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0" r:id="rId2"/>
    <p:sldId id="299" r:id="rId3"/>
    <p:sldId id="305" r:id="rId4"/>
    <p:sldId id="291" r:id="rId5"/>
    <p:sldId id="292" r:id="rId6"/>
    <p:sldId id="300" r:id="rId7"/>
    <p:sldId id="293" r:id="rId8"/>
    <p:sldId id="301" r:id="rId9"/>
    <p:sldId id="306" r:id="rId10"/>
    <p:sldId id="295" r:id="rId11"/>
    <p:sldId id="294" r:id="rId12"/>
    <p:sldId id="303" r:id="rId13"/>
    <p:sldId id="352" r:id="rId14"/>
    <p:sldId id="304" r:id="rId15"/>
    <p:sldId id="353" r:id="rId16"/>
    <p:sldId id="296" r:id="rId17"/>
    <p:sldId id="302" r:id="rId18"/>
    <p:sldId id="297" r:id="rId19"/>
    <p:sldId id="337" r:id="rId20"/>
    <p:sldId id="338" r:id="rId21"/>
    <p:sldId id="339" r:id="rId22"/>
    <p:sldId id="317" r:id="rId23"/>
    <p:sldId id="315" r:id="rId24"/>
    <p:sldId id="316" r:id="rId25"/>
    <p:sldId id="351" r:id="rId26"/>
    <p:sldId id="318" r:id="rId27"/>
    <p:sldId id="328" r:id="rId28"/>
    <p:sldId id="268" r:id="rId29"/>
    <p:sldId id="354" r:id="rId3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32E33-9567-DC8E-3818-9C6E4F112D8C}" name="Stacey Greene" initials="SG" userId="S::agreene@stevens.edu::8691361d-68f7-40e3-a002-b2b2c8069a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A500"/>
    <a:srgbClr val="000000"/>
    <a:srgbClr val="99CCFF"/>
    <a:srgbClr val="FFFFFF"/>
    <a:srgbClr val="003399"/>
    <a:srgbClr val="0057A5"/>
    <a:srgbClr val="080C80"/>
    <a:srgbClr val="153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F1532-B2BC-4076-A37A-A6F7F4127A16}" v="287" dt="2025-03-19T03:18:44.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05"/>
    <p:restoredTop sz="88620" autoAdjust="0"/>
  </p:normalViewPr>
  <p:slideViewPr>
    <p:cSldViewPr snapToGrid="0" snapToObjects="1">
      <p:cViewPr varScale="1">
        <p:scale>
          <a:sx n="90" d="100"/>
          <a:sy n="90" d="100"/>
        </p:scale>
        <p:origin x="90"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fan Amini" userId="9a7f23234f188053" providerId="LiveId" clId="{01DF1532-B2BC-4076-A37A-A6F7F4127A16}"/>
    <pc:docChg chg="undo custSel addSld delSld modSld">
      <pc:chgData name="Erfan Amini" userId="9a7f23234f188053" providerId="LiveId" clId="{01DF1532-B2BC-4076-A37A-A6F7F4127A16}" dt="2025-03-19T03:36:34.290" v="1308" actId="113"/>
      <pc:docMkLst>
        <pc:docMk/>
      </pc:docMkLst>
      <pc:sldChg chg="add">
        <pc:chgData name="Erfan Amini" userId="9a7f23234f188053" providerId="LiveId" clId="{01DF1532-B2BC-4076-A37A-A6F7F4127A16}" dt="2025-03-18T22:36:24.559" v="333"/>
        <pc:sldMkLst>
          <pc:docMk/>
          <pc:sldMk cId="1217124923" sldId="268"/>
        </pc:sldMkLst>
      </pc:sldChg>
      <pc:sldChg chg="modSp del mod">
        <pc:chgData name="Erfan Amini" userId="9a7f23234f188053" providerId="LiveId" clId="{01DF1532-B2BC-4076-A37A-A6F7F4127A16}" dt="2025-03-19T00:38:46.425" v="619" actId="47"/>
        <pc:sldMkLst>
          <pc:docMk/>
          <pc:sldMk cId="3194866285" sldId="269"/>
        </pc:sldMkLst>
        <pc:spChg chg="mod">
          <ac:chgData name="Erfan Amini" userId="9a7f23234f188053" providerId="LiveId" clId="{01DF1532-B2BC-4076-A37A-A6F7F4127A16}" dt="2025-03-18T22:36:04.168" v="332" actId="20577"/>
          <ac:spMkLst>
            <pc:docMk/>
            <pc:sldMk cId="3194866285" sldId="269"/>
            <ac:spMk id="14" creationId="{5E0169D7-168A-2E7A-707A-2D7C8EFBB0FD}"/>
          </ac:spMkLst>
        </pc:spChg>
      </pc:sldChg>
      <pc:sldChg chg="addSp modSp mod">
        <pc:chgData name="Erfan Amini" userId="9a7f23234f188053" providerId="LiveId" clId="{01DF1532-B2BC-4076-A37A-A6F7F4127A16}" dt="2025-03-19T02:39:44.718" v="1216" actId="20577"/>
        <pc:sldMkLst>
          <pc:docMk/>
          <pc:sldMk cId="1721595237" sldId="290"/>
        </pc:sldMkLst>
        <pc:spChg chg="mod">
          <ac:chgData name="Erfan Amini" userId="9a7f23234f188053" providerId="LiveId" clId="{01DF1532-B2BC-4076-A37A-A6F7F4127A16}" dt="2025-03-19T02:39:44.718" v="1216" actId="20577"/>
          <ac:spMkLst>
            <pc:docMk/>
            <pc:sldMk cId="1721595237" sldId="290"/>
            <ac:spMk id="3" creationId="{2D629C3F-10C8-1E03-A38B-2AE4082CA0C2}"/>
          </ac:spMkLst>
        </pc:spChg>
        <pc:picChg chg="add mod">
          <ac:chgData name="Erfan Amini" userId="9a7f23234f188053" providerId="LiveId" clId="{01DF1532-B2BC-4076-A37A-A6F7F4127A16}" dt="2025-03-18T22:04:17.932" v="105" actId="1076"/>
          <ac:picMkLst>
            <pc:docMk/>
            <pc:sldMk cId="1721595237" sldId="290"/>
            <ac:picMk id="1026" creationId="{30BF0483-E0C0-D724-2855-364EEC851860}"/>
          </ac:picMkLst>
        </pc:picChg>
      </pc:sldChg>
      <pc:sldChg chg="modAnim">
        <pc:chgData name="Erfan Amini" userId="9a7f23234f188053" providerId="LiveId" clId="{01DF1532-B2BC-4076-A37A-A6F7F4127A16}" dt="2025-03-18T22:30:39.771" v="134"/>
        <pc:sldMkLst>
          <pc:docMk/>
          <pc:sldMk cId="1119005535" sldId="292"/>
        </pc:sldMkLst>
      </pc:sldChg>
      <pc:sldChg chg="modSp modAnim">
        <pc:chgData name="Erfan Amini" userId="9a7f23234f188053" providerId="LiveId" clId="{01DF1532-B2BC-4076-A37A-A6F7F4127A16}" dt="2025-03-18T23:37:07.634" v="413" actId="113"/>
        <pc:sldMkLst>
          <pc:docMk/>
          <pc:sldMk cId="1714573151" sldId="293"/>
        </pc:sldMkLst>
        <pc:spChg chg="mod">
          <ac:chgData name="Erfan Amini" userId="9a7f23234f188053" providerId="LiveId" clId="{01DF1532-B2BC-4076-A37A-A6F7F4127A16}" dt="2025-03-18T23:37:07.634" v="413" actId="113"/>
          <ac:spMkLst>
            <pc:docMk/>
            <pc:sldMk cId="1714573151" sldId="293"/>
            <ac:spMk id="2" creationId="{B33E4994-5868-0203-B42B-798FC3C05BFD}"/>
          </ac:spMkLst>
        </pc:spChg>
      </pc:sldChg>
      <pc:sldChg chg="modAnim">
        <pc:chgData name="Erfan Amini" userId="9a7f23234f188053" providerId="LiveId" clId="{01DF1532-B2BC-4076-A37A-A6F7F4127A16}" dt="2025-03-19T00:20:02.341" v="436"/>
        <pc:sldMkLst>
          <pc:docMk/>
          <pc:sldMk cId="713028102" sldId="294"/>
        </pc:sldMkLst>
      </pc:sldChg>
      <pc:sldChg chg="addSp modSp">
        <pc:chgData name="Erfan Amini" userId="9a7f23234f188053" providerId="LiveId" clId="{01DF1532-B2BC-4076-A37A-A6F7F4127A16}" dt="2025-03-18T22:04:25.617" v="106"/>
        <pc:sldMkLst>
          <pc:docMk/>
          <pc:sldMk cId="1509254339" sldId="296"/>
        </pc:sldMkLst>
        <pc:picChg chg="add mod">
          <ac:chgData name="Erfan Amini" userId="9a7f23234f188053" providerId="LiveId" clId="{01DF1532-B2BC-4076-A37A-A6F7F4127A16}" dt="2025-03-18T22:04:25.617" v="106"/>
          <ac:picMkLst>
            <pc:docMk/>
            <pc:sldMk cId="1509254339" sldId="296"/>
            <ac:picMk id="3" creationId="{6BCC5BA7-4921-BEFF-B756-0103B062AD1D}"/>
          </ac:picMkLst>
        </pc:picChg>
      </pc:sldChg>
      <pc:sldChg chg="modSp modAnim">
        <pc:chgData name="Erfan Amini" userId="9a7f23234f188053" providerId="LiveId" clId="{01DF1532-B2BC-4076-A37A-A6F7F4127A16}" dt="2025-03-19T00:38:58.442" v="620" actId="207"/>
        <pc:sldMkLst>
          <pc:docMk/>
          <pc:sldMk cId="509218827" sldId="299"/>
        </pc:sldMkLst>
        <pc:spChg chg="mod">
          <ac:chgData name="Erfan Amini" userId="9a7f23234f188053" providerId="LiveId" clId="{01DF1532-B2BC-4076-A37A-A6F7F4127A16}" dt="2025-03-19T00:38:58.442" v="620" actId="207"/>
          <ac:spMkLst>
            <pc:docMk/>
            <pc:sldMk cId="509218827" sldId="299"/>
            <ac:spMk id="2" creationId="{0DF7E2FA-E025-E795-5C45-ED7898823166}"/>
          </ac:spMkLst>
        </pc:spChg>
      </pc:sldChg>
      <pc:sldChg chg="modAnim">
        <pc:chgData name="Erfan Amini" userId="9a7f23234f188053" providerId="LiveId" clId="{01DF1532-B2BC-4076-A37A-A6F7F4127A16}" dt="2025-03-18T22:30:43.002" v="135"/>
        <pc:sldMkLst>
          <pc:docMk/>
          <pc:sldMk cId="3209118847" sldId="300"/>
        </pc:sldMkLst>
      </pc:sldChg>
      <pc:sldChg chg="addSp modSp mod modAnim">
        <pc:chgData name="Erfan Amini" userId="9a7f23234f188053" providerId="LiveId" clId="{01DF1532-B2BC-4076-A37A-A6F7F4127A16}" dt="2025-03-19T03:06:13.303" v="1273" actId="207"/>
        <pc:sldMkLst>
          <pc:docMk/>
          <pc:sldMk cId="3005234380" sldId="301"/>
        </pc:sldMkLst>
        <pc:spChg chg="add mod">
          <ac:chgData name="Erfan Amini" userId="9a7f23234f188053" providerId="LiveId" clId="{01DF1532-B2BC-4076-A37A-A6F7F4127A16}" dt="2025-03-19T03:06:04.243" v="1272" actId="207"/>
          <ac:spMkLst>
            <pc:docMk/>
            <pc:sldMk cId="3005234380" sldId="301"/>
            <ac:spMk id="6" creationId="{B3224FAE-ACB5-E5C3-E5F9-3DFA0CF82324}"/>
          </ac:spMkLst>
        </pc:spChg>
        <pc:spChg chg="add mod">
          <ac:chgData name="Erfan Amini" userId="9a7f23234f188053" providerId="LiveId" clId="{01DF1532-B2BC-4076-A37A-A6F7F4127A16}" dt="2025-03-19T03:05:53.450" v="1271" actId="1076"/>
          <ac:spMkLst>
            <pc:docMk/>
            <pc:sldMk cId="3005234380" sldId="301"/>
            <ac:spMk id="10" creationId="{E3D93FFC-27A4-BFAC-970A-20765C2C806D}"/>
          </ac:spMkLst>
        </pc:spChg>
        <pc:spChg chg="add mod">
          <ac:chgData name="Erfan Amini" userId="9a7f23234f188053" providerId="LiveId" clId="{01DF1532-B2BC-4076-A37A-A6F7F4127A16}" dt="2025-03-19T03:06:13.303" v="1273" actId="207"/>
          <ac:spMkLst>
            <pc:docMk/>
            <pc:sldMk cId="3005234380" sldId="301"/>
            <ac:spMk id="11" creationId="{BE4BB3A1-1FCC-B9C7-97D4-873AE80A31B6}"/>
          </ac:spMkLst>
        </pc:spChg>
        <pc:spChg chg="add mod">
          <ac:chgData name="Erfan Amini" userId="9a7f23234f188053" providerId="LiveId" clId="{01DF1532-B2BC-4076-A37A-A6F7F4127A16}" dt="2025-03-19T03:05:53.450" v="1271" actId="1076"/>
          <ac:spMkLst>
            <pc:docMk/>
            <pc:sldMk cId="3005234380" sldId="301"/>
            <ac:spMk id="13" creationId="{1E766566-79A3-36A7-E9D7-D214656AA81A}"/>
          </ac:spMkLst>
        </pc:spChg>
      </pc:sldChg>
      <pc:sldChg chg="add">
        <pc:chgData name="Erfan Amini" userId="9a7f23234f188053" providerId="LiveId" clId="{01DF1532-B2BC-4076-A37A-A6F7F4127A16}" dt="2025-03-19T02:36:10.961" v="1201"/>
        <pc:sldMkLst>
          <pc:docMk/>
          <pc:sldMk cId="630073697" sldId="302"/>
        </pc:sldMkLst>
      </pc:sldChg>
      <pc:sldChg chg="del">
        <pc:chgData name="Erfan Amini" userId="9a7f23234f188053" providerId="LiveId" clId="{01DF1532-B2BC-4076-A37A-A6F7F4127A16}" dt="2025-03-19T00:11:04.559" v="429" actId="2696"/>
        <pc:sldMkLst>
          <pc:docMk/>
          <pc:sldMk cId="1948542522" sldId="302"/>
        </pc:sldMkLst>
      </pc:sldChg>
      <pc:sldChg chg="add del">
        <pc:chgData name="Erfan Amini" userId="9a7f23234f188053" providerId="LiveId" clId="{01DF1532-B2BC-4076-A37A-A6F7F4127A16}" dt="2025-03-19T02:36:06.592" v="1200" actId="2696"/>
        <pc:sldMkLst>
          <pc:docMk/>
          <pc:sldMk cId="3904271415" sldId="302"/>
        </pc:sldMkLst>
      </pc:sldChg>
      <pc:sldChg chg="modSp mod modAnim">
        <pc:chgData name="Erfan Amini" userId="9a7f23234f188053" providerId="LiveId" clId="{01DF1532-B2BC-4076-A37A-A6F7F4127A16}" dt="2025-03-19T00:39:29.077" v="639" actId="20577"/>
        <pc:sldMkLst>
          <pc:docMk/>
          <pc:sldMk cId="870670105" sldId="304"/>
        </pc:sldMkLst>
        <pc:spChg chg="mod">
          <ac:chgData name="Erfan Amini" userId="9a7f23234f188053" providerId="LiveId" clId="{01DF1532-B2BC-4076-A37A-A6F7F4127A16}" dt="2025-03-19T00:39:29.077" v="639" actId="20577"/>
          <ac:spMkLst>
            <pc:docMk/>
            <pc:sldMk cId="870670105" sldId="304"/>
            <ac:spMk id="2" creationId="{04EE89FB-3747-CF27-70B1-FCE61E33422F}"/>
          </ac:spMkLst>
        </pc:spChg>
        <pc:spChg chg="mod">
          <ac:chgData name="Erfan Amini" userId="9a7f23234f188053" providerId="LiveId" clId="{01DF1532-B2BC-4076-A37A-A6F7F4127A16}" dt="2025-03-19T00:39:17.131" v="638" actId="1035"/>
          <ac:spMkLst>
            <pc:docMk/>
            <pc:sldMk cId="870670105" sldId="304"/>
            <ac:spMk id="6" creationId="{F269A8E5-DBE9-63E5-B88A-F2EF133E5D28}"/>
          </ac:spMkLst>
        </pc:spChg>
        <pc:spChg chg="mod">
          <ac:chgData name="Erfan Amini" userId="9a7f23234f188053" providerId="LiveId" clId="{01DF1532-B2BC-4076-A37A-A6F7F4127A16}" dt="2025-03-19T00:39:17.131" v="638" actId="1035"/>
          <ac:spMkLst>
            <pc:docMk/>
            <pc:sldMk cId="870670105" sldId="304"/>
            <ac:spMk id="8" creationId="{03EC9804-CEE5-5000-3F77-C0868A7F7405}"/>
          </ac:spMkLst>
        </pc:spChg>
      </pc:sldChg>
      <pc:sldChg chg="modSp mod modAnim">
        <pc:chgData name="Erfan Amini" userId="9a7f23234f188053" providerId="LiveId" clId="{01DF1532-B2BC-4076-A37A-A6F7F4127A16}" dt="2025-03-19T03:36:34.290" v="1308" actId="113"/>
        <pc:sldMkLst>
          <pc:docMk/>
          <pc:sldMk cId="2529970499" sldId="305"/>
        </pc:sldMkLst>
        <pc:spChg chg="mod">
          <ac:chgData name="Erfan Amini" userId="9a7f23234f188053" providerId="LiveId" clId="{01DF1532-B2BC-4076-A37A-A6F7F4127A16}" dt="2025-03-19T03:36:34.290" v="1308" actId="113"/>
          <ac:spMkLst>
            <pc:docMk/>
            <pc:sldMk cId="2529970499" sldId="305"/>
            <ac:spMk id="2" creationId="{0702FD73-B2B6-3F60-B68E-2AFCEAE796BE}"/>
          </ac:spMkLst>
        </pc:spChg>
      </pc:sldChg>
      <pc:sldChg chg="modSp mod modAnim">
        <pc:chgData name="Erfan Amini" userId="9a7f23234f188053" providerId="LiveId" clId="{01DF1532-B2BC-4076-A37A-A6F7F4127A16}" dt="2025-03-19T02:32:45.380" v="1195" actId="20577"/>
        <pc:sldMkLst>
          <pc:docMk/>
          <pc:sldMk cId="18296441" sldId="306"/>
        </pc:sldMkLst>
        <pc:spChg chg="mod">
          <ac:chgData name="Erfan Amini" userId="9a7f23234f188053" providerId="LiveId" clId="{01DF1532-B2BC-4076-A37A-A6F7F4127A16}" dt="2025-03-19T00:12:51.509" v="432" actId="20577"/>
          <ac:spMkLst>
            <pc:docMk/>
            <pc:sldMk cId="18296441" sldId="306"/>
            <ac:spMk id="2" creationId="{DC034457-DA79-D9C5-11C0-3345349A43E4}"/>
          </ac:spMkLst>
        </pc:spChg>
        <pc:spChg chg="mod">
          <ac:chgData name="Erfan Amini" userId="9a7f23234f188053" providerId="LiveId" clId="{01DF1532-B2BC-4076-A37A-A6F7F4127A16}" dt="2025-03-19T02:32:07.080" v="1188" actId="20577"/>
          <ac:spMkLst>
            <pc:docMk/>
            <pc:sldMk cId="18296441" sldId="306"/>
            <ac:spMk id="13" creationId="{B7351E32-013F-FC29-61E2-12B36122288D}"/>
          </ac:spMkLst>
        </pc:spChg>
        <pc:graphicFrameChg chg="modGraphic">
          <ac:chgData name="Erfan Amini" userId="9a7f23234f188053" providerId="LiveId" clId="{01DF1532-B2BC-4076-A37A-A6F7F4127A16}" dt="2025-03-19T02:32:45.380" v="1195" actId="20577"/>
          <ac:graphicFrameMkLst>
            <pc:docMk/>
            <pc:sldMk cId="18296441" sldId="306"/>
            <ac:graphicFrameMk id="6" creationId="{08F103D8-9493-55BC-BD38-FC68918704F4}"/>
          </ac:graphicFrameMkLst>
        </pc:graphicFrameChg>
      </pc:sldChg>
      <pc:sldChg chg="addSp delSp modSp mod">
        <pc:chgData name="Erfan Amini" userId="9a7f23234f188053" providerId="LiveId" clId="{01DF1532-B2BC-4076-A37A-A6F7F4127A16}" dt="2025-03-19T03:19:59.830" v="1300" actId="20577"/>
        <pc:sldMkLst>
          <pc:docMk/>
          <pc:sldMk cId="717592539" sldId="352"/>
        </pc:sldMkLst>
        <pc:spChg chg="mod">
          <ac:chgData name="Erfan Amini" userId="9a7f23234f188053" providerId="LiveId" clId="{01DF1532-B2BC-4076-A37A-A6F7F4127A16}" dt="2025-03-19T03:19:59.830" v="1300" actId="20577"/>
          <ac:spMkLst>
            <pc:docMk/>
            <pc:sldMk cId="717592539" sldId="352"/>
            <ac:spMk id="2" creationId="{20AA026E-209A-6CB9-FB8D-DA4D66478E49}"/>
          </ac:spMkLst>
        </pc:spChg>
        <pc:spChg chg="mod">
          <ac:chgData name="Erfan Amini" userId="9a7f23234f188053" providerId="LiveId" clId="{01DF1532-B2BC-4076-A37A-A6F7F4127A16}" dt="2025-03-19T01:56:52.661" v="712" actId="20577"/>
          <ac:spMkLst>
            <pc:docMk/>
            <pc:sldMk cId="717592539" sldId="352"/>
            <ac:spMk id="9" creationId="{E8A33097-7276-8CBA-AF66-28E6D9CB6322}"/>
          </ac:spMkLst>
        </pc:spChg>
        <pc:spChg chg="mod">
          <ac:chgData name="Erfan Amini" userId="9a7f23234f188053" providerId="LiveId" clId="{01DF1532-B2BC-4076-A37A-A6F7F4127A16}" dt="2025-03-18T23:50:43.990" v="418" actId="20577"/>
          <ac:spMkLst>
            <pc:docMk/>
            <pc:sldMk cId="717592539" sldId="352"/>
            <ac:spMk id="11" creationId="{B723BBFD-9C0D-7E4C-764D-902804089AEA}"/>
          </ac:spMkLst>
        </pc:spChg>
        <pc:spChg chg="mod">
          <ac:chgData name="Erfan Amini" userId="9a7f23234f188053" providerId="LiveId" clId="{01DF1532-B2BC-4076-A37A-A6F7F4127A16}" dt="2025-03-19T02:02:09.598" v="1131" actId="20577"/>
          <ac:spMkLst>
            <pc:docMk/>
            <pc:sldMk cId="717592539" sldId="352"/>
            <ac:spMk id="12" creationId="{5048AB88-F300-F052-30BB-27893049376C}"/>
          </ac:spMkLst>
        </pc:spChg>
        <pc:spChg chg="mod">
          <ac:chgData name="Erfan Amini" userId="9a7f23234f188053" providerId="LiveId" clId="{01DF1532-B2BC-4076-A37A-A6F7F4127A16}" dt="2025-03-18T23:51:00.631" v="428" actId="20577"/>
          <ac:spMkLst>
            <pc:docMk/>
            <pc:sldMk cId="717592539" sldId="352"/>
            <ac:spMk id="13" creationId="{4697DD03-5780-9B32-E671-D0F8325D8F2D}"/>
          </ac:spMkLst>
        </pc:spChg>
        <pc:spChg chg="add mod">
          <ac:chgData name="Erfan Amini" userId="9a7f23234f188053" providerId="LiveId" clId="{01DF1532-B2BC-4076-A37A-A6F7F4127A16}" dt="2025-03-19T02:31:20.255" v="1173" actId="164"/>
          <ac:spMkLst>
            <pc:docMk/>
            <pc:sldMk cId="717592539" sldId="352"/>
            <ac:spMk id="14" creationId="{36E40BCA-47CE-C90E-E9C8-60513E40DF96}"/>
          </ac:spMkLst>
        </pc:spChg>
        <pc:spChg chg="add del mod">
          <ac:chgData name="Erfan Amini" userId="9a7f23234f188053" providerId="LiveId" clId="{01DF1532-B2BC-4076-A37A-A6F7F4127A16}" dt="2025-03-19T02:29:44.852" v="1151" actId="478"/>
          <ac:spMkLst>
            <pc:docMk/>
            <pc:sldMk cId="717592539" sldId="352"/>
            <ac:spMk id="18" creationId="{37D2C693-2372-4084-3B24-9D81ADDE2283}"/>
          </ac:spMkLst>
        </pc:spChg>
        <pc:spChg chg="add mod">
          <ac:chgData name="Erfan Amini" userId="9a7f23234f188053" providerId="LiveId" clId="{01DF1532-B2BC-4076-A37A-A6F7F4127A16}" dt="2025-03-19T02:31:20.255" v="1173" actId="164"/>
          <ac:spMkLst>
            <pc:docMk/>
            <pc:sldMk cId="717592539" sldId="352"/>
            <ac:spMk id="19" creationId="{EADC939A-3C9F-1168-A33F-88A0B858E9CB}"/>
          </ac:spMkLst>
        </pc:spChg>
        <pc:spChg chg="add mod">
          <ac:chgData name="Erfan Amini" userId="9a7f23234f188053" providerId="LiveId" clId="{01DF1532-B2BC-4076-A37A-A6F7F4127A16}" dt="2025-03-19T02:31:20.255" v="1173" actId="164"/>
          <ac:spMkLst>
            <pc:docMk/>
            <pc:sldMk cId="717592539" sldId="352"/>
            <ac:spMk id="20" creationId="{DEF51415-460B-4D0B-BA2E-9142B5F2940B}"/>
          </ac:spMkLst>
        </pc:spChg>
        <pc:spChg chg="add mod">
          <ac:chgData name="Erfan Amini" userId="9a7f23234f188053" providerId="LiveId" clId="{01DF1532-B2BC-4076-A37A-A6F7F4127A16}" dt="2025-03-19T03:18:15.903" v="1286" actId="1076"/>
          <ac:spMkLst>
            <pc:docMk/>
            <pc:sldMk cId="717592539" sldId="352"/>
            <ac:spMk id="22" creationId="{1744A25B-0F3B-CD53-A5BB-B2A69C035A30}"/>
          </ac:spMkLst>
        </pc:spChg>
        <pc:spChg chg="add mod">
          <ac:chgData name="Erfan Amini" userId="9a7f23234f188053" providerId="LiveId" clId="{01DF1532-B2BC-4076-A37A-A6F7F4127A16}" dt="2025-03-19T03:18:44.803" v="1298" actId="164"/>
          <ac:spMkLst>
            <pc:docMk/>
            <pc:sldMk cId="717592539" sldId="352"/>
            <ac:spMk id="23" creationId="{BBB75A29-832B-E930-FAF8-358E2FF19711}"/>
          </ac:spMkLst>
        </pc:spChg>
        <pc:spChg chg="add mod">
          <ac:chgData name="Erfan Amini" userId="9a7f23234f188053" providerId="LiveId" clId="{01DF1532-B2BC-4076-A37A-A6F7F4127A16}" dt="2025-03-19T03:18:44.803" v="1298" actId="164"/>
          <ac:spMkLst>
            <pc:docMk/>
            <pc:sldMk cId="717592539" sldId="352"/>
            <ac:spMk id="24" creationId="{F85CA225-0216-988E-6B57-E5023FB46A01}"/>
          </ac:spMkLst>
        </pc:spChg>
        <pc:spChg chg="add mod">
          <ac:chgData name="Erfan Amini" userId="9a7f23234f188053" providerId="LiveId" clId="{01DF1532-B2BC-4076-A37A-A6F7F4127A16}" dt="2025-03-19T03:18:44.803" v="1298" actId="164"/>
          <ac:spMkLst>
            <pc:docMk/>
            <pc:sldMk cId="717592539" sldId="352"/>
            <ac:spMk id="25" creationId="{C34307D6-8857-78D9-F99C-D2F3430BF757}"/>
          </ac:spMkLst>
        </pc:spChg>
        <pc:grpChg chg="add mod ord">
          <ac:chgData name="Erfan Amini" userId="9a7f23234f188053" providerId="LiveId" clId="{01DF1532-B2BC-4076-A37A-A6F7F4127A16}" dt="2025-03-19T03:18:44.803" v="1298" actId="164"/>
          <ac:grpSpMkLst>
            <pc:docMk/>
            <pc:sldMk cId="717592539" sldId="352"/>
            <ac:grpSpMk id="21" creationId="{1E496791-4470-4BE4-D0B1-B47E8AA3DFEB}"/>
          </ac:grpSpMkLst>
        </pc:grpChg>
        <pc:grpChg chg="add mod ord">
          <ac:chgData name="Erfan Amini" userId="9a7f23234f188053" providerId="LiveId" clId="{01DF1532-B2BC-4076-A37A-A6F7F4127A16}" dt="2025-03-19T03:19:09.074" v="1299" actId="167"/>
          <ac:grpSpMkLst>
            <pc:docMk/>
            <pc:sldMk cId="717592539" sldId="352"/>
            <ac:grpSpMk id="26" creationId="{24436131-05C2-FC4C-4A38-1924C746CBBF}"/>
          </ac:grpSpMkLst>
        </pc:grpChg>
        <pc:picChg chg="add mod ord">
          <ac:chgData name="Erfan Amini" userId="9a7f23234f188053" providerId="LiveId" clId="{01DF1532-B2BC-4076-A37A-A6F7F4127A16}" dt="2025-03-19T02:31:20.255" v="1173" actId="164"/>
          <ac:picMkLst>
            <pc:docMk/>
            <pc:sldMk cId="717592539" sldId="352"/>
            <ac:picMk id="6" creationId="{AB069317-B281-E726-B9A8-FD162E2689C6}"/>
          </ac:picMkLst>
        </pc:picChg>
        <pc:picChg chg="add mod ord">
          <ac:chgData name="Erfan Amini" userId="9a7f23234f188053" providerId="LiveId" clId="{01DF1532-B2BC-4076-A37A-A6F7F4127A16}" dt="2025-03-19T02:31:20.255" v="1173" actId="164"/>
          <ac:picMkLst>
            <pc:docMk/>
            <pc:sldMk cId="717592539" sldId="352"/>
            <ac:picMk id="8" creationId="{738766ED-DCB9-B443-DF3B-8F26157BC166}"/>
          </ac:picMkLst>
        </pc:picChg>
        <pc:picChg chg="add mod ord">
          <ac:chgData name="Erfan Amini" userId="9a7f23234f188053" providerId="LiveId" clId="{01DF1532-B2BC-4076-A37A-A6F7F4127A16}" dt="2025-03-19T02:31:20.255" v="1173" actId="164"/>
          <ac:picMkLst>
            <pc:docMk/>
            <pc:sldMk cId="717592539" sldId="352"/>
            <ac:picMk id="10" creationId="{20D1B9E6-BD38-7B6E-F2B6-2B9EF7CB2637}"/>
          </ac:picMkLst>
        </pc:picChg>
        <pc:picChg chg="del">
          <ac:chgData name="Erfan Amini" userId="9a7f23234f188053" providerId="LiveId" clId="{01DF1532-B2BC-4076-A37A-A6F7F4127A16}" dt="2025-03-19T01:46:52.234" v="642" actId="478"/>
          <ac:picMkLst>
            <pc:docMk/>
            <pc:sldMk cId="717592539" sldId="352"/>
            <ac:picMk id="32" creationId="{B9673E82-48BF-53FE-1F04-90FD1FC49CE1}"/>
          </ac:picMkLst>
        </pc:picChg>
        <pc:picChg chg="del">
          <ac:chgData name="Erfan Amini" userId="9a7f23234f188053" providerId="LiveId" clId="{01DF1532-B2BC-4076-A37A-A6F7F4127A16}" dt="2025-03-19T01:46:52.884" v="643" actId="478"/>
          <ac:picMkLst>
            <pc:docMk/>
            <pc:sldMk cId="717592539" sldId="352"/>
            <ac:picMk id="33" creationId="{A54B624E-2398-6A90-4DC7-2E919DF9BA28}"/>
          </ac:picMkLst>
        </pc:picChg>
        <pc:picChg chg="del mod">
          <ac:chgData name="Erfan Amini" userId="9a7f23234f188053" providerId="LiveId" clId="{01DF1532-B2BC-4076-A37A-A6F7F4127A16}" dt="2025-03-19T01:46:53.390" v="645" actId="478"/>
          <ac:picMkLst>
            <pc:docMk/>
            <pc:sldMk cId="717592539" sldId="352"/>
            <ac:picMk id="34" creationId="{C0172319-5856-B13F-D643-B3FE2811817F}"/>
          </ac:picMkLst>
        </pc:picChg>
      </pc:sldChg>
      <pc:sldChg chg="addSp delSp modSp mod">
        <pc:chgData name="Erfan Amini" userId="9a7f23234f188053" providerId="LiveId" clId="{01DF1532-B2BC-4076-A37A-A6F7F4127A16}" dt="2025-03-19T03:31:30.555" v="1302" actId="20577"/>
        <pc:sldMkLst>
          <pc:docMk/>
          <pc:sldMk cId="4074178019" sldId="353"/>
        </pc:sldMkLst>
        <pc:spChg chg="mod">
          <ac:chgData name="Erfan Amini" userId="9a7f23234f188053" providerId="LiveId" clId="{01DF1532-B2BC-4076-A37A-A6F7F4127A16}" dt="2025-03-19T03:31:30.555" v="1302" actId="20577"/>
          <ac:spMkLst>
            <pc:docMk/>
            <pc:sldMk cId="4074178019" sldId="353"/>
            <ac:spMk id="2" creationId="{8D04DD8E-7C35-0C6D-5E9F-2CF91D600F7C}"/>
          </ac:spMkLst>
        </pc:spChg>
        <pc:spChg chg="mod">
          <ac:chgData name="Erfan Amini" userId="9a7f23234f188053" providerId="LiveId" clId="{01DF1532-B2BC-4076-A37A-A6F7F4127A16}" dt="2025-03-18T21:55:16.114" v="59" actId="14100"/>
          <ac:spMkLst>
            <pc:docMk/>
            <pc:sldMk cId="4074178019" sldId="353"/>
            <ac:spMk id="3" creationId="{56B45B18-9D77-FEE0-461D-5977FF959BA0}"/>
          </ac:spMkLst>
        </pc:spChg>
        <pc:spChg chg="del">
          <ac:chgData name="Erfan Amini" userId="9a7f23234f188053" providerId="LiveId" clId="{01DF1532-B2BC-4076-A37A-A6F7F4127A16}" dt="2025-03-18T21:53:27.977" v="5" actId="478"/>
          <ac:spMkLst>
            <pc:docMk/>
            <pc:sldMk cId="4074178019" sldId="353"/>
            <ac:spMk id="4" creationId="{F46DC988-4E14-0259-1745-55E261FF6367}"/>
          </ac:spMkLst>
        </pc:spChg>
        <pc:spChg chg="add del">
          <ac:chgData name="Erfan Amini" userId="9a7f23234f188053" providerId="LiveId" clId="{01DF1532-B2BC-4076-A37A-A6F7F4127A16}" dt="2025-03-18T21:53:15.650" v="1" actId="22"/>
          <ac:spMkLst>
            <pc:docMk/>
            <pc:sldMk cId="4074178019" sldId="353"/>
            <ac:spMk id="7" creationId="{590C7750-EB22-6F76-143B-8B13A7969546}"/>
          </ac:spMkLst>
        </pc:spChg>
        <pc:spChg chg="add del">
          <ac:chgData name="Erfan Amini" userId="9a7f23234f188053" providerId="LiveId" clId="{01DF1532-B2BC-4076-A37A-A6F7F4127A16}" dt="2025-03-18T21:53:17.913" v="3" actId="22"/>
          <ac:spMkLst>
            <pc:docMk/>
            <pc:sldMk cId="4074178019" sldId="353"/>
            <ac:spMk id="9" creationId="{E25728AA-06B0-45A0-AA67-16CB3AB58902}"/>
          </ac:spMkLst>
        </pc:spChg>
        <pc:spChg chg="add mod">
          <ac:chgData name="Erfan Amini" userId="9a7f23234f188053" providerId="LiveId" clId="{01DF1532-B2BC-4076-A37A-A6F7F4127A16}" dt="2025-03-18T21:53:21.444" v="4"/>
          <ac:spMkLst>
            <pc:docMk/>
            <pc:sldMk cId="4074178019" sldId="353"/>
            <ac:spMk id="10" creationId="{C4ADA269-6E28-51BD-3905-CD90FF47DA33}"/>
          </ac:spMkLst>
        </pc:spChg>
        <pc:spChg chg="add mod">
          <ac:chgData name="Erfan Amini" userId="9a7f23234f188053" providerId="LiveId" clId="{01DF1532-B2BC-4076-A37A-A6F7F4127A16}" dt="2025-03-18T21:53:21.444" v="4"/>
          <ac:spMkLst>
            <pc:docMk/>
            <pc:sldMk cId="4074178019" sldId="353"/>
            <ac:spMk id="12" creationId="{B42B1624-75F6-40DB-79EF-723B9FD74648}"/>
          </ac:spMkLst>
        </pc:spChg>
        <pc:spChg chg="add mod">
          <ac:chgData name="Erfan Amini" userId="9a7f23234f188053" providerId="LiveId" clId="{01DF1532-B2BC-4076-A37A-A6F7F4127A16}" dt="2025-03-18T21:53:21.444" v="4"/>
          <ac:spMkLst>
            <pc:docMk/>
            <pc:sldMk cId="4074178019" sldId="353"/>
            <ac:spMk id="13" creationId="{1FCB7AD6-7CC9-8346-19DC-82FB190AC978}"/>
          </ac:spMkLst>
        </pc:spChg>
        <pc:spChg chg="add mod">
          <ac:chgData name="Erfan Amini" userId="9a7f23234f188053" providerId="LiveId" clId="{01DF1532-B2BC-4076-A37A-A6F7F4127A16}" dt="2025-03-18T21:53:21.444" v="4"/>
          <ac:spMkLst>
            <pc:docMk/>
            <pc:sldMk cId="4074178019" sldId="353"/>
            <ac:spMk id="14" creationId="{141A0CB7-8E2F-CD35-52F1-963D452C8883}"/>
          </ac:spMkLst>
        </pc:spChg>
        <pc:spChg chg="add mod">
          <ac:chgData name="Erfan Amini" userId="9a7f23234f188053" providerId="LiveId" clId="{01DF1532-B2BC-4076-A37A-A6F7F4127A16}" dt="2025-03-18T21:53:52.715" v="25"/>
          <ac:spMkLst>
            <pc:docMk/>
            <pc:sldMk cId="4074178019" sldId="353"/>
            <ac:spMk id="22" creationId="{2E8912DF-E0C1-DBD7-7BCB-72A99C3D760F}"/>
          </ac:spMkLst>
        </pc:spChg>
        <pc:spChg chg="add mod">
          <ac:chgData name="Erfan Amini" userId="9a7f23234f188053" providerId="LiveId" clId="{01DF1532-B2BC-4076-A37A-A6F7F4127A16}" dt="2025-03-18T22:16:32.317" v="131" actId="14100"/>
          <ac:spMkLst>
            <pc:docMk/>
            <pc:sldMk cId="4074178019" sldId="353"/>
            <ac:spMk id="24" creationId="{5BB5DE6B-328E-402E-6CA8-2577B91E71EE}"/>
          </ac:spMkLst>
        </pc:spChg>
        <pc:spChg chg="add mod">
          <ac:chgData name="Erfan Amini" userId="9a7f23234f188053" providerId="LiveId" clId="{01DF1532-B2BC-4076-A37A-A6F7F4127A16}" dt="2025-03-19T00:38:06.921" v="581" actId="1076"/>
          <ac:spMkLst>
            <pc:docMk/>
            <pc:sldMk cId="4074178019" sldId="353"/>
            <ac:spMk id="25" creationId="{AFAEDA25-B73C-A40E-3DA9-8927457EDC80}"/>
          </ac:spMkLst>
        </pc:spChg>
        <pc:spChg chg="add mod">
          <ac:chgData name="Erfan Amini" userId="9a7f23234f188053" providerId="LiveId" clId="{01DF1532-B2BC-4076-A37A-A6F7F4127A16}" dt="2025-03-19T00:38:06.921" v="581" actId="1076"/>
          <ac:spMkLst>
            <pc:docMk/>
            <pc:sldMk cId="4074178019" sldId="353"/>
            <ac:spMk id="26" creationId="{E86227A6-F0D0-BECA-D208-24CB1F4C0F38}"/>
          </ac:spMkLst>
        </pc:spChg>
        <pc:spChg chg="add mod">
          <ac:chgData name="Erfan Amini" userId="9a7f23234f188053" providerId="LiveId" clId="{01DF1532-B2BC-4076-A37A-A6F7F4127A16}" dt="2025-03-19T00:38:16.706" v="618" actId="1036"/>
          <ac:spMkLst>
            <pc:docMk/>
            <pc:sldMk cId="4074178019" sldId="353"/>
            <ac:spMk id="35" creationId="{49B03AD1-7274-8067-502B-0B39AA1F3DF5}"/>
          </ac:spMkLst>
        </pc:spChg>
        <pc:spChg chg="add mod">
          <ac:chgData name="Erfan Amini" userId="9a7f23234f188053" providerId="LiveId" clId="{01DF1532-B2BC-4076-A37A-A6F7F4127A16}" dt="2025-03-19T00:36:37.540" v="564" actId="14100"/>
          <ac:spMkLst>
            <pc:docMk/>
            <pc:sldMk cId="4074178019" sldId="353"/>
            <ac:spMk id="37" creationId="{59DFCE7C-CBBB-28D5-EF44-4708777C8D95}"/>
          </ac:spMkLst>
        </pc:spChg>
        <pc:picChg chg="add mod">
          <ac:chgData name="Erfan Amini" userId="9a7f23234f188053" providerId="LiveId" clId="{01DF1532-B2BC-4076-A37A-A6F7F4127A16}" dt="2025-03-18T21:53:21.444" v="4"/>
          <ac:picMkLst>
            <pc:docMk/>
            <pc:sldMk cId="4074178019" sldId="353"/>
            <ac:picMk id="11" creationId="{302009BC-191C-17C5-0161-AAA18411FB1C}"/>
          </ac:picMkLst>
        </pc:picChg>
        <pc:picChg chg="add mod">
          <ac:chgData name="Erfan Amini" userId="9a7f23234f188053" providerId="LiveId" clId="{01DF1532-B2BC-4076-A37A-A6F7F4127A16}" dt="2025-03-18T21:53:21.444" v="4"/>
          <ac:picMkLst>
            <pc:docMk/>
            <pc:sldMk cId="4074178019" sldId="353"/>
            <ac:picMk id="15" creationId="{C65B8195-47F2-D115-9BD2-1720874C72DF}"/>
          </ac:picMkLst>
        </pc:picChg>
        <pc:picChg chg="add mod">
          <ac:chgData name="Erfan Amini" userId="9a7f23234f188053" providerId="LiveId" clId="{01DF1532-B2BC-4076-A37A-A6F7F4127A16}" dt="2025-03-18T21:53:21.444" v="4"/>
          <ac:picMkLst>
            <pc:docMk/>
            <pc:sldMk cId="4074178019" sldId="353"/>
            <ac:picMk id="18" creationId="{8902946D-BE16-8850-6826-6A6A4365334E}"/>
          </ac:picMkLst>
        </pc:picChg>
        <pc:picChg chg="add mod">
          <ac:chgData name="Erfan Amini" userId="9a7f23234f188053" providerId="LiveId" clId="{01DF1532-B2BC-4076-A37A-A6F7F4127A16}" dt="2025-03-18T21:53:21.444" v="4"/>
          <ac:picMkLst>
            <pc:docMk/>
            <pc:sldMk cId="4074178019" sldId="353"/>
            <ac:picMk id="19" creationId="{5EF0C07E-2286-AB4C-7540-F07C5E355615}"/>
          </ac:picMkLst>
        </pc:picChg>
        <pc:picChg chg="add mod">
          <ac:chgData name="Erfan Amini" userId="9a7f23234f188053" providerId="LiveId" clId="{01DF1532-B2BC-4076-A37A-A6F7F4127A16}" dt="2025-03-18T21:53:21.444" v="4"/>
          <ac:picMkLst>
            <pc:docMk/>
            <pc:sldMk cId="4074178019" sldId="353"/>
            <ac:picMk id="20" creationId="{7E0C1086-2E2A-0F8D-8068-6EDF85250510}"/>
          </ac:picMkLst>
        </pc:picChg>
        <pc:picChg chg="add mod">
          <ac:chgData name="Erfan Amini" userId="9a7f23234f188053" providerId="LiveId" clId="{01DF1532-B2BC-4076-A37A-A6F7F4127A16}" dt="2025-03-18T21:53:21.444" v="4"/>
          <ac:picMkLst>
            <pc:docMk/>
            <pc:sldMk cId="4074178019" sldId="353"/>
            <ac:picMk id="21" creationId="{4062A002-5F21-DA87-A224-E17FAD54536E}"/>
          </ac:picMkLst>
        </pc:picChg>
        <pc:picChg chg="add mod modCrop">
          <ac:chgData name="Erfan Amini" userId="9a7f23234f188053" providerId="LiveId" clId="{01DF1532-B2BC-4076-A37A-A6F7F4127A16}" dt="2025-03-18T21:54:59.634" v="54" actId="1076"/>
          <ac:picMkLst>
            <pc:docMk/>
            <pc:sldMk cId="4074178019" sldId="353"/>
            <ac:picMk id="23" creationId="{1171D339-194B-1BE0-0136-916971D4DE04}"/>
          </ac:picMkLst>
        </pc:picChg>
        <pc:picChg chg="add mod">
          <ac:chgData name="Erfan Amini" userId="9a7f23234f188053" providerId="LiveId" clId="{01DF1532-B2BC-4076-A37A-A6F7F4127A16}" dt="2025-03-19T00:36:32.910" v="563" actId="1076"/>
          <ac:picMkLst>
            <pc:docMk/>
            <pc:sldMk cId="4074178019" sldId="353"/>
            <ac:picMk id="27" creationId="{A4DA86EA-07B3-C4F5-6D8F-6FD99B3A71F1}"/>
          </ac:picMkLst>
        </pc:picChg>
        <pc:picChg chg="add mod">
          <ac:chgData name="Erfan Amini" userId="9a7f23234f188053" providerId="LiveId" clId="{01DF1532-B2BC-4076-A37A-A6F7F4127A16}" dt="2025-03-19T00:36:32.910" v="563" actId="1076"/>
          <ac:picMkLst>
            <pc:docMk/>
            <pc:sldMk cId="4074178019" sldId="353"/>
            <ac:picMk id="28" creationId="{18490ABE-2FC9-B273-DF86-92715FD7A5C1}"/>
          </ac:picMkLst>
        </pc:picChg>
        <pc:picChg chg="add mod">
          <ac:chgData name="Erfan Amini" userId="9a7f23234f188053" providerId="LiveId" clId="{01DF1532-B2BC-4076-A37A-A6F7F4127A16}" dt="2025-03-18T21:57:41.606" v="95" actId="1035"/>
          <ac:picMkLst>
            <pc:docMk/>
            <pc:sldMk cId="4074178019" sldId="353"/>
            <ac:picMk id="29" creationId="{C8D7A59D-4A05-88D9-1E22-BB2BCD2532F5}"/>
          </ac:picMkLst>
        </pc:picChg>
        <pc:picChg chg="add mod">
          <ac:chgData name="Erfan Amini" userId="9a7f23234f188053" providerId="LiveId" clId="{01DF1532-B2BC-4076-A37A-A6F7F4127A16}" dt="2025-03-18T21:57:41.606" v="95" actId="1035"/>
          <ac:picMkLst>
            <pc:docMk/>
            <pc:sldMk cId="4074178019" sldId="353"/>
            <ac:picMk id="30" creationId="{A8463BF5-7356-E58D-941F-35F71C316627}"/>
          </ac:picMkLst>
        </pc:picChg>
        <pc:picChg chg="add mod">
          <ac:chgData name="Erfan Amini" userId="9a7f23234f188053" providerId="LiveId" clId="{01DF1532-B2BC-4076-A37A-A6F7F4127A16}" dt="2025-03-18T21:57:41.606" v="95" actId="1035"/>
          <ac:picMkLst>
            <pc:docMk/>
            <pc:sldMk cId="4074178019" sldId="353"/>
            <ac:picMk id="31" creationId="{1456FA76-AEFB-DFD8-E359-911180D826B4}"/>
          </ac:picMkLst>
        </pc:picChg>
        <pc:picChg chg="add mod">
          <ac:chgData name="Erfan Amini" userId="9a7f23234f188053" providerId="LiveId" clId="{01DF1532-B2BC-4076-A37A-A6F7F4127A16}" dt="2025-03-18T21:57:41.606" v="95" actId="1035"/>
          <ac:picMkLst>
            <pc:docMk/>
            <pc:sldMk cId="4074178019" sldId="353"/>
            <ac:picMk id="32" creationId="{FF19485B-48C8-0331-6BC1-CDC8F09737FE}"/>
          </ac:picMkLst>
        </pc:picChg>
        <pc:picChg chg="add mod">
          <ac:chgData name="Erfan Amini" userId="9a7f23234f188053" providerId="LiveId" clId="{01DF1532-B2BC-4076-A37A-A6F7F4127A16}" dt="2025-03-18T21:57:41.606" v="95" actId="1035"/>
          <ac:picMkLst>
            <pc:docMk/>
            <pc:sldMk cId="4074178019" sldId="353"/>
            <ac:picMk id="33" creationId="{DBC41F83-D8FC-0095-C6F1-3723F65673D7}"/>
          </ac:picMkLst>
        </pc:picChg>
        <pc:picChg chg="add mod">
          <ac:chgData name="Erfan Amini" userId="9a7f23234f188053" providerId="LiveId" clId="{01DF1532-B2BC-4076-A37A-A6F7F4127A16}" dt="2025-03-19T00:38:16.706" v="618" actId="1036"/>
          <ac:picMkLst>
            <pc:docMk/>
            <pc:sldMk cId="4074178019" sldId="353"/>
            <ac:picMk id="34" creationId="{6720FF43-B1D2-9CB7-8233-7C668C677E1D}"/>
          </ac:picMkLst>
        </pc:picChg>
        <pc:picChg chg="add mod">
          <ac:chgData name="Erfan Amini" userId="9a7f23234f188053" providerId="LiveId" clId="{01DF1532-B2BC-4076-A37A-A6F7F4127A16}" dt="2025-03-19T00:38:10.608" v="582" actId="1076"/>
          <ac:picMkLst>
            <pc:docMk/>
            <pc:sldMk cId="4074178019" sldId="353"/>
            <ac:picMk id="39" creationId="{819A994E-8FAE-1504-B8E8-61403656BF00}"/>
          </ac:picMkLst>
        </pc:picChg>
        <pc:picChg chg="add del mod">
          <ac:chgData name="Erfan Amini" userId="9a7f23234f188053" providerId="LiveId" clId="{01DF1532-B2BC-4076-A37A-A6F7F4127A16}" dt="2025-03-18T22:04:05.611" v="99" actId="21"/>
          <ac:picMkLst>
            <pc:docMk/>
            <pc:sldMk cId="4074178019" sldId="353"/>
            <ac:picMk id="1026" creationId="{30BF0483-E0C0-D724-2855-364EEC851860}"/>
          </ac:picMkLst>
        </pc:picChg>
      </pc:sldChg>
      <pc:sldChg chg="addSp delSp modSp new mod">
        <pc:chgData name="Erfan Amini" userId="9a7f23234f188053" providerId="LiveId" clId="{01DF1532-B2BC-4076-A37A-A6F7F4127A16}" dt="2025-03-19T02:35:05.065" v="1199" actId="1076"/>
        <pc:sldMkLst>
          <pc:docMk/>
          <pc:sldMk cId="1888982965" sldId="354"/>
        </pc:sldMkLst>
        <pc:spChg chg="del">
          <ac:chgData name="Erfan Amini" userId="9a7f23234f188053" providerId="LiveId" clId="{01DF1532-B2BC-4076-A37A-A6F7F4127A16}" dt="2025-03-19T02:35:02.349" v="1197" actId="478"/>
          <ac:spMkLst>
            <pc:docMk/>
            <pc:sldMk cId="1888982965" sldId="354"/>
            <ac:spMk id="2" creationId="{123CBCFC-27C0-3C25-3CBD-E8F29F0C3279}"/>
          </ac:spMkLst>
        </pc:spChg>
        <pc:spChg chg="del">
          <ac:chgData name="Erfan Amini" userId="9a7f23234f188053" providerId="LiveId" clId="{01DF1532-B2BC-4076-A37A-A6F7F4127A16}" dt="2025-03-19T02:35:02.349" v="1197" actId="478"/>
          <ac:spMkLst>
            <pc:docMk/>
            <pc:sldMk cId="1888982965" sldId="354"/>
            <ac:spMk id="3" creationId="{58385E8E-38E0-3B15-A45E-7DF89980948E}"/>
          </ac:spMkLst>
        </pc:spChg>
        <pc:picChg chg="add mod">
          <ac:chgData name="Erfan Amini" userId="9a7f23234f188053" providerId="LiveId" clId="{01DF1532-B2BC-4076-A37A-A6F7F4127A16}" dt="2025-03-19T02:35:05.065" v="1199" actId="1076"/>
          <ac:picMkLst>
            <pc:docMk/>
            <pc:sldMk cId="1888982965" sldId="354"/>
            <ac:picMk id="6" creationId="{B0262DFC-6943-DD12-707A-61382193335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9a7f23234f188053/A01_PhD_Projects/07___2024___SFINCS%20Hoboken/DATA%20Calibration%20and%20Validation/DATA_Water%20Level_Battery-%20Sep1-2-2021-%20NOAA%20tide%20gauge-NAV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c:f>
              <c:strCache>
                <c:ptCount val="1"/>
                <c:pt idx="0">
                  <c:v>Verified (m)</c:v>
                </c:pt>
              </c:strCache>
            </c:strRef>
          </c:tx>
          <c:spPr>
            <a:ln w="38100" cap="rnd">
              <a:solidFill>
                <a:schemeClr val="accent1"/>
              </a:solidFill>
              <a:round/>
            </a:ln>
            <a:effectLst/>
          </c:spPr>
          <c:marker>
            <c:symbol val="none"/>
          </c:marker>
          <c:cat>
            <c:numRef>
              <c:f>Sheet1!$B$2:$B$202</c:f>
              <c:numCache>
                <c:formatCode>h:mm</c:formatCode>
                <c:ptCount val="201"/>
                <c:pt idx="0">
                  <c:v>0.5</c:v>
                </c:pt>
                <c:pt idx="1">
                  <c:v>0.50416666666666665</c:v>
                </c:pt>
                <c:pt idx="2">
                  <c:v>0.5083333333333333</c:v>
                </c:pt>
                <c:pt idx="3">
                  <c:v>0.51249999999999996</c:v>
                </c:pt>
                <c:pt idx="4">
                  <c:v>0.51666666666666672</c:v>
                </c:pt>
                <c:pt idx="5">
                  <c:v>0.52083333333333337</c:v>
                </c:pt>
                <c:pt idx="6">
                  <c:v>0.52500000000000002</c:v>
                </c:pt>
                <c:pt idx="7">
                  <c:v>0.52916666666666667</c:v>
                </c:pt>
                <c:pt idx="8">
                  <c:v>0.53333333333333333</c:v>
                </c:pt>
                <c:pt idx="9">
                  <c:v>0.53749999999999998</c:v>
                </c:pt>
                <c:pt idx="10">
                  <c:v>0.54166666666666663</c:v>
                </c:pt>
                <c:pt idx="11">
                  <c:v>0.54583333333333328</c:v>
                </c:pt>
                <c:pt idx="12">
                  <c:v>0.55000000000000004</c:v>
                </c:pt>
                <c:pt idx="13">
                  <c:v>0.5541666666666667</c:v>
                </c:pt>
                <c:pt idx="14">
                  <c:v>0.55833333333333335</c:v>
                </c:pt>
                <c:pt idx="15">
                  <c:v>0.5625</c:v>
                </c:pt>
                <c:pt idx="16">
                  <c:v>0.56666666666666665</c:v>
                </c:pt>
                <c:pt idx="17">
                  <c:v>0.5708333333333333</c:v>
                </c:pt>
                <c:pt idx="18">
                  <c:v>0.57499999999999996</c:v>
                </c:pt>
                <c:pt idx="19">
                  <c:v>0.57916666666666672</c:v>
                </c:pt>
                <c:pt idx="20">
                  <c:v>0.58333333333333337</c:v>
                </c:pt>
                <c:pt idx="21">
                  <c:v>0.58750000000000002</c:v>
                </c:pt>
                <c:pt idx="22">
                  <c:v>0.59166666666666667</c:v>
                </c:pt>
                <c:pt idx="23">
                  <c:v>0.59583333333333333</c:v>
                </c:pt>
                <c:pt idx="24">
                  <c:v>0.6</c:v>
                </c:pt>
                <c:pt idx="25">
                  <c:v>0.60416666666666663</c:v>
                </c:pt>
                <c:pt idx="26">
                  <c:v>0.60833333333333328</c:v>
                </c:pt>
                <c:pt idx="27">
                  <c:v>0.61250000000000004</c:v>
                </c:pt>
                <c:pt idx="28">
                  <c:v>0.6166666666666667</c:v>
                </c:pt>
                <c:pt idx="29">
                  <c:v>0.62083333333333335</c:v>
                </c:pt>
                <c:pt idx="30">
                  <c:v>0.625</c:v>
                </c:pt>
                <c:pt idx="31">
                  <c:v>0.62916666666666665</c:v>
                </c:pt>
                <c:pt idx="32">
                  <c:v>0.6333333333333333</c:v>
                </c:pt>
                <c:pt idx="33">
                  <c:v>0.63749999999999996</c:v>
                </c:pt>
                <c:pt idx="34">
                  <c:v>0.64166666666666672</c:v>
                </c:pt>
                <c:pt idx="35">
                  <c:v>0.64583333333333337</c:v>
                </c:pt>
                <c:pt idx="36">
                  <c:v>0.65</c:v>
                </c:pt>
                <c:pt idx="37">
                  <c:v>0.65416666666666667</c:v>
                </c:pt>
                <c:pt idx="38">
                  <c:v>0.65833333333333333</c:v>
                </c:pt>
                <c:pt idx="39">
                  <c:v>0.66249999999999998</c:v>
                </c:pt>
                <c:pt idx="40">
                  <c:v>0.66666666666666663</c:v>
                </c:pt>
                <c:pt idx="41">
                  <c:v>0.67083333333333328</c:v>
                </c:pt>
                <c:pt idx="42">
                  <c:v>0.67500000000000004</c:v>
                </c:pt>
                <c:pt idx="43">
                  <c:v>0.6791666666666667</c:v>
                </c:pt>
                <c:pt idx="44">
                  <c:v>0.68333333333333335</c:v>
                </c:pt>
                <c:pt idx="45">
                  <c:v>0.6875</c:v>
                </c:pt>
                <c:pt idx="46">
                  <c:v>0.69166666666666665</c:v>
                </c:pt>
                <c:pt idx="47">
                  <c:v>0.6958333333333333</c:v>
                </c:pt>
                <c:pt idx="48">
                  <c:v>0.7</c:v>
                </c:pt>
                <c:pt idx="49">
                  <c:v>0.70416666666666672</c:v>
                </c:pt>
                <c:pt idx="50">
                  <c:v>0.70833333333333337</c:v>
                </c:pt>
                <c:pt idx="51">
                  <c:v>0.71250000000000002</c:v>
                </c:pt>
                <c:pt idx="52">
                  <c:v>0.71666666666666667</c:v>
                </c:pt>
                <c:pt idx="53">
                  <c:v>0.72083333333333333</c:v>
                </c:pt>
                <c:pt idx="54">
                  <c:v>0.72499999999999998</c:v>
                </c:pt>
                <c:pt idx="55">
                  <c:v>0.72916666666666663</c:v>
                </c:pt>
                <c:pt idx="56">
                  <c:v>0.73333333333333328</c:v>
                </c:pt>
                <c:pt idx="57">
                  <c:v>0.73750000000000004</c:v>
                </c:pt>
                <c:pt idx="58">
                  <c:v>0.7416666666666667</c:v>
                </c:pt>
                <c:pt idx="59">
                  <c:v>0.74583333333333335</c:v>
                </c:pt>
                <c:pt idx="60">
                  <c:v>0.75</c:v>
                </c:pt>
                <c:pt idx="61">
                  <c:v>0.75416666666666665</c:v>
                </c:pt>
                <c:pt idx="62">
                  <c:v>0.7583333333333333</c:v>
                </c:pt>
                <c:pt idx="63">
                  <c:v>0.76249999999999996</c:v>
                </c:pt>
                <c:pt idx="64">
                  <c:v>0.76666666666666672</c:v>
                </c:pt>
                <c:pt idx="65">
                  <c:v>0.77083333333333337</c:v>
                </c:pt>
                <c:pt idx="66">
                  <c:v>0.77500000000000002</c:v>
                </c:pt>
                <c:pt idx="67">
                  <c:v>0.77916666666666667</c:v>
                </c:pt>
                <c:pt idx="68">
                  <c:v>0.78333333333333333</c:v>
                </c:pt>
                <c:pt idx="69">
                  <c:v>0.78749999999999998</c:v>
                </c:pt>
                <c:pt idx="70">
                  <c:v>0.79166666666666663</c:v>
                </c:pt>
                <c:pt idx="71">
                  <c:v>0.79583333333333328</c:v>
                </c:pt>
                <c:pt idx="72">
                  <c:v>0.8</c:v>
                </c:pt>
                <c:pt idx="73">
                  <c:v>0.8041666666666667</c:v>
                </c:pt>
                <c:pt idx="74">
                  <c:v>0.80833333333333335</c:v>
                </c:pt>
                <c:pt idx="75">
                  <c:v>0.8125</c:v>
                </c:pt>
                <c:pt idx="76">
                  <c:v>0.81666666666666665</c:v>
                </c:pt>
                <c:pt idx="77">
                  <c:v>0.8208333333333333</c:v>
                </c:pt>
                <c:pt idx="78">
                  <c:v>0.82499999999999996</c:v>
                </c:pt>
                <c:pt idx="79">
                  <c:v>0.82916666666666672</c:v>
                </c:pt>
                <c:pt idx="80">
                  <c:v>0.83333333333333337</c:v>
                </c:pt>
                <c:pt idx="81">
                  <c:v>0.83750000000000002</c:v>
                </c:pt>
                <c:pt idx="82">
                  <c:v>0.84166666666666667</c:v>
                </c:pt>
                <c:pt idx="83">
                  <c:v>0.84583333333333333</c:v>
                </c:pt>
                <c:pt idx="84">
                  <c:v>0.85</c:v>
                </c:pt>
                <c:pt idx="85">
                  <c:v>0.85416666666666663</c:v>
                </c:pt>
                <c:pt idx="86">
                  <c:v>0.85833333333333328</c:v>
                </c:pt>
                <c:pt idx="87">
                  <c:v>0.86250000000000004</c:v>
                </c:pt>
                <c:pt idx="88">
                  <c:v>0.8666666666666667</c:v>
                </c:pt>
                <c:pt idx="89">
                  <c:v>0.87083333333333335</c:v>
                </c:pt>
                <c:pt idx="90">
                  <c:v>0.875</c:v>
                </c:pt>
                <c:pt idx="91">
                  <c:v>0.87916666666666665</c:v>
                </c:pt>
                <c:pt idx="92">
                  <c:v>0.8833333333333333</c:v>
                </c:pt>
                <c:pt idx="93">
                  <c:v>0.88749999999999996</c:v>
                </c:pt>
                <c:pt idx="94">
                  <c:v>0.89166666666666672</c:v>
                </c:pt>
                <c:pt idx="95">
                  <c:v>0.89583333333333337</c:v>
                </c:pt>
                <c:pt idx="96">
                  <c:v>0.9</c:v>
                </c:pt>
                <c:pt idx="97">
                  <c:v>0.90416666666666667</c:v>
                </c:pt>
                <c:pt idx="98">
                  <c:v>0.90833333333333333</c:v>
                </c:pt>
                <c:pt idx="99">
                  <c:v>0.91249999999999998</c:v>
                </c:pt>
                <c:pt idx="100">
                  <c:v>0.91666666666666663</c:v>
                </c:pt>
                <c:pt idx="101">
                  <c:v>0.92083333333333328</c:v>
                </c:pt>
                <c:pt idx="102">
                  <c:v>0.92500000000000004</c:v>
                </c:pt>
                <c:pt idx="103">
                  <c:v>0.9291666666666667</c:v>
                </c:pt>
                <c:pt idx="104">
                  <c:v>0.93333333333333335</c:v>
                </c:pt>
                <c:pt idx="105">
                  <c:v>0.9375</c:v>
                </c:pt>
                <c:pt idx="106">
                  <c:v>0.94166666666666665</c:v>
                </c:pt>
                <c:pt idx="107">
                  <c:v>0.9458333333333333</c:v>
                </c:pt>
                <c:pt idx="108">
                  <c:v>0.95</c:v>
                </c:pt>
                <c:pt idx="109">
                  <c:v>0.95416666666666672</c:v>
                </c:pt>
                <c:pt idx="110">
                  <c:v>0.95833333333333337</c:v>
                </c:pt>
                <c:pt idx="111">
                  <c:v>0.96250000000000002</c:v>
                </c:pt>
                <c:pt idx="112">
                  <c:v>0.96666666666666667</c:v>
                </c:pt>
                <c:pt idx="113">
                  <c:v>0.97083333333333333</c:v>
                </c:pt>
                <c:pt idx="114">
                  <c:v>0.97499999999999998</c:v>
                </c:pt>
                <c:pt idx="115">
                  <c:v>0.97916666666666663</c:v>
                </c:pt>
                <c:pt idx="116">
                  <c:v>0.98333333333333328</c:v>
                </c:pt>
                <c:pt idx="117">
                  <c:v>0.98750000000000004</c:v>
                </c:pt>
                <c:pt idx="118">
                  <c:v>0.9916666666666667</c:v>
                </c:pt>
                <c:pt idx="119">
                  <c:v>0.99583333333333335</c:v>
                </c:pt>
                <c:pt idx="120">
                  <c:v>0</c:v>
                </c:pt>
                <c:pt idx="121">
                  <c:v>4.1666666666666666E-3</c:v>
                </c:pt>
                <c:pt idx="122">
                  <c:v>8.3333333333333332E-3</c:v>
                </c:pt>
                <c:pt idx="123">
                  <c:v>1.2500000000000001E-2</c:v>
                </c:pt>
                <c:pt idx="124">
                  <c:v>1.6666666666666666E-2</c:v>
                </c:pt>
                <c:pt idx="125">
                  <c:v>2.0833333333333332E-2</c:v>
                </c:pt>
                <c:pt idx="126">
                  <c:v>2.5000000000000001E-2</c:v>
                </c:pt>
                <c:pt idx="127">
                  <c:v>2.9166666666666667E-2</c:v>
                </c:pt>
                <c:pt idx="128">
                  <c:v>3.3333333333333333E-2</c:v>
                </c:pt>
                <c:pt idx="129">
                  <c:v>3.7499999999999999E-2</c:v>
                </c:pt>
                <c:pt idx="130">
                  <c:v>4.1666666666666664E-2</c:v>
                </c:pt>
                <c:pt idx="131">
                  <c:v>4.583333333333333E-2</c:v>
                </c:pt>
                <c:pt idx="132">
                  <c:v>0.05</c:v>
                </c:pt>
                <c:pt idx="133">
                  <c:v>5.4166666666666669E-2</c:v>
                </c:pt>
                <c:pt idx="134">
                  <c:v>5.8333333333333334E-2</c:v>
                </c:pt>
                <c:pt idx="135">
                  <c:v>6.25E-2</c:v>
                </c:pt>
                <c:pt idx="136">
                  <c:v>6.6666666666666666E-2</c:v>
                </c:pt>
                <c:pt idx="137">
                  <c:v>7.0833333333333331E-2</c:v>
                </c:pt>
                <c:pt idx="138">
                  <c:v>7.4999999999999997E-2</c:v>
                </c:pt>
                <c:pt idx="139">
                  <c:v>7.9166666666666663E-2</c:v>
                </c:pt>
                <c:pt idx="140">
                  <c:v>8.3333333333333329E-2</c:v>
                </c:pt>
                <c:pt idx="141">
                  <c:v>8.7499999999999994E-2</c:v>
                </c:pt>
                <c:pt idx="142">
                  <c:v>9.166666666666666E-2</c:v>
                </c:pt>
                <c:pt idx="143">
                  <c:v>9.583333333333334E-2</c:v>
                </c:pt>
                <c:pt idx="144">
                  <c:v>0.1</c:v>
                </c:pt>
                <c:pt idx="145">
                  <c:v>0.10416666666666667</c:v>
                </c:pt>
                <c:pt idx="146">
                  <c:v>0.10833333333333334</c:v>
                </c:pt>
                <c:pt idx="147">
                  <c:v>0.1125</c:v>
                </c:pt>
                <c:pt idx="148">
                  <c:v>0.11666666666666667</c:v>
                </c:pt>
                <c:pt idx="149">
                  <c:v>0.12083333333333333</c:v>
                </c:pt>
                <c:pt idx="150">
                  <c:v>0.125</c:v>
                </c:pt>
                <c:pt idx="151">
                  <c:v>0.12916666666666668</c:v>
                </c:pt>
                <c:pt idx="152">
                  <c:v>0.13333333333333333</c:v>
                </c:pt>
                <c:pt idx="153">
                  <c:v>0.13750000000000001</c:v>
                </c:pt>
                <c:pt idx="154">
                  <c:v>0.14166666666666666</c:v>
                </c:pt>
                <c:pt idx="155">
                  <c:v>0.14583333333333334</c:v>
                </c:pt>
                <c:pt idx="156">
                  <c:v>0.15</c:v>
                </c:pt>
                <c:pt idx="157">
                  <c:v>0.15416666666666667</c:v>
                </c:pt>
                <c:pt idx="158">
                  <c:v>0.15833333333333333</c:v>
                </c:pt>
                <c:pt idx="159">
                  <c:v>0.16250000000000001</c:v>
                </c:pt>
                <c:pt idx="160">
                  <c:v>0.16666666666666666</c:v>
                </c:pt>
                <c:pt idx="161">
                  <c:v>0.17083333333333334</c:v>
                </c:pt>
                <c:pt idx="162">
                  <c:v>0.17499999999999999</c:v>
                </c:pt>
                <c:pt idx="163">
                  <c:v>0.17916666666666667</c:v>
                </c:pt>
                <c:pt idx="164">
                  <c:v>0.18333333333333332</c:v>
                </c:pt>
                <c:pt idx="165">
                  <c:v>0.1875</c:v>
                </c:pt>
                <c:pt idx="166">
                  <c:v>0.19166666666666668</c:v>
                </c:pt>
                <c:pt idx="167">
                  <c:v>0.19583333333333333</c:v>
                </c:pt>
                <c:pt idx="168">
                  <c:v>0.2</c:v>
                </c:pt>
                <c:pt idx="169">
                  <c:v>0.20416666666666666</c:v>
                </c:pt>
                <c:pt idx="170">
                  <c:v>0.20833333333333334</c:v>
                </c:pt>
                <c:pt idx="171">
                  <c:v>0.21249999999999999</c:v>
                </c:pt>
                <c:pt idx="172">
                  <c:v>0.21666666666666667</c:v>
                </c:pt>
                <c:pt idx="173">
                  <c:v>0.22083333333333333</c:v>
                </c:pt>
                <c:pt idx="174">
                  <c:v>0.22500000000000001</c:v>
                </c:pt>
                <c:pt idx="175">
                  <c:v>0.22916666666666666</c:v>
                </c:pt>
                <c:pt idx="176">
                  <c:v>0.23333333333333334</c:v>
                </c:pt>
                <c:pt idx="177">
                  <c:v>0.23749999999999999</c:v>
                </c:pt>
                <c:pt idx="178">
                  <c:v>0.24166666666666667</c:v>
                </c:pt>
                <c:pt idx="179">
                  <c:v>0.24583333333333332</c:v>
                </c:pt>
                <c:pt idx="180">
                  <c:v>0.25</c:v>
                </c:pt>
                <c:pt idx="181">
                  <c:v>0.25416666666666665</c:v>
                </c:pt>
                <c:pt idx="182">
                  <c:v>0.25833333333333336</c:v>
                </c:pt>
                <c:pt idx="183">
                  <c:v>0.26250000000000001</c:v>
                </c:pt>
                <c:pt idx="184">
                  <c:v>0.26666666666666666</c:v>
                </c:pt>
                <c:pt idx="185">
                  <c:v>0.27083333333333331</c:v>
                </c:pt>
                <c:pt idx="186">
                  <c:v>0.27500000000000002</c:v>
                </c:pt>
                <c:pt idx="187">
                  <c:v>0.27916666666666667</c:v>
                </c:pt>
                <c:pt idx="188">
                  <c:v>0.28333333333333333</c:v>
                </c:pt>
                <c:pt idx="189">
                  <c:v>0.28749999999999998</c:v>
                </c:pt>
                <c:pt idx="190">
                  <c:v>0.29166666666666669</c:v>
                </c:pt>
                <c:pt idx="191">
                  <c:v>0.29583333333333334</c:v>
                </c:pt>
                <c:pt idx="192">
                  <c:v>0.3</c:v>
                </c:pt>
                <c:pt idx="193">
                  <c:v>0.30416666666666664</c:v>
                </c:pt>
                <c:pt idx="194">
                  <c:v>0.30833333333333335</c:v>
                </c:pt>
                <c:pt idx="195">
                  <c:v>0.3125</c:v>
                </c:pt>
                <c:pt idx="196">
                  <c:v>0.31666666666666665</c:v>
                </c:pt>
                <c:pt idx="197">
                  <c:v>0.32083333333333336</c:v>
                </c:pt>
                <c:pt idx="198">
                  <c:v>0.32500000000000001</c:v>
                </c:pt>
                <c:pt idx="199">
                  <c:v>0.32916666666666666</c:v>
                </c:pt>
                <c:pt idx="200">
                  <c:v>0.33333333333333331</c:v>
                </c:pt>
              </c:numCache>
            </c:numRef>
          </c:cat>
          <c:val>
            <c:numRef>
              <c:f>Sheet1!$C$2:$C$202</c:f>
              <c:numCache>
                <c:formatCode>General</c:formatCode>
                <c:ptCount val="201"/>
                <c:pt idx="0">
                  <c:v>3.0000000000000001E-3</c:v>
                </c:pt>
                <c:pt idx="1">
                  <c:v>-1.0999999999999999E-2</c:v>
                </c:pt>
                <c:pt idx="2">
                  <c:v>-3.6999999999999998E-2</c:v>
                </c:pt>
                <c:pt idx="3">
                  <c:v>-4.8000000000000001E-2</c:v>
                </c:pt>
                <c:pt idx="4">
                  <c:v>-7.1999999999999995E-2</c:v>
                </c:pt>
                <c:pt idx="5">
                  <c:v>-9.0999999999999998E-2</c:v>
                </c:pt>
                <c:pt idx="6">
                  <c:v>-0.111</c:v>
                </c:pt>
                <c:pt idx="7">
                  <c:v>-0.126</c:v>
                </c:pt>
                <c:pt idx="8">
                  <c:v>-0.13100000000000001</c:v>
                </c:pt>
                <c:pt idx="9">
                  <c:v>-0.13800000000000001</c:v>
                </c:pt>
                <c:pt idx="10">
                  <c:v>-0.13800000000000001</c:v>
                </c:pt>
                <c:pt idx="11">
                  <c:v>-0.14499999999999999</c:v>
                </c:pt>
                <c:pt idx="12">
                  <c:v>-0.157</c:v>
                </c:pt>
                <c:pt idx="13">
                  <c:v>-0.157</c:v>
                </c:pt>
                <c:pt idx="14">
                  <c:v>-0.152</c:v>
                </c:pt>
                <c:pt idx="15">
                  <c:v>-0.16</c:v>
                </c:pt>
                <c:pt idx="16">
                  <c:v>-0.17299999999999999</c:v>
                </c:pt>
                <c:pt idx="17">
                  <c:v>-0.17899999999999999</c:v>
                </c:pt>
                <c:pt idx="18">
                  <c:v>-0.17199999999999999</c:v>
                </c:pt>
                <c:pt idx="19">
                  <c:v>-0.16700000000000001</c:v>
                </c:pt>
                <c:pt idx="20">
                  <c:v>-0.16700000000000001</c:v>
                </c:pt>
                <c:pt idx="21">
                  <c:v>-0.16300000000000001</c:v>
                </c:pt>
                <c:pt idx="22">
                  <c:v>-0.155</c:v>
                </c:pt>
                <c:pt idx="23">
                  <c:v>-0.14799999999999999</c:v>
                </c:pt>
                <c:pt idx="24">
                  <c:v>-0.156</c:v>
                </c:pt>
                <c:pt idx="25">
                  <c:v>-0.153</c:v>
                </c:pt>
                <c:pt idx="26">
                  <c:v>-0.14899999999999999</c:v>
                </c:pt>
                <c:pt idx="27">
                  <c:v>-0.14599999999999999</c:v>
                </c:pt>
                <c:pt idx="28">
                  <c:v>-0.13500000000000001</c:v>
                </c:pt>
                <c:pt idx="29">
                  <c:v>-0.13400000000000001</c:v>
                </c:pt>
                <c:pt idx="30">
                  <c:v>-0.11700000000000001</c:v>
                </c:pt>
                <c:pt idx="31">
                  <c:v>-0.105</c:v>
                </c:pt>
                <c:pt idx="32">
                  <c:v>-9.1999999999999998E-2</c:v>
                </c:pt>
                <c:pt idx="33">
                  <c:v>-7.5999999999999998E-2</c:v>
                </c:pt>
                <c:pt idx="34">
                  <c:v>-7.2999999999999995E-2</c:v>
                </c:pt>
                <c:pt idx="35">
                  <c:v>-4.4999999999999998E-2</c:v>
                </c:pt>
                <c:pt idx="36">
                  <c:v>-1.9E-2</c:v>
                </c:pt>
                <c:pt idx="37">
                  <c:v>-5.0000000000000001E-3</c:v>
                </c:pt>
                <c:pt idx="38">
                  <c:v>1.7999999999999999E-2</c:v>
                </c:pt>
                <c:pt idx="39">
                  <c:v>4.4999999999999998E-2</c:v>
                </c:pt>
                <c:pt idx="40">
                  <c:v>0.08</c:v>
                </c:pt>
                <c:pt idx="41">
                  <c:v>0.104</c:v>
                </c:pt>
                <c:pt idx="42">
                  <c:v>0.124</c:v>
                </c:pt>
                <c:pt idx="43">
                  <c:v>0.14599999999999999</c:v>
                </c:pt>
                <c:pt idx="44">
                  <c:v>0.157</c:v>
                </c:pt>
                <c:pt idx="45">
                  <c:v>0.182</c:v>
                </c:pt>
                <c:pt idx="46">
                  <c:v>0.20699999999999999</c:v>
                </c:pt>
                <c:pt idx="47">
                  <c:v>0.23300000000000001</c:v>
                </c:pt>
                <c:pt idx="48">
                  <c:v>0.26700000000000002</c:v>
                </c:pt>
                <c:pt idx="49">
                  <c:v>0.28599999999999998</c:v>
                </c:pt>
                <c:pt idx="50">
                  <c:v>0.318</c:v>
                </c:pt>
                <c:pt idx="51">
                  <c:v>0.33700000000000002</c:v>
                </c:pt>
                <c:pt idx="52">
                  <c:v>0.375</c:v>
                </c:pt>
                <c:pt idx="53">
                  <c:v>0.39200000000000002</c:v>
                </c:pt>
                <c:pt idx="54">
                  <c:v>0.41099999999999998</c:v>
                </c:pt>
                <c:pt idx="55">
                  <c:v>0.443</c:v>
                </c:pt>
                <c:pt idx="56">
                  <c:v>0.47699999999999998</c:v>
                </c:pt>
                <c:pt idx="57">
                  <c:v>0.50700000000000001</c:v>
                </c:pt>
                <c:pt idx="58">
                  <c:v>0.53500000000000003</c:v>
                </c:pt>
                <c:pt idx="59">
                  <c:v>0.56399999999999995</c:v>
                </c:pt>
                <c:pt idx="60">
                  <c:v>0.59499999999999997</c:v>
                </c:pt>
                <c:pt idx="61">
                  <c:v>0.62</c:v>
                </c:pt>
                <c:pt idx="62">
                  <c:v>0.64900000000000002</c:v>
                </c:pt>
                <c:pt idx="63">
                  <c:v>0.67600000000000005</c:v>
                </c:pt>
                <c:pt idx="64">
                  <c:v>0.68700000000000006</c:v>
                </c:pt>
                <c:pt idx="65">
                  <c:v>0.71699999999999997</c:v>
                </c:pt>
                <c:pt idx="66">
                  <c:v>0.73199999999999998</c:v>
                </c:pt>
                <c:pt idx="67">
                  <c:v>0.747</c:v>
                </c:pt>
                <c:pt idx="68">
                  <c:v>0.75900000000000001</c:v>
                </c:pt>
                <c:pt idx="69">
                  <c:v>0.77100000000000002</c:v>
                </c:pt>
                <c:pt idx="70">
                  <c:v>0.79300000000000004</c:v>
                </c:pt>
                <c:pt idx="71">
                  <c:v>0.8</c:v>
                </c:pt>
                <c:pt idx="72">
                  <c:v>0.81399999999999995</c:v>
                </c:pt>
                <c:pt idx="73">
                  <c:v>0.82</c:v>
                </c:pt>
                <c:pt idx="74">
                  <c:v>0.82199999999999995</c:v>
                </c:pt>
                <c:pt idx="75">
                  <c:v>0.82899999999999996</c:v>
                </c:pt>
                <c:pt idx="76">
                  <c:v>0.82699999999999996</c:v>
                </c:pt>
                <c:pt idx="77">
                  <c:v>0.83899999999999997</c:v>
                </c:pt>
                <c:pt idx="78">
                  <c:v>0.83899999999999997</c:v>
                </c:pt>
                <c:pt idx="79">
                  <c:v>0.84599999999999997</c:v>
                </c:pt>
                <c:pt idx="80">
                  <c:v>0.85199999999999998</c:v>
                </c:pt>
                <c:pt idx="81">
                  <c:v>0.86499999999999999</c:v>
                </c:pt>
                <c:pt idx="82">
                  <c:v>0.872</c:v>
                </c:pt>
                <c:pt idx="83">
                  <c:v>0.88400000000000001</c:v>
                </c:pt>
                <c:pt idx="84">
                  <c:v>0.88900000000000001</c:v>
                </c:pt>
                <c:pt idx="85">
                  <c:v>0.88800000000000001</c:v>
                </c:pt>
                <c:pt idx="86">
                  <c:v>0.88700000000000001</c:v>
                </c:pt>
                <c:pt idx="87">
                  <c:v>0.88300000000000001</c:v>
                </c:pt>
                <c:pt idx="88">
                  <c:v>0.877</c:v>
                </c:pt>
                <c:pt idx="89">
                  <c:v>0.86899999999999999</c:v>
                </c:pt>
                <c:pt idx="90">
                  <c:v>0.872</c:v>
                </c:pt>
                <c:pt idx="91">
                  <c:v>0.86199999999999999</c:v>
                </c:pt>
                <c:pt idx="92">
                  <c:v>0.85699999999999998</c:v>
                </c:pt>
                <c:pt idx="93">
                  <c:v>0.84799999999999998</c:v>
                </c:pt>
                <c:pt idx="94">
                  <c:v>0.84199999999999997</c:v>
                </c:pt>
                <c:pt idx="95">
                  <c:v>0.83499999999999996</c:v>
                </c:pt>
                <c:pt idx="96">
                  <c:v>0.83199999999999996</c:v>
                </c:pt>
                <c:pt idx="97">
                  <c:v>0.82799999999999996</c:v>
                </c:pt>
                <c:pt idx="98">
                  <c:v>0.81699999999999995</c:v>
                </c:pt>
                <c:pt idx="99">
                  <c:v>0.79900000000000004</c:v>
                </c:pt>
                <c:pt idx="100">
                  <c:v>0.78800000000000003</c:v>
                </c:pt>
                <c:pt idx="101">
                  <c:v>0.77800000000000002</c:v>
                </c:pt>
                <c:pt idx="102">
                  <c:v>0.78200000000000003</c:v>
                </c:pt>
                <c:pt idx="103">
                  <c:v>0.77800000000000002</c:v>
                </c:pt>
                <c:pt idx="104">
                  <c:v>0.77300000000000002</c:v>
                </c:pt>
                <c:pt idx="105">
                  <c:v>0.754</c:v>
                </c:pt>
                <c:pt idx="106">
                  <c:v>0.75</c:v>
                </c:pt>
                <c:pt idx="107">
                  <c:v>0.72699999999999998</c:v>
                </c:pt>
                <c:pt idx="108">
                  <c:v>0.71799999999999997</c:v>
                </c:pt>
                <c:pt idx="109">
                  <c:v>0.69799999999999995</c:v>
                </c:pt>
                <c:pt idx="110">
                  <c:v>0.67800000000000005</c:v>
                </c:pt>
                <c:pt idx="111">
                  <c:v>0.66600000000000004</c:v>
                </c:pt>
                <c:pt idx="112">
                  <c:v>0.63800000000000001</c:v>
                </c:pt>
                <c:pt idx="113">
                  <c:v>0.625</c:v>
                </c:pt>
                <c:pt idx="114">
                  <c:v>0.60399999999999998</c:v>
                </c:pt>
                <c:pt idx="115">
                  <c:v>0.59899999999999998</c:v>
                </c:pt>
                <c:pt idx="116">
                  <c:v>0.57999999999999996</c:v>
                </c:pt>
                <c:pt idx="117">
                  <c:v>0.56699999999999995</c:v>
                </c:pt>
                <c:pt idx="118">
                  <c:v>0.55200000000000005</c:v>
                </c:pt>
                <c:pt idx="119">
                  <c:v>0.53200000000000003</c:v>
                </c:pt>
                <c:pt idx="120">
                  <c:v>0.52300000000000002</c:v>
                </c:pt>
                <c:pt idx="121">
                  <c:v>0.51800000000000002</c:v>
                </c:pt>
                <c:pt idx="122">
                  <c:v>0.51500000000000001</c:v>
                </c:pt>
                <c:pt idx="123">
                  <c:v>0.51700000000000002</c:v>
                </c:pt>
                <c:pt idx="124">
                  <c:v>0.51100000000000001</c:v>
                </c:pt>
                <c:pt idx="125">
                  <c:v>0.52100000000000002</c:v>
                </c:pt>
                <c:pt idx="126">
                  <c:v>0.51800000000000002</c:v>
                </c:pt>
                <c:pt idx="127">
                  <c:v>0.50700000000000001</c:v>
                </c:pt>
                <c:pt idx="128">
                  <c:v>0.51500000000000001</c:v>
                </c:pt>
                <c:pt idx="129">
                  <c:v>0.505</c:v>
                </c:pt>
                <c:pt idx="130">
                  <c:v>0.47199999999999998</c:v>
                </c:pt>
                <c:pt idx="131">
                  <c:v>0.47699999999999998</c:v>
                </c:pt>
                <c:pt idx="132">
                  <c:v>0.47799999999999998</c:v>
                </c:pt>
                <c:pt idx="133">
                  <c:v>0.47599999999999998</c:v>
                </c:pt>
                <c:pt idx="134">
                  <c:v>0.45600000000000002</c:v>
                </c:pt>
                <c:pt idx="135">
                  <c:v>0.443</c:v>
                </c:pt>
                <c:pt idx="136">
                  <c:v>0.45800000000000002</c:v>
                </c:pt>
                <c:pt idx="137">
                  <c:v>0.46300000000000002</c:v>
                </c:pt>
                <c:pt idx="138">
                  <c:v>0.45800000000000002</c:v>
                </c:pt>
                <c:pt idx="139">
                  <c:v>0.435</c:v>
                </c:pt>
                <c:pt idx="140">
                  <c:v>0.38500000000000001</c:v>
                </c:pt>
                <c:pt idx="141">
                  <c:v>0.34599999999999997</c:v>
                </c:pt>
                <c:pt idx="142">
                  <c:v>0.30299999999999999</c:v>
                </c:pt>
                <c:pt idx="143">
                  <c:v>0.27</c:v>
                </c:pt>
                <c:pt idx="144">
                  <c:v>0.247</c:v>
                </c:pt>
                <c:pt idx="145">
                  <c:v>0.193</c:v>
                </c:pt>
                <c:pt idx="146">
                  <c:v>0.154</c:v>
                </c:pt>
                <c:pt idx="147">
                  <c:v>0.13100000000000001</c:v>
                </c:pt>
                <c:pt idx="148">
                  <c:v>0.107</c:v>
                </c:pt>
                <c:pt idx="149">
                  <c:v>8.4000000000000005E-2</c:v>
                </c:pt>
                <c:pt idx="150">
                  <c:v>5.7000000000000002E-2</c:v>
                </c:pt>
                <c:pt idx="151">
                  <c:v>0.06</c:v>
                </c:pt>
                <c:pt idx="152">
                  <c:v>3.3000000000000002E-2</c:v>
                </c:pt>
                <c:pt idx="153">
                  <c:v>8.9999999999999993E-3</c:v>
                </c:pt>
                <c:pt idx="154">
                  <c:v>-5.0000000000000001E-3</c:v>
                </c:pt>
                <c:pt idx="155">
                  <c:v>-3.0000000000000001E-3</c:v>
                </c:pt>
                <c:pt idx="156">
                  <c:v>-1.6E-2</c:v>
                </c:pt>
                <c:pt idx="157">
                  <c:v>-2.4E-2</c:v>
                </c:pt>
                <c:pt idx="158">
                  <c:v>-2.5000000000000001E-2</c:v>
                </c:pt>
                <c:pt idx="159">
                  <c:v>-0.03</c:v>
                </c:pt>
                <c:pt idx="160">
                  <c:v>-3.1E-2</c:v>
                </c:pt>
                <c:pt idx="161">
                  <c:v>-0.02</c:v>
                </c:pt>
                <c:pt idx="162">
                  <c:v>-6.0000000000000001E-3</c:v>
                </c:pt>
                <c:pt idx="163">
                  <c:v>1.2E-2</c:v>
                </c:pt>
                <c:pt idx="164">
                  <c:v>1.7999999999999999E-2</c:v>
                </c:pt>
                <c:pt idx="165">
                  <c:v>2.1000000000000001E-2</c:v>
                </c:pt>
                <c:pt idx="166">
                  <c:v>2.8000000000000001E-2</c:v>
                </c:pt>
                <c:pt idx="167">
                  <c:v>2.4E-2</c:v>
                </c:pt>
                <c:pt idx="168">
                  <c:v>2.4E-2</c:v>
                </c:pt>
                <c:pt idx="169">
                  <c:v>2.5000000000000001E-2</c:v>
                </c:pt>
                <c:pt idx="170">
                  <c:v>0.03</c:v>
                </c:pt>
                <c:pt idx="171">
                  <c:v>3.2000000000000001E-2</c:v>
                </c:pt>
                <c:pt idx="172">
                  <c:v>4.2000000000000003E-2</c:v>
                </c:pt>
                <c:pt idx="173">
                  <c:v>5.5E-2</c:v>
                </c:pt>
                <c:pt idx="174">
                  <c:v>6.0999999999999999E-2</c:v>
                </c:pt>
                <c:pt idx="175">
                  <c:v>7.6999999999999999E-2</c:v>
                </c:pt>
                <c:pt idx="176">
                  <c:v>9.4E-2</c:v>
                </c:pt>
                <c:pt idx="177">
                  <c:v>0.10299999999999999</c:v>
                </c:pt>
                <c:pt idx="178">
                  <c:v>0.11</c:v>
                </c:pt>
                <c:pt idx="179">
                  <c:v>0.121</c:v>
                </c:pt>
                <c:pt idx="180">
                  <c:v>0.13500000000000001</c:v>
                </c:pt>
                <c:pt idx="181">
                  <c:v>0.154</c:v>
                </c:pt>
                <c:pt idx="182">
                  <c:v>0.18099999999999999</c:v>
                </c:pt>
                <c:pt idx="183">
                  <c:v>0.19600000000000001</c:v>
                </c:pt>
                <c:pt idx="184">
                  <c:v>0.20300000000000001</c:v>
                </c:pt>
                <c:pt idx="185">
                  <c:v>0.21199999999999999</c:v>
                </c:pt>
                <c:pt idx="186">
                  <c:v>0.224</c:v>
                </c:pt>
                <c:pt idx="187">
                  <c:v>0.22900000000000001</c:v>
                </c:pt>
                <c:pt idx="188">
                  <c:v>0.23799999999999999</c:v>
                </c:pt>
                <c:pt idx="189">
                  <c:v>0.249</c:v>
                </c:pt>
                <c:pt idx="190">
                  <c:v>0.26100000000000001</c:v>
                </c:pt>
                <c:pt idx="191">
                  <c:v>0.27500000000000002</c:v>
                </c:pt>
                <c:pt idx="192">
                  <c:v>0.28399999999999997</c:v>
                </c:pt>
                <c:pt idx="193">
                  <c:v>0.29199999999999998</c:v>
                </c:pt>
                <c:pt idx="194">
                  <c:v>0.28999999999999998</c:v>
                </c:pt>
                <c:pt idx="195">
                  <c:v>0.28799999999999998</c:v>
                </c:pt>
                <c:pt idx="196">
                  <c:v>0.29799999999999999</c:v>
                </c:pt>
                <c:pt idx="197">
                  <c:v>0.30599999999999999</c:v>
                </c:pt>
                <c:pt idx="198">
                  <c:v>0.309</c:v>
                </c:pt>
                <c:pt idx="199">
                  <c:v>0.313</c:v>
                </c:pt>
                <c:pt idx="200">
                  <c:v>0.32</c:v>
                </c:pt>
              </c:numCache>
            </c:numRef>
          </c:val>
          <c:smooth val="0"/>
          <c:extLst>
            <c:ext xmlns:c16="http://schemas.microsoft.com/office/drawing/2014/chart" uri="{C3380CC4-5D6E-409C-BE32-E72D297353CC}">
              <c16:uniqueId val="{00000000-BE35-4F37-A517-9D93F40A5E48}"/>
            </c:ext>
          </c:extLst>
        </c:ser>
        <c:dLbls>
          <c:showLegendKey val="0"/>
          <c:showVal val="0"/>
          <c:showCatName val="0"/>
          <c:showSerName val="0"/>
          <c:showPercent val="0"/>
          <c:showBubbleSize val="0"/>
        </c:dLbls>
        <c:smooth val="0"/>
        <c:axId val="1511560095"/>
        <c:axId val="1511565855"/>
      </c:lineChart>
      <c:catAx>
        <c:axId val="151156009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Time (Sep1-2, 2021)</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511565855"/>
        <c:crosses val="autoZero"/>
        <c:auto val="1"/>
        <c:lblAlgn val="ctr"/>
        <c:lblOffset val="100"/>
        <c:noMultiLvlLbl val="0"/>
      </c:catAx>
      <c:valAx>
        <c:axId val="1511565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Water Level (m-NAVD88)</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156009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4F880-2360-4F32-9052-121C158F06CC}"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n-US"/>
        </a:p>
      </dgm:t>
    </dgm:pt>
    <dgm:pt modelId="{B2A1E93D-4779-45AB-B55E-7CBDFF2536DD}">
      <dgm:prSet phldrT="[Text]"/>
      <dgm:spPr/>
      <dgm:t>
        <a:bodyPr/>
        <a:lstStyle/>
        <a:p>
          <a:r>
            <a:rPr lang="en-US" b="1" dirty="0"/>
            <a:t>Rising Sea Levels &amp; Intensified Rainfall</a:t>
          </a:r>
          <a:endParaRPr lang="en-US" dirty="0"/>
        </a:p>
      </dgm:t>
    </dgm:pt>
    <dgm:pt modelId="{A20BFE35-BF68-49C5-873D-1EE03EF5E9D9}" type="parTrans" cxnId="{3FB210D5-BB72-4455-B67B-B4BBBEDF6892}">
      <dgm:prSet/>
      <dgm:spPr/>
      <dgm:t>
        <a:bodyPr/>
        <a:lstStyle/>
        <a:p>
          <a:endParaRPr lang="en-US"/>
        </a:p>
      </dgm:t>
    </dgm:pt>
    <dgm:pt modelId="{528CE812-4D7D-4EE0-8B41-2C1FB23A427F}" type="sibTrans" cxnId="{3FB210D5-BB72-4455-B67B-B4BBBEDF6892}">
      <dgm:prSet/>
      <dgm:spPr/>
      <dgm:t>
        <a:bodyPr/>
        <a:lstStyle/>
        <a:p>
          <a:endParaRPr lang="en-US"/>
        </a:p>
      </dgm:t>
    </dgm:pt>
    <dgm:pt modelId="{54CB043D-80F6-4FEA-B977-8B40649ABCE2}">
      <dgm:prSet phldrT="[Text]"/>
      <dgm:spPr/>
      <dgm:t>
        <a:bodyPr/>
        <a:lstStyle/>
        <a:p>
          <a:r>
            <a:rPr lang="en-US" b="1" dirty="0"/>
            <a:t>Complex Dynamics of Compound Flooding</a:t>
          </a:r>
          <a:endParaRPr lang="en-US" dirty="0"/>
        </a:p>
      </dgm:t>
    </dgm:pt>
    <dgm:pt modelId="{F58D3AB1-E244-48B4-A1E8-D085BE88C5D1}" type="parTrans" cxnId="{A219D7A9-4BBC-4D27-80F4-7FCBF46E1057}">
      <dgm:prSet/>
      <dgm:spPr/>
      <dgm:t>
        <a:bodyPr/>
        <a:lstStyle/>
        <a:p>
          <a:endParaRPr lang="en-US"/>
        </a:p>
      </dgm:t>
    </dgm:pt>
    <dgm:pt modelId="{705EAFB8-6BF7-47DA-A850-D12E510E768F}" type="sibTrans" cxnId="{A219D7A9-4BBC-4D27-80F4-7FCBF46E1057}">
      <dgm:prSet/>
      <dgm:spPr/>
      <dgm:t>
        <a:bodyPr/>
        <a:lstStyle/>
        <a:p>
          <a:endParaRPr lang="en-US"/>
        </a:p>
      </dgm:t>
    </dgm:pt>
    <dgm:pt modelId="{4AA70EE7-F4CF-4807-9A99-40E14C802C14}">
      <dgm:prSet phldrT="[Text]"/>
      <dgm:spPr/>
      <dgm:t>
        <a:bodyPr/>
        <a:lstStyle/>
        <a:p>
          <a:r>
            <a:rPr lang="en-US" b="1" dirty="0"/>
            <a:t>Limitations of Existing Flood Models</a:t>
          </a:r>
          <a:endParaRPr lang="en-US" dirty="0"/>
        </a:p>
      </dgm:t>
    </dgm:pt>
    <dgm:pt modelId="{9A301418-5213-479D-B402-754BF43C106F}" type="parTrans" cxnId="{06A19275-AFA6-4473-811D-7C8AF4F6D39E}">
      <dgm:prSet/>
      <dgm:spPr/>
      <dgm:t>
        <a:bodyPr/>
        <a:lstStyle/>
        <a:p>
          <a:endParaRPr lang="en-US"/>
        </a:p>
      </dgm:t>
    </dgm:pt>
    <dgm:pt modelId="{713A26DD-66CA-448E-9490-A778A99A2E41}" type="sibTrans" cxnId="{06A19275-AFA6-4473-811D-7C8AF4F6D39E}">
      <dgm:prSet/>
      <dgm:spPr/>
      <dgm:t>
        <a:bodyPr/>
        <a:lstStyle/>
        <a:p>
          <a:endParaRPr lang="en-US"/>
        </a:p>
      </dgm:t>
    </dgm:pt>
    <dgm:pt modelId="{14333A61-0201-4CCB-94B1-DF6AD9A7638A}">
      <dgm:prSet phldrT="[Text]"/>
      <dgm:spPr/>
      <dgm:t>
        <a:bodyPr/>
        <a:lstStyle/>
        <a:p>
          <a:r>
            <a:rPr lang="en-US" b="1" dirty="0">
              <a:solidFill>
                <a:srgbClr val="000000"/>
              </a:solidFill>
            </a:rPr>
            <a:t>Need for fast yet accurate urban flood risk assessments</a:t>
          </a:r>
          <a:endParaRPr lang="en-US" dirty="0">
            <a:solidFill>
              <a:srgbClr val="000000"/>
            </a:solidFill>
          </a:endParaRPr>
        </a:p>
      </dgm:t>
    </dgm:pt>
    <dgm:pt modelId="{FCFA0CA8-CE41-44B6-9D55-37763F97F6B0}" type="parTrans" cxnId="{E11505CA-BDAA-4816-89CA-1D17EA487C07}">
      <dgm:prSet/>
      <dgm:spPr/>
      <dgm:t>
        <a:bodyPr/>
        <a:lstStyle/>
        <a:p>
          <a:endParaRPr lang="en-US"/>
        </a:p>
      </dgm:t>
    </dgm:pt>
    <dgm:pt modelId="{F32FB2BB-6D98-4B18-91FE-59A7EEBD81C4}" type="sibTrans" cxnId="{E11505CA-BDAA-4816-89CA-1D17EA487C07}">
      <dgm:prSet/>
      <dgm:spPr/>
      <dgm:t>
        <a:bodyPr/>
        <a:lstStyle/>
        <a:p>
          <a:endParaRPr lang="en-US"/>
        </a:p>
      </dgm:t>
    </dgm:pt>
    <dgm:pt modelId="{B5DF9AA4-E073-4ED1-8B24-393C28372A44}" type="pres">
      <dgm:prSet presAssocID="{B184F880-2360-4F32-9052-121C158F06CC}" presName="Name0" presStyleCnt="0">
        <dgm:presLayoutVars>
          <dgm:chMax val="4"/>
          <dgm:resizeHandles val="exact"/>
        </dgm:presLayoutVars>
      </dgm:prSet>
      <dgm:spPr/>
    </dgm:pt>
    <dgm:pt modelId="{8696D36E-E375-462F-AB6F-0B10A151D9FA}" type="pres">
      <dgm:prSet presAssocID="{B184F880-2360-4F32-9052-121C158F06CC}" presName="ellipse" presStyleLbl="trBgShp" presStyleIdx="0" presStyleCnt="1"/>
      <dgm:spPr/>
    </dgm:pt>
    <dgm:pt modelId="{C5B35701-923D-46D3-A680-7F1CDCFDA4C4}" type="pres">
      <dgm:prSet presAssocID="{B184F880-2360-4F32-9052-121C158F06CC}" presName="arrow1" presStyleLbl="fgShp" presStyleIdx="0" presStyleCnt="1"/>
      <dgm:spPr/>
    </dgm:pt>
    <dgm:pt modelId="{4FF052F6-9540-4596-98E1-E34CBF4905C0}" type="pres">
      <dgm:prSet presAssocID="{B184F880-2360-4F32-9052-121C158F06CC}" presName="rectangle" presStyleLbl="revTx" presStyleIdx="0" presStyleCnt="1">
        <dgm:presLayoutVars>
          <dgm:bulletEnabled val="1"/>
        </dgm:presLayoutVars>
      </dgm:prSet>
      <dgm:spPr/>
    </dgm:pt>
    <dgm:pt modelId="{2056B6C6-783A-49CB-A13C-653FCFB363F2}" type="pres">
      <dgm:prSet presAssocID="{54CB043D-80F6-4FEA-B977-8B40649ABCE2}" presName="item1" presStyleLbl="node1" presStyleIdx="0" presStyleCnt="3">
        <dgm:presLayoutVars>
          <dgm:bulletEnabled val="1"/>
        </dgm:presLayoutVars>
      </dgm:prSet>
      <dgm:spPr/>
    </dgm:pt>
    <dgm:pt modelId="{414D0C60-988F-4C3D-AAFC-698838E61AD6}" type="pres">
      <dgm:prSet presAssocID="{4AA70EE7-F4CF-4807-9A99-40E14C802C14}" presName="item2" presStyleLbl="node1" presStyleIdx="1" presStyleCnt="3">
        <dgm:presLayoutVars>
          <dgm:bulletEnabled val="1"/>
        </dgm:presLayoutVars>
      </dgm:prSet>
      <dgm:spPr/>
    </dgm:pt>
    <dgm:pt modelId="{C9AFEC26-ADCA-4E5B-8510-7F70F2792306}" type="pres">
      <dgm:prSet presAssocID="{14333A61-0201-4CCB-94B1-DF6AD9A7638A}" presName="item3" presStyleLbl="node1" presStyleIdx="2" presStyleCnt="3">
        <dgm:presLayoutVars>
          <dgm:bulletEnabled val="1"/>
        </dgm:presLayoutVars>
      </dgm:prSet>
      <dgm:spPr/>
    </dgm:pt>
    <dgm:pt modelId="{EE786E79-ADF3-4914-9CDB-8C39476896CA}" type="pres">
      <dgm:prSet presAssocID="{B184F880-2360-4F32-9052-121C158F06CC}" presName="funnel" presStyleLbl="trAlignAcc1" presStyleIdx="0" presStyleCnt="1"/>
      <dgm:spPr/>
    </dgm:pt>
  </dgm:ptLst>
  <dgm:cxnLst>
    <dgm:cxn modelId="{9EFE6E72-53F0-4EF1-885B-51B6D34FA1C5}" type="presOf" srcId="{54CB043D-80F6-4FEA-B977-8B40649ABCE2}" destId="{414D0C60-988F-4C3D-AAFC-698838E61AD6}" srcOrd="0" destOrd="0" presId="urn:microsoft.com/office/officeart/2005/8/layout/funnel1"/>
    <dgm:cxn modelId="{E4CECA74-B62D-435D-895A-3A77300E2E1A}" type="presOf" srcId="{4AA70EE7-F4CF-4807-9A99-40E14C802C14}" destId="{2056B6C6-783A-49CB-A13C-653FCFB363F2}" srcOrd="0" destOrd="0" presId="urn:microsoft.com/office/officeart/2005/8/layout/funnel1"/>
    <dgm:cxn modelId="{06A19275-AFA6-4473-811D-7C8AF4F6D39E}" srcId="{B184F880-2360-4F32-9052-121C158F06CC}" destId="{4AA70EE7-F4CF-4807-9A99-40E14C802C14}" srcOrd="2" destOrd="0" parTransId="{9A301418-5213-479D-B402-754BF43C106F}" sibTransId="{713A26DD-66CA-448E-9490-A778A99A2E41}"/>
    <dgm:cxn modelId="{A219D7A9-4BBC-4D27-80F4-7FCBF46E1057}" srcId="{B184F880-2360-4F32-9052-121C158F06CC}" destId="{54CB043D-80F6-4FEA-B977-8B40649ABCE2}" srcOrd="1" destOrd="0" parTransId="{F58D3AB1-E244-48B4-A1E8-D085BE88C5D1}" sibTransId="{705EAFB8-6BF7-47DA-A850-D12E510E768F}"/>
    <dgm:cxn modelId="{4441A8AE-FB5B-413A-996E-112E0046A307}" type="presOf" srcId="{14333A61-0201-4CCB-94B1-DF6AD9A7638A}" destId="{4FF052F6-9540-4596-98E1-E34CBF4905C0}" srcOrd="0" destOrd="0" presId="urn:microsoft.com/office/officeart/2005/8/layout/funnel1"/>
    <dgm:cxn modelId="{DD1FACC3-A3BE-4C1E-9924-514EB483509E}" type="presOf" srcId="{B184F880-2360-4F32-9052-121C158F06CC}" destId="{B5DF9AA4-E073-4ED1-8B24-393C28372A44}" srcOrd="0" destOrd="0" presId="urn:microsoft.com/office/officeart/2005/8/layout/funnel1"/>
    <dgm:cxn modelId="{E11505CA-BDAA-4816-89CA-1D17EA487C07}" srcId="{B184F880-2360-4F32-9052-121C158F06CC}" destId="{14333A61-0201-4CCB-94B1-DF6AD9A7638A}" srcOrd="3" destOrd="0" parTransId="{FCFA0CA8-CE41-44B6-9D55-37763F97F6B0}" sibTransId="{F32FB2BB-6D98-4B18-91FE-59A7EEBD81C4}"/>
    <dgm:cxn modelId="{3FB210D5-BB72-4455-B67B-B4BBBEDF6892}" srcId="{B184F880-2360-4F32-9052-121C158F06CC}" destId="{B2A1E93D-4779-45AB-B55E-7CBDFF2536DD}" srcOrd="0" destOrd="0" parTransId="{A20BFE35-BF68-49C5-873D-1EE03EF5E9D9}" sibTransId="{528CE812-4D7D-4EE0-8B41-2C1FB23A427F}"/>
    <dgm:cxn modelId="{5986E2E0-1484-41C2-8C6D-31837B4667BD}" type="presOf" srcId="{B2A1E93D-4779-45AB-B55E-7CBDFF2536DD}" destId="{C9AFEC26-ADCA-4E5B-8510-7F70F2792306}" srcOrd="0" destOrd="0" presId="urn:microsoft.com/office/officeart/2005/8/layout/funnel1"/>
    <dgm:cxn modelId="{B97A87D2-1F73-42AA-8148-0DEEE1229F6C}" type="presParOf" srcId="{B5DF9AA4-E073-4ED1-8B24-393C28372A44}" destId="{8696D36E-E375-462F-AB6F-0B10A151D9FA}" srcOrd="0" destOrd="0" presId="urn:microsoft.com/office/officeart/2005/8/layout/funnel1"/>
    <dgm:cxn modelId="{90674FC4-9DCF-457D-B527-9DA9FD9A5E71}" type="presParOf" srcId="{B5DF9AA4-E073-4ED1-8B24-393C28372A44}" destId="{C5B35701-923D-46D3-A680-7F1CDCFDA4C4}" srcOrd="1" destOrd="0" presId="urn:microsoft.com/office/officeart/2005/8/layout/funnel1"/>
    <dgm:cxn modelId="{727833A3-92E7-4924-8743-BA70093FB553}" type="presParOf" srcId="{B5DF9AA4-E073-4ED1-8B24-393C28372A44}" destId="{4FF052F6-9540-4596-98E1-E34CBF4905C0}" srcOrd="2" destOrd="0" presId="urn:microsoft.com/office/officeart/2005/8/layout/funnel1"/>
    <dgm:cxn modelId="{D95807CA-E3CD-4BC2-9889-2140DE2CBD84}" type="presParOf" srcId="{B5DF9AA4-E073-4ED1-8B24-393C28372A44}" destId="{2056B6C6-783A-49CB-A13C-653FCFB363F2}" srcOrd="3" destOrd="0" presId="urn:microsoft.com/office/officeart/2005/8/layout/funnel1"/>
    <dgm:cxn modelId="{8CADC18C-16A1-42BA-8B98-B5C81DD55DAD}" type="presParOf" srcId="{B5DF9AA4-E073-4ED1-8B24-393C28372A44}" destId="{414D0C60-988F-4C3D-AAFC-698838E61AD6}" srcOrd="4" destOrd="0" presId="urn:microsoft.com/office/officeart/2005/8/layout/funnel1"/>
    <dgm:cxn modelId="{63316B8D-562A-4215-A28D-489316788EF6}" type="presParOf" srcId="{B5DF9AA4-E073-4ED1-8B24-393C28372A44}" destId="{C9AFEC26-ADCA-4E5B-8510-7F70F2792306}" srcOrd="5" destOrd="0" presId="urn:microsoft.com/office/officeart/2005/8/layout/funnel1"/>
    <dgm:cxn modelId="{565F06FF-6C3A-4BE1-8662-8677EF6E0E37}" type="presParOf" srcId="{B5DF9AA4-E073-4ED1-8B24-393C28372A44}" destId="{EE786E79-ADF3-4914-9CDB-8C39476896CA}"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AEF63-4EB6-4E0F-BF5E-55315437F128}"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4641AC29-9C42-4C2B-99F0-AE0520E8CA72}">
      <dgm:prSet phldrT="[Text]"/>
      <dgm:spPr/>
      <dgm:t>
        <a:bodyPr/>
        <a:lstStyle/>
        <a:p>
          <a:r>
            <a:rPr lang="en-US" dirty="0"/>
            <a:t>Flood</a:t>
          </a:r>
        </a:p>
      </dgm:t>
    </dgm:pt>
    <dgm:pt modelId="{A95EAE92-BC14-4032-BB2B-3D3C70B6965A}" type="parTrans" cxnId="{0CA937B0-7252-4874-9457-140D72CE496A}">
      <dgm:prSet/>
      <dgm:spPr/>
      <dgm:t>
        <a:bodyPr/>
        <a:lstStyle/>
        <a:p>
          <a:endParaRPr lang="en-US"/>
        </a:p>
      </dgm:t>
    </dgm:pt>
    <dgm:pt modelId="{F3D8AE5B-2635-4EE3-A26F-D475813B015E}" type="sibTrans" cxnId="{0CA937B0-7252-4874-9457-140D72CE496A}">
      <dgm:prSet/>
      <dgm:spPr/>
      <dgm:t>
        <a:bodyPr/>
        <a:lstStyle/>
        <a:p>
          <a:endParaRPr lang="en-US"/>
        </a:p>
      </dgm:t>
    </dgm:pt>
    <dgm:pt modelId="{8B9F1B4D-7EC6-4C05-873A-D6C8EDC8FF20}">
      <dgm:prSet phldrT="[Text]"/>
      <dgm:spPr/>
      <dgm:t>
        <a:bodyPr/>
        <a:lstStyle/>
        <a:p>
          <a:r>
            <a:rPr lang="en-US" dirty="0"/>
            <a:t>Water Level</a:t>
          </a:r>
          <a:br>
            <a:rPr lang="en-US" dirty="0"/>
          </a:br>
          <a:r>
            <a:rPr lang="en-US" dirty="0"/>
            <a:t>(tide + surge)</a:t>
          </a:r>
        </a:p>
      </dgm:t>
    </dgm:pt>
    <dgm:pt modelId="{06760891-C98D-441B-8C69-D1B1F0DC186A}" type="parTrans" cxnId="{987FEAFF-632D-488D-A193-00C10F3E4810}">
      <dgm:prSet/>
      <dgm:spPr/>
      <dgm:t>
        <a:bodyPr/>
        <a:lstStyle/>
        <a:p>
          <a:endParaRPr lang="en-US"/>
        </a:p>
      </dgm:t>
    </dgm:pt>
    <dgm:pt modelId="{B4F59055-C626-488C-AC99-D49B52BBFE0C}" type="sibTrans" cxnId="{987FEAFF-632D-488D-A193-00C10F3E4810}">
      <dgm:prSet/>
      <dgm:spPr/>
      <dgm:t>
        <a:bodyPr/>
        <a:lstStyle/>
        <a:p>
          <a:endParaRPr lang="en-US"/>
        </a:p>
      </dgm:t>
    </dgm:pt>
    <dgm:pt modelId="{FF8BBFA9-D42B-4E8B-A534-6E902B1AB506}">
      <dgm:prSet phldrT="[Text]"/>
      <dgm:spPr/>
      <dgm:t>
        <a:bodyPr/>
        <a:lstStyle/>
        <a:p>
          <a:r>
            <a:rPr lang="en-US"/>
            <a:t>Rainfall</a:t>
          </a:r>
        </a:p>
      </dgm:t>
    </dgm:pt>
    <dgm:pt modelId="{710460C0-C6AF-49D1-8BF9-904988BD9A33}" type="parTrans" cxnId="{F3398AAC-DDE2-45D8-B63A-F1D64218D7A1}">
      <dgm:prSet/>
      <dgm:spPr/>
      <dgm:t>
        <a:bodyPr/>
        <a:lstStyle/>
        <a:p>
          <a:endParaRPr lang="en-US"/>
        </a:p>
      </dgm:t>
    </dgm:pt>
    <dgm:pt modelId="{15980813-C7C0-4A4C-928E-56788663E2F6}" type="sibTrans" cxnId="{F3398AAC-DDE2-45D8-B63A-F1D64218D7A1}">
      <dgm:prSet/>
      <dgm:spPr/>
      <dgm:t>
        <a:bodyPr/>
        <a:lstStyle/>
        <a:p>
          <a:endParaRPr lang="en-US"/>
        </a:p>
      </dgm:t>
    </dgm:pt>
    <dgm:pt modelId="{E9A421CC-23AC-4ACC-92F5-737D40F389D5}" type="pres">
      <dgm:prSet presAssocID="{440AEF63-4EB6-4E0F-BF5E-55315437F128}" presName="cycle" presStyleCnt="0">
        <dgm:presLayoutVars>
          <dgm:chMax val="1"/>
          <dgm:dir/>
          <dgm:animLvl val="ctr"/>
          <dgm:resizeHandles val="exact"/>
        </dgm:presLayoutVars>
      </dgm:prSet>
      <dgm:spPr/>
    </dgm:pt>
    <dgm:pt modelId="{4612CB40-AE2F-416E-A550-9745812A2702}" type="pres">
      <dgm:prSet presAssocID="{4641AC29-9C42-4C2B-99F0-AE0520E8CA72}" presName="centerShape" presStyleLbl="node0" presStyleIdx="0" presStyleCnt="1"/>
      <dgm:spPr/>
    </dgm:pt>
    <dgm:pt modelId="{61CB3CB3-DBD1-4DAE-AA7F-EF903C39DD3C}" type="pres">
      <dgm:prSet presAssocID="{06760891-C98D-441B-8C69-D1B1F0DC186A}" presName="parTrans" presStyleLbl="bgSibTrans2D1" presStyleIdx="0" presStyleCnt="2"/>
      <dgm:spPr/>
    </dgm:pt>
    <dgm:pt modelId="{9DFB8F0E-0D2F-495A-A6FC-C5040C0C28D0}" type="pres">
      <dgm:prSet presAssocID="{8B9F1B4D-7EC6-4C05-873A-D6C8EDC8FF20}" presName="node" presStyleLbl="node1" presStyleIdx="0" presStyleCnt="2">
        <dgm:presLayoutVars>
          <dgm:bulletEnabled val="1"/>
        </dgm:presLayoutVars>
      </dgm:prSet>
      <dgm:spPr/>
    </dgm:pt>
    <dgm:pt modelId="{667093B9-8A63-40F4-A240-1189440B30A1}" type="pres">
      <dgm:prSet presAssocID="{710460C0-C6AF-49D1-8BF9-904988BD9A33}" presName="parTrans" presStyleLbl="bgSibTrans2D1" presStyleIdx="1" presStyleCnt="2"/>
      <dgm:spPr/>
    </dgm:pt>
    <dgm:pt modelId="{41EB902D-3CED-44B6-A970-690043F93D9F}" type="pres">
      <dgm:prSet presAssocID="{FF8BBFA9-D42B-4E8B-A534-6E902B1AB506}" presName="node" presStyleLbl="node1" presStyleIdx="1" presStyleCnt="2">
        <dgm:presLayoutVars>
          <dgm:bulletEnabled val="1"/>
        </dgm:presLayoutVars>
      </dgm:prSet>
      <dgm:spPr/>
    </dgm:pt>
  </dgm:ptLst>
  <dgm:cxnLst>
    <dgm:cxn modelId="{3B18952B-2527-4FC0-9510-954E7DC978DD}" type="presOf" srcId="{710460C0-C6AF-49D1-8BF9-904988BD9A33}" destId="{667093B9-8A63-40F4-A240-1189440B30A1}" srcOrd="0" destOrd="0" presId="urn:microsoft.com/office/officeart/2005/8/layout/radial4"/>
    <dgm:cxn modelId="{D3662439-768A-4D70-8A85-93A7E365001C}" type="presOf" srcId="{4641AC29-9C42-4C2B-99F0-AE0520E8CA72}" destId="{4612CB40-AE2F-416E-A550-9745812A2702}" srcOrd="0" destOrd="0" presId="urn:microsoft.com/office/officeart/2005/8/layout/radial4"/>
    <dgm:cxn modelId="{EF926586-0AA0-4BB4-AFC0-0DFEA4B287E8}" type="presOf" srcId="{440AEF63-4EB6-4E0F-BF5E-55315437F128}" destId="{E9A421CC-23AC-4ACC-92F5-737D40F389D5}" srcOrd="0" destOrd="0" presId="urn:microsoft.com/office/officeart/2005/8/layout/radial4"/>
    <dgm:cxn modelId="{21EC4E9A-3A62-4D7E-80DD-17C364D87082}" type="presOf" srcId="{FF8BBFA9-D42B-4E8B-A534-6E902B1AB506}" destId="{41EB902D-3CED-44B6-A970-690043F93D9F}" srcOrd="0" destOrd="0" presId="urn:microsoft.com/office/officeart/2005/8/layout/radial4"/>
    <dgm:cxn modelId="{F3398AAC-DDE2-45D8-B63A-F1D64218D7A1}" srcId="{4641AC29-9C42-4C2B-99F0-AE0520E8CA72}" destId="{FF8BBFA9-D42B-4E8B-A534-6E902B1AB506}" srcOrd="1" destOrd="0" parTransId="{710460C0-C6AF-49D1-8BF9-904988BD9A33}" sibTransId="{15980813-C7C0-4A4C-928E-56788663E2F6}"/>
    <dgm:cxn modelId="{0CA937B0-7252-4874-9457-140D72CE496A}" srcId="{440AEF63-4EB6-4E0F-BF5E-55315437F128}" destId="{4641AC29-9C42-4C2B-99F0-AE0520E8CA72}" srcOrd="0" destOrd="0" parTransId="{A95EAE92-BC14-4032-BB2B-3D3C70B6965A}" sibTransId="{F3D8AE5B-2635-4EE3-A26F-D475813B015E}"/>
    <dgm:cxn modelId="{41F668D4-B3DF-4765-8FBF-7F313ED379CF}" type="presOf" srcId="{06760891-C98D-441B-8C69-D1B1F0DC186A}" destId="{61CB3CB3-DBD1-4DAE-AA7F-EF903C39DD3C}" srcOrd="0" destOrd="0" presId="urn:microsoft.com/office/officeart/2005/8/layout/radial4"/>
    <dgm:cxn modelId="{EAEF65F8-7021-4B98-A671-0A63E33AA072}" type="presOf" srcId="{8B9F1B4D-7EC6-4C05-873A-D6C8EDC8FF20}" destId="{9DFB8F0E-0D2F-495A-A6FC-C5040C0C28D0}" srcOrd="0" destOrd="0" presId="urn:microsoft.com/office/officeart/2005/8/layout/radial4"/>
    <dgm:cxn modelId="{987FEAFF-632D-488D-A193-00C10F3E4810}" srcId="{4641AC29-9C42-4C2B-99F0-AE0520E8CA72}" destId="{8B9F1B4D-7EC6-4C05-873A-D6C8EDC8FF20}" srcOrd="0" destOrd="0" parTransId="{06760891-C98D-441B-8C69-D1B1F0DC186A}" sibTransId="{B4F59055-C626-488C-AC99-D49B52BBFE0C}"/>
    <dgm:cxn modelId="{0E3F29E5-26A3-4417-94C0-25598CEF119D}" type="presParOf" srcId="{E9A421CC-23AC-4ACC-92F5-737D40F389D5}" destId="{4612CB40-AE2F-416E-A550-9745812A2702}" srcOrd="0" destOrd="0" presId="urn:microsoft.com/office/officeart/2005/8/layout/radial4"/>
    <dgm:cxn modelId="{E9012654-78AE-46C0-89AE-501DE1E12D49}" type="presParOf" srcId="{E9A421CC-23AC-4ACC-92F5-737D40F389D5}" destId="{61CB3CB3-DBD1-4DAE-AA7F-EF903C39DD3C}" srcOrd="1" destOrd="0" presId="urn:microsoft.com/office/officeart/2005/8/layout/radial4"/>
    <dgm:cxn modelId="{56D51390-81FC-4C90-809D-C0591434834B}" type="presParOf" srcId="{E9A421CC-23AC-4ACC-92F5-737D40F389D5}" destId="{9DFB8F0E-0D2F-495A-A6FC-C5040C0C28D0}" srcOrd="2" destOrd="0" presId="urn:microsoft.com/office/officeart/2005/8/layout/radial4"/>
    <dgm:cxn modelId="{79DA64FC-0121-483C-ABF1-4A07F6F7B0B6}" type="presParOf" srcId="{E9A421CC-23AC-4ACC-92F5-737D40F389D5}" destId="{667093B9-8A63-40F4-A240-1189440B30A1}" srcOrd="3" destOrd="0" presId="urn:microsoft.com/office/officeart/2005/8/layout/radial4"/>
    <dgm:cxn modelId="{1DDE0842-1838-49A4-BAC7-2466A7A6AA06}" type="presParOf" srcId="{E9A421CC-23AC-4ACC-92F5-737D40F389D5}" destId="{41EB902D-3CED-44B6-A970-690043F93D9F}"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4B97B6-7061-4711-AB18-73D3E32398DF}" type="doc">
      <dgm:prSet loTypeId="urn:microsoft.com/office/officeart/2005/8/layout/hierarchy6" loCatId="hierarchy" qsTypeId="urn:microsoft.com/office/officeart/2005/8/quickstyle/simple1" qsCatId="simple" csTypeId="urn:microsoft.com/office/officeart/2005/8/colors/colorful1" csCatId="colorful" phldr="1"/>
      <dgm:spPr/>
      <dgm:t>
        <a:bodyPr/>
        <a:lstStyle/>
        <a:p>
          <a:endParaRPr lang="en-US"/>
        </a:p>
      </dgm:t>
    </dgm:pt>
    <dgm:pt modelId="{8441B510-E92C-47A7-8962-454E3AF8DE50}">
      <dgm:prSet phldrT="[Text]"/>
      <dgm:spPr/>
      <dgm:t>
        <a:bodyPr/>
        <a:lstStyle/>
        <a:p>
          <a:r>
            <a:rPr lang="en-US"/>
            <a:t>Calibration &amp;Validation</a:t>
          </a:r>
        </a:p>
      </dgm:t>
    </dgm:pt>
    <dgm:pt modelId="{E6EFD367-D81E-4E65-89B0-1198AA845B52}" type="parTrans" cxnId="{33E3F039-0F46-49A4-8D26-FF7391D43919}">
      <dgm:prSet/>
      <dgm:spPr/>
      <dgm:t>
        <a:bodyPr/>
        <a:lstStyle/>
        <a:p>
          <a:endParaRPr lang="en-US"/>
        </a:p>
      </dgm:t>
    </dgm:pt>
    <dgm:pt modelId="{433F1C9F-E50D-4322-A951-10F65068CAD2}" type="sibTrans" cxnId="{33E3F039-0F46-49A4-8D26-FF7391D43919}">
      <dgm:prSet/>
      <dgm:spPr/>
      <dgm:t>
        <a:bodyPr/>
        <a:lstStyle/>
        <a:p>
          <a:endParaRPr lang="en-US"/>
        </a:p>
      </dgm:t>
    </dgm:pt>
    <dgm:pt modelId="{FB9D4F70-41D0-4A9D-8DD4-B43A20776732}">
      <dgm:prSet phldrT="[Text]"/>
      <dgm:spPr/>
      <dgm:t>
        <a:bodyPr/>
        <a:lstStyle/>
        <a:p>
          <a:r>
            <a:rPr lang="en-US"/>
            <a:t>Qualitative</a:t>
          </a:r>
        </a:p>
      </dgm:t>
    </dgm:pt>
    <dgm:pt modelId="{844F3F9F-226A-4FC1-8D49-F4D473AC2183}" type="parTrans" cxnId="{A811403D-6AF0-41F2-9A61-0E920CAADAA8}">
      <dgm:prSet/>
      <dgm:spPr/>
      <dgm:t>
        <a:bodyPr/>
        <a:lstStyle/>
        <a:p>
          <a:endParaRPr lang="en-US"/>
        </a:p>
      </dgm:t>
    </dgm:pt>
    <dgm:pt modelId="{2F20A243-5199-42F9-B77E-E25A9FD94076}" type="sibTrans" cxnId="{A811403D-6AF0-41F2-9A61-0E920CAADAA8}">
      <dgm:prSet/>
      <dgm:spPr/>
      <dgm:t>
        <a:bodyPr/>
        <a:lstStyle/>
        <a:p>
          <a:endParaRPr lang="en-US"/>
        </a:p>
      </dgm:t>
    </dgm:pt>
    <dgm:pt modelId="{50FAB617-96F4-4D1D-8B84-EB2647904B0E}">
      <dgm:prSet phldrT="[Text]"/>
      <dgm:spPr/>
      <dgm:t>
        <a:bodyPr/>
        <a:lstStyle/>
        <a:p>
          <a:r>
            <a:rPr lang="en-US"/>
            <a:t>Quantitative</a:t>
          </a:r>
        </a:p>
      </dgm:t>
    </dgm:pt>
    <dgm:pt modelId="{B3B2B084-9391-40A6-A7AE-DE77384B0B2B}" type="parTrans" cxnId="{B5E1CA65-7B12-456F-BF59-5205E71F8A93}">
      <dgm:prSet/>
      <dgm:spPr/>
      <dgm:t>
        <a:bodyPr/>
        <a:lstStyle/>
        <a:p>
          <a:endParaRPr lang="en-US"/>
        </a:p>
      </dgm:t>
    </dgm:pt>
    <dgm:pt modelId="{A3BA2BDA-B80E-4E08-B336-6C44A164F4DC}" type="sibTrans" cxnId="{B5E1CA65-7B12-456F-BF59-5205E71F8A93}">
      <dgm:prSet/>
      <dgm:spPr/>
      <dgm:t>
        <a:bodyPr/>
        <a:lstStyle/>
        <a:p>
          <a:endParaRPr lang="en-US"/>
        </a:p>
      </dgm:t>
    </dgm:pt>
    <dgm:pt modelId="{608BE35F-6E72-4572-B27F-DCE62D8A6442}">
      <dgm:prSet phldrT="[Text]"/>
      <dgm:spPr/>
      <dgm:t>
        <a:bodyPr/>
        <a:lstStyle/>
        <a:p>
          <a:r>
            <a:rPr lang="en-US"/>
            <a:t>Wet/Dry</a:t>
          </a:r>
        </a:p>
      </dgm:t>
    </dgm:pt>
    <dgm:pt modelId="{BF9501AB-A800-4ADE-A9CD-D329D0BD8B63}" type="parTrans" cxnId="{09FD5A2F-5FA7-4B92-A7F4-B1671BDC68D4}">
      <dgm:prSet/>
      <dgm:spPr/>
      <dgm:t>
        <a:bodyPr/>
        <a:lstStyle/>
        <a:p>
          <a:endParaRPr lang="en-US"/>
        </a:p>
      </dgm:t>
    </dgm:pt>
    <dgm:pt modelId="{A4756FB9-B92A-426F-BE5E-79065173AEFB}" type="sibTrans" cxnId="{09FD5A2F-5FA7-4B92-A7F4-B1671BDC68D4}">
      <dgm:prSet/>
      <dgm:spPr/>
      <dgm:t>
        <a:bodyPr/>
        <a:lstStyle/>
        <a:p>
          <a:endParaRPr lang="en-US"/>
        </a:p>
      </dgm:t>
    </dgm:pt>
    <dgm:pt modelId="{72CDDAA0-CC0B-46C7-AFB6-DD0B8669582A}">
      <dgm:prSet phldrT="[Text]"/>
      <dgm:spPr/>
      <dgm:t>
        <a:bodyPr/>
        <a:lstStyle/>
        <a:p>
          <a:r>
            <a:rPr lang="en-US"/>
            <a:t>Reports</a:t>
          </a:r>
        </a:p>
      </dgm:t>
    </dgm:pt>
    <dgm:pt modelId="{BDAD68D4-D2A9-49BE-8D47-A6A4CC6C31D7}" type="parTrans" cxnId="{E2BF13DF-6057-4512-8B77-1F87C6901963}">
      <dgm:prSet/>
      <dgm:spPr/>
      <dgm:t>
        <a:bodyPr/>
        <a:lstStyle/>
        <a:p>
          <a:endParaRPr lang="en-US"/>
        </a:p>
      </dgm:t>
    </dgm:pt>
    <dgm:pt modelId="{83EC21CC-109D-42FF-B947-4226FCC556BB}" type="sibTrans" cxnId="{E2BF13DF-6057-4512-8B77-1F87C6901963}">
      <dgm:prSet/>
      <dgm:spPr/>
      <dgm:t>
        <a:bodyPr/>
        <a:lstStyle/>
        <a:p>
          <a:endParaRPr lang="en-US"/>
        </a:p>
      </dgm:t>
    </dgm:pt>
    <dgm:pt modelId="{4116F607-B96B-4E4F-88B8-46D2E89045DE}">
      <dgm:prSet phldrT="[Text]"/>
      <dgm:spPr/>
      <dgm:t>
        <a:bodyPr/>
        <a:lstStyle/>
        <a:p>
          <a:r>
            <a:rPr lang="en-US"/>
            <a:t>Flood depth</a:t>
          </a:r>
        </a:p>
      </dgm:t>
    </dgm:pt>
    <dgm:pt modelId="{D380E00D-0CDC-40D0-88BD-45AD41008452}" type="parTrans" cxnId="{E763FBD5-47D1-4DEB-B446-B3F5ADF51C30}">
      <dgm:prSet/>
      <dgm:spPr/>
      <dgm:t>
        <a:bodyPr/>
        <a:lstStyle/>
        <a:p>
          <a:endParaRPr lang="en-US"/>
        </a:p>
      </dgm:t>
    </dgm:pt>
    <dgm:pt modelId="{EBFE632D-9527-474D-BE9A-991D747DE908}" type="sibTrans" cxnId="{E763FBD5-47D1-4DEB-B446-B3F5ADF51C30}">
      <dgm:prSet/>
      <dgm:spPr/>
      <dgm:t>
        <a:bodyPr/>
        <a:lstStyle/>
        <a:p>
          <a:endParaRPr lang="en-US"/>
        </a:p>
      </dgm:t>
    </dgm:pt>
    <dgm:pt modelId="{52572E1E-B487-4452-B6B4-01C29AF74A0A}">
      <dgm:prSet phldrT="[Text]"/>
      <dgm:spPr/>
      <dgm:t>
        <a:bodyPr/>
        <a:lstStyle/>
        <a:p>
          <a:r>
            <a:rPr lang="en-US"/>
            <a:t>Images</a:t>
          </a:r>
        </a:p>
      </dgm:t>
    </dgm:pt>
    <dgm:pt modelId="{942EECE5-8869-44F5-AB85-D4C2408F9C02}" type="parTrans" cxnId="{77D26552-944A-4F45-BC57-0FEDDCE332D6}">
      <dgm:prSet/>
      <dgm:spPr/>
      <dgm:t>
        <a:bodyPr/>
        <a:lstStyle/>
        <a:p>
          <a:endParaRPr lang="en-US"/>
        </a:p>
      </dgm:t>
    </dgm:pt>
    <dgm:pt modelId="{E9858C37-4D7B-44F1-B722-45A438E70AC6}" type="sibTrans" cxnId="{77D26552-944A-4F45-BC57-0FEDDCE332D6}">
      <dgm:prSet/>
      <dgm:spPr/>
      <dgm:t>
        <a:bodyPr/>
        <a:lstStyle/>
        <a:p>
          <a:endParaRPr lang="en-US"/>
        </a:p>
      </dgm:t>
    </dgm:pt>
    <dgm:pt modelId="{194B4BD2-15FE-4E2B-877D-5F2C2972F329}">
      <dgm:prSet phldrT="[Text]"/>
      <dgm:spPr/>
      <dgm:t>
        <a:bodyPr/>
        <a:lstStyle/>
        <a:p>
          <a:r>
            <a:rPr lang="en-US"/>
            <a:t>Method</a:t>
          </a:r>
        </a:p>
      </dgm:t>
    </dgm:pt>
    <dgm:pt modelId="{5D64F816-5ED5-49CD-9C6F-949F78E9B9A9}" type="parTrans" cxnId="{1A540B59-D1B7-4C0A-9943-3240F187292C}">
      <dgm:prSet/>
      <dgm:spPr/>
      <dgm:t>
        <a:bodyPr/>
        <a:lstStyle/>
        <a:p>
          <a:endParaRPr lang="en-US"/>
        </a:p>
      </dgm:t>
    </dgm:pt>
    <dgm:pt modelId="{3952EA48-AF65-48AA-B57E-343094E6F8D5}" type="sibTrans" cxnId="{1A540B59-D1B7-4C0A-9943-3240F187292C}">
      <dgm:prSet/>
      <dgm:spPr/>
      <dgm:t>
        <a:bodyPr/>
        <a:lstStyle/>
        <a:p>
          <a:endParaRPr lang="en-US"/>
        </a:p>
      </dgm:t>
    </dgm:pt>
    <dgm:pt modelId="{34063DA5-42D6-4812-B724-38099C2F1945}">
      <dgm:prSet phldrT="[Text]"/>
      <dgm:spPr/>
      <dgm:t>
        <a:bodyPr/>
        <a:lstStyle/>
        <a:p>
          <a:r>
            <a:rPr lang="en-US"/>
            <a:t>Criteria</a:t>
          </a:r>
        </a:p>
      </dgm:t>
    </dgm:pt>
    <dgm:pt modelId="{78C4C1F7-56B3-4848-9619-D182B7B3CB34}" type="parTrans" cxnId="{F1735D27-EB85-4DD0-80A7-858CDCED5DCC}">
      <dgm:prSet/>
      <dgm:spPr/>
      <dgm:t>
        <a:bodyPr/>
        <a:lstStyle/>
        <a:p>
          <a:endParaRPr lang="en-US"/>
        </a:p>
      </dgm:t>
    </dgm:pt>
    <dgm:pt modelId="{4E7E514F-30DF-4613-A4A7-EF8D44F37AA8}" type="sibTrans" cxnId="{F1735D27-EB85-4DD0-80A7-858CDCED5DCC}">
      <dgm:prSet/>
      <dgm:spPr/>
      <dgm:t>
        <a:bodyPr/>
        <a:lstStyle/>
        <a:p>
          <a:endParaRPr lang="en-US"/>
        </a:p>
      </dgm:t>
    </dgm:pt>
    <dgm:pt modelId="{F1E4D723-3BDE-4835-9031-80CCA34B995C}">
      <dgm:prSet phldrT="[Text]"/>
      <dgm:spPr/>
      <dgm:t>
        <a:bodyPr/>
        <a:lstStyle/>
        <a:p>
          <a:r>
            <a:rPr lang="en-US"/>
            <a:t>Data Source</a:t>
          </a:r>
        </a:p>
      </dgm:t>
    </dgm:pt>
    <dgm:pt modelId="{90C486A1-286C-4B8E-A4F5-1BD022B28BFC}" type="parTrans" cxnId="{57F85449-4192-4AAB-B1FC-1D5C727FB610}">
      <dgm:prSet/>
      <dgm:spPr/>
      <dgm:t>
        <a:bodyPr/>
        <a:lstStyle/>
        <a:p>
          <a:endParaRPr lang="en-US"/>
        </a:p>
      </dgm:t>
    </dgm:pt>
    <dgm:pt modelId="{B9D0065F-BEC7-461F-AAF7-8AB05DE70278}" type="sibTrans" cxnId="{57F85449-4192-4AAB-B1FC-1D5C727FB610}">
      <dgm:prSet/>
      <dgm:spPr/>
      <dgm:t>
        <a:bodyPr/>
        <a:lstStyle/>
        <a:p>
          <a:endParaRPr lang="en-US"/>
        </a:p>
      </dgm:t>
    </dgm:pt>
    <dgm:pt modelId="{52E5E9F4-BC18-4EAF-9FA9-F2F7220BE6D5}">
      <dgm:prSet phldrT="[Text]"/>
      <dgm:spPr/>
      <dgm:t>
        <a:bodyPr/>
        <a:lstStyle/>
        <a:p>
          <a:r>
            <a:rPr lang="en-US"/>
            <a:t>Number of observation points</a:t>
          </a:r>
        </a:p>
      </dgm:t>
    </dgm:pt>
    <dgm:pt modelId="{E434DF20-F508-4360-817C-811C868F37F8}" type="parTrans" cxnId="{B0120470-784A-4E06-B670-5675A66BADE7}">
      <dgm:prSet/>
      <dgm:spPr/>
      <dgm:t>
        <a:bodyPr/>
        <a:lstStyle/>
        <a:p>
          <a:endParaRPr lang="en-US"/>
        </a:p>
      </dgm:t>
    </dgm:pt>
    <dgm:pt modelId="{DB4A27AE-464A-4E39-A592-488F9AF9E910}" type="sibTrans" cxnId="{B0120470-784A-4E06-B670-5675A66BADE7}">
      <dgm:prSet/>
      <dgm:spPr/>
      <dgm:t>
        <a:bodyPr/>
        <a:lstStyle/>
        <a:p>
          <a:endParaRPr lang="en-US"/>
        </a:p>
      </dgm:t>
    </dgm:pt>
    <dgm:pt modelId="{3EC36968-C1F0-4109-8FEA-ADF8FCF9742D}">
      <dgm:prSet phldrT="[Text]"/>
      <dgm:spPr>
        <a:solidFill>
          <a:srgbClr val="00B050"/>
        </a:solidFill>
      </dgm:spPr>
      <dgm:t>
        <a:bodyPr/>
        <a:lstStyle/>
        <a:p>
          <a:r>
            <a:rPr lang="en-US"/>
            <a:t>138 points</a:t>
          </a:r>
        </a:p>
      </dgm:t>
    </dgm:pt>
    <dgm:pt modelId="{E1B86899-3437-407A-A423-9762CB1E5F26}" type="parTrans" cxnId="{67CDE330-AEB9-4031-BE83-BF8995057B12}">
      <dgm:prSet/>
      <dgm:spPr/>
      <dgm:t>
        <a:bodyPr/>
        <a:lstStyle/>
        <a:p>
          <a:endParaRPr lang="en-US"/>
        </a:p>
      </dgm:t>
    </dgm:pt>
    <dgm:pt modelId="{5812ADE3-6859-40FF-AA41-048123F1A551}" type="sibTrans" cxnId="{67CDE330-AEB9-4031-BE83-BF8995057B12}">
      <dgm:prSet/>
      <dgm:spPr/>
      <dgm:t>
        <a:bodyPr/>
        <a:lstStyle/>
        <a:p>
          <a:endParaRPr lang="en-US"/>
        </a:p>
      </dgm:t>
    </dgm:pt>
    <dgm:pt modelId="{2C26E461-AD91-440E-925B-6FBA2FD62073}">
      <dgm:prSet phldrT="[Text]"/>
      <dgm:spPr>
        <a:solidFill>
          <a:srgbClr val="00B050"/>
        </a:solidFill>
      </dgm:spPr>
      <dgm:t>
        <a:bodyPr/>
        <a:lstStyle/>
        <a:p>
          <a:r>
            <a:rPr lang="en-US"/>
            <a:t>8 points</a:t>
          </a:r>
        </a:p>
      </dgm:t>
    </dgm:pt>
    <dgm:pt modelId="{9D8C0013-B9B7-438C-A327-260A1C8D87BD}" type="parTrans" cxnId="{7969FC33-A5EF-4A17-9DED-98DCF0E5A17C}">
      <dgm:prSet/>
      <dgm:spPr/>
      <dgm:t>
        <a:bodyPr/>
        <a:lstStyle/>
        <a:p>
          <a:endParaRPr lang="en-US"/>
        </a:p>
      </dgm:t>
    </dgm:pt>
    <dgm:pt modelId="{1B1D9B71-E67F-4F73-AEC5-D6451422EBBC}" type="sibTrans" cxnId="{7969FC33-A5EF-4A17-9DED-98DCF0E5A17C}">
      <dgm:prSet/>
      <dgm:spPr/>
      <dgm:t>
        <a:bodyPr/>
        <a:lstStyle/>
        <a:p>
          <a:endParaRPr lang="en-US"/>
        </a:p>
      </dgm:t>
    </dgm:pt>
    <dgm:pt modelId="{4DD41BC9-1B2E-4328-813F-48848841273F}">
      <dgm:prSet phldrT="[Text]"/>
      <dgm:spPr/>
      <dgm:t>
        <a:bodyPr/>
        <a:lstStyle/>
        <a:p>
          <a:endParaRPr lang="en-US"/>
        </a:p>
      </dgm:t>
    </dgm:pt>
    <dgm:pt modelId="{C2E5DC7B-0C8B-43EB-BF9A-3CE88E844E5F}" type="sibTrans" cxnId="{B2795267-1228-4F89-A88C-375A5DB4EDCC}">
      <dgm:prSet/>
      <dgm:spPr/>
      <dgm:t>
        <a:bodyPr/>
        <a:lstStyle/>
        <a:p>
          <a:endParaRPr lang="en-US"/>
        </a:p>
      </dgm:t>
    </dgm:pt>
    <dgm:pt modelId="{EF3999ED-153E-431B-B348-5BF36B01AC25}" type="parTrans" cxnId="{B2795267-1228-4F89-A88C-375A5DB4EDCC}">
      <dgm:prSet/>
      <dgm:spPr/>
      <dgm:t>
        <a:bodyPr/>
        <a:lstStyle/>
        <a:p>
          <a:endParaRPr lang="en-US"/>
        </a:p>
      </dgm:t>
    </dgm:pt>
    <dgm:pt modelId="{BD582B68-D10B-45BA-9246-6DCAE4565AAC}" type="pres">
      <dgm:prSet presAssocID="{DC4B97B6-7061-4711-AB18-73D3E32398DF}" presName="mainComposite" presStyleCnt="0">
        <dgm:presLayoutVars>
          <dgm:chPref val="1"/>
          <dgm:dir/>
          <dgm:animOne val="branch"/>
          <dgm:animLvl val="lvl"/>
          <dgm:resizeHandles val="exact"/>
        </dgm:presLayoutVars>
      </dgm:prSet>
      <dgm:spPr/>
    </dgm:pt>
    <dgm:pt modelId="{41F627D5-8DA2-486B-A89B-A466B1ECEB33}" type="pres">
      <dgm:prSet presAssocID="{DC4B97B6-7061-4711-AB18-73D3E32398DF}" presName="hierFlow" presStyleCnt="0"/>
      <dgm:spPr/>
    </dgm:pt>
    <dgm:pt modelId="{4E8B6200-8A41-4DC1-B153-0583BDFDBCF5}" type="pres">
      <dgm:prSet presAssocID="{DC4B97B6-7061-4711-AB18-73D3E32398DF}" presName="firstBuf" presStyleCnt="0"/>
      <dgm:spPr/>
    </dgm:pt>
    <dgm:pt modelId="{7275AAE7-A80A-468B-B748-290C8A0749F6}" type="pres">
      <dgm:prSet presAssocID="{DC4B97B6-7061-4711-AB18-73D3E32398DF}" presName="hierChild1" presStyleCnt="0">
        <dgm:presLayoutVars>
          <dgm:chPref val="1"/>
          <dgm:animOne val="branch"/>
          <dgm:animLvl val="lvl"/>
        </dgm:presLayoutVars>
      </dgm:prSet>
      <dgm:spPr/>
    </dgm:pt>
    <dgm:pt modelId="{FD075E26-C303-47C6-9317-D0709B333C59}" type="pres">
      <dgm:prSet presAssocID="{8441B510-E92C-47A7-8962-454E3AF8DE50}" presName="Name14" presStyleCnt="0"/>
      <dgm:spPr/>
    </dgm:pt>
    <dgm:pt modelId="{3BC9A5E1-4364-4290-B516-BD4BF941B023}" type="pres">
      <dgm:prSet presAssocID="{8441B510-E92C-47A7-8962-454E3AF8DE50}" presName="level1Shape" presStyleLbl="node0" presStyleIdx="0" presStyleCnt="1">
        <dgm:presLayoutVars>
          <dgm:chPref val="3"/>
        </dgm:presLayoutVars>
      </dgm:prSet>
      <dgm:spPr/>
    </dgm:pt>
    <dgm:pt modelId="{4A92D93D-084C-439C-B5C1-416D3D8F0EDD}" type="pres">
      <dgm:prSet presAssocID="{8441B510-E92C-47A7-8962-454E3AF8DE50}" presName="hierChild2" presStyleCnt="0"/>
      <dgm:spPr/>
    </dgm:pt>
    <dgm:pt modelId="{C2E12CF7-C350-418A-9250-17ACFF17BDE3}" type="pres">
      <dgm:prSet presAssocID="{844F3F9F-226A-4FC1-8D49-F4D473AC2183}" presName="Name19" presStyleLbl="parChTrans1D2" presStyleIdx="0" presStyleCnt="2"/>
      <dgm:spPr/>
    </dgm:pt>
    <dgm:pt modelId="{2951EB6C-DD7C-457E-9B17-E206C64CD10A}" type="pres">
      <dgm:prSet presAssocID="{FB9D4F70-41D0-4A9D-8DD4-B43A20776732}" presName="Name21" presStyleCnt="0"/>
      <dgm:spPr/>
    </dgm:pt>
    <dgm:pt modelId="{8767BC17-C266-42EB-AF93-3CD89AC43B24}" type="pres">
      <dgm:prSet presAssocID="{FB9D4F70-41D0-4A9D-8DD4-B43A20776732}" presName="level2Shape" presStyleLbl="node2" presStyleIdx="0" presStyleCnt="2"/>
      <dgm:spPr/>
    </dgm:pt>
    <dgm:pt modelId="{3C5DA161-7254-42B4-BFF8-BE72589EEEC2}" type="pres">
      <dgm:prSet presAssocID="{FB9D4F70-41D0-4A9D-8DD4-B43A20776732}" presName="hierChild3" presStyleCnt="0"/>
      <dgm:spPr/>
    </dgm:pt>
    <dgm:pt modelId="{F32823BD-7E8C-4905-AD68-D7F461E6A7F6}" type="pres">
      <dgm:prSet presAssocID="{BF9501AB-A800-4ADE-A9CD-D329D0BD8B63}" presName="Name19" presStyleLbl="parChTrans1D3" presStyleIdx="0" presStyleCnt="2"/>
      <dgm:spPr/>
    </dgm:pt>
    <dgm:pt modelId="{72D96489-5B5C-4829-B2CE-927D0E45DAAD}" type="pres">
      <dgm:prSet presAssocID="{608BE35F-6E72-4572-B27F-DCE62D8A6442}" presName="Name21" presStyleCnt="0"/>
      <dgm:spPr/>
    </dgm:pt>
    <dgm:pt modelId="{3B51BBA2-4180-4DEB-BCE8-E0CAC900F070}" type="pres">
      <dgm:prSet presAssocID="{608BE35F-6E72-4572-B27F-DCE62D8A6442}" presName="level2Shape" presStyleLbl="node3" presStyleIdx="0" presStyleCnt="2"/>
      <dgm:spPr/>
    </dgm:pt>
    <dgm:pt modelId="{DF519542-23CB-4371-8B74-B9688C12888C}" type="pres">
      <dgm:prSet presAssocID="{608BE35F-6E72-4572-B27F-DCE62D8A6442}" presName="hierChild3" presStyleCnt="0"/>
      <dgm:spPr/>
    </dgm:pt>
    <dgm:pt modelId="{36ECDC4F-599D-41B3-99CD-2E35ECDEC671}" type="pres">
      <dgm:prSet presAssocID="{BDAD68D4-D2A9-49BE-8D47-A6A4CC6C31D7}" presName="Name19" presStyleLbl="parChTrans1D4" presStyleIdx="0" presStyleCnt="4"/>
      <dgm:spPr/>
    </dgm:pt>
    <dgm:pt modelId="{7540C9A8-11C1-4FC1-BBE3-C75E40D8BD02}" type="pres">
      <dgm:prSet presAssocID="{72CDDAA0-CC0B-46C7-AFB6-DD0B8669582A}" presName="Name21" presStyleCnt="0"/>
      <dgm:spPr/>
    </dgm:pt>
    <dgm:pt modelId="{0EB555C3-8011-4796-9767-D2B44124B104}" type="pres">
      <dgm:prSet presAssocID="{72CDDAA0-CC0B-46C7-AFB6-DD0B8669582A}" presName="level2Shape" presStyleLbl="node4" presStyleIdx="0" presStyleCnt="4"/>
      <dgm:spPr/>
    </dgm:pt>
    <dgm:pt modelId="{CA43686F-BBAD-47D7-80BD-6177EAEFE93C}" type="pres">
      <dgm:prSet presAssocID="{72CDDAA0-CC0B-46C7-AFB6-DD0B8669582A}" presName="hierChild3" presStyleCnt="0"/>
      <dgm:spPr/>
    </dgm:pt>
    <dgm:pt modelId="{BB6445E7-9339-4DEA-8E5F-03982F3966CF}" type="pres">
      <dgm:prSet presAssocID="{E1B86899-3437-407A-A423-9762CB1E5F26}" presName="Name19" presStyleLbl="parChTrans1D4" presStyleIdx="1" presStyleCnt="4"/>
      <dgm:spPr/>
    </dgm:pt>
    <dgm:pt modelId="{E6A6B926-7C3D-4B4B-B0CB-E44DE5874AE6}" type="pres">
      <dgm:prSet presAssocID="{3EC36968-C1F0-4109-8FEA-ADF8FCF9742D}" presName="Name21" presStyleCnt="0"/>
      <dgm:spPr/>
    </dgm:pt>
    <dgm:pt modelId="{72175A3D-3F77-477F-96FC-61231DF32D12}" type="pres">
      <dgm:prSet presAssocID="{3EC36968-C1F0-4109-8FEA-ADF8FCF9742D}" presName="level2Shape" presStyleLbl="node4" presStyleIdx="1" presStyleCnt="4"/>
      <dgm:spPr/>
    </dgm:pt>
    <dgm:pt modelId="{E512805A-E0B5-4C34-8EF0-D4728749E173}" type="pres">
      <dgm:prSet presAssocID="{3EC36968-C1F0-4109-8FEA-ADF8FCF9742D}" presName="hierChild3" presStyleCnt="0"/>
      <dgm:spPr/>
    </dgm:pt>
    <dgm:pt modelId="{59D8BC6F-5F5D-47EA-8399-55DFD29A2FB3}" type="pres">
      <dgm:prSet presAssocID="{B3B2B084-9391-40A6-A7AE-DE77384B0B2B}" presName="Name19" presStyleLbl="parChTrans1D2" presStyleIdx="1" presStyleCnt="2"/>
      <dgm:spPr/>
    </dgm:pt>
    <dgm:pt modelId="{635613A2-900B-41B6-9FD0-3E81BF89AE45}" type="pres">
      <dgm:prSet presAssocID="{50FAB617-96F4-4D1D-8B84-EB2647904B0E}" presName="Name21" presStyleCnt="0"/>
      <dgm:spPr/>
    </dgm:pt>
    <dgm:pt modelId="{7EB26612-BFCD-4064-8818-80A3D9608678}" type="pres">
      <dgm:prSet presAssocID="{50FAB617-96F4-4D1D-8B84-EB2647904B0E}" presName="level2Shape" presStyleLbl="node2" presStyleIdx="1" presStyleCnt="2"/>
      <dgm:spPr/>
    </dgm:pt>
    <dgm:pt modelId="{914DA4DC-6EEF-4580-BD77-FA1BE5044D9A}" type="pres">
      <dgm:prSet presAssocID="{50FAB617-96F4-4D1D-8B84-EB2647904B0E}" presName="hierChild3" presStyleCnt="0"/>
      <dgm:spPr/>
    </dgm:pt>
    <dgm:pt modelId="{843FD756-69A8-49F6-BB8C-EA1457181CB3}" type="pres">
      <dgm:prSet presAssocID="{D380E00D-0CDC-40D0-88BD-45AD41008452}" presName="Name19" presStyleLbl="parChTrans1D3" presStyleIdx="1" presStyleCnt="2"/>
      <dgm:spPr/>
    </dgm:pt>
    <dgm:pt modelId="{FCE3448D-3949-4138-94F9-C7EA0FEC23D2}" type="pres">
      <dgm:prSet presAssocID="{4116F607-B96B-4E4F-88B8-46D2E89045DE}" presName="Name21" presStyleCnt="0"/>
      <dgm:spPr/>
    </dgm:pt>
    <dgm:pt modelId="{7DE2D888-ECB6-4E33-8F66-0349E73F2EAD}" type="pres">
      <dgm:prSet presAssocID="{4116F607-B96B-4E4F-88B8-46D2E89045DE}" presName="level2Shape" presStyleLbl="node3" presStyleIdx="1" presStyleCnt="2"/>
      <dgm:spPr/>
    </dgm:pt>
    <dgm:pt modelId="{7CD31FCA-C0EB-4B5E-B2DB-3F5AB55E974A}" type="pres">
      <dgm:prSet presAssocID="{4116F607-B96B-4E4F-88B8-46D2E89045DE}" presName="hierChild3" presStyleCnt="0"/>
      <dgm:spPr/>
    </dgm:pt>
    <dgm:pt modelId="{5B83E723-BB3E-40F4-9EC2-80D54B2DB25E}" type="pres">
      <dgm:prSet presAssocID="{942EECE5-8869-44F5-AB85-D4C2408F9C02}" presName="Name19" presStyleLbl="parChTrans1D4" presStyleIdx="2" presStyleCnt="4"/>
      <dgm:spPr/>
    </dgm:pt>
    <dgm:pt modelId="{78277AF3-3847-47BD-8D2C-8117BC92194E}" type="pres">
      <dgm:prSet presAssocID="{52572E1E-B487-4452-B6B4-01C29AF74A0A}" presName="Name21" presStyleCnt="0"/>
      <dgm:spPr/>
    </dgm:pt>
    <dgm:pt modelId="{185E92B4-0502-46EB-A610-9F65528F2283}" type="pres">
      <dgm:prSet presAssocID="{52572E1E-B487-4452-B6B4-01C29AF74A0A}" presName="level2Shape" presStyleLbl="node4" presStyleIdx="2" presStyleCnt="4"/>
      <dgm:spPr/>
    </dgm:pt>
    <dgm:pt modelId="{20247BCB-C39C-44FD-8A05-539EBF41A9D4}" type="pres">
      <dgm:prSet presAssocID="{52572E1E-B487-4452-B6B4-01C29AF74A0A}" presName="hierChild3" presStyleCnt="0"/>
      <dgm:spPr/>
    </dgm:pt>
    <dgm:pt modelId="{FA4D4312-BE84-4E3E-8945-4C33D94CD4EF}" type="pres">
      <dgm:prSet presAssocID="{9D8C0013-B9B7-438C-A327-260A1C8D87BD}" presName="Name19" presStyleLbl="parChTrans1D4" presStyleIdx="3" presStyleCnt="4"/>
      <dgm:spPr/>
    </dgm:pt>
    <dgm:pt modelId="{30A4751A-4D6B-45F2-B531-D2775C9E22C0}" type="pres">
      <dgm:prSet presAssocID="{2C26E461-AD91-440E-925B-6FBA2FD62073}" presName="Name21" presStyleCnt="0"/>
      <dgm:spPr/>
    </dgm:pt>
    <dgm:pt modelId="{7FBF9DD3-C1BD-43EE-932B-2FD9F8A4FAAF}" type="pres">
      <dgm:prSet presAssocID="{2C26E461-AD91-440E-925B-6FBA2FD62073}" presName="level2Shape" presStyleLbl="node4" presStyleIdx="3" presStyleCnt="4"/>
      <dgm:spPr/>
    </dgm:pt>
    <dgm:pt modelId="{27856939-DDD8-4151-844C-0EFFD5BC7FD2}" type="pres">
      <dgm:prSet presAssocID="{2C26E461-AD91-440E-925B-6FBA2FD62073}" presName="hierChild3" presStyleCnt="0"/>
      <dgm:spPr/>
    </dgm:pt>
    <dgm:pt modelId="{1CC31C57-C28F-4985-BC2F-F4E4176E8089}" type="pres">
      <dgm:prSet presAssocID="{DC4B97B6-7061-4711-AB18-73D3E32398DF}" presName="bgShapesFlow" presStyleCnt="0"/>
      <dgm:spPr/>
    </dgm:pt>
    <dgm:pt modelId="{5CF86D84-35E2-4A25-AB06-803927FA9B51}" type="pres">
      <dgm:prSet presAssocID="{4DD41BC9-1B2E-4328-813F-48848841273F}" presName="rectComp" presStyleCnt="0"/>
      <dgm:spPr/>
    </dgm:pt>
    <dgm:pt modelId="{B7106F32-6CC9-41D4-A29C-04C052F29701}" type="pres">
      <dgm:prSet presAssocID="{4DD41BC9-1B2E-4328-813F-48848841273F}" presName="bgRect" presStyleLbl="bgShp" presStyleIdx="0" presStyleCnt="5"/>
      <dgm:spPr/>
    </dgm:pt>
    <dgm:pt modelId="{1C552471-6E03-46B0-B37F-CC13C2C0C60A}" type="pres">
      <dgm:prSet presAssocID="{4DD41BC9-1B2E-4328-813F-48848841273F}" presName="bgRectTx" presStyleLbl="bgShp" presStyleIdx="0" presStyleCnt="5">
        <dgm:presLayoutVars>
          <dgm:bulletEnabled val="1"/>
        </dgm:presLayoutVars>
      </dgm:prSet>
      <dgm:spPr/>
    </dgm:pt>
    <dgm:pt modelId="{FFF34658-43DB-470E-AA88-0C6A3F52E195}" type="pres">
      <dgm:prSet presAssocID="{4DD41BC9-1B2E-4328-813F-48848841273F}" presName="spComp" presStyleCnt="0"/>
      <dgm:spPr/>
    </dgm:pt>
    <dgm:pt modelId="{A42D8A1F-2D5D-495D-906A-FA16C87367BE}" type="pres">
      <dgm:prSet presAssocID="{4DD41BC9-1B2E-4328-813F-48848841273F}" presName="vSp" presStyleCnt="0"/>
      <dgm:spPr/>
    </dgm:pt>
    <dgm:pt modelId="{411D2F6C-2B98-4D92-9197-1B0C62A0AA9F}" type="pres">
      <dgm:prSet presAssocID="{194B4BD2-15FE-4E2B-877D-5F2C2972F329}" presName="rectComp" presStyleCnt="0"/>
      <dgm:spPr/>
    </dgm:pt>
    <dgm:pt modelId="{F7D30445-ABCE-4704-ADBB-0AE88FFE7C5E}" type="pres">
      <dgm:prSet presAssocID="{194B4BD2-15FE-4E2B-877D-5F2C2972F329}" presName="bgRect" presStyleLbl="bgShp" presStyleIdx="1" presStyleCnt="5"/>
      <dgm:spPr/>
    </dgm:pt>
    <dgm:pt modelId="{BEB3CB89-19E7-424C-A71F-A1B2D219D738}" type="pres">
      <dgm:prSet presAssocID="{194B4BD2-15FE-4E2B-877D-5F2C2972F329}" presName="bgRectTx" presStyleLbl="bgShp" presStyleIdx="1" presStyleCnt="5">
        <dgm:presLayoutVars>
          <dgm:bulletEnabled val="1"/>
        </dgm:presLayoutVars>
      </dgm:prSet>
      <dgm:spPr/>
    </dgm:pt>
    <dgm:pt modelId="{33BCB42B-58F7-41CD-96AA-AA8F8B0012F3}" type="pres">
      <dgm:prSet presAssocID="{194B4BD2-15FE-4E2B-877D-5F2C2972F329}" presName="spComp" presStyleCnt="0"/>
      <dgm:spPr/>
    </dgm:pt>
    <dgm:pt modelId="{030671F7-C889-477F-B291-6EE44BD46806}" type="pres">
      <dgm:prSet presAssocID="{194B4BD2-15FE-4E2B-877D-5F2C2972F329}" presName="vSp" presStyleCnt="0"/>
      <dgm:spPr/>
    </dgm:pt>
    <dgm:pt modelId="{5D8608CD-D344-4E1A-B00F-E2D7B034109C}" type="pres">
      <dgm:prSet presAssocID="{34063DA5-42D6-4812-B724-38099C2F1945}" presName="rectComp" presStyleCnt="0"/>
      <dgm:spPr/>
    </dgm:pt>
    <dgm:pt modelId="{DD68DB40-D99C-4E7F-9293-3F8CA9DB25E5}" type="pres">
      <dgm:prSet presAssocID="{34063DA5-42D6-4812-B724-38099C2F1945}" presName="bgRect" presStyleLbl="bgShp" presStyleIdx="2" presStyleCnt="5"/>
      <dgm:spPr/>
    </dgm:pt>
    <dgm:pt modelId="{71673C29-F036-489A-B6B2-1FF58D97C255}" type="pres">
      <dgm:prSet presAssocID="{34063DA5-42D6-4812-B724-38099C2F1945}" presName="bgRectTx" presStyleLbl="bgShp" presStyleIdx="2" presStyleCnt="5">
        <dgm:presLayoutVars>
          <dgm:bulletEnabled val="1"/>
        </dgm:presLayoutVars>
      </dgm:prSet>
      <dgm:spPr/>
    </dgm:pt>
    <dgm:pt modelId="{9518C3B8-2008-4E97-B794-20663C5F59E2}" type="pres">
      <dgm:prSet presAssocID="{34063DA5-42D6-4812-B724-38099C2F1945}" presName="spComp" presStyleCnt="0"/>
      <dgm:spPr/>
    </dgm:pt>
    <dgm:pt modelId="{F8C1601D-3B1D-4F15-9F23-90FBBE51F76D}" type="pres">
      <dgm:prSet presAssocID="{34063DA5-42D6-4812-B724-38099C2F1945}" presName="vSp" presStyleCnt="0"/>
      <dgm:spPr/>
    </dgm:pt>
    <dgm:pt modelId="{7C3F0B76-5711-498C-A2A9-3AA6E2429B90}" type="pres">
      <dgm:prSet presAssocID="{F1E4D723-3BDE-4835-9031-80CCA34B995C}" presName="rectComp" presStyleCnt="0"/>
      <dgm:spPr/>
    </dgm:pt>
    <dgm:pt modelId="{9D6BA6E0-CBD3-45A6-98EA-20C28EEDEA59}" type="pres">
      <dgm:prSet presAssocID="{F1E4D723-3BDE-4835-9031-80CCA34B995C}" presName="bgRect" presStyleLbl="bgShp" presStyleIdx="3" presStyleCnt="5"/>
      <dgm:spPr/>
    </dgm:pt>
    <dgm:pt modelId="{3DD6BA48-4FDD-46B4-BB99-0FEA216DF3D0}" type="pres">
      <dgm:prSet presAssocID="{F1E4D723-3BDE-4835-9031-80CCA34B995C}" presName="bgRectTx" presStyleLbl="bgShp" presStyleIdx="3" presStyleCnt="5">
        <dgm:presLayoutVars>
          <dgm:bulletEnabled val="1"/>
        </dgm:presLayoutVars>
      </dgm:prSet>
      <dgm:spPr/>
    </dgm:pt>
    <dgm:pt modelId="{1A285410-1DEA-408B-89AD-2BC1179D360F}" type="pres">
      <dgm:prSet presAssocID="{F1E4D723-3BDE-4835-9031-80CCA34B995C}" presName="spComp" presStyleCnt="0"/>
      <dgm:spPr/>
    </dgm:pt>
    <dgm:pt modelId="{4AB2CDBA-9CF8-47E1-BD79-FB4117E480D1}" type="pres">
      <dgm:prSet presAssocID="{F1E4D723-3BDE-4835-9031-80CCA34B995C}" presName="vSp" presStyleCnt="0"/>
      <dgm:spPr/>
    </dgm:pt>
    <dgm:pt modelId="{5BEE4858-FC06-4435-99B2-CBACCB151A81}" type="pres">
      <dgm:prSet presAssocID="{52E5E9F4-BC18-4EAF-9FA9-F2F7220BE6D5}" presName="rectComp" presStyleCnt="0"/>
      <dgm:spPr/>
    </dgm:pt>
    <dgm:pt modelId="{12FEE766-D8BC-4262-92EF-C4AB345FE785}" type="pres">
      <dgm:prSet presAssocID="{52E5E9F4-BC18-4EAF-9FA9-F2F7220BE6D5}" presName="bgRect" presStyleLbl="bgShp" presStyleIdx="4" presStyleCnt="5"/>
      <dgm:spPr/>
    </dgm:pt>
    <dgm:pt modelId="{FE443F9C-8F3D-4A99-BB60-57B9FB5A309A}" type="pres">
      <dgm:prSet presAssocID="{52E5E9F4-BC18-4EAF-9FA9-F2F7220BE6D5}" presName="bgRectTx" presStyleLbl="bgShp" presStyleIdx="4" presStyleCnt="5">
        <dgm:presLayoutVars>
          <dgm:bulletEnabled val="1"/>
        </dgm:presLayoutVars>
      </dgm:prSet>
      <dgm:spPr/>
    </dgm:pt>
  </dgm:ptLst>
  <dgm:cxnLst>
    <dgm:cxn modelId="{9E8A5604-35F7-435F-92E6-A18DE6F28266}" type="presOf" srcId="{34063DA5-42D6-4812-B724-38099C2F1945}" destId="{DD68DB40-D99C-4E7F-9293-3F8CA9DB25E5}" srcOrd="0" destOrd="0" presId="urn:microsoft.com/office/officeart/2005/8/layout/hierarchy6"/>
    <dgm:cxn modelId="{B529A608-6745-4046-B7CC-47ACB9B64A0C}" type="presOf" srcId="{3EC36968-C1F0-4109-8FEA-ADF8FCF9742D}" destId="{72175A3D-3F77-477F-96FC-61231DF32D12}" srcOrd="0" destOrd="0" presId="urn:microsoft.com/office/officeart/2005/8/layout/hierarchy6"/>
    <dgm:cxn modelId="{8A53230D-E568-440E-9921-521F8BC919BF}" type="presOf" srcId="{FB9D4F70-41D0-4A9D-8DD4-B43A20776732}" destId="{8767BC17-C266-42EB-AF93-3CD89AC43B24}" srcOrd="0" destOrd="0" presId="urn:microsoft.com/office/officeart/2005/8/layout/hierarchy6"/>
    <dgm:cxn modelId="{6F8D3C15-9150-4E39-A2B5-D2735D874864}" type="presOf" srcId="{D380E00D-0CDC-40D0-88BD-45AD41008452}" destId="{843FD756-69A8-49F6-BB8C-EA1457181CB3}" srcOrd="0" destOrd="0" presId="urn:microsoft.com/office/officeart/2005/8/layout/hierarchy6"/>
    <dgm:cxn modelId="{D9566815-87B1-44FF-9C68-8A9A7910217B}" type="presOf" srcId="{BF9501AB-A800-4ADE-A9CD-D329D0BD8B63}" destId="{F32823BD-7E8C-4905-AD68-D7F461E6A7F6}" srcOrd="0" destOrd="0" presId="urn:microsoft.com/office/officeart/2005/8/layout/hierarchy6"/>
    <dgm:cxn modelId="{6263951E-CAF4-49FC-A505-328D6B4A0566}" type="presOf" srcId="{BDAD68D4-D2A9-49BE-8D47-A6A4CC6C31D7}" destId="{36ECDC4F-599D-41B3-99CD-2E35ECDEC671}" srcOrd="0" destOrd="0" presId="urn:microsoft.com/office/officeart/2005/8/layout/hierarchy6"/>
    <dgm:cxn modelId="{34699625-3249-45D8-B140-35ED3FE756D4}" type="presOf" srcId="{E1B86899-3437-407A-A423-9762CB1E5F26}" destId="{BB6445E7-9339-4DEA-8E5F-03982F3966CF}" srcOrd="0" destOrd="0" presId="urn:microsoft.com/office/officeart/2005/8/layout/hierarchy6"/>
    <dgm:cxn modelId="{F1735D27-EB85-4DD0-80A7-858CDCED5DCC}" srcId="{DC4B97B6-7061-4711-AB18-73D3E32398DF}" destId="{34063DA5-42D6-4812-B724-38099C2F1945}" srcOrd="3" destOrd="0" parTransId="{78C4C1F7-56B3-4848-9619-D182B7B3CB34}" sibTransId="{4E7E514F-30DF-4613-A4A7-EF8D44F37AA8}"/>
    <dgm:cxn modelId="{4797212D-7742-4838-B9D9-F51E11B7325F}" type="presOf" srcId="{194B4BD2-15FE-4E2B-877D-5F2C2972F329}" destId="{F7D30445-ABCE-4704-ADBB-0AE88FFE7C5E}" srcOrd="0" destOrd="0" presId="urn:microsoft.com/office/officeart/2005/8/layout/hierarchy6"/>
    <dgm:cxn modelId="{09FD5A2F-5FA7-4B92-A7F4-B1671BDC68D4}" srcId="{FB9D4F70-41D0-4A9D-8DD4-B43A20776732}" destId="{608BE35F-6E72-4572-B27F-DCE62D8A6442}" srcOrd="0" destOrd="0" parTransId="{BF9501AB-A800-4ADE-A9CD-D329D0BD8B63}" sibTransId="{A4756FB9-B92A-426F-BE5E-79065173AEFB}"/>
    <dgm:cxn modelId="{9A388D2F-6B7B-4C83-A78C-593E97362B5E}" type="presOf" srcId="{72CDDAA0-CC0B-46C7-AFB6-DD0B8669582A}" destId="{0EB555C3-8011-4796-9767-D2B44124B104}" srcOrd="0" destOrd="0" presId="urn:microsoft.com/office/officeart/2005/8/layout/hierarchy6"/>
    <dgm:cxn modelId="{D05A3030-070A-4016-81F0-34C8323F76EB}" type="presOf" srcId="{52E5E9F4-BC18-4EAF-9FA9-F2F7220BE6D5}" destId="{FE443F9C-8F3D-4A99-BB60-57B9FB5A309A}" srcOrd="1" destOrd="0" presId="urn:microsoft.com/office/officeart/2005/8/layout/hierarchy6"/>
    <dgm:cxn modelId="{67CDE330-AEB9-4031-BE83-BF8995057B12}" srcId="{72CDDAA0-CC0B-46C7-AFB6-DD0B8669582A}" destId="{3EC36968-C1F0-4109-8FEA-ADF8FCF9742D}" srcOrd="0" destOrd="0" parTransId="{E1B86899-3437-407A-A423-9762CB1E5F26}" sibTransId="{5812ADE3-6859-40FF-AA41-048123F1A551}"/>
    <dgm:cxn modelId="{55ECE330-B8D0-4A39-B91F-BE4CDC851A73}" type="presOf" srcId="{52572E1E-B487-4452-B6B4-01C29AF74A0A}" destId="{185E92B4-0502-46EB-A610-9F65528F2283}" srcOrd="0" destOrd="0" presId="urn:microsoft.com/office/officeart/2005/8/layout/hierarchy6"/>
    <dgm:cxn modelId="{7969FC33-A5EF-4A17-9DED-98DCF0E5A17C}" srcId="{52572E1E-B487-4452-B6B4-01C29AF74A0A}" destId="{2C26E461-AD91-440E-925B-6FBA2FD62073}" srcOrd="0" destOrd="0" parTransId="{9D8C0013-B9B7-438C-A327-260A1C8D87BD}" sibTransId="{1B1D9B71-E67F-4F73-AEC5-D6451422EBBC}"/>
    <dgm:cxn modelId="{33E3F039-0F46-49A4-8D26-FF7391D43919}" srcId="{DC4B97B6-7061-4711-AB18-73D3E32398DF}" destId="{8441B510-E92C-47A7-8962-454E3AF8DE50}" srcOrd="0" destOrd="0" parTransId="{E6EFD367-D81E-4E65-89B0-1198AA845B52}" sibTransId="{433F1C9F-E50D-4322-A951-10F65068CAD2}"/>
    <dgm:cxn modelId="{A811403D-6AF0-41F2-9A61-0E920CAADAA8}" srcId="{8441B510-E92C-47A7-8962-454E3AF8DE50}" destId="{FB9D4F70-41D0-4A9D-8DD4-B43A20776732}" srcOrd="0" destOrd="0" parTransId="{844F3F9F-226A-4FC1-8D49-F4D473AC2183}" sibTransId="{2F20A243-5199-42F9-B77E-E25A9FD94076}"/>
    <dgm:cxn modelId="{F1CB465C-9A7C-4CD6-9959-354E41B45B7C}" type="presOf" srcId="{8441B510-E92C-47A7-8962-454E3AF8DE50}" destId="{3BC9A5E1-4364-4290-B516-BD4BF941B023}" srcOrd="0" destOrd="0" presId="urn:microsoft.com/office/officeart/2005/8/layout/hierarchy6"/>
    <dgm:cxn modelId="{B5E1CA65-7B12-456F-BF59-5205E71F8A93}" srcId="{8441B510-E92C-47A7-8962-454E3AF8DE50}" destId="{50FAB617-96F4-4D1D-8B84-EB2647904B0E}" srcOrd="1" destOrd="0" parTransId="{B3B2B084-9391-40A6-A7AE-DE77384B0B2B}" sibTransId="{A3BA2BDA-B80E-4E08-B336-6C44A164F4DC}"/>
    <dgm:cxn modelId="{FEC47C66-DB59-4DD5-8561-47968E84CF46}" type="presOf" srcId="{4116F607-B96B-4E4F-88B8-46D2E89045DE}" destId="{7DE2D888-ECB6-4E33-8F66-0349E73F2EAD}" srcOrd="0" destOrd="0" presId="urn:microsoft.com/office/officeart/2005/8/layout/hierarchy6"/>
    <dgm:cxn modelId="{B2795267-1228-4F89-A88C-375A5DB4EDCC}" srcId="{DC4B97B6-7061-4711-AB18-73D3E32398DF}" destId="{4DD41BC9-1B2E-4328-813F-48848841273F}" srcOrd="1" destOrd="0" parTransId="{EF3999ED-153E-431B-B348-5BF36B01AC25}" sibTransId="{C2E5DC7B-0C8B-43EB-BF9A-3CE88E844E5F}"/>
    <dgm:cxn modelId="{57F85449-4192-4AAB-B1FC-1D5C727FB610}" srcId="{DC4B97B6-7061-4711-AB18-73D3E32398DF}" destId="{F1E4D723-3BDE-4835-9031-80CCA34B995C}" srcOrd="4" destOrd="0" parTransId="{90C486A1-286C-4B8E-A4F5-1BD022B28BFC}" sibTransId="{B9D0065F-BEC7-461F-AAF7-8AB05DE70278}"/>
    <dgm:cxn modelId="{C25AC16D-DDE3-455B-90E3-845C82D68BBC}" type="presOf" srcId="{4DD41BC9-1B2E-4328-813F-48848841273F}" destId="{1C552471-6E03-46B0-B37F-CC13C2C0C60A}" srcOrd="1" destOrd="0" presId="urn:microsoft.com/office/officeart/2005/8/layout/hierarchy6"/>
    <dgm:cxn modelId="{F064046E-9A78-45ED-85B9-AF55E71BE421}" type="presOf" srcId="{942EECE5-8869-44F5-AB85-D4C2408F9C02}" destId="{5B83E723-BB3E-40F4-9EC2-80D54B2DB25E}" srcOrd="0" destOrd="0" presId="urn:microsoft.com/office/officeart/2005/8/layout/hierarchy6"/>
    <dgm:cxn modelId="{B0120470-784A-4E06-B670-5675A66BADE7}" srcId="{DC4B97B6-7061-4711-AB18-73D3E32398DF}" destId="{52E5E9F4-BC18-4EAF-9FA9-F2F7220BE6D5}" srcOrd="5" destOrd="0" parTransId="{E434DF20-F508-4360-817C-811C868F37F8}" sibTransId="{DB4A27AE-464A-4E39-A592-488F9AF9E910}"/>
    <dgm:cxn modelId="{6D580D70-2E03-4442-B16B-3006EF4CF3A5}" type="presOf" srcId="{50FAB617-96F4-4D1D-8B84-EB2647904B0E}" destId="{7EB26612-BFCD-4064-8818-80A3D9608678}" srcOrd="0" destOrd="0" presId="urn:microsoft.com/office/officeart/2005/8/layout/hierarchy6"/>
    <dgm:cxn modelId="{77D26552-944A-4F45-BC57-0FEDDCE332D6}" srcId="{4116F607-B96B-4E4F-88B8-46D2E89045DE}" destId="{52572E1E-B487-4452-B6B4-01C29AF74A0A}" srcOrd="0" destOrd="0" parTransId="{942EECE5-8869-44F5-AB85-D4C2408F9C02}" sibTransId="{E9858C37-4D7B-44F1-B722-45A438E70AC6}"/>
    <dgm:cxn modelId="{1A540B59-D1B7-4C0A-9943-3240F187292C}" srcId="{DC4B97B6-7061-4711-AB18-73D3E32398DF}" destId="{194B4BD2-15FE-4E2B-877D-5F2C2972F329}" srcOrd="2" destOrd="0" parTransId="{5D64F816-5ED5-49CD-9C6F-949F78E9B9A9}" sibTransId="{3952EA48-AF65-48AA-B57E-343094E6F8D5}"/>
    <dgm:cxn modelId="{4694F197-B333-4D4D-A86E-E79FA0FA5C7D}" type="presOf" srcId="{F1E4D723-3BDE-4835-9031-80CCA34B995C}" destId="{3DD6BA48-4FDD-46B4-BB99-0FEA216DF3D0}" srcOrd="1" destOrd="0" presId="urn:microsoft.com/office/officeart/2005/8/layout/hierarchy6"/>
    <dgm:cxn modelId="{63A0079C-7100-41F3-8120-CDC38CF2566C}" type="presOf" srcId="{2C26E461-AD91-440E-925B-6FBA2FD62073}" destId="{7FBF9DD3-C1BD-43EE-932B-2FD9F8A4FAAF}" srcOrd="0" destOrd="0" presId="urn:microsoft.com/office/officeart/2005/8/layout/hierarchy6"/>
    <dgm:cxn modelId="{C20399A6-9AD0-4474-B69B-26E289F2FB89}" type="presOf" srcId="{F1E4D723-3BDE-4835-9031-80CCA34B995C}" destId="{9D6BA6E0-CBD3-45A6-98EA-20C28EEDEA59}" srcOrd="0" destOrd="0" presId="urn:microsoft.com/office/officeart/2005/8/layout/hierarchy6"/>
    <dgm:cxn modelId="{269093B0-B460-475F-85B3-155D51B13FD8}" type="presOf" srcId="{4DD41BC9-1B2E-4328-813F-48848841273F}" destId="{B7106F32-6CC9-41D4-A29C-04C052F29701}" srcOrd="0" destOrd="0" presId="urn:microsoft.com/office/officeart/2005/8/layout/hierarchy6"/>
    <dgm:cxn modelId="{55FB74B1-753E-4671-86F8-B6758DCB346E}" type="presOf" srcId="{34063DA5-42D6-4812-B724-38099C2F1945}" destId="{71673C29-F036-489A-B6B2-1FF58D97C255}" srcOrd="1" destOrd="0" presId="urn:microsoft.com/office/officeart/2005/8/layout/hierarchy6"/>
    <dgm:cxn modelId="{DA42D1D1-C617-49BD-A81D-B82DFA153752}" type="presOf" srcId="{B3B2B084-9391-40A6-A7AE-DE77384B0B2B}" destId="{59D8BC6F-5F5D-47EA-8399-55DFD29A2FB3}" srcOrd="0" destOrd="0" presId="urn:microsoft.com/office/officeart/2005/8/layout/hierarchy6"/>
    <dgm:cxn modelId="{E763FBD5-47D1-4DEB-B446-B3F5ADF51C30}" srcId="{50FAB617-96F4-4D1D-8B84-EB2647904B0E}" destId="{4116F607-B96B-4E4F-88B8-46D2E89045DE}" srcOrd="0" destOrd="0" parTransId="{D380E00D-0CDC-40D0-88BD-45AD41008452}" sibTransId="{EBFE632D-9527-474D-BE9A-991D747DE908}"/>
    <dgm:cxn modelId="{02633AD6-8F55-4616-9394-A05F44D6805D}" type="presOf" srcId="{9D8C0013-B9B7-438C-A327-260A1C8D87BD}" destId="{FA4D4312-BE84-4E3E-8945-4C33D94CD4EF}" srcOrd="0" destOrd="0" presId="urn:microsoft.com/office/officeart/2005/8/layout/hierarchy6"/>
    <dgm:cxn modelId="{1DDDD8DB-214F-432A-9239-2AA4ADDA50BD}" type="presOf" srcId="{608BE35F-6E72-4572-B27F-DCE62D8A6442}" destId="{3B51BBA2-4180-4DEB-BCE8-E0CAC900F070}" srcOrd="0" destOrd="0" presId="urn:microsoft.com/office/officeart/2005/8/layout/hierarchy6"/>
    <dgm:cxn modelId="{CC3B3DDC-7D92-4A2D-9439-A1F1854D6039}" type="presOf" srcId="{DC4B97B6-7061-4711-AB18-73D3E32398DF}" destId="{BD582B68-D10B-45BA-9246-6DCAE4565AAC}" srcOrd="0" destOrd="0" presId="urn:microsoft.com/office/officeart/2005/8/layout/hierarchy6"/>
    <dgm:cxn modelId="{E2BF13DF-6057-4512-8B77-1F87C6901963}" srcId="{608BE35F-6E72-4572-B27F-DCE62D8A6442}" destId="{72CDDAA0-CC0B-46C7-AFB6-DD0B8669582A}" srcOrd="0" destOrd="0" parTransId="{BDAD68D4-D2A9-49BE-8D47-A6A4CC6C31D7}" sibTransId="{83EC21CC-109D-42FF-B947-4226FCC556BB}"/>
    <dgm:cxn modelId="{37A4E5EC-A66F-4BA0-A5D7-0D87BF9F4EE8}" type="presOf" srcId="{844F3F9F-226A-4FC1-8D49-F4D473AC2183}" destId="{C2E12CF7-C350-418A-9250-17ACFF17BDE3}" srcOrd="0" destOrd="0" presId="urn:microsoft.com/office/officeart/2005/8/layout/hierarchy6"/>
    <dgm:cxn modelId="{F1272DF6-E43B-4C95-BE7B-AFBB04F05523}" type="presOf" srcId="{52E5E9F4-BC18-4EAF-9FA9-F2F7220BE6D5}" destId="{12FEE766-D8BC-4262-92EF-C4AB345FE785}" srcOrd="0" destOrd="0" presId="urn:microsoft.com/office/officeart/2005/8/layout/hierarchy6"/>
    <dgm:cxn modelId="{E5B47FF6-43FA-4682-BF76-DBE2D399D8FA}" type="presOf" srcId="{194B4BD2-15FE-4E2B-877D-5F2C2972F329}" destId="{BEB3CB89-19E7-424C-A71F-A1B2D219D738}" srcOrd="1" destOrd="0" presId="urn:microsoft.com/office/officeart/2005/8/layout/hierarchy6"/>
    <dgm:cxn modelId="{0FDD09CB-ADA0-4A18-A62A-57C432297410}" type="presParOf" srcId="{BD582B68-D10B-45BA-9246-6DCAE4565AAC}" destId="{41F627D5-8DA2-486B-A89B-A466B1ECEB33}" srcOrd="0" destOrd="0" presId="urn:microsoft.com/office/officeart/2005/8/layout/hierarchy6"/>
    <dgm:cxn modelId="{A98F0C01-0B7C-44FD-A226-BBC6B16FB717}" type="presParOf" srcId="{41F627D5-8DA2-486B-A89B-A466B1ECEB33}" destId="{4E8B6200-8A41-4DC1-B153-0583BDFDBCF5}" srcOrd="0" destOrd="0" presId="urn:microsoft.com/office/officeart/2005/8/layout/hierarchy6"/>
    <dgm:cxn modelId="{9311A25E-DAF6-467E-B998-C46ECEECFCB5}" type="presParOf" srcId="{41F627D5-8DA2-486B-A89B-A466B1ECEB33}" destId="{7275AAE7-A80A-468B-B748-290C8A0749F6}" srcOrd="1" destOrd="0" presId="urn:microsoft.com/office/officeart/2005/8/layout/hierarchy6"/>
    <dgm:cxn modelId="{4E40CD67-A489-4A5A-B0D7-F07615ABE563}" type="presParOf" srcId="{7275AAE7-A80A-468B-B748-290C8A0749F6}" destId="{FD075E26-C303-47C6-9317-D0709B333C59}" srcOrd="0" destOrd="0" presId="urn:microsoft.com/office/officeart/2005/8/layout/hierarchy6"/>
    <dgm:cxn modelId="{38240EB4-E628-4836-9579-FEBABA8CF008}" type="presParOf" srcId="{FD075E26-C303-47C6-9317-D0709B333C59}" destId="{3BC9A5E1-4364-4290-B516-BD4BF941B023}" srcOrd="0" destOrd="0" presId="urn:microsoft.com/office/officeart/2005/8/layout/hierarchy6"/>
    <dgm:cxn modelId="{B55A0204-1AA9-4437-8010-719DAB7BC42B}" type="presParOf" srcId="{FD075E26-C303-47C6-9317-D0709B333C59}" destId="{4A92D93D-084C-439C-B5C1-416D3D8F0EDD}" srcOrd="1" destOrd="0" presId="urn:microsoft.com/office/officeart/2005/8/layout/hierarchy6"/>
    <dgm:cxn modelId="{E9AE18EA-19B1-4FD5-8660-719F6E295DB0}" type="presParOf" srcId="{4A92D93D-084C-439C-B5C1-416D3D8F0EDD}" destId="{C2E12CF7-C350-418A-9250-17ACFF17BDE3}" srcOrd="0" destOrd="0" presId="urn:microsoft.com/office/officeart/2005/8/layout/hierarchy6"/>
    <dgm:cxn modelId="{5955E981-675E-4C19-89EE-733C6C634191}" type="presParOf" srcId="{4A92D93D-084C-439C-B5C1-416D3D8F0EDD}" destId="{2951EB6C-DD7C-457E-9B17-E206C64CD10A}" srcOrd="1" destOrd="0" presId="urn:microsoft.com/office/officeart/2005/8/layout/hierarchy6"/>
    <dgm:cxn modelId="{64EB7AFA-E5C7-43B0-BB4D-3758C2091332}" type="presParOf" srcId="{2951EB6C-DD7C-457E-9B17-E206C64CD10A}" destId="{8767BC17-C266-42EB-AF93-3CD89AC43B24}" srcOrd="0" destOrd="0" presId="urn:microsoft.com/office/officeart/2005/8/layout/hierarchy6"/>
    <dgm:cxn modelId="{69C65F53-3F7C-49CE-B90F-AC235A89EF12}" type="presParOf" srcId="{2951EB6C-DD7C-457E-9B17-E206C64CD10A}" destId="{3C5DA161-7254-42B4-BFF8-BE72589EEEC2}" srcOrd="1" destOrd="0" presId="urn:microsoft.com/office/officeart/2005/8/layout/hierarchy6"/>
    <dgm:cxn modelId="{F5958686-1BC0-4CAB-AEB6-02B34D38AC5F}" type="presParOf" srcId="{3C5DA161-7254-42B4-BFF8-BE72589EEEC2}" destId="{F32823BD-7E8C-4905-AD68-D7F461E6A7F6}" srcOrd="0" destOrd="0" presId="urn:microsoft.com/office/officeart/2005/8/layout/hierarchy6"/>
    <dgm:cxn modelId="{74291C4F-AB51-461B-981C-AD03DA172E80}" type="presParOf" srcId="{3C5DA161-7254-42B4-BFF8-BE72589EEEC2}" destId="{72D96489-5B5C-4829-B2CE-927D0E45DAAD}" srcOrd="1" destOrd="0" presId="urn:microsoft.com/office/officeart/2005/8/layout/hierarchy6"/>
    <dgm:cxn modelId="{FCA7DA31-AC2F-4509-A6E8-B32FFF8C62E8}" type="presParOf" srcId="{72D96489-5B5C-4829-B2CE-927D0E45DAAD}" destId="{3B51BBA2-4180-4DEB-BCE8-E0CAC900F070}" srcOrd="0" destOrd="0" presId="urn:microsoft.com/office/officeart/2005/8/layout/hierarchy6"/>
    <dgm:cxn modelId="{B9011BEA-1A16-4FDC-9E6B-95372C936657}" type="presParOf" srcId="{72D96489-5B5C-4829-B2CE-927D0E45DAAD}" destId="{DF519542-23CB-4371-8B74-B9688C12888C}" srcOrd="1" destOrd="0" presId="urn:microsoft.com/office/officeart/2005/8/layout/hierarchy6"/>
    <dgm:cxn modelId="{926E7217-40CA-4CB3-B2C5-6BA17CD74E94}" type="presParOf" srcId="{DF519542-23CB-4371-8B74-B9688C12888C}" destId="{36ECDC4F-599D-41B3-99CD-2E35ECDEC671}" srcOrd="0" destOrd="0" presId="urn:microsoft.com/office/officeart/2005/8/layout/hierarchy6"/>
    <dgm:cxn modelId="{0FD07C0B-903F-4328-91C5-5C8D87949DEF}" type="presParOf" srcId="{DF519542-23CB-4371-8B74-B9688C12888C}" destId="{7540C9A8-11C1-4FC1-BBE3-C75E40D8BD02}" srcOrd="1" destOrd="0" presId="urn:microsoft.com/office/officeart/2005/8/layout/hierarchy6"/>
    <dgm:cxn modelId="{7B2B4E80-8649-45C7-B738-2A3E3DC84143}" type="presParOf" srcId="{7540C9A8-11C1-4FC1-BBE3-C75E40D8BD02}" destId="{0EB555C3-8011-4796-9767-D2B44124B104}" srcOrd="0" destOrd="0" presId="urn:microsoft.com/office/officeart/2005/8/layout/hierarchy6"/>
    <dgm:cxn modelId="{BACC9C10-5779-4A1E-B169-BD3490CB188B}" type="presParOf" srcId="{7540C9A8-11C1-4FC1-BBE3-C75E40D8BD02}" destId="{CA43686F-BBAD-47D7-80BD-6177EAEFE93C}" srcOrd="1" destOrd="0" presId="urn:microsoft.com/office/officeart/2005/8/layout/hierarchy6"/>
    <dgm:cxn modelId="{9AA7D024-B3D9-4D34-9D08-94A0DFCDB4EF}" type="presParOf" srcId="{CA43686F-BBAD-47D7-80BD-6177EAEFE93C}" destId="{BB6445E7-9339-4DEA-8E5F-03982F3966CF}" srcOrd="0" destOrd="0" presId="urn:microsoft.com/office/officeart/2005/8/layout/hierarchy6"/>
    <dgm:cxn modelId="{DDD27ED0-26B4-4EB8-BA6D-A3A0A65B9B64}" type="presParOf" srcId="{CA43686F-BBAD-47D7-80BD-6177EAEFE93C}" destId="{E6A6B926-7C3D-4B4B-B0CB-E44DE5874AE6}" srcOrd="1" destOrd="0" presId="urn:microsoft.com/office/officeart/2005/8/layout/hierarchy6"/>
    <dgm:cxn modelId="{404A22A7-017C-4324-97E4-D9363BD8C9AF}" type="presParOf" srcId="{E6A6B926-7C3D-4B4B-B0CB-E44DE5874AE6}" destId="{72175A3D-3F77-477F-96FC-61231DF32D12}" srcOrd="0" destOrd="0" presId="urn:microsoft.com/office/officeart/2005/8/layout/hierarchy6"/>
    <dgm:cxn modelId="{660C4B4A-BC39-41CD-920B-64195921E975}" type="presParOf" srcId="{E6A6B926-7C3D-4B4B-B0CB-E44DE5874AE6}" destId="{E512805A-E0B5-4C34-8EF0-D4728749E173}" srcOrd="1" destOrd="0" presId="urn:microsoft.com/office/officeart/2005/8/layout/hierarchy6"/>
    <dgm:cxn modelId="{ECD14ACC-5042-4D12-B729-595CD98A2917}" type="presParOf" srcId="{4A92D93D-084C-439C-B5C1-416D3D8F0EDD}" destId="{59D8BC6F-5F5D-47EA-8399-55DFD29A2FB3}" srcOrd="2" destOrd="0" presId="urn:microsoft.com/office/officeart/2005/8/layout/hierarchy6"/>
    <dgm:cxn modelId="{143E0DB6-7B33-48C6-ACCB-9A0A3C4E5068}" type="presParOf" srcId="{4A92D93D-084C-439C-B5C1-416D3D8F0EDD}" destId="{635613A2-900B-41B6-9FD0-3E81BF89AE45}" srcOrd="3" destOrd="0" presId="urn:microsoft.com/office/officeart/2005/8/layout/hierarchy6"/>
    <dgm:cxn modelId="{B9FD1676-6A81-4617-A56D-1EE0033CBE11}" type="presParOf" srcId="{635613A2-900B-41B6-9FD0-3E81BF89AE45}" destId="{7EB26612-BFCD-4064-8818-80A3D9608678}" srcOrd="0" destOrd="0" presId="urn:microsoft.com/office/officeart/2005/8/layout/hierarchy6"/>
    <dgm:cxn modelId="{8DA1130D-AECF-44FB-B836-A3677834E36A}" type="presParOf" srcId="{635613A2-900B-41B6-9FD0-3E81BF89AE45}" destId="{914DA4DC-6EEF-4580-BD77-FA1BE5044D9A}" srcOrd="1" destOrd="0" presId="urn:microsoft.com/office/officeart/2005/8/layout/hierarchy6"/>
    <dgm:cxn modelId="{620E601E-0115-402C-939A-ECE11256C61B}" type="presParOf" srcId="{914DA4DC-6EEF-4580-BD77-FA1BE5044D9A}" destId="{843FD756-69A8-49F6-BB8C-EA1457181CB3}" srcOrd="0" destOrd="0" presId="urn:microsoft.com/office/officeart/2005/8/layout/hierarchy6"/>
    <dgm:cxn modelId="{AEB47E93-5ECF-475D-ABB7-87968345150A}" type="presParOf" srcId="{914DA4DC-6EEF-4580-BD77-FA1BE5044D9A}" destId="{FCE3448D-3949-4138-94F9-C7EA0FEC23D2}" srcOrd="1" destOrd="0" presId="urn:microsoft.com/office/officeart/2005/8/layout/hierarchy6"/>
    <dgm:cxn modelId="{9567637F-FF39-412E-8BC6-1D4F1A81D18A}" type="presParOf" srcId="{FCE3448D-3949-4138-94F9-C7EA0FEC23D2}" destId="{7DE2D888-ECB6-4E33-8F66-0349E73F2EAD}" srcOrd="0" destOrd="0" presId="urn:microsoft.com/office/officeart/2005/8/layout/hierarchy6"/>
    <dgm:cxn modelId="{6966DB02-36C9-4A3C-8AE5-198E545F77DD}" type="presParOf" srcId="{FCE3448D-3949-4138-94F9-C7EA0FEC23D2}" destId="{7CD31FCA-C0EB-4B5E-B2DB-3F5AB55E974A}" srcOrd="1" destOrd="0" presId="urn:microsoft.com/office/officeart/2005/8/layout/hierarchy6"/>
    <dgm:cxn modelId="{25B71DAC-B623-41FC-8506-3EE075086D9C}" type="presParOf" srcId="{7CD31FCA-C0EB-4B5E-B2DB-3F5AB55E974A}" destId="{5B83E723-BB3E-40F4-9EC2-80D54B2DB25E}" srcOrd="0" destOrd="0" presId="urn:microsoft.com/office/officeart/2005/8/layout/hierarchy6"/>
    <dgm:cxn modelId="{4D3C01B7-C54F-497E-A946-E806C80EB4F7}" type="presParOf" srcId="{7CD31FCA-C0EB-4B5E-B2DB-3F5AB55E974A}" destId="{78277AF3-3847-47BD-8D2C-8117BC92194E}" srcOrd="1" destOrd="0" presId="urn:microsoft.com/office/officeart/2005/8/layout/hierarchy6"/>
    <dgm:cxn modelId="{B987810C-4573-4918-B229-805DD313082A}" type="presParOf" srcId="{78277AF3-3847-47BD-8D2C-8117BC92194E}" destId="{185E92B4-0502-46EB-A610-9F65528F2283}" srcOrd="0" destOrd="0" presId="urn:microsoft.com/office/officeart/2005/8/layout/hierarchy6"/>
    <dgm:cxn modelId="{88F38CD6-EF3B-4CBC-A3A4-3B34A6C260C4}" type="presParOf" srcId="{78277AF3-3847-47BD-8D2C-8117BC92194E}" destId="{20247BCB-C39C-44FD-8A05-539EBF41A9D4}" srcOrd="1" destOrd="0" presId="urn:microsoft.com/office/officeart/2005/8/layout/hierarchy6"/>
    <dgm:cxn modelId="{C8B9C945-9681-4C12-AD3F-ACF977FA5E1D}" type="presParOf" srcId="{20247BCB-C39C-44FD-8A05-539EBF41A9D4}" destId="{FA4D4312-BE84-4E3E-8945-4C33D94CD4EF}" srcOrd="0" destOrd="0" presId="urn:microsoft.com/office/officeart/2005/8/layout/hierarchy6"/>
    <dgm:cxn modelId="{F5D278CF-A389-4D2C-B32A-05C1EA0B7C68}" type="presParOf" srcId="{20247BCB-C39C-44FD-8A05-539EBF41A9D4}" destId="{30A4751A-4D6B-45F2-B531-D2775C9E22C0}" srcOrd="1" destOrd="0" presId="urn:microsoft.com/office/officeart/2005/8/layout/hierarchy6"/>
    <dgm:cxn modelId="{1D5EE5F9-2DBA-45B2-B6B1-8D288637928A}" type="presParOf" srcId="{30A4751A-4D6B-45F2-B531-D2775C9E22C0}" destId="{7FBF9DD3-C1BD-43EE-932B-2FD9F8A4FAAF}" srcOrd="0" destOrd="0" presId="urn:microsoft.com/office/officeart/2005/8/layout/hierarchy6"/>
    <dgm:cxn modelId="{0C2AC86A-6AC6-4F1E-9591-1B08AE56BAF1}" type="presParOf" srcId="{30A4751A-4D6B-45F2-B531-D2775C9E22C0}" destId="{27856939-DDD8-4151-844C-0EFFD5BC7FD2}" srcOrd="1" destOrd="0" presId="urn:microsoft.com/office/officeart/2005/8/layout/hierarchy6"/>
    <dgm:cxn modelId="{9E37F462-A0A3-458C-BA51-C024F0D13630}" type="presParOf" srcId="{BD582B68-D10B-45BA-9246-6DCAE4565AAC}" destId="{1CC31C57-C28F-4985-BC2F-F4E4176E8089}" srcOrd="1" destOrd="0" presId="urn:microsoft.com/office/officeart/2005/8/layout/hierarchy6"/>
    <dgm:cxn modelId="{4E28BF4E-2E5E-47E9-9563-236106F60256}" type="presParOf" srcId="{1CC31C57-C28F-4985-BC2F-F4E4176E8089}" destId="{5CF86D84-35E2-4A25-AB06-803927FA9B51}" srcOrd="0" destOrd="0" presId="urn:microsoft.com/office/officeart/2005/8/layout/hierarchy6"/>
    <dgm:cxn modelId="{FCCC3C70-4C12-4CCB-A5AC-99EBFC597F27}" type="presParOf" srcId="{5CF86D84-35E2-4A25-AB06-803927FA9B51}" destId="{B7106F32-6CC9-41D4-A29C-04C052F29701}" srcOrd="0" destOrd="0" presId="urn:microsoft.com/office/officeart/2005/8/layout/hierarchy6"/>
    <dgm:cxn modelId="{18F9A6EF-AF97-45FD-8C2D-B9799655B2BE}" type="presParOf" srcId="{5CF86D84-35E2-4A25-AB06-803927FA9B51}" destId="{1C552471-6E03-46B0-B37F-CC13C2C0C60A}" srcOrd="1" destOrd="0" presId="urn:microsoft.com/office/officeart/2005/8/layout/hierarchy6"/>
    <dgm:cxn modelId="{A5CA58D9-35B4-4E72-9FDA-65AD1BD0F30B}" type="presParOf" srcId="{1CC31C57-C28F-4985-BC2F-F4E4176E8089}" destId="{FFF34658-43DB-470E-AA88-0C6A3F52E195}" srcOrd="1" destOrd="0" presId="urn:microsoft.com/office/officeart/2005/8/layout/hierarchy6"/>
    <dgm:cxn modelId="{69A4D0DC-5010-4D2E-8D13-546327009F76}" type="presParOf" srcId="{FFF34658-43DB-470E-AA88-0C6A3F52E195}" destId="{A42D8A1F-2D5D-495D-906A-FA16C87367BE}" srcOrd="0" destOrd="0" presId="urn:microsoft.com/office/officeart/2005/8/layout/hierarchy6"/>
    <dgm:cxn modelId="{13F99AE0-0A40-44D2-8B1E-980D03787B37}" type="presParOf" srcId="{1CC31C57-C28F-4985-BC2F-F4E4176E8089}" destId="{411D2F6C-2B98-4D92-9197-1B0C62A0AA9F}" srcOrd="2" destOrd="0" presId="urn:microsoft.com/office/officeart/2005/8/layout/hierarchy6"/>
    <dgm:cxn modelId="{59E67EE5-E953-4624-B730-2C10D498D7C1}" type="presParOf" srcId="{411D2F6C-2B98-4D92-9197-1B0C62A0AA9F}" destId="{F7D30445-ABCE-4704-ADBB-0AE88FFE7C5E}" srcOrd="0" destOrd="0" presId="urn:microsoft.com/office/officeart/2005/8/layout/hierarchy6"/>
    <dgm:cxn modelId="{75FAE42F-844C-486A-B37E-0D6884FD8794}" type="presParOf" srcId="{411D2F6C-2B98-4D92-9197-1B0C62A0AA9F}" destId="{BEB3CB89-19E7-424C-A71F-A1B2D219D738}" srcOrd="1" destOrd="0" presId="urn:microsoft.com/office/officeart/2005/8/layout/hierarchy6"/>
    <dgm:cxn modelId="{B2DD898A-266C-4F39-BDDF-C48972B5D64B}" type="presParOf" srcId="{1CC31C57-C28F-4985-BC2F-F4E4176E8089}" destId="{33BCB42B-58F7-41CD-96AA-AA8F8B0012F3}" srcOrd="3" destOrd="0" presId="urn:microsoft.com/office/officeart/2005/8/layout/hierarchy6"/>
    <dgm:cxn modelId="{1006F17D-B3D1-454C-A29C-0E0E6839B522}" type="presParOf" srcId="{33BCB42B-58F7-41CD-96AA-AA8F8B0012F3}" destId="{030671F7-C889-477F-B291-6EE44BD46806}" srcOrd="0" destOrd="0" presId="urn:microsoft.com/office/officeart/2005/8/layout/hierarchy6"/>
    <dgm:cxn modelId="{0127FD9A-ECE9-45C5-88D2-74478A27AAE2}" type="presParOf" srcId="{1CC31C57-C28F-4985-BC2F-F4E4176E8089}" destId="{5D8608CD-D344-4E1A-B00F-E2D7B034109C}" srcOrd="4" destOrd="0" presId="urn:microsoft.com/office/officeart/2005/8/layout/hierarchy6"/>
    <dgm:cxn modelId="{2DAA8F98-93D6-42B5-8C17-EDDA6610DC0F}" type="presParOf" srcId="{5D8608CD-D344-4E1A-B00F-E2D7B034109C}" destId="{DD68DB40-D99C-4E7F-9293-3F8CA9DB25E5}" srcOrd="0" destOrd="0" presId="urn:microsoft.com/office/officeart/2005/8/layout/hierarchy6"/>
    <dgm:cxn modelId="{41857C4B-29F4-4ED9-AF10-6F4D00BDC747}" type="presParOf" srcId="{5D8608CD-D344-4E1A-B00F-E2D7B034109C}" destId="{71673C29-F036-489A-B6B2-1FF58D97C255}" srcOrd="1" destOrd="0" presId="urn:microsoft.com/office/officeart/2005/8/layout/hierarchy6"/>
    <dgm:cxn modelId="{5641C767-643A-412A-9539-3B887551963C}" type="presParOf" srcId="{1CC31C57-C28F-4985-BC2F-F4E4176E8089}" destId="{9518C3B8-2008-4E97-B794-20663C5F59E2}" srcOrd="5" destOrd="0" presId="urn:microsoft.com/office/officeart/2005/8/layout/hierarchy6"/>
    <dgm:cxn modelId="{86C32AEF-A0ED-42CA-BA8C-955A7451F3C8}" type="presParOf" srcId="{9518C3B8-2008-4E97-B794-20663C5F59E2}" destId="{F8C1601D-3B1D-4F15-9F23-90FBBE51F76D}" srcOrd="0" destOrd="0" presId="urn:microsoft.com/office/officeart/2005/8/layout/hierarchy6"/>
    <dgm:cxn modelId="{7D38BA06-99C9-4ED3-83B5-32456D41587F}" type="presParOf" srcId="{1CC31C57-C28F-4985-BC2F-F4E4176E8089}" destId="{7C3F0B76-5711-498C-A2A9-3AA6E2429B90}" srcOrd="6" destOrd="0" presId="urn:microsoft.com/office/officeart/2005/8/layout/hierarchy6"/>
    <dgm:cxn modelId="{705C7FB8-3177-49D7-9AE0-D89FCE13E3F3}" type="presParOf" srcId="{7C3F0B76-5711-498C-A2A9-3AA6E2429B90}" destId="{9D6BA6E0-CBD3-45A6-98EA-20C28EEDEA59}" srcOrd="0" destOrd="0" presId="urn:microsoft.com/office/officeart/2005/8/layout/hierarchy6"/>
    <dgm:cxn modelId="{E8E21281-F8D2-40A2-9960-B0E10F913DE0}" type="presParOf" srcId="{7C3F0B76-5711-498C-A2A9-3AA6E2429B90}" destId="{3DD6BA48-4FDD-46B4-BB99-0FEA216DF3D0}" srcOrd="1" destOrd="0" presId="urn:microsoft.com/office/officeart/2005/8/layout/hierarchy6"/>
    <dgm:cxn modelId="{D2F45C50-CA2D-4993-8130-04EC91E4A37D}" type="presParOf" srcId="{1CC31C57-C28F-4985-BC2F-F4E4176E8089}" destId="{1A285410-1DEA-408B-89AD-2BC1179D360F}" srcOrd="7" destOrd="0" presId="urn:microsoft.com/office/officeart/2005/8/layout/hierarchy6"/>
    <dgm:cxn modelId="{272C12CC-FE87-4EB9-BB10-360E0C2CC8DD}" type="presParOf" srcId="{1A285410-1DEA-408B-89AD-2BC1179D360F}" destId="{4AB2CDBA-9CF8-47E1-BD79-FB4117E480D1}" srcOrd="0" destOrd="0" presId="urn:microsoft.com/office/officeart/2005/8/layout/hierarchy6"/>
    <dgm:cxn modelId="{FE1FF532-3D41-43BF-B9EC-CA5E80ECC565}" type="presParOf" srcId="{1CC31C57-C28F-4985-BC2F-F4E4176E8089}" destId="{5BEE4858-FC06-4435-99B2-CBACCB151A81}" srcOrd="8" destOrd="0" presId="urn:microsoft.com/office/officeart/2005/8/layout/hierarchy6"/>
    <dgm:cxn modelId="{6B61ACC5-4B7F-4882-97F7-12E14014E4F3}" type="presParOf" srcId="{5BEE4858-FC06-4435-99B2-CBACCB151A81}" destId="{12FEE766-D8BC-4262-92EF-C4AB345FE785}" srcOrd="0" destOrd="0" presId="urn:microsoft.com/office/officeart/2005/8/layout/hierarchy6"/>
    <dgm:cxn modelId="{A9EFBB18-CD32-4956-8634-F8FFC4AC423A}" type="presParOf" srcId="{5BEE4858-FC06-4435-99B2-CBACCB151A81}" destId="{FE443F9C-8F3D-4A99-BB60-57B9FB5A309A}"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6D36E-E375-462F-AB6F-0B10A151D9FA}">
      <dsp:nvSpPr>
        <dsp:cNvPr id="0" name=""/>
        <dsp:cNvSpPr/>
      </dsp:nvSpPr>
      <dsp:spPr>
        <a:xfrm>
          <a:off x="994271" y="261382"/>
          <a:ext cx="3633457" cy="126185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35701-923D-46D3-A680-7F1CDCFDA4C4}">
      <dsp:nvSpPr>
        <dsp:cNvPr id="0" name=""/>
        <dsp:cNvSpPr/>
      </dsp:nvSpPr>
      <dsp:spPr>
        <a:xfrm>
          <a:off x="2464554" y="3351229"/>
          <a:ext cx="704158" cy="450661"/>
        </a:xfrm>
        <a:prstGeom prst="down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F052F6-9540-4596-98E1-E34CBF4905C0}">
      <dsp:nvSpPr>
        <dsp:cNvPr id="0" name=""/>
        <dsp:cNvSpPr/>
      </dsp:nvSpPr>
      <dsp:spPr>
        <a:xfrm>
          <a:off x="1126653" y="3711758"/>
          <a:ext cx="3379960" cy="844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Need for fast yet accurate urban flood risk assessments</a:t>
          </a:r>
          <a:endParaRPr lang="en-US" sz="2000" kern="1200" dirty="0">
            <a:solidFill>
              <a:srgbClr val="000000"/>
            </a:solidFill>
          </a:endParaRPr>
        </a:p>
      </dsp:txBody>
      <dsp:txXfrm>
        <a:off x="1126653" y="3711758"/>
        <a:ext cx="3379960" cy="844990"/>
      </dsp:txXfrm>
    </dsp:sp>
    <dsp:sp modelId="{2056B6C6-783A-49CB-A13C-653FCFB363F2}">
      <dsp:nvSpPr>
        <dsp:cNvPr id="0" name=""/>
        <dsp:cNvSpPr/>
      </dsp:nvSpPr>
      <dsp:spPr>
        <a:xfrm>
          <a:off x="2315272" y="1620689"/>
          <a:ext cx="1267485" cy="126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Limitations of Existing Flood Models</a:t>
          </a:r>
          <a:endParaRPr lang="en-US" sz="1300" kern="1200" dirty="0"/>
        </a:p>
      </dsp:txBody>
      <dsp:txXfrm>
        <a:off x="2500891" y="1806308"/>
        <a:ext cx="896247" cy="896247"/>
      </dsp:txXfrm>
    </dsp:sp>
    <dsp:sp modelId="{414D0C60-988F-4C3D-AAFC-698838E61AD6}">
      <dsp:nvSpPr>
        <dsp:cNvPr id="0" name=""/>
        <dsp:cNvSpPr/>
      </dsp:nvSpPr>
      <dsp:spPr>
        <a:xfrm>
          <a:off x="1408316" y="669794"/>
          <a:ext cx="1267485" cy="126748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Complex Dynamics of Compound Flooding</a:t>
          </a:r>
          <a:endParaRPr lang="en-US" sz="1300" kern="1200" dirty="0"/>
        </a:p>
      </dsp:txBody>
      <dsp:txXfrm>
        <a:off x="1593935" y="855413"/>
        <a:ext cx="896247" cy="896247"/>
      </dsp:txXfrm>
    </dsp:sp>
    <dsp:sp modelId="{C9AFEC26-ADCA-4E5B-8510-7F70F2792306}">
      <dsp:nvSpPr>
        <dsp:cNvPr id="0" name=""/>
        <dsp:cNvSpPr/>
      </dsp:nvSpPr>
      <dsp:spPr>
        <a:xfrm>
          <a:off x="2703968" y="363344"/>
          <a:ext cx="1267485" cy="12674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Rising Sea Levels &amp; Intensified Rainfall</a:t>
          </a:r>
          <a:endParaRPr lang="en-US" sz="1300" kern="1200" dirty="0"/>
        </a:p>
      </dsp:txBody>
      <dsp:txXfrm>
        <a:off x="2889587" y="548963"/>
        <a:ext cx="896247" cy="896247"/>
      </dsp:txXfrm>
    </dsp:sp>
    <dsp:sp modelId="{EE786E79-ADF3-4914-9CDB-8C39476896CA}">
      <dsp:nvSpPr>
        <dsp:cNvPr id="0" name=""/>
        <dsp:cNvSpPr/>
      </dsp:nvSpPr>
      <dsp:spPr>
        <a:xfrm>
          <a:off x="844990" y="106467"/>
          <a:ext cx="3943286" cy="3154629"/>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2CB40-AE2F-416E-A550-9745812A2702}">
      <dsp:nvSpPr>
        <dsp:cNvPr id="0" name=""/>
        <dsp:cNvSpPr/>
      </dsp:nvSpPr>
      <dsp:spPr>
        <a:xfrm>
          <a:off x="1394944" y="1616238"/>
          <a:ext cx="1286660" cy="1286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Flood</a:t>
          </a:r>
        </a:p>
      </dsp:txBody>
      <dsp:txXfrm>
        <a:off x="1583371" y="1804665"/>
        <a:ext cx="909806" cy="909806"/>
      </dsp:txXfrm>
    </dsp:sp>
    <dsp:sp modelId="{61CB3CB3-DBD1-4DAE-AA7F-EF903C39DD3C}">
      <dsp:nvSpPr>
        <dsp:cNvPr id="0" name=""/>
        <dsp:cNvSpPr/>
      </dsp:nvSpPr>
      <dsp:spPr>
        <a:xfrm rot="12900000">
          <a:off x="518288" y="1375092"/>
          <a:ext cx="1037345" cy="36669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FB8F0E-0D2F-495A-A6FC-C5040C0C28D0}">
      <dsp:nvSpPr>
        <dsp:cNvPr id="0" name=""/>
        <dsp:cNvSpPr/>
      </dsp:nvSpPr>
      <dsp:spPr>
        <a:xfrm>
          <a:off x="925" y="772012"/>
          <a:ext cx="1222327" cy="9778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Water Level</a:t>
          </a:r>
          <a:br>
            <a:rPr lang="en-US" sz="1700" kern="1200" dirty="0"/>
          </a:br>
          <a:r>
            <a:rPr lang="en-US" sz="1700" kern="1200" dirty="0"/>
            <a:t>(tide + surge)</a:t>
          </a:r>
        </a:p>
      </dsp:txBody>
      <dsp:txXfrm>
        <a:off x="29566" y="800653"/>
        <a:ext cx="1165045" cy="920580"/>
      </dsp:txXfrm>
    </dsp:sp>
    <dsp:sp modelId="{667093B9-8A63-40F4-A240-1189440B30A1}">
      <dsp:nvSpPr>
        <dsp:cNvPr id="0" name=""/>
        <dsp:cNvSpPr/>
      </dsp:nvSpPr>
      <dsp:spPr>
        <a:xfrm rot="19500000">
          <a:off x="2520914" y="1375092"/>
          <a:ext cx="1037345" cy="366698"/>
        </a:xfrm>
        <a:prstGeom prst="leftArrow">
          <a:avLst>
            <a:gd name="adj1" fmla="val 60000"/>
            <a:gd name="adj2" fmla="val 50000"/>
          </a:avLst>
        </a:prstGeom>
        <a:solidFill>
          <a:schemeClr val="accent2">
            <a:hueOff val="-9478884"/>
            <a:satOff val="23125"/>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EB902D-3CED-44B6-A970-690043F93D9F}">
      <dsp:nvSpPr>
        <dsp:cNvPr id="0" name=""/>
        <dsp:cNvSpPr/>
      </dsp:nvSpPr>
      <dsp:spPr>
        <a:xfrm>
          <a:off x="2853295" y="772012"/>
          <a:ext cx="1222327" cy="977862"/>
        </a:xfrm>
        <a:prstGeom prst="roundRect">
          <a:avLst>
            <a:gd name="adj" fmla="val 10000"/>
          </a:avLst>
        </a:prstGeom>
        <a:solidFill>
          <a:schemeClr val="accent2">
            <a:hueOff val="-9478884"/>
            <a:satOff val="23125"/>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Rainfall</a:t>
          </a:r>
        </a:p>
      </dsp:txBody>
      <dsp:txXfrm>
        <a:off x="2881936" y="800653"/>
        <a:ext cx="1165045" cy="920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EE766-D8BC-4262-92EF-C4AB345FE785}">
      <dsp:nvSpPr>
        <dsp:cNvPr id="0" name=""/>
        <dsp:cNvSpPr/>
      </dsp:nvSpPr>
      <dsp:spPr>
        <a:xfrm>
          <a:off x="0" y="3723506"/>
          <a:ext cx="6336488" cy="794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Number of observation points</a:t>
          </a:r>
        </a:p>
      </dsp:txBody>
      <dsp:txXfrm>
        <a:off x="0" y="3723506"/>
        <a:ext cx="1900946" cy="794536"/>
      </dsp:txXfrm>
    </dsp:sp>
    <dsp:sp modelId="{9D6BA6E0-CBD3-45A6-98EA-20C28EEDEA59}">
      <dsp:nvSpPr>
        <dsp:cNvPr id="0" name=""/>
        <dsp:cNvSpPr/>
      </dsp:nvSpPr>
      <dsp:spPr>
        <a:xfrm>
          <a:off x="0" y="2796547"/>
          <a:ext cx="6336488" cy="794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Data Source</a:t>
          </a:r>
        </a:p>
      </dsp:txBody>
      <dsp:txXfrm>
        <a:off x="0" y="2796547"/>
        <a:ext cx="1900946" cy="794536"/>
      </dsp:txXfrm>
    </dsp:sp>
    <dsp:sp modelId="{DD68DB40-D99C-4E7F-9293-3F8CA9DB25E5}">
      <dsp:nvSpPr>
        <dsp:cNvPr id="0" name=""/>
        <dsp:cNvSpPr/>
      </dsp:nvSpPr>
      <dsp:spPr>
        <a:xfrm>
          <a:off x="0" y="1869588"/>
          <a:ext cx="6336488" cy="794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Criteria</a:t>
          </a:r>
        </a:p>
      </dsp:txBody>
      <dsp:txXfrm>
        <a:off x="0" y="1869588"/>
        <a:ext cx="1900946" cy="794536"/>
      </dsp:txXfrm>
    </dsp:sp>
    <dsp:sp modelId="{F7D30445-ABCE-4704-ADBB-0AE88FFE7C5E}">
      <dsp:nvSpPr>
        <dsp:cNvPr id="0" name=""/>
        <dsp:cNvSpPr/>
      </dsp:nvSpPr>
      <dsp:spPr>
        <a:xfrm>
          <a:off x="0" y="942630"/>
          <a:ext cx="6336488" cy="794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Method</a:t>
          </a:r>
        </a:p>
      </dsp:txBody>
      <dsp:txXfrm>
        <a:off x="0" y="942630"/>
        <a:ext cx="1900946" cy="794536"/>
      </dsp:txXfrm>
    </dsp:sp>
    <dsp:sp modelId="{B7106F32-6CC9-41D4-A29C-04C052F29701}">
      <dsp:nvSpPr>
        <dsp:cNvPr id="0" name=""/>
        <dsp:cNvSpPr/>
      </dsp:nvSpPr>
      <dsp:spPr>
        <a:xfrm>
          <a:off x="0" y="15671"/>
          <a:ext cx="6336488" cy="794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0" y="15671"/>
        <a:ext cx="1900946" cy="794536"/>
      </dsp:txXfrm>
    </dsp:sp>
    <dsp:sp modelId="{3BC9A5E1-4364-4290-B516-BD4BF941B023}">
      <dsp:nvSpPr>
        <dsp:cNvPr id="0" name=""/>
        <dsp:cNvSpPr/>
      </dsp:nvSpPr>
      <dsp:spPr>
        <a:xfrm>
          <a:off x="3558767" y="81882"/>
          <a:ext cx="993170" cy="6621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Calibration &amp;Validation</a:t>
          </a:r>
        </a:p>
      </dsp:txBody>
      <dsp:txXfrm>
        <a:off x="3578160" y="101275"/>
        <a:ext cx="954384" cy="623327"/>
      </dsp:txXfrm>
    </dsp:sp>
    <dsp:sp modelId="{C2E12CF7-C350-418A-9250-17ACFF17BDE3}">
      <dsp:nvSpPr>
        <dsp:cNvPr id="0" name=""/>
        <dsp:cNvSpPr/>
      </dsp:nvSpPr>
      <dsp:spPr>
        <a:xfrm>
          <a:off x="3409791" y="743995"/>
          <a:ext cx="645560" cy="264845"/>
        </a:xfrm>
        <a:custGeom>
          <a:avLst/>
          <a:gdLst/>
          <a:ahLst/>
          <a:cxnLst/>
          <a:rect l="0" t="0" r="0" b="0"/>
          <a:pathLst>
            <a:path>
              <a:moveTo>
                <a:pt x="645560" y="0"/>
              </a:moveTo>
              <a:lnTo>
                <a:pt x="645560" y="132422"/>
              </a:lnTo>
              <a:lnTo>
                <a:pt x="0" y="132422"/>
              </a:lnTo>
              <a:lnTo>
                <a:pt x="0" y="26484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67BC17-C266-42EB-AF93-3CD89AC43B24}">
      <dsp:nvSpPr>
        <dsp:cNvPr id="0" name=""/>
        <dsp:cNvSpPr/>
      </dsp:nvSpPr>
      <dsp:spPr>
        <a:xfrm>
          <a:off x="2913206" y="1008841"/>
          <a:ext cx="993170" cy="6621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Qualitative</a:t>
          </a:r>
        </a:p>
      </dsp:txBody>
      <dsp:txXfrm>
        <a:off x="2932599" y="1028234"/>
        <a:ext cx="954384" cy="623327"/>
      </dsp:txXfrm>
    </dsp:sp>
    <dsp:sp modelId="{F32823BD-7E8C-4905-AD68-D7F461E6A7F6}">
      <dsp:nvSpPr>
        <dsp:cNvPr id="0" name=""/>
        <dsp:cNvSpPr/>
      </dsp:nvSpPr>
      <dsp:spPr>
        <a:xfrm>
          <a:off x="3364071" y="1670954"/>
          <a:ext cx="91440" cy="264845"/>
        </a:xfrm>
        <a:custGeom>
          <a:avLst/>
          <a:gdLst/>
          <a:ahLst/>
          <a:cxnLst/>
          <a:rect l="0" t="0" r="0" b="0"/>
          <a:pathLst>
            <a:path>
              <a:moveTo>
                <a:pt x="45720" y="0"/>
              </a:moveTo>
              <a:lnTo>
                <a:pt x="45720" y="2648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51BBA2-4180-4DEB-BCE8-E0CAC900F070}">
      <dsp:nvSpPr>
        <dsp:cNvPr id="0" name=""/>
        <dsp:cNvSpPr/>
      </dsp:nvSpPr>
      <dsp:spPr>
        <a:xfrm>
          <a:off x="2913206" y="1935800"/>
          <a:ext cx="993170" cy="66211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Wet/Dry</a:t>
          </a:r>
        </a:p>
      </dsp:txBody>
      <dsp:txXfrm>
        <a:off x="2932599" y="1955193"/>
        <a:ext cx="954384" cy="623327"/>
      </dsp:txXfrm>
    </dsp:sp>
    <dsp:sp modelId="{36ECDC4F-599D-41B3-99CD-2E35ECDEC671}">
      <dsp:nvSpPr>
        <dsp:cNvPr id="0" name=""/>
        <dsp:cNvSpPr/>
      </dsp:nvSpPr>
      <dsp:spPr>
        <a:xfrm>
          <a:off x="3364071" y="2597913"/>
          <a:ext cx="91440" cy="264845"/>
        </a:xfrm>
        <a:custGeom>
          <a:avLst/>
          <a:gdLst/>
          <a:ahLst/>
          <a:cxnLst/>
          <a:rect l="0" t="0" r="0" b="0"/>
          <a:pathLst>
            <a:path>
              <a:moveTo>
                <a:pt x="45720" y="0"/>
              </a:moveTo>
              <a:lnTo>
                <a:pt x="45720" y="26484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B555C3-8011-4796-9767-D2B44124B104}">
      <dsp:nvSpPr>
        <dsp:cNvPr id="0" name=""/>
        <dsp:cNvSpPr/>
      </dsp:nvSpPr>
      <dsp:spPr>
        <a:xfrm>
          <a:off x="2913206" y="2862759"/>
          <a:ext cx="993170" cy="66211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Reports</a:t>
          </a:r>
        </a:p>
      </dsp:txBody>
      <dsp:txXfrm>
        <a:off x="2932599" y="2882152"/>
        <a:ext cx="954384" cy="623327"/>
      </dsp:txXfrm>
    </dsp:sp>
    <dsp:sp modelId="{BB6445E7-9339-4DEA-8E5F-03982F3966CF}">
      <dsp:nvSpPr>
        <dsp:cNvPr id="0" name=""/>
        <dsp:cNvSpPr/>
      </dsp:nvSpPr>
      <dsp:spPr>
        <a:xfrm>
          <a:off x="3364071" y="3524872"/>
          <a:ext cx="91440" cy="264845"/>
        </a:xfrm>
        <a:custGeom>
          <a:avLst/>
          <a:gdLst/>
          <a:ahLst/>
          <a:cxnLst/>
          <a:rect l="0" t="0" r="0" b="0"/>
          <a:pathLst>
            <a:path>
              <a:moveTo>
                <a:pt x="45720" y="0"/>
              </a:moveTo>
              <a:lnTo>
                <a:pt x="45720" y="26484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175A3D-3F77-477F-96FC-61231DF32D12}">
      <dsp:nvSpPr>
        <dsp:cNvPr id="0" name=""/>
        <dsp:cNvSpPr/>
      </dsp:nvSpPr>
      <dsp:spPr>
        <a:xfrm>
          <a:off x="2913206" y="3789718"/>
          <a:ext cx="993170" cy="66211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138 points</a:t>
          </a:r>
        </a:p>
      </dsp:txBody>
      <dsp:txXfrm>
        <a:off x="2932599" y="3809111"/>
        <a:ext cx="954384" cy="623327"/>
      </dsp:txXfrm>
    </dsp:sp>
    <dsp:sp modelId="{59D8BC6F-5F5D-47EA-8399-55DFD29A2FB3}">
      <dsp:nvSpPr>
        <dsp:cNvPr id="0" name=""/>
        <dsp:cNvSpPr/>
      </dsp:nvSpPr>
      <dsp:spPr>
        <a:xfrm>
          <a:off x="4055352" y="743995"/>
          <a:ext cx="645560" cy="264845"/>
        </a:xfrm>
        <a:custGeom>
          <a:avLst/>
          <a:gdLst/>
          <a:ahLst/>
          <a:cxnLst/>
          <a:rect l="0" t="0" r="0" b="0"/>
          <a:pathLst>
            <a:path>
              <a:moveTo>
                <a:pt x="0" y="0"/>
              </a:moveTo>
              <a:lnTo>
                <a:pt x="0" y="132422"/>
              </a:lnTo>
              <a:lnTo>
                <a:pt x="645560" y="132422"/>
              </a:lnTo>
              <a:lnTo>
                <a:pt x="645560" y="26484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B26612-BFCD-4064-8818-80A3D9608678}">
      <dsp:nvSpPr>
        <dsp:cNvPr id="0" name=""/>
        <dsp:cNvSpPr/>
      </dsp:nvSpPr>
      <dsp:spPr>
        <a:xfrm>
          <a:off x="4204327" y="1008841"/>
          <a:ext cx="993170" cy="6621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Quantitative</a:t>
          </a:r>
        </a:p>
      </dsp:txBody>
      <dsp:txXfrm>
        <a:off x="4223720" y="1028234"/>
        <a:ext cx="954384" cy="623327"/>
      </dsp:txXfrm>
    </dsp:sp>
    <dsp:sp modelId="{843FD756-69A8-49F6-BB8C-EA1457181CB3}">
      <dsp:nvSpPr>
        <dsp:cNvPr id="0" name=""/>
        <dsp:cNvSpPr/>
      </dsp:nvSpPr>
      <dsp:spPr>
        <a:xfrm>
          <a:off x="4655192" y="1670954"/>
          <a:ext cx="91440" cy="264845"/>
        </a:xfrm>
        <a:custGeom>
          <a:avLst/>
          <a:gdLst/>
          <a:ahLst/>
          <a:cxnLst/>
          <a:rect l="0" t="0" r="0" b="0"/>
          <a:pathLst>
            <a:path>
              <a:moveTo>
                <a:pt x="45720" y="0"/>
              </a:moveTo>
              <a:lnTo>
                <a:pt x="45720" y="2648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2D888-ECB6-4E33-8F66-0349E73F2EAD}">
      <dsp:nvSpPr>
        <dsp:cNvPr id="0" name=""/>
        <dsp:cNvSpPr/>
      </dsp:nvSpPr>
      <dsp:spPr>
        <a:xfrm>
          <a:off x="4204327" y="1935800"/>
          <a:ext cx="993170" cy="66211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Flood depth</a:t>
          </a:r>
        </a:p>
      </dsp:txBody>
      <dsp:txXfrm>
        <a:off x="4223720" y="1955193"/>
        <a:ext cx="954384" cy="623327"/>
      </dsp:txXfrm>
    </dsp:sp>
    <dsp:sp modelId="{5B83E723-BB3E-40F4-9EC2-80D54B2DB25E}">
      <dsp:nvSpPr>
        <dsp:cNvPr id="0" name=""/>
        <dsp:cNvSpPr/>
      </dsp:nvSpPr>
      <dsp:spPr>
        <a:xfrm>
          <a:off x="4655192" y="2597913"/>
          <a:ext cx="91440" cy="264845"/>
        </a:xfrm>
        <a:custGeom>
          <a:avLst/>
          <a:gdLst/>
          <a:ahLst/>
          <a:cxnLst/>
          <a:rect l="0" t="0" r="0" b="0"/>
          <a:pathLst>
            <a:path>
              <a:moveTo>
                <a:pt x="45720" y="0"/>
              </a:moveTo>
              <a:lnTo>
                <a:pt x="45720" y="26484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5E92B4-0502-46EB-A610-9F65528F2283}">
      <dsp:nvSpPr>
        <dsp:cNvPr id="0" name=""/>
        <dsp:cNvSpPr/>
      </dsp:nvSpPr>
      <dsp:spPr>
        <a:xfrm>
          <a:off x="4204327" y="2862759"/>
          <a:ext cx="993170" cy="66211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Images</a:t>
          </a:r>
        </a:p>
      </dsp:txBody>
      <dsp:txXfrm>
        <a:off x="4223720" y="2882152"/>
        <a:ext cx="954384" cy="623327"/>
      </dsp:txXfrm>
    </dsp:sp>
    <dsp:sp modelId="{FA4D4312-BE84-4E3E-8945-4C33D94CD4EF}">
      <dsp:nvSpPr>
        <dsp:cNvPr id="0" name=""/>
        <dsp:cNvSpPr/>
      </dsp:nvSpPr>
      <dsp:spPr>
        <a:xfrm>
          <a:off x="4655192" y="3524872"/>
          <a:ext cx="91440" cy="264845"/>
        </a:xfrm>
        <a:custGeom>
          <a:avLst/>
          <a:gdLst/>
          <a:ahLst/>
          <a:cxnLst/>
          <a:rect l="0" t="0" r="0" b="0"/>
          <a:pathLst>
            <a:path>
              <a:moveTo>
                <a:pt x="45720" y="0"/>
              </a:moveTo>
              <a:lnTo>
                <a:pt x="45720" y="26484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F9DD3-C1BD-43EE-932B-2FD9F8A4FAAF}">
      <dsp:nvSpPr>
        <dsp:cNvPr id="0" name=""/>
        <dsp:cNvSpPr/>
      </dsp:nvSpPr>
      <dsp:spPr>
        <a:xfrm>
          <a:off x="4204327" y="3789718"/>
          <a:ext cx="993170" cy="662113"/>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8 points</a:t>
          </a:r>
        </a:p>
      </dsp:txBody>
      <dsp:txXfrm>
        <a:off x="4223720" y="3809111"/>
        <a:ext cx="954384" cy="623327"/>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48F17-CD88-C84D-81CB-EFB18C377763}"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B341C-843E-6244-9C40-DD933A1134AC}" type="slidenum">
              <a:rPr lang="en-US" smtClean="0"/>
              <a:t>‹#›</a:t>
            </a:fld>
            <a:endParaRPr lang="en-US"/>
          </a:p>
        </p:txBody>
      </p:sp>
    </p:spTree>
    <p:extLst>
      <p:ext uri="{BB962C8B-B14F-4D97-AF65-F5344CB8AC3E}">
        <p14:creationId xmlns:p14="http://schemas.microsoft.com/office/powerpoint/2010/main" val="118624776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Rising Sea Levels and Intensified Rainfall:</a:t>
            </a:r>
            <a:r>
              <a:rPr lang="en-US" dirty="0"/>
              <a:t> Climate change is driving higher sea levels and more extreme rainfall, increasing urban flood risks.</a:t>
            </a:r>
          </a:p>
          <a:p>
            <a:r>
              <a:rPr lang="en-US" b="1" dirty="0"/>
              <a:t>Complex Dynamics of Compound Flooding:</a:t>
            </a:r>
            <a:r>
              <a:rPr lang="en-US" dirty="0"/>
              <a:t> Interactions between coastal and  pluvial flooding amplify flood hazards in urban areas.</a:t>
            </a:r>
          </a:p>
          <a:p>
            <a:r>
              <a:rPr lang="en-US" b="1" dirty="0"/>
              <a:t>Limitations of Existing Flood Models:</a:t>
            </a:r>
            <a:r>
              <a:rPr lang="en-US" dirty="0"/>
              <a:t> Current models lack the resolution to capture street-scale flood dynamics and their impacts effectively.</a:t>
            </a:r>
          </a:p>
          <a:p>
            <a:r>
              <a:rPr lang="en-US" b="1" dirty="0"/>
              <a:t>Need for Advanced Urban Flood Risk Assessment:</a:t>
            </a:r>
            <a:r>
              <a:rPr lang="en-US" dirty="0"/>
              <a:t> These challenges highlight the need for innovative modeling to assess compound flooding and its effects on critical infrastructure.</a:t>
            </a:r>
          </a:p>
        </p:txBody>
      </p:sp>
      <p:sp>
        <p:nvSpPr>
          <p:cNvPr id="4" name="Slide Number Placeholder 3"/>
          <p:cNvSpPr>
            <a:spLocks noGrp="1"/>
          </p:cNvSpPr>
          <p:nvPr>
            <p:ph type="sldNum" sz="quarter" idx="5"/>
          </p:nvPr>
        </p:nvSpPr>
        <p:spPr/>
        <p:txBody>
          <a:bodyPr/>
          <a:lstStyle/>
          <a:p>
            <a:fld id="{C5DB341C-843E-6244-9C40-DD933A1134AC}" type="slidenum">
              <a:rPr lang="en-US" smtClean="0"/>
              <a:t>2</a:t>
            </a:fld>
            <a:endParaRPr lang="en-US"/>
          </a:p>
        </p:txBody>
      </p:sp>
    </p:spTree>
    <p:extLst>
      <p:ext uri="{BB962C8B-B14F-4D97-AF65-F5344CB8AC3E}">
        <p14:creationId xmlns:p14="http://schemas.microsoft.com/office/powerpoint/2010/main" val="319985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domain is a self-contained drainage system, as it is bordered by a line of steep cliffs (the Palisades) on the west, the Hudson River on the east, and elevated lands on the south and north.</a:t>
            </a:r>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5</a:t>
            </a:fld>
            <a:endParaRPr lang="en-US"/>
          </a:p>
        </p:txBody>
      </p:sp>
    </p:spTree>
    <p:extLst>
      <p:ext uri="{BB962C8B-B14F-4D97-AF65-F5344CB8AC3E}">
        <p14:creationId xmlns:p14="http://schemas.microsoft.com/office/powerpoint/2010/main" val="377832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Aptos" panose="020B0004020202020204" pitchFamily="34" charset="0"/>
              </a:rPr>
              <a:t>Heatmaps illustrating model results of flood conditions at observation points in Hoboken under varying infiltration rates (qinf). (a) where no infiltration is considered in the model, (b) to (f) correspond to infiltration rates of 7, 13, 16, 19, and 25, respectively. Each cell represents an observation point, with colors indicating different flooding scenarios: yellow cells denote no flood or minimal water accumulation (&lt;3 cm), green cells indicate flooded points, and orange cells highlight areas of flood overestimation (0.5 m) based on crowd-sourced data in Hoboken. The numbering of the points is based on the latitude (O.P.1 is the most north point, and O.P.138 is the most south point)</a:t>
            </a:r>
            <a:endParaRPr lang="en-US" sz="120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8</a:t>
            </a:fld>
            <a:endParaRPr lang="en-US"/>
          </a:p>
        </p:txBody>
      </p:sp>
    </p:spTree>
    <p:extLst>
      <p:ext uri="{BB962C8B-B14F-4D97-AF65-F5344CB8AC3E}">
        <p14:creationId xmlns:p14="http://schemas.microsoft.com/office/powerpoint/2010/main" val="274189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14</a:t>
            </a:fld>
            <a:endParaRPr lang="en-US"/>
          </a:p>
        </p:txBody>
      </p:sp>
    </p:spTree>
    <p:extLst>
      <p:ext uri="{BB962C8B-B14F-4D97-AF65-F5344CB8AC3E}">
        <p14:creationId xmlns:p14="http://schemas.microsoft.com/office/powerpoint/2010/main" val="2438361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B341C-843E-6244-9C40-DD933A1134AC}" type="slidenum">
              <a:rPr lang="en-US" smtClean="0"/>
              <a:t>21</a:t>
            </a:fld>
            <a:endParaRPr lang="en-US"/>
          </a:p>
        </p:txBody>
      </p:sp>
    </p:spTree>
    <p:extLst>
      <p:ext uri="{BB962C8B-B14F-4D97-AF65-F5344CB8AC3E}">
        <p14:creationId xmlns:p14="http://schemas.microsoft.com/office/powerpoint/2010/main" val="100000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B341C-843E-6244-9C40-DD933A1134AC}" type="slidenum">
              <a:rPr lang="en-US" smtClean="0"/>
              <a:t>25</a:t>
            </a:fld>
            <a:endParaRPr lang="en-US"/>
          </a:p>
        </p:txBody>
      </p:sp>
    </p:spTree>
    <p:extLst>
      <p:ext uri="{BB962C8B-B14F-4D97-AF65-F5344CB8AC3E}">
        <p14:creationId xmlns:p14="http://schemas.microsoft.com/office/powerpoint/2010/main" val="1324464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117988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3490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811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20051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50823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9754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920924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a:xfrm>
            <a:off x="644771" y="2103437"/>
            <a:ext cx="10709031" cy="1325563"/>
          </a:xfrm>
        </p:spPr>
        <p:txBody>
          <a:bodyPr/>
          <a:lstStyle>
            <a:lvl1pPr algn="ctr">
              <a:defRPr>
                <a:solidFill>
                  <a:schemeClr val="tx1">
                    <a:lumMod val="50000"/>
                  </a:schemeClr>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05363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526407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920050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Tree>
    <p:extLst>
      <p:ext uri="{BB962C8B-B14F-4D97-AF65-F5344CB8AC3E}">
        <p14:creationId xmlns:p14="http://schemas.microsoft.com/office/powerpoint/2010/main" val="68457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statue of a person riding a horse&#10;&#10;Description automatically generated with medium confidence">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863634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218450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6937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48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39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descr="A picture containing person, crowd, event, several&#10;&#10;Description automatically generated">
            <a:extLst>
              <a:ext uri="{FF2B5EF4-FFF2-40B4-BE49-F238E27FC236}">
                <a16:creationId xmlns:a16="http://schemas.microsoft.com/office/drawing/2014/main" id="{206FAFD8-028E-613E-F668-7FDFC37E00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dirty="0">
                <a:solidFill>
                  <a:schemeClr val="bg1"/>
                </a:solidFill>
                <a:latin typeface="Saira Condensed Condensed Light" pitchFamily="2" charset="77"/>
              </a:rPr>
              <a:t>THANK </a:t>
            </a:r>
            <a:r>
              <a:rPr lang="en-US" sz="5400" b="1" i="0" dirty="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dirty="0">
                <a:solidFill>
                  <a:schemeClr val="bg1"/>
                </a:solidFill>
                <a:effectLst/>
                <a:latin typeface="IBM Plex Sans" panose="020B0503050203000203" pitchFamily="34" charset="0"/>
                <a:ea typeface="+mn-ea"/>
                <a:cs typeface="+mn-cs"/>
              </a:rPr>
              <a:t>Stevens Institute of Technology</a:t>
            </a:r>
            <a:br>
              <a:rPr lang="en-US" sz="1600" b="1" kern="1200" dirty="0">
                <a:solidFill>
                  <a:schemeClr val="bg1"/>
                </a:solidFill>
                <a:effectLst/>
                <a:latin typeface="IBM Plex Sans" panose="020B0503050203000203" pitchFamily="34" charset="0"/>
                <a:ea typeface="+mn-ea"/>
                <a:cs typeface="+mn-cs"/>
              </a:rPr>
            </a:br>
            <a:r>
              <a:rPr lang="en-US" sz="1600" kern="1200" dirty="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60071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3165D-406E-3CBF-140F-2E22DA1DF228}"/>
              </a:ext>
            </a:extLst>
          </p:cNvPr>
          <p:cNvPicPr>
            <a:picLocks noChangeAspect="1"/>
          </p:cNvPicPr>
          <p:nvPr userDrawn="1"/>
        </p:nvPicPr>
        <p:blipFill>
          <a:blip r:embed="rId2"/>
          <a:stretch>
            <a:fillRect/>
          </a:stretch>
        </p:blipFill>
        <p:spPr>
          <a:xfrm>
            <a:off x="0" y="0"/>
            <a:ext cx="9613392"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Tree>
    <p:extLst>
      <p:ext uri="{BB962C8B-B14F-4D97-AF65-F5344CB8AC3E}">
        <p14:creationId xmlns:p14="http://schemas.microsoft.com/office/powerpoint/2010/main" val="171941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Video 22" title="Waves crashing on lighthouse">
            <a:hlinkClick r:id="" action="ppaction://media"/>
            <a:extLst>
              <a:ext uri="{FF2B5EF4-FFF2-40B4-BE49-F238E27FC236}">
                <a16:creationId xmlns:a16="http://schemas.microsoft.com/office/drawing/2014/main" id="{1620C1A1-BC96-29EE-6775-B4E41D8E62D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3"/>
            <a:ext cx="12192000" cy="6858001"/>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dirty="0"/>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4307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remove" display="0">
                  <p:stCondLst>
                    <p:cond delay="indefinite"/>
                  </p:stCondLst>
                </p:cTn>
                <p:tgtEl>
                  <p:spTgt spid="4"/>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07082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8"/>
            <a:ext cx="10709031" cy="652790"/>
          </a:xfrm>
        </p:spPr>
        <p:txBody>
          <a:bodyPr/>
          <a:lstStyle>
            <a:lvl1pPr>
              <a:defRPr>
                <a:solidFill>
                  <a:schemeClr val="tx1">
                    <a:lumMod val="50000"/>
                  </a:schemeClr>
                </a:solidFill>
              </a:defRPr>
            </a:lvl1pPr>
          </a:lstStyle>
          <a:p>
            <a:r>
              <a:rPr lang="en-US" dirty="0"/>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086928"/>
            <a:ext cx="10709031" cy="388189"/>
          </a:xfrm>
        </p:spPr>
        <p:txBody>
          <a:bodyPr>
            <a:noAutofit/>
          </a:bodyPr>
          <a:lstStyle>
            <a:lvl1pPr marL="0" indent="0">
              <a:buNone/>
              <a:defRPr sz="2400" b="1" i="0">
                <a:solidFill>
                  <a:schemeClr val="accent1"/>
                </a:solidFill>
                <a:latin typeface="+mn-lt"/>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Subtitle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1604514"/>
            <a:ext cx="10709031" cy="4477634"/>
          </a:xfrm>
        </p:spPr>
        <p:txBody>
          <a:bodyPr>
            <a:normAutofit/>
          </a:bodyPr>
          <a:lstStyle>
            <a:lvl1pPr>
              <a:defRPr sz="2400">
                <a:solidFill>
                  <a:schemeClr val="tx1">
                    <a:lumMod val="50000"/>
                  </a:schemeClr>
                </a:solidFill>
                <a:latin typeface="+mn-lt"/>
              </a:defRPr>
            </a:lvl1pPr>
            <a:lvl2pPr>
              <a:defRPr sz="2400">
                <a:solidFill>
                  <a:schemeClr val="tx1">
                    <a:lumMod val="50000"/>
                  </a:schemeClr>
                </a:solidFill>
                <a:latin typeface="+mn-lt"/>
              </a:defRPr>
            </a:lvl2pPr>
            <a:lvl3pPr>
              <a:defRPr sz="2000">
                <a:solidFill>
                  <a:schemeClr val="tx1">
                    <a:lumMod val="50000"/>
                  </a:schemeClr>
                </a:solidFill>
                <a:latin typeface="+mn-lt"/>
              </a:defRPr>
            </a:lvl3pPr>
            <a:lvl4pPr>
              <a:defRPr sz="2000">
                <a:solidFill>
                  <a:schemeClr val="tx1">
                    <a:lumMod val="50000"/>
                  </a:schemeClr>
                </a:solidFill>
                <a:latin typeface="+mn-lt"/>
              </a:defRPr>
            </a:lvl4pPr>
            <a:lvl5pPr>
              <a:defRPr sz="1800">
                <a:solidFill>
                  <a:schemeClr val="tx1">
                    <a:lumMod val="50000"/>
                  </a:schemeClr>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7373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0208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63986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dirty="0"/>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26794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dirty="0"/>
          </a:p>
        </p:txBody>
      </p:sp>
    </p:spTree>
    <p:extLst>
      <p:ext uri="{BB962C8B-B14F-4D97-AF65-F5344CB8AC3E}">
        <p14:creationId xmlns:p14="http://schemas.microsoft.com/office/powerpoint/2010/main" val="3485445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51" r:id="rId4"/>
    <p:sldLayoutId id="2147483650" r:id="rId5"/>
    <p:sldLayoutId id="2147483662" r:id="rId6"/>
    <p:sldLayoutId id="2147483652" r:id="rId7"/>
    <p:sldLayoutId id="2147483670" r:id="rId8"/>
    <p:sldLayoutId id="2147483671" r:id="rId9"/>
    <p:sldLayoutId id="2147483665" r:id="rId10"/>
    <p:sldLayoutId id="2147483666" r:id="rId11"/>
    <p:sldLayoutId id="2147483668" r:id="rId12"/>
    <p:sldLayoutId id="2147483667" r:id="rId13"/>
    <p:sldLayoutId id="2147483664" r:id="rId14"/>
    <p:sldLayoutId id="2147483653" r:id="rId15"/>
    <p:sldLayoutId id="2147483654" r:id="rId16"/>
    <p:sldLayoutId id="2147483655" r:id="rId17"/>
    <p:sldLayoutId id="2147483663" r:id="rId18"/>
    <p:sldLayoutId id="2147483656" r:id="rId19"/>
    <p:sldLayoutId id="2147483657" r:id="rId20"/>
    <p:sldLayoutId id="2147483658" r:id="rId21"/>
    <p:sldLayoutId id="2147483659" r:id="rId22"/>
    <p:sldLayoutId id="2147483669" r:id="rId23"/>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5" Type="http://schemas.microsoft.com/office/2007/relationships/media" Target="../media/media4.mp4"/><Relationship Id="rId10" Type="http://schemas.openxmlformats.org/officeDocument/2006/relationships/image" Target="../media/image22.png"/><Relationship Id="rId4" Type="http://schemas.openxmlformats.org/officeDocument/2006/relationships/video" Target="../media/media3.mp4"/><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xml"/><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eamini@stevens.edu"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dep.nj.gov/wp-content/uploads/stormwater/bmp/nj_swbmp_chapter-5_april_2021.pdf"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C2D4-2736-599D-5EC3-9E6E2D34AABE}"/>
              </a:ext>
            </a:extLst>
          </p:cNvPr>
          <p:cNvSpPr>
            <a:spLocks noGrp="1"/>
          </p:cNvSpPr>
          <p:nvPr>
            <p:ph type="ctrTitle"/>
          </p:nvPr>
        </p:nvSpPr>
        <p:spPr>
          <a:xfrm>
            <a:off x="5869664" y="1801640"/>
            <a:ext cx="5660952" cy="2610486"/>
          </a:xfrm>
        </p:spPr>
        <p:txBody>
          <a:bodyPr>
            <a:noAutofit/>
          </a:bodyPr>
          <a:lstStyle/>
          <a:p>
            <a:pPr algn="l"/>
            <a:r>
              <a:rPr lang="en-US" sz="2824" b="1" dirty="0">
                <a:latin typeface="IBM Plex Sans" panose="020B0503050203000203" pitchFamily="34" charset="0"/>
              </a:rPr>
              <a:t> Assessing Future Urban Flood</a:t>
            </a:r>
            <a:br>
              <a:rPr lang="en-US" sz="2824" b="1" dirty="0">
                <a:latin typeface="IBM Plex Sans" panose="020B0503050203000203" pitchFamily="34" charset="0"/>
              </a:rPr>
            </a:br>
            <a:r>
              <a:rPr lang="en-US" sz="2824" b="1" dirty="0">
                <a:latin typeface="IBM Plex Sans" panose="020B0503050203000203" pitchFamily="34" charset="0"/>
              </a:rPr>
              <a:t>   Risks: High-Resolution</a:t>
            </a:r>
            <a:br>
              <a:rPr lang="en-US" sz="2824" b="1" dirty="0">
                <a:latin typeface="IBM Plex Sans" panose="020B0503050203000203" pitchFamily="34" charset="0"/>
              </a:rPr>
            </a:br>
            <a:r>
              <a:rPr lang="en-US" sz="2824" b="1" dirty="0">
                <a:latin typeface="IBM Plex Sans" panose="020B0503050203000203" pitchFamily="34" charset="0"/>
              </a:rPr>
              <a:t>    Modeling of Compound</a:t>
            </a:r>
            <a:br>
              <a:rPr lang="en-US" sz="2824" b="1" dirty="0">
                <a:latin typeface="IBM Plex Sans" panose="020B0503050203000203" pitchFamily="34" charset="0"/>
              </a:rPr>
            </a:br>
            <a:r>
              <a:rPr lang="en-US" sz="2824" b="1" dirty="0">
                <a:latin typeface="IBM Plex Sans" panose="020B0503050203000203" pitchFamily="34" charset="0"/>
              </a:rPr>
              <a:t>     Coastal and Pluvial Flooding</a:t>
            </a:r>
            <a:endParaRPr lang="en-US" sz="2824" dirty="0"/>
          </a:p>
        </p:txBody>
      </p:sp>
      <p:sp>
        <p:nvSpPr>
          <p:cNvPr id="3" name="Subtitle 2">
            <a:extLst>
              <a:ext uri="{FF2B5EF4-FFF2-40B4-BE49-F238E27FC236}">
                <a16:creationId xmlns:a16="http://schemas.microsoft.com/office/drawing/2014/main" id="{2D629C3F-10C8-1E03-A38B-2AE4082CA0C2}"/>
              </a:ext>
            </a:extLst>
          </p:cNvPr>
          <p:cNvSpPr>
            <a:spLocks noGrp="1"/>
          </p:cNvSpPr>
          <p:nvPr>
            <p:ph type="subTitle" idx="1"/>
          </p:nvPr>
        </p:nvSpPr>
        <p:spPr>
          <a:xfrm>
            <a:off x="6555447" y="4733740"/>
            <a:ext cx="5295539" cy="956346"/>
          </a:xfrm>
        </p:spPr>
        <p:txBody>
          <a:bodyPr>
            <a:normAutofit/>
          </a:bodyPr>
          <a:lstStyle/>
          <a:p>
            <a:pPr marL="0" marR="0" algn="l">
              <a:lnSpc>
                <a:spcPct val="115000"/>
              </a:lnSpc>
              <a:spcAft>
                <a:spcPts val="800"/>
              </a:spcAft>
            </a:pPr>
            <a:r>
              <a:rPr lang="it-IT" sz="1600" b="1" kern="100" dirty="0">
                <a:effectLst/>
                <a:latin typeface="Aptos" panose="020B0004020202020204" pitchFamily="34" charset="0"/>
                <a:ea typeface="Aptos" panose="020B0004020202020204" pitchFamily="34" charset="0"/>
                <a:cs typeface="Arial" panose="020B0604020202020204" pitchFamily="34" charset="0"/>
              </a:rPr>
              <a:t>Erfan Amini</a:t>
            </a:r>
            <a:r>
              <a:rPr lang="it-IT" sz="1600" kern="100" dirty="0">
                <a:effectLst/>
                <a:latin typeface="Aptos" panose="020B0004020202020204" pitchFamily="34" charset="0"/>
                <a:ea typeface="Aptos" panose="020B0004020202020204" pitchFamily="34" charset="0"/>
                <a:cs typeface="Arial" panose="020B0604020202020204" pitchFamily="34" charset="0"/>
              </a:rPr>
              <a:t>, Reza Marsooli, Philip Orton, Shima Kasaei, and Muhammad Hajj</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algn="l"/>
            <a:endParaRPr lang="en-US" sz="1800" dirty="0"/>
          </a:p>
        </p:txBody>
      </p:sp>
      <p:sp>
        <p:nvSpPr>
          <p:cNvPr id="4" name="Date Placeholder 3">
            <a:extLst>
              <a:ext uri="{FF2B5EF4-FFF2-40B4-BE49-F238E27FC236}">
                <a16:creationId xmlns:a16="http://schemas.microsoft.com/office/drawing/2014/main" id="{E1314414-CF2D-8B71-F9FD-72102D5F43CE}"/>
              </a:ext>
            </a:extLst>
          </p:cNvPr>
          <p:cNvSpPr>
            <a:spLocks noGrp="1"/>
          </p:cNvSpPr>
          <p:nvPr>
            <p:ph type="dt" sz="half" idx="10"/>
          </p:nvPr>
        </p:nvSpPr>
        <p:spPr>
          <a:xfrm>
            <a:off x="9768728" y="6011698"/>
            <a:ext cx="1761887" cy="246221"/>
          </a:xfrm>
        </p:spPr>
        <p:txBody>
          <a:bodyPr/>
          <a:lstStyle/>
          <a:p>
            <a:r>
              <a:rPr lang="en-US" dirty="0"/>
              <a:t>May 19, 2025</a:t>
            </a:r>
          </a:p>
        </p:txBody>
      </p:sp>
      <p:sp>
        <p:nvSpPr>
          <p:cNvPr id="5" name="Text Placeholder 4">
            <a:extLst>
              <a:ext uri="{FF2B5EF4-FFF2-40B4-BE49-F238E27FC236}">
                <a16:creationId xmlns:a16="http://schemas.microsoft.com/office/drawing/2014/main" id="{93A9CE72-59D8-909A-1309-D31527D3F9C4}"/>
              </a:ext>
            </a:extLst>
          </p:cNvPr>
          <p:cNvSpPr>
            <a:spLocks noGrp="1"/>
          </p:cNvSpPr>
          <p:nvPr>
            <p:ph type="body" sz="quarter" idx="11"/>
          </p:nvPr>
        </p:nvSpPr>
        <p:spPr>
          <a:xfrm>
            <a:off x="6794501" y="5690085"/>
            <a:ext cx="4736115" cy="321613"/>
          </a:xfrm>
        </p:spPr>
        <p:txBody>
          <a:bodyPr>
            <a:normAutofit fontScale="77500" lnSpcReduction="20000"/>
          </a:bodyPr>
          <a:lstStyle/>
          <a:p>
            <a:r>
              <a:rPr lang="en-US" dirty="0"/>
              <a:t>Davidson Lab, Stevens Institute of Technology, New Jersey</a:t>
            </a:r>
          </a:p>
        </p:txBody>
      </p:sp>
      <p:sp>
        <p:nvSpPr>
          <p:cNvPr id="6" name="TextBox 5">
            <a:extLst>
              <a:ext uri="{FF2B5EF4-FFF2-40B4-BE49-F238E27FC236}">
                <a16:creationId xmlns:a16="http://schemas.microsoft.com/office/drawing/2014/main" id="{8E39E41A-604C-214C-03D0-6EA59CCAFA9B}"/>
              </a:ext>
            </a:extLst>
          </p:cNvPr>
          <p:cNvSpPr txBox="1"/>
          <p:nvPr/>
        </p:nvSpPr>
        <p:spPr>
          <a:xfrm>
            <a:off x="5280093" y="6478128"/>
            <a:ext cx="2135546" cy="200055"/>
          </a:xfrm>
          <a:prstGeom prst="rect">
            <a:avLst/>
          </a:prstGeom>
          <a:noFill/>
        </p:spPr>
        <p:txBody>
          <a:bodyPr wrap="square">
            <a:spAutoFit/>
          </a:bodyPr>
          <a:lstStyle/>
          <a:p>
            <a:r>
              <a:rPr lang="en-US" sz="700" dirty="0"/>
              <a:t>Photo by Michael Bocchieri/Getty Images</a:t>
            </a:r>
          </a:p>
        </p:txBody>
      </p:sp>
      <p:pic>
        <p:nvPicPr>
          <p:cNvPr id="1026" name="Picture 2" descr="Coastal Resilience and Climate Change Planning - New Jersey Coastal  Resilience Collaborative">
            <a:extLst>
              <a:ext uri="{FF2B5EF4-FFF2-40B4-BE49-F238E27FC236}">
                <a16:creationId xmlns:a16="http://schemas.microsoft.com/office/drawing/2014/main" id="{30BF0483-E0C0-D724-2855-364EEC8518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5744" y="607087"/>
            <a:ext cx="2232321" cy="119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95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F0C0B-55AC-96E5-F1D2-6851F571DC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19A38-6F95-DB22-7A3B-9CA117211F2B}"/>
              </a:ext>
            </a:extLst>
          </p:cNvPr>
          <p:cNvSpPr>
            <a:spLocks noGrp="1"/>
          </p:cNvSpPr>
          <p:nvPr>
            <p:ph type="title"/>
          </p:nvPr>
        </p:nvSpPr>
        <p:spPr/>
        <p:txBody>
          <a:bodyPr>
            <a:normAutofit/>
          </a:bodyPr>
          <a:lstStyle/>
          <a:p>
            <a:r>
              <a:rPr lang="en-US" sz="4800" dirty="0"/>
              <a:t>Results</a:t>
            </a:r>
          </a:p>
        </p:txBody>
      </p:sp>
      <p:sp>
        <p:nvSpPr>
          <p:cNvPr id="3" name="Slide Number Placeholder 2">
            <a:extLst>
              <a:ext uri="{FF2B5EF4-FFF2-40B4-BE49-F238E27FC236}">
                <a16:creationId xmlns:a16="http://schemas.microsoft.com/office/drawing/2014/main" id="{73353A78-3695-5C6C-9429-BD2C8F585BB0}"/>
              </a:ext>
            </a:extLst>
          </p:cNvPr>
          <p:cNvSpPr>
            <a:spLocks noGrp="1"/>
          </p:cNvSpPr>
          <p:nvPr>
            <p:ph type="sldNum" sz="quarter" idx="12"/>
          </p:nvPr>
        </p:nvSpPr>
        <p:spPr/>
        <p:txBody>
          <a:bodyPr/>
          <a:lstStyle/>
          <a:p>
            <a:fld id="{4267CD5E-26CF-4249-8540-BB1D07FD4227}" type="slidenum">
              <a:rPr lang="en-US" smtClean="0"/>
              <a:t>10</a:t>
            </a:fld>
            <a:endParaRPr lang="en-US"/>
          </a:p>
        </p:txBody>
      </p:sp>
    </p:spTree>
    <p:extLst>
      <p:ext uri="{BB962C8B-B14F-4D97-AF65-F5344CB8AC3E}">
        <p14:creationId xmlns:p14="http://schemas.microsoft.com/office/powerpoint/2010/main" val="363834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13A09-5D0F-9DE0-5061-1CFB155AB5E6}"/>
            </a:ext>
          </a:extLst>
        </p:cNvPr>
        <p:cNvGrpSpPr/>
        <p:nvPr/>
      </p:nvGrpSpPr>
      <p:grpSpPr>
        <a:xfrm>
          <a:off x="0" y="0"/>
          <a:ext cx="0" cy="0"/>
          <a:chOff x="0" y="0"/>
          <a:chExt cx="0" cy="0"/>
        </a:xfrm>
      </p:grpSpPr>
      <p:pic>
        <p:nvPicPr>
          <p:cNvPr id="34" name="0">
            <a:hlinkClick r:id="" action="ppaction://media"/>
            <a:extLst>
              <a:ext uri="{FF2B5EF4-FFF2-40B4-BE49-F238E27FC236}">
                <a16:creationId xmlns:a16="http://schemas.microsoft.com/office/drawing/2014/main" id="{56BDDF71-3305-6C54-9A91-50E4B627241A}"/>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r="22268"/>
          <a:stretch/>
        </p:blipFill>
        <p:spPr>
          <a:xfrm>
            <a:off x="171980" y="1191475"/>
            <a:ext cx="4005052" cy="5152363"/>
          </a:xfrm>
          <a:prstGeom prst="rect">
            <a:avLst/>
          </a:prstGeom>
        </p:spPr>
      </p:pic>
      <p:pic>
        <p:nvPicPr>
          <p:cNvPr id="35" name="10">
            <a:hlinkClick r:id="" action="ppaction://media"/>
            <a:extLst>
              <a:ext uri="{FF2B5EF4-FFF2-40B4-BE49-F238E27FC236}">
                <a16:creationId xmlns:a16="http://schemas.microsoft.com/office/drawing/2014/main" id="{DF571C1A-D1B2-7F5D-AF6E-902A683B8615}"/>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7369" r="22459"/>
          <a:stretch/>
        </p:blipFill>
        <p:spPr>
          <a:xfrm>
            <a:off x="4220987" y="1150204"/>
            <a:ext cx="3641282" cy="5189158"/>
          </a:xfrm>
          <a:prstGeom prst="rect">
            <a:avLst/>
          </a:prstGeom>
        </p:spPr>
      </p:pic>
      <p:pic>
        <p:nvPicPr>
          <p:cNvPr id="36" name="12">
            <a:hlinkClick r:id="" action="ppaction://media"/>
            <a:extLst>
              <a:ext uri="{FF2B5EF4-FFF2-40B4-BE49-F238E27FC236}">
                <a16:creationId xmlns:a16="http://schemas.microsoft.com/office/drawing/2014/main" id="{3FB1CC3E-FC82-80CE-0CBF-EBECDFAF9EBC}"/>
              </a:ext>
            </a:extLst>
          </p:cNvPr>
          <p:cNvPicPr>
            <a:picLocks noChangeAspect="1"/>
          </p:cNvPicPr>
          <p:nvPr>
            <a:videoFile r:link="rId6"/>
            <p:extLst>
              <p:ext uri="{DAA4B4D4-6D71-4841-9C94-3DE7FCFB9230}">
                <p14:media xmlns:p14="http://schemas.microsoft.com/office/powerpoint/2010/main" r:embed="rId5"/>
              </p:ext>
            </p:extLst>
          </p:nvPr>
        </p:nvPicPr>
        <p:blipFill>
          <a:blip r:embed="rId10"/>
          <a:srcRect l="8076" r="10203" b="7695"/>
          <a:stretch/>
        </p:blipFill>
        <p:spPr>
          <a:xfrm>
            <a:off x="7858050" y="1106799"/>
            <a:ext cx="4282146" cy="4836801"/>
          </a:xfrm>
          <a:prstGeom prst="rect">
            <a:avLst/>
          </a:prstGeom>
        </p:spPr>
      </p:pic>
      <p:sp>
        <p:nvSpPr>
          <p:cNvPr id="4" name="Title 3">
            <a:extLst>
              <a:ext uri="{FF2B5EF4-FFF2-40B4-BE49-F238E27FC236}">
                <a16:creationId xmlns:a16="http://schemas.microsoft.com/office/drawing/2014/main" id="{9D142F7E-5385-44F4-98CE-E4EFE834D8CC}"/>
              </a:ext>
            </a:extLst>
          </p:cNvPr>
          <p:cNvSpPr>
            <a:spLocks noGrp="1"/>
          </p:cNvSpPr>
          <p:nvPr>
            <p:ph type="title"/>
          </p:nvPr>
        </p:nvSpPr>
        <p:spPr/>
        <p:txBody>
          <a:bodyPr/>
          <a:lstStyle/>
          <a:p>
            <a:r>
              <a:rPr lang="en-US" dirty="0"/>
              <a:t>Results </a:t>
            </a:r>
            <a:r>
              <a:rPr lang="en-US" sz="3200" b="0" dirty="0"/>
              <a:t>– High Emission Scenario (SLR+IR)</a:t>
            </a:r>
            <a:endParaRPr lang="en-US" b="0" dirty="0"/>
          </a:p>
        </p:txBody>
      </p:sp>
      <p:sp>
        <p:nvSpPr>
          <p:cNvPr id="3" name="Slide Number Placeholder 2">
            <a:extLst>
              <a:ext uri="{FF2B5EF4-FFF2-40B4-BE49-F238E27FC236}">
                <a16:creationId xmlns:a16="http://schemas.microsoft.com/office/drawing/2014/main" id="{198A023B-5B53-3B07-FC59-E258E49C7DF6}"/>
              </a:ext>
            </a:extLst>
          </p:cNvPr>
          <p:cNvSpPr>
            <a:spLocks noGrp="1"/>
          </p:cNvSpPr>
          <p:nvPr>
            <p:ph type="sldNum" sz="quarter" idx="12"/>
          </p:nvPr>
        </p:nvSpPr>
        <p:spPr/>
        <p:txBody>
          <a:bodyPr/>
          <a:lstStyle/>
          <a:p>
            <a:fld id="{4267CD5E-26CF-4249-8540-BB1D07FD4227}" type="slidenum">
              <a:rPr lang="en-US" smtClean="0"/>
              <a:t>11</a:t>
            </a:fld>
            <a:endParaRPr lang="en-US"/>
          </a:p>
        </p:txBody>
      </p:sp>
      <p:graphicFrame>
        <p:nvGraphicFramePr>
          <p:cNvPr id="9" name="Content Placeholder 5">
            <a:extLst>
              <a:ext uri="{FF2B5EF4-FFF2-40B4-BE49-F238E27FC236}">
                <a16:creationId xmlns:a16="http://schemas.microsoft.com/office/drawing/2014/main" id="{C2336303-0340-7A2B-261F-8129935E41F5}"/>
              </a:ext>
            </a:extLst>
          </p:cNvPr>
          <p:cNvGraphicFramePr>
            <a:graphicFrameLocks/>
          </p:cNvGraphicFramePr>
          <p:nvPr>
            <p:extLst>
              <p:ext uri="{D42A27DB-BD31-4B8C-83A1-F6EECF244321}">
                <p14:modId xmlns:p14="http://schemas.microsoft.com/office/powerpoint/2010/main" val="4002796323"/>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chemeClr val="bg1"/>
                          </a:solidFill>
                          <a:latin typeface="Aptos" panose="020B0004020202020204" pitchFamily="34" charset="0"/>
                        </a:rPr>
                        <a:t>Results</a:t>
                      </a:r>
                    </a:p>
                  </a:txBody>
                  <a:tcPr>
                    <a:solidFill>
                      <a:srgbClr val="003399"/>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sp>
        <p:nvSpPr>
          <p:cNvPr id="23" name="Rectangle 22">
            <a:extLst>
              <a:ext uri="{FF2B5EF4-FFF2-40B4-BE49-F238E27FC236}">
                <a16:creationId xmlns:a16="http://schemas.microsoft.com/office/drawing/2014/main" id="{CBFC7260-4849-7E66-E135-28B3A38DB709}"/>
              </a:ext>
            </a:extLst>
          </p:cNvPr>
          <p:cNvSpPr/>
          <p:nvPr/>
        </p:nvSpPr>
        <p:spPr>
          <a:xfrm>
            <a:off x="5761764" y="1047652"/>
            <a:ext cx="704756" cy="407393"/>
          </a:xfrm>
          <a:prstGeom prst="rect">
            <a:avLst/>
          </a:prstGeom>
          <a:noFill/>
          <a:ln>
            <a:solidFill>
              <a:schemeClr val="tx1"/>
            </a:solidFill>
          </a:ln>
        </p:spPr>
        <p:txBody>
          <a:bodyPr wrap="none" lIns="80682" tIns="40341" rIns="80682" bIns="40341">
            <a:spAutoFit/>
          </a:bodyPr>
          <a:lstStyle/>
          <a:p>
            <a:pPr algn="ctr"/>
            <a:r>
              <a:rPr lang="en-US" sz="2118" dirty="0">
                <a:ln w="0"/>
                <a:latin typeface="CMU Serif" panose="02000603000000000000" pitchFamily="2" charset="0"/>
                <a:ea typeface="CMU Serif" panose="02000603000000000000" pitchFamily="2" charset="0"/>
                <a:cs typeface="CMU Serif" panose="02000603000000000000" pitchFamily="2" charset="0"/>
              </a:rPr>
              <a:t>2050</a:t>
            </a:r>
          </a:p>
        </p:txBody>
      </p:sp>
      <p:sp>
        <p:nvSpPr>
          <p:cNvPr id="24" name="Rectangle 23">
            <a:extLst>
              <a:ext uri="{FF2B5EF4-FFF2-40B4-BE49-F238E27FC236}">
                <a16:creationId xmlns:a16="http://schemas.microsoft.com/office/drawing/2014/main" id="{9E3A5DB2-C9F7-44F4-1488-6BB45B5550CD}"/>
              </a:ext>
            </a:extLst>
          </p:cNvPr>
          <p:cNvSpPr/>
          <p:nvPr/>
        </p:nvSpPr>
        <p:spPr>
          <a:xfrm>
            <a:off x="4177032" y="1898142"/>
            <a:ext cx="249173" cy="335278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Rectangle 25">
            <a:extLst>
              <a:ext uri="{FF2B5EF4-FFF2-40B4-BE49-F238E27FC236}">
                <a16:creationId xmlns:a16="http://schemas.microsoft.com/office/drawing/2014/main" id="{7757CFB7-7B02-D778-B60F-F4D786C941D3}"/>
              </a:ext>
            </a:extLst>
          </p:cNvPr>
          <p:cNvSpPr/>
          <p:nvPr/>
        </p:nvSpPr>
        <p:spPr>
          <a:xfrm>
            <a:off x="9482204" y="1047653"/>
            <a:ext cx="704756" cy="407393"/>
          </a:xfrm>
          <a:prstGeom prst="rect">
            <a:avLst/>
          </a:prstGeom>
          <a:noFill/>
          <a:ln>
            <a:solidFill>
              <a:schemeClr val="tx1"/>
            </a:solidFill>
          </a:ln>
        </p:spPr>
        <p:txBody>
          <a:bodyPr wrap="none" lIns="80682" tIns="40341" rIns="80682" bIns="40341">
            <a:spAutoFit/>
          </a:bodyPr>
          <a:lstStyle/>
          <a:p>
            <a:pPr algn="ctr"/>
            <a:r>
              <a:rPr lang="en-US" sz="2118" dirty="0">
                <a:ln w="0"/>
                <a:latin typeface="CMU Serif" panose="02000603000000000000" pitchFamily="2" charset="0"/>
                <a:ea typeface="CMU Serif" panose="02000603000000000000" pitchFamily="2" charset="0"/>
                <a:cs typeface="CMU Serif" panose="02000603000000000000" pitchFamily="2" charset="0"/>
              </a:rPr>
              <a:t>2100</a:t>
            </a:r>
          </a:p>
        </p:txBody>
      </p:sp>
      <p:sp>
        <p:nvSpPr>
          <p:cNvPr id="27" name="Rectangle 26">
            <a:extLst>
              <a:ext uri="{FF2B5EF4-FFF2-40B4-BE49-F238E27FC236}">
                <a16:creationId xmlns:a16="http://schemas.microsoft.com/office/drawing/2014/main" id="{8399C7E0-3F63-63D6-49E1-A41EA583C3D2}"/>
              </a:ext>
            </a:extLst>
          </p:cNvPr>
          <p:cNvSpPr/>
          <p:nvPr/>
        </p:nvSpPr>
        <p:spPr>
          <a:xfrm>
            <a:off x="1936192" y="1047652"/>
            <a:ext cx="703152" cy="407393"/>
          </a:xfrm>
          <a:prstGeom prst="rect">
            <a:avLst/>
          </a:prstGeom>
          <a:noFill/>
          <a:ln>
            <a:solidFill>
              <a:schemeClr val="tx1"/>
            </a:solidFill>
          </a:ln>
        </p:spPr>
        <p:txBody>
          <a:bodyPr wrap="none" lIns="80682" tIns="40341" rIns="80682" bIns="40341">
            <a:spAutoFit/>
          </a:bodyPr>
          <a:lstStyle/>
          <a:p>
            <a:pPr algn="ctr"/>
            <a:r>
              <a:rPr lang="en-US" sz="2118" dirty="0">
                <a:ln w="0"/>
                <a:latin typeface="CMU Serif" panose="02000603000000000000" pitchFamily="2" charset="0"/>
                <a:ea typeface="CMU Serif" panose="02000603000000000000" pitchFamily="2" charset="0"/>
                <a:cs typeface="CMU Serif" panose="02000603000000000000" pitchFamily="2" charset="0"/>
              </a:rPr>
              <a:t>2021</a:t>
            </a:r>
          </a:p>
        </p:txBody>
      </p:sp>
      <p:sp>
        <p:nvSpPr>
          <p:cNvPr id="28" name="Rectangle 27">
            <a:extLst>
              <a:ext uri="{FF2B5EF4-FFF2-40B4-BE49-F238E27FC236}">
                <a16:creationId xmlns:a16="http://schemas.microsoft.com/office/drawing/2014/main" id="{D5B7CE65-3674-EABC-F03A-7D805EBCACA2}"/>
              </a:ext>
            </a:extLst>
          </p:cNvPr>
          <p:cNvSpPr/>
          <p:nvPr/>
        </p:nvSpPr>
        <p:spPr>
          <a:xfrm>
            <a:off x="4492683" y="1702601"/>
            <a:ext cx="249173" cy="195541"/>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9" name="Rectangle 28">
            <a:extLst>
              <a:ext uri="{FF2B5EF4-FFF2-40B4-BE49-F238E27FC236}">
                <a16:creationId xmlns:a16="http://schemas.microsoft.com/office/drawing/2014/main" id="{5DB32011-44A0-37D2-36B7-742BF44E1010}"/>
              </a:ext>
            </a:extLst>
          </p:cNvPr>
          <p:cNvSpPr/>
          <p:nvPr/>
        </p:nvSpPr>
        <p:spPr>
          <a:xfrm>
            <a:off x="1501678" y="5801761"/>
            <a:ext cx="1816913" cy="296914"/>
          </a:xfrm>
          <a:prstGeom prst="rect">
            <a:avLst/>
          </a:prstGeom>
          <a:solidFill>
            <a:schemeClr val="bg1"/>
          </a:solidFill>
        </p:spPr>
        <p:txBody>
          <a:bodyPr wrap="square" lIns="80682" tIns="40341" rIns="80682" bIns="40341">
            <a:spAutoFit/>
          </a:bodyPr>
          <a:lstStyle/>
          <a:p>
            <a:pPr algn="ctr"/>
            <a:r>
              <a:rPr lang="en-US" sz="1400" dirty="0">
                <a:ln w="0"/>
                <a:solidFill>
                  <a:srgbClr val="000000"/>
                </a:solidFill>
                <a:latin typeface="Arial" panose="020B0604020202020204" pitchFamily="34" charset="0"/>
                <a:cs typeface="Arial" panose="020B0604020202020204" pitchFamily="34" charset="0"/>
              </a:rPr>
              <a:t>Easting [m]</a:t>
            </a:r>
          </a:p>
        </p:txBody>
      </p:sp>
      <p:sp>
        <p:nvSpPr>
          <p:cNvPr id="30" name="Rectangle 29">
            <a:extLst>
              <a:ext uri="{FF2B5EF4-FFF2-40B4-BE49-F238E27FC236}">
                <a16:creationId xmlns:a16="http://schemas.microsoft.com/office/drawing/2014/main" id="{DEFF7A0D-50B9-1616-8E19-F532E88DF39F}"/>
              </a:ext>
            </a:extLst>
          </p:cNvPr>
          <p:cNvSpPr/>
          <p:nvPr/>
        </p:nvSpPr>
        <p:spPr>
          <a:xfrm>
            <a:off x="5311678" y="5801761"/>
            <a:ext cx="1816913" cy="296914"/>
          </a:xfrm>
          <a:prstGeom prst="rect">
            <a:avLst/>
          </a:prstGeom>
          <a:solidFill>
            <a:schemeClr val="bg1"/>
          </a:solidFill>
        </p:spPr>
        <p:txBody>
          <a:bodyPr wrap="square" lIns="80682" tIns="40341" rIns="80682" bIns="40341">
            <a:spAutoFit/>
          </a:bodyPr>
          <a:lstStyle/>
          <a:p>
            <a:pPr algn="ctr"/>
            <a:r>
              <a:rPr lang="en-US" sz="1400" dirty="0">
                <a:ln w="0"/>
                <a:solidFill>
                  <a:srgbClr val="000000"/>
                </a:solidFill>
                <a:latin typeface="Arial" panose="020B0604020202020204" pitchFamily="34" charset="0"/>
                <a:cs typeface="Arial" panose="020B0604020202020204" pitchFamily="34" charset="0"/>
              </a:rPr>
              <a:t>Easting [m]</a:t>
            </a:r>
          </a:p>
        </p:txBody>
      </p:sp>
      <p:sp>
        <p:nvSpPr>
          <p:cNvPr id="31" name="Rectangle 30">
            <a:extLst>
              <a:ext uri="{FF2B5EF4-FFF2-40B4-BE49-F238E27FC236}">
                <a16:creationId xmlns:a16="http://schemas.microsoft.com/office/drawing/2014/main" id="{8B6033DC-1BFC-3FB0-23DE-30DE62CD7412}"/>
              </a:ext>
            </a:extLst>
          </p:cNvPr>
          <p:cNvSpPr/>
          <p:nvPr/>
        </p:nvSpPr>
        <p:spPr>
          <a:xfrm>
            <a:off x="8840355" y="5792860"/>
            <a:ext cx="1816913" cy="296914"/>
          </a:xfrm>
          <a:prstGeom prst="rect">
            <a:avLst/>
          </a:prstGeom>
          <a:solidFill>
            <a:schemeClr val="bg1"/>
          </a:solidFill>
        </p:spPr>
        <p:txBody>
          <a:bodyPr wrap="square" lIns="80682" tIns="40341" rIns="80682" bIns="40341">
            <a:spAutoFit/>
          </a:bodyPr>
          <a:lstStyle/>
          <a:p>
            <a:pPr algn="ctr"/>
            <a:r>
              <a:rPr lang="en-US" sz="1400" dirty="0">
                <a:ln w="0"/>
                <a:solidFill>
                  <a:srgbClr val="000000"/>
                </a:solidFill>
                <a:latin typeface="Arial" panose="020B0604020202020204" pitchFamily="34" charset="0"/>
                <a:cs typeface="Arial" panose="020B0604020202020204" pitchFamily="34" charset="0"/>
              </a:rPr>
              <a:t>Easting [m]</a:t>
            </a:r>
          </a:p>
        </p:txBody>
      </p:sp>
      <p:sp>
        <p:nvSpPr>
          <p:cNvPr id="32" name="Rectangle 31">
            <a:extLst>
              <a:ext uri="{FF2B5EF4-FFF2-40B4-BE49-F238E27FC236}">
                <a16:creationId xmlns:a16="http://schemas.microsoft.com/office/drawing/2014/main" id="{7555E2DC-480C-9F46-3B94-9DF394668E4F}"/>
              </a:ext>
            </a:extLst>
          </p:cNvPr>
          <p:cNvSpPr/>
          <p:nvPr/>
        </p:nvSpPr>
        <p:spPr>
          <a:xfrm rot="16200000">
            <a:off x="-708195" y="3503584"/>
            <a:ext cx="1816913" cy="296914"/>
          </a:xfrm>
          <a:prstGeom prst="rect">
            <a:avLst/>
          </a:prstGeom>
          <a:solidFill>
            <a:schemeClr val="bg1"/>
          </a:solidFill>
        </p:spPr>
        <p:txBody>
          <a:bodyPr wrap="square" lIns="80682" tIns="40341" rIns="80682" bIns="40341">
            <a:spAutoFit/>
          </a:bodyPr>
          <a:lstStyle/>
          <a:p>
            <a:pPr algn="ctr"/>
            <a:r>
              <a:rPr lang="en-US" sz="1400" dirty="0">
                <a:ln w="0"/>
                <a:solidFill>
                  <a:srgbClr val="000000"/>
                </a:solidFill>
                <a:latin typeface="Arial" panose="020B0604020202020204" pitchFamily="34" charset="0"/>
                <a:cs typeface="Arial" panose="020B0604020202020204" pitchFamily="34" charset="0"/>
              </a:rPr>
              <a:t>Northing [m]</a:t>
            </a:r>
          </a:p>
        </p:txBody>
      </p:sp>
      <p:sp>
        <p:nvSpPr>
          <p:cNvPr id="33" name="Rectangle 32">
            <a:extLst>
              <a:ext uri="{FF2B5EF4-FFF2-40B4-BE49-F238E27FC236}">
                <a16:creationId xmlns:a16="http://schemas.microsoft.com/office/drawing/2014/main" id="{6433FD20-EC07-2ACD-ABC3-2547A5B403CD}"/>
              </a:ext>
            </a:extLst>
          </p:cNvPr>
          <p:cNvSpPr/>
          <p:nvPr/>
        </p:nvSpPr>
        <p:spPr>
          <a:xfrm>
            <a:off x="7765797" y="1805789"/>
            <a:ext cx="249173" cy="335278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Rectangle 4">
            <a:extLst>
              <a:ext uri="{FF2B5EF4-FFF2-40B4-BE49-F238E27FC236}">
                <a16:creationId xmlns:a16="http://schemas.microsoft.com/office/drawing/2014/main" id="{79DF5D51-BB55-3556-3F61-5FE6C0DDF8EB}"/>
              </a:ext>
            </a:extLst>
          </p:cNvPr>
          <p:cNvSpPr/>
          <p:nvPr/>
        </p:nvSpPr>
        <p:spPr>
          <a:xfrm>
            <a:off x="3030889" y="5142215"/>
            <a:ext cx="984565" cy="461665"/>
          </a:xfrm>
          <a:prstGeom prst="rect">
            <a:avLst/>
          </a:prstGeom>
          <a:noFill/>
        </p:spPr>
        <p:txBody>
          <a:bodyPr wrap="none" lIns="91440" tIns="45720" rIns="91440" bIns="45720">
            <a:spAutoFit/>
          </a:bodyPr>
          <a:lstStyle/>
          <a:p>
            <a:pPr algn="ctr"/>
            <a:r>
              <a:rPr lang="en-US" sz="2400" dirty="0">
                <a:ln w="0"/>
                <a:solidFill>
                  <a:schemeClr val="bg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3</a:t>
            </a:r>
            <a:r>
              <a:rPr lang="en-US" sz="2400" b="0" cap="none" spc="0" dirty="0">
                <a:ln w="0"/>
                <a:solidFill>
                  <a:schemeClr val="bg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1.6%</a:t>
            </a:r>
          </a:p>
        </p:txBody>
      </p:sp>
      <p:sp>
        <p:nvSpPr>
          <p:cNvPr id="7" name="Rectangle 6">
            <a:extLst>
              <a:ext uri="{FF2B5EF4-FFF2-40B4-BE49-F238E27FC236}">
                <a16:creationId xmlns:a16="http://schemas.microsoft.com/office/drawing/2014/main" id="{77165544-1C0D-3B1F-38A1-3BEFD5251A38}"/>
              </a:ext>
            </a:extLst>
          </p:cNvPr>
          <p:cNvSpPr/>
          <p:nvPr/>
        </p:nvSpPr>
        <p:spPr>
          <a:xfrm>
            <a:off x="6756050" y="5142215"/>
            <a:ext cx="987771" cy="461665"/>
          </a:xfrm>
          <a:prstGeom prst="rect">
            <a:avLst/>
          </a:prstGeom>
          <a:noFill/>
        </p:spPr>
        <p:txBody>
          <a:bodyPr wrap="none" lIns="91440" tIns="45720" rIns="91440" bIns="45720">
            <a:spAutoFit/>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56.5%</a:t>
            </a:r>
          </a:p>
        </p:txBody>
      </p:sp>
      <p:sp>
        <p:nvSpPr>
          <p:cNvPr id="8" name="Rectangle 7">
            <a:extLst>
              <a:ext uri="{FF2B5EF4-FFF2-40B4-BE49-F238E27FC236}">
                <a16:creationId xmlns:a16="http://schemas.microsoft.com/office/drawing/2014/main" id="{6A02CD22-F4BE-A8FE-4A20-B2E5017A83E6}"/>
              </a:ext>
            </a:extLst>
          </p:cNvPr>
          <p:cNvSpPr/>
          <p:nvPr/>
        </p:nvSpPr>
        <p:spPr>
          <a:xfrm>
            <a:off x="10366129" y="5142215"/>
            <a:ext cx="987771" cy="461665"/>
          </a:xfrm>
          <a:prstGeom prst="rect">
            <a:avLst/>
          </a:prstGeom>
          <a:noFill/>
        </p:spPr>
        <p:txBody>
          <a:bodyPr wrap="none" lIns="91440" tIns="45720" rIns="91440" bIns="45720">
            <a:spAutoFit/>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64.1%</a:t>
            </a:r>
          </a:p>
        </p:txBody>
      </p:sp>
    </p:spTree>
    <p:extLst>
      <p:ext uri="{BB962C8B-B14F-4D97-AF65-F5344CB8AC3E}">
        <p14:creationId xmlns:p14="http://schemas.microsoft.com/office/powerpoint/2010/main" val="71302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34"/>
                                        </p:tgtEl>
                                      </p:cBhvr>
                                    </p:cmd>
                                  </p:childTnLst>
                                </p:cTn>
                              </p:par>
                            </p:childTnLst>
                          </p:cTn>
                        </p:par>
                        <p:par>
                          <p:cTn id="7" fill="hold">
                            <p:stCondLst>
                              <p:cond delay="5400"/>
                            </p:stCondLst>
                            <p:childTnLst>
                              <p:par>
                                <p:cTn id="8" presetID="1" presetClass="mediacall" presetSubtype="0" fill="hold" nodeType="afterEffect">
                                  <p:stCondLst>
                                    <p:cond delay="0"/>
                                  </p:stCondLst>
                                  <p:childTnLst>
                                    <p:cmd type="call" cmd="playFrom(0.0)">
                                      <p:cBhvr>
                                        <p:cTn id="9" dur="5400" fill="hold"/>
                                        <p:tgtEl>
                                          <p:spTgt spid="35"/>
                                        </p:tgtEl>
                                      </p:cBhvr>
                                    </p:cmd>
                                  </p:childTnLst>
                                </p:cTn>
                              </p:par>
                            </p:childTnLst>
                          </p:cTn>
                        </p:par>
                        <p:par>
                          <p:cTn id="10" fill="hold">
                            <p:stCondLst>
                              <p:cond delay="10800"/>
                            </p:stCondLst>
                            <p:childTnLst>
                              <p:par>
                                <p:cTn id="11" presetID="1" presetClass="mediacall" presetSubtype="0" fill="hold" nodeType="afterEffect">
                                  <p:stCondLst>
                                    <p:cond delay="0"/>
                                  </p:stCondLst>
                                  <p:childTnLst>
                                    <p:cmd type="call" cmd="playFrom(0.0)">
                                      <p:cBhvr>
                                        <p:cTn id="12" dur="54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4"/>
                </p:tgtEl>
              </p:cMediaNode>
            </p:video>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4"/>
                                        </p:tgtEl>
                                      </p:cBhvr>
                                    </p:cmd>
                                  </p:childTnLst>
                                </p:cTn>
                              </p:par>
                            </p:childTnLst>
                          </p:cTn>
                        </p:par>
                      </p:childTnLst>
                    </p:cTn>
                  </p:par>
                </p:childTnLst>
              </p:cTn>
              <p:nextCondLst>
                <p:cond evt="onClick" delay="0">
                  <p:tgtEl>
                    <p:spTgt spid="34"/>
                  </p:tgtEl>
                </p:cond>
              </p:nextCondLst>
            </p:seq>
            <p:video>
              <p:cMediaNode vol="80000">
                <p:cTn id="19" fill="hold" display="0">
                  <p:stCondLst>
                    <p:cond delay="indefinite"/>
                  </p:stCondLst>
                </p:cTn>
                <p:tgtEl>
                  <p:spTgt spid="35"/>
                </p:tgtEl>
              </p:cMediaNode>
            </p:video>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5"/>
                                        </p:tgtEl>
                                      </p:cBhvr>
                                    </p:cmd>
                                  </p:childTnLst>
                                </p:cTn>
                              </p:par>
                            </p:childTnLst>
                          </p:cTn>
                        </p:par>
                      </p:childTnLst>
                    </p:cTn>
                  </p:par>
                </p:childTnLst>
              </p:cTn>
              <p:nextCondLst>
                <p:cond evt="onClick" delay="0">
                  <p:tgtEl>
                    <p:spTgt spid="35"/>
                  </p:tgtEl>
                </p:cond>
              </p:nextCondLst>
            </p:seq>
            <p:video>
              <p:cMediaNode vol="80000">
                <p:cTn id="25" fill="hold" display="0">
                  <p:stCondLst>
                    <p:cond delay="indefinite"/>
                  </p:stCondLst>
                </p:cTn>
                <p:tgtEl>
                  <p:spTgt spid="36"/>
                </p:tgtEl>
              </p:cMediaNode>
            </p:video>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ABA9D-399D-82EE-C65C-E19491C8CB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0C475A-15A1-25A3-1591-A3A9942E617B}"/>
              </a:ext>
            </a:extLst>
          </p:cNvPr>
          <p:cNvSpPr>
            <a:spLocks noGrp="1"/>
          </p:cNvSpPr>
          <p:nvPr>
            <p:ph type="title"/>
          </p:nvPr>
        </p:nvSpPr>
        <p:spPr/>
        <p:txBody>
          <a:bodyPr/>
          <a:lstStyle/>
          <a:p>
            <a:r>
              <a:rPr lang="en-US" dirty="0"/>
              <a:t>Results</a:t>
            </a:r>
          </a:p>
        </p:txBody>
      </p:sp>
      <p:sp>
        <p:nvSpPr>
          <p:cNvPr id="5" name="Text Placeholder 4">
            <a:extLst>
              <a:ext uri="{FF2B5EF4-FFF2-40B4-BE49-F238E27FC236}">
                <a16:creationId xmlns:a16="http://schemas.microsoft.com/office/drawing/2014/main" id="{68101328-A011-BC27-AFB8-ACBEAFF1D632}"/>
              </a:ext>
            </a:extLst>
          </p:cNvPr>
          <p:cNvSpPr>
            <a:spLocks noGrp="1"/>
          </p:cNvSpPr>
          <p:nvPr>
            <p:ph type="body" sz="quarter" idx="13"/>
          </p:nvPr>
        </p:nvSpPr>
        <p:spPr>
          <a:xfrm>
            <a:off x="644771" y="1086928"/>
            <a:ext cx="5141475" cy="388189"/>
          </a:xfrm>
        </p:spPr>
        <p:txBody>
          <a:bodyPr/>
          <a:lstStyle/>
          <a:p>
            <a:r>
              <a:rPr lang="en-US" dirty="0"/>
              <a:t>Compounding Effect</a:t>
            </a:r>
          </a:p>
        </p:txBody>
      </p:sp>
      <p:sp>
        <p:nvSpPr>
          <p:cNvPr id="2" name="Content Placeholder 1">
            <a:extLst>
              <a:ext uri="{FF2B5EF4-FFF2-40B4-BE49-F238E27FC236}">
                <a16:creationId xmlns:a16="http://schemas.microsoft.com/office/drawing/2014/main" id="{13B12DFD-40F6-AB42-7C92-7A2D9A1C05AD}"/>
              </a:ext>
            </a:extLst>
          </p:cNvPr>
          <p:cNvSpPr>
            <a:spLocks noGrp="1"/>
          </p:cNvSpPr>
          <p:nvPr>
            <p:ph idx="1"/>
          </p:nvPr>
        </p:nvSpPr>
        <p:spPr>
          <a:xfrm>
            <a:off x="480506" y="1604514"/>
            <a:ext cx="5141475" cy="4477634"/>
          </a:xfrm>
        </p:spPr>
        <p:txBody>
          <a:bodyPr>
            <a:normAutofit lnSpcReduction="10000"/>
          </a:bodyPr>
          <a:lstStyle/>
          <a:p>
            <a:r>
              <a:rPr lang="en-US" dirty="0">
                <a:solidFill>
                  <a:srgbClr val="000000"/>
                </a:solidFill>
              </a:rPr>
              <a:t>Flood depth and extent coverage(%) increase compared to 2021 are shown.</a:t>
            </a:r>
          </a:p>
          <a:p>
            <a:r>
              <a:rPr lang="en-US" dirty="0">
                <a:solidFill>
                  <a:srgbClr val="000000"/>
                </a:solidFill>
              </a:rPr>
              <a:t>The effect of SLR is most pronounced on the riverfront while intensified rainfall affects primarily western side.</a:t>
            </a:r>
          </a:p>
          <a:p>
            <a:r>
              <a:rPr lang="en-US" dirty="0">
                <a:solidFill>
                  <a:srgbClr val="000000"/>
                </a:solidFill>
              </a:rPr>
              <a:t>High water level due to SLR breaches into the city, particularly from the southern zone.</a:t>
            </a:r>
          </a:p>
          <a:p>
            <a:r>
              <a:rPr lang="en-US" dirty="0">
                <a:solidFill>
                  <a:srgbClr val="000000"/>
                </a:solidFill>
              </a:rPr>
              <a:t>A significant compounding effect is observed under the high-emission scenario projected for the end-of-century.</a:t>
            </a:r>
          </a:p>
          <a:p>
            <a:endParaRPr lang="en-US" dirty="0">
              <a:solidFill>
                <a:srgbClr val="000000"/>
              </a:solidFill>
            </a:endParaRPr>
          </a:p>
        </p:txBody>
      </p:sp>
      <p:sp>
        <p:nvSpPr>
          <p:cNvPr id="3" name="Slide Number Placeholder 2">
            <a:extLst>
              <a:ext uri="{FF2B5EF4-FFF2-40B4-BE49-F238E27FC236}">
                <a16:creationId xmlns:a16="http://schemas.microsoft.com/office/drawing/2014/main" id="{F6627D6D-FC4C-F51E-C98D-0EC8EDBC22C8}"/>
              </a:ext>
            </a:extLst>
          </p:cNvPr>
          <p:cNvSpPr>
            <a:spLocks noGrp="1"/>
          </p:cNvSpPr>
          <p:nvPr>
            <p:ph type="sldNum" sz="quarter" idx="12"/>
          </p:nvPr>
        </p:nvSpPr>
        <p:spPr/>
        <p:txBody>
          <a:bodyPr/>
          <a:lstStyle/>
          <a:p>
            <a:fld id="{4267CD5E-26CF-4249-8540-BB1D07FD4227}" type="slidenum">
              <a:rPr lang="en-US" smtClean="0"/>
              <a:t>12</a:t>
            </a:fld>
            <a:endParaRPr lang="en-US"/>
          </a:p>
        </p:txBody>
      </p:sp>
      <p:graphicFrame>
        <p:nvGraphicFramePr>
          <p:cNvPr id="7" name="Content Placeholder 5">
            <a:extLst>
              <a:ext uri="{FF2B5EF4-FFF2-40B4-BE49-F238E27FC236}">
                <a16:creationId xmlns:a16="http://schemas.microsoft.com/office/drawing/2014/main" id="{BE176AF6-9444-8379-A227-58746F855092}"/>
              </a:ext>
            </a:extLst>
          </p:cNvPr>
          <p:cNvGraphicFramePr>
            <a:graphicFrameLocks/>
          </p:cNvGraphicFramePr>
          <p:nvPr>
            <p:extLst>
              <p:ext uri="{D42A27DB-BD31-4B8C-83A1-F6EECF244321}">
                <p14:modId xmlns:p14="http://schemas.microsoft.com/office/powerpoint/2010/main" val="4239829570"/>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chemeClr val="bg1"/>
                          </a:solidFill>
                          <a:latin typeface="Aptos" panose="020B0004020202020204" pitchFamily="34" charset="0"/>
                        </a:rPr>
                        <a:t>Results</a:t>
                      </a:r>
                    </a:p>
                  </a:txBody>
                  <a:tcPr>
                    <a:solidFill>
                      <a:srgbClr val="003399"/>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pic>
        <p:nvPicPr>
          <p:cNvPr id="8" name="Picture 7">
            <a:extLst>
              <a:ext uri="{FF2B5EF4-FFF2-40B4-BE49-F238E27FC236}">
                <a16:creationId xmlns:a16="http://schemas.microsoft.com/office/drawing/2014/main" id="{0A25E2C5-32D5-C656-17CF-F31BE45292C1}"/>
              </a:ext>
            </a:extLst>
          </p:cNvPr>
          <p:cNvPicPr>
            <a:picLocks noChangeAspect="1"/>
          </p:cNvPicPr>
          <p:nvPr/>
        </p:nvPicPr>
        <p:blipFill>
          <a:blip r:embed="rId2"/>
          <a:stretch>
            <a:fillRect/>
          </a:stretch>
        </p:blipFill>
        <p:spPr>
          <a:xfrm>
            <a:off x="6000874" y="318676"/>
            <a:ext cx="5312747" cy="6212757"/>
          </a:xfrm>
          <a:prstGeom prst="rect">
            <a:avLst/>
          </a:prstGeom>
        </p:spPr>
      </p:pic>
      <p:sp>
        <p:nvSpPr>
          <p:cNvPr id="9" name="Rectangle 8">
            <a:extLst>
              <a:ext uri="{FF2B5EF4-FFF2-40B4-BE49-F238E27FC236}">
                <a16:creationId xmlns:a16="http://schemas.microsoft.com/office/drawing/2014/main" id="{E9D401FE-E141-0E12-6B82-6882EC8114DD}"/>
              </a:ext>
            </a:extLst>
          </p:cNvPr>
          <p:cNvSpPr/>
          <p:nvPr/>
        </p:nvSpPr>
        <p:spPr>
          <a:xfrm>
            <a:off x="11069649" y="7092"/>
            <a:ext cx="1134998" cy="830997"/>
          </a:xfrm>
          <a:prstGeom prst="rect">
            <a:avLst/>
          </a:prstGeom>
          <a:noFill/>
        </p:spPr>
        <p:txBody>
          <a:bodyPr wrap="square" lIns="91440" tIns="45720" rIns="91440" bIns="45720">
            <a:spAutoFit/>
          </a:bodyPr>
          <a:lstStyle/>
          <a:p>
            <a:pPr algn="ctr"/>
            <a:r>
              <a:rPr lang="en-US" sz="12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Compound flood coverage (% of active grid cells)</a:t>
            </a:r>
          </a:p>
        </p:txBody>
      </p:sp>
      <p:sp>
        <p:nvSpPr>
          <p:cNvPr id="10" name="Rectangle 9">
            <a:extLst>
              <a:ext uri="{FF2B5EF4-FFF2-40B4-BE49-F238E27FC236}">
                <a16:creationId xmlns:a16="http://schemas.microsoft.com/office/drawing/2014/main" id="{9F38685C-6070-3BC9-91F1-BAEF01E73794}"/>
              </a:ext>
            </a:extLst>
          </p:cNvPr>
          <p:cNvSpPr/>
          <p:nvPr/>
        </p:nvSpPr>
        <p:spPr>
          <a:xfrm>
            <a:off x="11069649" y="1167011"/>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0.2%</a:t>
            </a:r>
          </a:p>
        </p:txBody>
      </p:sp>
      <p:sp>
        <p:nvSpPr>
          <p:cNvPr id="11" name="Rectangle 10">
            <a:extLst>
              <a:ext uri="{FF2B5EF4-FFF2-40B4-BE49-F238E27FC236}">
                <a16:creationId xmlns:a16="http://schemas.microsoft.com/office/drawing/2014/main" id="{CC52A18C-98D8-C486-7FAB-DBE8517E87A8}"/>
              </a:ext>
            </a:extLst>
          </p:cNvPr>
          <p:cNvSpPr/>
          <p:nvPr/>
        </p:nvSpPr>
        <p:spPr>
          <a:xfrm>
            <a:off x="11069649" y="2439084"/>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0.7%</a:t>
            </a:r>
          </a:p>
        </p:txBody>
      </p:sp>
      <p:sp>
        <p:nvSpPr>
          <p:cNvPr id="12" name="Rectangle 11">
            <a:extLst>
              <a:ext uri="{FF2B5EF4-FFF2-40B4-BE49-F238E27FC236}">
                <a16:creationId xmlns:a16="http://schemas.microsoft.com/office/drawing/2014/main" id="{422CD456-2A15-67AF-F8C0-5DC657593D98}"/>
              </a:ext>
            </a:extLst>
          </p:cNvPr>
          <p:cNvSpPr/>
          <p:nvPr/>
        </p:nvSpPr>
        <p:spPr>
          <a:xfrm>
            <a:off x="11111633" y="3843331"/>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1.1%</a:t>
            </a:r>
          </a:p>
        </p:txBody>
      </p:sp>
      <p:sp>
        <p:nvSpPr>
          <p:cNvPr id="13" name="Rectangle 12">
            <a:extLst>
              <a:ext uri="{FF2B5EF4-FFF2-40B4-BE49-F238E27FC236}">
                <a16:creationId xmlns:a16="http://schemas.microsoft.com/office/drawing/2014/main" id="{E1982059-7BE0-B769-F84E-62EE2C08CECF}"/>
              </a:ext>
            </a:extLst>
          </p:cNvPr>
          <p:cNvSpPr/>
          <p:nvPr/>
        </p:nvSpPr>
        <p:spPr>
          <a:xfrm>
            <a:off x="11148868" y="5357316"/>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18.2%</a:t>
            </a:r>
          </a:p>
        </p:txBody>
      </p:sp>
      <p:sp>
        <p:nvSpPr>
          <p:cNvPr id="15" name="TextBox 14">
            <a:extLst>
              <a:ext uri="{FF2B5EF4-FFF2-40B4-BE49-F238E27FC236}">
                <a16:creationId xmlns:a16="http://schemas.microsoft.com/office/drawing/2014/main" id="{0CE5EB79-C5EE-4C6E-C530-089AD3873C2A}"/>
              </a:ext>
            </a:extLst>
          </p:cNvPr>
          <p:cNvSpPr txBox="1"/>
          <p:nvPr/>
        </p:nvSpPr>
        <p:spPr>
          <a:xfrm>
            <a:off x="6680971" y="34125"/>
            <a:ext cx="650810" cy="307777"/>
          </a:xfrm>
          <a:prstGeom prst="rect">
            <a:avLst/>
          </a:prstGeom>
          <a:solidFill>
            <a:srgbClr val="C00000"/>
          </a:solidFill>
        </p:spPr>
        <p:txBody>
          <a:bodyPr wrap="square">
            <a:spAutoFit/>
          </a:bodyPr>
          <a:lstStyle/>
          <a:p>
            <a:pPr algn="ctr"/>
            <a:r>
              <a:rPr lang="en-US" sz="1400" b="1" cap="none" spc="0" dirty="0">
                <a:ln w="0"/>
                <a:solidFill>
                  <a:srgbClr val="FFFFFF"/>
                </a:solidFill>
                <a:latin typeface="Times New Roman" panose="02020603050405020304" pitchFamily="18" charset="0"/>
                <a:cs typeface="Times New Roman" panose="02020603050405020304" pitchFamily="18" charset="0"/>
              </a:rPr>
              <a:t>SLR</a:t>
            </a:r>
          </a:p>
        </p:txBody>
      </p:sp>
      <p:sp>
        <p:nvSpPr>
          <p:cNvPr id="16" name="TextBox 15">
            <a:extLst>
              <a:ext uri="{FF2B5EF4-FFF2-40B4-BE49-F238E27FC236}">
                <a16:creationId xmlns:a16="http://schemas.microsoft.com/office/drawing/2014/main" id="{9671F8B1-8A27-1F6D-340B-2E7052950813}"/>
              </a:ext>
            </a:extLst>
          </p:cNvPr>
          <p:cNvSpPr txBox="1"/>
          <p:nvPr/>
        </p:nvSpPr>
        <p:spPr>
          <a:xfrm>
            <a:off x="8331842" y="26945"/>
            <a:ext cx="650810" cy="307777"/>
          </a:xfrm>
          <a:prstGeom prst="rect">
            <a:avLst/>
          </a:prstGeom>
          <a:solidFill>
            <a:srgbClr val="C00000"/>
          </a:solidFill>
        </p:spPr>
        <p:txBody>
          <a:bodyPr wrap="square">
            <a:spAutoFit/>
          </a:bodyPr>
          <a:lstStyle/>
          <a:p>
            <a:pPr algn="ctr"/>
            <a:r>
              <a:rPr lang="en-US" sz="1400" b="1" cap="none" spc="0" dirty="0">
                <a:ln w="0"/>
                <a:solidFill>
                  <a:srgbClr val="FFFFFF"/>
                </a:solidFill>
                <a:latin typeface="Times New Roman" panose="02020603050405020304" pitchFamily="18" charset="0"/>
                <a:cs typeface="Times New Roman" panose="02020603050405020304" pitchFamily="18" charset="0"/>
              </a:rPr>
              <a:t>IR</a:t>
            </a:r>
          </a:p>
        </p:txBody>
      </p:sp>
      <p:sp>
        <p:nvSpPr>
          <p:cNvPr id="17" name="TextBox 16">
            <a:extLst>
              <a:ext uri="{FF2B5EF4-FFF2-40B4-BE49-F238E27FC236}">
                <a16:creationId xmlns:a16="http://schemas.microsoft.com/office/drawing/2014/main" id="{FDD40DE5-7A91-63B8-576D-3301E0743382}"/>
              </a:ext>
            </a:extLst>
          </p:cNvPr>
          <p:cNvSpPr txBox="1"/>
          <p:nvPr/>
        </p:nvSpPr>
        <p:spPr>
          <a:xfrm>
            <a:off x="9853218" y="30330"/>
            <a:ext cx="650810" cy="307777"/>
          </a:xfrm>
          <a:prstGeom prst="rect">
            <a:avLst/>
          </a:prstGeom>
          <a:solidFill>
            <a:srgbClr val="C00000"/>
          </a:solidFill>
        </p:spPr>
        <p:txBody>
          <a:bodyPr wrap="square">
            <a:spAutoFit/>
          </a:bodyPr>
          <a:lstStyle/>
          <a:p>
            <a:pPr algn="ctr"/>
            <a:r>
              <a:rPr lang="en-US" sz="1400" b="1" cap="none" spc="0" dirty="0">
                <a:ln w="0"/>
                <a:solidFill>
                  <a:srgbClr val="FFFFFF"/>
                </a:solidFill>
                <a:latin typeface="Times New Roman" panose="02020603050405020304" pitchFamily="18" charset="0"/>
                <a:cs typeface="Times New Roman" panose="02020603050405020304" pitchFamily="18" charset="0"/>
              </a:rPr>
              <a:t>Both</a:t>
            </a:r>
          </a:p>
        </p:txBody>
      </p:sp>
      <p:sp>
        <p:nvSpPr>
          <p:cNvPr id="18" name="Rectangle 17">
            <a:extLst>
              <a:ext uri="{FF2B5EF4-FFF2-40B4-BE49-F238E27FC236}">
                <a16:creationId xmlns:a16="http://schemas.microsoft.com/office/drawing/2014/main" id="{5C00F777-16A3-3F68-0BFE-C1BF99822D9C}"/>
              </a:ext>
            </a:extLst>
          </p:cNvPr>
          <p:cNvSpPr/>
          <p:nvPr/>
        </p:nvSpPr>
        <p:spPr>
          <a:xfrm>
            <a:off x="6287331" y="502007"/>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6.4%</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B13A4CE-763E-AB67-AACA-64C3461A25E2}"/>
              </a:ext>
            </a:extLst>
          </p:cNvPr>
          <p:cNvSpPr/>
          <p:nvPr/>
        </p:nvSpPr>
        <p:spPr>
          <a:xfrm>
            <a:off x="6287331" y="1946730"/>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6.9%</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C8A525C1-3350-4038-88A2-CE1E7FF26DE1}"/>
              </a:ext>
            </a:extLst>
          </p:cNvPr>
          <p:cNvSpPr/>
          <p:nvPr/>
        </p:nvSpPr>
        <p:spPr>
          <a:xfrm>
            <a:off x="6287331" y="3466898"/>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7.3%</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182F7F6-8B45-56AD-DE73-B02CB13FB8EB}"/>
              </a:ext>
            </a:extLst>
          </p:cNvPr>
          <p:cNvSpPr/>
          <p:nvPr/>
        </p:nvSpPr>
        <p:spPr>
          <a:xfrm>
            <a:off x="6287331" y="4914704"/>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14.5%</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B0FA0602-A19A-C2AF-9ADB-83EADB88D609}"/>
              </a:ext>
            </a:extLst>
          </p:cNvPr>
          <p:cNvSpPr/>
          <p:nvPr/>
        </p:nvSpPr>
        <p:spPr>
          <a:xfrm>
            <a:off x="7911967" y="4906918"/>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23.6%</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FBE6763A-2E4B-B702-A9BE-00FBDDC7E3A1}"/>
              </a:ext>
            </a:extLst>
          </p:cNvPr>
          <p:cNvSpPr/>
          <p:nvPr/>
        </p:nvSpPr>
        <p:spPr>
          <a:xfrm>
            <a:off x="7911967" y="3436291"/>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21.2%</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B922561-39E4-7360-2F2A-0E52073BB565}"/>
              </a:ext>
            </a:extLst>
          </p:cNvPr>
          <p:cNvSpPr/>
          <p:nvPr/>
        </p:nvSpPr>
        <p:spPr>
          <a:xfrm>
            <a:off x="7911967" y="1975337"/>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19.5%</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0383FA3F-4B29-DB30-C687-995ED12F521D}"/>
              </a:ext>
            </a:extLst>
          </p:cNvPr>
          <p:cNvSpPr/>
          <p:nvPr/>
        </p:nvSpPr>
        <p:spPr>
          <a:xfrm>
            <a:off x="7911966" y="491350"/>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18.3%</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A212CB7-9EA3-0CC3-0E19-7B0D09845066}"/>
              </a:ext>
            </a:extLst>
          </p:cNvPr>
          <p:cNvSpPr/>
          <p:nvPr/>
        </p:nvSpPr>
        <p:spPr>
          <a:xfrm rot="16200000">
            <a:off x="5065357" y="933039"/>
            <a:ext cx="1421025"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2050–Low Em.</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8821F3D-CF8B-7FD7-E007-4D0B387793F5}"/>
              </a:ext>
            </a:extLst>
          </p:cNvPr>
          <p:cNvSpPr/>
          <p:nvPr/>
        </p:nvSpPr>
        <p:spPr>
          <a:xfrm rot="16200000">
            <a:off x="5065357" y="2365351"/>
            <a:ext cx="1421025"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2050–High Em.</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A1C23AC7-5A91-260B-540F-BB56A6446273}"/>
              </a:ext>
            </a:extLst>
          </p:cNvPr>
          <p:cNvSpPr/>
          <p:nvPr/>
        </p:nvSpPr>
        <p:spPr>
          <a:xfrm rot="16200000">
            <a:off x="5065357" y="3938776"/>
            <a:ext cx="1421025"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2100–Low Em.</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131CE8A1-1506-034B-4409-1FB7FB0FF64B}"/>
              </a:ext>
            </a:extLst>
          </p:cNvPr>
          <p:cNvSpPr/>
          <p:nvPr/>
        </p:nvSpPr>
        <p:spPr>
          <a:xfrm rot="16200000">
            <a:off x="5065357" y="5337083"/>
            <a:ext cx="1421025"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2100–High Em.</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2882829-1F85-4941-E17E-2A6BAE84ACE9}"/>
              </a:ext>
            </a:extLst>
          </p:cNvPr>
          <p:cNvSpPr/>
          <p:nvPr/>
        </p:nvSpPr>
        <p:spPr>
          <a:xfrm>
            <a:off x="9475338" y="494919"/>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21.2%</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5A0ADAB-35E0-F198-7BD9-098ECA36EFB9}"/>
              </a:ext>
            </a:extLst>
          </p:cNvPr>
          <p:cNvSpPr/>
          <p:nvPr/>
        </p:nvSpPr>
        <p:spPr>
          <a:xfrm>
            <a:off x="9475338" y="1939642"/>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24.9%</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C1A188A2-D1A5-3591-5A73-626C60B85A35}"/>
              </a:ext>
            </a:extLst>
          </p:cNvPr>
          <p:cNvSpPr/>
          <p:nvPr/>
        </p:nvSpPr>
        <p:spPr>
          <a:xfrm>
            <a:off x="9475338" y="3459810"/>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26.4%</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DDBBCC87-9D3B-51C5-2359-F69750424D51}"/>
              </a:ext>
            </a:extLst>
          </p:cNvPr>
          <p:cNvSpPr/>
          <p:nvPr/>
        </p:nvSpPr>
        <p:spPr>
          <a:xfrm>
            <a:off x="9475338" y="4907616"/>
            <a:ext cx="781691" cy="307777"/>
          </a:xfrm>
          <a:prstGeom prst="rect">
            <a:avLst/>
          </a:prstGeom>
          <a:noFill/>
        </p:spPr>
        <p:txBody>
          <a:bodyPr wrap="square" lIns="91440" tIns="45720" rIns="91440" bIns="45720">
            <a:spAutoFit/>
          </a:bodyPr>
          <a:lstStyle/>
          <a:p>
            <a:pPr algn="ctr"/>
            <a:r>
              <a:rPr lang="en-US" sz="1400" dirty="0">
                <a:ln w="0"/>
                <a:solidFill>
                  <a:srgbClr val="000000"/>
                </a:solidFill>
                <a:latin typeface="Times New Roman" panose="02020603050405020304" pitchFamily="18" charset="0"/>
                <a:cs typeface="Times New Roman" panose="02020603050405020304" pitchFamily="18" charset="0"/>
              </a:rPr>
              <a:t>32.5%</a:t>
            </a:r>
            <a:endParaRPr lang="en-US" sz="1400" b="0" cap="none" spc="0" dirty="0">
              <a:ln w="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3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CB9AC-A4B6-91A9-0C3F-DDE20C0448CD}"/>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24436131-05C2-FC4C-4A38-1924C746CBBF}"/>
              </a:ext>
            </a:extLst>
          </p:cNvPr>
          <p:cNvGrpSpPr/>
          <p:nvPr/>
        </p:nvGrpSpPr>
        <p:grpSpPr>
          <a:xfrm>
            <a:off x="1511208" y="2774160"/>
            <a:ext cx="8910867" cy="3706753"/>
            <a:chOff x="1511208" y="2774160"/>
            <a:chExt cx="8910867" cy="3706753"/>
          </a:xfrm>
        </p:grpSpPr>
        <p:grpSp>
          <p:nvGrpSpPr>
            <p:cNvPr id="21" name="Group 20">
              <a:extLst>
                <a:ext uri="{FF2B5EF4-FFF2-40B4-BE49-F238E27FC236}">
                  <a16:creationId xmlns:a16="http://schemas.microsoft.com/office/drawing/2014/main" id="{1E496791-4470-4BE4-D0B1-B47E8AA3DFEB}"/>
                </a:ext>
              </a:extLst>
            </p:cNvPr>
            <p:cNvGrpSpPr/>
            <p:nvPr/>
          </p:nvGrpSpPr>
          <p:grpSpPr>
            <a:xfrm>
              <a:off x="1511208" y="2774160"/>
              <a:ext cx="8910867" cy="3706753"/>
              <a:chOff x="1511208" y="2774160"/>
              <a:chExt cx="8910867" cy="3706753"/>
            </a:xfrm>
          </p:grpSpPr>
          <p:pic>
            <p:nvPicPr>
              <p:cNvPr id="6" name="Picture 5" descr="A map of a city&#10;&#10;Description automatically generated">
                <a:extLst>
                  <a:ext uri="{FF2B5EF4-FFF2-40B4-BE49-F238E27FC236}">
                    <a16:creationId xmlns:a16="http://schemas.microsoft.com/office/drawing/2014/main" id="{AB069317-B281-E726-B9A8-FD162E2689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11208" y="2795670"/>
                <a:ext cx="2924795" cy="3685241"/>
              </a:xfrm>
              <a:prstGeom prst="rect">
                <a:avLst/>
              </a:prstGeom>
            </p:spPr>
          </p:pic>
          <p:pic>
            <p:nvPicPr>
              <p:cNvPr id="8" name="Picture 7" descr="A map of a city&#10;&#10;Description automatically generated">
                <a:extLst>
                  <a:ext uri="{FF2B5EF4-FFF2-40B4-BE49-F238E27FC236}">
                    <a16:creationId xmlns:a16="http://schemas.microsoft.com/office/drawing/2014/main" id="{738766ED-DCB9-B443-DF3B-8F26157BC1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22491" y="2774160"/>
                <a:ext cx="2938558" cy="3685241"/>
              </a:xfrm>
              <a:prstGeom prst="rect">
                <a:avLst/>
              </a:prstGeom>
            </p:spPr>
          </p:pic>
          <p:pic>
            <p:nvPicPr>
              <p:cNvPr id="10" name="Picture 9" descr="A map of a city&#10;&#10;Description automatically generated">
                <a:extLst>
                  <a:ext uri="{FF2B5EF4-FFF2-40B4-BE49-F238E27FC236}">
                    <a16:creationId xmlns:a16="http://schemas.microsoft.com/office/drawing/2014/main" id="{20D1B9E6-BD38-7B6E-F2B6-2B9EF7CB26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55988" y="2795670"/>
                <a:ext cx="2966087" cy="3685243"/>
              </a:xfrm>
              <a:prstGeom prst="rect">
                <a:avLst/>
              </a:prstGeom>
            </p:spPr>
          </p:pic>
          <p:sp>
            <p:nvSpPr>
              <p:cNvPr id="14" name="Right Triangle 13">
                <a:extLst>
                  <a:ext uri="{FF2B5EF4-FFF2-40B4-BE49-F238E27FC236}">
                    <a16:creationId xmlns:a16="http://schemas.microsoft.com/office/drawing/2014/main" id="{36E40BCA-47CE-C90E-E9C8-60513E40DF96}"/>
                  </a:ext>
                </a:extLst>
              </p:cNvPr>
              <p:cNvSpPr/>
              <p:nvPr/>
            </p:nvSpPr>
            <p:spPr>
              <a:xfrm rot="12038969">
                <a:off x="2042207" y="3016655"/>
                <a:ext cx="420452" cy="250931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EADC939A-3C9F-1168-A33F-88A0B858E9CB}"/>
                  </a:ext>
                </a:extLst>
              </p:cNvPr>
              <p:cNvSpPr/>
              <p:nvPr/>
            </p:nvSpPr>
            <p:spPr>
              <a:xfrm rot="12038969">
                <a:off x="5122632" y="3025462"/>
                <a:ext cx="370511" cy="250931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DEF51415-460B-4D0B-BA2E-9142B5F2940B}"/>
                  </a:ext>
                </a:extLst>
              </p:cNvPr>
              <p:cNvSpPr/>
              <p:nvPr/>
            </p:nvSpPr>
            <p:spPr>
              <a:xfrm rot="11997984">
                <a:off x="8059589" y="3025406"/>
                <a:ext cx="337548" cy="250931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BB75A29-832B-E930-FAF8-358E2FF19711}"/>
                </a:ext>
              </a:extLst>
            </p:cNvPr>
            <p:cNvSpPr/>
            <p:nvPr/>
          </p:nvSpPr>
          <p:spPr>
            <a:xfrm>
              <a:off x="2381250" y="2875868"/>
              <a:ext cx="1367270" cy="185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85CA225-0216-988E-6B57-E5023FB46A01}"/>
                </a:ext>
              </a:extLst>
            </p:cNvPr>
            <p:cNvSpPr/>
            <p:nvPr/>
          </p:nvSpPr>
          <p:spPr>
            <a:xfrm>
              <a:off x="5363847" y="2846587"/>
              <a:ext cx="1367270" cy="185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34307D6-8857-78D9-F99C-D2F3430BF757}"/>
                </a:ext>
              </a:extLst>
            </p:cNvPr>
            <p:cNvSpPr/>
            <p:nvPr/>
          </p:nvSpPr>
          <p:spPr>
            <a:xfrm>
              <a:off x="8380812" y="2875868"/>
              <a:ext cx="1367270" cy="185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FD6F15D2-D72C-1EC5-227C-ADFB0192BD3F}"/>
              </a:ext>
            </a:extLst>
          </p:cNvPr>
          <p:cNvSpPr>
            <a:spLocks noGrp="1"/>
          </p:cNvSpPr>
          <p:nvPr>
            <p:ph type="title"/>
          </p:nvPr>
        </p:nvSpPr>
        <p:spPr/>
        <p:txBody>
          <a:bodyPr/>
          <a:lstStyle/>
          <a:p>
            <a:r>
              <a:rPr lang="en-US" dirty="0"/>
              <a:t>Results</a:t>
            </a:r>
          </a:p>
        </p:txBody>
      </p:sp>
      <p:sp>
        <p:nvSpPr>
          <p:cNvPr id="5" name="Text Placeholder 4">
            <a:extLst>
              <a:ext uri="{FF2B5EF4-FFF2-40B4-BE49-F238E27FC236}">
                <a16:creationId xmlns:a16="http://schemas.microsoft.com/office/drawing/2014/main" id="{98A6ABF3-7C9E-2BFB-FE0B-2FC43605A984}"/>
              </a:ext>
            </a:extLst>
          </p:cNvPr>
          <p:cNvSpPr>
            <a:spLocks noGrp="1"/>
          </p:cNvSpPr>
          <p:nvPr>
            <p:ph type="body" sz="quarter" idx="13"/>
          </p:nvPr>
        </p:nvSpPr>
        <p:spPr>
          <a:xfrm>
            <a:off x="644771" y="1086928"/>
            <a:ext cx="5141475" cy="388189"/>
          </a:xfrm>
        </p:spPr>
        <p:txBody>
          <a:bodyPr/>
          <a:lstStyle/>
          <a:p>
            <a:r>
              <a:rPr lang="en-US" dirty="0"/>
              <a:t>Flood Duration</a:t>
            </a:r>
          </a:p>
        </p:txBody>
      </p:sp>
      <p:sp>
        <p:nvSpPr>
          <p:cNvPr id="2" name="Content Placeholder 1">
            <a:extLst>
              <a:ext uri="{FF2B5EF4-FFF2-40B4-BE49-F238E27FC236}">
                <a16:creationId xmlns:a16="http://schemas.microsoft.com/office/drawing/2014/main" id="{20AA026E-209A-6CB9-FB8D-DA4D66478E49}"/>
              </a:ext>
            </a:extLst>
          </p:cNvPr>
          <p:cNvSpPr>
            <a:spLocks noGrp="1"/>
          </p:cNvSpPr>
          <p:nvPr>
            <p:ph idx="1"/>
          </p:nvPr>
        </p:nvSpPr>
        <p:spPr>
          <a:xfrm>
            <a:off x="480506" y="1604514"/>
            <a:ext cx="11183410" cy="736259"/>
          </a:xfrm>
        </p:spPr>
        <p:txBody>
          <a:bodyPr>
            <a:normAutofit fontScale="92500"/>
          </a:bodyPr>
          <a:lstStyle/>
          <a:p>
            <a:r>
              <a:rPr lang="en-US" dirty="0">
                <a:solidFill>
                  <a:srgbClr val="000000"/>
                </a:solidFill>
              </a:rPr>
              <a:t>While SLR makes river front area inundated, it make central and western part of the city flooded for more than 10 hours. IR increases the flood duration of those parts as well.</a:t>
            </a:r>
          </a:p>
          <a:p>
            <a:endParaRPr lang="en-US" dirty="0">
              <a:solidFill>
                <a:srgbClr val="000000"/>
              </a:solidFill>
            </a:endParaRPr>
          </a:p>
        </p:txBody>
      </p:sp>
      <p:sp>
        <p:nvSpPr>
          <p:cNvPr id="3" name="Slide Number Placeholder 2">
            <a:extLst>
              <a:ext uri="{FF2B5EF4-FFF2-40B4-BE49-F238E27FC236}">
                <a16:creationId xmlns:a16="http://schemas.microsoft.com/office/drawing/2014/main" id="{4524C4EC-0092-5306-6979-566063B71455}"/>
              </a:ext>
            </a:extLst>
          </p:cNvPr>
          <p:cNvSpPr>
            <a:spLocks noGrp="1"/>
          </p:cNvSpPr>
          <p:nvPr>
            <p:ph type="sldNum" sz="quarter" idx="12"/>
          </p:nvPr>
        </p:nvSpPr>
        <p:spPr/>
        <p:txBody>
          <a:bodyPr/>
          <a:lstStyle/>
          <a:p>
            <a:fld id="{4267CD5E-26CF-4249-8540-BB1D07FD4227}" type="slidenum">
              <a:rPr lang="en-US" smtClean="0"/>
              <a:t>13</a:t>
            </a:fld>
            <a:endParaRPr lang="en-US"/>
          </a:p>
        </p:txBody>
      </p:sp>
      <p:graphicFrame>
        <p:nvGraphicFramePr>
          <p:cNvPr id="7" name="Content Placeholder 5">
            <a:extLst>
              <a:ext uri="{FF2B5EF4-FFF2-40B4-BE49-F238E27FC236}">
                <a16:creationId xmlns:a16="http://schemas.microsoft.com/office/drawing/2014/main" id="{80FEDE81-9D7C-97A7-ECCC-73E8E2584568}"/>
              </a:ext>
            </a:extLst>
          </p:cNvPr>
          <p:cNvGraphicFramePr>
            <a:graphicFrameLocks/>
          </p:cNvGraphicFramePr>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chemeClr val="bg1"/>
                          </a:solidFill>
                          <a:latin typeface="Aptos" panose="020B0004020202020204" pitchFamily="34" charset="0"/>
                        </a:rPr>
                        <a:t>Results</a:t>
                      </a:r>
                    </a:p>
                  </a:txBody>
                  <a:tcPr>
                    <a:solidFill>
                      <a:srgbClr val="003399"/>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sp>
        <p:nvSpPr>
          <p:cNvPr id="9" name="Rectangle 8">
            <a:extLst>
              <a:ext uri="{FF2B5EF4-FFF2-40B4-BE49-F238E27FC236}">
                <a16:creationId xmlns:a16="http://schemas.microsoft.com/office/drawing/2014/main" id="{E8A33097-7276-8CBA-AF66-28E6D9CB6322}"/>
              </a:ext>
            </a:extLst>
          </p:cNvPr>
          <p:cNvSpPr/>
          <p:nvPr/>
        </p:nvSpPr>
        <p:spPr>
          <a:xfrm>
            <a:off x="10394547" y="5505479"/>
            <a:ext cx="1507845" cy="646331"/>
          </a:xfrm>
          <a:prstGeom prst="rect">
            <a:avLst/>
          </a:prstGeom>
          <a:noFill/>
        </p:spPr>
        <p:txBody>
          <a:bodyPr wrap="square" lIns="91440" tIns="45720" rIns="91440" bIns="45720">
            <a:spAutoFit/>
          </a:bodyPr>
          <a:lstStyle/>
          <a:p>
            <a:pPr algn="ctr"/>
            <a:r>
              <a:rPr lang="en-US" sz="12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&gt;2 hours flood coverage (% of active grid cells)</a:t>
            </a:r>
          </a:p>
        </p:txBody>
      </p:sp>
      <p:sp>
        <p:nvSpPr>
          <p:cNvPr id="11" name="Rectangle 10">
            <a:extLst>
              <a:ext uri="{FF2B5EF4-FFF2-40B4-BE49-F238E27FC236}">
                <a16:creationId xmlns:a16="http://schemas.microsoft.com/office/drawing/2014/main" id="{B723BBFD-9C0D-7E4C-764D-902804089AEA}"/>
              </a:ext>
            </a:extLst>
          </p:cNvPr>
          <p:cNvSpPr/>
          <p:nvPr/>
        </p:nvSpPr>
        <p:spPr>
          <a:xfrm>
            <a:off x="3114374" y="5707616"/>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56.69%</a:t>
            </a:r>
          </a:p>
        </p:txBody>
      </p:sp>
      <p:sp>
        <p:nvSpPr>
          <p:cNvPr id="12" name="Rectangle 11">
            <a:extLst>
              <a:ext uri="{FF2B5EF4-FFF2-40B4-BE49-F238E27FC236}">
                <a16:creationId xmlns:a16="http://schemas.microsoft.com/office/drawing/2014/main" id="{5048AB88-F300-F052-30BB-27893049376C}"/>
              </a:ext>
            </a:extLst>
          </p:cNvPr>
          <p:cNvSpPr/>
          <p:nvPr/>
        </p:nvSpPr>
        <p:spPr>
          <a:xfrm>
            <a:off x="6133041" y="5719005"/>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62.43%</a:t>
            </a:r>
          </a:p>
        </p:txBody>
      </p:sp>
      <p:sp>
        <p:nvSpPr>
          <p:cNvPr id="13" name="Rectangle 12">
            <a:extLst>
              <a:ext uri="{FF2B5EF4-FFF2-40B4-BE49-F238E27FC236}">
                <a16:creationId xmlns:a16="http://schemas.microsoft.com/office/drawing/2014/main" id="{4697DD03-5780-9B32-E671-D0F8325D8F2D}"/>
              </a:ext>
            </a:extLst>
          </p:cNvPr>
          <p:cNvSpPr/>
          <p:nvPr/>
        </p:nvSpPr>
        <p:spPr>
          <a:xfrm>
            <a:off x="9064357" y="5719004"/>
            <a:ext cx="1134998" cy="307777"/>
          </a:xfrm>
          <a:prstGeom prst="rect">
            <a:avLst/>
          </a:prstGeom>
          <a:noFill/>
        </p:spPr>
        <p:txBody>
          <a:bodyPr wrap="square" lIns="91440" tIns="45720" rIns="91440" bIns="45720">
            <a:spAutoFit/>
          </a:bodyPr>
          <a:lstStyle/>
          <a:p>
            <a:pPr algn="ctr"/>
            <a:r>
              <a:rPr lang="en-US" sz="1400" b="1" cap="none" spc="0" dirty="0">
                <a:ln w="0"/>
                <a:solidFill>
                  <a:schemeClr val="tx2">
                    <a:lumMod val="60000"/>
                    <a:lumOff val="40000"/>
                  </a:schemeClr>
                </a:solidFill>
                <a:latin typeface="Times New Roman" panose="02020603050405020304" pitchFamily="18" charset="0"/>
                <a:cs typeface="Times New Roman" panose="02020603050405020304" pitchFamily="18" charset="0"/>
              </a:rPr>
              <a:t>67.11%</a:t>
            </a:r>
          </a:p>
        </p:txBody>
      </p:sp>
      <p:sp>
        <p:nvSpPr>
          <p:cNvPr id="15" name="TextBox 14">
            <a:extLst>
              <a:ext uri="{FF2B5EF4-FFF2-40B4-BE49-F238E27FC236}">
                <a16:creationId xmlns:a16="http://schemas.microsoft.com/office/drawing/2014/main" id="{03A2F926-0941-4021-490D-6341A484E8C5}"/>
              </a:ext>
            </a:extLst>
          </p:cNvPr>
          <p:cNvSpPr txBox="1"/>
          <p:nvPr/>
        </p:nvSpPr>
        <p:spPr>
          <a:xfrm>
            <a:off x="1969477" y="2529991"/>
            <a:ext cx="2237982" cy="307777"/>
          </a:xfrm>
          <a:prstGeom prst="rect">
            <a:avLst/>
          </a:prstGeom>
          <a:solidFill>
            <a:srgbClr val="C00000"/>
          </a:solidFill>
        </p:spPr>
        <p:txBody>
          <a:bodyPr wrap="square">
            <a:spAutoFit/>
          </a:bodyPr>
          <a:lstStyle/>
          <a:p>
            <a:pPr algn="ctr"/>
            <a:r>
              <a:rPr lang="en-US" sz="1400" b="1" cap="none" spc="0" dirty="0">
                <a:ln w="0"/>
                <a:solidFill>
                  <a:srgbClr val="FFFFFF"/>
                </a:solidFill>
                <a:latin typeface="Times New Roman" panose="02020603050405020304" pitchFamily="18" charset="0"/>
                <a:cs typeface="Times New Roman" panose="02020603050405020304" pitchFamily="18" charset="0"/>
              </a:rPr>
              <a:t>SLR under SSP5 in 2100</a:t>
            </a:r>
          </a:p>
        </p:txBody>
      </p:sp>
      <p:sp>
        <p:nvSpPr>
          <p:cNvPr id="16" name="TextBox 15">
            <a:extLst>
              <a:ext uri="{FF2B5EF4-FFF2-40B4-BE49-F238E27FC236}">
                <a16:creationId xmlns:a16="http://schemas.microsoft.com/office/drawing/2014/main" id="{9D3882D7-0DAE-8DD3-0FD9-E3F5FDD66268}"/>
              </a:ext>
            </a:extLst>
          </p:cNvPr>
          <p:cNvSpPr txBox="1"/>
          <p:nvPr/>
        </p:nvSpPr>
        <p:spPr>
          <a:xfrm>
            <a:off x="5064370" y="2529990"/>
            <a:ext cx="2046582" cy="307777"/>
          </a:xfrm>
          <a:prstGeom prst="rect">
            <a:avLst/>
          </a:prstGeom>
          <a:solidFill>
            <a:srgbClr val="C00000"/>
          </a:solidFill>
        </p:spPr>
        <p:txBody>
          <a:bodyPr wrap="square">
            <a:spAutoFit/>
          </a:bodyPr>
          <a:lstStyle/>
          <a:p>
            <a:pPr algn="ctr"/>
            <a:r>
              <a:rPr lang="en-US" sz="1400" b="1" cap="none" spc="0" dirty="0">
                <a:ln w="0"/>
                <a:solidFill>
                  <a:srgbClr val="FFFFFF"/>
                </a:solidFill>
                <a:latin typeface="Times New Roman" panose="02020603050405020304" pitchFamily="18" charset="0"/>
                <a:cs typeface="Times New Roman" panose="02020603050405020304" pitchFamily="18" charset="0"/>
              </a:rPr>
              <a:t>IR under SSP5 in 2100</a:t>
            </a:r>
          </a:p>
        </p:txBody>
      </p:sp>
      <p:sp>
        <p:nvSpPr>
          <p:cNvPr id="17" name="TextBox 16">
            <a:extLst>
              <a:ext uri="{FF2B5EF4-FFF2-40B4-BE49-F238E27FC236}">
                <a16:creationId xmlns:a16="http://schemas.microsoft.com/office/drawing/2014/main" id="{429CAA1B-50E0-EBAB-19CB-F107C2A6B06A}"/>
              </a:ext>
            </a:extLst>
          </p:cNvPr>
          <p:cNvSpPr txBox="1"/>
          <p:nvPr/>
        </p:nvSpPr>
        <p:spPr>
          <a:xfrm>
            <a:off x="8494384" y="2529989"/>
            <a:ext cx="1134998" cy="307777"/>
          </a:xfrm>
          <a:prstGeom prst="rect">
            <a:avLst/>
          </a:prstGeom>
          <a:solidFill>
            <a:srgbClr val="C00000"/>
          </a:solidFill>
        </p:spPr>
        <p:txBody>
          <a:bodyPr wrap="square">
            <a:spAutoFit/>
          </a:bodyPr>
          <a:lstStyle/>
          <a:p>
            <a:pPr algn="ctr"/>
            <a:r>
              <a:rPr lang="en-US" sz="1400" b="1" cap="none" spc="0" dirty="0">
                <a:ln w="0"/>
                <a:solidFill>
                  <a:srgbClr val="FFFFFF"/>
                </a:solidFill>
                <a:latin typeface="Times New Roman" panose="02020603050405020304" pitchFamily="18" charset="0"/>
                <a:cs typeface="Times New Roman" panose="02020603050405020304" pitchFamily="18" charset="0"/>
              </a:rPr>
              <a:t>Combined</a:t>
            </a:r>
          </a:p>
        </p:txBody>
      </p:sp>
      <p:sp>
        <p:nvSpPr>
          <p:cNvPr id="22" name="TextBox 21">
            <a:extLst>
              <a:ext uri="{FF2B5EF4-FFF2-40B4-BE49-F238E27FC236}">
                <a16:creationId xmlns:a16="http://schemas.microsoft.com/office/drawing/2014/main" id="{1744A25B-0F3B-CD53-A5BB-B2A69C035A30}"/>
              </a:ext>
            </a:extLst>
          </p:cNvPr>
          <p:cNvSpPr txBox="1"/>
          <p:nvPr/>
        </p:nvSpPr>
        <p:spPr>
          <a:xfrm rot="5400000">
            <a:off x="9642976" y="4828308"/>
            <a:ext cx="1676114" cy="307777"/>
          </a:xfrm>
          <a:prstGeom prst="rect">
            <a:avLst/>
          </a:prstGeom>
          <a:noFill/>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Duration</a:t>
            </a:r>
            <a:endParaRPr lang="en-US" sz="1400" dirty="0"/>
          </a:p>
        </p:txBody>
      </p:sp>
    </p:spTree>
    <p:extLst>
      <p:ext uri="{BB962C8B-B14F-4D97-AF65-F5344CB8AC3E}">
        <p14:creationId xmlns:p14="http://schemas.microsoft.com/office/powerpoint/2010/main" val="717592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8F39-5920-D8A3-4917-14703BE07E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1A57A7-94D0-C4D5-F7E0-56D79EFA69BA}"/>
              </a:ext>
            </a:extLst>
          </p:cNvPr>
          <p:cNvSpPr>
            <a:spLocks noGrp="1"/>
          </p:cNvSpPr>
          <p:nvPr>
            <p:ph type="title"/>
          </p:nvPr>
        </p:nvSpPr>
        <p:spPr/>
        <p:txBody>
          <a:bodyPr/>
          <a:lstStyle/>
          <a:p>
            <a:r>
              <a:rPr lang="en-US" dirty="0"/>
              <a:t>Conclusions</a:t>
            </a:r>
          </a:p>
        </p:txBody>
      </p:sp>
      <p:sp>
        <p:nvSpPr>
          <p:cNvPr id="2" name="Content Placeholder 1">
            <a:extLst>
              <a:ext uri="{FF2B5EF4-FFF2-40B4-BE49-F238E27FC236}">
                <a16:creationId xmlns:a16="http://schemas.microsoft.com/office/drawing/2014/main" id="{04EE89FB-3747-CF27-70B1-FCE61E33422F}"/>
              </a:ext>
            </a:extLst>
          </p:cNvPr>
          <p:cNvSpPr>
            <a:spLocks noGrp="1"/>
          </p:cNvSpPr>
          <p:nvPr>
            <p:ph idx="1"/>
          </p:nvPr>
        </p:nvSpPr>
        <p:spPr>
          <a:xfrm>
            <a:off x="644771" y="1306286"/>
            <a:ext cx="10709031" cy="3127491"/>
          </a:xfrm>
        </p:spPr>
        <p:txBody>
          <a:bodyPr/>
          <a:lstStyle/>
          <a:p>
            <a:r>
              <a:rPr lang="en-US" dirty="0"/>
              <a:t>The SFINCS model effectively captures flood dynamics and assesses future climate scenarios.</a:t>
            </a:r>
          </a:p>
          <a:p>
            <a:r>
              <a:rPr lang="en-US" dirty="0"/>
              <a:t>SLR and IR pose significant risks, with varying impacts across Hoboken City.</a:t>
            </a:r>
          </a:p>
          <a:p>
            <a:r>
              <a:rPr lang="en-US" dirty="0"/>
              <a:t>Over 18% of the domain faces compound flooding under high-emission scenarios by the end of the century.</a:t>
            </a:r>
          </a:p>
          <a:p>
            <a:r>
              <a:rPr lang="en-US" dirty="0"/>
              <a:t>In that case, more than 67% percent of the city will be flooded (&gt;10 cm) for more than 2 hours.</a:t>
            </a:r>
          </a:p>
        </p:txBody>
      </p:sp>
      <p:sp>
        <p:nvSpPr>
          <p:cNvPr id="3" name="Slide Number Placeholder 2">
            <a:extLst>
              <a:ext uri="{FF2B5EF4-FFF2-40B4-BE49-F238E27FC236}">
                <a16:creationId xmlns:a16="http://schemas.microsoft.com/office/drawing/2014/main" id="{818C487F-A554-67AB-BCFF-D06269BBD7F9}"/>
              </a:ext>
            </a:extLst>
          </p:cNvPr>
          <p:cNvSpPr>
            <a:spLocks noGrp="1"/>
          </p:cNvSpPr>
          <p:nvPr>
            <p:ph type="sldNum" sz="quarter" idx="12"/>
          </p:nvPr>
        </p:nvSpPr>
        <p:spPr/>
        <p:txBody>
          <a:bodyPr/>
          <a:lstStyle/>
          <a:p>
            <a:fld id="{4267CD5E-26CF-4249-8540-BB1D07FD4227}" type="slidenum">
              <a:rPr lang="en-US" smtClean="0"/>
              <a:t>14</a:t>
            </a:fld>
            <a:endParaRPr lang="en-US"/>
          </a:p>
        </p:txBody>
      </p:sp>
      <p:graphicFrame>
        <p:nvGraphicFramePr>
          <p:cNvPr id="7" name="Content Placeholder 5">
            <a:extLst>
              <a:ext uri="{FF2B5EF4-FFF2-40B4-BE49-F238E27FC236}">
                <a16:creationId xmlns:a16="http://schemas.microsoft.com/office/drawing/2014/main" id="{B1C301B3-DC5A-973E-C0B4-0C3FFA61E8C2}"/>
              </a:ext>
            </a:extLst>
          </p:cNvPr>
          <p:cNvGraphicFramePr>
            <a:graphicFrameLocks/>
          </p:cNvGraphicFramePr>
          <p:nvPr>
            <p:extLst>
              <p:ext uri="{D42A27DB-BD31-4B8C-83A1-F6EECF244321}">
                <p14:modId xmlns:p14="http://schemas.microsoft.com/office/powerpoint/2010/main" val="1999868378"/>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chemeClr val="tx1"/>
                          </a:solidFill>
                          <a:latin typeface="Aptos" panose="020B0004020202020204" pitchFamily="34" charset="0"/>
                        </a:rPr>
                        <a:t>Results</a:t>
                      </a:r>
                    </a:p>
                  </a:txBody>
                  <a:tcPr>
                    <a:solidFill>
                      <a:srgbClr val="99CCFF"/>
                    </a:solidFill>
                  </a:tcPr>
                </a:tc>
                <a:tc>
                  <a:txBody>
                    <a:bodyPr/>
                    <a:lstStyle/>
                    <a:p>
                      <a:pPr algn="ctr"/>
                      <a:r>
                        <a:rPr lang="en-US" sz="1400" b="0" dirty="0">
                          <a:solidFill>
                            <a:srgbClr val="FFFFFF"/>
                          </a:solidFill>
                          <a:latin typeface="Aptos" panose="020B0004020202020204" pitchFamily="34" charset="0"/>
                        </a:rPr>
                        <a:t>Conclusions</a:t>
                      </a:r>
                    </a:p>
                  </a:txBody>
                  <a:tcPr>
                    <a:solidFill>
                      <a:srgbClr val="003399"/>
                    </a:solidFill>
                  </a:tcPr>
                </a:tc>
                <a:extLst>
                  <a:ext uri="{0D108BD9-81ED-4DB2-BD59-A6C34878D82A}">
                    <a16:rowId xmlns:a16="http://schemas.microsoft.com/office/drawing/2014/main" val="2971800944"/>
                  </a:ext>
                </a:extLst>
              </a:tr>
            </a:tbl>
          </a:graphicData>
        </a:graphic>
      </p:graphicFrame>
      <p:sp>
        <p:nvSpPr>
          <p:cNvPr id="6" name="TextBox 5">
            <a:extLst>
              <a:ext uri="{FF2B5EF4-FFF2-40B4-BE49-F238E27FC236}">
                <a16:creationId xmlns:a16="http://schemas.microsoft.com/office/drawing/2014/main" id="{F269A8E5-DBE9-63E5-B88A-F2EF133E5D28}"/>
              </a:ext>
            </a:extLst>
          </p:cNvPr>
          <p:cNvSpPr txBox="1"/>
          <p:nvPr/>
        </p:nvSpPr>
        <p:spPr>
          <a:xfrm>
            <a:off x="713234" y="4421844"/>
            <a:ext cx="2432786" cy="584775"/>
          </a:xfrm>
          <a:prstGeom prst="rect">
            <a:avLst/>
          </a:prstGeom>
          <a:noFill/>
        </p:spPr>
        <p:txBody>
          <a:bodyPr wrap="square">
            <a:spAutoFit/>
          </a:bodyPr>
          <a:lstStyle/>
          <a:p>
            <a:pPr algn="ctr"/>
            <a:r>
              <a:rPr lang="en-US" sz="3200" b="1" dirty="0">
                <a:solidFill>
                  <a:srgbClr val="000000"/>
                </a:solidFill>
              </a:rPr>
              <a:t>Future work</a:t>
            </a:r>
          </a:p>
        </p:txBody>
      </p:sp>
      <p:sp>
        <p:nvSpPr>
          <p:cNvPr id="8" name="Content Placeholder 1">
            <a:extLst>
              <a:ext uri="{FF2B5EF4-FFF2-40B4-BE49-F238E27FC236}">
                <a16:creationId xmlns:a16="http://schemas.microsoft.com/office/drawing/2014/main" id="{03EC9804-CEE5-5000-3F77-C0868A7F7405}"/>
              </a:ext>
            </a:extLst>
          </p:cNvPr>
          <p:cNvSpPr txBox="1">
            <a:spLocks/>
          </p:cNvSpPr>
          <p:nvPr/>
        </p:nvSpPr>
        <p:spPr>
          <a:xfrm>
            <a:off x="713234" y="5038541"/>
            <a:ext cx="10896173" cy="793929"/>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2400" b="0" i="0" kern="1200">
                <a:solidFill>
                  <a:schemeClr val="tx1">
                    <a:lumMod val="50000"/>
                  </a:schemeClr>
                </a:solidFill>
                <a:latin typeface="+mn-lt"/>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2400" b="0" i="0" kern="1200">
                <a:solidFill>
                  <a:schemeClr val="tx1">
                    <a:lumMod val="50000"/>
                  </a:schemeClr>
                </a:solidFill>
                <a:latin typeface="+mn-lt"/>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Enhance the model to include the capacity of pumping stations in mitigating excessive floodwaters.</a:t>
            </a:r>
          </a:p>
        </p:txBody>
      </p:sp>
    </p:spTree>
    <p:extLst>
      <p:ext uri="{BB962C8B-B14F-4D97-AF65-F5344CB8AC3E}">
        <p14:creationId xmlns:p14="http://schemas.microsoft.com/office/powerpoint/2010/main" val="87067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DD8E-7C35-0C6D-5E9F-2CF91D600F7C}"/>
              </a:ext>
            </a:extLst>
          </p:cNvPr>
          <p:cNvSpPr>
            <a:spLocks noGrp="1"/>
          </p:cNvSpPr>
          <p:nvPr>
            <p:ph type="title"/>
          </p:nvPr>
        </p:nvSpPr>
        <p:spPr/>
        <p:txBody>
          <a:bodyPr/>
          <a:lstStyle/>
          <a:p>
            <a:r>
              <a:rPr lang="en-US" dirty="0"/>
              <a:t>Invitation to Contribution</a:t>
            </a:r>
          </a:p>
        </p:txBody>
      </p:sp>
      <p:sp>
        <p:nvSpPr>
          <p:cNvPr id="3" name="Text Placeholder 2">
            <a:extLst>
              <a:ext uri="{FF2B5EF4-FFF2-40B4-BE49-F238E27FC236}">
                <a16:creationId xmlns:a16="http://schemas.microsoft.com/office/drawing/2014/main" id="{56B45B18-9D77-FEE0-461D-5977FF959BA0}"/>
              </a:ext>
            </a:extLst>
          </p:cNvPr>
          <p:cNvSpPr>
            <a:spLocks noGrp="1"/>
          </p:cNvSpPr>
          <p:nvPr>
            <p:ph type="body" sz="quarter" idx="13"/>
          </p:nvPr>
        </p:nvSpPr>
        <p:spPr>
          <a:xfrm>
            <a:off x="644771" y="1086928"/>
            <a:ext cx="10709031" cy="1173951"/>
          </a:xfrm>
        </p:spPr>
        <p:txBody>
          <a:bodyPr/>
          <a:lstStyle/>
          <a:p>
            <a:r>
              <a:rPr lang="en-US" dirty="0"/>
              <a:t>Research Topic: Nature-Based Solutions for Coastal Flood Resilience: Opportunities, Challenges, and Adaptation to Climate Change</a:t>
            </a:r>
          </a:p>
        </p:txBody>
      </p:sp>
      <p:sp>
        <p:nvSpPr>
          <p:cNvPr id="5" name="Slide Number Placeholder 4">
            <a:extLst>
              <a:ext uri="{FF2B5EF4-FFF2-40B4-BE49-F238E27FC236}">
                <a16:creationId xmlns:a16="http://schemas.microsoft.com/office/drawing/2014/main" id="{3A4ECBEC-6001-B8FB-CF17-31C704D62391}"/>
              </a:ext>
            </a:extLst>
          </p:cNvPr>
          <p:cNvSpPr>
            <a:spLocks noGrp="1"/>
          </p:cNvSpPr>
          <p:nvPr>
            <p:ph type="sldNum" sz="quarter" idx="12"/>
          </p:nvPr>
        </p:nvSpPr>
        <p:spPr/>
        <p:txBody>
          <a:bodyPr/>
          <a:lstStyle/>
          <a:p>
            <a:fld id="{4267CD5E-26CF-4249-8540-BB1D07FD4227}" type="slidenum">
              <a:rPr lang="en-US" smtClean="0"/>
              <a:t>15</a:t>
            </a:fld>
            <a:endParaRPr lang="en-US"/>
          </a:p>
        </p:txBody>
      </p:sp>
      <p:pic>
        <p:nvPicPr>
          <p:cNvPr id="23" name="Picture 22" descr="A sandy beach with water and plants&#10;&#10;Description automatically generated">
            <a:extLst>
              <a:ext uri="{FF2B5EF4-FFF2-40B4-BE49-F238E27FC236}">
                <a16:creationId xmlns:a16="http://schemas.microsoft.com/office/drawing/2014/main" id="{1171D339-194B-1BE0-0136-916971D4DE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9119" y="1979525"/>
            <a:ext cx="10460333" cy="4316963"/>
          </a:xfrm>
          <a:prstGeom prst="rect">
            <a:avLst/>
          </a:prstGeom>
        </p:spPr>
      </p:pic>
      <p:sp>
        <p:nvSpPr>
          <p:cNvPr id="24" name="Rectangle 23">
            <a:extLst>
              <a:ext uri="{FF2B5EF4-FFF2-40B4-BE49-F238E27FC236}">
                <a16:creationId xmlns:a16="http://schemas.microsoft.com/office/drawing/2014/main" id="{5BB5DE6B-328E-402E-6CA8-2577B91E71EE}"/>
              </a:ext>
            </a:extLst>
          </p:cNvPr>
          <p:cNvSpPr/>
          <p:nvPr/>
        </p:nvSpPr>
        <p:spPr>
          <a:xfrm>
            <a:off x="769118" y="1932666"/>
            <a:ext cx="10460333" cy="4925333"/>
          </a:xfrm>
          <a:prstGeom prst="rect">
            <a:avLst/>
          </a:prstGeom>
          <a:gradFill>
            <a:gsLst>
              <a:gs pos="0">
                <a:srgbClr val="FFFFFF"/>
              </a:gs>
              <a:gs pos="100000">
                <a:srgbClr val="FFFFFF">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25" name="Oval 24">
            <a:extLst>
              <a:ext uri="{FF2B5EF4-FFF2-40B4-BE49-F238E27FC236}">
                <a16:creationId xmlns:a16="http://schemas.microsoft.com/office/drawing/2014/main" id="{AFAEDA25-B73C-A40E-3DA9-8927457EDC80}"/>
              </a:ext>
            </a:extLst>
          </p:cNvPr>
          <p:cNvSpPr/>
          <p:nvPr/>
        </p:nvSpPr>
        <p:spPr>
          <a:xfrm>
            <a:off x="6746593" y="4657746"/>
            <a:ext cx="1582840" cy="1563210"/>
          </a:xfrm>
          <a:prstGeom prst="ellipse">
            <a:avLst/>
          </a:prstGeom>
          <a:solidFill>
            <a:schemeClr val="accent2">
              <a:lumMod val="20000"/>
              <a:lumOff val="80000"/>
            </a:schemeClr>
          </a:solid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20">
              <a:solidFill>
                <a:schemeClr val="accent5">
                  <a:lumMod val="25000"/>
                </a:schemeClr>
              </a:solidFill>
            </a:endParaRPr>
          </a:p>
        </p:txBody>
      </p:sp>
      <p:sp>
        <p:nvSpPr>
          <p:cNvPr id="26" name="TextBox 25">
            <a:extLst>
              <a:ext uri="{FF2B5EF4-FFF2-40B4-BE49-F238E27FC236}">
                <a16:creationId xmlns:a16="http://schemas.microsoft.com/office/drawing/2014/main" id="{E86227A6-F0D0-BECA-D208-24CB1F4C0F38}"/>
              </a:ext>
            </a:extLst>
          </p:cNvPr>
          <p:cNvSpPr txBox="1"/>
          <p:nvPr/>
        </p:nvSpPr>
        <p:spPr>
          <a:xfrm>
            <a:off x="6191878" y="4930850"/>
            <a:ext cx="2738776" cy="954107"/>
          </a:xfrm>
          <a:prstGeom prst="rect">
            <a:avLst/>
          </a:prstGeom>
          <a:noFill/>
        </p:spPr>
        <p:txBody>
          <a:bodyPr wrap="square">
            <a:spAutoFit/>
          </a:bodyPr>
          <a:lstStyle/>
          <a:p>
            <a:pPr algn="ctr"/>
            <a:r>
              <a:rPr lang="en-US" sz="1400" b="1" kern="100" dirty="0">
                <a:solidFill>
                  <a:schemeClr val="accent5">
                    <a:lumMod val="25000"/>
                  </a:schemeClr>
                </a:solidFill>
                <a:latin typeface="Aptos" panose="020B0004020202020204" pitchFamily="34" charset="0"/>
                <a:ea typeface="Aptos" panose="020B0004020202020204" pitchFamily="34" charset="0"/>
                <a:cs typeface="Arial" panose="020B0604020202020204" pitchFamily="34" charset="0"/>
              </a:rPr>
              <a:t>Deadline</a:t>
            </a:r>
          </a:p>
          <a:p>
            <a:pPr algn="ctr"/>
            <a:r>
              <a:rPr lang="en-US" sz="1400" b="1" kern="100" dirty="0">
                <a:solidFill>
                  <a:schemeClr val="accent5">
                    <a:lumMod val="25000"/>
                  </a:schemeClr>
                </a:solidFill>
                <a:latin typeface="Aptos" panose="020B0004020202020204" pitchFamily="34" charset="0"/>
                <a:ea typeface="Aptos" panose="020B0004020202020204" pitchFamily="34" charset="0"/>
                <a:cs typeface="Arial" panose="020B0604020202020204" pitchFamily="34" charset="0"/>
              </a:rPr>
              <a:t>for Submissions:</a:t>
            </a:r>
          </a:p>
          <a:p>
            <a:pPr algn="ctr"/>
            <a:endParaRPr lang="en-US" sz="1400" b="1" kern="100" dirty="0">
              <a:solidFill>
                <a:schemeClr val="accent5">
                  <a:lumMod val="25000"/>
                </a:schemeClr>
              </a:solidFill>
              <a:latin typeface="Aptos" panose="020B0004020202020204" pitchFamily="34" charset="0"/>
              <a:ea typeface="Aptos" panose="020B0004020202020204" pitchFamily="34" charset="0"/>
              <a:cs typeface="Arial" panose="020B0604020202020204" pitchFamily="34" charset="0"/>
            </a:endParaRPr>
          </a:p>
          <a:p>
            <a:pPr algn="ctr"/>
            <a:r>
              <a:rPr lang="en-US" sz="1400" b="1" kern="100" dirty="0">
                <a:solidFill>
                  <a:schemeClr val="accent5">
                    <a:lumMod val="25000"/>
                  </a:schemeClr>
                </a:solidFill>
                <a:latin typeface="Aptos" panose="020B0004020202020204" pitchFamily="34" charset="0"/>
                <a:cs typeface="Arial" panose="020B0604020202020204" pitchFamily="34" charset="0"/>
              </a:rPr>
              <a:t>Nov 3</a:t>
            </a:r>
            <a:r>
              <a:rPr lang="en-US" sz="1400" b="1" kern="100" baseline="30000" dirty="0">
                <a:solidFill>
                  <a:schemeClr val="accent5">
                    <a:lumMod val="25000"/>
                  </a:schemeClr>
                </a:solidFill>
                <a:latin typeface="Aptos" panose="020B0004020202020204" pitchFamily="34" charset="0"/>
                <a:cs typeface="Arial" panose="020B0604020202020204" pitchFamily="34" charset="0"/>
              </a:rPr>
              <a:t>rd</a:t>
            </a:r>
            <a:r>
              <a:rPr lang="en-US" sz="1400" b="1" kern="100" dirty="0">
                <a:solidFill>
                  <a:schemeClr val="accent5">
                    <a:lumMod val="25000"/>
                  </a:schemeClr>
                </a:solidFill>
                <a:latin typeface="Aptos" panose="020B0004020202020204" pitchFamily="34" charset="0"/>
                <a:cs typeface="Arial" panose="020B0604020202020204" pitchFamily="34" charset="0"/>
              </a:rPr>
              <a:t>, 2025</a:t>
            </a:r>
            <a:endParaRPr lang="en-US" sz="1400" dirty="0">
              <a:solidFill>
                <a:schemeClr val="accent5">
                  <a:lumMod val="25000"/>
                </a:schemeClr>
              </a:solidFill>
            </a:endParaRPr>
          </a:p>
        </p:txBody>
      </p:sp>
      <p:pic>
        <p:nvPicPr>
          <p:cNvPr id="27" name="Picture 2" descr="FRONTIERS | EMRS">
            <a:extLst>
              <a:ext uri="{FF2B5EF4-FFF2-40B4-BE49-F238E27FC236}">
                <a16:creationId xmlns:a16="http://schemas.microsoft.com/office/drawing/2014/main" id="{A4DA86EA-07B3-C4F5-6D8F-6FD99B3A71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97423" y="5479057"/>
            <a:ext cx="517997" cy="584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ONTIERS | EMRS">
            <a:extLst>
              <a:ext uri="{FF2B5EF4-FFF2-40B4-BE49-F238E27FC236}">
                <a16:creationId xmlns:a16="http://schemas.microsoft.com/office/drawing/2014/main" id="{18490ABE-2FC9-B273-DF86-92715FD7A5C1}"/>
              </a:ext>
            </a:extLst>
          </p:cNvPr>
          <p:cNvPicPr>
            <a:picLocks noChangeAspect="1" noChangeArrowheads="1"/>
          </p:cNvPicPr>
          <p:nvPr/>
        </p:nvPicPr>
        <p:blipFill rotWithShape="1">
          <a:blip r:embed="rId4" cstate="screen">
            <a:biLevel thresh="25000"/>
            <a:extLst>
              <a:ext uri="{28A0092B-C50C-407E-A947-70E740481C1C}">
                <a14:useLocalDpi xmlns:a14="http://schemas.microsoft.com/office/drawing/2010/main"/>
              </a:ext>
            </a:extLst>
          </a:blip>
          <a:srcRect/>
          <a:stretch/>
        </p:blipFill>
        <p:spPr bwMode="auto">
          <a:xfrm>
            <a:off x="4794209" y="5368780"/>
            <a:ext cx="1729013" cy="6311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tevens Institute of Technology, United States of America, New Jersey,  Hoboken | GradSchoolShopper">
            <a:extLst>
              <a:ext uri="{FF2B5EF4-FFF2-40B4-BE49-F238E27FC236}">
                <a16:creationId xmlns:a16="http://schemas.microsoft.com/office/drawing/2014/main" id="{C8D7A59D-4A05-88D9-1E22-BB2BCD2532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33187" y="5489324"/>
            <a:ext cx="1000829" cy="7513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tegory:Sultan Qaboos University - Wikimedia Commons">
            <a:extLst>
              <a:ext uri="{FF2B5EF4-FFF2-40B4-BE49-F238E27FC236}">
                <a16:creationId xmlns:a16="http://schemas.microsoft.com/office/drawing/2014/main" id="{A8463BF5-7356-E58D-941F-35F71C3166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48792" y="5534536"/>
            <a:ext cx="517996" cy="646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University of Tokyo, Bunkyo-ku, Tokyo, Japan — Google Arts &amp; Culture">
            <a:extLst>
              <a:ext uri="{FF2B5EF4-FFF2-40B4-BE49-F238E27FC236}">
                <a16:creationId xmlns:a16="http://schemas.microsoft.com/office/drawing/2014/main" id="{1456FA76-AEFB-DFD8-E359-911180D826B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60490" y="5489324"/>
            <a:ext cx="558144" cy="7513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National University of Singapore - Wikipedia">
            <a:extLst>
              <a:ext uri="{FF2B5EF4-FFF2-40B4-BE49-F238E27FC236}">
                <a16:creationId xmlns:a16="http://schemas.microsoft.com/office/drawing/2014/main" id="{FF19485B-48C8-0331-6BC1-CDC8F09737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27779" y="5522824"/>
            <a:ext cx="553922" cy="7081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USA Logos | USA Brand">
            <a:extLst>
              <a:ext uri="{FF2B5EF4-FFF2-40B4-BE49-F238E27FC236}">
                <a16:creationId xmlns:a16="http://schemas.microsoft.com/office/drawing/2014/main" id="{DBC41F83-D8FC-0095-C6F1-3723F65673D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9119" y="5528092"/>
            <a:ext cx="930142" cy="7005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all For Submissions: Frontiers in Marine Science - Sequoia  ScientificSequoia Scientific">
            <a:extLst>
              <a:ext uri="{FF2B5EF4-FFF2-40B4-BE49-F238E27FC236}">
                <a16:creationId xmlns:a16="http://schemas.microsoft.com/office/drawing/2014/main" id="{6720FF43-B1D2-9CB7-8233-7C668C677E1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633409" y="1246894"/>
            <a:ext cx="2417630" cy="152062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49B03AD1-7274-8067-502B-0B39AA1F3DF5}"/>
              </a:ext>
            </a:extLst>
          </p:cNvPr>
          <p:cNvSpPr/>
          <p:nvPr/>
        </p:nvSpPr>
        <p:spPr>
          <a:xfrm>
            <a:off x="9910909" y="2767524"/>
            <a:ext cx="1809533" cy="581698"/>
          </a:xfrm>
          <a:prstGeom prst="rect">
            <a:avLst/>
          </a:prstGeom>
          <a:noFill/>
        </p:spPr>
        <p:txBody>
          <a:bodyPr wrap="none" lIns="82296" tIns="41148" rIns="82296" bIns="41148">
            <a:spAutoFit/>
          </a:bodyPr>
          <a:lstStyle/>
          <a:p>
            <a:pPr algn="ctr"/>
            <a:r>
              <a:rPr lang="en-US" sz="1620" b="1" dirty="0">
                <a:ln w="0"/>
                <a:solidFill>
                  <a:schemeClr val="accent5">
                    <a:lumMod val="25000"/>
                  </a:schemeClr>
                </a:solidFill>
              </a:rPr>
              <a:t>Impact Factor = 2.9</a:t>
            </a:r>
          </a:p>
          <a:p>
            <a:pPr algn="ctr"/>
            <a:r>
              <a:rPr lang="en-US" sz="1620" b="1" dirty="0">
                <a:ln w="0"/>
                <a:solidFill>
                  <a:schemeClr val="accent5">
                    <a:lumMod val="25000"/>
                  </a:schemeClr>
                </a:solidFill>
              </a:rPr>
              <a:t>CiteScore = 5.1</a:t>
            </a:r>
          </a:p>
        </p:txBody>
      </p:sp>
      <p:sp>
        <p:nvSpPr>
          <p:cNvPr id="37" name="TextBox 36">
            <a:extLst>
              <a:ext uri="{FF2B5EF4-FFF2-40B4-BE49-F238E27FC236}">
                <a16:creationId xmlns:a16="http://schemas.microsoft.com/office/drawing/2014/main" id="{59DFCE7C-CBBB-28D5-EF44-4708777C8D95}"/>
              </a:ext>
            </a:extLst>
          </p:cNvPr>
          <p:cNvSpPr txBox="1"/>
          <p:nvPr/>
        </p:nvSpPr>
        <p:spPr>
          <a:xfrm>
            <a:off x="838198" y="2114858"/>
            <a:ext cx="8706071" cy="2624052"/>
          </a:xfrm>
          <a:prstGeom prst="rect">
            <a:avLst/>
          </a:prstGeom>
          <a:noFill/>
        </p:spPr>
        <p:txBody>
          <a:bodyPr wrap="square">
            <a:spAutoFit/>
          </a:bodyPr>
          <a:lstStyle/>
          <a:p>
            <a:pPr marL="342900" marR="0" lvl="0" indent="-342900" rtl="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Benefits for coastal erosion control, storm surge and wave mitigation, and flood risk reduction.</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Approaches for designing, modeling, and optimizing NbS, including hybrid green-gray approaches.</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Incorporating NbS into coastal management and climate adaptation plans.</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Regulatory and institutional challenges for scaling NbS.</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Economic assessments and valuation of NbS flood risk reduction benefits.</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Community engagement and social acceptance of NbS.</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Predicting NbS performance under future climate scenarios.</a:t>
            </a:r>
          </a:p>
          <a:p>
            <a:pPr marL="342900" marR="0" lvl="0" indent="-342900">
              <a:lnSpc>
                <a:spcPct val="115000"/>
              </a:lnSpc>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Decision-support tools, risk assessment frameworks, and climate models for NbS.</a:t>
            </a:r>
          </a:p>
          <a:p>
            <a:pPr marL="342900" marR="0" lvl="0" indent="-342900">
              <a:lnSpc>
                <a:spcPct val="115000"/>
              </a:lnSpc>
              <a:spcAft>
                <a:spcPts val="800"/>
              </a:spcAft>
              <a:buFont typeface="Symbol" panose="05050102010706020507" pitchFamily="18" charset="2"/>
              <a:buChar char=""/>
            </a:pPr>
            <a:r>
              <a:rPr lang="en-US" sz="1600" kern="100" dirty="0">
                <a:solidFill>
                  <a:srgbClr val="000000"/>
                </a:solidFill>
                <a:effectLst/>
                <a:ea typeface="Aptos" panose="020B0004020202020204" pitchFamily="34" charset="0"/>
                <a:cs typeface="Arial" panose="020B0604020202020204" pitchFamily="34" charset="0"/>
              </a:rPr>
              <a:t>Lessons learned from successful and challenging NbS projects.</a:t>
            </a:r>
          </a:p>
        </p:txBody>
      </p:sp>
      <p:pic>
        <p:nvPicPr>
          <p:cNvPr id="39" name="Picture 38" descr="A qr code on a white background&#10;&#10;AI-generated content may be incorrect.">
            <a:extLst>
              <a:ext uri="{FF2B5EF4-FFF2-40B4-BE49-F238E27FC236}">
                <a16:creationId xmlns:a16="http://schemas.microsoft.com/office/drawing/2014/main" id="{819A994E-8FAE-1504-B8E8-61403656BF0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41393" y="3356499"/>
            <a:ext cx="2506770" cy="2924157"/>
          </a:xfrm>
          <a:prstGeom prst="rect">
            <a:avLst/>
          </a:prstGeom>
        </p:spPr>
      </p:pic>
    </p:spTree>
    <p:extLst>
      <p:ext uri="{BB962C8B-B14F-4D97-AF65-F5344CB8AC3E}">
        <p14:creationId xmlns:p14="http://schemas.microsoft.com/office/powerpoint/2010/main" val="407417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9D58-DC46-79F2-E8F6-D75D740A490B}"/>
              </a:ext>
            </a:extLst>
          </p:cNvPr>
          <p:cNvSpPr>
            <a:spLocks noGrp="1"/>
          </p:cNvSpPr>
          <p:nvPr>
            <p:ph type="title"/>
          </p:nvPr>
        </p:nvSpPr>
        <p:spPr>
          <a:xfrm>
            <a:off x="6617373" y="974037"/>
            <a:ext cx="4913243" cy="4254363"/>
          </a:xfrm>
        </p:spPr>
        <p:txBody>
          <a:bodyPr/>
          <a:lstStyle/>
          <a:p>
            <a:r>
              <a:rPr lang="en-US" dirty="0"/>
              <a:t>Thank You</a:t>
            </a:r>
          </a:p>
        </p:txBody>
      </p:sp>
      <p:sp>
        <p:nvSpPr>
          <p:cNvPr id="5" name="Slide Number Placeholder 4">
            <a:extLst>
              <a:ext uri="{FF2B5EF4-FFF2-40B4-BE49-F238E27FC236}">
                <a16:creationId xmlns:a16="http://schemas.microsoft.com/office/drawing/2014/main" id="{393A1323-3D4D-A7FA-3CDA-93A683F6AEE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16</a:t>
            </a:fld>
            <a:endParaRPr lang="en-US"/>
          </a:p>
        </p:txBody>
      </p:sp>
      <p:sp>
        <p:nvSpPr>
          <p:cNvPr id="11" name="TextBox 10">
            <a:extLst>
              <a:ext uri="{FF2B5EF4-FFF2-40B4-BE49-F238E27FC236}">
                <a16:creationId xmlns:a16="http://schemas.microsoft.com/office/drawing/2014/main" id="{1425D6D6-2457-AFFF-5B1B-EE366D779600}"/>
              </a:ext>
            </a:extLst>
          </p:cNvPr>
          <p:cNvSpPr txBox="1"/>
          <p:nvPr/>
        </p:nvSpPr>
        <p:spPr>
          <a:xfrm>
            <a:off x="8610600" y="5228400"/>
            <a:ext cx="2987001" cy="336695"/>
          </a:xfrm>
          <a:prstGeom prst="rect">
            <a:avLst/>
          </a:prstGeom>
          <a:noFill/>
        </p:spPr>
        <p:txBody>
          <a:bodyPr wrap="square">
            <a:spAutoFit/>
          </a:bodyPr>
          <a:lstStyle/>
          <a:p>
            <a:pPr lvl="0" algn="ctr"/>
            <a:r>
              <a:rPr lang="en-US" sz="1588" dirty="0">
                <a:solidFill>
                  <a:schemeClr val="tx1">
                    <a:lumMod val="50000"/>
                  </a:schemeClr>
                </a:solidFill>
                <a:latin typeface="Aptos" panose="020B0004020202020204" pitchFamily="34" charset="0"/>
              </a:rPr>
              <a:t>Contact: </a:t>
            </a:r>
            <a:r>
              <a:rPr lang="en-US" sz="1588" i="1" dirty="0">
                <a:solidFill>
                  <a:schemeClr val="tx1">
                    <a:lumMod val="50000"/>
                  </a:schemeClr>
                </a:solidFill>
                <a:latin typeface="Aptos" panose="020B0004020202020204" pitchFamily="34" charset="0"/>
                <a:hlinkClick r:id="rId2"/>
              </a:rPr>
              <a:t>eamini@stevens.edu</a:t>
            </a:r>
            <a:endParaRPr lang="en-US" sz="1588" i="1" dirty="0">
              <a:solidFill>
                <a:schemeClr val="tx1">
                  <a:lumMod val="50000"/>
                </a:schemeClr>
              </a:solidFill>
              <a:latin typeface="Aptos" panose="020B0004020202020204" pitchFamily="34" charset="0"/>
            </a:endParaRPr>
          </a:p>
        </p:txBody>
      </p:sp>
      <p:pic>
        <p:nvPicPr>
          <p:cNvPr id="3" name="Picture 2" descr="Coastal Resilience and Climate Change Planning - New Jersey Coastal  Resilience Collaborative">
            <a:extLst>
              <a:ext uri="{FF2B5EF4-FFF2-40B4-BE49-F238E27FC236}">
                <a16:creationId xmlns:a16="http://schemas.microsoft.com/office/drawing/2014/main" id="{6BCC5BA7-4921-BEFF-B756-0103B062AD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5744" y="607087"/>
            <a:ext cx="2232321" cy="119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54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CAA72-E5AE-9F00-E23A-4E8A9C8DFA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26EED2-1736-CBA7-BC51-A822A2CF039C}"/>
              </a:ext>
            </a:extLst>
          </p:cNvPr>
          <p:cNvSpPr>
            <a:spLocks noGrp="1"/>
          </p:cNvSpPr>
          <p:nvPr>
            <p:ph type="title"/>
          </p:nvPr>
        </p:nvSpPr>
        <p:spPr/>
        <p:txBody>
          <a:bodyPr/>
          <a:lstStyle/>
          <a:p>
            <a:r>
              <a:rPr lang="en-US" sz="4000" dirty="0"/>
              <a:t>Methods</a:t>
            </a:r>
            <a:endParaRPr lang="en-US" dirty="0"/>
          </a:p>
        </p:txBody>
      </p:sp>
      <p:sp>
        <p:nvSpPr>
          <p:cNvPr id="5" name="Text Placeholder 4">
            <a:extLst>
              <a:ext uri="{FF2B5EF4-FFF2-40B4-BE49-F238E27FC236}">
                <a16:creationId xmlns:a16="http://schemas.microsoft.com/office/drawing/2014/main" id="{3DFFC1C4-127C-AB86-2087-52B4F7F687B6}"/>
              </a:ext>
            </a:extLst>
          </p:cNvPr>
          <p:cNvSpPr>
            <a:spLocks noGrp="1"/>
          </p:cNvSpPr>
          <p:nvPr>
            <p:ph type="body" sz="quarter" idx="13"/>
          </p:nvPr>
        </p:nvSpPr>
        <p:spPr/>
        <p:txBody>
          <a:bodyPr/>
          <a:lstStyle/>
          <a:p>
            <a:r>
              <a:rPr lang="en-US" dirty="0"/>
              <a:t>Validation</a:t>
            </a:r>
          </a:p>
        </p:txBody>
      </p:sp>
      <p:sp>
        <p:nvSpPr>
          <p:cNvPr id="2" name="Content Placeholder 1">
            <a:extLst>
              <a:ext uri="{FF2B5EF4-FFF2-40B4-BE49-F238E27FC236}">
                <a16:creationId xmlns:a16="http://schemas.microsoft.com/office/drawing/2014/main" id="{D4A119B2-A0F1-A160-0D0D-6FA74F576C79}"/>
              </a:ext>
            </a:extLst>
          </p:cNvPr>
          <p:cNvSpPr>
            <a:spLocks noGrp="1"/>
          </p:cNvSpPr>
          <p:nvPr>
            <p:ph idx="1"/>
          </p:nvPr>
        </p:nvSpPr>
        <p:spPr>
          <a:xfrm>
            <a:off x="644772" y="1604514"/>
            <a:ext cx="4085848" cy="4477634"/>
          </a:xfrm>
        </p:spPr>
        <p:txBody>
          <a:bodyPr>
            <a:normAutofit lnSpcReduction="10000"/>
          </a:bodyPr>
          <a:lstStyle/>
          <a:p>
            <a:r>
              <a:rPr lang="en-US" dirty="0"/>
              <a:t>To validate our model against estimated flood depths derived from selected photos, we plotted the time series of the modeled flood.</a:t>
            </a:r>
          </a:p>
          <a:p>
            <a:r>
              <a:rPr lang="en-US" dirty="0"/>
              <a:t>These plots are intersected with observed flood levels from the photos, represented by red dashed lines.</a:t>
            </a:r>
          </a:p>
          <a:p>
            <a:r>
              <a:rPr lang="en-US" dirty="0"/>
              <a:t>The backgrounds of the subplots indicate the time of day: blue for night and white for daytime. </a:t>
            </a:r>
          </a:p>
        </p:txBody>
      </p:sp>
      <p:sp>
        <p:nvSpPr>
          <p:cNvPr id="3" name="Slide Number Placeholder 2">
            <a:extLst>
              <a:ext uri="{FF2B5EF4-FFF2-40B4-BE49-F238E27FC236}">
                <a16:creationId xmlns:a16="http://schemas.microsoft.com/office/drawing/2014/main" id="{76229F7E-1C16-A09B-460E-F12E1FADEBF2}"/>
              </a:ext>
            </a:extLst>
          </p:cNvPr>
          <p:cNvSpPr>
            <a:spLocks noGrp="1"/>
          </p:cNvSpPr>
          <p:nvPr>
            <p:ph type="sldNum" sz="quarter" idx="12"/>
          </p:nvPr>
        </p:nvSpPr>
        <p:spPr/>
        <p:txBody>
          <a:bodyPr/>
          <a:lstStyle/>
          <a:p>
            <a:fld id="{4267CD5E-26CF-4249-8540-BB1D07FD4227}" type="slidenum">
              <a:rPr lang="en-US" smtClean="0"/>
              <a:t>17</a:t>
            </a:fld>
            <a:endParaRPr lang="en-US"/>
          </a:p>
        </p:txBody>
      </p:sp>
      <p:graphicFrame>
        <p:nvGraphicFramePr>
          <p:cNvPr id="7" name="Content Placeholder 5">
            <a:extLst>
              <a:ext uri="{FF2B5EF4-FFF2-40B4-BE49-F238E27FC236}">
                <a16:creationId xmlns:a16="http://schemas.microsoft.com/office/drawing/2014/main" id="{12DBA44C-5716-87E3-BFBB-F949717F6B45}"/>
              </a:ext>
            </a:extLst>
          </p:cNvPr>
          <p:cNvGraphicFramePr>
            <a:graphicFrameLocks/>
          </p:cNvGraphicFramePr>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chemeClr val="bg1"/>
                          </a:solidFill>
                          <a:latin typeface="Aptos" panose="020B0004020202020204" pitchFamily="34" charset="0"/>
                        </a:rPr>
                        <a:t>Methods</a:t>
                      </a:r>
                    </a:p>
                  </a:txBody>
                  <a:tcPr>
                    <a:solidFill>
                      <a:srgbClr val="003399"/>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pic>
        <p:nvPicPr>
          <p:cNvPr id="8" name="Picture 7" descr="A car in a flooded street&#10;&#10;Description automatically generated">
            <a:extLst>
              <a:ext uri="{FF2B5EF4-FFF2-40B4-BE49-F238E27FC236}">
                <a16:creationId xmlns:a16="http://schemas.microsoft.com/office/drawing/2014/main" id="{5ED1E516-9ADA-3894-0524-7557F1DC83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1580" y="4686173"/>
            <a:ext cx="2046918" cy="1535189"/>
          </a:xfrm>
          <a:prstGeom prst="rect">
            <a:avLst/>
          </a:prstGeom>
          <a:ln w="28575">
            <a:solidFill>
              <a:schemeClr val="tx1"/>
            </a:solidFill>
          </a:ln>
        </p:spPr>
      </p:pic>
      <p:pic>
        <p:nvPicPr>
          <p:cNvPr id="9" name="Picture 8" descr="A car parked on a flooded street&#10;&#10;Description automatically generated">
            <a:extLst>
              <a:ext uri="{FF2B5EF4-FFF2-40B4-BE49-F238E27FC236}">
                <a16:creationId xmlns:a16="http://schemas.microsoft.com/office/drawing/2014/main" id="{7E891D88-A6EF-5816-AEFA-56A54430C1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216530" y="2679854"/>
            <a:ext cx="1537018" cy="2046917"/>
          </a:xfrm>
          <a:prstGeom prst="rect">
            <a:avLst/>
          </a:prstGeom>
          <a:ln w="28575">
            <a:solidFill>
              <a:schemeClr val="tx1"/>
            </a:solidFill>
          </a:ln>
        </p:spPr>
      </p:pic>
      <p:pic>
        <p:nvPicPr>
          <p:cNvPr id="11" name="Picture 10">
            <a:extLst>
              <a:ext uri="{FF2B5EF4-FFF2-40B4-BE49-F238E27FC236}">
                <a16:creationId xmlns:a16="http://schemas.microsoft.com/office/drawing/2014/main" id="{7F1F858C-B698-EDCA-A510-4F57E6FA6F3D}"/>
              </a:ext>
            </a:extLst>
          </p:cNvPr>
          <p:cNvPicPr>
            <a:picLocks noChangeAspect="1"/>
          </p:cNvPicPr>
          <p:nvPr/>
        </p:nvPicPr>
        <p:blipFill>
          <a:blip r:embed="rId4"/>
          <a:stretch>
            <a:fillRect/>
          </a:stretch>
        </p:blipFill>
        <p:spPr>
          <a:xfrm>
            <a:off x="4805267" y="1351000"/>
            <a:ext cx="4943521" cy="4879005"/>
          </a:xfrm>
          <a:prstGeom prst="rect">
            <a:avLst/>
          </a:prstGeom>
        </p:spPr>
      </p:pic>
      <p:pic>
        <p:nvPicPr>
          <p:cNvPr id="12" name="Picture 11" descr="A car parked on a flooded street&#10;&#10;Description automatically generated">
            <a:extLst>
              <a:ext uri="{FF2B5EF4-FFF2-40B4-BE49-F238E27FC236}">
                <a16:creationId xmlns:a16="http://schemas.microsoft.com/office/drawing/2014/main" id="{7E4033A0-5C8F-FA7C-4D61-183B0B972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1580" y="1210145"/>
            <a:ext cx="2046918" cy="1535189"/>
          </a:xfrm>
          <a:prstGeom prst="rect">
            <a:avLst/>
          </a:prstGeom>
          <a:ln w="28575">
            <a:solidFill>
              <a:schemeClr val="tx1"/>
            </a:solidFill>
          </a:ln>
        </p:spPr>
      </p:pic>
    </p:spTree>
    <p:extLst>
      <p:ext uri="{BB962C8B-B14F-4D97-AF65-F5344CB8AC3E}">
        <p14:creationId xmlns:p14="http://schemas.microsoft.com/office/powerpoint/2010/main" val="63007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36CB-FA5F-3A5F-8FE7-1333BF8812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771F23-EF17-FEA6-95DD-29C81AE84621}"/>
              </a:ext>
            </a:extLst>
          </p:cNvPr>
          <p:cNvSpPr>
            <a:spLocks noGrp="1"/>
          </p:cNvSpPr>
          <p:nvPr>
            <p:ph type="title"/>
          </p:nvPr>
        </p:nvSpPr>
        <p:spPr/>
        <p:txBody>
          <a:bodyPr/>
          <a:lstStyle/>
          <a:p>
            <a:r>
              <a:rPr lang="en-US" dirty="0"/>
              <a:t>Results</a:t>
            </a:r>
          </a:p>
        </p:txBody>
      </p:sp>
      <p:sp>
        <p:nvSpPr>
          <p:cNvPr id="5" name="Text Placeholder 4">
            <a:extLst>
              <a:ext uri="{FF2B5EF4-FFF2-40B4-BE49-F238E27FC236}">
                <a16:creationId xmlns:a16="http://schemas.microsoft.com/office/drawing/2014/main" id="{B2A2C216-E3E3-23FB-CDBB-DCEEA6452325}"/>
              </a:ext>
            </a:extLst>
          </p:cNvPr>
          <p:cNvSpPr>
            <a:spLocks noGrp="1"/>
          </p:cNvSpPr>
          <p:nvPr>
            <p:ph type="body" sz="quarter" idx="13"/>
          </p:nvPr>
        </p:nvSpPr>
        <p:spPr/>
        <p:txBody>
          <a:bodyPr/>
          <a:lstStyle/>
          <a:p>
            <a:r>
              <a:rPr lang="en-US" dirty="0"/>
              <a:t>Effects on Critical Buildings</a:t>
            </a:r>
          </a:p>
        </p:txBody>
      </p:sp>
      <p:sp>
        <p:nvSpPr>
          <p:cNvPr id="2" name="Content Placeholder 1">
            <a:extLst>
              <a:ext uri="{FF2B5EF4-FFF2-40B4-BE49-F238E27FC236}">
                <a16:creationId xmlns:a16="http://schemas.microsoft.com/office/drawing/2014/main" id="{3DF7606F-D11D-345D-A06C-B44FD6726208}"/>
              </a:ext>
            </a:extLst>
          </p:cNvPr>
          <p:cNvSpPr>
            <a:spLocks noGrp="1"/>
          </p:cNvSpPr>
          <p:nvPr>
            <p:ph idx="1"/>
          </p:nvPr>
        </p:nvSpPr>
        <p:spPr>
          <a:xfrm>
            <a:off x="644771" y="1604514"/>
            <a:ext cx="11547229" cy="1250653"/>
          </a:xfrm>
        </p:spPr>
        <p:txBody>
          <a:bodyPr>
            <a:normAutofit/>
          </a:bodyPr>
          <a:lstStyle/>
          <a:p>
            <a:r>
              <a:rPr lang="en-US" dirty="0"/>
              <a:t>Six critical buildings within the city are analyzed.</a:t>
            </a:r>
          </a:p>
          <a:p>
            <a:r>
              <a:rPr lang="en-US" dirty="0"/>
              <a:t>The impact of sea level rise (SLR) and intensified rainfall (IR) on maximum flood depth varies across different locations and scenarios.</a:t>
            </a:r>
          </a:p>
        </p:txBody>
      </p:sp>
      <p:sp>
        <p:nvSpPr>
          <p:cNvPr id="3" name="Slide Number Placeholder 2">
            <a:extLst>
              <a:ext uri="{FF2B5EF4-FFF2-40B4-BE49-F238E27FC236}">
                <a16:creationId xmlns:a16="http://schemas.microsoft.com/office/drawing/2014/main" id="{D0316B96-5D0E-F550-2DA6-0927FDF33C7C}"/>
              </a:ext>
            </a:extLst>
          </p:cNvPr>
          <p:cNvSpPr>
            <a:spLocks noGrp="1"/>
          </p:cNvSpPr>
          <p:nvPr>
            <p:ph type="sldNum" sz="quarter" idx="12"/>
          </p:nvPr>
        </p:nvSpPr>
        <p:spPr/>
        <p:txBody>
          <a:bodyPr/>
          <a:lstStyle/>
          <a:p>
            <a:fld id="{4267CD5E-26CF-4249-8540-BB1D07FD4227}" type="slidenum">
              <a:rPr lang="en-US" smtClean="0"/>
              <a:t>18</a:t>
            </a:fld>
            <a:endParaRPr lang="en-US"/>
          </a:p>
        </p:txBody>
      </p:sp>
      <p:graphicFrame>
        <p:nvGraphicFramePr>
          <p:cNvPr id="7" name="Content Placeholder 5">
            <a:extLst>
              <a:ext uri="{FF2B5EF4-FFF2-40B4-BE49-F238E27FC236}">
                <a16:creationId xmlns:a16="http://schemas.microsoft.com/office/drawing/2014/main" id="{7A1DCBC5-BE3B-11DD-B526-CD704A62EE47}"/>
              </a:ext>
            </a:extLst>
          </p:cNvPr>
          <p:cNvGraphicFramePr>
            <a:graphicFrameLocks/>
          </p:cNvGraphicFramePr>
          <p:nvPr>
            <p:extLst>
              <p:ext uri="{D42A27DB-BD31-4B8C-83A1-F6EECF244321}">
                <p14:modId xmlns:p14="http://schemas.microsoft.com/office/powerpoint/2010/main" val="4087010024"/>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chemeClr val="bg1"/>
                          </a:solidFill>
                          <a:latin typeface="Aptos" panose="020B0004020202020204" pitchFamily="34" charset="0"/>
                        </a:rPr>
                        <a:t>Results</a:t>
                      </a:r>
                    </a:p>
                  </a:txBody>
                  <a:tcPr>
                    <a:solidFill>
                      <a:srgbClr val="003399"/>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pic>
        <p:nvPicPr>
          <p:cNvPr id="50" name="Picture 49">
            <a:extLst>
              <a:ext uri="{FF2B5EF4-FFF2-40B4-BE49-F238E27FC236}">
                <a16:creationId xmlns:a16="http://schemas.microsoft.com/office/drawing/2014/main" id="{069E6FB1-834E-831B-B949-1C30A351744A}"/>
              </a:ext>
            </a:extLst>
          </p:cNvPr>
          <p:cNvPicPr>
            <a:picLocks noChangeAspect="1"/>
          </p:cNvPicPr>
          <p:nvPr/>
        </p:nvPicPr>
        <p:blipFill>
          <a:blip r:embed="rId2"/>
          <a:stretch>
            <a:fillRect/>
          </a:stretch>
        </p:blipFill>
        <p:spPr>
          <a:xfrm>
            <a:off x="9082830" y="2525887"/>
            <a:ext cx="3007993" cy="3847432"/>
          </a:xfrm>
          <a:prstGeom prst="rect">
            <a:avLst/>
          </a:prstGeom>
        </p:spPr>
      </p:pic>
      <p:pic>
        <p:nvPicPr>
          <p:cNvPr id="52" name="Picture 51">
            <a:extLst>
              <a:ext uri="{FF2B5EF4-FFF2-40B4-BE49-F238E27FC236}">
                <a16:creationId xmlns:a16="http://schemas.microsoft.com/office/drawing/2014/main" id="{37A52CFF-6840-FC77-7AAE-FAF6A0D768EF}"/>
              </a:ext>
            </a:extLst>
          </p:cNvPr>
          <p:cNvPicPr>
            <a:picLocks noChangeAspect="1"/>
          </p:cNvPicPr>
          <p:nvPr/>
        </p:nvPicPr>
        <p:blipFill>
          <a:blip r:embed="rId3"/>
          <a:stretch>
            <a:fillRect/>
          </a:stretch>
        </p:blipFill>
        <p:spPr>
          <a:xfrm>
            <a:off x="5262465" y="2764776"/>
            <a:ext cx="3820365" cy="3608543"/>
          </a:xfrm>
          <a:prstGeom prst="rect">
            <a:avLst/>
          </a:prstGeom>
        </p:spPr>
      </p:pic>
      <p:sp>
        <p:nvSpPr>
          <p:cNvPr id="53" name="Content Placeholder 1">
            <a:extLst>
              <a:ext uri="{FF2B5EF4-FFF2-40B4-BE49-F238E27FC236}">
                <a16:creationId xmlns:a16="http://schemas.microsoft.com/office/drawing/2014/main" id="{0CF24B5E-C325-29D0-0EC0-DAF301EC189C}"/>
              </a:ext>
            </a:extLst>
          </p:cNvPr>
          <p:cNvSpPr txBox="1">
            <a:spLocks/>
          </p:cNvSpPr>
          <p:nvPr/>
        </p:nvSpPr>
        <p:spPr>
          <a:xfrm>
            <a:off x="646359" y="2983332"/>
            <a:ext cx="3994713" cy="3094563"/>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2400" b="0" i="0" kern="1200">
                <a:solidFill>
                  <a:schemeClr val="tx1">
                    <a:lumMod val="50000"/>
                  </a:schemeClr>
                </a:solidFill>
                <a:latin typeface="+mn-lt"/>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2400" b="0" i="0" kern="1200">
                <a:solidFill>
                  <a:schemeClr val="tx1">
                    <a:lumMod val="50000"/>
                  </a:schemeClr>
                </a:solidFill>
                <a:latin typeface="+mn-lt"/>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Buildings in the central part of the city experience the largest flood depth changes primarily due to increased rainfall, whereas SLR significantly contributes to the flood depth increase at a building in the southeastern area (#5).</a:t>
            </a:r>
          </a:p>
        </p:txBody>
      </p:sp>
    </p:spTree>
    <p:extLst>
      <p:ext uri="{BB962C8B-B14F-4D97-AF65-F5344CB8AC3E}">
        <p14:creationId xmlns:p14="http://schemas.microsoft.com/office/powerpoint/2010/main" val="2039693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D90A-C3BF-4DD7-B311-E5289577A3D2}"/>
              </a:ext>
            </a:extLst>
          </p:cNvPr>
          <p:cNvSpPr>
            <a:spLocks noGrp="1"/>
          </p:cNvSpPr>
          <p:nvPr>
            <p:ph type="title"/>
          </p:nvPr>
        </p:nvSpPr>
        <p:spPr/>
        <p:txBody>
          <a:bodyPr/>
          <a:lstStyle/>
          <a:p>
            <a:r>
              <a:rPr lang="en-US"/>
              <a:t>Why SFINCS?</a:t>
            </a:r>
          </a:p>
        </p:txBody>
      </p:sp>
      <p:sp>
        <p:nvSpPr>
          <p:cNvPr id="4" name="Slide Number Placeholder 3">
            <a:extLst>
              <a:ext uri="{FF2B5EF4-FFF2-40B4-BE49-F238E27FC236}">
                <a16:creationId xmlns:a16="http://schemas.microsoft.com/office/drawing/2014/main" id="{E71C1038-E077-D9C2-174C-D5652F27BF29}"/>
              </a:ext>
            </a:extLst>
          </p:cNvPr>
          <p:cNvSpPr>
            <a:spLocks noGrp="1"/>
          </p:cNvSpPr>
          <p:nvPr>
            <p:ph type="sldNum" sz="quarter" idx="12"/>
          </p:nvPr>
        </p:nvSpPr>
        <p:spPr/>
        <p:txBody>
          <a:bodyPr/>
          <a:lstStyle/>
          <a:p>
            <a:fld id="{4267CD5E-26CF-4249-8540-BB1D07FD4227}" type="slidenum">
              <a:rPr lang="en-US" smtClean="0"/>
              <a:t>19</a:t>
            </a:fld>
            <a:endParaRPr lang="en-US"/>
          </a:p>
        </p:txBody>
      </p:sp>
      <p:grpSp>
        <p:nvGrpSpPr>
          <p:cNvPr id="6" name="Group 5">
            <a:extLst>
              <a:ext uri="{FF2B5EF4-FFF2-40B4-BE49-F238E27FC236}">
                <a16:creationId xmlns:a16="http://schemas.microsoft.com/office/drawing/2014/main" id="{328BC49F-9BB3-4AF5-7C6C-D50B70745CA7}"/>
              </a:ext>
            </a:extLst>
          </p:cNvPr>
          <p:cNvGrpSpPr/>
          <p:nvPr/>
        </p:nvGrpSpPr>
        <p:grpSpPr>
          <a:xfrm>
            <a:off x="2667000" y="2699329"/>
            <a:ext cx="6052021" cy="1555033"/>
            <a:chOff x="2666521" y="4503353"/>
            <a:chExt cx="6858957" cy="1762371"/>
          </a:xfrm>
        </p:grpSpPr>
        <p:pic>
          <p:nvPicPr>
            <p:cNvPr id="10" name="Picture 9">
              <a:extLst>
                <a:ext uri="{FF2B5EF4-FFF2-40B4-BE49-F238E27FC236}">
                  <a16:creationId xmlns:a16="http://schemas.microsoft.com/office/drawing/2014/main" id="{C8ADECC6-D977-980D-FD06-190B49AE6A29}"/>
                </a:ext>
              </a:extLst>
            </p:cNvPr>
            <p:cNvPicPr>
              <a:picLocks noChangeAspect="1"/>
            </p:cNvPicPr>
            <p:nvPr/>
          </p:nvPicPr>
          <p:blipFill>
            <a:blip r:embed="rId2"/>
            <a:stretch>
              <a:fillRect/>
            </a:stretch>
          </p:blipFill>
          <p:spPr>
            <a:xfrm>
              <a:off x="2666521" y="4503353"/>
              <a:ext cx="6858957" cy="1762371"/>
            </a:xfrm>
            <a:prstGeom prst="rect">
              <a:avLst/>
            </a:prstGeom>
          </p:spPr>
        </p:pic>
        <p:sp>
          <p:nvSpPr>
            <p:cNvPr id="12" name="TextBox 11">
              <a:extLst>
                <a:ext uri="{FF2B5EF4-FFF2-40B4-BE49-F238E27FC236}">
                  <a16:creationId xmlns:a16="http://schemas.microsoft.com/office/drawing/2014/main" id="{23B061A8-B296-1AD8-9EDE-716B0E56E5F9}"/>
                </a:ext>
              </a:extLst>
            </p:cNvPr>
            <p:cNvSpPr txBox="1"/>
            <p:nvPr/>
          </p:nvSpPr>
          <p:spPr>
            <a:xfrm>
              <a:off x="8382203" y="5908775"/>
              <a:ext cx="1143275" cy="320181"/>
            </a:xfrm>
            <a:prstGeom prst="rect">
              <a:avLst/>
            </a:prstGeom>
            <a:noFill/>
          </p:spPr>
          <p:txBody>
            <a:bodyPr wrap="square">
              <a:spAutoFit/>
            </a:bodyPr>
            <a:lstStyle/>
            <a:p>
              <a:r>
                <a:rPr lang="en-US" sz="618"/>
                <a:t>Source: Leijnse et al. 2021</a:t>
              </a:r>
            </a:p>
          </p:txBody>
        </p:sp>
      </p:grpSp>
      <p:sp>
        <p:nvSpPr>
          <p:cNvPr id="5" name="TextBox 4">
            <a:extLst>
              <a:ext uri="{FF2B5EF4-FFF2-40B4-BE49-F238E27FC236}">
                <a16:creationId xmlns:a16="http://schemas.microsoft.com/office/drawing/2014/main" id="{2B6C0F6A-AA82-FDF6-52CA-8323E4784483}"/>
              </a:ext>
            </a:extLst>
          </p:cNvPr>
          <p:cNvSpPr txBox="1"/>
          <p:nvPr/>
        </p:nvSpPr>
        <p:spPr>
          <a:xfrm>
            <a:off x="1381128" y="1433217"/>
            <a:ext cx="9202831" cy="1070101"/>
          </a:xfrm>
          <a:prstGeom prst="rect">
            <a:avLst/>
          </a:prstGeom>
          <a:noFill/>
        </p:spPr>
        <p:txBody>
          <a:bodyPr wrap="square">
            <a:spAutoFit/>
          </a:bodyPr>
          <a:lstStyle/>
          <a:p>
            <a:r>
              <a:rPr lang="en-US" sz="2118" dirty="0">
                <a:latin typeface="Aptos" panose="020B0004020202020204" pitchFamily="34" charset="0"/>
                <a:ea typeface="Aptos" panose="020B0004020202020204" pitchFamily="34" charset="0"/>
                <a:cs typeface="Arial" panose="020B0604020202020204" pitchFamily="34" charset="0"/>
              </a:rPr>
              <a:t>SFINCS model is characterized by its reduced complexity, allowing it to handle large-scale flood simulations with high efficiency and speed</a:t>
            </a:r>
            <a:r>
              <a:rPr lang="en-US" sz="2118" dirty="0">
                <a:solidFill>
                  <a:schemeClr val="tx2">
                    <a:lumMod val="60000"/>
                    <a:lumOff val="40000"/>
                  </a:schemeClr>
                </a:solidFill>
                <a:latin typeface="Aptos" panose="020B0004020202020204" pitchFamily="34" charset="0"/>
                <a:ea typeface="Aptos" panose="020B0004020202020204" pitchFamily="34" charset="0"/>
                <a:cs typeface="Arial" panose="020B0604020202020204" pitchFamily="34" charset="0"/>
              </a:rPr>
              <a:t>. </a:t>
            </a:r>
          </a:p>
          <a:p>
            <a:r>
              <a:rPr lang="en-US" sz="2118" dirty="0">
                <a:solidFill>
                  <a:schemeClr val="tx2">
                    <a:lumMod val="60000"/>
                    <a:lumOff val="40000"/>
                  </a:schemeClr>
                </a:solidFill>
                <a:latin typeface="Aptos" panose="020B0004020202020204" pitchFamily="34" charset="0"/>
                <a:ea typeface="Aptos" panose="020B0004020202020204" pitchFamily="34" charset="0"/>
                <a:cs typeface="Arial" panose="020B0604020202020204" pitchFamily="34" charset="0"/>
              </a:rPr>
              <a:t>Runtime for our domain: ~20 minutes on a single core</a:t>
            </a:r>
            <a:endParaRPr lang="en-US" sz="3883" dirty="0">
              <a:solidFill>
                <a:schemeClr val="tx2">
                  <a:lumMod val="60000"/>
                  <a:lumOff val="40000"/>
                </a:schemeClr>
              </a:solidFill>
            </a:endParaRPr>
          </a:p>
        </p:txBody>
      </p:sp>
      <p:pic>
        <p:nvPicPr>
          <p:cNvPr id="8" name="Picture 7">
            <a:extLst>
              <a:ext uri="{FF2B5EF4-FFF2-40B4-BE49-F238E27FC236}">
                <a16:creationId xmlns:a16="http://schemas.microsoft.com/office/drawing/2014/main" id="{3B12722E-949E-1F1F-769C-066AF8B15C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8260" y="4354683"/>
            <a:ext cx="7429500" cy="2333731"/>
          </a:xfrm>
          <a:prstGeom prst="rect">
            <a:avLst/>
          </a:prstGeom>
        </p:spPr>
      </p:pic>
    </p:spTree>
    <p:extLst>
      <p:ext uri="{BB962C8B-B14F-4D97-AF65-F5344CB8AC3E}">
        <p14:creationId xmlns:p14="http://schemas.microsoft.com/office/powerpoint/2010/main" val="195908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F588-4DEB-6F5E-17BB-B6C526D48F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E5AAD1-9059-7113-10A5-6D041C117900}"/>
              </a:ext>
            </a:extLst>
          </p:cNvPr>
          <p:cNvSpPr>
            <a:spLocks noGrp="1"/>
          </p:cNvSpPr>
          <p:nvPr>
            <p:ph type="title"/>
          </p:nvPr>
        </p:nvSpPr>
        <p:spPr/>
        <p:txBody>
          <a:bodyPr/>
          <a:lstStyle/>
          <a:p>
            <a:r>
              <a:rPr lang="en-US" dirty="0"/>
              <a:t>Introduction</a:t>
            </a:r>
          </a:p>
        </p:txBody>
      </p:sp>
      <p:sp>
        <p:nvSpPr>
          <p:cNvPr id="5" name="Text Placeholder 4">
            <a:extLst>
              <a:ext uri="{FF2B5EF4-FFF2-40B4-BE49-F238E27FC236}">
                <a16:creationId xmlns:a16="http://schemas.microsoft.com/office/drawing/2014/main" id="{F6B124E1-7A5A-E63B-174D-E166360DA881}"/>
              </a:ext>
            </a:extLst>
          </p:cNvPr>
          <p:cNvSpPr>
            <a:spLocks noGrp="1"/>
          </p:cNvSpPr>
          <p:nvPr>
            <p:ph type="body" sz="quarter" idx="13"/>
          </p:nvPr>
        </p:nvSpPr>
        <p:spPr/>
        <p:txBody>
          <a:bodyPr/>
          <a:lstStyle/>
          <a:p>
            <a:r>
              <a:rPr lang="en-US" dirty="0"/>
              <a:t>Motivations</a:t>
            </a:r>
          </a:p>
        </p:txBody>
      </p:sp>
      <p:sp>
        <p:nvSpPr>
          <p:cNvPr id="2" name="Content Placeholder 1">
            <a:extLst>
              <a:ext uri="{FF2B5EF4-FFF2-40B4-BE49-F238E27FC236}">
                <a16:creationId xmlns:a16="http://schemas.microsoft.com/office/drawing/2014/main" id="{0DF7E2FA-E025-E795-5C45-ED7898823166}"/>
              </a:ext>
            </a:extLst>
          </p:cNvPr>
          <p:cNvSpPr>
            <a:spLocks noGrp="1"/>
          </p:cNvSpPr>
          <p:nvPr>
            <p:ph idx="1"/>
          </p:nvPr>
        </p:nvSpPr>
        <p:spPr>
          <a:xfrm>
            <a:off x="644772" y="1604514"/>
            <a:ext cx="5728868" cy="4477634"/>
          </a:xfrm>
        </p:spPr>
        <p:txBody>
          <a:bodyPr>
            <a:normAutofit/>
          </a:bodyPr>
          <a:lstStyle/>
          <a:p>
            <a:r>
              <a:rPr lang="en-US" sz="2000" dirty="0">
                <a:solidFill>
                  <a:srgbClr val="000000"/>
                </a:solidFill>
              </a:rPr>
              <a:t>Urban coastal areas are increasingly vulnerable to </a:t>
            </a:r>
            <a:r>
              <a:rPr lang="en-US" sz="2000" b="1" dirty="0">
                <a:solidFill>
                  <a:srgbClr val="000000"/>
                </a:solidFill>
              </a:rPr>
              <a:t>compound flooding</a:t>
            </a:r>
            <a:r>
              <a:rPr lang="en-US" sz="2000" dirty="0">
                <a:solidFill>
                  <a:srgbClr val="000000"/>
                </a:solidFill>
              </a:rPr>
              <a:t>—where storm surge, sea level rise, and intense rainfall interact in ways that make flooding more severe. They are all projected to intensify with climate change.</a:t>
            </a:r>
          </a:p>
          <a:p>
            <a:pPr marL="0" indent="0">
              <a:buNone/>
            </a:pPr>
            <a:r>
              <a:rPr lang="en-US" sz="2000" dirty="0">
                <a:solidFill>
                  <a:srgbClr val="000000"/>
                </a:solidFill>
              </a:rPr>
              <a:t>But the challenge is:</a:t>
            </a:r>
          </a:p>
          <a:p>
            <a:r>
              <a:rPr lang="en-US" sz="2000" b="1" dirty="0">
                <a:solidFill>
                  <a:srgbClr val="000000"/>
                </a:solidFill>
              </a:rPr>
              <a:t>High-fidelity flood models</a:t>
            </a:r>
            <a:r>
              <a:rPr lang="en-US" sz="2000" dirty="0">
                <a:solidFill>
                  <a:srgbClr val="000000"/>
                </a:solidFill>
              </a:rPr>
              <a:t> are often too slow for </a:t>
            </a:r>
            <a:r>
              <a:rPr lang="en-US" sz="2000" b="1" dirty="0">
                <a:solidFill>
                  <a:srgbClr val="000000"/>
                </a:solidFill>
              </a:rPr>
              <a:t>street-scale </a:t>
            </a:r>
            <a:r>
              <a:rPr lang="en-US" sz="2000" dirty="0">
                <a:solidFill>
                  <a:srgbClr val="000000"/>
                </a:solidFill>
              </a:rPr>
              <a:t>analysis.</a:t>
            </a:r>
          </a:p>
          <a:p>
            <a:r>
              <a:rPr lang="en-US" sz="2000" b="1" dirty="0">
                <a:solidFill>
                  <a:srgbClr val="000000"/>
                </a:solidFill>
              </a:rPr>
              <a:t>Ignoring compound effects</a:t>
            </a:r>
            <a:r>
              <a:rPr lang="en-US" sz="2000" dirty="0">
                <a:solidFill>
                  <a:srgbClr val="000000"/>
                </a:solidFill>
              </a:rPr>
              <a:t> leads to underestimations of flood risks.</a:t>
            </a:r>
          </a:p>
        </p:txBody>
      </p:sp>
      <p:sp>
        <p:nvSpPr>
          <p:cNvPr id="3" name="Slide Number Placeholder 2">
            <a:extLst>
              <a:ext uri="{FF2B5EF4-FFF2-40B4-BE49-F238E27FC236}">
                <a16:creationId xmlns:a16="http://schemas.microsoft.com/office/drawing/2014/main" id="{B6EC0205-57E4-F489-E639-050198BF949B}"/>
              </a:ext>
            </a:extLst>
          </p:cNvPr>
          <p:cNvSpPr>
            <a:spLocks noGrp="1"/>
          </p:cNvSpPr>
          <p:nvPr>
            <p:ph type="sldNum" sz="quarter" idx="12"/>
          </p:nvPr>
        </p:nvSpPr>
        <p:spPr/>
        <p:txBody>
          <a:bodyPr/>
          <a:lstStyle/>
          <a:p>
            <a:fld id="{4267CD5E-26CF-4249-8540-BB1D07FD4227}" type="slidenum">
              <a:rPr lang="en-US" smtClean="0"/>
              <a:t>2</a:t>
            </a:fld>
            <a:endParaRPr lang="en-US"/>
          </a:p>
        </p:txBody>
      </p:sp>
      <p:graphicFrame>
        <p:nvGraphicFramePr>
          <p:cNvPr id="6" name="Content Placeholder 5">
            <a:extLst>
              <a:ext uri="{FF2B5EF4-FFF2-40B4-BE49-F238E27FC236}">
                <a16:creationId xmlns:a16="http://schemas.microsoft.com/office/drawing/2014/main" id="{98E29F40-8B5C-2948-2EE3-BF5C225FCD4A}"/>
              </a:ext>
            </a:extLst>
          </p:cNvPr>
          <p:cNvGraphicFramePr>
            <a:graphicFrameLocks/>
          </p:cNvGraphicFramePr>
          <p:nvPr>
            <p:extLst>
              <p:ext uri="{D42A27DB-BD31-4B8C-83A1-F6EECF244321}">
                <p14:modId xmlns:p14="http://schemas.microsoft.com/office/powerpoint/2010/main" val="1232540973"/>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chemeClr val="bg1"/>
                          </a:solidFill>
                          <a:latin typeface="Aptos" panose="020B0004020202020204" pitchFamily="34" charset="0"/>
                        </a:rPr>
                        <a:t>Introduction</a:t>
                      </a:r>
                    </a:p>
                  </a:txBody>
                  <a:tcPr>
                    <a:solidFill>
                      <a:srgbClr val="003399"/>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graphicFrame>
        <p:nvGraphicFramePr>
          <p:cNvPr id="8" name="Diagram 7">
            <a:extLst>
              <a:ext uri="{FF2B5EF4-FFF2-40B4-BE49-F238E27FC236}">
                <a16:creationId xmlns:a16="http://schemas.microsoft.com/office/drawing/2014/main" id="{980D45DC-AF36-DED4-2D03-578CF0ACE810}"/>
              </a:ext>
            </a:extLst>
          </p:cNvPr>
          <p:cNvGraphicFramePr/>
          <p:nvPr>
            <p:extLst>
              <p:ext uri="{D42A27DB-BD31-4B8C-83A1-F6EECF244321}">
                <p14:modId xmlns:p14="http://schemas.microsoft.com/office/powerpoint/2010/main" val="2898224840"/>
              </p:ext>
            </p:extLst>
          </p:nvPr>
        </p:nvGraphicFramePr>
        <p:xfrm>
          <a:off x="5913961" y="1257791"/>
          <a:ext cx="5633267" cy="466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9218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E27459-EBD1-64B1-6F6D-D225D492C9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5364" y="1049682"/>
            <a:ext cx="8770905" cy="49336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B2D622-8D08-EE27-9CA5-A5DE93282582}"/>
              </a:ext>
            </a:extLst>
          </p:cNvPr>
          <p:cNvSpPr>
            <a:spLocks noGrp="1"/>
          </p:cNvSpPr>
          <p:nvPr>
            <p:ph type="title"/>
          </p:nvPr>
        </p:nvSpPr>
        <p:spPr/>
        <p:txBody>
          <a:bodyPr/>
          <a:lstStyle/>
          <a:p>
            <a:r>
              <a:rPr lang="en-US"/>
              <a:t>Input Files</a:t>
            </a:r>
          </a:p>
        </p:txBody>
      </p:sp>
      <p:sp>
        <p:nvSpPr>
          <p:cNvPr id="4" name="Slide Number Placeholder 3">
            <a:extLst>
              <a:ext uri="{FF2B5EF4-FFF2-40B4-BE49-F238E27FC236}">
                <a16:creationId xmlns:a16="http://schemas.microsoft.com/office/drawing/2014/main" id="{A579F4CC-B25C-354B-3686-6D015A2974DE}"/>
              </a:ext>
            </a:extLst>
          </p:cNvPr>
          <p:cNvSpPr>
            <a:spLocks noGrp="1"/>
          </p:cNvSpPr>
          <p:nvPr>
            <p:ph type="sldNum" sz="quarter" idx="12"/>
          </p:nvPr>
        </p:nvSpPr>
        <p:spPr/>
        <p:txBody>
          <a:bodyPr/>
          <a:lstStyle/>
          <a:p>
            <a:fld id="{4267CD5E-26CF-4249-8540-BB1D07FD4227}" type="slidenum">
              <a:rPr lang="en-US" smtClean="0"/>
              <a:t>20</a:t>
            </a:fld>
            <a:endParaRPr lang="en-US"/>
          </a:p>
        </p:txBody>
      </p:sp>
      <p:sp>
        <p:nvSpPr>
          <p:cNvPr id="9" name="Arrow: Right 8">
            <a:extLst>
              <a:ext uri="{FF2B5EF4-FFF2-40B4-BE49-F238E27FC236}">
                <a16:creationId xmlns:a16="http://schemas.microsoft.com/office/drawing/2014/main" id="{2ECE601E-680D-C17E-804B-2DC91D73DFBD}"/>
              </a:ext>
            </a:extLst>
          </p:cNvPr>
          <p:cNvSpPr/>
          <p:nvPr/>
        </p:nvSpPr>
        <p:spPr>
          <a:xfrm>
            <a:off x="1301164" y="2894852"/>
            <a:ext cx="351119" cy="123264"/>
          </a:xfrm>
          <a:prstGeom prst="rightArrow">
            <a:avLst/>
          </a:prstGeom>
          <a:solidFill>
            <a:srgbClr val="069F39"/>
          </a:solidFill>
          <a:ln>
            <a:solidFill>
              <a:srgbClr val="069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Arrow: Right 9">
            <a:extLst>
              <a:ext uri="{FF2B5EF4-FFF2-40B4-BE49-F238E27FC236}">
                <a16:creationId xmlns:a16="http://schemas.microsoft.com/office/drawing/2014/main" id="{9F897F0D-0D98-E81A-652E-7118010115A7}"/>
              </a:ext>
            </a:extLst>
          </p:cNvPr>
          <p:cNvSpPr/>
          <p:nvPr/>
        </p:nvSpPr>
        <p:spPr>
          <a:xfrm>
            <a:off x="1301164" y="2730504"/>
            <a:ext cx="351119" cy="123264"/>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Arrow: Right 10">
            <a:extLst>
              <a:ext uri="{FF2B5EF4-FFF2-40B4-BE49-F238E27FC236}">
                <a16:creationId xmlns:a16="http://schemas.microsoft.com/office/drawing/2014/main" id="{AA0DE1D1-0AE2-E75B-8DA1-31DDA51688AD}"/>
              </a:ext>
            </a:extLst>
          </p:cNvPr>
          <p:cNvSpPr/>
          <p:nvPr/>
        </p:nvSpPr>
        <p:spPr>
          <a:xfrm>
            <a:off x="1301164" y="3060202"/>
            <a:ext cx="351119" cy="123264"/>
          </a:xfrm>
          <a:prstGeom prst="right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Arrow: Right 14">
            <a:extLst>
              <a:ext uri="{FF2B5EF4-FFF2-40B4-BE49-F238E27FC236}">
                <a16:creationId xmlns:a16="http://schemas.microsoft.com/office/drawing/2014/main" id="{B4C9AF9F-5C78-1A53-62AE-2FC8C098610B}"/>
              </a:ext>
            </a:extLst>
          </p:cNvPr>
          <p:cNvSpPr/>
          <p:nvPr/>
        </p:nvSpPr>
        <p:spPr>
          <a:xfrm>
            <a:off x="1301164" y="3808353"/>
            <a:ext cx="351119" cy="123264"/>
          </a:xfrm>
          <a:prstGeom prst="right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Arrow: Right 17">
            <a:extLst>
              <a:ext uri="{FF2B5EF4-FFF2-40B4-BE49-F238E27FC236}">
                <a16:creationId xmlns:a16="http://schemas.microsoft.com/office/drawing/2014/main" id="{8AAF45AF-1682-F190-846C-E22E02A62DE2}"/>
              </a:ext>
            </a:extLst>
          </p:cNvPr>
          <p:cNvSpPr/>
          <p:nvPr/>
        </p:nvSpPr>
        <p:spPr>
          <a:xfrm>
            <a:off x="1301164" y="4004455"/>
            <a:ext cx="351119" cy="12326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1" name="Arrow: Right 20">
            <a:extLst>
              <a:ext uri="{FF2B5EF4-FFF2-40B4-BE49-F238E27FC236}">
                <a16:creationId xmlns:a16="http://schemas.microsoft.com/office/drawing/2014/main" id="{3CCDC8FD-4216-25E7-0014-33152B8818CA}"/>
              </a:ext>
            </a:extLst>
          </p:cNvPr>
          <p:cNvSpPr/>
          <p:nvPr/>
        </p:nvSpPr>
        <p:spPr>
          <a:xfrm>
            <a:off x="1336272" y="4451817"/>
            <a:ext cx="280895" cy="11073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5" name="Rectangle 24">
            <a:extLst>
              <a:ext uri="{FF2B5EF4-FFF2-40B4-BE49-F238E27FC236}">
                <a16:creationId xmlns:a16="http://schemas.microsoft.com/office/drawing/2014/main" id="{2BD36A32-C253-C9A2-37A2-B7749082EC41}"/>
              </a:ext>
            </a:extLst>
          </p:cNvPr>
          <p:cNvSpPr/>
          <p:nvPr/>
        </p:nvSpPr>
        <p:spPr>
          <a:xfrm>
            <a:off x="4196235" y="3504041"/>
            <a:ext cx="1403909" cy="74419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Rectangle 25">
            <a:extLst>
              <a:ext uri="{FF2B5EF4-FFF2-40B4-BE49-F238E27FC236}">
                <a16:creationId xmlns:a16="http://schemas.microsoft.com/office/drawing/2014/main" id="{2635557D-1FE9-6BE0-D1BA-1CFF03BAE574}"/>
              </a:ext>
            </a:extLst>
          </p:cNvPr>
          <p:cNvSpPr/>
          <p:nvPr/>
        </p:nvSpPr>
        <p:spPr>
          <a:xfrm>
            <a:off x="7731507" y="4983819"/>
            <a:ext cx="2280952" cy="18182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Rectangle 2">
            <a:extLst>
              <a:ext uri="{FF2B5EF4-FFF2-40B4-BE49-F238E27FC236}">
                <a16:creationId xmlns:a16="http://schemas.microsoft.com/office/drawing/2014/main" id="{8DA9DE20-A5E5-56D4-AF8E-5927BBAB3D3C}"/>
              </a:ext>
            </a:extLst>
          </p:cNvPr>
          <p:cNvSpPr/>
          <p:nvPr/>
        </p:nvSpPr>
        <p:spPr>
          <a:xfrm>
            <a:off x="4196235" y="2281725"/>
            <a:ext cx="1403909" cy="90174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Rectangle 4">
            <a:extLst>
              <a:ext uri="{FF2B5EF4-FFF2-40B4-BE49-F238E27FC236}">
                <a16:creationId xmlns:a16="http://schemas.microsoft.com/office/drawing/2014/main" id="{3D822F2B-654E-5308-F302-15C036D6893E}"/>
              </a:ext>
            </a:extLst>
          </p:cNvPr>
          <p:cNvSpPr/>
          <p:nvPr/>
        </p:nvSpPr>
        <p:spPr>
          <a:xfrm>
            <a:off x="6012070" y="2316271"/>
            <a:ext cx="1537896" cy="74393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2953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5" grpId="0" animBg="1"/>
      <p:bldP spid="18" grpId="0" animBg="1"/>
      <p:bldP spid="21" grpId="0" animBg="1"/>
      <p:bldP spid="25" grpId="0" animBg="1"/>
      <p:bldP spid="26" grpId="0" animBg="1"/>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4B86-15FC-C2EA-2C11-8B60FCFB37B6}"/>
              </a:ext>
            </a:extLst>
          </p:cNvPr>
          <p:cNvSpPr>
            <a:spLocks noGrp="1"/>
          </p:cNvSpPr>
          <p:nvPr>
            <p:ph type="title"/>
          </p:nvPr>
        </p:nvSpPr>
        <p:spPr/>
        <p:txBody>
          <a:bodyPr/>
          <a:lstStyle/>
          <a:p>
            <a:r>
              <a:rPr lang="en-US"/>
              <a:t>HydroMT</a:t>
            </a:r>
          </a:p>
        </p:txBody>
      </p:sp>
      <p:sp>
        <p:nvSpPr>
          <p:cNvPr id="3" name="Content Placeholder 2">
            <a:extLst>
              <a:ext uri="{FF2B5EF4-FFF2-40B4-BE49-F238E27FC236}">
                <a16:creationId xmlns:a16="http://schemas.microsoft.com/office/drawing/2014/main" id="{8FAEEA7E-5663-47DE-FF71-F03834BC9043}"/>
              </a:ext>
            </a:extLst>
          </p:cNvPr>
          <p:cNvSpPr>
            <a:spLocks noGrp="1"/>
          </p:cNvSpPr>
          <p:nvPr>
            <p:ph idx="1"/>
          </p:nvPr>
        </p:nvSpPr>
        <p:spPr>
          <a:xfrm>
            <a:off x="644771" y="1604514"/>
            <a:ext cx="5451231" cy="4477634"/>
          </a:xfrm>
        </p:spPr>
        <p:txBody>
          <a:bodyPr>
            <a:normAutofit/>
          </a:bodyPr>
          <a:lstStyle/>
          <a:p>
            <a:r>
              <a:rPr lang="en-US" dirty="0"/>
              <a:t>HydroMT (Hydro Model Tools) is an open-source </a:t>
            </a:r>
            <a:r>
              <a:rPr lang="en-US" b="1" dirty="0"/>
              <a:t>Python package </a:t>
            </a:r>
            <a:r>
              <a:rPr lang="en-US" dirty="0"/>
              <a:t>that facilitates the process of building and analyzing spatial geoscientific models with a focus on water system models. </a:t>
            </a:r>
          </a:p>
          <a:p>
            <a:r>
              <a:rPr lang="en-US" dirty="0"/>
              <a:t>It does so by automating the workflow to go from </a:t>
            </a:r>
            <a:r>
              <a:rPr lang="en-US" b="1" dirty="0"/>
              <a:t>raw data </a:t>
            </a:r>
            <a:r>
              <a:rPr lang="en-US" dirty="0"/>
              <a:t>to a </a:t>
            </a:r>
            <a:r>
              <a:rPr lang="en-US" b="1" dirty="0"/>
              <a:t>complete model instance </a:t>
            </a:r>
            <a:r>
              <a:rPr lang="en-US" dirty="0"/>
              <a:t>which is </a:t>
            </a:r>
            <a:r>
              <a:rPr lang="en-US" b="1" dirty="0"/>
              <a:t>ready to run </a:t>
            </a:r>
            <a:r>
              <a:rPr lang="en-US" dirty="0"/>
              <a:t>and to analyze model results.</a:t>
            </a:r>
          </a:p>
          <a:p>
            <a:r>
              <a:rPr lang="en-US" dirty="0"/>
              <a:t>Can be used with different </a:t>
            </a:r>
            <a:r>
              <a:rPr lang="en-US" dirty="0" err="1"/>
              <a:t>Deltares</a:t>
            </a:r>
            <a:r>
              <a:rPr lang="en-US" dirty="0"/>
              <a:t> models (SFINCS, Delft3D, FIAT, </a:t>
            </a:r>
            <a:r>
              <a:rPr lang="en-US" dirty="0" err="1"/>
              <a:t>wflow</a:t>
            </a:r>
            <a:r>
              <a:rPr lang="en-US" dirty="0"/>
              <a:t>, etc.)</a:t>
            </a:r>
          </a:p>
        </p:txBody>
      </p:sp>
      <p:sp>
        <p:nvSpPr>
          <p:cNvPr id="4" name="Slide Number Placeholder 3">
            <a:extLst>
              <a:ext uri="{FF2B5EF4-FFF2-40B4-BE49-F238E27FC236}">
                <a16:creationId xmlns:a16="http://schemas.microsoft.com/office/drawing/2014/main" id="{6A28087A-FCAE-F811-B556-0CE783622CCA}"/>
              </a:ext>
            </a:extLst>
          </p:cNvPr>
          <p:cNvSpPr>
            <a:spLocks noGrp="1"/>
          </p:cNvSpPr>
          <p:nvPr>
            <p:ph type="sldNum" sz="quarter" idx="12"/>
          </p:nvPr>
        </p:nvSpPr>
        <p:spPr/>
        <p:txBody>
          <a:bodyPr/>
          <a:lstStyle/>
          <a:p>
            <a:fld id="{4267CD5E-26CF-4249-8540-BB1D07FD4227}" type="slidenum">
              <a:rPr lang="en-US" smtClean="0"/>
              <a:t>21</a:t>
            </a:fld>
            <a:endParaRPr lang="en-US"/>
          </a:p>
        </p:txBody>
      </p:sp>
      <p:pic>
        <p:nvPicPr>
          <p:cNvPr id="1026" name="Picture 2">
            <a:extLst>
              <a:ext uri="{FF2B5EF4-FFF2-40B4-BE49-F238E27FC236}">
                <a16:creationId xmlns:a16="http://schemas.microsoft.com/office/drawing/2014/main" id="{0A2CD6D5-C234-84EC-F54C-E01C709D15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8214" y="845507"/>
            <a:ext cx="5626609" cy="244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7624CD-E213-20D4-EB80-A155EBE82E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2" y="4267034"/>
            <a:ext cx="5378824" cy="159964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60A862AF-73CB-6981-CC02-B9B751C8F9A1}"/>
              </a:ext>
            </a:extLst>
          </p:cNvPr>
          <p:cNvSpPr/>
          <p:nvPr/>
        </p:nvSpPr>
        <p:spPr>
          <a:xfrm>
            <a:off x="8478050" y="3094859"/>
            <a:ext cx="614723" cy="9412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13722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30AA6C-AB2A-D371-8814-77BDE77BD615}"/>
              </a:ext>
            </a:extLst>
          </p:cNvPr>
          <p:cNvPicPr>
            <a:picLocks noChangeAspect="1"/>
          </p:cNvPicPr>
          <p:nvPr/>
        </p:nvPicPr>
        <p:blipFill>
          <a:blip r:embed="rId2"/>
          <a:stretch>
            <a:fillRect/>
          </a:stretch>
        </p:blipFill>
        <p:spPr>
          <a:xfrm>
            <a:off x="6366890" y="1460041"/>
            <a:ext cx="4539016" cy="4362499"/>
          </a:xfrm>
          <a:prstGeom prst="rect">
            <a:avLst/>
          </a:prstGeom>
        </p:spPr>
      </p:pic>
      <p:sp>
        <p:nvSpPr>
          <p:cNvPr id="2" name="Title 1">
            <a:extLst>
              <a:ext uri="{FF2B5EF4-FFF2-40B4-BE49-F238E27FC236}">
                <a16:creationId xmlns:a16="http://schemas.microsoft.com/office/drawing/2014/main" id="{C4271E1D-EDA4-7BC6-4CA1-97543E089038}"/>
              </a:ext>
            </a:extLst>
          </p:cNvPr>
          <p:cNvSpPr>
            <a:spLocks noGrp="1"/>
          </p:cNvSpPr>
          <p:nvPr>
            <p:ph type="title"/>
          </p:nvPr>
        </p:nvSpPr>
        <p:spPr/>
        <p:txBody>
          <a:bodyPr/>
          <a:lstStyle/>
          <a:p>
            <a:r>
              <a:rPr lang="en-US"/>
              <a:t>Manning file (sfincs.man)</a:t>
            </a:r>
          </a:p>
        </p:txBody>
      </p:sp>
      <p:sp>
        <p:nvSpPr>
          <p:cNvPr id="3" name="Content Placeholder 2">
            <a:extLst>
              <a:ext uri="{FF2B5EF4-FFF2-40B4-BE49-F238E27FC236}">
                <a16:creationId xmlns:a16="http://schemas.microsoft.com/office/drawing/2014/main" id="{4924652F-151A-E9CB-381B-BD45754AB916}"/>
              </a:ext>
            </a:extLst>
          </p:cNvPr>
          <p:cNvSpPr>
            <a:spLocks noGrp="1"/>
          </p:cNvSpPr>
          <p:nvPr>
            <p:ph idx="1"/>
          </p:nvPr>
        </p:nvSpPr>
        <p:spPr>
          <a:xfrm>
            <a:off x="644772" y="1604514"/>
            <a:ext cx="5322076" cy="4477634"/>
          </a:xfrm>
        </p:spPr>
        <p:txBody>
          <a:bodyPr/>
          <a:lstStyle/>
          <a:p>
            <a:r>
              <a:rPr lang="en-US" dirty="0"/>
              <a:t> We set the manning’s roughness coefficient to 0.017 </a:t>
            </a:r>
            <a:r>
              <a:rPr lang="en-US" dirty="0" err="1"/>
              <a:t>s.m</a:t>
            </a:r>
            <a:r>
              <a:rPr lang="en-US" baseline="30000" dirty="0"/>
              <a:t>–1/3 </a:t>
            </a:r>
            <a:r>
              <a:rPr lang="en-US" dirty="0"/>
              <a:t>for </a:t>
            </a:r>
            <a:r>
              <a:rPr lang="en-US" b="1" dirty="0"/>
              <a:t>open waters</a:t>
            </a:r>
            <a:r>
              <a:rPr lang="en-US" dirty="0"/>
              <a:t>, 0.022 </a:t>
            </a:r>
            <a:r>
              <a:rPr lang="en-US" dirty="0" err="1"/>
              <a:t>s.m</a:t>
            </a:r>
            <a:r>
              <a:rPr lang="en-US" baseline="30000" dirty="0"/>
              <a:t>–1/3 </a:t>
            </a:r>
            <a:r>
              <a:rPr lang="en-US" dirty="0"/>
              <a:t>for </a:t>
            </a:r>
            <a:r>
              <a:rPr lang="en-US" b="1" dirty="0"/>
              <a:t>roads and paved surfaces</a:t>
            </a:r>
            <a:r>
              <a:rPr lang="en-US" dirty="0"/>
              <a:t>, 0.03 </a:t>
            </a:r>
            <a:r>
              <a:rPr lang="en-US" dirty="0" err="1"/>
              <a:t>s.m</a:t>
            </a:r>
            <a:r>
              <a:rPr lang="en-US" baseline="30000" dirty="0"/>
              <a:t>–1/3 </a:t>
            </a:r>
            <a:r>
              <a:rPr lang="en-US" dirty="0"/>
              <a:t>for </a:t>
            </a:r>
            <a:r>
              <a:rPr lang="en-US" b="1" dirty="0"/>
              <a:t>bare soil</a:t>
            </a:r>
            <a:r>
              <a:rPr lang="en-US" dirty="0"/>
              <a:t>, and 0.035 </a:t>
            </a:r>
            <a:r>
              <a:rPr lang="en-US" dirty="0" err="1"/>
              <a:t>s.m</a:t>
            </a:r>
            <a:r>
              <a:rPr lang="en-US" baseline="30000" dirty="0"/>
              <a:t>–1/3 </a:t>
            </a:r>
            <a:r>
              <a:rPr lang="en-US" dirty="0"/>
              <a:t>for </a:t>
            </a:r>
            <a:r>
              <a:rPr lang="en-US" b="1" dirty="0"/>
              <a:t>vegetated</a:t>
            </a:r>
            <a:r>
              <a:rPr lang="en-US" dirty="0"/>
              <a:t> land.</a:t>
            </a:r>
          </a:p>
          <a:p>
            <a:pPr marL="0" indent="0">
              <a:buNone/>
            </a:pPr>
            <a:r>
              <a:rPr lang="en-US" sz="1588" dirty="0"/>
              <a:t>(Coefficients were selected based on recommended values in Marsooli &amp; Wang 2020).</a:t>
            </a:r>
            <a:endParaRPr lang="en-US" dirty="0"/>
          </a:p>
        </p:txBody>
      </p:sp>
      <p:sp>
        <p:nvSpPr>
          <p:cNvPr id="4" name="Slide Number Placeholder 3">
            <a:extLst>
              <a:ext uri="{FF2B5EF4-FFF2-40B4-BE49-F238E27FC236}">
                <a16:creationId xmlns:a16="http://schemas.microsoft.com/office/drawing/2014/main" id="{EDA91137-588C-FEA1-1B0A-5E95239EB47D}"/>
              </a:ext>
            </a:extLst>
          </p:cNvPr>
          <p:cNvSpPr>
            <a:spLocks noGrp="1"/>
          </p:cNvSpPr>
          <p:nvPr>
            <p:ph type="sldNum" sz="quarter" idx="12"/>
          </p:nvPr>
        </p:nvSpPr>
        <p:spPr/>
        <p:txBody>
          <a:bodyPr/>
          <a:lstStyle/>
          <a:p>
            <a:fld id="{4267CD5E-26CF-4249-8540-BB1D07FD4227}" type="slidenum">
              <a:rPr lang="en-US" smtClean="0"/>
              <a:t>22</a:t>
            </a:fld>
            <a:endParaRPr lang="en-US"/>
          </a:p>
        </p:txBody>
      </p:sp>
      <p:sp>
        <p:nvSpPr>
          <p:cNvPr id="5" name="TextBox 4">
            <a:extLst>
              <a:ext uri="{FF2B5EF4-FFF2-40B4-BE49-F238E27FC236}">
                <a16:creationId xmlns:a16="http://schemas.microsoft.com/office/drawing/2014/main" id="{052609DE-959E-EC32-5499-67E03EDA17D9}"/>
              </a:ext>
            </a:extLst>
          </p:cNvPr>
          <p:cNvSpPr txBox="1"/>
          <p:nvPr/>
        </p:nvSpPr>
        <p:spPr>
          <a:xfrm rot="16200000">
            <a:off x="5808065" y="3349821"/>
            <a:ext cx="1286457" cy="309637"/>
          </a:xfrm>
          <a:prstGeom prst="rect">
            <a:avLst/>
          </a:prstGeom>
          <a:solidFill>
            <a:schemeClr val="bg1"/>
          </a:solidFill>
        </p:spPr>
        <p:txBody>
          <a:bodyPr wrap="square">
            <a:spAutoFit/>
          </a:bodyPr>
          <a:lstStyle/>
          <a:p>
            <a:r>
              <a:rPr lang="en-US" sz="1412"/>
              <a:t>Northing [m]</a:t>
            </a:r>
          </a:p>
        </p:txBody>
      </p:sp>
      <p:sp>
        <p:nvSpPr>
          <p:cNvPr id="6" name="TextBox 5">
            <a:extLst>
              <a:ext uri="{FF2B5EF4-FFF2-40B4-BE49-F238E27FC236}">
                <a16:creationId xmlns:a16="http://schemas.microsoft.com/office/drawing/2014/main" id="{7E092A6A-2BDD-9C35-7C42-90B9167495ED}"/>
              </a:ext>
            </a:extLst>
          </p:cNvPr>
          <p:cNvSpPr txBox="1"/>
          <p:nvPr/>
        </p:nvSpPr>
        <p:spPr>
          <a:xfrm>
            <a:off x="6782700" y="5557943"/>
            <a:ext cx="3414656" cy="309637"/>
          </a:xfrm>
          <a:prstGeom prst="rect">
            <a:avLst/>
          </a:prstGeom>
          <a:solidFill>
            <a:schemeClr val="bg1"/>
          </a:solidFill>
        </p:spPr>
        <p:txBody>
          <a:bodyPr wrap="square">
            <a:spAutoFit/>
          </a:bodyPr>
          <a:lstStyle/>
          <a:p>
            <a:r>
              <a:rPr lang="en-US" sz="1412"/>
              <a:t>Easting [m] – NAD83 / UTM zone 18N</a:t>
            </a:r>
          </a:p>
        </p:txBody>
      </p:sp>
    </p:spTree>
    <p:extLst>
      <p:ext uri="{BB962C8B-B14F-4D97-AF65-F5344CB8AC3E}">
        <p14:creationId xmlns:p14="http://schemas.microsoft.com/office/powerpoint/2010/main" val="731361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E7C8-1F48-6879-7CBC-8644A3D98184}"/>
              </a:ext>
            </a:extLst>
          </p:cNvPr>
          <p:cNvSpPr>
            <a:spLocks noGrp="1"/>
          </p:cNvSpPr>
          <p:nvPr>
            <p:ph type="title"/>
          </p:nvPr>
        </p:nvSpPr>
        <p:spPr/>
        <p:txBody>
          <a:bodyPr/>
          <a:lstStyle/>
          <a:p>
            <a:r>
              <a:rPr lang="en-US"/>
              <a:t>BFP enhancement</a:t>
            </a:r>
          </a:p>
        </p:txBody>
      </p:sp>
      <p:sp>
        <p:nvSpPr>
          <p:cNvPr id="4" name="Slide Number Placeholder 3">
            <a:extLst>
              <a:ext uri="{FF2B5EF4-FFF2-40B4-BE49-F238E27FC236}">
                <a16:creationId xmlns:a16="http://schemas.microsoft.com/office/drawing/2014/main" id="{5BD023B3-6DC8-0D04-5EF3-E06FA30EE8E3}"/>
              </a:ext>
            </a:extLst>
          </p:cNvPr>
          <p:cNvSpPr>
            <a:spLocks noGrp="1"/>
          </p:cNvSpPr>
          <p:nvPr>
            <p:ph type="sldNum" sz="quarter" idx="12"/>
          </p:nvPr>
        </p:nvSpPr>
        <p:spPr/>
        <p:txBody>
          <a:bodyPr/>
          <a:lstStyle/>
          <a:p>
            <a:fld id="{4267CD5E-26CF-4249-8540-BB1D07FD4227}" type="slidenum">
              <a:rPr lang="en-US" smtClean="0"/>
              <a:t>23</a:t>
            </a:fld>
            <a:endParaRPr lang="en-US"/>
          </a:p>
        </p:txBody>
      </p:sp>
      <p:pic>
        <p:nvPicPr>
          <p:cNvPr id="9" name="Picture 8">
            <a:extLst>
              <a:ext uri="{FF2B5EF4-FFF2-40B4-BE49-F238E27FC236}">
                <a16:creationId xmlns:a16="http://schemas.microsoft.com/office/drawing/2014/main" id="{0FD612BB-BBDC-994B-DCF6-983D676CD0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150" y="2159148"/>
            <a:ext cx="4866915" cy="3115149"/>
          </a:xfrm>
          <a:prstGeom prst="rect">
            <a:avLst/>
          </a:prstGeom>
        </p:spPr>
      </p:pic>
      <p:pic>
        <p:nvPicPr>
          <p:cNvPr id="13" name="Picture 12">
            <a:extLst>
              <a:ext uri="{FF2B5EF4-FFF2-40B4-BE49-F238E27FC236}">
                <a16:creationId xmlns:a16="http://schemas.microsoft.com/office/drawing/2014/main" id="{04BEA026-A6D6-A99E-5EBD-3D66A8670B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2180" y="2134866"/>
            <a:ext cx="4866915" cy="3139436"/>
          </a:xfrm>
          <a:prstGeom prst="rect">
            <a:avLst/>
          </a:prstGeom>
        </p:spPr>
      </p:pic>
      <p:sp>
        <p:nvSpPr>
          <p:cNvPr id="14" name="Arrow: Right 13">
            <a:extLst>
              <a:ext uri="{FF2B5EF4-FFF2-40B4-BE49-F238E27FC236}">
                <a16:creationId xmlns:a16="http://schemas.microsoft.com/office/drawing/2014/main" id="{6AE6C6B2-8981-B863-97C2-A302F1B44AF7}"/>
              </a:ext>
            </a:extLst>
          </p:cNvPr>
          <p:cNvSpPr/>
          <p:nvPr/>
        </p:nvSpPr>
        <p:spPr>
          <a:xfrm>
            <a:off x="5985213" y="3302937"/>
            <a:ext cx="411816" cy="64819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588"/>
          </a:p>
        </p:txBody>
      </p:sp>
      <p:sp>
        <p:nvSpPr>
          <p:cNvPr id="5" name="TextBox 4">
            <a:extLst>
              <a:ext uri="{FF2B5EF4-FFF2-40B4-BE49-F238E27FC236}">
                <a16:creationId xmlns:a16="http://schemas.microsoft.com/office/drawing/2014/main" id="{87E8DCE9-ABA6-F92C-A175-7D3CBA45766B}"/>
              </a:ext>
            </a:extLst>
          </p:cNvPr>
          <p:cNvSpPr txBox="1"/>
          <p:nvPr/>
        </p:nvSpPr>
        <p:spPr>
          <a:xfrm>
            <a:off x="5076399" y="4921259"/>
            <a:ext cx="1019604" cy="363946"/>
          </a:xfrm>
          <a:prstGeom prst="rect">
            <a:avLst/>
          </a:prstGeom>
          <a:noFill/>
        </p:spPr>
        <p:txBody>
          <a:bodyPr wrap="square">
            <a:spAutoFit/>
          </a:bodyPr>
          <a:lstStyle/>
          <a:p>
            <a:r>
              <a:rPr lang="en-US" sz="1765" b="1">
                <a:solidFill>
                  <a:schemeClr val="bg1"/>
                </a:solidFill>
              </a:rPr>
              <a:t>Original</a:t>
            </a:r>
          </a:p>
        </p:txBody>
      </p:sp>
      <p:sp>
        <p:nvSpPr>
          <p:cNvPr id="6" name="TextBox 5">
            <a:extLst>
              <a:ext uri="{FF2B5EF4-FFF2-40B4-BE49-F238E27FC236}">
                <a16:creationId xmlns:a16="http://schemas.microsoft.com/office/drawing/2014/main" id="{870BB2FA-D284-E39D-5E5B-E8A7CA67D6CB}"/>
              </a:ext>
            </a:extLst>
          </p:cNvPr>
          <p:cNvSpPr txBox="1"/>
          <p:nvPr/>
        </p:nvSpPr>
        <p:spPr>
          <a:xfrm>
            <a:off x="10205758" y="4925990"/>
            <a:ext cx="1136998" cy="363946"/>
          </a:xfrm>
          <a:prstGeom prst="rect">
            <a:avLst/>
          </a:prstGeom>
          <a:noFill/>
        </p:spPr>
        <p:txBody>
          <a:bodyPr wrap="square">
            <a:spAutoFit/>
          </a:bodyPr>
          <a:lstStyle/>
          <a:p>
            <a:r>
              <a:rPr lang="en-US" sz="1765" b="1">
                <a:solidFill>
                  <a:schemeClr val="bg1"/>
                </a:solidFill>
              </a:rPr>
              <a:t>Enhanced</a:t>
            </a:r>
          </a:p>
        </p:txBody>
      </p:sp>
    </p:spTree>
    <p:extLst>
      <p:ext uri="{BB962C8B-B14F-4D97-AF65-F5344CB8AC3E}">
        <p14:creationId xmlns:p14="http://schemas.microsoft.com/office/powerpoint/2010/main" val="3732142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3D9212A-7284-3900-D355-C32BD8E9516B}"/>
              </a:ext>
            </a:extLst>
          </p:cNvPr>
          <p:cNvPicPr>
            <a:picLocks noChangeAspect="1"/>
          </p:cNvPicPr>
          <p:nvPr/>
        </p:nvPicPr>
        <p:blipFill>
          <a:blip r:embed="rId2" cstate="screen">
            <a:extLst>
              <a:ext uri="{28A0092B-C50C-407E-A947-70E740481C1C}">
                <a14:useLocalDpi xmlns:a14="http://schemas.microsoft.com/office/drawing/2010/main"/>
              </a:ext>
            </a:extLst>
          </a:blip>
          <a:srcRect t="1" b="1525"/>
          <a:stretch/>
        </p:blipFill>
        <p:spPr>
          <a:xfrm>
            <a:off x="4409375" y="1871936"/>
            <a:ext cx="4317067" cy="3809449"/>
          </a:xfrm>
          <a:prstGeom prst="rect">
            <a:avLst/>
          </a:prstGeom>
          <a:ln w="19050">
            <a:solidFill>
              <a:schemeClr val="bg1"/>
            </a:solidFill>
          </a:ln>
        </p:spPr>
      </p:pic>
      <p:sp>
        <p:nvSpPr>
          <p:cNvPr id="2" name="Title 1">
            <a:extLst>
              <a:ext uri="{FF2B5EF4-FFF2-40B4-BE49-F238E27FC236}">
                <a16:creationId xmlns:a16="http://schemas.microsoft.com/office/drawing/2014/main" id="{9ECA284B-955A-DD89-B547-573E8FCBC446}"/>
              </a:ext>
            </a:extLst>
          </p:cNvPr>
          <p:cNvSpPr>
            <a:spLocks noGrp="1"/>
          </p:cNvSpPr>
          <p:nvPr>
            <p:ph type="title"/>
          </p:nvPr>
        </p:nvSpPr>
        <p:spPr/>
        <p:txBody>
          <a:bodyPr/>
          <a:lstStyle/>
          <a:p>
            <a:r>
              <a:rPr lang="en-US"/>
              <a:t>Boundary Conditions</a:t>
            </a:r>
          </a:p>
        </p:txBody>
      </p:sp>
      <p:sp>
        <p:nvSpPr>
          <p:cNvPr id="4" name="Slide Number Placeholder 3">
            <a:extLst>
              <a:ext uri="{FF2B5EF4-FFF2-40B4-BE49-F238E27FC236}">
                <a16:creationId xmlns:a16="http://schemas.microsoft.com/office/drawing/2014/main" id="{C6C890C8-4B14-2AE2-7332-8C40BA8CDFA2}"/>
              </a:ext>
            </a:extLst>
          </p:cNvPr>
          <p:cNvSpPr>
            <a:spLocks noGrp="1"/>
          </p:cNvSpPr>
          <p:nvPr>
            <p:ph type="sldNum" sz="quarter" idx="12"/>
          </p:nvPr>
        </p:nvSpPr>
        <p:spPr/>
        <p:txBody>
          <a:bodyPr/>
          <a:lstStyle/>
          <a:p>
            <a:fld id="{4267CD5E-26CF-4249-8540-BB1D07FD4227}" type="slidenum">
              <a:rPr lang="en-US" smtClean="0"/>
              <a:t>24</a:t>
            </a:fld>
            <a:endParaRPr lang="en-US"/>
          </a:p>
        </p:txBody>
      </p:sp>
      <p:cxnSp>
        <p:nvCxnSpPr>
          <p:cNvPr id="11" name="Straight Connector 10">
            <a:extLst>
              <a:ext uri="{FF2B5EF4-FFF2-40B4-BE49-F238E27FC236}">
                <a16:creationId xmlns:a16="http://schemas.microsoft.com/office/drawing/2014/main" id="{B8273093-9928-2B6F-A392-2B0A5D11A9FD}"/>
              </a:ext>
            </a:extLst>
          </p:cNvPr>
          <p:cNvCxnSpPr>
            <a:cxnSpLocks/>
          </p:cNvCxnSpPr>
          <p:nvPr/>
        </p:nvCxnSpPr>
        <p:spPr>
          <a:xfrm flipH="1">
            <a:off x="5162153" y="2176746"/>
            <a:ext cx="1075765" cy="236164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3537C3-3E0A-4ECC-1DB3-720B5ABE41E7}"/>
              </a:ext>
            </a:extLst>
          </p:cNvPr>
          <p:cNvCxnSpPr>
            <a:cxnSpLocks/>
          </p:cNvCxnSpPr>
          <p:nvPr/>
        </p:nvCxnSpPr>
        <p:spPr>
          <a:xfrm>
            <a:off x="6237921" y="2176747"/>
            <a:ext cx="714375" cy="256748"/>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1F7D93-E685-E098-2B19-28C35E966976}"/>
              </a:ext>
            </a:extLst>
          </p:cNvPr>
          <p:cNvCxnSpPr>
            <a:cxnSpLocks/>
          </p:cNvCxnSpPr>
          <p:nvPr/>
        </p:nvCxnSpPr>
        <p:spPr>
          <a:xfrm>
            <a:off x="5170117" y="4536098"/>
            <a:ext cx="1226254" cy="319569"/>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C9C1F70-EF4C-8DC8-DC7E-78DE3C341576}"/>
              </a:ext>
            </a:extLst>
          </p:cNvPr>
          <p:cNvSpPr txBox="1"/>
          <p:nvPr/>
        </p:nvSpPr>
        <p:spPr>
          <a:xfrm>
            <a:off x="3498079" y="1554652"/>
            <a:ext cx="5883088" cy="336695"/>
          </a:xfrm>
          <a:prstGeom prst="rect">
            <a:avLst/>
          </a:prstGeom>
          <a:noFill/>
        </p:spPr>
        <p:txBody>
          <a:bodyPr wrap="square">
            <a:spAutoFit/>
          </a:bodyPr>
          <a:lstStyle/>
          <a:p>
            <a:r>
              <a:rPr lang="en-US" sz="1588"/>
              <a:t>Cells that are </a:t>
            </a:r>
            <a:r>
              <a:rPr lang="en-US" sz="1588" b="1"/>
              <a:t>inactive</a:t>
            </a:r>
            <a:r>
              <a:rPr lang="en-US" sz="1588"/>
              <a:t>, </a:t>
            </a:r>
            <a:r>
              <a:rPr lang="en-US" sz="1588" b="1"/>
              <a:t>active(1)</a:t>
            </a:r>
            <a:r>
              <a:rPr lang="en-US" sz="1588"/>
              <a:t>, </a:t>
            </a:r>
            <a:r>
              <a:rPr lang="en-US" sz="1588" b="1"/>
              <a:t>inflow(2) or outflow(3) boundary.</a:t>
            </a:r>
            <a:endParaRPr lang="en-US" sz="1588"/>
          </a:p>
        </p:txBody>
      </p:sp>
      <p:sp>
        <p:nvSpPr>
          <p:cNvPr id="12" name="TextBox 11">
            <a:extLst>
              <a:ext uri="{FF2B5EF4-FFF2-40B4-BE49-F238E27FC236}">
                <a16:creationId xmlns:a16="http://schemas.microsoft.com/office/drawing/2014/main" id="{95CB107D-39DD-8BAC-0896-4EC9BF457FDF}"/>
              </a:ext>
            </a:extLst>
          </p:cNvPr>
          <p:cNvSpPr txBox="1"/>
          <p:nvPr/>
        </p:nvSpPr>
        <p:spPr>
          <a:xfrm rot="16200000">
            <a:off x="3819379" y="3492696"/>
            <a:ext cx="1286457" cy="309637"/>
          </a:xfrm>
          <a:prstGeom prst="rect">
            <a:avLst/>
          </a:prstGeom>
          <a:solidFill>
            <a:schemeClr val="bg1"/>
          </a:solidFill>
        </p:spPr>
        <p:txBody>
          <a:bodyPr wrap="square">
            <a:spAutoFit/>
          </a:bodyPr>
          <a:lstStyle/>
          <a:p>
            <a:r>
              <a:rPr lang="en-US" sz="1412"/>
              <a:t>Northing [m]</a:t>
            </a:r>
          </a:p>
        </p:txBody>
      </p:sp>
      <p:sp>
        <p:nvSpPr>
          <p:cNvPr id="15" name="TextBox 14">
            <a:extLst>
              <a:ext uri="{FF2B5EF4-FFF2-40B4-BE49-F238E27FC236}">
                <a16:creationId xmlns:a16="http://schemas.microsoft.com/office/drawing/2014/main" id="{A70C84BD-83F5-F722-BC14-36FFE5FD7758}"/>
              </a:ext>
            </a:extLst>
          </p:cNvPr>
          <p:cNvSpPr txBox="1"/>
          <p:nvPr/>
        </p:nvSpPr>
        <p:spPr>
          <a:xfrm>
            <a:off x="4689044" y="5477733"/>
            <a:ext cx="3414656" cy="309637"/>
          </a:xfrm>
          <a:prstGeom prst="rect">
            <a:avLst/>
          </a:prstGeom>
          <a:solidFill>
            <a:schemeClr val="bg1"/>
          </a:solidFill>
        </p:spPr>
        <p:txBody>
          <a:bodyPr wrap="square">
            <a:spAutoFit/>
          </a:bodyPr>
          <a:lstStyle/>
          <a:p>
            <a:r>
              <a:rPr lang="en-US" sz="1412"/>
              <a:t>Easting [m] – NAD83 / UTM zone 18N</a:t>
            </a:r>
          </a:p>
        </p:txBody>
      </p:sp>
      <p:cxnSp>
        <p:nvCxnSpPr>
          <p:cNvPr id="26" name="Straight Connector 25">
            <a:extLst>
              <a:ext uri="{FF2B5EF4-FFF2-40B4-BE49-F238E27FC236}">
                <a16:creationId xmlns:a16="http://schemas.microsoft.com/office/drawing/2014/main" id="{ADB94C5F-15B9-7EEC-9A31-D1B94CBB6FAC}"/>
              </a:ext>
            </a:extLst>
          </p:cNvPr>
          <p:cNvCxnSpPr/>
          <p:nvPr/>
        </p:nvCxnSpPr>
        <p:spPr>
          <a:xfrm>
            <a:off x="6985091" y="2453633"/>
            <a:ext cx="198766" cy="62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927419-96A9-D14B-4FB0-4AD4EA2D7CAC}"/>
              </a:ext>
            </a:extLst>
          </p:cNvPr>
          <p:cNvCxnSpPr/>
          <p:nvPr/>
        </p:nvCxnSpPr>
        <p:spPr>
          <a:xfrm>
            <a:off x="6439623" y="4861544"/>
            <a:ext cx="198766" cy="62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6E263C1E-626B-2533-5659-A798D0D6A437}"/>
              </a:ext>
            </a:extLst>
          </p:cNvPr>
          <p:cNvSpPr/>
          <p:nvPr/>
        </p:nvSpPr>
        <p:spPr>
          <a:xfrm>
            <a:off x="7181318" y="2412069"/>
            <a:ext cx="44175" cy="102954"/>
          </a:xfrm>
          <a:custGeom>
            <a:avLst/>
            <a:gdLst>
              <a:gd name="connsiteX0" fmla="*/ 0 w 50065"/>
              <a:gd name="connsiteY0" fmla="*/ 0 h 116681"/>
              <a:gd name="connsiteX1" fmla="*/ 11906 w 50065"/>
              <a:gd name="connsiteY1" fmla="*/ 2381 h 116681"/>
              <a:gd name="connsiteX2" fmla="*/ 30956 w 50065"/>
              <a:gd name="connsiteY2" fmla="*/ 4763 h 116681"/>
              <a:gd name="connsiteX3" fmla="*/ 40481 w 50065"/>
              <a:gd name="connsiteY3" fmla="*/ 7144 h 116681"/>
              <a:gd name="connsiteX4" fmla="*/ 50006 w 50065"/>
              <a:gd name="connsiteY4" fmla="*/ 26194 h 116681"/>
              <a:gd name="connsiteX5" fmla="*/ 45244 w 50065"/>
              <a:gd name="connsiteY5" fmla="*/ 59531 h 116681"/>
              <a:gd name="connsiteX6" fmla="*/ 42862 w 50065"/>
              <a:gd name="connsiteY6" fmla="*/ 66675 h 116681"/>
              <a:gd name="connsiteX7" fmla="*/ 35719 w 50065"/>
              <a:gd name="connsiteY7" fmla="*/ 83344 h 116681"/>
              <a:gd name="connsiteX8" fmla="*/ 28575 w 50065"/>
              <a:gd name="connsiteY8" fmla="*/ 85725 h 116681"/>
              <a:gd name="connsiteX9" fmla="*/ 23812 w 50065"/>
              <a:gd name="connsiteY9" fmla="*/ 102394 h 116681"/>
              <a:gd name="connsiteX10" fmla="*/ 21431 w 50065"/>
              <a:gd name="connsiteY10" fmla="*/ 116681 h 116681"/>
              <a:gd name="connsiteX0" fmla="*/ 0 w 50065"/>
              <a:gd name="connsiteY0" fmla="*/ 0 h 116681"/>
              <a:gd name="connsiteX1" fmla="*/ 2381 w 50065"/>
              <a:gd name="connsiteY1" fmla="*/ 2381 h 116681"/>
              <a:gd name="connsiteX2" fmla="*/ 30956 w 50065"/>
              <a:gd name="connsiteY2" fmla="*/ 4763 h 116681"/>
              <a:gd name="connsiteX3" fmla="*/ 40481 w 50065"/>
              <a:gd name="connsiteY3" fmla="*/ 7144 h 116681"/>
              <a:gd name="connsiteX4" fmla="*/ 50006 w 50065"/>
              <a:gd name="connsiteY4" fmla="*/ 26194 h 116681"/>
              <a:gd name="connsiteX5" fmla="*/ 45244 w 50065"/>
              <a:gd name="connsiteY5" fmla="*/ 59531 h 116681"/>
              <a:gd name="connsiteX6" fmla="*/ 42862 w 50065"/>
              <a:gd name="connsiteY6" fmla="*/ 66675 h 116681"/>
              <a:gd name="connsiteX7" fmla="*/ 35719 w 50065"/>
              <a:gd name="connsiteY7" fmla="*/ 83344 h 116681"/>
              <a:gd name="connsiteX8" fmla="*/ 28575 w 50065"/>
              <a:gd name="connsiteY8" fmla="*/ 85725 h 116681"/>
              <a:gd name="connsiteX9" fmla="*/ 23812 w 50065"/>
              <a:gd name="connsiteY9" fmla="*/ 102394 h 116681"/>
              <a:gd name="connsiteX10" fmla="*/ 21431 w 50065"/>
              <a:gd name="connsiteY10" fmla="*/ 116681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65" h="116681">
                <a:moveTo>
                  <a:pt x="0" y="0"/>
                </a:moveTo>
                <a:cubicBezTo>
                  <a:pt x="3969" y="794"/>
                  <a:pt x="-1619" y="1766"/>
                  <a:pt x="2381" y="2381"/>
                </a:cubicBezTo>
                <a:cubicBezTo>
                  <a:pt x="8706" y="3354"/>
                  <a:pt x="24606" y="3969"/>
                  <a:pt x="30956" y="4763"/>
                </a:cubicBezTo>
                <a:cubicBezTo>
                  <a:pt x="37306" y="5557"/>
                  <a:pt x="37306" y="6350"/>
                  <a:pt x="40481" y="7144"/>
                </a:cubicBezTo>
                <a:cubicBezTo>
                  <a:pt x="43656" y="13494"/>
                  <a:pt x="50790" y="19138"/>
                  <a:pt x="50006" y="26194"/>
                </a:cubicBezTo>
                <a:cubicBezTo>
                  <a:pt x="48525" y="39522"/>
                  <a:pt x="48276" y="47404"/>
                  <a:pt x="45244" y="59531"/>
                </a:cubicBezTo>
                <a:cubicBezTo>
                  <a:pt x="44635" y="61966"/>
                  <a:pt x="43552" y="64261"/>
                  <a:pt x="42862" y="66675"/>
                </a:cubicBezTo>
                <a:cubicBezTo>
                  <a:pt x="41167" y="72606"/>
                  <a:pt x="41089" y="79048"/>
                  <a:pt x="35719" y="83344"/>
                </a:cubicBezTo>
                <a:cubicBezTo>
                  <a:pt x="33759" y="84912"/>
                  <a:pt x="30956" y="84931"/>
                  <a:pt x="28575" y="85725"/>
                </a:cubicBezTo>
                <a:cubicBezTo>
                  <a:pt x="26987" y="91281"/>
                  <a:pt x="25214" y="96788"/>
                  <a:pt x="23812" y="102394"/>
                </a:cubicBezTo>
                <a:cubicBezTo>
                  <a:pt x="21275" y="112540"/>
                  <a:pt x="21431" y="110750"/>
                  <a:pt x="21431" y="116681"/>
                </a:cubicBezTo>
              </a:path>
            </a:pathLst>
          </a:custGeom>
          <a:noFill/>
          <a:ln w="444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Rectangle 2">
            <a:extLst>
              <a:ext uri="{FF2B5EF4-FFF2-40B4-BE49-F238E27FC236}">
                <a16:creationId xmlns:a16="http://schemas.microsoft.com/office/drawing/2014/main" id="{E8279F18-F011-F9FD-979F-AD1C15F88362}"/>
              </a:ext>
            </a:extLst>
          </p:cNvPr>
          <p:cNvSpPr/>
          <p:nvPr/>
        </p:nvSpPr>
        <p:spPr>
          <a:xfrm>
            <a:off x="7635411" y="3029580"/>
            <a:ext cx="75640" cy="4832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cxnSp>
        <p:nvCxnSpPr>
          <p:cNvPr id="7" name="Straight Connector 6">
            <a:extLst>
              <a:ext uri="{FF2B5EF4-FFF2-40B4-BE49-F238E27FC236}">
                <a16:creationId xmlns:a16="http://schemas.microsoft.com/office/drawing/2014/main" id="{AD0C2FC4-B5C9-61F8-2639-6FDF21157B3D}"/>
              </a:ext>
            </a:extLst>
          </p:cNvPr>
          <p:cNvCxnSpPr>
            <a:cxnSpLocks/>
          </p:cNvCxnSpPr>
          <p:nvPr/>
        </p:nvCxnSpPr>
        <p:spPr>
          <a:xfrm>
            <a:off x="7638910" y="3027479"/>
            <a:ext cx="9875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38072D-DF97-CF2A-1692-A1AF4B4D0276}"/>
              </a:ext>
            </a:extLst>
          </p:cNvPr>
          <p:cNvCxnSpPr>
            <a:cxnSpLocks/>
          </p:cNvCxnSpPr>
          <p:nvPr/>
        </p:nvCxnSpPr>
        <p:spPr>
          <a:xfrm>
            <a:off x="7711050" y="3273098"/>
            <a:ext cx="39922"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8704AB7-0AAC-D67F-3524-9B88C7ACD712}"/>
              </a:ext>
            </a:extLst>
          </p:cNvPr>
          <p:cNvSpPr/>
          <p:nvPr/>
        </p:nvSpPr>
        <p:spPr>
          <a:xfrm>
            <a:off x="7726539" y="3149004"/>
            <a:ext cx="244693" cy="244463"/>
          </a:xfrm>
          <a:prstGeom prst="rect">
            <a:avLst/>
          </a:prstGeom>
          <a:noFill/>
        </p:spPr>
        <p:txBody>
          <a:bodyPr wrap="none" lIns="80682" tIns="40341" rIns="80682" bIns="40341">
            <a:spAutoFit/>
          </a:bodyPr>
          <a:lstStyle/>
          <a:p>
            <a:pPr algn="ctr"/>
            <a:r>
              <a:rPr lang="en-US" sz="1059">
                <a:ln w="0"/>
                <a:solidFill>
                  <a:srgbClr val="4D4D4D"/>
                </a:solidFill>
                <a:latin typeface="Abadi" panose="020B0604020104020204" pitchFamily="34" charset="0"/>
              </a:rPr>
              <a:t>4</a:t>
            </a:r>
          </a:p>
        </p:txBody>
      </p:sp>
      <p:sp>
        <p:nvSpPr>
          <p:cNvPr id="20" name="Rectangle 19">
            <a:extLst>
              <a:ext uri="{FF2B5EF4-FFF2-40B4-BE49-F238E27FC236}">
                <a16:creationId xmlns:a16="http://schemas.microsoft.com/office/drawing/2014/main" id="{AD1DF64C-E0B6-7DEF-5710-E189E91F6E4E}"/>
              </a:ext>
            </a:extLst>
          </p:cNvPr>
          <p:cNvSpPr/>
          <p:nvPr/>
        </p:nvSpPr>
        <p:spPr>
          <a:xfrm>
            <a:off x="7773384" y="3029583"/>
            <a:ext cx="827134" cy="194140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1" name="Rectangle 20">
            <a:extLst>
              <a:ext uri="{FF2B5EF4-FFF2-40B4-BE49-F238E27FC236}">
                <a16:creationId xmlns:a16="http://schemas.microsoft.com/office/drawing/2014/main" id="{EF73AE84-2391-5A48-71C1-766D62515D71}"/>
              </a:ext>
            </a:extLst>
          </p:cNvPr>
          <p:cNvSpPr/>
          <p:nvPr/>
        </p:nvSpPr>
        <p:spPr>
          <a:xfrm>
            <a:off x="7582415" y="2061592"/>
            <a:ext cx="1389950" cy="619369"/>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3" name="TextBox 22">
            <a:extLst>
              <a:ext uri="{FF2B5EF4-FFF2-40B4-BE49-F238E27FC236}">
                <a16:creationId xmlns:a16="http://schemas.microsoft.com/office/drawing/2014/main" id="{760078FE-ED1E-4162-ACE4-6BD3213CC6E8}"/>
              </a:ext>
            </a:extLst>
          </p:cNvPr>
          <p:cNvSpPr txBox="1"/>
          <p:nvPr/>
        </p:nvSpPr>
        <p:spPr>
          <a:xfrm>
            <a:off x="7750970" y="3110159"/>
            <a:ext cx="1535464" cy="336695"/>
          </a:xfrm>
          <a:prstGeom prst="rect">
            <a:avLst/>
          </a:prstGeom>
          <a:noFill/>
        </p:spPr>
        <p:txBody>
          <a:bodyPr wrap="square">
            <a:spAutoFit/>
          </a:bodyPr>
          <a:lstStyle/>
          <a:p>
            <a:r>
              <a:rPr lang="en-US" sz="1588"/>
              <a:t>closed</a:t>
            </a:r>
          </a:p>
        </p:txBody>
      </p:sp>
      <p:sp>
        <p:nvSpPr>
          <p:cNvPr id="24" name="TextBox 23">
            <a:extLst>
              <a:ext uri="{FF2B5EF4-FFF2-40B4-BE49-F238E27FC236}">
                <a16:creationId xmlns:a16="http://schemas.microsoft.com/office/drawing/2014/main" id="{83D287FA-02FD-4A4E-EC01-F4C095AA592F}"/>
              </a:ext>
            </a:extLst>
          </p:cNvPr>
          <p:cNvSpPr txBox="1"/>
          <p:nvPr/>
        </p:nvSpPr>
        <p:spPr>
          <a:xfrm>
            <a:off x="7750970" y="3574284"/>
            <a:ext cx="1535464" cy="336695"/>
          </a:xfrm>
          <a:prstGeom prst="rect">
            <a:avLst/>
          </a:prstGeom>
          <a:noFill/>
        </p:spPr>
        <p:txBody>
          <a:bodyPr wrap="square">
            <a:spAutoFit/>
          </a:bodyPr>
          <a:lstStyle/>
          <a:p>
            <a:r>
              <a:rPr lang="en-US" sz="1588"/>
              <a:t>outflow</a:t>
            </a:r>
          </a:p>
        </p:txBody>
      </p:sp>
      <p:sp>
        <p:nvSpPr>
          <p:cNvPr id="25" name="TextBox 24">
            <a:extLst>
              <a:ext uri="{FF2B5EF4-FFF2-40B4-BE49-F238E27FC236}">
                <a16:creationId xmlns:a16="http://schemas.microsoft.com/office/drawing/2014/main" id="{81010C17-02E6-1460-9801-6D53AE651FF2}"/>
              </a:ext>
            </a:extLst>
          </p:cNvPr>
          <p:cNvSpPr txBox="1"/>
          <p:nvPr/>
        </p:nvSpPr>
        <p:spPr>
          <a:xfrm>
            <a:off x="7750970" y="4071284"/>
            <a:ext cx="1535464" cy="336695"/>
          </a:xfrm>
          <a:prstGeom prst="rect">
            <a:avLst/>
          </a:prstGeom>
          <a:noFill/>
        </p:spPr>
        <p:txBody>
          <a:bodyPr wrap="square">
            <a:spAutoFit/>
          </a:bodyPr>
          <a:lstStyle/>
          <a:p>
            <a:r>
              <a:rPr lang="en-US" sz="1588"/>
              <a:t>inflow</a:t>
            </a:r>
          </a:p>
        </p:txBody>
      </p:sp>
      <p:sp>
        <p:nvSpPr>
          <p:cNvPr id="29" name="TextBox 28">
            <a:extLst>
              <a:ext uri="{FF2B5EF4-FFF2-40B4-BE49-F238E27FC236}">
                <a16:creationId xmlns:a16="http://schemas.microsoft.com/office/drawing/2014/main" id="{5CB58B2E-BFB4-F481-6195-2E8225BA1C9B}"/>
              </a:ext>
            </a:extLst>
          </p:cNvPr>
          <p:cNvSpPr txBox="1"/>
          <p:nvPr/>
        </p:nvSpPr>
        <p:spPr>
          <a:xfrm>
            <a:off x="7750970" y="4551509"/>
            <a:ext cx="1535464" cy="336695"/>
          </a:xfrm>
          <a:prstGeom prst="rect">
            <a:avLst/>
          </a:prstGeom>
          <a:noFill/>
        </p:spPr>
        <p:txBody>
          <a:bodyPr wrap="square">
            <a:spAutoFit/>
          </a:bodyPr>
          <a:lstStyle/>
          <a:p>
            <a:r>
              <a:rPr lang="en-US" sz="1588"/>
              <a:t>inactive</a:t>
            </a:r>
          </a:p>
        </p:txBody>
      </p:sp>
    </p:spTree>
    <p:extLst>
      <p:ext uri="{BB962C8B-B14F-4D97-AF65-F5344CB8AC3E}">
        <p14:creationId xmlns:p14="http://schemas.microsoft.com/office/powerpoint/2010/main" val="2023675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8BB7-42B5-9A11-AA4A-1EA4AD9B0F7D}"/>
              </a:ext>
            </a:extLst>
          </p:cNvPr>
          <p:cNvSpPr>
            <a:spLocks noGrp="1"/>
          </p:cNvSpPr>
          <p:nvPr>
            <p:ph type="title"/>
          </p:nvPr>
        </p:nvSpPr>
        <p:spPr/>
        <p:txBody>
          <a:bodyPr/>
          <a:lstStyle/>
          <a:p>
            <a:r>
              <a:rPr lang="en-US"/>
              <a:t>Infiltration</a:t>
            </a:r>
          </a:p>
        </p:txBody>
      </p:sp>
      <p:sp>
        <p:nvSpPr>
          <p:cNvPr id="3" name="Content Placeholder 2">
            <a:extLst>
              <a:ext uri="{FF2B5EF4-FFF2-40B4-BE49-F238E27FC236}">
                <a16:creationId xmlns:a16="http://schemas.microsoft.com/office/drawing/2014/main" id="{A62118EE-1230-99CA-ADF6-7F9193664DBC}"/>
              </a:ext>
            </a:extLst>
          </p:cNvPr>
          <p:cNvSpPr>
            <a:spLocks noGrp="1"/>
          </p:cNvSpPr>
          <p:nvPr>
            <p:ph idx="1"/>
          </p:nvPr>
        </p:nvSpPr>
        <p:spPr>
          <a:xfrm>
            <a:off x="1286098" y="1583202"/>
            <a:ext cx="8827215" cy="3677961"/>
          </a:xfrm>
        </p:spPr>
        <p:txBody>
          <a:bodyPr>
            <a:normAutofit/>
          </a:bodyPr>
          <a:lstStyle/>
          <a:p>
            <a:r>
              <a:rPr lang="en-US" sz="2118">
                <a:latin typeface="Aptos" panose="020B0004020202020204" pitchFamily="34" charset="0"/>
                <a:ea typeface="Aptos" panose="020B0004020202020204" pitchFamily="34" charset="0"/>
                <a:cs typeface="Arial" panose="020B0604020202020204" pitchFamily="34" charset="0"/>
              </a:rPr>
              <a:t>We used a constant infiltration rate to represent both </a:t>
            </a:r>
            <a:r>
              <a:rPr lang="en-US" sz="2118" b="1">
                <a:latin typeface="Aptos" panose="020B0004020202020204" pitchFamily="34" charset="0"/>
                <a:ea typeface="Aptos" panose="020B0004020202020204" pitchFamily="34" charset="0"/>
                <a:cs typeface="Arial" panose="020B0604020202020204" pitchFamily="34" charset="0"/>
              </a:rPr>
              <a:t>above ground and underground discharge systems</a:t>
            </a:r>
            <a:r>
              <a:rPr lang="en-US" sz="2118">
                <a:latin typeface="Aptos" panose="020B0004020202020204" pitchFamily="34" charset="0"/>
                <a:ea typeface="Aptos" panose="020B0004020202020204" pitchFamily="34" charset="0"/>
                <a:cs typeface="Arial" panose="020B0604020202020204" pitchFamily="34" charset="0"/>
              </a:rPr>
              <a:t>, which are </a:t>
            </a:r>
            <a:r>
              <a:rPr lang="en-US" sz="2118" b="1">
                <a:latin typeface="Aptos" panose="020B0004020202020204" pitchFamily="34" charset="0"/>
                <a:ea typeface="Aptos" panose="020B0004020202020204" pitchFamily="34" charset="0"/>
                <a:cs typeface="Arial" panose="020B0604020202020204" pitchFamily="34" charset="0"/>
              </a:rPr>
              <a:t>not explicitly modeled</a:t>
            </a:r>
            <a:r>
              <a:rPr lang="en-US" sz="2118">
                <a:latin typeface="Aptos" panose="020B0004020202020204" pitchFamily="34" charset="0"/>
                <a:ea typeface="Aptos" panose="020B0004020202020204" pitchFamily="34" charset="0"/>
                <a:cs typeface="Arial" panose="020B0604020202020204" pitchFamily="34" charset="0"/>
              </a:rPr>
              <a:t>. </a:t>
            </a:r>
          </a:p>
          <a:p>
            <a:r>
              <a:rPr lang="en-US" sz="2118">
                <a:latin typeface="Aptos" panose="020B0004020202020204" pitchFamily="34" charset="0"/>
                <a:ea typeface="Aptos" panose="020B0004020202020204" pitchFamily="34" charset="0"/>
                <a:cs typeface="Arial" panose="020B0604020202020204" pitchFamily="34" charset="0"/>
              </a:rPr>
              <a:t>In accordance with the Stormwater Management design rules* </a:t>
            </a:r>
            <a:r>
              <a:rPr lang="en-US" sz="2118" b="1">
                <a:latin typeface="Aptos" panose="020B0004020202020204" pitchFamily="34" charset="0"/>
                <a:ea typeface="Aptos" panose="020B0004020202020204" pitchFamily="34" charset="0"/>
                <a:cs typeface="Arial" panose="020B0604020202020204" pitchFamily="34" charset="0"/>
              </a:rPr>
              <a:t>allowable discharge rate </a:t>
            </a:r>
            <a:r>
              <a:rPr lang="en-US" sz="2118">
                <a:latin typeface="Aptos" panose="020B0004020202020204" pitchFamily="34" charset="0"/>
                <a:ea typeface="Aptos" panose="020B0004020202020204" pitchFamily="34" charset="0"/>
                <a:cs typeface="Arial" panose="020B0604020202020204" pitchFamily="34" charset="0"/>
              </a:rPr>
              <a:t>requirement for stormwater runoff quantity control, the for the 100-year storm is 80% of the pre-construction peak flow rate.</a:t>
            </a:r>
          </a:p>
          <a:p>
            <a:r>
              <a:rPr lang="en-US" sz="2118">
                <a:latin typeface="Aptos" panose="020B0004020202020204" pitchFamily="34" charset="0"/>
                <a:ea typeface="Aptos" panose="020B0004020202020204" pitchFamily="34" charset="0"/>
                <a:cs typeface="Arial" panose="020B0604020202020204" pitchFamily="34" charset="0"/>
              </a:rPr>
              <a:t>In fact, </a:t>
            </a:r>
            <a:r>
              <a:rPr lang="en-US" sz="2118">
                <a:latin typeface="Aptos" panose="020B0004020202020204" pitchFamily="34" charset="0"/>
              </a:rPr>
              <a:t>intense rainfall of greater than </a:t>
            </a:r>
            <a:r>
              <a:rPr lang="en-US" sz="2118" b="1">
                <a:latin typeface="Aptos" panose="020B0004020202020204" pitchFamily="34" charset="0"/>
              </a:rPr>
              <a:t>0.8</a:t>
            </a:r>
            <a:r>
              <a:rPr lang="en-US" sz="2118">
                <a:latin typeface="Aptos" panose="020B0004020202020204" pitchFamily="34" charset="0"/>
              </a:rPr>
              <a:t> inch/hr (~</a:t>
            </a:r>
            <a:r>
              <a:rPr lang="en-US" sz="2118" b="1">
                <a:latin typeface="Aptos" panose="020B0004020202020204" pitchFamily="34" charset="0"/>
              </a:rPr>
              <a:t>20.32</a:t>
            </a:r>
            <a:r>
              <a:rPr lang="en-US" sz="2118">
                <a:latin typeface="Aptos" panose="020B0004020202020204" pitchFamily="34" charset="0"/>
              </a:rPr>
              <a:t> mm/hr) could result in flooding in low-lying areas per Office of Emergency Management of Hoboken**.</a:t>
            </a:r>
          </a:p>
        </p:txBody>
      </p:sp>
      <p:sp>
        <p:nvSpPr>
          <p:cNvPr id="4" name="Slide Number Placeholder 3">
            <a:extLst>
              <a:ext uri="{FF2B5EF4-FFF2-40B4-BE49-F238E27FC236}">
                <a16:creationId xmlns:a16="http://schemas.microsoft.com/office/drawing/2014/main" id="{49E35C9C-0591-DA9C-5F63-1962A8882292}"/>
              </a:ext>
            </a:extLst>
          </p:cNvPr>
          <p:cNvSpPr>
            <a:spLocks noGrp="1"/>
          </p:cNvSpPr>
          <p:nvPr>
            <p:ph type="sldNum" sz="quarter" idx="12"/>
          </p:nvPr>
        </p:nvSpPr>
        <p:spPr/>
        <p:txBody>
          <a:bodyPr/>
          <a:lstStyle/>
          <a:p>
            <a:fld id="{4267CD5E-26CF-4249-8540-BB1D07FD4227}" type="slidenum">
              <a:rPr lang="en-US" smtClean="0"/>
              <a:t>25</a:t>
            </a:fld>
            <a:endParaRPr lang="en-US"/>
          </a:p>
        </p:txBody>
      </p:sp>
      <p:sp>
        <p:nvSpPr>
          <p:cNvPr id="6" name="TextBox 5">
            <a:extLst>
              <a:ext uri="{FF2B5EF4-FFF2-40B4-BE49-F238E27FC236}">
                <a16:creationId xmlns:a16="http://schemas.microsoft.com/office/drawing/2014/main" id="{76C6965F-4931-14C0-8042-9FD736639498}"/>
              </a:ext>
            </a:extLst>
          </p:cNvPr>
          <p:cNvSpPr txBox="1"/>
          <p:nvPr/>
        </p:nvSpPr>
        <p:spPr>
          <a:xfrm>
            <a:off x="1439956" y="5539186"/>
            <a:ext cx="9295279" cy="391133"/>
          </a:xfrm>
          <a:prstGeom prst="rect">
            <a:avLst/>
          </a:prstGeom>
          <a:noFill/>
        </p:spPr>
        <p:txBody>
          <a:bodyPr wrap="square">
            <a:spAutoFit/>
          </a:bodyPr>
          <a:lstStyle/>
          <a:p>
            <a:pPr algn="l"/>
            <a:r>
              <a:rPr lang="en-US" sz="971" u="sng">
                <a:latin typeface="Google Sans"/>
                <a:hlinkClick r:id="rId3"/>
              </a:rPr>
              <a:t>*NJ Stormwater BMP Manual Chapter 5, New Jersey Department of Environmental Protection</a:t>
            </a:r>
            <a:br>
              <a:rPr lang="en-US" sz="971" u="sng">
                <a:latin typeface="Google Sans"/>
                <a:hlinkClick r:id="rId3"/>
              </a:rPr>
            </a:br>
            <a:r>
              <a:rPr lang="en-US" sz="971" u="sng">
                <a:latin typeface="Google Sans"/>
                <a:hlinkClick r:id="rId3"/>
              </a:rPr>
              <a:t>**https://www.hobokennj.gov/news/mayor-bhalla-encourages-city-of-hoboken-residents-to-prepare-for-heavy-rainfall-flooding</a:t>
            </a:r>
          </a:p>
        </p:txBody>
      </p:sp>
    </p:spTree>
    <p:extLst>
      <p:ext uri="{BB962C8B-B14F-4D97-AF65-F5344CB8AC3E}">
        <p14:creationId xmlns:p14="http://schemas.microsoft.com/office/powerpoint/2010/main" val="1911410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7568-6BE4-E501-7BCD-703E805AA271}"/>
              </a:ext>
            </a:extLst>
          </p:cNvPr>
          <p:cNvSpPr>
            <a:spLocks noGrp="1"/>
          </p:cNvSpPr>
          <p:nvPr>
            <p:ph type="title"/>
          </p:nvPr>
        </p:nvSpPr>
        <p:spPr/>
        <p:txBody>
          <a:bodyPr/>
          <a:lstStyle/>
          <a:p>
            <a:r>
              <a:rPr lang="en-US">
                <a:solidFill>
                  <a:srgbClr val="000000"/>
                </a:solidFill>
                <a:latin typeface="Calibri" panose="020F0502020204030204" pitchFamily="34" charset="0"/>
              </a:rPr>
              <a:t>Water Level Boundary Conditions</a:t>
            </a:r>
            <a:endParaRPr lang="en-US"/>
          </a:p>
        </p:txBody>
      </p:sp>
      <p:sp>
        <p:nvSpPr>
          <p:cNvPr id="3" name="Content Placeholder 2">
            <a:extLst>
              <a:ext uri="{FF2B5EF4-FFF2-40B4-BE49-F238E27FC236}">
                <a16:creationId xmlns:a16="http://schemas.microsoft.com/office/drawing/2014/main" id="{C8A7E18F-D1DC-9D83-565E-37FEE5C61705}"/>
              </a:ext>
            </a:extLst>
          </p:cNvPr>
          <p:cNvSpPr>
            <a:spLocks noGrp="1"/>
          </p:cNvSpPr>
          <p:nvPr>
            <p:ph idx="1"/>
          </p:nvPr>
        </p:nvSpPr>
        <p:spPr>
          <a:xfrm>
            <a:off x="1286096" y="1583202"/>
            <a:ext cx="9205414" cy="1267911"/>
          </a:xfrm>
        </p:spPr>
        <p:txBody>
          <a:bodyPr>
            <a:normAutofit/>
          </a:bodyPr>
          <a:lstStyle/>
          <a:p>
            <a:r>
              <a:rPr lang="en-US" sz="2118" dirty="0">
                <a:solidFill>
                  <a:srgbClr val="000000"/>
                </a:solidFill>
                <a:latin typeface="Calibri" panose="020F0502020204030204" pitchFamily="34" charset="0"/>
              </a:rPr>
              <a:t>The model’s </a:t>
            </a:r>
            <a:r>
              <a:rPr lang="en-US" sz="2118" b="1" dirty="0">
                <a:solidFill>
                  <a:srgbClr val="000000"/>
                </a:solidFill>
                <a:latin typeface="Calibri" panose="020F0502020204030204" pitchFamily="34" charset="0"/>
              </a:rPr>
              <a:t>water level boundary </a:t>
            </a:r>
            <a:r>
              <a:rPr lang="en-US" sz="2118" dirty="0">
                <a:solidFill>
                  <a:srgbClr val="000000"/>
                </a:solidFill>
                <a:latin typeface="Calibri" panose="020F0502020204030204" pitchFamily="34" charset="0"/>
              </a:rPr>
              <a:t>conditions along the Hudson River is based on the hourly measurements from the </a:t>
            </a:r>
            <a:r>
              <a:rPr lang="en-US" sz="2118" b="1" dirty="0">
                <a:solidFill>
                  <a:srgbClr val="000000"/>
                </a:solidFill>
                <a:latin typeface="Calibri" panose="020F0502020204030204" pitchFamily="34" charset="0"/>
              </a:rPr>
              <a:t>NOAA tide gauge </a:t>
            </a:r>
            <a:r>
              <a:rPr lang="en-US" sz="2118" dirty="0">
                <a:solidFill>
                  <a:srgbClr val="000000"/>
                </a:solidFill>
                <a:latin typeface="Calibri" panose="020F0502020204030204" pitchFamily="34" charset="0"/>
              </a:rPr>
              <a:t>at the </a:t>
            </a:r>
            <a:r>
              <a:rPr lang="en-US" sz="2118" b="1" dirty="0">
                <a:solidFill>
                  <a:srgbClr val="000000"/>
                </a:solidFill>
                <a:latin typeface="Calibri" panose="020F0502020204030204" pitchFamily="34" charset="0"/>
              </a:rPr>
              <a:t>Battery station</a:t>
            </a:r>
            <a:r>
              <a:rPr lang="en-US" sz="2118" dirty="0">
                <a:solidFill>
                  <a:srgbClr val="000000"/>
                </a:solidFill>
                <a:latin typeface="Calibri" panose="020F0502020204030204" pitchFamily="34" charset="0"/>
              </a:rPr>
              <a:t>, which is in the vicinity of the study area. </a:t>
            </a:r>
            <a:endParaRPr lang="en-US" sz="3177" dirty="0"/>
          </a:p>
        </p:txBody>
      </p:sp>
      <p:sp>
        <p:nvSpPr>
          <p:cNvPr id="4" name="Slide Number Placeholder 3">
            <a:extLst>
              <a:ext uri="{FF2B5EF4-FFF2-40B4-BE49-F238E27FC236}">
                <a16:creationId xmlns:a16="http://schemas.microsoft.com/office/drawing/2014/main" id="{4E68A1C7-F209-DA0E-3468-763BEFB7EF72}"/>
              </a:ext>
            </a:extLst>
          </p:cNvPr>
          <p:cNvSpPr>
            <a:spLocks noGrp="1"/>
          </p:cNvSpPr>
          <p:nvPr>
            <p:ph type="sldNum" sz="quarter" idx="12"/>
          </p:nvPr>
        </p:nvSpPr>
        <p:spPr/>
        <p:txBody>
          <a:bodyPr/>
          <a:lstStyle/>
          <a:p>
            <a:fld id="{4267CD5E-26CF-4249-8540-BB1D07FD4227}" type="slidenum">
              <a:rPr lang="en-US" smtClean="0"/>
              <a:t>26</a:t>
            </a:fld>
            <a:endParaRPr lang="en-US"/>
          </a:p>
        </p:txBody>
      </p:sp>
      <p:graphicFrame>
        <p:nvGraphicFramePr>
          <p:cNvPr id="5" name="Chart 4">
            <a:extLst>
              <a:ext uri="{FF2B5EF4-FFF2-40B4-BE49-F238E27FC236}">
                <a16:creationId xmlns:a16="http://schemas.microsoft.com/office/drawing/2014/main" id="{56CD7D20-CC0B-B9C1-1971-72AE1C55E49A}"/>
              </a:ext>
            </a:extLst>
          </p:cNvPr>
          <p:cNvGraphicFramePr>
            <a:graphicFrameLocks/>
          </p:cNvGraphicFramePr>
          <p:nvPr/>
        </p:nvGraphicFramePr>
        <p:xfrm>
          <a:off x="1082772" y="3320382"/>
          <a:ext cx="10026463" cy="262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87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37FE-184D-886A-CC07-E1EC74CD92E1}"/>
              </a:ext>
            </a:extLst>
          </p:cNvPr>
          <p:cNvSpPr>
            <a:spLocks noGrp="1"/>
          </p:cNvSpPr>
          <p:nvPr>
            <p:ph type="title"/>
          </p:nvPr>
        </p:nvSpPr>
        <p:spPr/>
        <p:txBody>
          <a:bodyPr/>
          <a:lstStyle/>
          <a:p>
            <a:r>
              <a:rPr lang="en-US"/>
              <a:t>Validation</a:t>
            </a:r>
          </a:p>
        </p:txBody>
      </p:sp>
      <p:sp>
        <p:nvSpPr>
          <p:cNvPr id="4" name="Slide Number Placeholder 3">
            <a:extLst>
              <a:ext uri="{FF2B5EF4-FFF2-40B4-BE49-F238E27FC236}">
                <a16:creationId xmlns:a16="http://schemas.microsoft.com/office/drawing/2014/main" id="{AF0E1539-2E8C-6261-FFFE-64F7AFAC02BF}"/>
              </a:ext>
            </a:extLst>
          </p:cNvPr>
          <p:cNvSpPr>
            <a:spLocks noGrp="1"/>
          </p:cNvSpPr>
          <p:nvPr>
            <p:ph type="sldNum" sz="quarter" idx="12"/>
          </p:nvPr>
        </p:nvSpPr>
        <p:spPr/>
        <p:txBody>
          <a:bodyPr/>
          <a:lstStyle/>
          <a:p>
            <a:fld id="{4267CD5E-26CF-4249-8540-BB1D07FD4227}" type="slidenum">
              <a:rPr lang="en-US" smtClean="0"/>
              <a:t>27</a:t>
            </a:fld>
            <a:endParaRPr lang="en-US"/>
          </a:p>
        </p:txBody>
      </p:sp>
      <p:graphicFrame>
        <p:nvGraphicFramePr>
          <p:cNvPr id="6" name="Diagram 5">
            <a:extLst>
              <a:ext uri="{FF2B5EF4-FFF2-40B4-BE49-F238E27FC236}">
                <a16:creationId xmlns:a16="http://schemas.microsoft.com/office/drawing/2014/main" id="{3161EB1E-7E85-5FED-5E45-BA58A559BC1C}"/>
              </a:ext>
            </a:extLst>
          </p:cNvPr>
          <p:cNvGraphicFramePr/>
          <p:nvPr>
            <p:extLst>
              <p:ext uri="{D42A27DB-BD31-4B8C-83A1-F6EECF244321}">
                <p14:modId xmlns:p14="http://schemas.microsoft.com/office/powerpoint/2010/main" val="54386649"/>
              </p:ext>
            </p:extLst>
          </p:nvPr>
        </p:nvGraphicFramePr>
        <p:xfrm>
          <a:off x="1440398" y="1285878"/>
          <a:ext cx="6336488" cy="4533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3C08138-8F2E-4C1E-AF08-A2827B1297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59928" y="1902760"/>
            <a:ext cx="3146126" cy="3421121"/>
          </a:xfrm>
          <a:prstGeom prst="rect">
            <a:avLst/>
          </a:prstGeom>
          <a:ln w="28575">
            <a:noFill/>
          </a:ln>
        </p:spPr>
      </p:pic>
      <p:sp>
        <p:nvSpPr>
          <p:cNvPr id="8" name="Rectangle 7">
            <a:extLst>
              <a:ext uri="{FF2B5EF4-FFF2-40B4-BE49-F238E27FC236}">
                <a16:creationId xmlns:a16="http://schemas.microsoft.com/office/drawing/2014/main" id="{0061503E-515B-5913-FE2F-98CC32616F65}"/>
              </a:ext>
            </a:extLst>
          </p:cNvPr>
          <p:cNvSpPr/>
          <p:nvPr/>
        </p:nvSpPr>
        <p:spPr>
          <a:xfrm>
            <a:off x="10374982" y="1922929"/>
            <a:ext cx="460123" cy="147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Rectangle 2">
            <a:extLst>
              <a:ext uri="{FF2B5EF4-FFF2-40B4-BE49-F238E27FC236}">
                <a16:creationId xmlns:a16="http://schemas.microsoft.com/office/drawing/2014/main" id="{B01504FC-75CE-439E-56F7-1CB8833BA15F}"/>
              </a:ext>
            </a:extLst>
          </p:cNvPr>
          <p:cNvSpPr/>
          <p:nvPr/>
        </p:nvSpPr>
        <p:spPr>
          <a:xfrm>
            <a:off x="10319924" y="1877284"/>
            <a:ext cx="552470" cy="230870"/>
          </a:xfrm>
          <a:prstGeom prst="rect">
            <a:avLst/>
          </a:prstGeom>
          <a:noFill/>
        </p:spPr>
        <p:txBody>
          <a:bodyPr wrap="none" lIns="80682" tIns="40341" rIns="80682" bIns="40341">
            <a:spAutoFit/>
          </a:bodyPr>
          <a:lstStyle/>
          <a:p>
            <a:pPr algn="ctr"/>
            <a:r>
              <a:rPr lang="en-US" sz="971" b="1">
                <a:ln w="0"/>
                <a:solidFill>
                  <a:srgbClr val="C00000"/>
                </a:solidFill>
                <a:latin typeface="Aptos" panose="020B0004020202020204" pitchFamily="34" charset="0"/>
              </a:rPr>
              <a:t>Point 1</a:t>
            </a:r>
          </a:p>
        </p:txBody>
      </p:sp>
      <p:sp>
        <p:nvSpPr>
          <p:cNvPr id="9" name="Rectangle 8">
            <a:extLst>
              <a:ext uri="{FF2B5EF4-FFF2-40B4-BE49-F238E27FC236}">
                <a16:creationId xmlns:a16="http://schemas.microsoft.com/office/drawing/2014/main" id="{4712753E-782D-269A-0D15-747E859FA92B}"/>
              </a:ext>
            </a:extLst>
          </p:cNvPr>
          <p:cNvSpPr/>
          <p:nvPr/>
        </p:nvSpPr>
        <p:spPr>
          <a:xfrm>
            <a:off x="9500223" y="5130907"/>
            <a:ext cx="556165" cy="178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a:extLst>
              <a:ext uri="{FF2B5EF4-FFF2-40B4-BE49-F238E27FC236}">
                <a16:creationId xmlns:a16="http://schemas.microsoft.com/office/drawing/2014/main" id="{6C083D9C-1CA6-FEA3-9AE9-C90848BB9A00}"/>
              </a:ext>
            </a:extLst>
          </p:cNvPr>
          <p:cNvSpPr/>
          <p:nvPr/>
        </p:nvSpPr>
        <p:spPr>
          <a:xfrm>
            <a:off x="9432755" y="5104143"/>
            <a:ext cx="683916" cy="230870"/>
          </a:xfrm>
          <a:prstGeom prst="rect">
            <a:avLst/>
          </a:prstGeom>
          <a:noFill/>
        </p:spPr>
        <p:txBody>
          <a:bodyPr wrap="none" lIns="80682" tIns="40341" rIns="80682" bIns="40341">
            <a:spAutoFit/>
          </a:bodyPr>
          <a:lstStyle/>
          <a:p>
            <a:pPr algn="ctr"/>
            <a:r>
              <a:rPr lang="en-US" sz="971" b="1">
                <a:ln w="0"/>
                <a:solidFill>
                  <a:srgbClr val="C00000"/>
                </a:solidFill>
                <a:latin typeface="Aptos" panose="020B0004020202020204" pitchFamily="34" charset="0"/>
              </a:rPr>
              <a:t>Point 138</a:t>
            </a:r>
          </a:p>
        </p:txBody>
      </p:sp>
      <p:cxnSp>
        <p:nvCxnSpPr>
          <p:cNvPr id="12" name="Straight Arrow Connector 11">
            <a:extLst>
              <a:ext uri="{FF2B5EF4-FFF2-40B4-BE49-F238E27FC236}">
                <a16:creationId xmlns:a16="http://schemas.microsoft.com/office/drawing/2014/main" id="{11ED03CA-B4FC-926D-37CD-D83400C862AB}"/>
              </a:ext>
            </a:extLst>
          </p:cNvPr>
          <p:cNvCxnSpPr>
            <a:cxnSpLocks/>
          </p:cNvCxnSpPr>
          <p:nvPr/>
        </p:nvCxnSpPr>
        <p:spPr>
          <a:xfrm flipV="1">
            <a:off x="10163735" y="1996888"/>
            <a:ext cx="197647" cy="2689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526C388-13F7-C293-7F17-143643647853}"/>
              </a:ext>
            </a:extLst>
          </p:cNvPr>
          <p:cNvCxnSpPr>
            <a:cxnSpLocks/>
          </p:cNvCxnSpPr>
          <p:nvPr/>
        </p:nvCxnSpPr>
        <p:spPr>
          <a:xfrm>
            <a:off x="8597153" y="5197292"/>
            <a:ext cx="887506" cy="2887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6D5A8E-81AC-E218-9142-CD8183F76B5D}"/>
              </a:ext>
            </a:extLst>
          </p:cNvPr>
          <p:cNvSpPr txBox="1"/>
          <p:nvPr/>
        </p:nvSpPr>
        <p:spPr>
          <a:xfrm>
            <a:off x="9957654" y="5183126"/>
            <a:ext cx="1142249" cy="173766"/>
          </a:xfrm>
          <a:prstGeom prst="rect">
            <a:avLst/>
          </a:prstGeom>
          <a:noFill/>
        </p:spPr>
        <p:txBody>
          <a:bodyPr wrap="square">
            <a:spAutoFit/>
          </a:bodyPr>
          <a:lstStyle/>
          <a:p>
            <a:pPr algn="ctr"/>
            <a:r>
              <a:rPr lang="en-US" sz="529" b="1">
                <a:latin typeface="Helvetica Neue"/>
              </a:rPr>
              <a:t>© Mapbox</a:t>
            </a:r>
            <a:r>
              <a:rPr lang="en-US" sz="529" b="1">
                <a:solidFill>
                  <a:srgbClr val="222222"/>
                </a:solidFill>
                <a:latin typeface="Helvetica Neue"/>
              </a:rPr>
              <a:t> </a:t>
            </a:r>
            <a:r>
              <a:rPr lang="en-US" sz="529" b="1">
                <a:latin typeface="Helvetica Neue"/>
              </a:rPr>
              <a:t>© OpenStreetMap</a:t>
            </a:r>
            <a:endParaRPr lang="en-US" sz="529" b="1"/>
          </a:p>
        </p:txBody>
      </p:sp>
      <p:sp>
        <p:nvSpPr>
          <p:cNvPr id="19" name="Rectangle 18">
            <a:extLst>
              <a:ext uri="{FF2B5EF4-FFF2-40B4-BE49-F238E27FC236}">
                <a16:creationId xmlns:a16="http://schemas.microsoft.com/office/drawing/2014/main" id="{90B67BCE-7038-E5D3-78EA-1FE902EFFC6A}"/>
              </a:ext>
            </a:extLst>
          </p:cNvPr>
          <p:cNvSpPr/>
          <p:nvPr/>
        </p:nvSpPr>
        <p:spPr>
          <a:xfrm rot="17000859">
            <a:off x="10261767" y="4514657"/>
            <a:ext cx="922764" cy="230870"/>
          </a:xfrm>
          <a:prstGeom prst="rect">
            <a:avLst/>
          </a:prstGeom>
          <a:noFill/>
        </p:spPr>
        <p:txBody>
          <a:bodyPr wrap="none" lIns="80682" tIns="40341" rIns="80682" bIns="40341">
            <a:spAutoFit/>
          </a:bodyPr>
          <a:lstStyle/>
          <a:p>
            <a:pPr algn="ctr"/>
            <a:r>
              <a:rPr lang="en-US" sz="971" b="1">
                <a:ln w="0"/>
                <a:latin typeface="Aptos" panose="020B0004020202020204" pitchFamily="34" charset="0"/>
              </a:rPr>
              <a:t>Hudson River</a:t>
            </a:r>
          </a:p>
        </p:txBody>
      </p:sp>
      <p:sp>
        <p:nvSpPr>
          <p:cNvPr id="20" name="Rectangle 19">
            <a:extLst>
              <a:ext uri="{FF2B5EF4-FFF2-40B4-BE49-F238E27FC236}">
                <a16:creationId xmlns:a16="http://schemas.microsoft.com/office/drawing/2014/main" id="{5069F0C3-47F4-C8A5-7B19-41BD7DCD8A99}"/>
              </a:ext>
            </a:extLst>
          </p:cNvPr>
          <p:cNvSpPr/>
          <p:nvPr/>
        </p:nvSpPr>
        <p:spPr>
          <a:xfrm rot="17711146">
            <a:off x="7714278" y="2876082"/>
            <a:ext cx="1200981" cy="271522"/>
          </a:xfrm>
          <a:prstGeom prst="rect">
            <a:avLst/>
          </a:prstGeom>
          <a:noFill/>
        </p:spPr>
        <p:txBody>
          <a:bodyPr wrap="none" lIns="80682" tIns="40341" rIns="80682" bIns="40341">
            <a:spAutoFit/>
          </a:bodyPr>
          <a:lstStyle/>
          <a:p>
            <a:pPr algn="ctr"/>
            <a:r>
              <a:rPr lang="en-US" sz="1235" b="1">
                <a:ln w="0"/>
                <a:latin typeface="Aptos" panose="020B0004020202020204" pitchFamily="34" charset="0"/>
              </a:rPr>
              <a:t>Jersey Heights</a:t>
            </a:r>
          </a:p>
        </p:txBody>
      </p:sp>
      <p:sp>
        <p:nvSpPr>
          <p:cNvPr id="21" name="Rectangle 20">
            <a:extLst>
              <a:ext uri="{FF2B5EF4-FFF2-40B4-BE49-F238E27FC236}">
                <a16:creationId xmlns:a16="http://schemas.microsoft.com/office/drawing/2014/main" id="{FF0C356C-5734-ADAF-8D4D-0BE7B1FB0DE0}"/>
              </a:ext>
            </a:extLst>
          </p:cNvPr>
          <p:cNvSpPr/>
          <p:nvPr/>
        </p:nvSpPr>
        <p:spPr>
          <a:xfrm>
            <a:off x="9681636" y="3491282"/>
            <a:ext cx="815170" cy="271522"/>
          </a:xfrm>
          <a:prstGeom prst="rect">
            <a:avLst/>
          </a:prstGeom>
          <a:noFill/>
        </p:spPr>
        <p:txBody>
          <a:bodyPr wrap="none" lIns="80682" tIns="40341" rIns="80682" bIns="40341">
            <a:spAutoFit/>
          </a:bodyPr>
          <a:lstStyle/>
          <a:p>
            <a:pPr algn="ctr"/>
            <a:r>
              <a:rPr lang="en-US" sz="1235" b="1">
                <a:ln w="0"/>
                <a:latin typeface="Aptos" panose="020B0004020202020204" pitchFamily="34" charset="0"/>
              </a:rPr>
              <a:t>Hoboken</a:t>
            </a:r>
          </a:p>
        </p:txBody>
      </p:sp>
    </p:spTree>
    <p:extLst>
      <p:ext uri="{BB962C8B-B14F-4D97-AF65-F5344CB8AC3E}">
        <p14:creationId xmlns:p14="http://schemas.microsoft.com/office/powerpoint/2010/main" val="268450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BC40-0B60-3FAD-2B05-8B19738D68C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E51B7E-5446-C33E-551A-2484DED35269}"/>
              </a:ext>
            </a:extLst>
          </p:cNvPr>
          <p:cNvSpPr txBox="1"/>
          <p:nvPr/>
        </p:nvSpPr>
        <p:spPr>
          <a:xfrm>
            <a:off x="264405" y="118000"/>
            <a:ext cx="2423711" cy="369332"/>
          </a:xfrm>
          <a:prstGeom prst="rect">
            <a:avLst/>
          </a:prstGeom>
          <a:noFill/>
        </p:spPr>
        <p:txBody>
          <a:bodyPr wrap="square" rtlCol="0">
            <a:spAutoFit/>
          </a:bodyPr>
          <a:lstStyle/>
          <a:p>
            <a:r>
              <a:rPr lang="en-US" dirty="0"/>
              <a:t>Case_12</a:t>
            </a:r>
          </a:p>
        </p:txBody>
      </p:sp>
      <p:pic>
        <p:nvPicPr>
          <p:cNvPr id="3" name="Picture 2" descr="A screenshot of a map&#10;&#10;Description automatically generated">
            <a:extLst>
              <a:ext uri="{FF2B5EF4-FFF2-40B4-BE49-F238E27FC236}">
                <a16:creationId xmlns:a16="http://schemas.microsoft.com/office/drawing/2014/main" id="{C3D16170-3997-862D-FD35-DBDF6AD26F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895" y="487332"/>
            <a:ext cx="8941286" cy="6117330"/>
          </a:xfrm>
          <a:prstGeom prst="rect">
            <a:avLst/>
          </a:prstGeom>
        </p:spPr>
      </p:pic>
    </p:spTree>
    <p:extLst>
      <p:ext uri="{BB962C8B-B14F-4D97-AF65-F5344CB8AC3E}">
        <p14:creationId xmlns:p14="http://schemas.microsoft.com/office/powerpoint/2010/main" val="1217124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0A12EF-8B58-E989-E46B-BF44FECB22B7}"/>
              </a:ext>
            </a:extLst>
          </p:cNvPr>
          <p:cNvSpPr>
            <a:spLocks noGrp="1"/>
          </p:cNvSpPr>
          <p:nvPr>
            <p:ph type="sldNum" sz="quarter" idx="12"/>
          </p:nvPr>
        </p:nvSpPr>
        <p:spPr/>
        <p:txBody>
          <a:bodyPr/>
          <a:lstStyle/>
          <a:p>
            <a:fld id="{4267CD5E-26CF-4249-8540-BB1D07FD4227}" type="slidenum">
              <a:rPr lang="en-US" smtClean="0"/>
              <a:t>29</a:t>
            </a:fld>
            <a:endParaRPr lang="en-US"/>
          </a:p>
        </p:txBody>
      </p:sp>
      <p:pic>
        <p:nvPicPr>
          <p:cNvPr id="6" name="Picture 5">
            <a:extLst>
              <a:ext uri="{FF2B5EF4-FFF2-40B4-BE49-F238E27FC236}">
                <a16:creationId xmlns:a16="http://schemas.microsoft.com/office/drawing/2014/main" id="{B0262DFC-6943-DD12-707A-61382193335B}"/>
              </a:ext>
            </a:extLst>
          </p:cNvPr>
          <p:cNvPicPr>
            <a:picLocks noChangeAspect="1"/>
          </p:cNvPicPr>
          <p:nvPr/>
        </p:nvPicPr>
        <p:blipFill>
          <a:blip r:embed="rId2"/>
          <a:stretch>
            <a:fillRect/>
          </a:stretch>
        </p:blipFill>
        <p:spPr>
          <a:xfrm>
            <a:off x="1604335" y="216035"/>
            <a:ext cx="8983329" cy="5925377"/>
          </a:xfrm>
          <a:prstGeom prst="rect">
            <a:avLst/>
          </a:prstGeom>
        </p:spPr>
      </p:pic>
    </p:spTree>
    <p:extLst>
      <p:ext uri="{BB962C8B-B14F-4D97-AF65-F5344CB8AC3E}">
        <p14:creationId xmlns:p14="http://schemas.microsoft.com/office/powerpoint/2010/main" val="1888982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7A43-0BCF-3D83-55E9-255B405AD2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3B9CE2-C657-913A-B671-54DE8EED3CFD}"/>
              </a:ext>
            </a:extLst>
          </p:cNvPr>
          <p:cNvSpPr>
            <a:spLocks noGrp="1"/>
          </p:cNvSpPr>
          <p:nvPr>
            <p:ph type="title"/>
          </p:nvPr>
        </p:nvSpPr>
        <p:spPr/>
        <p:txBody>
          <a:bodyPr/>
          <a:lstStyle/>
          <a:p>
            <a:r>
              <a:rPr lang="en-US" dirty="0"/>
              <a:t>Introduction</a:t>
            </a:r>
          </a:p>
        </p:txBody>
      </p:sp>
      <p:sp>
        <p:nvSpPr>
          <p:cNvPr id="5" name="Text Placeholder 4">
            <a:extLst>
              <a:ext uri="{FF2B5EF4-FFF2-40B4-BE49-F238E27FC236}">
                <a16:creationId xmlns:a16="http://schemas.microsoft.com/office/drawing/2014/main" id="{F824CBFA-83C5-36E8-F61C-AA428394E449}"/>
              </a:ext>
            </a:extLst>
          </p:cNvPr>
          <p:cNvSpPr>
            <a:spLocks noGrp="1"/>
          </p:cNvSpPr>
          <p:nvPr>
            <p:ph type="body" sz="quarter" idx="13"/>
          </p:nvPr>
        </p:nvSpPr>
        <p:spPr/>
        <p:txBody>
          <a:bodyPr/>
          <a:lstStyle/>
          <a:p>
            <a:r>
              <a:rPr lang="en-US" dirty="0"/>
              <a:t>Objectives</a:t>
            </a:r>
          </a:p>
        </p:txBody>
      </p:sp>
      <p:sp>
        <p:nvSpPr>
          <p:cNvPr id="2" name="Content Placeholder 1">
            <a:extLst>
              <a:ext uri="{FF2B5EF4-FFF2-40B4-BE49-F238E27FC236}">
                <a16:creationId xmlns:a16="http://schemas.microsoft.com/office/drawing/2014/main" id="{0702FD73-B2B6-3F60-B68E-2AFCEAE796BE}"/>
              </a:ext>
            </a:extLst>
          </p:cNvPr>
          <p:cNvSpPr>
            <a:spLocks noGrp="1"/>
          </p:cNvSpPr>
          <p:nvPr>
            <p:ph idx="1"/>
          </p:nvPr>
        </p:nvSpPr>
        <p:spPr>
          <a:xfrm>
            <a:off x="644772" y="1604514"/>
            <a:ext cx="6475219" cy="4477634"/>
          </a:xfrm>
        </p:spPr>
        <p:txBody>
          <a:bodyPr>
            <a:normAutofit/>
          </a:bodyPr>
          <a:lstStyle/>
          <a:p>
            <a:r>
              <a:rPr lang="en-US" sz="2000" dirty="0">
                <a:solidFill>
                  <a:srgbClr val="C00000"/>
                </a:solidFill>
              </a:rPr>
              <a:t>Develop a High-Resolution Urban Flood Model: </a:t>
            </a:r>
            <a:r>
              <a:rPr lang="en-US" sz="2000" b="1" dirty="0"/>
              <a:t>Develop</a:t>
            </a:r>
            <a:r>
              <a:rPr lang="en-US" sz="2000" dirty="0"/>
              <a:t> and </a:t>
            </a:r>
            <a:r>
              <a:rPr lang="en-US" sz="2000" b="1" dirty="0"/>
              <a:t>validate</a:t>
            </a:r>
            <a:r>
              <a:rPr lang="en-US" sz="2000" dirty="0"/>
              <a:t> a street-scale hydrodynamic model to simulate compound flooding scenarios in Hoboken City, incorporating </a:t>
            </a:r>
            <a:r>
              <a:rPr lang="en-US" sz="2000" b="1" dirty="0"/>
              <a:t>storm surge</a:t>
            </a:r>
            <a:r>
              <a:rPr lang="en-US" sz="2000" dirty="0"/>
              <a:t>, </a:t>
            </a:r>
            <a:r>
              <a:rPr lang="en-US" sz="2000" b="1" dirty="0"/>
              <a:t>rainfall</a:t>
            </a:r>
            <a:r>
              <a:rPr lang="en-US" sz="2000" dirty="0"/>
              <a:t>, and </a:t>
            </a:r>
            <a:r>
              <a:rPr lang="en-US" sz="2000" b="1" dirty="0"/>
              <a:t>urban features</a:t>
            </a:r>
            <a:r>
              <a:rPr lang="en-US" sz="2000" dirty="0"/>
              <a:t>.</a:t>
            </a:r>
          </a:p>
          <a:p>
            <a:r>
              <a:rPr lang="en-US" sz="2000" dirty="0">
                <a:solidFill>
                  <a:srgbClr val="C00000"/>
                </a:solidFill>
              </a:rPr>
              <a:t>Assess Future Compound Flood:</a:t>
            </a:r>
            <a:r>
              <a:rPr lang="en-US" sz="2000" dirty="0"/>
              <a:t> Evaluate the impacts of </a:t>
            </a:r>
            <a:r>
              <a:rPr lang="en-US" sz="2000" b="1" dirty="0"/>
              <a:t>projected sea level rise (</a:t>
            </a:r>
            <a:r>
              <a:rPr lang="en-US" sz="2000" b="1" dirty="0">
                <a:solidFill>
                  <a:srgbClr val="C00000"/>
                </a:solidFill>
              </a:rPr>
              <a:t>SLR</a:t>
            </a:r>
            <a:r>
              <a:rPr lang="en-US" sz="2000" b="1" dirty="0"/>
              <a:t>) </a:t>
            </a:r>
            <a:r>
              <a:rPr lang="en-US" sz="2000" dirty="0"/>
              <a:t>and </a:t>
            </a:r>
            <a:r>
              <a:rPr lang="en-US" sz="2000" b="1" dirty="0"/>
              <a:t>intensified rainfall (</a:t>
            </a:r>
            <a:r>
              <a:rPr lang="en-US" sz="2000" b="1" dirty="0">
                <a:solidFill>
                  <a:srgbClr val="C00000"/>
                </a:solidFill>
              </a:rPr>
              <a:t>IR</a:t>
            </a:r>
            <a:r>
              <a:rPr lang="en-US" sz="2000" b="1" dirty="0"/>
              <a:t>) </a:t>
            </a:r>
            <a:r>
              <a:rPr lang="en-US" sz="2000" dirty="0"/>
              <a:t>under various climate change scenarios on </a:t>
            </a:r>
            <a:r>
              <a:rPr lang="en-US" sz="2000" b="1" dirty="0"/>
              <a:t>flood extent</a:t>
            </a:r>
            <a:r>
              <a:rPr lang="en-US" sz="2000" dirty="0"/>
              <a:t>, </a:t>
            </a:r>
            <a:r>
              <a:rPr lang="en-US" sz="2000" b="1" dirty="0"/>
              <a:t>depth</a:t>
            </a:r>
            <a:r>
              <a:rPr lang="en-US" sz="2000" dirty="0"/>
              <a:t>, and </a:t>
            </a:r>
            <a:r>
              <a:rPr lang="en-US" sz="2000" b="1" dirty="0"/>
              <a:t>duration</a:t>
            </a:r>
            <a:r>
              <a:rPr lang="en-US" sz="2000" dirty="0"/>
              <a:t> in the city.</a:t>
            </a:r>
          </a:p>
          <a:p>
            <a:r>
              <a:rPr lang="en-US" sz="2000" dirty="0">
                <a:solidFill>
                  <a:srgbClr val="C00000"/>
                </a:solidFill>
              </a:rPr>
              <a:t>Quantify Damage to Critical Infrastructure (ongoing): </a:t>
            </a:r>
            <a:r>
              <a:rPr lang="en-US" sz="2000" dirty="0"/>
              <a:t>Analyze the vulnerability of</a:t>
            </a:r>
            <a:r>
              <a:rPr lang="en-US" sz="2000" b="1" dirty="0"/>
              <a:t> critical buildings</a:t>
            </a:r>
            <a:r>
              <a:rPr lang="en-US" sz="2000" dirty="0"/>
              <a:t> and infrastructure in Hoboken to future compound flooding events, estimating potential physical damage and economic losses to motivate adaptation strategies.</a:t>
            </a:r>
          </a:p>
        </p:txBody>
      </p:sp>
      <p:sp>
        <p:nvSpPr>
          <p:cNvPr id="3" name="Slide Number Placeholder 2">
            <a:extLst>
              <a:ext uri="{FF2B5EF4-FFF2-40B4-BE49-F238E27FC236}">
                <a16:creationId xmlns:a16="http://schemas.microsoft.com/office/drawing/2014/main" id="{58C676A3-195A-8EF0-61F8-DE533F5BB6A2}"/>
              </a:ext>
            </a:extLst>
          </p:cNvPr>
          <p:cNvSpPr>
            <a:spLocks noGrp="1"/>
          </p:cNvSpPr>
          <p:nvPr>
            <p:ph type="sldNum" sz="quarter" idx="12"/>
          </p:nvPr>
        </p:nvSpPr>
        <p:spPr/>
        <p:txBody>
          <a:bodyPr/>
          <a:lstStyle/>
          <a:p>
            <a:fld id="{4267CD5E-26CF-4249-8540-BB1D07FD4227}" type="slidenum">
              <a:rPr lang="en-US" smtClean="0"/>
              <a:t>3</a:t>
            </a:fld>
            <a:endParaRPr lang="en-US"/>
          </a:p>
        </p:txBody>
      </p:sp>
      <p:graphicFrame>
        <p:nvGraphicFramePr>
          <p:cNvPr id="6" name="Content Placeholder 5">
            <a:extLst>
              <a:ext uri="{FF2B5EF4-FFF2-40B4-BE49-F238E27FC236}">
                <a16:creationId xmlns:a16="http://schemas.microsoft.com/office/drawing/2014/main" id="{1C6007F6-1574-974B-1065-161689B815E2}"/>
              </a:ext>
            </a:extLst>
          </p:cNvPr>
          <p:cNvGraphicFramePr>
            <a:graphicFrameLocks/>
          </p:cNvGraphicFramePr>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chemeClr val="bg1"/>
                          </a:solidFill>
                          <a:latin typeface="Aptos" panose="020B0004020202020204" pitchFamily="34" charset="0"/>
                        </a:rPr>
                        <a:t>Introduction</a:t>
                      </a:r>
                    </a:p>
                  </a:txBody>
                  <a:tcPr>
                    <a:solidFill>
                      <a:srgbClr val="003399"/>
                    </a:solidFill>
                  </a:tcPr>
                </a:tc>
                <a:tc>
                  <a:txBody>
                    <a:bodyPr/>
                    <a:lstStyle/>
                    <a:p>
                      <a:pPr algn="ctr"/>
                      <a:r>
                        <a:rPr lang="en-US" sz="1400" b="0" dirty="0">
                          <a:solidFill>
                            <a:srgbClr val="000000"/>
                          </a:solidFill>
                          <a:latin typeface="Aptos" panose="020B0004020202020204" pitchFamily="34" charset="0"/>
                        </a:rPr>
                        <a:t>Methods</a:t>
                      </a:r>
                    </a:p>
                  </a:txBody>
                  <a:tcPr>
                    <a:solidFill>
                      <a:srgbClr val="99CCFF"/>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sp>
        <p:nvSpPr>
          <p:cNvPr id="19" name="Rectangle 18">
            <a:extLst>
              <a:ext uri="{FF2B5EF4-FFF2-40B4-BE49-F238E27FC236}">
                <a16:creationId xmlns:a16="http://schemas.microsoft.com/office/drawing/2014/main" id="{20619CB7-51A4-C44F-AC98-4DE03C966D03}"/>
              </a:ext>
            </a:extLst>
          </p:cNvPr>
          <p:cNvSpPr/>
          <p:nvPr/>
        </p:nvSpPr>
        <p:spPr>
          <a:xfrm>
            <a:off x="10672761" y="5019470"/>
            <a:ext cx="1000125" cy="26690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323E755-C9EE-DD23-676B-A4FBC627848B}"/>
              </a:ext>
            </a:extLst>
          </p:cNvPr>
          <p:cNvSpPr/>
          <p:nvPr/>
        </p:nvSpPr>
        <p:spPr>
          <a:xfrm>
            <a:off x="9224962" y="5019471"/>
            <a:ext cx="1076326" cy="26690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5E60EB3-3266-33B4-97C8-4517C0E424B7}"/>
              </a:ext>
            </a:extLst>
          </p:cNvPr>
          <p:cNvSpPr/>
          <p:nvPr/>
        </p:nvSpPr>
        <p:spPr>
          <a:xfrm>
            <a:off x="7800974" y="5019471"/>
            <a:ext cx="1076326" cy="26690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diagram of a water quality&#10;&#10;Description automatically generated with medium confidence">
            <a:extLst>
              <a:ext uri="{FF2B5EF4-FFF2-40B4-BE49-F238E27FC236}">
                <a16:creationId xmlns:a16="http://schemas.microsoft.com/office/drawing/2014/main" id="{66F0923B-4279-95E2-6CAA-3348CEA322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84862" y="1784772"/>
            <a:ext cx="3582102" cy="3675091"/>
          </a:xfrm>
          <a:prstGeom prst="rect">
            <a:avLst/>
          </a:prstGeom>
        </p:spPr>
      </p:pic>
      <p:sp>
        <p:nvSpPr>
          <p:cNvPr id="24" name="Rectangle 23">
            <a:extLst>
              <a:ext uri="{FF2B5EF4-FFF2-40B4-BE49-F238E27FC236}">
                <a16:creationId xmlns:a16="http://schemas.microsoft.com/office/drawing/2014/main" id="{DA67EAEC-D9EA-1A03-F67F-4839058B5245}"/>
              </a:ext>
            </a:extLst>
          </p:cNvPr>
          <p:cNvSpPr/>
          <p:nvPr/>
        </p:nvSpPr>
        <p:spPr>
          <a:xfrm>
            <a:off x="10212538" y="3217455"/>
            <a:ext cx="920445" cy="461665"/>
          </a:xfrm>
          <a:prstGeom prst="rect">
            <a:avLst/>
          </a:prstGeom>
          <a:noFill/>
        </p:spPr>
        <p:txBody>
          <a:bodyPr wrap="none" lIns="91440" tIns="45720" rIns="91440" bIns="45720">
            <a:spAutoFit/>
          </a:bodyPr>
          <a:lstStyle/>
          <a:p>
            <a:pPr algn="ctr"/>
            <a:r>
              <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Sea Level</a:t>
            </a:r>
          </a:p>
          <a:p>
            <a:pPr algn="ctr"/>
            <a:r>
              <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Rise</a:t>
            </a:r>
          </a:p>
        </p:txBody>
      </p:sp>
      <p:sp>
        <p:nvSpPr>
          <p:cNvPr id="25" name="Rectangle 24">
            <a:extLst>
              <a:ext uri="{FF2B5EF4-FFF2-40B4-BE49-F238E27FC236}">
                <a16:creationId xmlns:a16="http://schemas.microsoft.com/office/drawing/2014/main" id="{A29C0987-F4F4-B4FA-89EB-9398E317BF93}"/>
              </a:ext>
            </a:extLst>
          </p:cNvPr>
          <p:cNvSpPr/>
          <p:nvPr/>
        </p:nvSpPr>
        <p:spPr>
          <a:xfrm>
            <a:off x="7584862" y="3086241"/>
            <a:ext cx="1194559" cy="276999"/>
          </a:xfrm>
          <a:prstGeom prst="rect">
            <a:avLst/>
          </a:prstGeom>
          <a:noFill/>
        </p:spPr>
        <p:txBody>
          <a:bodyPr wrap="none" lIns="91440" tIns="45720" rIns="91440" bIns="45720">
            <a:spAutoFit/>
          </a:bodyPr>
          <a:lstStyle/>
          <a:p>
            <a:pPr algn="ctr"/>
            <a:r>
              <a:rPr lang="en-US" sz="1200" b="1" dirty="0">
                <a:ln w="0"/>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Precipitation</a:t>
            </a:r>
            <a:endPar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endParaRPr>
          </a:p>
        </p:txBody>
      </p:sp>
      <p:sp>
        <p:nvSpPr>
          <p:cNvPr id="26" name="Rectangle 25">
            <a:extLst>
              <a:ext uri="{FF2B5EF4-FFF2-40B4-BE49-F238E27FC236}">
                <a16:creationId xmlns:a16="http://schemas.microsoft.com/office/drawing/2014/main" id="{D4ECB1F4-DB66-AEBB-7F0A-B2648F2422D6}"/>
              </a:ext>
            </a:extLst>
          </p:cNvPr>
          <p:cNvSpPr/>
          <p:nvPr/>
        </p:nvSpPr>
        <p:spPr>
          <a:xfrm>
            <a:off x="9631940" y="4880970"/>
            <a:ext cx="1481496" cy="461665"/>
          </a:xfrm>
          <a:prstGeom prst="rect">
            <a:avLst/>
          </a:prstGeom>
          <a:noFill/>
        </p:spPr>
        <p:txBody>
          <a:bodyPr wrap="none" lIns="91440" tIns="45720" rIns="91440" bIns="45720">
            <a:spAutoFit/>
          </a:bodyPr>
          <a:lstStyle/>
          <a:p>
            <a:pPr algn="ctr"/>
            <a:r>
              <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Validated Urban</a:t>
            </a:r>
            <a:br>
              <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br>
            <a:r>
              <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Flood Model</a:t>
            </a:r>
          </a:p>
        </p:txBody>
      </p:sp>
      <p:sp>
        <p:nvSpPr>
          <p:cNvPr id="27" name="Rectangle 26">
            <a:extLst>
              <a:ext uri="{FF2B5EF4-FFF2-40B4-BE49-F238E27FC236}">
                <a16:creationId xmlns:a16="http://schemas.microsoft.com/office/drawing/2014/main" id="{72772075-3A96-FE7D-273A-73774CEE2224}"/>
              </a:ext>
            </a:extLst>
          </p:cNvPr>
          <p:cNvSpPr/>
          <p:nvPr/>
        </p:nvSpPr>
        <p:spPr>
          <a:xfrm>
            <a:off x="7674445" y="5065636"/>
            <a:ext cx="1754006" cy="276999"/>
          </a:xfrm>
          <a:prstGeom prst="rect">
            <a:avLst/>
          </a:prstGeom>
          <a:noFill/>
        </p:spPr>
        <p:txBody>
          <a:bodyPr wrap="none" lIns="91440" tIns="45720" rIns="91440" bIns="45720">
            <a:spAutoFit/>
          </a:bodyPr>
          <a:lstStyle/>
          <a:p>
            <a:pPr algn="ctr"/>
            <a:r>
              <a:rPr lang="en-US" sz="1200" b="1" cap="none" spc="0" dirty="0">
                <a:ln w="0"/>
                <a:solidFill>
                  <a:schemeClr val="tx1"/>
                </a:solidFill>
                <a:effectLst>
                  <a:outerShdw blurRad="38100" dist="19050" dir="2700000" algn="tl" rotWithShape="0">
                    <a:schemeClr val="dk1">
                      <a:alpha val="40000"/>
                    </a:schemeClr>
                  </a:outerShdw>
                </a:effectLst>
                <a:latin typeface="CMU Serif" panose="02000603000000000000" pitchFamily="2" charset="0"/>
                <a:ea typeface="CMU Serif" panose="02000603000000000000" pitchFamily="2" charset="0"/>
                <a:cs typeface="CMU Serif" panose="02000603000000000000" pitchFamily="2" charset="0"/>
              </a:rPr>
              <a:t>Damage Assessment</a:t>
            </a:r>
          </a:p>
        </p:txBody>
      </p:sp>
    </p:spTree>
    <p:extLst>
      <p:ext uri="{BB962C8B-B14F-4D97-AF65-F5344CB8AC3E}">
        <p14:creationId xmlns:p14="http://schemas.microsoft.com/office/powerpoint/2010/main" val="2529970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B984-1F7A-83C5-6041-78A57C884B06}"/>
              </a:ext>
            </a:extLst>
          </p:cNvPr>
          <p:cNvSpPr>
            <a:spLocks noGrp="1"/>
          </p:cNvSpPr>
          <p:nvPr>
            <p:ph type="title"/>
          </p:nvPr>
        </p:nvSpPr>
        <p:spPr/>
        <p:txBody>
          <a:bodyPr>
            <a:normAutofit/>
          </a:bodyPr>
          <a:lstStyle/>
          <a:p>
            <a:r>
              <a:rPr lang="en-US" sz="4800" dirty="0"/>
              <a:t>Methods</a:t>
            </a:r>
          </a:p>
        </p:txBody>
      </p:sp>
      <p:sp>
        <p:nvSpPr>
          <p:cNvPr id="3" name="Slide Number Placeholder 2">
            <a:extLst>
              <a:ext uri="{FF2B5EF4-FFF2-40B4-BE49-F238E27FC236}">
                <a16:creationId xmlns:a16="http://schemas.microsoft.com/office/drawing/2014/main" id="{E254BD89-93D6-0485-1D3C-82CAE63965FA}"/>
              </a:ext>
            </a:extLst>
          </p:cNvPr>
          <p:cNvSpPr>
            <a:spLocks noGrp="1"/>
          </p:cNvSpPr>
          <p:nvPr>
            <p:ph type="sldNum" sz="quarter" idx="12"/>
          </p:nvPr>
        </p:nvSpPr>
        <p:spPr/>
        <p:txBody>
          <a:bodyPr/>
          <a:lstStyle/>
          <a:p>
            <a:fld id="{4267CD5E-26CF-4249-8540-BB1D07FD4227}" type="slidenum">
              <a:rPr lang="en-US" smtClean="0"/>
              <a:t>4</a:t>
            </a:fld>
            <a:endParaRPr lang="en-US"/>
          </a:p>
        </p:txBody>
      </p:sp>
    </p:spTree>
    <p:extLst>
      <p:ext uri="{BB962C8B-B14F-4D97-AF65-F5344CB8AC3E}">
        <p14:creationId xmlns:p14="http://schemas.microsoft.com/office/powerpoint/2010/main" val="291502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7D16-0D7B-3E42-5927-01B2B8C1D1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97776A-B4FC-BFD6-4EB3-EF2B97FA6412}"/>
              </a:ext>
            </a:extLst>
          </p:cNvPr>
          <p:cNvSpPr>
            <a:spLocks noGrp="1"/>
          </p:cNvSpPr>
          <p:nvPr>
            <p:ph type="title"/>
          </p:nvPr>
        </p:nvSpPr>
        <p:spPr/>
        <p:txBody>
          <a:bodyPr/>
          <a:lstStyle/>
          <a:p>
            <a:r>
              <a:rPr lang="en-US" sz="4000" dirty="0"/>
              <a:t>Methods</a:t>
            </a:r>
            <a:endParaRPr lang="en-US" dirty="0"/>
          </a:p>
        </p:txBody>
      </p:sp>
      <p:sp>
        <p:nvSpPr>
          <p:cNvPr id="5" name="Text Placeholder 4">
            <a:extLst>
              <a:ext uri="{FF2B5EF4-FFF2-40B4-BE49-F238E27FC236}">
                <a16:creationId xmlns:a16="http://schemas.microsoft.com/office/drawing/2014/main" id="{0D686664-A9C3-A152-09EC-345FD0C77B82}"/>
              </a:ext>
            </a:extLst>
          </p:cNvPr>
          <p:cNvSpPr>
            <a:spLocks noGrp="1"/>
          </p:cNvSpPr>
          <p:nvPr>
            <p:ph type="body" sz="quarter" idx="13"/>
          </p:nvPr>
        </p:nvSpPr>
        <p:spPr/>
        <p:txBody>
          <a:bodyPr/>
          <a:lstStyle/>
          <a:p>
            <a:r>
              <a:rPr lang="en-US" dirty="0"/>
              <a:t>Numerical Model</a:t>
            </a:r>
          </a:p>
        </p:txBody>
      </p:sp>
      <p:sp>
        <p:nvSpPr>
          <p:cNvPr id="2" name="Content Placeholder 1">
            <a:extLst>
              <a:ext uri="{FF2B5EF4-FFF2-40B4-BE49-F238E27FC236}">
                <a16:creationId xmlns:a16="http://schemas.microsoft.com/office/drawing/2014/main" id="{4F22FF26-94FD-6276-0A56-D952CD2069D7}"/>
              </a:ext>
            </a:extLst>
          </p:cNvPr>
          <p:cNvSpPr>
            <a:spLocks noGrp="1"/>
          </p:cNvSpPr>
          <p:nvPr>
            <p:ph idx="1"/>
          </p:nvPr>
        </p:nvSpPr>
        <p:spPr>
          <a:xfrm>
            <a:off x="644771" y="1604514"/>
            <a:ext cx="7902070" cy="4477634"/>
          </a:xfrm>
        </p:spPr>
        <p:txBody>
          <a:bodyPr>
            <a:normAutofit/>
          </a:bodyPr>
          <a:lstStyle/>
          <a:p>
            <a:r>
              <a:rPr lang="en-US" dirty="0">
                <a:solidFill>
                  <a:srgbClr val="000000"/>
                </a:solidFill>
              </a:rPr>
              <a:t>In this project, we use the SFINCS (Super-Fast </a:t>
            </a:r>
            <a:r>
              <a:rPr lang="en-US" dirty="0" err="1">
                <a:solidFill>
                  <a:srgbClr val="000000"/>
                </a:solidFill>
              </a:rPr>
              <a:t>INundation</a:t>
            </a:r>
            <a:r>
              <a:rPr lang="en-US" dirty="0">
                <a:solidFill>
                  <a:srgbClr val="000000"/>
                </a:solidFill>
              </a:rPr>
              <a:t> of </a:t>
            </a:r>
            <a:r>
              <a:rPr lang="en-US" dirty="0" err="1">
                <a:solidFill>
                  <a:srgbClr val="000000"/>
                </a:solidFill>
              </a:rPr>
              <a:t>CoastS</a:t>
            </a:r>
            <a:r>
              <a:rPr lang="en-US" dirty="0">
                <a:solidFill>
                  <a:srgbClr val="000000"/>
                </a:solidFill>
              </a:rPr>
              <a:t>) model which is a reduced-complexity hydrodynamic model for compound flood modeling developed by </a:t>
            </a:r>
            <a:r>
              <a:rPr lang="en-US" dirty="0" err="1">
                <a:solidFill>
                  <a:srgbClr val="000000"/>
                </a:solidFill>
              </a:rPr>
              <a:t>Deltares</a:t>
            </a:r>
            <a:r>
              <a:rPr lang="en-US" dirty="0">
                <a:solidFill>
                  <a:srgbClr val="000000"/>
                </a:solidFill>
              </a:rPr>
              <a:t>®. </a:t>
            </a:r>
          </a:p>
          <a:p>
            <a:r>
              <a:rPr lang="en-US" dirty="0">
                <a:solidFill>
                  <a:srgbClr val="000000"/>
                </a:solidFill>
              </a:rPr>
              <a:t>To streamline the process of generating input files for our model, we employed HydroMT-SFINCS, an extension of the HydroMT  (Hydro Model Tools) Framework designed for </a:t>
            </a:r>
            <a:r>
              <a:rPr lang="en-US" dirty="0" err="1">
                <a:solidFill>
                  <a:srgbClr val="000000"/>
                </a:solidFill>
              </a:rPr>
              <a:t>Deltares</a:t>
            </a:r>
            <a:r>
              <a:rPr lang="en-US" dirty="0">
                <a:solidFill>
                  <a:srgbClr val="000000"/>
                </a:solidFill>
              </a:rPr>
              <a:t>® products setup.</a:t>
            </a:r>
          </a:p>
          <a:p>
            <a:r>
              <a:rPr lang="en-US" dirty="0">
                <a:solidFill>
                  <a:srgbClr val="000000"/>
                </a:solidFill>
              </a:rPr>
              <a:t>Computational domain is about </a:t>
            </a:r>
            <a:r>
              <a:rPr lang="en-US" dirty="0"/>
              <a:t>3.5 km</a:t>
            </a:r>
            <a:r>
              <a:rPr lang="en-US" baseline="30000" dirty="0"/>
              <a:t>2</a:t>
            </a:r>
            <a:r>
              <a:rPr lang="en-US" dirty="0">
                <a:solidFill>
                  <a:srgbClr val="000000"/>
                </a:solidFill>
              </a:rPr>
              <a:t>. </a:t>
            </a:r>
            <a:r>
              <a:rPr lang="en-US" dirty="0"/>
              <a:t>We used a </a:t>
            </a:r>
            <a:r>
              <a:rPr lang="en-US" b="1" dirty="0"/>
              <a:t>grid resolution </a:t>
            </a:r>
            <a:r>
              <a:rPr lang="en-US" dirty="0"/>
              <a:t>of 1.5 m (5 feet). This results in </a:t>
            </a:r>
            <a:r>
              <a:rPr lang="en-US" b="1" dirty="0"/>
              <a:t>2.7 million </a:t>
            </a:r>
            <a:r>
              <a:rPr lang="en-US" dirty="0"/>
              <a:t>computational cells. </a:t>
            </a:r>
          </a:p>
        </p:txBody>
      </p:sp>
      <p:sp>
        <p:nvSpPr>
          <p:cNvPr id="3" name="Slide Number Placeholder 2">
            <a:extLst>
              <a:ext uri="{FF2B5EF4-FFF2-40B4-BE49-F238E27FC236}">
                <a16:creationId xmlns:a16="http://schemas.microsoft.com/office/drawing/2014/main" id="{1E180135-43F5-4A9B-9459-6A611E682995}"/>
              </a:ext>
            </a:extLst>
          </p:cNvPr>
          <p:cNvSpPr>
            <a:spLocks noGrp="1"/>
          </p:cNvSpPr>
          <p:nvPr>
            <p:ph type="sldNum" sz="quarter" idx="12"/>
          </p:nvPr>
        </p:nvSpPr>
        <p:spPr/>
        <p:txBody>
          <a:bodyPr/>
          <a:lstStyle/>
          <a:p>
            <a:fld id="{4267CD5E-26CF-4249-8540-BB1D07FD4227}" type="slidenum">
              <a:rPr lang="en-US" smtClean="0"/>
              <a:t>5</a:t>
            </a:fld>
            <a:endParaRPr lang="en-US"/>
          </a:p>
        </p:txBody>
      </p:sp>
      <p:graphicFrame>
        <p:nvGraphicFramePr>
          <p:cNvPr id="7" name="Content Placeholder 5">
            <a:extLst>
              <a:ext uri="{FF2B5EF4-FFF2-40B4-BE49-F238E27FC236}">
                <a16:creationId xmlns:a16="http://schemas.microsoft.com/office/drawing/2014/main" id="{2FBD992F-A48B-3D68-B466-5E7B470E7D4B}"/>
              </a:ext>
            </a:extLst>
          </p:cNvPr>
          <p:cNvGraphicFramePr>
            <a:graphicFrameLocks/>
          </p:cNvGraphicFramePr>
          <p:nvPr>
            <p:extLst>
              <p:ext uri="{D42A27DB-BD31-4B8C-83A1-F6EECF244321}">
                <p14:modId xmlns:p14="http://schemas.microsoft.com/office/powerpoint/2010/main" val="3907444085"/>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chemeClr val="bg1"/>
                          </a:solidFill>
                          <a:latin typeface="Aptos" panose="020B0004020202020204" pitchFamily="34" charset="0"/>
                        </a:rPr>
                        <a:t>Methods</a:t>
                      </a:r>
                    </a:p>
                  </a:txBody>
                  <a:tcPr>
                    <a:solidFill>
                      <a:srgbClr val="003399"/>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pic>
        <p:nvPicPr>
          <p:cNvPr id="9" name="Picture 8">
            <a:extLst>
              <a:ext uri="{FF2B5EF4-FFF2-40B4-BE49-F238E27FC236}">
                <a16:creationId xmlns:a16="http://schemas.microsoft.com/office/drawing/2014/main" id="{F4280851-3105-739E-3FEC-D37C52C9CB80}"/>
              </a:ext>
            </a:extLst>
          </p:cNvPr>
          <p:cNvPicPr>
            <a:picLocks noChangeAspect="1"/>
          </p:cNvPicPr>
          <p:nvPr/>
        </p:nvPicPr>
        <p:blipFill>
          <a:blip r:embed="rId3"/>
          <a:stretch>
            <a:fillRect/>
          </a:stretch>
        </p:blipFill>
        <p:spPr>
          <a:xfrm>
            <a:off x="8546841" y="2733571"/>
            <a:ext cx="3159760" cy="3575050"/>
          </a:xfrm>
          <a:prstGeom prst="rect">
            <a:avLst/>
          </a:prstGeom>
        </p:spPr>
      </p:pic>
      <p:pic>
        <p:nvPicPr>
          <p:cNvPr id="5123" name="Picture 3" descr="Working with the SFINCS model — HydroMT SFINCS documentation">
            <a:extLst>
              <a:ext uri="{FF2B5EF4-FFF2-40B4-BE49-F238E27FC236}">
                <a16:creationId xmlns:a16="http://schemas.microsoft.com/office/drawing/2014/main" id="{59438F76-9888-3DD5-54A9-CBFE13A88E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38924" y="170461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4D38DA-2F5B-8353-4219-002AFD5371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224" y="1704613"/>
            <a:ext cx="685800" cy="685800"/>
          </a:xfrm>
          <a:prstGeom prst="rect">
            <a:avLst/>
          </a:prstGeom>
        </p:spPr>
      </p:pic>
      <p:sp>
        <p:nvSpPr>
          <p:cNvPr id="15" name="Rectangle 14">
            <a:extLst>
              <a:ext uri="{FF2B5EF4-FFF2-40B4-BE49-F238E27FC236}">
                <a16:creationId xmlns:a16="http://schemas.microsoft.com/office/drawing/2014/main" id="{D4440F60-2B3E-F020-0BAA-791F93672343}"/>
              </a:ext>
            </a:extLst>
          </p:cNvPr>
          <p:cNvSpPr/>
          <p:nvPr/>
        </p:nvSpPr>
        <p:spPr>
          <a:xfrm>
            <a:off x="9310596" y="1371269"/>
            <a:ext cx="1031051" cy="369332"/>
          </a:xfrm>
          <a:prstGeom prst="rect">
            <a:avLst/>
          </a:prstGeom>
          <a:noFill/>
        </p:spPr>
        <p:txBody>
          <a:bodyPr wrap="none" lIns="91440" tIns="45720" rIns="91440" bIns="45720">
            <a:spAutoFit/>
          </a:bodyPr>
          <a:lstStyle/>
          <a:p>
            <a:pPr algn="ctr"/>
            <a:r>
              <a:rPr lang="en-US" b="0" cap="none" spc="0" dirty="0">
                <a:ln w="0"/>
                <a:solidFill>
                  <a:srgbClr val="080C8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SFINCS</a:t>
            </a:r>
          </a:p>
        </p:txBody>
      </p:sp>
      <p:sp>
        <p:nvSpPr>
          <p:cNvPr id="16" name="Rectangle 15">
            <a:extLst>
              <a:ext uri="{FF2B5EF4-FFF2-40B4-BE49-F238E27FC236}">
                <a16:creationId xmlns:a16="http://schemas.microsoft.com/office/drawing/2014/main" id="{6637D8E1-BE91-9700-14E6-E11109AA4B45}"/>
              </a:ext>
            </a:extLst>
          </p:cNvPr>
          <p:cNvSpPr/>
          <p:nvPr/>
        </p:nvSpPr>
        <p:spPr>
          <a:xfrm>
            <a:off x="10315002" y="1360538"/>
            <a:ext cx="1133645" cy="369332"/>
          </a:xfrm>
          <a:prstGeom prst="rect">
            <a:avLst/>
          </a:prstGeom>
          <a:noFill/>
        </p:spPr>
        <p:txBody>
          <a:bodyPr wrap="none" lIns="91440" tIns="45720" rIns="91440" bIns="45720">
            <a:spAutoFit/>
          </a:bodyPr>
          <a:lstStyle/>
          <a:p>
            <a:pPr algn="ctr"/>
            <a:r>
              <a:rPr lang="en-US" b="0" cap="none" spc="0" dirty="0">
                <a:ln w="0"/>
                <a:solidFill>
                  <a:srgbClr val="0057A5"/>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HydroMT</a:t>
            </a:r>
          </a:p>
        </p:txBody>
      </p:sp>
    </p:spTree>
    <p:extLst>
      <p:ext uri="{BB962C8B-B14F-4D97-AF65-F5344CB8AC3E}">
        <p14:creationId xmlns:p14="http://schemas.microsoft.com/office/powerpoint/2010/main" val="111900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D7D4-78C6-97F2-9062-D2B9954DE0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C96CE0-0F93-183D-41B5-5FB9C4D7B957}"/>
              </a:ext>
            </a:extLst>
          </p:cNvPr>
          <p:cNvSpPr>
            <a:spLocks noGrp="1"/>
          </p:cNvSpPr>
          <p:nvPr>
            <p:ph type="title"/>
          </p:nvPr>
        </p:nvSpPr>
        <p:spPr/>
        <p:txBody>
          <a:bodyPr/>
          <a:lstStyle/>
          <a:p>
            <a:r>
              <a:rPr lang="en-US" sz="4000" dirty="0"/>
              <a:t>Methods</a:t>
            </a:r>
            <a:endParaRPr lang="en-US" dirty="0"/>
          </a:p>
        </p:txBody>
      </p:sp>
      <p:sp>
        <p:nvSpPr>
          <p:cNvPr id="5" name="Text Placeholder 4">
            <a:extLst>
              <a:ext uri="{FF2B5EF4-FFF2-40B4-BE49-F238E27FC236}">
                <a16:creationId xmlns:a16="http://schemas.microsoft.com/office/drawing/2014/main" id="{26156B64-CF46-29CE-3CD2-4D4FB1F41FE3}"/>
              </a:ext>
            </a:extLst>
          </p:cNvPr>
          <p:cNvSpPr>
            <a:spLocks noGrp="1"/>
          </p:cNvSpPr>
          <p:nvPr>
            <p:ph type="body" sz="quarter" idx="13"/>
          </p:nvPr>
        </p:nvSpPr>
        <p:spPr/>
        <p:txBody>
          <a:bodyPr/>
          <a:lstStyle/>
          <a:p>
            <a:r>
              <a:rPr lang="en-US" dirty="0"/>
              <a:t>Datasets</a:t>
            </a:r>
          </a:p>
        </p:txBody>
      </p:sp>
      <p:sp>
        <p:nvSpPr>
          <p:cNvPr id="2" name="Content Placeholder 1">
            <a:extLst>
              <a:ext uri="{FF2B5EF4-FFF2-40B4-BE49-F238E27FC236}">
                <a16:creationId xmlns:a16="http://schemas.microsoft.com/office/drawing/2014/main" id="{E6FADE99-C187-6DA3-5DE6-A8D120DCACAE}"/>
              </a:ext>
            </a:extLst>
          </p:cNvPr>
          <p:cNvSpPr>
            <a:spLocks noGrp="1"/>
          </p:cNvSpPr>
          <p:nvPr>
            <p:ph idx="1"/>
          </p:nvPr>
        </p:nvSpPr>
        <p:spPr>
          <a:xfrm>
            <a:off x="644772" y="1604514"/>
            <a:ext cx="3796599" cy="1291391"/>
          </a:xfrm>
        </p:spPr>
        <p:txBody>
          <a:bodyPr>
            <a:normAutofit/>
          </a:bodyPr>
          <a:lstStyle/>
          <a:p>
            <a:pPr marL="0" indent="0">
              <a:buNone/>
            </a:pPr>
            <a:r>
              <a:rPr lang="en-US" sz="2000" dirty="0">
                <a:solidFill>
                  <a:srgbClr val="C00000"/>
                </a:solidFill>
              </a:rPr>
              <a:t>DEM:</a:t>
            </a:r>
            <a:r>
              <a:rPr lang="en-US" sz="2000" dirty="0"/>
              <a:t> Coastal National Elevation Database (</a:t>
            </a:r>
            <a:r>
              <a:rPr lang="en-US" sz="2000" dirty="0" err="1"/>
              <a:t>CoNED</a:t>
            </a:r>
            <a:r>
              <a:rPr lang="en-US" sz="2000" dirty="0"/>
              <a:t>) developed by the U.S. Geological Survey (USGS) – resolution: 1-1.5 m</a:t>
            </a:r>
          </a:p>
          <a:p>
            <a:endParaRPr lang="en-US" sz="2000" dirty="0"/>
          </a:p>
        </p:txBody>
      </p:sp>
      <p:sp>
        <p:nvSpPr>
          <p:cNvPr id="3" name="Slide Number Placeholder 2">
            <a:extLst>
              <a:ext uri="{FF2B5EF4-FFF2-40B4-BE49-F238E27FC236}">
                <a16:creationId xmlns:a16="http://schemas.microsoft.com/office/drawing/2014/main" id="{3CCA3121-F1F2-419B-A400-9C3FE2626358}"/>
              </a:ext>
            </a:extLst>
          </p:cNvPr>
          <p:cNvSpPr>
            <a:spLocks noGrp="1"/>
          </p:cNvSpPr>
          <p:nvPr>
            <p:ph type="sldNum" sz="quarter" idx="12"/>
          </p:nvPr>
        </p:nvSpPr>
        <p:spPr/>
        <p:txBody>
          <a:bodyPr/>
          <a:lstStyle/>
          <a:p>
            <a:fld id="{4267CD5E-26CF-4249-8540-BB1D07FD4227}" type="slidenum">
              <a:rPr lang="en-US" smtClean="0"/>
              <a:t>6</a:t>
            </a:fld>
            <a:endParaRPr lang="en-US"/>
          </a:p>
        </p:txBody>
      </p:sp>
      <p:graphicFrame>
        <p:nvGraphicFramePr>
          <p:cNvPr id="7" name="Content Placeholder 5">
            <a:extLst>
              <a:ext uri="{FF2B5EF4-FFF2-40B4-BE49-F238E27FC236}">
                <a16:creationId xmlns:a16="http://schemas.microsoft.com/office/drawing/2014/main" id="{F908D90D-AA60-1FD1-957A-11B2892ED667}"/>
              </a:ext>
            </a:extLst>
          </p:cNvPr>
          <p:cNvGraphicFramePr>
            <a:graphicFrameLocks/>
          </p:cNvGraphicFramePr>
          <p:nvPr>
            <p:extLst>
              <p:ext uri="{D42A27DB-BD31-4B8C-83A1-F6EECF244321}">
                <p14:modId xmlns:p14="http://schemas.microsoft.com/office/powerpoint/2010/main" val="1556297560"/>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chemeClr val="bg1"/>
                          </a:solidFill>
                          <a:latin typeface="Aptos" panose="020B0004020202020204" pitchFamily="34" charset="0"/>
                        </a:rPr>
                        <a:t>Methods</a:t>
                      </a:r>
                    </a:p>
                  </a:txBody>
                  <a:tcPr>
                    <a:solidFill>
                      <a:srgbClr val="003399"/>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pic>
        <p:nvPicPr>
          <p:cNvPr id="8" name="Picture 7">
            <a:extLst>
              <a:ext uri="{FF2B5EF4-FFF2-40B4-BE49-F238E27FC236}">
                <a16:creationId xmlns:a16="http://schemas.microsoft.com/office/drawing/2014/main" id="{6E6150DE-947D-1F04-4A21-73B1FCF30F85}"/>
              </a:ext>
            </a:extLst>
          </p:cNvPr>
          <p:cNvPicPr>
            <a:picLocks noChangeAspect="1"/>
          </p:cNvPicPr>
          <p:nvPr/>
        </p:nvPicPr>
        <p:blipFill>
          <a:blip r:embed="rId2"/>
          <a:stretch>
            <a:fillRect/>
          </a:stretch>
        </p:blipFill>
        <p:spPr>
          <a:xfrm>
            <a:off x="898143" y="2933230"/>
            <a:ext cx="3206516" cy="3220067"/>
          </a:xfrm>
          <a:prstGeom prst="rect">
            <a:avLst/>
          </a:prstGeom>
        </p:spPr>
      </p:pic>
      <p:sp>
        <p:nvSpPr>
          <p:cNvPr id="10" name="Content Placeholder 1">
            <a:extLst>
              <a:ext uri="{FF2B5EF4-FFF2-40B4-BE49-F238E27FC236}">
                <a16:creationId xmlns:a16="http://schemas.microsoft.com/office/drawing/2014/main" id="{D42D64C1-1CA7-BE46-F3C8-026A3A347463}"/>
              </a:ext>
            </a:extLst>
          </p:cNvPr>
          <p:cNvSpPr txBox="1">
            <a:spLocks/>
          </p:cNvSpPr>
          <p:nvPr/>
        </p:nvSpPr>
        <p:spPr>
          <a:xfrm>
            <a:off x="4665304" y="1608818"/>
            <a:ext cx="3796599" cy="921462"/>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2400" b="0" i="0" kern="1200">
                <a:solidFill>
                  <a:schemeClr val="tx1">
                    <a:lumMod val="50000"/>
                  </a:schemeClr>
                </a:solidFill>
                <a:latin typeface="+mn-lt"/>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2400" b="0" i="0" kern="1200">
                <a:solidFill>
                  <a:schemeClr val="tx1">
                    <a:lumMod val="50000"/>
                  </a:schemeClr>
                </a:solidFill>
                <a:latin typeface="+mn-lt"/>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00000"/>
                </a:solidFill>
              </a:rPr>
              <a:t>Building Footprints:</a:t>
            </a:r>
            <a:r>
              <a:rPr lang="en-US" sz="2000" dirty="0"/>
              <a:t> Open-access Microsoft dataset – resolution: 0.3-0.6 m. </a:t>
            </a:r>
          </a:p>
          <a:p>
            <a:endParaRPr lang="en-US" sz="2000" dirty="0"/>
          </a:p>
        </p:txBody>
      </p:sp>
      <p:pic>
        <p:nvPicPr>
          <p:cNvPr id="11" name="Content Placeholder 6">
            <a:extLst>
              <a:ext uri="{FF2B5EF4-FFF2-40B4-BE49-F238E27FC236}">
                <a16:creationId xmlns:a16="http://schemas.microsoft.com/office/drawing/2014/main" id="{9238D8D9-FBD8-55B1-770D-F555DAEA48B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91878" y="2574242"/>
            <a:ext cx="2441680" cy="2917868"/>
          </a:xfrm>
          <a:prstGeom prst="rect">
            <a:avLst/>
          </a:prstGeom>
        </p:spPr>
      </p:pic>
      <p:sp>
        <p:nvSpPr>
          <p:cNvPr id="12" name="Rectangle 11">
            <a:extLst>
              <a:ext uri="{FF2B5EF4-FFF2-40B4-BE49-F238E27FC236}">
                <a16:creationId xmlns:a16="http://schemas.microsoft.com/office/drawing/2014/main" id="{7CBC72AA-8CA8-8665-44FE-9DAF47571249}"/>
              </a:ext>
            </a:extLst>
          </p:cNvPr>
          <p:cNvSpPr/>
          <p:nvPr/>
        </p:nvSpPr>
        <p:spPr>
          <a:xfrm>
            <a:off x="5885289" y="5282579"/>
            <a:ext cx="1676374" cy="224138"/>
          </a:xfrm>
          <a:prstGeom prst="rect">
            <a:avLst/>
          </a:prstGeom>
          <a:noFill/>
        </p:spPr>
        <p:txBody>
          <a:bodyPr wrap="square" lIns="80682" tIns="40341" rIns="80682" bIns="40341">
            <a:spAutoFit/>
          </a:bodyPr>
          <a:lstStyle/>
          <a:p>
            <a:pPr algn="ctr"/>
            <a:r>
              <a:rPr lang="en-US" sz="900" dirty="0">
                <a:ln w="0"/>
                <a:solidFill>
                  <a:srgbClr val="000000"/>
                </a:solidFill>
                <a:latin typeface="Aptos" panose="020B0004020202020204" pitchFamily="34" charset="0"/>
              </a:rPr>
              <a:t>OpenStreetMap®, Microsoft® </a:t>
            </a:r>
          </a:p>
        </p:txBody>
      </p:sp>
      <p:sp>
        <p:nvSpPr>
          <p:cNvPr id="13" name="Rectangle 12">
            <a:extLst>
              <a:ext uri="{FF2B5EF4-FFF2-40B4-BE49-F238E27FC236}">
                <a16:creationId xmlns:a16="http://schemas.microsoft.com/office/drawing/2014/main" id="{913E1B9E-8018-D36A-94C2-1AF9D44821F7}"/>
              </a:ext>
            </a:extLst>
          </p:cNvPr>
          <p:cNvSpPr/>
          <p:nvPr/>
        </p:nvSpPr>
        <p:spPr>
          <a:xfrm rot="938899">
            <a:off x="5503868" y="3055306"/>
            <a:ext cx="1466414" cy="207040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Rectangle 13">
            <a:extLst>
              <a:ext uri="{FF2B5EF4-FFF2-40B4-BE49-F238E27FC236}">
                <a16:creationId xmlns:a16="http://schemas.microsoft.com/office/drawing/2014/main" id="{6C3138FE-CE1F-BCF3-BB67-596DD64A18EE}"/>
              </a:ext>
            </a:extLst>
          </p:cNvPr>
          <p:cNvSpPr/>
          <p:nvPr/>
        </p:nvSpPr>
        <p:spPr>
          <a:xfrm rot="16725673">
            <a:off x="6474527" y="4561083"/>
            <a:ext cx="1264010" cy="298773"/>
          </a:xfrm>
          <a:prstGeom prst="rect">
            <a:avLst/>
          </a:prstGeom>
          <a:noFill/>
        </p:spPr>
        <p:txBody>
          <a:bodyPr wrap="none" lIns="80682" tIns="40341" rIns="80682" bIns="40341">
            <a:spAutoFit/>
          </a:bodyPr>
          <a:lstStyle/>
          <a:p>
            <a:pPr algn="ctr"/>
            <a:r>
              <a:rPr lang="en-US" sz="1412" b="1" dirty="0">
                <a:ln w="0"/>
                <a:latin typeface="Aptos" panose="020B0004020202020204" pitchFamily="34" charset="0"/>
              </a:rPr>
              <a:t>Hudson River</a:t>
            </a:r>
          </a:p>
        </p:txBody>
      </p:sp>
      <p:sp>
        <p:nvSpPr>
          <p:cNvPr id="15" name="Rectangle 14">
            <a:extLst>
              <a:ext uri="{FF2B5EF4-FFF2-40B4-BE49-F238E27FC236}">
                <a16:creationId xmlns:a16="http://schemas.microsoft.com/office/drawing/2014/main" id="{5F0CDDC9-8260-75A0-90F3-E9FD660EFFD4}"/>
              </a:ext>
            </a:extLst>
          </p:cNvPr>
          <p:cNvSpPr/>
          <p:nvPr/>
        </p:nvSpPr>
        <p:spPr>
          <a:xfrm>
            <a:off x="5573696" y="4628874"/>
            <a:ext cx="725594" cy="244463"/>
          </a:xfrm>
          <a:prstGeom prst="rect">
            <a:avLst/>
          </a:prstGeom>
          <a:solidFill>
            <a:srgbClr val="FFFFFF"/>
          </a:solidFill>
        </p:spPr>
        <p:txBody>
          <a:bodyPr wrap="none" lIns="80682" tIns="40341" rIns="80682" bIns="40341">
            <a:spAutoFit/>
          </a:bodyPr>
          <a:lstStyle/>
          <a:p>
            <a:pPr algn="ctr"/>
            <a:r>
              <a:rPr lang="en-US" sz="1059" b="1" dirty="0">
                <a:ln w="0"/>
                <a:latin typeface="Aptos" panose="020B0004020202020204" pitchFamily="34" charset="0"/>
              </a:rPr>
              <a:t>Hoboken</a:t>
            </a:r>
          </a:p>
        </p:txBody>
      </p:sp>
      <p:sp>
        <p:nvSpPr>
          <p:cNvPr id="16" name="Rectangle 15">
            <a:extLst>
              <a:ext uri="{FF2B5EF4-FFF2-40B4-BE49-F238E27FC236}">
                <a16:creationId xmlns:a16="http://schemas.microsoft.com/office/drawing/2014/main" id="{28B183CD-FC46-020B-451D-2E43481D4490}"/>
              </a:ext>
            </a:extLst>
          </p:cNvPr>
          <p:cNvSpPr/>
          <p:nvPr/>
        </p:nvSpPr>
        <p:spPr>
          <a:xfrm rot="17413767">
            <a:off x="4858245" y="3163535"/>
            <a:ext cx="1200981" cy="271522"/>
          </a:xfrm>
          <a:prstGeom prst="rect">
            <a:avLst/>
          </a:prstGeom>
          <a:solidFill>
            <a:srgbClr val="FFFFFF"/>
          </a:solidFill>
        </p:spPr>
        <p:txBody>
          <a:bodyPr wrap="none" lIns="80682" tIns="40341" rIns="80682" bIns="40341">
            <a:spAutoFit/>
          </a:bodyPr>
          <a:lstStyle/>
          <a:p>
            <a:pPr algn="ctr"/>
            <a:r>
              <a:rPr lang="en-US" sz="1235" b="1" dirty="0">
                <a:ln w="0"/>
                <a:latin typeface="Aptos" panose="020B0004020202020204" pitchFamily="34" charset="0"/>
              </a:rPr>
              <a:t>Jersey Heights</a:t>
            </a:r>
          </a:p>
        </p:txBody>
      </p:sp>
      <p:sp>
        <p:nvSpPr>
          <p:cNvPr id="18" name="TextBox 17">
            <a:extLst>
              <a:ext uri="{FF2B5EF4-FFF2-40B4-BE49-F238E27FC236}">
                <a16:creationId xmlns:a16="http://schemas.microsoft.com/office/drawing/2014/main" id="{37E869F0-F113-F7F4-0FC9-D0D735AFEDF4}"/>
              </a:ext>
            </a:extLst>
          </p:cNvPr>
          <p:cNvSpPr txBox="1"/>
          <p:nvPr/>
        </p:nvSpPr>
        <p:spPr>
          <a:xfrm>
            <a:off x="4665304" y="5612763"/>
            <a:ext cx="3422039" cy="830997"/>
          </a:xfrm>
          <a:prstGeom prst="rect">
            <a:avLst/>
          </a:prstGeom>
          <a:noFill/>
        </p:spPr>
        <p:txBody>
          <a:bodyPr wrap="square">
            <a:spAutoFit/>
          </a:bodyPr>
          <a:lstStyle/>
          <a:p>
            <a:r>
              <a:rPr lang="en-US" sz="1600" dirty="0">
                <a:solidFill>
                  <a:srgbClr val="000000"/>
                </a:solidFill>
              </a:rPr>
              <a:t>The total number of active cells is </a:t>
            </a:r>
            <a:r>
              <a:rPr lang="en-US" sz="1600" b="1" dirty="0">
                <a:solidFill>
                  <a:srgbClr val="000000"/>
                </a:solidFill>
              </a:rPr>
              <a:t>1.5 million grid cells</a:t>
            </a:r>
            <a:r>
              <a:rPr lang="en-US" sz="1600" dirty="0">
                <a:solidFill>
                  <a:srgbClr val="000000"/>
                </a:solidFill>
              </a:rPr>
              <a:t>, given the high density of buildings in the domain.</a:t>
            </a:r>
          </a:p>
        </p:txBody>
      </p:sp>
      <p:sp>
        <p:nvSpPr>
          <p:cNvPr id="19" name="Content Placeholder 1">
            <a:extLst>
              <a:ext uri="{FF2B5EF4-FFF2-40B4-BE49-F238E27FC236}">
                <a16:creationId xmlns:a16="http://schemas.microsoft.com/office/drawing/2014/main" id="{D24437FC-D997-D8CB-9D1A-48C6417579C2}"/>
              </a:ext>
            </a:extLst>
          </p:cNvPr>
          <p:cNvSpPr txBox="1">
            <a:spLocks/>
          </p:cNvSpPr>
          <p:nvPr/>
        </p:nvSpPr>
        <p:spPr>
          <a:xfrm>
            <a:off x="8322514" y="1595820"/>
            <a:ext cx="3796599" cy="921462"/>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2400" b="0" i="0" kern="1200">
                <a:solidFill>
                  <a:schemeClr val="tx1">
                    <a:lumMod val="50000"/>
                  </a:schemeClr>
                </a:solidFill>
                <a:latin typeface="+mn-lt"/>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2400" b="0" i="0" kern="1200">
                <a:solidFill>
                  <a:schemeClr val="tx1">
                    <a:lumMod val="50000"/>
                  </a:schemeClr>
                </a:solidFill>
                <a:latin typeface="+mn-lt"/>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2000" b="0" i="0" kern="1200">
                <a:solidFill>
                  <a:schemeClr val="tx1">
                    <a:lumMod val="50000"/>
                  </a:schemeClr>
                </a:solidFill>
                <a:latin typeface="+mn-lt"/>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00000"/>
                </a:solidFill>
              </a:rPr>
              <a:t>Land Cover Maps:</a:t>
            </a:r>
            <a:r>
              <a:rPr lang="en-US" sz="2000" dirty="0"/>
              <a:t> NOAA C-CAP High-Resolution – resolution: 1 m </a:t>
            </a:r>
          </a:p>
          <a:p>
            <a:endParaRPr lang="en-US" sz="2000" dirty="0"/>
          </a:p>
        </p:txBody>
      </p:sp>
      <p:pic>
        <p:nvPicPr>
          <p:cNvPr id="20" name="Picture 19">
            <a:extLst>
              <a:ext uri="{FF2B5EF4-FFF2-40B4-BE49-F238E27FC236}">
                <a16:creationId xmlns:a16="http://schemas.microsoft.com/office/drawing/2014/main" id="{1BD60D48-3318-BCAA-ABC5-F63F6C965280}"/>
              </a:ext>
            </a:extLst>
          </p:cNvPr>
          <p:cNvPicPr>
            <a:picLocks noChangeAspect="1"/>
          </p:cNvPicPr>
          <p:nvPr/>
        </p:nvPicPr>
        <p:blipFill>
          <a:blip r:embed="rId4"/>
          <a:stretch>
            <a:fillRect/>
          </a:stretch>
        </p:blipFill>
        <p:spPr>
          <a:xfrm>
            <a:off x="8368960" y="2412828"/>
            <a:ext cx="3313410" cy="3184555"/>
          </a:xfrm>
          <a:prstGeom prst="rect">
            <a:avLst/>
          </a:prstGeom>
        </p:spPr>
      </p:pic>
      <p:sp>
        <p:nvSpPr>
          <p:cNvPr id="23" name="TextBox 22">
            <a:extLst>
              <a:ext uri="{FF2B5EF4-FFF2-40B4-BE49-F238E27FC236}">
                <a16:creationId xmlns:a16="http://schemas.microsoft.com/office/drawing/2014/main" id="{3F0A9341-47F4-BBCB-973D-1B47D7B52E4D}"/>
              </a:ext>
            </a:extLst>
          </p:cNvPr>
          <p:cNvSpPr txBox="1"/>
          <p:nvPr/>
        </p:nvSpPr>
        <p:spPr>
          <a:xfrm>
            <a:off x="8461903" y="5597383"/>
            <a:ext cx="3553029" cy="830997"/>
          </a:xfrm>
          <a:prstGeom prst="rect">
            <a:avLst/>
          </a:prstGeom>
          <a:noFill/>
        </p:spPr>
        <p:txBody>
          <a:bodyPr wrap="square">
            <a:spAutoFit/>
          </a:bodyPr>
          <a:lstStyle/>
          <a:p>
            <a:r>
              <a:rPr lang="en-US" sz="1600" b="1" dirty="0">
                <a:solidFill>
                  <a:srgbClr val="000000"/>
                </a:solidFill>
              </a:rPr>
              <a:t>Manning roughness </a:t>
            </a:r>
            <a:r>
              <a:rPr lang="en-US" sz="1600" dirty="0">
                <a:solidFill>
                  <a:srgbClr val="000000"/>
                </a:solidFill>
              </a:rPr>
              <a:t>is set based on the land cover: open waters/roads and paved surfaces/bare soil/vegetated land.</a:t>
            </a:r>
          </a:p>
        </p:txBody>
      </p:sp>
    </p:spTree>
    <p:extLst>
      <p:ext uri="{BB962C8B-B14F-4D97-AF65-F5344CB8AC3E}">
        <p14:creationId xmlns:p14="http://schemas.microsoft.com/office/powerpoint/2010/main" val="3209118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7BA7-E51A-3A2D-24CA-FCF745EC5C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8FCCDD-B1C1-332C-32FB-573169384F4F}"/>
              </a:ext>
            </a:extLst>
          </p:cNvPr>
          <p:cNvSpPr>
            <a:spLocks noGrp="1"/>
          </p:cNvSpPr>
          <p:nvPr>
            <p:ph type="title"/>
          </p:nvPr>
        </p:nvSpPr>
        <p:spPr/>
        <p:txBody>
          <a:bodyPr/>
          <a:lstStyle/>
          <a:p>
            <a:r>
              <a:rPr lang="en-US" sz="4000" dirty="0"/>
              <a:t>Methods</a:t>
            </a:r>
            <a:endParaRPr lang="en-US" dirty="0"/>
          </a:p>
        </p:txBody>
      </p:sp>
      <p:sp>
        <p:nvSpPr>
          <p:cNvPr id="5" name="Text Placeholder 4">
            <a:extLst>
              <a:ext uri="{FF2B5EF4-FFF2-40B4-BE49-F238E27FC236}">
                <a16:creationId xmlns:a16="http://schemas.microsoft.com/office/drawing/2014/main" id="{EF20C1E6-9CBB-1F72-BF07-18224FC8C796}"/>
              </a:ext>
            </a:extLst>
          </p:cNvPr>
          <p:cNvSpPr>
            <a:spLocks noGrp="1"/>
          </p:cNvSpPr>
          <p:nvPr>
            <p:ph type="body" sz="quarter" idx="13"/>
          </p:nvPr>
        </p:nvSpPr>
        <p:spPr/>
        <p:txBody>
          <a:bodyPr/>
          <a:lstStyle/>
          <a:p>
            <a:r>
              <a:rPr lang="en-US" dirty="0"/>
              <a:t>Forcing</a:t>
            </a:r>
          </a:p>
        </p:txBody>
      </p:sp>
      <p:sp>
        <p:nvSpPr>
          <p:cNvPr id="2" name="Content Placeholder 1">
            <a:extLst>
              <a:ext uri="{FF2B5EF4-FFF2-40B4-BE49-F238E27FC236}">
                <a16:creationId xmlns:a16="http://schemas.microsoft.com/office/drawing/2014/main" id="{B33E4994-5868-0203-B42B-798FC3C05BFD}"/>
              </a:ext>
            </a:extLst>
          </p:cNvPr>
          <p:cNvSpPr>
            <a:spLocks noGrp="1"/>
          </p:cNvSpPr>
          <p:nvPr>
            <p:ph idx="1"/>
          </p:nvPr>
        </p:nvSpPr>
        <p:spPr>
          <a:xfrm>
            <a:off x="644771" y="1604514"/>
            <a:ext cx="6894364" cy="4477634"/>
          </a:xfrm>
        </p:spPr>
        <p:txBody>
          <a:bodyPr>
            <a:normAutofit/>
          </a:bodyPr>
          <a:lstStyle/>
          <a:p>
            <a:r>
              <a:rPr lang="en-US" dirty="0"/>
              <a:t>Evaluate the model performance for rainfall-induced flooding, and water levels (tide + surge) during Ida (Sep 1-2, 2021).</a:t>
            </a:r>
          </a:p>
          <a:p>
            <a:r>
              <a:rPr lang="en-US" b="1" dirty="0"/>
              <a:t>Hourly rainfall data </a:t>
            </a:r>
            <a:r>
              <a:rPr lang="en-US" dirty="0"/>
              <a:t>is received from the National Centers for Environmental Information (NCEI) at the Central Park station </a:t>
            </a:r>
          </a:p>
          <a:p>
            <a:r>
              <a:rPr lang="en-US" dirty="0"/>
              <a:t>Spatially uniform (temporally varied) rainfall rates mm/hr are used.</a:t>
            </a:r>
          </a:p>
          <a:p>
            <a:r>
              <a:rPr lang="en-US" dirty="0"/>
              <a:t>The model’s </a:t>
            </a:r>
            <a:r>
              <a:rPr lang="en-US" b="1" dirty="0"/>
              <a:t>water level boundary </a:t>
            </a:r>
            <a:r>
              <a:rPr lang="en-US" dirty="0"/>
              <a:t>conditions along the Hudson River is based on the hourly measurements from the </a:t>
            </a:r>
            <a:r>
              <a:rPr lang="en-US" b="1" dirty="0"/>
              <a:t>NOAA tide gauge </a:t>
            </a:r>
            <a:r>
              <a:rPr lang="en-US" dirty="0"/>
              <a:t>at the Battery station.</a:t>
            </a:r>
          </a:p>
        </p:txBody>
      </p:sp>
      <p:sp>
        <p:nvSpPr>
          <p:cNvPr id="3" name="Slide Number Placeholder 2">
            <a:extLst>
              <a:ext uri="{FF2B5EF4-FFF2-40B4-BE49-F238E27FC236}">
                <a16:creationId xmlns:a16="http://schemas.microsoft.com/office/drawing/2014/main" id="{82CAC9AB-8053-2F11-8BCB-D3E60263A011}"/>
              </a:ext>
            </a:extLst>
          </p:cNvPr>
          <p:cNvSpPr>
            <a:spLocks noGrp="1"/>
          </p:cNvSpPr>
          <p:nvPr>
            <p:ph type="sldNum" sz="quarter" idx="12"/>
          </p:nvPr>
        </p:nvSpPr>
        <p:spPr/>
        <p:txBody>
          <a:bodyPr/>
          <a:lstStyle/>
          <a:p>
            <a:fld id="{4267CD5E-26CF-4249-8540-BB1D07FD4227}" type="slidenum">
              <a:rPr lang="en-US" smtClean="0"/>
              <a:t>7</a:t>
            </a:fld>
            <a:endParaRPr lang="en-US"/>
          </a:p>
        </p:txBody>
      </p:sp>
      <p:graphicFrame>
        <p:nvGraphicFramePr>
          <p:cNvPr id="7" name="Content Placeholder 5">
            <a:extLst>
              <a:ext uri="{FF2B5EF4-FFF2-40B4-BE49-F238E27FC236}">
                <a16:creationId xmlns:a16="http://schemas.microsoft.com/office/drawing/2014/main" id="{6C4D20B5-E19A-D566-C04E-AB2E7AF04445}"/>
              </a:ext>
            </a:extLst>
          </p:cNvPr>
          <p:cNvGraphicFramePr>
            <a:graphicFrameLocks/>
          </p:cNvGraphicFramePr>
          <p:nvPr>
            <p:extLst>
              <p:ext uri="{D42A27DB-BD31-4B8C-83A1-F6EECF244321}">
                <p14:modId xmlns:p14="http://schemas.microsoft.com/office/powerpoint/2010/main" val="2295126625"/>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rgbClr val="FFFFFF"/>
                          </a:solidFill>
                          <a:latin typeface="Aptos" panose="020B0004020202020204" pitchFamily="34" charset="0"/>
                        </a:rPr>
                        <a:t>Methods</a:t>
                      </a:r>
                    </a:p>
                  </a:txBody>
                  <a:tcPr>
                    <a:solidFill>
                      <a:srgbClr val="003399"/>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graphicFrame>
        <p:nvGraphicFramePr>
          <p:cNvPr id="8" name="Content Placeholder 5">
            <a:extLst>
              <a:ext uri="{FF2B5EF4-FFF2-40B4-BE49-F238E27FC236}">
                <a16:creationId xmlns:a16="http://schemas.microsoft.com/office/drawing/2014/main" id="{79AC69D0-EBE7-B850-2818-4A8A3A27F764}"/>
              </a:ext>
            </a:extLst>
          </p:cNvPr>
          <p:cNvGraphicFramePr>
            <a:graphicFrameLocks/>
          </p:cNvGraphicFramePr>
          <p:nvPr>
            <p:extLst>
              <p:ext uri="{D42A27DB-BD31-4B8C-83A1-F6EECF244321}">
                <p14:modId xmlns:p14="http://schemas.microsoft.com/office/powerpoint/2010/main" val="2224822025"/>
              </p:ext>
            </p:extLst>
          </p:nvPr>
        </p:nvGraphicFramePr>
        <p:xfrm>
          <a:off x="7902218" y="760237"/>
          <a:ext cx="4076549" cy="3674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75F98FE-65F7-961D-8561-EC75F1AFF14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86158" y="4177467"/>
            <a:ext cx="3828151" cy="1784000"/>
          </a:xfrm>
          <a:prstGeom prst="rect">
            <a:avLst/>
          </a:prstGeom>
        </p:spPr>
      </p:pic>
    </p:spTree>
    <p:extLst>
      <p:ext uri="{BB962C8B-B14F-4D97-AF65-F5344CB8AC3E}">
        <p14:creationId xmlns:p14="http://schemas.microsoft.com/office/powerpoint/2010/main" val="1714573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DBE3-5EE2-6F27-FF33-373EBDF02A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1B6991-BB8F-30C8-8108-9BB6326CB080}"/>
              </a:ext>
            </a:extLst>
          </p:cNvPr>
          <p:cNvSpPr>
            <a:spLocks noGrp="1"/>
          </p:cNvSpPr>
          <p:nvPr>
            <p:ph type="title"/>
          </p:nvPr>
        </p:nvSpPr>
        <p:spPr/>
        <p:txBody>
          <a:bodyPr/>
          <a:lstStyle/>
          <a:p>
            <a:r>
              <a:rPr lang="en-US" sz="4000" dirty="0"/>
              <a:t>Methods</a:t>
            </a:r>
            <a:endParaRPr lang="en-US" dirty="0"/>
          </a:p>
        </p:txBody>
      </p:sp>
      <p:sp>
        <p:nvSpPr>
          <p:cNvPr id="5" name="Text Placeholder 4">
            <a:extLst>
              <a:ext uri="{FF2B5EF4-FFF2-40B4-BE49-F238E27FC236}">
                <a16:creationId xmlns:a16="http://schemas.microsoft.com/office/drawing/2014/main" id="{19712EB1-EB9B-36B6-BFB4-8A093A700096}"/>
              </a:ext>
            </a:extLst>
          </p:cNvPr>
          <p:cNvSpPr>
            <a:spLocks noGrp="1"/>
          </p:cNvSpPr>
          <p:nvPr>
            <p:ph type="body" sz="quarter" idx="13"/>
          </p:nvPr>
        </p:nvSpPr>
        <p:spPr/>
        <p:txBody>
          <a:bodyPr/>
          <a:lstStyle/>
          <a:p>
            <a:r>
              <a:rPr lang="en-US" dirty="0"/>
              <a:t>Calibration</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F338E56-B104-A6D8-3A4A-73EAE05CE183}"/>
                  </a:ext>
                </a:extLst>
              </p:cNvPr>
              <p:cNvSpPr>
                <a:spLocks noGrp="1"/>
              </p:cNvSpPr>
              <p:nvPr>
                <p:ph idx="1"/>
              </p:nvPr>
            </p:nvSpPr>
            <p:spPr>
              <a:xfrm>
                <a:off x="644772" y="1604514"/>
                <a:ext cx="4766984" cy="4477634"/>
              </a:xfrm>
            </p:spPr>
            <p:txBody>
              <a:bodyPr/>
              <a:lstStyle/>
              <a:p>
                <a:r>
                  <a:rPr lang="en-US" dirty="0">
                    <a:solidFill>
                      <a:srgbClr val="000000"/>
                    </a:solidFill>
                  </a:rPr>
                  <a:t>We used a constant infiltration rate (</a:t>
                </a:r>
                <a14:m>
                  <m:oMath xmlns:m="http://schemas.openxmlformats.org/officeDocument/2006/math">
                    <m:sSub>
                      <m:sSubPr>
                        <m:ctrlPr>
                          <a:rPr lang="en-US" i="1" smtClean="0">
                            <a:solidFill>
                              <a:srgbClr val="000000"/>
                            </a:solidFill>
                            <a:latin typeface="Cambria Math" panose="02040503050406030204" pitchFamily="18" charset="0"/>
                          </a:rPr>
                        </m:ctrlPr>
                      </m:sSubPr>
                      <m:e>
                        <m:r>
                          <m:rPr>
                            <m:nor/>
                          </m:rPr>
                          <a:rPr lang="en-US" dirty="0">
                            <a:solidFill>
                              <a:srgbClr val="000000"/>
                            </a:solidFill>
                          </a:rPr>
                          <m:t>q</m:t>
                        </m:r>
                      </m:e>
                      <m:sub>
                        <m:r>
                          <m:rPr>
                            <m:nor/>
                          </m:rPr>
                          <a:rPr lang="en-US" dirty="0">
                            <a:solidFill>
                              <a:srgbClr val="000000"/>
                            </a:solidFill>
                          </a:rPr>
                          <m:t>inf</m:t>
                        </m:r>
                      </m:sub>
                    </m:sSub>
                  </m:oMath>
                </a14:m>
                <a:r>
                  <a:rPr lang="en-US" dirty="0">
                    <a:solidFill>
                      <a:srgbClr val="000000"/>
                    </a:solidFill>
                  </a:rPr>
                  <a:t>) for vegetated area and soil, while calibrated it for paved surfaces to represent both above ground and underground discharge systems, which are not explicitly modeled. </a:t>
                </a:r>
              </a:p>
              <a:p>
                <a:r>
                  <a:rPr lang="en-US" dirty="0">
                    <a:solidFill>
                      <a:srgbClr val="000000"/>
                    </a:solidFill>
                  </a:rPr>
                  <a:t>For calibration we relied on crowdsourced flood reports obtained from the Hoboken government, which included 138 reported flood points. </a:t>
                </a:r>
              </a:p>
            </p:txBody>
          </p:sp>
        </mc:Choice>
        <mc:Fallback xmlns="">
          <p:sp>
            <p:nvSpPr>
              <p:cNvPr id="2" name="Content Placeholder 1">
                <a:extLst>
                  <a:ext uri="{FF2B5EF4-FFF2-40B4-BE49-F238E27FC236}">
                    <a16:creationId xmlns:a16="http://schemas.microsoft.com/office/drawing/2014/main" id="{BF338E56-B104-A6D8-3A4A-73EAE05CE183}"/>
                  </a:ext>
                </a:extLst>
              </p:cNvPr>
              <p:cNvSpPr>
                <a:spLocks noGrp="1" noRot="1" noChangeAspect="1" noMove="1" noResize="1" noEditPoints="1" noAdjustHandles="1" noChangeArrowheads="1" noChangeShapeType="1" noTextEdit="1"/>
              </p:cNvSpPr>
              <p:nvPr>
                <p:ph idx="1"/>
              </p:nvPr>
            </p:nvSpPr>
            <p:spPr>
              <a:xfrm>
                <a:off x="644772" y="1604514"/>
                <a:ext cx="4766984" cy="4477634"/>
              </a:xfrm>
              <a:blipFill>
                <a:blip r:embed="rId3"/>
                <a:stretch>
                  <a:fillRect l="-1790" t="-1905" r="-332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9B2DB036-EA39-2F30-3F22-3772AEEE6508}"/>
              </a:ext>
            </a:extLst>
          </p:cNvPr>
          <p:cNvSpPr>
            <a:spLocks noGrp="1"/>
          </p:cNvSpPr>
          <p:nvPr>
            <p:ph type="sldNum" sz="quarter" idx="12"/>
          </p:nvPr>
        </p:nvSpPr>
        <p:spPr/>
        <p:txBody>
          <a:bodyPr/>
          <a:lstStyle/>
          <a:p>
            <a:fld id="{4267CD5E-26CF-4249-8540-BB1D07FD4227}" type="slidenum">
              <a:rPr lang="en-US" smtClean="0"/>
              <a:t>8</a:t>
            </a:fld>
            <a:endParaRPr lang="en-US"/>
          </a:p>
        </p:txBody>
      </p:sp>
      <p:graphicFrame>
        <p:nvGraphicFramePr>
          <p:cNvPr id="7" name="Content Placeholder 5">
            <a:extLst>
              <a:ext uri="{FF2B5EF4-FFF2-40B4-BE49-F238E27FC236}">
                <a16:creationId xmlns:a16="http://schemas.microsoft.com/office/drawing/2014/main" id="{EE568967-EF3A-D828-59E8-FD19899338A3}"/>
              </a:ext>
            </a:extLst>
          </p:cNvPr>
          <p:cNvGraphicFramePr>
            <a:graphicFrameLocks/>
          </p:cNvGraphicFramePr>
          <p:nvPr>
            <p:extLst>
              <p:ext uri="{D42A27DB-BD31-4B8C-83A1-F6EECF244321}">
                <p14:modId xmlns:p14="http://schemas.microsoft.com/office/powerpoint/2010/main" val="4150204097"/>
              </p:ext>
            </p:extLst>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chemeClr val="bg1"/>
                          </a:solidFill>
                          <a:latin typeface="Aptos" panose="020B0004020202020204" pitchFamily="34" charset="0"/>
                        </a:rPr>
                        <a:t>Methods</a:t>
                      </a:r>
                    </a:p>
                  </a:txBody>
                  <a:tcPr>
                    <a:solidFill>
                      <a:srgbClr val="003399"/>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pic>
        <p:nvPicPr>
          <p:cNvPr id="8" name="Picture 7" descr="A green and yellow squares with white text&#10;&#10;Description automatically generated">
            <a:extLst>
              <a:ext uri="{FF2B5EF4-FFF2-40B4-BE49-F238E27FC236}">
                <a16:creationId xmlns:a16="http://schemas.microsoft.com/office/drawing/2014/main" id="{E7AD5A40-9C32-0938-6928-A7126030A017}"/>
              </a:ext>
            </a:extLst>
          </p:cNvPr>
          <p:cNvPicPr>
            <a:picLocks noChangeAspect="1"/>
          </p:cNvPicPr>
          <p:nvPr/>
        </p:nvPicPr>
        <p:blipFill>
          <a:blip r:embed="rId4"/>
          <a:stretch>
            <a:fillRect/>
          </a:stretch>
        </p:blipFill>
        <p:spPr>
          <a:xfrm>
            <a:off x="5458020" y="1604514"/>
            <a:ext cx="6623475" cy="3405853"/>
          </a:xfrm>
          <a:prstGeom prst="rect">
            <a:avLst/>
          </a:prstGeom>
        </p:spPr>
      </p:pic>
      <p:sp>
        <p:nvSpPr>
          <p:cNvPr id="12" name="TextBox 11">
            <a:extLst>
              <a:ext uri="{FF2B5EF4-FFF2-40B4-BE49-F238E27FC236}">
                <a16:creationId xmlns:a16="http://schemas.microsoft.com/office/drawing/2014/main" id="{7A317684-BC28-6C77-7C92-920F07EC340A}"/>
              </a:ext>
            </a:extLst>
          </p:cNvPr>
          <p:cNvSpPr txBox="1"/>
          <p:nvPr/>
        </p:nvSpPr>
        <p:spPr>
          <a:xfrm>
            <a:off x="5411756" y="5073743"/>
            <a:ext cx="6623475" cy="523220"/>
          </a:xfrm>
          <a:prstGeom prst="rect">
            <a:avLst/>
          </a:prstGeom>
          <a:noFill/>
        </p:spPr>
        <p:txBody>
          <a:bodyPr wrap="square">
            <a:spAutoFit/>
          </a:bodyPr>
          <a:lstStyle/>
          <a:p>
            <a:pPr algn="ctr"/>
            <a:r>
              <a:rPr lang="en-US" sz="1400"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Flood Point Match Ratios (%)</a:t>
            </a:r>
            <a:endParaRPr lang="en-US" sz="1400" b="1" dirty="0">
              <a:solidFill>
                <a:srgbClr val="000000"/>
              </a:solidFill>
              <a:latin typeface="Times New Roman" panose="02020603050405020304" pitchFamily="18" charset="0"/>
              <a:ea typeface="Aptos" panose="020B0004020202020204" pitchFamily="34" charset="0"/>
              <a:cs typeface="Times New Roman" panose="02020603050405020304" pitchFamily="18" charset="0"/>
            </a:endParaRPr>
          </a:p>
          <a:p>
            <a:pPr algn="ctr"/>
            <a:r>
              <a:rPr lang="en-US" sz="1400" dirty="0">
                <a:solidFill>
                  <a:srgbClr val="000000"/>
                </a:solidFill>
                <a:latin typeface="Times New Roman" panose="02020603050405020304" pitchFamily="18" charset="0"/>
                <a:cs typeface="Times New Roman" panose="02020603050405020304" pitchFamily="18" charset="0"/>
              </a:rPr>
              <a:t>39%  	     78%	         81%	             84%	                 85%	79%</a:t>
            </a:r>
          </a:p>
        </p:txBody>
      </p:sp>
      <p:cxnSp>
        <p:nvCxnSpPr>
          <p:cNvPr id="14" name="Straight Arrow Connector 13">
            <a:extLst>
              <a:ext uri="{FF2B5EF4-FFF2-40B4-BE49-F238E27FC236}">
                <a16:creationId xmlns:a16="http://schemas.microsoft.com/office/drawing/2014/main" id="{4C966C03-2D6E-4648-8028-EB6125275EDE}"/>
              </a:ext>
            </a:extLst>
          </p:cNvPr>
          <p:cNvCxnSpPr/>
          <p:nvPr/>
        </p:nvCxnSpPr>
        <p:spPr>
          <a:xfrm flipV="1">
            <a:off x="10366310" y="5596963"/>
            <a:ext cx="0" cy="3079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A42321F-A107-A8DD-EF0C-4AA13B771DBF}"/>
              </a:ext>
            </a:extLst>
          </p:cNvPr>
          <p:cNvSpPr txBox="1"/>
          <p:nvPr/>
        </p:nvSpPr>
        <p:spPr>
          <a:xfrm>
            <a:off x="9791986" y="5881362"/>
            <a:ext cx="1223287" cy="369332"/>
          </a:xfrm>
          <a:prstGeom prst="rect">
            <a:avLst/>
          </a:prstGeom>
          <a:noFill/>
        </p:spPr>
        <p:txBody>
          <a:bodyPr wrap="square">
            <a:spAutoFit/>
          </a:bodyPr>
          <a:lstStyle/>
          <a:p>
            <a:r>
              <a:rPr lang="en-US" dirty="0">
                <a:solidFill>
                  <a:srgbClr val="C00000"/>
                </a:solidFill>
                <a:latin typeface="Times New Roman" panose="02020603050405020304" pitchFamily="18" charset="0"/>
                <a:cs typeface="Times New Roman" panose="02020603050405020304" pitchFamily="18" charset="0"/>
              </a:rPr>
              <a:t>Best result</a:t>
            </a:r>
          </a:p>
        </p:txBody>
      </p:sp>
      <p:sp>
        <p:nvSpPr>
          <p:cNvPr id="6" name="Rectangle 5">
            <a:extLst>
              <a:ext uri="{FF2B5EF4-FFF2-40B4-BE49-F238E27FC236}">
                <a16:creationId xmlns:a16="http://schemas.microsoft.com/office/drawing/2014/main" id="{B3224FAE-ACB5-E5C3-E5F9-3DFA0CF82324}"/>
              </a:ext>
            </a:extLst>
          </p:cNvPr>
          <p:cNvSpPr/>
          <p:nvPr/>
        </p:nvSpPr>
        <p:spPr>
          <a:xfrm>
            <a:off x="6930336" y="1297725"/>
            <a:ext cx="438150" cy="129397"/>
          </a:xfrm>
          <a:prstGeom prst="rect">
            <a:avLst/>
          </a:prstGeom>
          <a:solidFill>
            <a:srgbClr val="FF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D93FFC-27A4-BFAC-970A-20765C2C806D}"/>
              </a:ext>
            </a:extLst>
          </p:cNvPr>
          <p:cNvSpPr txBox="1"/>
          <p:nvPr/>
        </p:nvSpPr>
        <p:spPr>
          <a:xfrm>
            <a:off x="7363111" y="1208535"/>
            <a:ext cx="1676114" cy="307777"/>
          </a:xfrm>
          <a:prstGeom prst="rect">
            <a:avLst/>
          </a:prstGeom>
          <a:noFill/>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Overestimation</a:t>
            </a:r>
            <a:endParaRPr lang="en-US" sz="1400" dirty="0"/>
          </a:p>
        </p:txBody>
      </p:sp>
      <p:sp>
        <p:nvSpPr>
          <p:cNvPr id="11" name="Rectangle 10">
            <a:extLst>
              <a:ext uri="{FF2B5EF4-FFF2-40B4-BE49-F238E27FC236}">
                <a16:creationId xmlns:a16="http://schemas.microsoft.com/office/drawing/2014/main" id="{BE4BB3A1-1FCC-B9C7-97D4-873AE80A31B6}"/>
              </a:ext>
            </a:extLst>
          </p:cNvPr>
          <p:cNvSpPr/>
          <p:nvPr/>
        </p:nvSpPr>
        <p:spPr>
          <a:xfrm>
            <a:off x="8820150" y="1284329"/>
            <a:ext cx="438150" cy="12939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766566-79A3-36A7-E9D7-D214656AA81A}"/>
              </a:ext>
            </a:extLst>
          </p:cNvPr>
          <p:cNvSpPr txBox="1"/>
          <p:nvPr/>
        </p:nvSpPr>
        <p:spPr>
          <a:xfrm>
            <a:off x="9258300" y="1193486"/>
            <a:ext cx="1676114" cy="307777"/>
          </a:xfrm>
          <a:prstGeom prst="rect">
            <a:avLst/>
          </a:prstGeom>
          <a:noFill/>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Underestimation</a:t>
            </a:r>
            <a:endParaRPr lang="en-US" sz="1400" dirty="0"/>
          </a:p>
        </p:txBody>
      </p:sp>
    </p:spTree>
    <p:extLst>
      <p:ext uri="{BB962C8B-B14F-4D97-AF65-F5344CB8AC3E}">
        <p14:creationId xmlns:p14="http://schemas.microsoft.com/office/powerpoint/2010/main" val="300523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9AB85-7354-4D89-C878-B9063FE61E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58C599-69EE-C1D4-78B0-9288251D6A65}"/>
              </a:ext>
            </a:extLst>
          </p:cNvPr>
          <p:cNvSpPr>
            <a:spLocks noGrp="1"/>
          </p:cNvSpPr>
          <p:nvPr>
            <p:ph type="title"/>
          </p:nvPr>
        </p:nvSpPr>
        <p:spPr/>
        <p:txBody>
          <a:bodyPr/>
          <a:lstStyle/>
          <a:p>
            <a:r>
              <a:rPr lang="en-US" sz="4000" dirty="0"/>
              <a:t>Methods</a:t>
            </a:r>
            <a:endParaRPr lang="en-US" dirty="0"/>
          </a:p>
        </p:txBody>
      </p:sp>
      <p:sp>
        <p:nvSpPr>
          <p:cNvPr id="5" name="Text Placeholder 4">
            <a:extLst>
              <a:ext uri="{FF2B5EF4-FFF2-40B4-BE49-F238E27FC236}">
                <a16:creationId xmlns:a16="http://schemas.microsoft.com/office/drawing/2014/main" id="{DF2056D3-EB46-DCB0-EFE8-EEADF95EDBC3}"/>
              </a:ext>
            </a:extLst>
          </p:cNvPr>
          <p:cNvSpPr>
            <a:spLocks noGrp="1"/>
          </p:cNvSpPr>
          <p:nvPr>
            <p:ph type="body" sz="quarter" idx="13"/>
          </p:nvPr>
        </p:nvSpPr>
        <p:spPr/>
        <p:txBody>
          <a:bodyPr/>
          <a:lstStyle/>
          <a:p>
            <a:r>
              <a:rPr lang="en-US" dirty="0"/>
              <a:t>Future Projections</a:t>
            </a:r>
          </a:p>
        </p:txBody>
      </p:sp>
      <p:sp>
        <p:nvSpPr>
          <p:cNvPr id="2" name="Content Placeholder 1">
            <a:extLst>
              <a:ext uri="{FF2B5EF4-FFF2-40B4-BE49-F238E27FC236}">
                <a16:creationId xmlns:a16="http://schemas.microsoft.com/office/drawing/2014/main" id="{DC034457-DA79-D9C5-11C0-3345349A43E4}"/>
              </a:ext>
            </a:extLst>
          </p:cNvPr>
          <p:cNvSpPr>
            <a:spLocks noGrp="1"/>
          </p:cNvSpPr>
          <p:nvPr>
            <p:ph idx="1"/>
          </p:nvPr>
        </p:nvSpPr>
        <p:spPr>
          <a:xfrm>
            <a:off x="644771" y="1604514"/>
            <a:ext cx="11038099" cy="1717184"/>
          </a:xfrm>
        </p:spPr>
        <p:txBody>
          <a:bodyPr>
            <a:normAutofit/>
          </a:bodyPr>
          <a:lstStyle/>
          <a:p>
            <a:r>
              <a:rPr lang="en-US" dirty="0">
                <a:solidFill>
                  <a:srgbClr val="000000"/>
                </a:solidFill>
              </a:rPr>
              <a:t>We considered projections under low- Shared Socioeconomic Pathways (SSP2-4.5)- and high emissions scenario (SSP5-8.5) for SLR and precipitation.</a:t>
            </a:r>
          </a:p>
          <a:p>
            <a:r>
              <a:rPr lang="en-US" dirty="0">
                <a:solidFill>
                  <a:srgbClr val="000000"/>
                </a:solidFill>
              </a:rPr>
              <a:t>For SLR, we utilized the NASA Sea Level Projection Tool.</a:t>
            </a:r>
          </a:p>
        </p:txBody>
      </p:sp>
      <p:sp>
        <p:nvSpPr>
          <p:cNvPr id="3" name="Slide Number Placeholder 2">
            <a:extLst>
              <a:ext uri="{FF2B5EF4-FFF2-40B4-BE49-F238E27FC236}">
                <a16:creationId xmlns:a16="http://schemas.microsoft.com/office/drawing/2014/main" id="{DB650E89-AD0F-19F0-5C42-B59088DC00B9}"/>
              </a:ext>
            </a:extLst>
          </p:cNvPr>
          <p:cNvSpPr>
            <a:spLocks noGrp="1"/>
          </p:cNvSpPr>
          <p:nvPr>
            <p:ph type="sldNum" sz="quarter" idx="12"/>
          </p:nvPr>
        </p:nvSpPr>
        <p:spPr/>
        <p:txBody>
          <a:bodyPr/>
          <a:lstStyle/>
          <a:p>
            <a:fld id="{4267CD5E-26CF-4249-8540-BB1D07FD4227}" type="slidenum">
              <a:rPr lang="en-US" smtClean="0"/>
              <a:t>9</a:t>
            </a:fld>
            <a:endParaRPr lang="en-US"/>
          </a:p>
        </p:txBody>
      </p:sp>
      <p:graphicFrame>
        <p:nvGraphicFramePr>
          <p:cNvPr id="7" name="Content Placeholder 5">
            <a:extLst>
              <a:ext uri="{FF2B5EF4-FFF2-40B4-BE49-F238E27FC236}">
                <a16:creationId xmlns:a16="http://schemas.microsoft.com/office/drawing/2014/main" id="{84DCCC89-27E0-6E9A-69C5-12B8EDA185D0}"/>
              </a:ext>
            </a:extLst>
          </p:cNvPr>
          <p:cNvGraphicFramePr>
            <a:graphicFrameLocks/>
          </p:cNvGraphicFramePr>
          <p:nvPr/>
        </p:nvGraphicFramePr>
        <p:xfrm>
          <a:off x="581150" y="6535094"/>
          <a:ext cx="6082200" cy="304800"/>
        </p:xfrm>
        <a:graphic>
          <a:graphicData uri="http://schemas.openxmlformats.org/drawingml/2006/table">
            <a:tbl>
              <a:tblPr firstRow="1" bandRow="1">
                <a:tableStyleId>{5C22544A-7EE6-4342-B048-85BDC9FD1C3A}</a:tableStyleId>
              </a:tblPr>
              <a:tblGrid>
                <a:gridCol w="1520550">
                  <a:extLst>
                    <a:ext uri="{9D8B030D-6E8A-4147-A177-3AD203B41FA5}">
                      <a16:colId xmlns:a16="http://schemas.microsoft.com/office/drawing/2014/main" val="1505856142"/>
                    </a:ext>
                  </a:extLst>
                </a:gridCol>
                <a:gridCol w="1520550">
                  <a:extLst>
                    <a:ext uri="{9D8B030D-6E8A-4147-A177-3AD203B41FA5}">
                      <a16:colId xmlns:a16="http://schemas.microsoft.com/office/drawing/2014/main" val="2238818259"/>
                    </a:ext>
                  </a:extLst>
                </a:gridCol>
                <a:gridCol w="1520550">
                  <a:extLst>
                    <a:ext uri="{9D8B030D-6E8A-4147-A177-3AD203B41FA5}">
                      <a16:colId xmlns:a16="http://schemas.microsoft.com/office/drawing/2014/main" val="3997160346"/>
                    </a:ext>
                  </a:extLst>
                </a:gridCol>
                <a:gridCol w="1520550">
                  <a:extLst>
                    <a:ext uri="{9D8B030D-6E8A-4147-A177-3AD203B41FA5}">
                      <a16:colId xmlns:a16="http://schemas.microsoft.com/office/drawing/2014/main" val="1874076627"/>
                    </a:ext>
                  </a:extLst>
                </a:gridCol>
              </a:tblGrid>
              <a:tr h="222613">
                <a:tc>
                  <a:txBody>
                    <a:bodyPr/>
                    <a:lstStyle/>
                    <a:p>
                      <a:pPr algn="ctr"/>
                      <a:r>
                        <a:rPr lang="en-US" sz="1400" b="0" dirty="0">
                          <a:solidFill>
                            <a:srgbClr val="000000"/>
                          </a:solidFill>
                          <a:latin typeface="Aptos" panose="020B0004020202020204" pitchFamily="34" charset="0"/>
                        </a:rPr>
                        <a:t>Introduction</a:t>
                      </a:r>
                    </a:p>
                  </a:txBody>
                  <a:tcPr>
                    <a:solidFill>
                      <a:srgbClr val="99CCFF"/>
                    </a:solidFill>
                  </a:tcPr>
                </a:tc>
                <a:tc>
                  <a:txBody>
                    <a:bodyPr/>
                    <a:lstStyle/>
                    <a:p>
                      <a:pPr algn="ctr"/>
                      <a:r>
                        <a:rPr lang="en-US" sz="1400" b="0" dirty="0">
                          <a:solidFill>
                            <a:schemeClr val="bg1"/>
                          </a:solidFill>
                          <a:latin typeface="Aptos" panose="020B0004020202020204" pitchFamily="34" charset="0"/>
                        </a:rPr>
                        <a:t>Methods</a:t>
                      </a:r>
                    </a:p>
                  </a:txBody>
                  <a:tcPr>
                    <a:solidFill>
                      <a:srgbClr val="003399"/>
                    </a:solidFill>
                  </a:tcPr>
                </a:tc>
                <a:tc>
                  <a:txBody>
                    <a:bodyPr/>
                    <a:lstStyle/>
                    <a:p>
                      <a:pPr algn="ctr"/>
                      <a:r>
                        <a:rPr lang="en-US" sz="1400" b="0" dirty="0">
                          <a:solidFill>
                            <a:srgbClr val="000000"/>
                          </a:solidFill>
                          <a:latin typeface="Aptos" panose="020B0004020202020204" pitchFamily="34" charset="0"/>
                        </a:rPr>
                        <a:t>Results</a:t>
                      </a:r>
                    </a:p>
                  </a:txBody>
                  <a:tcPr>
                    <a:solidFill>
                      <a:srgbClr val="99CCFF"/>
                    </a:solidFill>
                  </a:tcPr>
                </a:tc>
                <a:tc>
                  <a:txBody>
                    <a:bodyPr/>
                    <a:lstStyle/>
                    <a:p>
                      <a:pPr algn="ctr"/>
                      <a:r>
                        <a:rPr lang="en-US" sz="1400" b="0" dirty="0">
                          <a:solidFill>
                            <a:srgbClr val="000000"/>
                          </a:solidFill>
                          <a:latin typeface="Aptos" panose="020B0004020202020204" pitchFamily="34" charset="0"/>
                        </a:rPr>
                        <a:t>Conclusions</a:t>
                      </a:r>
                    </a:p>
                  </a:txBody>
                  <a:tcPr>
                    <a:solidFill>
                      <a:srgbClr val="99CCFF"/>
                    </a:solidFill>
                  </a:tcPr>
                </a:tc>
                <a:extLst>
                  <a:ext uri="{0D108BD9-81ED-4DB2-BD59-A6C34878D82A}">
                    <a16:rowId xmlns:a16="http://schemas.microsoft.com/office/drawing/2014/main" val="2971800944"/>
                  </a:ext>
                </a:extLst>
              </a:tr>
            </a:tbl>
          </a:graphicData>
        </a:graphic>
      </p:graphicFrame>
      <p:graphicFrame>
        <p:nvGraphicFramePr>
          <p:cNvPr id="6" name="Table 5">
            <a:extLst>
              <a:ext uri="{FF2B5EF4-FFF2-40B4-BE49-F238E27FC236}">
                <a16:creationId xmlns:a16="http://schemas.microsoft.com/office/drawing/2014/main" id="{08F103D8-9493-55BC-BD38-FC68918704F4}"/>
              </a:ext>
            </a:extLst>
          </p:cNvPr>
          <p:cNvGraphicFramePr>
            <a:graphicFrameLocks noGrp="1"/>
          </p:cNvGraphicFramePr>
          <p:nvPr>
            <p:extLst>
              <p:ext uri="{D42A27DB-BD31-4B8C-83A1-F6EECF244321}">
                <p14:modId xmlns:p14="http://schemas.microsoft.com/office/powerpoint/2010/main" val="1445326244"/>
              </p:ext>
            </p:extLst>
          </p:nvPr>
        </p:nvGraphicFramePr>
        <p:xfrm>
          <a:off x="5383762" y="2987674"/>
          <a:ext cx="6624734" cy="3090221"/>
        </p:xfrm>
        <a:graphic>
          <a:graphicData uri="http://schemas.openxmlformats.org/drawingml/2006/table">
            <a:tbl>
              <a:tblPr firstRow="1" firstCol="1" bandRow="1">
                <a:tableStyleId>{5C22544A-7EE6-4342-B048-85BDC9FD1C3A}</a:tableStyleId>
              </a:tblPr>
              <a:tblGrid>
                <a:gridCol w="532007">
                  <a:extLst>
                    <a:ext uri="{9D8B030D-6E8A-4147-A177-3AD203B41FA5}">
                      <a16:colId xmlns:a16="http://schemas.microsoft.com/office/drawing/2014/main" val="2576434495"/>
                    </a:ext>
                  </a:extLst>
                </a:gridCol>
                <a:gridCol w="1209496">
                  <a:extLst>
                    <a:ext uri="{9D8B030D-6E8A-4147-A177-3AD203B41FA5}">
                      <a16:colId xmlns:a16="http://schemas.microsoft.com/office/drawing/2014/main" val="1644095557"/>
                    </a:ext>
                  </a:extLst>
                </a:gridCol>
                <a:gridCol w="1400938">
                  <a:extLst>
                    <a:ext uri="{9D8B030D-6E8A-4147-A177-3AD203B41FA5}">
                      <a16:colId xmlns:a16="http://schemas.microsoft.com/office/drawing/2014/main" val="2433094510"/>
                    </a:ext>
                  </a:extLst>
                </a:gridCol>
                <a:gridCol w="1297213">
                  <a:extLst>
                    <a:ext uri="{9D8B030D-6E8A-4147-A177-3AD203B41FA5}">
                      <a16:colId xmlns:a16="http://schemas.microsoft.com/office/drawing/2014/main" val="1405782649"/>
                    </a:ext>
                  </a:extLst>
                </a:gridCol>
                <a:gridCol w="1023365">
                  <a:extLst>
                    <a:ext uri="{9D8B030D-6E8A-4147-A177-3AD203B41FA5}">
                      <a16:colId xmlns:a16="http://schemas.microsoft.com/office/drawing/2014/main" val="2896005587"/>
                    </a:ext>
                  </a:extLst>
                </a:gridCol>
                <a:gridCol w="1161715">
                  <a:extLst>
                    <a:ext uri="{9D8B030D-6E8A-4147-A177-3AD203B41FA5}">
                      <a16:colId xmlns:a16="http://schemas.microsoft.com/office/drawing/2014/main" val="1388568255"/>
                    </a:ext>
                  </a:extLst>
                </a:gridCol>
              </a:tblGrid>
              <a:tr h="421529">
                <a:tc>
                  <a:txBody>
                    <a:bodyPr/>
                    <a:lstStyle/>
                    <a:p>
                      <a:pPr marL="0" marR="0" algn="ctr">
                        <a:lnSpc>
                          <a:spcPct val="115000"/>
                        </a:lnSpc>
                        <a:spcAft>
                          <a:spcPts val="800"/>
                        </a:spcAft>
                      </a:pPr>
                      <a:r>
                        <a:rPr lang="en-US" sz="1000" kern="100">
                          <a:effectLst/>
                        </a:rPr>
                        <a:t>#</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effectLst/>
                        </a:rPr>
                        <a:t>Emission scenario</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dirty="0">
                          <a:effectLst/>
                        </a:rPr>
                        <a:t>Timeframe</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effectLst/>
                        </a:rPr>
                        <a:t>Forcing change</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effectLst/>
                        </a:rPr>
                        <a:t>SLR (m)</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effectLst/>
                        </a:rPr>
                        <a:t>Rainfall Increase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10722067"/>
                  </a:ext>
                </a:extLst>
              </a:tr>
              <a:tr h="205200">
                <a:tc>
                  <a:txBody>
                    <a:bodyPr/>
                    <a:lstStyle/>
                    <a:p>
                      <a:pPr marL="0" marR="0" algn="ctr">
                        <a:lnSpc>
                          <a:spcPct val="115000"/>
                        </a:lnSpc>
                        <a:spcAft>
                          <a:spcPts val="800"/>
                        </a:spcAft>
                      </a:pPr>
                      <a:r>
                        <a:rPr lang="en-US" sz="1000" kern="100">
                          <a:effectLst/>
                        </a:rPr>
                        <a:t>0</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dirty="0">
                          <a:solidFill>
                            <a:srgbClr val="000000"/>
                          </a:solidFill>
                          <a:effectLst/>
                        </a:rPr>
                        <a:t>-</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r>
                        <a:rPr lang="en-US" sz="1000" kern="100" dirty="0">
                          <a:solidFill>
                            <a:srgbClr val="000000"/>
                          </a:solidFill>
                          <a:effectLst/>
                        </a:rPr>
                        <a:t>2021</a:t>
                      </a:r>
                      <a:endParaRPr lang="en-US" dirty="0">
                        <a:solidFill>
                          <a:srgbClr val="000000"/>
                        </a:solidFill>
                      </a:endParaRPr>
                    </a:p>
                  </a:txBody>
                  <a:tcPr marL="68580" marR="68580" marT="0" marB="0" anchor="ctr"/>
                </a:tc>
                <a:tc>
                  <a:txBody>
                    <a:bodyPr/>
                    <a:lstStyle/>
                    <a:p>
                      <a:pPr marL="0" marR="0" algn="ctr">
                        <a:lnSpc>
                          <a:spcPct val="115000"/>
                        </a:lnSpc>
                        <a:spcAft>
                          <a:spcPts val="800"/>
                        </a:spcAft>
                      </a:pPr>
                      <a:r>
                        <a:rPr lang="en-US" sz="1000" kern="100" dirty="0">
                          <a:solidFill>
                            <a:srgbClr val="000000"/>
                          </a:solidFill>
                          <a:effectLst/>
                        </a:rPr>
                        <a:t>Control scenario</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29452282"/>
                  </a:ext>
                </a:extLst>
              </a:tr>
              <a:tr h="205200">
                <a:tc>
                  <a:txBody>
                    <a:bodyPr/>
                    <a:lstStyle/>
                    <a:p>
                      <a:pPr marL="0" marR="0" algn="ctr">
                        <a:lnSpc>
                          <a:spcPct val="115000"/>
                        </a:lnSpc>
                        <a:spcAft>
                          <a:spcPts val="800"/>
                        </a:spcAft>
                      </a:pPr>
                      <a:r>
                        <a:rPr lang="en-US" sz="1000" kern="100">
                          <a:effectLst/>
                        </a:rPr>
                        <a:t>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dirty="0">
                          <a:solidFill>
                            <a:srgbClr val="000000"/>
                          </a:solidFill>
                          <a:effectLst/>
                        </a:rPr>
                        <a:t>Low</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mid-century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+SLR</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0.358</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4135608332"/>
                  </a:ext>
                </a:extLst>
              </a:tr>
              <a:tr h="205200">
                <a:tc>
                  <a:txBody>
                    <a:bodyPr/>
                    <a:lstStyle/>
                    <a:p>
                      <a:pPr marL="0" marR="0" algn="ctr">
                        <a:lnSpc>
                          <a:spcPct val="115000"/>
                        </a:lnSpc>
                        <a:spcAft>
                          <a:spcPts val="800"/>
                        </a:spcAft>
                      </a:pPr>
                      <a:r>
                        <a:rPr lang="en-US" sz="1000" kern="100">
                          <a:effectLst/>
                        </a:rPr>
                        <a:t>II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High</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mid-century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+SLR</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0.584</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805310336"/>
                  </a:ext>
                </a:extLst>
              </a:tr>
              <a:tr h="205200">
                <a:tc>
                  <a:txBody>
                    <a:bodyPr/>
                    <a:lstStyle/>
                    <a:p>
                      <a:pPr marL="0" marR="0" algn="ctr">
                        <a:lnSpc>
                          <a:spcPct val="115000"/>
                        </a:lnSpc>
                        <a:spcAft>
                          <a:spcPts val="800"/>
                        </a:spcAft>
                      </a:pPr>
                      <a:r>
                        <a:rPr lang="en-US" sz="1000" kern="100">
                          <a:effectLst/>
                        </a:rPr>
                        <a:t>III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Low</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end-of-century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+SLR</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0.814</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4044887118"/>
                  </a:ext>
                </a:extLst>
              </a:tr>
              <a:tr h="205200">
                <a:tc>
                  <a:txBody>
                    <a:bodyPr/>
                    <a:lstStyle/>
                    <a:p>
                      <a:pPr marL="0" marR="0" algn="ctr">
                        <a:lnSpc>
                          <a:spcPct val="115000"/>
                        </a:lnSpc>
                        <a:spcAft>
                          <a:spcPts val="800"/>
                        </a:spcAft>
                      </a:pPr>
                      <a:r>
                        <a:rPr lang="en-US" sz="1000" kern="100">
                          <a:effectLst/>
                        </a:rPr>
                        <a:t>IV</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High</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a:solidFill>
                            <a:srgbClr val="000000"/>
                          </a:solidFill>
                          <a:effectLst/>
                        </a:rPr>
                        <a:t>end-of-century</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+SLR</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1.618</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marL="0" marR="0" algn="ctr">
                        <a:lnSpc>
                          <a:spcPct val="115000"/>
                        </a:lnSpc>
                        <a:spcAft>
                          <a:spcPts val="800"/>
                        </a:spcAft>
                      </a:pPr>
                      <a:r>
                        <a:rPr lang="en-US" sz="1000" kern="100" dirty="0">
                          <a:solidFill>
                            <a:srgbClr val="000000"/>
                          </a:solidFill>
                          <a:effectLst/>
                        </a:rPr>
                        <a:t>-</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1101250764"/>
                  </a:ext>
                </a:extLst>
              </a:tr>
              <a:tr h="205356">
                <a:tc>
                  <a:txBody>
                    <a:bodyPr/>
                    <a:lstStyle/>
                    <a:p>
                      <a:pPr marL="0" marR="0" algn="ctr">
                        <a:lnSpc>
                          <a:spcPct val="115000"/>
                        </a:lnSpc>
                        <a:spcAft>
                          <a:spcPts val="800"/>
                        </a:spcAft>
                      </a:pPr>
                      <a:r>
                        <a:rPr lang="en-US" sz="1000" kern="100">
                          <a:effectLst/>
                        </a:rPr>
                        <a:t>V</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dirty="0">
                          <a:solidFill>
                            <a:srgbClr val="000000"/>
                          </a:solidFill>
                          <a:effectLst/>
                        </a:rPr>
                        <a:t>Low</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mid-century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+IR</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15%</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9613380"/>
                  </a:ext>
                </a:extLst>
              </a:tr>
              <a:tr h="205356">
                <a:tc>
                  <a:txBody>
                    <a:bodyPr/>
                    <a:lstStyle/>
                    <a:p>
                      <a:pPr marL="0" marR="0" algn="ctr">
                        <a:lnSpc>
                          <a:spcPct val="115000"/>
                        </a:lnSpc>
                        <a:spcAft>
                          <a:spcPts val="800"/>
                        </a:spcAft>
                      </a:pPr>
                      <a:r>
                        <a:rPr lang="en-US" sz="1000" kern="100">
                          <a:effectLst/>
                        </a:rPr>
                        <a:t>VI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dirty="0">
                          <a:solidFill>
                            <a:srgbClr val="000000"/>
                          </a:solidFill>
                          <a:effectLst/>
                        </a:rPr>
                        <a:t>High</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mid-century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+IR</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25%</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82286405"/>
                  </a:ext>
                </a:extLst>
              </a:tr>
              <a:tr h="205356">
                <a:tc>
                  <a:txBody>
                    <a:bodyPr/>
                    <a:lstStyle/>
                    <a:p>
                      <a:pPr marL="0" marR="0" algn="ctr">
                        <a:lnSpc>
                          <a:spcPct val="115000"/>
                        </a:lnSpc>
                        <a:spcAft>
                          <a:spcPts val="800"/>
                        </a:spcAft>
                      </a:pPr>
                      <a:r>
                        <a:rPr lang="en-US" sz="1000" kern="100">
                          <a:effectLst/>
                        </a:rPr>
                        <a:t>VII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Low</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end-of-century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+IR</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30%</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095985513"/>
                  </a:ext>
                </a:extLst>
              </a:tr>
              <a:tr h="205356">
                <a:tc>
                  <a:txBody>
                    <a:bodyPr/>
                    <a:lstStyle/>
                    <a:p>
                      <a:pPr marL="0" marR="0" algn="ctr">
                        <a:lnSpc>
                          <a:spcPct val="115000"/>
                        </a:lnSpc>
                        <a:spcAft>
                          <a:spcPts val="800"/>
                        </a:spcAft>
                      </a:pPr>
                      <a:r>
                        <a:rPr lang="en-US" sz="1000" kern="100">
                          <a:effectLst/>
                        </a:rPr>
                        <a:t>VIII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High</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end-of-century</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+IR</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50%</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059369869"/>
                  </a:ext>
                </a:extLst>
              </a:tr>
              <a:tr h="205356">
                <a:tc>
                  <a:txBody>
                    <a:bodyPr/>
                    <a:lstStyle/>
                    <a:p>
                      <a:pPr marL="0" marR="0" algn="ctr">
                        <a:lnSpc>
                          <a:spcPct val="115000"/>
                        </a:lnSpc>
                        <a:spcAft>
                          <a:spcPts val="800"/>
                        </a:spcAft>
                      </a:pPr>
                      <a:r>
                        <a:rPr lang="en-US" sz="1000" kern="100">
                          <a:effectLst/>
                        </a:rPr>
                        <a:t>IX</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dirty="0">
                          <a:solidFill>
                            <a:srgbClr val="000000"/>
                          </a:solidFill>
                          <a:effectLst/>
                        </a:rPr>
                        <a:t>Low</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mid-century</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+Combined</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0.358</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15%</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727350241"/>
                  </a:ext>
                </a:extLst>
              </a:tr>
              <a:tr h="205356">
                <a:tc>
                  <a:txBody>
                    <a:bodyPr/>
                    <a:lstStyle/>
                    <a:p>
                      <a:pPr marL="0" marR="0" algn="ctr">
                        <a:lnSpc>
                          <a:spcPct val="115000"/>
                        </a:lnSpc>
                        <a:spcAft>
                          <a:spcPts val="800"/>
                        </a:spcAft>
                      </a:pPr>
                      <a:r>
                        <a:rPr lang="en-US" sz="1000" kern="100">
                          <a:effectLst/>
                        </a:rPr>
                        <a:t>X</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High</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mid-century</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+Combined</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0.584</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25%</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262347980"/>
                  </a:ext>
                </a:extLst>
              </a:tr>
              <a:tr h="205200">
                <a:tc>
                  <a:txBody>
                    <a:bodyPr/>
                    <a:lstStyle/>
                    <a:p>
                      <a:pPr marL="0" marR="0" algn="ctr">
                        <a:lnSpc>
                          <a:spcPct val="115000"/>
                        </a:lnSpc>
                        <a:spcAft>
                          <a:spcPts val="800"/>
                        </a:spcAft>
                      </a:pPr>
                      <a:r>
                        <a:rPr lang="en-US" sz="1000" kern="100">
                          <a:effectLst/>
                        </a:rPr>
                        <a:t>XI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Low</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end-of-century</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+Combined</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0.814</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30%</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596515258"/>
                  </a:ext>
                </a:extLst>
              </a:tr>
              <a:tr h="205356">
                <a:tc>
                  <a:txBody>
                    <a:bodyPr/>
                    <a:lstStyle/>
                    <a:p>
                      <a:pPr marL="0" marR="0" algn="ctr">
                        <a:lnSpc>
                          <a:spcPct val="115000"/>
                        </a:lnSpc>
                        <a:spcAft>
                          <a:spcPts val="800"/>
                        </a:spcAft>
                      </a:pPr>
                      <a:r>
                        <a:rPr lang="en-US" sz="1000" kern="100">
                          <a:effectLst/>
                        </a:rPr>
                        <a:t>XII</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15000"/>
                        </a:lnSpc>
                        <a:spcAft>
                          <a:spcPts val="800"/>
                        </a:spcAft>
                      </a:pPr>
                      <a:r>
                        <a:rPr lang="en-US" sz="1000" kern="100">
                          <a:solidFill>
                            <a:srgbClr val="000000"/>
                          </a:solidFill>
                          <a:effectLst/>
                        </a:rPr>
                        <a:t>High</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end-of-century</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a:solidFill>
                            <a:srgbClr val="000000"/>
                          </a:solidFill>
                          <a:effectLst/>
                        </a:rPr>
                        <a:t>+Combined</a:t>
                      </a:r>
                      <a:endPar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1.618</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tc>
                  <a:txBody>
                    <a:bodyPr/>
                    <a:lstStyle/>
                    <a:p>
                      <a:pPr marL="0" marR="0" algn="ctr">
                        <a:lnSpc>
                          <a:spcPct val="115000"/>
                        </a:lnSpc>
                        <a:spcAft>
                          <a:spcPts val="800"/>
                        </a:spcAft>
                      </a:pPr>
                      <a:r>
                        <a:rPr lang="en-US" sz="1000" kern="100" dirty="0">
                          <a:solidFill>
                            <a:srgbClr val="000000"/>
                          </a:solidFill>
                          <a:effectLst/>
                        </a:rPr>
                        <a:t>50%</a:t>
                      </a:r>
                      <a:endParaRPr lang="en-US"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438067850"/>
                  </a:ext>
                </a:extLst>
              </a:tr>
            </a:tbl>
          </a:graphicData>
        </a:graphic>
      </p:graphicFrame>
      <p:sp>
        <p:nvSpPr>
          <p:cNvPr id="13" name="TextBox 12">
            <a:extLst>
              <a:ext uri="{FF2B5EF4-FFF2-40B4-BE49-F238E27FC236}">
                <a16:creationId xmlns:a16="http://schemas.microsoft.com/office/drawing/2014/main" id="{B7351E32-013F-FC29-61E2-12B36122288D}"/>
              </a:ext>
            </a:extLst>
          </p:cNvPr>
          <p:cNvSpPr txBox="1"/>
          <p:nvPr/>
        </p:nvSpPr>
        <p:spPr>
          <a:xfrm>
            <a:off x="653143" y="3103906"/>
            <a:ext cx="4604657" cy="2308324"/>
          </a:xfrm>
          <a:prstGeom prst="rect">
            <a:avLst/>
          </a:prstGeom>
          <a:noFill/>
        </p:spPr>
        <p:txBody>
          <a:bodyPr wrap="square">
            <a:spAutoFit/>
          </a:bodyPr>
          <a:lstStyle/>
          <a:p>
            <a:pPr marL="342900" indent="-342900">
              <a:buClr>
                <a:schemeClr val="accent6">
                  <a:lumMod val="50000"/>
                </a:schemeClr>
              </a:buClr>
              <a:buFont typeface="Wingdings" panose="05000000000000000000" pitchFamily="2" charset="2"/>
              <a:buChar char="§"/>
            </a:pPr>
            <a:r>
              <a:rPr lang="en-US" sz="2400" dirty="0">
                <a:solidFill>
                  <a:srgbClr val="000000"/>
                </a:solidFill>
              </a:rPr>
              <a:t>For IR, we applied future projections on the rainfall by estimating how much it would be intensified using four representative factors based on the literature survey.</a:t>
            </a:r>
          </a:p>
        </p:txBody>
      </p:sp>
    </p:spTree>
    <p:extLst>
      <p:ext uri="{BB962C8B-B14F-4D97-AF65-F5344CB8AC3E}">
        <p14:creationId xmlns:p14="http://schemas.microsoft.com/office/powerpoint/2010/main" val="18296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3231</TotalTime>
  <Words>2274</Words>
  <Application>Microsoft Office PowerPoint</Application>
  <PresentationFormat>Widescreen</PresentationFormat>
  <Paragraphs>387</Paragraphs>
  <Slides>29</Slides>
  <Notes>6</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29</vt:i4>
      </vt:variant>
    </vt:vector>
  </HeadingPairs>
  <TitlesOfParts>
    <vt:vector size="47" baseType="lpstr">
      <vt:lpstr>Abadi</vt:lpstr>
      <vt:lpstr>Aptos</vt:lpstr>
      <vt:lpstr>Arial</vt:lpstr>
      <vt:lpstr>Calibri</vt:lpstr>
      <vt:lpstr>Cambria Math</vt:lpstr>
      <vt:lpstr>CMU Serif</vt:lpstr>
      <vt:lpstr>Google Sans</vt:lpstr>
      <vt:lpstr>Helvetica Neue</vt:lpstr>
      <vt:lpstr>IBM Plex Sans</vt:lpstr>
      <vt:lpstr>IBM Plex Sans Light</vt:lpstr>
      <vt:lpstr>IBM Plex Sans SemiBold</vt:lpstr>
      <vt:lpstr>Saira Condensed Condensed Light</vt:lpstr>
      <vt:lpstr>Saira Condensed Condensed SemiBold</vt:lpstr>
      <vt:lpstr>Symbol</vt:lpstr>
      <vt:lpstr>System Font Regular</vt:lpstr>
      <vt:lpstr>Times New Roman</vt:lpstr>
      <vt:lpstr>Wingdings</vt:lpstr>
      <vt:lpstr>Office Theme</vt:lpstr>
      <vt:lpstr> Assessing Future Urban Flood    Risks: High-Resolution     Modeling of Compound      Coastal and Pluvial Flooding</vt:lpstr>
      <vt:lpstr>Introduction</vt:lpstr>
      <vt:lpstr>Introduction</vt:lpstr>
      <vt:lpstr>Methods</vt:lpstr>
      <vt:lpstr>Methods</vt:lpstr>
      <vt:lpstr>Methods</vt:lpstr>
      <vt:lpstr>Methods</vt:lpstr>
      <vt:lpstr>Methods</vt:lpstr>
      <vt:lpstr>Methods</vt:lpstr>
      <vt:lpstr>Results</vt:lpstr>
      <vt:lpstr>Results – High Emission Scenario (SLR+IR)</vt:lpstr>
      <vt:lpstr>Results</vt:lpstr>
      <vt:lpstr>Results</vt:lpstr>
      <vt:lpstr>Conclusions</vt:lpstr>
      <vt:lpstr>Invitation to Contribution</vt:lpstr>
      <vt:lpstr>Thank You</vt:lpstr>
      <vt:lpstr>Methods</vt:lpstr>
      <vt:lpstr>Results</vt:lpstr>
      <vt:lpstr>Why SFINCS?</vt:lpstr>
      <vt:lpstr>Input Files</vt:lpstr>
      <vt:lpstr>HydroMT</vt:lpstr>
      <vt:lpstr>Manning file (sfincs.man)</vt:lpstr>
      <vt:lpstr>BFP enhancement</vt:lpstr>
      <vt:lpstr>Boundary Conditions</vt:lpstr>
      <vt:lpstr>Infiltration</vt:lpstr>
      <vt:lpstr>Water Level Boundary Conditions</vt:lpstr>
      <vt:lpstr>Validation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AMS</dc:title>
  <dc:creator>Erfan Amini</dc:creator>
  <cp:lastModifiedBy>Vilacoba, Karl</cp:lastModifiedBy>
  <cp:revision>30</cp:revision>
  <dcterms:created xsi:type="dcterms:W3CDTF">2022-06-10T19:28:06Z</dcterms:created>
  <dcterms:modified xsi:type="dcterms:W3CDTF">2025-03-20T16:45:26Z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3fd474-4f3c-44ed-88fb-5cc4bd2471bf_Enabled">
    <vt:lpwstr>true</vt:lpwstr>
  </property>
  <property fmtid="{D5CDD505-2E9C-101B-9397-08002B2CF9AE}" pid="3" name="MSIP_Label_a73fd474-4f3c-44ed-88fb-5cc4bd2471bf_SetDate">
    <vt:lpwstr>2025-01-09T23:47:51Z</vt:lpwstr>
  </property>
  <property fmtid="{D5CDD505-2E9C-101B-9397-08002B2CF9AE}" pid="4" name="MSIP_Label_a73fd474-4f3c-44ed-88fb-5cc4bd2471bf_Method">
    <vt:lpwstr>Standard</vt:lpwstr>
  </property>
  <property fmtid="{D5CDD505-2E9C-101B-9397-08002B2CF9AE}" pid="5" name="MSIP_Label_a73fd474-4f3c-44ed-88fb-5cc4bd2471bf_Name">
    <vt:lpwstr>defa4170-0d19-0005-0004-bc88714345d2</vt:lpwstr>
  </property>
  <property fmtid="{D5CDD505-2E9C-101B-9397-08002B2CF9AE}" pid="6" name="MSIP_Label_a73fd474-4f3c-44ed-88fb-5cc4bd2471bf_SiteId">
    <vt:lpwstr>8d1a69ec-03b5-4345-ae21-dad112f5fb4f</vt:lpwstr>
  </property>
  <property fmtid="{D5CDD505-2E9C-101B-9397-08002B2CF9AE}" pid="7" name="MSIP_Label_a73fd474-4f3c-44ed-88fb-5cc4bd2471bf_ActionId">
    <vt:lpwstr>38828824-febe-4791-a4d4-9e5fbb7478a6</vt:lpwstr>
  </property>
  <property fmtid="{D5CDD505-2E9C-101B-9397-08002B2CF9AE}" pid="8" name="MSIP_Label_a73fd474-4f3c-44ed-88fb-5cc4bd2471bf_ContentBits">
    <vt:lpwstr>0</vt:lpwstr>
  </property>
</Properties>
</file>