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6858000" cx="12192000"/>
  <p:notesSz cx="6858000" cy="9144000"/>
  <p:embeddedFontLst>
    <p:embeddedFont>
      <p:font typeface="Raleway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9" roundtripDataSignature="AMtx7mikuOialW2dsM7E/fmNW8YQf8Xk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Raleway-bold.fntdata"/><Relationship Id="rId25" Type="http://schemas.openxmlformats.org/officeDocument/2006/relationships/font" Target="fonts/Raleway-regular.fntdata"/><Relationship Id="rId28" Type="http://schemas.openxmlformats.org/officeDocument/2006/relationships/font" Target="fonts/Raleway-boldItalic.fntdata"/><Relationship Id="rId27" Type="http://schemas.openxmlformats.org/officeDocument/2006/relationships/font" Target="fonts/Raleway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79" name="Google Shape;279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9" name="Google Shape;289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local planning and CRS activities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using images to track local flooding in coastal communities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a link to community members to learn about climate issues in their locality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tidal data and photos for future grants, permit apps, funding requests, construction information etc. - if there is data for a location of interest - the more the better.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restoration project photos during or after major flooding and storm events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41331102ed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41331102ed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341331102ed_0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0" name="Google Shape;80;p3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1" name="Google Shape;81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3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8" name="Google Shape;88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12" name="Google Shape;112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3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3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4" name="Google Shape;124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3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3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7" name="Google Shape;137;p3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3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9" name="Google Shape;139;p3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Custom Layout">
  <p:cSld name="22_Custom Layou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1" title="Decorative"/>
          <p:cNvSpPr/>
          <p:nvPr/>
        </p:nvSpPr>
        <p:spPr>
          <a:xfrm>
            <a:off x="8181847" y="0"/>
            <a:ext cx="401015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1" title="Decorative"/>
          <p:cNvSpPr/>
          <p:nvPr/>
        </p:nvSpPr>
        <p:spPr>
          <a:xfrm>
            <a:off x="4171694" y="0"/>
            <a:ext cx="401015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1"/>
          <p:cNvSpPr txBox="1"/>
          <p:nvPr>
            <p:ph idx="1" type="body"/>
          </p:nvPr>
        </p:nvSpPr>
        <p:spPr>
          <a:xfrm>
            <a:off x="4333757" y="1680547"/>
            <a:ext cx="3686025" cy="3827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2" type="body"/>
          </p:nvPr>
        </p:nvSpPr>
        <p:spPr>
          <a:xfrm>
            <a:off x="8375228" y="1680547"/>
            <a:ext cx="3658010" cy="3827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1"/>
          <p:cNvSpPr txBox="1"/>
          <p:nvPr>
            <p:ph idx="3" type="body"/>
          </p:nvPr>
        </p:nvSpPr>
        <p:spPr>
          <a:xfrm>
            <a:off x="4333454" y="2084831"/>
            <a:ext cx="3686159" cy="304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720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21"/>
          <p:cNvSpPr txBox="1"/>
          <p:nvPr>
            <p:ph idx="4" type="body"/>
          </p:nvPr>
        </p:nvSpPr>
        <p:spPr>
          <a:xfrm>
            <a:off x="8375228" y="2084831"/>
            <a:ext cx="3658010" cy="304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720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21"/>
          <p:cNvSpPr txBox="1"/>
          <p:nvPr>
            <p:ph type="title"/>
          </p:nvPr>
        </p:nvSpPr>
        <p:spPr>
          <a:xfrm>
            <a:off x="403410" y="1670007"/>
            <a:ext cx="3686159" cy="1466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4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55" name="Google Shape;155;p4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56" name="Google Shape;156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4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p4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63" name="Google Shape;163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4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9" name="Google Shape;169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4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bg>
      <p:bgPr>
        <a:solidFill>
          <a:schemeClr val="lt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24"/>
          <p:cNvGrpSpPr/>
          <p:nvPr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29" name="Google Shape;29;p24" title="Decorative"/>
            <p:cNvSpPr/>
            <p:nvPr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25"/>
              </a:srgbClr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4" title="Decorative"/>
            <p:cNvSpPr/>
            <p:nvPr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800">
                <a:solidFill>
                  <a:srgbClr val="F3F3F3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31" name="Google Shape;31;p24"/>
          <p:cNvSpPr txBox="1"/>
          <p:nvPr>
            <p:ph type="title"/>
          </p:nvPr>
        </p:nvSpPr>
        <p:spPr>
          <a:xfrm>
            <a:off x="4571575" y="4500560"/>
            <a:ext cx="653669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b="1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2">
  <p:cSld name="Thank You 2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6" title="Decorative"/>
          <p:cNvSpPr/>
          <p:nvPr>
            <p:ph idx="2" type="pic"/>
          </p:nvPr>
        </p:nvSpPr>
        <p:spPr>
          <a:xfrm>
            <a:off x="0" y="4288"/>
            <a:ext cx="12192000" cy="548418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0" name="Google Shape;40;p26"/>
          <p:cNvSpPr/>
          <p:nvPr/>
        </p:nvSpPr>
        <p:spPr>
          <a:xfrm>
            <a:off x="0" y="5488473"/>
            <a:ext cx="12192000" cy="1371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6"/>
          <p:cNvSpPr txBox="1"/>
          <p:nvPr>
            <p:ph type="title"/>
          </p:nvPr>
        </p:nvSpPr>
        <p:spPr>
          <a:xfrm>
            <a:off x="1592755" y="5771106"/>
            <a:ext cx="3893646" cy="891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b="1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6"/>
          <p:cNvSpPr txBox="1"/>
          <p:nvPr>
            <p:ph idx="1" type="body"/>
          </p:nvPr>
        </p:nvSpPr>
        <p:spPr>
          <a:xfrm>
            <a:off x="6176355" y="5601832"/>
            <a:ext cx="5522071" cy="1258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43" name="Google Shape;43;p26" title="Decorative"/>
          <p:cNvCxnSpPr/>
          <p:nvPr/>
        </p:nvCxnSpPr>
        <p:spPr>
          <a:xfrm rot="-5400000">
            <a:off x="5140386" y="6172289"/>
            <a:ext cx="1140914" cy="0"/>
          </a:xfrm>
          <a:prstGeom prst="straightConnector1">
            <a:avLst/>
          </a:prstGeom>
          <a:noFill/>
          <a:ln cap="flat" cmpd="sng" w="57150">
            <a:solidFill>
              <a:srgbClr val="B5D134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7" name="Google Shape;47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3" name="Google Shape;53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2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" name="Google Shape;66;p3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3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8" name="Google Shape;68;p3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5" name="Google Shape;105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Google Shape;108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2.jp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jpg"/><Relationship Id="rId4" Type="http://schemas.openxmlformats.org/officeDocument/2006/relationships/image" Target="../media/image21.png"/><Relationship Id="rId5" Type="http://schemas.openxmlformats.org/officeDocument/2006/relationships/image" Target="../media/image23.png"/><Relationship Id="rId6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Relationship Id="rId4" Type="http://schemas.openxmlformats.org/officeDocument/2006/relationships/image" Target="../media/image29.png"/><Relationship Id="rId5" Type="http://schemas.openxmlformats.org/officeDocument/2006/relationships/image" Target="../media/image4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30.png"/><Relationship Id="rId5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png"/><Relationship Id="rId4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Relationship Id="rId4" Type="http://schemas.openxmlformats.org/officeDocument/2006/relationships/image" Target="../media/image40.jpg"/><Relationship Id="rId5" Type="http://schemas.openxmlformats.org/officeDocument/2006/relationships/image" Target="../media/image39.png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3.jpg"/><Relationship Id="rId4" Type="http://schemas.openxmlformats.org/officeDocument/2006/relationships/hyperlink" Target="mailto:amanda.archer@marine.rutgers.edu" TargetMode="External"/><Relationship Id="rId9" Type="http://schemas.openxmlformats.org/officeDocument/2006/relationships/image" Target="../media/image50.png"/><Relationship Id="rId5" Type="http://schemas.openxmlformats.org/officeDocument/2006/relationships/image" Target="../media/image42.png"/><Relationship Id="rId6" Type="http://schemas.openxmlformats.org/officeDocument/2006/relationships/image" Target="../media/image45.png"/><Relationship Id="rId7" Type="http://schemas.openxmlformats.org/officeDocument/2006/relationships/image" Target="../media/image43.jpg"/><Relationship Id="rId8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gif"/><Relationship Id="rId4" Type="http://schemas.openxmlformats.org/officeDocument/2006/relationships/image" Target="../media/image32.png"/><Relationship Id="rId5" Type="http://schemas.openxmlformats.org/officeDocument/2006/relationships/image" Target="../media/image8.png"/><Relationship Id="rId6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33.png"/><Relationship Id="rId5" Type="http://schemas.openxmlformats.org/officeDocument/2006/relationships/image" Target="../media/image28.png"/><Relationship Id="rId6" Type="http://schemas.openxmlformats.org/officeDocument/2006/relationships/image" Target="../media/image49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56.jpg"/><Relationship Id="rId5" Type="http://schemas.openxmlformats.org/officeDocument/2006/relationships/image" Target="../media/image16.png"/><Relationship Id="rId6" Type="http://schemas.openxmlformats.org/officeDocument/2006/relationships/image" Target="../media/image5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"/>
          <p:cNvPicPr preferRelativeResize="0"/>
          <p:nvPr/>
        </p:nvPicPr>
        <p:blipFill rotWithShape="1">
          <a:blip r:embed="rId3">
            <a:alphaModFix/>
          </a:blip>
          <a:srcRect b="19414" l="0" r="0" t="19414"/>
          <a:stretch/>
        </p:blipFill>
        <p:spPr>
          <a:xfrm>
            <a:off x="0" y="-30588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"/>
          <p:cNvSpPr txBox="1"/>
          <p:nvPr/>
        </p:nvSpPr>
        <p:spPr>
          <a:xfrm>
            <a:off x="10961362" y="5663861"/>
            <a:ext cx="1196532" cy="32282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00" spcFirstLastPara="1" rIns="121900" wrap="square" tIns="60950">
            <a:normAutofit fontScale="850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E71"/>
              </a:buClr>
              <a:buSzPct val="100000"/>
              <a:buFont typeface="Arial"/>
              <a:buNone/>
            </a:pPr>
            <a:r>
              <a:rPr b="1" i="1" lang="en-US" sz="1067" u="none" cap="none" strike="noStrike">
                <a:solidFill>
                  <a:srgbClr val="224E71"/>
                </a:solidFill>
                <a:latin typeface="Calibri"/>
                <a:ea typeface="Calibri"/>
                <a:cs typeface="Calibri"/>
                <a:sym typeface="Calibri"/>
              </a:rPr>
              <a:t>New Brunswick, NJ</a:t>
            </a:r>
            <a:endParaRPr/>
          </a:p>
        </p:txBody>
      </p:sp>
      <p:sp>
        <p:nvSpPr>
          <p:cNvPr id="185" name="Google Shape;185;p1"/>
          <p:cNvSpPr/>
          <p:nvPr/>
        </p:nvSpPr>
        <p:spPr>
          <a:xfrm>
            <a:off x="-648869" y="4627084"/>
            <a:ext cx="13339333" cy="28157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"/>
          <p:cNvSpPr/>
          <p:nvPr/>
        </p:nvSpPr>
        <p:spPr>
          <a:xfrm>
            <a:off x="-252165" y="3692637"/>
            <a:ext cx="3526972" cy="298585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"/>
          <p:cNvSpPr txBox="1"/>
          <p:nvPr/>
        </p:nvSpPr>
        <p:spPr>
          <a:xfrm>
            <a:off x="2846182" y="5992379"/>
            <a:ext cx="8957722" cy="947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E7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224E71"/>
                </a:solidFill>
                <a:latin typeface="Avenir"/>
                <a:ea typeface="Avenir"/>
                <a:cs typeface="Avenir"/>
                <a:sym typeface="Avenir"/>
              </a:rPr>
              <a:t>NJCRC COASTAL FLOODING </a:t>
            </a:r>
            <a:r>
              <a:rPr lang="en-US">
                <a:solidFill>
                  <a:srgbClr val="224E71"/>
                </a:solidFill>
                <a:latin typeface="Avenir"/>
                <a:ea typeface="Avenir"/>
                <a:cs typeface="Avenir"/>
                <a:sym typeface="Avenir"/>
              </a:rPr>
              <a:t>TECHNICAL</a:t>
            </a:r>
            <a:r>
              <a:rPr b="0" i="0" lang="en-US" sz="1400" u="none" cap="none" strike="noStrike">
                <a:solidFill>
                  <a:srgbClr val="224E71"/>
                </a:solidFill>
                <a:latin typeface="Avenir"/>
                <a:ea typeface="Avenir"/>
                <a:cs typeface="Avenir"/>
                <a:sym typeface="Avenir"/>
              </a:rPr>
              <a:t> WORKSHOP			3/19/2025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E7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224E71"/>
                </a:solidFill>
                <a:latin typeface="Avenir"/>
                <a:ea typeface="Avenir"/>
                <a:cs typeface="Avenir"/>
                <a:sym typeface="Avenir"/>
              </a:rPr>
              <a:t>Amanda Archer, Jacques Cousteau National Estuarine Research Reserve – Rutgers University</a:t>
            </a:r>
            <a:endParaRPr b="0" i="0" sz="1400" u="none" cap="none" strike="noStrike">
              <a:solidFill>
                <a:srgbClr val="224E7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88" name="Google Shape;18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3651" y="5185441"/>
            <a:ext cx="7327407" cy="7040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black logo&#10;&#10;Description automatically generated" id="189" name="Google Shape;189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7370" y="4502797"/>
            <a:ext cx="2338675" cy="20614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qr code with a bird logo&#10;&#10;Description automatically generated" id="190" name="Google Shape;190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74280" y="5536078"/>
            <a:ext cx="1217620" cy="129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 txBox="1"/>
          <p:nvPr>
            <p:ph type="title"/>
          </p:nvPr>
        </p:nvSpPr>
        <p:spPr>
          <a:xfrm>
            <a:off x="6344717" y="5902817"/>
            <a:ext cx="5211600" cy="9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/>
              <a:t>Know Your Tides</a:t>
            </a:r>
            <a:endParaRPr/>
          </a:p>
        </p:txBody>
      </p:sp>
      <p:pic>
        <p:nvPicPr>
          <p:cNvPr descr="Graphical user interface&#10;&#10;Description automatically generated" id="282" name="Google Shape;28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6962" y="1168703"/>
            <a:ext cx="6439477" cy="43298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 with medium confidence" id="283" name="Google Shape;28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644" y="121297"/>
            <a:ext cx="3368351" cy="33683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284" name="Google Shape;28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58611" y="3429000"/>
            <a:ext cx="3368352" cy="33683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of a wave&#10;&#10;Description automatically generated" id="285" name="Google Shape;28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80302" y="4799792"/>
            <a:ext cx="2417736" cy="1417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878" y="260499"/>
            <a:ext cx="7819954" cy="34876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292" name="Google Shape;29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76214" y="2313762"/>
            <a:ext cx="4465674" cy="44698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book in a yellow circle&#10;&#10;Description automatically generated" id="293" name="Google Shape;293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0587" y="4251700"/>
            <a:ext cx="2240490" cy="2022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9567" y="4081463"/>
            <a:ext cx="7133529" cy="26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9567" y="187287"/>
            <a:ext cx="6703896" cy="38941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yellow text on a white background&#10;&#10;Description automatically generated" id="300" name="Google Shape;300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827" y="2796979"/>
            <a:ext cx="4247453" cy="1264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outdoor, sign&#10;&#10;Description automatically generated" id="306" name="Google Shape;306;p12"/>
          <p:cNvPicPr preferRelativeResize="0"/>
          <p:nvPr/>
        </p:nvPicPr>
        <p:blipFill rotWithShape="1">
          <a:blip r:embed="rId3">
            <a:alphaModFix/>
          </a:blip>
          <a:srcRect b="5387" l="0" r="34483" t="0"/>
          <a:stretch/>
        </p:blipFill>
        <p:spPr>
          <a:xfrm>
            <a:off x="1" y="10"/>
            <a:ext cx="6335289" cy="686149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2"/>
          <p:cNvSpPr txBox="1"/>
          <p:nvPr>
            <p:ph type="title"/>
          </p:nvPr>
        </p:nvSpPr>
        <p:spPr>
          <a:xfrm>
            <a:off x="6575884" y="234488"/>
            <a:ext cx="5890476" cy="1899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rgbClr val="2F5496"/>
                </a:solidFill>
              </a:rPr>
              <a:t>Can Submit Past Reports</a:t>
            </a:r>
            <a:endParaRPr sz="4000">
              <a:solidFill>
                <a:srgbClr val="2F5496"/>
              </a:solidFill>
            </a:endParaRPr>
          </a:p>
        </p:txBody>
      </p:sp>
      <p:sp>
        <p:nvSpPr>
          <p:cNvPr id="308" name="Google Shape;308;p12"/>
          <p:cNvSpPr txBox="1"/>
          <p:nvPr>
            <p:ph idx="1" type="body"/>
          </p:nvPr>
        </p:nvSpPr>
        <p:spPr>
          <a:xfrm>
            <a:off x="6455229" y="1955229"/>
            <a:ext cx="5595257" cy="4554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0" i="0" lang="en-US" sz="2600" u="none" strike="noStrike"/>
              <a:t>MyCoast allows you to upload pictures from any past flooding event. The date, time, and location of the photo will automatically be linked upon submission. </a:t>
            </a:r>
            <a:endParaRPr/>
          </a:p>
          <a:p>
            <a:pPr indent="-75882" lvl="0" marL="228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600"/>
          </a:p>
          <a:p>
            <a:pPr indent="-228600" lvl="0" marL="228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0" i="0" lang="en-US" sz="2600" u="none" strike="noStrike"/>
              <a:t>If the photo is not embedded with that information, it is important to review when and where the photo was taken to ensure an accurate report. </a:t>
            </a:r>
            <a:endParaRPr/>
          </a:p>
          <a:p>
            <a:pPr indent="-75882" lvl="0" marL="228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0" i="0" sz="2600" u="none" strike="noStrike"/>
          </a:p>
          <a:p>
            <a:pPr indent="-228600" lvl="0" marL="228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0" i="0" lang="en-US" sz="2600" u="none" strike="noStrike"/>
              <a:t>We </a:t>
            </a:r>
            <a:r>
              <a:rPr b="1" i="0" lang="en-US" sz="2600" u="none" strike="noStrike"/>
              <a:t>encourage</a:t>
            </a:r>
            <a:r>
              <a:rPr b="0" i="0" lang="en-US" sz="2600" u="none" strike="noStrike"/>
              <a:t> submissions of past flooding so that we can compare them to recent reports.</a:t>
            </a:r>
            <a:endParaRPr b="0" sz="2600"/>
          </a:p>
          <a:p>
            <a:pPr indent="-13462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600"/>
          </a:p>
        </p:txBody>
      </p:sp>
      <p:pic>
        <p:nvPicPr>
          <p:cNvPr id="309" name="Google Shape;30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194" y="6364740"/>
            <a:ext cx="3590925" cy="33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3"/>
          <p:cNvSpPr txBox="1"/>
          <p:nvPr>
            <p:ph type="title"/>
          </p:nvPr>
        </p:nvSpPr>
        <p:spPr>
          <a:xfrm>
            <a:off x="6954180" y="5748480"/>
            <a:ext cx="5888041" cy="524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/>
              <a:t>Photo Stations</a:t>
            </a:r>
            <a:endParaRPr/>
          </a:p>
        </p:txBody>
      </p:sp>
      <p:sp>
        <p:nvSpPr>
          <p:cNvPr id="316" name="Google Shape;316;p13"/>
          <p:cNvSpPr txBox="1"/>
          <p:nvPr/>
        </p:nvSpPr>
        <p:spPr>
          <a:xfrm>
            <a:off x="6032583" y="1109520"/>
            <a:ext cx="5189675" cy="4031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Six</a:t>
            </a:r>
            <a:r>
              <a:rPr b="0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locations</a:t>
            </a:r>
            <a:endParaRPr b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Various coastlines</a:t>
            </a:r>
            <a:endParaRPr b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Document climate/coastal changes</a:t>
            </a:r>
            <a:endParaRPr b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Time-lapse of photos collected</a:t>
            </a:r>
            <a:endParaRPr b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Installed for climate week launch September 2023</a:t>
            </a:r>
            <a:endParaRPr b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ign on a beach&#10;&#10;Description automatically generated" id="317" name="Google Shape;31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85628" y="713113"/>
            <a:ext cx="3803741" cy="285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3"/>
          <p:cNvPicPr preferRelativeResize="0"/>
          <p:nvPr/>
        </p:nvPicPr>
        <p:blipFill rotWithShape="1">
          <a:blip r:embed="rId4">
            <a:alphaModFix/>
          </a:blip>
          <a:srcRect b="9676" l="12500" r="218" t="-293"/>
          <a:stretch/>
        </p:blipFill>
        <p:spPr>
          <a:xfrm rot="5400000">
            <a:off x="2031332" y="3310690"/>
            <a:ext cx="3988760" cy="31035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mera on a tripod&#10;&#10;Description automatically generated" id="319" name="Google Shape;31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407417" y="4367939"/>
            <a:ext cx="3062090" cy="2087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4"/>
          <p:cNvSpPr txBox="1"/>
          <p:nvPr>
            <p:ph type="title"/>
          </p:nvPr>
        </p:nvSpPr>
        <p:spPr>
          <a:xfrm>
            <a:off x="0" y="0"/>
            <a:ext cx="8437400" cy="14630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>
                <a:solidFill>
                  <a:schemeClr val="lt1"/>
                </a:solidFill>
              </a:rPr>
              <a:t>Photo Station locations </a:t>
            </a:r>
            <a:br>
              <a:rPr b="1" lang="en-US"/>
            </a:br>
            <a:r>
              <a:rPr b="1" lang="en-US" sz="3200">
                <a:solidFill>
                  <a:schemeClr val="lt1"/>
                </a:solidFill>
              </a:rPr>
              <a:t>5 Locations | 6 Photo Stations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descr="Long shot of a beach with many red stars&#10;&#10;Description automatically generated" id="326" name="Google Shape;326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6376" y="1498899"/>
            <a:ext cx="8437400" cy="539496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4"/>
          <p:cNvSpPr/>
          <p:nvPr/>
        </p:nvSpPr>
        <p:spPr>
          <a:xfrm>
            <a:off x="3995531" y="5200002"/>
            <a:ext cx="742122" cy="675861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106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4"/>
          <p:cNvSpPr txBox="1"/>
          <p:nvPr/>
        </p:nvSpPr>
        <p:spPr>
          <a:xfrm>
            <a:off x="4728688" y="5378973"/>
            <a:ext cx="315401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Margate City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473" y="180754"/>
            <a:ext cx="11905967" cy="5836527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5"/>
          <p:cNvSpPr/>
          <p:nvPr/>
        </p:nvSpPr>
        <p:spPr>
          <a:xfrm>
            <a:off x="9092018" y="3120282"/>
            <a:ext cx="2682240" cy="1066800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black logo&#10;&#10;Description automatically generated" id="341" name="Google Shape;341;p16"/>
          <p:cNvPicPr preferRelativeResize="0"/>
          <p:nvPr/>
        </p:nvPicPr>
        <p:blipFill rotWithShape="1">
          <a:blip r:embed="rId3">
            <a:alphaModFix/>
          </a:blip>
          <a:srcRect b="34014" l="9091" r="-1" t="79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7E6E6">
                  <a:alpha val="67843"/>
                </a:srgbClr>
              </a:gs>
              <a:gs pos="10000">
                <a:srgbClr val="E7E6E6">
                  <a:alpha val="67843"/>
                </a:srgbClr>
              </a:gs>
              <a:gs pos="85000">
                <a:srgbClr val="E7E6E6">
                  <a:alpha val="96862"/>
                </a:srgbClr>
              </a:gs>
              <a:gs pos="100000">
                <a:srgbClr val="E7E6E6">
                  <a:alpha val="96862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Ways practitioners can use MyCoast data and photos!</a:t>
            </a:r>
            <a:endParaRPr/>
          </a:p>
        </p:txBody>
      </p:sp>
      <p:grpSp>
        <p:nvGrpSpPr>
          <p:cNvPr id="344" name="Google Shape;344;p16"/>
          <p:cNvGrpSpPr/>
          <p:nvPr/>
        </p:nvGrpSpPr>
        <p:grpSpPr>
          <a:xfrm>
            <a:off x="838200" y="1865312"/>
            <a:ext cx="10515600" cy="4271963"/>
            <a:chOff x="0" y="39687"/>
            <a:chExt cx="10515600" cy="4271963"/>
          </a:xfrm>
        </p:grpSpPr>
        <p:sp>
          <p:nvSpPr>
            <p:cNvPr id="345" name="Google Shape;345;p16"/>
            <p:cNvSpPr/>
            <p:nvPr/>
          </p:nvSpPr>
          <p:spPr>
            <a:xfrm>
              <a:off x="0" y="39687"/>
              <a:ext cx="3286125" cy="1971675"/>
            </a:xfrm>
            <a:prstGeom prst="rect">
              <a:avLst/>
            </a:prstGeom>
            <a:solidFill>
              <a:srgbClr val="599BD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6"/>
            <p:cNvSpPr txBox="1"/>
            <p:nvPr/>
          </p:nvSpPr>
          <p:spPr>
            <a:xfrm>
              <a:off x="0" y="39687"/>
              <a:ext cx="3286125" cy="1971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300" lIns="114300" spcFirstLastPara="1" rIns="114300" wrap="square" tIns="114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en-US" sz="3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Real – time awareness</a:t>
              </a:r>
              <a:endParaRPr/>
            </a:p>
          </p:txBody>
        </p:sp>
        <p:sp>
          <p:nvSpPr>
            <p:cNvPr id="347" name="Google Shape;347;p16"/>
            <p:cNvSpPr/>
            <p:nvPr/>
          </p:nvSpPr>
          <p:spPr>
            <a:xfrm>
              <a:off x="3614737" y="39687"/>
              <a:ext cx="3286125" cy="1971675"/>
            </a:xfrm>
            <a:prstGeom prst="rect">
              <a:avLst/>
            </a:prstGeom>
            <a:solidFill>
              <a:srgbClr val="53C1CE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16"/>
            <p:cNvSpPr txBox="1"/>
            <p:nvPr/>
          </p:nvSpPr>
          <p:spPr>
            <a:xfrm>
              <a:off x="3614737" y="39687"/>
              <a:ext cx="3286125" cy="1971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300" lIns="114300" spcFirstLastPara="1" rIns="114300" wrap="square" tIns="114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en-US" sz="3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Planning</a:t>
              </a:r>
              <a:endParaRPr/>
            </a:p>
          </p:txBody>
        </p:sp>
        <p:sp>
          <p:nvSpPr>
            <p:cNvPr id="349" name="Google Shape;349;p16"/>
            <p:cNvSpPr/>
            <p:nvPr/>
          </p:nvSpPr>
          <p:spPr>
            <a:xfrm>
              <a:off x="7229475" y="39687"/>
              <a:ext cx="3286125" cy="1971675"/>
            </a:xfrm>
            <a:prstGeom prst="rect">
              <a:avLst/>
            </a:prstGeom>
            <a:solidFill>
              <a:srgbClr val="4EC7A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6"/>
            <p:cNvSpPr txBox="1"/>
            <p:nvPr/>
          </p:nvSpPr>
          <p:spPr>
            <a:xfrm>
              <a:off x="7229475" y="39687"/>
              <a:ext cx="3286125" cy="1971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300" lIns="114300" spcFirstLastPara="1" rIns="114300" wrap="square" tIns="114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en-US" sz="3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Project siting/design </a:t>
              </a:r>
              <a:endParaRPr/>
            </a:p>
          </p:txBody>
        </p:sp>
        <p:sp>
          <p:nvSpPr>
            <p:cNvPr id="351" name="Google Shape;351;p16"/>
            <p:cNvSpPr/>
            <p:nvPr/>
          </p:nvSpPr>
          <p:spPr>
            <a:xfrm>
              <a:off x="0" y="2339975"/>
              <a:ext cx="3286125" cy="1971675"/>
            </a:xfrm>
            <a:prstGeom prst="rect">
              <a:avLst/>
            </a:prstGeom>
            <a:solidFill>
              <a:srgbClr val="49C07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6"/>
            <p:cNvSpPr txBox="1"/>
            <p:nvPr/>
          </p:nvSpPr>
          <p:spPr>
            <a:xfrm>
              <a:off x="0" y="2339975"/>
              <a:ext cx="3286125" cy="1971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300" lIns="114300" spcFirstLastPara="1" rIns="114300" wrap="square" tIns="114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en-US" sz="3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Permit review</a:t>
              </a:r>
              <a:endParaRPr/>
            </a:p>
          </p:txBody>
        </p:sp>
        <p:sp>
          <p:nvSpPr>
            <p:cNvPr id="353" name="Google Shape;353;p16"/>
            <p:cNvSpPr/>
            <p:nvPr/>
          </p:nvSpPr>
          <p:spPr>
            <a:xfrm>
              <a:off x="3614737" y="2339975"/>
              <a:ext cx="3286125" cy="1971675"/>
            </a:xfrm>
            <a:prstGeom prst="rect">
              <a:avLst/>
            </a:prstGeom>
            <a:solidFill>
              <a:srgbClr val="49B84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16"/>
            <p:cNvSpPr txBox="1"/>
            <p:nvPr/>
          </p:nvSpPr>
          <p:spPr>
            <a:xfrm>
              <a:off x="3614737" y="2339975"/>
              <a:ext cx="3286125" cy="1971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300" lIns="114300" spcFirstLastPara="1" rIns="114300" wrap="square" tIns="114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en-US" sz="3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Grant proposals</a:t>
              </a:r>
              <a:endParaRPr/>
            </a:p>
          </p:txBody>
        </p:sp>
        <p:sp>
          <p:nvSpPr>
            <p:cNvPr id="355" name="Google Shape;355;p16"/>
            <p:cNvSpPr/>
            <p:nvPr/>
          </p:nvSpPr>
          <p:spPr>
            <a:xfrm>
              <a:off x="7229475" y="2339975"/>
              <a:ext cx="3286125" cy="1971675"/>
            </a:xfrm>
            <a:prstGeom prst="rect">
              <a:avLst/>
            </a:prstGeom>
            <a:solidFill>
              <a:srgbClr val="6FAB4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6"/>
            <p:cNvSpPr txBox="1"/>
            <p:nvPr/>
          </p:nvSpPr>
          <p:spPr>
            <a:xfrm>
              <a:off x="7229475" y="2339975"/>
              <a:ext cx="3286125" cy="1971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300" lIns="114300" spcFirstLastPara="1" rIns="114300" wrap="square" tIns="114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en-US" sz="3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Model calibration/ground-truthing</a:t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17"/>
          <p:cNvSpPr/>
          <p:nvPr/>
        </p:nvSpPr>
        <p:spPr>
          <a:xfrm flipH="1" rot="-5400000">
            <a:off x="2666617" y="-2666188"/>
            <a:ext cx="6858000" cy="12191233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1F3864"/>
              </a:gs>
            </a:gsLst>
            <a:lin ang="12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17"/>
          <p:cNvSpPr/>
          <p:nvPr/>
        </p:nvSpPr>
        <p:spPr>
          <a:xfrm flipH="1" rot="10800000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7"/>
          <p:cNvSpPr/>
          <p:nvPr/>
        </p:nvSpPr>
        <p:spPr>
          <a:xfrm flipH="1" rot="-5400000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rgbClr val="9CC2E5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n island with a body of water and a map&#10;&#10;Description automatically generated" id="365" name="Google Shape;36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097" y="456986"/>
            <a:ext cx="594360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7"/>
          <p:cNvSpPr txBox="1"/>
          <p:nvPr/>
        </p:nvSpPr>
        <p:spPr>
          <a:xfrm>
            <a:off x="7418599" y="5410133"/>
            <a:ext cx="642257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https://resilient-nj-long-beach-island-rambollglobal.hub.arcgis.com/</a:t>
            </a:r>
            <a:endParaRPr/>
          </a:p>
        </p:txBody>
      </p:sp>
      <p:pic>
        <p:nvPicPr>
          <p:cNvPr id="367" name="Google Shape;36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00362" y="1602644"/>
            <a:ext cx="5073805" cy="1775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00362" y="3428786"/>
            <a:ext cx="5073805" cy="1826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8"/>
          <p:cNvSpPr/>
          <p:nvPr/>
        </p:nvSpPr>
        <p:spPr>
          <a:xfrm>
            <a:off x="-574488" y="4661324"/>
            <a:ext cx="13339333" cy="27755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https://jcnerr.org/</a:t>
            </a:r>
            <a:endParaRPr/>
          </a:p>
        </p:txBody>
      </p:sp>
      <p:grpSp>
        <p:nvGrpSpPr>
          <p:cNvPr id="375" name="Google Shape;375;p18"/>
          <p:cNvGrpSpPr/>
          <p:nvPr/>
        </p:nvGrpSpPr>
        <p:grpSpPr>
          <a:xfrm>
            <a:off x="0" y="700066"/>
            <a:ext cx="3397027" cy="657954"/>
            <a:chOff x="0" y="711573"/>
            <a:chExt cx="3292353" cy="657954"/>
          </a:xfrm>
        </p:grpSpPr>
        <p:sp>
          <p:nvSpPr>
            <p:cNvPr id="376" name="Google Shape;376;p18"/>
            <p:cNvSpPr/>
            <p:nvPr/>
          </p:nvSpPr>
          <p:spPr>
            <a:xfrm>
              <a:off x="0" y="711573"/>
              <a:ext cx="3292352" cy="657954"/>
            </a:xfrm>
            <a:prstGeom prst="rect">
              <a:avLst/>
            </a:prstGeom>
            <a:solidFill>
              <a:srgbClr val="FFFFFF">
                <a:alpha val="7568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8"/>
            <p:cNvSpPr txBox="1"/>
            <p:nvPr/>
          </p:nvSpPr>
          <p:spPr>
            <a:xfrm>
              <a:off x="622092" y="731559"/>
              <a:ext cx="2670261" cy="6179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476B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19476B"/>
                  </a:solidFill>
                  <a:latin typeface="Calibri"/>
                  <a:ea typeface="Calibri"/>
                  <a:cs typeface="Calibri"/>
                  <a:sym typeface="Calibri"/>
                </a:rPr>
                <a:t>Questions?</a:t>
              </a:r>
              <a:endParaRPr/>
            </a:p>
          </p:txBody>
        </p:sp>
      </p:grpSp>
      <p:sp>
        <p:nvSpPr>
          <p:cNvPr id="378" name="Google Shape;378;p18"/>
          <p:cNvSpPr txBox="1"/>
          <p:nvPr>
            <p:ph type="title"/>
          </p:nvPr>
        </p:nvSpPr>
        <p:spPr>
          <a:xfrm>
            <a:off x="208764" y="5666594"/>
            <a:ext cx="2979497" cy="702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76B"/>
              </a:buClr>
              <a:buSzPts val="4400"/>
              <a:buFont typeface="Avenir"/>
              <a:buNone/>
            </a:pPr>
            <a:r>
              <a:rPr lang="en-US" sz="4400">
                <a:solidFill>
                  <a:srgbClr val="19476B"/>
                </a:solidFill>
                <a:latin typeface="Avenir"/>
                <a:ea typeface="Avenir"/>
                <a:cs typeface="Avenir"/>
                <a:sym typeface="Avenir"/>
              </a:rPr>
              <a:t>Contact</a:t>
            </a:r>
            <a:endParaRPr/>
          </a:p>
        </p:txBody>
      </p:sp>
      <p:cxnSp>
        <p:nvCxnSpPr>
          <p:cNvPr id="379" name="Google Shape;379;p18"/>
          <p:cNvCxnSpPr/>
          <p:nvPr/>
        </p:nvCxnSpPr>
        <p:spPr>
          <a:xfrm>
            <a:off x="2648243" y="5567552"/>
            <a:ext cx="0" cy="897196"/>
          </a:xfrm>
          <a:prstGeom prst="straightConnector1">
            <a:avLst/>
          </a:prstGeom>
          <a:noFill/>
          <a:ln cap="flat" cmpd="sng" w="28575">
            <a:solidFill>
              <a:srgbClr val="19476B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0" name="Google Shape;380;p18"/>
          <p:cNvSpPr txBox="1"/>
          <p:nvPr/>
        </p:nvSpPr>
        <p:spPr>
          <a:xfrm>
            <a:off x="2648243" y="5374353"/>
            <a:ext cx="6491069" cy="12835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224E7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E71"/>
              </a:buClr>
              <a:buSzPts val="1800"/>
              <a:buFont typeface="Arial"/>
              <a:buNone/>
            </a:pPr>
            <a:r>
              <a:rPr b="1" lang="en-US" sz="1800">
                <a:solidFill>
                  <a:srgbClr val="224E71"/>
                </a:solidFill>
                <a:latin typeface="Avenir"/>
                <a:ea typeface="Avenir"/>
                <a:cs typeface="Avenir"/>
                <a:sym typeface="Avenir"/>
              </a:rPr>
              <a:t>Amanda Archer | </a:t>
            </a:r>
            <a:r>
              <a:rPr lang="en-US" sz="1800" u="sng">
                <a:solidFill>
                  <a:srgbClr val="224E71"/>
                </a:solidFill>
                <a:latin typeface="Avenir"/>
                <a:ea typeface="Avenir"/>
                <a:cs typeface="Avenir"/>
                <a:sym typeface="Aveni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amanda.archer@marine.rutgers.edu</a:t>
            </a:r>
            <a:endParaRPr sz="1800">
              <a:solidFill>
                <a:srgbClr val="224E7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E71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224E71"/>
                </a:solidFill>
                <a:latin typeface="Avenir"/>
                <a:ea typeface="Avenir"/>
                <a:cs typeface="Avenir"/>
                <a:sym typeface="Avenir"/>
              </a:rPr>
              <a:t> https://mycoast.org/nj</a:t>
            </a:r>
            <a:endParaRPr/>
          </a:p>
        </p:txBody>
      </p:sp>
      <p:pic>
        <p:nvPicPr>
          <p:cNvPr descr="Logo&#10;&#10;Description automatically generated" id="381" name="Google Shape;38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78842" y="5096245"/>
            <a:ext cx="985085" cy="10313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gold logo&#10;&#10;Description automatically generated" id="382" name="Google Shape;382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61051" y="6073393"/>
            <a:ext cx="1660422" cy="88132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A logo for a research company&#10;&#10;Description automatically generated" id="383" name="Google Shape;383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633341" y="6103873"/>
            <a:ext cx="1467196" cy="860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qr code with a bird logo&#10;&#10;Description automatically generated" id="384" name="Google Shape;384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311093" y="122947"/>
            <a:ext cx="2239037" cy="23394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letter r on a black background&#10;&#10;AI-generated content may be incorrect." id="385" name="Google Shape;385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837914" y="5241890"/>
            <a:ext cx="780414" cy="9104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circle with black text&#10;&#10;AI-generated content may be incorrect." id="386" name="Google Shape;386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595089" y="5230412"/>
            <a:ext cx="897197" cy="897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595" y="4134158"/>
            <a:ext cx="2433638" cy="244554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"/>
          <p:cNvSpPr txBox="1"/>
          <p:nvPr/>
        </p:nvSpPr>
        <p:spPr>
          <a:xfrm>
            <a:off x="216665" y="152478"/>
            <a:ext cx="3681523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Portal used to collect and analyze photos of coastal events and places.</a:t>
            </a:r>
            <a:endParaRPr/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Photos are linked to data about weather and tides to create reports that help stakeholders like government agencies, business owners, and residents understand coastal change and make informed decisions.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5824" y="841624"/>
            <a:ext cx="7549511" cy="517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5653" y="3643726"/>
            <a:ext cx="363855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685" y="3265718"/>
            <a:ext cx="4192171" cy="29640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6" name="Google Shape;206;p3"/>
          <p:cNvCxnSpPr/>
          <p:nvPr/>
        </p:nvCxnSpPr>
        <p:spPr>
          <a:xfrm flipH="1" rot="10800000">
            <a:off x="3793762" y="2816369"/>
            <a:ext cx="1109609" cy="1417834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7" name="Google Shape;207;p3"/>
          <p:cNvCxnSpPr/>
          <p:nvPr/>
        </p:nvCxnSpPr>
        <p:spPr>
          <a:xfrm>
            <a:off x="6629380" y="2932689"/>
            <a:ext cx="1099587" cy="1185194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8" name="Google Shape;208;p3"/>
          <p:cNvCxnSpPr/>
          <p:nvPr/>
        </p:nvCxnSpPr>
        <p:spPr>
          <a:xfrm>
            <a:off x="4234434" y="4985776"/>
            <a:ext cx="3040845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9" name="Google Shape;20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96769" y="65324"/>
            <a:ext cx="4095750" cy="3095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"/>
          <p:cNvSpPr txBox="1"/>
          <p:nvPr/>
        </p:nvSpPr>
        <p:spPr>
          <a:xfrm>
            <a:off x="2882543" y="3077694"/>
            <a:ext cx="141503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Education &amp; Outreach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3"/>
          <p:cNvSpPr txBox="1"/>
          <p:nvPr/>
        </p:nvSpPr>
        <p:spPr>
          <a:xfrm>
            <a:off x="4561491" y="5170315"/>
            <a:ext cx="240827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Informed Management Decisions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3"/>
          <p:cNvSpPr txBox="1"/>
          <p:nvPr/>
        </p:nvSpPr>
        <p:spPr>
          <a:xfrm>
            <a:off x="7207563" y="2948564"/>
            <a:ext cx="211673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Visual Science &amp; Storytelling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51304" y="3952499"/>
            <a:ext cx="2926572" cy="3307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a black square&#10;&#10;AI-generated content may be incorrect." id="214" name="Google Shape;214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14737" y="5505450"/>
            <a:ext cx="1688808" cy="500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4"/>
          <p:cNvSpPr/>
          <p:nvPr/>
        </p:nvSpPr>
        <p:spPr>
          <a:xfrm flipH="1" rot="-5400000">
            <a:off x="2666617" y="-2666188"/>
            <a:ext cx="6858000" cy="12191233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1F3864"/>
              </a:gs>
            </a:gsLst>
            <a:lin ang="12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4"/>
          <p:cNvSpPr/>
          <p:nvPr/>
        </p:nvSpPr>
        <p:spPr>
          <a:xfrm flipH="1" rot="10800000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4"/>
          <p:cNvSpPr/>
          <p:nvPr/>
        </p:nvSpPr>
        <p:spPr>
          <a:xfrm flipH="1" rot="-5400000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rgbClr val="9CC2E5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creenshot of a web page&#10;&#10;Description automatically generated" id="224" name="Google Shape;22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5680" y="457200"/>
            <a:ext cx="846064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"/>
          <p:cNvGrpSpPr/>
          <p:nvPr/>
        </p:nvGrpSpPr>
        <p:grpSpPr>
          <a:xfrm>
            <a:off x="1769584" y="266927"/>
            <a:ext cx="8545502" cy="923330"/>
            <a:chOff x="2162802" y="297826"/>
            <a:chExt cx="7371896" cy="923330"/>
          </a:xfrm>
        </p:grpSpPr>
        <p:pic>
          <p:nvPicPr>
            <p:cNvPr descr="MyCoast: Rhode Island" id="231" name="Google Shape;231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162802" y="456896"/>
              <a:ext cx="3644907" cy="6998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" name="Google Shape;232;p5"/>
            <p:cNvSpPr txBox="1"/>
            <p:nvPr/>
          </p:nvSpPr>
          <p:spPr>
            <a:xfrm>
              <a:off x="5807709" y="297826"/>
              <a:ext cx="3726989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0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94E2"/>
                </a:buClr>
                <a:buSzPts val="5400"/>
                <a:buFont typeface="Arial"/>
                <a:buNone/>
              </a:pPr>
              <a:r>
                <a:rPr b="0" i="0" lang="en-US" sz="5400" u="none" cap="none" strike="noStrike">
                  <a:solidFill>
                    <a:srgbClr val="3F94E2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r>
                <a:rPr b="1" i="0" lang="en-US" sz="5400" u="none" cap="none" strike="noStrike">
                  <a:solidFill>
                    <a:srgbClr val="3F94E2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1" i="0" lang="en-US" sz="5400" u="none" cap="none" strike="noStrike">
                  <a:solidFill>
                    <a:srgbClr val="FFB44D"/>
                  </a:solidFill>
                  <a:latin typeface="Arial"/>
                  <a:ea typeface="Arial"/>
                  <a:cs typeface="Arial"/>
                  <a:sym typeface="Arial"/>
                </a:rPr>
                <a:t>New Jersey</a:t>
              </a:r>
              <a:endParaRPr/>
            </a:p>
          </p:txBody>
        </p:sp>
      </p:grpSp>
      <p:grpSp>
        <p:nvGrpSpPr>
          <p:cNvPr id="233" name="Google Shape;233;p5"/>
          <p:cNvGrpSpPr/>
          <p:nvPr/>
        </p:nvGrpSpPr>
        <p:grpSpPr>
          <a:xfrm>
            <a:off x="1503075" y="1382290"/>
            <a:ext cx="3401568" cy="5390589"/>
            <a:chOff x="3417989" y="1313816"/>
            <a:chExt cx="3401568" cy="5390589"/>
          </a:xfrm>
        </p:grpSpPr>
        <p:pic>
          <p:nvPicPr>
            <p:cNvPr id="234" name="Google Shape;234;p5"/>
            <p:cNvPicPr preferRelativeResize="0"/>
            <p:nvPr/>
          </p:nvPicPr>
          <p:blipFill rotWithShape="1">
            <a:blip r:embed="rId4">
              <a:alphaModFix/>
            </a:blip>
            <a:srcRect b="9211" l="0" r="11709" t="0"/>
            <a:stretch/>
          </p:blipFill>
          <p:spPr>
            <a:xfrm>
              <a:off x="3417989" y="1313816"/>
              <a:ext cx="3401568" cy="53905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art&#10;&#10;Description automatically generated" id="235" name="Google Shape;235;p5"/>
            <p:cNvPicPr preferRelativeResize="0"/>
            <p:nvPr/>
          </p:nvPicPr>
          <p:blipFill rotWithShape="1">
            <a:blip r:embed="rId5">
              <a:alphaModFix/>
            </a:blip>
            <a:srcRect b="928" l="0" r="0" t="4143"/>
            <a:stretch/>
          </p:blipFill>
          <p:spPr>
            <a:xfrm>
              <a:off x="3856597" y="1780145"/>
              <a:ext cx="2663338" cy="44876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6" name="Google Shape;236;p5"/>
          <p:cNvGrpSpPr/>
          <p:nvPr/>
        </p:nvGrpSpPr>
        <p:grpSpPr>
          <a:xfrm>
            <a:off x="7199487" y="1397149"/>
            <a:ext cx="3401568" cy="5390589"/>
            <a:chOff x="6995232" y="1221156"/>
            <a:chExt cx="3401568" cy="5390589"/>
          </a:xfrm>
        </p:grpSpPr>
        <p:pic>
          <p:nvPicPr>
            <p:cNvPr id="237" name="Google Shape;237;p5"/>
            <p:cNvPicPr preferRelativeResize="0"/>
            <p:nvPr/>
          </p:nvPicPr>
          <p:blipFill rotWithShape="1">
            <a:blip r:embed="rId4">
              <a:alphaModFix/>
            </a:blip>
            <a:srcRect b="9211" l="0" r="11709" t="0"/>
            <a:stretch/>
          </p:blipFill>
          <p:spPr>
            <a:xfrm>
              <a:off x="6995232" y="1221156"/>
              <a:ext cx="3401568" cy="53905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aphical user interface, text, application, chat or text message&#10;&#10;Description automatically generated" id="238" name="Google Shape;238;p5"/>
            <p:cNvPicPr preferRelativeResize="0"/>
            <p:nvPr/>
          </p:nvPicPr>
          <p:blipFill rotWithShape="1">
            <a:blip r:embed="rId6">
              <a:alphaModFix/>
            </a:blip>
            <a:srcRect b="533" l="0" r="0" t="3394"/>
            <a:stretch/>
          </p:blipFill>
          <p:spPr>
            <a:xfrm>
              <a:off x="7470516" y="1687485"/>
              <a:ext cx="2631619" cy="44876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9" name="Google Shape;239;p5"/>
          <p:cNvSpPr/>
          <p:nvPr/>
        </p:nvSpPr>
        <p:spPr>
          <a:xfrm rot="-2384902">
            <a:off x="4445083" y="4493635"/>
            <a:ext cx="3194510" cy="50707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F94E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412" y="183696"/>
            <a:ext cx="11687175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2412" y="2788104"/>
            <a:ext cx="290654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89540" y="2743202"/>
            <a:ext cx="2884835" cy="3973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13224" y="3039156"/>
            <a:ext cx="2733675" cy="33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23957" y="6430737"/>
            <a:ext cx="1752600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252176" y="2843893"/>
            <a:ext cx="2505075" cy="37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7"/>
          <p:cNvSpPr/>
          <p:nvPr/>
        </p:nvSpPr>
        <p:spPr>
          <a:xfrm>
            <a:off x="3296092" y="43539"/>
            <a:ext cx="4359349" cy="1279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7"/>
          <p:cNvSpPr txBox="1"/>
          <p:nvPr/>
        </p:nvSpPr>
        <p:spPr>
          <a:xfrm>
            <a:off x="3679751" y="315740"/>
            <a:ext cx="3373939" cy="3574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High Water  </a:t>
            </a:r>
            <a:endParaRPr b="0" i="0" sz="4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house in the water&#10;&#10;AI-generated content may be incorrect." id="252" name="Google Shape;252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13224" y="386738"/>
            <a:ext cx="2232156" cy="1445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7815"/>
            <a:ext cx="12192000" cy="6422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"/>
          <p:cNvSpPr txBox="1"/>
          <p:nvPr>
            <p:ph type="title"/>
          </p:nvPr>
        </p:nvSpPr>
        <p:spPr>
          <a:xfrm>
            <a:off x="5696153" y="5781088"/>
            <a:ext cx="60708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/>
              <a:t>Places We Love</a:t>
            </a:r>
            <a:endParaRPr/>
          </a:p>
        </p:txBody>
      </p:sp>
      <p:pic>
        <p:nvPicPr>
          <p:cNvPr id="265" name="Google Shape;26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1405" y="208551"/>
            <a:ext cx="3809749" cy="4968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80950" y="1029302"/>
            <a:ext cx="5971953" cy="4478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75977" y="4828935"/>
            <a:ext cx="2823550" cy="20792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heart in a circle&#10;&#10;Description automatically generated" id="268" name="Google Shape;26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1147" y="5336582"/>
            <a:ext cx="1940316" cy="1415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41331102ed_0_27"/>
          <p:cNvSpPr txBox="1"/>
          <p:nvPr>
            <p:ph type="title"/>
          </p:nvPr>
        </p:nvSpPr>
        <p:spPr>
          <a:xfrm>
            <a:off x="4571575" y="4500560"/>
            <a:ext cx="65367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5" name="Google Shape;275;g341331102ed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2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2024-02-06T18:31:20Z</dcterms:created>
  <dc:creator>Amanda Archer</dc:creator>
</cp:coreProperties>
</file>