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2"/>
  </p:notesMasterIdLst>
  <p:sldIdLst>
    <p:sldId id="988202117" r:id="rId3"/>
    <p:sldId id="988202100" r:id="rId4"/>
    <p:sldId id="988202097" r:id="rId5"/>
    <p:sldId id="988202095" r:id="rId6"/>
    <p:sldId id="988202103" r:id="rId7"/>
    <p:sldId id="327" r:id="rId8"/>
    <p:sldId id="988202105" r:id="rId9"/>
    <p:sldId id="988202107" r:id="rId10"/>
    <p:sldId id="988202108" r:id="rId11"/>
    <p:sldId id="988202110" r:id="rId12"/>
    <p:sldId id="988202113" r:id="rId13"/>
    <p:sldId id="988202111" r:id="rId14"/>
    <p:sldId id="988202112" r:id="rId15"/>
    <p:sldId id="988202115" r:id="rId16"/>
    <p:sldId id="988202114" r:id="rId17"/>
    <p:sldId id="988202116" r:id="rId18"/>
    <p:sldId id="317" r:id="rId19"/>
    <p:sldId id="988202099" r:id="rId20"/>
    <p:sldId id="9882021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E73D83-EC15-4C7A-A90B-4DEFBE0FAAE9}">
          <p14:sldIdLst>
            <p14:sldId id="988202117"/>
            <p14:sldId id="988202100"/>
            <p14:sldId id="988202097"/>
            <p14:sldId id="988202095"/>
            <p14:sldId id="988202103"/>
            <p14:sldId id="327"/>
            <p14:sldId id="988202105"/>
            <p14:sldId id="988202107"/>
            <p14:sldId id="988202108"/>
            <p14:sldId id="988202110"/>
            <p14:sldId id="988202113"/>
            <p14:sldId id="988202111"/>
            <p14:sldId id="988202112"/>
            <p14:sldId id="988202115"/>
            <p14:sldId id="988202114"/>
            <p14:sldId id="988202116"/>
            <p14:sldId id="317"/>
            <p14:sldId id="988202099"/>
            <p14:sldId id="9882021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092" autoAdjust="0"/>
  </p:normalViewPr>
  <p:slideViewPr>
    <p:cSldViewPr snapToGrid="0">
      <p:cViewPr varScale="1">
        <p:scale>
          <a:sx n="84" d="100"/>
          <a:sy n="84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Nick" userId="986d7add-3f3e-404b-b753-478c1e363a51" providerId="ADAL" clId="{BF4299E5-7D66-4D28-9F65-839207890DC7}"/>
    <pc:docChg chg="modSld">
      <pc:chgData name="Brown, Nick" userId="986d7add-3f3e-404b-b753-478c1e363a51" providerId="ADAL" clId="{BF4299E5-7D66-4D28-9F65-839207890DC7}" dt="2025-03-18T17:48:06.036" v="42" actId="20577"/>
      <pc:docMkLst>
        <pc:docMk/>
      </pc:docMkLst>
      <pc:sldChg chg="modSp mod">
        <pc:chgData name="Brown, Nick" userId="986d7add-3f3e-404b-b753-478c1e363a51" providerId="ADAL" clId="{BF4299E5-7D66-4D28-9F65-839207890DC7}" dt="2025-03-18T17:48:06.036" v="42" actId="20577"/>
        <pc:sldMkLst>
          <pc:docMk/>
          <pc:sldMk cId="282350989" sldId="988202100"/>
        </pc:sldMkLst>
        <pc:spChg chg="mod">
          <ac:chgData name="Brown, Nick" userId="986d7add-3f3e-404b-b753-478c1e363a51" providerId="ADAL" clId="{BF4299E5-7D66-4D28-9F65-839207890DC7}" dt="2025-03-18T17:31:33.864" v="39" actId="20577"/>
          <ac:spMkLst>
            <pc:docMk/>
            <pc:sldMk cId="282350989" sldId="988202100"/>
            <ac:spMk id="5" creationId="{C160D839-8C01-97AC-130A-0B280A3E27D8}"/>
          </ac:spMkLst>
        </pc:spChg>
        <pc:spChg chg="mod">
          <ac:chgData name="Brown, Nick" userId="986d7add-3f3e-404b-b753-478c1e363a51" providerId="ADAL" clId="{BF4299E5-7D66-4D28-9F65-839207890DC7}" dt="2025-03-18T17:48:06.036" v="42" actId="20577"/>
          <ac:spMkLst>
            <pc:docMk/>
            <pc:sldMk cId="282350989" sldId="988202100"/>
            <ac:spMk id="6" creationId="{C08E79A4-4DF1-6368-725A-E07A0CAC0E8E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0:06:21.51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10982 1072 24575,'-24'0'0,"-7"1"0,-62-8 0,83 5 0,0 0 0,0-1 0,0 0 0,0 0 0,0-1 0,1-1 0,0 1 0,0-2 0,-16-11 0,-35-27 0,29 22 0,-39-36 0,62 50 0,0 0 0,1-1 0,0 1 0,0-2 0,1 1 0,0-1 0,0 0 0,1 0 0,-4-12 0,7 16 0,-3-11 0,-1 0 0,-1 0 0,-11-21 0,15 33 0,-1 0 0,1 1 0,-1-1 0,0 0 0,-1 1 0,1 0 0,0 0 0,-1 1 0,0-1 0,0 1 0,0 0 0,-1 0 0,-10-4 0,-72-22 0,52 18 0,0-1 0,1-2 0,-43-23 0,52 24 0,-47-19 0,53 25 0,0-1 0,0-1 0,0-1 0,-33-23 0,-59-44 0,97 68 0,-2 1 0,-28-10 0,30 13 0,1-1 0,0 0 0,0-1 0,-22-14 0,25 14 0,0 1 0,0 0 0,-1 0 0,0 1 0,0 1 0,-24-5 0,18 4 0,1 0 0,-25-12 0,-198-87 0,221 98 0,-1 0 0,1 1 0,-1 1 0,-33-3 0,-26-5 0,-142-19 0,168 23 0,-1 2 0,0 3 0,-96 6 0,34 0 0,-27-6 0,-152 7 0,273-1 0,-1 1 0,2 2 0,-34 12 0,35-11 0,0-1 0,0 0 0,0-2 0,-30 4 0,5-6 0,9-1 0,0 2 0,-48 9 0,31-3 0,0-4 0,-1-1 0,-98-7 0,37 0 0,89 3 0,-15-1 0,0 2 0,0 2 0,-73 14 0,80-11 0,-1-2 0,1-1 0,-1-1 0,-46-5 0,-63 4 0,59 14 0,61-10 0,1 0 0,-34 1 0,0-8 0,43 0 0,0 2 0,0-1 0,0 2 0,0-1 0,0 2 0,-26 6 0,37-7 0,1 0 0,0 0 0,0 0 0,-1 0 0,1 0 0,0 0 0,0 1 0,0-1 0,1 1 0,-1 0 0,0-1 0,1 1 0,-1 0 0,1 0 0,-1 0 0,1 0 0,0 0 0,0 1 0,0-1 0,0 0 0,-1 5 0,1-2 0,1 0 0,-1 0 0,1 0 0,1 0 0,-1 0 0,1-1 0,-1 1 0,1 0 0,1 0 0,1 6 0,3 3 0,0-1 0,0 0 0,1 0 0,1-1 0,0 0 0,15 17 0,-12-16 0,2-1 0,-1 0 0,2-1 0,-1 0 0,1-1 0,1-1 0,0 0 0,0-1 0,32 12 0,40 13 0,-52-18 0,0-1 0,1-2 0,1-2 0,-1-1 0,2-1 0,48 2 0,-20-11 0,-32 0 0,-1 1 0,35 5 0,-58-3 0,0 0 0,1 0 0,-1 1 0,0 0 0,0 1 0,-1 0 0,1 1 0,-1 0 0,0 0 0,14 11 0,9 8 0,60 33 0,-43-28 0,4-4 0,-41-20 0,0 0 0,-1 1 0,20 13 0,-28-17 0,1 1 0,-1 1 0,0-1 0,1 0 0,-1 1 0,-1 0 0,1-1 0,-1 1 0,1 0 0,-1 1 0,0-1 0,0 0 0,-1 0 0,2 8 0,0 0 0,-1 0 0,0 0 0,-1 1 0,0-1 0,-1 1 0,-1-1 0,-3 21 0,4-28 0,-1 0 0,-1-1 0,1 1 0,-1 0 0,1-1 0,-1 0 0,-1 1 0,1-1 0,-1 0 0,1 0 0,-1 0 0,0-1 0,0 1 0,-1-1 0,1 0 0,-1 1 0,0-2 0,0 1 0,0 0 0,0-1 0,0 0 0,-9 4 0,-61 20 0,2 3 0,-88 49 0,127-62 0,-1-2 0,0-2 0,-1-1 0,-48 9 0,40-10 0,-8 2 0,0-1 0,-1-3 0,-95 4 0,-827-14 0,950 1 0,0-2 0,-40-8 0,38 5 0,0 1 0,-29 0 0,-565 3 0,299 4 0,298-3 0,0-1 0,-44-11 0,43 8 0,-1 0 0,-32-1 0,11 3 0,-1 3 0,1 2 0,-1 2 0,-62 13 0,-194 57 0,255-63 0,22-4 0,0-2 0,-1 0 0,-31 0 0,37-3 0,1 1 0,0 0 0,0 2 0,-37 13 0,34-10 0,0-1 0,-47 7 0,24-7 0,-59 17 0,62-13 0,-74 10 0,73-14 0,1 2 0,0 1 0,0 3 0,-77 34 0,19 4 0,67-33 0,-70 28 0,15-13 0,-42 13 0,2-11 0,27-6 0,76-21 0,0 0 0,0-2 0,0 0 0,-47 2 0,39-5 0,0 2 0,-1 1 0,2 1 0,-1 2 0,1 2 0,1 1 0,0 1 0,-34 20 0,44-24 0,-1 0 0,0-1 0,-34 6 0,-37 13 0,30-1 0,41-15 0,-1-2 0,0 0 0,-1-1 0,0-1 0,0-1 0,-30 2 0,23-5 0,0 1 0,0 2 0,-55 17 0,62-13 0,1 1 0,-45 27 0,45-23 0,-1-1 0,-36 14 0,46-23 0,0 1 0,0 0 0,-24 16 0,32-18 0,1 1 0,1 0 0,-1 0 0,1 1 0,-1-1 0,2 1 0,-1 0 0,1 1 0,0-1 0,-4 8 0,-16 30 0,18-34 0,-1 1 0,1 0 0,1 0 0,0 1 0,1-1 0,0 1 0,1 0 0,0 1 0,-2 18 0,4-8 0,-1-5 0,1 1 0,3 34 0,-1-49 0,-1 0 0,1 0 0,0 0 0,0 0 0,0 0 0,1 0 0,-1 0 0,1 0 0,0-1 0,0 1 0,0-1 0,1 1 0,-1-1 0,1 0 0,0 0 0,0 0 0,0 0 0,5 3 0,8 2 0,1 0 0,1-1 0,-1-1 0,1 0 0,0-1 0,29 3 0,-3 0 0,-30-5 0,210 39 0,-146-29 0,-51-7 0,-1-2 0,33 2 0,-22-5 0,208-4 0,-223 1 0,-1-2 0,1-1 0,-1 0 0,0-2 0,-1 0 0,1-1 0,-1-1 0,-1-1 0,23-16 0,-2-3 0,-1-1 0,68-70 0,-88 84 0,1 0 0,0 1 0,36-19 0,-21 13 0,-6 5 0,2 1 0,-1 1 0,2 2 0,0 0 0,65-12 0,-41 12 0,86-29 0,-122 33 0,76-24 0,-72 26 0,10-2 0,1 1 0,0 1 0,54-1 0,-59 5 0,0-1 0,43-11 0,-16 3 0,2-1 0,60-22 0,16-3 0,22-9 0,-118 32 0,1 2 0,0 2 0,0 1 0,83-7 0,662 18 0,-755 0 0,1 2 0,-1 1 0,0 1 0,39 14 0,24 5 0,-69-19 0,1 2 0,-2 1 0,36 18 0,33 13 0,-51-26 0,134 39 0,-144-45 0,0 2 0,43 20 0,-5-2 0,17 6 0,-52-19 0,0-1 0,1-2 0,0-2 0,1 0 0,0-3 0,56 5 0,-59-9 0,0 0 0,33 10 0,-8-2 0,9 3 0,-42-8 0,0-1 0,45 2 0,-9-6 0,-23-1 0,0 1 0,-1 2 0,54 10 0,-41-5 0,1-2 0,1-2 0,-1-3 0,56-5 0,8 1 0,-81 3 0,1 1 0,-1 2 0,64 13 0,-87-14 0,-5-1 0,1 0 0,-1 0 0,0 1 0,0-1 0,0 1 0,0 1 0,0-1 0,0 1 0,-1 0 0,1 0 0,-1 1 0,0-1 0,0 1 0,0 0 0,-1 1 0,1-1 0,-1 1 0,0 0 0,0 0 0,3 7 0,4 4 0,1 0 0,1-1 0,0-1 0,1 1 0,0-2 0,18 13 0,10 9 0,95 79 0,-49-57 0,-56-38 0,-1 2 0,-1 0 0,45 43 0,-55-44 0,1-2 0,0-1 0,1 0 0,1-2 0,33 18 0,-41-26 0,0 1 0,0 0 0,-1 1 0,-1 1 0,0 0 0,0 1 0,-1 0 0,0 1 0,-1 1 0,0 0 0,-1 0 0,16 27 0,-18-24 0,2 0 0,19 24 0,-20-28 0,0 0 0,0 1 0,-1 1 0,7 16 0,-10-19 0,0-1 0,1 1 0,0-1 0,1 0 0,0-1 0,0 1 0,1-1 0,0-1 0,0 0 0,1 0 0,0 0 0,1-1 0,13 7 0,4 7 0,0 2 0,31 33 0,-36-33 0,1-1 0,1 0 0,28 17 0,-13-13 0,-22-13 0,0-1 0,0-1 0,1 0 0,1-2 0,0 0 0,0-1 0,1-1 0,0 0 0,27 4 0,140 22 0,-118-19 0,-43-8 0,0-2 0,41 3 0,-40-5 0,0 2 0,29 6 0,-29-4 0,0-1 0,29 0 0,312-4 0,-171-3 0,-170 4 0,1 1 0,36 8 0,37 4 0,-71-12 0,43 10 0,-46-7 0,0-1 0,34 1 0,-26-5 0,1 1 0,63 13 0,-46-7 0,-1-2 0,1-2 0,100-7 0,-37 0 0,-27 2 0,103 3 0,-107 13 0,-62-10 0,1-1 0,32 3 0,-25-5 0,0 2 0,-1 1 0,0 2 0,36 12 0,-21-6 0,-40-11 0,0 0 0,1-1 0,-1 0 0,1 0 0,-1-1 0,1 1 0,0-1 0,-1 0 0,1-1 0,8-1 0,-12 2 0,-1-1 0,0 1 0,1-1 0,-1 0 0,0 1 0,0-1 0,0 0 0,0 0 0,0 0 0,0 0 0,0 0 0,0 0 0,0 0 0,0 0 0,0 0 0,-1 0 0,1 0 0,0-2 0,0 0 0,0 1 0,0-1 0,-1 0 0,0 0 0,1 1 0,-1-1 0,0 0 0,-1 0 0,1 0 0,0 1 0,-1-1 0,0-3 0,-2-4 0,-1-1 0,0 1 0,-1 0 0,0 0 0,-8-12 0,7 14 0,1-1 0,1 1 0,-1-1 0,1 0 0,1-1 0,-1 1 0,-1-14 0,-1-39 0,3 1 0,7-72 0,-1 14 0,-3-791 0,2 879 0,2 1 0,1-1 0,2 1 0,18-54 0,52-122 0,-67 178 0,-3-1 0,0 0 0,-2-1 0,0 1 0,-1-39 0,-6-498 0,2 551 0,-1 0 0,-1 1 0,0 0 0,-1-1 0,-1 1 0,0 0 0,-8-15 0,-3-3 0,-33-54 0,41 73 0,0-2 0,2 1 0,0-1 0,0 1 0,1-1 0,1-1 0,1 1 0,-1-23 0,1 21 0,1 1 0,-2-1 0,0 1 0,-1 0 0,0 0 0,-2 0 0,-8-19 0,12 32-1,-1 0-1,1-1 0,0 1 0,-1 1 1,0-1-1,0 0 0,0 1 0,0-1 1,0 1-1,0 0 0,0 0 0,-1 0 1,-5-2-1,-53-13 128,50 15-493,0-1 1,1 0-1,-22-9 0,16 2-6459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B88DA-937A-49F1-ADF3-2E02D3E2693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4956-8B91-4A7F-BEFA-2DA694292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4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Storm intensity – wind speeds, surge in tidally influenced areas</a:t>
            </a: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Overtone – the data shows this is happening.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02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CA3CC-E040-426A-BD9D-8E6CA130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3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Storm intensity – wind speeds, surge in tidally influenced areas</a:t>
            </a: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Overtone – the data shows this is happening.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7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Managed retreat was first used by coastal engineers in the early 1990s, but the earliest well-documented wholesale flood relocation occurred in Nebraska in 1881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C4956-8B91-4A7F-BEFA-2DA6942925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8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Managed realignment</a:t>
            </a:r>
          </a:p>
          <a:p>
            <a:r>
              <a:rPr lang="en-US" dirty="0"/>
              <a:t>Adaptive relocation</a:t>
            </a:r>
          </a:p>
          <a:p>
            <a:r>
              <a:rPr lang="en-US" dirty="0"/>
              <a:t>Resilient relocation</a:t>
            </a:r>
          </a:p>
          <a:p>
            <a:r>
              <a:rPr lang="en-US" dirty="0"/>
              <a:t>Transformational adaptation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C4956-8B91-4A7F-BEFA-2DA6942925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C4956-8B91-4A7F-BEFA-2DA6942925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69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C4956-8B91-4A7F-BEFA-2DA6942925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1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C4956-8B91-4A7F-BEFA-2DA6942925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08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C4956-8B91-4A7F-BEFA-2DA6942925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5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C4956-8B91-4A7F-BEFA-2DA6942925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DC80-262F-162E-16AA-65A18E622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16B99-DCE7-A06D-54D1-A53EEB2F7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CB408-6D56-4A32-D3B2-092164D8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46741-BEB6-30A8-E03F-DF807B8D2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BC41A-C46D-2252-0C93-E90A3DBE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AD5D-9FA1-394F-7441-29A0915E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F5B10-90BE-E2C1-43CC-21BD97DBD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524A8-CE8B-0D16-C625-F6482BB45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FCED2-904F-8E52-F2EE-5594761C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6C8ED-DED0-E3A7-B5A9-1B8F03EC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508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63485"/>
            <a:ext cx="10972800" cy="438467"/>
          </a:xfrm>
          <a:solidFill>
            <a:schemeClr val="accent1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Click to edit Tier 1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0" hasCustomPrompt="1"/>
          </p:nvPr>
        </p:nvSpPr>
        <p:spPr>
          <a:xfrm>
            <a:off x="614795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indent="0">
              <a:buNone/>
              <a:defRPr sz="14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54977" y="2030243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654977" y="255287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4430819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36" y="2030244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455036" y="2553503"/>
            <a:ext cx="2350008" cy="63030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  <a:p>
            <a:pPr lvl="0"/>
            <a:endParaRPr lang="en-US" dirty="0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6" hasCustomPrompt="1"/>
          </p:nvPr>
        </p:nvSpPr>
        <p:spPr>
          <a:xfrm>
            <a:off x="8197750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9221968" y="2030244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9221968" y="255287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513198"/>
            <a:ext cx="10972800" cy="438467"/>
          </a:xfrm>
          <a:solidFill>
            <a:schemeClr val="accent1">
              <a:lumMod val="20000"/>
              <a:lumOff val="80000"/>
            </a:schemeClr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2 Header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9" hasCustomPrompt="1"/>
          </p:nvPr>
        </p:nvSpPr>
        <p:spPr>
          <a:xfrm>
            <a:off x="614795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1654977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1654977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2" hasCustomPrompt="1"/>
          </p:nvPr>
        </p:nvSpPr>
        <p:spPr>
          <a:xfrm>
            <a:off x="4430819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455036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455036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5" hasCustomPrompt="1"/>
          </p:nvPr>
        </p:nvSpPr>
        <p:spPr>
          <a:xfrm>
            <a:off x="8197750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221968" y="4084019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221968" y="4610226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7" name="Picture Placeholder 8"/>
          <p:cNvSpPr>
            <a:spLocks noGrp="1"/>
          </p:cNvSpPr>
          <p:nvPr>
            <p:ph type="pic" sz="quarter" idx="48" hasCustomPrompt="1"/>
          </p:nvPr>
        </p:nvSpPr>
        <p:spPr>
          <a:xfrm>
            <a:off x="614795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654977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654977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0" name="Picture Placeholder 8"/>
          <p:cNvSpPr>
            <a:spLocks noGrp="1"/>
          </p:cNvSpPr>
          <p:nvPr>
            <p:ph type="pic" sz="quarter" idx="51" hasCustomPrompt="1"/>
          </p:nvPr>
        </p:nvSpPr>
        <p:spPr>
          <a:xfrm>
            <a:off x="4430819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455036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5455036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3" name="Picture Placeholder 8"/>
          <p:cNvSpPr>
            <a:spLocks noGrp="1"/>
          </p:cNvSpPr>
          <p:nvPr>
            <p:ph type="pic" sz="quarter" idx="54" hasCustomPrompt="1"/>
          </p:nvPr>
        </p:nvSpPr>
        <p:spPr>
          <a:xfrm>
            <a:off x="8197750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221968" y="5425230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9221968" y="596096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</p:spTree>
    <p:extLst>
      <p:ext uri="{BB962C8B-B14F-4D97-AF65-F5344CB8AC3E}">
        <p14:creationId xmlns:p14="http://schemas.microsoft.com/office/powerpoint/2010/main" val="40583984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rgChar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56527"/>
            <a:ext cx="12192000" cy="550147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JPG/PNG of org chart</a:t>
            </a:r>
          </a:p>
        </p:txBody>
      </p:sp>
    </p:spTree>
    <p:extLst>
      <p:ext uri="{BB962C8B-B14F-4D97-AF65-F5344CB8AC3E}">
        <p14:creationId xmlns:p14="http://schemas.microsoft.com/office/powerpoint/2010/main" val="3034734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9326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96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C1940-AD25-CDE9-ABFC-48851CE144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362D4-2A64-1225-B0FA-862F6EF20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FD1CD-2392-E3BB-B883-AD9CF368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7FE1-BE57-6638-A064-89C382CE7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C9BB3-5766-7399-FC0E-1F46A926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15000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5924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6A0F7-0E73-1E0F-6E99-032CC15E1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16669"/>
            <a:ext cx="10972800" cy="3485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Introduction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15400" y="6430092"/>
            <a:ext cx="2971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 dirty="0">
                <a:solidFill>
                  <a:schemeClr val="bg2">
                    <a:lumMod val="90000"/>
                  </a:schemeClr>
                </a:solidFill>
                <a:latin typeface="+mj-lt"/>
                <a:ea typeface="+mn-ea"/>
                <a:cs typeface="+mn-cs"/>
              </a:rPr>
              <a:t>© HDR, all rights reserved.</a:t>
            </a:r>
          </a:p>
        </p:txBody>
      </p:sp>
      <p:sp>
        <p:nvSpPr>
          <p:cNvPr id="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556678" y="3131346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803977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 -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B474-2972-CA1F-93F5-2E541EBB8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16669"/>
            <a:ext cx="10972800" cy="3485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Introduction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915400" y="6430092"/>
            <a:ext cx="2971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 dirty="0">
                <a:solidFill>
                  <a:schemeClr val="bg2">
                    <a:lumMod val="90000"/>
                  </a:schemeClr>
                </a:solidFill>
                <a:latin typeface="+mj-lt"/>
                <a:ea typeface="+mn-ea"/>
                <a:cs typeface="+mn-cs"/>
              </a:rPr>
              <a:t>© HDR, all rights reserved.</a:t>
            </a:r>
          </a:p>
        </p:txBody>
      </p:sp>
      <p:sp>
        <p:nvSpPr>
          <p:cNvPr id="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5556678" y="3131346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121100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4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3029008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4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409386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photo. When placing a full bleed photo, please bring the logo to the front (right click &gt; Bring to Front)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6BF538FF-61F3-3248-D593-33ADD889F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4239835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38600"/>
            <a:ext cx="7110985" cy="92659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102225"/>
            <a:ext cx="7110491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3907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78368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Color block or insert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42377" y="0"/>
            <a:ext cx="384962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Color block or insert photo</a:t>
            </a: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21977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38600"/>
            <a:ext cx="7130970" cy="12954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52482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86162" cy="3429000"/>
          </a:xfrm>
          <a:solidFill>
            <a:schemeClr val="bg2">
              <a:lumMod val="75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50170" y="0"/>
            <a:ext cx="3840480" cy="3952973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8350170" y="4021904"/>
            <a:ext cx="3841830" cy="2836099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9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74029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63B84-1EA0-8FD4-90B1-80EDC822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912D0-E27F-01DC-C67D-C7BFC4494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049D5-6574-FE08-DA10-BBB24FF0E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C9DC8-AA44-092B-DA95-2664916B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5910A-0941-37CE-15DC-1202FFC5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75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8999" y="4038600"/>
            <a:ext cx="4858766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18999" y="5102225"/>
            <a:ext cx="4855464" cy="301879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718999" y="6135623"/>
            <a:ext cx="3894137" cy="173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9051" y="0"/>
            <a:ext cx="6115051" cy="6858000"/>
          </a:xfr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16513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27531" y="5980106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975352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156" y="4038600"/>
            <a:ext cx="4850075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156" y="5102225"/>
            <a:ext cx="4851749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527047" y="6135623"/>
            <a:ext cx="3932493" cy="19202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76949" y="0"/>
            <a:ext cx="6115051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13156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54915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9CD9-4A1E-763C-B3A4-25E2BA1BF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16669"/>
            <a:ext cx="10972800" cy="3485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62800" y="1143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0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752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162800" y="2362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162800" y="29718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162800" y="35814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62800" y="4191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162800" y="4800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553200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162800" y="5410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3757969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5988-6ED4-BBE7-1243-53EEA7BEC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16669"/>
            <a:ext cx="10972800" cy="3485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888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37488" y="1143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7888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37488" y="1752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7888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37488" y="2362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7888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37488" y="29718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7888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37488" y="35814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7888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237488" y="4191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7888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37488" y="4800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27888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237488" y="5410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186475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59E8-C6F9-1EE1-54DB-7AB422F4B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328" y="3268089"/>
            <a:ext cx="5486400" cy="154832"/>
          </a:xfrm>
        </p:spPr>
        <p:txBody>
          <a:bodyPr/>
          <a:lstStyle>
            <a:lvl1pPr>
              <a:defRPr sz="1400" spc="300"/>
            </a:lvl1pPr>
          </a:lstStyle>
          <a:p>
            <a:r>
              <a:rPr lang="en-US" dirty="0"/>
              <a:t>Tap to add Agenda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41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37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41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37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341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7437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6057568" cy="25146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7573" y="0"/>
            <a:ext cx="6064427" cy="25146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1887669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142E-1A05-A48D-E64D-0F3E87DCA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328" y="4189380"/>
            <a:ext cx="5486400" cy="154832"/>
          </a:xfrm>
        </p:spPr>
        <p:txBody>
          <a:bodyPr/>
          <a:lstStyle>
            <a:lvl1pPr>
              <a:defRPr sz="1400" spc="300"/>
            </a:lvl1pPr>
          </a:lstStyle>
          <a:p>
            <a:r>
              <a:rPr lang="en-US" dirty="0"/>
              <a:t>Tap to add Agenda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137088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746688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7088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6688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7088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6688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710614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51997-9735-9C4A-0B85-77584390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3725" y="828229"/>
            <a:ext cx="5486400" cy="154832"/>
          </a:xfrm>
        </p:spPr>
        <p:txBody>
          <a:bodyPr/>
          <a:lstStyle>
            <a:lvl1pPr>
              <a:defRPr sz="1400" spc="300"/>
            </a:lvl1pPr>
          </a:lstStyle>
          <a:p>
            <a:r>
              <a:rPr lang="en-US" dirty="0"/>
              <a:t>Tap to add Agenda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47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1447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057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133600" y="2057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667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2667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3276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133600" y="32766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2133600" y="38862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5240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133600" y="4495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5240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5105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524000" y="5715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33600" y="5715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29172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B7A37-0638-1E24-4D7C-5B52A8D709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814060-16BA-9CB8-2BBF-E71515613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5376" y="4619016"/>
            <a:ext cx="8917024" cy="79118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565482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AF3DF6-00E0-2F56-FFFA-C0EAA74EF8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4619016"/>
            <a:ext cx="8917024" cy="79118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088382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2300" y="2289177"/>
            <a:ext cx="10058400" cy="1819275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56690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3FC2E-D118-E62C-A14D-EEDA21FC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D9B59-8E15-5BF0-B147-555B600F1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C25B8-7161-911A-493B-D03C2DD7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13060-4C04-8576-470B-1908DBB3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30137-620D-E9DF-290A-84B6E543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9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8FD720F-5D18-9164-0DBB-32EF086733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2A2EDF-4E40-4E03-1B01-807D76CF6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5376" y="4619016"/>
            <a:ext cx="8917024" cy="791184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35186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5F0C95F-95C0-A42B-6A23-57557C2C0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4EF4CD-5E64-F402-7397-C3E1EE35A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9176"/>
            <a:ext cx="3209365" cy="531845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6271"/>
            <a:ext cx="3209365" cy="3218329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67200" y="2362200"/>
            <a:ext cx="7924800" cy="44958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3992065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0" spc="0">
                <a:solidFill>
                  <a:schemeClr val="tx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BBAAB-38A3-9EAB-F4A7-6FA92D8B9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306" y="2308633"/>
            <a:ext cx="5063059" cy="41368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26306" y="2856704"/>
            <a:ext cx="5065776" cy="3208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26306" y="3396342"/>
            <a:ext cx="5065776" cy="2928258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2742" y="2362202"/>
            <a:ext cx="5483258" cy="3962398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613159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42660" y="5006340"/>
            <a:ext cx="2819400" cy="14249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127F3-BBBA-2C34-8AB1-20A7DE46D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3382" y="5171873"/>
            <a:ext cx="3589018" cy="108965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43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3445160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157317"/>
            <a:ext cx="10988040" cy="67056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A0826-7EE7-71F2-456B-E77E1CD84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928360"/>
            <a:ext cx="10972800" cy="39624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724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1583728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52600" y="1981200"/>
            <a:ext cx="2362200" cy="2590800"/>
          </a:xfrm>
          <a:noFill/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600" b="1" spc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65C03-62B4-C867-A7FD-9332D09D1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5800" y="2362200"/>
            <a:ext cx="70866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 dirty="0"/>
              <a:t>Section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599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ED28A9-27D6-3E50-23E5-75052B437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2" y="1828801"/>
            <a:ext cx="9143996" cy="16002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720106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A28619D-917D-B166-363F-4EFCB8AFA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598932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C826F6-BF13-374A-5A47-A277592446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575" y="2124964"/>
            <a:ext cx="3458791" cy="8382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10738" y="3442003"/>
            <a:ext cx="6165566" cy="288259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3419856"/>
            <a:ext cx="4343400" cy="3438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Color block or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943594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2809817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lIns="274320" tIns="274320" rIns="274320" bIns="274320"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58430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6CA71-96AB-572B-849E-B03A099A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93D2-418F-AB54-1A8C-99E8B74E4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50615-4A29-B3F9-B3AD-6DF801C2F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625FA-ED15-5A72-6968-03B33894C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33C36-B93D-833C-CF9F-C5C3A2E3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AC20A-332B-5705-E9C3-A5FE3F1C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0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145818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  <a:ln w="28575">
            <a:noFill/>
          </a:ln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1171141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288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203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198844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56309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218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5257800" cy="8382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aseline="0"/>
            </a:lvl1pPr>
          </a:lstStyle>
          <a:p>
            <a:pPr lvl="0"/>
            <a:r>
              <a:rPr lang="en-US" dirty="0"/>
              <a:t>Tap to add title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23433" y="381000"/>
            <a:ext cx="5257800" cy="841248"/>
          </a:xfrm>
        </p:spPr>
        <p:txBody>
          <a:bodyPr t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 baseline="0"/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125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89904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4876800" cy="8382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 1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50848"/>
            <a:ext cx="4873752" cy="4873752"/>
          </a:xfrm>
        </p:spPr>
        <p:txBody>
          <a:bodyPr/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708648" y="381000"/>
            <a:ext cx="4873752" cy="8412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tx1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0" y="1450848"/>
            <a:ext cx="4876800" cy="4873752"/>
          </a:xfrm>
        </p:spPr>
        <p:txBody>
          <a:bodyPr>
            <a:noAutofit/>
          </a:bodyPr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5557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190325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3B527-E5A4-4B7A-862D-429293702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DCDF9-E6D0-359B-94ED-C29BAAE1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F2867-DE07-A27A-58AD-4A1727C25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ED73E-35EF-DCAB-C75F-75A3AED95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8E467E-8607-34D0-A885-7CAD3B35A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48808B-29CD-D0AF-2897-0D58FDE06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B2078-CCCB-0010-391F-F7632CD05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1CCC8-B73D-AA37-B8BC-F691BF91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47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291841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291841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282440" y="0"/>
            <a:ext cx="790956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474869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4229908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939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737403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7625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91210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91210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204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356570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883320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0014" y="381000"/>
            <a:ext cx="3294592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290014" y="1450848"/>
            <a:ext cx="3294592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3015815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1584039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462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70871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6D3E-E85D-919B-3606-6894F935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99D20-A3C0-9489-2820-38BD4877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D53BD-E005-764F-1D40-5B754478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18B91-C73B-D362-F85E-F681A690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44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2451354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243146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43146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3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58"/>
          <p:cNvSpPr>
            <a:spLocks noGrp="1"/>
          </p:cNvSpPr>
          <p:nvPr>
            <p:ph type="pic" sz="quarter" idx="12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5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1" name="Picture Placeholder 58"/>
          <p:cNvSpPr>
            <a:spLocks noGrp="1"/>
          </p:cNvSpPr>
          <p:nvPr>
            <p:ph type="pic" sz="quarter" idx="17" hasCustomPrompt="1"/>
          </p:nvPr>
        </p:nvSpPr>
        <p:spPr>
          <a:xfrm>
            <a:off x="2451354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4" name="Picture Placeholder 58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6" name="Picture Placeholder 58"/>
          <p:cNvSpPr>
            <a:spLocks noGrp="1"/>
          </p:cNvSpPr>
          <p:nvPr>
            <p:ph type="pic" sz="quarter" idx="22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7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670292" y="381000"/>
            <a:ext cx="3914314" cy="838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670292" y="1447800"/>
            <a:ext cx="3914314" cy="4876799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90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10628" y="381000"/>
            <a:ext cx="6371772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10628" y="1447801"/>
            <a:ext cx="6371772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421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3800"/>
            <a:ext cx="10972800" cy="710184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93264"/>
            <a:ext cx="10972800" cy="173133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290698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0752"/>
            <a:ext cx="10972800" cy="399288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47210"/>
            <a:ext cx="5029200" cy="18773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447210"/>
            <a:ext cx="5486400" cy="18773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266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22656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22656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576098"/>
            <a:ext cx="109728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8153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9528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576098"/>
            <a:ext cx="50292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86475" y="3575462"/>
            <a:ext cx="5495925" cy="2728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983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3012" y="5486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97395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48335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956138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328114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88D71-B2DB-B81B-B03F-BDE8F323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9305C-C929-FAF7-2BBD-3E8330571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91DE3-D428-F87B-349A-9117EE96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413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1937774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12192000" cy="454914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462969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607574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1607574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083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137586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084223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5844404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09599" y="1828800"/>
            <a:ext cx="5340096" cy="3886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5830195"/>
            <a:ext cx="5339303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47085" y="1828800"/>
            <a:ext cx="5340096" cy="3886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6243096" y="5830195"/>
            <a:ext cx="533930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15718577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828800"/>
            <a:ext cx="3450336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4927601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401820" y="1828800"/>
            <a:ext cx="3413760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4401820" y="4927601"/>
            <a:ext cx="3413760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132064" y="1828800"/>
            <a:ext cx="3450336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8132064" y="4927601"/>
            <a:ext cx="3450336" cy="495300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4157176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4999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3442885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3442885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50771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6250771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9058656" y="1828800"/>
            <a:ext cx="2523744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9058656" y="49276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4111677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368425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3438527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4382008" y="1368425"/>
            <a:ext cx="3413760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382008" y="3438527"/>
            <a:ext cx="3413760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8129016" y="1368425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3438527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635000" y="4076700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635000" y="6159500"/>
            <a:ext cx="3450336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382008" y="4076700"/>
            <a:ext cx="3413760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382008" y="6159500"/>
            <a:ext cx="3413760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8129016" y="4076700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8129016" y="6159500"/>
            <a:ext cx="3450336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39633136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3442885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3442885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50771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6250771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9058656" y="1524000"/>
            <a:ext cx="2523744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9058656" y="32766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635000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635000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3442885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3442885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6250771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6250771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36" hasCustomPrompt="1"/>
          </p:nvPr>
        </p:nvSpPr>
        <p:spPr>
          <a:xfrm>
            <a:off x="9058656" y="4076700"/>
            <a:ext cx="2523744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9058656" y="58293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37890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CDC06-A3E5-E5AC-2E1C-BE8AC9A4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51380-55A0-746B-0BD6-7B4A1C9AA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BF0C6-A040-ADD2-C161-5884A31E5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EAB29-7E34-2906-5AD4-665BEA01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281F6-FC42-0F56-EB04-0260C1FF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4DC5C-3DA7-907B-449D-9ABED75C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913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08624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8624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2863212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863212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5117800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5117800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7372388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indent="0">
              <a:buNone/>
              <a:defRPr lang="en-US"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photo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7372388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2" hasCustomPrompt="1"/>
          </p:nvPr>
        </p:nvSpPr>
        <p:spPr>
          <a:xfrm>
            <a:off x="9626977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9626977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44" hasCustomPrompt="1"/>
          </p:nvPr>
        </p:nvSpPr>
        <p:spPr>
          <a:xfrm>
            <a:off x="608624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608624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46" hasCustomPrompt="1"/>
          </p:nvPr>
        </p:nvSpPr>
        <p:spPr>
          <a:xfrm>
            <a:off x="2863212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2863212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48" hasCustomPrompt="1"/>
          </p:nvPr>
        </p:nvSpPr>
        <p:spPr>
          <a:xfrm>
            <a:off x="5117800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5117800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50" hasCustomPrompt="1"/>
          </p:nvPr>
        </p:nvSpPr>
        <p:spPr>
          <a:xfrm>
            <a:off x="7372388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51" hasCustomPrompt="1"/>
          </p:nvPr>
        </p:nvSpPr>
        <p:spPr>
          <a:xfrm>
            <a:off x="7372388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52" hasCustomPrompt="1"/>
          </p:nvPr>
        </p:nvSpPr>
        <p:spPr>
          <a:xfrm>
            <a:off x="9626977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53" hasCustomPrompt="1"/>
          </p:nvPr>
        </p:nvSpPr>
        <p:spPr>
          <a:xfrm>
            <a:off x="9626977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 dirty="0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32373979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rtneringFirm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065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620650" y="1442243"/>
            <a:ext cx="10985500" cy="87788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596900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2858327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5119754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7381181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2" hasCustomPrompt="1"/>
          </p:nvPr>
        </p:nvSpPr>
        <p:spPr>
          <a:xfrm>
            <a:off x="9642609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44" hasCustomPrompt="1"/>
          </p:nvPr>
        </p:nvSpPr>
        <p:spPr>
          <a:xfrm>
            <a:off x="596900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46" hasCustomPrompt="1"/>
          </p:nvPr>
        </p:nvSpPr>
        <p:spPr>
          <a:xfrm>
            <a:off x="2858327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48" hasCustomPrompt="1"/>
          </p:nvPr>
        </p:nvSpPr>
        <p:spPr>
          <a:xfrm>
            <a:off x="5119754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50" hasCustomPrompt="1"/>
          </p:nvPr>
        </p:nvSpPr>
        <p:spPr>
          <a:xfrm>
            <a:off x="7381181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52" hasCustomPrompt="1"/>
          </p:nvPr>
        </p:nvSpPr>
        <p:spPr>
          <a:xfrm>
            <a:off x="9642609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724962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19600"/>
            <a:ext cx="10972800" cy="8382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53340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41833528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je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2800" cy="838200"/>
          </a:xfrm>
        </p:spPr>
        <p:txBody>
          <a:bodyPr anchor="b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6764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 algn="r"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29028392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6057781"/>
            <a:ext cx="12192000" cy="800219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Name/location/information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3967845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24303561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4925083"/>
            <a:ext cx="3505200" cy="1046440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Name/location/information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3507410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646754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03881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949423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3734531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73" y="0"/>
            <a:ext cx="606199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33626" y="0"/>
            <a:ext cx="605837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33626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</p:spTree>
    <p:extLst>
      <p:ext uri="{BB962C8B-B14F-4D97-AF65-F5344CB8AC3E}">
        <p14:creationId xmlns:p14="http://schemas.microsoft.com/office/powerpoint/2010/main" val="16653977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7973022" y="0"/>
            <a:ext cx="4218978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11856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5B8-B275-8751-C553-C1698B24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46D13-A327-0964-F961-FCB74EBACB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F8E15-4BCF-F351-8497-232DBCBD9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A967D-3A10-15B0-B835-E6A3A667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CC5F-1373-14BB-C3E1-62D909E9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3E266-434F-87DD-3D96-2E389339B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142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8107680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2471719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28004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534749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1" y="0"/>
            <a:ext cx="510365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8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764675" y="3981365"/>
            <a:ext cx="2427325" cy="287731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168291" y="-2"/>
            <a:ext cx="7023709" cy="3916681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168291" y="3980688"/>
            <a:ext cx="4533493" cy="287731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9598196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857" y="-1"/>
            <a:ext cx="5706884" cy="32004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779919" y="-1"/>
            <a:ext cx="6412081" cy="3832465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779919" y="3896472"/>
            <a:ext cx="6412081" cy="29615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1740" y="3264407"/>
            <a:ext cx="2679193" cy="359359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2744941" y="3264407"/>
            <a:ext cx="2971800" cy="359359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42209193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177784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8430919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0486809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064256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128512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192768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064256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128512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92768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064256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6128512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192768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3064256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6128512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9192768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0873435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043031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086933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129964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72995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0216024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2043031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4086933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6129964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8172995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10216024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043031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2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086933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3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6129964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4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172995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5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10216024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7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2043031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3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4086933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4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6129964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5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8172995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6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10216024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7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8" name="Picture Placeholder 10"/>
          <p:cNvSpPr>
            <a:spLocks noGrp="1"/>
          </p:cNvSpPr>
          <p:nvPr>
            <p:ph type="pic" sz="quarter" idx="35" hasCustomPrompt="1"/>
          </p:nvPr>
        </p:nvSpPr>
        <p:spPr>
          <a:xfrm>
            <a:off x="2043031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9" name="Picture Placeholder 10"/>
          <p:cNvSpPr>
            <a:spLocks noGrp="1"/>
          </p:cNvSpPr>
          <p:nvPr>
            <p:ph type="pic" sz="quarter" idx="36" hasCustomPrompt="1"/>
          </p:nvPr>
        </p:nvSpPr>
        <p:spPr>
          <a:xfrm>
            <a:off x="4086933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90" name="Picture Placeholder 10"/>
          <p:cNvSpPr>
            <a:spLocks noGrp="1"/>
          </p:cNvSpPr>
          <p:nvPr>
            <p:ph type="pic" sz="quarter" idx="37" hasCustomPrompt="1"/>
          </p:nvPr>
        </p:nvSpPr>
        <p:spPr>
          <a:xfrm>
            <a:off x="6129964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91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8172995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92" name="Picture Placeholder 10"/>
          <p:cNvSpPr>
            <a:spLocks noGrp="1"/>
          </p:cNvSpPr>
          <p:nvPr>
            <p:ph type="pic" sz="quarter" idx="39" hasCustomPrompt="1"/>
          </p:nvPr>
        </p:nvSpPr>
        <p:spPr>
          <a:xfrm>
            <a:off x="10216024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0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6541604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23999" cy="406298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26992"/>
            <a:ext cx="5123999" cy="273100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8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5189748" y="-1"/>
            <a:ext cx="2413250" cy="290779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189748" y="2971800"/>
            <a:ext cx="7002252" cy="38862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7667006" y="-2"/>
            <a:ext cx="4524994" cy="290779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603250" y="4692650"/>
            <a:ext cx="3968750" cy="1476375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60067" indent="0">
              <a:buNone/>
              <a:defRPr/>
            </a:lvl3pPr>
            <a:lvl4pPr marL="1417245" indent="0">
              <a:buNone/>
              <a:defRPr/>
            </a:lvl4pPr>
            <a:lvl5pPr marL="1874423" indent="0">
              <a:buNone/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Tap to add text/caption</a:t>
            </a:r>
          </a:p>
        </p:txBody>
      </p:sp>
    </p:spTree>
    <p:extLst>
      <p:ext uri="{BB962C8B-B14F-4D97-AF65-F5344CB8AC3E}">
        <p14:creationId xmlns:p14="http://schemas.microsoft.com/office/powerpoint/2010/main" val="38153446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300" y="1463485"/>
            <a:ext cx="10972800" cy="438467"/>
          </a:xfrm>
          <a:solidFill>
            <a:schemeClr val="accent1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1 Heading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59182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59182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44958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44958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83820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83820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4172" y="3442075"/>
            <a:ext cx="10972800" cy="438467"/>
          </a:xfrm>
          <a:solidFill>
            <a:schemeClr val="accent1">
              <a:lumMod val="20000"/>
              <a:lumOff val="80000"/>
            </a:schemeClr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2 Header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59182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59182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44958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44958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83820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83820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59182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9182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44958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44958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83820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83820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</p:spTree>
    <p:extLst>
      <p:ext uri="{BB962C8B-B14F-4D97-AF65-F5344CB8AC3E}">
        <p14:creationId xmlns:p14="http://schemas.microsoft.com/office/powerpoint/2010/main" val="385977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84" Type="http://schemas.openxmlformats.org/officeDocument/2006/relationships/slideLayout" Target="../slideLayouts/slideLayout96.xml"/><Relationship Id="rId89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91.xml"/><Relationship Id="rId5" Type="http://schemas.openxmlformats.org/officeDocument/2006/relationships/slideLayout" Target="../slideLayouts/slideLayout17.xml"/><Relationship Id="rId90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7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80" Type="http://schemas.openxmlformats.org/officeDocument/2006/relationships/slideLayout" Target="../slideLayouts/slideLayout92.xml"/><Relationship Id="rId85" Type="http://schemas.openxmlformats.org/officeDocument/2006/relationships/slideLayout" Target="../slideLayouts/slideLayout97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83" Type="http://schemas.openxmlformats.org/officeDocument/2006/relationships/slideLayout" Target="../slideLayouts/slideLayout95.xml"/><Relationship Id="rId88" Type="http://schemas.openxmlformats.org/officeDocument/2006/relationships/slideLayout" Target="../slideLayouts/slideLayout100.xml"/><Relationship Id="rId91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90.xml"/><Relationship Id="rId81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8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9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66" Type="http://schemas.openxmlformats.org/officeDocument/2006/relationships/slideLayout" Target="../slideLayouts/slideLayout78.xml"/><Relationship Id="rId87" Type="http://schemas.openxmlformats.org/officeDocument/2006/relationships/slideLayout" Target="../slideLayouts/slideLayout99.xml"/><Relationship Id="rId61" Type="http://schemas.openxmlformats.org/officeDocument/2006/relationships/slideLayout" Target="../slideLayouts/slideLayout73.xml"/><Relationship Id="rId82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5A53C-5268-ED32-AAA7-8687F13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B6BF4-9F9E-CC9A-CEB7-7D5E94941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44DF0-8816-68D2-6093-66E147187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9B9A7F-28E1-443E-B3A6-8F7BD3F913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35039-2367-39A4-4734-D7B21226C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8048-6417-23C9-9760-B4C4F45DC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1F5249-1DE6-4187-9CC2-921BBC26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3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11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  <p:sldLayoutId id="2147483722" r:id="rId60"/>
    <p:sldLayoutId id="2147483723" r:id="rId61"/>
    <p:sldLayoutId id="2147483724" r:id="rId62"/>
    <p:sldLayoutId id="2147483725" r:id="rId63"/>
    <p:sldLayoutId id="2147483726" r:id="rId64"/>
    <p:sldLayoutId id="2147483727" r:id="rId65"/>
    <p:sldLayoutId id="2147483728" r:id="rId66"/>
    <p:sldLayoutId id="2147483729" r:id="rId67"/>
    <p:sldLayoutId id="2147483730" r:id="rId68"/>
    <p:sldLayoutId id="2147483731" r:id="rId69"/>
    <p:sldLayoutId id="2147483732" r:id="rId70"/>
    <p:sldLayoutId id="2147483733" r:id="rId71"/>
    <p:sldLayoutId id="2147483734" r:id="rId72"/>
    <p:sldLayoutId id="2147483735" r:id="rId73"/>
    <p:sldLayoutId id="2147483736" r:id="rId74"/>
    <p:sldLayoutId id="2147483737" r:id="rId75"/>
    <p:sldLayoutId id="2147483738" r:id="rId76"/>
    <p:sldLayoutId id="2147483739" r:id="rId77"/>
    <p:sldLayoutId id="2147483740" r:id="rId78"/>
    <p:sldLayoutId id="2147483741" r:id="rId79"/>
    <p:sldLayoutId id="2147483742" r:id="rId80"/>
    <p:sldLayoutId id="2147483743" r:id="rId81"/>
    <p:sldLayoutId id="2147483744" r:id="rId82"/>
    <p:sldLayoutId id="2147483745" r:id="rId83"/>
    <p:sldLayoutId id="2147483746" r:id="rId84"/>
    <p:sldLayoutId id="2147483747" r:id="rId85"/>
    <p:sldLayoutId id="2147483748" r:id="rId86"/>
    <p:sldLayoutId id="2147483749" r:id="rId87"/>
    <p:sldLayoutId id="2147483750" r:id="rId88"/>
    <p:sldLayoutId id="2147483751" r:id="rId89"/>
    <p:sldLayoutId id="2147483752" r:id="rId90"/>
    <p:sldLayoutId id="2147483753" r:id="rId9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57" indent="-233357" algn="l" defTabSz="914354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ysClr val="windowText" lastClr="000000"/>
          </a:solidFill>
          <a:latin typeface="+mj-lt"/>
          <a:ea typeface="+mn-ea"/>
          <a:cs typeface="+mn-cs"/>
        </a:defRPr>
      </a:lvl1pPr>
      <a:lvl2pPr marL="640064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ysClr val="windowText" lastClr="000000"/>
          </a:solidFill>
          <a:latin typeface="+mj-lt"/>
          <a:ea typeface="+mn-ea"/>
          <a:cs typeface="+mn-cs"/>
        </a:defRPr>
      </a:lvl2pPr>
      <a:lvl3pPr marL="1142942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ysClr val="windowText" lastClr="000000"/>
          </a:solidFill>
          <a:latin typeface="+mj-lt"/>
          <a:ea typeface="+mn-ea"/>
          <a:cs typeface="+mn-cs"/>
        </a:defRPr>
      </a:lvl3pPr>
      <a:lvl4pPr marL="1600120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ysClr val="windowText" lastClr="000000"/>
          </a:solidFill>
          <a:latin typeface="+mj-lt"/>
          <a:ea typeface="+mn-ea"/>
          <a:cs typeface="+mn-cs"/>
        </a:defRPr>
      </a:lvl4pPr>
      <a:lvl5pPr marL="2057298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ysClr val="windowText" lastClr="000000"/>
          </a:solidFill>
          <a:latin typeface="+mj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39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9A11-5E08-23CD-70D2-AE61A42C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6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D1D8-6015-8D53-C2E9-12AF50B3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4853651" cy="60284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Strategic Realignment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6982D-51A9-2B21-ACF3-576D7B9DC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969354"/>
            <a:ext cx="4853651" cy="320870"/>
          </a:xfrm>
        </p:spPr>
        <p:txBody>
          <a:bodyPr/>
          <a:lstStyle/>
          <a:p>
            <a:r>
              <a:rPr lang="en-US" dirty="0"/>
              <a:t>Case Study: Pacifica State Beach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63007-3BE3-15BA-D72A-303D5778A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108" y="1878578"/>
            <a:ext cx="5181599" cy="4446022"/>
          </a:xfrm>
        </p:spPr>
        <p:txBody>
          <a:bodyPr/>
          <a:lstStyle/>
          <a:p>
            <a:r>
              <a:rPr lang="en-US" dirty="0"/>
              <a:t>Long battle with chronic erosion and flooding of oceanfront homes and shops</a:t>
            </a:r>
          </a:p>
          <a:p>
            <a:r>
              <a:rPr lang="en-US" dirty="0"/>
              <a:t>After planning, it was determined that armoring was not the ideal solution</a:t>
            </a:r>
          </a:p>
          <a:p>
            <a:r>
              <a:rPr lang="en-US" dirty="0"/>
              <a:t>A decision was made to realign the shoreline to allow for natural processes to occur</a:t>
            </a:r>
          </a:p>
          <a:p>
            <a:r>
              <a:rPr lang="en-US" dirty="0"/>
              <a:t>Since removal of developed area, erosion is no longer a threat to infrastructure inland 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BC823F9-F994-1220-D459-77651D5681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0" r="4890"/>
          <a:stretch/>
        </p:blipFill>
        <p:spPr>
          <a:xfrm>
            <a:off x="5872163" y="0"/>
            <a:ext cx="631983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0CA290-8F61-CAE4-E01E-A5FD09DF6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149" y="1871642"/>
            <a:ext cx="6458851" cy="37247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5E637A-1AD9-0283-2A4F-DF11548FB9B1}"/>
              </a:ext>
            </a:extLst>
          </p:cNvPr>
          <p:cNvSpPr txBox="1"/>
          <p:nvPr/>
        </p:nvSpPr>
        <p:spPr>
          <a:xfrm>
            <a:off x="5872163" y="227111"/>
            <a:ext cx="261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NOAA</a:t>
            </a:r>
          </a:p>
        </p:txBody>
      </p:sp>
    </p:spTree>
    <p:extLst>
      <p:ext uri="{BB962C8B-B14F-4D97-AF65-F5344CB8AC3E}">
        <p14:creationId xmlns:p14="http://schemas.microsoft.com/office/powerpoint/2010/main" val="32170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D1D8-6015-8D53-C2E9-12AF50B3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4853651" cy="60284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Strategic Realignment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6982D-51A9-2B21-ACF3-576D7B9DC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969354"/>
            <a:ext cx="4853651" cy="320870"/>
          </a:xfrm>
        </p:spPr>
        <p:txBody>
          <a:bodyPr/>
          <a:lstStyle/>
          <a:p>
            <a:r>
              <a:rPr lang="en-US" dirty="0"/>
              <a:t>Case Study: Sussex, UK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63007-3BE3-15BA-D72A-303D5778A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72202"/>
            <a:ext cx="5012267" cy="4752398"/>
          </a:xfrm>
        </p:spPr>
        <p:txBody>
          <a:bodyPr/>
          <a:lstStyle/>
          <a:p>
            <a:r>
              <a:rPr lang="en-US" dirty="0"/>
              <a:t>“Managed realignment” was employed to provide flood protection to the region which experienced flood hazards</a:t>
            </a:r>
          </a:p>
          <a:p>
            <a:r>
              <a:rPr lang="en-US" dirty="0"/>
              <a:t>Previous protection was a 2-mile bank that was frequently breached and required maintenance seasonally</a:t>
            </a:r>
          </a:p>
          <a:p>
            <a:r>
              <a:rPr lang="en-US" dirty="0"/>
              <a:t>Actively used land was restored to tidal marsh and flood plains, reducing flooding </a:t>
            </a:r>
          </a:p>
          <a:p>
            <a:r>
              <a:rPr lang="en-US" dirty="0"/>
              <a:t>Estimated $90M direct economic benefit is expected from the project</a:t>
            </a:r>
          </a:p>
        </p:txBody>
      </p:sp>
      <p:pic>
        <p:nvPicPr>
          <p:cNvPr id="6146" name="Picture 2" descr="Managed realignment at Medmerry, Sussex">
            <a:extLst>
              <a:ext uri="{FF2B5EF4-FFF2-40B4-BE49-F238E27FC236}">
                <a16:creationId xmlns:a16="http://schemas.microsoft.com/office/drawing/2014/main" id="{8C302AB0-145A-F962-E7A8-401F6286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2202"/>
            <a:ext cx="5776297" cy="40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C79F45-9B5E-541B-0F1A-865ACA672929}"/>
                  </a:ext>
                </a:extLst>
              </p14:cNvPr>
              <p14:cNvContentPartPr/>
              <p14:nvPr/>
            </p14:nvContentPartPr>
            <p14:xfrm>
              <a:off x="7504733" y="2786009"/>
              <a:ext cx="4101120" cy="1569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C79F45-9B5E-541B-0F1A-865ACA6729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8613" y="2779889"/>
                <a:ext cx="4113360" cy="15822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C687582-0442-EDDB-BF0B-F91C1963A371}"/>
              </a:ext>
            </a:extLst>
          </p:cNvPr>
          <p:cNvSpPr txBox="1"/>
          <p:nvPr/>
        </p:nvSpPr>
        <p:spPr>
          <a:xfrm>
            <a:off x="6096000" y="5351155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England Environmental Agency</a:t>
            </a:r>
          </a:p>
        </p:txBody>
      </p:sp>
    </p:spTree>
    <p:extLst>
      <p:ext uri="{BB962C8B-B14F-4D97-AF65-F5344CB8AC3E}">
        <p14:creationId xmlns:p14="http://schemas.microsoft.com/office/powerpoint/2010/main" val="135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D1D8-6015-8D53-C2E9-12AF50B3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4853651" cy="602848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Managed Retreat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6982D-51A9-2B21-ACF3-576D7B9DC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969354"/>
            <a:ext cx="5000978" cy="320870"/>
          </a:xfrm>
        </p:spPr>
        <p:txBody>
          <a:bodyPr/>
          <a:lstStyle/>
          <a:p>
            <a:r>
              <a:rPr lang="en-US" dirty="0"/>
              <a:t>Case Study: Woodbridge, NJ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63007-3BE3-15BA-D72A-303D5778A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72202"/>
            <a:ext cx="4853651" cy="4752398"/>
          </a:xfrm>
        </p:spPr>
        <p:txBody>
          <a:bodyPr/>
          <a:lstStyle/>
          <a:p>
            <a:r>
              <a:rPr lang="en-US" dirty="0"/>
              <a:t>Goal: to remove people and property from the danger of future floods and allow flood plains to act as they naturally should</a:t>
            </a:r>
          </a:p>
          <a:p>
            <a:r>
              <a:rPr lang="en-US" dirty="0"/>
              <a:t>NJ officials worked with community members through the Blue Acres program</a:t>
            </a:r>
          </a:p>
          <a:p>
            <a:r>
              <a:rPr lang="en-US" dirty="0"/>
              <a:t>165 homes were purchased and removed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055C7037-23E0-8611-4E1D-BF25672945AD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24736"/>
          <a:stretch/>
        </p:blipFill>
        <p:spPr bwMode="auto">
          <a:xfrm>
            <a:off x="5802488" y="0"/>
            <a:ext cx="6389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507963-7C7C-A547-C5B8-EDDD0F51AAF3}"/>
              </a:ext>
            </a:extLst>
          </p:cNvPr>
          <p:cNvSpPr txBox="1"/>
          <p:nvPr/>
        </p:nvSpPr>
        <p:spPr>
          <a:xfrm>
            <a:off x="5802488" y="6550223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 Photo</a:t>
            </a:r>
          </a:p>
        </p:txBody>
      </p:sp>
    </p:spTree>
    <p:extLst>
      <p:ext uri="{BB962C8B-B14F-4D97-AF65-F5344CB8AC3E}">
        <p14:creationId xmlns:p14="http://schemas.microsoft.com/office/powerpoint/2010/main" val="182940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D1D8-6015-8D53-C2E9-12AF50B3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4853651" cy="602848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Managed Retreat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6982D-51A9-2B21-ACF3-576D7B9DC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969354"/>
            <a:ext cx="4853651" cy="320870"/>
          </a:xfrm>
        </p:spPr>
        <p:txBody>
          <a:bodyPr/>
          <a:lstStyle/>
          <a:p>
            <a:r>
              <a:rPr lang="en-US" dirty="0"/>
              <a:t>Case Study: Kiribati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63007-3BE3-15BA-D72A-303D5778A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980" y="1572202"/>
            <a:ext cx="5341341" cy="4752398"/>
          </a:xfrm>
        </p:spPr>
        <p:txBody>
          <a:bodyPr/>
          <a:lstStyle/>
          <a:p>
            <a:r>
              <a:rPr lang="en-US" dirty="0"/>
              <a:t>Small island in the Pacific Ocean and is disappearing as sea level rises.</a:t>
            </a:r>
          </a:p>
          <a:p>
            <a:r>
              <a:rPr lang="en-US" dirty="0"/>
              <a:t>In 2014, leaders of Kiribati purchased 5,000 acres in Fiji</a:t>
            </a:r>
          </a:p>
          <a:p>
            <a:pPr lvl="1"/>
            <a:r>
              <a:rPr lang="en-US" dirty="0"/>
              <a:t>Initially for agricultural, long-term to resettle on.</a:t>
            </a:r>
          </a:p>
          <a:p>
            <a:pPr lvl="1"/>
            <a:r>
              <a:rPr lang="en-US" dirty="0"/>
              <a:t>“Migration with Dignity” </a:t>
            </a:r>
          </a:p>
          <a:p>
            <a:r>
              <a:rPr lang="en-US" dirty="0"/>
              <a:t>Some islands in the country are already uninhabitable</a:t>
            </a:r>
          </a:p>
          <a:p>
            <a:r>
              <a:rPr lang="en-US" dirty="0"/>
              <a:t>Current leaders do not want to leave and plan to adapt and defend for as long as possible</a:t>
            </a:r>
          </a:p>
        </p:txBody>
      </p:sp>
      <p:pic>
        <p:nvPicPr>
          <p:cNvPr id="7170" name="Picture 2" descr="Outskirts of South Tarawa, Kiribati's capital.">
            <a:extLst>
              <a:ext uri="{FF2B5EF4-FFF2-40B4-BE49-F238E27FC236}">
                <a16:creationId xmlns:a16="http://schemas.microsoft.com/office/drawing/2014/main" id="{41022708-22AB-3164-B484-98DFDFB2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2" y="271851"/>
            <a:ext cx="5860345" cy="329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Remote Pacific Nation, Threatened by Rising Seas - The New York Times">
            <a:extLst>
              <a:ext uri="{FF2B5EF4-FFF2-40B4-BE49-F238E27FC236}">
                <a16:creationId xmlns:a16="http://schemas.microsoft.com/office/drawing/2014/main" id="{6D9A86B3-C1B4-E4A9-C480-971FB0C2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51" y="3429000"/>
            <a:ext cx="4941923" cy="329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79E82-4635-DE21-6E8F-45E5748948B0}"/>
              </a:ext>
            </a:extLst>
          </p:cNvPr>
          <p:cNvSpPr txBox="1"/>
          <p:nvPr/>
        </p:nvSpPr>
        <p:spPr>
          <a:xfrm>
            <a:off x="6773007" y="6415838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/>
              </a:rPr>
              <a:t>NY Times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1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00A5-51FF-F54B-BB4E-75F25F742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Impacts of Migration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4F86C-47AD-02BE-8ECA-EAB8ED2839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5486400" cy="5105400"/>
          </a:xfrm>
        </p:spPr>
        <p:txBody>
          <a:bodyPr/>
          <a:lstStyle/>
          <a:p>
            <a:r>
              <a:rPr lang="en-US" dirty="0"/>
              <a:t>Loss of community </a:t>
            </a:r>
          </a:p>
          <a:p>
            <a:pPr lvl="1"/>
            <a:r>
              <a:rPr lang="en-US" dirty="0"/>
              <a:t>Missing sense of place/self identity </a:t>
            </a:r>
          </a:p>
          <a:p>
            <a:r>
              <a:rPr lang="en-US" dirty="0"/>
              <a:t>Health impacts</a:t>
            </a:r>
          </a:p>
          <a:p>
            <a:pPr lvl="1"/>
            <a:r>
              <a:rPr lang="en-US" dirty="0"/>
              <a:t>Physiological stressors</a:t>
            </a:r>
          </a:p>
          <a:p>
            <a:r>
              <a:rPr lang="en-US" dirty="0"/>
              <a:t>Cultural heritage</a:t>
            </a:r>
          </a:p>
          <a:p>
            <a:pPr lvl="1"/>
            <a:r>
              <a:rPr lang="en-US" dirty="0"/>
              <a:t>Landmarks, stories, cultural expressions</a:t>
            </a:r>
          </a:p>
          <a:p>
            <a:r>
              <a:rPr lang="en-US" dirty="0"/>
              <a:t>Resistance</a:t>
            </a:r>
          </a:p>
          <a:p>
            <a:pPr lvl="1"/>
            <a:r>
              <a:rPr lang="en-US" dirty="0"/>
              <a:t>People enjoy close access to the water/coast</a:t>
            </a:r>
          </a:p>
          <a:p>
            <a:pPr lvl="1"/>
            <a:r>
              <a:rPr lang="en-US" dirty="0"/>
              <a:t>Government distrust </a:t>
            </a:r>
          </a:p>
          <a:p>
            <a:r>
              <a:rPr lang="en-US" dirty="0"/>
              <a:t>Can further marginalize communities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 descr="Lack of flood insurance in hard-hit Central Florida leaves families  struggling after Hurricane Ian | CNN">
            <a:extLst>
              <a:ext uri="{FF2B5EF4-FFF2-40B4-BE49-F238E27FC236}">
                <a16:creationId xmlns:a16="http://schemas.microsoft.com/office/drawing/2014/main" id="{48528378-81E6-CB77-40AB-0BB3BAB4F738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7" r="265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8B51B-D7A9-2981-9F23-15486AE14DBC}"/>
              </a:ext>
            </a:extLst>
          </p:cNvPr>
          <p:cNvSpPr txBox="1"/>
          <p:nvPr/>
        </p:nvSpPr>
        <p:spPr>
          <a:xfrm>
            <a:off x="6477000" y="6550223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/>
              </a:rPr>
              <a:t>CNN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4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066C-E7AC-8891-0CD2-F0CD31B0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4" y="358422"/>
            <a:ext cx="5328356" cy="838200"/>
          </a:xfrm>
        </p:spPr>
        <p:txBody>
          <a:bodyPr/>
          <a:lstStyle/>
          <a:p>
            <a:r>
              <a:rPr lang="en-US" dirty="0"/>
              <a:t>Social Justice Implications  of Migration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35C6B-155B-5467-B804-408AAEEF1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244" y="1478844"/>
            <a:ext cx="5226756" cy="5229578"/>
          </a:xfrm>
        </p:spPr>
        <p:txBody>
          <a:bodyPr/>
          <a:lstStyle/>
          <a:p>
            <a:r>
              <a:rPr lang="en-US" dirty="0"/>
              <a:t>Decisions are often based on Cost-Benefit Analysis</a:t>
            </a:r>
          </a:p>
          <a:p>
            <a:pPr lvl="1"/>
            <a:r>
              <a:rPr lang="en-US" dirty="0"/>
              <a:t>Disproportionate effect on low-income communities</a:t>
            </a:r>
          </a:p>
          <a:p>
            <a:pPr lvl="1"/>
            <a:r>
              <a:rPr lang="en-US" dirty="0"/>
              <a:t>Exacerbates historic inequalities unless concerted efforts are made to address inequality</a:t>
            </a:r>
          </a:p>
          <a:p>
            <a:r>
              <a:rPr lang="en-US" dirty="0"/>
              <a:t>Conversely, communities with funding and more representation are often favored in relocation, leaving vulnerable communities in the floodplain.</a:t>
            </a:r>
          </a:p>
          <a:p>
            <a:endParaRPr lang="en-US" dirty="0"/>
          </a:p>
        </p:txBody>
      </p:sp>
      <p:pic>
        <p:nvPicPr>
          <p:cNvPr id="10248" name="Picture 8" descr="How inequalities made Harvey recovery harder for many nonwhite Houstonians  | Kinder Institute for Urban Research | Rice University">
            <a:extLst>
              <a:ext uri="{FF2B5EF4-FFF2-40B4-BE49-F238E27FC236}">
                <a16:creationId xmlns:a16="http://schemas.microsoft.com/office/drawing/2014/main" id="{54CDE902-10FC-D950-517D-9D6312FB5452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r="26135"/>
          <a:stretch>
            <a:fillRect/>
          </a:stretch>
        </p:blipFill>
        <p:spPr bwMode="auto">
          <a:xfrm>
            <a:off x="5937250" y="0"/>
            <a:ext cx="625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D6F892-8509-7CDD-4FF3-8E0C47A47E18}"/>
              </a:ext>
            </a:extLst>
          </p:cNvPr>
          <p:cNvSpPr txBox="1"/>
          <p:nvPr/>
        </p:nvSpPr>
        <p:spPr>
          <a:xfrm>
            <a:off x="5937250" y="6541756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/>
              </a:rPr>
              <a:t>Miami Herald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372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BB6A-BCCB-09B3-64AB-C61C5E8E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619" y="533400"/>
            <a:ext cx="5486400" cy="838200"/>
          </a:xfrm>
        </p:spPr>
        <p:txBody>
          <a:bodyPr/>
          <a:lstStyle/>
          <a:p>
            <a:r>
              <a:rPr lang="en-US" dirty="0"/>
              <a:t>Importance of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97BE0-B711-8D31-F8D6-328BABCFE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7867" y="1450848"/>
            <a:ext cx="4944533" cy="4873752"/>
          </a:xfrm>
        </p:spPr>
        <p:txBody>
          <a:bodyPr/>
          <a:lstStyle/>
          <a:p>
            <a:r>
              <a:rPr lang="en-US" dirty="0"/>
              <a:t>Short-, Mid-, and Long-term planning is critical to a community’s success</a:t>
            </a:r>
          </a:p>
          <a:p>
            <a:pPr lvl="1"/>
            <a:r>
              <a:rPr lang="en-US" dirty="0"/>
              <a:t>Preservation of lives, livelihoods, and lifestyles</a:t>
            </a:r>
          </a:p>
          <a:p>
            <a:pPr lvl="1"/>
            <a:r>
              <a:rPr lang="en-US" dirty="0"/>
              <a:t>Capital planning</a:t>
            </a:r>
          </a:p>
          <a:p>
            <a:r>
              <a:rPr lang="en-US" dirty="0"/>
              <a:t>Planning with the community is critical to buy-in and participation</a:t>
            </a:r>
          </a:p>
          <a:p>
            <a:r>
              <a:rPr lang="en-US" dirty="0"/>
              <a:t>Engaging professional planners and community specialists can increase the likelihood for success</a:t>
            </a:r>
          </a:p>
          <a:p>
            <a:endParaRPr lang="en-US" dirty="0"/>
          </a:p>
        </p:txBody>
      </p:sp>
      <p:pic>
        <p:nvPicPr>
          <p:cNvPr id="12290" name="Picture 2" descr="Voluntary Community-Driven Relocation Program | Indian Affairs">
            <a:extLst>
              <a:ext uri="{FF2B5EF4-FFF2-40B4-BE49-F238E27FC236}">
                <a16:creationId xmlns:a16="http://schemas.microsoft.com/office/drawing/2014/main" id="{74DEF0B3-CC55-1529-406D-CEE6638DA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" y="0"/>
            <a:ext cx="6144563" cy="20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E17B8B-8E31-C30A-C09B-65A4E429C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06" y="2068877"/>
            <a:ext cx="4959296" cy="4789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C4BB52-C890-B9F2-68FE-3F38F390B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684" y="25587"/>
            <a:ext cx="2790273" cy="110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73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19C4-75ED-A641-5E5E-41B0D033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2631"/>
            <a:ext cx="5486400" cy="8382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32748-2365-45D5-4E6B-FB6C60FCEB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7378" y="1020831"/>
            <a:ext cx="5486400" cy="50931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Strategic realignment and managed retreat are valuable tools in the toolbox.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Plan now.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Decisions are generally made by CBA, however, the social aspect is critical to community health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Promoting short- and long-term adaptation and equity in floodplains requires a conscious effort to address social justice. 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426849B-9BC7-F6CC-AD7A-7430729911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r="2865"/>
          <a:stretch/>
        </p:blipFill>
        <p:spPr>
          <a:xfrm>
            <a:off x="-58738" y="0"/>
            <a:ext cx="4310063" cy="6858000"/>
          </a:xfr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EB543CB-B12D-DB2E-45D1-3B237EDF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0335" y="3438410"/>
            <a:ext cx="1143000" cy="1143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255728C-E68C-E7F2-0AA8-B498FCF3B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9330" y="5400151"/>
            <a:ext cx="1143000" cy="1143000"/>
          </a:xfrm>
          <a:prstGeom prst="rect">
            <a:avLst/>
          </a:prstGeom>
        </p:spPr>
      </p:pic>
      <p:pic>
        <p:nvPicPr>
          <p:cNvPr id="1026" name="Picture 2" descr="Box, construction, equipment, hammer, repair, tool, toolbox icon ...">
            <a:extLst>
              <a:ext uri="{FF2B5EF4-FFF2-40B4-BE49-F238E27FC236}">
                <a16:creationId xmlns:a16="http://schemas.microsoft.com/office/drawing/2014/main" id="{71DD1B0E-3367-AB06-EA9F-DBFD2A306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41" y="806340"/>
            <a:ext cx="1221510" cy="122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Blueprint outline">
            <a:extLst>
              <a:ext uri="{FF2B5EF4-FFF2-40B4-BE49-F238E27FC236}">
                <a16:creationId xmlns:a16="http://schemas.microsoft.com/office/drawing/2014/main" id="{CA3FB6A3-4972-4E46-F6C3-35DF83D0D5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66883" y="2140740"/>
            <a:ext cx="1103825" cy="11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3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B4E3037-3570-6FBA-C7D4-7A3ED5D1B7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8CC397-35DF-895C-D9D6-FDF1D141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39" y="4617720"/>
            <a:ext cx="8257321" cy="1524000"/>
          </a:xfrm>
        </p:spPr>
        <p:txBody>
          <a:bodyPr/>
          <a:lstStyle/>
          <a:p>
            <a:r>
              <a:rPr lang="en-US" dirty="0"/>
              <a:t>Questions?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Contact: Nick.Brown@HDRinc.com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DF169-E4B4-FB91-2A08-E1A28565D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46" y="121105"/>
            <a:ext cx="1110274" cy="237710"/>
          </a:xfrm>
        </p:spPr>
        <p:txBody>
          <a:bodyPr/>
          <a:lstStyle/>
          <a:p>
            <a:r>
              <a:rPr lang="en-US" dirty="0"/>
              <a:t>10/23/2024</a:t>
            </a:r>
          </a:p>
        </p:txBody>
      </p:sp>
      <p:sp>
        <p:nvSpPr>
          <p:cNvPr id="10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81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576A-8C6A-6553-16CE-CA46236E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EF4A-6DCE-A452-FBE8-FEE68536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20896"/>
            <a:ext cx="7668768" cy="926592"/>
          </a:xfrm>
        </p:spPr>
        <p:txBody>
          <a:bodyPr/>
          <a:lstStyle/>
          <a:p>
            <a:r>
              <a:rPr lang="en-US" dirty="0"/>
              <a:t>Strategic Realignment and Managed Retreat:</a:t>
            </a:r>
            <a:br>
              <a:rPr lang="en-US" dirty="0"/>
            </a:br>
            <a:r>
              <a:rPr lang="en-US" sz="3200" dirty="0"/>
              <a:t>Effective Use of Adaptation Tools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8E79A4-4DF1-6368-725A-E07A0CAC0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175377"/>
            <a:ext cx="7110491" cy="301752"/>
          </a:xfrm>
        </p:spPr>
        <p:txBody>
          <a:bodyPr/>
          <a:lstStyle/>
          <a:p>
            <a:r>
              <a:rPr lang="en-US" dirty="0"/>
              <a:t>Nick Brown, Ph.D., CFM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0D839-8C01-97AC-130A-0B280A3E2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9465" y="6153911"/>
            <a:ext cx="4828540" cy="155449"/>
          </a:xfrm>
        </p:spPr>
        <p:txBody>
          <a:bodyPr/>
          <a:lstStyle/>
          <a:p>
            <a:r>
              <a:rPr lang="en-US" dirty="0"/>
              <a:t>NJCRC Coastal Flooding Workshop</a:t>
            </a:r>
          </a:p>
          <a:p>
            <a:r>
              <a:rPr lang="en-US" dirty="0"/>
              <a:t>3/19/2025</a:t>
            </a:r>
          </a:p>
        </p:txBody>
      </p:sp>
      <p:pic>
        <p:nvPicPr>
          <p:cNvPr id="8" name="Picture Placeholder 7" descr="A construction site on the water&#10;&#10;Description automatically generated">
            <a:extLst>
              <a:ext uri="{FF2B5EF4-FFF2-40B4-BE49-F238E27FC236}">
                <a16:creationId xmlns:a16="http://schemas.microsoft.com/office/drawing/2014/main" id="{EDF67A78-4E47-7436-ABE8-145C72B69D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9865"/>
          <a:stretch>
            <a:fillRect/>
          </a:stretch>
        </p:blipFill>
        <p:spPr>
          <a:xfrm>
            <a:off x="0" y="0"/>
            <a:ext cx="7668768" cy="3429000"/>
          </a:xfrm>
        </p:spPr>
      </p:pic>
      <p:pic>
        <p:nvPicPr>
          <p:cNvPr id="10" name="Picture Placeholder 9" descr="A beach with buildings and people on it&#10;&#10;Description automatically generated">
            <a:extLst>
              <a:ext uri="{FF2B5EF4-FFF2-40B4-BE49-F238E27FC236}">
                <a16:creationId xmlns:a16="http://schemas.microsoft.com/office/drawing/2014/main" id="{015F637D-9C4F-7441-FFB1-066A1EFC20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7" t="1333" r="34155" b="-1333"/>
          <a:stretch/>
        </p:blipFill>
        <p:spPr>
          <a:xfrm>
            <a:off x="7718045" y="0"/>
            <a:ext cx="4473956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A37253-0BC0-C518-1CE0-462C715C8E42}"/>
              </a:ext>
            </a:extLst>
          </p:cNvPr>
          <p:cNvSpPr txBox="1"/>
          <p:nvPr/>
        </p:nvSpPr>
        <p:spPr>
          <a:xfrm>
            <a:off x="10873741" y="0"/>
            <a:ext cx="11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NJ.com</a:t>
            </a:r>
          </a:p>
        </p:txBody>
      </p:sp>
    </p:spTree>
    <p:extLst>
      <p:ext uri="{BB962C8B-B14F-4D97-AF65-F5344CB8AC3E}">
        <p14:creationId xmlns:p14="http://schemas.microsoft.com/office/powerpoint/2010/main" val="2823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78F5-3D40-220F-74EF-FA0F76BD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758" y="381000"/>
            <a:ext cx="4461642" cy="838200"/>
          </a:xfrm>
        </p:spPr>
        <p:txBody>
          <a:bodyPr/>
          <a:lstStyle/>
          <a:p>
            <a:r>
              <a:rPr lang="en-US">
                <a:cs typeface="Arial"/>
              </a:rPr>
              <a:t>What is Resilience?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F4884-6D31-4535-4426-DFD13B53D3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0758" y="1450848"/>
            <a:ext cx="4461642" cy="4873752"/>
          </a:xfrm>
        </p:spPr>
        <p:txBody>
          <a:bodyPr vert="horz" lIns="0" tIns="0" rIns="0" bIns="0" rtlCol="0" anchor="t">
            <a:noAutofit/>
          </a:bodyPr>
          <a:lstStyle/>
          <a:p>
            <a:pPr marL="233045" indent="-233045"/>
            <a:r>
              <a:rPr lang="en-US" dirty="0">
                <a:cs typeface="Arial"/>
              </a:rPr>
              <a:t>Resilience:</a:t>
            </a:r>
          </a:p>
          <a:p>
            <a:pPr marL="639445" lvl="1" indent="-182245"/>
            <a:r>
              <a:rPr lang="en-US" i="1" dirty="0">
                <a:cs typeface="Arial"/>
              </a:rPr>
              <a:t>Capacity for people, buildings, and infrastructure to endure, rapidly respond, and prosper despite impacts from shocks and stress</a:t>
            </a:r>
            <a:endParaRPr lang="en-US" dirty="0">
              <a:cs typeface="Arial"/>
            </a:endParaRPr>
          </a:p>
          <a:p>
            <a:pPr marL="233045" indent="-233045"/>
            <a:r>
              <a:rPr lang="en-US" dirty="0">
                <a:cs typeface="Arial"/>
              </a:rPr>
              <a:t>4 R’s of Resilience</a:t>
            </a:r>
          </a:p>
          <a:p>
            <a:pPr marL="639445" lvl="1" indent="-182245"/>
            <a:r>
              <a:rPr lang="en-US" dirty="0">
                <a:cs typeface="Arial"/>
              </a:rPr>
              <a:t>Robustness</a:t>
            </a:r>
          </a:p>
          <a:p>
            <a:pPr marL="639445" lvl="1" indent="-182245"/>
            <a:r>
              <a:rPr lang="en-US" dirty="0">
                <a:cs typeface="Arial"/>
              </a:rPr>
              <a:t>Redundancy</a:t>
            </a:r>
          </a:p>
          <a:p>
            <a:pPr marL="639445" lvl="1" indent="-182245"/>
            <a:r>
              <a:rPr lang="en-US" dirty="0">
                <a:cs typeface="Arial"/>
              </a:rPr>
              <a:t>Resourcefulness</a:t>
            </a:r>
          </a:p>
          <a:p>
            <a:pPr marL="639445" lvl="1" indent="-182245"/>
            <a:r>
              <a:rPr lang="en-US" dirty="0">
                <a:cs typeface="Arial"/>
              </a:rPr>
              <a:t>Rapidity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D276BB3-6DA0-06D3-D3C6-3AB0F27A33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r="16784"/>
          <a:stretch/>
        </p:blipFill>
        <p:spPr>
          <a:xfrm>
            <a:off x="0" y="0"/>
            <a:ext cx="6827397" cy="6858000"/>
          </a:xfrm>
        </p:spPr>
      </p:pic>
    </p:spTree>
    <p:extLst>
      <p:ext uri="{BB962C8B-B14F-4D97-AF65-F5344CB8AC3E}">
        <p14:creationId xmlns:p14="http://schemas.microsoft.com/office/powerpoint/2010/main" val="184921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217B-DD64-977E-5FD0-9E85B9C0C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452" y="1163877"/>
            <a:ext cx="5486400" cy="838200"/>
          </a:xfrm>
        </p:spPr>
        <p:txBody>
          <a:bodyPr/>
          <a:lstStyle/>
          <a:p>
            <a:r>
              <a:rPr lang="en-US" dirty="0"/>
              <a:t>Threats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44AD7-4879-1CCD-F547-6ECDE377E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5452" y="2233725"/>
            <a:ext cx="4546948" cy="4873752"/>
          </a:xfrm>
        </p:spPr>
        <p:txBody>
          <a:bodyPr vert="horz" lIns="0" tIns="0" rIns="0" bIns="0" rtlCol="0" anchor="t">
            <a:noAutofit/>
          </a:bodyPr>
          <a:lstStyle/>
          <a:p>
            <a:pPr marL="233045" indent="-233045"/>
            <a:r>
              <a:rPr lang="en-US" dirty="0">
                <a:cs typeface="Arial"/>
              </a:rPr>
              <a:t>Sea level rise</a:t>
            </a:r>
          </a:p>
          <a:p>
            <a:pPr marL="639445" lvl="1" indent="-182245">
              <a:buFont typeface="Courier New" panose="020B0604020202020204" pitchFamily="34" charset="0"/>
              <a:buChar char="o"/>
            </a:pPr>
            <a:r>
              <a:rPr lang="en-US" dirty="0">
                <a:cs typeface="Arial"/>
              </a:rPr>
              <a:t>Relative SLR</a:t>
            </a:r>
          </a:p>
          <a:p>
            <a:pPr marL="233045" indent="-233045"/>
            <a:r>
              <a:rPr lang="en-US" dirty="0"/>
              <a:t>Increased storm intensity and frequency</a:t>
            </a:r>
            <a:endParaRPr lang="en-US" dirty="0">
              <a:cs typeface="Arial"/>
            </a:endParaRPr>
          </a:p>
          <a:p>
            <a:pPr marL="233045" indent="-233045"/>
            <a:r>
              <a:rPr lang="en-US" dirty="0">
                <a:cs typeface="Arial"/>
              </a:rPr>
              <a:t>Intense rainfall events</a:t>
            </a:r>
            <a:endParaRPr lang="en-US" dirty="0"/>
          </a:p>
          <a:p>
            <a:pPr marL="233045" indent="-233045"/>
            <a:r>
              <a:rPr lang="en-US" dirty="0"/>
              <a:t>Increased flooding further inland</a:t>
            </a:r>
          </a:p>
          <a:p>
            <a:pPr marL="233045" indent="-233045"/>
            <a:r>
              <a:rPr lang="en-US" dirty="0"/>
              <a:t>Development</a:t>
            </a:r>
          </a:p>
          <a:p>
            <a:pPr marL="233045" indent="-233045"/>
            <a:r>
              <a:rPr lang="en-US" dirty="0">
                <a:cs typeface="Arial"/>
              </a:rPr>
              <a:t>Erosion…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233045" indent="-233045"/>
            <a:endParaRPr lang="en-US" dirty="0">
              <a:cs typeface="Arial"/>
            </a:endParaRPr>
          </a:p>
          <a:p>
            <a:pPr marL="639445" lvl="1" indent="-182245">
              <a:buFont typeface="Courier New" panose="020B0604020202020204" pitchFamily="34" charset="0"/>
              <a:buChar char="o"/>
            </a:pPr>
            <a:endParaRPr lang="en-US" dirty="0">
              <a:cs typeface="Arial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52681F-3229-4771-4A7F-EF10AD3EB1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r="22324"/>
          <a:stretch/>
        </p:blipFill>
        <p:spPr>
          <a:xfrm>
            <a:off x="0" y="0"/>
            <a:ext cx="67484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C4099-E740-F65C-7D24-4DBD262B688B}"/>
              </a:ext>
            </a:extLst>
          </p:cNvPr>
          <p:cNvSpPr txBox="1"/>
          <p:nvPr/>
        </p:nvSpPr>
        <p:spPr>
          <a:xfrm>
            <a:off x="0" y="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NJ.com</a:t>
            </a:r>
          </a:p>
        </p:txBody>
      </p:sp>
    </p:spTree>
    <p:extLst>
      <p:ext uri="{BB962C8B-B14F-4D97-AF65-F5344CB8AC3E}">
        <p14:creationId xmlns:p14="http://schemas.microsoft.com/office/powerpoint/2010/main" val="730002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217B-DD64-977E-5FD0-9E85B9C0C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55" y="516121"/>
            <a:ext cx="5486400" cy="838200"/>
          </a:xfrm>
        </p:spPr>
        <p:txBody>
          <a:bodyPr/>
          <a:lstStyle/>
          <a:p>
            <a:r>
              <a:rPr lang="en-US" dirty="0"/>
              <a:t>Erosion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44AD7-4879-1CCD-F547-6ECDE377E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255" y="1585542"/>
            <a:ext cx="5244294" cy="4873752"/>
          </a:xfrm>
        </p:spPr>
        <p:txBody>
          <a:bodyPr vert="horz" lIns="0" tIns="0" rIns="0" bIns="0" rtlCol="0" anchor="t">
            <a:noAutofit/>
          </a:bodyPr>
          <a:lstStyle/>
          <a:p>
            <a:pPr marL="233045" indent="-233045"/>
            <a:r>
              <a:rPr lang="en-US" dirty="0"/>
              <a:t>Compounding issues driving erosion</a:t>
            </a:r>
          </a:p>
          <a:p>
            <a:pPr marL="690245" lvl="1" indent="-233045"/>
            <a:r>
              <a:rPr lang="en-US" dirty="0"/>
              <a:t>Stabilized dynamic systems</a:t>
            </a:r>
          </a:p>
          <a:p>
            <a:pPr marL="1147445" lvl="2" indent="-233045"/>
            <a:r>
              <a:rPr lang="en-US" dirty="0"/>
              <a:t>Limited room (if any) for migration</a:t>
            </a:r>
          </a:p>
          <a:p>
            <a:pPr marL="690245" lvl="1" indent="-233045"/>
            <a:r>
              <a:rPr lang="en-US" dirty="0"/>
              <a:t>Limited sediment supply/Interruption of natural sources</a:t>
            </a:r>
          </a:p>
          <a:p>
            <a:pPr marL="1147445" lvl="2" indent="-233045"/>
            <a:r>
              <a:rPr lang="en-US" dirty="0"/>
              <a:t>Dams, seawalls, etc.</a:t>
            </a:r>
          </a:p>
          <a:p>
            <a:pPr lvl="1"/>
            <a:r>
              <a:rPr lang="en-US" dirty="0"/>
              <a:t>RSLR</a:t>
            </a:r>
          </a:p>
          <a:p>
            <a:pPr lvl="1"/>
            <a:r>
              <a:rPr lang="en-US" dirty="0"/>
              <a:t>Storm impacts</a:t>
            </a:r>
          </a:p>
          <a:p>
            <a:pPr lvl="1"/>
            <a:r>
              <a:rPr lang="en-US" dirty="0"/>
              <a:t>Subsidence</a:t>
            </a:r>
          </a:p>
          <a:p>
            <a:pPr marL="233045" indent="-233045"/>
            <a:endParaRPr lang="en-US" dirty="0">
              <a:cs typeface="Arial"/>
            </a:endParaRPr>
          </a:p>
          <a:p>
            <a:pPr marL="233045" indent="-233045"/>
            <a:endParaRPr lang="en-US" dirty="0">
              <a:cs typeface="Arial"/>
            </a:endParaRPr>
          </a:p>
          <a:p>
            <a:pPr marL="639445" lvl="1" indent="-182245">
              <a:buFont typeface="Courier New" panose="020B0604020202020204" pitchFamily="34" charset="0"/>
              <a:buChar char="o"/>
            </a:pPr>
            <a:endParaRPr lang="en-US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0C725-BFCA-0C2B-BA58-93BADA9B9A23}"/>
              </a:ext>
            </a:extLst>
          </p:cNvPr>
          <p:cNvSpPr txBox="1"/>
          <p:nvPr/>
        </p:nvSpPr>
        <p:spPr>
          <a:xfrm>
            <a:off x="0" y="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NJ.com</a:t>
            </a:r>
          </a:p>
        </p:txBody>
      </p:sp>
      <p:pic>
        <p:nvPicPr>
          <p:cNvPr id="5124" name="Picture 4" descr="Here's where California's cliffs are collapsing the fastest - Los Angeles  Times">
            <a:extLst>
              <a:ext uri="{FF2B5EF4-FFF2-40B4-BE49-F238E27FC236}">
                <a16:creationId xmlns:a16="http://schemas.microsoft.com/office/drawing/2014/main" id="{C1581C1B-B8BC-F1CE-D6B8-91849EE057C8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r="3201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DB8BEC-5720-91CD-215F-47B4A1DC329B}"/>
              </a:ext>
            </a:extLst>
          </p:cNvPr>
          <p:cNvSpPr txBox="1"/>
          <p:nvPr/>
        </p:nvSpPr>
        <p:spPr>
          <a:xfrm>
            <a:off x="0" y="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Times</a:t>
            </a:r>
          </a:p>
        </p:txBody>
      </p:sp>
    </p:spTree>
    <p:extLst>
      <p:ext uri="{BB962C8B-B14F-4D97-AF65-F5344CB8AC3E}">
        <p14:creationId xmlns:p14="http://schemas.microsoft.com/office/powerpoint/2010/main" val="1465729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E0B7-0646-037E-7C4F-E3BF9776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Responses to Threats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76017-2FCC-DA47-04D9-EFD9E7316A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10049"/>
            <a:ext cx="5486400" cy="5105400"/>
          </a:xfrm>
        </p:spPr>
        <p:txBody>
          <a:bodyPr/>
          <a:lstStyle/>
          <a:p>
            <a:r>
              <a:rPr lang="en-US" dirty="0"/>
              <a:t>Hard solutions: </a:t>
            </a:r>
          </a:p>
          <a:p>
            <a:pPr lvl="1"/>
            <a:r>
              <a:rPr lang="en-US" dirty="0"/>
              <a:t>Seawalls, revetments, breakwaters, levees</a:t>
            </a:r>
          </a:p>
          <a:p>
            <a:r>
              <a:rPr lang="en-US" dirty="0"/>
              <a:t>Soft solutions:</a:t>
            </a:r>
          </a:p>
          <a:p>
            <a:pPr lvl="1"/>
            <a:r>
              <a:rPr lang="en-US" dirty="0"/>
              <a:t>Beach nourishment, marsh restoration, reef restoration</a:t>
            </a:r>
          </a:p>
          <a:p>
            <a:r>
              <a:rPr lang="en-US" dirty="0"/>
              <a:t>Non-structural solutions: </a:t>
            </a:r>
          </a:p>
          <a:p>
            <a:pPr lvl="1"/>
            <a:r>
              <a:rPr lang="en-US" dirty="0"/>
              <a:t>Elevating structures, </a:t>
            </a:r>
            <a:r>
              <a:rPr lang="en-US" dirty="0">
                <a:solidFill>
                  <a:schemeClr val="accent1"/>
                </a:solidFill>
              </a:rPr>
              <a:t>relocating structures</a:t>
            </a:r>
            <a:r>
              <a:rPr lang="en-US" dirty="0"/>
              <a:t>, flood proofing, </a:t>
            </a:r>
            <a:r>
              <a:rPr lang="en-US" dirty="0">
                <a:solidFill>
                  <a:schemeClr val="accent1"/>
                </a:solidFill>
              </a:rPr>
              <a:t>land use regulations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managed retreat</a:t>
            </a:r>
          </a:p>
        </p:txBody>
      </p:sp>
      <p:pic>
        <p:nvPicPr>
          <p:cNvPr id="7" name="Picture Placeholder 6" descr="A crane on a barge in the water&#10;&#10;Description automatically generated">
            <a:extLst>
              <a:ext uri="{FF2B5EF4-FFF2-40B4-BE49-F238E27FC236}">
                <a16:creationId xmlns:a16="http://schemas.microsoft.com/office/drawing/2014/main" id="{66BAD90D-B14A-9F33-BD12-961ADF0170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29904"/>
          <a:stretch/>
        </p:blipFill>
        <p:spPr>
          <a:xfrm>
            <a:off x="6477000" y="0"/>
            <a:ext cx="5715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D15396-4392-458C-EDEF-1AEB3F269E36}"/>
              </a:ext>
            </a:extLst>
          </p:cNvPr>
          <p:cNvSpPr txBox="1"/>
          <p:nvPr/>
        </p:nvSpPr>
        <p:spPr>
          <a:xfrm>
            <a:off x="6477000" y="6518738"/>
            <a:ext cx="5349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Lake Pontchartrain Shoreline Protection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7277B3F3-0B9C-129F-204A-E1C754DB0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6477000" y="0"/>
            <a:ext cx="5715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85DA01-34BE-2B6E-985D-29189B8C3AC8}"/>
              </a:ext>
            </a:extLst>
          </p:cNvPr>
          <p:cNvSpPr txBox="1"/>
          <p:nvPr/>
        </p:nvSpPr>
        <p:spPr>
          <a:xfrm>
            <a:off x="6477000" y="11668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Portland Causeway Marsh Restoration</a:t>
            </a:r>
          </a:p>
        </p:txBody>
      </p:sp>
    </p:spTree>
    <p:extLst>
      <p:ext uri="{BB962C8B-B14F-4D97-AF65-F5344CB8AC3E}">
        <p14:creationId xmlns:p14="http://schemas.microsoft.com/office/powerpoint/2010/main" val="407136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CD14-B291-6229-CEB3-FB48E759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Non-structural solutions aka planning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44D94-4482-4310-7B2B-4DF5070CF8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383115"/>
            <a:ext cx="5257800" cy="48737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“Strategic realignment”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short- and mid-term plan for a community to absorb and resist climate threats while remaining economically viable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Relocating structures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Land use regulations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Redrawing our waterlines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E08DB-1CD1-C5BD-F10E-AD6EDF97B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422" y="1383115"/>
            <a:ext cx="5257800" cy="487375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Managed retreat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long-term plan for a community to move when economic viability cannot be maintained or restored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Retreating from the coast/hazard area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Large scale buyouts/migration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Valmeyer, IL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Princeville NC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64C4F641-836B-C9F7-E725-8BB1C2E1F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F63161-2B4B-25FE-5BBE-8CAB2BA9A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6" y="4434786"/>
            <a:ext cx="4197647" cy="2207738"/>
          </a:xfrm>
          <a:prstGeom prst="rect">
            <a:avLst/>
          </a:prstGeom>
        </p:spPr>
      </p:pic>
      <p:pic>
        <p:nvPicPr>
          <p:cNvPr id="1030" name="Picture 6" descr="GIS Project - Moving the Town of Valmeyer - Keith Nasman">
            <a:extLst>
              <a:ext uri="{FF2B5EF4-FFF2-40B4-BE49-F238E27FC236}">
                <a16:creationId xmlns:a16="http://schemas.microsoft.com/office/drawing/2014/main" id="{535E6561-34CB-E1D2-B031-62C0A0BB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18" y="4560711"/>
            <a:ext cx="2986130" cy="20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A97AA0-A2FF-DA78-93BD-E6057198EAE4}"/>
              </a:ext>
            </a:extLst>
          </p:cNvPr>
          <p:cNvCxnSpPr/>
          <p:nvPr/>
        </p:nvCxnSpPr>
        <p:spPr>
          <a:xfrm flipV="1">
            <a:off x="2551289" y="5348451"/>
            <a:ext cx="690033" cy="49671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05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601C1-1773-EAB0-CD66-07A805EB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5486400" cy="8382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Managed retreat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B9A01-1797-F9EC-4074-34545A7B8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5486400" cy="5105400"/>
          </a:xfrm>
        </p:spPr>
        <p:txBody>
          <a:bodyPr>
            <a:normAutofit/>
          </a:bodyPr>
          <a:lstStyle/>
          <a:p>
            <a:r>
              <a:rPr lang="en-US" dirty="0"/>
              <a:t>Term first used by coastal engineers in 1990s, however has been practiced for decades</a:t>
            </a:r>
          </a:p>
          <a:p>
            <a:r>
              <a:rPr lang="en-US" dirty="0"/>
              <a:t>The earliest well-documented wholesale flood relocation occurred in Nebraska in 1881-82.</a:t>
            </a:r>
          </a:p>
          <a:p>
            <a:r>
              <a:rPr lang="en-US" dirty="0"/>
              <a:t>Recognized by IPCC as a solution to global SLR</a:t>
            </a:r>
          </a:p>
          <a:p>
            <a:r>
              <a:rPr lang="en-US" dirty="0"/>
              <a:t>However, often</a:t>
            </a:r>
          </a:p>
          <a:p>
            <a:pPr lvl="1"/>
            <a:r>
              <a:rPr lang="en-US" sz="2400" dirty="0"/>
              <a:t>has a negative connotation</a:t>
            </a:r>
          </a:p>
          <a:p>
            <a:pPr lvl="1"/>
            <a:r>
              <a:rPr lang="en-US" sz="2400" dirty="0"/>
              <a:t>is politically charged</a:t>
            </a:r>
          </a:p>
          <a:p>
            <a:pPr lvl="1"/>
            <a:endParaRPr lang="en-US" sz="2400" dirty="0"/>
          </a:p>
        </p:txBody>
      </p:sp>
      <p:pic>
        <p:nvPicPr>
          <p:cNvPr id="3074" name="Picture 2" descr="Nantucket and Malibu, Disappearing: The Environmental Factors Destroying  the Summer Enclaves | Vanity Fair">
            <a:extLst>
              <a:ext uri="{FF2B5EF4-FFF2-40B4-BE49-F238E27FC236}">
                <a16:creationId xmlns:a16="http://schemas.microsoft.com/office/drawing/2014/main" id="{5E86D50C-9A90-98BA-EFE7-4779622A0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2" b="-1"/>
          <a:stretch/>
        </p:blipFill>
        <p:spPr bwMode="auto">
          <a:xfrm>
            <a:off x="6477000" y="0"/>
            <a:ext cx="5715000" cy="34076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9FDBD-BF8E-D3AF-BD66-98E54623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366" r="3" b="13392"/>
          <a:stretch/>
        </p:blipFill>
        <p:spPr>
          <a:xfrm>
            <a:off x="6477000" y="3471673"/>
            <a:ext cx="5715000" cy="338632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4A65E-8C6F-1114-E61C-9A42239B96E1}"/>
              </a:ext>
            </a:extLst>
          </p:cNvPr>
          <p:cNvSpPr txBox="1"/>
          <p:nvPr/>
        </p:nvSpPr>
        <p:spPr>
          <a:xfrm>
            <a:off x="6477000" y="6550223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History Nebraska</a:t>
            </a:r>
          </a:p>
        </p:txBody>
      </p:sp>
    </p:spTree>
    <p:extLst>
      <p:ext uri="{BB962C8B-B14F-4D97-AF65-F5344CB8AC3E}">
        <p14:creationId xmlns:p14="http://schemas.microsoft.com/office/powerpoint/2010/main" val="427661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601C1-1773-EAB0-CD66-07A805EB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5486400" cy="8382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“Rebranding”…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Strategic realignment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B9A01-1797-F9EC-4074-34545A7B8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32088"/>
            <a:ext cx="5486400" cy="4992511"/>
          </a:xfrm>
        </p:spPr>
        <p:txBody>
          <a:bodyPr>
            <a:normAutofit/>
          </a:bodyPr>
          <a:lstStyle/>
          <a:p>
            <a:r>
              <a:rPr lang="en-US" dirty="0"/>
              <a:t>Described as a method of planned shoreline change to maintain a community's presence</a:t>
            </a:r>
          </a:p>
          <a:p>
            <a:pPr lvl="1"/>
            <a:r>
              <a:rPr lang="en-US" dirty="0"/>
              <a:t>Less drastic and sudden</a:t>
            </a:r>
          </a:p>
          <a:p>
            <a:pPr lvl="1"/>
            <a:r>
              <a:rPr lang="en-US" dirty="0"/>
              <a:t>Focuses on maintaining the culture and community present</a:t>
            </a:r>
          </a:p>
          <a:p>
            <a:r>
              <a:rPr lang="en-US" dirty="0"/>
              <a:t>Allows for a new line of defenses with more space for threat or impact dissipation </a:t>
            </a:r>
          </a:p>
          <a:p>
            <a:r>
              <a:rPr lang="en-US" dirty="0"/>
              <a:t>Less costly than structural  stabilization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Managed Retreat Toolkit » Introduction - Georgetown Climate Center">
            <a:extLst>
              <a:ext uri="{FF2B5EF4-FFF2-40B4-BE49-F238E27FC236}">
                <a16:creationId xmlns:a16="http://schemas.microsoft.com/office/drawing/2014/main" id="{38C71AF3-077A-2C97-DA97-68E7B0CD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1" y="17182"/>
            <a:ext cx="3898225" cy="46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orward planning to maintain the attractiveness of coastal areas: Choosing  between seawalls and managed retreat - ScienceDirect">
            <a:extLst>
              <a:ext uri="{FF2B5EF4-FFF2-40B4-BE49-F238E27FC236}">
                <a16:creationId xmlns:a16="http://schemas.microsoft.com/office/drawing/2014/main" id="{6A696F5E-331A-7A27-F865-1647FE999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0"/>
          <a:stretch/>
        </p:blipFill>
        <p:spPr bwMode="auto">
          <a:xfrm>
            <a:off x="5454944" y="4930814"/>
            <a:ext cx="6554151" cy="17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90F8C-4192-0658-F692-695E7878FD0F}"/>
              </a:ext>
            </a:extLst>
          </p:cNvPr>
          <p:cNvSpPr txBox="1"/>
          <p:nvPr/>
        </p:nvSpPr>
        <p:spPr>
          <a:xfrm>
            <a:off x="8971191" y="4229044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Georgetown Climate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983DF-AE57-D1A6-3702-ED26BFCF450C}"/>
              </a:ext>
            </a:extLst>
          </p:cNvPr>
          <p:cNvSpPr txBox="1"/>
          <p:nvPr/>
        </p:nvSpPr>
        <p:spPr>
          <a:xfrm>
            <a:off x="9065717" y="6421736"/>
            <a:ext cx="43609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Rulleau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Rey-Valette,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DF02C-6EE7-AA48-657B-8D86BADF93DF}"/>
              </a:ext>
            </a:extLst>
          </p:cNvPr>
          <p:cNvSpPr txBox="1"/>
          <p:nvPr/>
        </p:nvSpPr>
        <p:spPr>
          <a:xfrm>
            <a:off x="5454944" y="4649709"/>
            <a:ext cx="5286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shoreline		          Long-term shoreline</a:t>
            </a:r>
          </a:p>
        </p:txBody>
      </p:sp>
    </p:spTree>
    <p:extLst>
      <p:ext uri="{BB962C8B-B14F-4D97-AF65-F5344CB8AC3E}">
        <p14:creationId xmlns:p14="http://schemas.microsoft.com/office/powerpoint/2010/main" val="285781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DR_Whitebkg_Blue">
  <a:themeElements>
    <a:clrScheme name="HDR Brand">
      <a:dk1>
        <a:sysClr val="windowText" lastClr="000000"/>
      </a:dk1>
      <a:lt1>
        <a:sysClr val="window" lastClr="FFFFFF"/>
      </a:lt1>
      <a:dk2>
        <a:srgbClr val="54585A"/>
      </a:dk2>
      <a:lt2>
        <a:srgbClr val="E3E4E5"/>
      </a:lt2>
      <a:accent1>
        <a:srgbClr val="4298B5"/>
      </a:accent1>
      <a:accent2>
        <a:srgbClr val="C8102E"/>
      </a:accent2>
      <a:accent3>
        <a:srgbClr val="FFC600"/>
      </a:accent3>
      <a:accent4>
        <a:srgbClr val="78BE20"/>
      </a:accent4>
      <a:accent5>
        <a:srgbClr val="004C97"/>
      </a:accent5>
      <a:accent6>
        <a:srgbClr val="772583"/>
      </a:accent6>
      <a:hlink>
        <a:srgbClr val="0070C0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_HDR_Template_White_Background_and_Primary_Blue.pptx" id="{38B69A96-544A-4CE4-9BD8-5B5340B71765}" vid="{AC78A12B-566C-4777-96A3-1B039B92A33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667e201-cbdc-48b3-9b42-5d2d3f16e2a9}" enabled="0" method="" siteId="{3667e201-cbdc-48b3-9b42-5d2d3f16e2a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910</Words>
  <Application>Microsoft Office PowerPoint</Application>
  <PresentationFormat>Widescreen</PresentationFormat>
  <Paragraphs>155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Arial Narrow</vt:lpstr>
      <vt:lpstr>Courier New</vt:lpstr>
      <vt:lpstr>Office Theme</vt:lpstr>
      <vt:lpstr>HDR_Whitebkg_Blue</vt:lpstr>
      <vt:lpstr>PowerPoint Presentation</vt:lpstr>
      <vt:lpstr>Strategic Realignment and Managed Retreat: Effective Use of Adaptation Tools</vt:lpstr>
      <vt:lpstr>What is Resilience? </vt:lpstr>
      <vt:lpstr>Threats</vt:lpstr>
      <vt:lpstr>Erosion</vt:lpstr>
      <vt:lpstr>Potential Responses to Threats</vt:lpstr>
      <vt:lpstr>Non-structural solutions aka planning solutions</vt:lpstr>
      <vt:lpstr>Managed retreat</vt:lpstr>
      <vt:lpstr>“Rebranding”… Strategic realignment</vt:lpstr>
      <vt:lpstr>Strategic Realignment</vt:lpstr>
      <vt:lpstr>Strategic Realignment</vt:lpstr>
      <vt:lpstr>Managed Retreat</vt:lpstr>
      <vt:lpstr>Managed Retreat</vt:lpstr>
      <vt:lpstr>Social Impacts of Migration</vt:lpstr>
      <vt:lpstr>Social Justice Implications  of Migration</vt:lpstr>
      <vt:lpstr>Importance of Planning</vt:lpstr>
      <vt:lpstr>Conclusions</vt:lpstr>
      <vt:lpstr>Questions?   Contact: Nick.Brown@HDRinc.com</vt:lpstr>
      <vt:lpstr>PowerPoint Presentation</vt:lpstr>
    </vt:vector>
  </TitlesOfParts>
  <Company>HDR,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Brown, Nick</dc:creator>
  <cp:lastModifiedBy>Brown, Nick</cp:lastModifiedBy>
  <cp:revision>3</cp:revision>
  <dcterms:created xsi:type="dcterms:W3CDTF">2024-10-17T18:55:47Z</dcterms:created>
  <dcterms:modified xsi:type="dcterms:W3CDTF">2025-03-18T17:48:14Z</dcterms:modified>
</cp:coreProperties>
</file>