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322" r:id="rId3"/>
    <p:sldId id="326" r:id="rId4"/>
    <p:sldId id="330" r:id="rId5"/>
    <p:sldId id="329" r:id="rId6"/>
    <p:sldId id="318" r:id="rId7"/>
    <p:sldId id="310" r:id="rId8"/>
    <p:sldId id="324" r:id="rId9"/>
    <p:sldId id="328" r:id="rId10"/>
    <p:sldId id="340" r:id="rId11"/>
    <p:sldId id="327" r:id="rId12"/>
    <p:sldId id="344" r:id="rId13"/>
    <p:sldId id="343" r:id="rId14"/>
    <p:sldId id="311" r:id="rId15"/>
    <p:sldId id="312" r:id="rId16"/>
    <p:sldId id="355" r:id="rId17"/>
    <p:sldId id="332" r:id="rId18"/>
    <p:sldId id="341" r:id="rId19"/>
    <p:sldId id="342" r:id="rId20"/>
    <p:sldId id="348" r:id="rId21"/>
    <p:sldId id="354" r:id="rId22"/>
    <p:sldId id="349" r:id="rId23"/>
    <p:sldId id="350" r:id="rId24"/>
    <p:sldId id="351" r:id="rId25"/>
    <p:sldId id="331" r:id="rId26"/>
    <p:sldId id="333" r:id="rId27"/>
    <p:sldId id="335" r:id="rId28"/>
    <p:sldId id="353" r:id="rId29"/>
    <p:sldId id="309" r:id="rId30"/>
  </p:sldIdLst>
  <p:sldSz cx="12192000" cy="6858000"/>
  <p:notesSz cx="7010400" cy="9296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F5E331-512B-446B-8B78-A87DC1D96A43}" v="74" dt="2025-03-17T15:39:08.16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57" autoAdjust="0"/>
  </p:normalViewPr>
  <p:slideViewPr>
    <p:cSldViewPr snapToGrid="0">
      <p:cViewPr varScale="1">
        <p:scale>
          <a:sx n="83" d="100"/>
          <a:sy n="83" d="100"/>
        </p:scale>
        <p:origin x="114" y="28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b3d291022352cb2b" providerId="LiveId" clId="{C56B9170-908D-4BDC-8A67-FF216F0562F4}"/>
    <pc:docChg chg="custSel modSld">
      <pc:chgData name="" userId="b3d291022352cb2b" providerId="LiveId" clId="{C56B9170-908D-4BDC-8A67-FF216F0562F4}" dt="2025-03-18T15:09:02.376" v="2233" actId="20577"/>
      <pc:docMkLst>
        <pc:docMk/>
      </pc:docMkLst>
      <pc:sldChg chg="modNotesTx">
        <pc:chgData name="" userId="b3d291022352cb2b" providerId="LiveId" clId="{C56B9170-908D-4BDC-8A67-FF216F0562F4}" dt="2025-03-18T15:09:02.376" v="2233" actId="20577"/>
        <pc:sldMkLst>
          <pc:docMk/>
          <pc:sldMk cId="0" sldId="309"/>
        </pc:sldMkLst>
      </pc:sldChg>
      <pc:sldChg chg="modNotesTx">
        <pc:chgData name="" userId="b3d291022352cb2b" providerId="LiveId" clId="{C56B9170-908D-4BDC-8A67-FF216F0562F4}" dt="2025-03-18T14:46:55.973" v="1717" actId="20577"/>
        <pc:sldMkLst>
          <pc:docMk/>
          <pc:sldMk cId="1784073384" sldId="331"/>
        </pc:sldMkLst>
      </pc:sldChg>
      <pc:sldChg chg="modNotesTx">
        <pc:chgData name="" userId="b3d291022352cb2b" providerId="LiveId" clId="{C56B9170-908D-4BDC-8A67-FF216F0562F4}" dt="2025-03-18T15:00:02.843" v="2009" actId="20577"/>
        <pc:sldMkLst>
          <pc:docMk/>
          <pc:sldMk cId="590080148" sldId="333"/>
        </pc:sldMkLst>
      </pc:sldChg>
      <pc:sldChg chg="modNotesTx">
        <pc:chgData name="" userId="b3d291022352cb2b" providerId="LiveId" clId="{C56B9170-908D-4BDC-8A67-FF216F0562F4}" dt="2025-03-18T15:02:19.455" v="2065" actId="20577"/>
        <pc:sldMkLst>
          <pc:docMk/>
          <pc:sldMk cId="3361695959" sldId="335"/>
        </pc:sldMkLst>
      </pc:sldChg>
      <pc:sldChg chg="modNotesTx">
        <pc:chgData name="" userId="b3d291022352cb2b" providerId="LiveId" clId="{C56B9170-908D-4BDC-8A67-FF216F0562F4}" dt="2025-03-18T14:17:35.579" v="162" actId="20577"/>
        <pc:sldMkLst>
          <pc:docMk/>
          <pc:sldMk cId="2799091494" sldId="348"/>
        </pc:sldMkLst>
      </pc:sldChg>
      <pc:sldChg chg="modNotesTx">
        <pc:chgData name="" userId="b3d291022352cb2b" providerId="LiveId" clId="{C56B9170-908D-4BDC-8A67-FF216F0562F4}" dt="2025-03-18T14:21:14.101" v="289" actId="20577"/>
        <pc:sldMkLst>
          <pc:docMk/>
          <pc:sldMk cId="960904622" sldId="349"/>
        </pc:sldMkLst>
      </pc:sldChg>
      <pc:sldChg chg="modNotesTx">
        <pc:chgData name="" userId="b3d291022352cb2b" providerId="LiveId" clId="{C56B9170-908D-4BDC-8A67-FF216F0562F4}" dt="2025-03-18T14:23:13.052" v="459" actId="313"/>
        <pc:sldMkLst>
          <pc:docMk/>
          <pc:sldMk cId="1241080419" sldId="350"/>
        </pc:sldMkLst>
      </pc:sldChg>
      <pc:sldChg chg="modNotesTx">
        <pc:chgData name="" userId="b3d291022352cb2b" providerId="LiveId" clId="{C56B9170-908D-4BDC-8A67-FF216F0562F4}" dt="2025-03-18T14:57:55.551" v="1947" actId="6549"/>
        <pc:sldMkLst>
          <pc:docMk/>
          <pc:sldMk cId="3842631669" sldId="351"/>
        </pc:sldMkLst>
      </pc:sldChg>
      <pc:sldChg chg="modSp modNotesTx">
        <pc:chgData name="" userId="b3d291022352cb2b" providerId="LiveId" clId="{C56B9170-908D-4BDC-8A67-FF216F0562F4}" dt="2025-03-18T15:03:43.968" v="2175" actId="20577"/>
        <pc:sldMkLst>
          <pc:docMk/>
          <pc:sldMk cId="54030312" sldId="353"/>
        </pc:sldMkLst>
        <pc:picChg chg="mod">
          <ac:chgData name="" userId="b3d291022352cb2b" providerId="LiveId" clId="{C56B9170-908D-4BDC-8A67-FF216F0562F4}" dt="2025-03-18T15:02:51.095" v="2069" actId="14100"/>
          <ac:picMkLst>
            <pc:docMk/>
            <pc:sldMk cId="54030312" sldId="353"/>
            <ac:picMk id="3" creationId="{A36A0AD0-C839-C4EF-E45B-11525608D1B0}"/>
          </ac:picMkLst>
        </pc:picChg>
        <pc:picChg chg="mod">
          <ac:chgData name="" userId="b3d291022352cb2b" providerId="LiveId" clId="{C56B9170-908D-4BDC-8A67-FF216F0562F4}" dt="2025-03-18T15:02:48.553" v="2068" actId="1076"/>
          <ac:picMkLst>
            <pc:docMk/>
            <pc:sldMk cId="54030312" sldId="353"/>
            <ac:picMk id="6" creationId="{DF6B5752-2F58-0773-F201-51D5D619B240}"/>
          </ac:picMkLst>
        </pc:picChg>
        <pc:picChg chg="mod">
          <ac:chgData name="" userId="b3d291022352cb2b" providerId="LiveId" clId="{C56B9170-908D-4BDC-8A67-FF216F0562F4}" dt="2025-03-18T15:02:44.841" v="2066" actId="14100"/>
          <ac:picMkLst>
            <pc:docMk/>
            <pc:sldMk cId="54030312" sldId="353"/>
            <ac:picMk id="8" creationId="{59E72AC7-8764-4443-9520-3C385F14A91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9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734" y="0"/>
            <a:ext cx="3037840" cy="466973"/>
          </a:xfrm>
          <a:prstGeom prst="rect">
            <a:avLst/>
          </a:prstGeom>
        </p:spPr>
        <p:txBody>
          <a:bodyPr vert="horz" lIns="91440" tIns="45720" rIns="91440" bIns="45720" rtlCol="0"/>
          <a:lstStyle>
            <a:lvl1pPr algn="r">
              <a:defRPr sz="1200"/>
            </a:lvl1pPr>
          </a:lstStyle>
          <a:p>
            <a:fld id="{56D8F688-9B16-4327-8533-72BE01E1EC49}" type="datetimeFigureOut">
              <a:rPr lang="en-US" smtClean="0"/>
              <a:t>3/20/2025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73894"/>
            <a:ext cx="5608320" cy="366045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430"/>
            <a:ext cx="3037840" cy="46697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734" y="8829430"/>
            <a:ext cx="3037840" cy="466971"/>
          </a:xfrm>
          <a:prstGeom prst="rect">
            <a:avLst/>
          </a:prstGeom>
        </p:spPr>
        <p:txBody>
          <a:bodyPr vert="horz" lIns="91440" tIns="45720" rIns="91440" bIns="45720" rtlCol="0" anchor="b"/>
          <a:lstStyle>
            <a:lvl1pPr algn="r">
              <a:defRPr sz="1200"/>
            </a:lvl1pPr>
          </a:lstStyle>
          <a:p>
            <a:fld id="{DC1E7FB4-BBDD-4AD1-8C95-AE704E1AFA97}" type="slidenum">
              <a:rPr lang="en-US" smtClean="0"/>
              <a:t>‹#›</a:t>
            </a:fld>
            <a:endParaRPr lang="en-US"/>
          </a:p>
        </p:txBody>
      </p:sp>
    </p:spTree>
    <p:extLst>
      <p:ext uri="{BB962C8B-B14F-4D97-AF65-F5344CB8AC3E}">
        <p14:creationId xmlns:p14="http://schemas.microsoft.com/office/powerpoint/2010/main" val="4242950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1E7FB4-BBDD-4AD1-8C95-AE704E1AFA97}" type="slidenum">
              <a:rPr lang="en-US" smtClean="0"/>
              <a:t>1</a:t>
            </a:fld>
            <a:endParaRPr lang="en-US"/>
          </a:p>
        </p:txBody>
      </p:sp>
    </p:spTree>
    <p:extLst>
      <p:ext uri="{BB962C8B-B14F-4D97-AF65-F5344CB8AC3E}">
        <p14:creationId xmlns:p14="http://schemas.microsoft.com/office/powerpoint/2010/main" val="1508665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E5551-B35A-BFD5-98A6-67ACF19E7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A59EA-B1F1-A4A9-0A5E-8AA00FA50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62428-3C70-2903-4BA9-8AD1792B40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believe me?  The DEP didn’t either.  Until I pointed it out to them…the rules specifically state that you cannot use FEMA mapping if an elevation is not provided for your project 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This does not make sense to me....</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114097E-CD45-1854-10C7-C6AA433154DD}"/>
              </a:ext>
            </a:extLst>
          </p:cNvPr>
          <p:cNvSpPr>
            <a:spLocks noGrp="1"/>
          </p:cNvSpPr>
          <p:nvPr>
            <p:ph type="sldNum" sz="quarter" idx="5"/>
          </p:nvPr>
        </p:nvSpPr>
        <p:spPr/>
        <p:txBody>
          <a:bodyPr/>
          <a:lstStyle/>
          <a:p>
            <a:fld id="{DC1E7FB4-BBDD-4AD1-8C95-AE704E1AFA97}" type="slidenum">
              <a:rPr lang="en-US" smtClean="0"/>
              <a:t>10</a:t>
            </a:fld>
            <a:endParaRPr lang="en-US"/>
          </a:p>
        </p:txBody>
      </p:sp>
    </p:spTree>
    <p:extLst>
      <p:ext uri="{BB962C8B-B14F-4D97-AF65-F5344CB8AC3E}">
        <p14:creationId xmlns:p14="http://schemas.microsoft.com/office/powerpoint/2010/main" val="1765412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E5551-B35A-BFD5-98A6-67ACF19E7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A59EA-B1F1-A4A9-0A5E-8AA00FA50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62428-3C70-2903-4BA9-8AD1792B40E2}"/>
              </a:ext>
            </a:extLst>
          </p:cNvPr>
          <p:cNvSpPr>
            <a:spLocks noGrp="1"/>
          </p:cNvSpPr>
          <p:nvPr>
            <p:ph type="body" idx="1"/>
          </p:nvPr>
        </p:nvSpPr>
        <p:spPr/>
        <p:txBody>
          <a:bodyPr/>
          <a:lstStyle/>
          <a:p>
            <a:r>
              <a:rPr lang="en-US" dirty="0"/>
              <a:t>Things like fences, sheds and pools will now require a permit by registration.  If you bought a house right on the water, you can just register for a flood hazard area approval, but if you are located hundreds of feet from the water, they you are to apply to DEP for a CAFÉ elevation verification and then apply for a general permit. </a:t>
            </a:r>
            <a:br>
              <a:rPr lang="en-US" dirty="0">
                <a:cs typeface="+mn-lt"/>
              </a:rPr>
            </a:br>
            <a:r>
              <a:rPr lang="en-US" dirty="0"/>
              <a:t>Permit by registration is FREE!  General Permits and CAFÉ verifications come with associated application fees in the thousands of dollars, plus, you have to pay a professional to prepare your application.</a:t>
            </a:r>
          </a:p>
          <a:p>
            <a:endParaRPr lang="en-US" dirty="0"/>
          </a:p>
          <a:p>
            <a:r>
              <a:rPr lang="en-US" dirty="0"/>
              <a:t>[This guy (point to house at tip) can demolish and reconstruct his home in a new footprint and add additional square footage just by registering online.  That guy (point to Orange) needs a verification and a general permit to install a new AC condenser and gets hit with permit application fees and the cost of preparing an application by a professional.] </a:t>
            </a:r>
            <a:endParaRPr lang="en-US" dirty="0">
              <a:ea typeface="Calibri"/>
              <a:cs typeface="Calibri"/>
            </a:endParaRPr>
          </a:p>
          <a:p>
            <a:r>
              <a:rPr lang="en-US" dirty="0"/>
              <a:t>These are my people.  They not only pay my salary but they shape my community.  I care about these people.  They are the residents of Brick Township and I want to keep them all safe, but this arrangement does not sit well with me.</a:t>
            </a:r>
          </a:p>
        </p:txBody>
      </p:sp>
      <p:sp>
        <p:nvSpPr>
          <p:cNvPr id="4" name="Slide Number Placeholder 3">
            <a:extLst>
              <a:ext uri="{FF2B5EF4-FFF2-40B4-BE49-F238E27FC236}">
                <a16:creationId xmlns:a16="http://schemas.microsoft.com/office/drawing/2014/main" id="{8114097E-CD45-1854-10C7-C6AA433154DD}"/>
              </a:ext>
            </a:extLst>
          </p:cNvPr>
          <p:cNvSpPr>
            <a:spLocks noGrp="1"/>
          </p:cNvSpPr>
          <p:nvPr>
            <p:ph type="sldNum" sz="quarter" idx="5"/>
          </p:nvPr>
        </p:nvSpPr>
        <p:spPr/>
        <p:txBody>
          <a:bodyPr/>
          <a:lstStyle/>
          <a:p>
            <a:fld id="{DC1E7FB4-BBDD-4AD1-8C95-AE704E1AFA97}" type="slidenum">
              <a:rPr lang="en-US" smtClean="0"/>
              <a:t>11</a:t>
            </a:fld>
            <a:endParaRPr lang="en-US"/>
          </a:p>
        </p:txBody>
      </p:sp>
    </p:spTree>
    <p:extLst>
      <p:ext uri="{BB962C8B-B14F-4D97-AF65-F5344CB8AC3E}">
        <p14:creationId xmlns:p14="http://schemas.microsoft.com/office/powerpoint/2010/main" val="3707891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E5551-B35A-BFD5-98A6-67ACF19E7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A59EA-B1F1-A4A9-0A5E-8AA00FA50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62428-3C70-2903-4BA9-8AD1792B40E2}"/>
              </a:ext>
            </a:extLst>
          </p:cNvPr>
          <p:cNvSpPr>
            <a:spLocks noGrp="1"/>
          </p:cNvSpPr>
          <p:nvPr>
            <p:ph type="body" idx="1"/>
          </p:nvPr>
        </p:nvSpPr>
        <p:spPr/>
        <p:txBody>
          <a:bodyPr/>
          <a:lstStyle/>
          <a:p>
            <a:r>
              <a:rPr lang="en-US" dirty="0"/>
              <a:t>This regulation of unmapped areas isn’t terribly new, but, we as a State ,are really failing on mapping and flood studies.  </a:t>
            </a:r>
          </a:p>
          <a:p>
            <a:r>
              <a:rPr lang="en-US" dirty="0"/>
              <a:t>The state does not invest in mapping our water courses or studying of our rivers and stream corridors.    We rely on developers to study our floodplains and those studies are often compiled with the focus of one particular piece of property within a watershed.   There is potential for the data and the resulting study to be skewed.  </a:t>
            </a:r>
          </a:p>
          <a:p>
            <a:r>
              <a:rPr lang="en-US" dirty="0"/>
              <a:t>Once the data is compiled, reviewed by the state and accepted for development permitting,  it doesn’t get incorporated into any state mapping that other citizens in the watershed can benefit from.  </a:t>
            </a:r>
          </a:p>
          <a:p>
            <a:endParaRPr lang="en-US" dirty="0"/>
          </a:p>
          <a:p>
            <a:r>
              <a:rPr lang="en-US" dirty="0"/>
              <a:t> </a:t>
            </a:r>
          </a:p>
          <a:p>
            <a:endParaRPr lang="en-US" dirty="0"/>
          </a:p>
        </p:txBody>
      </p:sp>
      <p:sp>
        <p:nvSpPr>
          <p:cNvPr id="4" name="Slide Number Placeholder 3">
            <a:extLst>
              <a:ext uri="{FF2B5EF4-FFF2-40B4-BE49-F238E27FC236}">
                <a16:creationId xmlns:a16="http://schemas.microsoft.com/office/drawing/2014/main" id="{8114097E-CD45-1854-10C7-C6AA433154DD}"/>
              </a:ext>
            </a:extLst>
          </p:cNvPr>
          <p:cNvSpPr>
            <a:spLocks noGrp="1"/>
          </p:cNvSpPr>
          <p:nvPr>
            <p:ph type="sldNum" sz="quarter" idx="5"/>
          </p:nvPr>
        </p:nvSpPr>
        <p:spPr/>
        <p:txBody>
          <a:bodyPr/>
          <a:lstStyle/>
          <a:p>
            <a:fld id="{DC1E7FB4-BBDD-4AD1-8C95-AE704E1AFA97}" type="slidenum">
              <a:rPr lang="en-US" smtClean="0"/>
              <a:t>12</a:t>
            </a:fld>
            <a:endParaRPr lang="en-US"/>
          </a:p>
        </p:txBody>
      </p:sp>
    </p:spTree>
    <p:extLst>
      <p:ext uri="{BB962C8B-B14F-4D97-AF65-F5344CB8AC3E}">
        <p14:creationId xmlns:p14="http://schemas.microsoft.com/office/powerpoint/2010/main" val="2016828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can’t the State of New Jersey invest in stream studies and mapping.  If we want to keep or residents safe, if our communities are worthy of regulating, they are worth the investment of mapping.  </a:t>
            </a:r>
          </a:p>
          <a:p>
            <a:endParaRPr lang="en-US" dirty="0"/>
          </a:p>
          <a:p>
            <a:r>
              <a:rPr lang="en-US" dirty="0"/>
              <a:t>NJAFM estimates that almost 48% of the state is regulated under 7:13 The Flood Hazard Control Act Rules. (This Base Level Engineering Map was made by Mr. Chris Crane, the current NJAFM chair, and it uses the approximation method.)  </a:t>
            </a:r>
            <a:endParaRPr lang="en-US" dirty="0">
              <a:ea typeface="Calibri"/>
              <a:cs typeface="Calibri"/>
            </a:endParaRPr>
          </a:p>
          <a:p>
            <a:endParaRPr lang="en-US" dirty="0"/>
          </a:p>
          <a:p>
            <a:r>
              <a:rPr lang="en-US" sz="1200" kern="1200" dirty="0">
                <a:solidFill>
                  <a:schemeClr val="tx1"/>
                </a:solidFill>
                <a:effectLst/>
                <a:latin typeface="+mn-lt"/>
                <a:ea typeface="+mn-ea"/>
                <a:cs typeface="+mn-cs"/>
              </a:rPr>
              <a:t>The areas outlined in red represent the FEMA and State Studies with the addition of 2 or 3 feet to represent the NJFHADFE (New Jersey Flood Hazard Area Design Flood Elevation) for fluvial flooding. This layer was prepared by Rutgers University. </a:t>
            </a:r>
          </a:p>
          <a:p>
            <a:r>
              <a:rPr lang="en-US" sz="1200" kern="1200" dirty="0">
                <a:solidFill>
                  <a:schemeClr val="tx1"/>
                </a:solidFill>
                <a:effectLst/>
                <a:latin typeface="+mn-lt"/>
                <a:ea typeface="+mn-ea"/>
                <a:cs typeface="+mn-cs"/>
              </a:rPr>
              <a:t>The remaining blue areas represent unstudied streams with drainage areas of 50 acres or larger. These streams are not studied and the floodplain has been approximated based on the Approximation Method outlined in NJAC7:13.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clip is just Ocean County, but Mr. Crane mapped the entire state.  NJ is roughly 7,425 square miles of land area, 30.4% is within a mapped floodplain based on the Rutgers layer. In actuality the DEP regulates around 47.8% of the state when accounting for 50 acre drainage areas using approximation. That is approximately 57% more flood hazard area than is currently mapped. Homeowners, developers, investors, municipalities, and even the state would benefit from knowing if they are potentially in a regulated area.</a:t>
            </a:r>
            <a:endParaRPr lang="en-US" sz="1200" kern="1200" dirty="0">
              <a:solidFill>
                <a:schemeClr val="tx1"/>
              </a:solidFill>
              <a:effectLst/>
              <a:latin typeface="+mn-lt"/>
              <a:ea typeface="Calibri"/>
              <a:cs typeface="Calibri"/>
            </a:endParaRPr>
          </a:p>
          <a:p>
            <a:r>
              <a:rPr lang="en-US" dirty="0"/>
              <a:t>Our communities are worthy of the mapping investment.  </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C1E7FB4-BBDD-4AD1-8C95-AE704E1AFA97}" type="slidenum">
              <a:rPr lang="en-US" smtClean="0"/>
              <a:t>13</a:t>
            </a:fld>
            <a:endParaRPr lang="en-US"/>
          </a:p>
        </p:txBody>
      </p:sp>
    </p:spTree>
    <p:extLst>
      <p:ext uri="{BB962C8B-B14F-4D97-AF65-F5344CB8AC3E}">
        <p14:creationId xmlns:p14="http://schemas.microsoft.com/office/powerpoint/2010/main" val="2651562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concern I have in the regulations is the lack of action with respect to the  limit of wave action.  The heavy dashed line on this FEMA flood map is the limit of moderate wave action.  If your building is on the waterward side of the heavy dashed black line, you are to construct your structure on piles to protect it from wave action and prevent building collapse. So let’s just call the heavy dashed line,  the piling line.  </a:t>
            </a:r>
          </a:p>
        </p:txBody>
      </p:sp>
      <p:sp>
        <p:nvSpPr>
          <p:cNvPr id="4" name="Slide Number Placeholder 3"/>
          <p:cNvSpPr>
            <a:spLocks noGrp="1"/>
          </p:cNvSpPr>
          <p:nvPr>
            <p:ph type="sldNum" sz="quarter" idx="5"/>
          </p:nvPr>
        </p:nvSpPr>
        <p:spPr/>
        <p:txBody>
          <a:bodyPr/>
          <a:lstStyle/>
          <a:p>
            <a:fld id="{DC1E7FB4-BBDD-4AD1-8C95-AE704E1AFA97}" type="slidenum">
              <a:rPr lang="en-US" smtClean="0"/>
              <a:t>14</a:t>
            </a:fld>
            <a:endParaRPr lang="en-US"/>
          </a:p>
        </p:txBody>
      </p:sp>
    </p:spTree>
    <p:extLst>
      <p:ext uri="{BB962C8B-B14F-4D97-AF65-F5344CB8AC3E}">
        <p14:creationId xmlns:p14="http://schemas.microsoft.com/office/powerpoint/2010/main" val="3051754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When you overlay the IRZ onto the same area, you see the areas that these regulations anticipate The IRZ, our entire flood zone being inundated with 0-5 feet of water, at least twice a day everyday.  The anticipated daily high tide, absent of a storm, extends well beyond the current piling line.   I am thinking that the entire IRZ should anticipate some wave action.    Yet, there is nothing in the proposal to extend the requirements for piles into the IRZ.  </a:t>
            </a:r>
          </a:p>
        </p:txBody>
      </p:sp>
      <p:sp>
        <p:nvSpPr>
          <p:cNvPr id="4" name="Slide Number Placeholder 3"/>
          <p:cNvSpPr>
            <a:spLocks noGrp="1"/>
          </p:cNvSpPr>
          <p:nvPr>
            <p:ph type="sldNum" sz="quarter" idx="5"/>
          </p:nvPr>
        </p:nvSpPr>
        <p:spPr/>
        <p:txBody>
          <a:bodyPr/>
          <a:lstStyle/>
          <a:p>
            <a:fld id="{DC1E7FB4-BBDD-4AD1-8C95-AE704E1AFA97}" type="slidenum">
              <a:rPr lang="en-US" smtClean="0"/>
              <a:t>15</a:t>
            </a:fld>
            <a:endParaRPr lang="en-US"/>
          </a:p>
        </p:txBody>
      </p:sp>
    </p:spTree>
    <p:extLst>
      <p:ext uri="{BB962C8B-B14F-4D97-AF65-F5344CB8AC3E}">
        <p14:creationId xmlns:p14="http://schemas.microsoft.com/office/powerpoint/2010/main" val="4100843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A1BD-93E0-39E2-3290-23F4442D98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F5253-6496-A7F3-9B8C-B20986EE1F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31D11F-75E0-95D6-E520-F15EA12D2515}"/>
              </a:ext>
            </a:extLst>
          </p:cNvPr>
          <p:cNvSpPr>
            <a:spLocks noGrp="1"/>
          </p:cNvSpPr>
          <p:nvPr>
            <p:ph type="body" idx="1"/>
          </p:nvPr>
        </p:nvSpPr>
        <p:spPr/>
        <p:txBody>
          <a:bodyPr/>
          <a:lstStyle/>
          <a:p>
            <a:r>
              <a:rPr lang="en-US" dirty="0"/>
              <a:t> We know pilings work well in wave action zones.  but they will not be required.</a:t>
            </a:r>
          </a:p>
          <a:p>
            <a:r>
              <a:rPr lang="en-US" dirty="0"/>
              <a:t>Buildings will be higher, but they can still be on blocks.  It's a higher, harder  fall in the event of building collapse.  So how safe are we keeping everyone?  </a:t>
            </a:r>
            <a:endParaRPr lang="en-US" dirty="0">
              <a:ea typeface="Calibri"/>
              <a:cs typeface="Calibri"/>
            </a:endParaRPr>
          </a:p>
          <a:p>
            <a:r>
              <a:rPr lang="en-US" dirty="0"/>
              <a:t>This does not make sense.    To be fair, in order to adjust the piling line, I am told that the Department would have to do a study…and they don’t want to that, as they are not funded to do it.</a:t>
            </a:r>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4065150D-E68C-08DC-71ED-3287A1FB271C}"/>
              </a:ext>
            </a:extLst>
          </p:cNvPr>
          <p:cNvSpPr>
            <a:spLocks noGrp="1"/>
          </p:cNvSpPr>
          <p:nvPr>
            <p:ph type="sldNum" sz="quarter" idx="5"/>
          </p:nvPr>
        </p:nvSpPr>
        <p:spPr/>
        <p:txBody>
          <a:bodyPr/>
          <a:lstStyle/>
          <a:p>
            <a:fld id="{DC1E7FB4-BBDD-4AD1-8C95-AE704E1AFA97}" type="slidenum">
              <a:rPr lang="en-US" smtClean="0"/>
              <a:t>16</a:t>
            </a:fld>
            <a:endParaRPr lang="en-US"/>
          </a:p>
        </p:txBody>
      </p:sp>
    </p:spTree>
    <p:extLst>
      <p:ext uri="{BB962C8B-B14F-4D97-AF65-F5344CB8AC3E}">
        <p14:creationId xmlns:p14="http://schemas.microsoft.com/office/powerpoint/2010/main" val="3388443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again, I have a lot of questions about the IRZ.   There is a section in the proposal that reads the Department will NOT issue a permit to dry floodproof in the IRZ, Coast A or V Zones.   </a:t>
            </a:r>
          </a:p>
          <a:p>
            <a:r>
              <a:rPr lang="en-US" dirty="0"/>
              <a:t>Elevation is dry floodproofing.</a:t>
            </a:r>
          </a:p>
          <a:p>
            <a:r>
              <a:rPr lang="en-US" dirty="0"/>
              <a:t>Elevating, the only option available to floodproof a dwelling, and it is still considered dry flood proofing.  </a:t>
            </a:r>
          </a:p>
          <a:p>
            <a:r>
              <a:rPr lang="en-US" dirty="0"/>
              <a:t>I questioned the DEP on this restriction of dry-floodproofing in the IRZ, and they indicated that it only will apply to “watertight” dry floodproofing, only; NOT elevation…But that is not what the proposal reads, so if not addressed or corrected in the proposal, it will be up to the interpretation of the reviewing agent.</a:t>
            </a:r>
            <a:endParaRPr lang="en-US" dirty="0">
              <a:ea typeface="Calibri"/>
              <a:cs typeface="Calibri"/>
            </a:endParaRPr>
          </a:p>
          <a:p>
            <a:r>
              <a:rPr lang="en-US" dirty="0"/>
              <a:t>At worst, this condition could be used to deny any application for a structure (other than parking, storage or marine garages) in the IRZ.</a:t>
            </a:r>
            <a:endParaRPr lang="en-US" dirty="0">
              <a:ea typeface="Calibri"/>
              <a:cs typeface="Calibri"/>
            </a:endParaRPr>
          </a:p>
          <a:p>
            <a:r>
              <a:rPr lang="en-US" dirty="0"/>
              <a:t>At best, it limits the development within these area to residential construction only.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DC1E7FB4-BBDD-4AD1-8C95-AE704E1AFA97}" type="slidenum">
              <a:rPr lang="en-US" smtClean="0"/>
              <a:t>17</a:t>
            </a:fld>
            <a:endParaRPr lang="en-US"/>
          </a:p>
        </p:txBody>
      </p:sp>
    </p:spTree>
    <p:extLst>
      <p:ext uri="{BB962C8B-B14F-4D97-AF65-F5344CB8AC3E}">
        <p14:creationId xmlns:p14="http://schemas.microsoft.com/office/powerpoint/2010/main" val="90417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7:13-12.5 S and T  speak about what you can do to dry flood proof a building through watertight construction….  However; it is not permitted in the IRZ…</a:t>
            </a:r>
          </a:p>
          <a:p>
            <a:r>
              <a:rPr lang="en-US" dirty="0"/>
              <a:t>So NO water-tight construction.  So no new commercial or multifamily development in the IRZ.  </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are we allowed to build there, if anything? Strict interpretation of these rules would allow only garage, storage and limited marine structures with a variance in the IRZ…  </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Keep in mind, the IRZ is almost concurrent with our existing flood zones.  </a:t>
            </a:r>
            <a:endParaRPr lang="en-US" dirty="0">
              <a:ea typeface="Calibri"/>
              <a:cs typeface="Calibri"/>
            </a:endParaRPr>
          </a:p>
          <a:p>
            <a:pPr>
              <a:defRPr/>
            </a:pPr>
            <a:r>
              <a:rPr lang="en-US" dirty="0"/>
              <a:t>The authors of these regulations probably had very specific scenarios in mind when drafting these regs, but those folks will not be at the Department forever and the next generation of reviewing agents can interpret this to enforce “no build zones.”</a:t>
            </a:r>
            <a:endParaRPr lang="en-US"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DC1E7FB4-BBDD-4AD1-8C95-AE704E1AFA97}" type="slidenum">
              <a:rPr lang="en-US" smtClean="0"/>
              <a:t>18</a:t>
            </a:fld>
            <a:endParaRPr lang="en-US"/>
          </a:p>
        </p:txBody>
      </p:sp>
    </p:spTree>
    <p:extLst>
      <p:ext uri="{BB962C8B-B14F-4D97-AF65-F5344CB8AC3E}">
        <p14:creationId xmlns:p14="http://schemas.microsoft.com/office/powerpoint/2010/main" val="902571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IRZ is also a new “Special Area” under the CAFRA regs (7:7-9.50)  - You need an individual permit from CAFRA to do any new build in this area unless you are a non-critical building and not a residential structure.   There is an extensive list of requirements and proofs that you need to provide in order to get that IP, and additions to single-family homes are not excluded.</a:t>
            </a:r>
          </a:p>
          <a:p>
            <a:endParaRPr lang="en-US"/>
          </a:p>
          <a:p>
            <a:r>
              <a:rPr lang="en-US" dirty="0"/>
              <a:t>Also, as a special area, any new development within the special areas of IRZ (and the CAFE will be limited to 3% impervious cover.  If you have an existing development, you can keep the impervious cover that you have, but new development would be capped at the 3%.</a:t>
            </a:r>
            <a:endParaRPr lang="en-US"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DC1E7FB4-BBDD-4AD1-8C95-AE704E1AFA97}" type="slidenum">
              <a:rPr lang="en-US" smtClean="0"/>
              <a:t>19</a:t>
            </a:fld>
            <a:endParaRPr lang="en-US"/>
          </a:p>
        </p:txBody>
      </p:sp>
    </p:spTree>
    <p:extLst>
      <p:ext uri="{BB962C8B-B14F-4D97-AF65-F5344CB8AC3E}">
        <p14:creationId xmlns:p14="http://schemas.microsoft.com/office/powerpoint/2010/main" val="2447797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4350B-2B8C-E5EE-4797-497AF0DF6D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74DDD-387C-5DC9-26E8-5084EAF8F4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CA5890-12BB-AA80-B9BB-A23ED0E16756}"/>
              </a:ext>
            </a:extLst>
          </p:cNvPr>
          <p:cNvSpPr>
            <a:spLocks noGrp="1"/>
          </p:cNvSpPr>
          <p:nvPr>
            <p:ph type="body" idx="1"/>
          </p:nvPr>
        </p:nvSpPr>
        <p:spPr/>
        <p:txBody>
          <a:bodyPr/>
          <a:lstStyle/>
          <a:p>
            <a:r>
              <a:rPr lang="en-US"/>
              <a:t>Brick is a large community.  32 square miles with 26 square miles of land and 6 square miles of waterfront.  Floodplain management for me has largely been limited to tidally influenced flood zones, as Brick is a coastal community.  We have 103 miles of waterfront at mean tide. This is one area of southern Brick (the 08723), but is fairly representative of our flood zones. I tried to keep the area the same in all of the slides for this part.</a:t>
            </a:r>
          </a:p>
          <a:p>
            <a:endParaRPr lang="en-US"/>
          </a:p>
          <a:p>
            <a:endParaRPr lang="en-US"/>
          </a:p>
        </p:txBody>
      </p:sp>
      <p:sp>
        <p:nvSpPr>
          <p:cNvPr id="4" name="Slide Number Placeholder 3">
            <a:extLst>
              <a:ext uri="{FF2B5EF4-FFF2-40B4-BE49-F238E27FC236}">
                <a16:creationId xmlns:a16="http://schemas.microsoft.com/office/drawing/2014/main" id="{82C6C7BF-C5C1-2136-FF1F-81A1ABD25E49}"/>
              </a:ext>
            </a:extLst>
          </p:cNvPr>
          <p:cNvSpPr>
            <a:spLocks noGrp="1"/>
          </p:cNvSpPr>
          <p:nvPr>
            <p:ph type="sldNum" sz="quarter" idx="5"/>
          </p:nvPr>
        </p:nvSpPr>
        <p:spPr/>
        <p:txBody>
          <a:bodyPr/>
          <a:lstStyle/>
          <a:p>
            <a:fld id="{DC1E7FB4-BBDD-4AD1-8C95-AE704E1AFA97}" type="slidenum">
              <a:rPr lang="en-US" smtClean="0"/>
              <a:t>2</a:t>
            </a:fld>
            <a:endParaRPr lang="en-US"/>
          </a:p>
        </p:txBody>
      </p:sp>
    </p:spTree>
    <p:extLst>
      <p:ext uri="{BB962C8B-B14F-4D97-AF65-F5344CB8AC3E}">
        <p14:creationId xmlns:p14="http://schemas.microsoft.com/office/powerpoint/2010/main" val="762098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E5551-B35A-BFD5-98A6-67ACF19E7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A59EA-B1F1-A4A9-0A5E-8AA00FA50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62428-3C70-2903-4BA9-8AD1792B40E2}"/>
              </a:ext>
            </a:extLst>
          </p:cNvPr>
          <p:cNvSpPr>
            <a:spLocks noGrp="1"/>
          </p:cNvSpPr>
          <p:nvPr>
            <p:ph type="body" idx="1"/>
          </p:nvPr>
        </p:nvSpPr>
        <p:spPr/>
        <p:txBody>
          <a:bodyPr/>
          <a:lstStyle/>
          <a:p>
            <a:r>
              <a:rPr lang="en-US" dirty="0"/>
              <a:t>In fact anything in the flood hazard area, anything in the CAFÉ Area will be identified as a CRITICAL ENVIRONMENTAL SITE</a:t>
            </a:r>
          </a:p>
          <a:p>
            <a:endParaRPr lang="en-US" dirty="0"/>
          </a:p>
          <a:p>
            <a:r>
              <a:rPr lang="en-US" dirty="0"/>
              <a:t> </a:t>
            </a:r>
          </a:p>
          <a:p>
            <a:endParaRPr lang="en-US" dirty="0"/>
          </a:p>
        </p:txBody>
      </p:sp>
      <p:sp>
        <p:nvSpPr>
          <p:cNvPr id="4" name="Slide Number Placeholder 3">
            <a:extLst>
              <a:ext uri="{FF2B5EF4-FFF2-40B4-BE49-F238E27FC236}">
                <a16:creationId xmlns:a16="http://schemas.microsoft.com/office/drawing/2014/main" id="{8114097E-CD45-1854-10C7-C6AA433154DD}"/>
              </a:ext>
            </a:extLst>
          </p:cNvPr>
          <p:cNvSpPr>
            <a:spLocks noGrp="1"/>
          </p:cNvSpPr>
          <p:nvPr>
            <p:ph type="sldNum" sz="quarter" idx="5"/>
          </p:nvPr>
        </p:nvSpPr>
        <p:spPr/>
        <p:txBody>
          <a:bodyPr/>
          <a:lstStyle/>
          <a:p>
            <a:fld id="{DC1E7FB4-BBDD-4AD1-8C95-AE704E1AFA97}" type="slidenum">
              <a:rPr lang="en-US" smtClean="0"/>
              <a:t>20</a:t>
            </a:fld>
            <a:endParaRPr lang="en-US"/>
          </a:p>
        </p:txBody>
      </p:sp>
    </p:spTree>
    <p:extLst>
      <p:ext uri="{BB962C8B-B14F-4D97-AF65-F5344CB8AC3E}">
        <p14:creationId xmlns:p14="http://schemas.microsoft.com/office/powerpoint/2010/main" val="552504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1CACF-E394-9993-C291-392189800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3538E-36EF-BE84-CD7F-32D9254CF4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082C6-C1EE-091B-B1FA-7696E1326147}"/>
              </a:ext>
            </a:extLst>
          </p:cNvPr>
          <p:cNvSpPr>
            <a:spLocks noGrp="1"/>
          </p:cNvSpPr>
          <p:nvPr>
            <p:ph type="body" idx="1"/>
          </p:nvPr>
        </p:nvSpPr>
        <p:spPr/>
        <p:txBody>
          <a:bodyPr/>
          <a:lstStyle/>
          <a:p>
            <a:r>
              <a:rPr lang="en-US" dirty="0"/>
              <a:t>If you are a municipality regulated under the Coastal Area Facilities Review Act,   The incorporation of flood zones and the IRZ,  into the new critical areas will result in 3% maximum limitation on Impervious Cover…  </a:t>
            </a:r>
          </a:p>
          <a:p>
            <a:endParaRPr lang="en-US" dirty="0"/>
          </a:p>
          <a:p>
            <a:r>
              <a:rPr lang="en-US" dirty="0"/>
              <a:t>So what can you build there?  Maybe the answer is nothing much.  Maybe that’s a good thing.  Best way to keep people safe is to keep them out.</a:t>
            </a:r>
            <a:endParaRPr lang="en-US" dirty="0">
              <a:ea typeface="Calibri"/>
              <a:cs typeface="Calibri"/>
            </a:endParaRPr>
          </a:p>
          <a:p>
            <a:endParaRPr lang="en-US" dirty="0"/>
          </a:p>
          <a:p>
            <a:r>
              <a:rPr lang="en-US" dirty="0"/>
              <a:t> </a:t>
            </a:r>
          </a:p>
          <a:p>
            <a:endParaRPr lang="en-US" dirty="0"/>
          </a:p>
        </p:txBody>
      </p:sp>
      <p:sp>
        <p:nvSpPr>
          <p:cNvPr id="4" name="Slide Number Placeholder 3">
            <a:extLst>
              <a:ext uri="{FF2B5EF4-FFF2-40B4-BE49-F238E27FC236}">
                <a16:creationId xmlns:a16="http://schemas.microsoft.com/office/drawing/2014/main" id="{8A2A62BC-6D9E-BBBC-30E1-955125C9A7A4}"/>
              </a:ext>
            </a:extLst>
          </p:cNvPr>
          <p:cNvSpPr>
            <a:spLocks noGrp="1"/>
          </p:cNvSpPr>
          <p:nvPr>
            <p:ph type="sldNum" sz="quarter" idx="5"/>
          </p:nvPr>
        </p:nvSpPr>
        <p:spPr/>
        <p:txBody>
          <a:bodyPr/>
          <a:lstStyle/>
          <a:p>
            <a:fld id="{DC1E7FB4-BBDD-4AD1-8C95-AE704E1AFA97}" type="slidenum">
              <a:rPr lang="en-US" smtClean="0"/>
              <a:t>21</a:t>
            </a:fld>
            <a:endParaRPr lang="en-US"/>
          </a:p>
        </p:txBody>
      </p:sp>
    </p:spTree>
    <p:extLst>
      <p:ext uri="{BB962C8B-B14F-4D97-AF65-F5344CB8AC3E}">
        <p14:creationId xmlns:p14="http://schemas.microsoft.com/office/powerpoint/2010/main" val="1852361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E5551-B35A-BFD5-98A6-67ACF19E7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A59EA-B1F1-A4A9-0A5E-8AA00FA50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62428-3C70-2903-4BA9-8AD1792B40E2}"/>
              </a:ext>
            </a:extLst>
          </p:cNvPr>
          <p:cNvSpPr>
            <a:spLocks noGrp="1"/>
          </p:cNvSpPr>
          <p:nvPr>
            <p:ph type="body" idx="1"/>
          </p:nvPr>
        </p:nvSpPr>
        <p:spPr/>
        <p:txBody>
          <a:bodyPr/>
          <a:lstStyle/>
          <a:p>
            <a:r>
              <a:rPr lang="en-US" dirty="0"/>
              <a:t>So why not be honest about the creation of   “No Build Zones”…  Work with municipalities and let them plan for it.</a:t>
            </a:r>
          </a:p>
          <a:p>
            <a:r>
              <a:rPr lang="en-US" dirty="0"/>
              <a:t>Instead of having to pay your consultants or the nerd that sits in the basement of town hall to carefully comb through and cross reference  1,000 plus pages of rule to find all of these nuances, tell them the REAL effects of the REAL Rules up front.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week the commissioner of the DEP told the Ocean County Mayors to embrace change and plan on modifying their zoning ordinances to allow for greater building heights.  (Didn’t go over great.) But it was honest!</a:t>
            </a:r>
          </a:p>
          <a:p>
            <a:endParaRPr lang="en-US" dirty="0"/>
          </a:p>
          <a:p>
            <a:r>
              <a:rPr lang="en-US" dirty="0"/>
              <a:t>Be honest about it.  </a:t>
            </a:r>
            <a:r>
              <a:rPr lang="en-US" dirty="0">
                <a:ea typeface="Calibri"/>
                <a:cs typeface="Calibri"/>
              </a:rPr>
              <a:t>Let communities  plan.  Allow them to allocate resources to address these things now, as opposed to reacting to restrictions later. </a:t>
            </a:r>
            <a:endParaRPr lang="en-US" dirty="0"/>
          </a:p>
          <a:p>
            <a:r>
              <a:rPr lang="en-US" dirty="0"/>
              <a:t>This is why Mayors, council and committees across the coastal area are so upset.   They are being </a:t>
            </a:r>
            <a:r>
              <a:rPr lang="en-US" dirty="0" err="1"/>
              <a:t>mislead</a:t>
            </a:r>
            <a:r>
              <a:rPr lang="en-US" dirty="0"/>
              <a:t>. There is a lot of distrust.</a:t>
            </a:r>
            <a:endParaRPr lang="en-US" dirty="0">
              <a:ea typeface="Calibri"/>
              <a:cs typeface="Calibri"/>
            </a:endParaRPr>
          </a:p>
          <a:p>
            <a:endParaRPr lang="en-US" dirty="0"/>
          </a:p>
          <a:p>
            <a:r>
              <a:rPr lang="en-US" dirty="0"/>
              <a:t> </a:t>
            </a:r>
          </a:p>
          <a:p>
            <a:endParaRPr lang="en-US" dirty="0"/>
          </a:p>
        </p:txBody>
      </p:sp>
      <p:sp>
        <p:nvSpPr>
          <p:cNvPr id="4" name="Slide Number Placeholder 3">
            <a:extLst>
              <a:ext uri="{FF2B5EF4-FFF2-40B4-BE49-F238E27FC236}">
                <a16:creationId xmlns:a16="http://schemas.microsoft.com/office/drawing/2014/main" id="{8114097E-CD45-1854-10C7-C6AA433154DD}"/>
              </a:ext>
            </a:extLst>
          </p:cNvPr>
          <p:cNvSpPr>
            <a:spLocks noGrp="1"/>
          </p:cNvSpPr>
          <p:nvPr>
            <p:ph type="sldNum" sz="quarter" idx="5"/>
          </p:nvPr>
        </p:nvSpPr>
        <p:spPr/>
        <p:txBody>
          <a:bodyPr/>
          <a:lstStyle/>
          <a:p>
            <a:fld id="{DC1E7FB4-BBDD-4AD1-8C95-AE704E1AFA97}" type="slidenum">
              <a:rPr lang="en-US" smtClean="0"/>
              <a:t>22</a:t>
            </a:fld>
            <a:endParaRPr lang="en-US"/>
          </a:p>
        </p:txBody>
      </p:sp>
    </p:spTree>
    <p:extLst>
      <p:ext uri="{BB962C8B-B14F-4D97-AF65-F5344CB8AC3E}">
        <p14:creationId xmlns:p14="http://schemas.microsoft.com/office/powerpoint/2010/main" val="517419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51B46-2628-4EF1-29CE-D19C3FBA1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E38F3-79B9-7EAB-418B-1E3F9F9B7C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C658F2-F94A-6C7D-CFDB-7B5F5B658A73}"/>
              </a:ext>
            </a:extLst>
          </p:cNvPr>
          <p:cNvSpPr>
            <a:spLocks noGrp="1"/>
          </p:cNvSpPr>
          <p:nvPr>
            <p:ph type="body" idx="1"/>
          </p:nvPr>
        </p:nvSpPr>
        <p:spPr/>
        <p:txBody>
          <a:bodyPr/>
          <a:lstStyle/>
          <a:p>
            <a:endParaRPr lang="en-US" dirty="0"/>
          </a:p>
          <a:p>
            <a:r>
              <a:rPr lang="en-US" dirty="0"/>
              <a:t> Why would you not let them prepare for the potential tax appeals from the loss in utility of these area, particularly in the IRZ and CAFÉ Area, where property owners may or may not have an idea what is about to happen to their development potential. But the tax base will shift and the municipalities will need resources to manage that.</a:t>
            </a:r>
            <a:endParaRPr lang="en-US" dirty="0">
              <a:ea typeface="Calibri"/>
              <a:cs typeface="Calibri"/>
            </a:endParaRPr>
          </a:p>
          <a:p>
            <a:endParaRPr lang="en-US" dirty="0"/>
          </a:p>
          <a:p>
            <a:endParaRPr lang="en-US" dirty="0"/>
          </a:p>
          <a:p>
            <a:r>
              <a:rPr lang="en-US" dirty="0"/>
              <a:t> </a:t>
            </a:r>
          </a:p>
          <a:p>
            <a:endParaRPr lang="en-US" dirty="0"/>
          </a:p>
        </p:txBody>
      </p:sp>
      <p:sp>
        <p:nvSpPr>
          <p:cNvPr id="4" name="Slide Number Placeholder 3">
            <a:extLst>
              <a:ext uri="{FF2B5EF4-FFF2-40B4-BE49-F238E27FC236}">
                <a16:creationId xmlns:a16="http://schemas.microsoft.com/office/drawing/2014/main" id="{4C4DC061-E4F4-B7A7-FDA7-954A71D04E81}"/>
              </a:ext>
            </a:extLst>
          </p:cNvPr>
          <p:cNvSpPr>
            <a:spLocks noGrp="1"/>
          </p:cNvSpPr>
          <p:nvPr>
            <p:ph type="sldNum" sz="quarter" idx="5"/>
          </p:nvPr>
        </p:nvSpPr>
        <p:spPr/>
        <p:txBody>
          <a:bodyPr/>
          <a:lstStyle/>
          <a:p>
            <a:fld id="{DC1E7FB4-BBDD-4AD1-8C95-AE704E1AFA97}" type="slidenum">
              <a:rPr lang="en-US" smtClean="0"/>
              <a:t>23</a:t>
            </a:fld>
            <a:endParaRPr lang="en-US"/>
          </a:p>
        </p:txBody>
      </p:sp>
    </p:spTree>
    <p:extLst>
      <p:ext uri="{BB962C8B-B14F-4D97-AF65-F5344CB8AC3E}">
        <p14:creationId xmlns:p14="http://schemas.microsoft.com/office/powerpoint/2010/main" val="2974497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90FC0-D1C6-EC4D-2A10-13B48AFFC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39755-A25F-104A-997B-B781B5D82A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69FA0-2285-A856-0337-24B4DCB38854}"/>
              </a:ext>
            </a:extLst>
          </p:cNvPr>
          <p:cNvSpPr>
            <a:spLocks noGrp="1"/>
          </p:cNvSpPr>
          <p:nvPr>
            <p:ph type="body" idx="1"/>
          </p:nvPr>
        </p:nvSpPr>
        <p:spPr/>
        <p:txBody>
          <a:bodyPr/>
          <a:lstStyle/>
          <a:p>
            <a:r>
              <a:rPr lang="en-US" dirty="0"/>
              <a:t>Allow them the opportunity to use this information to reexamine their Affordable Housing opportunities and obligations.   </a:t>
            </a:r>
          </a:p>
          <a:p>
            <a:endParaRPr lang="en-US" dirty="0"/>
          </a:p>
          <a:p>
            <a:r>
              <a:rPr lang="en-US" dirty="0"/>
              <a:t> Resilient communities plan… so give them the information they need to let them plan accordingly.  It’s disingenuous to make a municipality plan for affordable housing in a place where it can never be developed.  </a:t>
            </a:r>
          </a:p>
          <a:p>
            <a:r>
              <a:rPr lang="en-US" dirty="0">
                <a:ea typeface="Calibri"/>
                <a:cs typeface="Calibri"/>
              </a:rPr>
              <a:t>Does the DEP work with HUD to remove the areas they have designated as environmentally critical or sensitive from the developable potential of communities?  NO. </a:t>
            </a:r>
          </a:p>
          <a:p>
            <a:endParaRPr lang="en-US" dirty="0">
              <a:ea typeface="Calibri"/>
              <a:cs typeface="Calibri"/>
            </a:endParaRPr>
          </a:p>
          <a:p>
            <a:r>
              <a:rPr lang="en-US" dirty="0">
                <a:ea typeface="Calibri"/>
                <a:cs typeface="Calibri"/>
              </a:rPr>
              <a:t>The DCA says we need 360 units – based upon several factors, but predicated on the “vacant land analysis”     we say our obligation is 29…</a:t>
            </a:r>
          </a:p>
          <a:p>
            <a:r>
              <a:rPr lang="en-US" dirty="0">
                <a:ea typeface="Calibri"/>
                <a:cs typeface="Calibri"/>
              </a:rPr>
              <a:t>We already have 3 lawsuits filed against us for builders remedy for the NEXT of affordable housing…. So we are going to have to fight the DCA and 3 lawsuits….  The state agencies create competing regulations and impose them upon  Municipalities.  We are always in a reactive position…</a:t>
            </a:r>
          </a:p>
          <a:p>
            <a:r>
              <a:rPr lang="en-US" dirty="0">
                <a:ea typeface="Calibri"/>
                <a:cs typeface="Calibri"/>
              </a:rPr>
              <a:t>If the state agencies could work together on things like this….it would  free up a lot of municipal resources that we could allocate proactively towards greater resilience.</a:t>
            </a:r>
            <a:endParaRPr lang="en-US" dirty="0"/>
          </a:p>
          <a:p>
            <a:endParaRPr lang="en-US" dirty="0"/>
          </a:p>
          <a:p>
            <a:r>
              <a:rPr lang="en-US" dirty="0"/>
              <a:t> </a:t>
            </a:r>
          </a:p>
          <a:p>
            <a:endParaRPr lang="en-US" dirty="0"/>
          </a:p>
        </p:txBody>
      </p:sp>
      <p:sp>
        <p:nvSpPr>
          <p:cNvPr id="4" name="Slide Number Placeholder 3">
            <a:extLst>
              <a:ext uri="{FF2B5EF4-FFF2-40B4-BE49-F238E27FC236}">
                <a16:creationId xmlns:a16="http://schemas.microsoft.com/office/drawing/2014/main" id="{C1E34892-1B79-87EA-AB9B-1D716DA4EDC3}"/>
              </a:ext>
            </a:extLst>
          </p:cNvPr>
          <p:cNvSpPr>
            <a:spLocks noGrp="1"/>
          </p:cNvSpPr>
          <p:nvPr>
            <p:ph type="sldNum" sz="quarter" idx="5"/>
          </p:nvPr>
        </p:nvSpPr>
        <p:spPr/>
        <p:txBody>
          <a:bodyPr/>
          <a:lstStyle/>
          <a:p>
            <a:fld id="{DC1E7FB4-BBDD-4AD1-8C95-AE704E1AFA97}" type="slidenum">
              <a:rPr lang="en-US" smtClean="0"/>
              <a:t>24</a:t>
            </a:fld>
            <a:endParaRPr lang="en-US"/>
          </a:p>
        </p:txBody>
      </p:sp>
    </p:spTree>
    <p:extLst>
      <p:ext uri="{BB962C8B-B14F-4D97-AF65-F5344CB8AC3E}">
        <p14:creationId xmlns:p14="http://schemas.microsoft.com/office/powerpoint/2010/main" val="4244415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E89AA-D484-355B-0F13-2D3CA18E5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BA63B-B314-5EA1-CC79-0F8461ADC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E3C7DA-F4C0-A72F-E272-540750FAF3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Speaking of Building heights, we  have some concerns for how high is too high…Not just for the building character of our housing stock,  We don’t have ladder trucks that can reach these heights in the event of a fire.  Will there be grants for new, bigger  fire trucks?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above a certain height, you have to jump to an higher construction level in the International Residential Code.  You have to adhere to a higher fire rating of 5A construction, which also increases construction costs.  In addition to the soft costs associated with engineering, planning, surveying and permitting.  So there will be an affect to the affordability of housing in the costal communities.  It won’t stop the development, just result in residents with deeper pockets.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35A4CC4-34BD-A585-CC93-54C91EC81EB6}"/>
              </a:ext>
            </a:extLst>
          </p:cNvPr>
          <p:cNvSpPr>
            <a:spLocks noGrp="1"/>
          </p:cNvSpPr>
          <p:nvPr>
            <p:ph type="sldNum" sz="quarter" idx="5"/>
          </p:nvPr>
        </p:nvSpPr>
        <p:spPr/>
        <p:txBody>
          <a:bodyPr/>
          <a:lstStyle/>
          <a:p>
            <a:fld id="{DC1E7FB4-BBDD-4AD1-8C95-AE704E1AFA97}" type="slidenum">
              <a:rPr lang="en-US" smtClean="0"/>
              <a:t>25</a:t>
            </a:fld>
            <a:endParaRPr lang="en-US"/>
          </a:p>
        </p:txBody>
      </p:sp>
    </p:spTree>
    <p:extLst>
      <p:ext uri="{BB962C8B-B14F-4D97-AF65-F5344CB8AC3E}">
        <p14:creationId xmlns:p14="http://schemas.microsoft.com/office/powerpoint/2010/main" val="337259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do you think is enforcing all of these DEP rules and requirements…</a:t>
            </a:r>
          </a:p>
          <a:p>
            <a:r>
              <a:rPr lang="en-US" dirty="0"/>
              <a:t>The DEP doesn’t  have inspectors that periodically check all of these developments?</a:t>
            </a:r>
          </a:p>
          <a:p>
            <a:r>
              <a:rPr lang="en-US" dirty="0"/>
              <a:t> </a:t>
            </a:r>
          </a:p>
          <a:p>
            <a:r>
              <a:rPr lang="en-US" dirty="0"/>
              <a:t>Nothing in this proposal means a thing if structures are not constructed properly.  Without eyes on the construction, all of this is just a waste of time and money</a:t>
            </a:r>
          </a:p>
        </p:txBody>
      </p:sp>
      <p:sp>
        <p:nvSpPr>
          <p:cNvPr id="4" name="Slide Number Placeholder 3"/>
          <p:cNvSpPr>
            <a:spLocks noGrp="1"/>
          </p:cNvSpPr>
          <p:nvPr>
            <p:ph type="sldNum" sz="quarter" idx="5"/>
          </p:nvPr>
        </p:nvSpPr>
        <p:spPr/>
        <p:txBody>
          <a:bodyPr/>
          <a:lstStyle/>
          <a:p>
            <a:fld id="{DC1E7FB4-BBDD-4AD1-8C95-AE704E1AFA97}" type="slidenum">
              <a:rPr lang="en-US" smtClean="0"/>
              <a:t>26</a:t>
            </a:fld>
            <a:endParaRPr lang="en-US"/>
          </a:p>
        </p:txBody>
      </p:sp>
    </p:spTree>
    <p:extLst>
      <p:ext uri="{BB962C8B-B14F-4D97-AF65-F5344CB8AC3E}">
        <p14:creationId xmlns:p14="http://schemas.microsoft.com/office/powerpoint/2010/main" val="1947254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know who is making certain that things are built correctly?  Who is verifying that all the structure elevations are correct. That all of the DEP permit conditions are complied with?  </a:t>
            </a:r>
            <a:br>
              <a:rPr lang="en-US" dirty="0"/>
            </a:br>
            <a:r>
              <a:rPr lang="en-US" dirty="0"/>
              <a:t>It isn’t the Construction Official.  It is not the DEP. </a:t>
            </a:r>
          </a:p>
          <a:p>
            <a:endParaRPr lang="en-US" dirty="0"/>
          </a:p>
          <a:p>
            <a:r>
              <a:rPr lang="en-US" dirty="0"/>
              <a:t>It’s the LOCAL FLOODPLAIN MANAGER that makes certain all the requirements of the special flood hazard area are complied with.</a:t>
            </a:r>
          </a:p>
          <a:p>
            <a:r>
              <a:rPr lang="en-US" dirty="0"/>
              <a:t>That the clearing limits are respected. </a:t>
            </a:r>
          </a:p>
          <a:p>
            <a:r>
              <a:rPr lang="en-US" dirty="0"/>
              <a:t>The building foundations are anchored and balanced.</a:t>
            </a:r>
          </a:p>
          <a:p>
            <a:r>
              <a:rPr lang="en-US" dirty="0"/>
              <a:t>That the living spaces and attendant utilities are at the proper elevation.</a:t>
            </a:r>
          </a:p>
          <a:p>
            <a:r>
              <a:rPr lang="en-US" dirty="0"/>
              <a:t>That the deed notices area filed.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properties and the structures on them are insurable.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people are protected</a:t>
            </a:r>
          </a:p>
          <a:p>
            <a:endParaRPr lang="en-US" dirty="0"/>
          </a:p>
        </p:txBody>
      </p:sp>
      <p:sp>
        <p:nvSpPr>
          <p:cNvPr id="4" name="Slide Number Placeholder 3"/>
          <p:cNvSpPr>
            <a:spLocks noGrp="1"/>
          </p:cNvSpPr>
          <p:nvPr>
            <p:ph type="sldNum" sz="quarter" idx="5"/>
          </p:nvPr>
        </p:nvSpPr>
        <p:spPr/>
        <p:txBody>
          <a:bodyPr/>
          <a:lstStyle/>
          <a:p>
            <a:fld id="{DC1E7FB4-BBDD-4AD1-8C95-AE704E1AFA97}" type="slidenum">
              <a:rPr lang="en-US" smtClean="0"/>
              <a:t>27</a:t>
            </a:fld>
            <a:endParaRPr lang="en-US"/>
          </a:p>
        </p:txBody>
      </p:sp>
    </p:spTree>
    <p:extLst>
      <p:ext uri="{BB962C8B-B14F-4D97-AF65-F5344CB8AC3E}">
        <p14:creationId xmlns:p14="http://schemas.microsoft.com/office/powerpoint/2010/main" val="2087074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B9009-535F-C9B8-E6FF-C31273F60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65007-10B8-F921-2F29-EFA8BD6EE3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26EB2C-25EC-5768-58D8-8F3FC8A34B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State of NJ requires no training for the local floodplain manager.  They should. I cannot stress enough the need for a minimum Base Level training requirement for the local floodplain manager.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Start Small.  Start with getting a written acknowledgement from the floodplain manager in each community that they understand that they are the floodplain manager and they have responsibilities associated with that. You would be surprised that Many municipalities in NJ do not even know who their floodplain managers are, so that that would be a great start.</a:t>
            </a:r>
          </a:p>
          <a:p>
            <a:endParaRPr lang="en-US" dirty="0"/>
          </a:p>
          <a:p>
            <a:r>
              <a:rPr lang="en-US" dirty="0"/>
              <a:t>The training is available and often free!</a:t>
            </a:r>
          </a:p>
          <a:p>
            <a:endParaRPr lang="en-US" dirty="0"/>
          </a:p>
          <a:p>
            <a:r>
              <a:rPr lang="en-US" dirty="0"/>
              <a:t>[Please don’t act like it is too complicated…. If the DEP can require Stormwater Training for planning board and board of adjustment members and reviewing engineers, why can’t they require minimum training for floodplain management.    Yet they require nothing for the local floodplain managers…  If flooding is this paramount and keeping people and property safe is warrants regulating for 2100 conditions in 2025, doesn’t it warrant having qualified people enforcing these regulations?]</a:t>
            </a:r>
          </a:p>
        </p:txBody>
      </p:sp>
      <p:sp>
        <p:nvSpPr>
          <p:cNvPr id="4" name="Slide Number Placeholder 3">
            <a:extLst>
              <a:ext uri="{FF2B5EF4-FFF2-40B4-BE49-F238E27FC236}">
                <a16:creationId xmlns:a16="http://schemas.microsoft.com/office/drawing/2014/main" id="{678A6E9B-DF8F-B4C9-1F3E-CC56DD6FC832}"/>
              </a:ext>
            </a:extLst>
          </p:cNvPr>
          <p:cNvSpPr>
            <a:spLocks noGrp="1"/>
          </p:cNvSpPr>
          <p:nvPr>
            <p:ph type="sldNum" sz="quarter" idx="5"/>
          </p:nvPr>
        </p:nvSpPr>
        <p:spPr/>
        <p:txBody>
          <a:bodyPr/>
          <a:lstStyle/>
          <a:p>
            <a:fld id="{DC1E7FB4-BBDD-4AD1-8C95-AE704E1AFA97}" type="slidenum">
              <a:rPr lang="en-US" smtClean="0"/>
              <a:t>28</a:t>
            </a:fld>
            <a:endParaRPr lang="en-US"/>
          </a:p>
        </p:txBody>
      </p:sp>
    </p:spTree>
    <p:extLst>
      <p:ext uri="{BB962C8B-B14F-4D97-AF65-F5344CB8AC3E}">
        <p14:creationId xmlns:p14="http://schemas.microsoft.com/office/powerpoint/2010/main" val="635697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t>
            </a:r>
            <a:r>
              <a:rPr lang="en-US"/>
              <a:t>a local floodplain </a:t>
            </a:r>
            <a:r>
              <a:rPr lang="en-US" dirty="0"/>
              <a:t>manager.  We are NJAFM.  The New Jersey Association for Floodplain Management, and we are here to help.  </a:t>
            </a:r>
          </a:p>
          <a:p>
            <a:r>
              <a:rPr lang="en-US" dirty="0"/>
              <a:t>We are not just floodplain managers, but scientists, planners, engineers, regulators, GIS specialists, vendors, Insurance Agents, Real Estate Brokers, Architects, Administrators and elected officials.  We exist to </a:t>
            </a:r>
            <a:r>
              <a:rPr lang="en-US" b="0" i="0" dirty="0">
                <a:solidFill>
                  <a:srgbClr val="000000"/>
                </a:solidFill>
                <a:effectLst/>
                <a:latin typeface="Lora" pitchFamily="2" charset="0"/>
              </a:rPr>
              <a:t>inform and heighten awareness about flood risk, to better protect public safety, property, the economy and the environment. And </a:t>
            </a:r>
            <a:r>
              <a:rPr lang="en-US" dirty="0"/>
              <a:t>We would be honored to be a resource you. </a:t>
            </a:r>
            <a:endParaRPr lang="en-US" b="0" i="0" dirty="0">
              <a:solidFill>
                <a:srgbClr val="000000"/>
              </a:solidFill>
              <a:effectLst/>
              <a:latin typeface="Lora" pitchFamily="2" charset="0"/>
            </a:endParaRPr>
          </a:p>
          <a:p>
            <a:endParaRPr lang="en-US" b="0" i="0" dirty="0">
              <a:solidFill>
                <a:srgbClr val="000000"/>
              </a:solidFill>
              <a:effectLst/>
              <a:latin typeface="Lora" pitchFamily="2" charset="0"/>
            </a:endParaRPr>
          </a:p>
          <a:p>
            <a:r>
              <a:rPr lang="en-US" b="0" i="0" dirty="0">
                <a:solidFill>
                  <a:srgbClr val="000000"/>
                </a:solidFill>
                <a:effectLst/>
                <a:latin typeface="Lora" pitchFamily="2" charset="0"/>
              </a:rPr>
              <a:t>Thank you for your time today. – Hope I didn’t go over time.</a:t>
            </a:r>
          </a:p>
          <a:p>
            <a:endParaRPr lang="en-US" dirty="0"/>
          </a:p>
          <a:p>
            <a:endParaRPr lang="en-US" dirty="0"/>
          </a:p>
        </p:txBody>
      </p:sp>
      <p:sp>
        <p:nvSpPr>
          <p:cNvPr id="4" name="Slide Number Placeholder 3"/>
          <p:cNvSpPr>
            <a:spLocks noGrp="1"/>
          </p:cNvSpPr>
          <p:nvPr>
            <p:ph type="sldNum" sz="quarter" idx="5"/>
          </p:nvPr>
        </p:nvSpPr>
        <p:spPr/>
        <p:txBody>
          <a:bodyPr/>
          <a:lstStyle/>
          <a:p>
            <a:fld id="{DC1E7FB4-BBDD-4AD1-8C95-AE704E1AFA97}" type="slidenum">
              <a:rPr lang="en-US" smtClean="0"/>
              <a:t>29</a:t>
            </a:fld>
            <a:endParaRPr lang="en-US"/>
          </a:p>
        </p:txBody>
      </p:sp>
    </p:spTree>
    <p:extLst>
      <p:ext uri="{BB962C8B-B14F-4D97-AF65-F5344CB8AC3E}">
        <p14:creationId xmlns:p14="http://schemas.microsoft.com/office/powerpoint/2010/main" val="3541953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E89AA-D484-355B-0F13-2D3CA18E5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BA63B-B314-5EA1-CC79-0F8461ADC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E3C7DA-F4C0-A72F-E272-540750FAF3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While we do have some riverine flood hazard areas: however,  since Sandy, the majority of our redevelopment has been in the NFIP’s tidally influenced  special flood hazard area.  Everything that you see here in blue is flood zone and is regulated by the National Flood Insurance Program.  </a:t>
            </a:r>
            <a:br>
              <a:rPr lang="en-US"/>
            </a:br>
            <a:r>
              <a:rPr lang="en-US"/>
              <a:t>FEMA flood elevations generally are delineated by topography.  For example if the lowest flood elevation in this area is “7”, so then the flood zone  generally stops where the ground elevation is 7.</a:t>
            </a:r>
          </a:p>
          <a:p>
            <a:r>
              <a:rPr lang="en-US"/>
              <a:t>We have a very diverse group of professionals here and I don’t want to either overwhelm or bore anyone with the weeds and specifics of the requirements for construction in the flood zone, but let’s just say there are special permitting and construction requirements inside the blue line, that you wouldn’t have to do outside of the blue line.  </a:t>
            </a:r>
          </a:p>
        </p:txBody>
      </p:sp>
      <p:sp>
        <p:nvSpPr>
          <p:cNvPr id="4" name="Slide Number Placeholder 3">
            <a:extLst>
              <a:ext uri="{FF2B5EF4-FFF2-40B4-BE49-F238E27FC236}">
                <a16:creationId xmlns:a16="http://schemas.microsoft.com/office/drawing/2014/main" id="{F35A4CC4-34BD-A585-CC93-54C91EC81EB6}"/>
              </a:ext>
            </a:extLst>
          </p:cNvPr>
          <p:cNvSpPr>
            <a:spLocks noGrp="1"/>
          </p:cNvSpPr>
          <p:nvPr>
            <p:ph type="sldNum" sz="quarter" idx="5"/>
          </p:nvPr>
        </p:nvSpPr>
        <p:spPr/>
        <p:txBody>
          <a:bodyPr/>
          <a:lstStyle/>
          <a:p>
            <a:fld id="{DC1E7FB4-BBDD-4AD1-8C95-AE704E1AFA97}" type="slidenum">
              <a:rPr lang="en-US" smtClean="0"/>
              <a:t>3</a:t>
            </a:fld>
            <a:endParaRPr lang="en-US"/>
          </a:p>
        </p:txBody>
      </p:sp>
    </p:spTree>
    <p:extLst>
      <p:ext uri="{BB962C8B-B14F-4D97-AF65-F5344CB8AC3E}">
        <p14:creationId xmlns:p14="http://schemas.microsoft.com/office/powerpoint/2010/main" val="1930881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E89AA-D484-355B-0F13-2D3CA18E5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BA63B-B314-5EA1-CC79-0F8461ADC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E3C7DA-F4C0-A72F-E272-540750FAF3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REAL PACT regulations are based upon 5-feet of sea level rise.  We create the Inundation Risk Zone by anticipating the 5-feet of sea level rise.  To start, we go to NOAA and look at some gage data to show our MHHW in Brick .  You are actually supposed to either collect gauge data and  interpolate between available gauges over a year to determine the MHHW….  For simplicity, for today we are going to say our MHHW elevation in Brick is completely uniform, and it is about elevation 2.2, everywhere.  So we are adding 5-feet to the MHHW and calculating the FUTURE MHHW is roughly elevation 7.2. </a:t>
            </a:r>
          </a:p>
          <a:p>
            <a:pPr>
              <a:defRPr/>
            </a:pPr>
            <a:r>
              <a:rPr lang="en-US" dirty="0"/>
              <a:t>And in Brick, for today, for simplicity, we are calling it a uniform elevation of  7.2 – Everywhere.</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35A4CC4-34BD-A585-CC93-54C91EC81EB6}"/>
              </a:ext>
            </a:extLst>
          </p:cNvPr>
          <p:cNvSpPr>
            <a:spLocks noGrp="1"/>
          </p:cNvSpPr>
          <p:nvPr>
            <p:ph type="sldNum" sz="quarter" idx="5"/>
          </p:nvPr>
        </p:nvSpPr>
        <p:spPr/>
        <p:txBody>
          <a:bodyPr/>
          <a:lstStyle/>
          <a:p>
            <a:fld id="{DC1E7FB4-BBDD-4AD1-8C95-AE704E1AFA97}" type="slidenum">
              <a:rPr lang="en-US" smtClean="0"/>
              <a:t>4</a:t>
            </a:fld>
            <a:endParaRPr lang="en-US"/>
          </a:p>
        </p:txBody>
      </p:sp>
    </p:spTree>
    <p:extLst>
      <p:ext uri="{BB962C8B-B14F-4D97-AF65-F5344CB8AC3E}">
        <p14:creationId xmlns:p14="http://schemas.microsoft.com/office/powerpoint/2010/main" val="192538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calling all of the land underneath of it the INNUNDATION RISK ZONE. IRZ.  So, it  is an elevation and it’s a zone.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MHHW + 5 feet = IRZ</a:t>
            </a:r>
            <a:endParaRPr lang="en-US" dirty="0">
              <a:ea typeface="Calibri"/>
              <a:cs typeface="Calibri"/>
            </a:endParaRPr>
          </a:p>
          <a:p>
            <a:pPr>
              <a:defRPr/>
            </a:pPr>
            <a:r>
              <a:rPr lang="en-US" dirty="0"/>
              <a:t>So you can’t actually see the IRZ on a map yet.  The DEP has indicated that a map will provided, but for now, I am using the mapping layer of Sea Level + 5-feet from the NJ </a:t>
            </a:r>
            <a:r>
              <a:rPr lang="en-US" dirty="0" err="1"/>
              <a:t>GeoWeb</a:t>
            </a:r>
            <a:r>
              <a:rPr lang="en-US" dirty="0"/>
              <a:t> to estimate the IRZ.  </a:t>
            </a:r>
            <a:br>
              <a:rPr lang="en-US" dirty="0">
                <a:cs typeface="+mn-lt"/>
              </a:rPr>
            </a:br>
            <a:endParaRPr lang="en-US" dirty="0">
              <a:ea typeface="Calibri"/>
              <a:cs typeface="Calibri"/>
            </a:endParaRPr>
          </a:p>
        </p:txBody>
      </p:sp>
      <p:sp>
        <p:nvSpPr>
          <p:cNvPr id="4" name="Slide Number Placeholder 3"/>
          <p:cNvSpPr>
            <a:spLocks noGrp="1"/>
          </p:cNvSpPr>
          <p:nvPr>
            <p:ph type="sldNum" sz="quarter" idx="5"/>
          </p:nvPr>
        </p:nvSpPr>
        <p:spPr/>
        <p:txBody>
          <a:bodyPr/>
          <a:lstStyle/>
          <a:p>
            <a:fld id="{DC1E7FB4-BBDD-4AD1-8C95-AE704E1AFA97}" type="slidenum">
              <a:rPr lang="en-US" smtClean="0"/>
              <a:t>5</a:t>
            </a:fld>
            <a:endParaRPr lang="en-US"/>
          </a:p>
        </p:txBody>
      </p:sp>
    </p:spTree>
    <p:extLst>
      <p:ext uri="{BB962C8B-B14F-4D97-AF65-F5344CB8AC3E}">
        <p14:creationId xmlns:p14="http://schemas.microsoft.com/office/powerpoint/2010/main" val="3216020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0614E-245B-52EC-2C32-E4FD564337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8E47AC-F804-FF95-4399-09E21A0999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DF5BC0-9EB8-829D-1D4C-46E86FC1B9CB}"/>
              </a:ext>
            </a:extLst>
          </p:cNvPr>
          <p:cNvSpPr>
            <a:spLocks noGrp="1"/>
          </p:cNvSpPr>
          <p:nvPr>
            <p:ph type="body" idx="1"/>
          </p:nvPr>
        </p:nvSpPr>
        <p:spPr/>
        <p:txBody>
          <a:bodyPr/>
          <a:lstStyle/>
          <a:p>
            <a:r>
              <a:rPr lang="en-US"/>
              <a:t>If we overlap the IRZ onto the Preliminary Flood Maps that we enforce today, the areas are almost congruent.  (which really makes sense, because our lowest flood elevation is 7 and we are assuming elevation 7.2 for the IRZ.)  So if you are mapped in the special flood hazard area today, you will likely be in the IRZ under the Proposed Rules.</a:t>
            </a:r>
          </a:p>
          <a:p>
            <a:endParaRPr lang="en-US"/>
          </a:p>
        </p:txBody>
      </p:sp>
      <p:sp>
        <p:nvSpPr>
          <p:cNvPr id="4" name="Slide Number Placeholder 3">
            <a:extLst>
              <a:ext uri="{FF2B5EF4-FFF2-40B4-BE49-F238E27FC236}">
                <a16:creationId xmlns:a16="http://schemas.microsoft.com/office/drawing/2014/main" id="{6ACD53EE-0908-B44B-1F11-5DD4517CFEA4}"/>
              </a:ext>
            </a:extLst>
          </p:cNvPr>
          <p:cNvSpPr>
            <a:spLocks noGrp="1"/>
          </p:cNvSpPr>
          <p:nvPr>
            <p:ph type="sldNum" sz="quarter" idx="5"/>
          </p:nvPr>
        </p:nvSpPr>
        <p:spPr/>
        <p:txBody>
          <a:bodyPr/>
          <a:lstStyle/>
          <a:p>
            <a:fld id="{DC1E7FB4-BBDD-4AD1-8C95-AE704E1AFA97}" type="slidenum">
              <a:rPr lang="en-US" smtClean="0"/>
              <a:t>6</a:t>
            </a:fld>
            <a:endParaRPr lang="en-US"/>
          </a:p>
        </p:txBody>
      </p:sp>
    </p:spTree>
    <p:extLst>
      <p:ext uri="{BB962C8B-B14F-4D97-AF65-F5344CB8AC3E}">
        <p14:creationId xmlns:p14="http://schemas.microsoft.com/office/powerpoint/2010/main" val="1788214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Climate Adjusted Flood Elevation, or CAFÉ, which will be the new special flood hazard areas, are delineated by adding 5-feet to either the (Preliminary) FEMA Base Flood Elevation or the IRZ elevation in your site.  So, the CAFÉ is the also an elevation and it a zone.  </a:t>
            </a:r>
          </a:p>
        </p:txBody>
      </p:sp>
      <p:sp>
        <p:nvSpPr>
          <p:cNvPr id="4" name="Slide Number Placeholder 3"/>
          <p:cNvSpPr>
            <a:spLocks noGrp="1"/>
          </p:cNvSpPr>
          <p:nvPr>
            <p:ph type="sldNum" sz="quarter" idx="5"/>
          </p:nvPr>
        </p:nvSpPr>
        <p:spPr/>
        <p:txBody>
          <a:bodyPr/>
          <a:lstStyle/>
          <a:p>
            <a:fld id="{DC1E7FB4-BBDD-4AD1-8C95-AE704E1AFA97}" type="slidenum">
              <a:rPr lang="en-US" smtClean="0"/>
              <a:t>7</a:t>
            </a:fld>
            <a:endParaRPr lang="en-US"/>
          </a:p>
        </p:txBody>
      </p:sp>
    </p:spTree>
    <p:extLst>
      <p:ext uri="{BB962C8B-B14F-4D97-AF65-F5344CB8AC3E}">
        <p14:creationId xmlns:p14="http://schemas.microsoft.com/office/powerpoint/2010/main" val="3011589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E5551-B35A-BFD5-98A6-67ACF19E7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A59EA-B1F1-A4A9-0A5E-8AA00FA50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62428-3C70-2903-4BA9-8AD1792B40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determine your elevation and plot it on a map, all of the areas underneath that elevation will be regulated as special flood hazard areas.  For simplicity today, in Brick, we are using elevation 12.  Everyone that exists under elevation 12 is in a CAFÉ and will be regulated as being in a special flood hazard area.</a:t>
            </a:r>
          </a:p>
          <a:p>
            <a:r>
              <a:rPr lang="en-US" dirty="0"/>
              <a:t>So the orange areas of this map will be the NEWLY regulated flood zones.  There are a few thousand structures here, so the first thing that would change for me is the number of people that I need to regulate, and the volume of records I have to keep.  Regulation of more area requires more resources.   Bu that is ok, because that’s my job.</a:t>
            </a:r>
          </a:p>
          <a:p>
            <a:r>
              <a:rPr lang="en-US" dirty="0"/>
              <a:t>Next I want to get into some areas that I have specific concerns about the Proposal .</a:t>
            </a:r>
          </a:p>
          <a:p>
            <a:endParaRPr lang="en-US" dirty="0"/>
          </a:p>
        </p:txBody>
      </p:sp>
      <p:sp>
        <p:nvSpPr>
          <p:cNvPr id="4" name="Slide Number Placeholder 3">
            <a:extLst>
              <a:ext uri="{FF2B5EF4-FFF2-40B4-BE49-F238E27FC236}">
                <a16:creationId xmlns:a16="http://schemas.microsoft.com/office/drawing/2014/main" id="{8114097E-CD45-1854-10C7-C6AA433154DD}"/>
              </a:ext>
            </a:extLst>
          </p:cNvPr>
          <p:cNvSpPr>
            <a:spLocks noGrp="1"/>
          </p:cNvSpPr>
          <p:nvPr>
            <p:ph type="sldNum" sz="quarter" idx="5"/>
          </p:nvPr>
        </p:nvSpPr>
        <p:spPr/>
        <p:txBody>
          <a:bodyPr/>
          <a:lstStyle/>
          <a:p>
            <a:fld id="{DC1E7FB4-BBDD-4AD1-8C95-AE704E1AFA97}" type="slidenum">
              <a:rPr lang="en-US" smtClean="0"/>
              <a:t>8</a:t>
            </a:fld>
            <a:endParaRPr lang="en-US"/>
          </a:p>
        </p:txBody>
      </p:sp>
    </p:spTree>
    <p:extLst>
      <p:ext uri="{BB962C8B-B14F-4D97-AF65-F5344CB8AC3E}">
        <p14:creationId xmlns:p14="http://schemas.microsoft.com/office/powerpoint/2010/main" val="4025955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E5551-B35A-BFD5-98A6-67ACF19E7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A59EA-B1F1-A4A9-0A5E-8AA00FA50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62428-3C70-2903-4BA9-8AD1792B40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DEP is NOT providing a new Flood Map with elevations, just a general location of the CAFÉ Area.  So,  If you are located in an area that is Mapped as a Special Flood Hazard Area now, I can calculate you what your CAFÉ Elevation will be and advise you on how to proceed with your application.  If you are newly mapped into the flood zone as a result of incorporation of the CAFÉ, you have to calculate your own.    You have to have a professional interpret the MHHW Elevation at your location and you’ll  have to submit to the DEP for a verification of your CAFÉ .  </a:t>
            </a:r>
          </a:p>
          <a:p>
            <a:r>
              <a:rPr lang="en-US" dirty="0"/>
              <a:t>  If you establish your climate adjusted flood elevation through verification, you will not qualify for permits by registration or general permits by certification.  </a:t>
            </a:r>
          </a:p>
          <a:p>
            <a:endParaRPr lang="en-US" dirty="0"/>
          </a:p>
          <a:p>
            <a:r>
              <a:rPr lang="en-US" dirty="0"/>
              <a:t>Anything that is regulated with a verification of flood zone elevation, must get a general permit or an individual permit, depending on the activity.  </a:t>
            </a:r>
          </a:p>
          <a:p>
            <a:endParaRPr lang="en-US" dirty="0"/>
          </a:p>
          <a:p>
            <a:r>
              <a:rPr lang="en-US" dirty="0"/>
              <a:t>[Here (point to blue) I can take your base flood elevation of 8 and add 5-feet.  Easy </a:t>
            </a:r>
            <a:r>
              <a:rPr lang="en-US" dirty="0" err="1"/>
              <a:t>peesy</a:t>
            </a:r>
            <a:r>
              <a:rPr lang="en-US" dirty="0"/>
              <a:t>.  There (point to Orange) you are on your own to calculate the CAFÉ and have it verified.]</a:t>
            </a:r>
          </a:p>
        </p:txBody>
      </p:sp>
      <p:sp>
        <p:nvSpPr>
          <p:cNvPr id="4" name="Slide Number Placeholder 3">
            <a:extLst>
              <a:ext uri="{FF2B5EF4-FFF2-40B4-BE49-F238E27FC236}">
                <a16:creationId xmlns:a16="http://schemas.microsoft.com/office/drawing/2014/main" id="{8114097E-CD45-1854-10C7-C6AA433154DD}"/>
              </a:ext>
            </a:extLst>
          </p:cNvPr>
          <p:cNvSpPr>
            <a:spLocks noGrp="1"/>
          </p:cNvSpPr>
          <p:nvPr>
            <p:ph type="sldNum" sz="quarter" idx="5"/>
          </p:nvPr>
        </p:nvSpPr>
        <p:spPr/>
        <p:txBody>
          <a:bodyPr/>
          <a:lstStyle/>
          <a:p>
            <a:fld id="{DC1E7FB4-BBDD-4AD1-8C95-AE704E1AFA97}" type="slidenum">
              <a:rPr lang="en-US" smtClean="0"/>
              <a:t>9</a:t>
            </a:fld>
            <a:endParaRPr lang="en-US"/>
          </a:p>
        </p:txBody>
      </p:sp>
    </p:spTree>
    <p:extLst>
      <p:ext uri="{BB962C8B-B14F-4D97-AF65-F5344CB8AC3E}">
        <p14:creationId xmlns:p14="http://schemas.microsoft.com/office/powerpoint/2010/main" val="17438351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806055" y="1165352"/>
            <a:ext cx="2618740" cy="1068070"/>
          </a:xfrm>
          <a:prstGeom prst="rect">
            <a:avLst/>
          </a:prstGeom>
        </p:spPr>
        <p:txBody>
          <a:bodyPr wrap="square" lIns="0" tIns="0" rIns="0" bIns="0">
            <a:spAutoFit/>
          </a:bodyPr>
          <a:lstStyle>
            <a:lvl1pPr>
              <a:defRPr sz="3200" b="1" i="0">
                <a:solidFill>
                  <a:schemeClr val="bg1"/>
                </a:solidFill>
                <a:latin typeface="Century Gothic"/>
                <a:cs typeface="Century Gothic"/>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600" b="1" i="0">
                <a:solidFill>
                  <a:schemeClr val="bg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Picture 6">
            <a:extLst>
              <a:ext uri="{FF2B5EF4-FFF2-40B4-BE49-F238E27FC236}">
                <a16:creationId xmlns:a16="http://schemas.microsoft.com/office/drawing/2014/main" id="{5A1C28EC-638C-4557-8CC3-1E520BA3F0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91600" y="6309341"/>
            <a:ext cx="2267718" cy="41149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bg1"/>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1600" b="1" i="0">
                <a:solidFill>
                  <a:schemeClr val="bg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Picture 6">
            <a:extLst>
              <a:ext uri="{FF2B5EF4-FFF2-40B4-BE49-F238E27FC236}">
                <a16:creationId xmlns:a16="http://schemas.microsoft.com/office/drawing/2014/main" id="{0B4ADF73-C6A0-4083-A8B0-3263F50A1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91600" y="6309341"/>
            <a:ext cx="2267718" cy="41149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bg1"/>
                </a:solidFill>
                <a:latin typeface="Century Gothic"/>
                <a:cs typeface="Century Gothic"/>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8" name="Picture 7">
            <a:extLst>
              <a:ext uri="{FF2B5EF4-FFF2-40B4-BE49-F238E27FC236}">
                <a16:creationId xmlns:a16="http://schemas.microsoft.com/office/drawing/2014/main" id="{33A46B93-6EDA-48D6-A05F-8C95BE8B4D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91600" y="6309341"/>
            <a:ext cx="2267718" cy="41149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42E6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1" i="0">
                <a:solidFill>
                  <a:schemeClr val="bg1"/>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Picture 6">
            <a:extLst>
              <a:ext uri="{FF2B5EF4-FFF2-40B4-BE49-F238E27FC236}">
                <a16:creationId xmlns:a16="http://schemas.microsoft.com/office/drawing/2014/main" id="{8FCF82E8-CE37-454A-85F9-C1D88CC809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91600" y="6309341"/>
            <a:ext cx="2267718" cy="41149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42E6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alpha val="85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7659" y="32384"/>
            <a:ext cx="9382887" cy="2296287"/>
          </a:xfrm>
          <a:prstGeom prst="rect">
            <a:avLst/>
          </a:prstGeom>
        </p:spPr>
        <p:txBody>
          <a:bodyPr wrap="square" lIns="0" tIns="0" rIns="0" bIns="0">
            <a:spAutoFit/>
          </a:bodyPr>
          <a:lstStyle>
            <a:lvl1pPr>
              <a:defRPr sz="3200" b="1" i="0">
                <a:solidFill>
                  <a:schemeClr val="bg1"/>
                </a:solidFill>
                <a:latin typeface="Century Gothic"/>
                <a:cs typeface="Century Gothic"/>
              </a:defRPr>
            </a:lvl1pPr>
          </a:lstStyle>
          <a:p>
            <a:endParaRPr/>
          </a:p>
        </p:txBody>
      </p:sp>
      <p:sp>
        <p:nvSpPr>
          <p:cNvPr id="3" name="Holder 3"/>
          <p:cNvSpPr>
            <a:spLocks noGrp="1"/>
          </p:cNvSpPr>
          <p:nvPr>
            <p:ph type="body" idx="1"/>
          </p:nvPr>
        </p:nvSpPr>
        <p:spPr>
          <a:xfrm>
            <a:off x="4986273" y="2129993"/>
            <a:ext cx="6020434" cy="3434079"/>
          </a:xfrm>
          <a:prstGeom prst="rect">
            <a:avLst/>
          </a:prstGeom>
        </p:spPr>
        <p:txBody>
          <a:bodyPr wrap="square" lIns="0" tIns="0" rIns="0" bIns="0">
            <a:spAutoFit/>
          </a:bodyPr>
          <a:lstStyle>
            <a:lvl1pPr>
              <a:defRPr sz="1600" b="1" i="0">
                <a:solidFill>
                  <a:schemeClr val="bg1"/>
                </a:solidFill>
                <a:latin typeface="Century Gothic"/>
                <a:cs typeface="Century Gothic"/>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3/20/2025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10" name="Picture 9">
            <a:extLst>
              <a:ext uri="{FF2B5EF4-FFF2-40B4-BE49-F238E27FC236}">
                <a16:creationId xmlns:a16="http://schemas.microsoft.com/office/drawing/2014/main" id="{A2EFD3F9-DB43-43CA-A78F-D95DA51AB63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991600" y="6309341"/>
            <a:ext cx="2267718" cy="411499"/>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27.xml"/><Relationship Id="rId7" Type="http://schemas.openxmlformats.org/officeDocument/2006/relationships/image" Target="../media/image42.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1.jpeg"/><Relationship Id="rId5" Type="http://schemas.openxmlformats.org/officeDocument/2006/relationships/image" Target="../media/image40.png"/><Relationship Id="rId10" Type="http://schemas.openxmlformats.org/officeDocument/2006/relationships/image" Target="../media/image3.png"/><Relationship Id="rId4" Type="http://schemas.openxmlformats.org/officeDocument/2006/relationships/oleObject" Target="../embeddings/oleObject1.bin"/><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mailto:ecommins@twp.brick.nj.u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11">
            <a:extLst>
              <a:ext uri="{FF2B5EF4-FFF2-40B4-BE49-F238E27FC236}">
                <a16:creationId xmlns:a16="http://schemas.microsoft.com/office/drawing/2014/main" id="{DD874338-4626-4C49-9B1F-4D19FF1B93E0}"/>
              </a:ext>
            </a:extLst>
          </p:cNvPr>
          <p:cNvSpPr>
            <a:spLocks noGrp="1"/>
          </p:cNvSpPr>
          <p:nvPr>
            <p:ph type="subTitle" idx="4"/>
          </p:nvPr>
        </p:nvSpPr>
        <p:spPr>
          <a:xfrm>
            <a:off x="571499" y="2274838"/>
            <a:ext cx="11049000" cy="769441"/>
          </a:xfrm>
        </p:spPr>
        <p:txBody>
          <a:bodyPr/>
          <a:lstStyle/>
          <a:p>
            <a:pPr algn="ctr"/>
            <a:r>
              <a:rPr lang="en-US" sz="5000" b="0">
                <a:latin typeface="+mj-lt"/>
              </a:rPr>
              <a:t>NJ PACT REAL  at the Local Level</a:t>
            </a:r>
          </a:p>
        </p:txBody>
      </p:sp>
      <p:sp>
        <p:nvSpPr>
          <p:cNvPr id="4" name="object 4"/>
          <p:cNvSpPr txBox="1"/>
          <p:nvPr/>
        </p:nvSpPr>
        <p:spPr>
          <a:xfrm>
            <a:off x="6781800" y="5486400"/>
            <a:ext cx="4500880" cy="321242"/>
          </a:xfrm>
          <a:prstGeom prst="rect">
            <a:avLst/>
          </a:prstGeom>
        </p:spPr>
        <p:txBody>
          <a:bodyPr vert="horz" wrap="square" lIns="0" tIns="13335" rIns="0" bIns="0" rtlCol="0">
            <a:spAutoFit/>
          </a:bodyPr>
          <a:lstStyle/>
          <a:p>
            <a:pPr marR="6985" algn="r">
              <a:lnSpc>
                <a:spcPct val="100000"/>
              </a:lnSpc>
              <a:spcBef>
                <a:spcPts val="105"/>
              </a:spcBef>
            </a:pPr>
            <a:r>
              <a:rPr lang="en-US" sz="2000">
                <a:solidFill>
                  <a:schemeClr val="bg1"/>
                </a:solidFill>
                <a:latin typeface="+mn-lt"/>
                <a:cs typeface="Century Gothic"/>
              </a:rPr>
              <a:t>March 19, 2025</a:t>
            </a:r>
          </a:p>
        </p:txBody>
      </p:sp>
      <p:pic>
        <p:nvPicPr>
          <p:cNvPr id="7" name="Picture 6">
            <a:extLst>
              <a:ext uri="{FF2B5EF4-FFF2-40B4-BE49-F238E27FC236}">
                <a16:creationId xmlns:a16="http://schemas.microsoft.com/office/drawing/2014/main" id="{A2E4A24C-092E-4645-BDE6-819EB3B70F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2732" y="533400"/>
            <a:ext cx="6446533" cy="16245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A3B2A81-706F-DB4D-1F22-8A1138F1913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ED96C05-4313-AF5F-73F3-6BD856D907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pic>
        <p:nvPicPr>
          <p:cNvPr id="10" name="Picture 9">
            <a:extLst>
              <a:ext uri="{FF2B5EF4-FFF2-40B4-BE49-F238E27FC236}">
                <a16:creationId xmlns:a16="http://schemas.microsoft.com/office/drawing/2014/main" id="{B203D9D1-083C-49A6-B675-1047ACE964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152399"/>
            <a:ext cx="8839200" cy="6194923"/>
          </a:xfrm>
          <a:prstGeom prst="rect">
            <a:avLst/>
          </a:prstGeom>
        </p:spPr>
      </p:pic>
      <p:sp>
        <p:nvSpPr>
          <p:cNvPr id="11" name="TextBox 10">
            <a:extLst>
              <a:ext uri="{FF2B5EF4-FFF2-40B4-BE49-F238E27FC236}">
                <a16:creationId xmlns:a16="http://schemas.microsoft.com/office/drawing/2014/main" id="{1AD8CF25-1043-45B3-9256-16ABD438ED75}"/>
              </a:ext>
            </a:extLst>
          </p:cNvPr>
          <p:cNvSpPr txBox="1"/>
          <p:nvPr/>
        </p:nvSpPr>
        <p:spPr>
          <a:xfrm>
            <a:off x="4419600" y="4572000"/>
            <a:ext cx="2209800" cy="1477328"/>
          </a:xfrm>
          <a:prstGeom prst="rect">
            <a:avLst/>
          </a:prstGeom>
          <a:noFill/>
        </p:spPr>
        <p:txBody>
          <a:bodyPr wrap="square" rtlCol="0">
            <a:spAutoFit/>
          </a:bodyPr>
          <a:lstStyle/>
          <a:p>
            <a:pPr algn="ctr"/>
            <a:r>
              <a:rPr lang="en-US" b="1"/>
              <a:t>CAFE = FEMA Base Flood </a:t>
            </a:r>
            <a:br>
              <a:rPr lang="en-US" b="1"/>
            </a:br>
            <a:r>
              <a:rPr lang="en-US" b="1"/>
              <a:t>+ 5-feet</a:t>
            </a:r>
          </a:p>
          <a:p>
            <a:pPr algn="ctr"/>
            <a:endParaRPr lang="en-US" b="1"/>
          </a:p>
          <a:p>
            <a:pPr algn="ctr"/>
            <a:r>
              <a:rPr lang="en-US" b="1"/>
              <a:t>CAFE = 13-feet</a:t>
            </a:r>
          </a:p>
        </p:txBody>
      </p:sp>
      <p:sp>
        <p:nvSpPr>
          <p:cNvPr id="13" name="TextBox 12">
            <a:extLst>
              <a:ext uri="{FF2B5EF4-FFF2-40B4-BE49-F238E27FC236}">
                <a16:creationId xmlns:a16="http://schemas.microsoft.com/office/drawing/2014/main" id="{BEEEF604-A215-4A01-9C9B-B1BEFB786E2D}"/>
              </a:ext>
            </a:extLst>
          </p:cNvPr>
          <p:cNvSpPr txBox="1"/>
          <p:nvPr/>
        </p:nvSpPr>
        <p:spPr>
          <a:xfrm>
            <a:off x="1447800" y="381000"/>
            <a:ext cx="2209800" cy="1477328"/>
          </a:xfrm>
          <a:prstGeom prst="rect">
            <a:avLst/>
          </a:prstGeom>
          <a:noFill/>
        </p:spPr>
        <p:txBody>
          <a:bodyPr wrap="square" rtlCol="0">
            <a:spAutoFit/>
          </a:bodyPr>
          <a:lstStyle/>
          <a:p>
            <a:pPr algn="ctr"/>
            <a:r>
              <a:rPr lang="en-US" b="1">
                <a:solidFill>
                  <a:srgbClr val="FFFF00"/>
                </a:solidFill>
              </a:rPr>
              <a:t>CAFE = MHHW </a:t>
            </a:r>
            <a:br>
              <a:rPr lang="en-US" b="1">
                <a:solidFill>
                  <a:srgbClr val="FFFF00"/>
                </a:solidFill>
              </a:rPr>
            </a:br>
            <a:r>
              <a:rPr lang="en-US" b="1">
                <a:solidFill>
                  <a:srgbClr val="FFFF00"/>
                </a:solidFill>
              </a:rPr>
              <a:t>+ 5-Feet </a:t>
            </a:r>
            <a:br>
              <a:rPr lang="en-US" b="1">
                <a:solidFill>
                  <a:srgbClr val="FFFF00"/>
                </a:solidFill>
              </a:rPr>
            </a:br>
            <a:r>
              <a:rPr lang="en-US" b="1">
                <a:solidFill>
                  <a:srgbClr val="FFFF00"/>
                </a:solidFill>
              </a:rPr>
              <a:t>+ Feet</a:t>
            </a:r>
          </a:p>
          <a:p>
            <a:endParaRPr lang="en-US" b="1">
              <a:solidFill>
                <a:srgbClr val="FFFF00"/>
              </a:solidFill>
            </a:endParaRPr>
          </a:p>
          <a:p>
            <a:pPr algn="ctr"/>
            <a:r>
              <a:rPr lang="en-US" b="1">
                <a:solidFill>
                  <a:srgbClr val="FFFF00"/>
                </a:solidFill>
              </a:rPr>
              <a:t>CAFÉ = ?????</a:t>
            </a:r>
          </a:p>
        </p:txBody>
      </p:sp>
      <p:pic>
        <p:nvPicPr>
          <p:cNvPr id="4" name="Picture 3">
            <a:extLst>
              <a:ext uri="{FF2B5EF4-FFF2-40B4-BE49-F238E27FC236}">
                <a16:creationId xmlns:a16="http://schemas.microsoft.com/office/drawing/2014/main" id="{5BBFAC10-BFAF-48E1-AB50-F4F75FD047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52568" y="152399"/>
            <a:ext cx="4948932" cy="5715000"/>
          </a:xfrm>
          <a:prstGeom prst="rect">
            <a:avLst/>
          </a:prstGeom>
        </p:spPr>
      </p:pic>
    </p:spTree>
    <p:extLst>
      <p:ext uri="{BB962C8B-B14F-4D97-AF65-F5344CB8AC3E}">
        <p14:creationId xmlns:p14="http://schemas.microsoft.com/office/powerpoint/2010/main" val="454606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A3B2A81-706F-DB4D-1F22-8A1138F1913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ED96C05-4313-AF5F-73F3-6BD856D907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pic>
        <p:nvPicPr>
          <p:cNvPr id="10" name="Picture 9">
            <a:extLst>
              <a:ext uri="{FF2B5EF4-FFF2-40B4-BE49-F238E27FC236}">
                <a16:creationId xmlns:a16="http://schemas.microsoft.com/office/drawing/2014/main" id="{B203D9D1-083C-49A6-B675-1047ACE964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152399"/>
            <a:ext cx="8839200" cy="6194923"/>
          </a:xfrm>
          <a:prstGeom prst="rect">
            <a:avLst/>
          </a:prstGeom>
        </p:spPr>
      </p:pic>
      <p:sp>
        <p:nvSpPr>
          <p:cNvPr id="11" name="TextBox 10">
            <a:extLst>
              <a:ext uri="{FF2B5EF4-FFF2-40B4-BE49-F238E27FC236}">
                <a16:creationId xmlns:a16="http://schemas.microsoft.com/office/drawing/2014/main" id="{1AD8CF25-1043-45B3-9256-16ABD438ED75}"/>
              </a:ext>
            </a:extLst>
          </p:cNvPr>
          <p:cNvSpPr txBox="1"/>
          <p:nvPr/>
        </p:nvSpPr>
        <p:spPr>
          <a:xfrm>
            <a:off x="6998262" y="4267200"/>
            <a:ext cx="2209800" cy="1477328"/>
          </a:xfrm>
          <a:prstGeom prst="rect">
            <a:avLst/>
          </a:prstGeom>
          <a:noFill/>
        </p:spPr>
        <p:txBody>
          <a:bodyPr wrap="square" rtlCol="0">
            <a:spAutoFit/>
          </a:bodyPr>
          <a:lstStyle/>
          <a:p>
            <a:pPr algn="ctr"/>
            <a:r>
              <a:rPr lang="en-US" b="1"/>
              <a:t>CAFE = FEMA Base Flood </a:t>
            </a:r>
            <a:br>
              <a:rPr lang="en-US" b="1"/>
            </a:br>
            <a:r>
              <a:rPr lang="en-US" b="1"/>
              <a:t>+ 5-feet</a:t>
            </a:r>
          </a:p>
          <a:p>
            <a:pPr algn="ctr"/>
            <a:endParaRPr lang="en-US" b="1"/>
          </a:p>
          <a:p>
            <a:pPr algn="ctr"/>
            <a:r>
              <a:rPr lang="en-US" b="1"/>
              <a:t>CAFE = 13-feet</a:t>
            </a:r>
          </a:p>
        </p:txBody>
      </p:sp>
      <p:sp>
        <p:nvSpPr>
          <p:cNvPr id="13" name="TextBox 12">
            <a:extLst>
              <a:ext uri="{FF2B5EF4-FFF2-40B4-BE49-F238E27FC236}">
                <a16:creationId xmlns:a16="http://schemas.microsoft.com/office/drawing/2014/main" id="{BEEEF604-A215-4A01-9C9B-B1BEFB786E2D}"/>
              </a:ext>
            </a:extLst>
          </p:cNvPr>
          <p:cNvSpPr txBox="1"/>
          <p:nvPr/>
        </p:nvSpPr>
        <p:spPr>
          <a:xfrm>
            <a:off x="1447800" y="381000"/>
            <a:ext cx="2209800" cy="1477328"/>
          </a:xfrm>
          <a:prstGeom prst="rect">
            <a:avLst/>
          </a:prstGeom>
          <a:noFill/>
        </p:spPr>
        <p:txBody>
          <a:bodyPr wrap="square" rtlCol="0">
            <a:spAutoFit/>
          </a:bodyPr>
          <a:lstStyle/>
          <a:p>
            <a:pPr algn="ctr"/>
            <a:r>
              <a:rPr lang="en-US" b="1">
                <a:solidFill>
                  <a:srgbClr val="FFFF00"/>
                </a:solidFill>
              </a:rPr>
              <a:t>CAFE = MHHW </a:t>
            </a:r>
            <a:br>
              <a:rPr lang="en-US" b="1">
                <a:solidFill>
                  <a:srgbClr val="FFFF00"/>
                </a:solidFill>
              </a:rPr>
            </a:br>
            <a:r>
              <a:rPr lang="en-US" b="1">
                <a:solidFill>
                  <a:srgbClr val="FFFF00"/>
                </a:solidFill>
              </a:rPr>
              <a:t>+ 5-Feet </a:t>
            </a:r>
            <a:br>
              <a:rPr lang="en-US" b="1">
                <a:solidFill>
                  <a:srgbClr val="FFFF00"/>
                </a:solidFill>
              </a:rPr>
            </a:br>
            <a:r>
              <a:rPr lang="en-US" b="1">
                <a:solidFill>
                  <a:srgbClr val="FFFF00"/>
                </a:solidFill>
              </a:rPr>
              <a:t>+ Feet</a:t>
            </a:r>
          </a:p>
          <a:p>
            <a:endParaRPr lang="en-US" b="1">
              <a:solidFill>
                <a:srgbClr val="FFFF00"/>
              </a:solidFill>
            </a:endParaRPr>
          </a:p>
          <a:p>
            <a:pPr algn="ctr"/>
            <a:r>
              <a:rPr lang="en-US" b="1">
                <a:solidFill>
                  <a:srgbClr val="FFFF00"/>
                </a:solidFill>
              </a:rPr>
              <a:t>CAFÉ = ?????</a:t>
            </a:r>
          </a:p>
        </p:txBody>
      </p:sp>
      <p:sp>
        <p:nvSpPr>
          <p:cNvPr id="14" name="TextBox 13">
            <a:extLst>
              <a:ext uri="{FF2B5EF4-FFF2-40B4-BE49-F238E27FC236}">
                <a16:creationId xmlns:a16="http://schemas.microsoft.com/office/drawing/2014/main" id="{9128DA43-BB4C-4020-B233-A5A15B92D019}"/>
              </a:ext>
            </a:extLst>
          </p:cNvPr>
          <p:cNvSpPr txBox="1"/>
          <p:nvPr/>
        </p:nvSpPr>
        <p:spPr>
          <a:xfrm>
            <a:off x="9220200" y="457200"/>
            <a:ext cx="2667000" cy="3693319"/>
          </a:xfrm>
          <a:prstGeom prst="rect">
            <a:avLst/>
          </a:prstGeom>
          <a:noFill/>
        </p:spPr>
        <p:txBody>
          <a:bodyPr wrap="square" rtlCol="0">
            <a:spAutoFit/>
          </a:bodyPr>
          <a:lstStyle/>
          <a:p>
            <a:r>
              <a:rPr lang="en-US"/>
              <a:t>Permits by Registration</a:t>
            </a:r>
          </a:p>
          <a:p>
            <a:pPr marL="285750" indent="-285750">
              <a:buFont typeface="Arial" panose="020B0604020202020204" pitchFamily="34" charset="0"/>
              <a:buChar char="•"/>
            </a:pPr>
            <a:r>
              <a:rPr lang="en-US"/>
              <a:t>Gazebos</a:t>
            </a:r>
          </a:p>
          <a:p>
            <a:pPr marL="285750" indent="-285750">
              <a:buFont typeface="Arial" panose="020B0604020202020204" pitchFamily="34" charset="0"/>
              <a:buChar char="•"/>
            </a:pPr>
            <a:r>
              <a:rPr lang="en-US"/>
              <a:t>Pavilions</a:t>
            </a:r>
          </a:p>
          <a:p>
            <a:pPr marL="285750" indent="-285750">
              <a:buFont typeface="Arial" panose="020B0604020202020204" pitchFamily="34" charset="0"/>
              <a:buChar char="•"/>
            </a:pPr>
            <a:r>
              <a:rPr lang="en-US"/>
              <a:t>Sheds </a:t>
            </a:r>
          </a:p>
          <a:p>
            <a:pPr marL="285750" indent="-285750">
              <a:buFont typeface="Arial" panose="020B0604020202020204" pitchFamily="34" charset="0"/>
              <a:buChar char="•"/>
            </a:pPr>
            <a:r>
              <a:rPr lang="en-US"/>
              <a:t>Fences</a:t>
            </a:r>
          </a:p>
          <a:p>
            <a:pPr marL="285750" indent="-285750">
              <a:buFont typeface="Arial" panose="020B0604020202020204" pitchFamily="34" charset="0"/>
              <a:buChar char="•"/>
            </a:pPr>
            <a:r>
              <a:rPr lang="en-US"/>
              <a:t>Pools</a:t>
            </a:r>
          </a:p>
          <a:p>
            <a:pPr marL="285750" indent="-285750">
              <a:buFont typeface="Arial" panose="020B0604020202020204" pitchFamily="34" charset="0"/>
              <a:buChar char="•"/>
            </a:pPr>
            <a:r>
              <a:rPr lang="en-US"/>
              <a:t>Demolition &amp; Home Reconstruction</a:t>
            </a:r>
          </a:p>
          <a:p>
            <a:pPr marL="285750" indent="-285750">
              <a:buFont typeface="Arial" panose="020B0604020202020204" pitchFamily="34" charset="0"/>
              <a:buChar char="•"/>
            </a:pPr>
            <a:r>
              <a:rPr lang="en-US"/>
              <a:t>Home Additions</a:t>
            </a:r>
          </a:p>
          <a:p>
            <a:pPr marL="285750" indent="-285750">
              <a:buFont typeface="Arial" panose="020B0604020202020204" pitchFamily="34" charset="0"/>
              <a:buChar char="•"/>
            </a:pPr>
            <a:r>
              <a:rPr lang="en-US"/>
              <a:t>Adding a generator</a:t>
            </a:r>
          </a:p>
          <a:p>
            <a:pPr marL="285750" indent="-285750">
              <a:buFont typeface="Arial" panose="020B0604020202020204" pitchFamily="34" charset="0"/>
              <a:buChar char="•"/>
            </a:pPr>
            <a:r>
              <a:rPr lang="en-US"/>
              <a:t>Adding Air Conditioning</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486659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A3B2A81-706F-DB4D-1F22-8A1138F1913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40B02B5-DF49-43DE-AAF5-2E002C7BB4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451" y="235551"/>
            <a:ext cx="2603971" cy="1686891"/>
          </a:xfrm>
          <a:prstGeom prst="rect">
            <a:avLst/>
          </a:prstGeom>
          <a:effectLst>
            <a:outerShdw blurRad="50800" dist="50800" dir="5400000" algn="ctr" rotWithShape="0">
              <a:srgbClr val="000000">
                <a:alpha val="35000"/>
              </a:srgbClr>
            </a:outerShdw>
          </a:effectLst>
        </p:spPr>
      </p:pic>
      <p:pic>
        <p:nvPicPr>
          <p:cNvPr id="7" name="Picture 6">
            <a:extLst>
              <a:ext uri="{FF2B5EF4-FFF2-40B4-BE49-F238E27FC236}">
                <a16:creationId xmlns:a16="http://schemas.microsoft.com/office/drawing/2014/main" id="{4ED96C05-4313-AF5F-73F3-6BD856D907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pic>
        <p:nvPicPr>
          <p:cNvPr id="3" name="Picture 2">
            <a:extLst>
              <a:ext uri="{FF2B5EF4-FFF2-40B4-BE49-F238E27FC236}">
                <a16:creationId xmlns:a16="http://schemas.microsoft.com/office/drawing/2014/main" id="{E1E06BC2-3121-4983-BA7D-7927705968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5008" y="4155239"/>
            <a:ext cx="2222856" cy="1241274"/>
          </a:xfrm>
          <a:prstGeom prst="rect">
            <a:avLst/>
          </a:prstGeom>
          <a:effectLst>
            <a:outerShdw blurRad="50800" dist="50800" dir="5400000" algn="ctr" rotWithShape="0">
              <a:srgbClr val="000000">
                <a:alpha val="35000"/>
              </a:srgbClr>
            </a:outerShdw>
          </a:effectLst>
        </p:spPr>
      </p:pic>
      <p:pic>
        <p:nvPicPr>
          <p:cNvPr id="4" name="Picture 3">
            <a:extLst>
              <a:ext uri="{FF2B5EF4-FFF2-40B4-BE49-F238E27FC236}">
                <a16:creationId xmlns:a16="http://schemas.microsoft.com/office/drawing/2014/main" id="{19C7CC13-9BF5-4D03-BC70-D0D0D78F19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22965" y="307749"/>
            <a:ext cx="2228462" cy="1277682"/>
          </a:xfrm>
          <a:prstGeom prst="rect">
            <a:avLst/>
          </a:prstGeom>
          <a:effectLst>
            <a:outerShdw blurRad="50800" dist="50800" dir="5400000" algn="ctr" rotWithShape="0">
              <a:srgbClr val="000000">
                <a:alpha val="35000"/>
              </a:srgbClr>
            </a:outerShdw>
          </a:effectLst>
        </p:spPr>
      </p:pic>
      <p:pic>
        <p:nvPicPr>
          <p:cNvPr id="5" name="Picture 4">
            <a:extLst>
              <a:ext uri="{FF2B5EF4-FFF2-40B4-BE49-F238E27FC236}">
                <a16:creationId xmlns:a16="http://schemas.microsoft.com/office/drawing/2014/main" id="{38FA6EE2-1BEB-4FB0-9E69-E835F3528DB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2980" y="2394464"/>
            <a:ext cx="2375442" cy="1152902"/>
          </a:xfrm>
          <a:prstGeom prst="rect">
            <a:avLst/>
          </a:prstGeom>
          <a:effectLst>
            <a:outerShdw blurRad="50800" dist="50800" dir="5400000" algn="ctr" rotWithShape="0">
              <a:srgbClr val="000000">
                <a:alpha val="40000"/>
              </a:srgbClr>
            </a:outerShdw>
          </a:effectLst>
        </p:spPr>
      </p:pic>
      <p:pic>
        <p:nvPicPr>
          <p:cNvPr id="2" name="Picture 1">
            <a:extLst>
              <a:ext uri="{FF2B5EF4-FFF2-40B4-BE49-F238E27FC236}">
                <a16:creationId xmlns:a16="http://schemas.microsoft.com/office/drawing/2014/main" id="{FE461592-1C8A-425E-B6A7-63341A3F6AF5}"/>
              </a:ext>
            </a:extLst>
          </p:cNvPr>
          <p:cNvPicPr>
            <a:picLocks noChangeAspect="1"/>
          </p:cNvPicPr>
          <p:nvPr/>
        </p:nvPicPr>
        <p:blipFill>
          <a:blip r:embed="rId8"/>
          <a:stretch>
            <a:fillRect/>
          </a:stretch>
        </p:blipFill>
        <p:spPr>
          <a:xfrm>
            <a:off x="3477414" y="75002"/>
            <a:ext cx="4411366" cy="6504063"/>
          </a:xfrm>
          <a:prstGeom prst="rect">
            <a:avLst/>
          </a:prstGeom>
        </p:spPr>
      </p:pic>
      <p:pic>
        <p:nvPicPr>
          <p:cNvPr id="8" name="Picture 7">
            <a:extLst>
              <a:ext uri="{FF2B5EF4-FFF2-40B4-BE49-F238E27FC236}">
                <a16:creationId xmlns:a16="http://schemas.microsoft.com/office/drawing/2014/main" id="{2F0BC800-1AC9-400C-B805-1C2E55C48D6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50114" y="2129276"/>
            <a:ext cx="3641359" cy="1858983"/>
          </a:xfrm>
          <a:prstGeom prst="rect">
            <a:avLst/>
          </a:prstGeom>
          <a:effectLst>
            <a:outerShdw blurRad="50800" dist="50800" dir="5400000" algn="ctr" rotWithShape="0">
              <a:srgbClr val="000000">
                <a:alpha val="35000"/>
              </a:srgbClr>
            </a:outerShdw>
          </a:effectLst>
        </p:spPr>
      </p:pic>
      <p:pic>
        <p:nvPicPr>
          <p:cNvPr id="9" name="Picture 8">
            <a:extLst>
              <a:ext uri="{FF2B5EF4-FFF2-40B4-BE49-F238E27FC236}">
                <a16:creationId xmlns:a16="http://schemas.microsoft.com/office/drawing/2014/main" id="{EF2C5945-837F-42DE-9E6A-5B468ECB2FE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935779" y="4532104"/>
            <a:ext cx="2409163" cy="1466755"/>
          </a:xfrm>
          <a:prstGeom prst="rect">
            <a:avLst/>
          </a:prstGeom>
          <a:effectLst>
            <a:outerShdw blurRad="50800" dist="50800" dir="5400000" algn="ctr" rotWithShape="0">
              <a:srgbClr val="000000">
                <a:alpha val="35000"/>
              </a:srgbClr>
            </a:outerShdw>
          </a:effectLst>
        </p:spPr>
      </p:pic>
    </p:spTree>
    <p:extLst>
      <p:ext uri="{BB962C8B-B14F-4D97-AF65-F5344CB8AC3E}">
        <p14:creationId xmlns:p14="http://schemas.microsoft.com/office/powerpoint/2010/main" val="4068294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037E46-A3BB-4A31-87B1-24EB18AA71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897" y="238822"/>
            <a:ext cx="6380356" cy="6380356"/>
          </a:xfrm>
          <a:prstGeom prst="rect">
            <a:avLst/>
          </a:prstGeom>
        </p:spPr>
      </p:pic>
      <p:sp>
        <p:nvSpPr>
          <p:cNvPr id="8" name="TextBox 7">
            <a:extLst>
              <a:ext uri="{FF2B5EF4-FFF2-40B4-BE49-F238E27FC236}">
                <a16:creationId xmlns:a16="http://schemas.microsoft.com/office/drawing/2014/main" id="{DA6A5FBC-286C-4C14-84EE-EA65C73781AC}"/>
              </a:ext>
            </a:extLst>
          </p:cNvPr>
          <p:cNvSpPr txBox="1"/>
          <p:nvPr/>
        </p:nvSpPr>
        <p:spPr>
          <a:xfrm>
            <a:off x="7181385" y="501805"/>
            <a:ext cx="4460488" cy="2308324"/>
          </a:xfrm>
          <a:prstGeom prst="rect">
            <a:avLst/>
          </a:prstGeom>
          <a:noFill/>
        </p:spPr>
        <p:txBody>
          <a:bodyPr wrap="square" rtlCol="0">
            <a:spAutoFit/>
          </a:bodyPr>
          <a:lstStyle/>
          <a:p>
            <a:r>
              <a:rPr lang="en-US" dirty="0"/>
              <a:t>Regulated Waters under the NJ Flood Hazard Area Control Act</a:t>
            </a:r>
          </a:p>
          <a:p>
            <a:endParaRPr lang="en-US" dirty="0"/>
          </a:p>
          <a:p>
            <a:r>
              <a:rPr lang="en-US" dirty="0"/>
              <a:t>7:13</a:t>
            </a:r>
          </a:p>
          <a:p>
            <a:endParaRPr lang="en-US" dirty="0"/>
          </a:p>
          <a:p>
            <a:r>
              <a:rPr lang="en-US" dirty="0"/>
              <a:t>Ocean County, New Jersey</a:t>
            </a:r>
          </a:p>
          <a:p>
            <a:endParaRPr lang="en-US" dirty="0"/>
          </a:p>
          <a:p>
            <a:r>
              <a:rPr lang="en-US" dirty="0"/>
              <a:t>Base Level Engineering</a:t>
            </a:r>
          </a:p>
        </p:txBody>
      </p:sp>
    </p:spTree>
    <p:extLst>
      <p:ext uri="{BB962C8B-B14F-4D97-AF65-F5344CB8AC3E}">
        <p14:creationId xmlns:p14="http://schemas.microsoft.com/office/powerpoint/2010/main" val="2989883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11">
            <a:extLst>
              <a:ext uri="{FF2B5EF4-FFF2-40B4-BE49-F238E27FC236}">
                <a16:creationId xmlns:a16="http://schemas.microsoft.com/office/drawing/2014/main" id="{DD874338-4626-4C49-9B1F-4D19FF1B93E0}"/>
              </a:ext>
            </a:extLst>
          </p:cNvPr>
          <p:cNvSpPr>
            <a:spLocks noGrp="1"/>
          </p:cNvSpPr>
          <p:nvPr>
            <p:ph type="subTitle" idx="4"/>
          </p:nvPr>
        </p:nvSpPr>
        <p:spPr>
          <a:xfrm>
            <a:off x="571499" y="2274838"/>
            <a:ext cx="11049000" cy="769441"/>
          </a:xfrm>
        </p:spPr>
        <p:txBody>
          <a:bodyPr/>
          <a:lstStyle/>
          <a:p>
            <a:pPr algn="ctr"/>
            <a:r>
              <a:rPr lang="en-US" sz="5000" b="0">
                <a:latin typeface="+mj-lt"/>
              </a:rPr>
              <a:t>NJ PACT REAL  at the Local Level</a:t>
            </a:r>
          </a:p>
        </p:txBody>
      </p:sp>
      <p:sp>
        <p:nvSpPr>
          <p:cNvPr id="4" name="object 4"/>
          <p:cNvSpPr txBox="1"/>
          <p:nvPr/>
        </p:nvSpPr>
        <p:spPr>
          <a:xfrm>
            <a:off x="6781800" y="5486400"/>
            <a:ext cx="4500880" cy="321242"/>
          </a:xfrm>
          <a:prstGeom prst="rect">
            <a:avLst/>
          </a:prstGeom>
        </p:spPr>
        <p:txBody>
          <a:bodyPr vert="horz" wrap="square" lIns="0" tIns="13335" rIns="0" bIns="0" rtlCol="0">
            <a:spAutoFit/>
          </a:bodyPr>
          <a:lstStyle/>
          <a:p>
            <a:pPr marR="6985" algn="r">
              <a:lnSpc>
                <a:spcPct val="100000"/>
              </a:lnSpc>
              <a:spcBef>
                <a:spcPts val="105"/>
              </a:spcBef>
            </a:pPr>
            <a:r>
              <a:rPr lang="en-US" sz="2000">
                <a:solidFill>
                  <a:schemeClr val="bg1"/>
                </a:solidFill>
                <a:latin typeface="+mn-lt"/>
                <a:cs typeface="Century Gothic"/>
              </a:rPr>
              <a:t>October 24, 2024</a:t>
            </a:r>
          </a:p>
        </p:txBody>
      </p:sp>
      <p:pic>
        <p:nvPicPr>
          <p:cNvPr id="7" name="Picture 6">
            <a:extLst>
              <a:ext uri="{FF2B5EF4-FFF2-40B4-BE49-F238E27FC236}">
                <a16:creationId xmlns:a16="http://schemas.microsoft.com/office/drawing/2014/main" id="{A2E4A24C-092E-4645-BDE6-819EB3B70F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2732" y="533400"/>
            <a:ext cx="6446533" cy="1624587"/>
          </a:xfrm>
          <a:prstGeom prst="rect">
            <a:avLst/>
          </a:prstGeom>
        </p:spPr>
      </p:pic>
      <p:pic>
        <p:nvPicPr>
          <p:cNvPr id="2" name="Picture 1">
            <a:extLst>
              <a:ext uri="{FF2B5EF4-FFF2-40B4-BE49-F238E27FC236}">
                <a16:creationId xmlns:a16="http://schemas.microsoft.com/office/drawing/2014/main" id="{282421B4-6BDB-41C9-B2D8-6156D05CBB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216" y="0"/>
            <a:ext cx="11999567" cy="6858000"/>
          </a:xfrm>
          <a:prstGeom prst="rect">
            <a:avLst/>
          </a:prstGeom>
        </p:spPr>
      </p:pic>
    </p:spTree>
    <p:extLst>
      <p:ext uri="{BB962C8B-B14F-4D97-AF65-F5344CB8AC3E}">
        <p14:creationId xmlns:p14="http://schemas.microsoft.com/office/powerpoint/2010/main" val="156381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11">
            <a:extLst>
              <a:ext uri="{FF2B5EF4-FFF2-40B4-BE49-F238E27FC236}">
                <a16:creationId xmlns:a16="http://schemas.microsoft.com/office/drawing/2014/main" id="{DD874338-4626-4C49-9B1F-4D19FF1B93E0}"/>
              </a:ext>
            </a:extLst>
          </p:cNvPr>
          <p:cNvSpPr>
            <a:spLocks noGrp="1"/>
          </p:cNvSpPr>
          <p:nvPr>
            <p:ph type="subTitle" idx="4"/>
          </p:nvPr>
        </p:nvSpPr>
        <p:spPr>
          <a:xfrm>
            <a:off x="571499" y="2274838"/>
            <a:ext cx="11049000" cy="769441"/>
          </a:xfrm>
        </p:spPr>
        <p:txBody>
          <a:bodyPr/>
          <a:lstStyle/>
          <a:p>
            <a:pPr algn="ctr"/>
            <a:r>
              <a:rPr lang="en-US" sz="5000" b="0">
                <a:latin typeface="+mj-lt"/>
              </a:rPr>
              <a:t>NJ PACT REAL  at the Local Level</a:t>
            </a:r>
          </a:p>
        </p:txBody>
      </p:sp>
      <p:sp>
        <p:nvSpPr>
          <p:cNvPr id="4" name="object 4"/>
          <p:cNvSpPr txBox="1"/>
          <p:nvPr/>
        </p:nvSpPr>
        <p:spPr>
          <a:xfrm>
            <a:off x="6781800" y="5486400"/>
            <a:ext cx="4500880" cy="321242"/>
          </a:xfrm>
          <a:prstGeom prst="rect">
            <a:avLst/>
          </a:prstGeom>
        </p:spPr>
        <p:txBody>
          <a:bodyPr vert="horz" wrap="square" lIns="0" tIns="13335" rIns="0" bIns="0" rtlCol="0">
            <a:spAutoFit/>
          </a:bodyPr>
          <a:lstStyle/>
          <a:p>
            <a:pPr marR="6985" algn="r">
              <a:lnSpc>
                <a:spcPct val="100000"/>
              </a:lnSpc>
              <a:spcBef>
                <a:spcPts val="105"/>
              </a:spcBef>
            </a:pPr>
            <a:r>
              <a:rPr lang="en-US" sz="2000">
                <a:solidFill>
                  <a:schemeClr val="bg1"/>
                </a:solidFill>
                <a:latin typeface="+mn-lt"/>
                <a:cs typeface="Century Gothic"/>
              </a:rPr>
              <a:t>October 24, 2024</a:t>
            </a:r>
          </a:p>
        </p:txBody>
      </p:sp>
      <p:pic>
        <p:nvPicPr>
          <p:cNvPr id="7" name="Picture 6">
            <a:extLst>
              <a:ext uri="{FF2B5EF4-FFF2-40B4-BE49-F238E27FC236}">
                <a16:creationId xmlns:a16="http://schemas.microsoft.com/office/drawing/2014/main" id="{A2E4A24C-092E-4645-BDE6-819EB3B70F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2732" y="533400"/>
            <a:ext cx="6446533" cy="1624587"/>
          </a:xfrm>
          <a:prstGeom prst="rect">
            <a:avLst/>
          </a:prstGeom>
        </p:spPr>
      </p:pic>
      <p:pic>
        <p:nvPicPr>
          <p:cNvPr id="2" name="Picture 1">
            <a:extLst>
              <a:ext uri="{FF2B5EF4-FFF2-40B4-BE49-F238E27FC236}">
                <a16:creationId xmlns:a16="http://schemas.microsoft.com/office/drawing/2014/main" id="{F415123D-29E2-4D65-A040-2B55C2C2B1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9158"/>
            <a:ext cx="12192000" cy="6539684"/>
          </a:xfrm>
          <a:prstGeom prst="rect">
            <a:avLst/>
          </a:prstGeom>
        </p:spPr>
      </p:pic>
    </p:spTree>
    <p:extLst>
      <p:ext uri="{BB962C8B-B14F-4D97-AF65-F5344CB8AC3E}">
        <p14:creationId xmlns:p14="http://schemas.microsoft.com/office/powerpoint/2010/main" val="3384547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4254A1C-B006-B613-51A6-0C1D9B2DD1C9}"/>
            </a:ext>
          </a:extLst>
        </p:cNvPr>
        <p:cNvGrpSpPr/>
        <p:nvPr/>
      </p:nvGrpSpPr>
      <p:grpSpPr>
        <a:xfrm>
          <a:off x="0" y="0"/>
          <a:ext cx="0" cy="0"/>
          <a:chOff x="0" y="0"/>
          <a:chExt cx="0" cy="0"/>
        </a:xfrm>
      </p:grpSpPr>
      <p:pic>
        <p:nvPicPr>
          <p:cNvPr id="3" name="Picture 2" descr="A row of houses on a beach&#10;&#10;AI-generated content may be incorrect.">
            <a:extLst>
              <a:ext uri="{FF2B5EF4-FFF2-40B4-BE49-F238E27FC236}">
                <a16:creationId xmlns:a16="http://schemas.microsoft.com/office/drawing/2014/main" id="{82FF0946-121E-D2D5-F949-6880690441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571" y="-2353"/>
            <a:ext cx="6222350" cy="3493380"/>
          </a:xfrm>
          <a:prstGeom prst="rect">
            <a:avLst/>
          </a:prstGeom>
        </p:spPr>
      </p:pic>
      <p:pic>
        <p:nvPicPr>
          <p:cNvPr id="5" name="Picture 4" descr="A house on stilts on the beach&#10;&#10;AI-generated content may be incorrect.">
            <a:extLst>
              <a:ext uri="{FF2B5EF4-FFF2-40B4-BE49-F238E27FC236}">
                <a16:creationId xmlns:a16="http://schemas.microsoft.com/office/drawing/2014/main" id="{65D34937-9960-BAA3-5A6E-D2DFD0119F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9355" y="3602285"/>
            <a:ext cx="3717964" cy="2793236"/>
          </a:xfrm>
          <a:prstGeom prst="rect">
            <a:avLst/>
          </a:prstGeom>
        </p:spPr>
      </p:pic>
      <p:pic>
        <p:nvPicPr>
          <p:cNvPr id="6" name="Picture 5" descr="A destroyed house in a flooded area&#10;&#10;AI-generated content may be incorrect.">
            <a:extLst>
              <a:ext uri="{FF2B5EF4-FFF2-40B4-BE49-F238E27FC236}">
                <a16:creationId xmlns:a16="http://schemas.microsoft.com/office/drawing/2014/main" id="{11654C59-8B21-80A6-4673-EC0E5BA203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68116" y="2451251"/>
            <a:ext cx="5572104" cy="4094604"/>
          </a:xfrm>
          <a:prstGeom prst="rect">
            <a:avLst/>
          </a:prstGeom>
        </p:spPr>
      </p:pic>
      <p:pic>
        <p:nvPicPr>
          <p:cNvPr id="9" name="Picture 8">
            <a:extLst>
              <a:ext uri="{FF2B5EF4-FFF2-40B4-BE49-F238E27FC236}">
                <a16:creationId xmlns:a16="http://schemas.microsoft.com/office/drawing/2014/main" id="{B7F2BF8A-43D0-9B97-3865-D8DE302C36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pic>
        <p:nvPicPr>
          <p:cNvPr id="15" name="Picture 14" descr="A house destroyed by a tornado&#10;&#10;AI-generated content may be incorrect.">
            <a:extLst>
              <a:ext uri="{FF2B5EF4-FFF2-40B4-BE49-F238E27FC236}">
                <a16:creationId xmlns:a16="http://schemas.microsoft.com/office/drawing/2014/main" id="{30D430D8-669A-8CE0-1268-6BC8ECA3E38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13083" y="-1"/>
            <a:ext cx="4131327" cy="3093905"/>
          </a:xfrm>
          <a:prstGeom prst="rect">
            <a:avLst/>
          </a:prstGeom>
        </p:spPr>
      </p:pic>
    </p:spTree>
    <p:extLst>
      <p:ext uri="{BB962C8B-B14F-4D97-AF65-F5344CB8AC3E}">
        <p14:creationId xmlns:p14="http://schemas.microsoft.com/office/powerpoint/2010/main" val="3420171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A7F568F-9F53-4F7A-A4F5-51187B77DF9B}"/>
              </a:ext>
            </a:extLst>
          </p:cNvPr>
          <p:cNvSpPr>
            <a:spLocks noGrp="1"/>
          </p:cNvSpPr>
          <p:nvPr>
            <p:ph type="subTitle" idx="4"/>
          </p:nvPr>
        </p:nvSpPr>
        <p:spPr>
          <a:xfrm>
            <a:off x="228600" y="228600"/>
            <a:ext cx="9067800" cy="3447098"/>
          </a:xfrm>
        </p:spPr>
        <p:txBody>
          <a:bodyPr/>
          <a:lstStyle/>
          <a:p>
            <a:r>
              <a:rPr lang="en-US" dirty="0"/>
              <a:t>REAL proposal on Dry Floodproofing</a:t>
            </a:r>
            <a:br>
              <a:rPr lang="en-US" dirty="0"/>
            </a:br>
            <a:endParaRPr lang="en-US" dirty="0"/>
          </a:p>
          <a:p>
            <a:r>
              <a:rPr lang="en-US" dirty="0"/>
              <a:t>7:13-12.5 (t) 2.</a:t>
            </a:r>
          </a:p>
          <a:p>
            <a:r>
              <a:rPr lang="en-US" b="0" dirty="0"/>
              <a:t>s)]</a:t>
            </a:r>
            <a:r>
              <a:rPr lang="en-US" dirty="0"/>
              <a:t>(t) </a:t>
            </a:r>
            <a:r>
              <a:rPr lang="en-US" b="0" dirty="0"/>
              <a:t>The Department shall issue an individual permit </a:t>
            </a:r>
            <a:r>
              <a:rPr lang="en-US" dirty="0"/>
              <a:t>to dry flood-proof </a:t>
            </a:r>
            <a:r>
              <a:rPr lang="en-US" b="0" dirty="0"/>
              <a:t>a building under [(r)1]</a:t>
            </a:r>
            <a:r>
              <a:rPr lang="en-US" dirty="0"/>
              <a:t>(s) </a:t>
            </a:r>
            <a:r>
              <a:rPr lang="en-US" b="0" dirty="0"/>
              <a:t>above </a:t>
            </a:r>
            <a:r>
              <a:rPr lang="en-US" dirty="0"/>
              <a:t>only if the following requirements are satisfied: </a:t>
            </a:r>
            <a:endParaRPr lang="en-US" b="0" dirty="0"/>
          </a:p>
          <a:p>
            <a:pPr marL="342900" indent="-342900">
              <a:buAutoNum type="arabicPeriod"/>
            </a:pPr>
            <a:r>
              <a:rPr lang="en-US" dirty="0">
                <a:solidFill>
                  <a:schemeClr val="bg1">
                    <a:lumMod val="75000"/>
                  </a:schemeClr>
                </a:solidFill>
              </a:rPr>
              <a:t>The </a:t>
            </a:r>
            <a:r>
              <a:rPr lang="en-US" b="0" dirty="0">
                <a:solidFill>
                  <a:schemeClr val="bg1">
                    <a:lumMod val="75000"/>
                  </a:schemeClr>
                </a:solidFill>
              </a:rPr>
              <a:t>building is designed and constructed to meet the dry flood-proofing requirements of the Uniform Construction Code, N.J.A.C. 5:23, so as to prevent floodwaters from entering the building up to a flood depth of at least one foot above the [flood hazard area design]</a:t>
            </a:r>
            <a:r>
              <a:rPr lang="en-US" dirty="0">
                <a:solidFill>
                  <a:schemeClr val="bg1">
                    <a:lumMod val="75000"/>
                  </a:schemeClr>
                </a:solidFill>
              </a:rPr>
              <a:t>climate adjusted </a:t>
            </a:r>
            <a:r>
              <a:rPr lang="en-US" b="0" dirty="0">
                <a:solidFill>
                  <a:schemeClr val="bg1">
                    <a:lumMod val="75000"/>
                  </a:schemeClr>
                </a:solidFill>
              </a:rPr>
              <a:t>flood elevation</a:t>
            </a:r>
            <a:r>
              <a:rPr lang="en-US" dirty="0">
                <a:solidFill>
                  <a:schemeClr val="bg1">
                    <a:lumMod val="75000"/>
                  </a:schemeClr>
                </a:solidFill>
              </a:rPr>
              <a:t>;</a:t>
            </a:r>
            <a:r>
              <a:rPr lang="en-US" b="0" dirty="0">
                <a:solidFill>
                  <a:schemeClr val="bg1">
                    <a:lumMod val="75000"/>
                  </a:schemeClr>
                </a:solidFill>
              </a:rPr>
              <a:t>[.] </a:t>
            </a:r>
          </a:p>
          <a:p>
            <a:pPr marL="342900" indent="-342900">
              <a:buAutoNum type="arabicPeriod"/>
            </a:pPr>
            <a:endParaRPr lang="en-US" b="0" dirty="0"/>
          </a:p>
          <a:p>
            <a:r>
              <a:rPr lang="en-US" dirty="0"/>
              <a:t>2. </a:t>
            </a:r>
            <a:r>
              <a:rPr lang="en-US" b="0" dirty="0">
                <a:solidFill>
                  <a:schemeClr val="bg1">
                    <a:lumMod val="75000"/>
                  </a:schemeClr>
                </a:solidFill>
              </a:rPr>
              <a:t>The building is </a:t>
            </a:r>
            <a:r>
              <a:rPr lang="en-US" dirty="0">
                <a:solidFill>
                  <a:srgbClr val="FF0000"/>
                </a:solidFill>
              </a:rPr>
              <a:t>not</a:t>
            </a:r>
            <a:r>
              <a:rPr lang="en-US" b="0" dirty="0">
                <a:solidFill>
                  <a:schemeClr val="bg1">
                    <a:lumMod val="75000"/>
                  </a:schemeClr>
                </a:solidFill>
              </a:rPr>
              <a:t> located within a flood hazard area where the flood velocity during the flood producing the climate adjusted flood elevation is greater than five feet per second or unknown, or in</a:t>
            </a:r>
            <a:r>
              <a:rPr lang="en-US" dirty="0"/>
              <a:t> </a:t>
            </a:r>
            <a:r>
              <a:rPr lang="en-US" dirty="0">
                <a:solidFill>
                  <a:srgbClr val="FF0000"/>
                </a:solidFill>
              </a:rPr>
              <a:t>an inundation risk zone, Coastal A zone, V zone, or VE zone; </a:t>
            </a:r>
          </a:p>
          <a:p>
            <a:endParaRPr lang="en-US" dirty="0"/>
          </a:p>
        </p:txBody>
      </p:sp>
      <p:pic>
        <p:nvPicPr>
          <p:cNvPr id="6" name="Picture 5">
            <a:extLst>
              <a:ext uri="{FF2B5EF4-FFF2-40B4-BE49-F238E27FC236}">
                <a16:creationId xmlns:a16="http://schemas.microsoft.com/office/drawing/2014/main" id="{3770CC84-BF9B-42D5-95AC-823D32521B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3657600"/>
            <a:ext cx="4972552" cy="2815149"/>
          </a:xfrm>
          <a:prstGeom prst="rect">
            <a:avLst/>
          </a:prstGeom>
        </p:spPr>
      </p:pic>
      <p:sp>
        <p:nvSpPr>
          <p:cNvPr id="2" name="TextBox 1">
            <a:extLst>
              <a:ext uri="{FF2B5EF4-FFF2-40B4-BE49-F238E27FC236}">
                <a16:creationId xmlns:a16="http://schemas.microsoft.com/office/drawing/2014/main" id="{976725BE-6F79-4BA2-9913-7457BB97A3D1}"/>
              </a:ext>
            </a:extLst>
          </p:cNvPr>
          <p:cNvSpPr txBox="1"/>
          <p:nvPr/>
        </p:nvSpPr>
        <p:spPr>
          <a:xfrm>
            <a:off x="434898" y="3769112"/>
            <a:ext cx="5356303" cy="369332"/>
          </a:xfrm>
          <a:prstGeom prst="rect">
            <a:avLst/>
          </a:prstGeom>
          <a:noFill/>
        </p:spPr>
        <p:txBody>
          <a:bodyPr wrap="square" rtlCol="0">
            <a:spAutoFit/>
          </a:bodyPr>
          <a:lstStyle/>
          <a:p>
            <a:pPr algn="ctr"/>
            <a:r>
              <a:rPr lang="en-US" dirty="0"/>
              <a:t>Elevation of a structure is dry floodproofing!</a:t>
            </a:r>
          </a:p>
        </p:txBody>
      </p:sp>
      <p:pic>
        <p:nvPicPr>
          <p:cNvPr id="4" name="Picture 3">
            <a:extLst>
              <a:ext uri="{FF2B5EF4-FFF2-40B4-BE49-F238E27FC236}">
                <a16:creationId xmlns:a16="http://schemas.microsoft.com/office/drawing/2014/main" id="{1725844C-890F-7594-AFAB-C9FB261963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spTree>
    <p:extLst>
      <p:ext uri="{BB962C8B-B14F-4D97-AF65-F5344CB8AC3E}">
        <p14:creationId xmlns:p14="http://schemas.microsoft.com/office/powerpoint/2010/main" val="242573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11">
            <a:extLst>
              <a:ext uri="{FF2B5EF4-FFF2-40B4-BE49-F238E27FC236}">
                <a16:creationId xmlns:a16="http://schemas.microsoft.com/office/drawing/2014/main" id="{DD874338-4626-4C49-9B1F-4D19FF1B93E0}"/>
              </a:ext>
            </a:extLst>
          </p:cNvPr>
          <p:cNvSpPr>
            <a:spLocks noGrp="1"/>
          </p:cNvSpPr>
          <p:nvPr>
            <p:ph type="subTitle" idx="4"/>
          </p:nvPr>
        </p:nvSpPr>
        <p:spPr>
          <a:xfrm>
            <a:off x="571499" y="2274838"/>
            <a:ext cx="11049000" cy="769441"/>
          </a:xfrm>
        </p:spPr>
        <p:txBody>
          <a:bodyPr/>
          <a:lstStyle/>
          <a:p>
            <a:pPr algn="ctr"/>
            <a:r>
              <a:rPr lang="en-US" sz="5000" b="0">
                <a:latin typeface="+mj-lt"/>
              </a:rPr>
              <a:t>NJ PACT REAL  at the Local Level</a:t>
            </a:r>
          </a:p>
        </p:txBody>
      </p:sp>
      <p:sp>
        <p:nvSpPr>
          <p:cNvPr id="4" name="object 4"/>
          <p:cNvSpPr txBox="1"/>
          <p:nvPr/>
        </p:nvSpPr>
        <p:spPr>
          <a:xfrm>
            <a:off x="6781800" y="5486400"/>
            <a:ext cx="4500880" cy="321242"/>
          </a:xfrm>
          <a:prstGeom prst="rect">
            <a:avLst/>
          </a:prstGeom>
        </p:spPr>
        <p:txBody>
          <a:bodyPr vert="horz" wrap="square" lIns="0" tIns="13335" rIns="0" bIns="0" rtlCol="0">
            <a:spAutoFit/>
          </a:bodyPr>
          <a:lstStyle/>
          <a:p>
            <a:pPr marR="6985" algn="r">
              <a:lnSpc>
                <a:spcPct val="100000"/>
              </a:lnSpc>
              <a:spcBef>
                <a:spcPts val="105"/>
              </a:spcBef>
            </a:pPr>
            <a:r>
              <a:rPr lang="en-US" sz="2000">
                <a:solidFill>
                  <a:schemeClr val="bg1"/>
                </a:solidFill>
                <a:latin typeface="+mn-lt"/>
                <a:cs typeface="Century Gothic"/>
              </a:rPr>
              <a:t>October 24, 2024</a:t>
            </a:r>
          </a:p>
        </p:txBody>
      </p:sp>
      <p:pic>
        <p:nvPicPr>
          <p:cNvPr id="7" name="Picture 6">
            <a:extLst>
              <a:ext uri="{FF2B5EF4-FFF2-40B4-BE49-F238E27FC236}">
                <a16:creationId xmlns:a16="http://schemas.microsoft.com/office/drawing/2014/main" id="{A2E4A24C-092E-4645-BDE6-819EB3B70F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2732" y="533400"/>
            <a:ext cx="6446533" cy="1624587"/>
          </a:xfrm>
          <a:prstGeom prst="rect">
            <a:avLst/>
          </a:prstGeom>
        </p:spPr>
      </p:pic>
      <p:pic>
        <p:nvPicPr>
          <p:cNvPr id="2" name="Picture 1">
            <a:extLst>
              <a:ext uri="{FF2B5EF4-FFF2-40B4-BE49-F238E27FC236}">
                <a16:creationId xmlns:a16="http://schemas.microsoft.com/office/drawing/2014/main" id="{F415123D-29E2-4D65-A040-2B55C2C2B1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9158"/>
            <a:ext cx="12192000" cy="6539684"/>
          </a:xfrm>
          <a:prstGeom prst="rect">
            <a:avLst/>
          </a:prstGeom>
        </p:spPr>
      </p:pic>
      <p:pic>
        <p:nvPicPr>
          <p:cNvPr id="3" name="Picture 2">
            <a:extLst>
              <a:ext uri="{FF2B5EF4-FFF2-40B4-BE49-F238E27FC236}">
                <a16:creationId xmlns:a16="http://schemas.microsoft.com/office/drawing/2014/main" id="{935B870E-FC73-4356-A0F2-D845A28B5463}"/>
              </a:ext>
            </a:extLst>
          </p:cNvPr>
          <p:cNvPicPr>
            <a:picLocks noChangeAspect="1"/>
          </p:cNvPicPr>
          <p:nvPr/>
        </p:nvPicPr>
        <p:blipFill>
          <a:blip r:embed="rId5"/>
          <a:stretch>
            <a:fillRect/>
          </a:stretch>
        </p:blipFill>
        <p:spPr>
          <a:xfrm>
            <a:off x="4876800" y="5410200"/>
            <a:ext cx="7097115" cy="1209844"/>
          </a:xfrm>
          <a:prstGeom prst="rect">
            <a:avLst/>
          </a:prstGeom>
        </p:spPr>
      </p:pic>
    </p:spTree>
    <p:extLst>
      <p:ext uri="{BB962C8B-B14F-4D97-AF65-F5344CB8AC3E}">
        <p14:creationId xmlns:p14="http://schemas.microsoft.com/office/powerpoint/2010/main" val="1462344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11">
            <a:extLst>
              <a:ext uri="{FF2B5EF4-FFF2-40B4-BE49-F238E27FC236}">
                <a16:creationId xmlns:a16="http://schemas.microsoft.com/office/drawing/2014/main" id="{DD874338-4626-4C49-9B1F-4D19FF1B93E0}"/>
              </a:ext>
            </a:extLst>
          </p:cNvPr>
          <p:cNvSpPr>
            <a:spLocks noGrp="1"/>
          </p:cNvSpPr>
          <p:nvPr>
            <p:ph type="subTitle" idx="4"/>
          </p:nvPr>
        </p:nvSpPr>
        <p:spPr>
          <a:xfrm>
            <a:off x="571499" y="2274838"/>
            <a:ext cx="11049000" cy="769441"/>
          </a:xfrm>
        </p:spPr>
        <p:txBody>
          <a:bodyPr/>
          <a:lstStyle/>
          <a:p>
            <a:pPr algn="ctr"/>
            <a:r>
              <a:rPr lang="en-US" sz="5000" b="0">
                <a:latin typeface="+mj-lt"/>
              </a:rPr>
              <a:t>NJ PACT REAL  at the Local Level</a:t>
            </a:r>
          </a:p>
        </p:txBody>
      </p:sp>
      <p:sp>
        <p:nvSpPr>
          <p:cNvPr id="4" name="object 4"/>
          <p:cNvSpPr txBox="1"/>
          <p:nvPr/>
        </p:nvSpPr>
        <p:spPr>
          <a:xfrm>
            <a:off x="6781800" y="5486400"/>
            <a:ext cx="4500880" cy="321242"/>
          </a:xfrm>
          <a:prstGeom prst="rect">
            <a:avLst/>
          </a:prstGeom>
        </p:spPr>
        <p:txBody>
          <a:bodyPr vert="horz" wrap="square" lIns="0" tIns="13335" rIns="0" bIns="0" rtlCol="0">
            <a:spAutoFit/>
          </a:bodyPr>
          <a:lstStyle/>
          <a:p>
            <a:pPr marR="6985" algn="r">
              <a:lnSpc>
                <a:spcPct val="100000"/>
              </a:lnSpc>
              <a:spcBef>
                <a:spcPts val="105"/>
              </a:spcBef>
            </a:pPr>
            <a:r>
              <a:rPr lang="en-US" sz="2000">
                <a:solidFill>
                  <a:schemeClr val="bg1"/>
                </a:solidFill>
                <a:latin typeface="+mn-lt"/>
                <a:cs typeface="Century Gothic"/>
              </a:rPr>
              <a:t>October 24, 2024</a:t>
            </a:r>
          </a:p>
        </p:txBody>
      </p:sp>
      <p:pic>
        <p:nvPicPr>
          <p:cNvPr id="7" name="Picture 6">
            <a:extLst>
              <a:ext uri="{FF2B5EF4-FFF2-40B4-BE49-F238E27FC236}">
                <a16:creationId xmlns:a16="http://schemas.microsoft.com/office/drawing/2014/main" id="{A2E4A24C-092E-4645-BDE6-819EB3B70F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2732" y="533400"/>
            <a:ext cx="6446533" cy="1624587"/>
          </a:xfrm>
          <a:prstGeom prst="rect">
            <a:avLst/>
          </a:prstGeom>
        </p:spPr>
      </p:pic>
      <p:pic>
        <p:nvPicPr>
          <p:cNvPr id="2" name="Picture 1">
            <a:extLst>
              <a:ext uri="{FF2B5EF4-FFF2-40B4-BE49-F238E27FC236}">
                <a16:creationId xmlns:a16="http://schemas.microsoft.com/office/drawing/2014/main" id="{F415123D-29E2-4D65-A040-2B55C2C2B1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9158"/>
            <a:ext cx="12192000" cy="6539684"/>
          </a:xfrm>
          <a:prstGeom prst="rect">
            <a:avLst/>
          </a:prstGeom>
        </p:spPr>
      </p:pic>
    </p:spTree>
    <p:extLst>
      <p:ext uri="{BB962C8B-B14F-4D97-AF65-F5344CB8AC3E}">
        <p14:creationId xmlns:p14="http://schemas.microsoft.com/office/powerpoint/2010/main" val="2589862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8939FE5-08A8-D9C2-6D1D-19CBACB837B9}"/>
            </a:ext>
          </a:extLst>
        </p:cNvPr>
        <p:cNvGrpSpPr/>
        <p:nvPr/>
      </p:nvGrpSpPr>
      <p:grpSpPr>
        <a:xfrm>
          <a:off x="0" y="0"/>
          <a:ext cx="0" cy="0"/>
          <a:chOff x="0" y="0"/>
          <a:chExt cx="0" cy="0"/>
        </a:xfrm>
      </p:grpSpPr>
      <p:sp>
        <p:nvSpPr>
          <p:cNvPr id="12" name="Subtitle 11">
            <a:extLst>
              <a:ext uri="{FF2B5EF4-FFF2-40B4-BE49-F238E27FC236}">
                <a16:creationId xmlns:a16="http://schemas.microsoft.com/office/drawing/2014/main" id="{6C1E231D-F263-C49F-E658-78C6057BAB41}"/>
              </a:ext>
            </a:extLst>
          </p:cNvPr>
          <p:cNvSpPr>
            <a:spLocks noGrp="1"/>
          </p:cNvSpPr>
          <p:nvPr>
            <p:ph type="subTitle" idx="4"/>
          </p:nvPr>
        </p:nvSpPr>
        <p:spPr>
          <a:xfrm>
            <a:off x="571499" y="2274838"/>
            <a:ext cx="11049000" cy="769441"/>
          </a:xfrm>
        </p:spPr>
        <p:txBody>
          <a:bodyPr/>
          <a:lstStyle/>
          <a:p>
            <a:pPr algn="ctr"/>
            <a:r>
              <a:rPr lang="en-US" sz="5000" b="0">
                <a:latin typeface="+mj-lt"/>
              </a:rPr>
              <a:t>NJ PACT REAL  at the Local Level</a:t>
            </a:r>
          </a:p>
        </p:txBody>
      </p:sp>
      <p:sp>
        <p:nvSpPr>
          <p:cNvPr id="4" name="object 4">
            <a:extLst>
              <a:ext uri="{FF2B5EF4-FFF2-40B4-BE49-F238E27FC236}">
                <a16:creationId xmlns:a16="http://schemas.microsoft.com/office/drawing/2014/main" id="{7272546D-F2D8-6C24-EEE6-AC82B42591FD}"/>
              </a:ext>
            </a:extLst>
          </p:cNvPr>
          <p:cNvSpPr txBox="1"/>
          <p:nvPr/>
        </p:nvSpPr>
        <p:spPr>
          <a:xfrm>
            <a:off x="6781800" y="5486400"/>
            <a:ext cx="4500880" cy="321242"/>
          </a:xfrm>
          <a:prstGeom prst="rect">
            <a:avLst/>
          </a:prstGeom>
        </p:spPr>
        <p:txBody>
          <a:bodyPr vert="horz" wrap="square" lIns="0" tIns="13335" rIns="0" bIns="0" rtlCol="0">
            <a:spAutoFit/>
          </a:bodyPr>
          <a:lstStyle/>
          <a:p>
            <a:pPr marR="6985" algn="r">
              <a:lnSpc>
                <a:spcPct val="100000"/>
              </a:lnSpc>
              <a:spcBef>
                <a:spcPts val="105"/>
              </a:spcBef>
            </a:pPr>
            <a:r>
              <a:rPr lang="en-US" sz="2000">
                <a:solidFill>
                  <a:schemeClr val="bg1"/>
                </a:solidFill>
                <a:latin typeface="+mn-lt"/>
                <a:cs typeface="Century Gothic"/>
              </a:rPr>
              <a:t>October 24, 2024</a:t>
            </a:r>
          </a:p>
        </p:txBody>
      </p:sp>
      <p:pic>
        <p:nvPicPr>
          <p:cNvPr id="7" name="Picture 6">
            <a:extLst>
              <a:ext uri="{FF2B5EF4-FFF2-40B4-BE49-F238E27FC236}">
                <a16:creationId xmlns:a16="http://schemas.microsoft.com/office/drawing/2014/main" id="{4AD4C6FF-0BCE-035B-8019-0CA6B30ECB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pic>
        <p:nvPicPr>
          <p:cNvPr id="5" name="Picture 4" descr="A map of a city&#10;&#10;AI-generated content may be incorrect.">
            <a:extLst>
              <a:ext uri="{FF2B5EF4-FFF2-40B4-BE49-F238E27FC236}">
                <a16:creationId xmlns:a16="http://schemas.microsoft.com/office/drawing/2014/main" id="{970002D4-55E3-6F65-851E-070DD2E44D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1600" y="231656"/>
            <a:ext cx="10022562" cy="6394688"/>
          </a:xfrm>
          <a:prstGeom prst="rect">
            <a:avLst/>
          </a:prstGeom>
        </p:spPr>
      </p:pic>
      <p:sp>
        <p:nvSpPr>
          <p:cNvPr id="6" name="TextBox 5">
            <a:extLst>
              <a:ext uri="{FF2B5EF4-FFF2-40B4-BE49-F238E27FC236}">
                <a16:creationId xmlns:a16="http://schemas.microsoft.com/office/drawing/2014/main" id="{D8DDA5DF-7B5D-47AA-BD58-1ED5E8355A5B}"/>
              </a:ext>
            </a:extLst>
          </p:cNvPr>
          <p:cNvSpPr txBox="1"/>
          <p:nvPr/>
        </p:nvSpPr>
        <p:spPr>
          <a:xfrm>
            <a:off x="1752600" y="533400"/>
            <a:ext cx="1447800" cy="369332"/>
          </a:xfrm>
          <a:prstGeom prst="rect">
            <a:avLst/>
          </a:prstGeom>
          <a:noFill/>
        </p:spPr>
        <p:txBody>
          <a:bodyPr wrap="square" rtlCol="0">
            <a:spAutoFit/>
          </a:bodyPr>
          <a:lstStyle/>
          <a:p>
            <a:r>
              <a:rPr lang="en-US"/>
              <a:t>The 08723</a:t>
            </a:r>
          </a:p>
        </p:txBody>
      </p:sp>
    </p:spTree>
    <p:extLst>
      <p:ext uri="{BB962C8B-B14F-4D97-AF65-F5344CB8AC3E}">
        <p14:creationId xmlns:p14="http://schemas.microsoft.com/office/powerpoint/2010/main" val="3758789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A3B2A81-706F-DB4D-1F22-8A1138F1913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ED96C05-4313-AF5F-73F3-6BD856D907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sp>
        <p:nvSpPr>
          <p:cNvPr id="10" name="Title 1">
            <a:extLst>
              <a:ext uri="{FF2B5EF4-FFF2-40B4-BE49-F238E27FC236}">
                <a16:creationId xmlns:a16="http://schemas.microsoft.com/office/drawing/2014/main" id="{58A4BAA6-7A8B-40DB-9E3D-659D9CA0A408}"/>
              </a:ext>
            </a:extLst>
          </p:cNvPr>
          <p:cNvSpPr txBox="1">
            <a:spLocks/>
          </p:cNvSpPr>
          <p:nvPr/>
        </p:nvSpPr>
        <p:spPr>
          <a:xfrm>
            <a:off x="327659" y="32384"/>
            <a:ext cx="9382887" cy="492443"/>
          </a:xfrm>
          <a:prstGeom prst="rect">
            <a:avLst/>
          </a:prstGeom>
        </p:spPr>
        <p:txBody>
          <a:bodyPr wrap="square" lIns="0" tIns="0" rIns="0" bIns="0">
            <a:spAutoFit/>
          </a:bodyPr>
          <a:lstStyle>
            <a:lvl1pPr>
              <a:defRPr sz="3200" b="1" i="0">
                <a:solidFill>
                  <a:schemeClr val="bg1"/>
                </a:solidFill>
                <a:latin typeface="Century Gothic"/>
                <a:ea typeface="+mj-ea"/>
                <a:cs typeface="Century Gothic"/>
              </a:defRPr>
            </a:lvl1pPr>
          </a:lstStyle>
          <a:p>
            <a:r>
              <a:rPr lang="en-US"/>
              <a:t>Impervious Cover</a:t>
            </a:r>
            <a:endParaRPr lang="en-US" dirty="0"/>
          </a:p>
        </p:txBody>
      </p:sp>
      <p:sp>
        <p:nvSpPr>
          <p:cNvPr id="11" name="Text Placeholder 2">
            <a:extLst>
              <a:ext uri="{FF2B5EF4-FFF2-40B4-BE49-F238E27FC236}">
                <a16:creationId xmlns:a16="http://schemas.microsoft.com/office/drawing/2014/main" id="{7EBA3080-402B-4D0E-AD78-E0A488F532FF}"/>
              </a:ext>
            </a:extLst>
          </p:cNvPr>
          <p:cNvSpPr txBox="1">
            <a:spLocks/>
          </p:cNvSpPr>
          <p:nvPr/>
        </p:nvSpPr>
        <p:spPr>
          <a:xfrm>
            <a:off x="5755708" y="278605"/>
            <a:ext cx="6020434" cy="5416868"/>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600" dirty="0"/>
              <a:t>To the maximum extent practicable, the special areas regulated under N.J.A.C. 7:7- 9 listed at </a:t>
            </a:r>
            <a:r>
              <a:rPr lang="en-US" sz="1600" dirty="0" err="1"/>
              <a:t>i</a:t>
            </a:r>
            <a:r>
              <a:rPr lang="en-US" sz="1600" dirty="0"/>
              <a:t>-xvi below shall be excluded from, or shall be designated as a </a:t>
            </a:r>
            <a:r>
              <a:rPr lang="en-US" sz="1600" b="1" dirty="0">
                <a:solidFill>
                  <a:srgbClr val="FFC000"/>
                </a:solidFill>
              </a:rPr>
              <a:t>critical environmental site(s)</a:t>
            </a:r>
            <a:r>
              <a:rPr lang="en-US" sz="1600" dirty="0">
                <a:solidFill>
                  <a:srgbClr val="FFC000"/>
                </a:solidFill>
              </a:rPr>
              <a:t> within, Coastal Metropolitan Planning Areas, Coastal Suburban Planning Areas, CAFRA centers, CAFRA cores, or CAFRA nodes</a:t>
            </a:r>
            <a:r>
              <a:rPr lang="en-US" sz="1600" dirty="0"/>
              <a:t>: </a:t>
            </a:r>
          </a:p>
          <a:p>
            <a:r>
              <a:rPr lang="en-US" sz="1600" dirty="0"/>
              <a:t>	</a:t>
            </a:r>
            <a:r>
              <a:rPr lang="en-US" sz="1600" dirty="0" err="1"/>
              <a:t>i</a:t>
            </a:r>
            <a:r>
              <a:rPr lang="en-US" sz="1600" dirty="0"/>
              <a:t>. Dunes at N.J.A.C. 7:7-9.16; </a:t>
            </a:r>
          </a:p>
          <a:p>
            <a:r>
              <a:rPr lang="en-US" sz="1600" dirty="0"/>
              <a:t>	ii. </a:t>
            </a:r>
            <a:r>
              <a:rPr lang="en-US" sz="1600" dirty="0" err="1"/>
              <a:t>Overwash</a:t>
            </a:r>
            <a:r>
              <a:rPr lang="en-US" sz="1600" dirty="0"/>
              <a:t> areas at N.J.A.C. 7:7-9.17; </a:t>
            </a:r>
          </a:p>
          <a:p>
            <a:r>
              <a:rPr lang="en-US" sz="1600" dirty="0"/>
              <a:t>	iii. Coastal high hazard areas at N.J.A.C. 7:7-9.18; </a:t>
            </a:r>
          </a:p>
          <a:p>
            <a:r>
              <a:rPr lang="en-US" sz="1600" dirty="0"/>
              <a:t>	iv. Bay islands at N.J.A.C. 7:7-9.21</a:t>
            </a:r>
          </a:p>
          <a:p>
            <a:r>
              <a:rPr lang="en-US" sz="1600" dirty="0"/>
              <a:t>	v. Beaches at N.J.A.C. 7:7-9.22; </a:t>
            </a:r>
          </a:p>
          <a:p>
            <a:r>
              <a:rPr lang="en-US" sz="1600" dirty="0"/>
              <a:t>	vi. Existing lagoon edges at N.J.A.C. 7:7-9.24; </a:t>
            </a:r>
          </a:p>
          <a:p>
            <a:r>
              <a:rPr lang="en-US" sz="1600" dirty="0"/>
              <a:t>	viii. </a:t>
            </a:r>
            <a:r>
              <a:rPr lang="en-US" sz="1600" dirty="0">
                <a:solidFill>
                  <a:srgbClr val="FFC000"/>
                </a:solidFill>
              </a:rPr>
              <a:t>Flood hazard areas at N.J.A.C. 7:7-9.25</a:t>
            </a:r>
            <a:r>
              <a:rPr lang="en-US" sz="1600" dirty="0"/>
              <a:t>; </a:t>
            </a:r>
          </a:p>
          <a:p>
            <a:r>
              <a:rPr lang="en-US" sz="1600" dirty="0"/>
              <a:t>	ix. Riparian zones at N.J.A.C. 7:7-9.26; </a:t>
            </a:r>
          </a:p>
          <a:p>
            <a:r>
              <a:rPr lang="en-US" sz="1600" dirty="0"/>
              <a:t>	x. Wetlands at N.J.A.C. 7:7-9.27; </a:t>
            </a:r>
          </a:p>
          <a:p>
            <a:r>
              <a:rPr lang="en-US" sz="1600" dirty="0"/>
              <a:t>	xi. Coastal bluffs at N.J.A.C. 7:7-9.29; </a:t>
            </a:r>
          </a:p>
          <a:p>
            <a:r>
              <a:rPr lang="en-US" sz="1600" dirty="0"/>
              <a:t>	xiii. Endangered or threatened wildlife or plant 		species habitats at N.J.A.C. 7:7-9.36; </a:t>
            </a:r>
          </a:p>
          <a:p>
            <a:r>
              <a:rPr lang="en-US" sz="1600" dirty="0"/>
              <a:t>	xiii. Critical wildlife habitat at N.J.A.C. 7:7-9.37; </a:t>
            </a:r>
          </a:p>
          <a:p>
            <a:r>
              <a:rPr lang="en-US" sz="1600" dirty="0"/>
              <a:t>	xiv. Special hazard areas at N.J.A.C. 7:7-9.39; </a:t>
            </a:r>
          </a:p>
          <a:p>
            <a:r>
              <a:rPr lang="en-US" sz="1600" dirty="0"/>
              <a:t>	xv. Excluded Federal lands at N.J.A.C. 7:7-9.40; and </a:t>
            </a:r>
          </a:p>
          <a:p>
            <a:r>
              <a:rPr lang="en-US" sz="1600" dirty="0"/>
              <a:t>	xvi. </a:t>
            </a:r>
            <a:r>
              <a:rPr lang="en-US" sz="1600" dirty="0">
                <a:solidFill>
                  <a:srgbClr val="FFC000"/>
                </a:solidFill>
              </a:rPr>
              <a:t>Inundation risk zones at N.J.A.C. 7:7-9.50; </a:t>
            </a:r>
          </a:p>
        </p:txBody>
      </p:sp>
      <p:pic>
        <p:nvPicPr>
          <p:cNvPr id="3" name="Picture 2" descr="A map of a city&#10;&#10;AI-generated content may be incorrect.">
            <a:extLst>
              <a:ext uri="{FF2B5EF4-FFF2-40B4-BE49-F238E27FC236}">
                <a16:creationId xmlns:a16="http://schemas.microsoft.com/office/drawing/2014/main" id="{17099182-5D4D-0FC2-DC35-6A90E2690C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236" y="1899797"/>
            <a:ext cx="6012052" cy="3569019"/>
          </a:xfrm>
          <a:prstGeom prst="rect">
            <a:avLst/>
          </a:prstGeom>
        </p:spPr>
      </p:pic>
    </p:spTree>
    <p:extLst>
      <p:ext uri="{BB962C8B-B14F-4D97-AF65-F5344CB8AC3E}">
        <p14:creationId xmlns:p14="http://schemas.microsoft.com/office/powerpoint/2010/main" val="2799091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65B498E-1C80-244A-A64C-F70CC0C4969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8DFADD5-0E83-01AC-7FB2-BEED549690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sp>
        <p:nvSpPr>
          <p:cNvPr id="10" name="Title 1">
            <a:extLst>
              <a:ext uri="{FF2B5EF4-FFF2-40B4-BE49-F238E27FC236}">
                <a16:creationId xmlns:a16="http://schemas.microsoft.com/office/drawing/2014/main" id="{9F530FC9-8DA9-255E-F20B-A34499CB0E38}"/>
              </a:ext>
            </a:extLst>
          </p:cNvPr>
          <p:cNvSpPr txBox="1">
            <a:spLocks/>
          </p:cNvSpPr>
          <p:nvPr/>
        </p:nvSpPr>
        <p:spPr>
          <a:xfrm>
            <a:off x="327659" y="32384"/>
            <a:ext cx="9382887" cy="492443"/>
          </a:xfrm>
          <a:prstGeom prst="rect">
            <a:avLst/>
          </a:prstGeom>
        </p:spPr>
        <p:txBody>
          <a:bodyPr wrap="square" lIns="0" tIns="0" rIns="0" bIns="0">
            <a:spAutoFit/>
          </a:bodyPr>
          <a:lstStyle>
            <a:lvl1pPr>
              <a:defRPr sz="3200" b="1" i="0">
                <a:solidFill>
                  <a:schemeClr val="bg1"/>
                </a:solidFill>
                <a:latin typeface="Century Gothic"/>
                <a:ea typeface="+mj-ea"/>
                <a:cs typeface="Century Gothic"/>
              </a:defRPr>
            </a:lvl1pPr>
          </a:lstStyle>
          <a:p>
            <a:r>
              <a:rPr lang="en-US"/>
              <a:t>Impervious Cover</a:t>
            </a:r>
            <a:endParaRPr lang="en-US" dirty="0"/>
          </a:p>
        </p:txBody>
      </p:sp>
      <p:sp>
        <p:nvSpPr>
          <p:cNvPr id="11" name="Text Placeholder 2">
            <a:extLst>
              <a:ext uri="{FF2B5EF4-FFF2-40B4-BE49-F238E27FC236}">
                <a16:creationId xmlns:a16="http://schemas.microsoft.com/office/drawing/2014/main" id="{3BCA09FB-39E8-6A42-C823-D9FFFEB58E96}"/>
              </a:ext>
            </a:extLst>
          </p:cNvPr>
          <p:cNvSpPr txBox="1">
            <a:spLocks/>
          </p:cNvSpPr>
          <p:nvPr/>
        </p:nvSpPr>
        <p:spPr>
          <a:xfrm>
            <a:off x="5755708" y="278605"/>
            <a:ext cx="6020434" cy="5416868"/>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600" dirty="0"/>
              <a:t>To the maximum extent practicable, the special areas regulated under N.J.A.C. 7:7- 9 listed at </a:t>
            </a:r>
            <a:r>
              <a:rPr lang="en-US" sz="1600" dirty="0" err="1"/>
              <a:t>i</a:t>
            </a:r>
            <a:r>
              <a:rPr lang="en-US" sz="1600" dirty="0"/>
              <a:t>-xvi below shall be excluded from, or shall be designated as a </a:t>
            </a:r>
            <a:r>
              <a:rPr lang="en-US" sz="1600" b="1" dirty="0">
                <a:solidFill>
                  <a:srgbClr val="FFC000"/>
                </a:solidFill>
              </a:rPr>
              <a:t>critical environmental site(s)</a:t>
            </a:r>
            <a:r>
              <a:rPr lang="en-US" sz="1600" dirty="0">
                <a:solidFill>
                  <a:srgbClr val="FFC000"/>
                </a:solidFill>
              </a:rPr>
              <a:t> within, Coastal Metropolitan Planning Areas, Coastal Suburban Planning Areas, CAFRA centers, CAFRA cores, or CAFRA nodes</a:t>
            </a:r>
            <a:r>
              <a:rPr lang="en-US" sz="1600" dirty="0"/>
              <a:t>: </a:t>
            </a:r>
          </a:p>
          <a:p>
            <a:r>
              <a:rPr lang="en-US" sz="1600" dirty="0"/>
              <a:t>	</a:t>
            </a:r>
            <a:r>
              <a:rPr lang="en-US" sz="1600" dirty="0" err="1"/>
              <a:t>i</a:t>
            </a:r>
            <a:r>
              <a:rPr lang="en-US" sz="1600" dirty="0"/>
              <a:t>. Dunes at N.J.A.C. 7:7-9.16; </a:t>
            </a:r>
          </a:p>
          <a:p>
            <a:r>
              <a:rPr lang="en-US" sz="1600" dirty="0"/>
              <a:t>	ii. </a:t>
            </a:r>
            <a:r>
              <a:rPr lang="en-US" sz="1600" dirty="0" err="1"/>
              <a:t>Overwash</a:t>
            </a:r>
            <a:r>
              <a:rPr lang="en-US" sz="1600" dirty="0"/>
              <a:t> areas at N.J.A.C. 7:7-9.17; </a:t>
            </a:r>
          </a:p>
          <a:p>
            <a:r>
              <a:rPr lang="en-US" sz="1600" dirty="0"/>
              <a:t>	iii. Coastal high hazard areas at N.J.A.C. 7:7-9.18; </a:t>
            </a:r>
          </a:p>
          <a:p>
            <a:r>
              <a:rPr lang="en-US" sz="1600" dirty="0"/>
              <a:t>	iv. Bay islands at N.J.A.C. 7:7-9.21</a:t>
            </a:r>
          </a:p>
          <a:p>
            <a:r>
              <a:rPr lang="en-US" sz="1600" dirty="0"/>
              <a:t>	v. Beaches at N.J.A.C. 7:7-9.22; </a:t>
            </a:r>
          </a:p>
          <a:p>
            <a:r>
              <a:rPr lang="en-US" sz="1600" dirty="0"/>
              <a:t>	vi. Existing lagoon edges at N.J.A.C. 7:7-9.24; </a:t>
            </a:r>
          </a:p>
          <a:p>
            <a:r>
              <a:rPr lang="en-US" sz="1600" dirty="0"/>
              <a:t>	viii. </a:t>
            </a:r>
            <a:r>
              <a:rPr lang="en-US" sz="1600" dirty="0">
                <a:solidFill>
                  <a:srgbClr val="FFC000"/>
                </a:solidFill>
              </a:rPr>
              <a:t>Flood hazard areas at N.J.A.C. 7:7-9.25</a:t>
            </a:r>
            <a:r>
              <a:rPr lang="en-US" sz="1600" dirty="0"/>
              <a:t>; </a:t>
            </a:r>
          </a:p>
          <a:p>
            <a:r>
              <a:rPr lang="en-US" sz="1600" dirty="0"/>
              <a:t>	ix. Riparian zones at N.J.A.C. 7:7-9.26; </a:t>
            </a:r>
          </a:p>
          <a:p>
            <a:r>
              <a:rPr lang="en-US" sz="1600" dirty="0"/>
              <a:t>	x. Wetlands at N.J.A.C. 7:7-9.27; </a:t>
            </a:r>
          </a:p>
          <a:p>
            <a:r>
              <a:rPr lang="en-US" sz="1600" dirty="0"/>
              <a:t>	xi. Coastal bluffs at N.J.A.C. 7:7-9.29; </a:t>
            </a:r>
          </a:p>
          <a:p>
            <a:r>
              <a:rPr lang="en-US" sz="1600" dirty="0"/>
              <a:t>	xiii. Endangered or threatened wildlife or plant 		species habitats at N.J.A.C. 7:7-9.36; </a:t>
            </a:r>
          </a:p>
          <a:p>
            <a:r>
              <a:rPr lang="en-US" sz="1600" dirty="0"/>
              <a:t>	xiii. Critical wildlife habitat at N.J.A.C. 7:7-9.37; </a:t>
            </a:r>
          </a:p>
          <a:p>
            <a:r>
              <a:rPr lang="en-US" sz="1600" dirty="0"/>
              <a:t>	xiv. Special hazard areas at N.J.A.C. 7:7-9.39; </a:t>
            </a:r>
          </a:p>
          <a:p>
            <a:r>
              <a:rPr lang="en-US" sz="1600" dirty="0"/>
              <a:t>	xv. Excluded Federal lands at N.J.A.C. 7:7-9.40; and </a:t>
            </a:r>
          </a:p>
          <a:p>
            <a:r>
              <a:rPr lang="en-US" sz="1600" dirty="0"/>
              <a:t>	xvi. </a:t>
            </a:r>
            <a:r>
              <a:rPr lang="en-US" sz="1600" dirty="0">
                <a:solidFill>
                  <a:srgbClr val="FFC000"/>
                </a:solidFill>
              </a:rPr>
              <a:t>Inundation risk zones at N.J.A.C. 7:7-9.50; </a:t>
            </a:r>
          </a:p>
        </p:txBody>
      </p:sp>
      <p:sp>
        <p:nvSpPr>
          <p:cNvPr id="12" name="Rectangle 11">
            <a:extLst>
              <a:ext uri="{FF2B5EF4-FFF2-40B4-BE49-F238E27FC236}">
                <a16:creationId xmlns:a16="http://schemas.microsoft.com/office/drawing/2014/main" id="{220062C8-B04B-0853-08FE-F4329256B064}"/>
              </a:ext>
            </a:extLst>
          </p:cNvPr>
          <p:cNvSpPr/>
          <p:nvPr/>
        </p:nvSpPr>
        <p:spPr>
          <a:xfrm>
            <a:off x="248590" y="1518201"/>
            <a:ext cx="6096000" cy="5170646"/>
          </a:xfrm>
          <a:prstGeom prst="rect">
            <a:avLst/>
          </a:prstGeom>
        </p:spPr>
        <p:txBody>
          <a:bodyPr>
            <a:spAutoFit/>
          </a:bodyPr>
          <a:lstStyle/>
          <a:p>
            <a:r>
              <a:rPr lang="en-US" sz="1800" b="0" i="0" u="none" strike="noStrike" baseline="0" dirty="0">
                <a:solidFill>
                  <a:srgbClr val="000000"/>
                </a:solidFill>
                <a:latin typeface="Times New Roman" panose="02020603050405020304" pitchFamily="18" charset="0"/>
              </a:rPr>
              <a:t>TABLE H </a:t>
            </a:r>
          </a:p>
          <a:p>
            <a:r>
              <a:rPr lang="en-US" sz="1800" b="0" i="0" u="none" strike="noStrike" baseline="0" dirty="0">
                <a:solidFill>
                  <a:srgbClr val="000000"/>
                </a:solidFill>
                <a:latin typeface="Times New Roman" panose="02020603050405020304" pitchFamily="18" charset="0"/>
              </a:rPr>
              <a:t>Percentages For Calculating Impervious Cover </a:t>
            </a:r>
          </a:p>
          <a:p>
            <a:r>
              <a:rPr lang="en-US" sz="1800" b="0" i="0" u="none" strike="noStrike" baseline="0" dirty="0">
                <a:solidFill>
                  <a:srgbClr val="000000"/>
                </a:solidFill>
                <a:latin typeface="Times New Roman" panose="02020603050405020304" pitchFamily="18" charset="0"/>
              </a:rPr>
              <a:t>Limits Under N.J.A.C. 7:7-13.17 Site Location 	Impervious </a:t>
            </a:r>
            <a:r>
              <a:rPr lang="en-US" sz="1200" b="0" i="0" u="none" strike="noStrike" baseline="0" dirty="0">
                <a:solidFill>
                  <a:srgbClr val="000000"/>
                </a:solidFill>
                <a:latin typeface="Times New Roman" panose="02020603050405020304" pitchFamily="18" charset="0"/>
              </a:rPr>
              <a:t>Cover Percentage 	</a:t>
            </a:r>
          </a:p>
          <a:p>
            <a:r>
              <a:rPr lang="en-US" sz="1200" b="0" i="0" u="none" strike="noStrike" baseline="0" dirty="0">
                <a:solidFill>
                  <a:srgbClr val="000000"/>
                </a:solidFill>
                <a:latin typeface="Times New Roman" panose="02020603050405020304" pitchFamily="18" charset="0"/>
              </a:rPr>
              <a:t>CAFRA urban center 				90 percent 	</a:t>
            </a:r>
          </a:p>
          <a:p>
            <a:r>
              <a:rPr lang="en-US" sz="1200" b="0" i="0" u="none" strike="noStrike" baseline="0" dirty="0">
                <a:solidFill>
                  <a:srgbClr val="000000"/>
                </a:solidFill>
                <a:latin typeface="Times New Roman" panose="02020603050405020304" pitchFamily="18" charset="0"/>
              </a:rPr>
              <a:t>CAFRA regional center 				80 percent 	</a:t>
            </a:r>
          </a:p>
          <a:p>
            <a:r>
              <a:rPr lang="en-US" sz="1200" b="0" i="0" u="none" strike="noStrike" baseline="0" dirty="0">
                <a:solidFill>
                  <a:srgbClr val="000000"/>
                </a:solidFill>
                <a:latin typeface="Times New Roman" panose="02020603050405020304" pitchFamily="18" charset="0"/>
              </a:rPr>
              <a:t>[Coastal regional center] 	</a:t>
            </a:r>
          </a:p>
          <a:p>
            <a:r>
              <a:rPr lang="en-US" sz="1200" b="0" i="0" u="none" strike="noStrike" baseline="0" dirty="0">
                <a:solidFill>
                  <a:srgbClr val="000000"/>
                </a:solidFill>
                <a:latin typeface="Times New Roman" panose="02020603050405020304" pitchFamily="18" charset="0"/>
              </a:rPr>
              <a:t>CAFRA core 	</a:t>
            </a:r>
          </a:p>
          <a:p>
            <a:r>
              <a:rPr lang="en-US" sz="1200" b="0" i="0" u="none" strike="noStrike" baseline="0" dirty="0">
                <a:solidFill>
                  <a:srgbClr val="000000"/>
                </a:solidFill>
                <a:latin typeface="Times New Roman" panose="02020603050405020304" pitchFamily="18" charset="0"/>
              </a:rPr>
              <a:t>CAFRA node 	</a:t>
            </a:r>
          </a:p>
          <a:p>
            <a:r>
              <a:rPr lang="en-US" sz="1200" b="0" i="0" u="none" strike="noStrike" baseline="0" dirty="0">
                <a:solidFill>
                  <a:srgbClr val="000000"/>
                </a:solidFill>
                <a:latin typeface="Times New Roman" panose="02020603050405020304" pitchFamily="18" charset="0"/>
              </a:rPr>
              <a:t>CAFRA town </a:t>
            </a:r>
          </a:p>
          <a:p>
            <a:r>
              <a:rPr lang="en-US" sz="1200" b="0" i="0" u="none" strike="noStrike" baseline="0" dirty="0">
                <a:solidFill>
                  <a:srgbClr val="000000"/>
                </a:solidFill>
                <a:latin typeface="Times New Roman" panose="02020603050405020304" pitchFamily="18" charset="0"/>
              </a:rPr>
              <a:t>[Coastal town] 				70 percent 	</a:t>
            </a:r>
          </a:p>
          <a:p>
            <a:r>
              <a:rPr lang="en-US" sz="1200" b="0" i="0" u="none" strike="noStrike" baseline="0" dirty="0">
                <a:solidFill>
                  <a:srgbClr val="000000"/>
                </a:solidFill>
                <a:latin typeface="Times New Roman" panose="02020603050405020304" pitchFamily="18" charset="0"/>
              </a:rPr>
              <a:t>Military installation 	</a:t>
            </a:r>
          </a:p>
          <a:p>
            <a:r>
              <a:rPr lang="en-US" sz="1200" b="0" i="0" u="none" strike="noStrike" baseline="0" dirty="0">
                <a:solidFill>
                  <a:srgbClr val="000000"/>
                </a:solidFill>
                <a:latin typeface="Times New Roman" panose="02020603050405020304" pitchFamily="18" charset="0"/>
              </a:rPr>
              <a:t>CAFRA village 				60 percent 	</a:t>
            </a:r>
          </a:p>
          <a:p>
            <a:r>
              <a:rPr lang="en-US" sz="1200" b="0" i="0" u="none" strike="noStrike" baseline="0" dirty="0">
                <a:solidFill>
                  <a:srgbClr val="000000"/>
                </a:solidFill>
                <a:latin typeface="Times New Roman" panose="02020603050405020304" pitchFamily="18" charset="0"/>
              </a:rPr>
              <a:t>[Coastal village] 	</a:t>
            </a:r>
          </a:p>
          <a:p>
            <a:r>
              <a:rPr lang="en-US" sz="1200" b="0" i="0" u="none" strike="noStrike" baseline="0" dirty="0">
                <a:solidFill>
                  <a:srgbClr val="000000"/>
                </a:solidFill>
                <a:latin typeface="Times New Roman" panose="02020603050405020304" pitchFamily="18" charset="0"/>
              </a:rPr>
              <a:t>CAFRA hamlet 				50 percent 	</a:t>
            </a:r>
          </a:p>
          <a:p>
            <a:r>
              <a:rPr lang="en-US" sz="1200" b="0" i="0" u="none" strike="noStrike" baseline="0" dirty="0">
                <a:solidFill>
                  <a:srgbClr val="000000"/>
                </a:solidFill>
                <a:latin typeface="Times New Roman" panose="02020603050405020304" pitchFamily="18" charset="0"/>
              </a:rPr>
              <a:t>[Coastal hamlet] 	</a:t>
            </a:r>
            <a:br>
              <a:rPr lang="en-US" sz="1200" b="0" i="0" u="none" strike="noStrike" baseline="0" dirty="0">
                <a:solidFill>
                  <a:srgbClr val="000000"/>
                </a:solidFill>
                <a:latin typeface="Times New Roman" panose="02020603050405020304" pitchFamily="18" charset="0"/>
              </a:rPr>
            </a:br>
            <a:r>
              <a:rPr lang="en-US" sz="1200" dirty="0">
                <a:solidFill>
                  <a:srgbClr val="000000"/>
                </a:solidFill>
                <a:latin typeface="Times New Roman" panose="02020603050405020304" pitchFamily="18" charset="0"/>
              </a:rPr>
              <a:t>Coastal Metropolitan Planning Area 			80 percent </a:t>
            </a:r>
          </a:p>
          <a:p>
            <a:r>
              <a:rPr lang="en-US" sz="1200" dirty="0">
                <a:latin typeface="Times New Roman" panose="02020603050405020304" pitchFamily="18" charset="0"/>
                <a:cs typeface="Times New Roman" panose="02020603050405020304" pitchFamily="18" charset="0"/>
              </a:rPr>
              <a:t>Coastal Suburban Planning Area, within a sewer service area 	30 percent 	</a:t>
            </a:r>
          </a:p>
          <a:p>
            <a:r>
              <a:rPr lang="en-US" sz="1200" dirty="0">
                <a:latin typeface="Times New Roman" panose="02020603050405020304" pitchFamily="18" charset="0"/>
                <a:cs typeface="Times New Roman" panose="02020603050405020304" pitchFamily="18" charset="0"/>
              </a:rPr>
              <a:t>Coastal Suburban Planning Area, outside a sewer service area 	5 percent 	</a:t>
            </a:r>
          </a:p>
          <a:p>
            <a:r>
              <a:rPr lang="en-US" sz="1200" dirty="0">
                <a:latin typeface="Times New Roman" panose="02020603050405020304" pitchFamily="18" charset="0"/>
                <a:cs typeface="Times New Roman" panose="02020603050405020304" pitchFamily="18" charset="0"/>
              </a:rPr>
              <a:t>Coastal Fringe Planning Area 			5 percent 	</a:t>
            </a:r>
          </a:p>
          <a:p>
            <a:r>
              <a:rPr lang="en-US" sz="1200" dirty="0">
                <a:latin typeface="Times New Roman" panose="02020603050405020304" pitchFamily="18" charset="0"/>
                <a:cs typeface="Times New Roman" panose="02020603050405020304" pitchFamily="18" charset="0"/>
              </a:rPr>
              <a:t>Coastal Rural Planning Area 				3 percent 	</a:t>
            </a:r>
          </a:p>
          <a:p>
            <a:r>
              <a:rPr lang="en-US" sz="1200" dirty="0">
                <a:latin typeface="Times New Roman" panose="02020603050405020304" pitchFamily="18" charset="0"/>
                <a:cs typeface="Times New Roman" panose="02020603050405020304" pitchFamily="18" charset="0"/>
              </a:rPr>
              <a:t>Coastal Environmentally Sensitive Planning Area </a:t>
            </a:r>
          </a:p>
          <a:p>
            <a:r>
              <a:rPr lang="en-US" sz="1600" dirty="0">
                <a:solidFill>
                  <a:srgbClr val="FFC000"/>
                </a:solidFill>
                <a:latin typeface="Times New Roman" panose="02020603050405020304" pitchFamily="18" charset="0"/>
                <a:cs typeface="Times New Roman" panose="02020603050405020304" pitchFamily="18" charset="0"/>
              </a:rPr>
              <a:t>CAFRA critical environmental site 		3 percent</a:t>
            </a:r>
            <a:r>
              <a:rPr lang="en-US" sz="1800" dirty="0"/>
              <a:t>	</a:t>
            </a:r>
          </a:p>
          <a:p>
            <a:r>
              <a:rPr lang="en-US" sz="1800" dirty="0"/>
              <a:t>	</a:t>
            </a:r>
          </a:p>
          <a:p>
            <a:endParaRPr lang="en-US" sz="1200" b="0" i="0" u="none" strike="noStrike" baseline="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43464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A3B2A81-706F-DB4D-1F22-8A1138F1913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ED96C05-4313-AF5F-73F3-6BD856D907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sp>
        <p:nvSpPr>
          <p:cNvPr id="10" name="Title 1">
            <a:extLst>
              <a:ext uri="{FF2B5EF4-FFF2-40B4-BE49-F238E27FC236}">
                <a16:creationId xmlns:a16="http://schemas.microsoft.com/office/drawing/2014/main" id="{58A4BAA6-7A8B-40DB-9E3D-659D9CA0A408}"/>
              </a:ext>
            </a:extLst>
          </p:cNvPr>
          <p:cNvSpPr txBox="1">
            <a:spLocks/>
          </p:cNvSpPr>
          <p:nvPr/>
        </p:nvSpPr>
        <p:spPr>
          <a:xfrm>
            <a:off x="327659" y="32384"/>
            <a:ext cx="9382887" cy="492443"/>
          </a:xfrm>
          <a:prstGeom prst="rect">
            <a:avLst/>
          </a:prstGeom>
        </p:spPr>
        <p:txBody>
          <a:bodyPr wrap="square" lIns="0" tIns="0" rIns="0" bIns="0">
            <a:spAutoFit/>
          </a:bodyPr>
          <a:lstStyle>
            <a:lvl1pPr>
              <a:defRPr sz="3200" b="1" i="0">
                <a:solidFill>
                  <a:schemeClr val="bg1"/>
                </a:solidFill>
                <a:latin typeface="Century Gothic"/>
                <a:ea typeface="+mj-ea"/>
                <a:cs typeface="Century Gothic"/>
              </a:defRPr>
            </a:lvl1pPr>
          </a:lstStyle>
          <a:p>
            <a:r>
              <a:rPr lang="en-US" dirty="0"/>
              <a:t>No Build Zones for Impervious Cover</a:t>
            </a:r>
          </a:p>
        </p:txBody>
      </p:sp>
      <p:sp>
        <p:nvSpPr>
          <p:cNvPr id="11" name="Text Placeholder 2">
            <a:extLst>
              <a:ext uri="{FF2B5EF4-FFF2-40B4-BE49-F238E27FC236}">
                <a16:creationId xmlns:a16="http://schemas.microsoft.com/office/drawing/2014/main" id="{7EBA3080-402B-4D0E-AD78-E0A488F532FF}"/>
              </a:ext>
            </a:extLst>
          </p:cNvPr>
          <p:cNvSpPr txBox="1">
            <a:spLocks/>
          </p:cNvSpPr>
          <p:nvPr/>
        </p:nvSpPr>
        <p:spPr>
          <a:xfrm>
            <a:off x="5755708" y="278605"/>
            <a:ext cx="6020434" cy="5416868"/>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600" dirty="0"/>
              <a:t>To the maximum extent practicable, the special areas regulated under N.J.A.C. 7:7- 9 listed at </a:t>
            </a:r>
            <a:r>
              <a:rPr lang="en-US" sz="1600" dirty="0" err="1"/>
              <a:t>i</a:t>
            </a:r>
            <a:r>
              <a:rPr lang="en-US" sz="1600" dirty="0"/>
              <a:t>-xvi below shall be excluded from, or shall be designated as a </a:t>
            </a:r>
            <a:r>
              <a:rPr lang="en-US" sz="1600" b="1" dirty="0">
                <a:solidFill>
                  <a:srgbClr val="FFC000"/>
                </a:solidFill>
              </a:rPr>
              <a:t>critical environmental site(s)</a:t>
            </a:r>
            <a:r>
              <a:rPr lang="en-US" sz="1600" dirty="0">
                <a:solidFill>
                  <a:srgbClr val="FFC000"/>
                </a:solidFill>
              </a:rPr>
              <a:t> within, Coastal Metropolitan Planning Areas, Coastal Suburban Planning Areas, CAFRA centers, CAFRA cores, or CAFRA nodes</a:t>
            </a:r>
            <a:r>
              <a:rPr lang="en-US" sz="1600" dirty="0"/>
              <a:t>: </a:t>
            </a:r>
          </a:p>
          <a:p>
            <a:r>
              <a:rPr lang="en-US" sz="1600" dirty="0"/>
              <a:t>	</a:t>
            </a:r>
            <a:r>
              <a:rPr lang="en-US" sz="1600" dirty="0" err="1"/>
              <a:t>i</a:t>
            </a:r>
            <a:r>
              <a:rPr lang="en-US" sz="1600" dirty="0"/>
              <a:t>. Dunes at N.J.A.C. 7:7-9.16; </a:t>
            </a:r>
          </a:p>
          <a:p>
            <a:r>
              <a:rPr lang="en-US" sz="1600" dirty="0"/>
              <a:t>	ii. </a:t>
            </a:r>
            <a:r>
              <a:rPr lang="en-US" sz="1600" dirty="0" err="1"/>
              <a:t>Overwash</a:t>
            </a:r>
            <a:r>
              <a:rPr lang="en-US" sz="1600" dirty="0"/>
              <a:t> areas at N.J.A.C. 7:7-9.17; </a:t>
            </a:r>
          </a:p>
          <a:p>
            <a:r>
              <a:rPr lang="en-US" sz="1600" dirty="0"/>
              <a:t>	iii. Coastal high hazard areas at N.J.A.C. 7:7-9.18; </a:t>
            </a:r>
          </a:p>
          <a:p>
            <a:r>
              <a:rPr lang="en-US" sz="1600" dirty="0"/>
              <a:t>	iv. Bay islands at N.J.A.C. 7:7-9.21</a:t>
            </a:r>
          </a:p>
          <a:p>
            <a:r>
              <a:rPr lang="en-US" sz="1600" dirty="0"/>
              <a:t>	v. Beaches at N.J.A.C. 7:7-9.22; </a:t>
            </a:r>
          </a:p>
          <a:p>
            <a:r>
              <a:rPr lang="en-US" sz="1600" dirty="0"/>
              <a:t>	vi. Existing lagoon edges at N.J.A.C. 7:7-9.24; </a:t>
            </a:r>
          </a:p>
          <a:p>
            <a:r>
              <a:rPr lang="en-US" sz="1600" dirty="0"/>
              <a:t>	viii. </a:t>
            </a:r>
            <a:r>
              <a:rPr lang="en-US" sz="1600" dirty="0">
                <a:solidFill>
                  <a:srgbClr val="FFC000"/>
                </a:solidFill>
              </a:rPr>
              <a:t>Flood hazard areas at N.J.A.C. 7:7-9.25</a:t>
            </a:r>
            <a:r>
              <a:rPr lang="en-US" sz="1600" dirty="0"/>
              <a:t>; </a:t>
            </a:r>
          </a:p>
          <a:p>
            <a:r>
              <a:rPr lang="en-US" sz="1600" dirty="0"/>
              <a:t>	ix. Riparian zones at N.J.A.C. 7:7-9.26; </a:t>
            </a:r>
          </a:p>
          <a:p>
            <a:r>
              <a:rPr lang="en-US" sz="1600" dirty="0"/>
              <a:t>	x. Wetlands at N.J.A.C. 7:7-9.27; </a:t>
            </a:r>
          </a:p>
          <a:p>
            <a:r>
              <a:rPr lang="en-US" sz="1600" dirty="0"/>
              <a:t>	xi. Coastal bluffs at N.J.A.C. 7:7-9.29; </a:t>
            </a:r>
          </a:p>
          <a:p>
            <a:r>
              <a:rPr lang="en-US" sz="1600" dirty="0"/>
              <a:t>	xiii. Endangered or threatened wildlife or plant 		species habitats at N.J.A.C. 7:7-9.36; </a:t>
            </a:r>
          </a:p>
          <a:p>
            <a:r>
              <a:rPr lang="en-US" sz="1600" dirty="0"/>
              <a:t>	xiii. Critical wildlife habitat at N.J.A.C. 7:7-9.37; </a:t>
            </a:r>
          </a:p>
          <a:p>
            <a:r>
              <a:rPr lang="en-US" sz="1600" dirty="0"/>
              <a:t>	xiv. Special hazard areas at N.J.A.C. 7:7-9.39; </a:t>
            </a:r>
          </a:p>
          <a:p>
            <a:r>
              <a:rPr lang="en-US" sz="1600" dirty="0"/>
              <a:t>	xv. Excluded Federal lands at N.J.A.C. 7:7-9.40; and </a:t>
            </a:r>
          </a:p>
          <a:p>
            <a:r>
              <a:rPr lang="en-US" sz="1600" dirty="0"/>
              <a:t>	xvi. </a:t>
            </a:r>
            <a:r>
              <a:rPr lang="en-US" sz="1600" dirty="0">
                <a:solidFill>
                  <a:srgbClr val="FFC000"/>
                </a:solidFill>
              </a:rPr>
              <a:t>Inundation risk zones at N.J.A.C. 7:7-9.50; </a:t>
            </a:r>
          </a:p>
        </p:txBody>
      </p:sp>
      <p:sp>
        <p:nvSpPr>
          <p:cNvPr id="12" name="Rectangle 11">
            <a:extLst>
              <a:ext uri="{FF2B5EF4-FFF2-40B4-BE49-F238E27FC236}">
                <a16:creationId xmlns:a16="http://schemas.microsoft.com/office/drawing/2014/main" id="{D46B850A-E3E0-49DE-9836-2CC9D61E8041}"/>
              </a:ext>
            </a:extLst>
          </p:cNvPr>
          <p:cNvSpPr/>
          <p:nvPr/>
        </p:nvSpPr>
        <p:spPr>
          <a:xfrm>
            <a:off x="248590" y="1518201"/>
            <a:ext cx="6096000" cy="5170646"/>
          </a:xfrm>
          <a:prstGeom prst="rect">
            <a:avLst/>
          </a:prstGeom>
        </p:spPr>
        <p:txBody>
          <a:bodyPr>
            <a:spAutoFit/>
          </a:bodyPr>
          <a:lstStyle/>
          <a:p>
            <a:r>
              <a:rPr lang="en-US" sz="1800" b="0" i="0" u="none" strike="noStrike" baseline="0" dirty="0">
                <a:solidFill>
                  <a:srgbClr val="000000"/>
                </a:solidFill>
                <a:latin typeface="Times New Roman" panose="02020603050405020304" pitchFamily="18" charset="0"/>
              </a:rPr>
              <a:t>TABLE H </a:t>
            </a:r>
          </a:p>
          <a:p>
            <a:r>
              <a:rPr lang="en-US" sz="1800" b="0" i="0" u="none" strike="noStrike" baseline="0" dirty="0">
                <a:solidFill>
                  <a:srgbClr val="000000"/>
                </a:solidFill>
                <a:latin typeface="Times New Roman" panose="02020603050405020304" pitchFamily="18" charset="0"/>
              </a:rPr>
              <a:t>Percentages For Calculating Impervious Cover </a:t>
            </a:r>
          </a:p>
          <a:p>
            <a:r>
              <a:rPr lang="en-US" sz="1800" b="0" i="0" u="none" strike="noStrike" baseline="0" dirty="0">
                <a:solidFill>
                  <a:srgbClr val="000000"/>
                </a:solidFill>
                <a:latin typeface="Times New Roman" panose="02020603050405020304" pitchFamily="18" charset="0"/>
              </a:rPr>
              <a:t>Limits Under N.J.A.C. 7:7-13.17 Site Location 	Impervious </a:t>
            </a:r>
            <a:r>
              <a:rPr lang="en-US" sz="1200" b="0" i="0" u="none" strike="noStrike" baseline="0" dirty="0">
                <a:solidFill>
                  <a:srgbClr val="000000"/>
                </a:solidFill>
                <a:latin typeface="Times New Roman" panose="02020603050405020304" pitchFamily="18" charset="0"/>
              </a:rPr>
              <a:t>Cover Percentage 	</a:t>
            </a:r>
          </a:p>
          <a:p>
            <a:r>
              <a:rPr lang="en-US" sz="1200" b="0" i="0" u="none" strike="noStrike" baseline="0" dirty="0">
                <a:solidFill>
                  <a:srgbClr val="000000"/>
                </a:solidFill>
                <a:latin typeface="Times New Roman" panose="02020603050405020304" pitchFamily="18" charset="0"/>
              </a:rPr>
              <a:t>CAFRA urban center 				90 percent 	</a:t>
            </a:r>
          </a:p>
          <a:p>
            <a:r>
              <a:rPr lang="en-US" sz="1200" b="0" i="0" u="none" strike="noStrike" baseline="0" dirty="0">
                <a:solidFill>
                  <a:srgbClr val="000000"/>
                </a:solidFill>
                <a:latin typeface="Times New Roman" panose="02020603050405020304" pitchFamily="18" charset="0"/>
              </a:rPr>
              <a:t>CAFRA regional center 				80 percent 	</a:t>
            </a:r>
          </a:p>
          <a:p>
            <a:r>
              <a:rPr lang="en-US" sz="1200" b="0" i="0" u="none" strike="noStrike" baseline="0" dirty="0">
                <a:solidFill>
                  <a:srgbClr val="000000"/>
                </a:solidFill>
                <a:latin typeface="Times New Roman" panose="02020603050405020304" pitchFamily="18" charset="0"/>
              </a:rPr>
              <a:t>[Coastal regional center] 	</a:t>
            </a:r>
          </a:p>
          <a:p>
            <a:r>
              <a:rPr lang="en-US" sz="1200" b="0" i="0" u="none" strike="noStrike" baseline="0" dirty="0">
                <a:solidFill>
                  <a:srgbClr val="000000"/>
                </a:solidFill>
                <a:latin typeface="Times New Roman" panose="02020603050405020304" pitchFamily="18" charset="0"/>
              </a:rPr>
              <a:t>CAFRA core 	</a:t>
            </a:r>
          </a:p>
          <a:p>
            <a:r>
              <a:rPr lang="en-US" sz="1200" b="0" i="0" u="none" strike="noStrike" baseline="0" dirty="0">
                <a:solidFill>
                  <a:srgbClr val="000000"/>
                </a:solidFill>
                <a:latin typeface="Times New Roman" panose="02020603050405020304" pitchFamily="18" charset="0"/>
              </a:rPr>
              <a:t>CAFRA node 	</a:t>
            </a:r>
          </a:p>
          <a:p>
            <a:r>
              <a:rPr lang="en-US" sz="1200" b="0" i="0" u="none" strike="noStrike" baseline="0" dirty="0">
                <a:solidFill>
                  <a:srgbClr val="000000"/>
                </a:solidFill>
                <a:latin typeface="Times New Roman" panose="02020603050405020304" pitchFamily="18" charset="0"/>
              </a:rPr>
              <a:t>CAFRA town </a:t>
            </a:r>
          </a:p>
          <a:p>
            <a:r>
              <a:rPr lang="en-US" sz="1200" b="0" i="0" u="none" strike="noStrike" baseline="0" dirty="0">
                <a:solidFill>
                  <a:srgbClr val="000000"/>
                </a:solidFill>
                <a:latin typeface="Times New Roman" panose="02020603050405020304" pitchFamily="18" charset="0"/>
              </a:rPr>
              <a:t>[Coastal town] 				70 percent 	</a:t>
            </a:r>
          </a:p>
          <a:p>
            <a:r>
              <a:rPr lang="en-US" sz="1200" b="0" i="0" u="none" strike="noStrike" baseline="0" dirty="0">
                <a:solidFill>
                  <a:srgbClr val="000000"/>
                </a:solidFill>
                <a:latin typeface="Times New Roman" panose="02020603050405020304" pitchFamily="18" charset="0"/>
              </a:rPr>
              <a:t>Military installation 	</a:t>
            </a:r>
          </a:p>
          <a:p>
            <a:r>
              <a:rPr lang="en-US" sz="1200" b="0" i="0" u="none" strike="noStrike" baseline="0" dirty="0">
                <a:solidFill>
                  <a:srgbClr val="000000"/>
                </a:solidFill>
                <a:latin typeface="Times New Roman" panose="02020603050405020304" pitchFamily="18" charset="0"/>
              </a:rPr>
              <a:t>CAFRA village 				60 percent 	</a:t>
            </a:r>
          </a:p>
          <a:p>
            <a:r>
              <a:rPr lang="en-US" sz="1200" b="0" i="0" u="none" strike="noStrike" baseline="0" dirty="0">
                <a:solidFill>
                  <a:srgbClr val="000000"/>
                </a:solidFill>
                <a:latin typeface="Times New Roman" panose="02020603050405020304" pitchFamily="18" charset="0"/>
              </a:rPr>
              <a:t>[Coastal village] 	</a:t>
            </a:r>
          </a:p>
          <a:p>
            <a:r>
              <a:rPr lang="en-US" sz="1200" b="0" i="0" u="none" strike="noStrike" baseline="0" dirty="0">
                <a:solidFill>
                  <a:srgbClr val="000000"/>
                </a:solidFill>
                <a:latin typeface="Times New Roman" panose="02020603050405020304" pitchFamily="18" charset="0"/>
              </a:rPr>
              <a:t>CAFRA hamlet 				50 percent 	</a:t>
            </a:r>
          </a:p>
          <a:p>
            <a:r>
              <a:rPr lang="en-US" sz="1200" b="0" i="0" u="none" strike="noStrike" baseline="0" dirty="0">
                <a:solidFill>
                  <a:srgbClr val="000000"/>
                </a:solidFill>
                <a:latin typeface="Times New Roman" panose="02020603050405020304" pitchFamily="18" charset="0"/>
              </a:rPr>
              <a:t>[Coastal hamlet] 	</a:t>
            </a:r>
            <a:br>
              <a:rPr lang="en-US" sz="1200" b="0" i="0" u="none" strike="noStrike" baseline="0" dirty="0">
                <a:solidFill>
                  <a:srgbClr val="000000"/>
                </a:solidFill>
                <a:latin typeface="Times New Roman" panose="02020603050405020304" pitchFamily="18" charset="0"/>
              </a:rPr>
            </a:br>
            <a:r>
              <a:rPr lang="en-US" sz="1200" dirty="0">
                <a:solidFill>
                  <a:srgbClr val="000000"/>
                </a:solidFill>
                <a:latin typeface="Times New Roman" panose="02020603050405020304" pitchFamily="18" charset="0"/>
              </a:rPr>
              <a:t>Coastal Metropolitan Planning Area 			80 percent </a:t>
            </a:r>
          </a:p>
          <a:p>
            <a:r>
              <a:rPr lang="en-US" sz="1200" dirty="0">
                <a:latin typeface="Times New Roman" panose="02020603050405020304" pitchFamily="18" charset="0"/>
                <a:cs typeface="Times New Roman" panose="02020603050405020304" pitchFamily="18" charset="0"/>
              </a:rPr>
              <a:t>Coastal Suburban Planning Area, within a sewer service area 	30 percent 	</a:t>
            </a:r>
          </a:p>
          <a:p>
            <a:r>
              <a:rPr lang="en-US" sz="1200" dirty="0">
                <a:latin typeface="Times New Roman" panose="02020603050405020304" pitchFamily="18" charset="0"/>
                <a:cs typeface="Times New Roman" panose="02020603050405020304" pitchFamily="18" charset="0"/>
              </a:rPr>
              <a:t>Coastal Suburban Planning Area, outside a sewer service area 	5 percent 	</a:t>
            </a:r>
          </a:p>
          <a:p>
            <a:r>
              <a:rPr lang="en-US" sz="1200" dirty="0">
                <a:latin typeface="Times New Roman" panose="02020603050405020304" pitchFamily="18" charset="0"/>
                <a:cs typeface="Times New Roman" panose="02020603050405020304" pitchFamily="18" charset="0"/>
              </a:rPr>
              <a:t>Coastal Fringe Planning Area 			5 percent 	</a:t>
            </a:r>
          </a:p>
          <a:p>
            <a:r>
              <a:rPr lang="en-US" sz="1200" dirty="0">
                <a:latin typeface="Times New Roman" panose="02020603050405020304" pitchFamily="18" charset="0"/>
                <a:cs typeface="Times New Roman" panose="02020603050405020304" pitchFamily="18" charset="0"/>
              </a:rPr>
              <a:t>Coastal Rural Planning Area 				3 percent 	</a:t>
            </a:r>
          </a:p>
          <a:p>
            <a:r>
              <a:rPr lang="en-US" sz="1200" dirty="0">
                <a:latin typeface="Times New Roman" panose="02020603050405020304" pitchFamily="18" charset="0"/>
                <a:cs typeface="Times New Roman" panose="02020603050405020304" pitchFamily="18" charset="0"/>
              </a:rPr>
              <a:t>Coastal Environmentally Sensitive Planning Area </a:t>
            </a:r>
          </a:p>
          <a:p>
            <a:r>
              <a:rPr lang="en-US" sz="1600" dirty="0">
                <a:solidFill>
                  <a:srgbClr val="FFC000"/>
                </a:solidFill>
                <a:latin typeface="Times New Roman" panose="02020603050405020304" pitchFamily="18" charset="0"/>
                <a:cs typeface="Times New Roman" panose="02020603050405020304" pitchFamily="18" charset="0"/>
              </a:rPr>
              <a:t>CAFRA critical environmental site 		3 percent</a:t>
            </a:r>
            <a:r>
              <a:rPr lang="en-US" sz="1800" dirty="0"/>
              <a:t>	</a:t>
            </a:r>
          </a:p>
          <a:p>
            <a:r>
              <a:rPr lang="en-US" sz="1800" dirty="0"/>
              <a:t>	</a:t>
            </a:r>
          </a:p>
          <a:p>
            <a:endParaRPr lang="en-US" sz="1200" b="0" i="0" u="none" strike="noStrike" baseline="0" dirty="0">
              <a:solidFill>
                <a:srgbClr val="000000"/>
              </a:solidFill>
              <a:latin typeface="Times New Roman" panose="02020603050405020304" pitchFamily="18" charset="0"/>
            </a:endParaRPr>
          </a:p>
        </p:txBody>
      </p:sp>
      <p:pic>
        <p:nvPicPr>
          <p:cNvPr id="6" name="Picture 5">
            <a:extLst>
              <a:ext uri="{FF2B5EF4-FFF2-40B4-BE49-F238E27FC236}">
                <a16:creationId xmlns:a16="http://schemas.microsoft.com/office/drawing/2014/main" id="{D5BF3C79-F10F-4AE1-A841-199732C532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0243" y="524827"/>
            <a:ext cx="7356475" cy="6164020"/>
          </a:xfrm>
          <a:prstGeom prst="rect">
            <a:avLst/>
          </a:prstGeom>
        </p:spPr>
      </p:pic>
    </p:spTree>
    <p:extLst>
      <p:ext uri="{BB962C8B-B14F-4D97-AF65-F5344CB8AC3E}">
        <p14:creationId xmlns:p14="http://schemas.microsoft.com/office/powerpoint/2010/main" val="960904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4C35C8B-DA41-CAFC-C2BA-20BF1524F5C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CFD75F5-42B0-8191-6918-0750879D8A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sp>
        <p:nvSpPr>
          <p:cNvPr id="10" name="Title 1">
            <a:extLst>
              <a:ext uri="{FF2B5EF4-FFF2-40B4-BE49-F238E27FC236}">
                <a16:creationId xmlns:a16="http://schemas.microsoft.com/office/drawing/2014/main" id="{B2CAEEF4-6CEE-DDF1-8C5A-FF7BD817AF1D}"/>
              </a:ext>
            </a:extLst>
          </p:cNvPr>
          <p:cNvSpPr txBox="1">
            <a:spLocks/>
          </p:cNvSpPr>
          <p:nvPr/>
        </p:nvSpPr>
        <p:spPr>
          <a:xfrm>
            <a:off x="327659" y="32384"/>
            <a:ext cx="10558055" cy="984885"/>
          </a:xfrm>
          <a:prstGeom prst="rect">
            <a:avLst/>
          </a:prstGeom>
        </p:spPr>
        <p:txBody>
          <a:bodyPr wrap="square" lIns="0" tIns="0" rIns="0" bIns="0">
            <a:spAutoFit/>
          </a:bodyPr>
          <a:lstStyle>
            <a:lvl1pPr>
              <a:defRPr sz="3200" b="1" i="0">
                <a:solidFill>
                  <a:schemeClr val="bg1"/>
                </a:solidFill>
                <a:latin typeface="Century Gothic"/>
                <a:ea typeface="+mj-ea"/>
                <a:cs typeface="Century Gothic"/>
              </a:defRPr>
            </a:lvl1pPr>
          </a:lstStyle>
          <a:p>
            <a:r>
              <a:rPr lang="en-US" dirty="0"/>
              <a:t>Changing the Utility of the Lands in the CAFÉ Area</a:t>
            </a:r>
          </a:p>
          <a:p>
            <a:endParaRPr lang="en-US" dirty="0"/>
          </a:p>
        </p:txBody>
      </p:sp>
      <p:pic>
        <p:nvPicPr>
          <p:cNvPr id="5" name="Picture 4">
            <a:extLst>
              <a:ext uri="{FF2B5EF4-FFF2-40B4-BE49-F238E27FC236}">
                <a16:creationId xmlns:a16="http://schemas.microsoft.com/office/drawing/2014/main" id="{4D5318B3-1D69-AD57-BA0C-B96A194AE5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10230" y="1017269"/>
            <a:ext cx="7994694" cy="5593884"/>
          </a:xfrm>
          <a:prstGeom prst="rect">
            <a:avLst/>
          </a:prstGeom>
        </p:spPr>
      </p:pic>
    </p:spTree>
    <p:extLst>
      <p:ext uri="{BB962C8B-B14F-4D97-AF65-F5344CB8AC3E}">
        <p14:creationId xmlns:p14="http://schemas.microsoft.com/office/powerpoint/2010/main" val="1241080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25FAE56-6041-4861-132D-19C32FA5F64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4C29A21-2D42-A87E-EA75-F2535E1293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sp>
        <p:nvSpPr>
          <p:cNvPr id="10" name="Title 1">
            <a:extLst>
              <a:ext uri="{FF2B5EF4-FFF2-40B4-BE49-F238E27FC236}">
                <a16:creationId xmlns:a16="http://schemas.microsoft.com/office/drawing/2014/main" id="{4C732616-35A9-3085-535A-85681EBFB6A8}"/>
              </a:ext>
            </a:extLst>
          </p:cNvPr>
          <p:cNvSpPr txBox="1">
            <a:spLocks/>
          </p:cNvSpPr>
          <p:nvPr/>
        </p:nvSpPr>
        <p:spPr>
          <a:xfrm>
            <a:off x="327659" y="32384"/>
            <a:ext cx="10558055" cy="984885"/>
          </a:xfrm>
          <a:prstGeom prst="rect">
            <a:avLst/>
          </a:prstGeom>
        </p:spPr>
        <p:txBody>
          <a:bodyPr wrap="square" lIns="0" tIns="0" rIns="0" bIns="0">
            <a:spAutoFit/>
          </a:bodyPr>
          <a:lstStyle>
            <a:lvl1pPr>
              <a:defRPr sz="3200" b="1" i="0">
                <a:solidFill>
                  <a:schemeClr val="bg1"/>
                </a:solidFill>
                <a:latin typeface="Century Gothic"/>
                <a:ea typeface="+mj-ea"/>
                <a:cs typeface="Century Gothic"/>
              </a:defRPr>
            </a:lvl1pPr>
          </a:lstStyle>
          <a:p>
            <a:r>
              <a:rPr lang="en-US" dirty="0"/>
              <a:t>Changing the Utility of the Lands in the CAFÉ Area</a:t>
            </a:r>
          </a:p>
          <a:p>
            <a:endParaRPr lang="en-US" dirty="0"/>
          </a:p>
        </p:txBody>
      </p:sp>
      <p:pic>
        <p:nvPicPr>
          <p:cNvPr id="5" name="Picture 4">
            <a:extLst>
              <a:ext uri="{FF2B5EF4-FFF2-40B4-BE49-F238E27FC236}">
                <a16:creationId xmlns:a16="http://schemas.microsoft.com/office/drawing/2014/main" id="{CC65134C-1BA8-2CD4-ACE8-B8F761DB10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34400" y="4738913"/>
            <a:ext cx="2404979" cy="1682763"/>
          </a:xfrm>
          <a:prstGeom prst="rect">
            <a:avLst/>
          </a:prstGeom>
        </p:spPr>
      </p:pic>
      <p:pic>
        <p:nvPicPr>
          <p:cNvPr id="3" name="Picture 2">
            <a:extLst>
              <a:ext uri="{FF2B5EF4-FFF2-40B4-BE49-F238E27FC236}">
                <a16:creationId xmlns:a16="http://schemas.microsoft.com/office/drawing/2014/main" id="{DCC10F16-A295-E7BE-5EB4-D23AC423B5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3304" y="864983"/>
            <a:ext cx="7399610" cy="5264581"/>
          </a:xfrm>
          <a:prstGeom prst="rect">
            <a:avLst/>
          </a:prstGeom>
        </p:spPr>
      </p:pic>
    </p:spTree>
    <p:extLst>
      <p:ext uri="{BB962C8B-B14F-4D97-AF65-F5344CB8AC3E}">
        <p14:creationId xmlns:p14="http://schemas.microsoft.com/office/powerpoint/2010/main" val="3842631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7DB3122-E613-6DA7-1C27-E39DA00CCA3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4DB9783-A84E-13FA-1672-172DA449D8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sp>
        <p:nvSpPr>
          <p:cNvPr id="11" name="Title 1">
            <a:extLst>
              <a:ext uri="{FF2B5EF4-FFF2-40B4-BE49-F238E27FC236}">
                <a16:creationId xmlns:a16="http://schemas.microsoft.com/office/drawing/2014/main" id="{AEF521F8-2571-4A95-B181-0296C05B15FA}"/>
              </a:ext>
            </a:extLst>
          </p:cNvPr>
          <p:cNvSpPr txBox="1">
            <a:spLocks/>
          </p:cNvSpPr>
          <p:nvPr/>
        </p:nvSpPr>
        <p:spPr>
          <a:xfrm>
            <a:off x="327659" y="32384"/>
            <a:ext cx="9382887" cy="492443"/>
          </a:xfrm>
          <a:prstGeom prst="rect">
            <a:avLst/>
          </a:prstGeom>
        </p:spPr>
        <p:txBody>
          <a:bodyPr wrap="square" lIns="0" tIns="0" rIns="0" bIns="0">
            <a:spAutoFit/>
          </a:bodyPr>
          <a:lstStyle>
            <a:lvl1pPr>
              <a:defRPr sz="3200" b="1" i="0">
                <a:solidFill>
                  <a:schemeClr val="bg1"/>
                </a:solidFill>
                <a:latin typeface="Century Gothic"/>
                <a:ea typeface="+mj-ea"/>
                <a:cs typeface="Century Gothic"/>
              </a:defRPr>
            </a:lvl1pPr>
          </a:lstStyle>
          <a:p>
            <a:r>
              <a:rPr lang="en-US" dirty="0"/>
              <a:t>Building Height</a:t>
            </a:r>
          </a:p>
        </p:txBody>
      </p:sp>
      <p:sp>
        <p:nvSpPr>
          <p:cNvPr id="12" name="Text Placeholder 2">
            <a:extLst>
              <a:ext uri="{FF2B5EF4-FFF2-40B4-BE49-F238E27FC236}">
                <a16:creationId xmlns:a16="http://schemas.microsoft.com/office/drawing/2014/main" id="{CFC0D832-1456-4037-8811-081A8BDB0C59}"/>
              </a:ext>
            </a:extLst>
          </p:cNvPr>
          <p:cNvSpPr txBox="1">
            <a:spLocks/>
          </p:cNvSpPr>
          <p:nvPr/>
        </p:nvSpPr>
        <p:spPr>
          <a:xfrm>
            <a:off x="4986273" y="2129993"/>
            <a:ext cx="6020434" cy="49244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t>Show pictures of elevated buildings &amp; get rid of dynamic logo</a:t>
            </a:r>
          </a:p>
        </p:txBody>
      </p:sp>
      <p:pic>
        <p:nvPicPr>
          <p:cNvPr id="5" name="Picture 4">
            <a:extLst>
              <a:ext uri="{FF2B5EF4-FFF2-40B4-BE49-F238E27FC236}">
                <a16:creationId xmlns:a16="http://schemas.microsoft.com/office/drawing/2014/main" id="{62102733-B1E6-49A9-9CAF-ADF2E50C3B33}"/>
              </a:ext>
            </a:extLst>
          </p:cNvPr>
          <p:cNvPicPr>
            <a:picLocks noChangeAspect="1"/>
          </p:cNvPicPr>
          <p:nvPr/>
        </p:nvPicPr>
        <p:blipFill>
          <a:blip r:embed="rId4"/>
          <a:stretch>
            <a:fillRect/>
          </a:stretch>
        </p:blipFill>
        <p:spPr>
          <a:xfrm>
            <a:off x="838200" y="533400"/>
            <a:ext cx="10059804" cy="5468113"/>
          </a:xfrm>
          <a:prstGeom prst="rect">
            <a:avLst/>
          </a:prstGeom>
        </p:spPr>
      </p:pic>
    </p:spTree>
    <p:extLst>
      <p:ext uri="{BB962C8B-B14F-4D97-AF65-F5344CB8AC3E}">
        <p14:creationId xmlns:p14="http://schemas.microsoft.com/office/powerpoint/2010/main" val="1784073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http://miapermits.com/wp-content/uploads/2018/04/permit-icon1a.png">
            <a:extLst>
              <a:ext uri="{FF2B5EF4-FFF2-40B4-BE49-F238E27FC236}">
                <a16:creationId xmlns:a16="http://schemas.microsoft.com/office/drawing/2014/main" id="{C32103AD-7656-4F59-AFC1-F26B33A0A5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06576" y="157012"/>
            <a:ext cx="2943922" cy="3144359"/>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a:extLst>
              <a:ext uri="{FF2B5EF4-FFF2-40B4-BE49-F238E27FC236}">
                <a16:creationId xmlns:a16="http://schemas.microsoft.com/office/drawing/2014/main" id="{24295383-C166-4D31-BF0C-651D42250C0D}"/>
              </a:ext>
            </a:extLst>
          </p:cNvPr>
          <p:cNvSpPr>
            <a:spLocks noGrp="1"/>
          </p:cNvSpPr>
          <p:nvPr>
            <p:ph type="subTitle" idx="4"/>
          </p:nvPr>
        </p:nvSpPr>
        <p:spPr>
          <a:xfrm>
            <a:off x="258903" y="195039"/>
            <a:ext cx="2328179" cy="430887"/>
          </a:xfrm>
        </p:spPr>
        <p:txBody>
          <a:bodyPr/>
          <a:lstStyle/>
          <a:p>
            <a:r>
              <a:rPr lang="en-US" sz="2800" dirty="0"/>
              <a:t>Enforcement</a:t>
            </a:r>
          </a:p>
        </p:txBody>
      </p:sp>
      <p:pic>
        <p:nvPicPr>
          <p:cNvPr id="10" name="Picture 9">
            <a:extLst>
              <a:ext uri="{FF2B5EF4-FFF2-40B4-BE49-F238E27FC236}">
                <a16:creationId xmlns:a16="http://schemas.microsoft.com/office/drawing/2014/main" id="{7D3E4207-9E2E-4AF9-90C6-77D3ED0A59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9693" y="858644"/>
            <a:ext cx="7184685" cy="4628366"/>
          </a:xfrm>
          <a:prstGeom prst="rect">
            <a:avLst/>
          </a:prstGeom>
        </p:spPr>
      </p:pic>
      <p:pic>
        <p:nvPicPr>
          <p:cNvPr id="11" name="Picture 10">
            <a:extLst>
              <a:ext uri="{FF2B5EF4-FFF2-40B4-BE49-F238E27FC236}">
                <a16:creationId xmlns:a16="http://schemas.microsoft.com/office/drawing/2014/main" id="{99EBB6C3-E064-4574-BDFD-27AF35B304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81385" y="3830301"/>
            <a:ext cx="5010615" cy="2830464"/>
          </a:xfrm>
          <a:prstGeom prst="rect">
            <a:avLst/>
          </a:prstGeom>
        </p:spPr>
      </p:pic>
      <p:pic>
        <p:nvPicPr>
          <p:cNvPr id="12" name="Picture 11">
            <a:extLst>
              <a:ext uri="{FF2B5EF4-FFF2-40B4-BE49-F238E27FC236}">
                <a16:creationId xmlns:a16="http://schemas.microsoft.com/office/drawing/2014/main" id="{F6B57BDF-BD88-42CE-A548-FDD5CE453FB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spTree>
    <p:extLst>
      <p:ext uri="{BB962C8B-B14F-4D97-AF65-F5344CB8AC3E}">
        <p14:creationId xmlns:p14="http://schemas.microsoft.com/office/powerpoint/2010/main" val="590080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E057DDC4-FC9A-4D89-91D2-06958AA65268}"/>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28" name="Acrobat Document" r:id="rId4" imgW="0" imgH="0" progId="Acrobat.Document.DC">
                  <p:embed/>
                </p:oleObj>
              </mc:Choice>
              <mc:Fallback>
                <p:oleObj name="Acrobat Document" r:id="rId4" imgW="0" imgH="0" progId="Acrobat.Document.DC">
                  <p:embed/>
                  <p:pic>
                    <p:nvPicPr>
                      <p:cNvPr id="7" name="Object 6">
                        <a:extLst>
                          <a:ext uri="{FF2B5EF4-FFF2-40B4-BE49-F238E27FC236}">
                            <a16:creationId xmlns:a16="http://schemas.microsoft.com/office/drawing/2014/main" id="{E057DDC4-FC9A-4D89-91D2-06958AA65268}"/>
                          </a:ext>
                        </a:extLst>
                      </p:cNvPr>
                      <p:cNvPicPr/>
                      <p:nvPr/>
                    </p:nvPicPr>
                    <p:blipFill/>
                    <p:spPr>
                      <a:xfrm>
                        <a:off x="2032000" y="719138"/>
                        <a:ext cx="8128000" cy="5418137"/>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A369CE02-E0B4-44CB-98DB-1F58540BD583}"/>
              </a:ext>
            </a:extLst>
          </p:cNvPr>
          <p:cNvPicPr>
            <a:picLocks noChangeAspect="1"/>
          </p:cNvPicPr>
          <p:nvPr/>
        </p:nvPicPr>
        <p:blipFill>
          <a:blip r:embed="rId5"/>
          <a:stretch>
            <a:fillRect/>
          </a:stretch>
        </p:blipFill>
        <p:spPr>
          <a:xfrm>
            <a:off x="3766477" y="365305"/>
            <a:ext cx="4812326" cy="4680621"/>
          </a:xfrm>
          <a:prstGeom prst="rect">
            <a:avLst/>
          </a:prstGeom>
        </p:spPr>
      </p:pic>
      <p:pic>
        <p:nvPicPr>
          <p:cNvPr id="8" name="Picture 7">
            <a:extLst>
              <a:ext uri="{FF2B5EF4-FFF2-40B4-BE49-F238E27FC236}">
                <a16:creationId xmlns:a16="http://schemas.microsoft.com/office/drawing/2014/main" id="{78F662C7-E7B9-48C0-82C1-FE0B499EEC8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6980" y="142471"/>
            <a:ext cx="2594517" cy="3455371"/>
          </a:xfrm>
          <a:prstGeom prst="rect">
            <a:avLst/>
          </a:prstGeom>
        </p:spPr>
      </p:pic>
      <p:pic>
        <p:nvPicPr>
          <p:cNvPr id="9" name="Picture 8">
            <a:extLst>
              <a:ext uri="{FF2B5EF4-FFF2-40B4-BE49-F238E27FC236}">
                <a16:creationId xmlns:a16="http://schemas.microsoft.com/office/drawing/2014/main" id="{9D75FD7E-0E12-4140-9E5E-D23578F92C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9121470" y="518589"/>
            <a:ext cx="2856533" cy="2142400"/>
          </a:xfrm>
          <a:prstGeom prst="rect">
            <a:avLst/>
          </a:prstGeom>
        </p:spPr>
      </p:pic>
      <p:pic>
        <p:nvPicPr>
          <p:cNvPr id="10" name="Picture 9">
            <a:extLst>
              <a:ext uri="{FF2B5EF4-FFF2-40B4-BE49-F238E27FC236}">
                <a16:creationId xmlns:a16="http://schemas.microsoft.com/office/drawing/2014/main" id="{4A7D626C-C136-41D1-B37A-EB7C99D2107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2664" y="3233854"/>
            <a:ext cx="3457304" cy="3097049"/>
          </a:xfrm>
          <a:prstGeom prst="rect">
            <a:avLst/>
          </a:prstGeom>
        </p:spPr>
      </p:pic>
      <p:pic>
        <p:nvPicPr>
          <p:cNvPr id="2" name="Picture 1">
            <a:extLst>
              <a:ext uri="{FF2B5EF4-FFF2-40B4-BE49-F238E27FC236}">
                <a16:creationId xmlns:a16="http://schemas.microsoft.com/office/drawing/2014/main" id="{59CB8D71-D76B-48A5-B7E0-DFC089EDD63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85240" y="3233854"/>
            <a:ext cx="3343660" cy="3624145"/>
          </a:xfrm>
          <a:prstGeom prst="rect">
            <a:avLst/>
          </a:prstGeom>
        </p:spPr>
      </p:pic>
      <p:pic>
        <p:nvPicPr>
          <p:cNvPr id="11" name="Picture 10">
            <a:extLst>
              <a:ext uri="{FF2B5EF4-FFF2-40B4-BE49-F238E27FC236}">
                <a16:creationId xmlns:a16="http://schemas.microsoft.com/office/drawing/2014/main" id="{330D89A6-F077-41BA-858A-3F23F0C70D3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spTree>
    <p:extLst>
      <p:ext uri="{BB962C8B-B14F-4D97-AF65-F5344CB8AC3E}">
        <p14:creationId xmlns:p14="http://schemas.microsoft.com/office/powerpoint/2010/main" val="3361695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DF1A1C0-96B3-BFA9-26C0-0BC006B956F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9E72AC7-8764-4443-9520-3C385F14A9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3945" y="352544"/>
            <a:ext cx="4977548" cy="2991932"/>
          </a:xfrm>
          <a:prstGeom prst="rect">
            <a:avLst/>
          </a:prstGeom>
        </p:spPr>
      </p:pic>
      <p:pic>
        <p:nvPicPr>
          <p:cNvPr id="5" name="Picture 4">
            <a:extLst>
              <a:ext uri="{FF2B5EF4-FFF2-40B4-BE49-F238E27FC236}">
                <a16:creationId xmlns:a16="http://schemas.microsoft.com/office/drawing/2014/main" id="{FE0C4635-3D43-D344-A4E0-DE9615E729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pic>
        <p:nvPicPr>
          <p:cNvPr id="3" name="Picture 2">
            <a:extLst>
              <a:ext uri="{FF2B5EF4-FFF2-40B4-BE49-F238E27FC236}">
                <a16:creationId xmlns:a16="http://schemas.microsoft.com/office/drawing/2014/main" id="{A36A0AD0-C839-C4EF-E45B-11525608D1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679" y="169153"/>
            <a:ext cx="6782612" cy="3626814"/>
          </a:xfrm>
          <a:prstGeom prst="rect">
            <a:avLst/>
          </a:prstGeom>
        </p:spPr>
      </p:pic>
      <p:pic>
        <p:nvPicPr>
          <p:cNvPr id="6" name="Picture 5">
            <a:extLst>
              <a:ext uri="{FF2B5EF4-FFF2-40B4-BE49-F238E27FC236}">
                <a16:creationId xmlns:a16="http://schemas.microsoft.com/office/drawing/2014/main" id="{DF6B5752-2F58-0773-F201-51D5D619B2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2198" y="4070772"/>
            <a:ext cx="5138057" cy="2055223"/>
          </a:xfrm>
          <a:prstGeom prst="rect">
            <a:avLst/>
          </a:prstGeom>
        </p:spPr>
      </p:pic>
      <p:pic>
        <p:nvPicPr>
          <p:cNvPr id="10" name="Picture 9">
            <a:extLst>
              <a:ext uri="{FF2B5EF4-FFF2-40B4-BE49-F238E27FC236}">
                <a16:creationId xmlns:a16="http://schemas.microsoft.com/office/drawing/2014/main" id="{10EB37EE-8B74-1F71-36C5-232892AFC43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93429" y="4224824"/>
            <a:ext cx="2995854" cy="2455829"/>
          </a:xfrm>
          <a:prstGeom prst="rect">
            <a:avLst/>
          </a:prstGeom>
        </p:spPr>
      </p:pic>
    </p:spTree>
    <p:extLst>
      <p:ext uri="{BB962C8B-B14F-4D97-AF65-F5344CB8AC3E}">
        <p14:creationId xmlns:p14="http://schemas.microsoft.com/office/powerpoint/2010/main" val="54030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object 24"/>
          <p:cNvGrpSpPr/>
          <p:nvPr/>
        </p:nvGrpSpPr>
        <p:grpSpPr>
          <a:xfrm>
            <a:off x="4792980" y="3048000"/>
            <a:ext cx="2606040" cy="18288"/>
            <a:chOff x="7793735" y="2337816"/>
            <a:chExt cx="2606040" cy="45720"/>
          </a:xfrm>
          <a:solidFill>
            <a:schemeClr val="bg1"/>
          </a:solidFill>
        </p:grpSpPr>
        <p:sp>
          <p:nvSpPr>
            <p:cNvPr id="26" name="object 26"/>
            <p:cNvSpPr/>
            <p:nvPr/>
          </p:nvSpPr>
          <p:spPr>
            <a:xfrm>
              <a:off x="7793735" y="2337816"/>
              <a:ext cx="2606040" cy="45720"/>
            </a:xfrm>
            <a:custGeom>
              <a:avLst/>
              <a:gdLst/>
              <a:ahLst/>
              <a:cxnLst/>
              <a:rect l="l" t="t" r="r" b="b"/>
              <a:pathLst>
                <a:path w="2606040" h="45719">
                  <a:moveTo>
                    <a:pt x="2606039" y="0"/>
                  </a:moveTo>
                  <a:lnTo>
                    <a:pt x="0" y="0"/>
                  </a:lnTo>
                  <a:lnTo>
                    <a:pt x="0" y="45720"/>
                  </a:lnTo>
                  <a:lnTo>
                    <a:pt x="2606039" y="45720"/>
                  </a:lnTo>
                  <a:lnTo>
                    <a:pt x="2606039" y="0"/>
                  </a:lnTo>
                  <a:close/>
                </a:path>
              </a:pathLst>
            </a:custGeom>
            <a:grpFill/>
            <a:ln>
              <a:solidFill>
                <a:schemeClr val="bg1"/>
              </a:solidFill>
            </a:ln>
          </p:spPr>
          <p:txBody>
            <a:bodyPr wrap="square" lIns="0" tIns="0" rIns="0" bIns="0" rtlCol="0"/>
            <a:lstStyle/>
            <a:p>
              <a:endParaRPr>
                <a:solidFill>
                  <a:schemeClr val="bg1"/>
                </a:solidFill>
              </a:endParaRPr>
            </a:p>
          </p:txBody>
        </p:sp>
        <p:sp>
          <p:nvSpPr>
            <p:cNvPr id="27" name="object 27"/>
            <p:cNvSpPr/>
            <p:nvPr/>
          </p:nvSpPr>
          <p:spPr>
            <a:xfrm>
              <a:off x="7793735" y="2337816"/>
              <a:ext cx="2606040" cy="45720"/>
            </a:xfrm>
            <a:custGeom>
              <a:avLst/>
              <a:gdLst/>
              <a:ahLst/>
              <a:cxnLst/>
              <a:rect l="l" t="t" r="r" b="b"/>
              <a:pathLst>
                <a:path w="2606040" h="45719">
                  <a:moveTo>
                    <a:pt x="0" y="45720"/>
                  </a:moveTo>
                  <a:lnTo>
                    <a:pt x="2606039" y="45720"/>
                  </a:lnTo>
                  <a:lnTo>
                    <a:pt x="2606039" y="0"/>
                  </a:lnTo>
                  <a:lnTo>
                    <a:pt x="0" y="0"/>
                  </a:lnTo>
                  <a:lnTo>
                    <a:pt x="0" y="45720"/>
                  </a:lnTo>
                  <a:close/>
                </a:path>
              </a:pathLst>
            </a:custGeom>
            <a:grpFill/>
            <a:ln w="15875">
              <a:solidFill>
                <a:schemeClr val="bg1"/>
              </a:solidFill>
            </a:ln>
          </p:spPr>
          <p:txBody>
            <a:bodyPr wrap="square" lIns="0" tIns="0" rIns="0" bIns="0" rtlCol="0"/>
            <a:lstStyle/>
            <a:p>
              <a:endParaRPr>
                <a:solidFill>
                  <a:schemeClr val="bg1"/>
                </a:solidFill>
              </a:endParaRPr>
            </a:p>
          </p:txBody>
        </p:sp>
      </p:grpSp>
      <p:sp>
        <p:nvSpPr>
          <p:cNvPr id="28" name="TextBox 27">
            <a:extLst>
              <a:ext uri="{FF2B5EF4-FFF2-40B4-BE49-F238E27FC236}">
                <a16:creationId xmlns:a16="http://schemas.microsoft.com/office/drawing/2014/main" id="{75134C40-E68D-41D3-8273-01387F231D30}"/>
              </a:ext>
            </a:extLst>
          </p:cNvPr>
          <p:cNvSpPr txBox="1"/>
          <p:nvPr/>
        </p:nvSpPr>
        <p:spPr>
          <a:xfrm>
            <a:off x="0" y="1524000"/>
            <a:ext cx="12192000" cy="1323439"/>
          </a:xfrm>
          <a:prstGeom prst="rect">
            <a:avLst/>
          </a:prstGeom>
          <a:noFill/>
        </p:spPr>
        <p:txBody>
          <a:bodyPr wrap="square" rtlCol="0">
            <a:spAutoFit/>
          </a:bodyPr>
          <a:lstStyle/>
          <a:p>
            <a:pPr algn="ctr"/>
            <a:r>
              <a:rPr lang="en-US" sz="8000" dirty="0">
                <a:solidFill>
                  <a:schemeClr val="bg1"/>
                </a:solidFill>
                <a:latin typeface="Times New Roman" panose="02020603050405020304" pitchFamily="18" charset="0"/>
                <a:cs typeface="Times New Roman" panose="02020603050405020304" pitchFamily="18" charset="0"/>
              </a:rPr>
              <a:t>THANK YOU!</a:t>
            </a:r>
          </a:p>
        </p:txBody>
      </p:sp>
      <p:pic>
        <p:nvPicPr>
          <p:cNvPr id="8" name="Picture 7">
            <a:extLst>
              <a:ext uri="{FF2B5EF4-FFF2-40B4-BE49-F238E27FC236}">
                <a16:creationId xmlns:a16="http://schemas.microsoft.com/office/drawing/2014/main" id="{8B9606FB-E22D-4676-80E5-F254F8A2F7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1" y="5405584"/>
            <a:ext cx="4953000" cy="1248203"/>
          </a:xfrm>
          <a:prstGeom prst="rect">
            <a:avLst/>
          </a:prstGeom>
        </p:spPr>
      </p:pic>
      <p:sp>
        <p:nvSpPr>
          <p:cNvPr id="2" name="TextBox 1">
            <a:extLst>
              <a:ext uri="{FF2B5EF4-FFF2-40B4-BE49-F238E27FC236}">
                <a16:creationId xmlns:a16="http://schemas.microsoft.com/office/drawing/2014/main" id="{72478E96-CCD8-3B68-E94E-2DD12336EA81}"/>
              </a:ext>
            </a:extLst>
          </p:cNvPr>
          <p:cNvSpPr txBox="1"/>
          <p:nvPr/>
        </p:nvSpPr>
        <p:spPr>
          <a:xfrm>
            <a:off x="8795657" y="5506894"/>
            <a:ext cx="3156857" cy="1200329"/>
          </a:xfrm>
          <a:prstGeom prst="rect">
            <a:avLst/>
          </a:prstGeom>
          <a:noFill/>
        </p:spPr>
        <p:txBody>
          <a:bodyPr wrap="square" rtlCol="0">
            <a:spAutoFit/>
          </a:bodyPr>
          <a:lstStyle/>
          <a:p>
            <a:r>
              <a:rPr lang="en-US" sz="1200" dirty="0"/>
              <a:t>Elissa C. Commins, PE, CFM</a:t>
            </a:r>
            <a:br>
              <a:rPr lang="en-US" sz="1200" dirty="0"/>
            </a:br>
            <a:r>
              <a:rPr lang="en-US" sz="1200" dirty="0"/>
              <a:t>Township Engineer &amp; Floodplain Manager</a:t>
            </a:r>
            <a:br>
              <a:rPr lang="en-US" sz="1200" dirty="0"/>
            </a:br>
            <a:r>
              <a:rPr lang="en-US" sz="1200" dirty="0"/>
              <a:t>Township of Brick, Ocean County</a:t>
            </a:r>
            <a:br>
              <a:rPr lang="en-US" sz="1200" dirty="0"/>
            </a:br>
            <a:r>
              <a:rPr lang="en-US" sz="1200" dirty="0"/>
              <a:t>NJAFM, Past Chair</a:t>
            </a:r>
            <a:br>
              <a:rPr lang="en-US" sz="1200" dirty="0"/>
            </a:br>
            <a:r>
              <a:rPr lang="en-US" sz="1200" dirty="0">
                <a:hlinkClick r:id="rId4"/>
              </a:rPr>
              <a:t>ecommins@twp.brick.nj.us</a:t>
            </a:r>
            <a:endParaRPr lang="en-US" sz="1200" dirty="0"/>
          </a:p>
          <a:p>
            <a:endParaRPr lang="en-US"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7DB3122-E613-6DA7-1C27-E39DA00CCA3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4DB9783-A84E-13FA-1672-172DA449D8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pic>
        <p:nvPicPr>
          <p:cNvPr id="2" name="Picture 1">
            <a:extLst>
              <a:ext uri="{FF2B5EF4-FFF2-40B4-BE49-F238E27FC236}">
                <a16:creationId xmlns:a16="http://schemas.microsoft.com/office/drawing/2014/main" id="{4B1AE879-BDD6-A523-48C2-1EA1628D86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457200"/>
            <a:ext cx="11717316" cy="5642864"/>
          </a:xfrm>
          <a:prstGeom prst="rect">
            <a:avLst/>
          </a:prstGeom>
        </p:spPr>
      </p:pic>
      <p:sp>
        <p:nvSpPr>
          <p:cNvPr id="5" name="Subtitle 4">
            <a:extLst>
              <a:ext uri="{FF2B5EF4-FFF2-40B4-BE49-F238E27FC236}">
                <a16:creationId xmlns:a16="http://schemas.microsoft.com/office/drawing/2014/main" id="{CCC15316-7B0F-4389-B5F3-F4C76620603F}"/>
              </a:ext>
            </a:extLst>
          </p:cNvPr>
          <p:cNvSpPr>
            <a:spLocks noGrp="1"/>
          </p:cNvSpPr>
          <p:nvPr>
            <p:ph type="subTitle" idx="4"/>
          </p:nvPr>
        </p:nvSpPr>
        <p:spPr/>
        <p:txBody>
          <a:bodyPr/>
          <a:lstStyle/>
          <a:p>
            <a:endParaRPr lang="en-US"/>
          </a:p>
        </p:txBody>
      </p:sp>
    </p:spTree>
    <p:extLst>
      <p:ext uri="{BB962C8B-B14F-4D97-AF65-F5344CB8AC3E}">
        <p14:creationId xmlns:p14="http://schemas.microsoft.com/office/powerpoint/2010/main" val="102906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7DB3122-E613-6DA7-1C27-E39DA00CCA3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4DB9783-A84E-13FA-1672-172DA449D8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sp>
        <p:nvSpPr>
          <p:cNvPr id="5" name="Subtitle 4">
            <a:extLst>
              <a:ext uri="{FF2B5EF4-FFF2-40B4-BE49-F238E27FC236}">
                <a16:creationId xmlns:a16="http://schemas.microsoft.com/office/drawing/2014/main" id="{CCC15316-7B0F-4389-B5F3-F4C76620603F}"/>
              </a:ext>
            </a:extLst>
          </p:cNvPr>
          <p:cNvSpPr>
            <a:spLocks noGrp="1"/>
          </p:cNvSpPr>
          <p:nvPr>
            <p:ph type="subTitle" idx="4"/>
          </p:nvPr>
        </p:nvSpPr>
        <p:spPr/>
        <p:txBody>
          <a:bodyPr/>
          <a:lstStyle/>
          <a:p>
            <a:endParaRPr lang="en-US"/>
          </a:p>
        </p:txBody>
      </p:sp>
      <p:sp>
        <p:nvSpPr>
          <p:cNvPr id="6" name="Title 1">
            <a:extLst>
              <a:ext uri="{FF2B5EF4-FFF2-40B4-BE49-F238E27FC236}">
                <a16:creationId xmlns:a16="http://schemas.microsoft.com/office/drawing/2014/main" id="{9B100140-D72A-4CE1-8E71-E4169783E282}"/>
              </a:ext>
            </a:extLst>
          </p:cNvPr>
          <p:cNvSpPr txBox="1">
            <a:spLocks/>
          </p:cNvSpPr>
          <p:nvPr/>
        </p:nvSpPr>
        <p:spPr>
          <a:xfrm>
            <a:off x="327659" y="32385"/>
            <a:ext cx="5972033" cy="984885"/>
          </a:xfrm>
          <a:prstGeom prst="rect">
            <a:avLst/>
          </a:prstGeom>
        </p:spPr>
        <p:txBody>
          <a:bodyPr wrap="square" lIns="0" tIns="0" rIns="0" bIns="0">
            <a:spAutoFit/>
          </a:bodyPr>
          <a:lstStyle>
            <a:lvl1pPr>
              <a:defRPr sz="3200" b="1" i="0">
                <a:solidFill>
                  <a:schemeClr val="bg1"/>
                </a:solidFill>
                <a:latin typeface="Century Gothic"/>
                <a:ea typeface="+mj-ea"/>
                <a:cs typeface="Century Gothic"/>
              </a:defRPr>
            </a:lvl1pPr>
          </a:lstStyle>
          <a:p>
            <a:r>
              <a:rPr lang="en-US"/>
              <a:t>Mean High Higher Water </a:t>
            </a:r>
            <a:br>
              <a:rPr lang="en-US"/>
            </a:br>
            <a:r>
              <a:rPr lang="en-US"/>
              <a:t>usually the evening tide….</a:t>
            </a:r>
          </a:p>
        </p:txBody>
      </p:sp>
      <p:pic>
        <p:nvPicPr>
          <p:cNvPr id="3" name="Picture 2">
            <a:extLst>
              <a:ext uri="{FF2B5EF4-FFF2-40B4-BE49-F238E27FC236}">
                <a16:creationId xmlns:a16="http://schemas.microsoft.com/office/drawing/2014/main" id="{66E3937A-E512-A821-4CB7-BD42E22F1C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5200" y="157533"/>
            <a:ext cx="4648200" cy="2635145"/>
          </a:xfrm>
          <a:prstGeom prst="rect">
            <a:avLst/>
          </a:prstGeom>
        </p:spPr>
      </p:pic>
      <p:pic>
        <p:nvPicPr>
          <p:cNvPr id="11" name="Picture 10">
            <a:extLst>
              <a:ext uri="{FF2B5EF4-FFF2-40B4-BE49-F238E27FC236}">
                <a16:creationId xmlns:a16="http://schemas.microsoft.com/office/drawing/2014/main" id="{ABE481B3-9E75-0E71-1785-D035DAA57E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86610" y="3864306"/>
            <a:ext cx="4476790" cy="2398280"/>
          </a:xfrm>
          <a:prstGeom prst="rect">
            <a:avLst/>
          </a:prstGeom>
        </p:spPr>
      </p:pic>
      <p:pic>
        <p:nvPicPr>
          <p:cNvPr id="9" name="Picture 8">
            <a:extLst>
              <a:ext uri="{FF2B5EF4-FFF2-40B4-BE49-F238E27FC236}">
                <a16:creationId xmlns:a16="http://schemas.microsoft.com/office/drawing/2014/main" id="{FB106FBA-5824-449E-9096-C145844FA27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6477" y="1026368"/>
            <a:ext cx="7952885" cy="5098003"/>
          </a:xfrm>
          <a:prstGeom prst="rect">
            <a:avLst/>
          </a:prstGeom>
        </p:spPr>
      </p:pic>
    </p:spTree>
    <p:extLst>
      <p:ext uri="{BB962C8B-B14F-4D97-AF65-F5344CB8AC3E}">
        <p14:creationId xmlns:p14="http://schemas.microsoft.com/office/powerpoint/2010/main" val="2450160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11">
            <a:extLst>
              <a:ext uri="{FF2B5EF4-FFF2-40B4-BE49-F238E27FC236}">
                <a16:creationId xmlns:a16="http://schemas.microsoft.com/office/drawing/2014/main" id="{DD874338-4626-4C49-9B1F-4D19FF1B93E0}"/>
              </a:ext>
            </a:extLst>
          </p:cNvPr>
          <p:cNvSpPr>
            <a:spLocks noGrp="1"/>
          </p:cNvSpPr>
          <p:nvPr>
            <p:ph type="subTitle" idx="4"/>
          </p:nvPr>
        </p:nvSpPr>
        <p:spPr>
          <a:xfrm>
            <a:off x="571499" y="2274838"/>
            <a:ext cx="11049000" cy="769441"/>
          </a:xfrm>
        </p:spPr>
        <p:txBody>
          <a:bodyPr/>
          <a:lstStyle/>
          <a:p>
            <a:pPr algn="ctr"/>
            <a:r>
              <a:rPr lang="en-US" sz="5000" b="0">
                <a:latin typeface="+mj-lt"/>
              </a:rPr>
              <a:t>NJ PACT REAL  at the Local Level</a:t>
            </a:r>
          </a:p>
        </p:txBody>
      </p:sp>
      <p:sp>
        <p:nvSpPr>
          <p:cNvPr id="4" name="object 4"/>
          <p:cNvSpPr txBox="1"/>
          <p:nvPr/>
        </p:nvSpPr>
        <p:spPr>
          <a:xfrm>
            <a:off x="6781800" y="5486400"/>
            <a:ext cx="4500880" cy="321242"/>
          </a:xfrm>
          <a:prstGeom prst="rect">
            <a:avLst/>
          </a:prstGeom>
        </p:spPr>
        <p:txBody>
          <a:bodyPr vert="horz" wrap="square" lIns="0" tIns="13335" rIns="0" bIns="0" rtlCol="0">
            <a:spAutoFit/>
          </a:bodyPr>
          <a:lstStyle/>
          <a:p>
            <a:pPr marR="6985" algn="r">
              <a:lnSpc>
                <a:spcPct val="100000"/>
              </a:lnSpc>
              <a:spcBef>
                <a:spcPts val="105"/>
              </a:spcBef>
            </a:pPr>
            <a:r>
              <a:rPr lang="en-US" sz="2000">
                <a:solidFill>
                  <a:schemeClr val="bg1"/>
                </a:solidFill>
                <a:latin typeface="+mn-lt"/>
                <a:cs typeface="Century Gothic"/>
              </a:rPr>
              <a:t>October 24, 2024</a:t>
            </a:r>
          </a:p>
        </p:txBody>
      </p:sp>
      <p:pic>
        <p:nvPicPr>
          <p:cNvPr id="7" name="Picture 6">
            <a:extLst>
              <a:ext uri="{FF2B5EF4-FFF2-40B4-BE49-F238E27FC236}">
                <a16:creationId xmlns:a16="http://schemas.microsoft.com/office/drawing/2014/main" id="{A2E4A24C-092E-4645-BDE6-819EB3B70F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pic>
        <p:nvPicPr>
          <p:cNvPr id="2" name="Picture 1">
            <a:extLst>
              <a:ext uri="{FF2B5EF4-FFF2-40B4-BE49-F238E27FC236}">
                <a16:creationId xmlns:a16="http://schemas.microsoft.com/office/drawing/2014/main" id="{82A8FB16-C2F4-4AB2-BFDC-3277D2EE50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97899"/>
            <a:ext cx="12192000" cy="5662202"/>
          </a:xfrm>
          <a:prstGeom prst="rect">
            <a:avLst/>
          </a:prstGeom>
        </p:spPr>
      </p:pic>
    </p:spTree>
    <p:extLst>
      <p:ext uri="{BB962C8B-B14F-4D97-AF65-F5344CB8AC3E}">
        <p14:creationId xmlns:p14="http://schemas.microsoft.com/office/powerpoint/2010/main" val="2073700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BE53AAA-DEB8-5FA9-9E1A-76142CDC5A3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162C197-8935-CBF6-6E20-A83DFBB300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pic>
        <p:nvPicPr>
          <p:cNvPr id="2" name="20250314-1343-29.5886442">
            <a:hlinkClick r:id="" action="ppaction://media"/>
            <a:extLst>
              <a:ext uri="{FF2B5EF4-FFF2-40B4-BE49-F238E27FC236}">
                <a16:creationId xmlns:a16="http://schemas.microsoft.com/office/drawing/2014/main" id="{857ADEE2-F9DC-41B1-A06C-832A19BD1FF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15483" y="169153"/>
            <a:ext cx="10382792" cy="6470522"/>
          </a:xfrm>
          <a:prstGeom prst="rect">
            <a:avLst/>
          </a:prstGeom>
        </p:spPr>
      </p:pic>
    </p:spTree>
    <p:extLst>
      <p:ext uri="{BB962C8B-B14F-4D97-AF65-F5344CB8AC3E}">
        <p14:creationId xmlns:p14="http://schemas.microsoft.com/office/powerpoint/2010/main" val="416420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ubtitle 11">
            <a:extLst>
              <a:ext uri="{FF2B5EF4-FFF2-40B4-BE49-F238E27FC236}">
                <a16:creationId xmlns:a16="http://schemas.microsoft.com/office/drawing/2014/main" id="{DD874338-4626-4C49-9B1F-4D19FF1B93E0}"/>
              </a:ext>
            </a:extLst>
          </p:cNvPr>
          <p:cNvSpPr>
            <a:spLocks noGrp="1"/>
          </p:cNvSpPr>
          <p:nvPr>
            <p:ph type="subTitle" idx="4"/>
          </p:nvPr>
        </p:nvSpPr>
        <p:spPr>
          <a:xfrm>
            <a:off x="571499" y="2274838"/>
            <a:ext cx="11049000" cy="769441"/>
          </a:xfrm>
        </p:spPr>
        <p:txBody>
          <a:bodyPr/>
          <a:lstStyle/>
          <a:p>
            <a:pPr algn="ctr"/>
            <a:r>
              <a:rPr lang="en-US" sz="5000" b="0">
                <a:latin typeface="+mj-lt"/>
              </a:rPr>
              <a:t>NJ PACT REAL  at the Local Level</a:t>
            </a:r>
          </a:p>
        </p:txBody>
      </p:sp>
      <p:sp>
        <p:nvSpPr>
          <p:cNvPr id="4" name="object 4"/>
          <p:cNvSpPr txBox="1"/>
          <p:nvPr/>
        </p:nvSpPr>
        <p:spPr>
          <a:xfrm>
            <a:off x="6781800" y="5486400"/>
            <a:ext cx="4500880" cy="321242"/>
          </a:xfrm>
          <a:prstGeom prst="rect">
            <a:avLst/>
          </a:prstGeom>
        </p:spPr>
        <p:txBody>
          <a:bodyPr vert="horz" wrap="square" lIns="0" tIns="13335" rIns="0" bIns="0" rtlCol="0">
            <a:spAutoFit/>
          </a:bodyPr>
          <a:lstStyle/>
          <a:p>
            <a:pPr marR="6985" algn="r">
              <a:lnSpc>
                <a:spcPct val="100000"/>
              </a:lnSpc>
              <a:spcBef>
                <a:spcPts val="105"/>
              </a:spcBef>
            </a:pPr>
            <a:r>
              <a:rPr lang="en-US" sz="2000">
                <a:solidFill>
                  <a:schemeClr val="bg1"/>
                </a:solidFill>
                <a:latin typeface="+mn-lt"/>
                <a:cs typeface="Century Gothic"/>
              </a:rPr>
              <a:t>October 24, 2024</a:t>
            </a:r>
          </a:p>
        </p:txBody>
      </p:sp>
      <p:pic>
        <p:nvPicPr>
          <p:cNvPr id="7" name="Picture 6">
            <a:extLst>
              <a:ext uri="{FF2B5EF4-FFF2-40B4-BE49-F238E27FC236}">
                <a16:creationId xmlns:a16="http://schemas.microsoft.com/office/drawing/2014/main" id="{A2E4A24C-092E-4645-BDE6-819EB3B70F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pic>
        <p:nvPicPr>
          <p:cNvPr id="3" name="Picture 2" descr="A map of the world&#10;&#10;AI-generated content may be incorrect.">
            <a:extLst>
              <a:ext uri="{FF2B5EF4-FFF2-40B4-BE49-F238E27FC236}">
                <a16:creationId xmlns:a16="http://schemas.microsoft.com/office/drawing/2014/main" id="{AF0BDCBA-3A2D-D1AB-D29D-DE38CEAAE5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173" y="0"/>
            <a:ext cx="11991653" cy="6858000"/>
          </a:xfrm>
          <a:prstGeom prst="rect">
            <a:avLst/>
          </a:prstGeom>
        </p:spPr>
      </p:pic>
    </p:spTree>
    <p:extLst>
      <p:ext uri="{BB962C8B-B14F-4D97-AF65-F5344CB8AC3E}">
        <p14:creationId xmlns:p14="http://schemas.microsoft.com/office/powerpoint/2010/main" val="875062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A3B2A81-706F-DB4D-1F22-8A1138F1913E}"/>
            </a:ext>
          </a:extLst>
        </p:cNvPr>
        <p:cNvGrpSpPr/>
        <p:nvPr/>
      </p:nvGrpSpPr>
      <p:grpSpPr>
        <a:xfrm>
          <a:off x="0" y="0"/>
          <a:ext cx="0" cy="0"/>
          <a:chOff x="0" y="0"/>
          <a:chExt cx="0" cy="0"/>
        </a:xfrm>
      </p:grpSpPr>
      <p:sp>
        <p:nvSpPr>
          <p:cNvPr id="12" name="Subtitle 11">
            <a:extLst>
              <a:ext uri="{FF2B5EF4-FFF2-40B4-BE49-F238E27FC236}">
                <a16:creationId xmlns:a16="http://schemas.microsoft.com/office/drawing/2014/main" id="{833C3542-E6FD-2677-EB00-B481EC3338C8}"/>
              </a:ext>
            </a:extLst>
          </p:cNvPr>
          <p:cNvSpPr>
            <a:spLocks noGrp="1"/>
          </p:cNvSpPr>
          <p:nvPr>
            <p:ph type="subTitle" idx="4"/>
          </p:nvPr>
        </p:nvSpPr>
        <p:spPr>
          <a:xfrm>
            <a:off x="571499" y="2274838"/>
            <a:ext cx="11049000" cy="769441"/>
          </a:xfrm>
        </p:spPr>
        <p:txBody>
          <a:bodyPr/>
          <a:lstStyle/>
          <a:p>
            <a:pPr algn="ctr"/>
            <a:r>
              <a:rPr lang="en-US" sz="5000" b="0">
                <a:latin typeface="+mj-lt"/>
              </a:rPr>
              <a:t>NJ PACT REAL  at the Local Level</a:t>
            </a:r>
          </a:p>
        </p:txBody>
      </p:sp>
      <p:sp>
        <p:nvSpPr>
          <p:cNvPr id="4" name="object 4">
            <a:extLst>
              <a:ext uri="{FF2B5EF4-FFF2-40B4-BE49-F238E27FC236}">
                <a16:creationId xmlns:a16="http://schemas.microsoft.com/office/drawing/2014/main" id="{D30EA5F8-781B-002A-948F-D6585E5CB1F3}"/>
              </a:ext>
            </a:extLst>
          </p:cNvPr>
          <p:cNvSpPr txBox="1"/>
          <p:nvPr/>
        </p:nvSpPr>
        <p:spPr>
          <a:xfrm>
            <a:off x="6781800" y="5486400"/>
            <a:ext cx="4500880" cy="321242"/>
          </a:xfrm>
          <a:prstGeom prst="rect">
            <a:avLst/>
          </a:prstGeom>
        </p:spPr>
        <p:txBody>
          <a:bodyPr vert="horz" wrap="square" lIns="0" tIns="13335" rIns="0" bIns="0" rtlCol="0">
            <a:spAutoFit/>
          </a:bodyPr>
          <a:lstStyle/>
          <a:p>
            <a:pPr marR="6985" algn="r">
              <a:lnSpc>
                <a:spcPct val="100000"/>
              </a:lnSpc>
              <a:spcBef>
                <a:spcPts val="105"/>
              </a:spcBef>
            </a:pPr>
            <a:r>
              <a:rPr lang="en-US" sz="2000">
                <a:solidFill>
                  <a:schemeClr val="bg1"/>
                </a:solidFill>
                <a:latin typeface="+mn-lt"/>
                <a:cs typeface="Century Gothic"/>
              </a:rPr>
              <a:t>October 24, 2024</a:t>
            </a:r>
          </a:p>
        </p:txBody>
      </p:sp>
      <p:pic>
        <p:nvPicPr>
          <p:cNvPr id="7" name="Picture 6">
            <a:extLst>
              <a:ext uri="{FF2B5EF4-FFF2-40B4-BE49-F238E27FC236}">
                <a16:creationId xmlns:a16="http://schemas.microsoft.com/office/drawing/2014/main" id="{4ED96C05-4313-AF5F-73F3-6BD856D907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pic>
        <p:nvPicPr>
          <p:cNvPr id="5" name="Picture 4">
            <a:extLst>
              <a:ext uri="{FF2B5EF4-FFF2-40B4-BE49-F238E27FC236}">
                <a16:creationId xmlns:a16="http://schemas.microsoft.com/office/drawing/2014/main" id="{1B014301-D62E-D6F1-EA0F-7816C64151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999" y="169153"/>
            <a:ext cx="11049001" cy="6474951"/>
          </a:xfrm>
          <a:prstGeom prst="rect">
            <a:avLst/>
          </a:prstGeom>
        </p:spPr>
      </p:pic>
    </p:spTree>
    <p:extLst>
      <p:ext uri="{BB962C8B-B14F-4D97-AF65-F5344CB8AC3E}">
        <p14:creationId xmlns:p14="http://schemas.microsoft.com/office/powerpoint/2010/main" val="1054492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A3B2A81-706F-DB4D-1F22-8A1138F1913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ED96C05-4313-AF5F-73F3-6BD856D907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6400800"/>
            <a:ext cx="1143000" cy="288047"/>
          </a:xfrm>
          <a:prstGeom prst="rect">
            <a:avLst/>
          </a:prstGeom>
        </p:spPr>
      </p:pic>
      <p:pic>
        <p:nvPicPr>
          <p:cNvPr id="10" name="Picture 9">
            <a:extLst>
              <a:ext uri="{FF2B5EF4-FFF2-40B4-BE49-F238E27FC236}">
                <a16:creationId xmlns:a16="http://schemas.microsoft.com/office/drawing/2014/main" id="{B203D9D1-083C-49A6-B675-1047ACE964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152399"/>
            <a:ext cx="8839200" cy="6194923"/>
          </a:xfrm>
          <a:prstGeom prst="rect">
            <a:avLst/>
          </a:prstGeom>
        </p:spPr>
      </p:pic>
      <p:sp>
        <p:nvSpPr>
          <p:cNvPr id="11" name="TextBox 10">
            <a:extLst>
              <a:ext uri="{FF2B5EF4-FFF2-40B4-BE49-F238E27FC236}">
                <a16:creationId xmlns:a16="http://schemas.microsoft.com/office/drawing/2014/main" id="{1AD8CF25-1043-45B3-9256-16ABD438ED75}"/>
              </a:ext>
            </a:extLst>
          </p:cNvPr>
          <p:cNvSpPr txBox="1"/>
          <p:nvPr/>
        </p:nvSpPr>
        <p:spPr>
          <a:xfrm>
            <a:off x="6998262" y="4267200"/>
            <a:ext cx="2209800" cy="1477328"/>
          </a:xfrm>
          <a:prstGeom prst="rect">
            <a:avLst/>
          </a:prstGeom>
          <a:noFill/>
        </p:spPr>
        <p:txBody>
          <a:bodyPr wrap="square" rtlCol="0">
            <a:spAutoFit/>
          </a:bodyPr>
          <a:lstStyle/>
          <a:p>
            <a:pPr algn="ctr"/>
            <a:r>
              <a:rPr lang="en-US" b="1"/>
              <a:t>CAFE = FEMA Base Flood </a:t>
            </a:r>
            <a:br>
              <a:rPr lang="en-US" b="1"/>
            </a:br>
            <a:r>
              <a:rPr lang="en-US" b="1"/>
              <a:t>+ 5-feet</a:t>
            </a:r>
          </a:p>
          <a:p>
            <a:pPr algn="ctr"/>
            <a:endParaRPr lang="en-US" b="1"/>
          </a:p>
          <a:p>
            <a:pPr algn="ctr"/>
            <a:r>
              <a:rPr lang="en-US" b="1"/>
              <a:t>CAFE = 13-feet</a:t>
            </a:r>
          </a:p>
        </p:txBody>
      </p:sp>
      <p:sp>
        <p:nvSpPr>
          <p:cNvPr id="13" name="TextBox 12">
            <a:extLst>
              <a:ext uri="{FF2B5EF4-FFF2-40B4-BE49-F238E27FC236}">
                <a16:creationId xmlns:a16="http://schemas.microsoft.com/office/drawing/2014/main" id="{BEEEF604-A215-4A01-9C9B-B1BEFB786E2D}"/>
              </a:ext>
            </a:extLst>
          </p:cNvPr>
          <p:cNvSpPr txBox="1"/>
          <p:nvPr/>
        </p:nvSpPr>
        <p:spPr>
          <a:xfrm>
            <a:off x="1447800" y="381000"/>
            <a:ext cx="2209800" cy="1477328"/>
          </a:xfrm>
          <a:prstGeom prst="rect">
            <a:avLst/>
          </a:prstGeom>
          <a:noFill/>
        </p:spPr>
        <p:txBody>
          <a:bodyPr wrap="square" rtlCol="0">
            <a:spAutoFit/>
          </a:bodyPr>
          <a:lstStyle/>
          <a:p>
            <a:pPr algn="ctr"/>
            <a:r>
              <a:rPr lang="en-US" b="1">
                <a:solidFill>
                  <a:srgbClr val="FFFF00"/>
                </a:solidFill>
              </a:rPr>
              <a:t>CAFE = MHHW </a:t>
            </a:r>
            <a:br>
              <a:rPr lang="en-US" b="1">
                <a:solidFill>
                  <a:srgbClr val="FFFF00"/>
                </a:solidFill>
              </a:rPr>
            </a:br>
            <a:r>
              <a:rPr lang="en-US" b="1">
                <a:solidFill>
                  <a:srgbClr val="FFFF00"/>
                </a:solidFill>
              </a:rPr>
              <a:t>+ 5-Feet </a:t>
            </a:r>
            <a:br>
              <a:rPr lang="en-US" b="1">
                <a:solidFill>
                  <a:srgbClr val="FFFF00"/>
                </a:solidFill>
              </a:rPr>
            </a:br>
            <a:r>
              <a:rPr lang="en-US" b="1">
                <a:solidFill>
                  <a:srgbClr val="FFFF00"/>
                </a:solidFill>
              </a:rPr>
              <a:t>+ Feet</a:t>
            </a:r>
          </a:p>
          <a:p>
            <a:endParaRPr lang="en-US" b="1">
              <a:solidFill>
                <a:srgbClr val="FFFF00"/>
              </a:solidFill>
            </a:endParaRPr>
          </a:p>
          <a:p>
            <a:pPr algn="ctr"/>
            <a:r>
              <a:rPr lang="en-US" b="1">
                <a:solidFill>
                  <a:srgbClr val="FFFF00"/>
                </a:solidFill>
              </a:rPr>
              <a:t>CAFÉ = ?????</a:t>
            </a:r>
          </a:p>
        </p:txBody>
      </p:sp>
    </p:spTree>
    <p:extLst>
      <p:ext uri="{BB962C8B-B14F-4D97-AF65-F5344CB8AC3E}">
        <p14:creationId xmlns:p14="http://schemas.microsoft.com/office/powerpoint/2010/main" val="41577390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1841</TotalTime>
  <Words>5273</Words>
  <Application>Microsoft Office PowerPoint</Application>
  <PresentationFormat>Widescreen</PresentationFormat>
  <Paragraphs>310</Paragraphs>
  <Slides>29</Slides>
  <Notes>29</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6" baseType="lpstr">
      <vt:lpstr>Arial</vt:lpstr>
      <vt:lpstr>Calibri</vt:lpstr>
      <vt:lpstr>Century Gothic</vt:lpstr>
      <vt:lpstr>Lora</vt:lpstr>
      <vt:lpstr>Times New Roman</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FY2022  BUDGET DISCUSSION JANUARY 5, 2021</dc:title>
  <dc:creator>Kreipke, Adrienne</dc:creator>
  <cp:lastModifiedBy>Vilacoba, Karl</cp:lastModifiedBy>
  <cp:revision>174</cp:revision>
  <cp:lastPrinted>2023-01-13T12:33:18Z</cp:lastPrinted>
  <dcterms:created xsi:type="dcterms:W3CDTF">2022-12-22T18:03:33Z</dcterms:created>
  <dcterms:modified xsi:type="dcterms:W3CDTF">2025-03-20T17:20:01Z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2022-10-19T00:00:00Z</vt:filetime>
  </property>
  <property fmtid="{D5CDD505-2E9C-101B-9397-08002B2CF9AE}" pid="3" name="Creator">
    <vt:lpwstr>Microsoft® PowerPoint® for Microsoft 365</vt:lpwstr>
  </property>
  <property fmtid="{D5CDD505-2E9C-101B-9397-08002B2CF9AE}" pid="4" name="LastSaved">
    <vt:filetime>2022-12-22T00:00:00Z</vt:filetime>
  </property>
  <property fmtid="{D5CDD505-2E9C-101B-9397-08002B2CF9AE}" pid="5" name="Producer">
    <vt:lpwstr>Microsoft® PowerPoint® for Microsoft 365</vt:lpwstr>
  </property>
</Properties>
</file>