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DM Sans Medium"/>
      <p:regular r:id="rId15"/>
      <p:bold r:id="rId16"/>
      <p:italic r:id="rId17"/>
      <p:boldItalic r:id="rId18"/>
    </p:embeddedFont>
    <p:embeddedFont>
      <p:font typeface="Merriweather"/>
      <p:regular r:id="rId19"/>
      <p:bold r:id="rId20"/>
      <p:italic r:id="rId21"/>
      <p:boldItalic r:id="rId22"/>
    </p:embeddedFont>
    <p:embeddedFont>
      <p:font typeface="DM Sa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erriweather-bold.fntdata"/><Relationship Id="rId22" Type="http://schemas.openxmlformats.org/officeDocument/2006/relationships/font" Target="fonts/Merriweather-boldItalic.fntdata"/><Relationship Id="rId21" Type="http://schemas.openxmlformats.org/officeDocument/2006/relationships/font" Target="fonts/Merriweather-italic.fntdata"/><Relationship Id="rId24" Type="http://schemas.openxmlformats.org/officeDocument/2006/relationships/font" Target="fonts/DMSans-bold.fntdata"/><Relationship Id="rId23" Type="http://schemas.openxmlformats.org/officeDocument/2006/relationships/font" Target="fonts/DMSan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DMSans-boldItalic.fntdata"/><Relationship Id="rId25" Type="http://schemas.openxmlformats.org/officeDocument/2006/relationships/font" Target="fonts/DM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font" Target="fonts/DMSansMedium-regular.fntdata"/><Relationship Id="rId14" Type="http://schemas.openxmlformats.org/officeDocument/2006/relationships/slide" Target="slides/slide9.xml"/><Relationship Id="rId17" Type="http://schemas.openxmlformats.org/officeDocument/2006/relationships/font" Target="fonts/DMSansMedium-italic.fntdata"/><Relationship Id="rId16" Type="http://schemas.openxmlformats.org/officeDocument/2006/relationships/font" Target="fonts/DMSansMedium-bold.fntdata"/><Relationship Id="rId19" Type="http://schemas.openxmlformats.org/officeDocument/2006/relationships/font" Target="fonts/Merriweather-regular.fntdata"/><Relationship Id="rId18" Type="http://schemas.openxmlformats.org/officeDocument/2006/relationships/font" Target="fonts/DMSansMedium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3f807100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3f807100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3f80710031_0_5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3f80710031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3f80710031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3f80710031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3f80710031_0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3f80710031_0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f8071003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3f8071003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3f80710031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3f80710031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3f80710031_0_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3f80710031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3f80710031_0_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3f80710031_0_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3f80710031_0_5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3f80710031_0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 algn="ctr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4" name="Google Shape;54;p13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5" name="Google Shape;55;p13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" name="Google Shape;56;p13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7" name="Google Shape;57;p13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8" name="Google Shape;58;p13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" name="Google Shape;62;p14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0" name="Google Shape;70;p15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7" name="Google Shape;77;p16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8" name="Google Shape;78;p16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9" name="Google Shape;79;p16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7" name="Google Shape;87;p17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8" name="Google Shape;88;p17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9" name="Google Shape;89;p17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0" name="Google Shape;90;p17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8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19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9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9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9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20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0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0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9" name="Google Shape;109;p20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0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1" name="Google Shape;11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113" name="Google Shape;113;p20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4" name="Google Shape;114;p20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5" name="Google Shape;115;p20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22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2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2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2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2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2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22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128" name="Google Shape;128;p22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2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2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title slide" type="title">
  <p:cSld name="TITLE">
    <p:bg>
      <p:bgPr>
        <a:solidFill>
          <a:schemeClr val="dk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196951" y="4737750"/>
            <a:ext cx="18603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3" name="Google Shape;133;p23"/>
          <p:cNvSpPr txBox="1"/>
          <p:nvPr>
            <p:ph type="ctrTitle"/>
          </p:nvPr>
        </p:nvSpPr>
        <p:spPr>
          <a:xfrm>
            <a:off x="196950" y="223825"/>
            <a:ext cx="8011800" cy="18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0"/>
              <a:buNone/>
              <a:defRPr sz="675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3"/>
          <p:cNvSpPr txBox="1"/>
          <p:nvPr>
            <p:ph idx="2" type="subTitle"/>
          </p:nvPr>
        </p:nvSpPr>
        <p:spPr>
          <a:xfrm>
            <a:off x="196950" y="2171250"/>
            <a:ext cx="3986700" cy="5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DM Sans Medium"/>
              <a:buNone/>
              <a:defRPr sz="1850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5" name="Google Shape;135;p23"/>
          <p:cNvSpPr/>
          <p:nvPr>
            <p:ph idx="3" type="pic"/>
          </p:nvPr>
        </p:nvSpPr>
        <p:spPr>
          <a:xfrm>
            <a:off x="4437578" y="2171250"/>
            <a:ext cx="4509600" cy="27756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sp>
      <p:sp>
        <p:nvSpPr>
          <p:cNvPr id="136" name="Google Shape;136;p23"/>
          <p:cNvSpPr txBox="1"/>
          <p:nvPr>
            <p:ph idx="4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number" type="secHead">
  <p:cSld name="SECTION_HEADER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511953" y="588599"/>
            <a:ext cx="7464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50"/>
              <a:buNone/>
              <a:defRPr sz="3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9" name="Google Shape;13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" name="Google Shape;140;p24"/>
          <p:cNvSpPr txBox="1"/>
          <p:nvPr>
            <p:ph idx="2" type="title"/>
          </p:nvPr>
        </p:nvSpPr>
        <p:spPr>
          <a:xfrm>
            <a:off x="511953" y="1430399"/>
            <a:ext cx="7464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50"/>
              <a:buNone/>
              <a:defRPr sz="3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1" name="Google Shape;141;p24"/>
          <p:cNvSpPr txBox="1"/>
          <p:nvPr>
            <p:ph idx="3" type="title"/>
          </p:nvPr>
        </p:nvSpPr>
        <p:spPr>
          <a:xfrm>
            <a:off x="511953" y="2272199"/>
            <a:ext cx="7464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50"/>
              <a:buNone/>
              <a:defRPr sz="3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2" name="Google Shape;142;p24"/>
          <p:cNvSpPr txBox="1"/>
          <p:nvPr>
            <p:ph idx="4" type="title"/>
          </p:nvPr>
        </p:nvSpPr>
        <p:spPr>
          <a:xfrm>
            <a:off x="511953" y="3113999"/>
            <a:ext cx="7464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50"/>
              <a:buNone/>
              <a:defRPr sz="3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3" name="Google Shape;143;p24"/>
          <p:cNvSpPr txBox="1"/>
          <p:nvPr>
            <p:ph idx="5" type="title"/>
          </p:nvPr>
        </p:nvSpPr>
        <p:spPr>
          <a:xfrm>
            <a:off x="511953" y="3955799"/>
            <a:ext cx="7464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50"/>
              <a:buNone/>
              <a:defRPr sz="3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4" name="Google Shape;144;p24"/>
          <p:cNvSpPr txBox="1"/>
          <p:nvPr>
            <p:ph idx="1" type="body"/>
          </p:nvPr>
        </p:nvSpPr>
        <p:spPr>
          <a:xfrm>
            <a:off x="196951" y="196725"/>
            <a:ext cx="18603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5" name="Google Shape;145;p24"/>
          <p:cNvSpPr txBox="1"/>
          <p:nvPr>
            <p:ph idx="6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 type="tx">
  <p:cSld name="TITLE_AND_BOD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" name="Google Shape;148;p25"/>
          <p:cNvSpPr txBox="1"/>
          <p:nvPr>
            <p:ph idx="1" type="subTitle"/>
          </p:nvPr>
        </p:nvSpPr>
        <p:spPr>
          <a:xfrm>
            <a:off x="975300" y="1864050"/>
            <a:ext cx="7193400" cy="141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149" name="Google Shape;149;p25"/>
          <p:cNvSpPr txBox="1"/>
          <p:nvPr>
            <p:ph idx="2" type="body"/>
          </p:nvPr>
        </p:nvSpPr>
        <p:spPr>
          <a:xfrm>
            <a:off x="196951" y="196725"/>
            <a:ext cx="18591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0" name="Google Shape;150;p25"/>
          <p:cNvSpPr txBox="1"/>
          <p:nvPr>
            <p:ph idx="3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TITLE_AND_BODY_1">
    <p:bg>
      <p:bgPr>
        <a:solidFill>
          <a:schemeClr val="dk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26"/>
          <p:cNvSpPr txBox="1"/>
          <p:nvPr>
            <p:ph idx="1" type="subTitle"/>
          </p:nvPr>
        </p:nvSpPr>
        <p:spPr>
          <a:xfrm>
            <a:off x="975300" y="1864050"/>
            <a:ext cx="7193400" cy="141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154" name="Google Shape;154;p26"/>
          <p:cNvSpPr txBox="1"/>
          <p:nvPr>
            <p:ph idx="2" type="body"/>
          </p:nvPr>
        </p:nvSpPr>
        <p:spPr>
          <a:xfrm>
            <a:off x="196951" y="196725"/>
            <a:ext cx="18603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5" name="Google Shape;155;p26"/>
          <p:cNvSpPr txBox="1"/>
          <p:nvPr>
            <p:ph idx="3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1" type="twoColTx">
  <p:cSld name="TITLE_AND_TWO_COLUMNS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type="title"/>
          </p:nvPr>
        </p:nvSpPr>
        <p:spPr>
          <a:xfrm>
            <a:off x="197375" y="1052750"/>
            <a:ext cx="3151800" cy="163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158" name="Google Shape;158;p27"/>
          <p:cNvSpPr txBox="1"/>
          <p:nvPr>
            <p:ph idx="1" type="body"/>
          </p:nvPr>
        </p:nvSpPr>
        <p:spPr>
          <a:xfrm>
            <a:off x="197375" y="2685650"/>
            <a:ext cx="3151800" cy="18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9" name="Google Shape;15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" name="Google Shape;160;p27"/>
          <p:cNvSpPr/>
          <p:nvPr>
            <p:ph idx="2" type="pic"/>
          </p:nvPr>
        </p:nvSpPr>
        <p:spPr>
          <a:xfrm>
            <a:off x="3726325" y="669925"/>
            <a:ext cx="5220900" cy="42768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sp>
      <p:sp>
        <p:nvSpPr>
          <p:cNvPr id="161" name="Google Shape;161;p27"/>
          <p:cNvSpPr txBox="1"/>
          <p:nvPr>
            <p:ph idx="3" type="body"/>
          </p:nvPr>
        </p:nvSpPr>
        <p:spPr>
          <a:xfrm>
            <a:off x="196951" y="196725"/>
            <a:ext cx="18606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2" name="Google Shape;162;p27"/>
          <p:cNvSpPr txBox="1"/>
          <p:nvPr>
            <p:ph idx="4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2">
  <p:cSld name="TITLE_AND_TWO_COLUMNS_1">
    <p:bg>
      <p:bgPr>
        <a:solidFill>
          <a:schemeClr val="dk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/>
          <p:nvPr>
            <p:ph type="title"/>
          </p:nvPr>
        </p:nvSpPr>
        <p:spPr>
          <a:xfrm>
            <a:off x="197375" y="1052750"/>
            <a:ext cx="3151800" cy="163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5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5" name="Google Shape;165;p28"/>
          <p:cNvSpPr txBox="1"/>
          <p:nvPr>
            <p:ph idx="1" type="body"/>
          </p:nvPr>
        </p:nvSpPr>
        <p:spPr>
          <a:xfrm>
            <a:off x="197375" y="2685650"/>
            <a:ext cx="3151800" cy="18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6" name="Google Shape;16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" name="Google Shape;167;p28"/>
          <p:cNvSpPr/>
          <p:nvPr>
            <p:ph idx="2" type="pic"/>
          </p:nvPr>
        </p:nvSpPr>
        <p:spPr>
          <a:xfrm>
            <a:off x="3726325" y="669925"/>
            <a:ext cx="5220900" cy="42768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sp>
      <p:sp>
        <p:nvSpPr>
          <p:cNvPr id="168" name="Google Shape;168;p28"/>
          <p:cNvSpPr txBox="1"/>
          <p:nvPr>
            <p:ph idx="3" type="body"/>
          </p:nvPr>
        </p:nvSpPr>
        <p:spPr>
          <a:xfrm>
            <a:off x="196951" y="196725"/>
            <a:ext cx="18603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9" name="Google Shape;169;p28"/>
          <p:cNvSpPr txBox="1"/>
          <p:nvPr>
            <p:ph idx="4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0" name="Google Shape;170;p28"/>
          <p:cNvSpPr txBox="1"/>
          <p:nvPr>
            <p:ph idx="5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chart">
  <p:cSld name="SECTION_TITLE_AND_DESCRIPTION">
    <p:bg>
      <p:bgPr>
        <a:solidFill>
          <a:schemeClr val="lt2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/>
          <p:nvPr/>
        </p:nvSpPr>
        <p:spPr>
          <a:xfrm>
            <a:off x="4305000" y="-125"/>
            <a:ext cx="4839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3" name="Google Shape;17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" name="Google Shape;174;p29"/>
          <p:cNvSpPr txBox="1"/>
          <p:nvPr>
            <p:ph type="title"/>
          </p:nvPr>
        </p:nvSpPr>
        <p:spPr>
          <a:xfrm>
            <a:off x="197375" y="1052750"/>
            <a:ext cx="3151800" cy="163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5" name="Google Shape;175;p29"/>
          <p:cNvSpPr txBox="1"/>
          <p:nvPr>
            <p:ph idx="1" type="body"/>
          </p:nvPr>
        </p:nvSpPr>
        <p:spPr>
          <a:xfrm>
            <a:off x="197375" y="2685650"/>
            <a:ext cx="3151800" cy="18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76" name="Google Shape;176;p29"/>
          <p:cNvSpPr txBox="1"/>
          <p:nvPr>
            <p:ph idx="2" type="body"/>
          </p:nvPr>
        </p:nvSpPr>
        <p:spPr>
          <a:xfrm>
            <a:off x="196951" y="196725"/>
            <a:ext cx="18606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77" name="Google Shape;177;p29"/>
          <p:cNvSpPr txBox="1"/>
          <p:nvPr>
            <p:ph idx="3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pendix">
  <p:cSld name="CAPTION_ONLY">
    <p:bg>
      <p:bgPr>
        <a:solidFill>
          <a:schemeClr val="lt2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203000" y="89145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1" name="Google Shape;181;p30"/>
          <p:cNvSpPr txBox="1"/>
          <p:nvPr>
            <p:ph idx="2" type="body"/>
          </p:nvPr>
        </p:nvSpPr>
        <p:spPr>
          <a:xfrm>
            <a:off x="203000" y="13204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2" name="Google Shape;182;p30"/>
          <p:cNvSpPr txBox="1"/>
          <p:nvPr>
            <p:ph idx="3" type="body"/>
          </p:nvPr>
        </p:nvSpPr>
        <p:spPr>
          <a:xfrm>
            <a:off x="203000" y="15886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3" name="Google Shape;183;p30"/>
          <p:cNvSpPr txBox="1"/>
          <p:nvPr>
            <p:ph idx="4" type="body"/>
          </p:nvPr>
        </p:nvSpPr>
        <p:spPr>
          <a:xfrm>
            <a:off x="203000" y="220655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4" name="Google Shape;184;p30"/>
          <p:cNvSpPr txBox="1"/>
          <p:nvPr>
            <p:ph idx="5" type="body"/>
          </p:nvPr>
        </p:nvSpPr>
        <p:spPr>
          <a:xfrm>
            <a:off x="203000" y="26355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5" name="Google Shape;185;p30"/>
          <p:cNvSpPr txBox="1"/>
          <p:nvPr>
            <p:ph idx="6" type="body"/>
          </p:nvPr>
        </p:nvSpPr>
        <p:spPr>
          <a:xfrm>
            <a:off x="203000" y="29037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6" name="Google Shape;186;p30"/>
          <p:cNvSpPr txBox="1"/>
          <p:nvPr>
            <p:ph idx="7" type="body"/>
          </p:nvPr>
        </p:nvSpPr>
        <p:spPr>
          <a:xfrm>
            <a:off x="203000" y="343340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7" name="Google Shape;187;p30"/>
          <p:cNvSpPr txBox="1"/>
          <p:nvPr>
            <p:ph idx="8" type="body"/>
          </p:nvPr>
        </p:nvSpPr>
        <p:spPr>
          <a:xfrm>
            <a:off x="203000" y="386240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8" name="Google Shape;188;p30"/>
          <p:cNvSpPr txBox="1"/>
          <p:nvPr>
            <p:ph idx="9" type="body"/>
          </p:nvPr>
        </p:nvSpPr>
        <p:spPr>
          <a:xfrm>
            <a:off x="203000" y="413060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89" name="Google Shape;189;p30"/>
          <p:cNvSpPr txBox="1"/>
          <p:nvPr>
            <p:ph idx="13" type="body"/>
          </p:nvPr>
        </p:nvSpPr>
        <p:spPr>
          <a:xfrm>
            <a:off x="3249600" y="89145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0" name="Google Shape;190;p30"/>
          <p:cNvSpPr txBox="1"/>
          <p:nvPr>
            <p:ph idx="14" type="body"/>
          </p:nvPr>
        </p:nvSpPr>
        <p:spPr>
          <a:xfrm>
            <a:off x="3249600" y="13204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1" name="Google Shape;191;p30"/>
          <p:cNvSpPr txBox="1"/>
          <p:nvPr>
            <p:ph idx="15" type="body"/>
          </p:nvPr>
        </p:nvSpPr>
        <p:spPr>
          <a:xfrm>
            <a:off x="3249600" y="15886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2" name="Google Shape;192;p30"/>
          <p:cNvSpPr txBox="1"/>
          <p:nvPr>
            <p:ph idx="16" type="body"/>
          </p:nvPr>
        </p:nvSpPr>
        <p:spPr>
          <a:xfrm>
            <a:off x="3249600" y="220655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3" name="Google Shape;193;p30"/>
          <p:cNvSpPr txBox="1"/>
          <p:nvPr>
            <p:ph idx="17" type="body"/>
          </p:nvPr>
        </p:nvSpPr>
        <p:spPr>
          <a:xfrm>
            <a:off x="3249600" y="26355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4" name="Google Shape;194;p30"/>
          <p:cNvSpPr txBox="1"/>
          <p:nvPr>
            <p:ph idx="18" type="body"/>
          </p:nvPr>
        </p:nvSpPr>
        <p:spPr>
          <a:xfrm>
            <a:off x="3249600" y="29037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5" name="Google Shape;195;p30"/>
          <p:cNvSpPr txBox="1"/>
          <p:nvPr>
            <p:ph idx="19" type="body"/>
          </p:nvPr>
        </p:nvSpPr>
        <p:spPr>
          <a:xfrm>
            <a:off x="3249600" y="343340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6" name="Google Shape;196;p30"/>
          <p:cNvSpPr txBox="1"/>
          <p:nvPr>
            <p:ph idx="20" type="body"/>
          </p:nvPr>
        </p:nvSpPr>
        <p:spPr>
          <a:xfrm>
            <a:off x="3249600" y="386240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7" name="Google Shape;197;p30"/>
          <p:cNvSpPr txBox="1"/>
          <p:nvPr>
            <p:ph idx="21" type="body"/>
          </p:nvPr>
        </p:nvSpPr>
        <p:spPr>
          <a:xfrm>
            <a:off x="3249600" y="413060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8" name="Google Shape;198;p30"/>
          <p:cNvSpPr txBox="1"/>
          <p:nvPr>
            <p:ph idx="22" type="body"/>
          </p:nvPr>
        </p:nvSpPr>
        <p:spPr>
          <a:xfrm>
            <a:off x="6296200" y="89145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199" name="Google Shape;199;p30"/>
          <p:cNvSpPr txBox="1"/>
          <p:nvPr>
            <p:ph idx="23" type="body"/>
          </p:nvPr>
        </p:nvSpPr>
        <p:spPr>
          <a:xfrm>
            <a:off x="6296200" y="13204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0" name="Google Shape;200;p30"/>
          <p:cNvSpPr txBox="1"/>
          <p:nvPr>
            <p:ph idx="24" type="body"/>
          </p:nvPr>
        </p:nvSpPr>
        <p:spPr>
          <a:xfrm>
            <a:off x="6296200" y="15886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1" name="Google Shape;201;p30"/>
          <p:cNvSpPr txBox="1"/>
          <p:nvPr>
            <p:ph idx="25" type="body"/>
          </p:nvPr>
        </p:nvSpPr>
        <p:spPr>
          <a:xfrm>
            <a:off x="6296200" y="220655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2" name="Google Shape;202;p30"/>
          <p:cNvSpPr txBox="1"/>
          <p:nvPr>
            <p:ph idx="26" type="body"/>
          </p:nvPr>
        </p:nvSpPr>
        <p:spPr>
          <a:xfrm>
            <a:off x="6296200" y="26355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3" name="Google Shape;203;p30"/>
          <p:cNvSpPr txBox="1"/>
          <p:nvPr>
            <p:ph idx="27" type="body"/>
          </p:nvPr>
        </p:nvSpPr>
        <p:spPr>
          <a:xfrm>
            <a:off x="6296200" y="290375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4" name="Google Shape;204;p30"/>
          <p:cNvSpPr txBox="1"/>
          <p:nvPr>
            <p:ph idx="28" type="body"/>
          </p:nvPr>
        </p:nvSpPr>
        <p:spPr>
          <a:xfrm>
            <a:off x="6296200" y="3433400"/>
            <a:ext cx="2644800" cy="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5" name="Google Shape;205;p30"/>
          <p:cNvSpPr txBox="1"/>
          <p:nvPr>
            <p:ph idx="29" type="body"/>
          </p:nvPr>
        </p:nvSpPr>
        <p:spPr>
          <a:xfrm>
            <a:off x="6296200" y="386240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3429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3429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3429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3429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3429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3429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3429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3429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6" name="Google Shape;206;p30"/>
          <p:cNvSpPr txBox="1"/>
          <p:nvPr>
            <p:ph idx="30" type="body"/>
          </p:nvPr>
        </p:nvSpPr>
        <p:spPr>
          <a:xfrm>
            <a:off x="6296200" y="4130600"/>
            <a:ext cx="2644800" cy="2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207" name="Google Shape;207;p30"/>
          <p:cNvSpPr txBox="1"/>
          <p:nvPr>
            <p:ph idx="31" type="body"/>
          </p:nvPr>
        </p:nvSpPr>
        <p:spPr>
          <a:xfrm>
            <a:off x="196951" y="196725"/>
            <a:ext cx="18606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208" name="Google Shape;208;p30"/>
          <p:cNvSpPr txBox="1"/>
          <p:nvPr>
            <p:ph idx="32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blank">
  <p:cSld name="CUSTOM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" name="Google Shape;211;p31"/>
          <p:cNvSpPr txBox="1"/>
          <p:nvPr>
            <p:ph idx="1" type="body"/>
          </p:nvPr>
        </p:nvSpPr>
        <p:spPr>
          <a:xfrm>
            <a:off x="196951" y="196725"/>
            <a:ext cx="18603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2" name="Google Shape;212;p31"/>
          <p:cNvSpPr txBox="1"/>
          <p:nvPr>
            <p:ph idx="2" type="body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indent="-279400" lvl="1" marL="914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indent="-279400" lvl="3" marL="1828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indent="-279400" lvl="4" marL="22860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indent="-279400" lvl="5" marL="27432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indent="-279400" lvl="6" marL="3200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indent="-279400" lvl="7" marL="3657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indent="-279400" lvl="8" marL="4114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b="1" sz="34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17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●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794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DM Sans"/>
              <a:buChar char="○"/>
              <a:defRPr sz="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■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●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○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■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●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○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■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24">
          <p15:clr>
            <a:srgbClr val="E46962"/>
          </p15:clr>
        </p15:guide>
        <p15:guide id="2" orient="horz" pos="124">
          <p15:clr>
            <a:srgbClr val="E46962"/>
          </p15:clr>
        </p15:guide>
        <p15:guide id="3" pos="5636">
          <p15:clr>
            <a:srgbClr val="E46962"/>
          </p15:clr>
        </p15:guide>
        <p15:guide id="4" orient="horz" pos="3116">
          <p15:clr>
            <a:srgbClr val="E46962"/>
          </p15:clr>
        </p15:guide>
        <p15:guide id="5" pos="1296">
          <p15:clr>
            <a:srgbClr val="E46962"/>
          </p15:clr>
        </p15:guide>
        <p15:guide id="6" pos="4465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/>
          <p:nvPr>
            <p:ph idx="4" type="body"/>
          </p:nvPr>
        </p:nvSpPr>
        <p:spPr>
          <a:xfrm>
            <a:off x="8208751" y="120525"/>
            <a:ext cx="8124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206594"/>
                </a:solidFill>
              </a:rPr>
              <a:t>03</a:t>
            </a:r>
            <a:r>
              <a:rPr lang="en" sz="1000">
                <a:solidFill>
                  <a:srgbClr val="206594"/>
                </a:solidFill>
              </a:rPr>
              <a:t>.19.25</a:t>
            </a:r>
            <a:endParaRPr sz="1000">
              <a:solidFill>
                <a:srgbClr val="206594"/>
              </a:solidFill>
            </a:endParaRPr>
          </a:p>
        </p:txBody>
      </p:sp>
      <p:sp>
        <p:nvSpPr>
          <p:cNvPr id="218" name="Google Shape;218;p32"/>
          <p:cNvSpPr txBox="1"/>
          <p:nvPr>
            <p:ph type="ctrTitle"/>
          </p:nvPr>
        </p:nvSpPr>
        <p:spPr>
          <a:xfrm>
            <a:off x="196950" y="300025"/>
            <a:ext cx="8703300" cy="18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06594"/>
                </a:solidFill>
              </a:rPr>
              <a:t>Enhancing Flood Damage Predictions Using NFIP and LIDAR Data</a:t>
            </a:r>
            <a:endParaRPr sz="9250">
              <a:solidFill>
                <a:srgbClr val="206594"/>
              </a:solidFill>
            </a:endParaRPr>
          </a:p>
        </p:txBody>
      </p:sp>
      <p:sp>
        <p:nvSpPr>
          <p:cNvPr id="219" name="Google Shape;219;p32"/>
          <p:cNvSpPr txBox="1"/>
          <p:nvPr>
            <p:ph idx="2" type="subTitle"/>
          </p:nvPr>
        </p:nvSpPr>
        <p:spPr>
          <a:xfrm>
            <a:off x="196950" y="1915625"/>
            <a:ext cx="3986700" cy="5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b="1" lang="en" sz="2600">
                <a:solidFill>
                  <a:srgbClr val="206594"/>
                </a:solidFill>
                <a:latin typeface="Merriweather"/>
                <a:ea typeface="Merriweather"/>
                <a:cs typeface="Merriweather"/>
                <a:sym typeface="Merriweather"/>
              </a:rPr>
              <a:t>A Case Study Assessing HAZUS Accuracy During Hurricane Ida in Manville, NJ</a:t>
            </a:r>
            <a:endParaRPr sz="2550">
              <a:solidFill>
                <a:srgbClr val="206594"/>
              </a:solidFill>
            </a:endParaRPr>
          </a:p>
        </p:txBody>
      </p:sp>
      <p:sp>
        <p:nvSpPr>
          <p:cNvPr id="220" name="Google Shape;220;p32"/>
          <p:cNvSpPr txBox="1"/>
          <p:nvPr>
            <p:ph idx="1" type="body"/>
          </p:nvPr>
        </p:nvSpPr>
        <p:spPr>
          <a:xfrm>
            <a:off x="196950" y="4391375"/>
            <a:ext cx="4593300" cy="55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206594"/>
                </a:solidFill>
              </a:rPr>
              <a:t>Holly Josephs, Avin Laali, Fahed Chickh-Alchabab</a:t>
            </a:r>
            <a:endParaRPr b="1" sz="1400">
              <a:solidFill>
                <a:srgbClr val="2065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206594"/>
                </a:solidFill>
              </a:rPr>
              <a:t>Advisor: Dr. Jie Gong</a:t>
            </a:r>
            <a:endParaRPr b="1" sz="1400">
              <a:solidFill>
                <a:srgbClr val="206594"/>
              </a:solidFill>
            </a:endParaRPr>
          </a:p>
        </p:txBody>
      </p:sp>
      <p:pic>
        <p:nvPicPr>
          <p:cNvPr id="221" name="Google Shape;221;p32"/>
          <p:cNvPicPr preferRelativeResize="0"/>
          <p:nvPr/>
        </p:nvPicPr>
        <p:blipFill rotWithShape="1">
          <a:blip r:embed="rId3">
            <a:alphaModFix/>
          </a:blip>
          <a:srcRect b="8962" l="0" r="0" t="15911"/>
          <a:stretch/>
        </p:blipFill>
        <p:spPr>
          <a:xfrm>
            <a:off x="6891525" y="4310450"/>
            <a:ext cx="2008724" cy="77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3325" y="1495481"/>
            <a:ext cx="4593300" cy="2673444"/>
          </a:xfrm>
          <a:prstGeom prst="rect">
            <a:avLst/>
          </a:prstGeom>
          <a:noFill/>
          <a:ln cap="flat" cmpd="sng" w="28575">
            <a:solidFill>
              <a:srgbClr val="20659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" name="Google Shape;228;p33"/>
          <p:cNvSpPr txBox="1"/>
          <p:nvPr/>
        </p:nvSpPr>
        <p:spPr>
          <a:xfrm>
            <a:off x="90450" y="147275"/>
            <a:ext cx="9006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206594"/>
                </a:solidFill>
              </a:rPr>
              <a:t>Sources of Uncertainty in Predicting Flood Damages</a:t>
            </a:r>
            <a:endParaRPr b="1" sz="1100">
              <a:solidFill>
                <a:srgbClr val="206594"/>
              </a:solidFill>
            </a:endParaRPr>
          </a:p>
        </p:txBody>
      </p:sp>
      <p:pic>
        <p:nvPicPr>
          <p:cNvPr id="229" name="Google Shape;22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3725" y="860650"/>
            <a:ext cx="6599752" cy="27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3"/>
          <p:cNvSpPr txBox="1"/>
          <p:nvPr/>
        </p:nvSpPr>
        <p:spPr>
          <a:xfrm>
            <a:off x="417975" y="3738200"/>
            <a:ext cx="8836200" cy="11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206594"/>
                </a:solidFill>
              </a:rPr>
              <a:t>•</a:t>
            </a:r>
            <a:r>
              <a:rPr b="1" lang="en" sz="1900">
                <a:solidFill>
                  <a:srgbClr val="206594"/>
                </a:solidFill>
              </a:rPr>
              <a:t>Flood Depth</a:t>
            </a:r>
            <a:r>
              <a:rPr lang="en" sz="1900">
                <a:solidFill>
                  <a:srgbClr val="206594"/>
                </a:solidFill>
              </a:rPr>
              <a:t>: modeled or reported with inconsistencies</a:t>
            </a:r>
            <a:endParaRPr sz="1900">
              <a:solidFill>
                <a:srgbClr val="2065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206594"/>
                </a:solidFill>
              </a:rPr>
              <a:t>•</a:t>
            </a:r>
            <a:r>
              <a:rPr b="1" lang="en" sz="1900">
                <a:solidFill>
                  <a:srgbClr val="206594"/>
                </a:solidFill>
              </a:rPr>
              <a:t>First Floor Elevation:</a:t>
            </a:r>
            <a:r>
              <a:rPr lang="en" sz="1900">
                <a:solidFill>
                  <a:srgbClr val="206594"/>
                </a:solidFill>
              </a:rPr>
              <a:t> extraction imperfections, sparse data</a:t>
            </a:r>
            <a:endParaRPr sz="1900">
              <a:solidFill>
                <a:srgbClr val="2065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206594"/>
                </a:solidFill>
              </a:rPr>
              <a:t>•</a:t>
            </a:r>
            <a:r>
              <a:rPr b="1" lang="en" sz="1900">
                <a:solidFill>
                  <a:srgbClr val="206594"/>
                </a:solidFill>
              </a:rPr>
              <a:t>Depth Damage Curves</a:t>
            </a:r>
            <a:r>
              <a:rPr lang="en" sz="1900">
                <a:solidFill>
                  <a:srgbClr val="206594"/>
                </a:solidFill>
              </a:rPr>
              <a:t>: </a:t>
            </a:r>
            <a:r>
              <a:rPr lang="en" sz="1900">
                <a:solidFill>
                  <a:srgbClr val="206594"/>
                </a:solidFill>
              </a:rPr>
              <a:t>do not consider other factors, </a:t>
            </a:r>
            <a:r>
              <a:rPr lang="en" sz="1900">
                <a:solidFill>
                  <a:srgbClr val="206594"/>
                </a:solidFill>
              </a:rPr>
              <a:t>non-localized defaults</a:t>
            </a:r>
            <a:endParaRPr sz="1900">
              <a:solidFill>
                <a:srgbClr val="206594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6" name="Google Shape;236;p34"/>
          <p:cNvSpPr txBox="1"/>
          <p:nvPr/>
        </p:nvSpPr>
        <p:spPr>
          <a:xfrm>
            <a:off x="245825" y="147275"/>
            <a:ext cx="7818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206594"/>
                </a:solidFill>
              </a:rPr>
              <a:t>Background - HAZUS</a:t>
            </a:r>
            <a:endParaRPr sz="2800">
              <a:solidFill>
                <a:srgbClr val="206594"/>
              </a:solidFill>
            </a:endParaRPr>
          </a:p>
        </p:txBody>
      </p:sp>
      <p:sp>
        <p:nvSpPr>
          <p:cNvPr id="237" name="Google Shape;237;p34"/>
          <p:cNvSpPr txBox="1"/>
          <p:nvPr/>
        </p:nvSpPr>
        <p:spPr>
          <a:xfrm>
            <a:off x="258750" y="1083875"/>
            <a:ext cx="3786600" cy="30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206594"/>
                </a:solidFill>
              </a:rPr>
              <a:t>HAZUS: </a:t>
            </a:r>
            <a:r>
              <a:rPr lang="en" sz="2000">
                <a:solidFill>
                  <a:srgbClr val="206594"/>
                </a:solidFill>
              </a:rPr>
              <a:t>FEMA tool to estimate damages from natural disasters</a:t>
            </a:r>
            <a:endParaRPr sz="2000">
              <a:solidFill>
                <a:srgbClr val="206594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6594"/>
              </a:buClr>
              <a:buSzPts val="2000"/>
              <a:buChar char="●"/>
            </a:pPr>
            <a:r>
              <a:rPr lang="en" sz="2000">
                <a:solidFill>
                  <a:srgbClr val="206594"/>
                </a:solidFill>
              </a:rPr>
              <a:t>Allows for varying levels of specificity of disaster and building data</a:t>
            </a:r>
            <a:endParaRPr sz="2000">
              <a:solidFill>
                <a:srgbClr val="206594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6594"/>
              </a:buClr>
              <a:buSzPts val="2000"/>
              <a:buChar char="●"/>
            </a:pPr>
            <a:r>
              <a:rPr lang="en" sz="2000">
                <a:solidFill>
                  <a:srgbClr val="206594"/>
                </a:solidFill>
              </a:rPr>
              <a:t>For flood scenarios: Utilizes generalized depth-damage curves to estimate damages</a:t>
            </a:r>
            <a:endParaRPr sz="2000">
              <a:solidFill>
                <a:srgbClr val="206594"/>
              </a:solidFill>
            </a:endParaRPr>
          </a:p>
        </p:txBody>
      </p:sp>
      <p:pic>
        <p:nvPicPr>
          <p:cNvPr id="238" name="Google Shape;2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100" y="1155300"/>
            <a:ext cx="4633851" cy="3209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4" name="Google Shape;244;p35"/>
          <p:cNvSpPr txBox="1"/>
          <p:nvPr/>
        </p:nvSpPr>
        <p:spPr>
          <a:xfrm>
            <a:off x="245825" y="147275"/>
            <a:ext cx="7818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206594"/>
                </a:solidFill>
              </a:rPr>
              <a:t>Methodology</a:t>
            </a:r>
            <a:endParaRPr sz="2800">
              <a:solidFill>
                <a:srgbClr val="206594"/>
              </a:solidFill>
            </a:endParaRPr>
          </a:p>
        </p:txBody>
      </p:sp>
      <p:sp>
        <p:nvSpPr>
          <p:cNvPr id="245" name="Google Shape;245;p35"/>
          <p:cNvSpPr txBox="1"/>
          <p:nvPr/>
        </p:nvSpPr>
        <p:spPr>
          <a:xfrm>
            <a:off x="258750" y="1083875"/>
            <a:ext cx="87624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6594"/>
              </a:buClr>
              <a:buSzPts val="2000"/>
              <a:buAutoNum type="arabicPeriod"/>
            </a:pPr>
            <a:r>
              <a:rPr b="1" lang="en" sz="2000">
                <a:solidFill>
                  <a:srgbClr val="206594"/>
                </a:solidFill>
              </a:rPr>
              <a:t>Actual damage percentages and building attributes from 189 National Flood Insurance Claims in Manville, NJ from Hurricane Ida </a:t>
            </a:r>
            <a:endParaRPr b="1" sz="2000">
              <a:solidFill>
                <a:srgbClr val="206594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6594"/>
              </a:buClr>
              <a:buSzPts val="2000"/>
              <a:buAutoNum type="arabicPeriod"/>
            </a:pPr>
            <a:r>
              <a:rPr b="1" lang="en" sz="2000">
                <a:solidFill>
                  <a:srgbClr val="206594"/>
                </a:solidFill>
              </a:rPr>
              <a:t>Associate claims with First Floor Elevations extracted from LiDAR scans</a:t>
            </a:r>
            <a:endParaRPr b="1" sz="2000">
              <a:solidFill>
                <a:srgbClr val="206594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6594"/>
              </a:buClr>
              <a:buSzPts val="2000"/>
              <a:buAutoNum type="arabicPeriod"/>
            </a:pPr>
            <a:r>
              <a:rPr b="1" lang="en" sz="2000">
                <a:solidFill>
                  <a:srgbClr val="206594"/>
                </a:solidFill>
              </a:rPr>
              <a:t>Associate claims with modeled maximum flood depth </a:t>
            </a:r>
            <a:r>
              <a:rPr b="1" lang="en" sz="2000">
                <a:solidFill>
                  <a:srgbClr val="206594"/>
                </a:solidFill>
              </a:rPr>
              <a:t>experienced</a:t>
            </a:r>
            <a:r>
              <a:rPr b="1" lang="en" sz="2000">
                <a:solidFill>
                  <a:srgbClr val="206594"/>
                </a:solidFill>
              </a:rPr>
              <a:t> during Hurricane Ida</a:t>
            </a:r>
            <a:endParaRPr b="1" sz="2000">
              <a:solidFill>
                <a:srgbClr val="206594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6594"/>
              </a:buClr>
              <a:buSzPts val="2000"/>
              <a:buAutoNum type="arabicPeriod"/>
            </a:pPr>
            <a:r>
              <a:rPr b="1" lang="en" sz="2000">
                <a:solidFill>
                  <a:srgbClr val="206594"/>
                </a:solidFill>
              </a:rPr>
              <a:t>Run HAZUS analyses with varying levels of specificity to compare modeled building damages with actual damages</a:t>
            </a:r>
            <a:endParaRPr b="1" sz="2000">
              <a:solidFill>
                <a:srgbClr val="206594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/>
          <p:nvPr/>
        </p:nvSpPr>
        <p:spPr>
          <a:xfrm>
            <a:off x="183875" y="119450"/>
            <a:ext cx="8583600" cy="2768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1" name="Google Shape;251;p36"/>
          <p:cNvSpPr/>
          <p:nvPr/>
        </p:nvSpPr>
        <p:spPr>
          <a:xfrm>
            <a:off x="183875" y="3059950"/>
            <a:ext cx="8583600" cy="1970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2" name="Google Shape;252;p36"/>
          <p:cNvSpPr txBox="1"/>
          <p:nvPr>
            <p:ph idx="12" type="sldNum"/>
          </p:nvPr>
        </p:nvSpPr>
        <p:spPr>
          <a:xfrm>
            <a:off x="85486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3" name="Google Shape;253;p36"/>
          <p:cNvSpPr txBox="1"/>
          <p:nvPr/>
        </p:nvSpPr>
        <p:spPr>
          <a:xfrm>
            <a:off x="152400" y="76200"/>
            <a:ext cx="5016300" cy="28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06594"/>
                </a:solidFill>
              </a:rPr>
              <a:t>OpenFEMA NFIP Claims</a:t>
            </a:r>
            <a:endParaRPr b="1" sz="1700">
              <a:solidFill>
                <a:srgbClr val="206594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6594"/>
                </a:solidFill>
              </a:rPr>
              <a:t>Building damage and attribute information</a:t>
            </a:r>
            <a:endParaRPr sz="1300">
              <a:solidFill>
                <a:srgbClr val="206594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6594"/>
                </a:solidFill>
              </a:rPr>
              <a:t>Requires private data set to join with location</a:t>
            </a:r>
            <a:endParaRPr sz="1300">
              <a:solidFill>
                <a:srgbClr val="206594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6594"/>
                </a:solidFill>
              </a:rPr>
              <a:t>+</a:t>
            </a:r>
            <a:endParaRPr sz="1300">
              <a:solidFill>
                <a:srgbClr val="206594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06594"/>
                </a:solidFill>
              </a:rPr>
              <a:t>HECRAS Modeled Floods</a:t>
            </a:r>
            <a:endParaRPr b="1" sz="1700">
              <a:solidFill>
                <a:srgbClr val="206594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6594"/>
                </a:solidFill>
              </a:rPr>
              <a:t>Maximum w</a:t>
            </a:r>
            <a:r>
              <a:rPr lang="en" sz="1300">
                <a:solidFill>
                  <a:srgbClr val="206594"/>
                </a:solidFill>
              </a:rPr>
              <a:t>ater depths from Hurricane Ida in Manville, NJ</a:t>
            </a:r>
            <a:endParaRPr sz="1300">
              <a:solidFill>
                <a:srgbClr val="206594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6594"/>
                </a:solidFill>
              </a:rPr>
              <a:t>+</a:t>
            </a:r>
            <a:endParaRPr sz="1300">
              <a:solidFill>
                <a:srgbClr val="206594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06594"/>
                </a:solidFill>
              </a:rPr>
              <a:t>First Floor Elevations</a:t>
            </a:r>
            <a:endParaRPr b="1" sz="1700">
              <a:solidFill>
                <a:srgbClr val="206594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6594"/>
                </a:solidFill>
              </a:rPr>
              <a:t>Extracted from LiDAR Scans, u</a:t>
            </a:r>
            <a:r>
              <a:rPr lang="en" sz="1300">
                <a:solidFill>
                  <a:srgbClr val="206594"/>
                </a:solidFill>
              </a:rPr>
              <a:t>sed to obtain in-home flood depths</a:t>
            </a:r>
            <a:endParaRPr sz="1100">
              <a:solidFill>
                <a:srgbClr val="206594"/>
              </a:solidFill>
            </a:endParaRPr>
          </a:p>
        </p:txBody>
      </p:sp>
      <p:sp>
        <p:nvSpPr>
          <p:cNvPr id="254" name="Google Shape;254;p36"/>
          <p:cNvSpPr txBox="1"/>
          <p:nvPr/>
        </p:nvSpPr>
        <p:spPr>
          <a:xfrm>
            <a:off x="4660000" y="656475"/>
            <a:ext cx="17178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6100">
                <a:solidFill>
                  <a:srgbClr val="206594"/>
                </a:solidFill>
              </a:rPr>
              <a:t>=</a:t>
            </a:r>
            <a:endParaRPr sz="6300">
              <a:solidFill>
                <a:srgbClr val="206594"/>
              </a:solidFill>
            </a:endParaRPr>
          </a:p>
        </p:txBody>
      </p:sp>
      <p:sp>
        <p:nvSpPr>
          <p:cNvPr id="255" name="Google Shape;255;p36"/>
          <p:cNvSpPr txBox="1"/>
          <p:nvPr/>
        </p:nvSpPr>
        <p:spPr>
          <a:xfrm>
            <a:off x="6044125" y="456375"/>
            <a:ext cx="27234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206594"/>
                </a:solidFill>
              </a:rPr>
              <a:t>Localized Depths and Actual Damages</a:t>
            </a:r>
            <a:endParaRPr sz="2300">
              <a:solidFill>
                <a:srgbClr val="206594"/>
              </a:solidFill>
            </a:endParaRPr>
          </a:p>
        </p:txBody>
      </p:sp>
      <p:sp>
        <p:nvSpPr>
          <p:cNvPr id="256" name="Google Shape;256;p36"/>
          <p:cNvSpPr txBox="1"/>
          <p:nvPr/>
        </p:nvSpPr>
        <p:spPr>
          <a:xfrm>
            <a:off x="183875" y="3230500"/>
            <a:ext cx="51060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06594"/>
                </a:solidFill>
              </a:rPr>
              <a:t>HECRAS Modeled Floods</a:t>
            </a:r>
            <a:endParaRPr b="1" sz="1700">
              <a:solidFill>
                <a:srgbClr val="206594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6594"/>
                </a:solidFill>
              </a:rPr>
              <a:t>Maximum water depths from Hurricane Ida in Manville, NJ</a:t>
            </a:r>
            <a:endParaRPr sz="1300">
              <a:solidFill>
                <a:srgbClr val="206594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6594"/>
                </a:solidFill>
              </a:rPr>
              <a:t>+</a:t>
            </a:r>
            <a:endParaRPr sz="1300">
              <a:solidFill>
                <a:srgbClr val="206594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06594"/>
                </a:solidFill>
              </a:rPr>
              <a:t>First Floor Elevations</a:t>
            </a:r>
            <a:endParaRPr b="1" sz="1700">
              <a:solidFill>
                <a:srgbClr val="206594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6594"/>
                </a:solidFill>
              </a:rPr>
              <a:t>Extracted from LiDAR Scans, used to obtain in-home flood depths</a:t>
            </a:r>
            <a:endParaRPr/>
          </a:p>
        </p:txBody>
      </p:sp>
      <p:sp>
        <p:nvSpPr>
          <p:cNvPr id="257" name="Google Shape;257;p36"/>
          <p:cNvSpPr txBox="1"/>
          <p:nvPr/>
        </p:nvSpPr>
        <p:spPr>
          <a:xfrm>
            <a:off x="5958875" y="3059950"/>
            <a:ext cx="30549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206594"/>
                </a:solidFill>
              </a:rPr>
              <a:t>Localized Depths and Estimated Damages</a:t>
            </a:r>
            <a:endParaRPr sz="2300">
              <a:solidFill>
                <a:srgbClr val="206594"/>
              </a:solidFill>
            </a:endParaRPr>
          </a:p>
        </p:txBody>
      </p:sp>
      <p:sp>
        <p:nvSpPr>
          <p:cNvPr id="258" name="Google Shape;258;p36"/>
          <p:cNvSpPr txBox="1"/>
          <p:nvPr/>
        </p:nvSpPr>
        <p:spPr>
          <a:xfrm>
            <a:off x="4660000" y="3355450"/>
            <a:ext cx="17178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6100">
                <a:solidFill>
                  <a:srgbClr val="206594"/>
                </a:solidFill>
              </a:rPr>
              <a:t>→</a:t>
            </a:r>
            <a:endParaRPr sz="6300">
              <a:solidFill>
                <a:srgbClr val="206594"/>
              </a:solidFill>
            </a:endParaRPr>
          </a:p>
        </p:txBody>
      </p:sp>
      <p:sp>
        <p:nvSpPr>
          <p:cNvPr id="259" name="Google Shape;259;p36"/>
          <p:cNvSpPr txBox="1"/>
          <p:nvPr/>
        </p:nvSpPr>
        <p:spPr>
          <a:xfrm>
            <a:off x="5168700" y="4085350"/>
            <a:ext cx="885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06594"/>
                </a:solidFill>
                <a:latin typeface="DM Sans"/>
                <a:ea typeface="DM Sans"/>
                <a:cs typeface="DM Sans"/>
                <a:sym typeface="DM Sans"/>
              </a:rPr>
              <a:t>HAZUS</a:t>
            </a:r>
            <a:endParaRPr b="1">
              <a:solidFill>
                <a:srgbClr val="20659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5" name="Google Shape;265;p37"/>
          <p:cNvSpPr txBox="1"/>
          <p:nvPr/>
        </p:nvSpPr>
        <p:spPr>
          <a:xfrm>
            <a:off x="245825" y="147275"/>
            <a:ext cx="870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206594"/>
                </a:solidFill>
              </a:rPr>
              <a:t>Comparing with HAZUS Predictions for Manville</a:t>
            </a:r>
            <a:endParaRPr b="1" sz="1300">
              <a:solidFill>
                <a:srgbClr val="206594"/>
              </a:solidFill>
            </a:endParaRPr>
          </a:p>
        </p:txBody>
      </p:sp>
      <p:pic>
        <p:nvPicPr>
          <p:cNvPr id="266" name="Google Shape;266;p37" title="claimDmgPct.png"/>
          <p:cNvPicPr preferRelativeResize="0"/>
          <p:nvPr/>
        </p:nvPicPr>
        <p:blipFill rotWithShape="1">
          <a:blip r:embed="rId3">
            <a:alphaModFix/>
          </a:blip>
          <a:srcRect b="33339" l="7012" r="4554" t="6773"/>
          <a:stretch/>
        </p:blipFill>
        <p:spPr>
          <a:xfrm>
            <a:off x="549400" y="862375"/>
            <a:ext cx="3737150" cy="3274542"/>
          </a:xfrm>
          <a:prstGeom prst="rect">
            <a:avLst/>
          </a:prstGeom>
          <a:noFill/>
          <a:ln cap="flat" cmpd="sng" w="28575">
            <a:solidFill>
              <a:srgbClr val="20659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7" name="Google Shape;267;p37" title="HazusDmgPct.png"/>
          <p:cNvPicPr preferRelativeResize="0"/>
          <p:nvPr/>
        </p:nvPicPr>
        <p:blipFill rotWithShape="1">
          <a:blip r:embed="rId4">
            <a:alphaModFix/>
          </a:blip>
          <a:srcRect b="33339" l="5562" r="4574" t="6773"/>
          <a:stretch/>
        </p:blipFill>
        <p:spPr>
          <a:xfrm>
            <a:off x="4960700" y="825100"/>
            <a:ext cx="3737150" cy="3311826"/>
          </a:xfrm>
          <a:prstGeom prst="rect">
            <a:avLst/>
          </a:prstGeom>
          <a:noFill/>
          <a:ln cap="flat" cmpd="sng" w="28575">
            <a:solidFill>
              <a:srgbClr val="20659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8" name="Google Shape;268;p37"/>
          <p:cNvSpPr txBox="1"/>
          <p:nvPr/>
        </p:nvSpPr>
        <p:spPr>
          <a:xfrm>
            <a:off x="881225" y="4220825"/>
            <a:ext cx="30735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Actual Damage Percentages from NFIP Claims</a:t>
            </a:r>
            <a:endParaRPr sz="1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Mean = 35.6%</a:t>
            </a:r>
            <a:endParaRPr sz="1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9" name="Google Shape;269;p37"/>
          <p:cNvSpPr txBox="1"/>
          <p:nvPr/>
        </p:nvSpPr>
        <p:spPr>
          <a:xfrm>
            <a:off x="5027800" y="4220825"/>
            <a:ext cx="36699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Modeled</a:t>
            </a:r>
            <a:r>
              <a:rPr lang="en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Damage Percentages from HAZUS Level 3 Analysis</a:t>
            </a:r>
            <a:endParaRPr sz="1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Mean = 23.6%</a:t>
            </a:r>
            <a:endParaRPr sz="1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70" name="Google Shape;270;p37" title="HazusDmgPct.png"/>
          <p:cNvPicPr preferRelativeResize="0"/>
          <p:nvPr/>
        </p:nvPicPr>
        <p:blipFill rotWithShape="1">
          <a:blip r:embed="rId4">
            <a:alphaModFix/>
          </a:blip>
          <a:srcRect b="7341" l="4987" r="63992" t="68914"/>
          <a:stretch/>
        </p:blipFill>
        <p:spPr>
          <a:xfrm>
            <a:off x="3836963" y="2571750"/>
            <a:ext cx="1518623" cy="1545748"/>
          </a:xfrm>
          <a:prstGeom prst="rect">
            <a:avLst/>
          </a:prstGeom>
          <a:noFill/>
          <a:ln cap="flat" cmpd="sng" w="9525">
            <a:solidFill>
              <a:srgbClr val="20659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38"/>
          <p:cNvSpPr txBox="1"/>
          <p:nvPr/>
        </p:nvSpPr>
        <p:spPr>
          <a:xfrm>
            <a:off x="245825" y="147275"/>
            <a:ext cx="870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206594"/>
                </a:solidFill>
              </a:rPr>
              <a:t>Comparing with HAZUS Predictions for Manville</a:t>
            </a:r>
            <a:endParaRPr b="1" sz="1300">
              <a:solidFill>
                <a:srgbClr val="206594"/>
              </a:solidFill>
            </a:endParaRPr>
          </a:p>
        </p:txBody>
      </p:sp>
      <p:pic>
        <p:nvPicPr>
          <p:cNvPr id="277" name="Google Shape;2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0875"/>
            <a:ext cx="9021148" cy="3733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3" name="Google Shape;283;p39"/>
          <p:cNvSpPr txBox="1"/>
          <p:nvPr/>
        </p:nvSpPr>
        <p:spPr>
          <a:xfrm>
            <a:off x="245825" y="375875"/>
            <a:ext cx="870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206594"/>
                </a:solidFill>
              </a:rPr>
              <a:t>What’s Next?</a:t>
            </a:r>
            <a:endParaRPr b="1" sz="1300">
              <a:solidFill>
                <a:srgbClr val="206594"/>
              </a:solidFill>
            </a:endParaRPr>
          </a:p>
        </p:txBody>
      </p:sp>
      <p:sp>
        <p:nvSpPr>
          <p:cNvPr id="284" name="Google Shape;284;p39"/>
          <p:cNvSpPr txBox="1"/>
          <p:nvPr/>
        </p:nvSpPr>
        <p:spPr>
          <a:xfrm>
            <a:off x="266525" y="1294425"/>
            <a:ext cx="8659500" cy="3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206594"/>
              </a:buClr>
              <a:buSzPts val="2600"/>
              <a:buChar char="●"/>
            </a:pPr>
            <a:r>
              <a:rPr lang="en" sz="2600">
                <a:solidFill>
                  <a:srgbClr val="206594"/>
                </a:solidFill>
              </a:rPr>
              <a:t>Improve foundation type </a:t>
            </a:r>
            <a:r>
              <a:rPr lang="en" sz="2600">
                <a:solidFill>
                  <a:srgbClr val="206594"/>
                </a:solidFill>
              </a:rPr>
              <a:t>specificity in HAZUS scenario</a:t>
            </a:r>
            <a:endParaRPr sz="2600">
              <a:solidFill>
                <a:srgbClr val="206594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206594"/>
              </a:buClr>
              <a:buSzPts val="2600"/>
              <a:buChar char="●"/>
            </a:pPr>
            <a:r>
              <a:rPr lang="en" sz="2600">
                <a:solidFill>
                  <a:srgbClr val="206594"/>
                </a:solidFill>
              </a:rPr>
              <a:t>More case studies to localize depth-damage curves</a:t>
            </a:r>
            <a:endParaRPr sz="2600">
              <a:solidFill>
                <a:srgbClr val="206594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206594"/>
              </a:buClr>
              <a:buSzPts val="2600"/>
              <a:buChar char="●"/>
            </a:pPr>
            <a:r>
              <a:rPr lang="en" sz="2600">
                <a:solidFill>
                  <a:srgbClr val="206594"/>
                </a:solidFill>
              </a:rPr>
              <a:t>Move towards machine learning for predicting damages to include factors other than in-home water depth and foundation type</a:t>
            </a:r>
            <a:endParaRPr sz="2600">
              <a:solidFill>
                <a:srgbClr val="206594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0" name="Google Shape;290;p40"/>
          <p:cNvSpPr txBox="1"/>
          <p:nvPr/>
        </p:nvSpPr>
        <p:spPr>
          <a:xfrm>
            <a:off x="245825" y="375875"/>
            <a:ext cx="870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206594"/>
                </a:solidFill>
              </a:rPr>
              <a:t>Thank you! Questions?</a:t>
            </a:r>
            <a:endParaRPr b="1" sz="1300">
              <a:solidFill>
                <a:srgbClr val="206594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cience Presentation">
  <a:themeElements>
    <a:clrScheme name="Simple Light">
      <a:dk1>
        <a:srgbClr val="005088"/>
      </a:dk1>
      <a:lt1>
        <a:srgbClr val="F3F0DF"/>
      </a:lt1>
      <a:dk2>
        <a:srgbClr val="121212"/>
      </a:dk2>
      <a:lt2>
        <a:srgbClr val="D0E0E3"/>
      </a:lt2>
      <a:accent1>
        <a:srgbClr val="11CAA0"/>
      </a:accent1>
      <a:accent2>
        <a:srgbClr val="6D6D6B"/>
      </a:accent2>
      <a:accent3>
        <a:srgbClr val="FFFFFF"/>
      </a:accent3>
      <a:accent4>
        <a:srgbClr val="656839"/>
      </a:accent4>
      <a:accent5>
        <a:srgbClr val="774936"/>
      </a:accent5>
      <a:accent6>
        <a:srgbClr val="C492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