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337" r:id="rId3"/>
    <p:sldId id="395" r:id="rId4"/>
    <p:sldId id="396" r:id="rId5"/>
    <p:sldId id="400" r:id="rId6"/>
    <p:sldId id="305" r:id="rId7"/>
    <p:sldId id="306" r:id="rId8"/>
    <p:sldId id="39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tx>
            <c:strRef>
              <c:f>Sheet1!$B$2:$B$4</c:f>
              <c:strCache>
                <c:ptCount val="3"/>
                <c:pt idx="0">
                  <c:v>Low Flood Risk</c:v>
                </c:pt>
                <c:pt idx="1">
                  <c:v>Low LMI Renter</c:v>
                </c:pt>
                <c:pt idx="2">
                  <c:v>(Stable)</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Sheet1!$A$5:$A$8</c:f>
              <c:strCache>
                <c:ptCount val="4"/>
                <c:pt idx="0">
                  <c:v>% Total NYC Population</c:v>
                </c:pt>
                <c:pt idx="1">
                  <c:v>% LMI Households</c:v>
                </c:pt>
                <c:pt idx="2">
                  <c:v>% Racial and Ethnic Minorities</c:v>
                </c:pt>
                <c:pt idx="3">
                  <c:v>% Immigrants</c:v>
                </c:pt>
              </c:strCache>
            </c:strRef>
          </c:cat>
          <c:val>
            <c:numRef>
              <c:f>Sheet1!$B$5:$B$8</c:f>
              <c:numCache>
                <c:formatCode>0%</c:formatCode>
                <c:ptCount val="4"/>
                <c:pt idx="0">
                  <c:v>0.59</c:v>
                </c:pt>
                <c:pt idx="1">
                  <c:v>0.11</c:v>
                </c:pt>
                <c:pt idx="2">
                  <c:v>0.17</c:v>
                </c:pt>
                <c:pt idx="3">
                  <c:v>0.16</c:v>
                </c:pt>
              </c:numCache>
            </c:numRef>
          </c:val>
          <c:extLst>
            <c:ext xmlns:c16="http://schemas.microsoft.com/office/drawing/2014/chart" uri="{C3380CC4-5D6E-409C-BE32-E72D297353CC}">
              <c16:uniqueId val="{00000000-72AC-4A91-9962-DA53DB3D733E}"/>
            </c:ext>
          </c:extLst>
        </c:ser>
        <c:ser>
          <c:idx val="1"/>
          <c:order val="1"/>
          <c:tx>
            <c:strRef>
              <c:f>Sheet1!$C$2:$C$4</c:f>
              <c:strCache>
                <c:ptCount val="3"/>
                <c:pt idx="0">
                  <c:v>Low Flood Risk</c:v>
                </c:pt>
                <c:pt idx="1">
                  <c:v>High LMI Renter</c:v>
                </c:pt>
                <c:pt idx="2">
                  <c:v>(Gentrification)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Sheet1!$A$5:$A$8</c:f>
              <c:strCache>
                <c:ptCount val="4"/>
                <c:pt idx="0">
                  <c:v>% Total NYC Population</c:v>
                </c:pt>
                <c:pt idx="1">
                  <c:v>% LMI Households</c:v>
                </c:pt>
                <c:pt idx="2">
                  <c:v>% Racial and Ethnic Minorities</c:v>
                </c:pt>
                <c:pt idx="3">
                  <c:v>% Immigrants</c:v>
                </c:pt>
              </c:strCache>
            </c:strRef>
          </c:cat>
          <c:val>
            <c:numRef>
              <c:f>Sheet1!$C$5:$C$8</c:f>
              <c:numCache>
                <c:formatCode>0%</c:formatCode>
                <c:ptCount val="4"/>
                <c:pt idx="0">
                  <c:v>0.21</c:v>
                </c:pt>
                <c:pt idx="1">
                  <c:v>0.38</c:v>
                </c:pt>
                <c:pt idx="2">
                  <c:v>0.43</c:v>
                </c:pt>
                <c:pt idx="3">
                  <c:v>0.4</c:v>
                </c:pt>
              </c:numCache>
            </c:numRef>
          </c:val>
          <c:extLst>
            <c:ext xmlns:c16="http://schemas.microsoft.com/office/drawing/2014/chart" uri="{C3380CC4-5D6E-409C-BE32-E72D297353CC}">
              <c16:uniqueId val="{00000001-72AC-4A91-9962-DA53DB3D733E}"/>
            </c:ext>
          </c:extLst>
        </c:ser>
        <c:ser>
          <c:idx val="2"/>
          <c:order val="2"/>
          <c:tx>
            <c:strRef>
              <c:f>Sheet1!$D$2:$D$4</c:f>
              <c:strCache>
                <c:ptCount val="3"/>
                <c:pt idx="0">
                  <c:v>High Flood Risk</c:v>
                </c:pt>
                <c:pt idx="1">
                  <c:v>Low LMI Renter</c:v>
                </c:pt>
                <c:pt idx="2">
                  <c:v>(Moving)</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Sheet1!$A$5:$A$8</c:f>
              <c:strCache>
                <c:ptCount val="4"/>
                <c:pt idx="0">
                  <c:v>% Total NYC Population</c:v>
                </c:pt>
                <c:pt idx="1">
                  <c:v>% LMI Households</c:v>
                </c:pt>
                <c:pt idx="2">
                  <c:v>% Racial and Ethnic Minorities</c:v>
                </c:pt>
                <c:pt idx="3">
                  <c:v>% Immigrants</c:v>
                </c:pt>
              </c:strCache>
            </c:strRef>
          </c:cat>
          <c:val>
            <c:numRef>
              <c:f>Sheet1!$D$5:$D$8</c:f>
              <c:numCache>
                <c:formatCode>0%</c:formatCode>
                <c:ptCount val="4"/>
                <c:pt idx="0">
                  <c:v>0.13</c:v>
                </c:pt>
                <c:pt idx="1">
                  <c:v>0.1</c:v>
                </c:pt>
                <c:pt idx="2">
                  <c:v>0.1</c:v>
                </c:pt>
                <c:pt idx="3">
                  <c:v>0.12</c:v>
                </c:pt>
              </c:numCache>
            </c:numRef>
          </c:val>
          <c:extLst>
            <c:ext xmlns:c16="http://schemas.microsoft.com/office/drawing/2014/chart" uri="{C3380CC4-5D6E-409C-BE32-E72D297353CC}">
              <c16:uniqueId val="{00000002-72AC-4A91-9962-DA53DB3D733E}"/>
            </c:ext>
          </c:extLst>
        </c:ser>
        <c:ser>
          <c:idx val="3"/>
          <c:order val="3"/>
          <c:tx>
            <c:strRef>
              <c:f>Sheet1!$E$2:$E$4</c:f>
              <c:strCache>
                <c:ptCount val="3"/>
                <c:pt idx="0">
                  <c:v>High Flood Risk</c:v>
                </c:pt>
                <c:pt idx="1">
                  <c:v>High LMI Renter</c:v>
                </c:pt>
                <c:pt idx="2">
                  <c:v>(Critical)</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Sheet1!$A$5:$A$8</c:f>
              <c:strCache>
                <c:ptCount val="4"/>
                <c:pt idx="0">
                  <c:v>% Total NYC Population</c:v>
                </c:pt>
                <c:pt idx="1">
                  <c:v>% LMI Households</c:v>
                </c:pt>
                <c:pt idx="2">
                  <c:v>% Racial and Ethnic Minorities</c:v>
                </c:pt>
                <c:pt idx="3">
                  <c:v>% Immigrants</c:v>
                </c:pt>
              </c:strCache>
            </c:strRef>
          </c:cat>
          <c:val>
            <c:numRef>
              <c:f>Sheet1!$E$5:$E$8</c:f>
              <c:numCache>
                <c:formatCode>0%</c:formatCode>
                <c:ptCount val="4"/>
                <c:pt idx="0">
                  <c:v>7.0000000000000007E-2</c:v>
                </c:pt>
                <c:pt idx="1">
                  <c:v>0.41</c:v>
                </c:pt>
                <c:pt idx="2">
                  <c:v>0.3</c:v>
                </c:pt>
                <c:pt idx="3">
                  <c:v>0.32</c:v>
                </c:pt>
              </c:numCache>
            </c:numRef>
          </c:val>
          <c:extLst>
            <c:ext xmlns:c16="http://schemas.microsoft.com/office/drawing/2014/chart" uri="{C3380CC4-5D6E-409C-BE32-E72D297353CC}">
              <c16:uniqueId val="{00000003-72AC-4A91-9962-DA53DB3D733E}"/>
            </c:ext>
          </c:extLst>
        </c:ser>
        <c:dLbls>
          <c:dLblPos val="ctr"/>
          <c:showLegendKey val="0"/>
          <c:showVal val="1"/>
          <c:showCatName val="0"/>
          <c:showSerName val="0"/>
          <c:showPercent val="0"/>
          <c:showBubbleSize val="0"/>
        </c:dLbls>
        <c:gapWidth val="150"/>
        <c:overlap val="100"/>
        <c:axId val="235690208"/>
        <c:axId val="1817770768"/>
      </c:barChart>
      <c:catAx>
        <c:axId val="23569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ysClr val="windowText" lastClr="000000"/>
                </a:solidFill>
                <a:latin typeface="+mn-lt"/>
                <a:ea typeface="+mn-ea"/>
                <a:cs typeface="+mn-cs"/>
              </a:defRPr>
            </a:pPr>
            <a:endParaRPr lang="en-US"/>
          </a:p>
        </c:txPr>
        <c:crossAx val="1817770768"/>
        <c:crosses val="autoZero"/>
        <c:auto val="1"/>
        <c:lblAlgn val="ctr"/>
        <c:lblOffset val="100"/>
        <c:noMultiLvlLbl val="0"/>
      </c:catAx>
      <c:valAx>
        <c:axId val="1817770768"/>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800" b="0" i="0" u="none" strike="noStrike" kern="1200" cap="all" baseline="0">
                    <a:solidFill>
                      <a:sysClr val="windowText" lastClr="000000"/>
                    </a:solidFill>
                    <a:latin typeface="Helvetica" panose="020B0604020202020204" pitchFamily="34" charset="0"/>
                    <a:ea typeface="+mn-ea"/>
                    <a:cs typeface="Helvetica" panose="020B0604020202020204" pitchFamily="34" charset="0"/>
                  </a:defRPr>
                </a:pPr>
                <a:r>
                  <a:rPr lang="en-US" sz="800">
                    <a:solidFill>
                      <a:sysClr val="windowText" lastClr="000000"/>
                    </a:solidFill>
                    <a:latin typeface="Helvetica" panose="020B0604020202020204" pitchFamily="34" charset="0"/>
                    <a:cs typeface="Helvetica" panose="020B0604020202020204" pitchFamily="34" charset="0"/>
                  </a:rPr>
                  <a:t>Share</a:t>
                </a:r>
                <a:r>
                  <a:rPr lang="en-US" sz="800" baseline="0">
                    <a:solidFill>
                      <a:sysClr val="windowText" lastClr="000000"/>
                    </a:solidFill>
                    <a:latin typeface="Helvetica" panose="020B0604020202020204" pitchFamily="34" charset="0"/>
                    <a:cs typeface="Helvetica" panose="020B0604020202020204" pitchFamily="34" charset="0"/>
                  </a:rPr>
                  <a:t> of population of interest (%)</a:t>
                </a:r>
                <a:endParaRPr lang="en-US" sz="800">
                  <a:solidFill>
                    <a:sysClr val="windowText" lastClr="000000"/>
                  </a:solidFill>
                  <a:latin typeface="Helvetica" panose="020B0604020202020204" pitchFamily="34" charset="0"/>
                  <a:cs typeface="Helvetica" panose="020B0604020202020204" pitchFamily="34" charset="0"/>
                </a:endParaRPr>
              </a:p>
            </c:rich>
          </c:tx>
          <c:layout>
            <c:manualLayout>
              <c:xMode val="edge"/>
              <c:yMode val="edge"/>
              <c:x val="2.3504286747694152E-2"/>
              <c:y val="0.16809195089824622"/>
            </c:manualLayout>
          </c:layout>
          <c:overlay val="0"/>
          <c:spPr>
            <a:noFill/>
            <a:ln>
              <a:noFill/>
            </a:ln>
            <a:effectLst/>
          </c:spPr>
          <c:txPr>
            <a:bodyPr rot="-5400000" spcFirstLastPara="1" vertOverflow="ellipsis" vert="horz" wrap="square" anchor="ctr" anchorCtr="1"/>
            <a:lstStyle/>
            <a:p>
              <a:pPr>
                <a:defRPr sz="800" b="0" i="0" u="none" strike="noStrike" kern="1200" cap="all"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5690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5DBC8-220C-4376-9031-A2DC00A9D648}"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E5BA1-1353-42E4-A3D4-E0177EF8CCED}" type="slidenum">
              <a:rPr lang="en-US" smtClean="0"/>
              <a:t>‹#›</a:t>
            </a:fld>
            <a:endParaRPr lang="en-US"/>
          </a:p>
        </p:txBody>
      </p:sp>
    </p:spTree>
    <p:extLst>
      <p:ext uri="{BB962C8B-B14F-4D97-AF65-F5344CB8AC3E}">
        <p14:creationId xmlns:p14="http://schemas.microsoft.com/office/powerpoint/2010/main" val="132218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58DB49-7133-4C08-A4D4-FE65AE1B9251}" type="slidenum">
              <a:rPr lang="en-US" smtClean="0"/>
              <a:t>1</a:t>
            </a:fld>
            <a:endParaRPr lang="en-US"/>
          </a:p>
        </p:txBody>
      </p:sp>
    </p:spTree>
    <p:extLst>
      <p:ext uri="{BB962C8B-B14F-4D97-AF65-F5344CB8AC3E}">
        <p14:creationId xmlns:p14="http://schemas.microsoft.com/office/powerpoint/2010/main" val="244980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0AA52-B91A-4BA8-8F31-0D2D3F30B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86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0AA52-B91A-4BA8-8F31-0D2D3F30B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21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FAF7F-EAAF-0313-F3CE-C75C2C06B4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8FD6BC-AB4B-1EA6-9988-DB883FB7B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95AC18-F437-B280-0D6E-292F780FAE94}"/>
              </a:ext>
            </a:extLst>
          </p:cNvPr>
          <p:cNvSpPr>
            <a:spLocks noGrp="1"/>
          </p:cNvSpPr>
          <p:nvPr>
            <p:ph type="dt" sz="half" idx="10"/>
          </p:nvPr>
        </p:nvSpPr>
        <p:spPr/>
        <p:txBody>
          <a:bodyPr/>
          <a:lstStyle/>
          <a:p>
            <a:fld id="{B5CB6C95-1C5E-4650-83A6-A5774E6013BC}" type="datetimeFigureOut">
              <a:rPr lang="en-US" smtClean="0"/>
              <a:t>3/13/2025</a:t>
            </a:fld>
            <a:endParaRPr lang="en-US"/>
          </a:p>
        </p:txBody>
      </p:sp>
      <p:sp>
        <p:nvSpPr>
          <p:cNvPr id="5" name="Footer Placeholder 4">
            <a:extLst>
              <a:ext uri="{FF2B5EF4-FFF2-40B4-BE49-F238E27FC236}">
                <a16:creationId xmlns:a16="http://schemas.microsoft.com/office/drawing/2014/main" id="{2632663F-A776-A142-B0BF-9BFB93B8C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EC752-939C-4ABD-719D-35865E175552}"/>
              </a:ext>
            </a:extLst>
          </p:cNvPr>
          <p:cNvSpPr>
            <a:spLocks noGrp="1"/>
          </p:cNvSpPr>
          <p:nvPr>
            <p:ph type="sldNum" sz="quarter" idx="12"/>
          </p:nvPr>
        </p:nvSpPr>
        <p:spPr/>
        <p:txBody>
          <a:bodyPr/>
          <a:lstStyle/>
          <a:p>
            <a:fld id="{4AEE4386-D426-43BE-9D07-6D2AB6E3A785}" type="slidenum">
              <a:rPr lang="en-US" smtClean="0"/>
              <a:t>‹#›</a:t>
            </a:fld>
            <a:endParaRPr lang="en-US"/>
          </a:p>
        </p:txBody>
      </p:sp>
    </p:spTree>
    <p:extLst>
      <p:ext uri="{BB962C8B-B14F-4D97-AF65-F5344CB8AC3E}">
        <p14:creationId xmlns:p14="http://schemas.microsoft.com/office/powerpoint/2010/main" val="1491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74A8-53D2-A2B0-BA77-27BDE71795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94E105-6D6B-E728-DC64-F5125D7C9D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C98C2-045F-A105-C194-92EA6CA7EAE8}"/>
              </a:ext>
            </a:extLst>
          </p:cNvPr>
          <p:cNvSpPr>
            <a:spLocks noGrp="1"/>
          </p:cNvSpPr>
          <p:nvPr>
            <p:ph type="dt" sz="half" idx="10"/>
          </p:nvPr>
        </p:nvSpPr>
        <p:spPr/>
        <p:txBody>
          <a:bodyPr/>
          <a:lstStyle/>
          <a:p>
            <a:fld id="{B5CB6C95-1C5E-4650-83A6-A5774E6013BC}" type="datetimeFigureOut">
              <a:rPr lang="en-US" smtClean="0"/>
              <a:t>3/13/2025</a:t>
            </a:fld>
            <a:endParaRPr lang="en-US"/>
          </a:p>
        </p:txBody>
      </p:sp>
      <p:sp>
        <p:nvSpPr>
          <p:cNvPr id="5" name="Footer Placeholder 4">
            <a:extLst>
              <a:ext uri="{FF2B5EF4-FFF2-40B4-BE49-F238E27FC236}">
                <a16:creationId xmlns:a16="http://schemas.microsoft.com/office/drawing/2014/main" id="{99D48E0F-5B3B-E76C-03B2-19FF63395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A377C-AE02-19FA-2C43-F286CC2B4190}"/>
              </a:ext>
            </a:extLst>
          </p:cNvPr>
          <p:cNvSpPr>
            <a:spLocks noGrp="1"/>
          </p:cNvSpPr>
          <p:nvPr>
            <p:ph type="sldNum" sz="quarter" idx="12"/>
          </p:nvPr>
        </p:nvSpPr>
        <p:spPr/>
        <p:txBody>
          <a:bodyPr/>
          <a:lstStyle/>
          <a:p>
            <a:fld id="{4AEE4386-D426-43BE-9D07-6D2AB6E3A785}" type="slidenum">
              <a:rPr lang="en-US" smtClean="0"/>
              <a:t>‹#›</a:t>
            </a:fld>
            <a:endParaRPr lang="en-US"/>
          </a:p>
        </p:txBody>
      </p:sp>
    </p:spTree>
    <p:extLst>
      <p:ext uri="{BB962C8B-B14F-4D97-AF65-F5344CB8AC3E}">
        <p14:creationId xmlns:p14="http://schemas.microsoft.com/office/powerpoint/2010/main" val="225983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6DAB01-F74F-EAD4-F75B-A0183530CA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C5E9D3-4C76-1295-D1C5-9D37F7BAD4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DBB02-60B0-20E5-A7C7-3B0D63746D6E}"/>
              </a:ext>
            </a:extLst>
          </p:cNvPr>
          <p:cNvSpPr>
            <a:spLocks noGrp="1"/>
          </p:cNvSpPr>
          <p:nvPr>
            <p:ph type="dt" sz="half" idx="10"/>
          </p:nvPr>
        </p:nvSpPr>
        <p:spPr/>
        <p:txBody>
          <a:bodyPr/>
          <a:lstStyle/>
          <a:p>
            <a:fld id="{B5CB6C95-1C5E-4650-83A6-A5774E6013BC}" type="datetimeFigureOut">
              <a:rPr lang="en-US" smtClean="0"/>
              <a:t>3/13/2025</a:t>
            </a:fld>
            <a:endParaRPr lang="en-US"/>
          </a:p>
        </p:txBody>
      </p:sp>
      <p:sp>
        <p:nvSpPr>
          <p:cNvPr id="5" name="Footer Placeholder 4">
            <a:extLst>
              <a:ext uri="{FF2B5EF4-FFF2-40B4-BE49-F238E27FC236}">
                <a16:creationId xmlns:a16="http://schemas.microsoft.com/office/drawing/2014/main" id="{B99DCA72-6DEB-7D7F-17B0-89AA4B354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40912-6D04-0C8A-A1F1-8A2BFA6D38F7}"/>
              </a:ext>
            </a:extLst>
          </p:cNvPr>
          <p:cNvSpPr>
            <a:spLocks noGrp="1"/>
          </p:cNvSpPr>
          <p:nvPr>
            <p:ph type="sldNum" sz="quarter" idx="12"/>
          </p:nvPr>
        </p:nvSpPr>
        <p:spPr/>
        <p:txBody>
          <a:bodyPr/>
          <a:lstStyle/>
          <a:p>
            <a:fld id="{4AEE4386-D426-43BE-9D07-6D2AB6E3A785}" type="slidenum">
              <a:rPr lang="en-US" smtClean="0"/>
              <a:t>‹#›</a:t>
            </a:fld>
            <a:endParaRPr lang="en-US"/>
          </a:p>
        </p:txBody>
      </p:sp>
    </p:spTree>
    <p:extLst>
      <p:ext uri="{BB962C8B-B14F-4D97-AF65-F5344CB8AC3E}">
        <p14:creationId xmlns:p14="http://schemas.microsoft.com/office/powerpoint/2010/main" val="3626283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D9AEB6DF-5AE3-462A-914F-240DFD370AD4}"/>
              </a:ext>
            </a:extLst>
          </p:cNvPr>
          <p:cNvSpPr>
            <a:spLocks noGrp="1"/>
          </p:cNvSpPr>
          <p:nvPr>
            <p:ph type="dt" sz="half" idx="2"/>
          </p:nvPr>
        </p:nvSpPr>
        <p:spPr>
          <a:xfrm>
            <a:off x="10231564" y="-30822"/>
            <a:ext cx="1292157" cy="365125"/>
          </a:xfrm>
          <a:prstGeom prst="rect">
            <a:avLst/>
          </a:prstGeom>
        </p:spPr>
        <p:txBody>
          <a:bodyPr vert="horz" lIns="91440" tIns="45720" rIns="91440" bIns="45720" rtlCol="0" anchor="ctr"/>
          <a:lstStyle>
            <a:lvl1pPr algn="r">
              <a:defRPr sz="1200">
                <a:solidFill>
                  <a:srgbClr val="CCEBFF"/>
                </a:solidFill>
              </a:defRPr>
            </a:lvl1pPr>
          </a:lstStyle>
          <a:p>
            <a:fld id="{9E1E081F-9B05-46AC-96A5-359A8DDD8904}" type="datetime1">
              <a:rPr lang="en-US" smtClean="0"/>
              <a:t>3/13/2025</a:t>
            </a:fld>
            <a:endParaRPr lang="en-US"/>
          </a:p>
        </p:txBody>
      </p:sp>
      <p:pic>
        <p:nvPicPr>
          <p:cNvPr id="5" name="Graphic 4">
            <a:extLst>
              <a:ext uri="{FF2B5EF4-FFF2-40B4-BE49-F238E27FC236}">
                <a16:creationId xmlns:a16="http://schemas.microsoft.com/office/drawing/2014/main" id="{74604204-2534-4A0B-9639-D3EF9F13C10F}"/>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974"/>
          <a:stretch/>
        </p:blipFill>
        <p:spPr>
          <a:xfrm>
            <a:off x="6516369" y="1736333"/>
            <a:ext cx="4816026" cy="4210569"/>
          </a:xfrm>
          <a:prstGeom prst="rect">
            <a:avLst/>
          </a:prstGeom>
        </p:spPr>
      </p:pic>
      <p:sp>
        <p:nvSpPr>
          <p:cNvPr id="7" name="Title 1">
            <a:extLst>
              <a:ext uri="{FF2B5EF4-FFF2-40B4-BE49-F238E27FC236}">
                <a16:creationId xmlns:a16="http://schemas.microsoft.com/office/drawing/2014/main" id="{8DC58A40-7217-425A-AFC2-B2AA90FFBB36}"/>
              </a:ext>
            </a:extLst>
          </p:cNvPr>
          <p:cNvSpPr>
            <a:spLocks noGrp="1"/>
          </p:cNvSpPr>
          <p:nvPr>
            <p:ph type="ctrTitle"/>
          </p:nvPr>
        </p:nvSpPr>
        <p:spPr>
          <a:xfrm>
            <a:off x="1170238" y="2331295"/>
            <a:ext cx="5346131" cy="2195410"/>
          </a:xfrm>
          <a:prstGeom prst="rect">
            <a:avLst/>
          </a:prstGeom>
        </p:spPr>
        <p:txBody>
          <a:bodyPr anchor="ctr">
            <a:normAutofit/>
          </a:bodyPr>
          <a:lstStyle>
            <a:lvl1pPr>
              <a:defRPr>
                <a:solidFill>
                  <a:schemeClr val="bg2"/>
                </a:solidFill>
              </a:defRPr>
            </a:lvl1pPr>
          </a:lstStyle>
          <a:p>
            <a:pPr algn="l"/>
            <a:endParaRPr lang="en-US"/>
          </a:p>
        </p:txBody>
      </p:sp>
    </p:spTree>
    <p:extLst>
      <p:ext uri="{BB962C8B-B14F-4D97-AF65-F5344CB8AC3E}">
        <p14:creationId xmlns:p14="http://schemas.microsoft.com/office/powerpoint/2010/main" val="506869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904D-CDE1-4F11-9B70-7C3ADD33CFF3}"/>
              </a:ext>
            </a:extLst>
          </p:cNvPr>
          <p:cNvSpPr>
            <a:spLocks noGrp="1"/>
          </p:cNvSpPr>
          <p:nvPr>
            <p:ph type="title"/>
          </p:nvPr>
        </p:nvSpPr>
        <p:spPr>
          <a:xfrm>
            <a:off x="838200" y="365125"/>
            <a:ext cx="7407729" cy="1325563"/>
          </a:xfrm>
          <a:prstGeom prst="rect">
            <a:avLst/>
          </a:prstGeom>
        </p:spPr>
        <p:txBody>
          <a:bodyPr/>
          <a:lstStyle>
            <a:lvl1pPr>
              <a:defRPr>
                <a:solidFill>
                  <a:srgbClr val="365D7E"/>
                </a:solidFill>
              </a:defRPr>
            </a:lvl1pPr>
          </a:lstStyle>
          <a:p>
            <a:r>
              <a:rPr lang="en-US"/>
              <a:t>Click to edit Master title</a:t>
            </a:r>
          </a:p>
        </p:txBody>
      </p:sp>
      <p:sp>
        <p:nvSpPr>
          <p:cNvPr id="7" name="Subtitle 2">
            <a:extLst>
              <a:ext uri="{FF2B5EF4-FFF2-40B4-BE49-F238E27FC236}">
                <a16:creationId xmlns:a16="http://schemas.microsoft.com/office/drawing/2014/main" id="{FA81F720-495D-4D23-8F5A-BCA056CC5254}"/>
              </a:ext>
            </a:extLst>
          </p:cNvPr>
          <p:cNvSpPr>
            <a:spLocks noGrp="1"/>
          </p:cNvSpPr>
          <p:nvPr>
            <p:ph type="subTitle" idx="1" hasCustomPrompt="1"/>
          </p:nvPr>
        </p:nvSpPr>
        <p:spPr>
          <a:xfrm>
            <a:off x="838200" y="1886413"/>
            <a:ext cx="10515600" cy="4107987"/>
          </a:xfrm>
          <a:prstGeom prst="rect">
            <a:avLst/>
          </a:prstGeom>
        </p:spPr>
        <p:txBody>
          <a:bodyPr>
            <a:normAutofit/>
          </a:bodyPr>
          <a:lstStyle>
            <a:lvl1pPr marL="0" indent="0" algn="l">
              <a:buFont typeface="Arial" panose="020B0604020202020204" pitchFamily="34" charset="0"/>
              <a:buNone/>
              <a:defRPr sz="2000" b="0">
                <a:solidFill>
                  <a:srgbClr val="365D7E"/>
                </a:solidFill>
              </a:defRPr>
            </a:lvl1pPr>
            <a:lvl2pPr marL="800100" indent="-342900" algn="l">
              <a:buFont typeface="Arial" panose="020B0604020202020204" pitchFamily="34" charset="0"/>
              <a:buChar char="•"/>
              <a:defRPr sz="2000">
                <a:solidFill>
                  <a:schemeClr val="accent6">
                    <a:lumMod val="10000"/>
                  </a:schemeClr>
                </a:solidFill>
              </a:defRPr>
            </a:lvl2pPr>
            <a:lvl3pPr marL="1200150" indent="-285750" algn="l">
              <a:buFont typeface="Arial" panose="020B0604020202020204" pitchFamily="34" charset="0"/>
              <a:buChar char="•"/>
              <a:defRPr sz="1800">
                <a:solidFill>
                  <a:schemeClr val="accent6">
                    <a:lumMod val="10000"/>
                  </a:schemeClr>
                </a:solidFill>
              </a:defRPr>
            </a:lvl3pPr>
            <a:lvl4pPr marL="1657350" indent="-285750" algn="l">
              <a:buFont typeface="Arial" panose="020B0604020202020204" pitchFamily="34" charset="0"/>
              <a:buChar char="•"/>
              <a:defRPr sz="1600">
                <a:solidFill>
                  <a:schemeClr val="accent6">
                    <a:lumMod val="10000"/>
                  </a:schemeClr>
                </a:solidFill>
              </a:defRPr>
            </a:lvl4pPr>
            <a:lvl5pPr marL="2114550" indent="-285750" algn="l">
              <a:buFont typeface="Arial" panose="020B0604020202020204" pitchFamily="34" charset="0"/>
              <a:buChar char="•"/>
              <a:defRPr sz="1600">
                <a:solidFill>
                  <a:schemeClr val="accent6">
                    <a:lumMod val="1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A64A6481-3099-45A1-B464-ACCC8ACDD886}"/>
              </a:ext>
            </a:extLst>
          </p:cNvPr>
          <p:cNvSpPr>
            <a:spLocks noGrp="1"/>
          </p:cNvSpPr>
          <p:nvPr>
            <p:ph type="dt" sz="half" idx="2"/>
          </p:nvPr>
        </p:nvSpPr>
        <p:spPr>
          <a:xfrm>
            <a:off x="10707721" y="-30822"/>
            <a:ext cx="12921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F514A-7B6A-4F96-9A21-D77F54AEA261}" type="datetime1">
              <a:rPr lang="en-US" smtClean="0"/>
              <a:t>3/13/2025</a:t>
            </a:fld>
            <a:endParaRPr lang="en-US"/>
          </a:p>
        </p:txBody>
      </p:sp>
      <p:sp>
        <p:nvSpPr>
          <p:cNvPr id="9" name="Footer Placeholder 4" hidden="1">
            <a:extLst>
              <a:ext uri="{FF2B5EF4-FFF2-40B4-BE49-F238E27FC236}">
                <a16:creationId xmlns:a16="http://schemas.microsoft.com/office/drawing/2014/main" id="{3E64AA8C-24B1-478C-8731-A69FAEF4086E}"/>
              </a:ext>
            </a:extLst>
          </p:cNvPr>
          <p:cNvSpPr>
            <a:spLocks noGrp="1"/>
          </p:cNvSpPr>
          <p:nvPr>
            <p:ph type="ftr" sz="quarter" idx="3"/>
          </p:nvPr>
        </p:nvSpPr>
        <p:spPr>
          <a:xfrm>
            <a:off x="9276347" y="6098420"/>
            <a:ext cx="2506579" cy="243115"/>
          </a:xfrm>
          <a:prstGeom prst="rect">
            <a:avLst/>
          </a:prstGeom>
        </p:spPr>
        <p:txBody>
          <a:bodyPr vert="horz" lIns="91440" tIns="45720" rIns="91440" bIns="45720" rtlCol="0" anchor="ctr"/>
          <a:lstStyle>
            <a:lvl1pPr algn="ctr">
              <a:defRPr sz="1200">
                <a:solidFill>
                  <a:schemeClr val="tx1"/>
                </a:solidFill>
              </a:defRPr>
            </a:lvl1pPr>
          </a:lstStyle>
          <a:p>
            <a:pPr algn="r"/>
            <a:endParaRPr lang="en-US"/>
          </a:p>
        </p:txBody>
      </p:sp>
      <p:sp>
        <p:nvSpPr>
          <p:cNvPr id="3" name="Rectangle 2">
            <a:extLst>
              <a:ext uri="{FF2B5EF4-FFF2-40B4-BE49-F238E27FC236}">
                <a16:creationId xmlns:a16="http://schemas.microsoft.com/office/drawing/2014/main" id="{D0CFA391-4DA3-1602-1F7B-8D0690518367}"/>
              </a:ext>
            </a:extLst>
          </p:cNvPr>
          <p:cNvSpPr/>
          <p:nvPr userDrawn="1"/>
        </p:nvSpPr>
        <p:spPr>
          <a:xfrm>
            <a:off x="11794733" y="5994400"/>
            <a:ext cx="397267" cy="447497"/>
          </a:xfrm>
          <a:prstGeom prst="rect">
            <a:avLst/>
          </a:prstGeom>
          <a:solidFill>
            <a:srgbClr val="001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55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7FC768-7DAC-4642-B9DD-622D0D29B781}"/>
              </a:ext>
            </a:extLst>
          </p:cNvPr>
          <p:cNvSpPr/>
          <p:nvPr userDrawn="1"/>
        </p:nvSpPr>
        <p:spPr>
          <a:xfrm>
            <a:off x="0" y="870857"/>
            <a:ext cx="4517571" cy="5213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48563D-6BBC-4F7C-B091-C826867CD763}"/>
              </a:ext>
            </a:extLst>
          </p:cNvPr>
          <p:cNvSpPr>
            <a:spLocks noGrp="1"/>
          </p:cNvSpPr>
          <p:nvPr>
            <p:ph type="title"/>
          </p:nvPr>
        </p:nvSpPr>
        <p:spPr>
          <a:xfrm>
            <a:off x="468086" y="1105354"/>
            <a:ext cx="3810000" cy="2965903"/>
          </a:xfrm>
          <a:prstGeom prst="rect">
            <a:avLst/>
          </a:prstGeom>
        </p:spPr>
        <p:txBody>
          <a:bodyPr/>
          <a:lstStyle>
            <a:lvl1pPr>
              <a:defRPr>
                <a:solidFill>
                  <a:srgbClr val="BFD3E3"/>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D443BA52-B2A6-45F4-9E7B-86A9AEE17473}"/>
              </a:ext>
            </a:extLst>
          </p:cNvPr>
          <p:cNvSpPr>
            <a:spLocks noGrp="1"/>
          </p:cNvSpPr>
          <p:nvPr>
            <p:ph type="ftr" sz="quarter" idx="11"/>
          </p:nvPr>
        </p:nvSpPr>
        <p:spPr>
          <a:xfrm>
            <a:off x="8248128" y="6084774"/>
            <a:ext cx="3565072" cy="239031"/>
          </a:xfrm>
          <a:prstGeom prst="rect">
            <a:avLst/>
          </a:prstGeom>
        </p:spPr>
        <p:txBody>
          <a:bodyPr/>
          <a:lstStyle/>
          <a:p>
            <a:pPr algn="r"/>
            <a:endParaRPr lang="en-US"/>
          </a:p>
        </p:txBody>
      </p:sp>
      <p:sp>
        <p:nvSpPr>
          <p:cNvPr id="6" name="Subtitle 2">
            <a:extLst>
              <a:ext uri="{FF2B5EF4-FFF2-40B4-BE49-F238E27FC236}">
                <a16:creationId xmlns:a16="http://schemas.microsoft.com/office/drawing/2014/main" id="{CB3C46D6-D6A8-4BA2-ACAF-5D0112786F25}"/>
              </a:ext>
            </a:extLst>
          </p:cNvPr>
          <p:cNvSpPr>
            <a:spLocks noGrp="1"/>
          </p:cNvSpPr>
          <p:nvPr>
            <p:ph type="subTitle" idx="1" hasCustomPrompt="1"/>
          </p:nvPr>
        </p:nvSpPr>
        <p:spPr>
          <a:xfrm>
            <a:off x="4985656" y="870857"/>
            <a:ext cx="6738258" cy="5213917"/>
          </a:xfrm>
          <a:prstGeom prst="rect">
            <a:avLst/>
          </a:prstGeom>
        </p:spPr>
        <p:txBody>
          <a:bodyPr>
            <a:normAutofit/>
          </a:bodyPr>
          <a:lstStyle>
            <a:lvl1pPr marL="0" indent="0" algn="l">
              <a:buFont typeface="Arial" panose="020B0604020202020204" pitchFamily="34" charset="0"/>
              <a:buNone/>
              <a:defRPr sz="2000" b="0">
                <a:solidFill>
                  <a:srgbClr val="365D7E"/>
                </a:solidFill>
              </a:defRPr>
            </a:lvl1pPr>
            <a:lvl2pPr marL="800100" indent="-342900" algn="l">
              <a:buFont typeface="Arial" panose="020B0604020202020204" pitchFamily="34" charset="0"/>
              <a:buChar char="•"/>
              <a:defRPr sz="2000">
                <a:solidFill>
                  <a:schemeClr val="accent6">
                    <a:lumMod val="10000"/>
                  </a:schemeClr>
                </a:solidFill>
              </a:defRPr>
            </a:lvl2pPr>
            <a:lvl3pPr marL="1200150" indent="-285750" algn="l">
              <a:buFont typeface="Arial" panose="020B0604020202020204" pitchFamily="34" charset="0"/>
              <a:buChar char="•"/>
              <a:defRPr sz="1800">
                <a:solidFill>
                  <a:schemeClr val="accent6">
                    <a:lumMod val="10000"/>
                  </a:schemeClr>
                </a:solidFill>
              </a:defRPr>
            </a:lvl3pPr>
            <a:lvl4pPr marL="1657350" indent="-285750" algn="l">
              <a:buFont typeface="Arial" panose="020B0604020202020204" pitchFamily="34" charset="0"/>
              <a:buChar char="•"/>
              <a:defRPr sz="1600">
                <a:solidFill>
                  <a:schemeClr val="accent6">
                    <a:lumMod val="10000"/>
                  </a:schemeClr>
                </a:solidFill>
              </a:defRPr>
            </a:lvl4pPr>
            <a:lvl5pPr marL="2114550" indent="-285750" algn="l">
              <a:buFont typeface="Arial" panose="020B0604020202020204" pitchFamily="34" charset="0"/>
              <a:buChar char="•"/>
              <a:defRPr sz="1600">
                <a:solidFill>
                  <a:schemeClr val="accent6">
                    <a:lumMod val="1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9E36252-B391-48CA-9FE8-3907FCA6431E}"/>
              </a:ext>
            </a:extLst>
          </p:cNvPr>
          <p:cNvSpPr>
            <a:spLocks noGrp="1"/>
          </p:cNvSpPr>
          <p:nvPr>
            <p:ph type="dt" sz="half" idx="2"/>
          </p:nvPr>
        </p:nvSpPr>
        <p:spPr>
          <a:xfrm>
            <a:off x="10707721" y="-30822"/>
            <a:ext cx="12921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D1165-2C91-4D38-BCCE-B0FC5966B259}" type="datetime1">
              <a:rPr lang="en-US" smtClean="0"/>
              <a:t>3/13/2025</a:t>
            </a:fld>
            <a:endParaRPr lang="en-US"/>
          </a:p>
        </p:txBody>
      </p:sp>
      <p:sp>
        <p:nvSpPr>
          <p:cNvPr id="8" name="Rectangle 7">
            <a:extLst>
              <a:ext uri="{FF2B5EF4-FFF2-40B4-BE49-F238E27FC236}">
                <a16:creationId xmlns:a16="http://schemas.microsoft.com/office/drawing/2014/main" id="{8234D72E-C4E0-41FA-B797-2DEF6C8ACA96}"/>
              </a:ext>
            </a:extLst>
          </p:cNvPr>
          <p:cNvSpPr/>
          <p:nvPr userDrawn="1"/>
        </p:nvSpPr>
        <p:spPr>
          <a:xfrm>
            <a:off x="11787612" y="5987358"/>
            <a:ext cx="404388"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B1552F6-2BFF-4C8E-A330-F0A05BB952F7}"/>
              </a:ext>
            </a:extLst>
          </p:cNvPr>
          <p:cNvSpPr/>
          <p:nvPr userDrawn="1"/>
        </p:nvSpPr>
        <p:spPr>
          <a:xfrm>
            <a:off x="11787612" y="5570291"/>
            <a:ext cx="404388" cy="433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97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93181-EE36-4015-89C6-4C81EA3E5EEB}"/>
              </a:ext>
            </a:extLst>
          </p:cNvPr>
          <p:cNvSpPr/>
          <p:nvPr userDrawn="1"/>
        </p:nvSpPr>
        <p:spPr>
          <a:xfrm>
            <a:off x="6204857" y="1"/>
            <a:ext cx="5987143"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00EAD-9681-4104-9E4B-CC56F15F8CE3}"/>
              </a:ext>
            </a:extLst>
          </p:cNvPr>
          <p:cNvSpPr>
            <a:spLocks noGrp="1"/>
          </p:cNvSpPr>
          <p:nvPr>
            <p:ph type="title"/>
          </p:nvPr>
        </p:nvSpPr>
        <p:spPr>
          <a:xfrm>
            <a:off x="838200" y="365125"/>
            <a:ext cx="4953000" cy="1343932"/>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1DA1D4E7-524C-4487-B95E-06410672F5CB}"/>
              </a:ext>
            </a:extLst>
          </p:cNvPr>
          <p:cNvSpPr>
            <a:spLocks noGrp="1"/>
          </p:cNvSpPr>
          <p:nvPr>
            <p:ph type="ftr" sz="quarter" idx="11"/>
          </p:nvPr>
        </p:nvSpPr>
        <p:spPr>
          <a:xfrm>
            <a:off x="8248128" y="6084774"/>
            <a:ext cx="3565072" cy="239031"/>
          </a:xfrm>
          <a:prstGeom prst="rect">
            <a:avLst/>
          </a:prstGeom>
        </p:spPr>
        <p:txBody>
          <a:bodyPr/>
          <a:lstStyle/>
          <a:p>
            <a:pPr algn="r"/>
            <a:endParaRPr lang="en-US"/>
          </a:p>
        </p:txBody>
      </p:sp>
      <p:sp>
        <p:nvSpPr>
          <p:cNvPr id="6" name="Subtitle 2">
            <a:extLst>
              <a:ext uri="{FF2B5EF4-FFF2-40B4-BE49-F238E27FC236}">
                <a16:creationId xmlns:a16="http://schemas.microsoft.com/office/drawing/2014/main" id="{2EC75A31-C5BE-43A7-80C7-A3B1FE399874}"/>
              </a:ext>
            </a:extLst>
          </p:cNvPr>
          <p:cNvSpPr>
            <a:spLocks noGrp="1"/>
          </p:cNvSpPr>
          <p:nvPr>
            <p:ph type="subTitle" idx="1" hasCustomPrompt="1"/>
          </p:nvPr>
        </p:nvSpPr>
        <p:spPr>
          <a:xfrm>
            <a:off x="6433456" y="365126"/>
            <a:ext cx="4593773" cy="2878818"/>
          </a:xfrm>
          <a:prstGeom prst="rect">
            <a:avLst/>
          </a:prstGeom>
        </p:spPr>
        <p:txBody>
          <a:bodyPr>
            <a:normAutofit/>
          </a:bodyPr>
          <a:lstStyle>
            <a:lvl1pPr marL="0" indent="0" algn="l">
              <a:buFont typeface="Arial" panose="020B0604020202020204" pitchFamily="34" charset="0"/>
              <a:buNone/>
              <a:defRPr sz="2000" b="0">
                <a:solidFill>
                  <a:schemeClr val="bg1"/>
                </a:solidFill>
              </a:defRPr>
            </a:lvl1pPr>
            <a:lvl2pPr marL="800100" indent="-342900" algn="l">
              <a:buFont typeface="Arial" panose="020B0604020202020204" pitchFamily="34" charset="0"/>
              <a:buChar char="•"/>
              <a:defRPr sz="2000">
                <a:solidFill>
                  <a:schemeClr val="bg1"/>
                </a:solidFill>
              </a:defRPr>
            </a:lvl2pPr>
            <a:lvl3pPr marL="1200150" indent="-285750" algn="l">
              <a:buFont typeface="Arial" panose="020B0604020202020204" pitchFamily="34" charset="0"/>
              <a:buChar char="•"/>
              <a:defRPr sz="1800">
                <a:solidFill>
                  <a:schemeClr val="bg1"/>
                </a:solidFill>
              </a:defRPr>
            </a:lvl3pPr>
            <a:lvl4pPr marL="1657350" indent="-285750" algn="l">
              <a:buFont typeface="Arial" panose="020B0604020202020204" pitchFamily="34" charset="0"/>
              <a:buChar char="•"/>
              <a:defRPr sz="1600">
                <a:solidFill>
                  <a:schemeClr val="bg1"/>
                </a:solidFill>
              </a:defRPr>
            </a:lvl4pPr>
            <a:lvl5pPr marL="2114550" indent="-285750" algn="l">
              <a:buFont typeface="Arial" panose="020B0604020202020204" pitchFamily="34" charset="0"/>
              <a:buChar char="•"/>
              <a:defRPr sz="1600">
                <a:solidFill>
                  <a:schemeClr val="bg1"/>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D28011D-7B79-49D7-87BF-153BF45FE69B}"/>
              </a:ext>
            </a:extLst>
          </p:cNvPr>
          <p:cNvSpPr>
            <a:spLocks noGrp="1"/>
          </p:cNvSpPr>
          <p:nvPr>
            <p:ph type="dt" sz="half" idx="2"/>
          </p:nvPr>
        </p:nvSpPr>
        <p:spPr>
          <a:xfrm>
            <a:off x="10707721" y="-30822"/>
            <a:ext cx="12921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BCE4C-F905-4DBB-9220-F51BC735C6D5}" type="datetime1">
              <a:rPr lang="en-US" smtClean="0"/>
              <a:t>3/13/2025</a:t>
            </a:fld>
            <a:endParaRPr lang="en-US"/>
          </a:p>
        </p:txBody>
      </p:sp>
      <p:sp>
        <p:nvSpPr>
          <p:cNvPr id="8" name="Rectangle 7">
            <a:extLst>
              <a:ext uri="{FF2B5EF4-FFF2-40B4-BE49-F238E27FC236}">
                <a16:creationId xmlns:a16="http://schemas.microsoft.com/office/drawing/2014/main" id="{17C3CEB1-4025-4452-A7B8-BEF8C84B0A55}"/>
              </a:ext>
            </a:extLst>
          </p:cNvPr>
          <p:cNvSpPr/>
          <p:nvPr userDrawn="1"/>
        </p:nvSpPr>
        <p:spPr>
          <a:xfrm>
            <a:off x="11787612" y="5987358"/>
            <a:ext cx="404388"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7BB852F-7381-4A82-A627-7B0A16745A78}"/>
              </a:ext>
            </a:extLst>
          </p:cNvPr>
          <p:cNvSpPr/>
          <p:nvPr userDrawn="1"/>
        </p:nvSpPr>
        <p:spPr>
          <a:xfrm>
            <a:off x="11787612" y="6267312"/>
            <a:ext cx="404388"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412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3E731-6FC9-4A52-A866-BC3697146D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89D46C2C-0E55-4CC4-A399-715FCBED50B4}"/>
              </a:ext>
            </a:extLst>
          </p:cNvPr>
          <p:cNvSpPr>
            <a:spLocks noGrp="1"/>
          </p:cNvSpPr>
          <p:nvPr>
            <p:ph type="ftr" sz="quarter" idx="11"/>
          </p:nvPr>
        </p:nvSpPr>
        <p:spPr>
          <a:xfrm>
            <a:off x="8248128" y="6084774"/>
            <a:ext cx="3565072" cy="239031"/>
          </a:xfrm>
          <a:prstGeom prst="rect">
            <a:avLst/>
          </a:prstGeom>
        </p:spPr>
        <p:txBody>
          <a:bodyPr/>
          <a:lstStyle/>
          <a:p>
            <a:pPr algn="r"/>
            <a:endParaRPr lang="en-US"/>
          </a:p>
        </p:txBody>
      </p:sp>
      <p:sp>
        <p:nvSpPr>
          <p:cNvPr id="5" name="Rectangle 4">
            <a:extLst>
              <a:ext uri="{FF2B5EF4-FFF2-40B4-BE49-F238E27FC236}">
                <a16:creationId xmlns:a16="http://schemas.microsoft.com/office/drawing/2014/main" id="{89C9C465-F115-4622-86F9-F56F8EA30F89}"/>
              </a:ext>
            </a:extLst>
          </p:cNvPr>
          <p:cNvSpPr/>
          <p:nvPr userDrawn="1"/>
        </p:nvSpPr>
        <p:spPr>
          <a:xfrm>
            <a:off x="968829" y="2198914"/>
            <a:ext cx="4811485" cy="3516086"/>
          </a:xfrm>
          <a:prstGeom prst="rect">
            <a:avLst/>
          </a:prstGeom>
          <a:noFill/>
          <a:ln w="57150">
            <a:solidFill>
              <a:srgbClr val="BFD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B3B3D00-57C7-40D8-8AF0-E10F17122F9E}"/>
              </a:ext>
            </a:extLst>
          </p:cNvPr>
          <p:cNvSpPr/>
          <p:nvPr userDrawn="1"/>
        </p:nvSpPr>
        <p:spPr>
          <a:xfrm>
            <a:off x="6411688" y="2198914"/>
            <a:ext cx="4811485" cy="3516086"/>
          </a:xfrm>
          <a:prstGeom prst="rect">
            <a:avLst/>
          </a:prstGeom>
          <a:noFill/>
          <a:ln w="57150">
            <a:solidFill>
              <a:srgbClr val="BFD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B2503E4C-AC6E-47D0-87B7-9EDFC6CA9A4C}"/>
              </a:ext>
            </a:extLst>
          </p:cNvPr>
          <p:cNvSpPr>
            <a:spLocks noGrp="1"/>
          </p:cNvSpPr>
          <p:nvPr>
            <p:ph type="subTitle" idx="1" hasCustomPrompt="1"/>
          </p:nvPr>
        </p:nvSpPr>
        <p:spPr>
          <a:xfrm>
            <a:off x="1194183" y="2449287"/>
            <a:ext cx="4346646" cy="3026228"/>
          </a:xfrm>
          <a:prstGeom prst="rect">
            <a:avLst/>
          </a:prstGeom>
        </p:spPr>
        <p:txBody>
          <a:bodyPr>
            <a:normAutofit/>
          </a:bodyPr>
          <a:lstStyle>
            <a:lvl1pPr marL="0" indent="0" algn="l">
              <a:buFont typeface="Arial" panose="020B0604020202020204" pitchFamily="34" charset="0"/>
              <a:buNone/>
              <a:defRPr sz="2000" b="0">
                <a:solidFill>
                  <a:srgbClr val="365D7E"/>
                </a:solidFill>
              </a:defRPr>
            </a:lvl1pPr>
            <a:lvl2pPr marL="800100" indent="-342900" algn="l">
              <a:buFont typeface="Arial" panose="020B0604020202020204" pitchFamily="34" charset="0"/>
              <a:buChar char="•"/>
              <a:defRPr sz="2000">
                <a:solidFill>
                  <a:schemeClr val="accent6">
                    <a:lumMod val="10000"/>
                  </a:schemeClr>
                </a:solidFill>
              </a:defRPr>
            </a:lvl2pPr>
            <a:lvl3pPr marL="1200150" indent="-285750" algn="l">
              <a:buFont typeface="Arial" panose="020B0604020202020204" pitchFamily="34" charset="0"/>
              <a:buChar char="•"/>
              <a:defRPr sz="1800">
                <a:solidFill>
                  <a:schemeClr val="accent6">
                    <a:lumMod val="10000"/>
                  </a:schemeClr>
                </a:solidFill>
              </a:defRPr>
            </a:lvl3pPr>
            <a:lvl4pPr marL="1657350" indent="-285750" algn="l">
              <a:buFont typeface="Arial" panose="020B0604020202020204" pitchFamily="34" charset="0"/>
              <a:buChar char="•"/>
              <a:defRPr sz="1600">
                <a:solidFill>
                  <a:schemeClr val="accent6">
                    <a:lumMod val="10000"/>
                  </a:schemeClr>
                </a:solidFill>
              </a:defRPr>
            </a:lvl4pPr>
            <a:lvl5pPr marL="2114550" indent="-285750" algn="l">
              <a:buFont typeface="Arial" panose="020B0604020202020204" pitchFamily="34" charset="0"/>
              <a:buChar char="•"/>
              <a:defRPr sz="1600">
                <a:solidFill>
                  <a:schemeClr val="accent6">
                    <a:lumMod val="1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A6BB97DE-D199-46CC-A169-B6E6C2BE69CD}"/>
              </a:ext>
            </a:extLst>
          </p:cNvPr>
          <p:cNvSpPr>
            <a:spLocks noGrp="1"/>
          </p:cNvSpPr>
          <p:nvPr>
            <p:ph type="dt" sz="half" idx="2"/>
          </p:nvPr>
        </p:nvSpPr>
        <p:spPr>
          <a:xfrm>
            <a:off x="10707721" y="-30822"/>
            <a:ext cx="12921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6BC3D-E03E-439C-973A-37E7A465F3DD}" type="datetime1">
              <a:rPr lang="en-US" smtClean="0"/>
              <a:t>3/13/2025</a:t>
            </a:fld>
            <a:endParaRPr lang="en-US"/>
          </a:p>
        </p:txBody>
      </p:sp>
      <p:sp>
        <p:nvSpPr>
          <p:cNvPr id="9" name="Rectangle 8">
            <a:extLst>
              <a:ext uri="{FF2B5EF4-FFF2-40B4-BE49-F238E27FC236}">
                <a16:creationId xmlns:a16="http://schemas.microsoft.com/office/drawing/2014/main" id="{AEF8BCB2-F23E-4968-90AF-BBD458AAE4B1}"/>
              </a:ext>
            </a:extLst>
          </p:cNvPr>
          <p:cNvSpPr/>
          <p:nvPr userDrawn="1"/>
        </p:nvSpPr>
        <p:spPr>
          <a:xfrm>
            <a:off x="11787612" y="5987358"/>
            <a:ext cx="404388"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10B26B-280A-4C29-92F1-8466FFF37DD9}"/>
              </a:ext>
            </a:extLst>
          </p:cNvPr>
          <p:cNvSpPr/>
          <p:nvPr userDrawn="1"/>
        </p:nvSpPr>
        <p:spPr>
          <a:xfrm>
            <a:off x="11787612" y="6267312"/>
            <a:ext cx="404388"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74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6B5A-4C47-F233-6B2C-40C3499AB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92FF0-80B8-BA1D-A470-0591B701E5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535EF-E821-47EB-9E1D-0E5780F7B81B}"/>
              </a:ext>
            </a:extLst>
          </p:cNvPr>
          <p:cNvSpPr>
            <a:spLocks noGrp="1"/>
          </p:cNvSpPr>
          <p:nvPr>
            <p:ph type="dt" sz="half" idx="10"/>
          </p:nvPr>
        </p:nvSpPr>
        <p:spPr/>
        <p:txBody>
          <a:bodyPr/>
          <a:lstStyle/>
          <a:p>
            <a:fld id="{B5CB6C95-1C5E-4650-83A6-A5774E6013BC}" type="datetimeFigureOut">
              <a:rPr lang="en-US" smtClean="0"/>
              <a:t>3/13/2025</a:t>
            </a:fld>
            <a:endParaRPr lang="en-US"/>
          </a:p>
        </p:txBody>
      </p:sp>
      <p:sp>
        <p:nvSpPr>
          <p:cNvPr id="5" name="Footer Placeholder 4">
            <a:extLst>
              <a:ext uri="{FF2B5EF4-FFF2-40B4-BE49-F238E27FC236}">
                <a16:creationId xmlns:a16="http://schemas.microsoft.com/office/drawing/2014/main" id="{E73902D8-3F68-7531-7237-91FA5F180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03381-68D6-04C9-928E-4D93CF1AEBCA}"/>
              </a:ext>
            </a:extLst>
          </p:cNvPr>
          <p:cNvSpPr>
            <a:spLocks noGrp="1"/>
          </p:cNvSpPr>
          <p:nvPr>
            <p:ph type="sldNum" sz="quarter" idx="12"/>
          </p:nvPr>
        </p:nvSpPr>
        <p:spPr/>
        <p:txBody>
          <a:bodyPr/>
          <a:lstStyle/>
          <a:p>
            <a:fld id="{4AEE4386-D426-43BE-9D07-6D2AB6E3A785}" type="slidenum">
              <a:rPr lang="en-US" smtClean="0"/>
              <a:t>‹#›</a:t>
            </a:fld>
            <a:endParaRPr lang="en-US"/>
          </a:p>
        </p:txBody>
      </p:sp>
    </p:spTree>
    <p:extLst>
      <p:ext uri="{BB962C8B-B14F-4D97-AF65-F5344CB8AC3E}">
        <p14:creationId xmlns:p14="http://schemas.microsoft.com/office/powerpoint/2010/main" val="395791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6968-AB28-8F0A-63F8-75E8CE3B41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B05AD2-8F6D-218C-001A-53F579FB39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AD91E0-1563-1774-969D-913D0761FFE0}"/>
              </a:ext>
            </a:extLst>
          </p:cNvPr>
          <p:cNvSpPr>
            <a:spLocks noGrp="1"/>
          </p:cNvSpPr>
          <p:nvPr>
            <p:ph type="dt" sz="half" idx="10"/>
          </p:nvPr>
        </p:nvSpPr>
        <p:spPr/>
        <p:txBody>
          <a:bodyPr/>
          <a:lstStyle/>
          <a:p>
            <a:fld id="{B5CB6C95-1C5E-4650-83A6-A5774E6013BC}" type="datetimeFigureOut">
              <a:rPr lang="en-US" smtClean="0"/>
              <a:t>3/13/2025</a:t>
            </a:fld>
            <a:endParaRPr lang="en-US"/>
          </a:p>
        </p:txBody>
      </p:sp>
      <p:sp>
        <p:nvSpPr>
          <p:cNvPr id="5" name="Footer Placeholder 4">
            <a:extLst>
              <a:ext uri="{FF2B5EF4-FFF2-40B4-BE49-F238E27FC236}">
                <a16:creationId xmlns:a16="http://schemas.microsoft.com/office/drawing/2014/main" id="{89654EEB-A7A4-38F2-46BE-EC0B536A1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8C1BC-AA06-9988-8F17-0DDCAC73E042}"/>
              </a:ext>
            </a:extLst>
          </p:cNvPr>
          <p:cNvSpPr>
            <a:spLocks noGrp="1"/>
          </p:cNvSpPr>
          <p:nvPr>
            <p:ph type="sldNum" sz="quarter" idx="12"/>
          </p:nvPr>
        </p:nvSpPr>
        <p:spPr/>
        <p:txBody>
          <a:bodyPr/>
          <a:lstStyle/>
          <a:p>
            <a:fld id="{4AEE4386-D426-43BE-9D07-6D2AB6E3A785}" type="slidenum">
              <a:rPr lang="en-US" smtClean="0"/>
              <a:t>‹#›</a:t>
            </a:fld>
            <a:endParaRPr lang="en-US"/>
          </a:p>
        </p:txBody>
      </p:sp>
    </p:spTree>
    <p:extLst>
      <p:ext uri="{BB962C8B-B14F-4D97-AF65-F5344CB8AC3E}">
        <p14:creationId xmlns:p14="http://schemas.microsoft.com/office/powerpoint/2010/main" val="160807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0D36-4EEA-4CF9-CE35-414C884AD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9EEF8-6CE4-52A1-2790-25745A9580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FFF9DE-83BE-8829-8D71-B4B2BA75B9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EA5A8-D386-FC96-55BE-EC6E22FB470B}"/>
              </a:ext>
            </a:extLst>
          </p:cNvPr>
          <p:cNvSpPr>
            <a:spLocks noGrp="1"/>
          </p:cNvSpPr>
          <p:nvPr>
            <p:ph type="dt" sz="half" idx="10"/>
          </p:nvPr>
        </p:nvSpPr>
        <p:spPr/>
        <p:txBody>
          <a:bodyPr/>
          <a:lstStyle/>
          <a:p>
            <a:fld id="{B5CB6C95-1C5E-4650-83A6-A5774E6013BC}" type="datetimeFigureOut">
              <a:rPr lang="en-US" smtClean="0"/>
              <a:t>3/13/2025</a:t>
            </a:fld>
            <a:endParaRPr lang="en-US"/>
          </a:p>
        </p:txBody>
      </p:sp>
      <p:sp>
        <p:nvSpPr>
          <p:cNvPr id="6" name="Footer Placeholder 5">
            <a:extLst>
              <a:ext uri="{FF2B5EF4-FFF2-40B4-BE49-F238E27FC236}">
                <a16:creationId xmlns:a16="http://schemas.microsoft.com/office/drawing/2014/main" id="{450454A5-76FD-A87F-183D-6DF916B51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19A34-D97E-2F6D-443C-ECF7FD814652}"/>
              </a:ext>
            </a:extLst>
          </p:cNvPr>
          <p:cNvSpPr>
            <a:spLocks noGrp="1"/>
          </p:cNvSpPr>
          <p:nvPr>
            <p:ph type="sldNum" sz="quarter" idx="12"/>
          </p:nvPr>
        </p:nvSpPr>
        <p:spPr/>
        <p:txBody>
          <a:bodyPr/>
          <a:lstStyle/>
          <a:p>
            <a:fld id="{4AEE4386-D426-43BE-9D07-6D2AB6E3A785}" type="slidenum">
              <a:rPr lang="en-US" smtClean="0"/>
              <a:t>‹#›</a:t>
            </a:fld>
            <a:endParaRPr lang="en-US"/>
          </a:p>
        </p:txBody>
      </p:sp>
    </p:spTree>
    <p:extLst>
      <p:ext uri="{BB962C8B-B14F-4D97-AF65-F5344CB8AC3E}">
        <p14:creationId xmlns:p14="http://schemas.microsoft.com/office/powerpoint/2010/main" val="265719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0BCC-2624-0116-5A32-C5BA3D326E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9CBA61-B4FA-072C-A8F1-815545859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41F895-C2D6-60F6-6953-26876E0528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016230-1E27-73A4-1A13-231E67D8D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E431DC-F0DD-20DD-6DC4-34300A644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E6833B-69EE-CCB5-7F1E-6CBB095A5611}"/>
              </a:ext>
            </a:extLst>
          </p:cNvPr>
          <p:cNvSpPr>
            <a:spLocks noGrp="1"/>
          </p:cNvSpPr>
          <p:nvPr>
            <p:ph type="dt" sz="half" idx="10"/>
          </p:nvPr>
        </p:nvSpPr>
        <p:spPr/>
        <p:txBody>
          <a:bodyPr/>
          <a:lstStyle/>
          <a:p>
            <a:fld id="{B5CB6C95-1C5E-4650-83A6-A5774E6013BC}" type="datetimeFigureOut">
              <a:rPr lang="en-US" smtClean="0"/>
              <a:t>3/13/2025</a:t>
            </a:fld>
            <a:endParaRPr lang="en-US"/>
          </a:p>
        </p:txBody>
      </p:sp>
      <p:sp>
        <p:nvSpPr>
          <p:cNvPr id="8" name="Footer Placeholder 7">
            <a:extLst>
              <a:ext uri="{FF2B5EF4-FFF2-40B4-BE49-F238E27FC236}">
                <a16:creationId xmlns:a16="http://schemas.microsoft.com/office/drawing/2014/main" id="{63C3EE8B-4336-8C18-0FAB-7BB28875DE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45BF4C-F90A-EA21-6EE6-B3F4D4832006}"/>
              </a:ext>
            </a:extLst>
          </p:cNvPr>
          <p:cNvSpPr>
            <a:spLocks noGrp="1"/>
          </p:cNvSpPr>
          <p:nvPr>
            <p:ph type="sldNum" sz="quarter" idx="12"/>
          </p:nvPr>
        </p:nvSpPr>
        <p:spPr/>
        <p:txBody>
          <a:bodyPr/>
          <a:lstStyle/>
          <a:p>
            <a:fld id="{4AEE4386-D426-43BE-9D07-6D2AB6E3A785}" type="slidenum">
              <a:rPr lang="en-US" smtClean="0"/>
              <a:t>‹#›</a:t>
            </a:fld>
            <a:endParaRPr lang="en-US"/>
          </a:p>
        </p:txBody>
      </p:sp>
    </p:spTree>
    <p:extLst>
      <p:ext uri="{BB962C8B-B14F-4D97-AF65-F5344CB8AC3E}">
        <p14:creationId xmlns:p14="http://schemas.microsoft.com/office/powerpoint/2010/main" val="219474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DE738-8169-DDDE-1F88-CE55FD8867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FB801A-D441-1979-773A-5524F2780847}"/>
              </a:ext>
            </a:extLst>
          </p:cNvPr>
          <p:cNvSpPr>
            <a:spLocks noGrp="1"/>
          </p:cNvSpPr>
          <p:nvPr>
            <p:ph type="dt" sz="half" idx="10"/>
          </p:nvPr>
        </p:nvSpPr>
        <p:spPr/>
        <p:txBody>
          <a:bodyPr/>
          <a:lstStyle/>
          <a:p>
            <a:fld id="{B5CB6C95-1C5E-4650-83A6-A5774E6013BC}" type="datetimeFigureOut">
              <a:rPr lang="en-US" smtClean="0"/>
              <a:t>3/13/2025</a:t>
            </a:fld>
            <a:endParaRPr lang="en-US"/>
          </a:p>
        </p:txBody>
      </p:sp>
      <p:sp>
        <p:nvSpPr>
          <p:cNvPr id="4" name="Footer Placeholder 3">
            <a:extLst>
              <a:ext uri="{FF2B5EF4-FFF2-40B4-BE49-F238E27FC236}">
                <a16:creationId xmlns:a16="http://schemas.microsoft.com/office/drawing/2014/main" id="{F3B24BAD-FF9E-C50C-5439-449D31DBA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4506F2-AFF0-672F-8A22-7BE7F9C12BA0}"/>
              </a:ext>
            </a:extLst>
          </p:cNvPr>
          <p:cNvSpPr>
            <a:spLocks noGrp="1"/>
          </p:cNvSpPr>
          <p:nvPr>
            <p:ph type="sldNum" sz="quarter" idx="12"/>
          </p:nvPr>
        </p:nvSpPr>
        <p:spPr/>
        <p:txBody>
          <a:bodyPr/>
          <a:lstStyle/>
          <a:p>
            <a:fld id="{4AEE4386-D426-43BE-9D07-6D2AB6E3A785}" type="slidenum">
              <a:rPr lang="en-US" smtClean="0"/>
              <a:t>‹#›</a:t>
            </a:fld>
            <a:endParaRPr lang="en-US"/>
          </a:p>
        </p:txBody>
      </p:sp>
    </p:spTree>
    <p:extLst>
      <p:ext uri="{BB962C8B-B14F-4D97-AF65-F5344CB8AC3E}">
        <p14:creationId xmlns:p14="http://schemas.microsoft.com/office/powerpoint/2010/main" val="383439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927B8-2E55-16C7-D2AF-D4AEAA9918D5}"/>
              </a:ext>
            </a:extLst>
          </p:cNvPr>
          <p:cNvSpPr>
            <a:spLocks noGrp="1"/>
          </p:cNvSpPr>
          <p:nvPr>
            <p:ph type="dt" sz="half" idx="10"/>
          </p:nvPr>
        </p:nvSpPr>
        <p:spPr/>
        <p:txBody>
          <a:bodyPr/>
          <a:lstStyle/>
          <a:p>
            <a:fld id="{B5CB6C95-1C5E-4650-83A6-A5774E6013BC}" type="datetimeFigureOut">
              <a:rPr lang="en-US" smtClean="0"/>
              <a:t>3/13/2025</a:t>
            </a:fld>
            <a:endParaRPr lang="en-US"/>
          </a:p>
        </p:txBody>
      </p:sp>
      <p:sp>
        <p:nvSpPr>
          <p:cNvPr id="3" name="Footer Placeholder 2">
            <a:extLst>
              <a:ext uri="{FF2B5EF4-FFF2-40B4-BE49-F238E27FC236}">
                <a16:creationId xmlns:a16="http://schemas.microsoft.com/office/drawing/2014/main" id="{3F3E8E80-CA59-AD70-59BB-812DD43D17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F8577D-DBF2-1BB3-2670-4416F98C79C4}"/>
              </a:ext>
            </a:extLst>
          </p:cNvPr>
          <p:cNvSpPr>
            <a:spLocks noGrp="1"/>
          </p:cNvSpPr>
          <p:nvPr>
            <p:ph type="sldNum" sz="quarter" idx="12"/>
          </p:nvPr>
        </p:nvSpPr>
        <p:spPr/>
        <p:txBody>
          <a:bodyPr/>
          <a:lstStyle/>
          <a:p>
            <a:fld id="{4AEE4386-D426-43BE-9D07-6D2AB6E3A785}" type="slidenum">
              <a:rPr lang="en-US" smtClean="0"/>
              <a:t>‹#›</a:t>
            </a:fld>
            <a:endParaRPr lang="en-US"/>
          </a:p>
        </p:txBody>
      </p:sp>
    </p:spTree>
    <p:extLst>
      <p:ext uri="{BB962C8B-B14F-4D97-AF65-F5344CB8AC3E}">
        <p14:creationId xmlns:p14="http://schemas.microsoft.com/office/powerpoint/2010/main" val="110758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BDF9-823D-673C-EAB0-C173444EA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6A2954-C22E-98F2-8262-35FD51AF14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2DE5C-0B53-926E-9C33-61E49ABFE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C32A1-2416-7E95-D2DE-948B1D4FA012}"/>
              </a:ext>
            </a:extLst>
          </p:cNvPr>
          <p:cNvSpPr>
            <a:spLocks noGrp="1"/>
          </p:cNvSpPr>
          <p:nvPr>
            <p:ph type="dt" sz="half" idx="10"/>
          </p:nvPr>
        </p:nvSpPr>
        <p:spPr/>
        <p:txBody>
          <a:bodyPr/>
          <a:lstStyle/>
          <a:p>
            <a:fld id="{B5CB6C95-1C5E-4650-83A6-A5774E6013BC}" type="datetimeFigureOut">
              <a:rPr lang="en-US" smtClean="0"/>
              <a:t>3/13/2025</a:t>
            </a:fld>
            <a:endParaRPr lang="en-US"/>
          </a:p>
        </p:txBody>
      </p:sp>
      <p:sp>
        <p:nvSpPr>
          <p:cNvPr id="6" name="Footer Placeholder 5">
            <a:extLst>
              <a:ext uri="{FF2B5EF4-FFF2-40B4-BE49-F238E27FC236}">
                <a16:creationId xmlns:a16="http://schemas.microsoft.com/office/drawing/2014/main" id="{D9925A62-388D-A6CC-28B5-78FB6533D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6C2743-073E-CE33-A0A7-192340756714}"/>
              </a:ext>
            </a:extLst>
          </p:cNvPr>
          <p:cNvSpPr>
            <a:spLocks noGrp="1"/>
          </p:cNvSpPr>
          <p:nvPr>
            <p:ph type="sldNum" sz="quarter" idx="12"/>
          </p:nvPr>
        </p:nvSpPr>
        <p:spPr/>
        <p:txBody>
          <a:bodyPr/>
          <a:lstStyle/>
          <a:p>
            <a:fld id="{4AEE4386-D426-43BE-9D07-6D2AB6E3A785}" type="slidenum">
              <a:rPr lang="en-US" smtClean="0"/>
              <a:t>‹#›</a:t>
            </a:fld>
            <a:endParaRPr lang="en-US"/>
          </a:p>
        </p:txBody>
      </p:sp>
    </p:spTree>
    <p:extLst>
      <p:ext uri="{BB962C8B-B14F-4D97-AF65-F5344CB8AC3E}">
        <p14:creationId xmlns:p14="http://schemas.microsoft.com/office/powerpoint/2010/main" val="2987709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AC457-56C1-CDFE-C347-9E558C1F52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B45DF4-3D6E-39DC-E365-07778B2B0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9D4703-87C5-1796-22F2-126EEB393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C7932-C166-0212-4B05-CB71A1D6A289}"/>
              </a:ext>
            </a:extLst>
          </p:cNvPr>
          <p:cNvSpPr>
            <a:spLocks noGrp="1"/>
          </p:cNvSpPr>
          <p:nvPr>
            <p:ph type="dt" sz="half" idx="10"/>
          </p:nvPr>
        </p:nvSpPr>
        <p:spPr/>
        <p:txBody>
          <a:bodyPr/>
          <a:lstStyle/>
          <a:p>
            <a:fld id="{B5CB6C95-1C5E-4650-83A6-A5774E6013BC}" type="datetimeFigureOut">
              <a:rPr lang="en-US" smtClean="0"/>
              <a:t>3/13/2025</a:t>
            </a:fld>
            <a:endParaRPr lang="en-US"/>
          </a:p>
        </p:txBody>
      </p:sp>
      <p:sp>
        <p:nvSpPr>
          <p:cNvPr id="6" name="Footer Placeholder 5">
            <a:extLst>
              <a:ext uri="{FF2B5EF4-FFF2-40B4-BE49-F238E27FC236}">
                <a16:creationId xmlns:a16="http://schemas.microsoft.com/office/drawing/2014/main" id="{C72AFFD8-4946-7D4C-19A5-3B8CBB1FD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006C35-6806-BD51-92C5-C11D317F2694}"/>
              </a:ext>
            </a:extLst>
          </p:cNvPr>
          <p:cNvSpPr>
            <a:spLocks noGrp="1"/>
          </p:cNvSpPr>
          <p:nvPr>
            <p:ph type="sldNum" sz="quarter" idx="12"/>
          </p:nvPr>
        </p:nvSpPr>
        <p:spPr/>
        <p:txBody>
          <a:bodyPr/>
          <a:lstStyle/>
          <a:p>
            <a:fld id="{4AEE4386-D426-43BE-9D07-6D2AB6E3A785}" type="slidenum">
              <a:rPr lang="en-US" smtClean="0"/>
              <a:t>‹#›</a:t>
            </a:fld>
            <a:endParaRPr lang="en-US"/>
          </a:p>
        </p:txBody>
      </p:sp>
    </p:spTree>
    <p:extLst>
      <p:ext uri="{BB962C8B-B14F-4D97-AF65-F5344CB8AC3E}">
        <p14:creationId xmlns:p14="http://schemas.microsoft.com/office/powerpoint/2010/main" val="224679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02438-AEFF-8B6D-BDC9-F37185D9E4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77F4AB-D700-3241-24F0-8957F3AB7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8EEA9-DAA5-A28F-5E4C-3168AFF8B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CB6C95-1C5E-4650-83A6-A5774E6013BC}" type="datetimeFigureOut">
              <a:rPr lang="en-US" smtClean="0"/>
              <a:t>3/13/2025</a:t>
            </a:fld>
            <a:endParaRPr lang="en-US"/>
          </a:p>
        </p:txBody>
      </p:sp>
      <p:sp>
        <p:nvSpPr>
          <p:cNvPr id="5" name="Footer Placeholder 4">
            <a:extLst>
              <a:ext uri="{FF2B5EF4-FFF2-40B4-BE49-F238E27FC236}">
                <a16:creationId xmlns:a16="http://schemas.microsoft.com/office/drawing/2014/main" id="{CB1912E9-2ED1-76FD-C002-A9DC837E6C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46486F-0F2C-A12A-3EF6-5A1FE63C75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EE4386-D426-43BE-9D07-6D2AB6E3A785}" type="slidenum">
              <a:rPr lang="en-US" smtClean="0"/>
              <a:t>‹#›</a:t>
            </a:fld>
            <a:endParaRPr lang="en-US"/>
          </a:p>
        </p:txBody>
      </p:sp>
      <p:sp>
        <p:nvSpPr>
          <p:cNvPr id="8" name="TextBox 7">
            <a:extLst>
              <a:ext uri="{FF2B5EF4-FFF2-40B4-BE49-F238E27FC236}">
                <a16:creationId xmlns:a16="http://schemas.microsoft.com/office/drawing/2014/main" id="{06610412-B55A-D5F9-641C-D80E7CCE8D16}"/>
              </a:ext>
            </a:extLst>
          </p:cNvPr>
          <p:cNvSpPr txBox="1"/>
          <p:nvPr userDrawn="1">
            <p:extLst>
              <p:ext uri="{1162E1C5-73C7-4A58-AE30-91384D911F3F}">
                <p184:classification xmlns:p184="http://schemas.microsoft.com/office/powerpoint/2018/4/main" val="hdr"/>
              </p:ext>
            </p:extLst>
          </p:nvPr>
        </p:nvSpPr>
        <p:spPr>
          <a:xfrm>
            <a:off x="63500" y="63500"/>
            <a:ext cx="1903413" cy="167640"/>
          </a:xfrm>
          <a:prstGeom prst="rect">
            <a:avLst/>
          </a:prstGeom>
        </p:spPr>
        <p:txBody>
          <a:bodyPr horzOverflow="overflow" lIns="0" tIns="0" rIns="0" bIns="0">
            <a:spAutoFit/>
          </a:bodyPr>
          <a:lstStyle/>
          <a:p>
            <a:pPr algn="l"/>
            <a:r>
              <a:rPr lang="en-US" sz="1100">
                <a:solidFill>
                  <a:srgbClr val="000000"/>
                </a:solidFill>
                <a:latin typeface="Calibri" panose="020F0502020204030204" pitchFamily="34" charset="0"/>
                <a:cs typeface="Calibri" panose="020F0502020204030204" pitchFamily="34" charset="0"/>
              </a:rPr>
              <a:t>NONCONFIDENTIAL // EXTERNAL</a:t>
            </a:r>
          </a:p>
        </p:txBody>
      </p:sp>
    </p:spTree>
    <p:extLst>
      <p:ext uri="{BB962C8B-B14F-4D97-AF65-F5344CB8AC3E}">
        <p14:creationId xmlns:p14="http://schemas.microsoft.com/office/powerpoint/2010/main" val="3113874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ooter Placeholder 4">
            <a:extLst>
              <a:ext uri="{FF2B5EF4-FFF2-40B4-BE49-F238E27FC236}">
                <a16:creationId xmlns:a16="http://schemas.microsoft.com/office/drawing/2014/main" id="{4FD438FC-EA94-4F60-9F99-B11774BD23B3}"/>
              </a:ext>
            </a:extLst>
          </p:cNvPr>
          <p:cNvSpPr>
            <a:spLocks noGrp="1"/>
          </p:cNvSpPr>
          <p:nvPr>
            <p:ph type="ftr" sz="quarter" idx="3"/>
          </p:nvPr>
        </p:nvSpPr>
        <p:spPr>
          <a:xfrm>
            <a:off x="6096000" y="6133871"/>
            <a:ext cx="3565072" cy="239031"/>
          </a:xfrm>
          <a:prstGeom prst="rect">
            <a:avLst/>
          </a:prstGeom>
        </p:spPr>
        <p:txBody>
          <a:bodyPr vert="horz" lIns="91440" tIns="45720" rIns="91440" bIns="45720" rtlCol="0" anchor="ctr"/>
          <a:lstStyle>
            <a:lvl1pPr algn="ctr">
              <a:defRPr sz="1200">
                <a:solidFill>
                  <a:schemeClr val="tx1"/>
                </a:solidFill>
              </a:defRPr>
            </a:lvl1pPr>
          </a:lstStyle>
          <a:p>
            <a:pPr algn="r"/>
            <a:endParaRPr lang="en-US"/>
          </a:p>
        </p:txBody>
      </p:sp>
      <p:sp>
        <p:nvSpPr>
          <p:cNvPr id="8" name="MSIPCMContentMarking" descr="{&quot;HashCode&quot;:-2056592362,&quot;Placement&quot;:&quot;Header&quot;,&quot;Top&quot;:0.0,&quot;Left&quot;:0.0,&quot;SlideWidth&quot;:960,&quot;SlideHeight&quot;:540}">
            <a:extLst>
              <a:ext uri="{FF2B5EF4-FFF2-40B4-BE49-F238E27FC236}">
                <a16:creationId xmlns:a16="http://schemas.microsoft.com/office/drawing/2014/main" id="{52CA5552-295C-4673-8764-BFB02641CA75}"/>
              </a:ext>
            </a:extLst>
          </p:cNvPr>
          <p:cNvSpPr txBox="1"/>
          <p:nvPr userDrawn="1"/>
        </p:nvSpPr>
        <p:spPr>
          <a:xfrm>
            <a:off x="0" y="0"/>
            <a:ext cx="2581392"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INTERNAL FR/OFFICIAL USE // FRSONLY</a:t>
            </a:r>
          </a:p>
        </p:txBody>
      </p:sp>
      <p:sp>
        <p:nvSpPr>
          <p:cNvPr id="5" name="Date Placeholder 3">
            <a:extLst>
              <a:ext uri="{FF2B5EF4-FFF2-40B4-BE49-F238E27FC236}">
                <a16:creationId xmlns:a16="http://schemas.microsoft.com/office/drawing/2014/main" id="{F97ED78F-2F6D-419E-9CBA-22AE4130510D}"/>
              </a:ext>
            </a:extLst>
          </p:cNvPr>
          <p:cNvSpPr>
            <a:spLocks noGrp="1"/>
          </p:cNvSpPr>
          <p:nvPr>
            <p:ph type="dt" sz="half" idx="2"/>
          </p:nvPr>
        </p:nvSpPr>
        <p:spPr>
          <a:xfrm>
            <a:off x="10707721" y="-30822"/>
            <a:ext cx="12921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5EA52-94C8-4D24-BFCB-047BF69A29F6}" type="datetime1">
              <a:rPr lang="en-US" smtClean="0"/>
              <a:t>3/13/2025</a:t>
            </a:fld>
            <a:endParaRPr lang="en-US"/>
          </a:p>
        </p:txBody>
      </p:sp>
      <p:sp>
        <p:nvSpPr>
          <p:cNvPr id="2" name="Slide Number Placeholder 1">
            <a:extLst>
              <a:ext uri="{FF2B5EF4-FFF2-40B4-BE49-F238E27FC236}">
                <a16:creationId xmlns:a16="http://schemas.microsoft.com/office/drawing/2014/main" id="{ADA6FF16-108B-B7EC-291C-95CF80B267B1}"/>
              </a:ext>
            </a:extLst>
          </p:cNvPr>
          <p:cNvSpPr>
            <a:spLocks noGrp="1"/>
          </p:cNvSpPr>
          <p:nvPr>
            <p:ph type="sldNum" sz="quarter" idx="4"/>
          </p:nvPr>
        </p:nvSpPr>
        <p:spPr>
          <a:xfrm>
            <a:off x="8742188" y="600777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328CF-739D-4D7E-AF82-DC7CA8761105}" type="slidenum">
              <a:rPr lang="en-US" smtClean="0"/>
              <a:t>‹#›</a:t>
            </a:fld>
            <a:endParaRPr lang="en-US"/>
          </a:p>
        </p:txBody>
      </p:sp>
      <p:sp>
        <p:nvSpPr>
          <p:cNvPr id="3" name="TextBox 2">
            <a:extLst>
              <a:ext uri="{FF2B5EF4-FFF2-40B4-BE49-F238E27FC236}">
                <a16:creationId xmlns:a16="http://schemas.microsoft.com/office/drawing/2014/main" id="{AD140949-AD92-471C-E3B4-05A4E3A924D7}"/>
              </a:ext>
            </a:extLst>
          </p:cNvPr>
          <p:cNvSpPr txBox="1"/>
          <p:nvPr userDrawn="1"/>
        </p:nvSpPr>
        <p:spPr>
          <a:xfrm>
            <a:off x="11860263" y="6067228"/>
            <a:ext cx="446997" cy="246221"/>
          </a:xfrm>
          <a:prstGeom prst="rect">
            <a:avLst/>
          </a:prstGeom>
          <a:noFill/>
        </p:spPr>
        <p:txBody>
          <a:bodyPr wrap="square" rtlCol="0">
            <a:spAutoFit/>
          </a:bodyPr>
          <a:lstStyle/>
          <a:p>
            <a:fld id="{167FDD34-D7B5-41FB-8783-7403E708D42C}" type="slidenum">
              <a:rPr lang="en-US" sz="1000" smtClean="0">
                <a:solidFill>
                  <a:schemeClr val="bg1"/>
                </a:solidFill>
              </a:rPr>
              <a:t>‹#›</a:t>
            </a:fld>
            <a:endParaRPr lang="en-US" sz="1000">
              <a:solidFill>
                <a:schemeClr val="bg1"/>
              </a:solidFill>
            </a:endParaRPr>
          </a:p>
        </p:txBody>
      </p:sp>
    </p:spTree>
    <p:extLst>
      <p:ext uri="{BB962C8B-B14F-4D97-AF65-F5344CB8AC3E}">
        <p14:creationId xmlns:p14="http://schemas.microsoft.com/office/powerpoint/2010/main" val="1560972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4400" b="1" kern="1200">
          <a:solidFill>
            <a:srgbClr val="002060"/>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8871285D-4106-5A72-D3F5-EF14C12AF624}"/>
              </a:ext>
            </a:extLst>
          </p:cNvPr>
          <p:cNvPicPr>
            <a:picLocks noChangeAspect="1"/>
          </p:cNvPicPr>
          <p:nvPr/>
        </p:nvPicPr>
        <p:blipFill rotWithShape="1">
          <a:blip r:embed="rId3">
            <a:extLst>
              <a:ext uri="{28A0092B-C50C-407E-A947-70E740481C1C}">
                <a14:useLocalDpi xmlns:a14="http://schemas.microsoft.com/office/drawing/2010/main" val="0"/>
              </a:ext>
            </a:extLst>
          </a:blip>
          <a:srcRect r="2" b="1066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10" name="Table 9">
            <a:extLst>
              <a:ext uri="{FF2B5EF4-FFF2-40B4-BE49-F238E27FC236}">
                <a16:creationId xmlns:a16="http://schemas.microsoft.com/office/drawing/2014/main" id="{8CC99373-8C29-1907-5FEF-4D87F4DB8031}"/>
              </a:ext>
            </a:extLst>
          </p:cNvPr>
          <p:cNvGraphicFramePr>
            <a:graphicFrameLocks noGrp="1"/>
          </p:cNvGraphicFramePr>
          <p:nvPr>
            <p:extLst>
              <p:ext uri="{D42A27DB-BD31-4B8C-83A1-F6EECF244321}">
                <p14:modId xmlns:p14="http://schemas.microsoft.com/office/powerpoint/2010/main" val="1295986377"/>
              </p:ext>
            </p:extLst>
          </p:nvPr>
        </p:nvGraphicFramePr>
        <p:xfrm>
          <a:off x="646260" y="4037712"/>
          <a:ext cx="10515600" cy="816293"/>
        </p:xfrm>
        <a:graphic>
          <a:graphicData uri="http://schemas.openxmlformats.org/drawingml/2006/table">
            <a:tbl>
              <a:tblPr/>
              <a:tblGrid>
                <a:gridCol w="10515600">
                  <a:extLst>
                    <a:ext uri="{9D8B030D-6E8A-4147-A177-3AD203B41FA5}">
                      <a16:colId xmlns:a16="http://schemas.microsoft.com/office/drawing/2014/main" val="3914458219"/>
                    </a:ext>
                  </a:extLst>
                </a:gridCol>
              </a:tblGrid>
              <a:tr h="0">
                <a:tc>
                  <a:txBody>
                    <a:bodyPr/>
                    <a:lstStyle/>
                    <a:p>
                      <a:pPr marL="0" marR="0" algn="l">
                        <a:lnSpc>
                          <a:spcPts val="3200"/>
                        </a:lnSpc>
                        <a:spcBef>
                          <a:spcPts val="0"/>
                        </a:spcBef>
                        <a:spcAft>
                          <a:spcPts val="0"/>
                        </a:spcAft>
                      </a:pPr>
                      <a:r>
                        <a:rPr lang="en-US" sz="3600" kern="1400" spc="-50" dirty="0">
                          <a:solidFill>
                            <a:srgbClr val="001F33"/>
                          </a:solidFill>
                          <a:effectLst/>
                          <a:latin typeface="Franklin Gothic Demi Cond" panose="020B0706030402020204" pitchFamily="34" charset="0"/>
                          <a:ea typeface="Times New Roman" panose="02020603050405020304" pitchFamily="18" charset="0"/>
                          <a:cs typeface="Times New Roman" panose="02020603050405020304" pitchFamily="18" charset="0"/>
                        </a:rPr>
                        <a:t>FLOOD RISK AND BASEMENT HOUSING IN NEW YORK CITY:</a:t>
                      </a:r>
                    </a:p>
                    <a:p>
                      <a:pPr marL="0" marR="0" algn="l">
                        <a:lnSpc>
                          <a:spcPts val="3200"/>
                        </a:lnSpc>
                        <a:spcBef>
                          <a:spcPts val="0"/>
                        </a:spcBef>
                        <a:spcAft>
                          <a:spcPts val="0"/>
                        </a:spcAft>
                      </a:pPr>
                      <a:r>
                        <a:rPr lang="en-US" sz="3600" kern="1400" spc="-50" dirty="0">
                          <a:solidFill>
                            <a:srgbClr val="001F33"/>
                          </a:solidFill>
                          <a:effectLst/>
                          <a:latin typeface="Franklin Gothic Demi Cond" panose="020B0706030402020204" pitchFamily="34" charset="0"/>
                          <a:ea typeface="Times New Roman" panose="02020603050405020304" pitchFamily="18" charset="0"/>
                          <a:cs typeface="Times New Roman" panose="02020603050405020304" pitchFamily="18" charset="0"/>
                        </a:rPr>
                        <a:t>The Impact of Extreme Weather on Vulnerable Housing Stock </a:t>
                      </a:r>
                    </a:p>
                  </a:txBody>
                  <a:tcPr marL="114300" marR="114300" marT="0" marB="0">
                    <a:lnL>
                      <a:noFill/>
                    </a:lnL>
                    <a:lnR>
                      <a:noFill/>
                    </a:lnR>
                    <a:lnT>
                      <a:noFill/>
                    </a:lnT>
                    <a:lnB>
                      <a:noFill/>
                    </a:lnB>
                  </a:tcPr>
                </a:tc>
                <a:extLst>
                  <a:ext uri="{0D108BD9-81ED-4DB2-BD59-A6C34878D82A}">
                    <a16:rowId xmlns:a16="http://schemas.microsoft.com/office/drawing/2014/main" val="1801940824"/>
                  </a:ext>
                </a:extLst>
              </a:tr>
            </a:tbl>
          </a:graphicData>
        </a:graphic>
      </p:graphicFrame>
      <p:sp>
        <p:nvSpPr>
          <p:cNvPr id="14" name="Text Box 12">
            <a:extLst>
              <a:ext uri="{FF2B5EF4-FFF2-40B4-BE49-F238E27FC236}">
                <a16:creationId xmlns:a16="http://schemas.microsoft.com/office/drawing/2014/main" id="{91A1030F-10B0-55E5-94EC-4D03F11E9545}"/>
              </a:ext>
            </a:extLst>
          </p:cNvPr>
          <p:cNvSpPr txBox="1"/>
          <p:nvPr/>
        </p:nvSpPr>
        <p:spPr>
          <a:xfrm>
            <a:off x="728453" y="5142879"/>
            <a:ext cx="3478530" cy="664239"/>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808080"/>
                </a:solidFill>
                <a:latin typeface="Franklin Gothic Book" panose="020B0503020102020204" pitchFamily="34" charset="0"/>
                <a:ea typeface="Arial" panose="020B0604020202020204" pitchFamily="34" charset="0"/>
                <a:cs typeface="Times New Roman" panose="02020603050405020304" pitchFamily="18" charset="0"/>
              </a:rPr>
              <a:t>Ambika Nair</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808080"/>
                </a:solidFill>
                <a:latin typeface="Franklin Gothic Book" panose="020B0503020102020204" pitchFamily="34" charset="0"/>
                <a:ea typeface="Arial" panose="020B0604020202020204" pitchFamily="34" charset="0"/>
                <a:cs typeface="Times New Roman" panose="02020603050405020304" pitchFamily="18" charset="0"/>
              </a:rPr>
              <a:t>Claire Kramer Mills</a:t>
            </a:r>
            <a:endParaRPr kumimoji="0" lang="en-US" sz="1400" b="0" i="0" strike="noStrike" kern="0" cap="none" spc="0" normalizeH="0" baseline="0" noProof="0" dirty="0">
              <a:ln>
                <a:noFill/>
              </a:ln>
              <a:solidFill>
                <a:srgbClr val="808080"/>
              </a:solidFill>
              <a:effectLst/>
              <a:uLnTx/>
              <a:uFillTx/>
              <a:latin typeface="Franklin Gothic Book" panose="020B0503020102020204" pitchFamily="34" charset="0"/>
              <a:ea typeface="Arial" panose="020B06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808080"/>
                </a:solidFill>
                <a:effectLst/>
                <a:uLnTx/>
                <a:uFillTx/>
                <a:latin typeface="Franklin Gothic Book" panose="020B0503020102020204" pitchFamily="34" charset="0"/>
                <a:ea typeface="Arial" panose="020B060402020202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18957F89-40D1-5209-D1C8-96B3227E68EF}"/>
              </a:ext>
            </a:extLst>
          </p:cNvPr>
          <p:cNvSpPr txBox="1"/>
          <p:nvPr/>
        </p:nvSpPr>
        <p:spPr>
          <a:xfrm>
            <a:off x="5364329" y="5634339"/>
            <a:ext cx="64925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strike="noStrike" kern="0" cap="none" spc="0" normalizeH="0" baseline="0" noProof="0" dirty="0">
                <a:ln>
                  <a:noFill/>
                </a:ln>
                <a:solidFill>
                  <a:srgbClr val="808080"/>
                </a:solidFill>
                <a:effectLst/>
                <a:uLnTx/>
                <a:uFillTx/>
                <a:latin typeface="Franklin Gothic Book" panose="020B0503020102020204" pitchFamily="34" charset="0"/>
                <a:ea typeface="Arial" panose="020B0604020202020204" pitchFamily="34" charset="0"/>
                <a:cs typeface="Times New Roman" panose="02020603050405020304" pitchFamily="18" charset="0"/>
              </a:rPr>
              <a:t>The views here are those of the authors and do not necessarily represent those of the Federal Reserve Bank of New York or the Federal Reserve System.</a:t>
            </a:r>
            <a:endParaRPr kumimoji="0" lang="en-US" sz="1400" b="0" i="1" u="none" strike="noStrike" kern="1200" cap="none" spc="0" normalizeH="0" baseline="0" noProof="0" dirty="0">
              <a:ln>
                <a:noFill/>
              </a:ln>
              <a:effectLst/>
              <a:uLnTx/>
              <a:uFillTx/>
              <a:latin typeface="Franklin Gothic Book" panose="020B0503020102020204" pitchFamily="34" charset="0"/>
            </a:endParaRPr>
          </a:p>
        </p:txBody>
      </p:sp>
      <p:sp>
        <p:nvSpPr>
          <p:cNvPr id="3" name="Text Box 14">
            <a:extLst>
              <a:ext uri="{FF2B5EF4-FFF2-40B4-BE49-F238E27FC236}">
                <a16:creationId xmlns:a16="http://schemas.microsoft.com/office/drawing/2014/main" id="{A6E6C5B4-3D9B-68EA-0455-457975653322}"/>
              </a:ext>
            </a:extLst>
          </p:cNvPr>
          <p:cNvSpPr txBox="1"/>
          <p:nvPr/>
        </p:nvSpPr>
        <p:spPr>
          <a:xfrm>
            <a:off x="728453" y="5807118"/>
            <a:ext cx="2381250" cy="5905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50000"/>
              </a:lnSpc>
              <a:spcBef>
                <a:spcPts val="0"/>
              </a:spcBef>
              <a:spcAft>
                <a:spcPts val="800"/>
              </a:spcAft>
            </a:pPr>
            <a:r>
              <a:rPr lang="en-US" sz="1400" dirty="0">
                <a:solidFill>
                  <a:srgbClr val="A6A6A6"/>
                </a:solidFill>
                <a:effectLst/>
                <a:latin typeface="Franklin Gothic Medium Cond" panose="020B0606030402020204" pitchFamily="34" charset="0"/>
                <a:ea typeface="Arial" panose="020B0604020202020204" pitchFamily="34" charset="0"/>
                <a:cs typeface="Times New Roman" panose="02020603050405020304" pitchFamily="18" charset="0"/>
              </a:rPr>
              <a:t>March 2025</a:t>
            </a:r>
          </a:p>
        </p:txBody>
      </p:sp>
      <p:sp>
        <p:nvSpPr>
          <p:cNvPr id="5" name="Slide Number Placeholder 4">
            <a:extLst>
              <a:ext uri="{FF2B5EF4-FFF2-40B4-BE49-F238E27FC236}">
                <a16:creationId xmlns:a16="http://schemas.microsoft.com/office/drawing/2014/main" id="{2B8E8DDD-8BBA-1EAF-B13B-F269A4A869F0}"/>
              </a:ext>
            </a:extLst>
          </p:cNvPr>
          <p:cNvSpPr>
            <a:spLocks noGrp="1"/>
          </p:cNvSpPr>
          <p:nvPr>
            <p:ph type="sldNum" sz="quarter" idx="12"/>
          </p:nvPr>
        </p:nvSpPr>
        <p:spPr/>
        <p:txBody>
          <a:bodyPr/>
          <a:lstStyle/>
          <a:p>
            <a:fld id="{5A90D440-CEAC-4DDF-A0CC-730E86BD930F}" type="slidenum">
              <a:rPr lang="en-US" smtClean="0"/>
              <a:t>1</a:t>
            </a:fld>
            <a:endParaRPr lang="en-US"/>
          </a:p>
        </p:txBody>
      </p:sp>
    </p:spTree>
    <p:extLst>
      <p:ext uri="{BB962C8B-B14F-4D97-AF65-F5344CB8AC3E}">
        <p14:creationId xmlns:p14="http://schemas.microsoft.com/office/powerpoint/2010/main" val="2511567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6D414A-130A-135A-D665-5EEF875A1D0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4756" r="23777"/>
          <a:stretch/>
        </p:blipFill>
        <p:spPr bwMode="auto">
          <a:xfrm>
            <a:off x="9300577" y="4249553"/>
            <a:ext cx="2757281" cy="24719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urricane Ida flood destroys wall of NJ basement trapping family">
            <a:extLst>
              <a:ext uri="{FF2B5EF4-FFF2-40B4-BE49-F238E27FC236}">
                <a16:creationId xmlns:a16="http://schemas.microsoft.com/office/drawing/2014/main" id="{60412630-5D38-A18C-63EC-3312EBC91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2" y="4101992"/>
            <a:ext cx="3934075" cy="2619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rricane Ida rips New York, leaving city damaged, flooded.">
            <a:extLst>
              <a:ext uri="{FF2B5EF4-FFF2-40B4-BE49-F238E27FC236}">
                <a16:creationId xmlns:a16="http://schemas.microsoft.com/office/drawing/2014/main" id="{FE5F5884-973C-DC08-4579-60FD30B5D0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79" r="14771"/>
          <a:stretch/>
        </p:blipFill>
        <p:spPr bwMode="auto">
          <a:xfrm>
            <a:off x="8881152" y="1603620"/>
            <a:ext cx="3184988" cy="2871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with low confidence">
            <a:extLst>
              <a:ext uri="{FF2B5EF4-FFF2-40B4-BE49-F238E27FC236}">
                <a16:creationId xmlns:a16="http://schemas.microsoft.com/office/drawing/2014/main" id="{98692803-414F-3923-1510-E925517ED600}"/>
              </a:ext>
            </a:extLst>
          </p:cNvPr>
          <p:cNvPicPr>
            <a:picLocks noChangeAspect="1"/>
          </p:cNvPicPr>
          <p:nvPr/>
        </p:nvPicPr>
        <p:blipFill rotWithShape="1">
          <a:blip r:embed="rId5">
            <a:extLst>
              <a:ext uri="{28A0092B-C50C-407E-A947-70E740481C1C}">
                <a14:useLocalDpi xmlns:a14="http://schemas.microsoft.com/office/drawing/2010/main" val="0"/>
              </a:ext>
            </a:extLst>
          </a:blip>
          <a:srcRect b="89945"/>
          <a:stretch/>
        </p:blipFill>
        <p:spPr>
          <a:xfrm>
            <a:off x="0" y="0"/>
            <a:ext cx="12194547" cy="1541123"/>
          </a:xfrm>
          <a:prstGeom prst="rect">
            <a:avLst/>
          </a:prstGeom>
        </p:spPr>
      </p:pic>
      <p:sp>
        <p:nvSpPr>
          <p:cNvPr id="2" name="Title 1">
            <a:extLst>
              <a:ext uri="{FF2B5EF4-FFF2-40B4-BE49-F238E27FC236}">
                <a16:creationId xmlns:a16="http://schemas.microsoft.com/office/drawing/2014/main" id="{9AE65359-0580-9461-8215-870F9D54242D}"/>
              </a:ext>
            </a:extLst>
          </p:cNvPr>
          <p:cNvSpPr>
            <a:spLocks noGrp="1"/>
          </p:cNvSpPr>
          <p:nvPr>
            <p:ph type="title"/>
          </p:nvPr>
        </p:nvSpPr>
        <p:spPr>
          <a:xfrm>
            <a:off x="267128" y="136525"/>
            <a:ext cx="10489915" cy="1325563"/>
          </a:xfrm>
        </p:spPr>
        <p:txBody>
          <a:bodyPr>
            <a:normAutofit/>
          </a:bodyPr>
          <a:lstStyle/>
          <a:p>
            <a:r>
              <a:rPr lang="en-US" sz="4000" dirty="0">
                <a:solidFill>
                  <a:schemeClr val="bg1"/>
                </a:solidFill>
                <a:latin typeface="Franklin Gothic Medium Cond" panose="020B0606030402020204" pitchFamily="34" charset="0"/>
                <a:cs typeface="Times New Roman" panose="02020603050405020304" pitchFamily="18" charset="0"/>
              </a:rPr>
              <a:t>Hurricane Ida and Flood-Prone Basement Housing in NYC</a:t>
            </a:r>
            <a:endParaRPr lang="en-US" sz="4000" dirty="0">
              <a:solidFill>
                <a:schemeClr val="bg1"/>
              </a:solidFill>
              <a:latin typeface="Franklin Gothic Medium Cond" panose="020B0606030402020204" pitchFamily="34" charset="0"/>
            </a:endParaRPr>
          </a:p>
        </p:txBody>
      </p:sp>
      <p:sp>
        <p:nvSpPr>
          <p:cNvPr id="6" name="Content Placeholder 5">
            <a:extLst>
              <a:ext uri="{FF2B5EF4-FFF2-40B4-BE49-F238E27FC236}">
                <a16:creationId xmlns:a16="http://schemas.microsoft.com/office/drawing/2014/main" id="{B28EE888-4286-60EE-451A-AA330E7DCCE9}"/>
              </a:ext>
            </a:extLst>
          </p:cNvPr>
          <p:cNvSpPr>
            <a:spLocks noGrp="1"/>
          </p:cNvSpPr>
          <p:nvPr>
            <p:ph sz="half" idx="1"/>
          </p:nvPr>
        </p:nvSpPr>
        <p:spPr>
          <a:xfrm>
            <a:off x="436633" y="1871270"/>
            <a:ext cx="5583166" cy="4667642"/>
          </a:xfrm>
        </p:spPr>
        <p:txBody>
          <a:bodyPr>
            <a:normAutofit fontScale="92500" lnSpcReduction="10000"/>
          </a:bodyPr>
          <a:lstStyle/>
          <a:p>
            <a:r>
              <a:rPr lang="en-US" sz="2000" dirty="0">
                <a:latin typeface="Franklin Gothic Book" panose="020B0503020102020204" pitchFamily="34" charset="0"/>
              </a:rPr>
              <a:t>Hurricane Ida, which struck New York in early September 2021, exposed the region’s vulnerability to extreme rainfall and inland flooding. </a:t>
            </a:r>
          </a:p>
          <a:p>
            <a:r>
              <a:rPr lang="en-US" sz="2000" dirty="0">
                <a:latin typeface="Franklin Gothic Book" panose="020B0503020102020204" pitchFamily="34" charset="0"/>
              </a:rPr>
              <a:t>The storm caused $7.5 billion in damage to homes and vital infrastructure in New York state. It was responsible for the deaths of eleven people in their basement homes, highlighting specific risks to inhabitants of low-lying units. </a:t>
            </a:r>
          </a:p>
          <a:p>
            <a:r>
              <a:rPr lang="en-US" sz="2000" dirty="0">
                <a:latin typeface="Franklin Gothic Book" panose="020B0503020102020204" pitchFamily="34" charset="0"/>
              </a:rPr>
              <a:t>Severe rainstorm events like Ida are becoming more intense and more likely to overwhelm existing infrastructure and threaten low-lying housing stock. </a:t>
            </a:r>
          </a:p>
          <a:p>
            <a:r>
              <a:rPr lang="en-US" sz="2000" dirty="0">
                <a:latin typeface="Franklin Gothic Book" panose="020B0503020102020204" pitchFamily="34" charset="0"/>
              </a:rPr>
              <a:t>The intersection of natural hazards, severe housing shortages, and public safety raises the importance of identifying which neighborhoods contain the highest shares of flood-prone dwellings.</a:t>
            </a:r>
          </a:p>
        </p:txBody>
      </p:sp>
      <p:sp>
        <p:nvSpPr>
          <p:cNvPr id="3" name="Slide Number Placeholder 2">
            <a:extLst>
              <a:ext uri="{FF2B5EF4-FFF2-40B4-BE49-F238E27FC236}">
                <a16:creationId xmlns:a16="http://schemas.microsoft.com/office/drawing/2014/main" id="{50004D25-F7BF-9227-1CF8-CCF584ACC951}"/>
              </a:ext>
            </a:extLst>
          </p:cNvPr>
          <p:cNvSpPr>
            <a:spLocks noGrp="1"/>
          </p:cNvSpPr>
          <p:nvPr>
            <p:ph type="sldNum" sz="quarter" idx="12"/>
          </p:nvPr>
        </p:nvSpPr>
        <p:spPr/>
        <p:txBody>
          <a:bodyPr/>
          <a:lstStyle/>
          <a:p>
            <a:fld id="{5A90D440-CEAC-4DDF-A0CC-730E86BD930F}" type="slidenum">
              <a:rPr lang="en-US" smtClean="0"/>
              <a:t>2</a:t>
            </a:fld>
            <a:endParaRPr lang="en-US"/>
          </a:p>
        </p:txBody>
      </p:sp>
      <p:pic>
        <p:nvPicPr>
          <p:cNvPr id="4" name="Picture 3" descr="A picture containing text&#10;&#10;Description automatically generated">
            <a:extLst>
              <a:ext uri="{FF2B5EF4-FFF2-40B4-BE49-F238E27FC236}">
                <a16:creationId xmlns:a16="http://schemas.microsoft.com/office/drawing/2014/main" id="{49918A1A-A57A-8B99-0D5F-C5F4F5A7E1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1720" y="537367"/>
            <a:ext cx="884160" cy="528886"/>
          </a:xfrm>
          <a:prstGeom prst="rect">
            <a:avLst/>
          </a:prstGeom>
        </p:spPr>
      </p:pic>
      <p:pic>
        <p:nvPicPr>
          <p:cNvPr id="1032" name="Picture 8" descr="Flash flooding from Hurricane Ida remnants kills at least 44 people in four  US states | SBS News">
            <a:extLst>
              <a:ext uri="{FF2B5EF4-FFF2-40B4-BE49-F238E27FC236}">
                <a16:creationId xmlns:a16="http://schemas.microsoft.com/office/drawing/2014/main" id="{F93C6FE8-AA85-E199-C910-8131ACD60C3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107" t="3746" r="29375" b="2528"/>
          <a:stretch/>
        </p:blipFill>
        <p:spPr bwMode="auto">
          <a:xfrm>
            <a:off x="6172202" y="1603621"/>
            <a:ext cx="2914614" cy="287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43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98692803-414F-3923-1510-E925517ED600}"/>
              </a:ext>
            </a:extLst>
          </p:cNvPr>
          <p:cNvPicPr>
            <a:picLocks noChangeAspect="1"/>
          </p:cNvPicPr>
          <p:nvPr/>
        </p:nvPicPr>
        <p:blipFill rotWithShape="1">
          <a:blip r:embed="rId2">
            <a:extLst>
              <a:ext uri="{28A0092B-C50C-407E-A947-70E740481C1C}">
                <a14:useLocalDpi xmlns:a14="http://schemas.microsoft.com/office/drawing/2010/main" val="0"/>
              </a:ext>
            </a:extLst>
          </a:blip>
          <a:srcRect b="89945"/>
          <a:stretch/>
        </p:blipFill>
        <p:spPr>
          <a:xfrm>
            <a:off x="0" y="0"/>
            <a:ext cx="12194547" cy="1325563"/>
          </a:xfrm>
          <a:prstGeom prst="rect">
            <a:avLst/>
          </a:prstGeom>
        </p:spPr>
      </p:pic>
      <p:sp>
        <p:nvSpPr>
          <p:cNvPr id="2" name="Title 1">
            <a:extLst>
              <a:ext uri="{FF2B5EF4-FFF2-40B4-BE49-F238E27FC236}">
                <a16:creationId xmlns:a16="http://schemas.microsoft.com/office/drawing/2014/main" id="{9AE65359-0580-9461-8215-870F9D54242D}"/>
              </a:ext>
            </a:extLst>
          </p:cNvPr>
          <p:cNvSpPr>
            <a:spLocks noGrp="1"/>
          </p:cNvSpPr>
          <p:nvPr>
            <p:ph type="title"/>
          </p:nvPr>
        </p:nvSpPr>
        <p:spPr>
          <a:xfrm>
            <a:off x="283396" y="41236"/>
            <a:ext cx="10515600" cy="1325563"/>
          </a:xfrm>
        </p:spPr>
        <p:txBody>
          <a:bodyPr>
            <a:normAutofit/>
          </a:bodyPr>
          <a:lstStyle/>
          <a:p>
            <a:r>
              <a:rPr lang="en-US" sz="4000" dirty="0">
                <a:solidFill>
                  <a:schemeClr val="bg1"/>
                </a:solidFill>
                <a:latin typeface="Franklin Gothic Medium Cond" panose="020B0606030402020204" pitchFamily="34" charset="0"/>
                <a:cs typeface="Times New Roman" panose="02020603050405020304" pitchFamily="18" charset="0"/>
              </a:rPr>
              <a:t>Flood Risk in New York City: 100-year Flood Plain</a:t>
            </a:r>
            <a:endParaRPr lang="en-US" sz="4000" dirty="0">
              <a:solidFill>
                <a:schemeClr val="bg1"/>
              </a:solidFill>
              <a:latin typeface="Franklin Gothic Medium Cond" panose="020B0606030402020204" pitchFamily="34" charset="0"/>
            </a:endParaRPr>
          </a:p>
        </p:txBody>
      </p:sp>
      <p:sp>
        <p:nvSpPr>
          <p:cNvPr id="3" name="Slide Number Placeholder 2">
            <a:extLst>
              <a:ext uri="{FF2B5EF4-FFF2-40B4-BE49-F238E27FC236}">
                <a16:creationId xmlns:a16="http://schemas.microsoft.com/office/drawing/2014/main" id="{50004D25-F7BF-9227-1CF8-CCF584ACC951}"/>
              </a:ext>
            </a:extLst>
          </p:cNvPr>
          <p:cNvSpPr>
            <a:spLocks noGrp="1"/>
          </p:cNvSpPr>
          <p:nvPr>
            <p:ph type="sldNum" sz="quarter" idx="12"/>
          </p:nvPr>
        </p:nvSpPr>
        <p:spPr/>
        <p:txBody>
          <a:bodyPr/>
          <a:lstStyle/>
          <a:p>
            <a:fld id="{5A90D440-CEAC-4DDF-A0CC-730E86BD930F}" type="slidenum">
              <a:rPr lang="en-US" smtClean="0"/>
              <a:t>3</a:t>
            </a:fld>
            <a:endParaRPr lang="en-US"/>
          </a:p>
        </p:txBody>
      </p:sp>
      <p:pic>
        <p:nvPicPr>
          <p:cNvPr id="4" name="Picture 3" descr="Map&#10;&#10;Description automatically generated">
            <a:extLst>
              <a:ext uri="{FF2B5EF4-FFF2-40B4-BE49-F238E27FC236}">
                <a16:creationId xmlns:a16="http://schemas.microsoft.com/office/drawing/2014/main" id="{5978B24B-BC7D-CAA0-8960-4D366D626AAC}"/>
              </a:ext>
            </a:extLst>
          </p:cNvPr>
          <p:cNvPicPr>
            <a:picLocks noChangeAspect="1"/>
          </p:cNvPicPr>
          <p:nvPr/>
        </p:nvPicPr>
        <p:blipFill rotWithShape="1">
          <a:blip r:embed="rId3"/>
          <a:srcRect t="8614" b="2775"/>
          <a:stretch/>
        </p:blipFill>
        <p:spPr>
          <a:xfrm>
            <a:off x="921544" y="2474953"/>
            <a:ext cx="5103894" cy="4216624"/>
          </a:xfrm>
          <a:prstGeom prst="rect">
            <a:avLst/>
          </a:prstGeom>
          <a:ln w="19050">
            <a:solidFill>
              <a:schemeClr val="accent1"/>
            </a:solidFill>
          </a:ln>
        </p:spPr>
      </p:pic>
      <p:pic>
        <p:nvPicPr>
          <p:cNvPr id="6" name="Picture 5" descr="A picture containing ice&#10;&#10;Description automatically generated">
            <a:extLst>
              <a:ext uri="{FF2B5EF4-FFF2-40B4-BE49-F238E27FC236}">
                <a16:creationId xmlns:a16="http://schemas.microsoft.com/office/drawing/2014/main" id="{6EE76736-C261-2086-32BF-7ECD929A24E2}"/>
              </a:ext>
            </a:extLst>
          </p:cNvPr>
          <p:cNvPicPr>
            <a:picLocks noChangeAspect="1"/>
          </p:cNvPicPr>
          <p:nvPr/>
        </p:nvPicPr>
        <p:blipFill rotWithShape="1">
          <a:blip r:embed="rId4"/>
          <a:srcRect t="5698" b="2353"/>
          <a:stretch/>
        </p:blipFill>
        <p:spPr bwMode="auto">
          <a:xfrm>
            <a:off x="6038171" y="2476518"/>
            <a:ext cx="4866208" cy="4216623"/>
          </a:xfrm>
          <a:prstGeom prst="rect">
            <a:avLst/>
          </a:prstGeom>
          <a:ln w="19050">
            <a:solidFill>
              <a:schemeClr val="accent1"/>
            </a:solid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3037A353-75CC-1849-BF17-9B0EAE4430FC}"/>
              </a:ext>
            </a:extLst>
          </p:cNvPr>
          <p:cNvSpPr/>
          <p:nvPr/>
        </p:nvSpPr>
        <p:spPr>
          <a:xfrm>
            <a:off x="914450" y="1428444"/>
            <a:ext cx="9989929" cy="10315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Combined FEMA and First Street Foundation flood risk metrics to create a holistic picture of coastal, riverine, and rainfall-driven flooding.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Hurricane Ida (2021) saw severe and deadly basement flooding in inland areas of Brooklyn and Queens, in areas more prone to rainfall-driven flooding not consistently captured by the FEMA 100-year floodplain.</a:t>
            </a:r>
          </a:p>
        </p:txBody>
      </p:sp>
      <p:sp>
        <p:nvSpPr>
          <p:cNvPr id="9" name="TextBox 8">
            <a:extLst>
              <a:ext uri="{FF2B5EF4-FFF2-40B4-BE49-F238E27FC236}">
                <a16:creationId xmlns:a16="http://schemas.microsoft.com/office/drawing/2014/main" id="{2B7DE4AE-D095-D51D-F433-87030B2BC158}"/>
              </a:ext>
            </a:extLst>
          </p:cNvPr>
          <p:cNvSpPr txBox="1"/>
          <p:nvPr/>
        </p:nvSpPr>
        <p:spPr>
          <a:xfrm>
            <a:off x="921544" y="2474953"/>
            <a:ext cx="2047688" cy="646331"/>
          </a:xfrm>
          <a:prstGeom prst="rect">
            <a:avLst/>
          </a:prstGeom>
          <a:noFill/>
        </p:spPr>
        <p:txBody>
          <a:bodyPr wrap="square" rtlCol="0">
            <a:spAutoFit/>
          </a:bodyPr>
          <a:lstStyle/>
          <a:p>
            <a:pPr algn="l"/>
            <a:r>
              <a:rPr lang="en-US"/>
              <a:t>FEMA 100-Year Floodplain</a:t>
            </a:r>
          </a:p>
        </p:txBody>
      </p:sp>
      <p:sp>
        <p:nvSpPr>
          <p:cNvPr id="10" name="TextBox 9">
            <a:extLst>
              <a:ext uri="{FF2B5EF4-FFF2-40B4-BE49-F238E27FC236}">
                <a16:creationId xmlns:a16="http://schemas.microsoft.com/office/drawing/2014/main" id="{7690BADE-F061-FDF6-9DFF-3A9A4C7B9150}"/>
              </a:ext>
            </a:extLst>
          </p:cNvPr>
          <p:cNvSpPr txBox="1"/>
          <p:nvPr/>
        </p:nvSpPr>
        <p:spPr>
          <a:xfrm>
            <a:off x="6038170" y="2472220"/>
            <a:ext cx="2154109" cy="923330"/>
          </a:xfrm>
          <a:prstGeom prst="rect">
            <a:avLst/>
          </a:prstGeom>
          <a:noFill/>
        </p:spPr>
        <p:txBody>
          <a:bodyPr wrap="square" rtlCol="0">
            <a:spAutoFit/>
          </a:bodyPr>
          <a:lstStyle/>
          <a:p>
            <a:pPr algn="l"/>
            <a:r>
              <a:rPr lang="en-US"/>
              <a:t>First Street Foundation 100-Year Floodplain</a:t>
            </a:r>
          </a:p>
        </p:txBody>
      </p:sp>
      <p:sp>
        <p:nvSpPr>
          <p:cNvPr id="16" name="TextBox 15">
            <a:extLst>
              <a:ext uri="{FF2B5EF4-FFF2-40B4-BE49-F238E27FC236}">
                <a16:creationId xmlns:a16="http://schemas.microsoft.com/office/drawing/2014/main" id="{8983FEF8-8DA0-8355-9697-D27411B3F0C2}"/>
              </a:ext>
            </a:extLst>
          </p:cNvPr>
          <p:cNvSpPr txBox="1"/>
          <p:nvPr/>
        </p:nvSpPr>
        <p:spPr>
          <a:xfrm>
            <a:off x="7542688" y="6284539"/>
            <a:ext cx="3387544" cy="402033"/>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Data: First Street Foundation (2021); FEMA</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Note: The 100-year floodplain using First Street Foundation data was found by calculating the share of properties experiencing greater than zero inches of flooding in the 100-year return period. </a:t>
            </a:r>
          </a:p>
        </p:txBody>
      </p:sp>
      <p:sp>
        <p:nvSpPr>
          <p:cNvPr id="17" name="TextBox 16">
            <a:extLst>
              <a:ext uri="{FF2B5EF4-FFF2-40B4-BE49-F238E27FC236}">
                <a16:creationId xmlns:a16="http://schemas.microsoft.com/office/drawing/2014/main" id="{25D520CE-8AB7-0137-2735-72195EADEC5F}"/>
              </a:ext>
            </a:extLst>
          </p:cNvPr>
          <p:cNvSpPr txBox="1"/>
          <p:nvPr/>
        </p:nvSpPr>
        <p:spPr>
          <a:xfrm>
            <a:off x="4472792" y="6507772"/>
            <a:ext cx="3387544" cy="18966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Data: First Street Foundation (2021); FEMA</a:t>
            </a:r>
          </a:p>
        </p:txBody>
      </p:sp>
      <p:pic>
        <p:nvPicPr>
          <p:cNvPr id="18" name="Picture 17" descr="A picture containing text&#10;&#10;Description automatically generated">
            <a:extLst>
              <a:ext uri="{FF2B5EF4-FFF2-40B4-BE49-F238E27FC236}">
                <a16:creationId xmlns:a16="http://schemas.microsoft.com/office/drawing/2014/main" id="{EBAEB596-9432-80FA-8934-388F9C4A0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1720" y="537367"/>
            <a:ext cx="884160" cy="528886"/>
          </a:xfrm>
          <a:prstGeom prst="rect">
            <a:avLst/>
          </a:prstGeom>
        </p:spPr>
      </p:pic>
    </p:spTree>
    <p:extLst>
      <p:ext uri="{BB962C8B-B14F-4D97-AF65-F5344CB8AC3E}">
        <p14:creationId xmlns:p14="http://schemas.microsoft.com/office/powerpoint/2010/main" val="2269927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98692803-414F-3923-1510-E925517ED600}"/>
              </a:ext>
            </a:extLst>
          </p:cNvPr>
          <p:cNvPicPr>
            <a:picLocks noChangeAspect="1"/>
          </p:cNvPicPr>
          <p:nvPr/>
        </p:nvPicPr>
        <p:blipFill rotWithShape="1">
          <a:blip r:embed="rId2">
            <a:extLst>
              <a:ext uri="{28A0092B-C50C-407E-A947-70E740481C1C}">
                <a14:useLocalDpi xmlns:a14="http://schemas.microsoft.com/office/drawing/2010/main" val="0"/>
              </a:ext>
            </a:extLst>
          </a:blip>
          <a:srcRect b="89945"/>
          <a:stretch/>
        </p:blipFill>
        <p:spPr>
          <a:xfrm>
            <a:off x="0" y="0"/>
            <a:ext cx="12194547" cy="1541123"/>
          </a:xfrm>
          <a:prstGeom prst="rect">
            <a:avLst/>
          </a:prstGeom>
        </p:spPr>
      </p:pic>
      <p:sp>
        <p:nvSpPr>
          <p:cNvPr id="2" name="Title 1">
            <a:extLst>
              <a:ext uri="{FF2B5EF4-FFF2-40B4-BE49-F238E27FC236}">
                <a16:creationId xmlns:a16="http://schemas.microsoft.com/office/drawing/2014/main" id="{9AE65359-0580-9461-8215-870F9D54242D}"/>
              </a:ext>
            </a:extLst>
          </p:cNvPr>
          <p:cNvSpPr>
            <a:spLocks noGrp="1"/>
          </p:cNvSpPr>
          <p:nvPr>
            <p:ph type="title"/>
          </p:nvPr>
        </p:nvSpPr>
        <p:spPr>
          <a:xfrm>
            <a:off x="347630" y="156876"/>
            <a:ext cx="10165423" cy="1325563"/>
          </a:xfrm>
        </p:spPr>
        <p:txBody>
          <a:bodyPr>
            <a:normAutofit/>
          </a:bodyPr>
          <a:lstStyle/>
          <a:p>
            <a:r>
              <a:rPr lang="en-US" sz="4000" dirty="0">
                <a:solidFill>
                  <a:schemeClr val="bg1"/>
                </a:solidFill>
                <a:latin typeface="Franklin Gothic Medium Cond" panose="020B0606030402020204" pitchFamily="34" charset="0"/>
                <a:cs typeface="Times New Roman" panose="02020603050405020304" pitchFamily="18" charset="0"/>
              </a:rPr>
              <a:t>Low-and-Moderate Income Renter Populations &amp; Rent Burden in New York City</a:t>
            </a:r>
            <a:endParaRPr lang="en-US" sz="4000" dirty="0">
              <a:solidFill>
                <a:schemeClr val="bg1"/>
              </a:solidFill>
              <a:latin typeface="Franklin Gothic Medium Cond" panose="020B0606030402020204" pitchFamily="34" charset="0"/>
            </a:endParaRPr>
          </a:p>
        </p:txBody>
      </p:sp>
      <p:sp>
        <p:nvSpPr>
          <p:cNvPr id="3" name="Slide Number Placeholder 2">
            <a:extLst>
              <a:ext uri="{FF2B5EF4-FFF2-40B4-BE49-F238E27FC236}">
                <a16:creationId xmlns:a16="http://schemas.microsoft.com/office/drawing/2014/main" id="{50004D25-F7BF-9227-1CF8-CCF584ACC951}"/>
              </a:ext>
            </a:extLst>
          </p:cNvPr>
          <p:cNvSpPr>
            <a:spLocks noGrp="1"/>
          </p:cNvSpPr>
          <p:nvPr>
            <p:ph type="sldNum" sz="quarter" idx="12"/>
          </p:nvPr>
        </p:nvSpPr>
        <p:spPr/>
        <p:txBody>
          <a:bodyPr/>
          <a:lstStyle/>
          <a:p>
            <a:fld id="{5A90D440-CEAC-4DDF-A0CC-730E86BD930F}" type="slidenum">
              <a:rPr lang="en-US" smtClean="0"/>
              <a:t>4</a:t>
            </a:fld>
            <a:endParaRPr lang="en-US"/>
          </a:p>
        </p:txBody>
      </p:sp>
      <p:pic>
        <p:nvPicPr>
          <p:cNvPr id="4" name="Picture 3" descr="A picture containing text&#10;&#10;Description automatically generated">
            <a:extLst>
              <a:ext uri="{FF2B5EF4-FFF2-40B4-BE49-F238E27FC236}">
                <a16:creationId xmlns:a16="http://schemas.microsoft.com/office/drawing/2014/main" id="{49918A1A-A57A-8B99-0D5F-C5F4F5A7E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1720" y="537367"/>
            <a:ext cx="884160" cy="528886"/>
          </a:xfrm>
          <a:prstGeom prst="rect">
            <a:avLst/>
          </a:prstGeom>
        </p:spPr>
      </p:pic>
      <p:pic>
        <p:nvPicPr>
          <p:cNvPr id="8" name="Picture 7">
            <a:extLst>
              <a:ext uri="{FF2B5EF4-FFF2-40B4-BE49-F238E27FC236}">
                <a16:creationId xmlns:a16="http://schemas.microsoft.com/office/drawing/2014/main" id="{208E53A8-7272-3ED0-09C2-0E4ED52CD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781" y="1749379"/>
            <a:ext cx="5690809" cy="4717013"/>
          </a:xfrm>
          <a:prstGeom prst="rect">
            <a:avLst/>
          </a:prstGeom>
        </p:spPr>
      </p:pic>
      <p:pic>
        <p:nvPicPr>
          <p:cNvPr id="6" name="Picture 5">
            <a:extLst>
              <a:ext uri="{FF2B5EF4-FFF2-40B4-BE49-F238E27FC236}">
                <a16:creationId xmlns:a16="http://schemas.microsoft.com/office/drawing/2014/main" id="{6E78B6BE-4088-2C12-96D1-EC88D74985A2}"/>
              </a:ext>
            </a:extLst>
          </p:cNvPr>
          <p:cNvPicPr>
            <a:picLocks noChangeAspect="1"/>
          </p:cNvPicPr>
          <p:nvPr/>
        </p:nvPicPr>
        <p:blipFill rotWithShape="1">
          <a:blip r:embed="rId5">
            <a:extLst>
              <a:ext uri="{28A0092B-C50C-407E-A947-70E740481C1C}">
                <a14:useLocalDpi xmlns:a14="http://schemas.microsoft.com/office/drawing/2010/main" val="0"/>
              </a:ext>
            </a:extLst>
          </a:blip>
          <a:srcRect r="6861"/>
          <a:stretch/>
        </p:blipFill>
        <p:spPr>
          <a:xfrm>
            <a:off x="206339" y="1756683"/>
            <a:ext cx="6276654" cy="4599667"/>
          </a:xfrm>
          <a:prstGeom prst="rect">
            <a:avLst/>
          </a:prstGeom>
        </p:spPr>
      </p:pic>
    </p:spTree>
    <p:extLst>
      <p:ext uri="{BB962C8B-B14F-4D97-AF65-F5344CB8AC3E}">
        <p14:creationId xmlns:p14="http://schemas.microsoft.com/office/powerpoint/2010/main" val="247771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6CEFC1A-2D3D-E156-985A-A743ACC39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48" y="1218083"/>
            <a:ext cx="5187520" cy="5480246"/>
          </a:xfrm>
          <a:prstGeom prst="rect">
            <a:avLst/>
          </a:prstGeom>
        </p:spPr>
      </p:pic>
      <p:graphicFrame>
        <p:nvGraphicFramePr>
          <p:cNvPr id="7" name="Table 7">
            <a:extLst>
              <a:ext uri="{FF2B5EF4-FFF2-40B4-BE49-F238E27FC236}">
                <a16:creationId xmlns:a16="http://schemas.microsoft.com/office/drawing/2014/main" id="{72D01ADC-0A90-9F5B-6FFA-AC309D188A1F}"/>
              </a:ext>
            </a:extLst>
          </p:cNvPr>
          <p:cNvGraphicFramePr>
            <a:graphicFrameLocks noGrp="1"/>
          </p:cNvGraphicFramePr>
          <p:nvPr/>
        </p:nvGraphicFramePr>
        <p:xfrm>
          <a:off x="5830349" y="1505209"/>
          <a:ext cx="5813570" cy="4946135"/>
        </p:xfrm>
        <a:graphic>
          <a:graphicData uri="http://schemas.openxmlformats.org/drawingml/2006/table">
            <a:tbl>
              <a:tblPr bandRow="1">
                <a:tableStyleId>{5C22544A-7EE6-4342-B048-85BDC9FD1C3A}</a:tableStyleId>
              </a:tblPr>
              <a:tblGrid>
                <a:gridCol w="5813570">
                  <a:extLst>
                    <a:ext uri="{9D8B030D-6E8A-4147-A177-3AD203B41FA5}">
                      <a16:colId xmlns:a16="http://schemas.microsoft.com/office/drawing/2014/main" val="1983290374"/>
                    </a:ext>
                  </a:extLst>
                </a:gridCol>
              </a:tblGrid>
              <a:tr h="900652">
                <a:tc>
                  <a:txBody>
                    <a:bodyPr/>
                    <a:lstStyle/>
                    <a:p>
                      <a:endParaRPr lang="en-US" b="1" u="sng">
                        <a:solidFill>
                          <a:srgbClr val="001F33"/>
                        </a:solidFill>
                        <a:latin typeface="Roboto"/>
                        <a:ea typeface="Roboto"/>
                      </a:endParaRPr>
                    </a:p>
                  </a:txBody>
                  <a:tcPr>
                    <a:solidFill>
                      <a:schemeClr val="bg1"/>
                    </a:solidFill>
                  </a:tcPr>
                </a:tc>
                <a:extLst>
                  <a:ext uri="{0D108BD9-81ED-4DB2-BD59-A6C34878D82A}">
                    <a16:rowId xmlns:a16="http://schemas.microsoft.com/office/drawing/2014/main" val="3097684074"/>
                  </a:ext>
                </a:extLst>
              </a:tr>
              <a:tr h="4045483">
                <a:tc>
                  <a:txBody>
                    <a:bodyPr/>
                    <a:lstStyle/>
                    <a:p>
                      <a:pPr marL="285750" indent="-285750">
                        <a:buFont typeface="Arial" panose="020B0604020202020204" pitchFamily="34" charset="0"/>
                        <a:buChar char="•"/>
                      </a:pPr>
                      <a:endParaRPr lang="en-US" sz="1600">
                        <a:solidFill>
                          <a:srgbClr val="001F33"/>
                        </a:solidFill>
                        <a:latin typeface="Roboto"/>
                        <a:ea typeface="Roboto"/>
                      </a:endParaRPr>
                    </a:p>
                  </a:txBody>
                  <a:tcPr>
                    <a:solidFill>
                      <a:schemeClr val="bg1"/>
                    </a:solidFill>
                  </a:tcPr>
                </a:tc>
                <a:extLst>
                  <a:ext uri="{0D108BD9-81ED-4DB2-BD59-A6C34878D82A}">
                    <a16:rowId xmlns:a16="http://schemas.microsoft.com/office/drawing/2014/main" val="2100436799"/>
                  </a:ext>
                </a:extLst>
              </a:tr>
            </a:tbl>
          </a:graphicData>
        </a:graphic>
      </p:graphicFrame>
      <p:sp>
        <p:nvSpPr>
          <p:cNvPr id="3" name="Rectangle 2">
            <a:extLst>
              <a:ext uri="{FF2B5EF4-FFF2-40B4-BE49-F238E27FC236}">
                <a16:creationId xmlns:a16="http://schemas.microsoft.com/office/drawing/2014/main" id="{12FBA327-CA83-A138-E655-46B8EA90DA9E}"/>
              </a:ext>
            </a:extLst>
          </p:cNvPr>
          <p:cNvSpPr/>
          <p:nvPr/>
        </p:nvSpPr>
        <p:spPr>
          <a:xfrm>
            <a:off x="0" y="1"/>
            <a:ext cx="12220573" cy="1367734"/>
          </a:xfrm>
          <a:prstGeom prst="rect">
            <a:avLst/>
          </a:prstGeom>
          <a:solidFill>
            <a:srgbClr val="001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942B2C6E-9FC9-218A-8BA1-FE22537D8BB2}"/>
              </a:ext>
            </a:extLst>
          </p:cNvPr>
          <p:cNvGraphicFramePr/>
          <p:nvPr/>
        </p:nvGraphicFramePr>
        <p:xfrm>
          <a:off x="5830349" y="1545559"/>
          <a:ext cx="5813570" cy="295465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AFF80046-8B4F-0D41-3220-0A6B91CEC3AE}"/>
              </a:ext>
            </a:extLst>
          </p:cNvPr>
          <p:cNvSpPr/>
          <p:nvPr/>
        </p:nvSpPr>
        <p:spPr>
          <a:xfrm>
            <a:off x="5830348" y="4509464"/>
            <a:ext cx="5813569" cy="19418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Tracts with the highest flood risk for low-income renters include East Bronx, East Harlem, the East Coast of Staten Island, Southern and Eastern Brooklyn, the Lower East Side of Manhattan, and Southern Queens.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Over 50 percent of LMI households and approximately 40 percent of racial minorities and immigrants largely live in areas that are at high flood risk. </a:t>
            </a:r>
          </a:p>
        </p:txBody>
      </p:sp>
      <p:sp>
        <p:nvSpPr>
          <p:cNvPr id="18" name="TextBox 17">
            <a:extLst>
              <a:ext uri="{FF2B5EF4-FFF2-40B4-BE49-F238E27FC236}">
                <a16:creationId xmlns:a16="http://schemas.microsoft.com/office/drawing/2014/main" id="{9117D9F7-EDF1-78F9-1E67-1F709174261B}"/>
              </a:ext>
            </a:extLst>
          </p:cNvPr>
          <p:cNvSpPr txBox="1"/>
          <p:nvPr/>
        </p:nvSpPr>
        <p:spPr>
          <a:xfrm>
            <a:off x="1754156" y="6224519"/>
            <a:ext cx="3844212" cy="453650"/>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Data: American Community Survey (5-year, 2017-2021); First Street Foundation (2021)</a:t>
            </a:r>
            <a:r>
              <a:rPr kumimoji="0" lang="en-US" sz="700" b="1" i="0" u="none" strike="noStrike" kern="120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 </a:t>
            </a:r>
            <a:endParaRPr kumimoji="0" lang="en-US" sz="700" b="0" i="0" u="none" strike="noStrike" kern="120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Note</a:t>
            </a:r>
            <a:r>
              <a:rPr kumimoji="0" lang="en-US" sz="700" b="1" i="0" u="none" strike="noStrike" kern="120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 </a:t>
            </a:r>
            <a:r>
              <a:rPr kumimoji="0" lang="en-US" sz="700" b="0" i="0" u="none" strike="noStrike" kern="120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Dark</a:t>
            </a:r>
            <a:r>
              <a:rPr kumimoji="0" lang="en-US" sz="700" b="1" i="0" u="none" strike="noStrike" kern="120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 </a:t>
            </a:r>
            <a:r>
              <a:rPr kumimoji="0" lang="en-US" sz="700" b="0" i="0" u="none" strike="noStrike" kern="120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gray census tracts indicate data are not available. The numeric buckets for the share of LMI renters axis are 0-31 percent, 31-64 percent, and 64-100 percent.</a:t>
            </a:r>
          </a:p>
        </p:txBody>
      </p:sp>
      <p:sp>
        <p:nvSpPr>
          <p:cNvPr id="12" name="Oval 11">
            <a:extLst>
              <a:ext uri="{FF2B5EF4-FFF2-40B4-BE49-F238E27FC236}">
                <a16:creationId xmlns:a16="http://schemas.microsoft.com/office/drawing/2014/main" id="{8B4AD160-3ED5-ACC1-FDFD-B609793D900B}"/>
              </a:ext>
            </a:extLst>
          </p:cNvPr>
          <p:cNvSpPr/>
          <p:nvPr/>
        </p:nvSpPr>
        <p:spPr>
          <a:xfrm>
            <a:off x="1502439" y="2054832"/>
            <a:ext cx="482885" cy="45365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F8369143-F7A3-B684-53AF-F69F3A9650DD}"/>
              </a:ext>
            </a:extLst>
          </p:cNvPr>
          <p:cNvSpPr>
            <a:spLocks noGrp="1"/>
          </p:cNvSpPr>
          <p:nvPr>
            <p:ph type="title"/>
          </p:nvPr>
        </p:nvSpPr>
        <p:spPr>
          <a:xfrm>
            <a:off x="537535" y="124601"/>
            <a:ext cx="9836650" cy="1325563"/>
          </a:xfrm>
        </p:spPr>
        <p:txBody>
          <a:bodyPr>
            <a:normAutofit/>
          </a:bodyPr>
          <a:lstStyle/>
          <a:p>
            <a:r>
              <a:rPr lang="en-US" sz="4000" b="0" dirty="0">
                <a:solidFill>
                  <a:schemeClr val="bg1"/>
                </a:solidFill>
                <a:latin typeface="Franklin Gothic Medium Cond" panose="020B0606030402020204" pitchFamily="34" charset="0"/>
                <a:cs typeface="Times New Roman" panose="02020603050405020304" pitchFamily="18" charset="0"/>
              </a:rPr>
              <a:t>Flood Exposure to Low-and-Moderate Income Renter Populations</a:t>
            </a:r>
            <a:endParaRPr lang="en-US" sz="4000" b="0" dirty="0">
              <a:solidFill>
                <a:schemeClr val="bg1"/>
              </a:solidFill>
              <a:latin typeface="Franklin Gothic Medium Cond" panose="020B0606030402020204" pitchFamily="34" charset="0"/>
            </a:endParaRPr>
          </a:p>
        </p:txBody>
      </p:sp>
      <p:pic>
        <p:nvPicPr>
          <p:cNvPr id="17" name="Picture 16" descr="A picture containing text&#10;&#10;Description automatically generated">
            <a:extLst>
              <a:ext uri="{FF2B5EF4-FFF2-40B4-BE49-F238E27FC236}">
                <a16:creationId xmlns:a16="http://schemas.microsoft.com/office/drawing/2014/main" id="{96A92446-6675-5B70-1CEE-4FD8A87664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1720" y="537367"/>
            <a:ext cx="884160" cy="528886"/>
          </a:xfrm>
          <a:prstGeom prst="rect">
            <a:avLst/>
          </a:prstGeom>
        </p:spPr>
      </p:pic>
      <p:sp>
        <p:nvSpPr>
          <p:cNvPr id="19" name="Rectangle 18">
            <a:extLst>
              <a:ext uri="{FF2B5EF4-FFF2-40B4-BE49-F238E27FC236}">
                <a16:creationId xmlns:a16="http://schemas.microsoft.com/office/drawing/2014/main" id="{76EFEC8E-573F-6010-1452-472A82CECB09}"/>
              </a:ext>
            </a:extLst>
          </p:cNvPr>
          <p:cNvSpPr/>
          <p:nvPr/>
        </p:nvSpPr>
        <p:spPr>
          <a:xfrm>
            <a:off x="11795880" y="5722706"/>
            <a:ext cx="424693" cy="9554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50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AC4E5F-2F2C-92A7-5E51-4DDFBA0097E5}"/>
              </a:ext>
            </a:extLst>
          </p:cNvPr>
          <p:cNvSpPr/>
          <p:nvPr/>
        </p:nvSpPr>
        <p:spPr>
          <a:xfrm>
            <a:off x="11795880" y="5722706"/>
            <a:ext cx="424693" cy="9554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920DAE3-FFF6-1C9B-E6F2-1F06F1EA03F3}"/>
              </a:ext>
            </a:extLst>
          </p:cNvPr>
          <p:cNvPicPr>
            <a:picLocks noChangeAspect="1"/>
          </p:cNvPicPr>
          <p:nvPr/>
        </p:nvPicPr>
        <p:blipFill rotWithShape="1">
          <a:blip r:embed="rId3">
            <a:extLst>
              <a:ext uri="{28A0092B-C50C-407E-A947-70E740481C1C}">
                <a14:useLocalDpi xmlns:a14="http://schemas.microsoft.com/office/drawing/2010/main" val="0"/>
              </a:ext>
            </a:extLst>
          </a:blip>
          <a:srcRect l="2862"/>
          <a:stretch/>
        </p:blipFill>
        <p:spPr>
          <a:xfrm>
            <a:off x="43543" y="1442892"/>
            <a:ext cx="6115656" cy="5286497"/>
          </a:xfrm>
          <a:prstGeom prst="rect">
            <a:avLst/>
          </a:prstGeom>
        </p:spPr>
      </p:pic>
      <p:graphicFrame>
        <p:nvGraphicFramePr>
          <p:cNvPr id="7" name="Table 7">
            <a:extLst>
              <a:ext uri="{FF2B5EF4-FFF2-40B4-BE49-F238E27FC236}">
                <a16:creationId xmlns:a16="http://schemas.microsoft.com/office/drawing/2014/main" id="{72D01ADC-0A90-9F5B-6FFA-AC309D188A1F}"/>
              </a:ext>
            </a:extLst>
          </p:cNvPr>
          <p:cNvGraphicFramePr>
            <a:graphicFrameLocks noGrp="1"/>
          </p:cNvGraphicFramePr>
          <p:nvPr/>
        </p:nvGraphicFramePr>
        <p:xfrm>
          <a:off x="6396608" y="1569182"/>
          <a:ext cx="4932099" cy="2174812"/>
        </p:xfrm>
        <a:graphic>
          <a:graphicData uri="http://schemas.openxmlformats.org/drawingml/2006/table">
            <a:tbl>
              <a:tblPr bandRow="1">
                <a:tableStyleId>{5C22544A-7EE6-4342-B048-85BDC9FD1C3A}</a:tableStyleId>
              </a:tblPr>
              <a:tblGrid>
                <a:gridCol w="4932099">
                  <a:extLst>
                    <a:ext uri="{9D8B030D-6E8A-4147-A177-3AD203B41FA5}">
                      <a16:colId xmlns:a16="http://schemas.microsoft.com/office/drawing/2014/main" val="1983290374"/>
                    </a:ext>
                  </a:extLst>
                </a:gridCol>
              </a:tblGrid>
              <a:tr h="396016">
                <a:tc>
                  <a:txBody>
                    <a:bodyPr/>
                    <a:lstStyle/>
                    <a:p>
                      <a:endParaRPr lang="en-US" b="1" u="sng">
                        <a:solidFill>
                          <a:srgbClr val="001F33"/>
                        </a:solidFill>
                        <a:latin typeface="Roboto"/>
                        <a:ea typeface="Roboto"/>
                      </a:endParaRPr>
                    </a:p>
                  </a:txBody>
                  <a:tcPr>
                    <a:solidFill>
                      <a:schemeClr val="bg1"/>
                    </a:solidFill>
                  </a:tcPr>
                </a:tc>
                <a:extLst>
                  <a:ext uri="{0D108BD9-81ED-4DB2-BD59-A6C34878D82A}">
                    <a16:rowId xmlns:a16="http://schemas.microsoft.com/office/drawing/2014/main" val="3097684074"/>
                  </a:ext>
                </a:extLst>
              </a:tr>
              <a:tr h="1778796">
                <a:tc>
                  <a:txBody>
                    <a:bodyPr/>
                    <a:lstStyle/>
                    <a:p>
                      <a:pPr marL="285750" indent="-285750">
                        <a:buFont typeface="Arial" panose="020B0604020202020204" pitchFamily="34" charset="0"/>
                        <a:buChar char="•"/>
                      </a:pPr>
                      <a:endParaRPr lang="en-US" sz="1600">
                        <a:solidFill>
                          <a:srgbClr val="001F33"/>
                        </a:solidFill>
                        <a:latin typeface="Roboto"/>
                        <a:ea typeface="Roboto"/>
                      </a:endParaRPr>
                    </a:p>
                  </a:txBody>
                  <a:tcPr>
                    <a:solidFill>
                      <a:schemeClr val="bg1"/>
                    </a:solidFill>
                  </a:tcPr>
                </a:tc>
                <a:extLst>
                  <a:ext uri="{0D108BD9-81ED-4DB2-BD59-A6C34878D82A}">
                    <a16:rowId xmlns:a16="http://schemas.microsoft.com/office/drawing/2014/main" val="2100436799"/>
                  </a:ext>
                </a:extLst>
              </a:tr>
            </a:tbl>
          </a:graphicData>
        </a:graphic>
      </p:graphicFrame>
      <p:sp>
        <p:nvSpPr>
          <p:cNvPr id="3" name="Rectangle 2">
            <a:extLst>
              <a:ext uri="{FF2B5EF4-FFF2-40B4-BE49-F238E27FC236}">
                <a16:creationId xmlns:a16="http://schemas.microsoft.com/office/drawing/2014/main" id="{12FBA327-CA83-A138-E655-46B8EA90DA9E}"/>
              </a:ext>
            </a:extLst>
          </p:cNvPr>
          <p:cNvSpPr/>
          <p:nvPr/>
        </p:nvSpPr>
        <p:spPr>
          <a:xfrm>
            <a:off x="0" y="1"/>
            <a:ext cx="12191997" cy="1367734"/>
          </a:xfrm>
          <a:prstGeom prst="rect">
            <a:avLst/>
          </a:prstGeom>
          <a:solidFill>
            <a:srgbClr val="001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088C9ED7-5B98-C483-9286-E040F6271FE3}"/>
              </a:ext>
            </a:extLst>
          </p:cNvPr>
          <p:cNvGraphicFramePr>
            <a:graphicFrameLocks noGrp="1"/>
          </p:cNvGraphicFramePr>
          <p:nvPr>
            <p:extLst>
              <p:ext uri="{D42A27DB-BD31-4B8C-83A1-F6EECF244321}">
                <p14:modId xmlns:p14="http://schemas.microsoft.com/office/powerpoint/2010/main" val="3363756935"/>
              </p:ext>
            </p:extLst>
          </p:nvPr>
        </p:nvGraphicFramePr>
        <p:xfrm>
          <a:off x="6396607" y="1592511"/>
          <a:ext cx="5665252" cy="2288513"/>
        </p:xfrm>
        <a:graphic>
          <a:graphicData uri="http://schemas.openxmlformats.org/drawingml/2006/table">
            <a:tbl>
              <a:tblPr firstRow="1" firstCol="1"/>
              <a:tblGrid>
                <a:gridCol w="1467079">
                  <a:extLst>
                    <a:ext uri="{9D8B030D-6E8A-4147-A177-3AD203B41FA5}">
                      <a16:colId xmlns:a16="http://schemas.microsoft.com/office/drawing/2014/main" val="2880644829"/>
                    </a:ext>
                  </a:extLst>
                </a:gridCol>
                <a:gridCol w="489787">
                  <a:extLst>
                    <a:ext uri="{9D8B030D-6E8A-4147-A177-3AD203B41FA5}">
                      <a16:colId xmlns:a16="http://schemas.microsoft.com/office/drawing/2014/main" val="404985249"/>
                    </a:ext>
                  </a:extLst>
                </a:gridCol>
                <a:gridCol w="944589">
                  <a:extLst>
                    <a:ext uri="{9D8B030D-6E8A-4147-A177-3AD203B41FA5}">
                      <a16:colId xmlns:a16="http://schemas.microsoft.com/office/drawing/2014/main" val="3307077241"/>
                    </a:ext>
                  </a:extLst>
                </a:gridCol>
                <a:gridCol w="1140504">
                  <a:extLst>
                    <a:ext uri="{9D8B030D-6E8A-4147-A177-3AD203B41FA5}">
                      <a16:colId xmlns:a16="http://schemas.microsoft.com/office/drawing/2014/main" val="3905529948"/>
                    </a:ext>
                  </a:extLst>
                </a:gridCol>
                <a:gridCol w="1623293">
                  <a:extLst>
                    <a:ext uri="{9D8B030D-6E8A-4147-A177-3AD203B41FA5}">
                      <a16:colId xmlns:a16="http://schemas.microsoft.com/office/drawing/2014/main" val="1573762774"/>
                    </a:ext>
                  </a:extLst>
                </a:gridCol>
              </a:tblGrid>
              <a:tr h="413210">
                <a:tc>
                  <a:txBody>
                    <a:bodyPr/>
                    <a:lstStyle/>
                    <a:p>
                      <a:pPr marL="0" marR="0">
                        <a:lnSpc>
                          <a:spcPct val="107000"/>
                        </a:lnSpc>
                        <a:spcBef>
                          <a:spcPts val="0"/>
                        </a:spcBef>
                        <a:spcAft>
                          <a:spcPts val="0"/>
                        </a:spcAft>
                      </a:pPr>
                      <a:r>
                        <a:rPr lang="en-US" sz="1100">
                          <a:solidFill>
                            <a:srgbClr val="000000"/>
                          </a:solidFill>
                          <a:effectLst/>
                          <a:highlight>
                            <a:srgbClr val="5B9BD5"/>
                          </a:highlight>
                          <a:latin typeface="Calibri" panose="020F0502020204030204" pitchFamily="34" charset="0"/>
                          <a:ea typeface="Calibri" panose="020F0502020204030204" pitchFamily="34" charset="0"/>
                          <a:cs typeface="Times New Roman" panose="02020603050405020304" pitchFamily="18" charset="0"/>
                        </a:rPr>
                        <a:t>Basement Type</a:t>
                      </a:r>
                      <a:endParaRPr lang="en-US" sz="1100">
                        <a:solidFill>
                          <a:srgbClr val="000000"/>
                        </a:solidFill>
                        <a:effectLst/>
                        <a:highlight>
                          <a:srgbClr val="5B9BD5"/>
                        </a:highligh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solidFill>
                            <a:srgbClr val="000000"/>
                          </a:solidFill>
                          <a:effectLst/>
                          <a:highlight>
                            <a:srgbClr val="5B9BD5"/>
                          </a:highlight>
                          <a:latin typeface="Calibri" panose="020F0502020204030204" pitchFamily="34" charset="0"/>
                          <a:ea typeface="Calibri" panose="020F0502020204030204" pitchFamily="34" charset="0"/>
                          <a:cs typeface="Times New Roman" panose="02020603050405020304" pitchFamily="18" charset="0"/>
                        </a:rPr>
                        <a:t> </a:t>
                      </a:r>
                      <a:endParaRPr lang="en-US" sz="1100">
                        <a:solidFill>
                          <a:srgbClr val="000000"/>
                        </a:solidFill>
                        <a:effectLst/>
                        <a:highlight>
                          <a:srgbClr val="5B9BD5"/>
                        </a:highlight>
                        <a:latin typeface="Franklin Gothic Book" panose="020B0503020102020204" pitchFamily="34" charset="0"/>
                        <a:ea typeface="Calibri" panose="020F0502020204030204" pitchFamily="34" charset="0"/>
                        <a:cs typeface="Times New Roman" panose="02020603050405020304" pitchFamily="18" charset="0"/>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nSpc>
                          <a:spcPct val="107000"/>
                        </a:lnSpc>
                        <a:spcBef>
                          <a:spcPts val="0"/>
                        </a:spcBef>
                        <a:spcAft>
                          <a:spcPts val="0"/>
                        </a:spcAft>
                      </a:pPr>
                      <a:r>
                        <a:rPr lang="en-US" sz="1100" b="1" i="1">
                          <a:solidFill>
                            <a:srgbClr val="000000"/>
                          </a:solidFill>
                          <a:effectLst/>
                          <a:highlight>
                            <a:srgbClr val="5B9BD5"/>
                          </a:highlight>
                          <a:latin typeface="Calibri" panose="020F0502020204030204" pitchFamily="34" charset="0"/>
                          <a:ea typeface="Calibri" panose="020F0502020204030204" pitchFamily="34" charset="0"/>
                          <a:cs typeface="Times New Roman" panose="02020603050405020304" pitchFamily="18" charset="0"/>
                        </a:rPr>
                        <a:t>LMI</a:t>
                      </a:r>
                      <a:endParaRPr lang="en-US" sz="1100">
                        <a:solidFill>
                          <a:srgbClr val="000000"/>
                        </a:solidFill>
                        <a:effectLst/>
                        <a:highlight>
                          <a:srgbClr val="5B9BD5"/>
                        </a:highlight>
                        <a:latin typeface="Franklin Gothic Book" panose="020B0503020102020204" pitchFamily="34" charset="0"/>
                        <a:ea typeface="Calibri" panose="020F0502020204030204" pitchFamily="34" charset="0"/>
                        <a:cs typeface="Times New Roman" panose="02020603050405020304" pitchFamily="18" charset="0"/>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nSpc>
                          <a:spcPct val="107000"/>
                        </a:lnSpc>
                        <a:spcBef>
                          <a:spcPts val="0"/>
                        </a:spcBef>
                        <a:spcAft>
                          <a:spcPts val="0"/>
                        </a:spcAft>
                      </a:pPr>
                      <a:r>
                        <a:rPr lang="en-US" sz="1100" b="1" i="1">
                          <a:solidFill>
                            <a:srgbClr val="000000"/>
                          </a:solidFill>
                          <a:effectLst/>
                          <a:highlight>
                            <a:srgbClr val="5B9BD5"/>
                          </a:highlight>
                          <a:latin typeface="Calibri" panose="020F0502020204030204" pitchFamily="34" charset="0"/>
                          <a:ea typeface="Calibri" panose="020F0502020204030204" pitchFamily="34" charset="0"/>
                          <a:cs typeface="Times New Roman" panose="02020603050405020304" pitchFamily="18" charset="0"/>
                        </a:rPr>
                        <a:t>Immigrants</a:t>
                      </a:r>
                      <a:endParaRPr lang="en-US" sz="1100">
                        <a:solidFill>
                          <a:srgbClr val="000000"/>
                        </a:solidFill>
                        <a:effectLst/>
                        <a:highlight>
                          <a:srgbClr val="5B9BD5"/>
                        </a:highlight>
                        <a:latin typeface="Franklin Gothic Book" panose="020B0503020102020204" pitchFamily="34" charset="0"/>
                        <a:ea typeface="Calibri" panose="020F0502020204030204" pitchFamily="34" charset="0"/>
                        <a:cs typeface="Times New Roman" panose="02020603050405020304" pitchFamily="18" charset="0"/>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nSpc>
                          <a:spcPct val="107000"/>
                        </a:lnSpc>
                        <a:spcBef>
                          <a:spcPts val="0"/>
                        </a:spcBef>
                        <a:spcAft>
                          <a:spcPts val="0"/>
                        </a:spcAft>
                      </a:pPr>
                      <a:r>
                        <a:rPr lang="en-US" sz="1100" b="1" i="1">
                          <a:solidFill>
                            <a:srgbClr val="000000"/>
                          </a:solidFill>
                          <a:effectLst/>
                          <a:highlight>
                            <a:srgbClr val="5B9BD5"/>
                          </a:highlight>
                          <a:latin typeface="Calibri" panose="020F0502020204030204" pitchFamily="34" charset="0"/>
                          <a:ea typeface="Calibri" panose="020F0502020204030204" pitchFamily="34" charset="0"/>
                          <a:cs typeface="Times New Roman" panose="02020603050405020304" pitchFamily="18" charset="0"/>
                        </a:rPr>
                        <a:t>Racial/ethnic minorities</a:t>
                      </a:r>
                      <a:endParaRPr lang="en-US" sz="1100">
                        <a:solidFill>
                          <a:srgbClr val="000000"/>
                        </a:solidFill>
                        <a:effectLst/>
                        <a:highlight>
                          <a:srgbClr val="5B9BD5"/>
                        </a:highlight>
                        <a:latin typeface="Franklin Gothic Book" panose="020B0503020102020204" pitchFamily="34" charset="0"/>
                        <a:ea typeface="Calibri" panose="020F0502020204030204" pitchFamily="34" charset="0"/>
                        <a:cs typeface="Times New Roman" panose="02020603050405020304" pitchFamily="18" charset="0"/>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nSpc>
                          <a:spcPct val="107000"/>
                        </a:lnSpc>
                        <a:spcBef>
                          <a:spcPts val="0"/>
                        </a:spcBef>
                        <a:spcAft>
                          <a:spcPts val="0"/>
                        </a:spcAft>
                      </a:pPr>
                      <a:r>
                        <a:rPr lang="en-US" sz="1100" b="1" i="1">
                          <a:solidFill>
                            <a:srgbClr val="000000"/>
                          </a:solidFill>
                          <a:effectLst/>
                          <a:highlight>
                            <a:srgbClr val="5B9BD5"/>
                          </a:highlight>
                          <a:latin typeface="Calibri" panose="020F0502020204030204" pitchFamily="34" charset="0"/>
                          <a:ea typeface="Calibri" panose="020F0502020204030204" pitchFamily="34" charset="0"/>
                          <a:cs typeface="Times New Roman" panose="02020603050405020304" pitchFamily="18" charset="0"/>
                        </a:rPr>
                        <a:t>Monthly Median Rent ($)</a:t>
                      </a:r>
                      <a:endParaRPr lang="en-US" sz="1100">
                        <a:solidFill>
                          <a:srgbClr val="000000"/>
                        </a:solidFill>
                        <a:effectLst/>
                        <a:highlight>
                          <a:srgbClr val="5B9BD5"/>
                        </a:highlight>
                        <a:latin typeface="Franklin Gothic Book" panose="020B0503020102020204" pitchFamily="34" charset="0"/>
                        <a:ea typeface="Calibri" panose="020F0502020204030204" pitchFamily="34" charset="0"/>
                        <a:cs typeface="Times New Roman" panose="02020603050405020304" pitchFamily="18" charset="0"/>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881015367"/>
                  </a:ext>
                </a:extLst>
              </a:tr>
              <a:tr h="625101">
                <a:tc>
                  <a:txBody>
                    <a:bodyPr/>
                    <a:lstStyle/>
                    <a:p>
                      <a:pPr marL="0" marR="0">
                        <a:lnSpc>
                          <a:spcPct val="107000"/>
                        </a:lnSpc>
                        <a:spcBef>
                          <a:spcPts val="0"/>
                        </a:spcBef>
                        <a:spcAft>
                          <a:spcPts val="0"/>
                        </a:spcAft>
                      </a:pPr>
                      <a:r>
                        <a:rPr lang="en-US" sz="1100" b="1" i="1" dirty="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Census Tracts with Flood-Prone Basements</a:t>
                      </a:r>
                      <a:endParaRPr lang="en-US" sz="1100" dirty="0">
                        <a:solidFill>
                          <a:srgbClr val="000000"/>
                        </a:solidFill>
                        <a:effectLst/>
                        <a:highlight>
                          <a:srgbClr val="DEEAF6"/>
                        </a:highlight>
                        <a:latin typeface="Franklin Gothic Book" panose="020B0503020102020204" pitchFamily="34" charset="0"/>
                        <a:ea typeface="Calibri" panose="020F0502020204030204" pitchFamily="34" charset="0"/>
                        <a:cs typeface="Times New Roman" panose="02020603050405020304" pitchFamily="18" charset="0"/>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9%</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9%</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10%</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$1,494</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7908561"/>
                  </a:ext>
                </a:extLst>
              </a:tr>
              <a:tr h="62510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b="1" i="1" dirty="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Census Tracts with Coastal Flood-Prone Basements</a:t>
                      </a:r>
                      <a:endParaRPr lang="en-US" sz="1100" dirty="0">
                        <a:solidFill>
                          <a:srgbClr val="000000"/>
                        </a:solidFill>
                        <a:effectLst/>
                        <a:highlight>
                          <a:srgbClr val="DEEAF6"/>
                        </a:highlight>
                        <a:latin typeface="Franklin Gothic Book" panose="020B0503020102020204" pitchFamily="34" charset="0"/>
                        <a:ea typeface="Calibri" panose="020F0502020204030204" pitchFamily="34" charset="0"/>
                        <a:cs typeface="Times New Roman" panose="02020603050405020304" pitchFamily="18" charset="0"/>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4%</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5%</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4%</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$1,325</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5904793"/>
                  </a:ext>
                </a:extLst>
              </a:tr>
              <a:tr h="62510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b="1" i="1" dirty="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Census Tracts with Pluvial Flood-Prone Basements</a:t>
                      </a:r>
                      <a:endParaRPr lang="en-US" sz="1100" dirty="0">
                        <a:solidFill>
                          <a:srgbClr val="000000"/>
                        </a:solidFill>
                        <a:effectLst/>
                        <a:highlight>
                          <a:srgbClr val="DEEAF6"/>
                        </a:highlight>
                        <a:latin typeface="Franklin Gothic Book" panose="020B0503020102020204" pitchFamily="34" charset="0"/>
                        <a:ea typeface="Calibri" panose="020F0502020204030204" pitchFamily="34" charset="0"/>
                        <a:cs typeface="Times New Roman" panose="02020603050405020304" pitchFamily="18" charset="0"/>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5%</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4%</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6%</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$1,510</a:t>
                      </a: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5237509"/>
                  </a:ext>
                </a:extLst>
              </a:tr>
            </a:tbl>
          </a:graphicData>
        </a:graphic>
      </p:graphicFrame>
      <p:sp>
        <p:nvSpPr>
          <p:cNvPr id="16" name="Rectangle 15">
            <a:extLst>
              <a:ext uri="{FF2B5EF4-FFF2-40B4-BE49-F238E27FC236}">
                <a16:creationId xmlns:a16="http://schemas.microsoft.com/office/drawing/2014/main" id="{348F0D7A-06B0-DAEF-E7DD-0A0860EE8D6C}"/>
              </a:ext>
            </a:extLst>
          </p:cNvPr>
          <p:cNvSpPr/>
          <p:nvPr/>
        </p:nvSpPr>
        <p:spPr>
          <a:xfrm>
            <a:off x="6386334" y="3881024"/>
            <a:ext cx="5665251" cy="27179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Approximately 10 percent of low-income and immigrant New Yorkers live in census tracts with high concentrations of basement apartments at high risk of flooding.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Our estimates of the viable versus flood-prone housing stock suggest that adjacent and nearby neighborhoods that are affordable and less vulnerable to storms could be developed as future sites of safe dwellings.</a:t>
            </a:r>
          </a:p>
        </p:txBody>
      </p:sp>
      <p:sp>
        <p:nvSpPr>
          <p:cNvPr id="19" name="TextBox 18">
            <a:extLst>
              <a:ext uri="{FF2B5EF4-FFF2-40B4-BE49-F238E27FC236}">
                <a16:creationId xmlns:a16="http://schemas.microsoft.com/office/drawing/2014/main" id="{7209A883-22DA-B92C-A1B2-15658D170568}"/>
              </a:ext>
            </a:extLst>
          </p:cNvPr>
          <p:cNvSpPr txBox="1"/>
          <p:nvPr/>
        </p:nvSpPr>
        <p:spPr>
          <a:xfrm>
            <a:off x="1754156" y="6224519"/>
            <a:ext cx="3844212" cy="453650"/>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Data: PLUTO NYC Database version 23.1; First Street Foundation (2021); FEMA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Note: Dark gray areas indicate that there are no identifiable potential basement dwellings in the census tract, given the data-filtering process used here.</a:t>
            </a:r>
          </a:p>
        </p:txBody>
      </p:sp>
      <p:sp>
        <p:nvSpPr>
          <p:cNvPr id="11" name="Title 1">
            <a:extLst>
              <a:ext uri="{FF2B5EF4-FFF2-40B4-BE49-F238E27FC236}">
                <a16:creationId xmlns:a16="http://schemas.microsoft.com/office/drawing/2014/main" id="{94D4F4E1-8BF9-80DE-6270-629532D012C3}"/>
              </a:ext>
            </a:extLst>
          </p:cNvPr>
          <p:cNvSpPr>
            <a:spLocks noGrp="1"/>
          </p:cNvSpPr>
          <p:nvPr>
            <p:ph type="title"/>
          </p:nvPr>
        </p:nvSpPr>
        <p:spPr>
          <a:xfrm>
            <a:off x="396120" y="112573"/>
            <a:ext cx="9836650" cy="1325563"/>
          </a:xfrm>
        </p:spPr>
        <p:txBody>
          <a:bodyPr>
            <a:normAutofit/>
          </a:bodyPr>
          <a:lstStyle/>
          <a:p>
            <a:r>
              <a:rPr lang="en-US" sz="4000" b="0" dirty="0">
                <a:solidFill>
                  <a:schemeClr val="bg1"/>
                </a:solidFill>
                <a:latin typeface="Franklin Gothic Medium Cond" panose="020B0606030402020204" pitchFamily="34" charset="0"/>
                <a:cs typeface="Times New Roman" panose="02020603050405020304" pitchFamily="18" charset="0"/>
              </a:rPr>
              <a:t>Flood-Prone Basement Housing and Resident Characteristics</a:t>
            </a:r>
            <a:endParaRPr lang="en-US" sz="4000" b="0" dirty="0">
              <a:solidFill>
                <a:schemeClr val="bg1"/>
              </a:solidFill>
              <a:latin typeface="Franklin Gothic Medium Cond" panose="020B0606030402020204" pitchFamily="34" charset="0"/>
            </a:endParaRPr>
          </a:p>
        </p:txBody>
      </p:sp>
      <p:pic>
        <p:nvPicPr>
          <p:cNvPr id="12" name="Picture 11" descr="A picture containing text&#10;&#10;Description automatically generated">
            <a:extLst>
              <a:ext uri="{FF2B5EF4-FFF2-40B4-BE49-F238E27FC236}">
                <a16:creationId xmlns:a16="http://schemas.microsoft.com/office/drawing/2014/main" id="{EC3C4725-EC5B-D175-93CA-ACC153DEFF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1720" y="537367"/>
            <a:ext cx="884160" cy="528886"/>
          </a:xfrm>
          <a:prstGeom prst="rect">
            <a:avLst/>
          </a:prstGeom>
        </p:spPr>
      </p:pic>
    </p:spTree>
    <p:extLst>
      <p:ext uri="{BB962C8B-B14F-4D97-AF65-F5344CB8AC3E}">
        <p14:creationId xmlns:p14="http://schemas.microsoft.com/office/powerpoint/2010/main" val="399727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98692803-414F-3923-1510-E925517ED600}"/>
              </a:ext>
            </a:extLst>
          </p:cNvPr>
          <p:cNvPicPr>
            <a:picLocks noChangeAspect="1"/>
          </p:cNvPicPr>
          <p:nvPr/>
        </p:nvPicPr>
        <p:blipFill rotWithShape="1">
          <a:blip r:embed="rId2">
            <a:extLst>
              <a:ext uri="{28A0092B-C50C-407E-A947-70E740481C1C}">
                <a14:useLocalDpi xmlns:a14="http://schemas.microsoft.com/office/drawing/2010/main" val="0"/>
              </a:ext>
            </a:extLst>
          </a:blip>
          <a:srcRect b="89945"/>
          <a:stretch/>
        </p:blipFill>
        <p:spPr>
          <a:xfrm>
            <a:off x="0" y="0"/>
            <a:ext cx="12194547" cy="1541123"/>
          </a:xfrm>
          <a:prstGeom prst="rect">
            <a:avLst/>
          </a:prstGeom>
        </p:spPr>
      </p:pic>
      <p:sp>
        <p:nvSpPr>
          <p:cNvPr id="2" name="Title 1">
            <a:extLst>
              <a:ext uri="{FF2B5EF4-FFF2-40B4-BE49-F238E27FC236}">
                <a16:creationId xmlns:a16="http://schemas.microsoft.com/office/drawing/2014/main" id="{9AE65359-0580-9461-8215-870F9D54242D}"/>
              </a:ext>
            </a:extLst>
          </p:cNvPr>
          <p:cNvSpPr>
            <a:spLocks noGrp="1"/>
          </p:cNvSpPr>
          <p:nvPr>
            <p:ph type="title"/>
          </p:nvPr>
        </p:nvSpPr>
        <p:spPr>
          <a:xfrm>
            <a:off x="198060" y="187787"/>
            <a:ext cx="10515600" cy="1325563"/>
          </a:xfrm>
        </p:spPr>
        <p:txBody>
          <a:bodyPr>
            <a:normAutofit/>
          </a:bodyPr>
          <a:lstStyle/>
          <a:p>
            <a:r>
              <a:rPr lang="en-US" sz="4000" dirty="0">
                <a:solidFill>
                  <a:schemeClr val="bg1"/>
                </a:solidFill>
                <a:latin typeface="Franklin Gothic Medium Cond" panose="020B0606030402020204" pitchFamily="34" charset="0"/>
                <a:cs typeface="Times New Roman" panose="02020603050405020304" pitchFamily="18" charset="0"/>
              </a:rPr>
              <a:t>FRBNY Community Development: </a:t>
            </a:r>
            <a:br>
              <a:rPr lang="en-US" sz="4000" dirty="0">
                <a:solidFill>
                  <a:schemeClr val="bg1"/>
                </a:solidFill>
                <a:latin typeface="Franklin Gothic Medium Cond" panose="020B0606030402020204" pitchFamily="34" charset="0"/>
                <a:cs typeface="Times New Roman" panose="02020603050405020304" pitchFamily="18" charset="0"/>
              </a:rPr>
            </a:br>
            <a:r>
              <a:rPr lang="en-US" sz="4000" dirty="0">
                <a:solidFill>
                  <a:schemeClr val="bg1"/>
                </a:solidFill>
                <a:latin typeface="Franklin Gothic Medium Cond" panose="020B0606030402020204" pitchFamily="34" charset="0"/>
                <a:cs typeface="Times New Roman" panose="02020603050405020304" pitchFamily="18" charset="0"/>
              </a:rPr>
              <a:t>Research on Flood Risk in LMI Communities </a:t>
            </a:r>
            <a:endParaRPr lang="en-US" sz="4000" dirty="0">
              <a:solidFill>
                <a:schemeClr val="bg1"/>
              </a:solidFill>
              <a:latin typeface="Franklin Gothic Medium Cond" panose="020B0606030402020204" pitchFamily="34" charset="0"/>
            </a:endParaRPr>
          </a:p>
        </p:txBody>
      </p:sp>
      <p:sp>
        <p:nvSpPr>
          <p:cNvPr id="3" name="Slide Number Placeholder 2">
            <a:extLst>
              <a:ext uri="{FF2B5EF4-FFF2-40B4-BE49-F238E27FC236}">
                <a16:creationId xmlns:a16="http://schemas.microsoft.com/office/drawing/2014/main" id="{50004D25-F7BF-9227-1CF8-CCF584ACC951}"/>
              </a:ext>
            </a:extLst>
          </p:cNvPr>
          <p:cNvSpPr>
            <a:spLocks noGrp="1"/>
          </p:cNvSpPr>
          <p:nvPr>
            <p:ph type="sldNum" sz="quarter" idx="12"/>
          </p:nvPr>
        </p:nvSpPr>
        <p:spPr/>
        <p:txBody>
          <a:bodyPr/>
          <a:lstStyle/>
          <a:p>
            <a:fld id="{5A90D440-CEAC-4DDF-A0CC-730E86BD930F}" type="slidenum">
              <a:rPr lang="en-US" smtClean="0"/>
              <a:t>7</a:t>
            </a:fld>
            <a:endParaRPr lang="en-US"/>
          </a:p>
        </p:txBody>
      </p:sp>
      <p:pic>
        <p:nvPicPr>
          <p:cNvPr id="6" name="Picture 5" descr="A picture containing text&#10;&#10;Description automatically generated">
            <a:extLst>
              <a:ext uri="{FF2B5EF4-FFF2-40B4-BE49-F238E27FC236}">
                <a16:creationId xmlns:a16="http://schemas.microsoft.com/office/drawing/2014/main" id="{03664A2F-59E3-BE27-9342-EA9BC7857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1720" y="537367"/>
            <a:ext cx="884160" cy="528886"/>
          </a:xfrm>
          <a:prstGeom prst="rect">
            <a:avLst/>
          </a:prstGeom>
        </p:spPr>
      </p:pic>
      <p:sp>
        <p:nvSpPr>
          <p:cNvPr id="9" name="TextBox 8">
            <a:extLst>
              <a:ext uri="{FF2B5EF4-FFF2-40B4-BE49-F238E27FC236}">
                <a16:creationId xmlns:a16="http://schemas.microsoft.com/office/drawing/2014/main" id="{606F0ADE-CA1A-64BD-048C-805DDA3CF07F}"/>
              </a:ext>
            </a:extLst>
          </p:cNvPr>
          <p:cNvSpPr txBox="1"/>
          <p:nvPr/>
        </p:nvSpPr>
        <p:spPr>
          <a:xfrm>
            <a:off x="3701143" y="2220739"/>
            <a:ext cx="229533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65D7E"/>
                </a:solidFill>
                <a:effectLst/>
                <a:uLnTx/>
                <a:uFillTx/>
                <a:latin typeface="Franklin Gothic Book" panose="020B0503020102020204" pitchFamily="34" charset="0"/>
                <a:ea typeface="Roboto" panose="02000000000000000000" pitchFamily="2" charset="0"/>
              </a:rPr>
              <a:t>Flood Risk and Basement Housing in New York City: The Impact of Extreme Weather on Vulnerable Housing Stock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5D7E"/>
              </a:solidFill>
              <a:effectLst/>
              <a:uLnTx/>
              <a:uFillTx/>
              <a:latin typeface="Franklin Gothic Book" panose="020B0503020102020204" pitchFamily="34"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5D7E"/>
                </a:solidFill>
                <a:effectLst/>
                <a:uLnTx/>
                <a:uFillTx/>
                <a:latin typeface="Franklin Gothic Book" panose="020B0503020102020204" pitchFamily="34" charset="0"/>
                <a:ea typeface="Roboto" panose="02000000000000000000" pitchFamily="2" charset="0"/>
              </a:rPr>
              <a:t>Ambika Nair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5D7E"/>
                </a:solidFill>
                <a:effectLst/>
                <a:uLnTx/>
                <a:uFillTx/>
                <a:latin typeface="Franklin Gothic Book" panose="020B0503020102020204" pitchFamily="34" charset="0"/>
                <a:ea typeface="Roboto" panose="02000000000000000000" pitchFamily="2" charset="0"/>
              </a:rPr>
              <a:t>Claire Kramer Mills</a:t>
            </a:r>
          </a:p>
        </p:txBody>
      </p:sp>
      <p:sp>
        <p:nvSpPr>
          <p:cNvPr id="10" name="TextBox 9">
            <a:extLst>
              <a:ext uri="{FF2B5EF4-FFF2-40B4-BE49-F238E27FC236}">
                <a16:creationId xmlns:a16="http://schemas.microsoft.com/office/drawing/2014/main" id="{629CE14D-AFAF-2D7D-C4F2-D8126247550B}"/>
              </a:ext>
            </a:extLst>
          </p:cNvPr>
          <p:cNvSpPr txBox="1"/>
          <p:nvPr/>
        </p:nvSpPr>
        <p:spPr>
          <a:xfrm>
            <a:off x="9439102" y="2170979"/>
            <a:ext cx="229533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65D7E"/>
                </a:solidFill>
                <a:effectLst/>
                <a:uLnTx/>
                <a:uFillTx/>
                <a:latin typeface="Franklin Gothic Book" panose="020B0503020102020204" pitchFamily="34" charset="0"/>
                <a:ea typeface="Roboto" panose="02000000000000000000" pitchFamily="2" charset="0"/>
              </a:rPr>
              <a:t>Flooding Impacts on Household Finances: Insights from Focus Groups in New York City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5D7E"/>
              </a:solidFill>
              <a:effectLst/>
              <a:uLnTx/>
              <a:uFillTx/>
              <a:latin typeface="Franklin Gothic Book" panose="020B0503020102020204" pitchFamily="34"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5D7E"/>
              </a:solidFill>
              <a:effectLst/>
              <a:uLnTx/>
              <a:uFillTx/>
              <a:latin typeface="Franklin Gothic Book" panose="020B0503020102020204" pitchFamily="34"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5D7E"/>
              </a:solidFill>
              <a:effectLst/>
              <a:uLnTx/>
              <a:uFillTx/>
              <a:latin typeface="Franklin Gothic Book" panose="020B0503020102020204" pitchFamily="34"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5D7E"/>
                </a:solidFill>
                <a:effectLst/>
                <a:uLnTx/>
                <a:uFillTx/>
                <a:latin typeface="Franklin Gothic Book" panose="020B0503020102020204" pitchFamily="34" charset="0"/>
                <a:ea typeface="Roboto" panose="02000000000000000000" pitchFamily="2" charset="0"/>
              </a:rPr>
              <a:t>Dyvonne Body</a:t>
            </a:r>
          </a:p>
        </p:txBody>
      </p:sp>
      <p:sp>
        <p:nvSpPr>
          <p:cNvPr id="11" name="Arrow: Bent-Up 10">
            <a:extLst>
              <a:ext uri="{FF2B5EF4-FFF2-40B4-BE49-F238E27FC236}">
                <a16:creationId xmlns:a16="http://schemas.microsoft.com/office/drawing/2014/main" id="{4305FDA8-C582-2716-3227-B8BD62141583}"/>
              </a:ext>
            </a:extLst>
          </p:cNvPr>
          <p:cNvSpPr/>
          <p:nvPr/>
        </p:nvSpPr>
        <p:spPr>
          <a:xfrm rot="16200000">
            <a:off x="3987995" y="1663781"/>
            <a:ext cx="360784" cy="740229"/>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Bent-Up 11">
            <a:extLst>
              <a:ext uri="{FF2B5EF4-FFF2-40B4-BE49-F238E27FC236}">
                <a16:creationId xmlns:a16="http://schemas.microsoft.com/office/drawing/2014/main" id="{ECB2ADDA-B2E1-3B5B-971E-98707C606626}"/>
              </a:ext>
            </a:extLst>
          </p:cNvPr>
          <p:cNvSpPr/>
          <p:nvPr/>
        </p:nvSpPr>
        <p:spPr>
          <a:xfrm rot="16200000">
            <a:off x="9707661" y="1598113"/>
            <a:ext cx="360784" cy="740229"/>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04B2BAB-E8F6-DF77-FFF3-DAEBBE2F713D}"/>
              </a:ext>
            </a:extLst>
          </p:cNvPr>
          <p:cNvPicPr>
            <a:picLocks noChangeAspect="1"/>
          </p:cNvPicPr>
          <p:nvPr/>
        </p:nvPicPr>
        <p:blipFill>
          <a:blip r:embed="rId4"/>
          <a:stretch>
            <a:fillRect/>
          </a:stretch>
        </p:blipFill>
        <p:spPr>
          <a:xfrm>
            <a:off x="255713" y="1704743"/>
            <a:ext cx="3403535" cy="3403535"/>
          </a:xfrm>
          <a:prstGeom prst="rect">
            <a:avLst/>
          </a:prstGeom>
          <a:ln>
            <a:solidFill>
              <a:schemeClr val="accent1"/>
            </a:solidFill>
          </a:ln>
        </p:spPr>
      </p:pic>
      <p:pic>
        <p:nvPicPr>
          <p:cNvPr id="14" name="Picture 13">
            <a:extLst>
              <a:ext uri="{FF2B5EF4-FFF2-40B4-BE49-F238E27FC236}">
                <a16:creationId xmlns:a16="http://schemas.microsoft.com/office/drawing/2014/main" id="{46B407BF-3F84-05C1-B6AB-70C50E81D1F7}"/>
              </a:ext>
            </a:extLst>
          </p:cNvPr>
          <p:cNvPicPr>
            <a:picLocks noChangeAspect="1"/>
          </p:cNvPicPr>
          <p:nvPr/>
        </p:nvPicPr>
        <p:blipFill>
          <a:blip r:embed="rId5"/>
          <a:stretch>
            <a:fillRect/>
          </a:stretch>
        </p:blipFill>
        <p:spPr>
          <a:xfrm>
            <a:off x="5976612" y="1704743"/>
            <a:ext cx="3403535" cy="3403535"/>
          </a:xfrm>
          <a:prstGeom prst="rect">
            <a:avLst/>
          </a:prstGeom>
          <a:ln>
            <a:solidFill>
              <a:schemeClr val="accent1"/>
            </a:solidFill>
          </a:ln>
        </p:spPr>
      </p:pic>
      <p:sp>
        <p:nvSpPr>
          <p:cNvPr id="15" name="TextBox 14">
            <a:extLst>
              <a:ext uri="{FF2B5EF4-FFF2-40B4-BE49-F238E27FC236}">
                <a16:creationId xmlns:a16="http://schemas.microsoft.com/office/drawing/2014/main" id="{98A96211-19C8-D805-8DA1-AC55958FF6CD}"/>
              </a:ext>
            </a:extLst>
          </p:cNvPr>
          <p:cNvSpPr txBox="1"/>
          <p:nvPr/>
        </p:nvSpPr>
        <p:spPr>
          <a:xfrm>
            <a:off x="255713" y="5435918"/>
            <a:ext cx="11765051" cy="1061829"/>
          </a:xfrm>
          <a:prstGeom prst="rect">
            <a:avLst/>
          </a:prstGeom>
          <a:noFill/>
        </p:spPr>
        <p:txBody>
          <a:bodyPr wrap="square" rtlCol="0">
            <a:spAutoFit/>
          </a:bodyPr>
          <a:lstStyle/>
          <a:p>
            <a:r>
              <a:rPr lang="en-US" sz="2100" u="sng" dirty="0">
                <a:solidFill>
                  <a:schemeClr val="accent1"/>
                </a:solidFill>
                <a:effectLst/>
                <a:latin typeface="Franklin Gothic Book" panose="020B0503020102020204" pitchFamily="34" charset="0"/>
                <a:ea typeface="Arial" panose="020B0604020202020204" pitchFamily="34" charset="0"/>
                <a:cs typeface="Times New Roman" panose="02020603050405020304" pitchFamily="18" charset="0"/>
              </a:rPr>
              <a:t>Contact</a:t>
            </a:r>
            <a:r>
              <a:rPr lang="en-US" sz="2100" dirty="0">
                <a:solidFill>
                  <a:schemeClr val="accent1"/>
                </a:solidFill>
                <a:effectLst/>
                <a:latin typeface="Franklin Gothic Book" panose="020B0503020102020204" pitchFamily="34" charset="0"/>
                <a:ea typeface="Arial" panose="020B0604020202020204" pitchFamily="34" charset="0"/>
                <a:cs typeface="Times New Roman" panose="02020603050405020304" pitchFamily="18" charset="0"/>
              </a:rPr>
              <a:t>:</a:t>
            </a:r>
          </a:p>
          <a:p>
            <a:pPr lvl="1"/>
            <a:r>
              <a:rPr lang="en-US" sz="2100" dirty="0">
                <a:solidFill>
                  <a:schemeClr val="accent1"/>
                </a:solidFill>
                <a:latin typeface="Franklin Gothic Book" panose="020B0503020102020204" pitchFamily="34" charset="0"/>
                <a:ea typeface="Arial" panose="020B0604020202020204" pitchFamily="34" charset="0"/>
                <a:cs typeface="Times New Roman" panose="02020603050405020304" pitchFamily="18" charset="0"/>
              </a:rPr>
              <a:t>Ambika Nair</a:t>
            </a:r>
          </a:p>
          <a:p>
            <a:pPr lvl="1"/>
            <a:r>
              <a:rPr lang="en-US" sz="2100" dirty="0">
                <a:solidFill>
                  <a:schemeClr val="accent1"/>
                </a:solidFill>
                <a:latin typeface="Franklin Gothic Book" panose="020B0503020102020204" pitchFamily="34" charset="0"/>
                <a:ea typeface="Arial" panose="020B0604020202020204" pitchFamily="34" charset="0"/>
                <a:cs typeface="Times New Roman" panose="02020603050405020304" pitchFamily="18" charset="0"/>
              </a:rPr>
              <a:t>ambika.nair@ny.frb.org</a:t>
            </a:r>
            <a:endParaRPr lang="en-US" sz="2100" dirty="0">
              <a:solidFill>
                <a:schemeClr val="accent1"/>
              </a:solidFill>
              <a:effectLst/>
              <a:latin typeface="Franklin Gothic Book" panose="020B05030201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89901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
      <a:dk1>
        <a:srgbClr val="365D7E"/>
      </a:dk1>
      <a:lt1>
        <a:sysClr val="window" lastClr="FFFFFF"/>
      </a:lt1>
      <a:dk2>
        <a:srgbClr val="365D7E"/>
      </a:dk2>
      <a:lt2>
        <a:srgbClr val="FFFFFF"/>
      </a:lt2>
      <a:accent1>
        <a:srgbClr val="365D7E"/>
      </a:accent1>
      <a:accent2>
        <a:srgbClr val="4D85B3"/>
      </a:accent2>
      <a:accent3>
        <a:srgbClr val="81A8C9"/>
      </a:accent3>
      <a:accent4>
        <a:srgbClr val="BFD3E3"/>
      </a:accent4>
      <a:accent5>
        <a:srgbClr val="5B9BD5"/>
      </a:accent5>
      <a:accent6>
        <a:srgbClr val="E7E6E6"/>
      </a:accent6>
      <a:hlink>
        <a:srgbClr val="48A1FA"/>
      </a:hlink>
      <a:folHlink>
        <a:srgbClr val="00B0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195</TotalTime>
  <Words>672</Words>
  <Application>Microsoft Office PowerPoint</Application>
  <PresentationFormat>Widescreen</PresentationFormat>
  <Paragraphs>76</Paragraphs>
  <Slides>7</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Aptos</vt:lpstr>
      <vt:lpstr>Aptos Display</vt:lpstr>
      <vt:lpstr>Arial</vt:lpstr>
      <vt:lpstr>Calibri</vt:lpstr>
      <vt:lpstr>Franklin Gothic Book</vt:lpstr>
      <vt:lpstr>Franklin Gothic Demi Cond</vt:lpstr>
      <vt:lpstr>Franklin Gothic Medium Cond</vt:lpstr>
      <vt:lpstr>Helvetica</vt:lpstr>
      <vt:lpstr>Roboto</vt:lpstr>
      <vt:lpstr>Office Theme</vt:lpstr>
      <vt:lpstr>1_Office Theme</vt:lpstr>
      <vt:lpstr>PowerPoint Presentation</vt:lpstr>
      <vt:lpstr>Hurricane Ida and Flood-Prone Basement Housing in NYC</vt:lpstr>
      <vt:lpstr>Flood Risk in New York City: 100-year Flood Plain</vt:lpstr>
      <vt:lpstr>Low-and-Moderate Income Renter Populations &amp; Rent Burden in New York City</vt:lpstr>
      <vt:lpstr>Flood Exposure to Low-and-Moderate Income Renter Populations</vt:lpstr>
      <vt:lpstr>Flood-Prone Basement Housing and Resident Characteristics</vt:lpstr>
      <vt:lpstr>FRBNY Community Development:  Research on Flood Risk in LMI Communities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Nair, Ambika</dc:creator>
  <cp:lastModifiedBy>Ambika Nair</cp:lastModifiedBy>
  <cp:revision>6</cp:revision>
  <dcterms:created xsi:type="dcterms:W3CDTF">2024-07-17T15:16:28Z</dcterms:created>
  <dcterms:modified xsi:type="dcterms:W3CDTF">2025-03-13T22:30:11Z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1c2f0d-b3ff-4d77-9838-7b0e82bdd7ab_Enabled">
    <vt:lpwstr>true</vt:lpwstr>
  </property>
  <property fmtid="{D5CDD505-2E9C-101B-9397-08002B2CF9AE}" pid="3" name="MSIP_Label_b51c2f0d-b3ff-4d77-9838-7b0e82bdd7ab_SetDate">
    <vt:lpwstr>2024-07-17T15:19:48Z</vt:lpwstr>
  </property>
  <property fmtid="{D5CDD505-2E9C-101B-9397-08002B2CF9AE}" pid="4" name="MSIP_Label_b51c2f0d-b3ff-4d77-9838-7b0e82bdd7ab_Method">
    <vt:lpwstr>Privileged</vt:lpwstr>
  </property>
  <property fmtid="{D5CDD505-2E9C-101B-9397-08002B2CF9AE}" pid="5" name="MSIP_Label_b51c2f0d-b3ff-4d77-9838-7b0e82bdd7ab_Name">
    <vt:lpwstr>b51c2f0d-b3ff-4d77-9838-7b0e82bdd7ab</vt:lpwstr>
  </property>
  <property fmtid="{D5CDD505-2E9C-101B-9397-08002B2CF9AE}" pid="6" name="MSIP_Label_b51c2f0d-b3ff-4d77-9838-7b0e82bdd7ab_SiteId">
    <vt:lpwstr>b397c653-5b19-463f-b9fc-af658ded9128</vt:lpwstr>
  </property>
  <property fmtid="{D5CDD505-2E9C-101B-9397-08002B2CF9AE}" pid="7" name="MSIP_Label_b51c2f0d-b3ff-4d77-9838-7b0e82bdd7ab_ActionId">
    <vt:lpwstr>ac2760cb-d4e0-42b2-9ade-bb4898ef5f7c</vt:lpwstr>
  </property>
  <property fmtid="{D5CDD505-2E9C-101B-9397-08002B2CF9AE}" pid="8" name="MSIP_Label_b51c2f0d-b3ff-4d77-9838-7b0e82bdd7ab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NONCONFIDENTIAL // EXTERNAL</vt:lpwstr>
  </property>
</Properties>
</file>