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5" r:id="rId4"/>
  </p:sldMasterIdLst>
  <p:notesMasterIdLst>
    <p:notesMasterId r:id="rId24"/>
  </p:notesMasterIdLst>
  <p:handoutMasterIdLst>
    <p:handoutMasterId r:id="rId25"/>
  </p:handoutMasterIdLst>
  <p:sldIdLst>
    <p:sldId id="2502" r:id="rId5"/>
    <p:sldId id="988202068" r:id="rId6"/>
    <p:sldId id="988202067" r:id="rId7"/>
    <p:sldId id="988202031" r:id="rId8"/>
    <p:sldId id="988202066" r:id="rId9"/>
    <p:sldId id="2529" r:id="rId10"/>
    <p:sldId id="2530" r:id="rId11"/>
    <p:sldId id="266" r:id="rId12"/>
    <p:sldId id="2531" r:id="rId13"/>
    <p:sldId id="988202070" r:id="rId14"/>
    <p:sldId id="988202071" r:id="rId15"/>
    <p:sldId id="988202072" r:id="rId16"/>
    <p:sldId id="265" r:id="rId17"/>
    <p:sldId id="988202073" r:id="rId18"/>
    <p:sldId id="988202077" r:id="rId19"/>
    <p:sldId id="988202076" r:id="rId20"/>
    <p:sldId id="988202075" r:id="rId21"/>
    <p:sldId id="988202074" r:id="rId22"/>
    <p:sldId id="988202078" r:id="rId23"/>
  </p:sldIdLst>
  <p:sldSz cx="12192000" cy="6858000"/>
  <p:notesSz cx="7315200" cy="96012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30A835AA-CB6E-4B48-A9D4-E970089393F3}">
          <p14:sldIdLst>
            <p14:sldId id="2502"/>
            <p14:sldId id="988202068"/>
            <p14:sldId id="988202067"/>
            <p14:sldId id="988202031"/>
            <p14:sldId id="988202066"/>
            <p14:sldId id="2529"/>
            <p14:sldId id="2530"/>
            <p14:sldId id="266"/>
            <p14:sldId id="2531"/>
            <p14:sldId id="988202070"/>
            <p14:sldId id="988202071"/>
            <p14:sldId id="988202072"/>
            <p14:sldId id="265"/>
            <p14:sldId id="988202073"/>
            <p14:sldId id="988202077"/>
            <p14:sldId id="988202076"/>
            <p14:sldId id="988202075"/>
            <p14:sldId id="988202074"/>
            <p14:sldId id="988202078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C9C21F-897A-69DC-10E2-CDFDAB995450}" name="Sitzmann, Megan" initials="MS" userId="S::MSITZMANN@hdrinc.com::427257f9-4146-41fd-9a5c-8b3b8e3615c8" providerId="AD"/>
  <p188:author id="{C5852476-8B12-CF07-FCD9-DE54195D2C5F}" name="Bordovsky, Melissa" initials="MB" userId="S::MBORDOVSKY@hdrinc.com::5be3fe5f-b68a-4cc2-b62f-2a5938c1bb42" providerId="AD"/>
  <p188:author id="{64D85AB2-87BC-A245-53AC-0090A88F8424}" name="Rieke, Cindy" initials="CR" userId="S::CRIEKE@hdrinc.com::63f58f27-838a-4534-a857-120e00c4b954" providerId="AD"/>
  <p188:author id="{6EBF38FD-B7B7-5129-6640-E96CB774CF4B}" name="Gruwell, Nancy A." initials="NG" userId="S::NGRUWELL@hdrinc.com::7be3e31e-33b6-4163-8843-548f6d8241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dovsky, Melissa" initials="BM" lastIdx="1" clrIdx="0">
    <p:extLst>
      <p:ext uri="{19B8F6BF-5375-455C-9EA6-DF929625EA0E}">
        <p15:presenceInfo xmlns:p15="http://schemas.microsoft.com/office/powerpoint/2012/main" userId="S::MBORDOVSKY@hdrinc.com::5be3fe5f-b68a-4cc2-b62f-2a5938c1bb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754" autoAdjust="0"/>
  </p:normalViewPr>
  <p:slideViewPr>
    <p:cSldViewPr snapToGrid="0">
      <p:cViewPr varScale="1">
        <p:scale>
          <a:sx n="85" d="100"/>
          <a:sy n="85" d="100"/>
        </p:scale>
        <p:origin x="96" y="702"/>
      </p:cViewPr>
      <p:guideLst>
        <p:guide pos="3840"/>
        <p:guide orient="horz" pos="2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1" d="100"/>
        <a:sy n="101" d="100"/>
      </p:scale>
      <p:origin x="0" y="-5606"/>
    </p:cViewPr>
  </p:sorterViewPr>
  <p:notesViewPr>
    <p:cSldViewPr snapToGrid="0" showGuides="1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6821C8-422F-4CA2-85E1-19A6D027F030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704683-B56F-4408-8720-603ECE57E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415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D86595-6E20-4226-9E0D-B3822373F9DE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CA3CC-E040-426A-BD9D-8E6CA1306B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57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229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801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7373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Pilot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3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 4 channels within the marsh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4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mott lane acting as a levee the site was subdivided into </a:t>
            </a:r>
            <a:r>
              <a:rPr lang="en-US"/>
              <a:t>four drainage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4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historically 120-150 feet 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2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9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Jellyfish seen in </a:t>
            </a:r>
            <a:r>
              <a:rPr lang="en-US" dirty="0" err="1"/>
              <a:t>micropools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63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signs are pointing towards success with areas revegetating and taller flowering </a:t>
            </a:r>
            <a:r>
              <a:rPr lang="en-US"/>
              <a:t>spartina. With </a:t>
            </a:r>
            <a:r>
              <a:rPr lang="en-US" dirty="0"/>
              <a:t>that we will stop there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4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South Shore Long Island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Bellport Bay adjacent to Wertheim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9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good, until you look closer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2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marsh in decline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4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 a high marsh system that supported salt hay farming.  Dramatic loss of high marsh over 30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8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6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Shallow basin with a dune at the water’s edge and almost flat marsh rising to the upland.</a:t>
            </a:r>
          </a:p>
          <a:p>
            <a:r>
              <a:rPr lang="en-US" dirty="0"/>
              <a:t>Review of aerials showed significant loss of shoreline, and sediment filling narrow openings.</a:t>
            </a:r>
          </a:p>
          <a:p>
            <a:r>
              <a:rPr lang="en-US" dirty="0"/>
              <a:t>Tidal amplitude of site is 1 foot or less.  Site was dominated by short spartina alterniflora, telling us that there was a </a:t>
            </a:r>
            <a:r>
              <a:rPr lang="en-US"/>
              <a:t>soil salinity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becomes trapped in the marsh resulting in low dissolved oxygen and salinity higher (26-33ppt) than the bay (25 ppt).  Ditch plugs were installed in the 80s to fill in some of the ditches however this is a low sediment system and the ditches have not closed.</a:t>
            </a:r>
          </a:p>
          <a:p>
            <a:r>
              <a:rPr lang="en-US" dirty="0"/>
              <a:t>Discuss buildup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7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991D5C-27F0-15A1-0684-D4451F2D43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6858000"/>
          </a:xfrm>
          <a:solidFill>
            <a:schemeClr val="tx2"/>
          </a:solidFill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Color block or insert image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4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2092C-0104-355E-4234-30DA91DA1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86106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 2024,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00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“Tap to add quote text”</a:t>
            </a:r>
          </a:p>
        </p:txBody>
      </p:sp>
    </p:spTree>
    <p:extLst>
      <p:ext uri="{BB962C8B-B14F-4D97-AF65-F5344CB8AC3E}">
        <p14:creationId xmlns:p14="http://schemas.microsoft.com/office/powerpoint/2010/main" val="345554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B99A40-24DE-4538-8985-32AAF462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1471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08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59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DFB287-C281-914C-4A62-64E49C85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3786" y="1468350"/>
            <a:ext cx="11504924" cy="4299456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F81A9D-CA69-22B8-AD7B-0ED8E910B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Tap to add title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707003"/>
            <a:ext cx="3693459" cy="3817620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ADDD79-2507-3821-783E-E99084382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25" y="1706563"/>
            <a:ext cx="6824663" cy="381635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83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15000" cy="6858000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8271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6858000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44588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15000" cy="3407664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1673"/>
            <a:ext cx="5715000" cy="3386328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8593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07664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1673"/>
            <a:ext cx="5715000" cy="3386328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65207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7C77853-3323-EDAF-192F-9CC832061B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715000" cy="3413760"/>
          </a:xfrm>
          <a:solidFill>
            <a:schemeClr val="tx2"/>
          </a:solidFill>
        </p:spPr>
        <p:txBody>
          <a:bodyPr lIns="91440" tIns="91440" rIns="9144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DDC2401-11A9-728C-2223-C63A1EA58F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7768"/>
            <a:ext cx="2825496" cy="3380232"/>
          </a:xfrm>
          <a:solidFill>
            <a:schemeClr val="tx2"/>
          </a:solidFill>
        </p:spPr>
        <p:txBody>
          <a:bodyPr lIns="91440" tIns="91440" rIns="9144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D0C96B2-4664-0D45-B36C-A089436A11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89504" y="3477768"/>
            <a:ext cx="2825496" cy="3383280"/>
          </a:xfrm>
          <a:solidFill>
            <a:schemeClr val="tx2"/>
          </a:solidFill>
        </p:spPr>
        <p:txBody>
          <a:bodyPr lIns="91440" tIns="91440" rIns="9144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9085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8600"/>
            <a:ext cx="7110985" cy="9265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102225"/>
            <a:ext cx="7110491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23907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78368" cy="3429000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42377" y="0"/>
            <a:ext cx="3849624" cy="6858000"/>
          </a:xfrm>
          <a:solidFill>
            <a:schemeClr val="tx2">
              <a:lumMod val="75000"/>
            </a:schemeClr>
          </a:solidFill>
        </p:spPr>
        <p:txBody>
          <a:bodyPr lIns="91440" tIns="91440" rIns="91440" bIns="91440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B18A5-F2CD-2E65-4E1A-D1FE6061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746244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 2024, all rights reserved.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105656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EFE5D97-E6BE-2E4E-91AD-6B49984AD1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13760"/>
          </a:xfrm>
          <a:solidFill>
            <a:schemeClr val="tx2"/>
          </a:solidFill>
        </p:spPr>
        <p:txBody>
          <a:bodyPr lIns="91440" tIns="91440" rIns="9144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122D8C-F762-66BD-0E11-F82054FA3F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6999" y="3477768"/>
            <a:ext cx="2825496" cy="3380232"/>
          </a:xfrm>
          <a:solidFill>
            <a:schemeClr val="tx2"/>
          </a:solidFill>
        </p:spPr>
        <p:txBody>
          <a:bodyPr lIns="91440" tIns="91440" rIns="9144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05B9283-8060-A3AC-AF5A-555906D4B5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66503" y="3477768"/>
            <a:ext cx="2825496" cy="3383280"/>
          </a:xfrm>
          <a:solidFill>
            <a:schemeClr val="tx2"/>
          </a:solidFill>
        </p:spPr>
        <p:txBody>
          <a:bodyPr lIns="91440" tIns="91440" rIns="9144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2806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" y="1828800"/>
            <a:ext cx="5340096" cy="3886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5830195"/>
            <a:ext cx="5339303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47085" y="1828800"/>
            <a:ext cx="5340096" cy="3886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243096" y="5830195"/>
            <a:ext cx="533930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400676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828800"/>
            <a:ext cx="3450336" cy="29464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4927601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401820" y="1828800"/>
            <a:ext cx="3413760" cy="29464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401820" y="4927601"/>
            <a:ext cx="3413760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32064" y="1828800"/>
            <a:ext cx="3450336" cy="29464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8132064" y="4927601"/>
            <a:ext cx="3450336" cy="495300"/>
          </a:xfrm>
        </p:spPr>
        <p:txBody>
          <a:bodyPr>
            <a:noAutofit/>
          </a:bodyPr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3723858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2080727"/>
            <a:ext cx="2511552" cy="2694473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4999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442885" y="2080727"/>
            <a:ext cx="2511552" cy="2694473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42885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37565" y="2080727"/>
            <a:ext cx="2511552" cy="2694473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50771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045450" y="2080727"/>
            <a:ext cx="2523744" cy="2694473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058656" y="49276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4090099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851408" y="1368425"/>
            <a:ext cx="3017520" cy="19050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3438527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580128" y="1368425"/>
            <a:ext cx="3017520" cy="19050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382008" y="3438527"/>
            <a:ext cx="3413760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8345424" y="1368425"/>
            <a:ext cx="3017520" cy="19050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3438527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851408" y="4076700"/>
            <a:ext cx="3017520" cy="19050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35000" y="6159500"/>
            <a:ext cx="3450336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580128" y="4076700"/>
            <a:ext cx="3017520" cy="19050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82008" y="6159500"/>
            <a:ext cx="3413760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8345424" y="4076700"/>
            <a:ext cx="3017520" cy="19050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8129016" y="6159500"/>
            <a:ext cx="3450336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3707110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747776" y="1524000"/>
            <a:ext cx="2286000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555661" y="1524000"/>
            <a:ext cx="2286000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42885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363547" y="1524000"/>
            <a:ext cx="2286000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50771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177528" y="1524000"/>
            <a:ext cx="2286000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058656" y="32766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47776" y="4076700"/>
            <a:ext cx="2286000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635000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3555661" y="4076700"/>
            <a:ext cx="2286000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3442885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6363547" y="4076700"/>
            <a:ext cx="2286000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6250771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36" hasCustomPrompt="1"/>
          </p:nvPr>
        </p:nvSpPr>
        <p:spPr>
          <a:xfrm>
            <a:off x="9177528" y="4076700"/>
            <a:ext cx="2286000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9058656" y="58293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1472048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08624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8624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2863212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2863212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5117800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117800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7372388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indent="0" algn="ctr">
              <a:buNone/>
              <a:defRPr lang="en-US"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41" hasCustomPrompt="1"/>
          </p:nvPr>
        </p:nvSpPr>
        <p:spPr>
          <a:xfrm>
            <a:off x="7372388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2" hasCustomPrompt="1"/>
          </p:nvPr>
        </p:nvSpPr>
        <p:spPr>
          <a:xfrm>
            <a:off x="9626977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9626977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44" hasCustomPrompt="1"/>
          </p:nvPr>
        </p:nvSpPr>
        <p:spPr>
          <a:xfrm>
            <a:off x="608624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608624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46" hasCustomPrompt="1"/>
          </p:nvPr>
        </p:nvSpPr>
        <p:spPr>
          <a:xfrm>
            <a:off x="2863212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2863212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48" hasCustomPrompt="1"/>
          </p:nvPr>
        </p:nvSpPr>
        <p:spPr>
          <a:xfrm>
            <a:off x="5117800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5117800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50" hasCustomPrompt="1"/>
          </p:nvPr>
        </p:nvSpPr>
        <p:spPr>
          <a:xfrm>
            <a:off x="7372388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7372388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52" hasCustomPrompt="1"/>
          </p:nvPr>
        </p:nvSpPr>
        <p:spPr>
          <a:xfrm>
            <a:off x="9626977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53" hasCustomPrompt="1"/>
          </p:nvPr>
        </p:nvSpPr>
        <p:spPr>
          <a:xfrm>
            <a:off x="9626977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68354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6057781"/>
            <a:ext cx="12192000" cy="800219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Name/location/information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3967845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1529994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E4674E-2848-4E6E-256D-6B460D286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508738"/>
            <a:ext cx="12192000" cy="4349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1493087"/>
          </a:xfrm>
          <a:prstGeom prst="rect">
            <a:avLst/>
          </a:prstGeom>
          <a:noFill/>
        </p:spPr>
        <p:txBody>
          <a:bodyPr wrap="square" lIns="0" tIns="91440" rIns="274320" bIns="0" anchor="t" anchorCtr="0">
            <a:no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Tap to add Project Name/location/information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C697C965-D028-4521-9374-54082BA446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8" y="1874087"/>
            <a:ext cx="5438777" cy="4450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91440" rIns="91440" bIns="9144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Project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F163BC-6F45-44FE-8998-3446B9CB00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39817" y="0"/>
            <a:ext cx="5442583" cy="3316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Project Image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39817" y="3409905"/>
            <a:ext cx="2688330" cy="29146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Project Image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B28CA11-43D5-6D7B-1517-30824F621A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41695" y="3409905"/>
            <a:ext cx="2640705" cy="29146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Project Image</a:t>
            </a:r>
          </a:p>
        </p:txBody>
      </p:sp>
    </p:spTree>
    <p:extLst>
      <p:ext uri="{BB962C8B-B14F-4D97-AF65-F5344CB8AC3E}">
        <p14:creationId xmlns:p14="http://schemas.microsoft.com/office/powerpoint/2010/main" val="2400402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Project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55644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B61ED3-80F6-417D-9A18-E8625DC8C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42976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8B621E02-379C-55BE-BB07-D4461A32F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7" y="1232433"/>
            <a:ext cx="3454400" cy="2536881"/>
          </a:xfrm>
        </p:spPr>
        <p:txBody>
          <a:bodyPr tIns="18288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01D354F-BA73-AA56-A3E8-5CF072A97B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3938192"/>
            <a:ext cx="3314479" cy="1220950"/>
          </a:xfrm>
        </p:spPr>
        <p:txBody>
          <a:bodyPr lIns="0" rIns="91440" bIns="182880" anchor="b" anchorCtr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C8B71A-A785-4350-6FF7-852DE44F61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7" y="6125295"/>
            <a:ext cx="3424521" cy="1836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297680" y="0"/>
            <a:ext cx="7894320" cy="3429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6F0CA1E-C8CE-4F74-AECE-943170D1DC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7680" y="3495102"/>
            <a:ext cx="3942937" cy="33628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2866108-7205-4FB7-BB9E-32402B03F2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6720" y="3495102"/>
            <a:ext cx="3885280" cy="3362898"/>
          </a:xfrm>
          <a:solidFill>
            <a:schemeClr val="tx2">
              <a:lumMod val="60000"/>
              <a:lumOff val="40000"/>
            </a:schemeClr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7708380-33C9-5D95-69AD-BCBA7060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9597" y="375842"/>
            <a:ext cx="602257" cy="332389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4EA20-F10F-DA17-7D59-F52E7F6A8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09597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 2024,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74994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Tap to add Master Org 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72722"/>
            <a:ext cx="10972800" cy="438467"/>
          </a:xfrm>
          <a:solidFill>
            <a:schemeClr val="tx2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Tap to add Tier 1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4172" y="3442075"/>
            <a:ext cx="10972800" cy="438467"/>
          </a:xfrm>
          <a:solidFill>
            <a:schemeClr val="bg2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Tap to add Tier 2 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9182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9182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44958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4958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83820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3820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59182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9182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4958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44958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83820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83820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59182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9182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44958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4958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83820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83820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</p:spTree>
    <p:extLst>
      <p:ext uri="{BB962C8B-B14F-4D97-AF65-F5344CB8AC3E}">
        <p14:creationId xmlns:p14="http://schemas.microsoft.com/office/powerpoint/2010/main" val="3586674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rgChar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56527"/>
            <a:ext cx="12192000" cy="5501473"/>
          </a:xfrm>
          <a:solidFill>
            <a:schemeClr val="bg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JPG/PNG of org chart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Tap to add Master Org Chart title</a:t>
            </a:r>
          </a:p>
        </p:txBody>
      </p:sp>
    </p:spTree>
    <p:extLst>
      <p:ext uri="{BB962C8B-B14F-4D97-AF65-F5344CB8AC3E}">
        <p14:creationId xmlns:p14="http://schemas.microsoft.com/office/powerpoint/2010/main" val="2855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353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484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87B8-BB3E-4CA0-A808-95E8E112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25AD2-347C-4EAF-AC35-46E2638A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A38E-894F-45A9-B372-3DA06314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F8AC-9E77-4EC4-95F6-593AA2ED77F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75FF2-D552-4F9E-AE8B-BBE84365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F4571-37AA-470B-8F16-97C0EA5B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675E-6A04-4F34-832F-30D73C529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B61ED3-80F6-417D-9A18-E8625DC8C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429768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297679" y="0"/>
            <a:ext cx="7894321" cy="685799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2434C2B-688F-9883-1F6A-FC88E7CCE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083206"/>
            <a:ext cx="3398378" cy="77977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09850E9-F3B8-B44E-87FE-B46971AD26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774450"/>
            <a:ext cx="533400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87E74D8-A157-0A9F-FC4C-CB91FA63BC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1774450"/>
            <a:ext cx="4221481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7156017-5166-A4F2-69C3-DB0AB1353C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84050"/>
            <a:ext cx="533400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4F294B2-805B-1145-BEDB-5ACF95794E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9200" y="2384050"/>
            <a:ext cx="4221481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58D4D5D-9216-3E85-CA52-9F89377ABD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993650"/>
            <a:ext cx="533400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AC7848E-C095-ACF0-8419-29838BC074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2993650"/>
            <a:ext cx="4221481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CEE349B-4009-953C-5947-97BB6166D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3603250"/>
            <a:ext cx="533400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6C867B8-4CF5-C245-FE81-ED6ECE66FB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200" y="3603250"/>
            <a:ext cx="4221481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4FC099F-A5D7-34BE-8740-75EA2C861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4212850"/>
            <a:ext cx="533400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316DB96-7BB8-A23C-9385-2B91369C80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" y="4212850"/>
            <a:ext cx="4221481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F670C4C-9D5A-D4B8-9C2F-5809703B96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4822450"/>
            <a:ext cx="533400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0FD3138-5869-B580-CDC7-14A46B440C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4822450"/>
            <a:ext cx="4221481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8874234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51C2-C33F-5325-C9D5-CBACD3467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57406"/>
            <a:ext cx="10972800" cy="257358"/>
          </a:xfrm>
        </p:spPr>
        <p:txBody>
          <a:bodyPr/>
          <a:lstStyle>
            <a:lvl1pPr>
              <a:defRPr sz="1400" spc="300"/>
            </a:lvl1pPr>
          </a:lstStyle>
          <a:p>
            <a:r>
              <a:rPr lang="en-US" dirty="0"/>
              <a:t>TAP TO ADD AGENDA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37088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746688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7088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6688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7088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6688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Color block or 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224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0262-FFF0-8D7B-1CD3-1E4FC601D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657070"/>
            <a:ext cx="10058400" cy="381000"/>
          </a:xfrm>
        </p:spPr>
        <p:txBody>
          <a:bodyPr/>
          <a:lstStyle>
            <a:lvl1pPr>
              <a:defRPr sz="1400" spc="300"/>
            </a:lvl1pPr>
          </a:lstStyle>
          <a:p>
            <a:r>
              <a:rPr lang="en-US" dirty="0"/>
              <a:t>TAP TO ADD AGENDA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447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1447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057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2057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667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2667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3276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133600" y="32766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133600" y="38862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133600" y="4495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33600" y="5105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524000" y="5715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133600" y="5715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82685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Color block or insert image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4648200"/>
            <a:ext cx="89154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63078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Color block or insert image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2289177"/>
            <a:ext cx="10058400" cy="1819275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00558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2A7B5D-DD99-FDF0-EC93-67002EA93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24400" y="457200"/>
            <a:ext cx="27432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1142999"/>
            <a:ext cx="12191999" cy="306614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B89BC1-1D60-6DB3-A19A-BF48DF4DD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57200"/>
            <a:ext cx="2743200" cy="27432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F8D3E-F874-461D-815C-F28ABB35C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666343"/>
            <a:ext cx="10972800" cy="83820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72178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56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1" r:id="rId2"/>
    <p:sldLayoutId id="2147484546" r:id="rId3"/>
    <p:sldLayoutId id="2147484568" r:id="rId4"/>
    <p:sldLayoutId id="2147484448" r:id="rId5"/>
    <p:sldLayoutId id="2147484449" r:id="rId6"/>
    <p:sldLayoutId id="2147484450" r:id="rId7"/>
    <p:sldLayoutId id="2147484452" r:id="rId8"/>
    <p:sldLayoutId id="2147484562" r:id="rId9"/>
    <p:sldLayoutId id="2147484464" r:id="rId10"/>
    <p:sldLayoutId id="2147484465" r:id="rId11"/>
    <p:sldLayoutId id="2147484466" r:id="rId12"/>
    <p:sldLayoutId id="2147484468" r:id="rId13"/>
    <p:sldLayoutId id="2147484461" r:id="rId14"/>
    <p:sldLayoutId id="2147484479" r:id="rId15"/>
    <p:sldLayoutId id="2147484571" r:id="rId16"/>
    <p:sldLayoutId id="2147484481" r:id="rId17"/>
    <p:sldLayoutId id="2147484474" r:id="rId18"/>
    <p:sldLayoutId id="2147484482" r:id="rId19"/>
    <p:sldLayoutId id="2147484475" r:id="rId20"/>
    <p:sldLayoutId id="2147484498" r:id="rId21"/>
    <p:sldLayoutId id="2147484499" r:id="rId22"/>
    <p:sldLayoutId id="2147484500" r:id="rId23"/>
    <p:sldLayoutId id="2147484501" r:id="rId24"/>
    <p:sldLayoutId id="2147484502" r:id="rId25"/>
    <p:sldLayoutId id="2147484503" r:id="rId26"/>
    <p:sldLayoutId id="2147484507" r:id="rId27"/>
    <p:sldLayoutId id="2147484567" r:id="rId28"/>
    <p:sldLayoutId id="2147484509" r:id="rId29"/>
    <p:sldLayoutId id="2147484522" r:id="rId30"/>
    <p:sldLayoutId id="2147484524" r:id="rId31"/>
    <p:sldLayoutId id="2147484525" r:id="rId32"/>
    <p:sldLayoutId id="2147484526" r:id="rId33"/>
    <p:sldLayoutId id="2147484572" r:id="rId3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57" indent="-233357" algn="l" defTabSz="914354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ysClr val="windowText" lastClr="000000"/>
          </a:solidFill>
          <a:latin typeface="+mj-lt"/>
          <a:ea typeface="+mn-ea"/>
          <a:cs typeface="+mn-cs"/>
        </a:defRPr>
      </a:lvl1pPr>
      <a:lvl2pPr marL="640064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ysClr val="windowText" lastClr="000000"/>
          </a:solidFill>
          <a:latin typeface="+mj-lt"/>
          <a:ea typeface="+mn-ea"/>
          <a:cs typeface="+mn-cs"/>
        </a:defRPr>
      </a:lvl2pPr>
      <a:lvl3pPr marL="1142942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ysClr val="windowText" lastClr="000000"/>
          </a:solidFill>
          <a:latin typeface="+mj-lt"/>
          <a:ea typeface="+mn-ea"/>
          <a:cs typeface="+mn-cs"/>
        </a:defRPr>
      </a:lvl3pPr>
      <a:lvl4pPr marL="1600120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ysClr val="windowText" lastClr="000000"/>
          </a:solidFill>
          <a:latin typeface="+mj-lt"/>
          <a:ea typeface="+mn-ea"/>
          <a:cs typeface="+mn-cs"/>
        </a:defRPr>
      </a:lvl4pPr>
      <a:lvl5pPr marL="2057298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ysClr val="windowText" lastClr="000000"/>
          </a:solidFill>
          <a:latin typeface="+mj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240">
          <p15:clr>
            <a:srgbClr val="F26B43"/>
          </p15:clr>
        </p15:guide>
        <p15:guide id="5" orient="horz" pos="3984">
          <p15:clr>
            <a:srgbClr val="F26B43"/>
          </p15:clr>
        </p15:guide>
        <p15:guide id="6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grass field with water&#10;&#10;Description automatically generated with medium confidence">
            <a:extLst>
              <a:ext uri="{FF2B5EF4-FFF2-40B4-BE49-F238E27FC236}">
                <a16:creationId xmlns:a16="http://schemas.microsoft.com/office/drawing/2014/main" id="{2D5ACD31-0508-551D-9E53-D9CBD7B3F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745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066423-DE76-7463-A064-DD303B494AF2}"/>
              </a:ext>
            </a:extLst>
          </p:cNvPr>
          <p:cNvSpPr/>
          <p:nvPr/>
        </p:nvSpPr>
        <p:spPr>
          <a:xfrm>
            <a:off x="0" y="0"/>
            <a:ext cx="12192000" cy="5620349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5D2897-F96C-B5F1-B89A-72E922346020}"/>
              </a:ext>
            </a:extLst>
          </p:cNvPr>
          <p:cNvSpPr/>
          <p:nvPr/>
        </p:nvSpPr>
        <p:spPr>
          <a:xfrm>
            <a:off x="0" y="5574535"/>
            <a:ext cx="12192000" cy="128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A66920-5B81-4DC8-A5B3-5B48501C957A}"/>
              </a:ext>
            </a:extLst>
          </p:cNvPr>
          <p:cNvSpPr/>
          <p:nvPr/>
        </p:nvSpPr>
        <p:spPr>
          <a:xfrm>
            <a:off x="0" y="0"/>
            <a:ext cx="12192000" cy="560278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1324F-9381-56B7-0EE3-F9A9B9AC2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6325" y="6135623"/>
            <a:ext cx="1731217" cy="4571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19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  <a:p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©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HDR 2025, All Rights Reserved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95B2D9F-07E5-96FA-D395-EDD4D3D59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4" name="Picture 3" descr="Logo - OGS">
            <a:extLst>
              <a:ext uri="{FF2B5EF4-FFF2-40B4-BE49-F238E27FC236}">
                <a16:creationId xmlns:a16="http://schemas.microsoft.com/office/drawing/2014/main" id="{97355249-A747-7811-A650-BF834B12A1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252" y="5775704"/>
            <a:ext cx="3735070" cy="69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Work with Us | Golisano Institute for Sustainability | RIT">
            <a:extLst>
              <a:ext uri="{FF2B5EF4-FFF2-40B4-BE49-F238E27FC236}">
                <a16:creationId xmlns:a16="http://schemas.microsoft.com/office/drawing/2014/main" id="{65364B5C-74FF-7A34-5399-3A45041BAFD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4" r="-381"/>
          <a:stretch/>
        </p:blipFill>
        <p:spPr bwMode="auto">
          <a:xfrm>
            <a:off x="5890481" y="5793270"/>
            <a:ext cx="3419774" cy="7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rey symbol with a plus and a arrow&#10;&#10;Description automatically generated">
            <a:extLst>
              <a:ext uri="{FF2B5EF4-FFF2-40B4-BE49-F238E27FC236}">
                <a16:creationId xmlns:a16="http://schemas.microsoft.com/office/drawing/2014/main" id="{D8409277-6B05-2D9C-5FDF-D1B23E924D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53" y="5900113"/>
            <a:ext cx="1005840" cy="5974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8EA672-16F2-62AA-2B10-6261F628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60" y="331458"/>
            <a:ext cx="10972800" cy="1524000"/>
          </a:xfrm>
        </p:spPr>
        <p:txBody>
          <a:bodyPr/>
          <a:lstStyle/>
          <a:p>
            <a:pPr algn="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FIREPLACE NECK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Tidal Wetland Restoration through Small Scale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Hydrologic Changes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3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ater spouting out of a field&#10;&#10;Description automatically generated">
            <a:extLst>
              <a:ext uri="{FF2B5EF4-FFF2-40B4-BE49-F238E27FC236}">
                <a16:creationId xmlns:a16="http://schemas.microsoft.com/office/drawing/2014/main" id="{C00C020E-31A4-C9FE-1285-791C7491A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08821" y="1074821"/>
            <a:ext cx="6858000" cy="4708358"/>
          </a:xfrm>
          <a:prstGeom prst="rect">
            <a:avLst/>
          </a:prstGeom>
        </p:spPr>
      </p:pic>
      <p:pic>
        <p:nvPicPr>
          <p:cNvPr id="9" name="Picture 8" descr="A stream running through a grassy area&#10;&#10;Description automatically generated">
            <a:extLst>
              <a:ext uri="{FF2B5EF4-FFF2-40B4-BE49-F238E27FC236}">
                <a16:creationId xmlns:a16="http://schemas.microsoft.com/office/drawing/2014/main" id="{99B9AD42-5A1F-0A7B-0A29-38A4EB9860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63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AEC7D1-05DE-9558-CF79-C24FB89E4C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14813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F6AF69-7B13-CE5B-C8BE-3B4E24DE6D83}"/>
              </a:ext>
            </a:extLst>
          </p:cNvPr>
          <p:cNvSpPr txBox="1"/>
          <p:nvPr/>
        </p:nvSpPr>
        <p:spPr>
          <a:xfrm>
            <a:off x="108285" y="6356310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Aerial Photograph 1928-1930 with outlets identified (Suffolk County Government 1928-1930)</a:t>
            </a:r>
          </a:p>
        </p:txBody>
      </p:sp>
    </p:spTree>
    <p:extLst>
      <p:ext uri="{BB962C8B-B14F-4D97-AF65-F5344CB8AC3E}">
        <p14:creationId xmlns:p14="http://schemas.microsoft.com/office/powerpoint/2010/main" val="407260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233D7-4FC4-CDE9-E6C6-4F7DE1824B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36" y="0"/>
            <a:ext cx="10673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1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70518CF-2C12-D0A7-5C50-F6B00D22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</p:spPr>
        <p:txBody>
          <a:bodyPr/>
          <a:lstStyle/>
          <a:p>
            <a:r>
              <a:rPr lang="en-US" dirty="0"/>
              <a:t>Channel Widening</a:t>
            </a:r>
          </a:p>
        </p:txBody>
      </p:sp>
      <p:pic>
        <p:nvPicPr>
          <p:cNvPr id="5" name="Picture 4" descr="A picture containing grass, outdoor, sky, ground&#10;&#10;Description automatically generated">
            <a:extLst>
              <a:ext uri="{FF2B5EF4-FFF2-40B4-BE49-F238E27FC236}">
                <a16:creationId xmlns:a16="http://schemas.microsoft.com/office/drawing/2014/main" id="{9D91E68A-713B-4F26-A9CD-0B82B89D8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47"/>
          <a:stretch/>
        </p:blipFill>
        <p:spPr>
          <a:xfrm>
            <a:off x="0" y="1251283"/>
            <a:ext cx="6096000" cy="5606717"/>
          </a:xfrm>
          <a:prstGeom prst="rect">
            <a:avLst/>
          </a:prstGeom>
          <a:noFill/>
        </p:spPr>
      </p:pic>
      <p:pic>
        <p:nvPicPr>
          <p:cNvPr id="3" name="Picture 2" descr="A water flowing through a field&#10;&#10;Description automatically generated">
            <a:extLst>
              <a:ext uri="{FF2B5EF4-FFF2-40B4-BE49-F238E27FC236}">
                <a16:creationId xmlns:a16="http://schemas.microsoft.com/office/drawing/2014/main" id="{7E1F1C56-5653-D001-269B-CB420346E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303" y="1347536"/>
            <a:ext cx="5949697" cy="5510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67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70518CF-2C12-D0A7-5C50-F6B00D22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</p:spPr>
        <p:txBody>
          <a:bodyPr/>
          <a:lstStyle/>
          <a:p>
            <a:r>
              <a:rPr lang="en-US" dirty="0"/>
              <a:t>Ditch Filling, Plugging, and Unplugging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2966-EBC5-D233-470E-5D636D79EB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536"/>
            <a:ext cx="5317958" cy="5510464"/>
          </a:xfrm>
          <a:prstGeom prst="rect">
            <a:avLst/>
          </a:prstGeom>
        </p:spPr>
      </p:pic>
      <p:pic>
        <p:nvPicPr>
          <p:cNvPr id="7" name="Picture 6" descr="A water in a field&#10;&#10;Description automatically generated with medium confidence">
            <a:extLst>
              <a:ext uri="{FF2B5EF4-FFF2-40B4-BE49-F238E27FC236}">
                <a16:creationId xmlns:a16="http://schemas.microsoft.com/office/drawing/2014/main" id="{BDE4C071-D7FA-90A8-F725-790F49629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304" y="1347536"/>
            <a:ext cx="6741695" cy="55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ctor in a field&#10;&#10;Description automatically generated">
            <a:extLst>
              <a:ext uri="{FF2B5EF4-FFF2-40B4-BE49-F238E27FC236}">
                <a16:creationId xmlns:a16="http://schemas.microsoft.com/office/drawing/2014/main" id="{957035FC-36B3-46F2-169C-308590DDC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356527"/>
            <a:ext cx="7291117" cy="5501473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622853-222C-A4B0-63FC-3202FA2E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1789"/>
            <a:ext cx="10972800" cy="461211"/>
          </a:xfrm>
        </p:spPr>
        <p:txBody>
          <a:bodyPr/>
          <a:lstStyle/>
          <a:p>
            <a:pPr algn="l"/>
            <a:r>
              <a:rPr lang="en-US" dirty="0"/>
              <a:t>Leveling of </a:t>
            </a:r>
            <a:r>
              <a:rPr lang="en-US" dirty="0" err="1"/>
              <a:t>Sidecasting</a:t>
            </a:r>
            <a:endParaRPr lang="en-US" dirty="0"/>
          </a:p>
        </p:txBody>
      </p:sp>
      <p:pic>
        <p:nvPicPr>
          <p:cNvPr id="11" name="Picture 10" descr="A yellow excavator in a field&#10;&#10;Description automatically generated">
            <a:extLst>
              <a:ext uri="{FF2B5EF4-FFF2-40B4-BE49-F238E27FC236}">
                <a16:creationId xmlns:a16="http://schemas.microsoft.com/office/drawing/2014/main" id="{083DEDF0-6266-2195-E33D-79C239B286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435388" y="0"/>
            <a:ext cx="4756612" cy="3320716"/>
          </a:xfrm>
          <a:prstGeom prst="rect">
            <a:avLst/>
          </a:prstGeom>
        </p:spPr>
      </p:pic>
      <p:pic>
        <p:nvPicPr>
          <p:cNvPr id="13" name="Picture 12" descr="A yellow bulldozer in a field&#10;&#10;Description automatically generated">
            <a:extLst>
              <a:ext uri="{FF2B5EF4-FFF2-40B4-BE49-F238E27FC236}">
                <a16:creationId xmlns:a16="http://schemas.microsoft.com/office/drawing/2014/main" id="{940C0C4C-37FB-4580-89BF-22F4279483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5387" y="3429000"/>
            <a:ext cx="47566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3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in a field with a shovel&#10;&#10;Description automatically generated">
            <a:extLst>
              <a:ext uri="{FF2B5EF4-FFF2-40B4-BE49-F238E27FC236}">
                <a16:creationId xmlns:a16="http://schemas.microsoft.com/office/drawing/2014/main" id="{76D6689F-9AD6-C21A-AA62-8FBCE86A4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356527"/>
            <a:ext cx="12191980" cy="5501473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365E40-8C5C-D807-92EA-E7106AC1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</p:spPr>
        <p:txBody>
          <a:bodyPr anchor="t">
            <a:normAutofit/>
          </a:bodyPr>
          <a:lstStyle/>
          <a:p>
            <a:pPr algn="l"/>
            <a:r>
              <a:rPr lang="en-US" dirty="0" err="1"/>
              <a:t>Micropools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4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70518CF-2C12-D0A7-5C50-F6B00D22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</p:spPr>
        <p:txBody>
          <a:bodyPr/>
          <a:lstStyle/>
          <a:p>
            <a:r>
              <a:rPr lang="en-US" dirty="0"/>
              <a:t>Runnels</a:t>
            </a:r>
          </a:p>
        </p:txBody>
      </p:sp>
      <p:pic>
        <p:nvPicPr>
          <p:cNvPr id="3" name="Picture 2" descr="A group of people walking through a marsh&#10;&#10;Description automatically generated">
            <a:extLst>
              <a:ext uri="{FF2B5EF4-FFF2-40B4-BE49-F238E27FC236}">
                <a16:creationId xmlns:a16="http://schemas.microsoft.com/office/drawing/2014/main" id="{894C3B61-970D-6DFB-857C-1922BFD73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5822"/>
            <a:ext cx="6749716" cy="5402178"/>
          </a:xfrm>
          <a:prstGeom prst="rect">
            <a:avLst/>
          </a:prstGeom>
        </p:spPr>
      </p:pic>
      <p:pic>
        <p:nvPicPr>
          <p:cNvPr id="5" name="Picture 4" descr="A group of people in a field&#10;&#10;Description automatically generated">
            <a:extLst>
              <a:ext uri="{FF2B5EF4-FFF2-40B4-BE49-F238E27FC236}">
                <a16:creationId xmlns:a16="http://schemas.microsoft.com/office/drawing/2014/main" id="{6BFBE4C2-6EFC-5467-EBE4-F782BEA5E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474" y="0"/>
            <a:ext cx="5154529" cy="6858000"/>
          </a:xfrm>
          <a:prstGeom prst="rect">
            <a:avLst/>
          </a:prstGeom>
        </p:spPr>
      </p:pic>
      <p:pic>
        <p:nvPicPr>
          <p:cNvPr id="2" name="Picture 1" descr="A jellyfish in the water&#10;&#10;Description automatically generated">
            <a:extLst>
              <a:ext uri="{FF2B5EF4-FFF2-40B4-BE49-F238E27FC236}">
                <a16:creationId xmlns:a16="http://schemas.microsoft.com/office/drawing/2014/main" id="{93539AD9-40DD-EEB8-E2CA-FF13FD277F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5041900"/>
            <a:ext cx="2286000" cy="17145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97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ream in a grassy field&#10;&#10;Description automatically generated">
            <a:extLst>
              <a:ext uri="{FF2B5EF4-FFF2-40B4-BE49-F238E27FC236}">
                <a16:creationId xmlns:a16="http://schemas.microsoft.com/office/drawing/2014/main" id="{BE25BC34-F7D8-2A82-8F47-47334228C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67137" y="433137"/>
            <a:ext cx="6858000" cy="5991726"/>
          </a:xfrm>
          <a:prstGeom prst="rect">
            <a:avLst/>
          </a:prstGeom>
        </p:spPr>
      </p:pic>
      <p:pic>
        <p:nvPicPr>
          <p:cNvPr id="9" name="Picture 8" descr="A water flowing through a field&#10;&#10;Description automatically generated">
            <a:extLst>
              <a:ext uri="{FF2B5EF4-FFF2-40B4-BE49-F238E27FC236}">
                <a16:creationId xmlns:a16="http://schemas.microsoft.com/office/drawing/2014/main" id="{D4F7C5D9-91AA-A516-9017-DB0BCD18E2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4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0A19345A-0E8D-E264-D4F3-2B5440FD4451}"/>
              </a:ext>
            </a:extLst>
          </p:cNvPr>
          <p:cNvSpPr txBox="1">
            <a:spLocks/>
          </p:cNvSpPr>
          <p:nvPr/>
        </p:nvSpPr>
        <p:spPr>
          <a:xfrm>
            <a:off x="6598243" y="1158834"/>
            <a:ext cx="5486400" cy="838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all" spc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ct val="90000"/>
              </a:lnSpc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6594D-3B8F-95E6-15DB-73B91F5F2F08}"/>
              </a:ext>
            </a:extLst>
          </p:cNvPr>
          <p:cNvSpPr txBox="1"/>
          <p:nvPr/>
        </p:nvSpPr>
        <p:spPr>
          <a:xfrm>
            <a:off x="6598243" y="2317530"/>
            <a:ext cx="5486400" cy="53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MICHAEL.SPINA@HDRINC.COM</a:t>
            </a:r>
          </a:p>
        </p:txBody>
      </p:sp>
      <p:pic>
        <p:nvPicPr>
          <p:cNvPr id="12" name="Picture 11" descr="A beach with a body of water and a cloudy sky&#10;&#10;Description automatically generated">
            <a:extLst>
              <a:ext uri="{FF2B5EF4-FFF2-40B4-BE49-F238E27FC236}">
                <a16:creationId xmlns:a16="http://schemas.microsoft.com/office/drawing/2014/main" id="{F86A4277-9AD3-7D46-D956-713AE9117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942" y="3489962"/>
            <a:ext cx="8794058" cy="3352798"/>
          </a:xfrm>
          <a:prstGeom prst="rect">
            <a:avLst/>
          </a:prstGeom>
          <a:noFill/>
        </p:spPr>
      </p:pic>
      <p:pic>
        <p:nvPicPr>
          <p:cNvPr id="10" name="Picture 9" descr="A green bush in a field&#10;&#10;Description automatically generated">
            <a:extLst>
              <a:ext uri="{FF2B5EF4-FFF2-40B4-BE49-F238E27FC236}">
                <a16:creationId xmlns:a16="http://schemas.microsoft.com/office/drawing/2014/main" id="{0EC86DC0-6404-C578-4A9E-BC0160A97A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3119050" y="263651"/>
            <a:ext cx="3383280" cy="2825496"/>
          </a:xfrm>
          <a:prstGeom prst="rect">
            <a:avLst/>
          </a:prstGeom>
          <a:noFill/>
        </p:spPr>
      </p:pic>
      <p:pic>
        <p:nvPicPr>
          <p:cNvPr id="16" name="Picture 15" descr="A yellow excavator digging a hole in the ground&#10;&#10;Description automatically generated">
            <a:extLst>
              <a:ext uri="{FF2B5EF4-FFF2-40B4-BE49-F238E27FC236}">
                <a16:creationId xmlns:a16="http://schemas.microsoft.com/office/drawing/2014/main" id="{4AA1CB73-0BDE-A035-D503-83237AEA76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06348" y="1791108"/>
            <a:ext cx="6858000" cy="32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2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F2FE50-5CA5-131C-AD13-4A6B84331E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602CF1B-B0D8-6865-9A7C-16B80B7B2727}"/>
              </a:ext>
            </a:extLst>
          </p:cNvPr>
          <p:cNvSpPr/>
          <p:nvPr/>
        </p:nvSpPr>
        <p:spPr>
          <a:xfrm>
            <a:off x="8231053" y="4264088"/>
            <a:ext cx="313858" cy="313858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a city&#10;&#10;Description automatically generated">
            <a:extLst>
              <a:ext uri="{FF2B5EF4-FFF2-40B4-BE49-F238E27FC236}">
                <a16:creationId xmlns:a16="http://schemas.microsoft.com/office/drawing/2014/main" id="{61AEEED6-7601-8472-6CA4-9DEF03C25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4D8EED-2A79-AA72-0AAE-36A9D8F8104D}"/>
              </a:ext>
            </a:extLst>
          </p:cNvPr>
          <p:cNvSpPr/>
          <p:nvPr/>
        </p:nvSpPr>
        <p:spPr>
          <a:xfrm>
            <a:off x="7050504" y="2069432"/>
            <a:ext cx="866275" cy="93846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74D7D-5397-C3B0-9F4C-A79A7CB5698E}"/>
              </a:ext>
            </a:extLst>
          </p:cNvPr>
          <p:cNvSpPr txBox="1"/>
          <p:nvPr/>
        </p:nvSpPr>
        <p:spPr>
          <a:xfrm>
            <a:off x="9023683" y="1338334"/>
            <a:ext cx="1431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Wertheim National Wildlife Refuge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83805-A467-6768-CAC5-FB82130AF5B9}"/>
              </a:ext>
            </a:extLst>
          </p:cNvPr>
          <p:cNvSpPr txBox="1"/>
          <p:nvPr/>
        </p:nvSpPr>
        <p:spPr>
          <a:xfrm rot="20227550">
            <a:off x="9011880" y="5335000"/>
            <a:ext cx="212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FIRE ISLAND</a:t>
            </a:r>
          </a:p>
        </p:txBody>
      </p:sp>
    </p:spTree>
    <p:extLst>
      <p:ext uri="{BB962C8B-B14F-4D97-AF65-F5344CB8AC3E}">
        <p14:creationId xmlns:p14="http://schemas.microsoft.com/office/powerpoint/2010/main" val="326338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grass and blue sky with Konza Prairie Natural Area in the background&#10;&#10;Description automatically generated">
            <a:extLst>
              <a:ext uri="{FF2B5EF4-FFF2-40B4-BE49-F238E27FC236}">
                <a16:creationId xmlns:a16="http://schemas.microsoft.com/office/drawing/2014/main" id="{374E9517-67EE-106C-8659-0DFC7334AF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10"/>
            <a:ext cx="12192000" cy="3379778"/>
          </a:xfrm>
          <a:noFill/>
        </p:spPr>
      </p:pic>
      <p:pic>
        <p:nvPicPr>
          <p:cNvPr id="3" name="Picture Placeholder 2" descr="A close up of a tree&#10;&#10;Description automatically generated">
            <a:extLst>
              <a:ext uri="{FF2B5EF4-FFF2-40B4-BE49-F238E27FC236}">
                <a16:creationId xmlns:a16="http://schemas.microsoft.com/office/drawing/2014/main" id="{5DC118A5-FA32-BFF2-805E-AD3BA6C670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89136" y="3755136"/>
            <a:ext cx="3380232" cy="2825496"/>
          </a:xfrm>
          <a:noFill/>
        </p:spPr>
      </p:pic>
      <p:pic>
        <p:nvPicPr>
          <p:cNvPr id="10" name="Picture 9" descr="A close up of grass&#10;&#10;Description automatically generated">
            <a:extLst>
              <a:ext uri="{FF2B5EF4-FFF2-40B4-BE49-F238E27FC236}">
                <a16:creationId xmlns:a16="http://schemas.microsoft.com/office/drawing/2014/main" id="{A10D38C9-7383-E92C-07C4-EFBEEFFC9A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954" y="3478222"/>
            <a:ext cx="4041289" cy="3379778"/>
          </a:xfrm>
          <a:prstGeom prst="rect">
            <a:avLst/>
          </a:prstGeom>
        </p:spPr>
      </p:pic>
      <p:pic>
        <p:nvPicPr>
          <p:cNvPr id="12" name="Picture 11" descr="A close-up of a sea shell&#10;&#10;Description automatically generated">
            <a:extLst>
              <a:ext uri="{FF2B5EF4-FFF2-40B4-BE49-F238E27FC236}">
                <a16:creationId xmlns:a16="http://schemas.microsoft.com/office/drawing/2014/main" id="{DA0CCF91-C991-97F3-9E4E-754BC99B04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36017" y="4013783"/>
            <a:ext cx="3380233" cy="2308201"/>
          </a:xfrm>
          <a:prstGeom prst="rect">
            <a:avLst/>
          </a:prstGeom>
        </p:spPr>
      </p:pic>
      <p:pic>
        <p:nvPicPr>
          <p:cNvPr id="21" name="Picture 20" descr="A pile of clams with green algae&#10;&#10;Description automatically generated">
            <a:extLst>
              <a:ext uri="{FF2B5EF4-FFF2-40B4-BE49-F238E27FC236}">
                <a16:creationId xmlns:a16="http://schemas.microsoft.com/office/drawing/2014/main" id="{40BACCDA-4430-85EF-1308-50532B34DB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997" y="3477767"/>
            <a:ext cx="2825749" cy="33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ssy field with a pyramid in the middle&#10;&#10;Description automatically generated">
            <a:extLst>
              <a:ext uri="{FF2B5EF4-FFF2-40B4-BE49-F238E27FC236}">
                <a16:creationId xmlns:a16="http://schemas.microsoft.com/office/drawing/2014/main" id="{280FF0A6-1E9B-113C-DABA-51E2AF9E3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89135" y="3755137"/>
            <a:ext cx="3380232" cy="2825496"/>
          </a:xfrm>
          <a:prstGeom prst="rect">
            <a:avLst/>
          </a:prstGeom>
        </p:spPr>
      </p:pic>
      <p:pic>
        <p:nvPicPr>
          <p:cNvPr id="11" name="Picture 10" descr="A sandy beach with grass and trees&#10;&#10;Description automatically generated">
            <a:extLst>
              <a:ext uri="{FF2B5EF4-FFF2-40B4-BE49-F238E27FC236}">
                <a16:creationId xmlns:a16="http://schemas.microsoft.com/office/drawing/2014/main" id="{3C2F7C7C-13CD-87D7-2D16-8673F8A8B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06110" y="-4406113"/>
            <a:ext cx="3379777" cy="12192003"/>
          </a:xfrm>
          <a:prstGeom prst="rect">
            <a:avLst/>
          </a:prstGeom>
        </p:spPr>
      </p:pic>
      <p:pic>
        <p:nvPicPr>
          <p:cNvPr id="16" name="Picture 15" descr="A muddy puddle on a field&#10;&#10;Description automatically generated with medium confidence">
            <a:extLst>
              <a:ext uri="{FF2B5EF4-FFF2-40B4-BE49-F238E27FC236}">
                <a16:creationId xmlns:a16="http://schemas.microsoft.com/office/drawing/2014/main" id="{11F4AE69-7AD6-2526-8318-CBD30578B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997" y="3477915"/>
            <a:ext cx="2825498" cy="3366093"/>
          </a:xfrm>
          <a:prstGeom prst="rect">
            <a:avLst/>
          </a:prstGeom>
        </p:spPr>
      </p:pic>
      <p:pic>
        <p:nvPicPr>
          <p:cNvPr id="20" name="Picture 19" descr="A close-up of a grass field&#10;&#10;Description automatically generated">
            <a:extLst>
              <a:ext uri="{FF2B5EF4-FFF2-40B4-BE49-F238E27FC236}">
                <a16:creationId xmlns:a16="http://schemas.microsoft.com/office/drawing/2014/main" id="{3A851D88-BF84-5BC8-E9B9-BE40BA47C0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23445" y="1954320"/>
            <a:ext cx="3366093" cy="64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E3794-51B8-99A7-F632-7CB98DE436EA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8"/>
          <a:stretch/>
        </p:blipFill>
        <p:spPr>
          <a:xfrm>
            <a:off x="6248969" y="-10795"/>
            <a:ext cx="5943032" cy="3665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17DC3-B7D7-8FA1-445E-9B57F9EC05F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6027"/>
            <a:ext cx="10906125" cy="307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E525E-0312-FB93-3876-318BEB6CD03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95"/>
            <a:ext cx="6182293" cy="363029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A607A4E-C999-C325-D9A7-74AF86CB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75" y="5324475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F9FBC1-0C95-F502-5163-6550AA1AA81B}"/>
              </a:ext>
            </a:extLst>
          </p:cNvPr>
          <p:cNvSpPr/>
          <p:nvPr/>
        </p:nvSpPr>
        <p:spPr>
          <a:xfrm>
            <a:off x="4463716" y="4800600"/>
            <a:ext cx="2743200" cy="950495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Sign 1">
            <a:extLst>
              <a:ext uri="{FF2B5EF4-FFF2-40B4-BE49-F238E27FC236}">
                <a16:creationId xmlns:a16="http://schemas.microsoft.com/office/drawing/2014/main" id="{5C130C48-F377-8361-69F3-B4BDC7D3917D}"/>
              </a:ext>
            </a:extLst>
          </p:cNvPr>
          <p:cNvSpPr/>
          <p:nvPr/>
        </p:nvSpPr>
        <p:spPr>
          <a:xfrm rot="20138887">
            <a:off x="7804211" y="4318976"/>
            <a:ext cx="4808402" cy="740085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7299041-313E-387A-707D-A095B7109778}"/>
              </a:ext>
            </a:extLst>
          </p:cNvPr>
          <p:cNvSpPr/>
          <p:nvPr/>
        </p:nvSpPr>
        <p:spPr>
          <a:xfrm>
            <a:off x="8505259" y="2133789"/>
            <a:ext cx="1451429" cy="259042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FAD3F4-D64E-829A-0896-03D6630DE69A}"/>
              </a:ext>
            </a:extLst>
          </p:cNvPr>
          <p:cNvGrpSpPr/>
          <p:nvPr/>
        </p:nvGrpSpPr>
        <p:grpSpPr>
          <a:xfrm>
            <a:off x="9801526" y="2395619"/>
            <a:ext cx="2181926" cy="1275600"/>
            <a:chOff x="1356327" y="72204"/>
            <a:chExt cx="1548158" cy="6733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7319F2-89E6-49EA-5BF0-29B9A9405AED}"/>
                </a:ext>
              </a:extLst>
            </p:cNvPr>
            <p:cNvSpPr/>
            <p:nvPr/>
          </p:nvSpPr>
          <p:spPr>
            <a:xfrm>
              <a:off x="1356327" y="72204"/>
              <a:ext cx="1548158" cy="6733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14A860-5EAC-5532-5AC9-FBBDE194642E}"/>
                </a:ext>
              </a:extLst>
            </p:cNvPr>
            <p:cNvSpPr txBox="1"/>
            <p:nvPr/>
          </p:nvSpPr>
          <p:spPr>
            <a:xfrm>
              <a:off x="1356327" y="72204"/>
              <a:ext cx="1548158" cy="673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High Marsh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102.8 Acres Lost</a:t>
              </a:r>
            </a:p>
          </p:txBody>
        </p:sp>
      </p:grpSp>
      <p:sp>
        <p:nvSpPr>
          <p:cNvPr id="10" name="Arrow: Up 9">
            <a:extLst>
              <a:ext uri="{FF2B5EF4-FFF2-40B4-BE49-F238E27FC236}">
                <a16:creationId xmlns:a16="http://schemas.microsoft.com/office/drawing/2014/main" id="{A77E71C7-0494-6B10-75FC-30BEB3074106}"/>
              </a:ext>
            </a:extLst>
          </p:cNvPr>
          <p:cNvSpPr/>
          <p:nvPr/>
        </p:nvSpPr>
        <p:spPr>
          <a:xfrm>
            <a:off x="10740571" y="4884341"/>
            <a:ext cx="1451429" cy="1612865"/>
          </a:xfrm>
          <a:prstGeom prst="up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94EF0D-ABFA-B2D0-7453-67B28580DBF8}"/>
              </a:ext>
            </a:extLst>
          </p:cNvPr>
          <p:cNvGrpSpPr/>
          <p:nvPr/>
        </p:nvGrpSpPr>
        <p:grpSpPr>
          <a:xfrm>
            <a:off x="8575874" y="4917231"/>
            <a:ext cx="2486237" cy="1667353"/>
            <a:chOff x="318950" y="1929846"/>
            <a:chExt cx="1764078" cy="8802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49A85F-7059-430D-C468-CBD6937BB8C2}"/>
                </a:ext>
              </a:extLst>
            </p:cNvPr>
            <p:cNvSpPr/>
            <p:nvPr/>
          </p:nvSpPr>
          <p:spPr>
            <a:xfrm>
              <a:off x="514350" y="1929846"/>
              <a:ext cx="1568678" cy="5752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AF4EED-E543-A9BA-3D91-81662747A1D2}"/>
                </a:ext>
              </a:extLst>
            </p:cNvPr>
            <p:cNvSpPr txBox="1"/>
            <p:nvPr/>
          </p:nvSpPr>
          <p:spPr>
            <a:xfrm>
              <a:off x="318950" y="2234823"/>
              <a:ext cx="1568678" cy="575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Intertidal Marsh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54.8 Acres Gained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EEAF2CB-5E79-8C49-786C-5CD73DBCC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67563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2F8E3D-E7F8-BABC-36C6-E9AAEE329502}"/>
              </a:ext>
            </a:extLst>
          </p:cNvPr>
          <p:cNvSpPr txBox="1"/>
          <p:nvPr/>
        </p:nvSpPr>
        <p:spPr>
          <a:xfrm>
            <a:off x="8466522" y="274336"/>
            <a:ext cx="3725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Degradation of marsh from high marsh dominated system, to low marsh and salt panne.</a:t>
            </a:r>
          </a:p>
        </p:txBody>
      </p:sp>
    </p:spTree>
    <p:extLst>
      <p:ext uri="{BB962C8B-B14F-4D97-AF65-F5344CB8AC3E}">
        <p14:creationId xmlns:p14="http://schemas.microsoft.com/office/powerpoint/2010/main" val="114715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A469-CFE4-49DC-80F1-BE66903B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32602"/>
            <a:ext cx="6586491" cy="8254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PROJECT 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34A2-3A89-4321-A6BE-478F7B0CEA90}"/>
              </a:ext>
            </a:extLst>
          </p:cNvPr>
          <p:cNvSpPr/>
          <p:nvPr/>
        </p:nvSpPr>
        <p:spPr>
          <a:xfrm>
            <a:off x="4965433" y="1143001"/>
            <a:ext cx="6693167" cy="56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Limit further degradation by minimizing additional mudflat and open water formation;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Encourage tidal hydrology more typical of a Long Island Tidal Marsh; 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Maintain existing ecological functions and possibly increase habitat values;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Enable the marsh to sustain the same level of protection and resiliency from large storm events; and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Support the tidal marsh’s ability to adapt to sea-level rise.   </a:t>
            </a:r>
          </a:p>
        </p:txBody>
      </p:sp>
      <p:pic>
        <p:nvPicPr>
          <p:cNvPr id="6" name="Picture 5" descr="A picture containing grass, plant&#10;&#10;Description automatically generated">
            <a:extLst>
              <a:ext uri="{FF2B5EF4-FFF2-40B4-BE49-F238E27FC236}">
                <a16:creationId xmlns:a16="http://schemas.microsoft.com/office/drawing/2014/main" id="{4C6982B4-2FC1-4576-AB4E-23E63E88F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469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6A25ED-5B0C-6F63-9CFD-2E32DE1A4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0" y="10"/>
            <a:ext cx="5714980" cy="3407654"/>
          </a:xfrm>
          <a:prstGeom prst="rect">
            <a:avLst/>
          </a:prstGeom>
          <a:noFill/>
        </p:spPr>
      </p:pic>
      <p:pic>
        <p:nvPicPr>
          <p:cNvPr id="9" name="Picture 8" descr="A beach with plants and water&#10;&#10;Description automatically generated with medium confidence">
            <a:extLst>
              <a:ext uri="{FF2B5EF4-FFF2-40B4-BE49-F238E27FC236}">
                <a16:creationId xmlns:a16="http://schemas.microsoft.com/office/drawing/2014/main" id="{BD21609D-5D2B-19EE-D237-ED5E15684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3471673"/>
            <a:ext cx="5714980" cy="3386328"/>
          </a:xfrm>
          <a:prstGeom prst="rect">
            <a:avLst/>
          </a:prstGeom>
          <a:noFill/>
        </p:spPr>
      </p:pic>
      <p:pic>
        <p:nvPicPr>
          <p:cNvPr id="17" name="Picture 16" descr="A stream running through a marsh&#10;&#10;Description automatically generated">
            <a:extLst>
              <a:ext uri="{FF2B5EF4-FFF2-40B4-BE49-F238E27FC236}">
                <a16:creationId xmlns:a16="http://schemas.microsoft.com/office/drawing/2014/main" id="{C1FB3A6C-E253-255C-68C5-75C1102364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2"/>
          <a:stretch/>
        </p:blipFill>
        <p:spPr>
          <a:xfrm>
            <a:off x="5847346" y="0"/>
            <a:ext cx="634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44774"/>
      </p:ext>
    </p:extLst>
  </p:cSld>
  <p:clrMapOvr>
    <a:masterClrMapping/>
  </p:clrMapOvr>
</p:sld>
</file>

<file path=ppt/theme/theme1.xml><?xml version="1.0" encoding="utf-8"?>
<a:theme xmlns:a="http://schemas.openxmlformats.org/drawingml/2006/main" name="HDR_Whitebkg_Gray">
  <a:themeElements>
    <a:clrScheme name="Custom 3">
      <a:dk1>
        <a:sysClr val="windowText" lastClr="000000"/>
      </a:dk1>
      <a:lt1>
        <a:sysClr val="window" lastClr="FFFFFF"/>
      </a:lt1>
      <a:dk2>
        <a:srgbClr val="54585A"/>
      </a:dk2>
      <a:lt2>
        <a:srgbClr val="E3E4E5"/>
      </a:lt2>
      <a:accent1>
        <a:srgbClr val="377F98"/>
      </a:accent1>
      <a:accent2>
        <a:srgbClr val="FF8201"/>
      </a:accent2>
      <a:accent3>
        <a:srgbClr val="FFC600"/>
      </a:accent3>
      <a:accent4>
        <a:srgbClr val="4B772A"/>
      </a:accent4>
      <a:accent5>
        <a:srgbClr val="01426A"/>
      </a:accent5>
      <a:accent6>
        <a:srgbClr val="772583"/>
      </a:accent6>
      <a:hlink>
        <a:srgbClr val="0070C0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Gray_040224.pptx" id="{84C7A84C-C8D3-4ABB-9E01-09545EDAF266}" vid="{A58C458C-539D-4B5D-B0D8-006C65C92F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D044ED512717499B185FE5F0065F79" ma:contentTypeVersion="13" ma:contentTypeDescription="Create a new document." ma:contentTypeScope="" ma:versionID="faa41756d22ce7cf63e7a15ba38ad481">
  <xsd:schema xmlns:xsd="http://www.w3.org/2001/XMLSchema" xmlns:xs="http://www.w3.org/2001/XMLSchema" xmlns:p="http://schemas.microsoft.com/office/2006/metadata/properties" xmlns:ns2="4f8b9330-1d00-4d14-a6c6-65a7609c24eb" xmlns:ns3="6882b266-b3a7-44be-9a5f-39d37ac62f02" targetNamespace="http://schemas.microsoft.com/office/2006/metadata/properties" ma:root="true" ma:fieldsID="331cf5c93940ad3478efc81f46dc7b01" ns2:_="" ns3:_="">
    <xsd:import namespace="4f8b9330-1d00-4d14-a6c6-65a7609c24eb"/>
    <xsd:import namespace="6882b266-b3a7-44be-9a5f-39d37ac62f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b9330-1d00-4d14-a6c6-65a7609c2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2b266-b3a7-44be-9a5f-39d37ac62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14FE20-7820-4B88-9355-1EAEFD8D1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b9330-1d00-4d14-a6c6-65a7609c24eb"/>
    <ds:schemaRef ds:uri="6882b266-b3a7-44be-9a5f-39d37ac62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CCF3AC-A7D9-4D87-BFB1-F8A9ABB137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E8081-5A08-4CEC-98F7-B9DDB3604F60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882b266-b3a7-44be-9a5f-39d37ac62f02"/>
    <ds:schemaRef ds:uri="http://purl.org/dc/dcmitype/"/>
    <ds:schemaRef ds:uri="4f8b9330-1d00-4d14-a6c6-65a7609c24eb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b530ee07-aa2b-47c7-bd4c-7cc545b5d455}" enabled="1" method="Standard" siteId="{3667e201-cbdc-48b3-9b42-5d2d3f16e2a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PowerPoint_Template_Gray_040224</Template>
  <TotalTime>1208</TotalTime>
  <Words>383</Words>
  <Application>Microsoft Office PowerPoint</Application>
  <PresentationFormat>Widescreen</PresentationFormat>
  <Paragraphs>60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HDR_Whitebkg_Gray</vt:lpstr>
      <vt:lpstr>FIREPLACE NECK   Tidal Wetland Restoration through Small Scale Hydrologic Changes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GOALS</vt:lpstr>
      <vt:lpstr>PowerPoint Presentation</vt:lpstr>
      <vt:lpstr>PowerPoint Presentation</vt:lpstr>
      <vt:lpstr>PowerPoint Presentation</vt:lpstr>
      <vt:lpstr>PowerPoint Presentation</vt:lpstr>
      <vt:lpstr>Channel Widening</vt:lpstr>
      <vt:lpstr>Ditch Filling, Plugging, and Unplugging</vt:lpstr>
      <vt:lpstr>Leveling of Sidecasting</vt:lpstr>
      <vt:lpstr>Micropools</vt:lpstr>
      <vt:lpstr>Runnels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FIREPLACE NECK   Tidal Wetland Restoration through Small Scale Hydrologic Changes </dc:title>
  <dc:creator>Barnes, Barbara</dc:creator>
  <cp:lastModifiedBy>Vilacoba, Karl</cp:lastModifiedBy>
  <cp:revision>17</cp:revision>
  <cp:lastPrinted>2025-03-07T13:57:51Z</cp:lastPrinted>
  <dcterms:created xsi:type="dcterms:W3CDTF">2024-09-28T23:25:27Z</dcterms:created>
  <dcterms:modified xsi:type="dcterms:W3CDTF">2025-03-20T17:21:57Z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0x010100B4D044ED512717499B185FE5F0065F79</vt:lpwstr>
  </property>
  <property fmtid="{D5CDD505-2E9C-101B-9397-08002B2CF9AE}" pid="3" name="MediaServiceImageTags">
    <vt:lpwstr/>
  </property>
  <property fmtid="{D5CDD505-2E9C-101B-9397-08002B2CF9AE}" pid="4" name="MSIP_Label_b530ee07-aa2b-47c7-bd4c-7cc545b5d455_Enabled">
    <vt:lpwstr>true</vt:lpwstr>
  </property>
  <property fmtid="{D5CDD505-2E9C-101B-9397-08002B2CF9AE}" pid="5" name="MSIP_Label_b530ee07-aa2b-47c7-bd4c-7cc545b5d455_SetDate">
    <vt:lpwstr>2024-09-29T00:15:00Z</vt:lpwstr>
  </property>
  <property fmtid="{D5CDD505-2E9C-101B-9397-08002B2CF9AE}" pid="6" name="MSIP_Label_b530ee07-aa2b-47c7-bd4c-7cc545b5d455_Method">
    <vt:lpwstr>Standard</vt:lpwstr>
  </property>
  <property fmtid="{D5CDD505-2E9C-101B-9397-08002B2CF9AE}" pid="7" name="MSIP_Label_b530ee07-aa2b-47c7-bd4c-7cc545b5d455_Name">
    <vt:lpwstr>HDR General Label</vt:lpwstr>
  </property>
  <property fmtid="{D5CDD505-2E9C-101B-9397-08002B2CF9AE}" pid="8" name="MSIP_Label_b530ee07-aa2b-47c7-bd4c-7cc545b5d455_SiteId">
    <vt:lpwstr>3667e201-cbdc-48b3-9b42-5d2d3f16e2a9</vt:lpwstr>
  </property>
  <property fmtid="{D5CDD505-2E9C-101B-9397-08002B2CF9AE}" pid="9" name="MSIP_Label_b530ee07-aa2b-47c7-bd4c-7cc545b5d455_ActionId">
    <vt:lpwstr>761518e3-9257-410d-aede-9e24dff1e4e3</vt:lpwstr>
  </property>
  <property fmtid="{D5CDD505-2E9C-101B-9397-08002B2CF9AE}" pid="10" name="MSIP_Label_b530ee07-aa2b-47c7-bd4c-7cc545b5d455_ContentBits">
    <vt:lpwstr>0</vt:lpwstr>
  </property>
</Properties>
</file>