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7315200" cy="96012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74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3" roundtripDataSignature="AMtx7mjpS86kEArA7PkrGYFBe3cE6RvX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748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enichudson.maps.arcgis.com/apps/MapJournal/index.html?appid=3a3d0dc3884c4637ad0a51f4aa912189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1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-543673" lvl="0" marL="54367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3400"/>
              <a:t>Welcome</a:t>
            </a:r>
            <a:endParaRPr/>
          </a:p>
          <a:p>
            <a:pPr indent="-543673" lvl="0" marL="54367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3400"/>
              <a:t>Thank You NJCRC </a:t>
            </a:r>
            <a:endParaRPr/>
          </a:p>
          <a:p>
            <a:pPr indent="-543673" lvl="0" marL="54367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3400"/>
              <a:t>The next 15 minutes will highlight a multi year design permitting then construction project </a:t>
            </a:r>
            <a:endParaRPr sz="3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10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-543673" lvl="0" marL="54367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lphaUcPeriod"/>
            </a:pPr>
            <a:r>
              <a:rPr b="1" lang="en-US"/>
              <a:t>ROD Design Requirements</a:t>
            </a:r>
            <a:endParaRPr/>
          </a:p>
          <a:p>
            <a:pPr indent="-543673" lvl="0" marL="54367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lphaUcPeriod"/>
            </a:pPr>
            <a:r>
              <a:rPr b="1" lang="en-US"/>
              <a:t>150 % (1.5 Safety Factor)</a:t>
            </a:r>
            <a:endParaRPr/>
          </a:p>
          <a:p>
            <a:pPr indent="-543673" lvl="0" marL="54367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lphaUcPeriod"/>
            </a:pPr>
            <a:r>
              <a:rPr b="1" lang="en-US"/>
              <a:t>Major Events</a:t>
            </a:r>
            <a:endParaRPr/>
          </a:p>
          <a:p>
            <a:pPr indent="-543673" lvl="0" marL="54367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lphaUcPeriod"/>
            </a:pPr>
            <a:r>
              <a:rPr b="1" lang="en-US"/>
              <a:t>SCS Integrity </a:t>
            </a:r>
            <a:endParaRPr/>
          </a:p>
          <a:p>
            <a:pPr indent="-483264" lvl="1" marL="96652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Wave Energy</a:t>
            </a:r>
            <a:endParaRPr/>
          </a:p>
          <a:p>
            <a:pPr indent="-483264" lvl="1" marL="96652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/>
              <a:t>Current Velocity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lphaUcPeriod"/>
            </a:pPr>
            <a:r>
              <a:rPr b="1" lang="en-US"/>
              <a:t>Access Constraints under EPRI Building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lphaUcPeriod"/>
            </a:pPr>
            <a:r>
              <a:rPr b="1" lang="en-US"/>
              <a:t>Post-Remediation Monitoring Program</a:t>
            </a:r>
            <a:endParaRPr/>
          </a:p>
          <a:p>
            <a:pPr indent="0" lvl="0" marL="1476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1476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1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-543673" lvl="0" marL="543673" rtl="0" algn="l">
              <a:lnSpc>
                <a:spcPct val="90000"/>
              </a:lnSpc>
              <a:spcBef>
                <a:spcPts val="1057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AutoNum type="alphaUcPeriod"/>
            </a:pPr>
            <a:r>
              <a:rPr b="1" lang="en-US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OU-2 ROD Requirement</a:t>
            </a:r>
            <a:endParaRPr/>
          </a:p>
          <a:p>
            <a:pPr indent="-241632" lvl="2" marL="1208161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b="1" lang="en-US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Zone I SCS Armor Protection Layer 48” D50 Stone</a:t>
            </a:r>
            <a:endParaRPr/>
          </a:p>
          <a:p>
            <a:pPr indent="-241632" lvl="2" marL="1208161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b="1" lang="en-US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Zone II SCS Armor Protection Layer 24” D50 stone</a:t>
            </a:r>
            <a:endParaRPr/>
          </a:p>
          <a:p>
            <a:pPr indent="-543673" lvl="0" marL="543673" rtl="0" algn="l">
              <a:lnSpc>
                <a:spcPct val="90000"/>
              </a:lnSpc>
              <a:spcBef>
                <a:spcPts val="1057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AutoNum type="alphaUcPeriod"/>
            </a:pPr>
            <a:r>
              <a:rPr b="1" lang="en-US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HEC-RAS Model Multi-Layer SCS Integrity/Stability Review</a:t>
            </a:r>
            <a:endParaRPr/>
          </a:p>
          <a:p>
            <a:pPr indent="-543673" lvl="0" marL="543673" rtl="0" algn="l">
              <a:lnSpc>
                <a:spcPct val="90000"/>
              </a:lnSpc>
              <a:spcBef>
                <a:spcPts val="1057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AutoNum type="alphaUcPeriod"/>
            </a:pPr>
            <a:r>
              <a:rPr b="1" lang="en-US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SCS Settlement</a:t>
            </a:r>
            <a:endParaRPr/>
          </a:p>
          <a:p>
            <a:pPr indent="-543673" lvl="0" marL="543673" rtl="0" algn="l">
              <a:lnSpc>
                <a:spcPct val="90000"/>
              </a:lnSpc>
              <a:spcBef>
                <a:spcPts val="1057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AutoNum type="alphaUcPeriod"/>
            </a:pPr>
            <a:r>
              <a:rPr b="1" lang="en-US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Constructability </a:t>
            </a:r>
            <a:endParaRPr/>
          </a:p>
          <a:p>
            <a:pPr indent="-543673" lvl="0" marL="543673" rtl="0" algn="l">
              <a:lnSpc>
                <a:spcPct val="90000"/>
              </a:lnSpc>
              <a:spcBef>
                <a:spcPts val="1057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AutoNum type="alphaUcPeriod"/>
            </a:pPr>
            <a:r>
              <a:rPr b="1" lang="en-US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Conclusions</a:t>
            </a:r>
            <a:endParaRPr/>
          </a:p>
          <a:p>
            <a:pPr indent="0" lvl="1" marL="483264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</a:pPr>
            <a:r>
              <a:rPr b="1" lang="en-US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 Current Velocity SCS Scour Protection Layer with TenCate GT500 Geotubes</a:t>
            </a:r>
            <a:endParaRPr b="1"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83264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</a:pPr>
            <a:r>
              <a:rPr b="1" lang="en-US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b. Wave Energy class V rip rap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12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Five Key Components:</a:t>
            </a:r>
            <a:endParaRPr/>
          </a:p>
          <a:p>
            <a:pPr indent="-543672" lvl="1" marL="96652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Cushion Sand Layer</a:t>
            </a:r>
            <a:endParaRPr/>
          </a:p>
          <a:p>
            <a:pPr indent="-543672" lvl="1" marL="96652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Active Treatment and Containment Layer</a:t>
            </a:r>
            <a:endParaRPr/>
          </a:p>
          <a:p>
            <a:pPr indent="-543672" lvl="1" marL="96652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SCS Ballast Protection Layer</a:t>
            </a:r>
            <a:endParaRPr/>
          </a:p>
          <a:p>
            <a:pPr indent="-543672" lvl="1" marL="96652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SCS Armor Protection Layer</a:t>
            </a:r>
            <a:endParaRPr/>
          </a:p>
          <a:p>
            <a:pPr indent="-543672" lvl="1" marL="96652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Habitat Mitigation Layer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13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lang="en-US"/>
              <a:t>Marine Contractor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lang="en-US"/>
              <a:t>Engineer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lang="en-US"/>
              <a:t>Third Party Engineer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lang="en-US"/>
              <a:t>Periodic Regulator Site Visits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lang="en-US"/>
              <a:t>Over </a:t>
            </a:r>
            <a:r>
              <a:rPr b="1" lang="en-US" u="sng"/>
              <a:t>15,000 Hours </a:t>
            </a:r>
            <a:r>
              <a:rPr b="1" lang="en-US"/>
              <a:t>Worked Safely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lang="en-US" u="sng"/>
              <a:t>0</a:t>
            </a:r>
            <a:r>
              <a:rPr b="1" lang="en-US"/>
              <a:t> First Aids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lang="en-US" u="sng"/>
              <a:t>0</a:t>
            </a:r>
            <a:r>
              <a:rPr b="1" lang="en-US"/>
              <a:t> OSHA Recordables</a:t>
            </a:r>
            <a:endParaRPr/>
          </a:p>
          <a:p>
            <a:pPr indent="0" lvl="0" marL="1476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1476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1476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Multi-Layer SCS Construction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lang="en-US"/>
              <a:t>Marine Contractor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lang="en-US"/>
              <a:t>Engineer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lang="en-US"/>
              <a:t>Third Party Engineer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lang="en-US"/>
              <a:t>Periodic Regulator Site Visits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lang="en-US"/>
              <a:t>Over </a:t>
            </a:r>
            <a:r>
              <a:rPr b="1" lang="en-US" u="sng"/>
              <a:t>15,000 Hours </a:t>
            </a:r>
            <a:r>
              <a:rPr b="1" lang="en-US"/>
              <a:t>Worked Safely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lang="en-US" u="sng"/>
              <a:t>0</a:t>
            </a:r>
            <a:r>
              <a:rPr b="1" lang="en-US"/>
              <a:t> First Aids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lang="en-US" u="sng"/>
              <a:t>0</a:t>
            </a:r>
            <a:r>
              <a:rPr b="1" lang="en-US"/>
              <a:t> OSHA Recordables</a:t>
            </a:r>
            <a:endParaRPr/>
          </a:p>
          <a:p>
            <a:pPr indent="0" lvl="0" marL="1476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14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-543673" lvl="0" marL="54367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en-US">
                <a:solidFill>
                  <a:schemeClr val="dk1"/>
                </a:solidFill>
              </a:rPr>
              <a:t>The fiber optics distributed sensor system relies on using a known and reproducible method by which the temperature and strain can interact with the light travelling within the fiber. </a:t>
            </a:r>
            <a:endParaRPr/>
          </a:p>
          <a:p>
            <a:pPr indent="-543673" lvl="0" marL="54367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en-US">
                <a:solidFill>
                  <a:schemeClr val="dk1"/>
                </a:solidFill>
              </a:rPr>
              <a:t>Precise Measurements are compared to previous data sets to identify variance that Indicate excessive settlement or potential EC Breach</a:t>
            </a:r>
            <a:endParaRPr/>
          </a:p>
          <a:p>
            <a:pPr indent="-543673" lvl="0" marL="54367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en-US">
                <a:solidFill>
                  <a:schemeClr val="dk1"/>
                </a:solidFill>
              </a:rPr>
              <a:t>The SCS Remote Sensing System observations in conjunction with the bathymetric survey measurements allow for the long-term integrity monitoring of the SCS. </a:t>
            </a:r>
            <a:endParaRPr/>
          </a:p>
          <a:p>
            <a:pPr indent="0" lvl="0" marL="1476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15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-241631" lvl="0" marL="3892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-US" sz="1900"/>
              <a:t>1,800 Residential Units</a:t>
            </a:r>
            <a:endParaRPr/>
          </a:p>
          <a:p>
            <a:pPr indent="-241631" lvl="0" marL="3892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-US" sz="1900"/>
              <a:t>Redevelopment Plan required substantial imported fill material (1.5 Million Tons) to raise the Site Grades above the NEW FEMA Flood Plan of Elevation + 11 Feet (Raise Site Grades by ~ 5 Feet to 7 Feet)</a:t>
            </a:r>
            <a:endParaRPr/>
          </a:p>
          <a:p>
            <a:pPr indent="-241631" lvl="0" marL="3892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-US" sz="1900"/>
              <a:t>Brownfield Redevelopment Plan required a NEW Bulkhead to support and protect new buildings and support structures, Waterfront Esplanade, and New Final Site Grades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6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17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-241631" lvl="0" marL="3892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en-US"/>
              <a:t>1,800 residential units </a:t>
            </a:r>
            <a:endParaRPr/>
          </a:p>
          <a:p>
            <a:pPr indent="-241631" lvl="0" marL="3892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en-US"/>
              <a:t>Minimum use elevation at 12 feet NEV88 1 foot above revised flood elevation </a:t>
            </a:r>
            <a:endParaRPr/>
          </a:p>
          <a:p>
            <a:pPr indent="-241631" lvl="0" marL="3892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en-US"/>
              <a:t>About 1.5 million tons of structural fill imported to raised site grades above regulator </a:t>
            </a:r>
            <a:endParaRPr/>
          </a:p>
          <a:p>
            <a:pPr indent="-241631" lvl="0" marL="3892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en-US"/>
              <a:t>New higher bulkhead or higher hardened revetment stone shoreline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2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3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900" u="sng"/>
              <a:t>1.BICC site History and Impact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900"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900" u="sng"/>
              <a:t>2. Polychlorinated Biphenyls (PCBs)</a:t>
            </a:r>
            <a:endParaRPr b="1" sz="1900"/>
          </a:p>
          <a:p>
            <a:pPr indent="-3943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900"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b="1" lang="en-US" sz="1900"/>
              <a:t>PCBs – Organic Chlorine Compound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b="1" lang="en-US" sz="1900"/>
              <a:t>USEPA Persistent Organic Pollutants (POPs)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b="1" lang="en-US" sz="1900"/>
              <a:t>Present in the Dielectric Fluid for BICC High Voltage Cables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b="1" lang="en-US" sz="1900"/>
              <a:t>Hydrophobic </a:t>
            </a:r>
            <a:endParaRPr/>
          </a:p>
          <a:p>
            <a:pPr indent="-483264" lvl="0" marL="4832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b="1" lang="en-US" sz="1900"/>
              <a:t>Resistant to Temperature Change, Acids, Bases, Oxidation, Hydrolysis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1. NYSDEC consent order to investigate then remediate land and Hudson river sediment 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2 NYSDEC records of decision (RODS) for BICC site 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Successful open water dredge and clean fill sand caps 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6 unsuccessful dredge attempts abort criterial with NYSDEC &amp; USACE 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Multi-layer sediment cap under the EPRI building( aka Blue Cube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5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-241631" lvl="0" marL="3892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October 2021 superstorm, 3 ft of storm surge inundate upland remediation site </a:t>
            </a:r>
            <a:endParaRPr/>
          </a:p>
          <a:p>
            <a:pPr indent="-241631" lvl="0" marL="3892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Deposited impacted sediment and destroyed interim remedial measures </a:t>
            </a:r>
            <a:endParaRPr b="0">
              <a:latin typeface="Arial"/>
              <a:ea typeface="Arial"/>
              <a:cs typeface="Arial"/>
              <a:sym typeface="Arial"/>
            </a:endParaRPr>
          </a:p>
          <a:p>
            <a:pPr indent="-241631" lvl="0" marL="3892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The EC Sediment Cap was designed, permitted and constructed based on super storm Sandy costal Flood elevation observations</a:t>
            </a:r>
            <a:endParaRPr/>
          </a:p>
          <a:p>
            <a:pPr indent="-241631" lvl="0" marL="3892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The SCS provides a redundant EC to withstand the Hudson River velocities, wave energy and tidal flooding events. </a:t>
            </a:r>
            <a:endParaRPr/>
          </a:p>
          <a:p>
            <a:pPr indent="0" lvl="0" marL="1476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6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u="sng">
                <a:solidFill>
                  <a:schemeClr val="hlink"/>
                </a:solidFill>
                <a:hlinkClick r:id="rId2"/>
              </a:rPr>
              <a:t>Sea Level Rise Mapper</a:t>
            </a:r>
            <a:r>
              <a:rPr lang="en-US"/>
              <a:t> – allows you to map sea level rise projections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7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1. observed 4-foot storm surge 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6 foot to 8-foot waves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Wind driven waves on top of sediment cap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8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-241631" lvl="0" marL="3892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Polar vortex- winter 2012</a:t>
            </a:r>
            <a:endParaRPr/>
          </a:p>
          <a:p>
            <a:pPr indent="-241631" lvl="0" marL="3892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01/02/2025 winter ice flows </a:t>
            </a:r>
            <a:endParaRPr/>
          </a:p>
          <a:p>
            <a:pPr indent="-241631" lvl="0" marL="3892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3. bulkhead and sediment cap “engineering Controls” Address ice </a:t>
            </a:r>
            <a:endParaRPr/>
          </a:p>
          <a:p>
            <a:pPr indent="-241631" lvl="0" marL="38929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Ice buildup on eastern shoreline and BICC site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9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96625" lIns="96625" spcFirstLastPara="1" rIns="96625" wrap="square" tIns="96625">
            <a:noAutofit/>
          </a:bodyPr>
          <a:lstStyle/>
          <a:p>
            <a:pPr indent="0" lvl="0" marL="14766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1. PS&amp;S built hydraulic Model to design sediment cap under the blue cube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ackground image" showMasterSp="0">
  <p:cSld name="BLANK_1_1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</p:sp>
      <p:sp>
        <p:nvSpPr>
          <p:cNvPr id="11" name="Google Shape;11;p19"/>
          <p:cNvSpPr txBox="1"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8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rotWithShape="0" algn="bl" dir="10800000" dist="190500">
              <a:srgbClr val="000000">
                <a:alpha val="1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8"/>
          <p:cNvSpPr txBox="1"/>
          <p:nvPr>
            <p:ph type="title"/>
          </p:nvPr>
        </p:nvSpPr>
        <p:spPr>
          <a:xfrm>
            <a:off x="1182200" y="393475"/>
            <a:ext cx="6398271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1" name="Google Shape;71;p28"/>
          <p:cNvSpPr/>
          <p:nvPr/>
        </p:nvSpPr>
        <p:spPr>
          <a:xfrm>
            <a:off x="7669619" y="393425"/>
            <a:ext cx="1080831" cy="806700"/>
          </a:xfrm>
          <a:prstGeom prst="rect">
            <a:avLst/>
          </a:prstGeom>
          <a:solidFill>
            <a:srgbClr val="FFFFFF">
              <a:alpha val="5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logo&#10;&#10;Description automatically generated" id="72" name="Google Shape;7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38071" y="471601"/>
            <a:ext cx="923181" cy="63418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8"/>
          <p:cNvSpPr txBox="1"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test">
    <p:bg>
      <p:bgPr>
        <a:solidFill>
          <a:srgbClr val="FFFFFF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/>
          <p:nvPr>
            <p:ph idx="2" type="pic"/>
          </p:nvPr>
        </p:nvSpPr>
        <p:spPr>
          <a:xfrm>
            <a:off x="6824" y="0"/>
            <a:ext cx="9144000" cy="5143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</p:sp>
      <p:sp>
        <p:nvSpPr>
          <p:cNvPr id="76" name="Google Shape;76;p29"/>
          <p:cNvSpPr txBox="1"/>
          <p:nvPr>
            <p:ph idx="1" type="body"/>
          </p:nvPr>
        </p:nvSpPr>
        <p:spPr>
          <a:xfrm>
            <a:off x="0" y="4356225"/>
            <a:ext cx="7843194" cy="39360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indent="-3429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7" name="Google Shape;77;p29"/>
          <p:cNvGrpSpPr/>
          <p:nvPr/>
        </p:nvGrpSpPr>
        <p:grpSpPr>
          <a:xfrm>
            <a:off x="7834336" y="4358933"/>
            <a:ext cx="532447" cy="390792"/>
            <a:chOff x="7834336" y="4358933"/>
            <a:chExt cx="532447" cy="390792"/>
          </a:xfrm>
        </p:grpSpPr>
        <p:grpSp>
          <p:nvGrpSpPr>
            <p:cNvPr id="78" name="Google Shape;78;p29"/>
            <p:cNvGrpSpPr/>
            <p:nvPr/>
          </p:nvGrpSpPr>
          <p:grpSpPr>
            <a:xfrm>
              <a:off x="7834336" y="4358933"/>
              <a:ext cx="532447" cy="390792"/>
              <a:chOff x="7834336" y="4358933"/>
              <a:chExt cx="532447" cy="390792"/>
            </a:xfrm>
          </p:grpSpPr>
          <p:sp>
            <p:nvSpPr>
              <p:cNvPr id="79" name="Google Shape;79;p29"/>
              <p:cNvSpPr/>
              <p:nvPr/>
            </p:nvSpPr>
            <p:spPr>
              <a:xfrm>
                <a:off x="7843194" y="4358933"/>
                <a:ext cx="523589" cy="390792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9"/>
              <p:cNvSpPr/>
              <p:nvPr/>
            </p:nvSpPr>
            <p:spPr>
              <a:xfrm>
                <a:off x="7834336" y="4358933"/>
                <a:ext cx="523589" cy="390792"/>
              </a:xfrm>
              <a:prstGeom prst="rect">
                <a:avLst/>
              </a:prstGeom>
              <a:solidFill>
                <a:srgbClr val="FFFFFF">
                  <a:alpha val="525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A picture containing logo&#10;&#10;Description automatically generated" id="81" name="Google Shape;81;p2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875275" y="4398578"/>
              <a:ext cx="447219" cy="3072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" name="Google Shape;82;p29"/>
          <p:cNvSpPr txBox="1"/>
          <p:nvPr>
            <p:ph idx="3" type="body"/>
          </p:nvPr>
        </p:nvSpPr>
        <p:spPr>
          <a:xfrm>
            <a:off x="8746012" y="4356225"/>
            <a:ext cx="404812" cy="39350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Sidebar">
  <p:cSld name="Caption Sidebar"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0"/>
          <p:cNvSpPr/>
          <p:nvPr>
            <p:ph idx="2" type="pic"/>
          </p:nvPr>
        </p:nvSpPr>
        <p:spPr>
          <a:xfrm>
            <a:off x="6824" y="0"/>
            <a:ext cx="9144000" cy="5143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</p:sp>
      <p:sp>
        <p:nvSpPr>
          <p:cNvPr id="85" name="Google Shape;85;p30"/>
          <p:cNvSpPr txBox="1"/>
          <p:nvPr>
            <p:ph idx="1" type="body"/>
          </p:nvPr>
        </p:nvSpPr>
        <p:spPr>
          <a:xfrm rot="5400000">
            <a:off x="6237488" y="1960746"/>
            <a:ext cx="4304581" cy="39360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indent="-3429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6" name="Google Shape;86;p30"/>
          <p:cNvGrpSpPr/>
          <p:nvPr/>
        </p:nvGrpSpPr>
        <p:grpSpPr>
          <a:xfrm rot="5400000">
            <a:off x="8124959" y="4371805"/>
            <a:ext cx="532447" cy="390792"/>
            <a:chOff x="7834336" y="4358933"/>
            <a:chExt cx="532447" cy="390792"/>
          </a:xfrm>
        </p:grpSpPr>
        <p:grpSp>
          <p:nvGrpSpPr>
            <p:cNvPr id="87" name="Google Shape;87;p30"/>
            <p:cNvGrpSpPr/>
            <p:nvPr/>
          </p:nvGrpSpPr>
          <p:grpSpPr>
            <a:xfrm>
              <a:off x="7834336" y="4358933"/>
              <a:ext cx="532447" cy="390792"/>
              <a:chOff x="7834336" y="4358933"/>
              <a:chExt cx="532447" cy="390792"/>
            </a:xfrm>
          </p:grpSpPr>
          <p:sp>
            <p:nvSpPr>
              <p:cNvPr id="88" name="Google Shape;88;p30"/>
              <p:cNvSpPr/>
              <p:nvPr/>
            </p:nvSpPr>
            <p:spPr>
              <a:xfrm>
                <a:off x="7843194" y="4358933"/>
                <a:ext cx="523589" cy="390792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0"/>
              <p:cNvSpPr/>
              <p:nvPr/>
            </p:nvSpPr>
            <p:spPr>
              <a:xfrm>
                <a:off x="7834336" y="4358933"/>
                <a:ext cx="523589" cy="390792"/>
              </a:xfrm>
              <a:prstGeom prst="rect">
                <a:avLst/>
              </a:prstGeom>
              <a:solidFill>
                <a:srgbClr val="FFFFFF">
                  <a:alpha val="525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A picture containing logo&#10;&#10;Description automatically generated" id="90" name="Google Shape;90;p3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875275" y="4398578"/>
              <a:ext cx="447219" cy="3072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" name="Google Shape;91;p30"/>
          <p:cNvSpPr txBox="1"/>
          <p:nvPr>
            <p:ph idx="3" type="body"/>
          </p:nvPr>
        </p:nvSpPr>
        <p:spPr>
          <a:xfrm>
            <a:off x="8736432" y="4356225"/>
            <a:ext cx="404812" cy="39350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">
  <p:cSld name="Sidebar"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1"/>
          <p:cNvSpPr/>
          <p:nvPr>
            <p:ph idx="2" type="pic"/>
          </p:nvPr>
        </p:nvSpPr>
        <p:spPr>
          <a:xfrm>
            <a:off x="6824" y="0"/>
            <a:ext cx="9144000" cy="5143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</p:sp>
      <p:sp>
        <p:nvSpPr>
          <p:cNvPr id="94" name="Google Shape;94;p31"/>
          <p:cNvSpPr txBox="1"/>
          <p:nvPr>
            <p:ph idx="1" type="body"/>
          </p:nvPr>
        </p:nvSpPr>
        <p:spPr>
          <a:xfrm rot="5400000">
            <a:off x="6243785" y="1960747"/>
            <a:ext cx="4304580" cy="39360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indent="-3429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5" name="Google Shape;95;p31"/>
          <p:cNvGrpSpPr/>
          <p:nvPr/>
        </p:nvGrpSpPr>
        <p:grpSpPr>
          <a:xfrm rot="5400000">
            <a:off x="8131255" y="4371804"/>
            <a:ext cx="532447" cy="390792"/>
            <a:chOff x="7834336" y="4358933"/>
            <a:chExt cx="532447" cy="390792"/>
          </a:xfrm>
        </p:grpSpPr>
        <p:grpSp>
          <p:nvGrpSpPr>
            <p:cNvPr id="96" name="Google Shape;96;p31"/>
            <p:cNvGrpSpPr/>
            <p:nvPr/>
          </p:nvGrpSpPr>
          <p:grpSpPr>
            <a:xfrm>
              <a:off x="7834336" y="4358933"/>
              <a:ext cx="532447" cy="390792"/>
              <a:chOff x="7834336" y="4358933"/>
              <a:chExt cx="532447" cy="390792"/>
            </a:xfrm>
          </p:grpSpPr>
          <p:sp>
            <p:nvSpPr>
              <p:cNvPr id="97" name="Google Shape;97;p31"/>
              <p:cNvSpPr/>
              <p:nvPr/>
            </p:nvSpPr>
            <p:spPr>
              <a:xfrm>
                <a:off x="7843194" y="4358933"/>
                <a:ext cx="523589" cy="390792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1"/>
              <p:cNvSpPr/>
              <p:nvPr/>
            </p:nvSpPr>
            <p:spPr>
              <a:xfrm>
                <a:off x="7834336" y="4358933"/>
                <a:ext cx="523589" cy="390792"/>
              </a:xfrm>
              <a:prstGeom prst="rect">
                <a:avLst/>
              </a:prstGeom>
              <a:solidFill>
                <a:srgbClr val="FFFFFF">
                  <a:alpha val="525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A picture containing logo&#10;&#10;Description automatically generated" id="99" name="Google Shape;99;p3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875275" y="4398578"/>
              <a:ext cx="447219" cy="3072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" name="Google Shape;100;p31"/>
          <p:cNvSpPr txBox="1"/>
          <p:nvPr>
            <p:ph idx="3" type="body"/>
          </p:nvPr>
        </p:nvSpPr>
        <p:spPr>
          <a:xfrm>
            <a:off x="8736432" y="4356225"/>
            <a:ext cx="404812" cy="39350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2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rotWithShape="0" algn="bl" dir="10800000" dist="190500">
              <a:srgbClr val="000000">
                <a:alpha val="1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2"/>
          <p:cNvSpPr txBox="1"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icon space">
  <p:cSld name="BLANK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3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rotWithShape="0" algn="bl" dir="10800000" dist="190500">
              <a:srgbClr val="000000">
                <a:alpha val="1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3"/>
          <p:cNvSpPr/>
          <p:nvPr/>
        </p:nvSpPr>
        <p:spPr>
          <a:xfrm>
            <a:off x="867750" y="393425"/>
            <a:ext cx="806700" cy="806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3"/>
          <p:cNvSpPr txBox="1"/>
          <p:nvPr>
            <p:ph type="title"/>
          </p:nvPr>
        </p:nvSpPr>
        <p:spPr>
          <a:xfrm>
            <a:off x="1674450" y="310078"/>
            <a:ext cx="6840900" cy="925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3959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3"/>
          <p:cNvSpPr txBox="1"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half slide">
  <p:cSld name="TITLE_AND_BODY_1">
    <p:bg>
      <p:bgPr>
        <a:solidFill>
          <a:srgbClr val="FFFFFF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/>
          <p:nvPr>
            <p:ph idx="2" type="pic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</p:sp>
      <p:sp>
        <p:nvSpPr>
          <p:cNvPr id="14" name="Google Shape;14;p20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rotWithShape="0" algn="bl" dir="10800000" dist="190500">
              <a:srgbClr val="000000">
                <a:alpha val="1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0"/>
          <p:cNvSpPr/>
          <p:nvPr/>
        </p:nvSpPr>
        <p:spPr>
          <a:xfrm>
            <a:off x="4178396" y="393525"/>
            <a:ext cx="4572000" cy="806700"/>
          </a:xfrm>
          <a:prstGeom prst="rect">
            <a:avLst/>
          </a:prstGeom>
          <a:solidFill>
            <a:srgbClr val="939598"/>
          </a:solidFill>
          <a:ln>
            <a:noFill/>
          </a:ln>
          <a:effectLst>
            <a:outerShdw blurRad="214313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0"/>
          <p:cNvSpPr txBox="1"/>
          <p:nvPr>
            <p:ph type="title"/>
          </p:nvPr>
        </p:nvSpPr>
        <p:spPr>
          <a:xfrm>
            <a:off x="4178342" y="393425"/>
            <a:ext cx="3491223" cy="80670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" name="Google Shape;17;p20"/>
          <p:cNvSpPr txBox="1"/>
          <p:nvPr>
            <p:ph idx="1" type="body"/>
          </p:nvPr>
        </p:nvSpPr>
        <p:spPr>
          <a:xfrm>
            <a:off x="4865550" y="1349150"/>
            <a:ext cx="3776400" cy="2938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Noto Sans Symbols"/>
              <a:buChar char="▪"/>
              <a:defRPr sz="2200"/>
            </a:lvl1pPr>
            <a:lvl2pPr indent="-3683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indent="-36830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indent="-36830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indent="-3683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18" name="Google Shape;18;p20"/>
          <p:cNvSpPr/>
          <p:nvPr/>
        </p:nvSpPr>
        <p:spPr>
          <a:xfrm>
            <a:off x="7669619" y="393425"/>
            <a:ext cx="1080831" cy="806700"/>
          </a:xfrm>
          <a:prstGeom prst="rect">
            <a:avLst/>
          </a:prstGeom>
          <a:solidFill>
            <a:srgbClr val="FFFFFF">
              <a:alpha val="5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logo&#10;&#10;Description automatically generated" id="19" name="Google Shape;19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38071" y="471601"/>
            <a:ext cx="923181" cy="63418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0"/>
          <p:cNvSpPr txBox="1"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Header">
  <p:cSld name="Large 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rotWithShape="0" algn="bl" dir="10800000" dist="190500">
              <a:srgbClr val="000000">
                <a:alpha val="1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1"/>
          <p:cNvSpPr txBox="1"/>
          <p:nvPr>
            <p:ph type="title"/>
          </p:nvPr>
        </p:nvSpPr>
        <p:spPr>
          <a:xfrm>
            <a:off x="1271100" y="908817"/>
            <a:ext cx="6679176" cy="993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9600">
                <a:solidFill>
                  <a:srgbClr val="93959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" type="body"/>
          </p:nvPr>
        </p:nvSpPr>
        <p:spPr>
          <a:xfrm>
            <a:off x="1522188" y="2058115"/>
            <a:ext cx="6450320" cy="2624138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b="0"/>
            </a:lvl1pPr>
            <a:lvl2pPr indent="-228600" lvl="1" marL="9144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/>
            </a:lvl2pPr>
            <a:lvl3pPr indent="-228600" lvl="2" marL="1371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/>
            </a:lvl4pPr>
            <a:lvl5pPr indent="-2286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rotWithShape="0" algn="bl" dir="10800000" dist="190500">
              <a:srgbClr val="000000">
                <a:alpha val="1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2"/>
          <p:cNvSpPr/>
          <p:nvPr/>
        </p:nvSpPr>
        <p:spPr>
          <a:xfrm>
            <a:off x="2241225" y="1770000"/>
            <a:ext cx="6509100" cy="1603500"/>
          </a:xfrm>
          <a:prstGeom prst="rect">
            <a:avLst/>
          </a:prstGeom>
          <a:solidFill>
            <a:srgbClr val="939598"/>
          </a:solidFill>
          <a:ln>
            <a:noFill/>
          </a:ln>
          <a:effectLst>
            <a:outerShdw blurRad="214313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2"/>
          <p:cNvSpPr txBox="1"/>
          <p:nvPr>
            <p:ph type="ctrTitle"/>
          </p:nvPr>
        </p:nvSpPr>
        <p:spPr>
          <a:xfrm>
            <a:off x="2673129" y="1846200"/>
            <a:ext cx="58149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" name="Google Shape;30;p22"/>
          <p:cNvSpPr txBox="1"/>
          <p:nvPr>
            <p:ph idx="1" type="subTitle"/>
          </p:nvPr>
        </p:nvSpPr>
        <p:spPr>
          <a:xfrm>
            <a:off x="2935400" y="2604625"/>
            <a:ext cx="5814900" cy="451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rgbClr val="333333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descr="A picture containing logo&#10;&#10;Description automatically generated" id="31" name="Google Shape;3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84094" y="671915"/>
            <a:ext cx="1402083" cy="963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solidFill>
          <a:srgbClr val="FFFFFF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/>
          <p:nvPr>
            <p:ph idx="2" type="pic"/>
          </p:nvPr>
        </p:nvSpPr>
        <p:spPr>
          <a:xfrm>
            <a:off x="6824" y="0"/>
            <a:ext cx="9144000" cy="5143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</p:sp>
      <p:sp>
        <p:nvSpPr>
          <p:cNvPr id="34" name="Google Shape;34;p23"/>
          <p:cNvSpPr txBox="1"/>
          <p:nvPr>
            <p:ph idx="12" type="sldNum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 rot="5400000">
            <a:off x="6243785" y="1960747"/>
            <a:ext cx="4304580" cy="39360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indent="-3429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6" name="Google Shape;36;p23"/>
          <p:cNvGrpSpPr/>
          <p:nvPr/>
        </p:nvGrpSpPr>
        <p:grpSpPr>
          <a:xfrm rot="5400000">
            <a:off x="8131255" y="4371804"/>
            <a:ext cx="532447" cy="390792"/>
            <a:chOff x="7834336" y="4358933"/>
            <a:chExt cx="532447" cy="390792"/>
          </a:xfrm>
        </p:grpSpPr>
        <p:grpSp>
          <p:nvGrpSpPr>
            <p:cNvPr id="37" name="Google Shape;37;p23"/>
            <p:cNvGrpSpPr/>
            <p:nvPr/>
          </p:nvGrpSpPr>
          <p:grpSpPr>
            <a:xfrm>
              <a:off x="7834336" y="4358933"/>
              <a:ext cx="532447" cy="390792"/>
              <a:chOff x="7834336" y="4358933"/>
              <a:chExt cx="532447" cy="390792"/>
            </a:xfrm>
          </p:grpSpPr>
          <p:sp>
            <p:nvSpPr>
              <p:cNvPr id="38" name="Google Shape;38;p23"/>
              <p:cNvSpPr/>
              <p:nvPr/>
            </p:nvSpPr>
            <p:spPr>
              <a:xfrm>
                <a:off x="7843194" y="4358933"/>
                <a:ext cx="523589" cy="390792"/>
              </a:xfrm>
              <a:prstGeom prst="rect">
                <a:avLst/>
              </a:prstGeom>
              <a:solidFill>
                <a:srgbClr val="93959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3"/>
              <p:cNvSpPr/>
              <p:nvPr/>
            </p:nvSpPr>
            <p:spPr>
              <a:xfrm>
                <a:off x="7834336" y="4358933"/>
                <a:ext cx="523589" cy="390792"/>
              </a:xfrm>
              <a:prstGeom prst="rect">
                <a:avLst/>
              </a:prstGeom>
              <a:solidFill>
                <a:srgbClr val="FFFFFF">
                  <a:alpha val="5254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A picture containing logo&#10;&#10;Description automatically generated" id="40" name="Google Shape;40;p2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875275" y="4398578"/>
              <a:ext cx="447219" cy="30722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4"/>
          <p:cNvSpPr/>
          <p:nvPr/>
        </p:nvSpPr>
        <p:spPr>
          <a:xfrm>
            <a:off x="2241150" y="1310850"/>
            <a:ext cx="6509175" cy="2521800"/>
          </a:xfrm>
          <a:prstGeom prst="rect">
            <a:avLst/>
          </a:prstGeom>
          <a:solidFill>
            <a:srgbClr val="939598"/>
          </a:solidFill>
          <a:ln>
            <a:noFill/>
          </a:ln>
          <a:effectLst>
            <a:outerShdw blurRad="214313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4"/>
          <p:cNvSpPr/>
          <p:nvPr/>
        </p:nvSpPr>
        <p:spPr>
          <a:xfrm>
            <a:off x="7872900" y="-75"/>
            <a:ext cx="12711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rotWithShape="0" algn="bl" dir="10800000" dist="190500">
              <a:srgbClr val="000000">
                <a:alpha val="1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4"/>
          <p:cNvSpPr txBox="1"/>
          <p:nvPr>
            <p:ph type="ctrTitle"/>
          </p:nvPr>
        </p:nvSpPr>
        <p:spPr>
          <a:xfrm>
            <a:off x="2241225" y="1310850"/>
            <a:ext cx="5631675" cy="25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descr="A picture containing logo&#10;&#10;Description automatically generated" id="45" name="Google Shape;45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40145" y="4097637"/>
            <a:ext cx="1136609" cy="78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 2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rotWithShape="0" algn="bl" dir="10800000" dist="190500">
              <a:srgbClr val="000000">
                <a:alpha val="1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5"/>
          <p:cNvSpPr/>
          <p:nvPr/>
        </p:nvSpPr>
        <p:spPr>
          <a:xfrm>
            <a:off x="2241225" y="1770000"/>
            <a:ext cx="6509100" cy="1603500"/>
          </a:xfrm>
          <a:prstGeom prst="rect">
            <a:avLst/>
          </a:prstGeom>
          <a:solidFill>
            <a:srgbClr val="939598"/>
          </a:solidFill>
          <a:ln>
            <a:noFill/>
          </a:ln>
          <a:effectLst>
            <a:outerShdw blurRad="214313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5"/>
          <p:cNvSpPr txBox="1"/>
          <p:nvPr>
            <p:ph type="ctrTitle"/>
          </p:nvPr>
        </p:nvSpPr>
        <p:spPr>
          <a:xfrm>
            <a:off x="2673129" y="1846200"/>
            <a:ext cx="58149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0" name="Google Shape;50;p25"/>
          <p:cNvSpPr txBox="1"/>
          <p:nvPr>
            <p:ph idx="1" type="subTitle"/>
          </p:nvPr>
        </p:nvSpPr>
        <p:spPr>
          <a:xfrm>
            <a:off x="2935400" y="2604625"/>
            <a:ext cx="5814900" cy="451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rgbClr val="333333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descr="A picture containing logo&#10;&#10;Description automatically generated" id="51" name="Google Shape;51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84094" y="671915"/>
            <a:ext cx="1402083" cy="963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6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rotWithShape="0" algn="bl" dir="10800000" dist="190500">
              <a:srgbClr val="000000">
                <a:alpha val="1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6"/>
          <p:cNvSpPr txBox="1"/>
          <p:nvPr>
            <p:ph idx="1" type="body"/>
          </p:nvPr>
        </p:nvSpPr>
        <p:spPr>
          <a:xfrm>
            <a:off x="3731575" y="393525"/>
            <a:ext cx="4713000" cy="43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600"/>
              <a:buFont typeface="Arial"/>
              <a:buNone/>
              <a:defRPr b="1" sz="3600"/>
            </a:lvl1pPr>
            <a:lvl2pPr indent="-457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b="1" sz="3600"/>
            </a:lvl2pPr>
            <a:lvl3pPr indent="-457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b="1" sz="3600"/>
            </a:lvl3pPr>
            <a:lvl4pPr indent="-457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b="1" sz="3600"/>
            </a:lvl4pPr>
            <a:lvl5pPr indent="-457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b="1" sz="3600"/>
            </a:lvl5pPr>
            <a:lvl6pPr indent="-457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b="1" sz="3600"/>
            </a:lvl6pPr>
            <a:lvl7pPr indent="-457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 b="1" sz="3600"/>
            </a:lvl7pPr>
            <a:lvl8pPr indent="-457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b="1" sz="3600"/>
            </a:lvl8pPr>
            <a:lvl9pPr indent="-457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b="1" sz="3600"/>
            </a:lvl9pPr>
          </a:lstStyle>
          <a:p/>
        </p:txBody>
      </p:sp>
      <p:sp>
        <p:nvSpPr>
          <p:cNvPr id="55" name="Google Shape;55;p26"/>
          <p:cNvSpPr txBox="1"/>
          <p:nvPr/>
        </p:nvSpPr>
        <p:spPr>
          <a:xfrm>
            <a:off x="2654717" y="393525"/>
            <a:ext cx="787200" cy="80441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1" i="0" sz="7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6"/>
          <p:cNvSpPr txBox="1"/>
          <p:nvPr/>
        </p:nvSpPr>
        <p:spPr>
          <a:xfrm rot="10800000">
            <a:off x="8171045" y="3493462"/>
            <a:ext cx="787200" cy="80441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1" i="0" sz="7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6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6"/>
          <p:cNvSpPr txBox="1"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ttom Title + 1 column">
  <p:cSld name="Bottom Title + 1 colum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7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rotWithShape="0" algn="bl" dir="10800000" dist="190500">
              <a:srgbClr val="000000">
                <a:alpha val="1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7"/>
          <p:cNvSpPr/>
          <p:nvPr/>
        </p:nvSpPr>
        <p:spPr>
          <a:xfrm>
            <a:off x="877500" y="4114921"/>
            <a:ext cx="7872900" cy="806700"/>
          </a:xfrm>
          <a:prstGeom prst="rect">
            <a:avLst/>
          </a:prstGeom>
          <a:solidFill>
            <a:srgbClr val="939598"/>
          </a:solidFill>
          <a:ln>
            <a:noFill/>
          </a:ln>
          <a:effectLst>
            <a:outerShdw blurRad="214313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7"/>
          <p:cNvSpPr txBox="1"/>
          <p:nvPr>
            <p:ph type="title"/>
          </p:nvPr>
        </p:nvSpPr>
        <p:spPr>
          <a:xfrm>
            <a:off x="1182200" y="4114871"/>
            <a:ext cx="6398271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" type="body"/>
          </p:nvPr>
        </p:nvSpPr>
        <p:spPr>
          <a:xfrm>
            <a:off x="1556331" y="406386"/>
            <a:ext cx="7085700" cy="3548925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Noto Sans Symbols"/>
              <a:buChar char="▪"/>
              <a:defRPr/>
            </a:lvl1pPr>
            <a:lvl2pPr indent="-3937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2pPr>
            <a:lvl3pPr indent="-39370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3pPr>
            <a:lvl4pPr indent="-39370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indent="-3937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indent="-393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indent="-393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indent="-393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indent="-393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  <p:sp>
        <p:nvSpPr>
          <p:cNvPr id="64" name="Google Shape;64;p27"/>
          <p:cNvSpPr/>
          <p:nvPr/>
        </p:nvSpPr>
        <p:spPr>
          <a:xfrm>
            <a:off x="7669619" y="4114821"/>
            <a:ext cx="1080831" cy="806700"/>
          </a:xfrm>
          <a:prstGeom prst="rect">
            <a:avLst/>
          </a:prstGeom>
          <a:solidFill>
            <a:srgbClr val="FFFFFF">
              <a:alpha val="5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logo&#10;&#10;Description automatically generated" id="65" name="Google Shape;6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38071" y="4192997"/>
            <a:ext cx="923181" cy="63418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7"/>
          <p:cNvSpPr txBox="1"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1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9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idx="12" type="sldNum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Google Shape;7;p18"/>
          <p:cNvSpPr txBox="1"/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" type="body"/>
          </p:nvPr>
        </p:nvSpPr>
        <p:spPr>
          <a:xfrm>
            <a:off x="971106" y="1370013"/>
            <a:ext cx="7544243" cy="326231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939598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939598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939598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2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Relationship Id="rId9" Type="http://schemas.openxmlformats.org/officeDocument/2006/relationships/image" Target="../media/image23.png"/><Relationship Id="rId5" Type="http://schemas.openxmlformats.org/officeDocument/2006/relationships/image" Target="../media/image29.png"/><Relationship Id="rId6" Type="http://schemas.openxmlformats.org/officeDocument/2006/relationships/image" Target="../media/image38.png"/><Relationship Id="rId7" Type="http://schemas.openxmlformats.org/officeDocument/2006/relationships/image" Target="../media/image3.png"/><Relationship Id="rId8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3.png"/><Relationship Id="rId5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jmszeman@psands.com" TargetMode="External"/><Relationship Id="rId4" Type="http://schemas.openxmlformats.org/officeDocument/2006/relationships/hyperlink" Target="mailto:Jboyer@psands.com" TargetMode="External"/><Relationship Id="rId5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32.png"/><Relationship Id="rId7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Relationship Id="rId7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33.png"/><Relationship Id="rId7" Type="http://schemas.openxmlformats.org/officeDocument/2006/relationships/image" Target="../media/image11.png"/><Relationship Id="rId8" Type="http://schemas.openxmlformats.org/officeDocument/2006/relationships/hyperlink" Target="about:blank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36.png"/><Relationship Id="rId5" Type="http://schemas.openxmlformats.org/officeDocument/2006/relationships/image" Target="../media/image3.png"/><Relationship Id="rId6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3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46C88"/>
            </a:gs>
            <a:gs pos="48000">
              <a:srgbClr val="5EA0C1"/>
            </a:gs>
            <a:gs pos="100000">
              <a:srgbClr val="9AC4D9"/>
            </a:gs>
          </a:gsLst>
          <a:lin ang="16200000" scaled="0"/>
        </a:gra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BCD7E5"/>
              </a:gs>
              <a:gs pos="79000">
                <a:srgbClr val="61A2C3"/>
              </a:gs>
              <a:gs pos="100000">
                <a:srgbClr val="2E617A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5A9EC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1"/>
          <p:cNvSpPr txBox="1"/>
          <p:nvPr>
            <p:ph idx="4294967295" type="ctrTitle"/>
          </p:nvPr>
        </p:nvSpPr>
        <p:spPr>
          <a:xfrm>
            <a:off x="4809392" y="1855177"/>
            <a:ext cx="4334608" cy="289144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6400" sx="112000" rotWithShape="0" algn="ctr" sy="112000">
              <a:schemeClr val="accent3">
                <a:alpha val="21960"/>
              </a:scheme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18288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BICC Site Sediment Cover System in the Hudson River Coastal Flood Plain</a:t>
            </a:r>
            <a:b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Janos M. Szeman, P.E. and </a:t>
            </a:r>
            <a:b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Boyer, P.E. 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" id="115" name="Google Shape;11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681" y="1719029"/>
            <a:ext cx="4148484" cy="2219924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63956">
                <a:alpha val="40000"/>
              </a:srgbClr>
            </a:outerShdw>
          </a:effectLst>
        </p:spPr>
      </p:pic>
      <p:pic>
        <p:nvPicPr>
          <p:cNvPr descr="Architecture And Engineering Firm | PS&amp;S, LLC" id="116" name="Google Shape;11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46422" y="-61118"/>
            <a:ext cx="1622843" cy="143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"/>
          <p:cNvSpPr txBox="1"/>
          <p:nvPr>
            <p:ph type="title"/>
          </p:nvPr>
        </p:nvSpPr>
        <p:spPr>
          <a:xfrm>
            <a:off x="1271100" y="260419"/>
            <a:ext cx="6679176" cy="993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/>
              <a:t>Active Treatment and Containment Layer</a:t>
            </a:r>
            <a:endParaRPr sz="4400"/>
          </a:p>
        </p:txBody>
      </p:sp>
      <p:sp>
        <p:nvSpPr>
          <p:cNvPr id="202" name="Google Shape;202;p10"/>
          <p:cNvSpPr txBox="1"/>
          <p:nvPr>
            <p:ph idx="1" type="body"/>
          </p:nvPr>
        </p:nvSpPr>
        <p:spPr>
          <a:xfrm>
            <a:off x="1522188" y="1403825"/>
            <a:ext cx="4288408" cy="3428059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CETCO Organoclay Reactive Core Mat: 0.8 lb/ft</a:t>
            </a:r>
            <a:r>
              <a:rPr b="1" baseline="30000" lang="en-US" sz="16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 of Organoclay between two geotextiles</a:t>
            </a:r>
            <a:endParaRPr/>
          </a:p>
          <a:p>
            <a:pPr indent="-342900" lvl="0" marL="3429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CETCO Granular Activated Carbon Reactive Core Mat: 0.4 lb/ft</a:t>
            </a:r>
            <a:r>
              <a:rPr b="1" baseline="30000" lang="en-US" sz="16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 of GAC between two geotextiles</a:t>
            </a:r>
            <a:endParaRPr/>
          </a:p>
          <a:p>
            <a:pPr indent="-342900" lvl="0" marL="3429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Geotextiles provide:</a:t>
            </a:r>
            <a:endParaRPr/>
          </a:p>
          <a:p>
            <a:pPr indent="-342931" lvl="1" marL="8001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AutoNum type="alphaLcPeriod"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Separation – no intermixing and reduced bio-intrusion</a:t>
            </a:r>
            <a:endParaRPr/>
          </a:p>
          <a:p>
            <a:pPr indent="-342931" lvl="1" marL="8001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AutoNum type="alphaLcPeriod"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Reinforcement – tensile strength</a:t>
            </a:r>
            <a:endParaRPr/>
          </a:p>
          <a:p>
            <a:pPr indent="-342900" lvl="0" marL="3429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Continuous and Overlapping Active Treatment and Sediment Cap:</a:t>
            </a:r>
            <a:endParaRPr/>
          </a:p>
          <a:p>
            <a:pPr indent="-342931" lvl="1" marL="8001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Noto Sans Symbols"/>
              <a:buChar char="▪"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Successful Installations under Bridges/Piers and around Piles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0596" y="1390041"/>
            <a:ext cx="2654207" cy="2882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tecture And Engineering Firm | PS&amp;S, LLC" id="204" name="Google Shape;20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38" y="4061681"/>
            <a:ext cx="1151792" cy="1017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205" name="Google Shape;20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250" y="114387"/>
            <a:ext cx="883968" cy="47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/>
          <p:nvPr>
            <p:ph type="title"/>
          </p:nvPr>
        </p:nvSpPr>
        <p:spPr>
          <a:xfrm>
            <a:off x="1402915" y="260424"/>
            <a:ext cx="7741086" cy="1073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Wave Energy &amp; Current Velocity (WECV) Study– SCS Armor </a:t>
            </a:r>
            <a:br>
              <a:rPr b="1" lang="en-US" sz="3600"/>
            </a:br>
            <a:r>
              <a:rPr b="1" lang="en-US" sz="3600"/>
              <a:t>Protection Layer</a:t>
            </a:r>
            <a:endParaRPr sz="3600"/>
          </a:p>
        </p:txBody>
      </p:sp>
      <p:sp>
        <p:nvSpPr>
          <p:cNvPr id="211" name="Google Shape;211;p11"/>
          <p:cNvSpPr txBox="1"/>
          <p:nvPr>
            <p:ph idx="1" type="body"/>
          </p:nvPr>
        </p:nvSpPr>
        <p:spPr>
          <a:xfrm>
            <a:off x="1522188" y="1463041"/>
            <a:ext cx="3457136" cy="3420034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A. </a:t>
            </a:r>
            <a:r>
              <a:rPr b="1" lang="en-US"/>
              <a:t>Current Velocity</a:t>
            </a:r>
            <a:endParaRPr/>
          </a:p>
          <a:p>
            <a:pPr indent="-4572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-US"/>
              <a:t>SCS Scour Protection Layer</a:t>
            </a:r>
            <a:endParaRPr/>
          </a:p>
          <a:p>
            <a:pPr indent="-4572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-US"/>
              <a:t>TenCate GT500 Geotubes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rPr lang="en-US"/>
              <a:t>B. </a:t>
            </a:r>
            <a:r>
              <a:rPr b="1" lang="en-US"/>
              <a:t>Wave Energy</a:t>
            </a:r>
            <a:endParaRPr/>
          </a:p>
          <a:p>
            <a:pPr indent="-4572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-US"/>
              <a:t>Zone I SCS Armor Protection Layer </a:t>
            </a:r>
            <a:endParaRPr/>
          </a:p>
          <a:p>
            <a:pPr indent="-457200" lvl="1" marL="9144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-US"/>
              <a:t>Zone II SCS Armor Protection Layer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 b="4211" l="3941" r="3931" t="4264"/>
          <a:stretch/>
        </p:blipFill>
        <p:spPr>
          <a:xfrm>
            <a:off x="7455877" y="927588"/>
            <a:ext cx="1617785" cy="3288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tecture And Engineering Firm | PS&amp;S, LLC" id="213" name="Google Shape;21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38" y="4061681"/>
            <a:ext cx="1151792" cy="1017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214" name="Google Shape;21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250" y="114387"/>
            <a:ext cx="883968" cy="473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ok north_yonkers" id="215" name="Google Shape;215;p11"/>
          <p:cNvPicPr preferRelativeResize="0"/>
          <p:nvPr/>
        </p:nvPicPr>
        <p:blipFill rotWithShape="1">
          <a:blip r:embed="rId6">
            <a:alphaModFix/>
          </a:blip>
          <a:srcRect b="0" l="36422" r="0" t="0"/>
          <a:stretch/>
        </p:blipFill>
        <p:spPr>
          <a:xfrm>
            <a:off x="4906735" y="1716557"/>
            <a:ext cx="2246713" cy="234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>
            <p:ph type="title"/>
          </p:nvPr>
        </p:nvSpPr>
        <p:spPr>
          <a:xfrm>
            <a:off x="1271100" y="85861"/>
            <a:ext cx="6679176" cy="993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7F7F7F"/>
                </a:solidFill>
              </a:rPr>
              <a:t>WECV Study – SCS Armor Protection Layer</a:t>
            </a:r>
            <a:endParaRPr sz="4000">
              <a:solidFill>
                <a:srgbClr val="7F7F7F"/>
              </a:solidFill>
            </a:endParaRPr>
          </a:p>
        </p:txBody>
      </p:sp>
      <p:sp>
        <p:nvSpPr>
          <p:cNvPr id="221" name="Google Shape;221;p12"/>
          <p:cNvSpPr txBox="1"/>
          <p:nvPr>
            <p:ph idx="1" type="body"/>
          </p:nvPr>
        </p:nvSpPr>
        <p:spPr>
          <a:xfrm>
            <a:off x="6216485" y="3444469"/>
            <a:ext cx="2135414" cy="1234423"/>
          </a:xfrm>
          <a:prstGeom prst="rect">
            <a:avLst/>
          </a:prstGeom>
          <a:solidFill>
            <a:srgbClr val="9AC4D9"/>
          </a:solidFill>
          <a:ln cap="flat" cmpd="sng" w="25400">
            <a:solidFill>
              <a:srgbClr val="9AC4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Zone 1 </a:t>
            </a:r>
            <a:b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(Shallow), </a:t>
            </a:r>
            <a:b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Less than </a:t>
            </a:r>
            <a:b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Feet of Water:</a:t>
            </a:r>
            <a:b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b="1" baseline="-2500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 </a:t>
            </a: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48 Inches</a:t>
            </a:r>
            <a:endParaRPr sz="1600"/>
          </a:p>
        </p:txBody>
      </p:sp>
      <p:sp>
        <p:nvSpPr>
          <p:cNvPr id="222" name="Google Shape;222;p12"/>
          <p:cNvSpPr txBox="1"/>
          <p:nvPr/>
        </p:nvSpPr>
        <p:spPr>
          <a:xfrm>
            <a:off x="1363287" y="1416097"/>
            <a:ext cx="485319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 V Rip Rap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24-Inch-Long ConTech A-Jacks</a:t>
            </a:r>
            <a:endParaRPr/>
          </a:p>
        </p:txBody>
      </p:sp>
      <p:pic>
        <p:nvPicPr>
          <p:cNvPr descr="NYS_Riprap" id="223" name="Google Shape;223;p12"/>
          <p:cNvPicPr preferRelativeResize="0"/>
          <p:nvPr/>
        </p:nvPicPr>
        <p:blipFill rotWithShape="1">
          <a:blip r:embed="rId3">
            <a:alphaModFix/>
          </a:blip>
          <a:srcRect b="3944" l="0" r="0" t="3662"/>
          <a:stretch/>
        </p:blipFill>
        <p:spPr>
          <a:xfrm>
            <a:off x="1292708" y="2750407"/>
            <a:ext cx="4540973" cy="17775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tecture And Engineering Firm | PS&amp;S, LLC" id="224" name="Google Shape;22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38" y="4061681"/>
            <a:ext cx="1151792" cy="1017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225" name="Google Shape;22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250" y="114387"/>
            <a:ext cx="883968" cy="47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37577" y="1156643"/>
            <a:ext cx="2665963" cy="1989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"/>
          <p:cNvSpPr txBox="1"/>
          <p:nvPr>
            <p:ph type="title"/>
          </p:nvPr>
        </p:nvSpPr>
        <p:spPr>
          <a:xfrm>
            <a:off x="1271099" y="0"/>
            <a:ext cx="7652981" cy="993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Multi-Layer SCS Construction: </a:t>
            </a:r>
            <a:endParaRPr/>
          </a:p>
        </p:txBody>
      </p:sp>
      <p:pic>
        <p:nvPicPr>
          <p:cNvPr id="232" name="Google Shape;23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2431" y="871818"/>
            <a:ext cx="2629570" cy="1968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7367" y="871819"/>
            <a:ext cx="2629571" cy="1980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24155" y="3018663"/>
            <a:ext cx="2629570" cy="197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76616" y="2956283"/>
            <a:ext cx="2639306" cy="19800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tecture And Engineering Firm | PS&amp;S, LLC" id="236" name="Google Shape;236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338" y="4061681"/>
            <a:ext cx="1151792" cy="1017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237" name="Google Shape;237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4250" y="114387"/>
            <a:ext cx="883968" cy="47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52104" y="2230641"/>
            <a:ext cx="1597291" cy="1441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"/>
          <p:cNvSpPr txBox="1"/>
          <p:nvPr>
            <p:ph type="title"/>
          </p:nvPr>
        </p:nvSpPr>
        <p:spPr>
          <a:xfrm>
            <a:off x="1271100" y="116337"/>
            <a:ext cx="6679176" cy="993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SCS Annual Review &amp; Remote Sensing System</a:t>
            </a:r>
            <a:endParaRPr/>
          </a:p>
        </p:txBody>
      </p:sp>
      <p:sp>
        <p:nvSpPr>
          <p:cNvPr id="244" name="Google Shape;244;p14"/>
          <p:cNvSpPr txBox="1"/>
          <p:nvPr>
            <p:ph idx="1" type="body"/>
          </p:nvPr>
        </p:nvSpPr>
        <p:spPr>
          <a:xfrm>
            <a:off x="1348567" y="1110112"/>
            <a:ext cx="4149407" cy="3572141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514350" lvl="0" marL="51435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lphaUcPeriod"/>
            </a:pPr>
            <a:r>
              <a:rPr lang="en-US">
                <a:solidFill>
                  <a:srgbClr val="191919"/>
                </a:solidFill>
              </a:rPr>
              <a:t>SCS – Fiber Optic Cable Monitoring and Reporting System. </a:t>
            </a:r>
            <a:endParaRPr/>
          </a:p>
          <a:p>
            <a:pPr indent="-514350" lvl="0" marL="51435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AutoNum type="alphaUcPeriod"/>
            </a:pPr>
            <a:r>
              <a:rPr lang="en-US">
                <a:solidFill>
                  <a:srgbClr val="191919"/>
                </a:solidFill>
              </a:rPr>
              <a:t>Annual SCS Measurements with Engineering Certification to NYSDEC and USEPA</a:t>
            </a:r>
            <a:endParaRPr/>
          </a:p>
          <a:p>
            <a:pPr indent="-514350" lvl="0" marL="51435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AutoNum type="alphaUcPeriod"/>
            </a:pPr>
            <a:r>
              <a:rPr lang="en-US">
                <a:solidFill>
                  <a:srgbClr val="191919"/>
                </a:solidFill>
              </a:rPr>
              <a:t>Post-Remediation Care allowed for Site Redevelopment. 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45" name="Google Shape;24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7974" y="1395307"/>
            <a:ext cx="3467298" cy="25863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tecture And Engineering Firm | PS&amp;S, LLC" id="246" name="Google Shape;24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38" y="4061681"/>
            <a:ext cx="1151792" cy="1017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247" name="Google Shape;24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250" y="114387"/>
            <a:ext cx="883968" cy="47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"/>
          <p:cNvSpPr txBox="1"/>
          <p:nvPr>
            <p:ph type="title"/>
          </p:nvPr>
        </p:nvSpPr>
        <p:spPr>
          <a:xfrm>
            <a:off x="1271100" y="268737"/>
            <a:ext cx="6679176" cy="993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/>
              <a:t>Site Redevelopment</a:t>
            </a:r>
            <a:endParaRPr sz="4000"/>
          </a:p>
        </p:txBody>
      </p:sp>
      <p:pic>
        <p:nvPicPr>
          <p:cNvPr descr="Architecture And Engineering Firm | PS&amp;S, LLC" id="253" name="Google Shape;25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338" y="4061681"/>
            <a:ext cx="1151792" cy="1017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254" name="Google Shape;25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250" y="114387"/>
            <a:ext cx="883968" cy="47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5"/>
          <p:cNvPicPr preferRelativeResize="0"/>
          <p:nvPr/>
        </p:nvPicPr>
        <p:blipFill rotWithShape="1">
          <a:blip r:embed="rId5">
            <a:alphaModFix/>
          </a:blip>
          <a:srcRect b="21175" l="3308" r="2462" t="0"/>
          <a:stretch/>
        </p:blipFill>
        <p:spPr>
          <a:xfrm>
            <a:off x="1446839" y="1002116"/>
            <a:ext cx="7612856" cy="2878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"/>
          <p:cNvSpPr txBox="1"/>
          <p:nvPr>
            <p:ph type="ctrTitle"/>
          </p:nvPr>
        </p:nvSpPr>
        <p:spPr>
          <a:xfrm>
            <a:off x="4406859" y="372978"/>
            <a:ext cx="4158862" cy="133550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US" sz="4000">
                <a:solidFill>
                  <a:schemeClr val="accent3"/>
                </a:solidFill>
              </a:rPr>
              <a:t>Thank You NJCRC</a:t>
            </a:r>
            <a:endParaRPr/>
          </a:p>
        </p:txBody>
      </p:sp>
      <p:sp>
        <p:nvSpPr>
          <p:cNvPr id="261" name="Google Shape;261;p16"/>
          <p:cNvSpPr txBox="1"/>
          <p:nvPr>
            <p:ph idx="1" type="subTitle"/>
          </p:nvPr>
        </p:nvSpPr>
        <p:spPr>
          <a:xfrm>
            <a:off x="2642792" y="1995721"/>
            <a:ext cx="5814900" cy="1133856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/>
              <a:t>Contact Information: </a:t>
            </a:r>
            <a:endParaRPr/>
          </a:p>
          <a:p>
            <a:pPr indent="-285750" lvl="0" marL="28575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/>
              <a:t>	Janos M. Szeman,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jmszeman@psands.com</a:t>
            </a:r>
            <a:endParaRPr/>
          </a:p>
          <a:p>
            <a:pPr indent="-285750" lvl="0" marL="28575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/>
              <a:t>	James Boyer, j</a:t>
            </a:r>
            <a:r>
              <a:rPr lang="en-US" u="sng">
                <a:solidFill>
                  <a:schemeClr val="hlink"/>
                </a:solidFill>
                <a:hlinkClick r:id="rId4"/>
              </a:rPr>
              <a:t>boyer@psands.com</a:t>
            </a:r>
            <a:r>
              <a:rPr lang="en-US"/>
              <a:t> </a:t>
            </a:r>
            <a:endParaRPr/>
          </a:p>
        </p:txBody>
      </p:sp>
      <p:pic>
        <p:nvPicPr>
          <p:cNvPr descr="logo" id="262" name="Google Shape;26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00262" y="3556136"/>
            <a:ext cx="1954151" cy="1045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6"/>
          <p:cNvSpPr txBox="1"/>
          <p:nvPr/>
        </p:nvSpPr>
        <p:spPr>
          <a:xfrm>
            <a:off x="5261484" y="3507856"/>
            <a:ext cx="275446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758" l="928" r="-927" t="529"/>
          <a:stretch/>
        </p:blipFill>
        <p:spPr>
          <a:xfrm>
            <a:off x="0" y="1"/>
            <a:ext cx="1636295" cy="210939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</p:pic>
      <p:sp>
        <p:nvSpPr>
          <p:cNvPr id="269" name="Google Shape;269;p17"/>
          <p:cNvSpPr txBox="1"/>
          <p:nvPr>
            <p:ph idx="12" type="sldNum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0" name="Google Shape;27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56932" y="0"/>
            <a:ext cx="1517269" cy="198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109393"/>
            <a:ext cx="1705856" cy="222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7"/>
          <p:cNvPicPr preferRelativeResize="0"/>
          <p:nvPr/>
        </p:nvPicPr>
        <p:blipFill rotWithShape="1">
          <a:blip r:embed="rId6">
            <a:alphaModFix/>
          </a:blip>
          <a:srcRect b="2" l="-6666" r="1212" t="-2885"/>
          <a:stretch/>
        </p:blipFill>
        <p:spPr>
          <a:xfrm>
            <a:off x="1863959" y="2109393"/>
            <a:ext cx="1829268" cy="2375548"/>
          </a:xfrm>
          <a:custGeom>
            <a:rect b="b" l="l" r="r" t="t"/>
            <a:pathLst>
              <a:path extrusionOk="0" h="5143500" w="9144000">
                <a:moveTo>
                  <a:pt x="8188549" y="4298317"/>
                </a:moveTo>
                <a:lnTo>
                  <a:pt x="8188549" y="4821906"/>
                </a:lnTo>
                <a:lnTo>
                  <a:pt x="8582150" y="4821906"/>
                </a:lnTo>
                <a:lnTo>
                  <a:pt x="8582150" y="4298317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</p:pic>
      <p:pic>
        <p:nvPicPr>
          <p:cNvPr id="273" name="Google Shape;273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70137" y="0"/>
            <a:ext cx="3370527" cy="432353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7"/>
          <p:cNvSpPr txBox="1"/>
          <p:nvPr>
            <p:ph idx="1" type="body"/>
          </p:nvPr>
        </p:nvSpPr>
        <p:spPr>
          <a:xfrm>
            <a:off x="-1" y="4308335"/>
            <a:ext cx="8118283" cy="51810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</a:pPr>
            <a:r>
              <a:rPr lang="en-US"/>
              <a:t>Elevation Certificate Example: 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209" l="16786" r="36238" t="1"/>
          <a:stretch/>
        </p:blipFill>
        <p:spPr>
          <a:xfrm>
            <a:off x="-1099596" y="0"/>
            <a:ext cx="5671595" cy="5143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</p:pic>
      <p:sp>
        <p:nvSpPr>
          <p:cNvPr id="122" name="Google Shape;122;p2"/>
          <p:cNvSpPr txBox="1"/>
          <p:nvPr>
            <p:ph type="title"/>
          </p:nvPr>
        </p:nvSpPr>
        <p:spPr>
          <a:xfrm>
            <a:off x="4178342" y="393425"/>
            <a:ext cx="3491223" cy="80670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36576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Agenda </a:t>
            </a:r>
            <a:endParaRPr/>
          </a:p>
        </p:txBody>
      </p:sp>
      <p:sp>
        <p:nvSpPr>
          <p:cNvPr id="123" name="Google Shape;123;p2"/>
          <p:cNvSpPr txBox="1"/>
          <p:nvPr>
            <p:ph idx="1" type="body"/>
          </p:nvPr>
        </p:nvSpPr>
        <p:spPr>
          <a:xfrm>
            <a:off x="4761377" y="1349149"/>
            <a:ext cx="3989023" cy="3512217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2200"/>
              <a:buAutoNum type="arabicPeriod"/>
            </a:pPr>
            <a:r>
              <a:rPr b="1" lang="en-US" sz="1800"/>
              <a:t>BICC Site History/ Impact </a:t>
            </a:r>
            <a:endParaRPr/>
          </a:p>
          <a:p>
            <a:pPr indent="-457200" lvl="0" marL="4572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2200"/>
              <a:buAutoNum type="arabicPeriod"/>
            </a:pPr>
            <a:r>
              <a:rPr b="1" lang="en-US" sz="1800"/>
              <a:t>Hudson River Sediment Remediation</a:t>
            </a:r>
            <a:endParaRPr/>
          </a:p>
          <a:p>
            <a:pPr indent="-457200" lvl="0" marL="4572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2200"/>
              <a:buAutoNum type="arabicPeriod"/>
            </a:pPr>
            <a:r>
              <a:rPr b="1" lang="en-US" sz="1800"/>
              <a:t>Coastal Flooding Events &amp; Required Resistance  </a:t>
            </a:r>
            <a:endParaRPr/>
          </a:p>
          <a:p>
            <a:pPr indent="-457200" lvl="0" marL="4572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2200"/>
              <a:buAutoNum type="arabicPeriod"/>
            </a:pPr>
            <a:r>
              <a:rPr b="1" lang="en-US" sz="1800"/>
              <a:t>WECV Study</a:t>
            </a:r>
            <a:endParaRPr/>
          </a:p>
          <a:p>
            <a:pPr indent="-457200" lvl="0" marL="4572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2200"/>
              <a:buAutoNum type="arabicPeriod"/>
            </a:pPr>
            <a:r>
              <a:rPr b="1" lang="en-US" sz="1800"/>
              <a:t>Multi Layer SCS</a:t>
            </a:r>
            <a:endParaRPr/>
          </a:p>
          <a:p>
            <a:pPr indent="-457200" lvl="0" marL="4572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2200"/>
              <a:buAutoNum type="arabicPeriod"/>
            </a:pPr>
            <a:r>
              <a:rPr b="1" lang="en-US" sz="1800"/>
              <a:t>Remote Sensing System </a:t>
            </a:r>
            <a:endParaRPr/>
          </a:p>
          <a:p>
            <a:pPr indent="-457200" lvl="0" marL="4572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2200"/>
              <a:buAutoNum type="arabicPeriod"/>
            </a:pPr>
            <a:r>
              <a:rPr b="1" lang="en-US" sz="1800"/>
              <a:t>Site Redevelopment</a:t>
            </a:r>
            <a:endParaRPr/>
          </a:p>
          <a:p>
            <a:pPr indent="-317500" lvl="0" marL="4572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</p:txBody>
      </p:sp>
      <p:sp>
        <p:nvSpPr>
          <p:cNvPr id="124" name="Google Shape;124;p2"/>
          <p:cNvSpPr txBox="1"/>
          <p:nvPr>
            <p:ph idx="4294967295" type="sldNum"/>
          </p:nvPr>
        </p:nvSpPr>
        <p:spPr>
          <a:xfrm>
            <a:off x="8750300" y="4356100"/>
            <a:ext cx="393700" cy="39370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/>
          <p:nvPr>
            <p:ph type="title"/>
          </p:nvPr>
        </p:nvSpPr>
        <p:spPr>
          <a:xfrm>
            <a:off x="1487231" y="160672"/>
            <a:ext cx="7207882" cy="8534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/>
              <a:t>Why were PCBs used at the BICC Site?</a:t>
            </a:r>
            <a:endParaRPr sz="2800"/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9838" y="3603941"/>
            <a:ext cx="1525800" cy="91548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"/>
          <p:cNvSpPr txBox="1"/>
          <p:nvPr/>
        </p:nvSpPr>
        <p:spPr>
          <a:xfrm>
            <a:off x="1301262" y="1014154"/>
            <a:ext cx="8088923" cy="3631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U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S.S. Hepworth &amp; Company</a:t>
            </a:r>
            <a:endParaRPr/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Sugar machinery and tools manufacturer 1886 to 1890.  </a:t>
            </a:r>
            <a:endParaRPr/>
          </a:p>
          <a:p>
            <a:pPr indent="-5143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UcPeriod" startAt="2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India Rubber Percha Insulating Company</a:t>
            </a:r>
            <a:endParaRPr/>
          </a:p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Wire and cable manufacturer 1890 to 1915</a:t>
            </a:r>
            <a:endParaRPr/>
          </a:p>
          <a:p>
            <a:pPr indent="-5143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UcPeriod" startAt="2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Habirshaw Wire Company</a:t>
            </a:r>
            <a:endParaRPr/>
          </a:p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Fabricated paper-insulated, lead-jacketed cables, rubber-insulated and jacketed cables, and armored submarine cable 1915 to 1930.  </a:t>
            </a:r>
            <a:endParaRPr/>
          </a:p>
          <a:p>
            <a:pPr indent="-5143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UcPeriod" startAt="2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Phelps Dodge</a:t>
            </a:r>
            <a:endParaRPr/>
          </a:p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Fabricated paper-insulated, lead-jacketed cables, rubber-insulated and jacketed cables, and armored submarine cable 1930-1960’s</a:t>
            </a:r>
            <a:endParaRPr/>
          </a:p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Polyethylene and ethylene propylene rubber cables 1960’s to 1984</a:t>
            </a:r>
            <a:endParaRPr/>
          </a:p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 of PCB Contamination</a:t>
            </a:r>
            <a:endParaRPr/>
          </a:p>
          <a:p>
            <a:pPr indent="-5143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UcPeriod" startAt="2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Cablec/BICC Cables Corporation</a:t>
            </a:r>
            <a:endParaRPr/>
          </a:p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Manufactured same products as Phelps Dodge 1984 to 1996</a:t>
            </a:r>
            <a:endParaRPr/>
          </a:p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 closure in 1996</a:t>
            </a:r>
            <a:endParaRPr/>
          </a:p>
        </p:txBody>
      </p:sp>
      <p:pic>
        <p:nvPicPr>
          <p:cNvPr descr="Architecture And Engineering Firm | PS&amp;S, LLC" id="132" name="Google Shape;13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38" y="4061681"/>
            <a:ext cx="1151792" cy="1017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lychlorinated Biphenyls - OEHHA" id="133" name="Google Shape;13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34527" y="790048"/>
            <a:ext cx="1839718" cy="827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134" name="Google Shape;13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4250" y="114387"/>
            <a:ext cx="883968" cy="47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 txBox="1"/>
          <p:nvPr>
            <p:ph type="title"/>
          </p:nvPr>
        </p:nvSpPr>
        <p:spPr>
          <a:xfrm>
            <a:off x="1107831" y="193270"/>
            <a:ext cx="7080848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Hudson River Sediment Remediation </a:t>
            </a:r>
            <a:endParaRPr/>
          </a:p>
        </p:txBody>
      </p:sp>
      <p:pic>
        <p:nvPicPr>
          <p:cNvPr descr="\\psswrn-fil1\projects\04521\001\N\004\Compliance\Photos\2012.08.02 EPRI Under Building Survey\IMG_3398.JPG" id="140" name="Google Shape;140;p4"/>
          <p:cNvPicPr preferRelativeResize="0"/>
          <p:nvPr/>
        </p:nvPicPr>
        <p:blipFill rotWithShape="1">
          <a:blip r:embed="rId3">
            <a:alphaModFix/>
          </a:blip>
          <a:srcRect b="0" l="7231" r="12680" t="0"/>
          <a:stretch/>
        </p:blipFill>
        <p:spPr>
          <a:xfrm>
            <a:off x="4648255" y="1740522"/>
            <a:ext cx="3589763" cy="317429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4"/>
          <p:cNvSpPr txBox="1"/>
          <p:nvPr/>
        </p:nvSpPr>
        <p:spPr>
          <a:xfrm>
            <a:off x="5016712" y="648437"/>
            <a:ext cx="412728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UcPeriod"/>
            </a:pPr>
            <a:r>
              <a:rPr b="1" i="0" lang="en-US" sz="14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Operable Unit # 1</a:t>
            </a:r>
            <a:endParaRPr/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UcPeriod"/>
            </a:pPr>
            <a:r>
              <a:rPr b="1" i="0" lang="en-US" sz="14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Operable Unit # 2</a:t>
            </a:r>
            <a:endParaRPr/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UcPeriod"/>
            </a:pPr>
            <a:r>
              <a:rPr b="1" i="0" lang="en-US" sz="14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Dredge Certification Units (DCU</a:t>
            </a:r>
            <a:r>
              <a:rPr b="0" i="0" lang="en-US" sz="14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514350" lvl="1" marL="971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DCU Areas I, II, IV, and V</a:t>
            </a:r>
            <a:endParaRPr/>
          </a:p>
          <a:p>
            <a:pPr indent="-514350" lvl="1" marL="971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DCU Area II (2A, 2B, &amp; 2C)</a:t>
            </a:r>
            <a:endParaRPr/>
          </a:p>
        </p:txBody>
      </p:sp>
      <p:pic>
        <p:nvPicPr>
          <p:cNvPr descr="Architecture And Engineering Firm | PS&amp;S, LLC" id="142" name="Google Shape;14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38" y="4061681"/>
            <a:ext cx="1151792" cy="1017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143" name="Google Shape;14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250" y="114387"/>
            <a:ext cx="883968" cy="47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58636" y="1187046"/>
            <a:ext cx="2483602" cy="1850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58637" y="3098538"/>
            <a:ext cx="2487188" cy="185048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"/>
          <p:cNvSpPr txBox="1"/>
          <p:nvPr/>
        </p:nvSpPr>
        <p:spPr>
          <a:xfrm>
            <a:off x="4572000" y="4294434"/>
            <a:ext cx="1753255" cy="152795"/>
          </a:xfrm>
          <a:prstGeom prst="rect">
            <a:avLst/>
          </a:prstGeom>
          <a:solidFill>
            <a:srgbClr val="9AC4D9"/>
          </a:solidFill>
          <a:ln cap="flat" cmpd="sng" w="25400">
            <a:solidFill>
              <a:srgbClr val="9AC4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Open Water Areas, OU-1</a:t>
            </a:r>
            <a:endParaRPr/>
          </a:p>
        </p:txBody>
      </p:sp>
      <p:sp>
        <p:nvSpPr>
          <p:cNvPr id="147" name="Google Shape;147;p4"/>
          <p:cNvSpPr txBox="1"/>
          <p:nvPr/>
        </p:nvSpPr>
        <p:spPr>
          <a:xfrm>
            <a:off x="1358636" y="2961721"/>
            <a:ext cx="1812652" cy="151618"/>
          </a:xfrm>
          <a:prstGeom prst="rect">
            <a:avLst/>
          </a:prstGeom>
          <a:solidFill>
            <a:srgbClr val="9AC4D9"/>
          </a:solidFill>
          <a:ln cap="flat" cmpd="sng" w="25400">
            <a:solidFill>
              <a:srgbClr val="9AC4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Under Building Area, OU-2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7202" y="988629"/>
            <a:ext cx="3748387" cy="247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5"/>
          <p:cNvSpPr txBox="1"/>
          <p:nvPr>
            <p:ph type="title"/>
          </p:nvPr>
        </p:nvSpPr>
        <p:spPr>
          <a:xfrm>
            <a:off x="1313434" y="3241576"/>
            <a:ext cx="3522468" cy="394204"/>
          </a:xfrm>
          <a:prstGeom prst="rect">
            <a:avLst/>
          </a:prstGeom>
          <a:solidFill>
            <a:srgbClr val="9AC4D9"/>
          </a:solidFill>
          <a:ln cap="flat" cmpd="sng" w="25400">
            <a:solidFill>
              <a:srgbClr val="9AC4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 – Historical Hurricane Tracks</a:t>
            </a: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>
              <a:solidFill>
                <a:schemeClr val="dk1"/>
              </a:solidFill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1313434" y="124487"/>
            <a:ext cx="7356003" cy="993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939598"/>
                </a:solidFill>
                <a:latin typeface="Arial"/>
                <a:ea typeface="Arial"/>
                <a:cs typeface="Arial"/>
                <a:sym typeface="Arial"/>
              </a:rPr>
              <a:t>Tidal Costal Flooding Resistance </a:t>
            </a:r>
            <a:endParaRPr/>
          </a:p>
        </p:txBody>
      </p:sp>
      <p:pic>
        <p:nvPicPr>
          <p:cNvPr descr="Architecture And Engineering Firm | PS&amp;S, LLC" id="155" name="Google Shape;15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38" y="4061681"/>
            <a:ext cx="1151792" cy="1017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156" name="Google Shape;15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250" y="114387"/>
            <a:ext cx="883968" cy="47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45569" y="988629"/>
            <a:ext cx="2603589" cy="390075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5"/>
          <p:cNvSpPr txBox="1"/>
          <p:nvPr/>
        </p:nvSpPr>
        <p:spPr>
          <a:xfrm>
            <a:off x="4749209" y="821464"/>
            <a:ext cx="2119553" cy="394204"/>
          </a:xfrm>
          <a:prstGeom prst="rect">
            <a:avLst/>
          </a:prstGeom>
          <a:solidFill>
            <a:srgbClr val="9AC4D9"/>
          </a:solidFill>
          <a:ln cap="flat" cmpd="sng" w="25400">
            <a:solidFill>
              <a:srgbClr val="9AC4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FEMA – Yonkers, NY</a:t>
            </a:r>
            <a:b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83003" y="3844594"/>
            <a:ext cx="4148203" cy="1017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/>
          <p:nvPr/>
        </p:nvSpPr>
        <p:spPr>
          <a:xfrm>
            <a:off x="6409482" y="4889380"/>
            <a:ext cx="2259955" cy="184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91425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rPr b="0" i="0" lang="en-US" sz="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“ArcGIS Web Application.” 2025. Arcgis.com. 2025. </a:t>
            </a:r>
            <a:r>
              <a:rPr b="0" i="0" lang="en-US" sz="4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https://hazards-</a:t>
            </a:r>
            <a:r>
              <a:rPr b="0" i="0" lang="en-US" sz="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fema.maps.arcgis.com/apps/webappviewer/index.html?id=8b0adb51996444d48793	38b5529aa9cd&amp;extent=-74.27732388537049.</a:t>
            </a:r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"/>
          <p:cNvSpPr txBox="1"/>
          <p:nvPr>
            <p:ph type="title"/>
          </p:nvPr>
        </p:nvSpPr>
        <p:spPr>
          <a:xfrm>
            <a:off x="1293332" y="0"/>
            <a:ext cx="7850668" cy="993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2012 Superstorm Sandy Flood Zone</a:t>
            </a:r>
            <a:endParaRPr/>
          </a:p>
        </p:txBody>
      </p:sp>
      <p:pic>
        <p:nvPicPr>
          <p:cNvPr descr="FEMA Redrawing City's Flood Zone After Superstorm Sandy - New York City ..." id="166" name="Google Shape;166;p6"/>
          <p:cNvPicPr preferRelativeResize="0"/>
          <p:nvPr/>
        </p:nvPicPr>
        <p:blipFill rotWithShape="1">
          <a:blip r:embed="rId3">
            <a:alphaModFix/>
          </a:blip>
          <a:srcRect b="0" l="10933" r="11896" t="0"/>
          <a:stretch/>
        </p:blipFill>
        <p:spPr>
          <a:xfrm>
            <a:off x="3875266" y="637712"/>
            <a:ext cx="4631060" cy="45007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tecture And Engineering Firm | PS&amp;S, LLC" id="167" name="Google Shape;16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38" y="4061681"/>
            <a:ext cx="1151792" cy="1017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168" name="Google Shape;16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250" y="114387"/>
            <a:ext cx="883968" cy="47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06153" y="1864443"/>
            <a:ext cx="2857563" cy="1898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/>
          <p:cNvSpPr txBox="1"/>
          <p:nvPr>
            <p:ph type="title"/>
          </p:nvPr>
        </p:nvSpPr>
        <p:spPr>
          <a:xfrm>
            <a:off x="1287726" y="218863"/>
            <a:ext cx="6679176" cy="993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/>
              <a:t>March 2018, Nor'easter Storm Event</a:t>
            </a:r>
            <a:endParaRPr sz="4400"/>
          </a:p>
        </p:txBody>
      </p:sp>
      <p:sp>
        <p:nvSpPr>
          <p:cNvPr id="175" name="Google Shape;175;p7"/>
          <p:cNvSpPr txBox="1"/>
          <p:nvPr>
            <p:ph idx="1" type="body"/>
          </p:nvPr>
        </p:nvSpPr>
        <p:spPr>
          <a:xfrm>
            <a:off x="1455686" y="1359847"/>
            <a:ext cx="7480496" cy="993776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-457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-US"/>
              <a:t>Runaway Barge</a:t>
            </a:r>
            <a:endParaRPr/>
          </a:p>
          <a:p>
            <a:pPr indent="-457200" lvl="0" marL="4572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-US"/>
              <a:t>Damage to Steel Bulkhead Timber Walkway</a:t>
            </a:r>
            <a:endParaRPr/>
          </a:p>
          <a:p>
            <a:pPr indent="-457200" lvl="0" marL="45720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-US"/>
              <a:t>No Damage to the Sediment Cap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76" name="Google Shape;17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9294" y="2427749"/>
            <a:ext cx="3342196" cy="2473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9145" y="2353623"/>
            <a:ext cx="3415488" cy="25471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tecture And Engineering Firm | PS&amp;S, LLC" id="178" name="Google Shape;17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338" y="4061681"/>
            <a:ext cx="1151792" cy="1017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179" name="Google Shape;17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4250" y="114387"/>
            <a:ext cx="883968" cy="47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/>
          <p:nvPr>
            <p:ph type="title"/>
          </p:nvPr>
        </p:nvSpPr>
        <p:spPr>
          <a:xfrm>
            <a:off x="1304352" y="2230541"/>
            <a:ext cx="6679176" cy="993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-US" sz="4400"/>
            </a:br>
            <a:br>
              <a:rPr b="1" lang="en-US" sz="4400"/>
            </a:br>
            <a:r>
              <a:rPr b="1" lang="en-US" sz="4400"/>
              <a:t>Hudson </a:t>
            </a:r>
            <a:br>
              <a:rPr b="1" lang="en-US" sz="4400"/>
            </a:br>
            <a:r>
              <a:rPr b="1" lang="en-US" sz="4400"/>
              <a:t>River </a:t>
            </a:r>
            <a:br>
              <a:rPr b="1" lang="en-US" sz="4400"/>
            </a:br>
            <a:r>
              <a:rPr b="1" lang="en-US" sz="4400"/>
              <a:t>Ice Flows</a:t>
            </a:r>
            <a:br>
              <a:rPr lang="en-US" sz="4400"/>
            </a:br>
            <a:br>
              <a:rPr lang="en-US" sz="4400"/>
            </a:br>
            <a:br>
              <a:rPr lang="en-US" sz="4400"/>
            </a:br>
            <a:endParaRPr sz="4400"/>
          </a:p>
        </p:txBody>
      </p:sp>
      <p:pic>
        <p:nvPicPr>
          <p:cNvPr id="185" name="Google Shape;18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3720" y="617760"/>
            <a:ext cx="4700528" cy="3530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tecture And Engineering Firm | PS&amp;S, LLC" id="186" name="Google Shape;18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38" y="4061681"/>
            <a:ext cx="1151792" cy="1017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187" name="Google Shape;18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250" y="114387"/>
            <a:ext cx="883968" cy="47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 txBox="1"/>
          <p:nvPr>
            <p:ph type="title"/>
          </p:nvPr>
        </p:nvSpPr>
        <p:spPr>
          <a:xfrm>
            <a:off x="1278400" y="198763"/>
            <a:ext cx="3658203" cy="25991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8288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/>
              <a:t>Hydraulic Model </a:t>
            </a:r>
            <a:br>
              <a:rPr lang="en-US" sz="4000"/>
            </a:br>
            <a:endParaRPr sz="4000"/>
          </a:p>
        </p:txBody>
      </p:sp>
      <p:pic>
        <p:nvPicPr>
          <p:cNvPr id="193" name="Google Shape;19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4771" y="448792"/>
            <a:ext cx="4620940" cy="414635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9"/>
          <p:cNvSpPr txBox="1"/>
          <p:nvPr/>
        </p:nvSpPr>
        <p:spPr>
          <a:xfrm>
            <a:off x="1509894" y="1997698"/>
            <a:ext cx="2494947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UcPeriod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hydrologic model was developed </a:t>
            </a:r>
            <a:endParaRPr/>
          </a:p>
          <a:p>
            <a:pPr indent="-285750" lvl="3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Hudson River velocities</a:t>
            </a:r>
            <a:endParaRPr/>
          </a:p>
          <a:p>
            <a:pPr indent="-285750" lvl="4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Sediment Cap Armoring Technology  </a:t>
            </a:r>
            <a:endParaRPr/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  Compliance with Regulatory Requirements</a:t>
            </a:r>
            <a:endParaRPr/>
          </a:p>
        </p:txBody>
      </p:sp>
      <p:pic>
        <p:nvPicPr>
          <p:cNvPr descr="Architecture And Engineering Firm | PS&amp;S, LLC" id="195" name="Google Shape;19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38" y="4061681"/>
            <a:ext cx="1151792" cy="1017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196" name="Google Shape;19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250" y="114387"/>
            <a:ext cx="883968" cy="47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Basset template">
  <a:themeElements>
    <a:clrScheme name="PSS">
      <a:dk1>
        <a:srgbClr val="333333"/>
      </a:dk1>
      <a:lt1>
        <a:srgbClr val="FFFFFF"/>
      </a:lt1>
      <a:dk2>
        <a:srgbClr val="333333"/>
      </a:dk2>
      <a:lt2>
        <a:srgbClr val="F1F1F1"/>
      </a:lt2>
      <a:accent1>
        <a:srgbClr val="939598"/>
      </a:accent1>
      <a:accent2>
        <a:srgbClr val="FFE19E"/>
      </a:accent2>
      <a:accent3>
        <a:srgbClr val="094D73"/>
      </a:accent3>
      <a:accent4>
        <a:srgbClr val="5A9EC0"/>
      </a:accent4>
      <a:accent5>
        <a:srgbClr val="3C9F98"/>
      </a:accent5>
      <a:accent6>
        <a:srgbClr val="D9EAD3"/>
      </a:accent6>
      <a:hlink>
        <a:srgbClr val="094D73"/>
      </a:hlink>
      <a:folHlink>
        <a:srgbClr val="93959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2025-01-20T15:57:27Z</dcterms:created>
  <dc:creator>Lauren Weikl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0x01010003D1C14E90C766498B3C8B7FC4FB8915</vt:lpwstr>
  </property>
</Properties>
</file>