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271" r:id="rId5"/>
    <p:sldId id="320" r:id="rId6"/>
    <p:sldId id="312" r:id="rId7"/>
    <p:sldId id="311" r:id="rId8"/>
    <p:sldId id="287" r:id="rId9"/>
    <p:sldId id="323" r:id="rId10"/>
    <p:sldId id="321" r:id="rId11"/>
    <p:sldId id="327" r:id="rId12"/>
    <p:sldId id="333" r:id="rId13"/>
    <p:sldId id="336" r:id="rId14"/>
    <p:sldId id="289" r:id="rId15"/>
    <p:sldId id="318" r:id="rId16"/>
    <p:sldId id="335" r:id="rId17"/>
    <p:sldId id="292" r:id="rId18"/>
    <p:sldId id="329" r:id="rId19"/>
    <p:sldId id="330" r:id="rId20"/>
    <p:sldId id="331" r:id="rId21"/>
    <p:sldId id="361" r:id="rId22"/>
    <p:sldId id="352" r:id="rId23"/>
    <p:sldId id="353" r:id="rId24"/>
    <p:sldId id="351" r:id="rId25"/>
    <p:sldId id="294" r:id="rId26"/>
    <p:sldId id="355" r:id="rId27"/>
    <p:sldId id="298" r:id="rId28"/>
    <p:sldId id="362" r:id="rId29"/>
    <p:sldId id="363" r:id="rId30"/>
    <p:sldId id="364" r:id="rId31"/>
    <p:sldId id="356" r:id="rId32"/>
    <p:sldId id="299" r:id="rId33"/>
    <p:sldId id="305" r:id="rId34"/>
    <p:sldId id="303" r:id="rId35"/>
    <p:sldId id="304" r:id="rId36"/>
    <p:sldId id="354" r:id="rId37"/>
    <p:sldId id="325" r:id="rId38"/>
    <p:sldId id="328" r:id="rId39"/>
    <p:sldId id="315" r:id="rId40"/>
    <p:sldId id="357" r:id="rId41"/>
    <p:sldId id="324" r:id="rId42"/>
    <p:sldId id="337" r:id="rId43"/>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3365"/>
    <a:srgbClr val="870E05"/>
    <a:srgbClr val="E7E6E6"/>
    <a:srgbClr val="620803"/>
    <a:srgbClr val="004990"/>
    <a:srgbClr val="D6AC82"/>
    <a:srgbClr val="8B0E04"/>
    <a:srgbClr val="004890"/>
    <a:srgbClr val="58595B"/>
    <a:srgbClr val="AF55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80CACD-F0AF-4079-9FB1-91A0F01F06A6}" v="31" dt="2025-03-19T01:44:28.1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987" autoAdjust="0"/>
  </p:normalViewPr>
  <p:slideViewPr>
    <p:cSldViewPr snapToGrid="0" showGuides="1">
      <p:cViewPr>
        <p:scale>
          <a:sx n="50" d="100"/>
          <a:sy n="50" d="100"/>
        </p:scale>
        <p:origin x="1939" y="24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014" y="0"/>
            <a:ext cx="4029282" cy="351957"/>
          </a:xfrm>
          <a:prstGeom prst="rect">
            <a:avLst/>
          </a:prstGeom>
        </p:spPr>
        <p:txBody>
          <a:bodyPr vert="horz" lIns="91440" tIns="45720" rIns="91440" bIns="45720" rtlCol="0"/>
          <a:lstStyle>
            <a:lvl1pPr algn="r">
              <a:defRPr sz="1200"/>
            </a:lvl1pPr>
          </a:lstStyle>
          <a:p>
            <a:fld id="{6A6395A5-D9D4-4FDF-BA47-23241124EC0D}" type="datetimeFigureOut">
              <a:rPr lang="en-US" smtClean="0"/>
              <a:t>3/13/2025</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482" y="3373516"/>
            <a:ext cx="7435436" cy="276058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014" y="6658444"/>
            <a:ext cx="4029282" cy="351957"/>
          </a:xfrm>
          <a:prstGeom prst="rect">
            <a:avLst/>
          </a:prstGeom>
        </p:spPr>
        <p:txBody>
          <a:bodyPr vert="horz" lIns="91440" tIns="45720" rIns="91440" bIns="45720" rtlCol="0" anchor="b"/>
          <a:lstStyle>
            <a:lvl1pPr algn="r">
              <a:defRPr sz="1200"/>
            </a:lvl1pPr>
          </a:lstStyle>
          <a:p>
            <a:fld id="{70996864-276A-4D58-BAE6-F0F528EC5352}" type="slidenum">
              <a:rPr lang="en-US" smtClean="0"/>
              <a:t>‹#›</a:t>
            </a:fld>
            <a:endParaRPr lang="en-US"/>
          </a:p>
        </p:txBody>
      </p:sp>
    </p:spTree>
    <p:extLst>
      <p:ext uri="{BB962C8B-B14F-4D97-AF65-F5344CB8AC3E}">
        <p14:creationId xmlns:p14="http://schemas.microsoft.com/office/powerpoint/2010/main" val="4262670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and thank you for having me</a:t>
            </a:r>
          </a:p>
          <a:p>
            <a:endParaRPr lang="en-US" dirty="0"/>
          </a:p>
          <a:p>
            <a:r>
              <a:rPr lang="en-US" dirty="0"/>
              <a:t>Today I’m presenting on a current project that is in progress</a:t>
            </a:r>
          </a:p>
          <a:p>
            <a:endParaRPr lang="en-US" dirty="0"/>
          </a:p>
          <a:p>
            <a:r>
              <a:rPr lang="en-US" dirty="0"/>
              <a:t>And it’s a project with real community implications because </a:t>
            </a:r>
          </a:p>
        </p:txBody>
      </p:sp>
      <p:sp>
        <p:nvSpPr>
          <p:cNvPr id="4" name="Slide Number Placeholder 3"/>
          <p:cNvSpPr>
            <a:spLocks noGrp="1"/>
          </p:cNvSpPr>
          <p:nvPr>
            <p:ph type="sldNum" sz="quarter" idx="5"/>
          </p:nvPr>
        </p:nvSpPr>
        <p:spPr/>
        <p:txBody>
          <a:bodyPr/>
          <a:lstStyle/>
          <a:p>
            <a:fld id="{70996864-276A-4D58-BAE6-F0F528EC5352}" type="slidenum">
              <a:rPr lang="en-US" smtClean="0"/>
              <a:t>1</a:t>
            </a:fld>
            <a:endParaRPr lang="en-US"/>
          </a:p>
        </p:txBody>
      </p:sp>
    </p:spTree>
    <p:extLst>
      <p:ext uri="{BB962C8B-B14F-4D97-AF65-F5344CB8AC3E}">
        <p14:creationId xmlns:p14="http://schemas.microsoft.com/office/powerpoint/2010/main" val="343968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4209C-1D3C-80F8-246E-B3DBA7FA66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5B9E45-3D3F-FBBE-CDF4-48896B1842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72AF67-4525-3D5A-3D81-6FB7BF7B1F96}"/>
              </a:ext>
            </a:extLst>
          </p:cNvPr>
          <p:cNvSpPr>
            <a:spLocks noGrp="1"/>
          </p:cNvSpPr>
          <p:nvPr>
            <p:ph type="body" idx="1"/>
          </p:nvPr>
        </p:nvSpPr>
        <p:spPr/>
        <p:txBody>
          <a:bodyPr/>
          <a:lstStyle/>
          <a:p>
            <a:r>
              <a:rPr lang="en-US" dirty="0"/>
              <a:t>And when we say “Bypass the Bulkhead”, we are referring to this area here where currently no bulkhead exists </a:t>
            </a:r>
          </a:p>
          <a:p>
            <a:endParaRPr lang="en-US" dirty="0"/>
          </a:p>
          <a:p>
            <a:r>
              <a:rPr lang="en-US" dirty="0"/>
              <a:t>The bulkhead height &amp; water tightness varies by property, and in some places may be overtopped, but for the purposes of this presentation we mean the highpoint of the ground surface here, which is approximately 2.5ft</a:t>
            </a:r>
          </a:p>
          <a:p>
            <a:endParaRPr lang="en-US" dirty="0"/>
          </a:p>
          <a:p>
            <a:r>
              <a:rPr lang="en-US" dirty="0"/>
              <a:t>Note – this isn’t a continuous hill – the water finds its way through low spots</a:t>
            </a:r>
          </a:p>
          <a:p>
            <a:endParaRPr lang="en-US" dirty="0"/>
          </a:p>
          <a:p>
            <a:endParaRPr lang="en-US" dirty="0"/>
          </a:p>
        </p:txBody>
      </p:sp>
      <p:sp>
        <p:nvSpPr>
          <p:cNvPr id="4" name="Slide Number Placeholder 3">
            <a:extLst>
              <a:ext uri="{FF2B5EF4-FFF2-40B4-BE49-F238E27FC236}">
                <a16:creationId xmlns:a16="http://schemas.microsoft.com/office/drawing/2014/main" id="{C5CE3F3E-38BE-122E-A458-CF7556D49DC7}"/>
              </a:ext>
            </a:extLst>
          </p:cNvPr>
          <p:cNvSpPr>
            <a:spLocks noGrp="1"/>
          </p:cNvSpPr>
          <p:nvPr>
            <p:ph type="sldNum" sz="quarter" idx="5"/>
          </p:nvPr>
        </p:nvSpPr>
        <p:spPr/>
        <p:txBody>
          <a:bodyPr/>
          <a:lstStyle/>
          <a:p>
            <a:fld id="{70996864-276A-4D58-BAE6-F0F528EC5352}" type="slidenum">
              <a:rPr lang="en-US" smtClean="0"/>
              <a:t>10</a:t>
            </a:fld>
            <a:endParaRPr lang="en-US"/>
          </a:p>
        </p:txBody>
      </p:sp>
    </p:spTree>
    <p:extLst>
      <p:ext uri="{BB962C8B-B14F-4D97-AF65-F5344CB8AC3E}">
        <p14:creationId xmlns:p14="http://schemas.microsoft.com/office/powerpoint/2010/main" val="3805720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survey mapping, weather history data, and specialized software, we can determine how much rainwater is accumulating in the low spots</a:t>
            </a:r>
          </a:p>
          <a:p>
            <a:endParaRPr lang="en-US" dirty="0"/>
          </a:p>
          <a:p>
            <a:r>
              <a:rPr lang="en-US" dirty="0"/>
              <a:t>The results from this step tell us how much water from rain alone we need to deal with and will be used to determine the pump capacity needed to recover after a storm </a:t>
            </a:r>
          </a:p>
          <a:p>
            <a:endParaRPr lang="en-US" dirty="0"/>
          </a:p>
          <a:p>
            <a:r>
              <a:rPr lang="en-US" dirty="0"/>
              <a:t>But this is only half the story – we still have the whole bay to contend with</a:t>
            </a:r>
          </a:p>
        </p:txBody>
      </p:sp>
      <p:sp>
        <p:nvSpPr>
          <p:cNvPr id="4" name="Slide Number Placeholder 3"/>
          <p:cNvSpPr>
            <a:spLocks noGrp="1"/>
          </p:cNvSpPr>
          <p:nvPr>
            <p:ph type="sldNum" sz="quarter" idx="5"/>
          </p:nvPr>
        </p:nvSpPr>
        <p:spPr/>
        <p:txBody>
          <a:bodyPr/>
          <a:lstStyle/>
          <a:p>
            <a:fld id="{70996864-276A-4D58-BAE6-F0F528EC5352}" type="slidenum">
              <a:rPr lang="en-US" smtClean="0"/>
              <a:t>11</a:t>
            </a:fld>
            <a:endParaRPr lang="en-US"/>
          </a:p>
        </p:txBody>
      </p:sp>
    </p:spTree>
    <p:extLst>
      <p:ext uri="{BB962C8B-B14F-4D97-AF65-F5344CB8AC3E}">
        <p14:creationId xmlns:p14="http://schemas.microsoft.com/office/powerpoint/2010/main" val="3421150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8C6E8-8764-59DA-B757-6719ECFAAD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D8025-BE7F-5B51-7FAF-4C84AED67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D8D9C-44E5-2C5C-5AA2-1B916C7BB30D}"/>
              </a:ext>
            </a:extLst>
          </p:cNvPr>
          <p:cNvSpPr>
            <a:spLocks noGrp="1"/>
          </p:cNvSpPr>
          <p:nvPr>
            <p:ph type="body" idx="1"/>
          </p:nvPr>
        </p:nvSpPr>
        <p:spPr/>
        <p:txBody>
          <a:bodyPr/>
          <a:lstStyle/>
          <a:p>
            <a:endParaRPr lang="en-US" dirty="0"/>
          </a:p>
          <a:p>
            <a:r>
              <a:rPr lang="en-US" dirty="0"/>
              <a:t>This shows </a:t>
            </a:r>
            <a:r>
              <a:rPr lang="en-US" b="1" dirty="0"/>
              <a:t>HIGH TIDE at Mantoloking </a:t>
            </a:r>
            <a:r>
              <a:rPr lang="en-US" dirty="0"/>
              <a:t>– the long-term gauge we can use to assess climate trends </a:t>
            </a:r>
          </a:p>
          <a:p>
            <a:endParaRPr lang="en-US" dirty="0"/>
          </a:p>
          <a:p>
            <a:r>
              <a:rPr lang="en-US" dirty="0"/>
              <a:t>The daily data is compared to the Stevens’ flood prediction designations and the water level trend was calculated for the period of record</a:t>
            </a:r>
          </a:p>
          <a:p>
            <a:endParaRPr lang="en-US" dirty="0"/>
          </a:p>
          <a:p>
            <a:r>
              <a:rPr lang="en-US" dirty="0"/>
              <a:t>If this trend continues at the same rate, it equates to an increase of approximately 1ft in the next 50 years – or by 2075</a:t>
            </a:r>
          </a:p>
          <a:p>
            <a:endParaRPr lang="en-US" dirty="0"/>
          </a:p>
        </p:txBody>
      </p:sp>
      <p:sp>
        <p:nvSpPr>
          <p:cNvPr id="4" name="Slide Number Placeholder 3">
            <a:extLst>
              <a:ext uri="{FF2B5EF4-FFF2-40B4-BE49-F238E27FC236}">
                <a16:creationId xmlns:a16="http://schemas.microsoft.com/office/drawing/2014/main" id="{36B2E35E-19E0-B099-9257-FB41C9B60887}"/>
              </a:ext>
            </a:extLst>
          </p:cNvPr>
          <p:cNvSpPr>
            <a:spLocks noGrp="1"/>
          </p:cNvSpPr>
          <p:nvPr>
            <p:ph type="sldNum" sz="quarter" idx="5"/>
          </p:nvPr>
        </p:nvSpPr>
        <p:spPr/>
        <p:txBody>
          <a:bodyPr/>
          <a:lstStyle/>
          <a:p>
            <a:fld id="{70996864-276A-4D58-BAE6-F0F528EC5352}" type="slidenum">
              <a:rPr lang="en-US" smtClean="0"/>
              <a:t>12</a:t>
            </a:fld>
            <a:endParaRPr lang="en-US"/>
          </a:p>
        </p:txBody>
      </p:sp>
    </p:spTree>
    <p:extLst>
      <p:ext uri="{BB962C8B-B14F-4D97-AF65-F5344CB8AC3E}">
        <p14:creationId xmlns:p14="http://schemas.microsoft.com/office/powerpoint/2010/main" val="4151946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808F7-4338-EA38-4FDC-8D56BE4C2B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684609-F584-0C2A-6460-ACD853B3A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CEBA7-292E-5E47-3F57-E28964E56508}"/>
              </a:ext>
            </a:extLst>
          </p:cNvPr>
          <p:cNvSpPr>
            <a:spLocks noGrp="1"/>
          </p:cNvSpPr>
          <p:nvPr>
            <p:ph type="body" idx="1"/>
          </p:nvPr>
        </p:nvSpPr>
        <p:spPr/>
        <p:txBody>
          <a:bodyPr/>
          <a:lstStyle/>
          <a:p>
            <a:r>
              <a:rPr lang="en-US" dirty="0"/>
              <a:t>To adjust for sea level rise, the data was detrended, so that we can apply the 50-year SLR amount and view the history as if it were occurring in the future</a:t>
            </a:r>
          </a:p>
          <a:p>
            <a:endParaRPr lang="en-US" dirty="0"/>
          </a:p>
          <a:p>
            <a:r>
              <a:rPr lang="en-US" dirty="0"/>
              <a:t>This allows for better planning to ensure that protections we install today will continue to work in the years to come </a:t>
            </a:r>
          </a:p>
          <a:p>
            <a:endParaRPr lang="en-US" dirty="0"/>
          </a:p>
          <a:p>
            <a:r>
              <a:rPr lang="en-US" dirty="0"/>
              <a:t>Once adjusted, you can see that the water level can regularly bypass the bulkhead at hightide </a:t>
            </a:r>
          </a:p>
        </p:txBody>
      </p:sp>
      <p:sp>
        <p:nvSpPr>
          <p:cNvPr id="4" name="Slide Number Placeholder 3">
            <a:extLst>
              <a:ext uri="{FF2B5EF4-FFF2-40B4-BE49-F238E27FC236}">
                <a16:creationId xmlns:a16="http://schemas.microsoft.com/office/drawing/2014/main" id="{990BD844-D26A-E9C2-B8DA-4FB0DE94B4D9}"/>
              </a:ext>
            </a:extLst>
          </p:cNvPr>
          <p:cNvSpPr>
            <a:spLocks noGrp="1"/>
          </p:cNvSpPr>
          <p:nvPr>
            <p:ph type="sldNum" sz="quarter" idx="5"/>
          </p:nvPr>
        </p:nvSpPr>
        <p:spPr/>
        <p:txBody>
          <a:bodyPr/>
          <a:lstStyle/>
          <a:p>
            <a:fld id="{70996864-276A-4D58-BAE6-F0F528EC5352}" type="slidenum">
              <a:rPr lang="en-US" smtClean="0"/>
              <a:t>13</a:t>
            </a:fld>
            <a:endParaRPr lang="en-US"/>
          </a:p>
        </p:txBody>
      </p:sp>
    </p:spTree>
    <p:extLst>
      <p:ext uri="{BB962C8B-B14F-4D97-AF65-F5344CB8AC3E}">
        <p14:creationId xmlns:p14="http://schemas.microsoft.com/office/powerpoint/2010/main" val="316056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hydrodynamic model is a tool used to anticipate future impacts of storms or sea level rise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They used available climatological, tide, and survey data to generate the model base and ran the model for 27 different flood scenarios using SLR ranges from 0 to 8 feet for 3 differ storm intensities </a:t>
            </a:r>
          </a:p>
          <a:p>
            <a:endParaRPr lang="en-US" dirty="0"/>
          </a:p>
        </p:txBody>
      </p:sp>
      <p:sp>
        <p:nvSpPr>
          <p:cNvPr id="4" name="Slide Number Placeholder 3"/>
          <p:cNvSpPr>
            <a:spLocks noGrp="1"/>
          </p:cNvSpPr>
          <p:nvPr>
            <p:ph type="sldNum" sz="quarter" idx="5"/>
          </p:nvPr>
        </p:nvSpPr>
        <p:spPr/>
        <p:txBody>
          <a:bodyPr/>
          <a:lstStyle/>
          <a:p>
            <a:fld id="{70996864-276A-4D58-BAE6-F0F528EC5352}" type="slidenum">
              <a:rPr lang="en-US" smtClean="0"/>
              <a:t>14</a:t>
            </a:fld>
            <a:endParaRPr lang="en-US"/>
          </a:p>
        </p:txBody>
      </p:sp>
    </p:spTree>
    <p:extLst>
      <p:ext uri="{BB962C8B-B14F-4D97-AF65-F5344CB8AC3E}">
        <p14:creationId xmlns:p14="http://schemas.microsoft.com/office/powerpoint/2010/main" val="980896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storm event that occurred in December 2023 was used to calibrate the model</a:t>
            </a:r>
          </a:p>
          <a:p>
            <a:endParaRPr lang="en-US" dirty="0"/>
          </a:p>
          <a:p>
            <a:r>
              <a:rPr lang="en-US" dirty="0"/>
              <a:t>The calibration matches closely to what was observed, and gives us a really good idea of the most vulnerable areas of the neighborhood</a:t>
            </a:r>
          </a:p>
          <a:p>
            <a:endParaRPr lang="en-US" dirty="0"/>
          </a:p>
          <a:p>
            <a:r>
              <a:rPr lang="en-US" dirty="0"/>
              <a:t>Changing the intensity of the flood scale further aids in identifying trouble areas</a:t>
            </a:r>
          </a:p>
        </p:txBody>
      </p:sp>
      <p:sp>
        <p:nvSpPr>
          <p:cNvPr id="4" name="Slide Number Placeholder 3"/>
          <p:cNvSpPr>
            <a:spLocks noGrp="1"/>
          </p:cNvSpPr>
          <p:nvPr>
            <p:ph type="sldNum" sz="quarter" idx="5"/>
          </p:nvPr>
        </p:nvSpPr>
        <p:spPr/>
        <p:txBody>
          <a:bodyPr/>
          <a:lstStyle/>
          <a:p>
            <a:fld id="{70996864-276A-4D58-BAE6-F0F528EC5352}" type="slidenum">
              <a:rPr lang="en-US" smtClean="0"/>
              <a:t>15</a:t>
            </a:fld>
            <a:endParaRPr lang="en-US"/>
          </a:p>
        </p:txBody>
      </p:sp>
    </p:spTree>
    <p:extLst>
      <p:ext uri="{BB962C8B-B14F-4D97-AF65-F5344CB8AC3E}">
        <p14:creationId xmlns:p14="http://schemas.microsoft.com/office/powerpoint/2010/main" val="1798610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information tells us where the drainage most needs improvement and where a  </a:t>
            </a:r>
            <a:r>
              <a:rPr lang="en-US" b="1" dirty="0"/>
              <a:t>stormwater collection system</a:t>
            </a:r>
            <a:r>
              <a:rPr lang="en-US" dirty="0"/>
              <a:t>  will be most useful</a:t>
            </a:r>
          </a:p>
        </p:txBody>
      </p:sp>
      <p:sp>
        <p:nvSpPr>
          <p:cNvPr id="4" name="Slide Number Placeholder 3"/>
          <p:cNvSpPr>
            <a:spLocks noGrp="1"/>
          </p:cNvSpPr>
          <p:nvPr>
            <p:ph type="sldNum" sz="quarter" idx="5"/>
          </p:nvPr>
        </p:nvSpPr>
        <p:spPr/>
        <p:txBody>
          <a:bodyPr/>
          <a:lstStyle/>
          <a:p>
            <a:fld id="{70996864-276A-4D58-BAE6-F0F528EC5352}" type="slidenum">
              <a:rPr lang="en-US" smtClean="0"/>
              <a:t>16</a:t>
            </a:fld>
            <a:endParaRPr lang="en-US"/>
          </a:p>
        </p:txBody>
      </p:sp>
    </p:spTree>
    <p:extLst>
      <p:ext uri="{BB962C8B-B14F-4D97-AF65-F5344CB8AC3E}">
        <p14:creationId xmlns:p14="http://schemas.microsoft.com/office/powerpoint/2010/main" val="2227472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8671F-79AD-21D4-1D50-E336439BC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86165-610C-FD40-A7F5-1FC04AC479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6B086-330D-911D-33F5-FCDFE85946C3}"/>
              </a:ext>
            </a:extLst>
          </p:cNvPr>
          <p:cNvSpPr>
            <a:spLocks noGrp="1"/>
          </p:cNvSpPr>
          <p:nvPr>
            <p:ph type="body" idx="1"/>
          </p:nvPr>
        </p:nvSpPr>
        <p:spPr/>
        <p:txBody>
          <a:bodyPr/>
          <a:lstStyle/>
          <a:p>
            <a:r>
              <a:rPr lang="en-US" dirty="0"/>
              <a:t>This is the least severe storm condition modeled, aside from the December 2023 storm used for model calibration </a:t>
            </a:r>
          </a:p>
          <a:p>
            <a:endParaRPr lang="en-US" dirty="0"/>
          </a:p>
          <a:p>
            <a:r>
              <a:rPr lang="en-US" dirty="0"/>
              <a:t>Additional water level from waves is not included in the model</a:t>
            </a:r>
          </a:p>
          <a:p>
            <a:endParaRPr lang="en-US" dirty="0"/>
          </a:p>
          <a:p>
            <a:r>
              <a:rPr lang="en-US" b="1" dirty="0"/>
              <a:t>HOWEVER – the neighborhood is protected from large waves by the surrounding marsh islands that will prevent wave attack during typical storms </a:t>
            </a:r>
          </a:p>
          <a:p>
            <a:endParaRPr lang="en-US" dirty="0"/>
          </a:p>
          <a:p>
            <a:r>
              <a:rPr lang="en-US" dirty="0"/>
              <a:t>It would take a hurricane with sustained 80mph winds could produce 5ft waves on top of the surge (assume 2mi fetch and 5ft depth limitation after the marsh floods)</a:t>
            </a:r>
          </a:p>
          <a:p>
            <a:endParaRPr lang="en-US" dirty="0"/>
          </a:p>
        </p:txBody>
      </p:sp>
      <p:sp>
        <p:nvSpPr>
          <p:cNvPr id="4" name="Slide Number Placeholder 3">
            <a:extLst>
              <a:ext uri="{FF2B5EF4-FFF2-40B4-BE49-F238E27FC236}">
                <a16:creationId xmlns:a16="http://schemas.microsoft.com/office/drawing/2014/main" id="{0E747F7B-9F71-FC76-7E5D-C4E83B695955}"/>
              </a:ext>
            </a:extLst>
          </p:cNvPr>
          <p:cNvSpPr>
            <a:spLocks noGrp="1"/>
          </p:cNvSpPr>
          <p:nvPr>
            <p:ph type="sldNum" sz="quarter" idx="5"/>
          </p:nvPr>
        </p:nvSpPr>
        <p:spPr/>
        <p:txBody>
          <a:bodyPr/>
          <a:lstStyle/>
          <a:p>
            <a:fld id="{70996864-276A-4D58-BAE6-F0F528EC5352}" type="slidenum">
              <a:rPr lang="en-US" smtClean="0"/>
              <a:t>17</a:t>
            </a:fld>
            <a:endParaRPr lang="en-US"/>
          </a:p>
        </p:txBody>
      </p:sp>
    </p:spTree>
    <p:extLst>
      <p:ext uri="{BB962C8B-B14F-4D97-AF65-F5344CB8AC3E}">
        <p14:creationId xmlns:p14="http://schemas.microsoft.com/office/powerpoint/2010/main" val="3297014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967CB-6DD0-BAF3-4DC3-61FA803DB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E31EB-FB62-0BC5-4951-8582A5F241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DAC907-5259-51F8-90C1-2BFF3820A5F7}"/>
              </a:ext>
            </a:extLst>
          </p:cNvPr>
          <p:cNvSpPr>
            <a:spLocks noGrp="1"/>
          </p:cNvSpPr>
          <p:nvPr>
            <p:ph type="body" idx="1"/>
          </p:nvPr>
        </p:nvSpPr>
        <p:spPr/>
        <p:txBody>
          <a:bodyPr/>
          <a:lstStyle/>
          <a:p>
            <a:pPr marL="0" indent="0">
              <a:buNone/>
            </a:pPr>
            <a:r>
              <a:rPr lang="en-US" dirty="0">
                <a:solidFill>
                  <a:srgbClr val="870E05"/>
                </a:solidFill>
                <a:latin typeface="Sabon Next LT" panose="02000500000000000000" pitchFamily="2" charset="0"/>
                <a:cs typeface="Sabon Next LT" panose="02000500000000000000" pitchFamily="2" charset="0"/>
              </a:rPr>
              <a:t>New Jersey formerly had several inlets along the coast that have long since been filled in and built on</a:t>
            </a:r>
          </a:p>
          <a:p>
            <a:pPr marL="0" indent="0">
              <a:buNone/>
            </a:pPr>
            <a:r>
              <a:rPr lang="en-US" dirty="0">
                <a:solidFill>
                  <a:srgbClr val="870E05"/>
                </a:solidFill>
                <a:latin typeface="Sabon Next LT" panose="02000500000000000000" pitchFamily="2" charset="0"/>
                <a:cs typeface="Sabon Next LT" panose="02000500000000000000" pitchFamily="2" charset="0"/>
              </a:rPr>
              <a:t>Today, many are erosional hotspots</a:t>
            </a:r>
          </a:p>
          <a:p>
            <a:pPr marL="0" indent="0">
              <a:buNone/>
            </a:pPr>
            <a:endParaRPr lang="en-US" dirty="0">
              <a:solidFill>
                <a:srgbClr val="870E05"/>
              </a:solidFill>
              <a:latin typeface="Sabon Next LT" panose="02000500000000000000" pitchFamily="2" charset="0"/>
              <a:cs typeface="Sabon Next LT" panose="02000500000000000000" pitchFamily="2" charset="0"/>
            </a:endParaRPr>
          </a:p>
          <a:p>
            <a:pPr marL="0" indent="0">
              <a:buNone/>
            </a:pPr>
            <a:r>
              <a:rPr lang="en-US" dirty="0">
                <a:solidFill>
                  <a:srgbClr val="870E05"/>
                </a:solidFill>
                <a:latin typeface="Sabon Next LT" panose="02000500000000000000" pitchFamily="2" charset="0"/>
                <a:cs typeface="Sabon Next LT" panose="02000500000000000000" pitchFamily="2" charset="0"/>
              </a:rPr>
              <a:t>This piece requires the flood mitigation structure/bulkhead to be watertight to slow the transgression of rising tide via the ground</a:t>
            </a:r>
          </a:p>
          <a:p>
            <a:pPr marL="0" indent="0">
              <a:buNone/>
            </a:pPr>
            <a:r>
              <a:rPr lang="en-US" dirty="0">
                <a:solidFill>
                  <a:srgbClr val="870E05"/>
                </a:solidFill>
                <a:latin typeface="Sabon Next LT" panose="02000500000000000000" pitchFamily="2" charset="0"/>
                <a:cs typeface="Sabon Next LT" panose="02000500000000000000" pitchFamily="2" charset="0"/>
              </a:rPr>
              <a:t>Again, we call it this </a:t>
            </a:r>
            <a:r>
              <a:rPr lang="en-US" dirty="0" err="1">
                <a:solidFill>
                  <a:srgbClr val="870E05"/>
                </a:solidFill>
                <a:latin typeface="Sabon Next LT" panose="02000500000000000000" pitchFamily="2" charset="0"/>
                <a:cs typeface="Sabon Next LT" panose="02000500000000000000" pitchFamily="2" charset="0"/>
              </a:rPr>
              <a:t>bc</a:t>
            </a:r>
            <a:r>
              <a:rPr lang="en-US" dirty="0">
                <a:solidFill>
                  <a:srgbClr val="870E05"/>
                </a:solidFill>
                <a:latin typeface="Sabon Next LT" panose="02000500000000000000" pitchFamily="2" charset="0"/>
                <a:cs typeface="Sabon Next LT" panose="02000500000000000000" pitchFamily="2" charset="0"/>
              </a:rPr>
              <a:t> sea wall is a scary term</a:t>
            </a:r>
          </a:p>
          <a:p>
            <a:pPr marL="0" indent="0">
              <a:buNone/>
            </a:pPr>
            <a:endParaRPr lang="en-US" dirty="0">
              <a:solidFill>
                <a:srgbClr val="870E05"/>
              </a:solidFill>
              <a:latin typeface="Sabon Next LT" panose="02000500000000000000" pitchFamily="2" charset="0"/>
              <a:cs typeface="Sabon Next LT" panose="02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870E05"/>
                </a:solidFill>
                <a:latin typeface="Sabon Next LT" panose="02000500000000000000" pitchFamily="2" charset="0"/>
                <a:cs typeface="Sabon Next LT" panose="02000500000000000000" pitchFamily="2" charset="0"/>
              </a:rPr>
              <a:t>Also calls for all properties needing to accept adding a bulkhead (hard sell for 2 lots) but it offers a compromise with lower overall heights</a:t>
            </a:r>
          </a:p>
          <a:p>
            <a:endParaRPr lang="en-US" dirty="0"/>
          </a:p>
        </p:txBody>
      </p:sp>
      <p:sp>
        <p:nvSpPr>
          <p:cNvPr id="4" name="Slide Number Placeholder 3">
            <a:extLst>
              <a:ext uri="{FF2B5EF4-FFF2-40B4-BE49-F238E27FC236}">
                <a16:creationId xmlns:a16="http://schemas.microsoft.com/office/drawing/2014/main" id="{4D9DD91B-61E0-CC61-D2D8-A99C339CFA8D}"/>
              </a:ext>
            </a:extLst>
          </p:cNvPr>
          <p:cNvSpPr>
            <a:spLocks noGrp="1"/>
          </p:cNvSpPr>
          <p:nvPr>
            <p:ph type="sldNum" sz="quarter" idx="5"/>
          </p:nvPr>
        </p:nvSpPr>
        <p:spPr/>
        <p:txBody>
          <a:bodyPr/>
          <a:lstStyle/>
          <a:p>
            <a:fld id="{70996864-276A-4D58-BAE6-F0F528EC5352}" type="slidenum">
              <a:rPr lang="en-US" smtClean="0"/>
              <a:t>18</a:t>
            </a:fld>
            <a:endParaRPr lang="en-US"/>
          </a:p>
        </p:txBody>
      </p:sp>
    </p:spTree>
    <p:extLst>
      <p:ext uri="{BB962C8B-B14F-4D97-AF65-F5344CB8AC3E}">
        <p14:creationId xmlns:p14="http://schemas.microsoft.com/office/powerpoint/2010/main" val="844142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short-term approaches don’t vary much from the current business as usual </a:t>
            </a:r>
            <a:r>
              <a:rPr lang="en-US" dirty="0"/>
              <a:t>– rather it involves monitoring and planning ahead of storm impacts. </a:t>
            </a:r>
          </a:p>
          <a:p>
            <a:endParaRPr lang="en-US" dirty="0"/>
          </a:p>
          <a:p>
            <a:r>
              <a:rPr lang="en-US" b="1" dirty="0"/>
              <a:t>The longer term approaches will take significant engineering and construction</a:t>
            </a:r>
            <a:r>
              <a:rPr lang="en-US" dirty="0"/>
              <a:t>. They include installation of a continuous bulkhead at consistent height, updating the current drainage system, and installing a permanent pump. </a:t>
            </a:r>
          </a:p>
        </p:txBody>
      </p:sp>
      <p:sp>
        <p:nvSpPr>
          <p:cNvPr id="4" name="Slide Number Placeholder 3"/>
          <p:cNvSpPr>
            <a:spLocks noGrp="1"/>
          </p:cNvSpPr>
          <p:nvPr>
            <p:ph type="sldNum" sz="quarter" idx="5"/>
          </p:nvPr>
        </p:nvSpPr>
        <p:spPr/>
        <p:txBody>
          <a:bodyPr/>
          <a:lstStyle/>
          <a:p>
            <a:fld id="{70996864-276A-4D58-BAE6-F0F528EC5352}" type="slidenum">
              <a:rPr lang="en-US" smtClean="0"/>
              <a:t>19</a:t>
            </a:fld>
            <a:endParaRPr lang="en-US"/>
          </a:p>
        </p:txBody>
      </p:sp>
    </p:spTree>
    <p:extLst>
      <p:ext uri="{BB962C8B-B14F-4D97-AF65-F5344CB8AC3E}">
        <p14:creationId xmlns:p14="http://schemas.microsoft.com/office/powerpoint/2010/main" val="3171487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2DC92-F827-FD69-EE05-C940EB079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F80CF-5575-3CAF-3654-52267CFC1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0938B2-70BF-8F37-A807-C87F54B5C1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870E05"/>
                </a:solidFill>
                <a:latin typeface="Sabon Next LT" panose="02000500000000000000" pitchFamily="2" charset="0"/>
                <a:cs typeface="Sabon Next LT" panose="02000500000000000000" pitchFamily="2" charset="0"/>
              </a:rPr>
              <a:t>Enough is Enough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870E05"/>
              </a:solidFill>
              <a:latin typeface="Sabon Next LT" panose="02000500000000000000" pitchFamily="2" charset="0"/>
              <a:cs typeface="Sabon Next LT" panose="02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870E05"/>
                </a:solidFill>
                <a:latin typeface="Sabon Next LT" panose="02000500000000000000" pitchFamily="2" charset="0"/>
                <a:cs typeface="Sabon Next LT" panose="02000500000000000000" pitchFamily="2" charset="0"/>
              </a:rPr>
              <a:t>After years of flooding due to rain, due to storm surge, or both, and trying to use an auxiliary pump (pictured) to reduce water levels, we have been contracted by the Seaside Heights to design appropriate solutions to limit flooding like this in the future</a:t>
            </a:r>
          </a:p>
          <a:p>
            <a:endParaRPr lang="en-US" b="1" dirty="0"/>
          </a:p>
        </p:txBody>
      </p:sp>
      <p:sp>
        <p:nvSpPr>
          <p:cNvPr id="4" name="Slide Number Placeholder 3">
            <a:extLst>
              <a:ext uri="{FF2B5EF4-FFF2-40B4-BE49-F238E27FC236}">
                <a16:creationId xmlns:a16="http://schemas.microsoft.com/office/drawing/2014/main" id="{15BB82D6-A25A-FF97-B7C9-7CA0679343CD}"/>
              </a:ext>
            </a:extLst>
          </p:cNvPr>
          <p:cNvSpPr>
            <a:spLocks noGrp="1"/>
          </p:cNvSpPr>
          <p:nvPr>
            <p:ph type="sldNum" sz="quarter" idx="5"/>
          </p:nvPr>
        </p:nvSpPr>
        <p:spPr/>
        <p:txBody>
          <a:bodyPr/>
          <a:lstStyle/>
          <a:p>
            <a:fld id="{70996864-276A-4D58-BAE6-F0F528EC5352}" type="slidenum">
              <a:rPr lang="en-US" smtClean="0"/>
              <a:t>2</a:t>
            </a:fld>
            <a:endParaRPr lang="en-US"/>
          </a:p>
        </p:txBody>
      </p:sp>
    </p:spTree>
    <p:extLst>
      <p:ext uri="{BB962C8B-B14F-4D97-AF65-F5344CB8AC3E}">
        <p14:creationId xmlns:p14="http://schemas.microsoft.com/office/powerpoint/2010/main" val="4018090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08F94-0BF2-243E-C80B-2CCFDBBA1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B4C0A-5B47-8BB5-DECC-510BA17159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58C35-CC13-BAD2-2E42-F672CDEB4AF4}"/>
              </a:ext>
            </a:extLst>
          </p:cNvPr>
          <p:cNvSpPr>
            <a:spLocks noGrp="1"/>
          </p:cNvSpPr>
          <p:nvPr>
            <p:ph type="body" idx="1"/>
          </p:nvPr>
        </p:nvSpPr>
        <p:spPr/>
        <p:txBody>
          <a:bodyPr/>
          <a:lstStyle/>
          <a:p>
            <a:r>
              <a:rPr lang="en-US" dirty="0"/>
              <a:t>Check valves work by only allowing water to flow in one direction – thus water can drain from the street via gutters but cannot be forced up the pipe when the tide rises</a:t>
            </a:r>
          </a:p>
        </p:txBody>
      </p:sp>
      <p:sp>
        <p:nvSpPr>
          <p:cNvPr id="4" name="Slide Number Placeholder 3">
            <a:extLst>
              <a:ext uri="{FF2B5EF4-FFF2-40B4-BE49-F238E27FC236}">
                <a16:creationId xmlns:a16="http://schemas.microsoft.com/office/drawing/2014/main" id="{D675B1DA-16D9-E029-0084-1E46328B9AD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E1ED09-21DC-45C5-989E-4629125999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103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propose installing a continuous structure around the entire neighborhood</a:t>
            </a:r>
          </a:p>
          <a:p>
            <a:endParaRPr lang="en-US" dirty="0"/>
          </a:p>
          <a:p>
            <a:r>
              <a:rPr lang="en-US" b="1" dirty="0"/>
              <a:t>Properties that do not currently have a bulkhead will have one installed, and properties with lower elevation sections will have theirs altered to match the design height</a:t>
            </a:r>
          </a:p>
          <a:p>
            <a:r>
              <a:rPr lang="en-US" dirty="0"/>
              <a:t>We will work with the property owners on location and potential for maintaining their beach access</a:t>
            </a:r>
          </a:p>
          <a:p>
            <a:r>
              <a:rPr lang="en-US" dirty="0"/>
              <a:t>Existing bulkhead sections of appropriate height will be updated to ensure water rightness</a:t>
            </a:r>
          </a:p>
          <a:p>
            <a:endParaRPr lang="en-US" dirty="0"/>
          </a:p>
          <a:p>
            <a:r>
              <a:rPr lang="en-US" dirty="0"/>
              <a:t>The elevation consistency is crucial during surge events – if there is a gap, the water will find it</a:t>
            </a:r>
          </a:p>
          <a:p>
            <a:endParaRPr lang="en-US" dirty="0"/>
          </a:p>
          <a:p>
            <a:r>
              <a:rPr lang="en-US" b="1" dirty="0"/>
              <a:t>There may be additional mitigation efforts needed at the boat launch</a:t>
            </a:r>
          </a:p>
        </p:txBody>
      </p:sp>
      <p:sp>
        <p:nvSpPr>
          <p:cNvPr id="4" name="Slide Number Placeholder 3"/>
          <p:cNvSpPr>
            <a:spLocks noGrp="1"/>
          </p:cNvSpPr>
          <p:nvPr>
            <p:ph type="sldNum" sz="quarter" idx="5"/>
          </p:nvPr>
        </p:nvSpPr>
        <p:spPr/>
        <p:txBody>
          <a:bodyPr/>
          <a:lstStyle/>
          <a:p>
            <a:fld id="{70996864-276A-4D58-BAE6-F0F528EC5352}" type="slidenum">
              <a:rPr lang="en-US" smtClean="0"/>
              <a:t>21</a:t>
            </a:fld>
            <a:endParaRPr lang="en-US"/>
          </a:p>
        </p:txBody>
      </p:sp>
    </p:spTree>
    <p:extLst>
      <p:ext uri="{BB962C8B-B14F-4D97-AF65-F5344CB8AC3E}">
        <p14:creationId xmlns:p14="http://schemas.microsoft.com/office/powerpoint/2010/main" val="3717510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870E05"/>
                </a:solidFill>
                <a:latin typeface="Sabon Next LT" panose="02000500000000000000" pitchFamily="2" charset="0"/>
                <a:cs typeface="Sabon Next LT" panose="02000500000000000000" pitchFamily="2" charset="0"/>
              </a:rPr>
              <a:t>Boat Launch Alternatives analysis for how to fix it: </a:t>
            </a:r>
          </a:p>
          <a:p>
            <a:endParaRPr lang="en-US" dirty="0">
              <a:solidFill>
                <a:srgbClr val="870E05"/>
              </a:solidFill>
              <a:latin typeface="Sabon Next LT" panose="02000500000000000000" pitchFamily="2" charset="0"/>
              <a:cs typeface="Sabon Next LT" panose="02000500000000000000" pitchFamily="2" charset="0"/>
            </a:endParaRPr>
          </a:p>
          <a:p>
            <a:r>
              <a:rPr lang="en-US" dirty="0">
                <a:solidFill>
                  <a:srgbClr val="870E05"/>
                </a:solidFill>
                <a:latin typeface="Sabon Next LT" panose="02000500000000000000" pitchFamily="2" charset="0"/>
                <a:cs typeface="Sabon Next LT" panose="02000500000000000000" pitchFamily="2" charset="0"/>
              </a:rPr>
              <a:t>Do nothing, flood gate, remove launch, other?</a:t>
            </a:r>
          </a:p>
          <a:p>
            <a:endParaRPr lang="en-US" dirty="0"/>
          </a:p>
        </p:txBody>
      </p:sp>
      <p:sp>
        <p:nvSpPr>
          <p:cNvPr id="4" name="Slide Number Placeholder 3"/>
          <p:cNvSpPr>
            <a:spLocks noGrp="1"/>
          </p:cNvSpPr>
          <p:nvPr>
            <p:ph type="sldNum" sz="quarter" idx="5"/>
          </p:nvPr>
        </p:nvSpPr>
        <p:spPr/>
        <p:txBody>
          <a:bodyPr/>
          <a:lstStyle/>
          <a:p>
            <a:fld id="{70996864-276A-4D58-BAE6-F0F528EC5352}" type="slidenum">
              <a:rPr lang="en-US" smtClean="0"/>
              <a:t>22</a:t>
            </a:fld>
            <a:endParaRPr lang="en-US"/>
          </a:p>
        </p:txBody>
      </p:sp>
    </p:spTree>
    <p:extLst>
      <p:ext uri="{BB962C8B-B14F-4D97-AF65-F5344CB8AC3E}">
        <p14:creationId xmlns:p14="http://schemas.microsoft.com/office/powerpoint/2010/main" val="2857454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D9876-A6F4-CAF1-DA5E-A4BB5BCAC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9D8CC-FF5E-5980-40DA-A0E889BFED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DDE57B-E7EE-616F-B9CC-CC85970DB7F3}"/>
              </a:ext>
            </a:extLst>
          </p:cNvPr>
          <p:cNvSpPr>
            <a:spLocks noGrp="1"/>
          </p:cNvSpPr>
          <p:nvPr>
            <p:ph type="body" idx="1"/>
          </p:nvPr>
        </p:nvSpPr>
        <p:spPr/>
        <p:txBody>
          <a:bodyPr/>
          <a:lstStyle/>
          <a:p>
            <a:r>
              <a:rPr lang="en-US" dirty="0"/>
              <a:t>This is the detrended high tide levels at the Mantoloking gauge </a:t>
            </a:r>
          </a:p>
          <a:p>
            <a:r>
              <a:rPr lang="en-US" dirty="0"/>
              <a:t>Again, these water levels do not include wave action on top of the tide – but we can determine how often certain levels are exceeded</a:t>
            </a:r>
          </a:p>
          <a:p>
            <a:r>
              <a:rPr lang="en-US" dirty="0"/>
              <a:t>It’s also important to note that these are for normal storms – your Sandys and other major storms exceed the capacity of these gauges so we don’t see those here</a:t>
            </a:r>
          </a:p>
          <a:p>
            <a:endParaRPr lang="en-US" dirty="0"/>
          </a:p>
          <a:p>
            <a:r>
              <a:rPr lang="en-US" b="1" dirty="0"/>
              <a:t>The main questions here are: </a:t>
            </a:r>
          </a:p>
          <a:p>
            <a:r>
              <a:rPr lang="en-US" b="1" dirty="0"/>
              <a:t> - How much protection do you want? </a:t>
            </a:r>
          </a:p>
          <a:p>
            <a:r>
              <a:rPr lang="en-US" b="1" dirty="0"/>
              <a:t> - What structure height can you tolerate? </a:t>
            </a:r>
          </a:p>
          <a:p>
            <a:endParaRPr lang="en-US" dirty="0"/>
          </a:p>
          <a:p>
            <a:r>
              <a:rPr lang="en-US" dirty="0"/>
              <a:t>We recommend no lower than 2.5 feet if 2-3 flood events are tolerable – again, this would be paired with the pump system to drain the neighborhood to recover faster. </a:t>
            </a:r>
          </a:p>
        </p:txBody>
      </p:sp>
      <p:sp>
        <p:nvSpPr>
          <p:cNvPr id="4" name="Slide Number Placeholder 3">
            <a:extLst>
              <a:ext uri="{FF2B5EF4-FFF2-40B4-BE49-F238E27FC236}">
                <a16:creationId xmlns:a16="http://schemas.microsoft.com/office/drawing/2014/main" id="{42611209-CA28-1C24-099D-FA70A77080EB}"/>
              </a:ext>
            </a:extLst>
          </p:cNvPr>
          <p:cNvSpPr>
            <a:spLocks noGrp="1"/>
          </p:cNvSpPr>
          <p:nvPr>
            <p:ph type="sldNum" sz="quarter" idx="5"/>
          </p:nvPr>
        </p:nvSpPr>
        <p:spPr/>
        <p:txBody>
          <a:bodyPr/>
          <a:lstStyle/>
          <a:p>
            <a:fld id="{70996864-276A-4D58-BAE6-F0F528EC5352}" type="slidenum">
              <a:rPr lang="en-US" smtClean="0"/>
              <a:t>23</a:t>
            </a:fld>
            <a:endParaRPr lang="en-US"/>
          </a:p>
        </p:txBody>
      </p:sp>
    </p:spTree>
    <p:extLst>
      <p:ext uri="{BB962C8B-B14F-4D97-AF65-F5344CB8AC3E}">
        <p14:creationId xmlns:p14="http://schemas.microsoft.com/office/powerpoint/2010/main" val="2132322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us to community outreach </a:t>
            </a:r>
          </a:p>
          <a:p>
            <a:endParaRPr lang="en-US" dirty="0"/>
          </a:p>
          <a:p>
            <a:r>
              <a:rPr lang="en-US" dirty="0"/>
              <a:t>Using the feedback we get from Borough leadership, we are preparing a questionnaire for residents of the neighborhood. </a:t>
            </a:r>
          </a:p>
          <a:p>
            <a:endParaRPr lang="en-US" dirty="0"/>
          </a:p>
          <a:p>
            <a:r>
              <a:rPr lang="en-US" dirty="0"/>
              <a:t>This slide shows some example questions that may be asked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870E05"/>
                </a:solidFill>
                <a:latin typeface="Sabon Next LT" panose="02000500000000000000" pitchFamily="2" charset="0"/>
                <a:cs typeface="Sabon Next LT" panose="02000500000000000000" pitchFamily="2" charset="0"/>
              </a:rPr>
              <a:t>Our goal is to balance protection with perceived aesthetics/over engineering</a:t>
            </a:r>
          </a:p>
          <a:p>
            <a:endParaRPr lang="en-US" dirty="0"/>
          </a:p>
        </p:txBody>
      </p:sp>
      <p:sp>
        <p:nvSpPr>
          <p:cNvPr id="4" name="Slide Number Placeholder 3"/>
          <p:cNvSpPr>
            <a:spLocks noGrp="1"/>
          </p:cNvSpPr>
          <p:nvPr>
            <p:ph type="sldNum" sz="quarter" idx="5"/>
          </p:nvPr>
        </p:nvSpPr>
        <p:spPr/>
        <p:txBody>
          <a:bodyPr/>
          <a:lstStyle/>
          <a:p>
            <a:fld id="{70996864-276A-4D58-BAE6-F0F528EC5352}" type="slidenum">
              <a:rPr lang="en-US" smtClean="0"/>
              <a:t>24</a:t>
            </a:fld>
            <a:endParaRPr lang="en-US"/>
          </a:p>
        </p:txBody>
      </p:sp>
    </p:spTree>
    <p:extLst>
      <p:ext uri="{BB962C8B-B14F-4D97-AF65-F5344CB8AC3E}">
        <p14:creationId xmlns:p14="http://schemas.microsoft.com/office/powerpoint/2010/main" val="3109550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4D490-6296-367E-4419-E26C3305B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BA23D-C107-0375-50FE-0E13EED354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0D4108-C4DF-1F5C-D236-EB6069D25FF7}"/>
              </a:ext>
            </a:extLst>
          </p:cNvPr>
          <p:cNvSpPr>
            <a:spLocks noGrp="1"/>
          </p:cNvSpPr>
          <p:nvPr>
            <p:ph type="body" idx="1"/>
          </p:nvPr>
        </p:nvSpPr>
        <p:spPr/>
        <p:txBody>
          <a:bodyPr/>
          <a:lstStyle/>
          <a:p>
            <a:r>
              <a:rPr lang="en-US" dirty="0"/>
              <a:t>we’ve seen this in wildlife conservation; you can’t fix everything all at once, but you can build pieces that connect and create a web of resiliency and continuously add pieces over time at the locations most needing support</a:t>
            </a:r>
          </a:p>
          <a:p>
            <a:r>
              <a:rPr lang="en-US" dirty="0"/>
              <a:t>This leads into working together with neighboring communities and the State</a:t>
            </a:r>
          </a:p>
          <a:p>
            <a:endParaRPr lang="en-US" dirty="0"/>
          </a:p>
          <a:p>
            <a:endParaRPr lang="en-US" dirty="0"/>
          </a:p>
        </p:txBody>
      </p:sp>
      <p:sp>
        <p:nvSpPr>
          <p:cNvPr id="4" name="Slide Number Placeholder 3">
            <a:extLst>
              <a:ext uri="{FF2B5EF4-FFF2-40B4-BE49-F238E27FC236}">
                <a16:creationId xmlns:a16="http://schemas.microsoft.com/office/drawing/2014/main" id="{8285C4F2-0981-E199-C4B4-58B3E69EF970}"/>
              </a:ext>
            </a:extLst>
          </p:cNvPr>
          <p:cNvSpPr>
            <a:spLocks noGrp="1"/>
          </p:cNvSpPr>
          <p:nvPr>
            <p:ph type="sldNum" sz="quarter" idx="5"/>
          </p:nvPr>
        </p:nvSpPr>
        <p:spPr/>
        <p:txBody>
          <a:bodyPr/>
          <a:lstStyle/>
          <a:p>
            <a:fld id="{70996864-276A-4D58-BAE6-F0F528EC5352}" type="slidenum">
              <a:rPr lang="en-US" smtClean="0"/>
              <a:t>25</a:t>
            </a:fld>
            <a:endParaRPr lang="en-US"/>
          </a:p>
        </p:txBody>
      </p:sp>
    </p:spTree>
    <p:extLst>
      <p:ext uri="{BB962C8B-B14F-4D97-AF65-F5344CB8AC3E}">
        <p14:creationId xmlns:p14="http://schemas.microsoft.com/office/powerpoint/2010/main" val="4176161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71C91-C86F-D15B-EEA7-67D3840DD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AB36B-4407-502F-1D44-718C2DA93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5E6C8-209B-8031-CC19-3E5D7263B1C6}"/>
              </a:ext>
            </a:extLst>
          </p:cNvPr>
          <p:cNvSpPr>
            <a:spLocks noGrp="1"/>
          </p:cNvSpPr>
          <p:nvPr>
            <p:ph type="body" idx="1"/>
          </p:nvPr>
        </p:nvSpPr>
        <p:spPr/>
        <p:txBody>
          <a:bodyPr/>
          <a:lstStyle/>
          <a:p>
            <a:r>
              <a:rPr lang="en-US" dirty="0"/>
              <a:t>Many grants are competitive, and it can seem like if one town wins, another looses big. But we’ve seen success in other locations and coming together to for planning, pooling resources  if able, allows for bigger projects to be realized – I’m just </a:t>
            </a:r>
            <a:r>
              <a:rPr lang="en-US" dirty="0" err="1"/>
              <a:t>gonna</a:t>
            </a:r>
            <a:r>
              <a:rPr lang="en-US" dirty="0"/>
              <a:t> say it – teamwork makes the dream work</a:t>
            </a:r>
          </a:p>
          <a:p>
            <a:endParaRPr lang="en-US" dirty="0"/>
          </a:p>
        </p:txBody>
      </p:sp>
      <p:sp>
        <p:nvSpPr>
          <p:cNvPr id="4" name="Slide Number Placeholder 3">
            <a:extLst>
              <a:ext uri="{FF2B5EF4-FFF2-40B4-BE49-F238E27FC236}">
                <a16:creationId xmlns:a16="http://schemas.microsoft.com/office/drawing/2014/main" id="{8930F13A-209F-2502-27BE-A8A3C27BF65F}"/>
              </a:ext>
            </a:extLst>
          </p:cNvPr>
          <p:cNvSpPr>
            <a:spLocks noGrp="1"/>
          </p:cNvSpPr>
          <p:nvPr>
            <p:ph type="sldNum" sz="quarter" idx="5"/>
          </p:nvPr>
        </p:nvSpPr>
        <p:spPr/>
        <p:txBody>
          <a:bodyPr/>
          <a:lstStyle/>
          <a:p>
            <a:fld id="{70996864-276A-4D58-BAE6-F0F528EC5352}" type="slidenum">
              <a:rPr lang="en-US" smtClean="0"/>
              <a:t>26</a:t>
            </a:fld>
            <a:endParaRPr lang="en-US"/>
          </a:p>
        </p:txBody>
      </p:sp>
    </p:spTree>
    <p:extLst>
      <p:ext uri="{BB962C8B-B14F-4D97-AF65-F5344CB8AC3E}">
        <p14:creationId xmlns:p14="http://schemas.microsoft.com/office/powerpoint/2010/main" val="3078162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F95FD-9C1A-E4CB-FEA9-9E9C99B51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2E559-1A6C-8C8A-5D5D-06AB68159A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90C2B8-A8B2-BFC9-52D6-A7BB501FD9E0}"/>
              </a:ext>
            </a:extLst>
          </p:cNvPr>
          <p:cNvSpPr>
            <a:spLocks noGrp="1"/>
          </p:cNvSpPr>
          <p:nvPr>
            <p:ph type="body" idx="1"/>
          </p:nvPr>
        </p:nvSpPr>
        <p:spPr/>
        <p:txBody>
          <a:bodyPr/>
          <a:lstStyle/>
          <a:p>
            <a:r>
              <a:rPr lang="en-US" dirty="0"/>
              <a:t>Many of the natural marshes have been severely degraded by human impacts, climate change, and sea level rise</a:t>
            </a:r>
          </a:p>
          <a:p>
            <a:endParaRPr lang="en-US" dirty="0"/>
          </a:p>
          <a:p>
            <a:r>
              <a:rPr lang="en-US" dirty="0"/>
              <a:t>We’ve had a lot of success in other townships combining marsh restoration and maintenance dredging, and have added this piece to an extended SOW</a:t>
            </a:r>
          </a:p>
        </p:txBody>
      </p:sp>
      <p:sp>
        <p:nvSpPr>
          <p:cNvPr id="4" name="Slide Number Placeholder 3">
            <a:extLst>
              <a:ext uri="{FF2B5EF4-FFF2-40B4-BE49-F238E27FC236}">
                <a16:creationId xmlns:a16="http://schemas.microsoft.com/office/drawing/2014/main" id="{7055CECB-B9AE-A714-0BC6-AE3434D65534}"/>
              </a:ext>
            </a:extLst>
          </p:cNvPr>
          <p:cNvSpPr>
            <a:spLocks noGrp="1"/>
          </p:cNvSpPr>
          <p:nvPr>
            <p:ph type="sldNum" sz="quarter" idx="5"/>
          </p:nvPr>
        </p:nvSpPr>
        <p:spPr/>
        <p:txBody>
          <a:bodyPr/>
          <a:lstStyle/>
          <a:p>
            <a:fld id="{70996864-276A-4D58-BAE6-F0F528EC5352}" type="slidenum">
              <a:rPr lang="en-US" smtClean="0"/>
              <a:t>27</a:t>
            </a:fld>
            <a:endParaRPr lang="en-US"/>
          </a:p>
        </p:txBody>
      </p:sp>
    </p:spTree>
    <p:extLst>
      <p:ext uri="{BB962C8B-B14F-4D97-AF65-F5344CB8AC3E}">
        <p14:creationId xmlns:p14="http://schemas.microsoft.com/office/powerpoint/2010/main" val="277986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Aside from the obvious habitat and ecological benefits, </a:t>
            </a:r>
          </a:p>
          <a:p>
            <a:endParaRPr lang="en-US" dirty="0"/>
          </a:p>
          <a:p>
            <a:r>
              <a:rPr lang="en-US" dirty="0"/>
              <a:t>Protecting and restoring these marsh islands is an integral piece of resilience for bay side communities </a:t>
            </a:r>
          </a:p>
          <a:p>
            <a:endParaRPr lang="en-US" dirty="0"/>
          </a:p>
          <a:p>
            <a:endParaRPr lang="en-US" dirty="0"/>
          </a:p>
        </p:txBody>
      </p:sp>
      <p:sp>
        <p:nvSpPr>
          <p:cNvPr id="4" name="Slide Number Placeholder 3"/>
          <p:cNvSpPr>
            <a:spLocks noGrp="1"/>
          </p:cNvSpPr>
          <p:nvPr>
            <p:ph type="sldNum" sz="quarter" idx="5"/>
          </p:nvPr>
        </p:nvSpPr>
        <p:spPr/>
        <p:txBody>
          <a:bodyPr/>
          <a:lstStyle/>
          <a:p>
            <a:fld id="{70996864-276A-4D58-BAE6-F0F528EC5352}" type="slidenum">
              <a:rPr lang="en-US" smtClean="0"/>
              <a:t>28</a:t>
            </a:fld>
            <a:endParaRPr lang="en-US"/>
          </a:p>
        </p:txBody>
      </p:sp>
    </p:spTree>
    <p:extLst>
      <p:ext uri="{BB962C8B-B14F-4D97-AF65-F5344CB8AC3E}">
        <p14:creationId xmlns:p14="http://schemas.microsoft.com/office/powerpoint/2010/main" val="2778840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outreach is our next big step. Feedback from the community will be used to inform our conceptual design phase. </a:t>
            </a:r>
          </a:p>
          <a:p>
            <a:endParaRPr lang="en-US" dirty="0"/>
          </a:p>
          <a:p>
            <a:r>
              <a:rPr lang="en-US" dirty="0"/>
              <a:t>During the design phase, costs associated with various options will be documented and presented to the Borough for approval. </a:t>
            </a:r>
          </a:p>
          <a:p>
            <a:endParaRPr lang="en-US" dirty="0"/>
          </a:p>
          <a:p>
            <a:r>
              <a:rPr lang="en-US" dirty="0"/>
              <a:t>The selected options will be implemented in the final design phase. </a:t>
            </a:r>
          </a:p>
        </p:txBody>
      </p:sp>
      <p:sp>
        <p:nvSpPr>
          <p:cNvPr id="4" name="Slide Number Placeholder 3"/>
          <p:cNvSpPr>
            <a:spLocks noGrp="1"/>
          </p:cNvSpPr>
          <p:nvPr>
            <p:ph type="sldNum" sz="quarter" idx="5"/>
          </p:nvPr>
        </p:nvSpPr>
        <p:spPr/>
        <p:txBody>
          <a:bodyPr/>
          <a:lstStyle/>
          <a:p>
            <a:fld id="{70996864-276A-4D58-BAE6-F0F528EC5352}" type="slidenum">
              <a:rPr lang="en-US" smtClean="0"/>
              <a:t>29</a:t>
            </a:fld>
            <a:endParaRPr lang="en-US"/>
          </a:p>
        </p:txBody>
      </p:sp>
    </p:spTree>
    <p:extLst>
      <p:ext uri="{BB962C8B-B14F-4D97-AF65-F5344CB8AC3E}">
        <p14:creationId xmlns:p14="http://schemas.microsoft.com/office/powerpoint/2010/main" val="3745179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Located on the barrier island of Ocean County, </a:t>
            </a:r>
          </a:p>
          <a:p>
            <a:r>
              <a:rPr lang="en-US" dirty="0"/>
              <a:t>With </a:t>
            </a:r>
          </a:p>
          <a:p>
            <a:r>
              <a:rPr lang="en-US" dirty="0"/>
              <a:t>Dover Beaches and Lavalette to the North</a:t>
            </a:r>
          </a:p>
          <a:p>
            <a:r>
              <a:rPr lang="en-US" dirty="0"/>
              <a:t>Seaside Park to the South</a:t>
            </a:r>
          </a:p>
        </p:txBody>
      </p:sp>
      <p:sp>
        <p:nvSpPr>
          <p:cNvPr id="4" name="Slide Number Placeholder 3"/>
          <p:cNvSpPr>
            <a:spLocks noGrp="1"/>
          </p:cNvSpPr>
          <p:nvPr>
            <p:ph type="sldNum" sz="quarter" idx="5"/>
          </p:nvPr>
        </p:nvSpPr>
        <p:spPr/>
        <p:txBody>
          <a:bodyPr/>
          <a:lstStyle/>
          <a:p>
            <a:fld id="{70996864-276A-4D58-BAE6-F0F528EC5352}" type="slidenum">
              <a:rPr lang="en-US" smtClean="0"/>
              <a:t>3</a:t>
            </a:fld>
            <a:endParaRPr lang="en-US"/>
          </a:p>
        </p:txBody>
      </p:sp>
    </p:spTree>
    <p:extLst>
      <p:ext uri="{BB962C8B-B14F-4D97-AF65-F5344CB8AC3E}">
        <p14:creationId xmlns:p14="http://schemas.microsoft.com/office/powerpoint/2010/main" val="2707767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2308F-13CB-A910-A1BF-05EFEFD022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3DA42-E931-7584-55E5-5DEA8BE9B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E82E7-34F7-8F1E-53C4-3362BA7DECB6}"/>
              </a:ext>
            </a:extLst>
          </p:cNvPr>
          <p:cNvSpPr>
            <a:spLocks noGrp="1"/>
          </p:cNvSpPr>
          <p:nvPr>
            <p:ph type="body" idx="1"/>
          </p:nvPr>
        </p:nvSpPr>
        <p:spPr/>
        <p:txBody>
          <a:bodyPr/>
          <a:lstStyle/>
          <a:p>
            <a:r>
              <a:rPr lang="en-US" dirty="0"/>
              <a:t>The bathymetry, LiDAR, property information, and utility plans are imported into CAD software – and all referencing the NAVD88 zero line</a:t>
            </a:r>
          </a:p>
          <a:p>
            <a:endParaRPr lang="en-US" b="0" dirty="0"/>
          </a:p>
          <a:p>
            <a:r>
              <a:rPr lang="en-US" b="0" dirty="0"/>
              <a:t>From which we can generate contours, determine flow patterns, and discern sub catchment areas that will later inform how much water is entering the common flooding areas</a:t>
            </a:r>
          </a:p>
        </p:txBody>
      </p:sp>
      <p:sp>
        <p:nvSpPr>
          <p:cNvPr id="4" name="Slide Number Placeholder 3">
            <a:extLst>
              <a:ext uri="{FF2B5EF4-FFF2-40B4-BE49-F238E27FC236}">
                <a16:creationId xmlns:a16="http://schemas.microsoft.com/office/drawing/2014/main" id="{4D21367F-FD98-3407-6A30-D1BFA05900E8}"/>
              </a:ext>
            </a:extLst>
          </p:cNvPr>
          <p:cNvSpPr>
            <a:spLocks noGrp="1"/>
          </p:cNvSpPr>
          <p:nvPr>
            <p:ph type="sldNum" sz="quarter" idx="5"/>
          </p:nvPr>
        </p:nvSpPr>
        <p:spPr/>
        <p:txBody>
          <a:bodyPr/>
          <a:lstStyle/>
          <a:p>
            <a:fld id="{70996864-276A-4D58-BAE6-F0F528EC5352}" type="slidenum">
              <a:rPr lang="en-US" smtClean="0"/>
              <a:t>33</a:t>
            </a:fld>
            <a:endParaRPr lang="en-US"/>
          </a:p>
        </p:txBody>
      </p:sp>
    </p:spTree>
    <p:extLst>
      <p:ext uri="{BB962C8B-B14F-4D97-AF65-F5344CB8AC3E}">
        <p14:creationId xmlns:p14="http://schemas.microsoft.com/office/powerpoint/2010/main" val="1462451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15263-D3AC-A792-F977-A64A4A812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268CE-EA3D-D892-BC8B-B0AC13895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4DF594-4573-6654-DA38-C1DAF0A8B7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help you visualize the difference,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0" dirty="0"/>
              <a:t>When water levels are reported to NAVD88 they mean the total height above this line (yellow arrow )</a:t>
            </a:r>
          </a:p>
          <a:p>
            <a:endParaRPr lang="en-US" b="0" dirty="0"/>
          </a:p>
          <a:p>
            <a:r>
              <a:rPr lang="en-US" b="0" dirty="0"/>
              <a:t>If we used Mean Lower Low water, the reported elevations would be slightly higher because we’re measuring from a lower line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These water levels shown here are based off the Mantoloking tidal dataset</a:t>
            </a:r>
          </a:p>
          <a:p>
            <a:endParaRPr lang="en-US" b="0" dirty="0"/>
          </a:p>
          <a:p>
            <a:endParaRPr lang="en-US" b="0" dirty="0"/>
          </a:p>
        </p:txBody>
      </p:sp>
      <p:sp>
        <p:nvSpPr>
          <p:cNvPr id="4" name="Slide Number Placeholder 3">
            <a:extLst>
              <a:ext uri="{FF2B5EF4-FFF2-40B4-BE49-F238E27FC236}">
                <a16:creationId xmlns:a16="http://schemas.microsoft.com/office/drawing/2014/main" id="{AECAD8F8-D192-74AA-3813-736BDCCA6884}"/>
              </a:ext>
            </a:extLst>
          </p:cNvPr>
          <p:cNvSpPr>
            <a:spLocks noGrp="1"/>
          </p:cNvSpPr>
          <p:nvPr>
            <p:ph type="sldNum" sz="quarter" idx="5"/>
          </p:nvPr>
        </p:nvSpPr>
        <p:spPr/>
        <p:txBody>
          <a:bodyPr/>
          <a:lstStyle/>
          <a:p>
            <a:fld id="{70996864-276A-4D58-BAE6-F0F528EC5352}" type="slidenum">
              <a:rPr lang="en-US" smtClean="0"/>
              <a:t>34</a:t>
            </a:fld>
            <a:endParaRPr lang="en-US"/>
          </a:p>
        </p:txBody>
      </p:sp>
    </p:spTree>
    <p:extLst>
      <p:ext uri="{BB962C8B-B14F-4D97-AF65-F5344CB8AC3E}">
        <p14:creationId xmlns:p14="http://schemas.microsoft.com/office/powerpoint/2010/main" val="3500267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2E759-A916-2550-758E-6A67B42B83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1D27B-6658-3CCC-0331-8F73D22E9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4A8244-0A5D-208A-1493-27B87769F1E6}"/>
              </a:ext>
            </a:extLst>
          </p:cNvPr>
          <p:cNvSpPr>
            <a:spLocks noGrp="1"/>
          </p:cNvSpPr>
          <p:nvPr>
            <p:ph type="body" idx="1"/>
          </p:nvPr>
        </p:nvSpPr>
        <p:spPr/>
        <p:txBody>
          <a:bodyPr/>
          <a:lstStyle/>
          <a:p>
            <a:r>
              <a:rPr lang="en-US" b="0" dirty="0"/>
              <a:t>Everything we report to you will be measured from the NAVD88 line</a:t>
            </a:r>
          </a:p>
          <a:p>
            <a:endParaRPr lang="en-US" b="0" dirty="0"/>
          </a:p>
          <a:p>
            <a:r>
              <a:rPr lang="en-US" b="0" dirty="0"/>
              <a:t>There will be more on determining that elevation in the slides to come – this is just an example to show how the range will look </a:t>
            </a:r>
          </a:p>
        </p:txBody>
      </p:sp>
      <p:sp>
        <p:nvSpPr>
          <p:cNvPr id="4" name="Slide Number Placeholder 3">
            <a:extLst>
              <a:ext uri="{FF2B5EF4-FFF2-40B4-BE49-F238E27FC236}">
                <a16:creationId xmlns:a16="http://schemas.microsoft.com/office/drawing/2014/main" id="{2BC80F07-EC9D-1C95-8360-73FD457989C3}"/>
              </a:ext>
            </a:extLst>
          </p:cNvPr>
          <p:cNvSpPr>
            <a:spLocks noGrp="1"/>
          </p:cNvSpPr>
          <p:nvPr>
            <p:ph type="sldNum" sz="quarter" idx="5"/>
          </p:nvPr>
        </p:nvSpPr>
        <p:spPr/>
        <p:txBody>
          <a:bodyPr/>
          <a:lstStyle/>
          <a:p>
            <a:fld id="{70996864-276A-4D58-BAE6-F0F528EC5352}" type="slidenum">
              <a:rPr lang="en-US" smtClean="0"/>
              <a:t>35</a:t>
            </a:fld>
            <a:endParaRPr lang="en-US"/>
          </a:p>
        </p:txBody>
      </p:sp>
    </p:spTree>
    <p:extLst>
      <p:ext uri="{BB962C8B-B14F-4D97-AF65-F5344CB8AC3E}">
        <p14:creationId xmlns:p14="http://schemas.microsoft.com/office/powerpoint/2010/main" val="4262920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22CA2-C789-BE4D-417E-26FBA0279E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C461E7-13E5-B967-C385-AE7DF56D22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E1822-6F47-2D1D-02B8-8354D8CBEC60}"/>
              </a:ext>
            </a:extLst>
          </p:cNvPr>
          <p:cNvSpPr>
            <a:spLocks noGrp="1"/>
          </p:cNvSpPr>
          <p:nvPr>
            <p:ph type="body" idx="1"/>
          </p:nvPr>
        </p:nvSpPr>
        <p:spPr/>
        <p:txBody>
          <a:bodyPr/>
          <a:lstStyle/>
          <a:p>
            <a:r>
              <a:rPr lang="en-US" dirty="0"/>
              <a:t>Looking at rainfall alone over the last 10 years, there are 22 instances of daily accumulation above 1.5 inches – or the level that can be mitigated with the auxiliary pump ONLY IF there is no associated storm surge</a:t>
            </a:r>
          </a:p>
          <a:p>
            <a:endParaRPr lang="en-US" dirty="0"/>
          </a:p>
          <a:p>
            <a:r>
              <a:rPr lang="en-US" dirty="0"/>
              <a:t>This type of one day rainfall occurs about twice a year</a:t>
            </a:r>
          </a:p>
          <a:p>
            <a:endParaRPr lang="en-US" dirty="0"/>
          </a:p>
          <a:p>
            <a:r>
              <a:rPr lang="en-US" dirty="0"/>
              <a:t>This graph does not include periods of rain over multiple days that can build up and overwhelm the system </a:t>
            </a:r>
          </a:p>
          <a:p>
            <a:endParaRPr lang="en-US" dirty="0"/>
          </a:p>
        </p:txBody>
      </p:sp>
      <p:sp>
        <p:nvSpPr>
          <p:cNvPr id="4" name="Slide Number Placeholder 3">
            <a:extLst>
              <a:ext uri="{FF2B5EF4-FFF2-40B4-BE49-F238E27FC236}">
                <a16:creationId xmlns:a16="http://schemas.microsoft.com/office/drawing/2014/main" id="{0E7A5308-C9CE-8188-F49C-136FD818DC78}"/>
              </a:ext>
            </a:extLst>
          </p:cNvPr>
          <p:cNvSpPr>
            <a:spLocks noGrp="1"/>
          </p:cNvSpPr>
          <p:nvPr>
            <p:ph type="sldNum" sz="quarter" idx="5"/>
          </p:nvPr>
        </p:nvSpPr>
        <p:spPr/>
        <p:txBody>
          <a:bodyPr/>
          <a:lstStyle/>
          <a:p>
            <a:fld id="{70996864-276A-4D58-BAE6-F0F528EC5352}" type="slidenum">
              <a:rPr lang="en-US" smtClean="0"/>
              <a:t>36</a:t>
            </a:fld>
            <a:endParaRPr lang="en-US"/>
          </a:p>
        </p:txBody>
      </p:sp>
    </p:spTree>
    <p:extLst>
      <p:ext uri="{BB962C8B-B14F-4D97-AF65-F5344CB8AC3E}">
        <p14:creationId xmlns:p14="http://schemas.microsoft.com/office/powerpoint/2010/main" val="4137368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1.95 peak Dec 10 – not even </a:t>
            </a:r>
            <a:r>
              <a:rPr lang="en-US" dirty="0" err="1"/>
              <a:t>accosiated</a:t>
            </a:r>
            <a:r>
              <a:rPr lang="en-US" dirty="0"/>
              <a:t> with the bigger storm Dec 17-18</a:t>
            </a:r>
          </a:p>
          <a:p>
            <a:r>
              <a:rPr lang="en-US" dirty="0"/>
              <a:t>Dec 18 only 1.43 inches </a:t>
            </a:r>
          </a:p>
          <a:p>
            <a:r>
              <a:rPr lang="en-US" dirty="0"/>
              <a:t>So </a:t>
            </a:r>
            <a:r>
              <a:rPr lang="en-US" dirty="0" err="1"/>
              <a:t>theres</a:t>
            </a:r>
            <a:r>
              <a:rPr lang="en-US" dirty="0"/>
              <a:t> more to it than just rainfall, but you see the puddles, you see the torrent in your street, you see the pooling – you know something needs to be done</a:t>
            </a:r>
          </a:p>
        </p:txBody>
      </p:sp>
      <p:sp>
        <p:nvSpPr>
          <p:cNvPr id="4" name="Slide Number Placeholder 3"/>
          <p:cNvSpPr>
            <a:spLocks noGrp="1"/>
          </p:cNvSpPr>
          <p:nvPr>
            <p:ph type="sldNum" sz="quarter" idx="5"/>
          </p:nvPr>
        </p:nvSpPr>
        <p:spPr/>
        <p:txBody>
          <a:bodyPr/>
          <a:lstStyle/>
          <a:p>
            <a:fld id="{70996864-276A-4D58-BAE6-F0F528EC5352}" type="slidenum">
              <a:rPr lang="en-US" smtClean="0"/>
              <a:t>37</a:t>
            </a:fld>
            <a:endParaRPr lang="en-US"/>
          </a:p>
        </p:txBody>
      </p:sp>
    </p:spTree>
    <p:extLst>
      <p:ext uri="{BB962C8B-B14F-4D97-AF65-F5344CB8AC3E}">
        <p14:creationId xmlns:p14="http://schemas.microsoft.com/office/powerpoint/2010/main" val="173093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04244-E385-1D0D-133E-489DE737C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49997-5717-3D3C-076A-D157E77010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200C2-9D00-F056-71B2-2CE0E2765A0B}"/>
              </a:ext>
            </a:extLst>
          </p:cNvPr>
          <p:cNvSpPr>
            <a:spLocks noGrp="1"/>
          </p:cNvSpPr>
          <p:nvPr>
            <p:ph type="body" idx="1"/>
          </p:nvPr>
        </p:nvSpPr>
        <p:spPr/>
        <p:txBody>
          <a:bodyPr/>
          <a:lstStyle/>
          <a:p>
            <a:r>
              <a:rPr lang="en-US" dirty="0"/>
              <a:t>In other words – </a:t>
            </a:r>
          </a:p>
          <a:p>
            <a:r>
              <a:rPr lang="en-US" dirty="0"/>
              <a:t>The flooding you experienced was due to a combination of the bay by passing the bulkhead, multiple days of heavy rain, and accumulation off runoff pouring into the streets</a:t>
            </a:r>
          </a:p>
          <a:p>
            <a:endParaRPr lang="en-US" dirty="0"/>
          </a:p>
          <a:p>
            <a:r>
              <a:rPr lang="en-US" dirty="0"/>
              <a:t>What these figures shows us, is that during the first phase of a weeklong weather event, the surge was high, but not high enough to get in, and the pump that was brough in was able to reduce flooding from the initial ~1.5 inches of rain</a:t>
            </a:r>
          </a:p>
          <a:p>
            <a:r>
              <a:rPr lang="en-US" dirty="0"/>
              <a:t>However – the second phase saw accumulation starting March 31 that continued until both rain and storm surge peaked, resulting in the severe flooding seen on April 4</a:t>
            </a:r>
          </a:p>
          <a:p>
            <a:endParaRPr lang="en-US" dirty="0"/>
          </a:p>
          <a:p>
            <a:r>
              <a:rPr lang="en-US" b="1" dirty="0"/>
              <a:t>THIS IS NOT A SPECIAL EVENT.  It does not take extreme conditions for this type of flooding to manifest in this neighborhood – a less than 2ft surge doesn’t make the news</a:t>
            </a:r>
          </a:p>
          <a:p>
            <a:endParaRPr lang="en-US" b="1" dirty="0"/>
          </a:p>
        </p:txBody>
      </p:sp>
      <p:sp>
        <p:nvSpPr>
          <p:cNvPr id="4" name="Slide Number Placeholder 3">
            <a:extLst>
              <a:ext uri="{FF2B5EF4-FFF2-40B4-BE49-F238E27FC236}">
                <a16:creationId xmlns:a16="http://schemas.microsoft.com/office/drawing/2014/main" id="{D5F6A110-A216-8A1C-FD43-5C21B55E3933}"/>
              </a:ext>
            </a:extLst>
          </p:cNvPr>
          <p:cNvSpPr>
            <a:spLocks noGrp="1"/>
          </p:cNvSpPr>
          <p:nvPr>
            <p:ph type="sldNum" sz="quarter" idx="5"/>
          </p:nvPr>
        </p:nvSpPr>
        <p:spPr/>
        <p:txBody>
          <a:bodyPr/>
          <a:lstStyle/>
          <a:p>
            <a:fld id="{70996864-276A-4D58-BAE6-F0F528EC5352}" type="slidenum">
              <a:rPr lang="en-US" smtClean="0"/>
              <a:t>38</a:t>
            </a:fld>
            <a:endParaRPr lang="en-US"/>
          </a:p>
        </p:txBody>
      </p:sp>
    </p:spTree>
    <p:extLst>
      <p:ext uri="{BB962C8B-B14F-4D97-AF65-F5344CB8AC3E}">
        <p14:creationId xmlns:p14="http://schemas.microsoft.com/office/powerpoint/2010/main" val="2146652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2E042-46E3-EF2B-1A28-99883645B0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317F4-DD10-E678-2D5B-68E3DC87D9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F88926-6DB3-ADEE-2406-A2B4EDED21C1}"/>
              </a:ext>
            </a:extLst>
          </p:cNvPr>
          <p:cNvSpPr>
            <a:spLocks noGrp="1"/>
          </p:cNvSpPr>
          <p:nvPr>
            <p:ph type="body" idx="1"/>
          </p:nvPr>
        </p:nvSpPr>
        <p:spPr/>
        <p:txBody>
          <a:bodyPr/>
          <a:lstStyle/>
          <a:p>
            <a:r>
              <a:rPr lang="en-US" dirty="0"/>
              <a:t>For perspective, we can apply our model results to compare the normal conditions we just looked at to what could be expected at different storm intensities </a:t>
            </a:r>
          </a:p>
          <a:p>
            <a:endParaRPr lang="en-US" dirty="0"/>
          </a:p>
          <a:p>
            <a:r>
              <a:rPr lang="en-US" dirty="0"/>
              <a:t>Assuming the home isn’t raised, the base ground elevation is dry under typical conditions.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F1BF7F6-0115-B22B-C603-CB64E4B065FA}"/>
              </a:ext>
            </a:extLst>
          </p:cNvPr>
          <p:cNvSpPr>
            <a:spLocks noGrp="1"/>
          </p:cNvSpPr>
          <p:nvPr>
            <p:ph type="sldNum" sz="quarter" idx="5"/>
          </p:nvPr>
        </p:nvSpPr>
        <p:spPr/>
        <p:txBody>
          <a:bodyPr/>
          <a:lstStyle/>
          <a:p>
            <a:fld id="{70996864-276A-4D58-BAE6-F0F528EC5352}" type="slidenum">
              <a:rPr lang="en-US" smtClean="0"/>
              <a:t>39</a:t>
            </a:fld>
            <a:endParaRPr lang="en-US"/>
          </a:p>
        </p:txBody>
      </p:sp>
    </p:spTree>
    <p:extLst>
      <p:ext uri="{BB962C8B-B14F-4D97-AF65-F5344CB8AC3E}">
        <p14:creationId xmlns:p14="http://schemas.microsoft.com/office/powerpoint/2010/main" val="206538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specific neighborhood we’re working on is located on the Bay at the bend in Rt. 35 </a:t>
            </a:r>
          </a:p>
          <a:p>
            <a:r>
              <a:rPr lang="en-US" dirty="0"/>
              <a:t>For a landmark – this building here is Sunsets </a:t>
            </a:r>
          </a:p>
        </p:txBody>
      </p:sp>
      <p:sp>
        <p:nvSpPr>
          <p:cNvPr id="4" name="Slide Number Placeholder 3"/>
          <p:cNvSpPr>
            <a:spLocks noGrp="1"/>
          </p:cNvSpPr>
          <p:nvPr>
            <p:ph type="sldNum" sz="quarter" idx="5"/>
          </p:nvPr>
        </p:nvSpPr>
        <p:spPr/>
        <p:txBody>
          <a:bodyPr/>
          <a:lstStyle/>
          <a:p>
            <a:fld id="{70996864-276A-4D58-BAE6-F0F528EC5352}" type="slidenum">
              <a:rPr lang="en-US" smtClean="0"/>
              <a:t>4</a:t>
            </a:fld>
            <a:endParaRPr lang="en-US"/>
          </a:p>
        </p:txBody>
      </p:sp>
    </p:spTree>
    <p:extLst>
      <p:ext uri="{BB962C8B-B14F-4D97-AF65-F5344CB8AC3E}">
        <p14:creationId xmlns:p14="http://schemas.microsoft.com/office/powerpoint/2010/main" val="795021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initial SOW can be broken down into 4 basic phases </a:t>
            </a:r>
          </a:p>
          <a:p>
            <a:endParaRPr lang="en-US" dirty="0"/>
          </a:p>
          <a:p>
            <a:r>
              <a:rPr lang="en-US" dirty="0"/>
              <a:t>I’ll begin by briefly going over part of our data collection and the modeling analysis</a:t>
            </a:r>
          </a:p>
          <a:p>
            <a:endParaRPr lang="en-US" dirty="0"/>
          </a:p>
          <a:p>
            <a:r>
              <a:rPr lang="en-US" dirty="0"/>
              <a:t>We are currently in the informed design stage of the project</a:t>
            </a:r>
          </a:p>
        </p:txBody>
      </p:sp>
      <p:sp>
        <p:nvSpPr>
          <p:cNvPr id="4" name="Slide Number Placeholder 3"/>
          <p:cNvSpPr>
            <a:spLocks noGrp="1"/>
          </p:cNvSpPr>
          <p:nvPr>
            <p:ph type="sldNum" sz="quarter" idx="5"/>
          </p:nvPr>
        </p:nvSpPr>
        <p:spPr/>
        <p:txBody>
          <a:bodyPr/>
          <a:lstStyle/>
          <a:p>
            <a:fld id="{70996864-276A-4D58-BAE6-F0F528EC5352}" type="slidenum">
              <a:rPr lang="en-US" smtClean="0"/>
              <a:t>5</a:t>
            </a:fld>
            <a:endParaRPr lang="en-US"/>
          </a:p>
        </p:txBody>
      </p:sp>
    </p:spTree>
    <p:extLst>
      <p:ext uri="{BB962C8B-B14F-4D97-AF65-F5344CB8AC3E}">
        <p14:creationId xmlns:p14="http://schemas.microsoft.com/office/powerpoint/2010/main" val="1254655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122D3-41C3-2899-FB3A-2077B27E6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17AFF-3B74-5F4C-ACAC-7FB4CC436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40FEAA-E5DB-1F33-AAB2-6BF271A6066F}"/>
              </a:ext>
            </a:extLst>
          </p:cNvPr>
          <p:cNvSpPr>
            <a:spLocks noGrp="1"/>
          </p:cNvSpPr>
          <p:nvPr>
            <p:ph type="body" idx="1"/>
          </p:nvPr>
        </p:nvSpPr>
        <p:spPr/>
        <p:txBody>
          <a:bodyPr/>
          <a:lstStyle/>
          <a:p>
            <a:r>
              <a:rPr lang="en-US" b="0" dirty="0"/>
              <a:t>Our climate and water level data is coming predominately from 3 nearby stations </a:t>
            </a:r>
          </a:p>
          <a:p>
            <a:endParaRPr lang="en-US" b="0" dirty="0"/>
          </a:p>
          <a:p>
            <a:r>
              <a:rPr lang="en-US" b="0" dirty="0"/>
              <a:t>Although farthest from the neighborhood, the joint station at Mantoloking has over 20 years of recorded data, making it suitable for use in projecting long term trends</a:t>
            </a:r>
          </a:p>
          <a:p>
            <a:endParaRPr lang="en-US" b="0" dirty="0"/>
          </a:p>
          <a:p>
            <a:r>
              <a:rPr lang="en-US" b="0" dirty="0"/>
              <a:t>The closer stations may be more accurate for current conditions, but don’t have a long term data set</a:t>
            </a:r>
          </a:p>
          <a:p>
            <a:endParaRPr lang="en-US" b="0" dirty="0"/>
          </a:p>
        </p:txBody>
      </p:sp>
      <p:sp>
        <p:nvSpPr>
          <p:cNvPr id="4" name="Slide Number Placeholder 3">
            <a:extLst>
              <a:ext uri="{FF2B5EF4-FFF2-40B4-BE49-F238E27FC236}">
                <a16:creationId xmlns:a16="http://schemas.microsoft.com/office/drawing/2014/main" id="{05A2D586-153F-A4B2-5D4E-856088E59F98}"/>
              </a:ext>
            </a:extLst>
          </p:cNvPr>
          <p:cNvSpPr>
            <a:spLocks noGrp="1"/>
          </p:cNvSpPr>
          <p:nvPr>
            <p:ph type="sldNum" sz="quarter" idx="5"/>
          </p:nvPr>
        </p:nvSpPr>
        <p:spPr/>
        <p:txBody>
          <a:bodyPr/>
          <a:lstStyle/>
          <a:p>
            <a:fld id="{70996864-276A-4D58-BAE6-F0F528EC5352}" type="slidenum">
              <a:rPr lang="en-US" smtClean="0"/>
              <a:t>6</a:t>
            </a:fld>
            <a:endParaRPr lang="en-US"/>
          </a:p>
        </p:txBody>
      </p:sp>
    </p:spTree>
    <p:extLst>
      <p:ext uri="{BB962C8B-B14F-4D97-AF65-F5344CB8AC3E}">
        <p14:creationId xmlns:p14="http://schemas.microsoft.com/office/powerpoint/2010/main" val="43021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36B9D-736E-D6EF-5D43-ED56427C8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E12F1-9D58-7F8A-A9BE-949C2B60DA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187EF0-DEC1-6F60-8801-2DA268A47DCF}"/>
              </a:ext>
            </a:extLst>
          </p:cNvPr>
          <p:cNvSpPr>
            <a:spLocks noGrp="1"/>
          </p:cNvSpPr>
          <p:nvPr>
            <p:ph type="body" idx="1"/>
          </p:nvPr>
        </p:nvSpPr>
        <p:spPr/>
        <p:txBody>
          <a:bodyPr/>
          <a:lstStyle/>
          <a:p>
            <a:r>
              <a:rPr lang="en-US" b="0" dirty="0"/>
              <a:t>Existing flood forecasting services </a:t>
            </a:r>
          </a:p>
          <a:p>
            <a:endParaRPr lang="en-US" b="0" dirty="0"/>
          </a:p>
          <a:p>
            <a:r>
              <a:rPr lang="en-US" b="0" dirty="0"/>
              <a:t>these tools are useful to predict severity of flooding in a general area help us when it comes time to talk design heights </a:t>
            </a:r>
          </a:p>
          <a:p>
            <a:endParaRPr lang="en-US" b="0" dirty="0"/>
          </a:p>
          <a:p>
            <a:endParaRPr lang="en-US" b="0" dirty="0"/>
          </a:p>
        </p:txBody>
      </p:sp>
      <p:sp>
        <p:nvSpPr>
          <p:cNvPr id="4" name="Slide Number Placeholder 3">
            <a:extLst>
              <a:ext uri="{FF2B5EF4-FFF2-40B4-BE49-F238E27FC236}">
                <a16:creationId xmlns:a16="http://schemas.microsoft.com/office/drawing/2014/main" id="{B42B6D14-C98E-D2A3-4D2F-AF0C7966320D}"/>
              </a:ext>
            </a:extLst>
          </p:cNvPr>
          <p:cNvSpPr>
            <a:spLocks noGrp="1"/>
          </p:cNvSpPr>
          <p:nvPr>
            <p:ph type="sldNum" sz="quarter" idx="5"/>
          </p:nvPr>
        </p:nvSpPr>
        <p:spPr/>
        <p:txBody>
          <a:bodyPr/>
          <a:lstStyle/>
          <a:p>
            <a:fld id="{70996864-276A-4D58-BAE6-F0F528EC5352}" type="slidenum">
              <a:rPr lang="en-US" smtClean="0"/>
              <a:t>7</a:t>
            </a:fld>
            <a:endParaRPr lang="en-US"/>
          </a:p>
        </p:txBody>
      </p:sp>
    </p:spTree>
    <p:extLst>
      <p:ext uri="{BB962C8B-B14F-4D97-AF65-F5344CB8AC3E}">
        <p14:creationId xmlns:p14="http://schemas.microsoft.com/office/powerpoint/2010/main" val="2325989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56153-F286-93A0-59F5-C15BF1BD73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0A882B-0D23-1C57-E14B-B52BB295CD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74BECD-3FD6-66C2-A416-48BD7E7A8A1B}"/>
              </a:ext>
            </a:extLst>
          </p:cNvPr>
          <p:cNvSpPr>
            <a:spLocks noGrp="1"/>
          </p:cNvSpPr>
          <p:nvPr>
            <p:ph type="body" idx="1"/>
          </p:nvPr>
        </p:nvSpPr>
        <p:spPr/>
        <p:txBody>
          <a:bodyPr/>
          <a:lstStyle/>
          <a:p>
            <a:r>
              <a:rPr lang="en-US" dirty="0"/>
              <a:t>The bathymetry, LiDAR, property information, and utility plans are imported into CAD software – and all referencing the NAVD88 zero line</a:t>
            </a:r>
          </a:p>
          <a:p>
            <a:endParaRPr lang="en-US" b="0" dirty="0"/>
          </a:p>
          <a:p>
            <a:r>
              <a:rPr lang="en-US" b="0" dirty="0"/>
              <a:t>From which we can generate contours, determine flow patterns, and discern sub catchment areas that will later inform how much water is entering the common flooding areas</a:t>
            </a:r>
          </a:p>
        </p:txBody>
      </p:sp>
      <p:sp>
        <p:nvSpPr>
          <p:cNvPr id="4" name="Slide Number Placeholder 3">
            <a:extLst>
              <a:ext uri="{FF2B5EF4-FFF2-40B4-BE49-F238E27FC236}">
                <a16:creationId xmlns:a16="http://schemas.microsoft.com/office/drawing/2014/main" id="{04CC14D7-791C-CD0E-3D66-43B3DF592ECD}"/>
              </a:ext>
            </a:extLst>
          </p:cNvPr>
          <p:cNvSpPr>
            <a:spLocks noGrp="1"/>
          </p:cNvSpPr>
          <p:nvPr>
            <p:ph type="sldNum" sz="quarter" idx="5"/>
          </p:nvPr>
        </p:nvSpPr>
        <p:spPr/>
        <p:txBody>
          <a:bodyPr/>
          <a:lstStyle/>
          <a:p>
            <a:fld id="{70996864-276A-4D58-BAE6-F0F528EC5352}" type="slidenum">
              <a:rPr lang="en-US" smtClean="0"/>
              <a:t>8</a:t>
            </a:fld>
            <a:endParaRPr lang="en-US"/>
          </a:p>
        </p:txBody>
      </p:sp>
    </p:spTree>
    <p:extLst>
      <p:ext uri="{BB962C8B-B14F-4D97-AF65-F5344CB8AC3E}">
        <p14:creationId xmlns:p14="http://schemas.microsoft.com/office/powerpoint/2010/main" val="4096088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F9EE0-9DF4-5790-1789-0EE7B0081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B27CD5-448B-3495-1321-292FD6FBCB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0BDEA0-DF13-0FE1-520C-A99ECE886D71}"/>
              </a:ext>
            </a:extLst>
          </p:cNvPr>
          <p:cNvSpPr>
            <a:spLocks noGrp="1"/>
          </p:cNvSpPr>
          <p:nvPr>
            <p:ph type="body" idx="1"/>
          </p:nvPr>
        </p:nvSpPr>
        <p:spPr/>
        <p:txBody>
          <a:bodyPr/>
          <a:lstStyle/>
          <a:p>
            <a:r>
              <a:rPr lang="en-US" dirty="0"/>
              <a:t>You can probably pick out the bowl shape of the area </a:t>
            </a:r>
          </a:p>
          <a:p>
            <a:endParaRPr lang="en-US" dirty="0"/>
          </a:p>
          <a:p>
            <a:r>
              <a:rPr lang="en-US" dirty="0">
                <a:solidFill>
                  <a:srgbClr val="870E05"/>
                </a:solidFill>
                <a:latin typeface="Sabon Next LT" panose="02000500000000000000" pitchFamily="2" charset="0"/>
                <a:cs typeface="Sabon Next LT" panose="02000500000000000000" pitchFamily="2" charset="0"/>
              </a:rPr>
              <a:t>higher at water edge, lower in the middle</a:t>
            </a:r>
          </a:p>
          <a:p>
            <a:endParaRPr lang="en-US" dirty="0">
              <a:solidFill>
                <a:srgbClr val="870E05"/>
              </a:solidFill>
              <a:latin typeface="Sabon Next LT" panose="02000500000000000000" pitchFamily="2" charset="0"/>
              <a:cs typeface="Sabon Next LT" panose="02000500000000000000" pitchFamily="2" charset="0"/>
            </a:endParaRPr>
          </a:p>
          <a:p>
            <a:r>
              <a:rPr lang="en-US" dirty="0">
                <a:solidFill>
                  <a:srgbClr val="870E05"/>
                </a:solidFill>
                <a:latin typeface="Sabon Next LT" panose="02000500000000000000" pitchFamily="2" charset="0"/>
                <a:cs typeface="Sabon Next LT" panose="02000500000000000000" pitchFamily="2" charset="0"/>
              </a:rPr>
              <a:t>And it accumulates runoff from the broader area – it’s not just the rain falling directly into the street causing problems</a:t>
            </a:r>
          </a:p>
          <a:p>
            <a:endParaRPr lang="en-US" dirty="0">
              <a:solidFill>
                <a:srgbClr val="870E05"/>
              </a:solidFill>
              <a:latin typeface="Sabon Next LT" panose="02000500000000000000" pitchFamily="2" charset="0"/>
              <a:cs typeface="Sabon Next LT" panose="02000500000000000000" pitchFamily="2" charset="0"/>
            </a:endParaRPr>
          </a:p>
          <a:p>
            <a:r>
              <a:rPr lang="en-US" dirty="0">
                <a:solidFill>
                  <a:srgbClr val="870E05"/>
                </a:solidFill>
                <a:latin typeface="Sabon Next LT" panose="02000500000000000000" pitchFamily="2" charset="0"/>
                <a:cs typeface="Sabon Next LT" panose="02000500000000000000" pitchFamily="2" charset="0"/>
              </a:rPr>
              <a:t>From here, we can also very easily identify the main pooling areas, and calculate the areas that are going to drain into them </a:t>
            </a:r>
            <a:endParaRPr lang="en-US" dirty="0"/>
          </a:p>
        </p:txBody>
      </p:sp>
      <p:sp>
        <p:nvSpPr>
          <p:cNvPr id="4" name="Slide Number Placeholder 3">
            <a:extLst>
              <a:ext uri="{FF2B5EF4-FFF2-40B4-BE49-F238E27FC236}">
                <a16:creationId xmlns:a16="http://schemas.microsoft.com/office/drawing/2014/main" id="{9F083B3C-52E1-B90E-3060-07A2B686B268}"/>
              </a:ext>
            </a:extLst>
          </p:cNvPr>
          <p:cNvSpPr>
            <a:spLocks noGrp="1"/>
          </p:cNvSpPr>
          <p:nvPr>
            <p:ph type="sldNum" sz="quarter" idx="5"/>
          </p:nvPr>
        </p:nvSpPr>
        <p:spPr/>
        <p:txBody>
          <a:bodyPr/>
          <a:lstStyle/>
          <a:p>
            <a:fld id="{70996864-276A-4D58-BAE6-F0F528EC5352}" type="slidenum">
              <a:rPr lang="en-US" smtClean="0"/>
              <a:t>9</a:t>
            </a:fld>
            <a:endParaRPr lang="en-US"/>
          </a:p>
        </p:txBody>
      </p:sp>
    </p:spTree>
    <p:extLst>
      <p:ext uri="{BB962C8B-B14F-4D97-AF65-F5344CB8AC3E}">
        <p14:creationId xmlns:p14="http://schemas.microsoft.com/office/powerpoint/2010/main" val="3262117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6185-190B-06AC-B9DD-7D77B6B523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671551-3D80-F891-0084-0E4CF129EB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F171CA-BE27-CCF2-9A38-9CE602D10C72}"/>
              </a:ext>
            </a:extLst>
          </p:cNvPr>
          <p:cNvSpPr>
            <a:spLocks noGrp="1"/>
          </p:cNvSpPr>
          <p:nvPr>
            <p:ph type="dt" sz="half" idx="10"/>
          </p:nvPr>
        </p:nvSpPr>
        <p:spPr/>
        <p:txBody>
          <a:bodyPr/>
          <a:lstStyle/>
          <a:p>
            <a:fld id="{CBE0627F-7994-4759-A77D-32E3E8C3C035}" type="datetimeFigureOut">
              <a:rPr lang="en-US" smtClean="0"/>
              <a:t>3/13/2025</a:t>
            </a:fld>
            <a:endParaRPr lang="en-US"/>
          </a:p>
        </p:txBody>
      </p:sp>
      <p:sp>
        <p:nvSpPr>
          <p:cNvPr id="5" name="Footer Placeholder 4">
            <a:extLst>
              <a:ext uri="{FF2B5EF4-FFF2-40B4-BE49-F238E27FC236}">
                <a16:creationId xmlns:a16="http://schemas.microsoft.com/office/drawing/2014/main" id="{205E8C9E-B13D-AA70-B90B-83BAB8814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4389B-178D-43B0-80D8-C290B2523F8C}"/>
              </a:ext>
            </a:extLst>
          </p:cNvPr>
          <p:cNvSpPr>
            <a:spLocks noGrp="1"/>
          </p:cNvSpPr>
          <p:nvPr>
            <p:ph type="sldNum" sz="quarter" idx="12"/>
          </p:nvPr>
        </p:nvSpPr>
        <p:spPr/>
        <p:txBody>
          <a:bodyPr/>
          <a:lstStyle/>
          <a:p>
            <a:fld id="{420E1750-B397-44EA-B392-B01F8015BCE0}" type="slidenum">
              <a:rPr lang="en-US" smtClean="0"/>
              <a:t>‹#›</a:t>
            </a:fld>
            <a:endParaRPr lang="en-US"/>
          </a:p>
        </p:txBody>
      </p:sp>
    </p:spTree>
    <p:extLst>
      <p:ext uri="{BB962C8B-B14F-4D97-AF65-F5344CB8AC3E}">
        <p14:creationId xmlns:p14="http://schemas.microsoft.com/office/powerpoint/2010/main" val="694869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811F0-3DC9-4832-2689-DE2D4FCC92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4CB0D0-90EC-939C-DB0D-D6E82E7C28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A4098-3ABA-7FAC-2DA2-4964AC3088F0}"/>
              </a:ext>
            </a:extLst>
          </p:cNvPr>
          <p:cNvSpPr>
            <a:spLocks noGrp="1"/>
          </p:cNvSpPr>
          <p:nvPr>
            <p:ph type="dt" sz="half" idx="10"/>
          </p:nvPr>
        </p:nvSpPr>
        <p:spPr/>
        <p:txBody>
          <a:bodyPr/>
          <a:lstStyle/>
          <a:p>
            <a:fld id="{CBE0627F-7994-4759-A77D-32E3E8C3C035}" type="datetimeFigureOut">
              <a:rPr lang="en-US" smtClean="0"/>
              <a:t>3/13/2025</a:t>
            </a:fld>
            <a:endParaRPr lang="en-US"/>
          </a:p>
        </p:txBody>
      </p:sp>
      <p:sp>
        <p:nvSpPr>
          <p:cNvPr id="5" name="Footer Placeholder 4">
            <a:extLst>
              <a:ext uri="{FF2B5EF4-FFF2-40B4-BE49-F238E27FC236}">
                <a16:creationId xmlns:a16="http://schemas.microsoft.com/office/drawing/2014/main" id="{219F1976-FA94-5F85-2B89-0948EA1DA7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A0FFE-595D-5F17-1E2D-09D20E540513}"/>
              </a:ext>
            </a:extLst>
          </p:cNvPr>
          <p:cNvSpPr>
            <a:spLocks noGrp="1"/>
          </p:cNvSpPr>
          <p:nvPr>
            <p:ph type="sldNum" sz="quarter" idx="12"/>
          </p:nvPr>
        </p:nvSpPr>
        <p:spPr/>
        <p:txBody>
          <a:bodyPr/>
          <a:lstStyle/>
          <a:p>
            <a:fld id="{420E1750-B397-44EA-B392-B01F8015BCE0}" type="slidenum">
              <a:rPr lang="en-US" smtClean="0"/>
              <a:t>‹#›</a:t>
            </a:fld>
            <a:endParaRPr lang="en-US"/>
          </a:p>
        </p:txBody>
      </p:sp>
    </p:spTree>
    <p:extLst>
      <p:ext uri="{BB962C8B-B14F-4D97-AF65-F5344CB8AC3E}">
        <p14:creationId xmlns:p14="http://schemas.microsoft.com/office/powerpoint/2010/main" val="3492268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8B578-D17D-1082-7E3F-ADC02BC75A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08D1A8-91A6-5F83-B6C4-40AC1DB1DA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A891B-F8AF-3A23-DC1D-E568BA029918}"/>
              </a:ext>
            </a:extLst>
          </p:cNvPr>
          <p:cNvSpPr>
            <a:spLocks noGrp="1"/>
          </p:cNvSpPr>
          <p:nvPr>
            <p:ph type="dt" sz="half" idx="10"/>
          </p:nvPr>
        </p:nvSpPr>
        <p:spPr/>
        <p:txBody>
          <a:bodyPr/>
          <a:lstStyle/>
          <a:p>
            <a:fld id="{CBE0627F-7994-4759-A77D-32E3E8C3C035}" type="datetimeFigureOut">
              <a:rPr lang="en-US" smtClean="0"/>
              <a:t>3/13/2025</a:t>
            </a:fld>
            <a:endParaRPr lang="en-US"/>
          </a:p>
        </p:txBody>
      </p:sp>
      <p:sp>
        <p:nvSpPr>
          <p:cNvPr id="5" name="Footer Placeholder 4">
            <a:extLst>
              <a:ext uri="{FF2B5EF4-FFF2-40B4-BE49-F238E27FC236}">
                <a16:creationId xmlns:a16="http://schemas.microsoft.com/office/drawing/2014/main" id="{92E375C6-D55C-F51C-72E6-DCF8D53A96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44DFC-6128-8F97-9744-8362EE843F1C}"/>
              </a:ext>
            </a:extLst>
          </p:cNvPr>
          <p:cNvSpPr>
            <a:spLocks noGrp="1"/>
          </p:cNvSpPr>
          <p:nvPr>
            <p:ph type="sldNum" sz="quarter" idx="12"/>
          </p:nvPr>
        </p:nvSpPr>
        <p:spPr/>
        <p:txBody>
          <a:bodyPr/>
          <a:lstStyle/>
          <a:p>
            <a:fld id="{420E1750-B397-44EA-B392-B01F8015BCE0}" type="slidenum">
              <a:rPr lang="en-US" smtClean="0"/>
              <a:t>‹#›</a:t>
            </a:fld>
            <a:endParaRPr lang="en-US"/>
          </a:p>
        </p:txBody>
      </p:sp>
    </p:spTree>
    <p:extLst>
      <p:ext uri="{BB962C8B-B14F-4D97-AF65-F5344CB8AC3E}">
        <p14:creationId xmlns:p14="http://schemas.microsoft.com/office/powerpoint/2010/main" val="3527144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4F8D2-3F09-2F83-8737-85A51E3191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C63920-E356-CBA8-0831-FA96A1722B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6A38C9-7643-8B4D-7A38-94FDC467A5CA}"/>
              </a:ext>
            </a:extLst>
          </p:cNvPr>
          <p:cNvSpPr>
            <a:spLocks noGrp="1"/>
          </p:cNvSpPr>
          <p:nvPr>
            <p:ph type="dt" sz="half" idx="10"/>
          </p:nvPr>
        </p:nvSpPr>
        <p:spPr/>
        <p:txBody>
          <a:bodyPr/>
          <a:lstStyle/>
          <a:p>
            <a:fld id="{CBE0627F-7994-4759-A77D-32E3E8C3C035}" type="datetimeFigureOut">
              <a:rPr lang="en-US" smtClean="0"/>
              <a:t>3/13/2025</a:t>
            </a:fld>
            <a:endParaRPr lang="en-US"/>
          </a:p>
        </p:txBody>
      </p:sp>
      <p:sp>
        <p:nvSpPr>
          <p:cNvPr id="5" name="Footer Placeholder 4">
            <a:extLst>
              <a:ext uri="{FF2B5EF4-FFF2-40B4-BE49-F238E27FC236}">
                <a16:creationId xmlns:a16="http://schemas.microsoft.com/office/drawing/2014/main" id="{5FEF5A85-A225-A8F8-A764-3619A423B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ACB7A-3B60-1095-2A02-F7B005A5B1E9}"/>
              </a:ext>
            </a:extLst>
          </p:cNvPr>
          <p:cNvSpPr>
            <a:spLocks noGrp="1"/>
          </p:cNvSpPr>
          <p:nvPr>
            <p:ph type="sldNum" sz="quarter" idx="12"/>
          </p:nvPr>
        </p:nvSpPr>
        <p:spPr/>
        <p:txBody>
          <a:bodyPr/>
          <a:lstStyle/>
          <a:p>
            <a:fld id="{420E1750-B397-44EA-B392-B01F8015BCE0}" type="slidenum">
              <a:rPr lang="en-US" smtClean="0"/>
              <a:t>‹#›</a:t>
            </a:fld>
            <a:endParaRPr lang="en-US"/>
          </a:p>
        </p:txBody>
      </p:sp>
    </p:spTree>
    <p:extLst>
      <p:ext uri="{BB962C8B-B14F-4D97-AF65-F5344CB8AC3E}">
        <p14:creationId xmlns:p14="http://schemas.microsoft.com/office/powerpoint/2010/main" val="194825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265D-8F59-32AA-5E23-C1CA1D5873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BACFC1-9E58-014D-5AD1-644404F0DF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9FF717-F859-652A-94CE-AA998D492BE5}"/>
              </a:ext>
            </a:extLst>
          </p:cNvPr>
          <p:cNvSpPr>
            <a:spLocks noGrp="1"/>
          </p:cNvSpPr>
          <p:nvPr>
            <p:ph type="dt" sz="half" idx="10"/>
          </p:nvPr>
        </p:nvSpPr>
        <p:spPr/>
        <p:txBody>
          <a:bodyPr/>
          <a:lstStyle/>
          <a:p>
            <a:fld id="{CBE0627F-7994-4759-A77D-32E3E8C3C035}" type="datetimeFigureOut">
              <a:rPr lang="en-US" smtClean="0"/>
              <a:t>3/13/2025</a:t>
            </a:fld>
            <a:endParaRPr lang="en-US"/>
          </a:p>
        </p:txBody>
      </p:sp>
      <p:sp>
        <p:nvSpPr>
          <p:cNvPr id="5" name="Footer Placeholder 4">
            <a:extLst>
              <a:ext uri="{FF2B5EF4-FFF2-40B4-BE49-F238E27FC236}">
                <a16:creationId xmlns:a16="http://schemas.microsoft.com/office/drawing/2014/main" id="{BC8FC85A-03DD-7BBE-81E3-237185F9E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A94DBE-B15D-FC87-0A0A-0673A2E7820F}"/>
              </a:ext>
            </a:extLst>
          </p:cNvPr>
          <p:cNvSpPr>
            <a:spLocks noGrp="1"/>
          </p:cNvSpPr>
          <p:nvPr>
            <p:ph type="sldNum" sz="quarter" idx="12"/>
          </p:nvPr>
        </p:nvSpPr>
        <p:spPr/>
        <p:txBody>
          <a:bodyPr/>
          <a:lstStyle/>
          <a:p>
            <a:fld id="{420E1750-B397-44EA-B392-B01F8015BCE0}" type="slidenum">
              <a:rPr lang="en-US" smtClean="0"/>
              <a:t>‹#›</a:t>
            </a:fld>
            <a:endParaRPr lang="en-US"/>
          </a:p>
        </p:txBody>
      </p:sp>
    </p:spTree>
    <p:extLst>
      <p:ext uri="{BB962C8B-B14F-4D97-AF65-F5344CB8AC3E}">
        <p14:creationId xmlns:p14="http://schemas.microsoft.com/office/powerpoint/2010/main" val="3048701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75C3D-6D37-7511-9B3B-97BAC02E8E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CAADD-3FB4-0914-4C7F-E017E2ADFA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98F30D-04B4-1432-FDE9-E45E7AAAC0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9E879B-CA6E-DE3D-6770-0A0D33673372}"/>
              </a:ext>
            </a:extLst>
          </p:cNvPr>
          <p:cNvSpPr>
            <a:spLocks noGrp="1"/>
          </p:cNvSpPr>
          <p:nvPr>
            <p:ph type="dt" sz="half" idx="10"/>
          </p:nvPr>
        </p:nvSpPr>
        <p:spPr/>
        <p:txBody>
          <a:bodyPr/>
          <a:lstStyle/>
          <a:p>
            <a:fld id="{CBE0627F-7994-4759-A77D-32E3E8C3C035}" type="datetimeFigureOut">
              <a:rPr lang="en-US" smtClean="0"/>
              <a:t>3/13/2025</a:t>
            </a:fld>
            <a:endParaRPr lang="en-US"/>
          </a:p>
        </p:txBody>
      </p:sp>
      <p:sp>
        <p:nvSpPr>
          <p:cNvPr id="6" name="Footer Placeholder 5">
            <a:extLst>
              <a:ext uri="{FF2B5EF4-FFF2-40B4-BE49-F238E27FC236}">
                <a16:creationId xmlns:a16="http://schemas.microsoft.com/office/drawing/2014/main" id="{2F875E42-18BF-CF76-9F84-64C19421F9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E79EE-8455-A9C3-3E5E-5B136D987E36}"/>
              </a:ext>
            </a:extLst>
          </p:cNvPr>
          <p:cNvSpPr>
            <a:spLocks noGrp="1"/>
          </p:cNvSpPr>
          <p:nvPr>
            <p:ph type="sldNum" sz="quarter" idx="12"/>
          </p:nvPr>
        </p:nvSpPr>
        <p:spPr/>
        <p:txBody>
          <a:bodyPr/>
          <a:lstStyle/>
          <a:p>
            <a:fld id="{420E1750-B397-44EA-B392-B01F8015BCE0}" type="slidenum">
              <a:rPr lang="en-US" smtClean="0"/>
              <a:t>‹#›</a:t>
            </a:fld>
            <a:endParaRPr lang="en-US"/>
          </a:p>
        </p:txBody>
      </p:sp>
    </p:spTree>
    <p:extLst>
      <p:ext uri="{BB962C8B-B14F-4D97-AF65-F5344CB8AC3E}">
        <p14:creationId xmlns:p14="http://schemas.microsoft.com/office/powerpoint/2010/main" val="1490710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45BD-6A72-5E1A-F936-42CFD532FA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0508D4-38B7-7490-2DD4-AA0A0405B1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C7A077-2118-4E21-2609-9B563B5641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5DC87-2673-71B9-D76A-70CBF59FD1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664576-8FE8-36C3-1915-CB88AC9A3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524294-155C-CABE-88E5-09394CCFC1B1}"/>
              </a:ext>
            </a:extLst>
          </p:cNvPr>
          <p:cNvSpPr>
            <a:spLocks noGrp="1"/>
          </p:cNvSpPr>
          <p:nvPr>
            <p:ph type="dt" sz="half" idx="10"/>
          </p:nvPr>
        </p:nvSpPr>
        <p:spPr/>
        <p:txBody>
          <a:bodyPr/>
          <a:lstStyle/>
          <a:p>
            <a:fld id="{CBE0627F-7994-4759-A77D-32E3E8C3C035}" type="datetimeFigureOut">
              <a:rPr lang="en-US" smtClean="0"/>
              <a:t>3/13/2025</a:t>
            </a:fld>
            <a:endParaRPr lang="en-US"/>
          </a:p>
        </p:txBody>
      </p:sp>
      <p:sp>
        <p:nvSpPr>
          <p:cNvPr id="8" name="Footer Placeholder 7">
            <a:extLst>
              <a:ext uri="{FF2B5EF4-FFF2-40B4-BE49-F238E27FC236}">
                <a16:creationId xmlns:a16="http://schemas.microsoft.com/office/drawing/2014/main" id="{F2649449-DCE9-7476-A61E-DDF1C919E7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E0D95-A044-DB17-F3EF-D1A75643ABCA}"/>
              </a:ext>
            </a:extLst>
          </p:cNvPr>
          <p:cNvSpPr>
            <a:spLocks noGrp="1"/>
          </p:cNvSpPr>
          <p:nvPr>
            <p:ph type="sldNum" sz="quarter" idx="12"/>
          </p:nvPr>
        </p:nvSpPr>
        <p:spPr/>
        <p:txBody>
          <a:bodyPr/>
          <a:lstStyle/>
          <a:p>
            <a:fld id="{420E1750-B397-44EA-B392-B01F8015BCE0}" type="slidenum">
              <a:rPr lang="en-US" smtClean="0"/>
              <a:t>‹#›</a:t>
            </a:fld>
            <a:endParaRPr lang="en-US"/>
          </a:p>
        </p:txBody>
      </p:sp>
    </p:spTree>
    <p:extLst>
      <p:ext uri="{BB962C8B-B14F-4D97-AF65-F5344CB8AC3E}">
        <p14:creationId xmlns:p14="http://schemas.microsoft.com/office/powerpoint/2010/main" val="2441922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CD5F-4EE1-A2DA-4165-74C7C4B779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5E772A-8F50-C9AB-1317-7267AC94B889}"/>
              </a:ext>
            </a:extLst>
          </p:cNvPr>
          <p:cNvSpPr>
            <a:spLocks noGrp="1"/>
          </p:cNvSpPr>
          <p:nvPr>
            <p:ph type="dt" sz="half" idx="10"/>
          </p:nvPr>
        </p:nvSpPr>
        <p:spPr/>
        <p:txBody>
          <a:bodyPr/>
          <a:lstStyle/>
          <a:p>
            <a:fld id="{CBE0627F-7994-4759-A77D-32E3E8C3C035}" type="datetimeFigureOut">
              <a:rPr lang="en-US" smtClean="0"/>
              <a:t>3/13/2025</a:t>
            </a:fld>
            <a:endParaRPr lang="en-US"/>
          </a:p>
        </p:txBody>
      </p:sp>
      <p:sp>
        <p:nvSpPr>
          <p:cNvPr id="4" name="Footer Placeholder 3">
            <a:extLst>
              <a:ext uri="{FF2B5EF4-FFF2-40B4-BE49-F238E27FC236}">
                <a16:creationId xmlns:a16="http://schemas.microsoft.com/office/drawing/2014/main" id="{B2512111-5BCD-9DA8-98E6-E08C06D299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6985A3-7663-6396-61A3-009E25720839}"/>
              </a:ext>
            </a:extLst>
          </p:cNvPr>
          <p:cNvSpPr>
            <a:spLocks noGrp="1"/>
          </p:cNvSpPr>
          <p:nvPr>
            <p:ph type="sldNum" sz="quarter" idx="12"/>
          </p:nvPr>
        </p:nvSpPr>
        <p:spPr/>
        <p:txBody>
          <a:bodyPr/>
          <a:lstStyle/>
          <a:p>
            <a:fld id="{420E1750-B397-44EA-B392-B01F8015BCE0}" type="slidenum">
              <a:rPr lang="en-US" smtClean="0"/>
              <a:t>‹#›</a:t>
            </a:fld>
            <a:endParaRPr lang="en-US"/>
          </a:p>
        </p:txBody>
      </p:sp>
    </p:spTree>
    <p:extLst>
      <p:ext uri="{BB962C8B-B14F-4D97-AF65-F5344CB8AC3E}">
        <p14:creationId xmlns:p14="http://schemas.microsoft.com/office/powerpoint/2010/main" val="868311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047FC8-31BF-C358-36C1-5E72B92404D2}"/>
              </a:ext>
            </a:extLst>
          </p:cNvPr>
          <p:cNvSpPr>
            <a:spLocks noGrp="1"/>
          </p:cNvSpPr>
          <p:nvPr>
            <p:ph type="dt" sz="half" idx="10"/>
          </p:nvPr>
        </p:nvSpPr>
        <p:spPr/>
        <p:txBody>
          <a:bodyPr/>
          <a:lstStyle/>
          <a:p>
            <a:fld id="{CBE0627F-7994-4759-A77D-32E3E8C3C035}" type="datetimeFigureOut">
              <a:rPr lang="en-US" smtClean="0"/>
              <a:t>3/13/2025</a:t>
            </a:fld>
            <a:endParaRPr lang="en-US"/>
          </a:p>
        </p:txBody>
      </p:sp>
      <p:sp>
        <p:nvSpPr>
          <p:cNvPr id="3" name="Footer Placeholder 2">
            <a:extLst>
              <a:ext uri="{FF2B5EF4-FFF2-40B4-BE49-F238E27FC236}">
                <a16:creationId xmlns:a16="http://schemas.microsoft.com/office/drawing/2014/main" id="{79A44B2D-AE5E-12A7-FA62-F9D3CF924F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8DEDE4-C76A-7DB1-D0E2-49BC793D09B3}"/>
              </a:ext>
            </a:extLst>
          </p:cNvPr>
          <p:cNvSpPr>
            <a:spLocks noGrp="1"/>
          </p:cNvSpPr>
          <p:nvPr>
            <p:ph type="sldNum" sz="quarter" idx="12"/>
          </p:nvPr>
        </p:nvSpPr>
        <p:spPr/>
        <p:txBody>
          <a:bodyPr/>
          <a:lstStyle/>
          <a:p>
            <a:fld id="{420E1750-B397-44EA-B392-B01F8015BCE0}" type="slidenum">
              <a:rPr lang="en-US" smtClean="0"/>
              <a:t>‹#›</a:t>
            </a:fld>
            <a:endParaRPr lang="en-US"/>
          </a:p>
        </p:txBody>
      </p:sp>
    </p:spTree>
    <p:extLst>
      <p:ext uri="{BB962C8B-B14F-4D97-AF65-F5344CB8AC3E}">
        <p14:creationId xmlns:p14="http://schemas.microsoft.com/office/powerpoint/2010/main" val="1777983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85F07-542C-DA18-B193-005597E8A6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73F7BA-2030-75E5-F362-598D84A7E5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621A7A-4A5B-9D70-8BE9-A6B418874E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04350E-58FA-7F75-DBE4-7A41DA4FE724}"/>
              </a:ext>
            </a:extLst>
          </p:cNvPr>
          <p:cNvSpPr>
            <a:spLocks noGrp="1"/>
          </p:cNvSpPr>
          <p:nvPr>
            <p:ph type="dt" sz="half" idx="10"/>
          </p:nvPr>
        </p:nvSpPr>
        <p:spPr/>
        <p:txBody>
          <a:bodyPr/>
          <a:lstStyle/>
          <a:p>
            <a:fld id="{CBE0627F-7994-4759-A77D-32E3E8C3C035}" type="datetimeFigureOut">
              <a:rPr lang="en-US" smtClean="0"/>
              <a:t>3/13/2025</a:t>
            </a:fld>
            <a:endParaRPr lang="en-US"/>
          </a:p>
        </p:txBody>
      </p:sp>
      <p:sp>
        <p:nvSpPr>
          <p:cNvPr id="6" name="Footer Placeholder 5">
            <a:extLst>
              <a:ext uri="{FF2B5EF4-FFF2-40B4-BE49-F238E27FC236}">
                <a16:creationId xmlns:a16="http://schemas.microsoft.com/office/drawing/2014/main" id="{3AEBCB0B-B233-FC25-2D83-AB3286945A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CF336C-780F-1F61-F654-AD6967AC7E7A}"/>
              </a:ext>
            </a:extLst>
          </p:cNvPr>
          <p:cNvSpPr>
            <a:spLocks noGrp="1"/>
          </p:cNvSpPr>
          <p:nvPr>
            <p:ph type="sldNum" sz="quarter" idx="12"/>
          </p:nvPr>
        </p:nvSpPr>
        <p:spPr/>
        <p:txBody>
          <a:bodyPr/>
          <a:lstStyle/>
          <a:p>
            <a:fld id="{420E1750-B397-44EA-B392-B01F8015BCE0}" type="slidenum">
              <a:rPr lang="en-US" smtClean="0"/>
              <a:t>‹#›</a:t>
            </a:fld>
            <a:endParaRPr lang="en-US"/>
          </a:p>
        </p:txBody>
      </p:sp>
    </p:spTree>
    <p:extLst>
      <p:ext uri="{BB962C8B-B14F-4D97-AF65-F5344CB8AC3E}">
        <p14:creationId xmlns:p14="http://schemas.microsoft.com/office/powerpoint/2010/main" val="3774806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9CC73-B944-CFF2-1C88-37EF025380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9BE27F-877A-D2C4-D269-97C510FAD2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BE7E1C8-AA1D-EFDF-2D5F-383697EAF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B9810-8CCF-0A6E-7934-341AC51DC08C}"/>
              </a:ext>
            </a:extLst>
          </p:cNvPr>
          <p:cNvSpPr>
            <a:spLocks noGrp="1"/>
          </p:cNvSpPr>
          <p:nvPr>
            <p:ph type="dt" sz="half" idx="10"/>
          </p:nvPr>
        </p:nvSpPr>
        <p:spPr/>
        <p:txBody>
          <a:bodyPr/>
          <a:lstStyle/>
          <a:p>
            <a:fld id="{CBE0627F-7994-4759-A77D-32E3E8C3C035}" type="datetimeFigureOut">
              <a:rPr lang="en-US" smtClean="0"/>
              <a:t>3/13/2025</a:t>
            </a:fld>
            <a:endParaRPr lang="en-US"/>
          </a:p>
        </p:txBody>
      </p:sp>
      <p:sp>
        <p:nvSpPr>
          <p:cNvPr id="6" name="Footer Placeholder 5">
            <a:extLst>
              <a:ext uri="{FF2B5EF4-FFF2-40B4-BE49-F238E27FC236}">
                <a16:creationId xmlns:a16="http://schemas.microsoft.com/office/drawing/2014/main" id="{20C93865-095F-3DAE-BD46-6275E7C1CA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30A9DB-348F-115E-5ACE-5C87CAC0F9AC}"/>
              </a:ext>
            </a:extLst>
          </p:cNvPr>
          <p:cNvSpPr>
            <a:spLocks noGrp="1"/>
          </p:cNvSpPr>
          <p:nvPr>
            <p:ph type="sldNum" sz="quarter" idx="12"/>
          </p:nvPr>
        </p:nvSpPr>
        <p:spPr/>
        <p:txBody>
          <a:bodyPr/>
          <a:lstStyle/>
          <a:p>
            <a:fld id="{420E1750-B397-44EA-B392-B01F8015BCE0}" type="slidenum">
              <a:rPr lang="en-US" smtClean="0"/>
              <a:t>‹#›</a:t>
            </a:fld>
            <a:endParaRPr lang="en-US"/>
          </a:p>
        </p:txBody>
      </p:sp>
    </p:spTree>
    <p:extLst>
      <p:ext uri="{BB962C8B-B14F-4D97-AF65-F5344CB8AC3E}">
        <p14:creationId xmlns:p14="http://schemas.microsoft.com/office/powerpoint/2010/main" val="3110884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AA2B9B-D0EC-D1D5-9A46-38B1C3415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F828AE-DB75-6BDD-F257-9A4A5A981F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A80F3-D143-4DDC-A2FA-B6790EA52D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0627F-7994-4759-A77D-32E3E8C3C035}" type="datetimeFigureOut">
              <a:rPr lang="en-US" smtClean="0"/>
              <a:t>3/13/2025</a:t>
            </a:fld>
            <a:endParaRPr lang="en-US"/>
          </a:p>
        </p:txBody>
      </p:sp>
      <p:sp>
        <p:nvSpPr>
          <p:cNvPr id="5" name="Footer Placeholder 4">
            <a:extLst>
              <a:ext uri="{FF2B5EF4-FFF2-40B4-BE49-F238E27FC236}">
                <a16:creationId xmlns:a16="http://schemas.microsoft.com/office/drawing/2014/main" id="{742D2CF5-70B4-A200-7D36-11B4555466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312AFB-C541-5DB2-F365-6BAF637D8E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0E1750-B397-44EA-B392-B01F8015BCE0}" type="slidenum">
              <a:rPr lang="en-US" smtClean="0"/>
              <a:t>‹#›</a:t>
            </a:fld>
            <a:endParaRPr lang="en-US"/>
          </a:p>
        </p:txBody>
      </p:sp>
    </p:spTree>
    <p:extLst>
      <p:ext uri="{BB962C8B-B14F-4D97-AF65-F5344CB8AC3E}">
        <p14:creationId xmlns:p14="http://schemas.microsoft.com/office/powerpoint/2010/main" val="3854980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weather.gov/erh/coastalflood?wfo=phi"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njdep.rutgers.edu/rainfall/#data"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BB22-E3E3-29F8-E69B-1A608E368050}"/>
              </a:ext>
            </a:extLst>
          </p:cNvPr>
          <p:cNvSpPr>
            <a:spLocks noGrp="1"/>
          </p:cNvSpPr>
          <p:nvPr>
            <p:ph type="title"/>
          </p:nvPr>
        </p:nvSpPr>
        <p:spPr>
          <a:xfrm>
            <a:off x="717586" y="4166574"/>
            <a:ext cx="6920611" cy="1591034"/>
          </a:xfrm>
        </p:spPr>
        <p:txBody>
          <a:bodyPr>
            <a:noAutofit/>
          </a:bodyPr>
          <a:lstStyle/>
          <a:p>
            <a:pPr algn="r"/>
            <a:r>
              <a:rPr lang="en-US" dirty="0">
                <a:solidFill>
                  <a:srgbClr val="870E05"/>
                </a:solidFill>
                <a:latin typeface="Sabon Next LT" panose="02000500000000000000" pitchFamily="2" charset="0"/>
                <a:cs typeface="Sabon Next LT" panose="02000500000000000000" pitchFamily="2" charset="0"/>
              </a:rPr>
              <a:t>Seaside Heights</a:t>
            </a:r>
            <a:br>
              <a:rPr lang="en-US" sz="6000" dirty="0">
                <a:solidFill>
                  <a:srgbClr val="870E05"/>
                </a:solidFill>
                <a:latin typeface="Sabon Next LT" panose="02000500000000000000" pitchFamily="2" charset="0"/>
                <a:cs typeface="Sabon Next LT" panose="02000500000000000000" pitchFamily="2" charset="0"/>
              </a:rPr>
            </a:br>
            <a:r>
              <a:rPr lang="en-US" sz="6000" dirty="0">
                <a:solidFill>
                  <a:srgbClr val="870E05"/>
                </a:solidFill>
                <a:latin typeface="Sabon Next LT" panose="02000500000000000000" pitchFamily="2" charset="0"/>
                <a:cs typeface="Sabon Next LT" panose="02000500000000000000" pitchFamily="2" charset="0"/>
              </a:rPr>
              <a:t>Flood Mitigation </a:t>
            </a:r>
            <a:br>
              <a:rPr lang="en-US" sz="6000" dirty="0">
                <a:solidFill>
                  <a:srgbClr val="870E05"/>
                </a:solidFill>
                <a:latin typeface="Sabon Next LT" panose="02000500000000000000" pitchFamily="2" charset="0"/>
                <a:cs typeface="Sabon Next LT" panose="02000500000000000000" pitchFamily="2" charset="0"/>
              </a:rPr>
            </a:br>
            <a:endParaRPr lang="en-US" sz="6000" dirty="0">
              <a:solidFill>
                <a:srgbClr val="870E05"/>
              </a:solidFill>
              <a:latin typeface="Sabon Next LT" panose="02000500000000000000" pitchFamily="2" charset="0"/>
              <a:cs typeface="Sabon Next LT" panose="02000500000000000000" pitchFamily="2" charset="0"/>
            </a:endParaRPr>
          </a:p>
        </p:txBody>
      </p:sp>
      <p:sp>
        <p:nvSpPr>
          <p:cNvPr id="4" name="Rectangle 3">
            <a:extLst>
              <a:ext uri="{FF2B5EF4-FFF2-40B4-BE49-F238E27FC236}">
                <a16:creationId xmlns:a16="http://schemas.microsoft.com/office/drawing/2014/main" id="{9DF21810-16C6-DA09-4F60-A7D095972B49}"/>
              </a:ext>
            </a:extLst>
          </p:cNvPr>
          <p:cNvSpPr/>
          <p:nvPr/>
        </p:nvSpPr>
        <p:spPr>
          <a:xfrm>
            <a:off x="7909703" y="0"/>
            <a:ext cx="4282297" cy="6858000"/>
          </a:xfrm>
          <a:prstGeom prst="rect">
            <a:avLst/>
          </a:prstGeom>
          <a:solidFill>
            <a:srgbClr val="004890"/>
          </a:solidFill>
          <a:ln>
            <a:solidFill>
              <a:srgbClr val="004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red text on a white background&#10;&#10;Description automatically generated with low confidence">
            <a:extLst>
              <a:ext uri="{FF2B5EF4-FFF2-40B4-BE49-F238E27FC236}">
                <a16:creationId xmlns:a16="http://schemas.microsoft.com/office/drawing/2014/main" id="{BEBB5478-5E0A-97E9-3342-8E35D84CA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979" y="826525"/>
            <a:ext cx="4282297" cy="2486608"/>
          </a:xfrm>
          <a:prstGeom prst="rect">
            <a:avLst/>
          </a:prstGeom>
        </p:spPr>
      </p:pic>
      <p:cxnSp>
        <p:nvCxnSpPr>
          <p:cNvPr id="6" name="Straight Connector 5">
            <a:extLst>
              <a:ext uri="{FF2B5EF4-FFF2-40B4-BE49-F238E27FC236}">
                <a16:creationId xmlns:a16="http://schemas.microsoft.com/office/drawing/2014/main" id="{9C3F0A0D-429E-6061-9222-9DB4C6CC49FA}"/>
              </a:ext>
            </a:extLst>
          </p:cNvPr>
          <p:cNvCxnSpPr>
            <a:cxnSpLocks/>
          </p:cNvCxnSpPr>
          <p:nvPr/>
        </p:nvCxnSpPr>
        <p:spPr>
          <a:xfrm>
            <a:off x="7921692" y="0"/>
            <a:ext cx="0" cy="6858000"/>
          </a:xfrm>
          <a:prstGeom prst="line">
            <a:avLst/>
          </a:prstGeom>
          <a:ln w="76200">
            <a:solidFill>
              <a:srgbClr val="870E0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4BE32B-D966-CAB3-4C0F-144F312B8448}"/>
              </a:ext>
            </a:extLst>
          </p:cNvPr>
          <p:cNvCxnSpPr>
            <a:cxnSpLocks/>
          </p:cNvCxnSpPr>
          <p:nvPr/>
        </p:nvCxnSpPr>
        <p:spPr>
          <a:xfrm>
            <a:off x="7747519" y="0"/>
            <a:ext cx="0" cy="6858000"/>
          </a:xfrm>
          <a:prstGeom prst="line">
            <a:avLst/>
          </a:prstGeom>
          <a:ln w="28575">
            <a:solidFill>
              <a:srgbClr val="58595B"/>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9E89DF5D-F4A9-EE89-9FFA-8DDD87194D7A}"/>
              </a:ext>
            </a:extLst>
          </p:cNvPr>
          <p:cNvSpPr txBox="1">
            <a:spLocks/>
          </p:cNvSpPr>
          <p:nvPr/>
        </p:nvSpPr>
        <p:spPr>
          <a:xfrm>
            <a:off x="8095864" y="310101"/>
            <a:ext cx="3974211" cy="575674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latin typeface="Sabon Next LT" panose="02000500000000000000" pitchFamily="2" charset="0"/>
                <a:cs typeface="Sabon Next LT" panose="02000500000000000000" pitchFamily="2" charset="0"/>
              </a:rPr>
              <a:t>Developing Solutions</a:t>
            </a:r>
          </a:p>
          <a:p>
            <a:pPr algn="ctr"/>
            <a:endParaRPr lang="en-US" sz="2400" dirty="0">
              <a:solidFill>
                <a:schemeClr val="bg1"/>
              </a:solidFill>
              <a:latin typeface="Sabon Next LT" panose="02000500000000000000" pitchFamily="2" charset="0"/>
              <a:cs typeface="Sabon Next LT" panose="02000500000000000000" pitchFamily="2" charset="0"/>
            </a:endParaRPr>
          </a:p>
          <a:p>
            <a:pPr algn="ctr"/>
            <a:r>
              <a:rPr lang="en-US" sz="3200" dirty="0">
                <a:solidFill>
                  <a:schemeClr val="bg1"/>
                </a:solidFill>
                <a:latin typeface="Sabon Next LT" panose="02000500000000000000" pitchFamily="2" charset="0"/>
                <a:cs typeface="Sabon Next LT" panose="02000500000000000000" pitchFamily="2" charset="0"/>
              </a:rPr>
              <a:t>Bayside Terrace </a:t>
            </a:r>
          </a:p>
          <a:p>
            <a:pPr algn="ctr"/>
            <a:r>
              <a:rPr lang="en-US" sz="3200" dirty="0">
                <a:solidFill>
                  <a:schemeClr val="bg1"/>
                </a:solidFill>
                <a:latin typeface="Sabon Next LT" panose="02000500000000000000" pitchFamily="2" charset="0"/>
                <a:cs typeface="Sabon Next LT" panose="02000500000000000000" pitchFamily="2" charset="0"/>
              </a:rPr>
              <a:t>&amp; </a:t>
            </a:r>
          </a:p>
          <a:p>
            <a:pPr algn="ctr"/>
            <a:r>
              <a:rPr lang="en-US" sz="3200" dirty="0" err="1">
                <a:solidFill>
                  <a:schemeClr val="bg1"/>
                </a:solidFill>
                <a:latin typeface="Sabon Next LT" panose="02000500000000000000" pitchFamily="2" charset="0"/>
                <a:cs typeface="Sabon Next LT" panose="02000500000000000000" pitchFamily="2" charset="0"/>
              </a:rPr>
              <a:t>Hiering</a:t>
            </a:r>
            <a:r>
              <a:rPr lang="en-US" sz="3200" dirty="0">
                <a:solidFill>
                  <a:schemeClr val="bg1"/>
                </a:solidFill>
                <a:latin typeface="Sabon Next LT" panose="02000500000000000000" pitchFamily="2" charset="0"/>
                <a:cs typeface="Sabon Next LT" panose="02000500000000000000" pitchFamily="2" charset="0"/>
              </a:rPr>
              <a:t> Avenue </a:t>
            </a:r>
          </a:p>
          <a:p>
            <a:pPr algn="ctr"/>
            <a:endParaRPr lang="en-US" sz="2400" dirty="0">
              <a:solidFill>
                <a:schemeClr val="bg1"/>
              </a:solidFill>
              <a:latin typeface="Sabon Next LT" panose="02000500000000000000" pitchFamily="2" charset="0"/>
              <a:cs typeface="Sabon Next LT" panose="02000500000000000000" pitchFamily="2" charset="0"/>
            </a:endParaRPr>
          </a:p>
          <a:p>
            <a:pPr algn="ctr"/>
            <a:r>
              <a:rPr lang="en-US" sz="2400" dirty="0">
                <a:solidFill>
                  <a:schemeClr val="bg1"/>
                </a:solidFill>
                <a:latin typeface="Sabon Next LT" panose="02000500000000000000" pitchFamily="2" charset="0"/>
                <a:cs typeface="Sabon Next LT" panose="02000500000000000000" pitchFamily="2" charset="0"/>
              </a:rPr>
              <a:t>NJCRC</a:t>
            </a:r>
          </a:p>
          <a:p>
            <a:pPr algn="ctr"/>
            <a:r>
              <a:rPr lang="en-US" sz="2400" dirty="0">
                <a:solidFill>
                  <a:schemeClr val="bg1"/>
                </a:solidFill>
                <a:latin typeface="Sabon Next LT" panose="02000500000000000000" pitchFamily="2" charset="0"/>
                <a:cs typeface="Sabon Next LT" panose="02000500000000000000" pitchFamily="2" charset="0"/>
              </a:rPr>
              <a:t>Flood Mitigation Workshop</a:t>
            </a:r>
          </a:p>
          <a:p>
            <a:pPr algn="ctr"/>
            <a:r>
              <a:rPr lang="en-US" sz="2400" dirty="0">
                <a:solidFill>
                  <a:schemeClr val="bg1"/>
                </a:solidFill>
                <a:latin typeface="Sabon Next LT" panose="02000500000000000000" pitchFamily="2" charset="0"/>
                <a:cs typeface="Sabon Next LT" panose="02000500000000000000" pitchFamily="2" charset="0"/>
              </a:rPr>
              <a:t>March 19, 2025</a:t>
            </a:r>
            <a:endParaRPr lang="en-US" sz="3600" dirty="0">
              <a:solidFill>
                <a:schemeClr val="bg1"/>
              </a:solidFill>
              <a:latin typeface="Sabon Next LT" panose="02000500000000000000" pitchFamily="2" charset="0"/>
              <a:cs typeface="Sabon Next LT" panose="02000500000000000000" pitchFamily="2" charset="0"/>
            </a:endParaRPr>
          </a:p>
        </p:txBody>
      </p:sp>
    </p:spTree>
    <p:extLst>
      <p:ext uri="{BB962C8B-B14F-4D97-AF65-F5344CB8AC3E}">
        <p14:creationId xmlns:p14="http://schemas.microsoft.com/office/powerpoint/2010/main" val="3279521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683E5-5FFA-BDFD-DE2D-D1588813213D}"/>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F8829929-EAD1-63C2-B13F-FA6AD268B886}"/>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9" name="Content Placeholder 3">
            <a:extLst>
              <a:ext uri="{FF2B5EF4-FFF2-40B4-BE49-F238E27FC236}">
                <a16:creationId xmlns:a16="http://schemas.microsoft.com/office/drawing/2014/main" id="{AF7EEABF-23F7-E162-FD1A-3B183014ADEF}"/>
              </a:ext>
            </a:extLst>
          </p:cNvPr>
          <p:cNvSpPr>
            <a:spLocks noGrp="1"/>
          </p:cNvSpPr>
          <p:nvPr>
            <p:ph idx="1"/>
          </p:nvPr>
        </p:nvSpPr>
        <p:spPr>
          <a:xfrm>
            <a:off x="838201" y="2093877"/>
            <a:ext cx="3905250" cy="4116424"/>
          </a:xfrm>
        </p:spPr>
        <p:txBody>
          <a:bodyPr>
            <a:normAutofit/>
          </a:bodyPr>
          <a:lstStyle/>
          <a:p>
            <a:pPr marL="0" indent="0">
              <a:buNone/>
            </a:pPr>
            <a:r>
              <a:rPr lang="en-US" dirty="0">
                <a:solidFill>
                  <a:srgbClr val="870E05"/>
                </a:solidFill>
                <a:latin typeface="Sabon Next LT" panose="02000500000000000000" pitchFamily="2" charset="0"/>
                <a:cs typeface="Sabon Next LT" panose="02000500000000000000" pitchFamily="2" charset="0"/>
              </a:rPr>
              <a:t>Bowl shaped topography</a:t>
            </a:r>
          </a:p>
          <a:p>
            <a:pPr marL="0" indent="0">
              <a:buNone/>
            </a:pPr>
            <a:r>
              <a:rPr lang="en-US" dirty="0">
                <a:solidFill>
                  <a:srgbClr val="870E05"/>
                </a:solidFill>
                <a:latin typeface="Sabon Next LT" panose="02000500000000000000" pitchFamily="2" charset="0"/>
                <a:cs typeface="Sabon Next LT" panose="02000500000000000000" pitchFamily="2" charset="0"/>
                <a:sym typeface="Wingdings" panose="05000000000000000000" pitchFamily="2" charset="2"/>
              </a:rPr>
              <a:t> Once the </a:t>
            </a:r>
            <a:r>
              <a:rPr lang="en-US" dirty="0">
                <a:solidFill>
                  <a:srgbClr val="870E05"/>
                </a:solidFill>
                <a:latin typeface="Sabon Next LT" panose="02000500000000000000" pitchFamily="2" charset="0"/>
                <a:cs typeface="Sabon Next LT" panose="02000500000000000000" pitchFamily="2" charset="0"/>
              </a:rPr>
              <a:t>water gets 	in, it stays in. </a:t>
            </a:r>
          </a:p>
          <a:p>
            <a:pPr marL="0" indent="0">
              <a:buNone/>
            </a:pPr>
            <a:endParaRPr lang="en-US" dirty="0">
              <a:solidFill>
                <a:srgbClr val="870E05"/>
              </a:solidFill>
              <a:latin typeface="Sabon Next LT" panose="02000500000000000000" pitchFamily="2" charset="0"/>
              <a:cs typeface="Sabon Next LT" panose="02000500000000000000" pitchFamily="2" charset="0"/>
            </a:endParaRPr>
          </a:p>
          <a:p>
            <a:pPr marL="0" indent="0">
              <a:buNone/>
            </a:pPr>
            <a:r>
              <a:rPr lang="en-US" dirty="0">
                <a:solidFill>
                  <a:srgbClr val="870E05"/>
                </a:solidFill>
                <a:latin typeface="Sabon Next LT" panose="02000500000000000000" pitchFamily="2" charset="0"/>
                <a:cs typeface="Sabon Next LT" panose="02000500000000000000" pitchFamily="2" charset="0"/>
              </a:rPr>
              <a:t>Higher at the highway</a:t>
            </a:r>
          </a:p>
          <a:p>
            <a:pPr marL="0" indent="0">
              <a:buNone/>
            </a:pPr>
            <a:r>
              <a:rPr lang="en-US" dirty="0">
                <a:solidFill>
                  <a:srgbClr val="870E05"/>
                </a:solidFill>
                <a:latin typeface="Sabon Next LT" panose="02000500000000000000" pitchFamily="2" charset="0"/>
                <a:cs typeface="Sabon Next LT" panose="02000500000000000000" pitchFamily="2" charset="0"/>
                <a:sym typeface="Wingdings" panose="05000000000000000000" pitchFamily="2" charset="2"/>
              </a:rPr>
              <a:t> Collects runoff from 	broader area. </a:t>
            </a:r>
            <a:endParaRPr lang="en-US" dirty="0">
              <a:solidFill>
                <a:srgbClr val="870E05"/>
              </a:solidFill>
              <a:latin typeface="Sabon Next LT" panose="02000500000000000000" pitchFamily="2" charset="0"/>
              <a:cs typeface="Sabon Next LT" panose="02000500000000000000" pitchFamily="2" charset="0"/>
            </a:endParaRPr>
          </a:p>
        </p:txBody>
      </p:sp>
      <p:sp>
        <p:nvSpPr>
          <p:cNvPr id="12" name="Title 1">
            <a:extLst>
              <a:ext uri="{FF2B5EF4-FFF2-40B4-BE49-F238E27FC236}">
                <a16:creationId xmlns:a16="http://schemas.microsoft.com/office/drawing/2014/main" id="{7A887EE7-AAC7-4ED1-2194-629849FDDD05}"/>
              </a:ext>
            </a:extLst>
          </p:cNvPr>
          <p:cNvSpPr>
            <a:spLocks noGrp="1"/>
          </p:cNvSpPr>
          <p:nvPr>
            <p:ph type="title"/>
          </p:nvPr>
        </p:nvSpPr>
        <p:spPr>
          <a:xfrm>
            <a:off x="836923" y="610032"/>
            <a:ext cx="10515599" cy="1306313"/>
          </a:xfrm>
        </p:spPr>
        <p:txBody>
          <a:bodyPr/>
          <a:lstStyle/>
          <a:p>
            <a:r>
              <a:rPr lang="en-US" dirty="0">
                <a:solidFill>
                  <a:srgbClr val="870E05"/>
                </a:solidFill>
                <a:latin typeface="Sabon Next LT" panose="02000500000000000000" pitchFamily="2" charset="0"/>
                <a:cs typeface="Sabon Next LT" panose="02000500000000000000" pitchFamily="2" charset="0"/>
              </a:rPr>
              <a:t>Digging Deeper</a:t>
            </a:r>
          </a:p>
        </p:txBody>
      </p:sp>
      <p:sp>
        <p:nvSpPr>
          <p:cNvPr id="14" name="TextBox 13">
            <a:extLst>
              <a:ext uri="{FF2B5EF4-FFF2-40B4-BE49-F238E27FC236}">
                <a16:creationId xmlns:a16="http://schemas.microsoft.com/office/drawing/2014/main" id="{CA1E9200-9961-899F-9301-009416A07B64}"/>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pic>
        <p:nvPicPr>
          <p:cNvPr id="6" name="Picture 5">
            <a:extLst>
              <a:ext uri="{FF2B5EF4-FFF2-40B4-BE49-F238E27FC236}">
                <a16:creationId xmlns:a16="http://schemas.microsoft.com/office/drawing/2014/main" id="{6E5DB6A5-AE72-AB77-7447-888BA0FD93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38901" y="1814260"/>
            <a:ext cx="6106286" cy="3679037"/>
          </a:xfrm>
          <a:prstGeom prst="rect">
            <a:avLst/>
          </a:prstGeom>
          <a:ln>
            <a:solidFill>
              <a:schemeClr val="tx1"/>
            </a:solidFill>
          </a:ln>
        </p:spPr>
      </p:pic>
      <p:sp>
        <p:nvSpPr>
          <p:cNvPr id="2" name="Oval 1">
            <a:extLst>
              <a:ext uri="{FF2B5EF4-FFF2-40B4-BE49-F238E27FC236}">
                <a16:creationId xmlns:a16="http://schemas.microsoft.com/office/drawing/2014/main" id="{87095887-03DF-952C-B451-5D6EE6DE7695}"/>
              </a:ext>
            </a:extLst>
          </p:cNvPr>
          <p:cNvSpPr/>
          <p:nvPr/>
        </p:nvSpPr>
        <p:spPr>
          <a:xfrm rot="936827">
            <a:off x="8406325" y="3635404"/>
            <a:ext cx="1538127" cy="1167262"/>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380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61683-B9B4-0E03-9440-65BA693FFF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65B4A3-8235-B6D1-1660-F1177B841D53}"/>
              </a:ext>
            </a:extLst>
          </p:cNvPr>
          <p:cNvPicPr>
            <a:picLocks noChangeAspect="1"/>
          </p:cNvPicPr>
          <p:nvPr/>
        </p:nvPicPr>
        <p:blipFill>
          <a:blip r:embed="rId3"/>
          <a:srcRect l="13439"/>
          <a:stretch/>
        </p:blipFill>
        <p:spPr>
          <a:xfrm>
            <a:off x="2234517" y="6263"/>
            <a:ext cx="8855242" cy="6039232"/>
          </a:xfrm>
          <a:prstGeom prst="rect">
            <a:avLst/>
          </a:prstGeom>
          <a:noFill/>
          <a:ln>
            <a:noFill/>
          </a:ln>
        </p:spPr>
      </p:pic>
      <p:sp>
        <p:nvSpPr>
          <p:cNvPr id="18" name="Rectangle 17">
            <a:extLst>
              <a:ext uri="{FF2B5EF4-FFF2-40B4-BE49-F238E27FC236}">
                <a16:creationId xmlns:a16="http://schemas.microsoft.com/office/drawing/2014/main" id="{EE132CFF-B74B-2ADD-684C-BF6C1C5373B0}"/>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12" name="Title 1">
            <a:extLst>
              <a:ext uri="{FF2B5EF4-FFF2-40B4-BE49-F238E27FC236}">
                <a16:creationId xmlns:a16="http://schemas.microsoft.com/office/drawing/2014/main" id="{A1E3EAEC-5D13-97E8-37B5-02A033E3D49B}"/>
              </a:ext>
            </a:extLst>
          </p:cNvPr>
          <p:cNvSpPr>
            <a:spLocks noGrp="1"/>
          </p:cNvSpPr>
          <p:nvPr>
            <p:ph type="title"/>
          </p:nvPr>
        </p:nvSpPr>
        <p:spPr>
          <a:xfrm>
            <a:off x="836924" y="610032"/>
            <a:ext cx="3575588" cy="1306313"/>
          </a:xfrm>
          <a:solidFill>
            <a:schemeClr val="bg1"/>
          </a:solidFill>
        </p:spPr>
        <p:txBody>
          <a:bodyPr>
            <a:normAutofit/>
          </a:bodyPr>
          <a:lstStyle/>
          <a:p>
            <a:r>
              <a:rPr lang="en-US" dirty="0">
                <a:solidFill>
                  <a:srgbClr val="870E05"/>
                </a:solidFill>
                <a:latin typeface="Sabon Next LT" panose="02000500000000000000" pitchFamily="2" charset="0"/>
                <a:cs typeface="Sabon Next LT" panose="02000500000000000000" pitchFamily="2" charset="0"/>
              </a:rPr>
              <a:t>Flood Source: Rainwater</a:t>
            </a:r>
          </a:p>
        </p:txBody>
      </p:sp>
      <p:sp>
        <p:nvSpPr>
          <p:cNvPr id="14" name="TextBox 13">
            <a:extLst>
              <a:ext uri="{FF2B5EF4-FFF2-40B4-BE49-F238E27FC236}">
                <a16:creationId xmlns:a16="http://schemas.microsoft.com/office/drawing/2014/main" id="{A21D5EF9-A61D-348D-291D-A1BFB912834D}"/>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pic>
        <p:nvPicPr>
          <p:cNvPr id="3074" name="Picture 2" descr="How much rain did we get? Iowa sees more than 2 inches in wet weekend">
            <a:extLst>
              <a:ext uri="{FF2B5EF4-FFF2-40B4-BE49-F238E27FC236}">
                <a16:creationId xmlns:a16="http://schemas.microsoft.com/office/drawing/2014/main" id="{1AF50036-02F4-5F22-91AB-282B40A463AD}"/>
              </a:ext>
            </a:extLst>
          </p:cNvPr>
          <p:cNvPicPr>
            <a:picLocks noChangeAspect="1" noChangeArrowheads="1"/>
          </p:cNvPicPr>
          <p:nvPr/>
        </p:nvPicPr>
        <p:blipFill>
          <a:blip r:embed="rId4">
            <a:alphaModFix amt="35000"/>
            <a:extLst>
              <a:ext uri="{28A0092B-C50C-407E-A947-70E740481C1C}">
                <a14:useLocalDpi xmlns:a14="http://schemas.microsoft.com/office/drawing/2010/main" val="0"/>
              </a:ext>
            </a:extLst>
          </a:blip>
          <a:srcRect/>
          <a:stretch>
            <a:fillRect/>
          </a:stretch>
        </p:blipFill>
        <p:spPr bwMode="auto">
          <a:xfrm>
            <a:off x="2624718" y="1317042"/>
            <a:ext cx="7514244" cy="42239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D8B34F2-85E2-B487-155E-BABF4361B86D}"/>
              </a:ext>
            </a:extLst>
          </p:cNvPr>
          <p:cNvSpPr txBox="1"/>
          <p:nvPr/>
        </p:nvSpPr>
        <p:spPr>
          <a:xfrm>
            <a:off x="836924" y="1916345"/>
            <a:ext cx="1682992" cy="1477328"/>
          </a:xfrm>
          <a:prstGeom prst="rect">
            <a:avLst/>
          </a:prstGeom>
          <a:noFill/>
        </p:spPr>
        <p:txBody>
          <a:bodyPr wrap="square" rtlCol="0">
            <a:spAutoFit/>
          </a:bodyPr>
          <a:lstStyle/>
          <a:p>
            <a:r>
              <a:rPr lang="en-US" dirty="0">
                <a:latin typeface="Sabon Next LT" panose="02000500000000000000" pitchFamily="2" charset="0"/>
                <a:cs typeface="Sabon Next LT" panose="02000500000000000000" pitchFamily="2" charset="0"/>
              </a:rPr>
              <a:t>On average, rainfall exceeds 1.5” in a single day 2-3x per year.</a:t>
            </a:r>
          </a:p>
        </p:txBody>
      </p:sp>
    </p:spTree>
    <p:extLst>
      <p:ext uri="{BB962C8B-B14F-4D97-AF65-F5344CB8AC3E}">
        <p14:creationId xmlns:p14="http://schemas.microsoft.com/office/powerpoint/2010/main" val="2724334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F7B5F-920A-D109-FD43-3A6CF59F8791}"/>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F4607B6-114C-AD5D-B156-8DDF08415BBA}"/>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12" name="Title 1">
            <a:extLst>
              <a:ext uri="{FF2B5EF4-FFF2-40B4-BE49-F238E27FC236}">
                <a16:creationId xmlns:a16="http://schemas.microsoft.com/office/drawing/2014/main" id="{9E0C3E51-B0E2-5649-B444-8B4F7E0F0C88}"/>
              </a:ext>
            </a:extLst>
          </p:cNvPr>
          <p:cNvSpPr>
            <a:spLocks noGrp="1"/>
          </p:cNvSpPr>
          <p:nvPr>
            <p:ph type="title"/>
          </p:nvPr>
        </p:nvSpPr>
        <p:spPr>
          <a:xfrm>
            <a:off x="836923" y="610032"/>
            <a:ext cx="10515599" cy="1306313"/>
          </a:xfrm>
        </p:spPr>
        <p:txBody>
          <a:bodyPr/>
          <a:lstStyle/>
          <a:p>
            <a:r>
              <a:rPr lang="en-US" dirty="0">
                <a:solidFill>
                  <a:srgbClr val="870E05"/>
                </a:solidFill>
                <a:latin typeface="Sabon Next LT" panose="02000500000000000000" pitchFamily="2" charset="0"/>
                <a:cs typeface="Sabon Next LT" panose="02000500000000000000" pitchFamily="2" charset="0"/>
              </a:rPr>
              <a:t>Flooding Source: Rising Tides</a:t>
            </a:r>
          </a:p>
        </p:txBody>
      </p:sp>
      <p:sp>
        <p:nvSpPr>
          <p:cNvPr id="14" name="TextBox 13">
            <a:extLst>
              <a:ext uri="{FF2B5EF4-FFF2-40B4-BE49-F238E27FC236}">
                <a16:creationId xmlns:a16="http://schemas.microsoft.com/office/drawing/2014/main" id="{10EC14F7-925B-030C-42DB-A77D9F1FAF61}"/>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pic>
        <p:nvPicPr>
          <p:cNvPr id="15" name="Picture 14">
            <a:extLst>
              <a:ext uri="{FF2B5EF4-FFF2-40B4-BE49-F238E27FC236}">
                <a16:creationId xmlns:a16="http://schemas.microsoft.com/office/drawing/2014/main" id="{A3F419F6-6953-5D68-A62B-D38139F0A39F}"/>
              </a:ext>
            </a:extLst>
          </p:cNvPr>
          <p:cNvPicPr>
            <a:picLocks noChangeAspect="1"/>
          </p:cNvPicPr>
          <p:nvPr/>
        </p:nvPicPr>
        <p:blipFill>
          <a:blip r:embed="rId3"/>
          <a:srcRect b="6776"/>
          <a:stretch/>
        </p:blipFill>
        <p:spPr>
          <a:xfrm>
            <a:off x="1056862" y="1575950"/>
            <a:ext cx="10075719" cy="4672018"/>
          </a:xfrm>
          <a:prstGeom prst="rect">
            <a:avLst/>
          </a:prstGeom>
          <a:ln>
            <a:solidFill>
              <a:schemeClr val="tx1"/>
            </a:solidFill>
          </a:ln>
        </p:spPr>
      </p:pic>
    </p:spTree>
    <p:extLst>
      <p:ext uri="{BB962C8B-B14F-4D97-AF65-F5344CB8AC3E}">
        <p14:creationId xmlns:p14="http://schemas.microsoft.com/office/powerpoint/2010/main" val="83453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8FBAC-195D-2D89-A2DE-4AB8887F415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FE9F082B-7361-527A-EE3F-8DBB2B63430C}"/>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12" name="Title 1">
            <a:extLst>
              <a:ext uri="{FF2B5EF4-FFF2-40B4-BE49-F238E27FC236}">
                <a16:creationId xmlns:a16="http://schemas.microsoft.com/office/drawing/2014/main" id="{4CDD9A24-512E-BFD4-31A6-F5606CA0E373}"/>
              </a:ext>
            </a:extLst>
          </p:cNvPr>
          <p:cNvSpPr>
            <a:spLocks noGrp="1"/>
          </p:cNvSpPr>
          <p:nvPr>
            <p:ph type="title"/>
          </p:nvPr>
        </p:nvSpPr>
        <p:spPr>
          <a:xfrm>
            <a:off x="836923" y="610032"/>
            <a:ext cx="10515599" cy="1306313"/>
          </a:xfrm>
        </p:spPr>
        <p:txBody>
          <a:bodyPr/>
          <a:lstStyle/>
          <a:p>
            <a:r>
              <a:rPr lang="en-US" dirty="0">
                <a:solidFill>
                  <a:srgbClr val="870E05"/>
                </a:solidFill>
                <a:latin typeface="Sabon Next LT" panose="02000500000000000000" pitchFamily="2" charset="0"/>
                <a:cs typeface="Sabon Next LT" panose="02000500000000000000" pitchFamily="2" charset="0"/>
              </a:rPr>
              <a:t>Water Levels – SLR Adjusted</a:t>
            </a:r>
          </a:p>
        </p:txBody>
      </p:sp>
      <p:sp>
        <p:nvSpPr>
          <p:cNvPr id="14" name="TextBox 13">
            <a:extLst>
              <a:ext uri="{FF2B5EF4-FFF2-40B4-BE49-F238E27FC236}">
                <a16:creationId xmlns:a16="http://schemas.microsoft.com/office/drawing/2014/main" id="{E2FF6658-0FD0-D286-4510-55D161142B07}"/>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pic>
        <p:nvPicPr>
          <p:cNvPr id="5" name="Picture 4">
            <a:extLst>
              <a:ext uri="{FF2B5EF4-FFF2-40B4-BE49-F238E27FC236}">
                <a16:creationId xmlns:a16="http://schemas.microsoft.com/office/drawing/2014/main" id="{29D04B5A-A7A8-EA54-BA5F-327FDD1FEAB5}"/>
              </a:ext>
            </a:extLst>
          </p:cNvPr>
          <p:cNvPicPr>
            <a:picLocks noChangeAspect="1"/>
          </p:cNvPicPr>
          <p:nvPr/>
        </p:nvPicPr>
        <p:blipFill>
          <a:blip r:embed="rId3"/>
          <a:srcRect b="7146"/>
          <a:stretch/>
        </p:blipFill>
        <p:spPr>
          <a:xfrm>
            <a:off x="1056378" y="1593992"/>
            <a:ext cx="10076688" cy="4653976"/>
          </a:xfrm>
          <a:prstGeom prst="rect">
            <a:avLst/>
          </a:prstGeom>
          <a:ln>
            <a:solidFill>
              <a:schemeClr val="tx1"/>
            </a:solidFill>
          </a:ln>
        </p:spPr>
      </p:pic>
    </p:spTree>
    <p:extLst>
      <p:ext uri="{BB962C8B-B14F-4D97-AF65-F5344CB8AC3E}">
        <p14:creationId xmlns:p14="http://schemas.microsoft.com/office/powerpoint/2010/main" val="1264929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E4D16-5934-FA7E-15CE-21AA7C6296D6}"/>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E0400660-FA3B-613D-2908-1BB26282D77C}"/>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9" name="Content Placeholder 3">
            <a:extLst>
              <a:ext uri="{FF2B5EF4-FFF2-40B4-BE49-F238E27FC236}">
                <a16:creationId xmlns:a16="http://schemas.microsoft.com/office/drawing/2014/main" id="{74427FB8-BEDC-5CD7-08C9-A300777FD830}"/>
              </a:ext>
            </a:extLst>
          </p:cNvPr>
          <p:cNvSpPr>
            <a:spLocks noGrp="1"/>
          </p:cNvSpPr>
          <p:nvPr>
            <p:ph idx="1"/>
          </p:nvPr>
        </p:nvSpPr>
        <p:spPr>
          <a:xfrm>
            <a:off x="838200" y="2093877"/>
            <a:ext cx="10515600" cy="4116424"/>
          </a:xfrm>
        </p:spPr>
        <p:txBody>
          <a:bodyPr/>
          <a:lstStyle/>
          <a:p>
            <a:pPr marL="0" indent="0">
              <a:buNone/>
            </a:pPr>
            <a:r>
              <a:rPr lang="en-US" dirty="0">
                <a:solidFill>
                  <a:srgbClr val="870E05"/>
                </a:solidFill>
                <a:latin typeface="Sabon Next LT" panose="02000500000000000000" pitchFamily="2" charset="0"/>
                <a:cs typeface="Sabon Next LT" panose="02000500000000000000" pitchFamily="2" charset="0"/>
              </a:rPr>
              <a:t>The model ties in what we’ve observed through local stations and survey data, and generates a flood map projecting 27 potential flood scenarios: </a:t>
            </a:r>
          </a:p>
          <a:p>
            <a:r>
              <a:rPr lang="en-US" dirty="0">
                <a:solidFill>
                  <a:srgbClr val="870E05"/>
                </a:solidFill>
                <a:latin typeface="Sabon Next LT" panose="02000500000000000000" pitchFamily="2" charset="0"/>
                <a:cs typeface="Sabon Next LT" panose="02000500000000000000" pitchFamily="2" charset="0"/>
              </a:rPr>
              <a:t>0 to 8ft SLR</a:t>
            </a:r>
          </a:p>
          <a:p>
            <a:r>
              <a:rPr lang="en-US" dirty="0">
                <a:solidFill>
                  <a:srgbClr val="870E05"/>
                </a:solidFill>
                <a:latin typeface="Sabon Next LT" panose="02000500000000000000" pitchFamily="2" charset="0"/>
                <a:cs typeface="Sabon Next LT" panose="02000500000000000000" pitchFamily="2" charset="0"/>
              </a:rPr>
              <a:t>50, 100, 500 - year storm events</a:t>
            </a:r>
          </a:p>
        </p:txBody>
      </p:sp>
      <p:sp>
        <p:nvSpPr>
          <p:cNvPr id="12" name="Title 1">
            <a:extLst>
              <a:ext uri="{FF2B5EF4-FFF2-40B4-BE49-F238E27FC236}">
                <a16:creationId xmlns:a16="http://schemas.microsoft.com/office/drawing/2014/main" id="{DF28D069-A6C6-FBEC-9BD1-E8B03F917A9A}"/>
              </a:ext>
            </a:extLst>
          </p:cNvPr>
          <p:cNvSpPr>
            <a:spLocks noGrp="1"/>
          </p:cNvSpPr>
          <p:nvPr>
            <p:ph type="title"/>
          </p:nvPr>
        </p:nvSpPr>
        <p:spPr>
          <a:xfrm>
            <a:off x="836923" y="610032"/>
            <a:ext cx="10515599" cy="1306313"/>
          </a:xfrm>
        </p:spPr>
        <p:txBody>
          <a:bodyPr/>
          <a:lstStyle/>
          <a:p>
            <a:r>
              <a:rPr lang="en-US" dirty="0">
                <a:solidFill>
                  <a:srgbClr val="870E05"/>
                </a:solidFill>
                <a:latin typeface="Sabon Next LT" panose="02000500000000000000" pitchFamily="2" charset="0"/>
                <a:cs typeface="Sabon Next LT" panose="02000500000000000000" pitchFamily="2" charset="0"/>
              </a:rPr>
              <a:t>Hydrodynamic Model</a:t>
            </a:r>
          </a:p>
        </p:txBody>
      </p:sp>
      <p:sp>
        <p:nvSpPr>
          <p:cNvPr id="14" name="TextBox 13">
            <a:extLst>
              <a:ext uri="{FF2B5EF4-FFF2-40B4-BE49-F238E27FC236}">
                <a16:creationId xmlns:a16="http://schemas.microsoft.com/office/drawing/2014/main" id="{A5C13B44-2951-FDB3-90DA-CACB3E297EEA}"/>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sp>
        <p:nvSpPr>
          <p:cNvPr id="3" name="TextBox 2">
            <a:extLst>
              <a:ext uri="{FF2B5EF4-FFF2-40B4-BE49-F238E27FC236}">
                <a16:creationId xmlns:a16="http://schemas.microsoft.com/office/drawing/2014/main" id="{DF063FA8-B52C-5077-0018-F9060CF9A244}"/>
              </a:ext>
            </a:extLst>
          </p:cNvPr>
          <p:cNvSpPr txBox="1"/>
          <p:nvPr/>
        </p:nvSpPr>
        <p:spPr>
          <a:xfrm>
            <a:off x="5476540" y="5217914"/>
            <a:ext cx="6393180" cy="1200329"/>
          </a:xfrm>
          <a:prstGeom prst="rect">
            <a:avLst/>
          </a:prstGeom>
          <a:noFill/>
        </p:spPr>
        <p:txBody>
          <a:bodyPr wrap="square">
            <a:spAutoFit/>
          </a:bodyPr>
          <a:lstStyle/>
          <a:p>
            <a:pPr algn="r"/>
            <a:r>
              <a:rPr lang="en-US" sz="3600" dirty="0"/>
              <a:t>Thank you,</a:t>
            </a:r>
          </a:p>
          <a:p>
            <a:pPr algn="r"/>
            <a:r>
              <a:rPr lang="en-US" sz="3600" dirty="0" err="1"/>
              <a:t>Hydroclimte</a:t>
            </a:r>
            <a:r>
              <a:rPr lang="en-US" sz="3600" dirty="0"/>
              <a:t> Risk Consulting, LLC </a:t>
            </a:r>
            <a:endParaRPr lang="en-US" dirty="0"/>
          </a:p>
        </p:txBody>
      </p:sp>
    </p:spTree>
    <p:extLst>
      <p:ext uri="{BB962C8B-B14F-4D97-AF65-F5344CB8AC3E}">
        <p14:creationId xmlns:p14="http://schemas.microsoft.com/office/powerpoint/2010/main" val="4284653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613AB-28CB-BAEC-8A1B-1A437C160528}"/>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C515B327-A880-D823-1074-6EA2A405F2FC}"/>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12" name="Title 1">
            <a:extLst>
              <a:ext uri="{FF2B5EF4-FFF2-40B4-BE49-F238E27FC236}">
                <a16:creationId xmlns:a16="http://schemas.microsoft.com/office/drawing/2014/main" id="{DD6C76AA-95DF-F522-E0D0-54BAF378555E}"/>
              </a:ext>
            </a:extLst>
          </p:cNvPr>
          <p:cNvSpPr>
            <a:spLocks noGrp="1"/>
          </p:cNvSpPr>
          <p:nvPr>
            <p:ph type="title"/>
          </p:nvPr>
        </p:nvSpPr>
        <p:spPr>
          <a:xfrm>
            <a:off x="836923" y="610032"/>
            <a:ext cx="10515599" cy="1306313"/>
          </a:xfrm>
        </p:spPr>
        <p:txBody>
          <a:bodyPr/>
          <a:lstStyle/>
          <a:p>
            <a:r>
              <a:rPr lang="en-US" dirty="0">
                <a:solidFill>
                  <a:srgbClr val="870E05"/>
                </a:solidFill>
                <a:latin typeface="Sabon Next LT" panose="02000500000000000000" pitchFamily="2" charset="0"/>
                <a:cs typeface="Sabon Next LT" panose="02000500000000000000" pitchFamily="2" charset="0"/>
              </a:rPr>
              <a:t>Model Results – Dec 2023 Storm</a:t>
            </a:r>
          </a:p>
        </p:txBody>
      </p:sp>
      <p:sp>
        <p:nvSpPr>
          <p:cNvPr id="14" name="TextBox 13">
            <a:extLst>
              <a:ext uri="{FF2B5EF4-FFF2-40B4-BE49-F238E27FC236}">
                <a16:creationId xmlns:a16="http://schemas.microsoft.com/office/drawing/2014/main" id="{BA64A936-3B0A-791D-6793-1571999DC9AB}"/>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grpSp>
        <p:nvGrpSpPr>
          <p:cNvPr id="8" name="Group 7">
            <a:extLst>
              <a:ext uri="{FF2B5EF4-FFF2-40B4-BE49-F238E27FC236}">
                <a16:creationId xmlns:a16="http://schemas.microsoft.com/office/drawing/2014/main" id="{A9929C5B-FF0E-2B9E-92A7-E49A02A9CB91}"/>
              </a:ext>
            </a:extLst>
          </p:cNvPr>
          <p:cNvGrpSpPr/>
          <p:nvPr/>
        </p:nvGrpSpPr>
        <p:grpSpPr>
          <a:xfrm>
            <a:off x="836923" y="4611759"/>
            <a:ext cx="5037257" cy="785105"/>
            <a:chOff x="1493633" y="5268171"/>
            <a:chExt cx="8983200" cy="785105"/>
          </a:xfrm>
        </p:grpSpPr>
        <p:pic>
          <p:nvPicPr>
            <p:cNvPr id="5" name="Picture 4">
              <a:extLst>
                <a:ext uri="{FF2B5EF4-FFF2-40B4-BE49-F238E27FC236}">
                  <a16:creationId xmlns:a16="http://schemas.microsoft.com/office/drawing/2014/main" id="{F2E19D46-30E6-880F-FCF4-C3F10AA2EF41}"/>
                </a:ext>
              </a:extLst>
            </p:cNvPr>
            <p:cNvPicPr>
              <a:picLocks noChangeAspect="1"/>
            </p:cNvPicPr>
            <p:nvPr/>
          </p:nvPicPr>
          <p:blipFill>
            <a:blip r:embed="rId3"/>
            <a:stretch>
              <a:fillRect/>
            </a:stretch>
          </p:blipFill>
          <p:spPr>
            <a:xfrm>
              <a:off x="1712610" y="5653170"/>
              <a:ext cx="8764223" cy="400106"/>
            </a:xfrm>
            <a:prstGeom prst="rect">
              <a:avLst/>
            </a:prstGeom>
            <a:ln>
              <a:solidFill>
                <a:schemeClr val="tx1"/>
              </a:solidFill>
            </a:ln>
          </p:spPr>
        </p:pic>
        <p:sp>
          <p:nvSpPr>
            <p:cNvPr id="6" name="TextBox 5">
              <a:extLst>
                <a:ext uri="{FF2B5EF4-FFF2-40B4-BE49-F238E27FC236}">
                  <a16:creationId xmlns:a16="http://schemas.microsoft.com/office/drawing/2014/main" id="{0598F649-52CD-3307-2441-A1612085F495}"/>
                </a:ext>
              </a:extLst>
            </p:cNvPr>
            <p:cNvSpPr txBox="1"/>
            <p:nvPr/>
          </p:nvSpPr>
          <p:spPr>
            <a:xfrm>
              <a:off x="1493633" y="5268171"/>
              <a:ext cx="1748917" cy="369332"/>
            </a:xfrm>
            <a:prstGeom prst="rect">
              <a:avLst/>
            </a:prstGeom>
            <a:noFill/>
          </p:spPr>
          <p:txBody>
            <a:bodyPr wrap="square" rtlCol="0">
              <a:spAutoFit/>
            </a:bodyPr>
            <a:lstStyle/>
            <a:p>
              <a:r>
                <a:rPr lang="en-US" dirty="0"/>
                <a:t>6 inches</a:t>
              </a:r>
            </a:p>
          </p:txBody>
        </p:sp>
        <p:sp>
          <p:nvSpPr>
            <p:cNvPr id="7" name="TextBox 6">
              <a:extLst>
                <a:ext uri="{FF2B5EF4-FFF2-40B4-BE49-F238E27FC236}">
                  <a16:creationId xmlns:a16="http://schemas.microsoft.com/office/drawing/2014/main" id="{9DA942A7-AABB-C357-3236-C3B0E92BB1A5}"/>
                </a:ext>
              </a:extLst>
            </p:cNvPr>
            <p:cNvSpPr txBox="1"/>
            <p:nvPr/>
          </p:nvSpPr>
          <p:spPr>
            <a:xfrm>
              <a:off x="8727918" y="5312526"/>
              <a:ext cx="1748915" cy="369332"/>
            </a:xfrm>
            <a:prstGeom prst="rect">
              <a:avLst/>
            </a:prstGeom>
            <a:noFill/>
          </p:spPr>
          <p:txBody>
            <a:bodyPr wrap="square" rtlCol="0">
              <a:spAutoFit/>
            </a:bodyPr>
            <a:lstStyle/>
            <a:p>
              <a:pPr algn="r"/>
              <a:r>
                <a:rPr lang="en-US" dirty="0"/>
                <a:t>3 feet</a:t>
              </a:r>
            </a:p>
          </p:txBody>
        </p:sp>
      </p:grpSp>
      <p:pic>
        <p:nvPicPr>
          <p:cNvPr id="11" name="Picture 10" descr="A aerial view of a city&#10;&#10;Description automatically generated">
            <a:extLst>
              <a:ext uri="{FF2B5EF4-FFF2-40B4-BE49-F238E27FC236}">
                <a16:creationId xmlns:a16="http://schemas.microsoft.com/office/drawing/2014/main" id="{CF1693F9-D778-54CE-2703-8800396190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321" y="1822186"/>
            <a:ext cx="5486400" cy="2810107"/>
          </a:xfrm>
          <a:prstGeom prst="rect">
            <a:avLst/>
          </a:prstGeom>
          <a:ln>
            <a:solidFill>
              <a:schemeClr val="tx1"/>
            </a:solidFill>
          </a:ln>
        </p:spPr>
      </p:pic>
      <p:pic>
        <p:nvPicPr>
          <p:cNvPr id="15" name="Picture 14" descr="A aerial view of a city&#10;&#10;Description automatically generated">
            <a:extLst>
              <a:ext uri="{FF2B5EF4-FFF2-40B4-BE49-F238E27FC236}">
                <a16:creationId xmlns:a16="http://schemas.microsoft.com/office/drawing/2014/main" id="{C3FC643B-3FD2-3C46-7260-712B409881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1258" y="1809206"/>
            <a:ext cx="5486400" cy="2810107"/>
          </a:xfrm>
          <a:prstGeom prst="rect">
            <a:avLst/>
          </a:prstGeom>
          <a:ln>
            <a:solidFill>
              <a:schemeClr val="tx1"/>
            </a:solidFill>
          </a:ln>
        </p:spPr>
      </p:pic>
      <p:grpSp>
        <p:nvGrpSpPr>
          <p:cNvPr id="21" name="Group 20">
            <a:extLst>
              <a:ext uri="{FF2B5EF4-FFF2-40B4-BE49-F238E27FC236}">
                <a16:creationId xmlns:a16="http://schemas.microsoft.com/office/drawing/2014/main" id="{97B05A09-99AF-7BB0-D90B-772813A1EB8C}"/>
              </a:ext>
            </a:extLst>
          </p:cNvPr>
          <p:cNvGrpSpPr/>
          <p:nvPr/>
        </p:nvGrpSpPr>
        <p:grpSpPr>
          <a:xfrm>
            <a:off x="6555829" y="4611759"/>
            <a:ext cx="5037257" cy="785105"/>
            <a:chOff x="1493633" y="5268171"/>
            <a:chExt cx="8983200" cy="785105"/>
          </a:xfrm>
        </p:grpSpPr>
        <p:pic>
          <p:nvPicPr>
            <p:cNvPr id="22" name="Picture 21">
              <a:extLst>
                <a:ext uri="{FF2B5EF4-FFF2-40B4-BE49-F238E27FC236}">
                  <a16:creationId xmlns:a16="http://schemas.microsoft.com/office/drawing/2014/main" id="{3357DC30-FCF9-AA0F-43F2-9E08A8B861EB}"/>
                </a:ext>
              </a:extLst>
            </p:cNvPr>
            <p:cNvPicPr>
              <a:picLocks noChangeAspect="1"/>
            </p:cNvPicPr>
            <p:nvPr/>
          </p:nvPicPr>
          <p:blipFill>
            <a:blip r:embed="rId3"/>
            <a:stretch>
              <a:fillRect/>
            </a:stretch>
          </p:blipFill>
          <p:spPr>
            <a:xfrm>
              <a:off x="1712610" y="5653170"/>
              <a:ext cx="8764223" cy="400106"/>
            </a:xfrm>
            <a:prstGeom prst="rect">
              <a:avLst/>
            </a:prstGeom>
            <a:ln>
              <a:solidFill>
                <a:schemeClr val="tx1"/>
              </a:solidFill>
            </a:ln>
          </p:spPr>
        </p:pic>
        <p:sp>
          <p:nvSpPr>
            <p:cNvPr id="23" name="TextBox 22">
              <a:extLst>
                <a:ext uri="{FF2B5EF4-FFF2-40B4-BE49-F238E27FC236}">
                  <a16:creationId xmlns:a16="http://schemas.microsoft.com/office/drawing/2014/main" id="{51CAC6A9-9582-05A1-261C-4BCD948478D2}"/>
                </a:ext>
              </a:extLst>
            </p:cNvPr>
            <p:cNvSpPr txBox="1"/>
            <p:nvPr/>
          </p:nvSpPr>
          <p:spPr>
            <a:xfrm>
              <a:off x="1493633" y="5268171"/>
              <a:ext cx="1748917" cy="369332"/>
            </a:xfrm>
            <a:prstGeom prst="rect">
              <a:avLst/>
            </a:prstGeom>
            <a:noFill/>
          </p:spPr>
          <p:txBody>
            <a:bodyPr wrap="square" rtlCol="0">
              <a:spAutoFit/>
            </a:bodyPr>
            <a:lstStyle/>
            <a:p>
              <a:r>
                <a:rPr lang="en-US" dirty="0"/>
                <a:t>1 foot</a:t>
              </a:r>
            </a:p>
          </p:txBody>
        </p:sp>
        <p:sp>
          <p:nvSpPr>
            <p:cNvPr id="24" name="TextBox 23">
              <a:extLst>
                <a:ext uri="{FF2B5EF4-FFF2-40B4-BE49-F238E27FC236}">
                  <a16:creationId xmlns:a16="http://schemas.microsoft.com/office/drawing/2014/main" id="{0A333BA3-79CA-3656-5122-75618212F451}"/>
                </a:ext>
              </a:extLst>
            </p:cNvPr>
            <p:cNvSpPr txBox="1"/>
            <p:nvPr/>
          </p:nvSpPr>
          <p:spPr>
            <a:xfrm>
              <a:off x="8727918" y="5312526"/>
              <a:ext cx="1748915" cy="369332"/>
            </a:xfrm>
            <a:prstGeom prst="rect">
              <a:avLst/>
            </a:prstGeom>
            <a:noFill/>
          </p:spPr>
          <p:txBody>
            <a:bodyPr wrap="square" rtlCol="0">
              <a:spAutoFit/>
            </a:bodyPr>
            <a:lstStyle/>
            <a:p>
              <a:pPr algn="r"/>
              <a:r>
                <a:rPr lang="en-US" dirty="0"/>
                <a:t>3 feet</a:t>
              </a:r>
            </a:p>
          </p:txBody>
        </p:sp>
      </p:grpSp>
      <p:sp>
        <p:nvSpPr>
          <p:cNvPr id="25" name="TextBox 24">
            <a:extLst>
              <a:ext uri="{FF2B5EF4-FFF2-40B4-BE49-F238E27FC236}">
                <a16:creationId xmlns:a16="http://schemas.microsoft.com/office/drawing/2014/main" id="{4BFD6330-2D36-1553-0C2D-34ADBD5B21F1}"/>
              </a:ext>
            </a:extLst>
          </p:cNvPr>
          <p:cNvSpPr txBox="1"/>
          <p:nvPr/>
        </p:nvSpPr>
        <p:spPr>
          <a:xfrm>
            <a:off x="6505429" y="4394504"/>
            <a:ext cx="2569029" cy="261610"/>
          </a:xfrm>
          <a:prstGeom prst="rect">
            <a:avLst/>
          </a:prstGeom>
          <a:noFill/>
        </p:spPr>
        <p:txBody>
          <a:bodyPr wrap="square">
            <a:spAutoFit/>
          </a:bodyPr>
          <a:lstStyle/>
          <a:p>
            <a:r>
              <a:rPr lang="en-US" sz="1100" b="0" i="0" u="none" strike="noStrike" baseline="0" dirty="0">
                <a:solidFill>
                  <a:srgbClr val="999999"/>
                </a:solidFill>
                <a:latin typeface="Lucida Sans" panose="020B0602030504020204" pitchFamily="34" charset="0"/>
              </a:rPr>
              <a:t>Hydroclimate Risk Consulting LLC</a:t>
            </a:r>
          </a:p>
        </p:txBody>
      </p:sp>
      <p:sp>
        <p:nvSpPr>
          <p:cNvPr id="26" name="TextBox 25">
            <a:extLst>
              <a:ext uri="{FF2B5EF4-FFF2-40B4-BE49-F238E27FC236}">
                <a16:creationId xmlns:a16="http://schemas.microsoft.com/office/drawing/2014/main" id="{E14602AA-A8D6-4F33-669B-1783E0A6D66D}"/>
              </a:ext>
            </a:extLst>
          </p:cNvPr>
          <p:cNvSpPr txBox="1"/>
          <p:nvPr/>
        </p:nvSpPr>
        <p:spPr>
          <a:xfrm>
            <a:off x="782492" y="4386350"/>
            <a:ext cx="2569029" cy="261610"/>
          </a:xfrm>
          <a:prstGeom prst="rect">
            <a:avLst/>
          </a:prstGeom>
          <a:noFill/>
        </p:spPr>
        <p:txBody>
          <a:bodyPr wrap="square">
            <a:spAutoFit/>
          </a:bodyPr>
          <a:lstStyle/>
          <a:p>
            <a:r>
              <a:rPr lang="en-US" sz="1100" b="0" i="0" u="none" strike="noStrike" baseline="0" dirty="0">
                <a:solidFill>
                  <a:srgbClr val="999999"/>
                </a:solidFill>
                <a:latin typeface="Lucida Sans" panose="020B0602030504020204" pitchFamily="34" charset="0"/>
              </a:rPr>
              <a:t>Hydroclimate Risk Consulting LLC</a:t>
            </a:r>
          </a:p>
        </p:txBody>
      </p:sp>
    </p:spTree>
    <p:extLst>
      <p:ext uri="{BB962C8B-B14F-4D97-AF65-F5344CB8AC3E}">
        <p14:creationId xmlns:p14="http://schemas.microsoft.com/office/powerpoint/2010/main" val="3045880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A2E8F2-8D66-5A8A-81C8-D89DB39B2FFF}"/>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descr="A aerial view of a town&#10;&#10;Description automatically generated">
            <a:extLst>
              <a:ext uri="{FF2B5EF4-FFF2-40B4-BE49-F238E27FC236}">
                <a16:creationId xmlns:a16="http://schemas.microsoft.com/office/drawing/2014/main" id="{05E9EBC5-A74F-EE18-2C32-9B444A25C21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5326" t="1" r="16735" b="1"/>
          <a:stretch/>
        </p:blipFill>
        <p:spPr>
          <a:xfrm>
            <a:off x="1" y="0"/>
            <a:ext cx="9091418" cy="6857990"/>
          </a:xfrm>
          <a:prstGeom prst="rect">
            <a:avLst/>
          </a:prstGeom>
        </p:spPr>
      </p:pic>
      <p:sp>
        <p:nvSpPr>
          <p:cNvPr id="25" name="Rectangle 2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41AEC3A-F1D2-CD30-42BF-DF2F9265FE21}"/>
              </a:ext>
            </a:extLst>
          </p:cNvPr>
          <p:cNvSpPr>
            <a:spLocks noGrp="1"/>
          </p:cNvSpPr>
          <p:nvPr>
            <p:ph type="title"/>
          </p:nvPr>
        </p:nvSpPr>
        <p:spPr>
          <a:xfrm>
            <a:off x="8516489" y="1152521"/>
            <a:ext cx="3445765" cy="3692028"/>
          </a:xfrm>
          <a:noFill/>
        </p:spPr>
        <p:txBody>
          <a:bodyPr vert="horz" lIns="91440" tIns="45720" rIns="91440" bIns="45720" rtlCol="0" anchor="b">
            <a:normAutofit/>
          </a:bodyPr>
          <a:lstStyle/>
          <a:p>
            <a:r>
              <a:rPr lang="en-US" sz="5400" dirty="0">
                <a:solidFill>
                  <a:srgbClr val="870E05"/>
                </a:solidFill>
                <a:latin typeface="Sabon Next LT" panose="02000500000000000000" pitchFamily="2" charset="0"/>
                <a:cs typeface="Sabon Next LT" panose="02000500000000000000" pitchFamily="2" charset="0"/>
              </a:rPr>
              <a:t>Confirm Main Pooling Locations</a:t>
            </a:r>
            <a:endParaRPr lang="en-US" sz="5200" dirty="0"/>
          </a:p>
        </p:txBody>
      </p:sp>
      <p:sp>
        <p:nvSpPr>
          <p:cNvPr id="18" name="Rectangle 17">
            <a:extLst>
              <a:ext uri="{FF2B5EF4-FFF2-40B4-BE49-F238E27FC236}">
                <a16:creationId xmlns:a16="http://schemas.microsoft.com/office/drawing/2014/main" id="{6A13F666-0E14-EC6C-2608-5FCE3FE0970E}"/>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4" name="TextBox 3">
            <a:extLst>
              <a:ext uri="{FF2B5EF4-FFF2-40B4-BE49-F238E27FC236}">
                <a16:creationId xmlns:a16="http://schemas.microsoft.com/office/drawing/2014/main" id="{F225845E-E569-AAD3-024B-7D1D109189E3}"/>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spTree>
    <p:extLst>
      <p:ext uri="{BB962C8B-B14F-4D97-AF65-F5344CB8AC3E}">
        <p14:creationId xmlns:p14="http://schemas.microsoft.com/office/powerpoint/2010/main" val="2669181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790E7-4358-F490-8913-34FC47B50A6B}"/>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D6A1D410-D107-A02E-1ABB-3269E25E002D}"/>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12" name="Title 1">
            <a:extLst>
              <a:ext uri="{FF2B5EF4-FFF2-40B4-BE49-F238E27FC236}">
                <a16:creationId xmlns:a16="http://schemas.microsoft.com/office/drawing/2014/main" id="{14FEECAC-641F-A714-2030-6C4A2549AE9E}"/>
              </a:ext>
            </a:extLst>
          </p:cNvPr>
          <p:cNvSpPr>
            <a:spLocks noGrp="1"/>
          </p:cNvSpPr>
          <p:nvPr>
            <p:ph type="title"/>
          </p:nvPr>
        </p:nvSpPr>
        <p:spPr>
          <a:xfrm>
            <a:off x="389118" y="610032"/>
            <a:ext cx="2569029" cy="4549527"/>
          </a:xfrm>
        </p:spPr>
        <p:txBody>
          <a:bodyPr>
            <a:normAutofit/>
          </a:bodyPr>
          <a:lstStyle/>
          <a:p>
            <a:r>
              <a:rPr lang="en-US" sz="5400" dirty="0">
                <a:solidFill>
                  <a:srgbClr val="870E05"/>
                </a:solidFill>
                <a:latin typeface="Sabon Next LT" panose="02000500000000000000" pitchFamily="2" charset="0"/>
                <a:cs typeface="Sabon Next LT" panose="02000500000000000000" pitchFamily="2" charset="0"/>
              </a:rPr>
              <a:t>The</a:t>
            </a:r>
            <a:br>
              <a:rPr lang="en-US" sz="5400" dirty="0">
                <a:solidFill>
                  <a:srgbClr val="870E05"/>
                </a:solidFill>
                <a:latin typeface="Sabon Next LT" panose="02000500000000000000" pitchFamily="2" charset="0"/>
                <a:cs typeface="Sabon Next LT" panose="02000500000000000000" pitchFamily="2" charset="0"/>
              </a:rPr>
            </a:br>
            <a:r>
              <a:rPr lang="en-US" sz="5400" dirty="0">
                <a:solidFill>
                  <a:srgbClr val="870E05"/>
                </a:solidFill>
                <a:latin typeface="Sabon Next LT" panose="02000500000000000000" pitchFamily="2" charset="0"/>
                <a:cs typeface="Sabon Next LT" panose="02000500000000000000" pitchFamily="2" charset="0"/>
              </a:rPr>
              <a:t>Current</a:t>
            </a:r>
            <a:br>
              <a:rPr lang="en-US" sz="5400" dirty="0">
                <a:solidFill>
                  <a:srgbClr val="870E05"/>
                </a:solidFill>
                <a:latin typeface="Sabon Next LT" panose="02000500000000000000" pitchFamily="2" charset="0"/>
                <a:cs typeface="Sabon Next LT" panose="02000500000000000000" pitchFamily="2" charset="0"/>
              </a:rPr>
            </a:br>
            <a:r>
              <a:rPr lang="en-US" sz="5400" dirty="0">
                <a:solidFill>
                  <a:srgbClr val="870E05"/>
                </a:solidFill>
                <a:latin typeface="Sabon Next LT" panose="02000500000000000000" pitchFamily="2" charset="0"/>
                <a:cs typeface="Sabon Next LT" panose="02000500000000000000" pitchFamily="2" charset="0"/>
              </a:rPr>
              <a:t>50-yr Storm</a:t>
            </a:r>
            <a:endParaRPr lang="en-US" sz="6600" dirty="0">
              <a:solidFill>
                <a:srgbClr val="870E05"/>
              </a:solidFill>
              <a:latin typeface="Sabon Next LT" panose="02000500000000000000" pitchFamily="2" charset="0"/>
              <a:cs typeface="Sabon Next LT" panose="02000500000000000000" pitchFamily="2" charset="0"/>
            </a:endParaRPr>
          </a:p>
        </p:txBody>
      </p:sp>
      <p:sp>
        <p:nvSpPr>
          <p:cNvPr id="14" name="TextBox 13">
            <a:extLst>
              <a:ext uri="{FF2B5EF4-FFF2-40B4-BE49-F238E27FC236}">
                <a16:creationId xmlns:a16="http://schemas.microsoft.com/office/drawing/2014/main" id="{8E201A06-A23A-CAAC-37FD-18B3B710ABAE}"/>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grpSp>
        <p:nvGrpSpPr>
          <p:cNvPr id="19" name="Group 18">
            <a:extLst>
              <a:ext uri="{FF2B5EF4-FFF2-40B4-BE49-F238E27FC236}">
                <a16:creationId xmlns:a16="http://schemas.microsoft.com/office/drawing/2014/main" id="{9F1F04E5-F79A-684E-FBBC-3843458F939C}"/>
              </a:ext>
            </a:extLst>
          </p:cNvPr>
          <p:cNvGrpSpPr/>
          <p:nvPr/>
        </p:nvGrpSpPr>
        <p:grpSpPr>
          <a:xfrm>
            <a:off x="2741162" y="539694"/>
            <a:ext cx="9450838" cy="5391317"/>
            <a:chOff x="2741162" y="539694"/>
            <a:chExt cx="9450838" cy="5391317"/>
          </a:xfrm>
        </p:grpSpPr>
        <p:grpSp>
          <p:nvGrpSpPr>
            <p:cNvPr id="17" name="Group 16">
              <a:extLst>
                <a:ext uri="{FF2B5EF4-FFF2-40B4-BE49-F238E27FC236}">
                  <a16:creationId xmlns:a16="http://schemas.microsoft.com/office/drawing/2014/main" id="{515A5570-4374-AA0E-9D4F-3A390E4DE063}"/>
                </a:ext>
              </a:extLst>
            </p:cNvPr>
            <p:cNvGrpSpPr/>
            <p:nvPr/>
          </p:nvGrpSpPr>
          <p:grpSpPr>
            <a:xfrm>
              <a:off x="2741162" y="5273230"/>
              <a:ext cx="9450838" cy="657781"/>
              <a:chOff x="2741162" y="5273230"/>
              <a:chExt cx="9450838" cy="657781"/>
            </a:xfrm>
          </p:grpSpPr>
          <p:pic>
            <p:nvPicPr>
              <p:cNvPr id="22" name="Picture 21">
                <a:extLst>
                  <a:ext uri="{FF2B5EF4-FFF2-40B4-BE49-F238E27FC236}">
                    <a16:creationId xmlns:a16="http://schemas.microsoft.com/office/drawing/2014/main" id="{18EB661F-37EF-147D-7902-98F3F8B5D87A}"/>
                  </a:ext>
                </a:extLst>
              </p:cNvPr>
              <p:cNvPicPr>
                <a:picLocks noChangeAspect="1"/>
              </p:cNvPicPr>
              <p:nvPr/>
            </p:nvPicPr>
            <p:blipFill>
              <a:blip r:embed="rId3"/>
              <a:stretch>
                <a:fillRect/>
              </a:stretch>
            </p:blipFill>
            <p:spPr>
              <a:xfrm>
                <a:off x="3428280" y="5273230"/>
                <a:ext cx="8079470" cy="657781"/>
              </a:xfrm>
              <a:prstGeom prst="rect">
                <a:avLst/>
              </a:prstGeom>
              <a:ln>
                <a:solidFill>
                  <a:schemeClr val="tx1"/>
                </a:solidFill>
              </a:ln>
            </p:spPr>
          </p:pic>
          <p:sp>
            <p:nvSpPr>
              <p:cNvPr id="23" name="TextBox 22">
                <a:extLst>
                  <a:ext uri="{FF2B5EF4-FFF2-40B4-BE49-F238E27FC236}">
                    <a16:creationId xmlns:a16="http://schemas.microsoft.com/office/drawing/2014/main" id="{3EAA0CC5-6F4B-0F3E-21BE-D13D4163F857}"/>
                  </a:ext>
                </a:extLst>
              </p:cNvPr>
              <p:cNvSpPr txBox="1"/>
              <p:nvPr/>
            </p:nvSpPr>
            <p:spPr>
              <a:xfrm>
                <a:off x="2741162" y="5466247"/>
                <a:ext cx="1612273" cy="369332"/>
              </a:xfrm>
              <a:prstGeom prst="rect">
                <a:avLst/>
              </a:prstGeom>
              <a:noFill/>
            </p:spPr>
            <p:txBody>
              <a:bodyPr wrap="square" rtlCol="0">
                <a:spAutoFit/>
              </a:bodyPr>
              <a:lstStyle/>
              <a:p>
                <a:r>
                  <a:rPr lang="en-US" dirty="0"/>
                  <a:t> </a:t>
                </a:r>
                <a:r>
                  <a:rPr lang="en-US" sz="1600" dirty="0"/>
                  <a:t>0</a:t>
                </a:r>
                <a:r>
                  <a:rPr lang="en-US" dirty="0"/>
                  <a:t> </a:t>
                </a:r>
                <a:r>
                  <a:rPr lang="en-US" sz="1600" dirty="0"/>
                  <a:t>feet</a:t>
                </a:r>
                <a:endParaRPr lang="en-US" dirty="0"/>
              </a:p>
            </p:txBody>
          </p:sp>
          <p:sp>
            <p:nvSpPr>
              <p:cNvPr id="24" name="TextBox 23">
                <a:extLst>
                  <a:ext uri="{FF2B5EF4-FFF2-40B4-BE49-F238E27FC236}">
                    <a16:creationId xmlns:a16="http://schemas.microsoft.com/office/drawing/2014/main" id="{936A400C-F181-1446-EF07-8D17A61F38E1}"/>
                  </a:ext>
                </a:extLst>
              </p:cNvPr>
              <p:cNvSpPr txBox="1"/>
              <p:nvPr/>
            </p:nvSpPr>
            <p:spPr>
              <a:xfrm>
                <a:off x="10579729" y="5409160"/>
                <a:ext cx="1612271" cy="338554"/>
              </a:xfrm>
              <a:prstGeom prst="rect">
                <a:avLst/>
              </a:prstGeom>
              <a:noFill/>
            </p:spPr>
            <p:txBody>
              <a:bodyPr wrap="square" rtlCol="0">
                <a:spAutoFit/>
              </a:bodyPr>
              <a:lstStyle/>
              <a:p>
                <a:pPr algn="r"/>
                <a:r>
                  <a:rPr lang="en-US" sz="1600" dirty="0"/>
                  <a:t>5+ feet</a:t>
                </a:r>
              </a:p>
            </p:txBody>
          </p:sp>
        </p:grpSp>
        <p:pic>
          <p:nvPicPr>
            <p:cNvPr id="3" name="Picture 2" descr="A blue water with a smiley face&#10;&#10;Description automatically generated with medium confidence">
              <a:extLst>
                <a:ext uri="{FF2B5EF4-FFF2-40B4-BE49-F238E27FC236}">
                  <a16:creationId xmlns:a16="http://schemas.microsoft.com/office/drawing/2014/main" id="{3A23F1B3-C9C8-947C-F533-BAED72E9D1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8147" y="539694"/>
              <a:ext cx="9019737" cy="4619865"/>
            </a:xfrm>
            <a:prstGeom prst="rect">
              <a:avLst/>
            </a:prstGeom>
            <a:ln>
              <a:solidFill>
                <a:schemeClr val="tx1"/>
              </a:solidFill>
            </a:ln>
          </p:spPr>
        </p:pic>
      </p:grpSp>
      <p:sp>
        <p:nvSpPr>
          <p:cNvPr id="9" name="Content Placeholder 3">
            <a:extLst>
              <a:ext uri="{FF2B5EF4-FFF2-40B4-BE49-F238E27FC236}">
                <a16:creationId xmlns:a16="http://schemas.microsoft.com/office/drawing/2014/main" id="{3D126A45-0941-C477-8BF9-AADE7EF2F592}"/>
              </a:ext>
            </a:extLst>
          </p:cNvPr>
          <p:cNvSpPr>
            <a:spLocks noGrp="1"/>
          </p:cNvSpPr>
          <p:nvPr>
            <p:ph idx="1"/>
          </p:nvPr>
        </p:nvSpPr>
        <p:spPr>
          <a:xfrm>
            <a:off x="3171328" y="6025254"/>
            <a:ext cx="8782492" cy="369332"/>
          </a:xfrm>
        </p:spPr>
        <p:txBody>
          <a:bodyPr>
            <a:normAutofit fontScale="85000" lnSpcReduction="20000"/>
          </a:bodyPr>
          <a:lstStyle/>
          <a:p>
            <a:pPr marL="0" indent="0" algn="ctr">
              <a:buNone/>
            </a:pPr>
            <a:r>
              <a:rPr lang="en-US" dirty="0">
                <a:solidFill>
                  <a:srgbClr val="870E05"/>
                </a:solidFill>
                <a:latin typeface="Sabon Next LT" panose="02000500000000000000" pitchFamily="2" charset="0"/>
                <a:cs typeface="Sabon Next LT" panose="02000500000000000000" pitchFamily="2" charset="0"/>
              </a:rPr>
              <a:t>No sea level rise or wave action added to this scenario.</a:t>
            </a:r>
          </a:p>
        </p:txBody>
      </p:sp>
      <p:sp>
        <p:nvSpPr>
          <p:cNvPr id="10" name="TextBox 9">
            <a:extLst>
              <a:ext uri="{FF2B5EF4-FFF2-40B4-BE49-F238E27FC236}">
                <a16:creationId xmlns:a16="http://schemas.microsoft.com/office/drawing/2014/main" id="{FC81E529-0FBD-8026-CF3F-F59F29B36FEF}"/>
              </a:ext>
            </a:extLst>
          </p:cNvPr>
          <p:cNvSpPr txBox="1"/>
          <p:nvPr/>
        </p:nvSpPr>
        <p:spPr>
          <a:xfrm>
            <a:off x="3195392" y="4833153"/>
            <a:ext cx="2569029" cy="261610"/>
          </a:xfrm>
          <a:prstGeom prst="rect">
            <a:avLst/>
          </a:prstGeom>
          <a:noFill/>
        </p:spPr>
        <p:txBody>
          <a:bodyPr wrap="square">
            <a:spAutoFit/>
          </a:bodyPr>
          <a:lstStyle/>
          <a:p>
            <a:r>
              <a:rPr lang="en-US" sz="1100" b="0" i="0" u="none" strike="noStrike" baseline="0" dirty="0">
                <a:solidFill>
                  <a:srgbClr val="999999"/>
                </a:solidFill>
                <a:latin typeface="Lucida Sans" panose="020B0602030504020204" pitchFamily="34" charset="0"/>
              </a:rPr>
              <a:t>Hydroclimate Risk Consulting LLC</a:t>
            </a:r>
          </a:p>
        </p:txBody>
      </p:sp>
    </p:spTree>
    <p:extLst>
      <p:ext uri="{BB962C8B-B14F-4D97-AF65-F5344CB8AC3E}">
        <p14:creationId xmlns:p14="http://schemas.microsoft.com/office/powerpoint/2010/main" val="69241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C02C1-F3EF-30E1-49B5-71545FC16B2E}"/>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503D894-3806-95BB-E588-0877CB3BEA9C}"/>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9" name="Content Placeholder 3">
            <a:extLst>
              <a:ext uri="{FF2B5EF4-FFF2-40B4-BE49-F238E27FC236}">
                <a16:creationId xmlns:a16="http://schemas.microsoft.com/office/drawing/2014/main" id="{D3C374C7-27C6-E83C-9342-B743ED1C1BAC}"/>
              </a:ext>
            </a:extLst>
          </p:cNvPr>
          <p:cNvSpPr>
            <a:spLocks noGrp="1"/>
          </p:cNvSpPr>
          <p:nvPr>
            <p:ph idx="1"/>
          </p:nvPr>
        </p:nvSpPr>
        <p:spPr>
          <a:xfrm>
            <a:off x="838200" y="2093877"/>
            <a:ext cx="5040086" cy="4116424"/>
          </a:xfrm>
        </p:spPr>
        <p:txBody>
          <a:bodyPr>
            <a:normAutofit/>
          </a:bodyPr>
          <a:lstStyle/>
          <a:p>
            <a:pPr marL="0" indent="0">
              <a:buNone/>
            </a:pPr>
            <a:r>
              <a:rPr lang="en-US" dirty="0">
                <a:solidFill>
                  <a:srgbClr val="870E05"/>
                </a:solidFill>
                <a:latin typeface="Sabon Next LT" panose="02000500000000000000" pitchFamily="2" charset="0"/>
                <a:cs typeface="Sabon Next LT" panose="02000500000000000000" pitchFamily="2" charset="0"/>
              </a:rPr>
              <a:t>Hydraulic conductivity of soils: TBD</a:t>
            </a:r>
          </a:p>
          <a:p>
            <a:pPr marL="0" indent="0">
              <a:buNone/>
            </a:pPr>
            <a:endParaRPr lang="en-US" i="1" dirty="0">
              <a:solidFill>
                <a:srgbClr val="870E05"/>
              </a:solidFill>
              <a:latin typeface="Sabon Next LT" panose="02000500000000000000" pitchFamily="2" charset="0"/>
              <a:cs typeface="Sabon Next LT" panose="02000500000000000000" pitchFamily="2" charset="0"/>
            </a:endParaRPr>
          </a:p>
          <a:p>
            <a:pPr marL="0" indent="0">
              <a:buNone/>
            </a:pPr>
            <a:r>
              <a:rPr lang="en-US" i="1" dirty="0">
                <a:solidFill>
                  <a:srgbClr val="870E05"/>
                </a:solidFill>
                <a:latin typeface="Sabon Next LT" panose="02000500000000000000" pitchFamily="2" charset="0"/>
                <a:cs typeface="Sabon Next LT" panose="02000500000000000000" pitchFamily="2" charset="0"/>
              </a:rPr>
              <a:t>“The water seems to come up through the ground.” </a:t>
            </a:r>
          </a:p>
          <a:p>
            <a:pPr marL="0" indent="0">
              <a:buNone/>
            </a:pPr>
            <a:r>
              <a:rPr lang="en-US" i="1" dirty="0">
                <a:solidFill>
                  <a:srgbClr val="870E05"/>
                </a:solidFill>
                <a:latin typeface="Sabon Next LT" panose="02000500000000000000" pitchFamily="2" charset="0"/>
                <a:cs typeface="Sabon Next LT" panose="02000500000000000000" pitchFamily="2" charset="0"/>
              </a:rPr>
              <a:t>“I’ve rarely seen water coming over the bulkhead.”</a:t>
            </a:r>
          </a:p>
          <a:p>
            <a:pPr marL="0" indent="0">
              <a:buNone/>
            </a:pPr>
            <a:r>
              <a:rPr lang="en-US" i="1" dirty="0">
                <a:solidFill>
                  <a:srgbClr val="870E05"/>
                </a:solidFill>
                <a:latin typeface="Sabon Next LT" panose="02000500000000000000" pitchFamily="2" charset="0"/>
                <a:cs typeface="Sabon Next LT" panose="02000500000000000000" pitchFamily="2" charset="0"/>
              </a:rPr>
              <a:t>“The street just seems to fill up.”</a:t>
            </a:r>
          </a:p>
          <a:p>
            <a:pPr marL="0" indent="0">
              <a:buNone/>
            </a:pPr>
            <a:endParaRPr lang="en-US" dirty="0">
              <a:solidFill>
                <a:srgbClr val="870E05"/>
              </a:solidFill>
              <a:latin typeface="Sabon Next LT" panose="02000500000000000000" pitchFamily="2" charset="0"/>
              <a:cs typeface="Sabon Next LT" panose="02000500000000000000" pitchFamily="2" charset="0"/>
            </a:endParaRPr>
          </a:p>
        </p:txBody>
      </p:sp>
      <p:sp>
        <p:nvSpPr>
          <p:cNvPr id="12" name="Title 1">
            <a:extLst>
              <a:ext uri="{FF2B5EF4-FFF2-40B4-BE49-F238E27FC236}">
                <a16:creationId xmlns:a16="http://schemas.microsoft.com/office/drawing/2014/main" id="{00F413C2-E15A-0DDB-D83F-9F5E526EAD93}"/>
              </a:ext>
            </a:extLst>
          </p:cNvPr>
          <p:cNvSpPr>
            <a:spLocks noGrp="1"/>
          </p:cNvSpPr>
          <p:nvPr>
            <p:ph type="title"/>
          </p:nvPr>
        </p:nvSpPr>
        <p:spPr>
          <a:xfrm>
            <a:off x="836923" y="610032"/>
            <a:ext cx="10515599" cy="1306313"/>
          </a:xfrm>
        </p:spPr>
        <p:txBody>
          <a:bodyPr/>
          <a:lstStyle/>
          <a:p>
            <a:r>
              <a:rPr lang="en-US" dirty="0">
                <a:solidFill>
                  <a:srgbClr val="870E05"/>
                </a:solidFill>
                <a:latin typeface="Sabon Next LT" panose="02000500000000000000" pitchFamily="2" charset="0"/>
                <a:cs typeface="Sabon Next LT" panose="02000500000000000000" pitchFamily="2" charset="0"/>
              </a:rPr>
              <a:t>Not just over but through</a:t>
            </a:r>
          </a:p>
        </p:txBody>
      </p:sp>
      <p:sp>
        <p:nvSpPr>
          <p:cNvPr id="14" name="TextBox 13">
            <a:extLst>
              <a:ext uri="{FF2B5EF4-FFF2-40B4-BE49-F238E27FC236}">
                <a16:creationId xmlns:a16="http://schemas.microsoft.com/office/drawing/2014/main" id="{5EC86E2A-9AE1-EAE3-8F39-9A7FEC4BC378}"/>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grpSp>
        <p:nvGrpSpPr>
          <p:cNvPr id="8" name="Group 7">
            <a:extLst>
              <a:ext uri="{FF2B5EF4-FFF2-40B4-BE49-F238E27FC236}">
                <a16:creationId xmlns:a16="http://schemas.microsoft.com/office/drawing/2014/main" id="{F70C0E0A-4EBC-FF1B-4706-F7574FEBE3FA}"/>
              </a:ext>
            </a:extLst>
          </p:cNvPr>
          <p:cNvGrpSpPr/>
          <p:nvPr/>
        </p:nvGrpSpPr>
        <p:grpSpPr>
          <a:xfrm>
            <a:off x="6511853" y="1639260"/>
            <a:ext cx="5550607" cy="4694864"/>
            <a:chOff x="6223133" y="774585"/>
            <a:chExt cx="5695387" cy="4817323"/>
          </a:xfrm>
        </p:grpSpPr>
        <p:pic>
          <p:nvPicPr>
            <p:cNvPr id="5" name="Picture 4">
              <a:extLst>
                <a:ext uri="{FF2B5EF4-FFF2-40B4-BE49-F238E27FC236}">
                  <a16:creationId xmlns:a16="http://schemas.microsoft.com/office/drawing/2014/main" id="{04915713-E17D-B1F0-63DB-0C9C35C0663D}"/>
                </a:ext>
              </a:extLst>
            </p:cNvPr>
            <p:cNvPicPr>
              <a:picLocks noChangeAspect="1"/>
            </p:cNvPicPr>
            <p:nvPr/>
          </p:nvPicPr>
          <p:blipFill>
            <a:blip r:embed="rId3"/>
            <a:stretch>
              <a:fillRect/>
            </a:stretch>
          </p:blipFill>
          <p:spPr>
            <a:xfrm>
              <a:off x="6223133" y="774585"/>
              <a:ext cx="5695387" cy="4817323"/>
            </a:xfrm>
            <a:prstGeom prst="rect">
              <a:avLst/>
            </a:prstGeom>
            <a:ln>
              <a:solidFill>
                <a:srgbClr val="063365"/>
              </a:solidFill>
            </a:ln>
          </p:spPr>
        </p:pic>
        <p:sp>
          <p:nvSpPr>
            <p:cNvPr id="6" name="Oval 5">
              <a:extLst>
                <a:ext uri="{FF2B5EF4-FFF2-40B4-BE49-F238E27FC236}">
                  <a16:creationId xmlns:a16="http://schemas.microsoft.com/office/drawing/2014/main" id="{E83106D9-8E41-299C-1F36-236B01349666}"/>
                </a:ext>
              </a:extLst>
            </p:cNvPr>
            <p:cNvSpPr/>
            <p:nvPr/>
          </p:nvSpPr>
          <p:spPr>
            <a:xfrm>
              <a:off x="6618220" y="1266092"/>
              <a:ext cx="2184136" cy="827785"/>
            </a:xfrm>
            <a:prstGeom prst="ellipse">
              <a:avLst/>
            </a:prstGeom>
            <a:noFill/>
            <a:ln w="57150">
              <a:solidFill>
                <a:srgbClr val="6208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2E9BB92-6051-1A98-70C1-020881A71226}"/>
                </a:ext>
              </a:extLst>
            </p:cNvPr>
            <p:cNvSpPr/>
            <p:nvPr/>
          </p:nvSpPr>
          <p:spPr>
            <a:xfrm>
              <a:off x="10007717" y="967802"/>
              <a:ext cx="1497205" cy="650253"/>
            </a:xfrm>
            <a:prstGeom prst="ellipse">
              <a:avLst/>
            </a:prstGeom>
            <a:noFill/>
            <a:ln w="57150">
              <a:solidFill>
                <a:srgbClr val="6208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FF6BE460-4B03-87D6-93AB-9B6B89F72BC0}"/>
              </a:ext>
            </a:extLst>
          </p:cNvPr>
          <p:cNvSpPr txBox="1"/>
          <p:nvPr/>
        </p:nvSpPr>
        <p:spPr>
          <a:xfrm>
            <a:off x="6446520" y="6373474"/>
            <a:ext cx="6096000" cy="369332"/>
          </a:xfrm>
          <a:prstGeom prst="rect">
            <a:avLst/>
          </a:prstGeom>
          <a:noFill/>
        </p:spPr>
        <p:txBody>
          <a:bodyPr wrap="square">
            <a:spAutoFit/>
          </a:bodyPr>
          <a:lstStyle/>
          <a:p>
            <a:r>
              <a:rPr lang="en-US" dirty="0"/>
              <a:t>Kulynych, Anna &amp; </a:t>
            </a:r>
            <a:r>
              <a:rPr lang="en-US" dirty="0" err="1"/>
              <a:t>Buynevich</a:t>
            </a:r>
            <a:r>
              <a:rPr lang="en-US" dirty="0"/>
              <a:t>, Ilya. (2023)</a:t>
            </a:r>
          </a:p>
        </p:txBody>
      </p:sp>
    </p:spTree>
    <p:extLst>
      <p:ext uri="{BB962C8B-B14F-4D97-AF65-F5344CB8AC3E}">
        <p14:creationId xmlns:p14="http://schemas.microsoft.com/office/powerpoint/2010/main" val="380598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40050-1CD0-CA66-B67D-13E06F41E0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302CEA-1F5C-E39E-E547-58884C5DD7FA}"/>
              </a:ext>
            </a:extLst>
          </p:cNvPr>
          <p:cNvSpPr>
            <a:spLocks noGrp="1"/>
          </p:cNvSpPr>
          <p:nvPr>
            <p:ph type="title"/>
          </p:nvPr>
        </p:nvSpPr>
        <p:spPr/>
        <p:txBody>
          <a:bodyPr/>
          <a:lstStyle/>
          <a:p>
            <a:r>
              <a:rPr lang="en-US" dirty="0">
                <a:solidFill>
                  <a:srgbClr val="870E05"/>
                </a:solidFill>
                <a:latin typeface="Sabon Next LT" panose="02000500000000000000" pitchFamily="2" charset="0"/>
                <a:cs typeface="Sabon Next LT" panose="02000500000000000000" pitchFamily="2" charset="0"/>
              </a:rPr>
              <a:t>Conceptual Mitigation Design Approaches</a:t>
            </a:r>
            <a:endParaRPr lang="en-US" dirty="0"/>
          </a:p>
        </p:txBody>
      </p:sp>
      <p:sp>
        <p:nvSpPr>
          <p:cNvPr id="4" name="Content Placeholder 3">
            <a:extLst>
              <a:ext uri="{FF2B5EF4-FFF2-40B4-BE49-F238E27FC236}">
                <a16:creationId xmlns:a16="http://schemas.microsoft.com/office/drawing/2014/main" id="{1EDCE2B8-12CF-8337-4BEB-C5D984AA9C82}"/>
              </a:ext>
            </a:extLst>
          </p:cNvPr>
          <p:cNvSpPr>
            <a:spLocks noGrp="1"/>
          </p:cNvSpPr>
          <p:nvPr>
            <p:ph sz="half" idx="1"/>
          </p:nvPr>
        </p:nvSpPr>
        <p:spPr>
          <a:xfrm>
            <a:off x="838200" y="1825624"/>
            <a:ext cx="5181600" cy="4815205"/>
          </a:xfrm>
        </p:spPr>
        <p:txBody>
          <a:bodyPr>
            <a:normAutofit fontScale="92500"/>
          </a:bodyPr>
          <a:lstStyle/>
          <a:p>
            <a:pPr marL="0" indent="0">
              <a:buNone/>
            </a:pPr>
            <a:r>
              <a:rPr lang="en-US" b="1" u="sng" dirty="0">
                <a:solidFill>
                  <a:srgbClr val="870E05"/>
                </a:solidFill>
                <a:latin typeface="Sabon Next LT" panose="02000500000000000000" pitchFamily="2" charset="0"/>
                <a:cs typeface="Sabon Next LT" panose="02000500000000000000" pitchFamily="2" charset="0"/>
              </a:rPr>
              <a:t>Short-Term Approach:</a:t>
            </a:r>
          </a:p>
          <a:p>
            <a:pPr marL="0" indent="0">
              <a:buNone/>
            </a:pPr>
            <a:r>
              <a:rPr lang="en-US" sz="2600" b="1" i="1" dirty="0">
                <a:solidFill>
                  <a:srgbClr val="870E05"/>
                </a:solidFill>
                <a:latin typeface="Sabon Next LT" panose="02000500000000000000" pitchFamily="2" charset="0"/>
                <a:cs typeface="Sabon Next LT" panose="02000500000000000000" pitchFamily="2" charset="0"/>
              </a:rPr>
              <a:t>These options can be applied within the next year and do not require extensive permitting. </a:t>
            </a:r>
          </a:p>
          <a:p>
            <a:r>
              <a:rPr lang="en-US" dirty="0">
                <a:solidFill>
                  <a:srgbClr val="870E05"/>
                </a:solidFill>
                <a:latin typeface="Sabon Next LT" panose="02000500000000000000" pitchFamily="2" charset="0"/>
                <a:cs typeface="Sabon Next LT" panose="02000500000000000000" pitchFamily="2" charset="0"/>
              </a:rPr>
              <a:t>Install check valves at existing drainage (recently completed).</a:t>
            </a:r>
          </a:p>
          <a:p>
            <a:r>
              <a:rPr lang="en-US" dirty="0">
                <a:solidFill>
                  <a:srgbClr val="870E05"/>
                </a:solidFill>
                <a:latin typeface="Sabon Next LT" panose="02000500000000000000" pitchFamily="2" charset="0"/>
                <a:cs typeface="Sabon Next LT" panose="02000500000000000000" pitchFamily="2" charset="0"/>
              </a:rPr>
              <a:t>Use available flood forecasting tools to determine flood potential. </a:t>
            </a:r>
          </a:p>
          <a:p>
            <a:pPr lvl="1"/>
            <a:r>
              <a:rPr lang="en-US" dirty="0">
                <a:solidFill>
                  <a:srgbClr val="870E05"/>
                </a:solidFill>
                <a:latin typeface="Sabon Next LT" panose="02000500000000000000" pitchFamily="2" charset="0"/>
                <a:cs typeface="Sabon Next LT" panose="02000500000000000000" pitchFamily="2" charset="0"/>
              </a:rPr>
              <a:t>Deploy sandbags or other temporary measures during surge events. </a:t>
            </a:r>
          </a:p>
          <a:p>
            <a:pPr lvl="1"/>
            <a:r>
              <a:rPr lang="en-US" dirty="0">
                <a:solidFill>
                  <a:srgbClr val="870E05"/>
                </a:solidFill>
                <a:latin typeface="Sabon Next LT" panose="02000500000000000000" pitchFamily="2" charset="0"/>
                <a:cs typeface="Sabon Next LT" panose="02000500000000000000" pitchFamily="2" charset="0"/>
              </a:rPr>
              <a:t>Deploy temporary pump to mitigate precipitation events (ex: April 2024).</a:t>
            </a:r>
          </a:p>
        </p:txBody>
      </p:sp>
      <p:sp>
        <p:nvSpPr>
          <p:cNvPr id="5" name="Content Placeholder 4">
            <a:extLst>
              <a:ext uri="{FF2B5EF4-FFF2-40B4-BE49-F238E27FC236}">
                <a16:creationId xmlns:a16="http://schemas.microsoft.com/office/drawing/2014/main" id="{27CBB014-E803-64A9-C9FD-3F8F4E8B51D2}"/>
              </a:ext>
            </a:extLst>
          </p:cNvPr>
          <p:cNvSpPr>
            <a:spLocks noGrp="1"/>
          </p:cNvSpPr>
          <p:nvPr>
            <p:ph sz="half" idx="2"/>
          </p:nvPr>
        </p:nvSpPr>
        <p:spPr>
          <a:xfrm>
            <a:off x="6172200" y="1825624"/>
            <a:ext cx="5181600" cy="4815205"/>
          </a:xfrm>
        </p:spPr>
        <p:txBody>
          <a:bodyPr>
            <a:normAutofit fontScale="92500"/>
          </a:bodyPr>
          <a:lstStyle/>
          <a:p>
            <a:pPr marL="0" indent="0">
              <a:buNone/>
            </a:pPr>
            <a:r>
              <a:rPr lang="en-US" b="1" u="sng" dirty="0">
                <a:solidFill>
                  <a:srgbClr val="870E05"/>
                </a:solidFill>
                <a:latin typeface="Sabon Next LT" panose="02000500000000000000" pitchFamily="2" charset="0"/>
                <a:cs typeface="Sabon Next LT" panose="02000500000000000000" pitchFamily="2" charset="0"/>
              </a:rPr>
              <a:t>Long-Term Approach:</a:t>
            </a:r>
          </a:p>
          <a:p>
            <a:pPr marL="0" indent="0">
              <a:buNone/>
            </a:pPr>
            <a:r>
              <a:rPr lang="en-US" sz="2600" b="1" i="1" dirty="0">
                <a:solidFill>
                  <a:srgbClr val="870E05"/>
                </a:solidFill>
                <a:latin typeface="Sabon Next LT" panose="02000500000000000000" pitchFamily="2" charset="0"/>
                <a:cs typeface="Sabon Next LT" panose="02000500000000000000" pitchFamily="2" charset="0"/>
              </a:rPr>
              <a:t>These options can be implemented in 2+ years. They require extensive permitting, engineering, and construction.</a:t>
            </a:r>
          </a:p>
          <a:p>
            <a:r>
              <a:rPr lang="en-US" dirty="0">
                <a:solidFill>
                  <a:srgbClr val="870E05"/>
                </a:solidFill>
                <a:latin typeface="Sabon Next LT" panose="02000500000000000000" pitchFamily="2" charset="0"/>
                <a:cs typeface="Sabon Next LT" panose="02000500000000000000" pitchFamily="2" charset="0"/>
              </a:rPr>
              <a:t>Install continuous flood mitigation structure. </a:t>
            </a:r>
          </a:p>
          <a:p>
            <a:r>
              <a:rPr lang="en-US" dirty="0">
                <a:solidFill>
                  <a:srgbClr val="870E05"/>
                </a:solidFill>
                <a:latin typeface="Sabon Next LT" panose="02000500000000000000" pitchFamily="2" charset="0"/>
                <a:cs typeface="Sabon Next LT" panose="02000500000000000000" pitchFamily="2" charset="0"/>
              </a:rPr>
              <a:t>Update drainage and install collection system. </a:t>
            </a:r>
          </a:p>
          <a:p>
            <a:r>
              <a:rPr lang="en-US" dirty="0">
                <a:solidFill>
                  <a:srgbClr val="870E05"/>
                </a:solidFill>
                <a:latin typeface="Sabon Next LT" panose="02000500000000000000" pitchFamily="2" charset="0"/>
                <a:cs typeface="Sabon Next LT" panose="02000500000000000000" pitchFamily="2" charset="0"/>
              </a:rPr>
              <a:t>Install permanent  pump at street end to expel accumulated water.</a:t>
            </a:r>
          </a:p>
          <a:p>
            <a:endParaRPr lang="en-US" dirty="0">
              <a:solidFill>
                <a:srgbClr val="870E05"/>
              </a:solidFill>
              <a:latin typeface="Sabon Next LT" panose="02000500000000000000" pitchFamily="2" charset="0"/>
              <a:cs typeface="Sabon Next LT" panose="02000500000000000000" pitchFamily="2" charset="0"/>
            </a:endParaRPr>
          </a:p>
          <a:p>
            <a:endParaRPr lang="en-US" dirty="0"/>
          </a:p>
        </p:txBody>
      </p:sp>
      <p:cxnSp>
        <p:nvCxnSpPr>
          <p:cNvPr id="6" name="Straight Connector 5">
            <a:extLst>
              <a:ext uri="{FF2B5EF4-FFF2-40B4-BE49-F238E27FC236}">
                <a16:creationId xmlns:a16="http://schemas.microsoft.com/office/drawing/2014/main" id="{6B69D14D-BE15-15DC-FE7F-7C155B050281}"/>
              </a:ext>
            </a:extLst>
          </p:cNvPr>
          <p:cNvCxnSpPr>
            <a:cxnSpLocks/>
          </p:cNvCxnSpPr>
          <p:nvPr/>
        </p:nvCxnSpPr>
        <p:spPr>
          <a:xfrm>
            <a:off x="6006792" y="1423062"/>
            <a:ext cx="0" cy="5256522"/>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26309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4BBB7-BE43-C3DA-BB46-685D0EB06054}"/>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D3316594-0CF2-45F5-75E8-280D4C806650}"/>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9" name="Content Placeholder 3">
            <a:extLst>
              <a:ext uri="{FF2B5EF4-FFF2-40B4-BE49-F238E27FC236}">
                <a16:creationId xmlns:a16="http://schemas.microsoft.com/office/drawing/2014/main" id="{DAF05CC1-FEF5-AE0D-B361-CC8BB08883A7}"/>
              </a:ext>
            </a:extLst>
          </p:cNvPr>
          <p:cNvSpPr>
            <a:spLocks noGrp="1"/>
          </p:cNvSpPr>
          <p:nvPr>
            <p:ph idx="1"/>
          </p:nvPr>
        </p:nvSpPr>
        <p:spPr>
          <a:xfrm>
            <a:off x="838200" y="2093877"/>
            <a:ext cx="4512129" cy="4116424"/>
          </a:xfrm>
        </p:spPr>
        <p:txBody>
          <a:bodyPr>
            <a:normAutofit fontScale="92500" lnSpcReduction="10000"/>
          </a:bodyPr>
          <a:lstStyle/>
          <a:p>
            <a:pPr marL="0" indent="0">
              <a:buNone/>
            </a:pPr>
            <a:r>
              <a:rPr lang="en-US" dirty="0">
                <a:solidFill>
                  <a:srgbClr val="870E05"/>
                </a:solidFill>
                <a:latin typeface="Sabon Next LT" panose="02000500000000000000" pitchFamily="2" charset="0"/>
                <a:cs typeface="Sabon Next LT" panose="02000500000000000000" pitchFamily="2" charset="0"/>
              </a:rPr>
              <a:t>ENOUGH IS ENOUGH</a:t>
            </a:r>
          </a:p>
          <a:p>
            <a:pPr marL="0" indent="0">
              <a:buNone/>
            </a:pPr>
            <a:endParaRPr lang="en-US" dirty="0">
              <a:solidFill>
                <a:srgbClr val="870E05"/>
              </a:solidFill>
              <a:latin typeface="Sabon Next LT" panose="02000500000000000000" pitchFamily="2" charset="0"/>
              <a:cs typeface="Sabon Next LT" panose="02000500000000000000" pitchFamily="2" charset="0"/>
            </a:endParaRPr>
          </a:p>
          <a:p>
            <a:r>
              <a:rPr lang="en-US" dirty="0">
                <a:solidFill>
                  <a:srgbClr val="870E05"/>
                </a:solidFill>
                <a:latin typeface="Sabon Next LT" panose="02000500000000000000" pitchFamily="2" charset="0"/>
                <a:cs typeface="Sabon Next LT" panose="02000500000000000000" pitchFamily="2" charset="0"/>
              </a:rPr>
              <a:t>Flooding after every heavy rain or a back-to-back rainy days.</a:t>
            </a:r>
          </a:p>
          <a:p>
            <a:r>
              <a:rPr lang="en-US" dirty="0">
                <a:solidFill>
                  <a:srgbClr val="870E05"/>
                </a:solidFill>
                <a:latin typeface="Sabon Next LT" panose="02000500000000000000" pitchFamily="2" charset="0"/>
                <a:cs typeface="Sabon Next LT" panose="02000500000000000000" pitchFamily="2" charset="0"/>
              </a:rPr>
              <a:t>Drainage system doesn’t drain.</a:t>
            </a:r>
          </a:p>
          <a:p>
            <a:r>
              <a:rPr lang="en-US" dirty="0">
                <a:solidFill>
                  <a:srgbClr val="870E05"/>
                </a:solidFill>
                <a:latin typeface="Sabon Next LT" panose="02000500000000000000" pitchFamily="2" charset="0"/>
                <a:cs typeface="Sabon Next LT" panose="02000500000000000000" pitchFamily="2" charset="0"/>
              </a:rPr>
              <a:t>Marginal success with auxiliary pump.</a:t>
            </a:r>
          </a:p>
          <a:p>
            <a:r>
              <a:rPr lang="en-US" dirty="0">
                <a:solidFill>
                  <a:srgbClr val="870E05"/>
                </a:solidFill>
                <a:latin typeface="Sabon Next LT" panose="02000500000000000000" pitchFamily="2" charset="0"/>
                <a:cs typeface="Sabon Next LT" panose="02000500000000000000" pitchFamily="2" charset="0"/>
              </a:rPr>
              <a:t>Action is needed. </a:t>
            </a:r>
          </a:p>
          <a:p>
            <a:pPr marL="0" indent="0">
              <a:buNone/>
            </a:pPr>
            <a:endParaRPr lang="en-US" dirty="0">
              <a:solidFill>
                <a:srgbClr val="870E05"/>
              </a:solidFill>
              <a:latin typeface="Sabon Next LT" panose="02000500000000000000" pitchFamily="2" charset="0"/>
              <a:cs typeface="Sabon Next LT" panose="02000500000000000000" pitchFamily="2" charset="0"/>
            </a:endParaRPr>
          </a:p>
        </p:txBody>
      </p:sp>
      <p:sp>
        <p:nvSpPr>
          <p:cNvPr id="12" name="Title 1">
            <a:extLst>
              <a:ext uri="{FF2B5EF4-FFF2-40B4-BE49-F238E27FC236}">
                <a16:creationId xmlns:a16="http://schemas.microsoft.com/office/drawing/2014/main" id="{E59DC97D-D8E8-29C6-7BD7-F2BBF8F55324}"/>
              </a:ext>
            </a:extLst>
          </p:cNvPr>
          <p:cNvSpPr>
            <a:spLocks noGrp="1"/>
          </p:cNvSpPr>
          <p:nvPr>
            <p:ph type="title"/>
          </p:nvPr>
        </p:nvSpPr>
        <p:spPr>
          <a:xfrm>
            <a:off x="836924" y="610032"/>
            <a:ext cx="4711890" cy="1306313"/>
          </a:xfrm>
        </p:spPr>
        <p:txBody>
          <a:bodyPr/>
          <a:lstStyle/>
          <a:p>
            <a:r>
              <a:rPr lang="en-US" dirty="0">
                <a:solidFill>
                  <a:srgbClr val="870E05"/>
                </a:solidFill>
                <a:latin typeface="Sabon Next LT" panose="02000500000000000000" pitchFamily="2" charset="0"/>
                <a:cs typeface="Sabon Next LT" panose="02000500000000000000" pitchFamily="2" charset="0"/>
              </a:rPr>
              <a:t>April 4, 2024</a:t>
            </a:r>
          </a:p>
        </p:txBody>
      </p:sp>
      <p:sp>
        <p:nvSpPr>
          <p:cNvPr id="14" name="TextBox 13">
            <a:extLst>
              <a:ext uri="{FF2B5EF4-FFF2-40B4-BE49-F238E27FC236}">
                <a16:creationId xmlns:a16="http://schemas.microsoft.com/office/drawing/2014/main" id="{0589B2B4-EC24-D9BC-10BB-087F2A48AAD2}"/>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pic>
        <p:nvPicPr>
          <p:cNvPr id="8" name="Content Placeholder 7" descr="A flooded street with houses and a boat in the water&#10;&#10;Description automatically generated">
            <a:extLst>
              <a:ext uri="{FF2B5EF4-FFF2-40B4-BE49-F238E27FC236}">
                <a16:creationId xmlns:a16="http://schemas.microsoft.com/office/drawing/2014/main" id="{5B709EA4-181A-5D73-16F9-E36155335AC0}"/>
              </a:ext>
            </a:extLst>
          </p:cNvPr>
          <p:cNvPicPr>
            <a:picLocks noChangeAspect="1"/>
          </p:cNvPicPr>
          <p:nvPr/>
        </p:nvPicPr>
        <p:blipFill>
          <a:blip r:embed="rId3">
            <a:extLst>
              <a:ext uri="{28A0092B-C50C-407E-A947-70E740481C1C}">
                <a14:useLocalDpi xmlns:a14="http://schemas.microsoft.com/office/drawing/2010/main" val="0"/>
              </a:ext>
            </a:extLst>
          </a:blip>
          <a:srcRect t="10454" r="-1" b="14772"/>
          <a:stretch/>
        </p:blipFill>
        <p:spPr>
          <a:xfrm>
            <a:off x="5740539" y="0"/>
            <a:ext cx="6429753" cy="641032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59167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305D1-CF34-A5A1-7BE2-73F32019548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AE4B38D-2F3A-928F-AD05-28430AC83A81}"/>
              </a:ext>
            </a:extLst>
          </p:cNvPr>
          <p:cNvGrpSpPr/>
          <p:nvPr/>
        </p:nvGrpSpPr>
        <p:grpSpPr>
          <a:xfrm>
            <a:off x="858367" y="152488"/>
            <a:ext cx="10879961" cy="6457269"/>
            <a:chOff x="1435883" y="144906"/>
            <a:chExt cx="10879961" cy="6457269"/>
          </a:xfrm>
        </p:grpSpPr>
        <p:sp>
          <p:nvSpPr>
            <p:cNvPr id="99" name="Isosceles Triangle 98">
              <a:extLst>
                <a:ext uri="{FF2B5EF4-FFF2-40B4-BE49-F238E27FC236}">
                  <a16:creationId xmlns:a16="http://schemas.microsoft.com/office/drawing/2014/main" id="{0BEEB952-5AE7-36B9-F188-858C8AF60588}"/>
                </a:ext>
              </a:extLst>
            </p:cNvPr>
            <p:cNvSpPr/>
            <p:nvPr/>
          </p:nvSpPr>
          <p:spPr>
            <a:xfrm rot="15855972">
              <a:off x="6422983" y="4557471"/>
              <a:ext cx="217084" cy="1246709"/>
            </a:xfrm>
            <a:prstGeom prst="triangle">
              <a:avLst/>
            </a:prstGeom>
            <a:solidFill>
              <a:schemeClr val="tx2">
                <a:lumMod val="5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4" name="Picture 3" descr="A picture containing game&#10;&#10;Description automatically generated">
              <a:extLst>
                <a:ext uri="{FF2B5EF4-FFF2-40B4-BE49-F238E27FC236}">
                  <a16:creationId xmlns:a16="http://schemas.microsoft.com/office/drawing/2014/main" id="{5C199723-D168-C9D1-7E32-AC3A8592930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35883" y="3630135"/>
              <a:ext cx="7988785" cy="1825634"/>
            </a:xfrm>
            <a:prstGeom prst="rect">
              <a:avLst/>
            </a:prstGeom>
            <a:ln w="12700">
              <a:noFill/>
            </a:ln>
          </p:spPr>
        </p:pic>
        <p:sp>
          <p:nvSpPr>
            <p:cNvPr id="2" name="TextBox 1">
              <a:extLst>
                <a:ext uri="{FF2B5EF4-FFF2-40B4-BE49-F238E27FC236}">
                  <a16:creationId xmlns:a16="http://schemas.microsoft.com/office/drawing/2014/main" id="{9151FF0A-CA15-ED25-72F8-B530AB5CC933}"/>
                </a:ext>
              </a:extLst>
            </p:cNvPr>
            <p:cNvSpPr txBox="1"/>
            <p:nvPr/>
          </p:nvSpPr>
          <p:spPr>
            <a:xfrm>
              <a:off x="1457811" y="144906"/>
              <a:ext cx="784578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ct val="0"/>
                </a:spcBef>
                <a:spcAft>
                  <a:spcPts val="600"/>
                </a:spcAft>
                <a:buClrTx/>
                <a:buSzTx/>
                <a:buFontTx/>
                <a:buNone/>
                <a:tabLst/>
                <a:defRPr/>
              </a:pPr>
              <a:r>
                <a:rPr lang="en-US" sz="4000" dirty="0">
                  <a:solidFill>
                    <a:srgbClr val="870E05"/>
                  </a:solidFill>
                  <a:latin typeface="Sabon Next LT" panose="02000500000000000000" pitchFamily="2" charset="0"/>
                  <a:cs typeface="Sabon Next LT" panose="02000500000000000000" pitchFamily="2" charset="0"/>
                </a:rPr>
                <a:t>Install Check Valves</a:t>
              </a:r>
              <a:endParaRPr kumimoji="0" lang="en-US" sz="4000" b="0" i="0" u="none" strike="noStrike" kern="1200" cap="none" spc="0" normalizeH="0" baseline="0" noProof="0" dirty="0">
                <a:ln w="3175" cmpd="sng">
                  <a:noFill/>
                </a:ln>
                <a:solidFill>
                  <a:prstClr val="black"/>
                </a:solidFill>
                <a:effectLst/>
                <a:uLnTx/>
                <a:uFillTx/>
                <a:latin typeface="Corbel" panose="020B0503020204020204"/>
                <a:ea typeface="+mn-ea"/>
                <a:cs typeface="+mn-cs"/>
              </a:endParaRPr>
            </a:p>
          </p:txBody>
        </p:sp>
        <p:sp>
          <p:nvSpPr>
            <p:cNvPr id="3" name="TextBox 2">
              <a:extLst>
                <a:ext uri="{FF2B5EF4-FFF2-40B4-BE49-F238E27FC236}">
                  <a16:creationId xmlns:a16="http://schemas.microsoft.com/office/drawing/2014/main" id="{0CDEAEB7-4862-9D7A-AF72-27EEDD067B83}"/>
                </a:ext>
              </a:extLst>
            </p:cNvPr>
            <p:cNvSpPr txBox="1"/>
            <p:nvPr/>
          </p:nvSpPr>
          <p:spPr>
            <a:xfrm>
              <a:off x="8336717" y="6177391"/>
              <a:ext cx="14526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Check Valve</a:t>
              </a:r>
            </a:p>
          </p:txBody>
        </p:sp>
        <p:sp>
          <p:nvSpPr>
            <p:cNvPr id="6" name="Rectangle 5">
              <a:extLst>
                <a:ext uri="{FF2B5EF4-FFF2-40B4-BE49-F238E27FC236}">
                  <a16:creationId xmlns:a16="http://schemas.microsoft.com/office/drawing/2014/main" id="{140A9B59-F086-9F2A-EE4A-017748A302F3}"/>
                </a:ext>
              </a:extLst>
            </p:cNvPr>
            <p:cNvSpPr/>
            <p:nvPr/>
          </p:nvSpPr>
          <p:spPr>
            <a:xfrm>
              <a:off x="10687671" y="5171530"/>
              <a:ext cx="1279720" cy="911164"/>
            </a:xfrm>
            <a:prstGeom prst="rect">
              <a:avLst/>
            </a:pr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30" name="Straight Connector 29">
              <a:extLst>
                <a:ext uri="{FF2B5EF4-FFF2-40B4-BE49-F238E27FC236}">
                  <a16:creationId xmlns:a16="http://schemas.microsoft.com/office/drawing/2014/main" id="{5F8ADF2E-8AB1-2E19-210E-CE39BF3C132F}"/>
                </a:ext>
              </a:extLst>
            </p:cNvPr>
            <p:cNvCxnSpPr/>
            <p:nvPr/>
          </p:nvCxnSpPr>
          <p:spPr>
            <a:xfrm>
              <a:off x="5861786" y="5201567"/>
              <a:ext cx="914400" cy="9144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4" name="Minus Sign 123">
              <a:extLst>
                <a:ext uri="{FF2B5EF4-FFF2-40B4-BE49-F238E27FC236}">
                  <a16:creationId xmlns:a16="http://schemas.microsoft.com/office/drawing/2014/main" id="{99593FDF-7048-4179-F4BF-2B5E1A417A9D}"/>
                </a:ext>
              </a:extLst>
            </p:cNvPr>
            <p:cNvSpPr/>
            <p:nvPr/>
          </p:nvSpPr>
          <p:spPr>
            <a:xfrm rot="5400000">
              <a:off x="9997074" y="5375201"/>
              <a:ext cx="1257999" cy="528697"/>
            </a:xfrm>
            <a:prstGeom prst="mathMinus">
              <a:avLst>
                <a:gd name="adj1" fmla="val 23521"/>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59" name="TextBox 158">
              <a:extLst>
                <a:ext uri="{FF2B5EF4-FFF2-40B4-BE49-F238E27FC236}">
                  <a16:creationId xmlns:a16="http://schemas.microsoft.com/office/drawing/2014/main" id="{2A1C6C17-6855-0C13-9317-65F2E2F91176}"/>
                </a:ext>
              </a:extLst>
            </p:cNvPr>
            <p:cNvSpPr txBox="1"/>
            <p:nvPr/>
          </p:nvSpPr>
          <p:spPr>
            <a:xfrm>
              <a:off x="10813706" y="4315469"/>
              <a:ext cx="14526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Bulkhead</a:t>
              </a:r>
            </a:p>
          </p:txBody>
        </p:sp>
        <p:sp>
          <p:nvSpPr>
            <p:cNvPr id="22" name="TextBox 21">
              <a:extLst>
                <a:ext uri="{FF2B5EF4-FFF2-40B4-BE49-F238E27FC236}">
                  <a16:creationId xmlns:a16="http://schemas.microsoft.com/office/drawing/2014/main" id="{FB980C96-A1AA-F894-2985-51C04C3B3BB3}"/>
                </a:ext>
              </a:extLst>
            </p:cNvPr>
            <p:cNvSpPr txBox="1"/>
            <p:nvPr/>
          </p:nvSpPr>
          <p:spPr>
            <a:xfrm>
              <a:off x="3250244" y="3869979"/>
              <a:ext cx="16925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Inlets at Gutter</a:t>
              </a:r>
            </a:p>
          </p:txBody>
        </p:sp>
        <p:sp useBgFill="1">
          <p:nvSpPr>
            <p:cNvPr id="33" name="Rectangle 32">
              <a:extLst>
                <a:ext uri="{FF2B5EF4-FFF2-40B4-BE49-F238E27FC236}">
                  <a16:creationId xmlns:a16="http://schemas.microsoft.com/office/drawing/2014/main" id="{EB529692-344A-0644-D3BE-623F1181574D}"/>
                </a:ext>
              </a:extLst>
            </p:cNvPr>
            <p:cNvSpPr/>
            <p:nvPr/>
          </p:nvSpPr>
          <p:spPr>
            <a:xfrm>
              <a:off x="3475351" y="4970217"/>
              <a:ext cx="3685950" cy="4265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27" name="Straight Arrow Connector 26">
              <a:extLst>
                <a:ext uri="{FF2B5EF4-FFF2-40B4-BE49-F238E27FC236}">
                  <a16:creationId xmlns:a16="http://schemas.microsoft.com/office/drawing/2014/main" id="{A97A3517-1DE9-C86B-C719-2D495C90A543}"/>
                </a:ext>
              </a:extLst>
            </p:cNvPr>
            <p:cNvCxnSpPr>
              <a:cxnSpLocks/>
            </p:cNvCxnSpPr>
            <p:nvPr/>
          </p:nvCxnSpPr>
          <p:spPr>
            <a:xfrm flipH="1">
              <a:off x="4683079" y="4150230"/>
              <a:ext cx="80212" cy="104698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902B5C0-060B-DD53-C11C-3A0426795B94}"/>
                </a:ext>
              </a:extLst>
            </p:cNvPr>
            <p:cNvSpPr txBox="1"/>
            <p:nvPr/>
          </p:nvSpPr>
          <p:spPr>
            <a:xfrm>
              <a:off x="1553612" y="5207213"/>
              <a:ext cx="9003168" cy="885129"/>
            </a:xfrm>
            <a:prstGeom prst="rect">
              <a:avLst/>
            </a:prstGeom>
            <a:solidFill>
              <a:srgbClr val="D6AC82">
                <a:alpha val="68627"/>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6" name="Rectangle 25">
              <a:extLst>
                <a:ext uri="{FF2B5EF4-FFF2-40B4-BE49-F238E27FC236}">
                  <a16:creationId xmlns:a16="http://schemas.microsoft.com/office/drawing/2014/main" id="{AE01D41B-4C65-2EF8-DED9-241642721E94}"/>
                </a:ext>
              </a:extLst>
            </p:cNvPr>
            <p:cNvSpPr/>
            <p:nvPr/>
          </p:nvSpPr>
          <p:spPr>
            <a:xfrm>
              <a:off x="4635153" y="5359185"/>
              <a:ext cx="102716" cy="191249"/>
            </a:xfrm>
            <a:prstGeom prst="rect">
              <a:avLst/>
            </a:pr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FE98925C-1BFC-3504-E2FF-269D7BFD14F6}"/>
                </a:ext>
              </a:extLst>
            </p:cNvPr>
            <p:cNvSpPr/>
            <p:nvPr/>
          </p:nvSpPr>
          <p:spPr>
            <a:xfrm>
              <a:off x="4628280" y="5560435"/>
              <a:ext cx="6059391" cy="168684"/>
            </a:xfrm>
            <a:prstGeom prst="rect">
              <a:avLst/>
            </a:prstGeom>
            <a:solidFill>
              <a:schemeClr val="accent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4" name="Rectangle 43">
              <a:extLst>
                <a:ext uri="{FF2B5EF4-FFF2-40B4-BE49-F238E27FC236}">
                  <a16:creationId xmlns:a16="http://schemas.microsoft.com/office/drawing/2014/main" id="{2FE3E777-4D6D-C798-4A41-420631F6CE70}"/>
                </a:ext>
              </a:extLst>
            </p:cNvPr>
            <p:cNvSpPr/>
            <p:nvPr/>
          </p:nvSpPr>
          <p:spPr>
            <a:xfrm>
              <a:off x="5775860" y="5344658"/>
              <a:ext cx="121467" cy="215777"/>
            </a:xfrm>
            <a:prstGeom prst="rect">
              <a:avLst/>
            </a:pr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7" name="Rectangle 46">
              <a:extLst>
                <a:ext uri="{FF2B5EF4-FFF2-40B4-BE49-F238E27FC236}">
                  <a16:creationId xmlns:a16="http://schemas.microsoft.com/office/drawing/2014/main" id="{E3889F96-8E28-8EDE-A475-AAD903E9C42C}"/>
                </a:ext>
              </a:extLst>
            </p:cNvPr>
            <p:cNvSpPr/>
            <p:nvPr/>
          </p:nvSpPr>
          <p:spPr>
            <a:xfrm>
              <a:off x="5777164" y="5194940"/>
              <a:ext cx="109337" cy="368761"/>
            </a:xfrm>
            <a:prstGeom prst="rect">
              <a:avLst/>
            </a:prstGeom>
            <a:noFill/>
            <a:ln w="15875">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54" name="Straight Arrow Connector 53">
              <a:extLst>
                <a:ext uri="{FF2B5EF4-FFF2-40B4-BE49-F238E27FC236}">
                  <a16:creationId xmlns:a16="http://schemas.microsoft.com/office/drawing/2014/main" id="{3A07242B-D164-D3ED-BE60-445A2B58BECE}"/>
                </a:ext>
              </a:extLst>
            </p:cNvPr>
            <p:cNvCxnSpPr>
              <a:cxnSpLocks/>
            </p:cNvCxnSpPr>
            <p:nvPr/>
          </p:nvCxnSpPr>
          <p:spPr>
            <a:xfrm>
              <a:off x="4773297" y="4152360"/>
              <a:ext cx="995469" cy="103658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2A59D67-DAE1-D6F2-2CDC-AEE38ABCE753}"/>
                </a:ext>
              </a:extLst>
            </p:cNvPr>
            <p:cNvCxnSpPr>
              <a:cxnSpLocks/>
            </p:cNvCxnSpPr>
            <p:nvPr/>
          </p:nvCxnSpPr>
          <p:spPr>
            <a:xfrm flipV="1">
              <a:off x="9614351" y="5747391"/>
              <a:ext cx="673886" cy="64315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7" name="Frame 146">
              <a:extLst>
                <a:ext uri="{FF2B5EF4-FFF2-40B4-BE49-F238E27FC236}">
                  <a16:creationId xmlns:a16="http://schemas.microsoft.com/office/drawing/2014/main" id="{542F1E6D-939E-0C4D-0F55-2A0F36610A0D}"/>
                </a:ext>
              </a:extLst>
            </p:cNvPr>
            <p:cNvSpPr/>
            <p:nvPr/>
          </p:nvSpPr>
          <p:spPr>
            <a:xfrm>
              <a:off x="10203678" y="5544973"/>
              <a:ext cx="258367" cy="200918"/>
            </a:xfrm>
            <a:prstGeom prst="frame">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149" name="Straight Connector 148">
              <a:extLst>
                <a:ext uri="{FF2B5EF4-FFF2-40B4-BE49-F238E27FC236}">
                  <a16:creationId xmlns:a16="http://schemas.microsoft.com/office/drawing/2014/main" id="{49E6A442-31ED-DA30-6DEE-C22E61B6779E}"/>
                </a:ext>
              </a:extLst>
            </p:cNvPr>
            <p:cNvCxnSpPr>
              <a:cxnSpLocks/>
            </p:cNvCxnSpPr>
            <p:nvPr/>
          </p:nvCxnSpPr>
          <p:spPr>
            <a:xfrm>
              <a:off x="10203678" y="5544973"/>
              <a:ext cx="231543" cy="1841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41E08FB6-D048-4C84-4B2F-3C4A1E2F6B06}"/>
                </a:ext>
              </a:extLst>
            </p:cNvPr>
            <p:cNvSpPr txBox="1"/>
            <p:nvPr/>
          </p:nvSpPr>
          <p:spPr>
            <a:xfrm>
              <a:off x="9985741" y="3700787"/>
              <a:ext cx="16925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Ground Level</a:t>
              </a:r>
            </a:p>
          </p:txBody>
        </p:sp>
        <p:cxnSp>
          <p:nvCxnSpPr>
            <p:cNvPr id="79" name="Straight Arrow Connector 78">
              <a:extLst>
                <a:ext uri="{FF2B5EF4-FFF2-40B4-BE49-F238E27FC236}">
                  <a16:creationId xmlns:a16="http://schemas.microsoft.com/office/drawing/2014/main" id="{60CA22B2-7C3C-602E-77A1-350DCE067A4E}"/>
                </a:ext>
              </a:extLst>
            </p:cNvPr>
            <p:cNvCxnSpPr>
              <a:cxnSpLocks/>
            </p:cNvCxnSpPr>
            <p:nvPr/>
          </p:nvCxnSpPr>
          <p:spPr>
            <a:xfrm flipH="1">
              <a:off x="9472144" y="3949126"/>
              <a:ext cx="572336" cy="116704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4D7E6D2-FBA2-120B-CA0B-65FE2C9CC181}"/>
                </a:ext>
              </a:extLst>
            </p:cNvPr>
            <p:cNvCxnSpPr>
              <a:cxnSpLocks/>
            </p:cNvCxnSpPr>
            <p:nvPr/>
          </p:nvCxnSpPr>
          <p:spPr>
            <a:xfrm>
              <a:off x="9277060" y="5161397"/>
              <a:ext cx="1279720" cy="6363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91351606-8EC3-EDB9-FD69-9C1769959A50}"/>
                </a:ext>
              </a:extLst>
            </p:cNvPr>
            <p:cNvSpPr/>
            <p:nvPr/>
          </p:nvSpPr>
          <p:spPr>
            <a:xfrm>
              <a:off x="4632891" y="5211713"/>
              <a:ext cx="104978" cy="355242"/>
            </a:xfrm>
            <a:prstGeom prst="rect">
              <a:avLst/>
            </a:prstGeom>
            <a:noFill/>
            <a:ln w="15875">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7" name="Partial Circle 16">
              <a:extLst>
                <a:ext uri="{FF2B5EF4-FFF2-40B4-BE49-F238E27FC236}">
                  <a16:creationId xmlns:a16="http://schemas.microsoft.com/office/drawing/2014/main" id="{6C4CF7AF-A123-04D2-C24B-8705A1AB4AA5}"/>
                </a:ext>
              </a:extLst>
            </p:cNvPr>
            <p:cNvSpPr/>
            <p:nvPr/>
          </p:nvSpPr>
          <p:spPr>
            <a:xfrm rot="10800000">
              <a:off x="4787500" y="5114524"/>
              <a:ext cx="984106" cy="193572"/>
            </a:xfrm>
            <a:prstGeom prst="pie">
              <a:avLst>
                <a:gd name="adj1" fmla="val 0"/>
                <a:gd name="adj2" fmla="val 10832432"/>
              </a:avLst>
            </a:prstGeom>
            <a:solidFill>
              <a:schemeClr val="tx2">
                <a:lumMod val="5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45" name="Straight Arrow Connector 44">
              <a:extLst>
                <a:ext uri="{FF2B5EF4-FFF2-40B4-BE49-F238E27FC236}">
                  <a16:creationId xmlns:a16="http://schemas.microsoft.com/office/drawing/2014/main" id="{352CB489-74CF-B5FC-89EA-E2887F56A266}"/>
                </a:ext>
              </a:extLst>
            </p:cNvPr>
            <p:cNvCxnSpPr>
              <a:cxnSpLocks/>
            </p:cNvCxnSpPr>
            <p:nvPr/>
          </p:nvCxnSpPr>
          <p:spPr>
            <a:xfrm flipH="1">
              <a:off x="10604257" y="4445989"/>
              <a:ext cx="286168" cy="71540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3B4AED7E-6DAE-D421-A95E-E83489CB7341}"/>
                </a:ext>
              </a:extLst>
            </p:cNvPr>
            <p:cNvSpPr/>
            <p:nvPr/>
          </p:nvSpPr>
          <p:spPr>
            <a:xfrm>
              <a:off x="5782122" y="5197212"/>
              <a:ext cx="103909" cy="150506"/>
            </a:xfrm>
            <a:prstGeom prst="rect">
              <a:avLst/>
            </a:prstGeom>
            <a:solidFill>
              <a:schemeClr val="bg1"/>
            </a:solidFill>
            <a:ln>
              <a:solidFill>
                <a:srgbClr val="004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5" name="Rectangle 54">
              <a:extLst>
                <a:ext uri="{FF2B5EF4-FFF2-40B4-BE49-F238E27FC236}">
                  <a16:creationId xmlns:a16="http://schemas.microsoft.com/office/drawing/2014/main" id="{131E9990-A61B-A2AC-079D-2A575F8D481F}"/>
                </a:ext>
              </a:extLst>
            </p:cNvPr>
            <p:cNvSpPr/>
            <p:nvPr/>
          </p:nvSpPr>
          <p:spPr>
            <a:xfrm>
              <a:off x="4633960" y="5211310"/>
              <a:ext cx="103909" cy="150506"/>
            </a:xfrm>
            <a:prstGeom prst="rect">
              <a:avLst/>
            </a:prstGeom>
            <a:solidFill>
              <a:schemeClr val="bg1"/>
            </a:solidFill>
            <a:ln>
              <a:solidFill>
                <a:srgbClr val="004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5" name="Isosceles Triangle 34">
              <a:extLst>
                <a:ext uri="{FF2B5EF4-FFF2-40B4-BE49-F238E27FC236}">
                  <a16:creationId xmlns:a16="http://schemas.microsoft.com/office/drawing/2014/main" id="{84761997-1294-6DBE-9DDE-30DDC8F8E4DD}"/>
                </a:ext>
              </a:extLst>
            </p:cNvPr>
            <p:cNvSpPr/>
            <p:nvPr/>
          </p:nvSpPr>
          <p:spPr>
            <a:xfrm rot="15855972">
              <a:off x="6454087" y="1524810"/>
              <a:ext cx="217084" cy="1246709"/>
            </a:xfrm>
            <a:prstGeom prst="triangle">
              <a:avLst/>
            </a:prstGeom>
            <a:solidFill>
              <a:schemeClr val="tx2">
                <a:lumMod val="5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36" name="Picture 35" descr="A picture containing game&#10;&#10;Description automatically generated">
              <a:extLst>
                <a:ext uri="{FF2B5EF4-FFF2-40B4-BE49-F238E27FC236}">
                  <a16:creationId xmlns:a16="http://schemas.microsoft.com/office/drawing/2014/main" id="{5FD90D0F-AF8B-7BF3-A474-F5899509DA6F}"/>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66987" y="597474"/>
              <a:ext cx="7988785" cy="1825634"/>
            </a:xfrm>
            <a:prstGeom prst="rect">
              <a:avLst/>
            </a:prstGeom>
            <a:ln w="12700">
              <a:noFill/>
            </a:ln>
          </p:spPr>
        </p:pic>
        <p:sp>
          <p:nvSpPr>
            <p:cNvPr id="38" name="TextBox 37">
              <a:extLst>
                <a:ext uri="{FF2B5EF4-FFF2-40B4-BE49-F238E27FC236}">
                  <a16:creationId xmlns:a16="http://schemas.microsoft.com/office/drawing/2014/main" id="{DD686CB6-009C-C4E0-C26E-FF97637ADF0D}"/>
                </a:ext>
              </a:extLst>
            </p:cNvPr>
            <p:cNvSpPr txBox="1"/>
            <p:nvPr/>
          </p:nvSpPr>
          <p:spPr>
            <a:xfrm>
              <a:off x="5261217" y="3095566"/>
              <a:ext cx="388012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a:ea typeface="+mn-ea"/>
                  <a:cs typeface="+mn-cs"/>
                </a:rPr>
                <a:t>W/O CHECK VALVE</a:t>
              </a:r>
            </a:p>
          </p:txBody>
        </p:sp>
        <p:cxnSp>
          <p:nvCxnSpPr>
            <p:cNvPr id="40" name="Straight Connector 39">
              <a:extLst>
                <a:ext uri="{FF2B5EF4-FFF2-40B4-BE49-F238E27FC236}">
                  <a16:creationId xmlns:a16="http://schemas.microsoft.com/office/drawing/2014/main" id="{7434A30F-56F1-13DA-EC22-68297BAC3F1E}"/>
                </a:ext>
              </a:extLst>
            </p:cNvPr>
            <p:cNvCxnSpPr/>
            <p:nvPr/>
          </p:nvCxnSpPr>
          <p:spPr>
            <a:xfrm>
              <a:off x="5892890" y="2168906"/>
              <a:ext cx="914400" cy="914400"/>
            </a:xfrm>
            <a:prstGeom prst="line">
              <a:avLst/>
            </a:prstGeom>
            <a:ln w="12700"/>
          </p:spPr>
          <p:style>
            <a:lnRef idx="1">
              <a:schemeClr val="accent1"/>
            </a:lnRef>
            <a:fillRef idx="0">
              <a:schemeClr val="accent1"/>
            </a:fillRef>
            <a:effectRef idx="0">
              <a:schemeClr val="accent1"/>
            </a:effectRef>
            <a:fontRef idx="minor">
              <a:schemeClr val="tx1"/>
            </a:fontRef>
          </p:style>
        </p:cxnSp>
        <p:sp useBgFill="1">
          <p:nvSpPr>
            <p:cNvPr id="46" name="Rectangle 45">
              <a:extLst>
                <a:ext uri="{FF2B5EF4-FFF2-40B4-BE49-F238E27FC236}">
                  <a16:creationId xmlns:a16="http://schemas.microsoft.com/office/drawing/2014/main" id="{320A79AF-59D5-8A91-B83A-F99DE974879F}"/>
                </a:ext>
              </a:extLst>
            </p:cNvPr>
            <p:cNvSpPr/>
            <p:nvPr/>
          </p:nvSpPr>
          <p:spPr>
            <a:xfrm>
              <a:off x="3506455" y="1937556"/>
              <a:ext cx="3685950" cy="4265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2" name="TextBox 41">
              <a:extLst>
                <a:ext uri="{FF2B5EF4-FFF2-40B4-BE49-F238E27FC236}">
                  <a16:creationId xmlns:a16="http://schemas.microsoft.com/office/drawing/2014/main" id="{2E9AF0F5-9E5B-82DB-E516-B910546668F3}"/>
                </a:ext>
              </a:extLst>
            </p:cNvPr>
            <p:cNvSpPr txBox="1"/>
            <p:nvPr/>
          </p:nvSpPr>
          <p:spPr>
            <a:xfrm>
              <a:off x="10863145" y="1180855"/>
              <a:ext cx="14526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Bulkhead</a:t>
              </a:r>
            </a:p>
          </p:txBody>
        </p:sp>
        <p:sp>
          <p:nvSpPr>
            <p:cNvPr id="43" name="TextBox 42">
              <a:extLst>
                <a:ext uri="{FF2B5EF4-FFF2-40B4-BE49-F238E27FC236}">
                  <a16:creationId xmlns:a16="http://schemas.microsoft.com/office/drawing/2014/main" id="{E893BEF9-04B8-A3D7-065F-363F9E5E11DA}"/>
                </a:ext>
              </a:extLst>
            </p:cNvPr>
            <p:cNvSpPr txBox="1"/>
            <p:nvPr/>
          </p:nvSpPr>
          <p:spPr>
            <a:xfrm>
              <a:off x="3281348" y="837318"/>
              <a:ext cx="16925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Inlets at Gutter</a:t>
              </a:r>
            </a:p>
          </p:txBody>
        </p:sp>
        <p:sp>
          <p:nvSpPr>
            <p:cNvPr id="63" name="TextBox 62">
              <a:extLst>
                <a:ext uri="{FF2B5EF4-FFF2-40B4-BE49-F238E27FC236}">
                  <a16:creationId xmlns:a16="http://schemas.microsoft.com/office/drawing/2014/main" id="{7B7D1275-A93F-71E3-65C0-9DBD01C42D76}"/>
                </a:ext>
              </a:extLst>
            </p:cNvPr>
            <p:cNvSpPr txBox="1"/>
            <p:nvPr/>
          </p:nvSpPr>
          <p:spPr>
            <a:xfrm>
              <a:off x="10016845" y="668126"/>
              <a:ext cx="16925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Ground Level</a:t>
              </a:r>
            </a:p>
          </p:txBody>
        </p:sp>
        <p:cxnSp>
          <p:nvCxnSpPr>
            <p:cNvPr id="64" name="Straight Arrow Connector 63">
              <a:extLst>
                <a:ext uri="{FF2B5EF4-FFF2-40B4-BE49-F238E27FC236}">
                  <a16:creationId xmlns:a16="http://schemas.microsoft.com/office/drawing/2014/main" id="{C00B8532-A51F-3687-B68F-815888F084BB}"/>
                </a:ext>
              </a:extLst>
            </p:cNvPr>
            <p:cNvCxnSpPr>
              <a:cxnSpLocks/>
            </p:cNvCxnSpPr>
            <p:nvPr/>
          </p:nvCxnSpPr>
          <p:spPr>
            <a:xfrm flipH="1">
              <a:off x="9503248" y="916465"/>
              <a:ext cx="572336" cy="116704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1AC26DDF-D862-70CB-024B-98F4B1E4B666}"/>
                </a:ext>
              </a:extLst>
            </p:cNvPr>
            <p:cNvCxnSpPr>
              <a:cxnSpLocks/>
            </p:cNvCxnSpPr>
            <p:nvPr/>
          </p:nvCxnSpPr>
          <p:spPr>
            <a:xfrm flipH="1">
              <a:off x="10635361" y="1413328"/>
              <a:ext cx="286168" cy="71540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D93018A4-0698-547C-A33C-181AC24F0752}"/>
                </a:ext>
              </a:extLst>
            </p:cNvPr>
            <p:cNvSpPr/>
            <p:nvPr/>
          </p:nvSpPr>
          <p:spPr>
            <a:xfrm>
              <a:off x="10718775" y="2114748"/>
              <a:ext cx="1279720" cy="935284"/>
            </a:xfrm>
            <a:prstGeom prst="rect">
              <a:avLst/>
            </a:pr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1" name="TextBox 60">
              <a:extLst>
                <a:ext uri="{FF2B5EF4-FFF2-40B4-BE49-F238E27FC236}">
                  <a16:creationId xmlns:a16="http://schemas.microsoft.com/office/drawing/2014/main" id="{785FAFE0-1CB9-4C26-1A8C-CC6F9F0D590C}"/>
                </a:ext>
              </a:extLst>
            </p:cNvPr>
            <p:cNvSpPr txBox="1"/>
            <p:nvPr/>
          </p:nvSpPr>
          <p:spPr>
            <a:xfrm>
              <a:off x="5301677" y="6202065"/>
              <a:ext cx="388012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a:ea typeface="+mn-ea"/>
                  <a:cs typeface="+mn-cs"/>
                </a:rPr>
                <a:t>WITH CHECK VALVE</a:t>
              </a:r>
            </a:p>
          </p:txBody>
        </p:sp>
        <p:sp>
          <p:nvSpPr>
            <p:cNvPr id="62" name="TextBox 61">
              <a:extLst>
                <a:ext uri="{FF2B5EF4-FFF2-40B4-BE49-F238E27FC236}">
                  <a16:creationId xmlns:a16="http://schemas.microsoft.com/office/drawing/2014/main" id="{B4C419C4-E8ED-AE82-0CAC-7A114F4556CE}"/>
                </a:ext>
              </a:extLst>
            </p:cNvPr>
            <p:cNvSpPr txBox="1"/>
            <p:nvPr/>
          </p:nvSpPr>
          <p:spPr>
            <a:xfrm>
              <a:off x="1584716" y="2190901"/>
              <a:ext cx="9003168" cy="885129"/>
            </a:xfrm>
            <a:prstGeom prst="rect">
              <a:avLst/>
            </a:prstGeom>
            <a:solidFill>
              <a:srgbClr val="D6AC82">
                <a:alpha val="68627"/>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51" name="Straight Arrow Connector 50">
              <a:extLst>
                <a:ext uri="{FF2B5EF4-FFF2-40B4-BE49-F238E27FC236}">
                  <a16:creationId xmlns:a16="http://schemas.microsoft.com/office/drawing/2014/main" id="{C563A72A-B329-DB26-CB7E-981B4A5221A4}"/>
                </a:ext>
              </a:extLst>
            </p:cNvPr>
            <p:cNvCxnSpPr>
              <a:cxnSpLocks/>
            </p:cNvCxnSpPr>
            <p:nvPr/>
          </p:nvCxnSpPr>
          <p:spPr>
            <a:xfrm flipH="1">
              <a:off x="4714183" y="1117569"/>
              <a:ext cx="80212" cy="104698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E953B17D-21EA-BF6E-DAA0-593C8EC3415F}"/>
                </a:ext>
              </a:extLst>
            </p:cNvPr>
            <p:cNvSpPr/>
            <p:nvPr/>
          </p:nvSpPr>
          <p:spPr>
            <a:xfrm>
              <a:off x="4666257" y="2334993"/>
              <a:ext cx="102716" cy="182780"/>
            </a:xfrm>
            <a:prstGeom prst="rect">
              <a:avLst/>
            </a:pr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7" name="Rectangle 56">
              <a:extLst>
                <a:ext uri="{FF2B5EF4-FFF2-40B4-BE49-F238E27FC236}">
                  <a16:creationId xmlns:a16="http://schemas.microsoft.com/office/drawing/2014/main" id="{126DA4EF-DAA3-E751-D85D-A50981729D63}"/>
                </a:ext>
              </a:extLst>
            </p:cNvPr>
            <p:cNvSpPr/>
            <p:nvPr/>
          </p:nvSpPr>
          <p:spPr>
            <a:xfrm>
              <a:off x="5806964" y="2311997"/>
              <a:ext cx="121467" cy="215777"/>
            </a:xfrm>
            <a:prstGeom prst="rect">
              <a:avLst/>
            </a:pr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8" name="Rectangle 57">
              <a:extLst>
                <a:ext uri="{FF2B5EF4-FFF2-40B4-BE49-F238E27FC236}">
                  <a16:creationId xmlns:a16="http://schemas.microsoft.com/office/drawing/2014/main" id="{B57011E6-5818-5298-EB12-B0D06C185D64}"/>
                </a:ext>
              </a:extLst>
            </p:cNvPr>
            <p:cNvSpPr/>
            <p:nvPr/>
          </p:nvSpPr>
          <p:spPr>
            <a:xfrm>
              <a:off x="5808268" y="2162279"/>
              <a:ext cx="109337" cy="368761"/>
            </a:xfrm>
            <a:prstGeom prst="rect">
              <a:avLst/>
            </a:prstGeom>
            <a:noFill/>
            <a:ln w="15875">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59" name="Straight Arrow Connector 58">
              <a:extLst>
                <a:ext uri="{FF2B5EF4-FFF2-40B4-BE49-F238E27FC236}">
                  <a16:creationId xmlns:a16="http://schemas.microsoft.com/office/drawing/2014/main" id="{52E98D83-CD34-2740-BDBA-A445D163C734}"/>
                </a:ext>
              </a:extLst>
            </p:cNvPr>
            <p:cNvCxnSpPr>
              <a:cxnSpLocks/>
            </p:cNvCxnSpPr>
            <p:nvPr/>
          </p:nvCxnSpPr>
          <p:spPr>
            <a:xfrm>
              <a:off x="4804401" y="1119699"/>
              <a:ext cx="995469" cy="103658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68EBF6A-8AD3-2292-CCFF-456DBB60024D}"/>
                </a:ext>
              </a:extLst>
            </p:cNvPr>
            <p:cNvSpPr/>
            <p:nvPr/>
          </p:nvSpPr>
          <p:spPr>
            <a:xfrm>
              <a:off x="4663995" y="2179052"/>
              <a:ext cx="104978" cy="355242"/>
            </a:xfrm>
            <a:prstGeom prst="rect">
              <a:avLst/>
            </a:prstGeom>
            <a:noFill/>
            <a:ln w="15875">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7" name="Partial Circle 66">
              <a:extLst>
                <a:ext uri="{FF2B5EF4-FFF2-40B4-BE49-F238E27FC236}">
                  <a16:creationId xmlns:a16="http://schemas.microsoft.com/office/drawing/2014/main" id="{F8667564-4D95-7788-4DF3-A86FE02CD55D}"/>
                </a:ext>
              </a:extLst>
            </p:cNvPr>
            <p:cNvSpPr/>
            <p:nvPr/>
          </p:nvSpPr>
          <p:spPr>
            <a:xfrm rot="10800000">
              <a:off x="4794793" y="2074673"/>
              <a:ext cx="1013769" cy="125638"/>
            </a:xfrm>
            <a:custGeom>
              <a:avLst/>
              <a:gdLst>
                <a:gd name="connsiteX0" fmla="*/ 984106 w 984106"/>
                <a:gd name="connsiteY0" fmla="*/ 111429 h 222858"/>
                <a:gd name="connsiteX1" fmla="*/ 555389 w 984106"/>
                <a:gd name="connsiteY1" fmla="*/ 221931 h 222858"/>
                <a:gd name="connsiteX2" fmla="*/ 427348 w 984106"/>
                <a:gd name="connsiteY2" fmla="*/ 221890 h 222858"/>
                <a:gd name="connsiteX3" fmla="*/ 426 w 984106"/>
                <a:gd name="connsiteY3" fmla="*/ 106790 h 222858"/>
                <a:gd name="connsiteX4" fmla="*/ 492053 w 984106"/>
                <a:gd name="connsiteY4" fmla="*/ 111429 h 222858"/>
                <a:gd name="connsiteX5" fmla="*/ 984106 w 984106"/>
                <a:gd name="connsiteY5" fmla="*/ 111429 h 222858"/>
                <a:gd name="connsiteX0" fmla="*/ 984382 w 984382"/>
                <a:gd name="connsiteY0" fmla="*/ 4639 h 120411"/>
                <a:gd name="connsiteX1" fmla="*/ 555665 w 984382"/>
                <a:gd name="connsiteY1" fmla="*/ 115141 h 120411"/>
                <a:gd name="connsiteX2" fmla="*/ 351424 w 984382"/>
                <a:gd name="connsiteY2" fmla="*/ 103194 h 120411"/>
                <a:gd name="connsiteX3" fmla="*/ 702 w 984382"/>
                <a:gd name="connsiteY3" fmla="*/ 0 h 120411"/>
                <a:gd name="connsiteX4" fmla="*/ 492329 w 984382"/>
                <a:gd name="connsiteY4" fmla="*/ 4639 h 120411"/>
                <a:gd name="connsiteX5" fmla="*/ 984382 w 984382"/>
                <a:gd name="connsiteY5" fmla="*/ 4639 h 120411"/>
                <a:gd name="connsiteX0" fmla="*/ 984322 w 984322"/>
                <a:gd name="connsiteY0" fmla="*/ 4639 h 120746"/>
                <a:gd name="connsiteX1" fmla="*/ 555605 w 984322"/>
                <a:gd name="connsiteY1" fmla="*/ 115141 h 120746"/>
                <a:gd name="connsiteX2" fmla="*/ 351364 w 984322"/>
                <a:gd name="connsiteY2" fmla="*/ 103194 h 120746"/>
                <a:gd name="connsiteX3" fmla="*/ 642 w 984322"/>
                <a:gd name="connsiteY3" fmla="*/ 0 h 120746"/>
                <a:gd name="connsiteX4" fmla="*/ 492269 w 984322"/>
                <a:gd name="connsiteY4" fmla="*/ 4639 h 120746"/>
                <a:gd name="connsiteX5" fmla="*/ 984322 w 984322"/>
                <a:gd name="connsiteY5" fmla="*/ 4639 h 120746"/>
                <a:gd name="connsiteX0" fmla="*/ 986363 w 986363"/>
                <a:gd name="connsiteY0" fmla="*/ 7021 h 126133"/>
                <a:gd name="connsiteX1" fmla="*/ 557646 w 986363"/>
                <a:gd name="connsiteY1" fmla="*/ 117523 h 126133"/>
                <a:gd name="connsiteX2" fmla="*/ 353405 w 986363"/>
                <a:gd name="connsiteY2" fmla="*/ 105576 h 126133"/>
                <a:gd name="connsiteX3" fmla="*/ 302 w 986363"/>
                <a:gd name="connsiteY3" fmla="*/ 0 h 126133"/>
                <a:gd name="connsiteX4" fmla="*/ 494310 w 986363"/>
                <a:gd name="connsiteY4" fmla="*/ 7021 h 126133"/>
                <a:gd name="connsiteX5" fmla="*/ 986363 w 986363"/>
                <a:gd name="connsiteY5" fmla="*/ 7021 h 126133"/>
                <a:gd name="connsiteX0" fmla="*/ 986678 w 986678"/>
                <a:gd name="connsiteY0" fmla="*/ 7021 h 126133"/>
                <a:gd name="connsiteX1" fmla="*/ 557961 w 986678"/>
                <a:gd name="connsiteY1" fmla="*/ 117523 h 126133"/>
                <a:gd name="connsiteX2" fmla="*/ 353720 w 986678"/>
                <a:gd name="connsiteY2" fmla="*/ 105576 h 126133"/>
                <a:gd name="connsiteX3" fmla="*/ 617 w 986678"/>
                <a:gd name="connsiteY3" fmla="*/ 0 h 126133"/>
                <a:gd name="connsiteX4" fmla="*/ 494625 w 986678"/>
                <a:gd name="connsiteY4" fmla="*/ 7021 h 126133"/>
                <a:gd name="connsiteX5" fmla="*/ 986678 w 986678"/>
                <a:gd name="connsiteY5" fmla="*/ 7021 h 126133"/>
                <a:gd name="connsiteX0" fmla="*/ 988500 w 988500"/>
                <a:gd name="connsiteY0" fmla="*/ 7021 h 126133"/>
                <a:gd name="connsiteX1" fmla="*/ 559783 w 988500"/>
                <a:gd name="connsiteY1" fmla="*/ 117523 h 126133"/>
                <a:gd name="connsiteX2" fmla="*/ 355542 w 988500"/>
                <a:gd name="connsiteY2" fmla="*/ 105576 h 126133"/>
                <a:gd name="connsiteX3" fmla="*/ 2439 w 988500"/>
                <a:gd name="connsiteY3" fmla="*/ 0 h 126133"/>
                <a:gd name="connsiteX4" fmla="*/ 496447 w 988500"/>
                <a:gd name="connsiteY4" fmla="*/ 7021 h 126133"/>
                <a:gd name="connsiteX5" fmla="*/ 988500 w 988500"/>
                <a:gd name="connsiteY5" fmla="*/ 7021 h 126133"/>
                <a:gd name="connsiteX0" fmla="*/ 989957 w 989957"/>
                <a:gd name="connsiteY0" fmla="*/ 7021 h 125285"/>
                <a:gd name="connsiteX1" fmla="*/ 561240 w 989957"/>
                <a:gd name="connsiteY1" fmla="*/ 117523 h 125285"/>
                <a:gd name="connsiteX2" fmla="*/ 237937 w 989957"/>
                <a:gd name="connsiteY2" fmla="*/ 103195 h 125285"/>
                <a:gd name="connsiteX3" fmla="*/ 3896 w 989957"/>
                <a:gd name="connsiteY3" fmla="*/ 0 h 125285"/>
                <a:gd name="connsiteX4" fmla="*/ 497904 w 989957"/>
                <a:gd name="connsiteY4" fmla="*/ 7021 h 125285"/>
                <a:gd name="connsiteX5" fmla="*/ 989957 w 989957"/>
                <a:gd name="connsiteY5" fmla="*/ 7021 h 125285"/>
                <a:gd name="connsiteX0" fmla="*/ 1013769 w 1013769"/>
                <a:gd name="connsiteY0" fmla="*/ 2259 h 125638"/>
                <a:gd name="connsiteX1" fmla="*/ 561240 w 1013769"/>
                <a:gd name="connsiteY1" fmla="*/ 117523 h 125638"/>
                <a:gd name="connsiteX2" fmla="*/ 237937 w 1013769"/>
                <a:gd name="connsiteY2" fmla="*/ 103195 h 125638"/>
                <a:gd name="connsiteX3" fmla="*/ 3896 w 1013769"/>
                <a:gd name="connsiteY3" fmla="*/ 0 h 125638"/>
                <a:gd name="connsiteX4" fmla="*/ 497904 w 1013769"/>
                <a:gd name="connsiteY4" fmla="*/ 7021 h 125638"/>
                <a:gd name="connsiteX5" fmla="*/ 1013769 w 1013769"/>
                <a:gd name="connsiteY5" fmla="*/ 2259 h 12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3769" h="125638">
                  <a:moveTo>
                    <a:pt x="1013769" y="2259"/>
                  </a:moveTo>
                  <a:cubicBezTo>
                    <a:pt x="1013769" y="58255"/>
                    <a:pt x="690545" y="100700"/>
                    <a:pt x="561240" y="117523"/>
                  </a:cubicBezTo>
                  <a:cubicBezTo>
                    <a:pt x="431935" y="134346"/>
                    <a:pt x="330828" y="122782"/>
                    <a:pt x="237937" y="103195"/>
                  </a:cubicBezTo>
                  <a:cubicBezTo>
                    <a:pt x="145046" y="83608"/>
                    <a:pt x="-28130" y="93318"/>
                    <a:pt x="3896" y="0"/>
                  </a:cubicBezTo>
                  <a:lnTo>
                    <a:pt x="497904" y="7021"/>
                  </a:lnTo>
                  <a:lnTo>
                    <a:pt x="1013769" y="2259"/>
                  </a:lnTo>
                  <a:close/>
                </a:path>
              </a:pathLst>
            </a:custGeom>
            <a:solidFill>
              <a:schemeClr val="tx2">
                <a:lumMod val="5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3" name="Rectangle 72">
              <a:extLst>
                <a:ext uri="{FF2B5EF4-FFF2-40B4-BE49-F238E27FC236}">
                  <a16:creationId xmlns:a16="http://schemas.microsoft.com/office/drawing/2014/main" id="{4CF78405-C0E1-0247-5E2D-706C67D4C3F1}"/>
                </a:ext>
              </a:extLst>
            </p:cNvPr>
            <p:cNvSpPr/>
            <p:nvPr/>
          </p:nvSpPr>
          <p:spPr>
            <a:xfrm>
              <a:off x="5813115" y="2170389"/>
              <a:ext cx="103909" cy="150506"/>
            </a:xfrm>
            <a:prstGeom prst="rect">
              <a:avLst/>
            </a:prstGeom>
            <a:solidFill>
              <a:schemeClr val="accent1">
                <a:alpha val="69000"/>
              </a:schemeClr>
            </a:solidFill>
            <a:ln>
              <a:solidFill>
                <a:srgbClr val="004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9" name="Isosceles Triangle 8">
              <a:extLst>
                <a:ext uri="{FF2B5EF4-FFF2-40B4-BE49-F238E27FC236}">
                  <a16:creationId xmlns:a16="http://schemas.microsoft.com/office/drawing/2014/main" id="{62B66DE9-CBD6-43F6-2706-6C8C60B79923}"/>
                </a:ext>
              </a:extLst>
            </p:cNvPr>
            <p:cNvSpPr/>
            <p:nvPr/>
          </p:nvSpPr>
          <p:spPr>
            <a:xfrm rot="10800000" flipH="1">
              <a:off x="4172288" y="2125742"/>
              <a:ext cx="715127" cy="58543"/>
            </a:xfrm>
            <a:custGeom>
              <a:avLst/>
              <a:gdLst>
                <a:gd name="connsiteX0" fmla="*/ 0 w 249526"/>
                <a:gd name="connsiteY0" fmla="*/ 45719 h 45719"/>
                <a:gd name="connsiteX1" fmla="*/ 124763 w 249526"/>
                <a:gd name="connsiteY1" fmla="*/ 0 h 45719"/>
                <a:gd name="connsiteX2" fmla="*/ 249526 w 249526"/>
                <a:gd name="connsiteY2" fmla="*/ 45719 h 45719"/>
                <a:gd name="connsiteX3" fmla="*/ 0 w 249526"/>
                <a:gd name="connsiteY3" fmla="*/ 45719 h 45719"/>
                <a:gd name="connsiteX0" fmla="*/ 0 w 599570"/>
                <a:gd name="connsiteY0" fmla="*/ 38576 h 45719"/>
                <a:gd name="connsiteX1" fmla="*/ 474807 w 599570"/>
                <a:gd name="connsiteY1" fmla="*/ 0 h 45719"/>
                <a:gd name="connsiteX2" fmla="*/ 599570 w 599570"/>
                <a:gd name="connsiteY2" fmla="*/ 45719 h 45719"/>
                <a:gd name="connsiteX3" fmla="*/ 0 w 599570"/>
                <a:gd name="connsiteY3" fmla="*/ 38576 h 45719"/>
                <a:gd name="connsiteX0" fmla="*/ 0 w 679957"/>
                <a:gd name="connsiteY0" fmla="*/ 26095 h 45719"/>
                <a:gd name="connsiteX1" fmla="*/ 555194 w 679957"/>
                <a:gd name="connsiteY1" fmla="*/ 0 h 45719"/>
                <a:gd name="connsiteX2" fmla="*/ 679957 w 679957"/>
                <a:gd name="connsiteY2" fmla="*/ 45719 h 45719"/>
                <a:gd name="connsiteX3" fmla="*/ 0 w 679957"/>
                <a:gd name="connsiteY3" fmla="*/ 26095 h 45719"/>
                <a:gd name="connsiteX0" fmla="*/ 0 w 715127"/>
                <a:gd name="connsiteY0" fmla="*/ 26095 h 36358"/>
                <a:gd name="connsiteX1" fmla="*/ 555194 w 715127"/>
                <a:gd name="connsiteY1" fmla="*/ 0 h 36358"/>
                <a:gd name="connsiteX2" fmla="*/ 715127 w 715127"/>
                <a:gd name="connsiteY2" fmla="*/ 36358 h 36358"/>
                <a:gd name="connsiteX3" fmla="*/ 0 w 715127"/>
                <a:gd name="connsiteY3" fmla="*/ 26095 h 36358"/>
              </a:gdLst>
              <a:ahLst/>
              <a:cxnLst>
                <a:cxn ang="0">
                  <a:pos x="connsiteX0" y="connsiteY0"/>
                </a:cxn>
                <a:cxn ang="0">
                  <a:pos x="connsiteX1" y="connsiteY1"/>
                </a:cxn>
                <a:cxn ang="0">
                  <a:pos x="connsiteX2" y="connsiteY2"/>
                </a:cxn>
                <a:cxn ang="0">
                  <a:pos x="connsiteX3" y="connsiteY3"/>
                </a:cxn>
              </a:cxnLst>
              <a:rect l="l" t="t" r="r" b="b"/>
              <a:pathLst>
                <a:path w="715127" h="36358">
                  <a:moveTo>
                    <a:pt x="0" y="26095"/>
                  </a:moveTo>
                  <a:lnTo>
                    <a:pt x="555194" y="0"/>
                  </a:lnTo>
                  <a:lnTo>
                    <a:pt x="715127" y="36358"/>
                  </a:lnTo>
                  <a:lnTo>
                    <a:pt x="0" y="26095"/>
                  </a:lnTo>
                  <a:close/>
                </a:path>
              </a:pathLst>
            </a:custGeom>
            <a:solidFill>
              <a:schemeClr val="accent1">
                <a:alpha val="69000"/>
              </a:schemeClr>
            </a:solidFill>
            <a:ln>
              <a:solidFill>
                <a:srgbClr val="004990">
                  <a:alpha val="6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49" name="Straight Connector 48">
              <a:extLst>
                <a:ext uri="{FF2B5EF4-FFF2-40B4-BE49-F238E27FC236}">
                  <a16:creationId xmlns:a16="http://schemas.microsoft.com/office/drawing/2014/main" id="{3530D4AD-8ABB-3F53-4FAC-64316676B38B}"/>
                </a:ext>
              </a:extLst>
            </p:cNvPr>
            <p:cNvCxnSpPr>
              <a:cxnSpLocks/>
              <a:endCxn id="50" idx="0"/>
            </p:cNvCxnSpPr>
            <p:nvPr/>
          </p:nvCxnSpPr>
          <p:spPr>
            <a:xfrm>
              <a:off x="3458978" y="2099529"/>
              <a:ext cx="1282721" cy="1066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Arc 49">
              <a:extLst>
                <a:ext uri="{FF2B5EF4-FFF2-40B4-BE49-F238E27FC236}">
                  <a16:creationId xmlns:a16="http://schemas.microsoft.com/office/drawing/2014/main" id="{EB5AC14C-EEF4-52F1-470A-80BCEBED0268}"/>
                </a:ext>
              </a:extLst>
            </p:cNvPr>
            <p:cNvSpPr/>
            <p:nvPr/>
          </p:nvSpPr>
          <p:spPr>
            <a:xfrm rot="21406062">
              <a:off x="4669490" y="2075334"/>
              <a:ext cx="1213721" cy="392685"/>
            </a:xfrm>
            <a:prstGeom prst="arc">
              <a:avLst>
                <a:gd name="adj1" fmla="val 11413230"/>
                <a:gd name="adj2" fmla="val 21327328"/>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4" name="Rectangle 73">
              <a:extLst>
                <a:ext uri="{FF2B5EF4-FFF2-40B4-BE49-F238E27FC236}">
                  <a16:creationId xmlns:a16="http://schemas.microsoft.com/office/drawing/2014/main" id="{112DB1BD-F310-A35B-D6A8-63BF5D6C200C}"/>
                </a:ext>
              </a:extLst>
            </p:cNvPr>
            <p:cNvSpPr/>
            <p:nvPr/>
          </p:nvSpPr>
          <p:spPr>
            <a:xfrm>
              <a:off x="4664953" y="2184487"/>
              <a:ext cx="103909" cy="150506"/>
            </a:xfrm>
            <a:prstGeom prst="rect">
              <a:avLst/>
            </a:prstGeom>
            <a:solidFill>
              <a:schemeClr val="accent1">
                <a:alpha val="69000"/>
              </a:schemeClr>
            </a:solidFill>
            <a:ln>
              <a:solidFill>
                <a:srgbClr val="004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6" name="Rectangle 55">
              <a:extLst>
                <a:ext uri="{FF2B5EF4-FFF2-40B4-BE49-F238E27FC236}">
                  <a16:creationId xmlns:a16="http://schemas.microsoft.com/office/drawing/2014/main" id="{626C3FAC-4FA7-43F4-6FC1-A9F8428B5DDB}"/>
                </a:ext>
              </a:extLst>
            </p:cNvPr>
            <p:cNvSpPr/>
            <p:nvPr/>
          </p:nvSpPr>
          <p:spPr>
            <a:xfrm>
              <a:off x="4659384" y="2527774"/>
              <a:ext cx="6059391" cy="168684"/>
            </a:xfrm>
            <a:prstGeom prst="rect">
              <a:avLst/>
            </a:prstGeom>
            <a:solidFill>
              <a:schemeClr val="accent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2" name="Isosceles Triangle 11">
              <a:extLst>
                <a:ext uri="{FF2B5EF4-FFF2-40B4-BE49-F238E27FC236}">
                  <a16:creationId xmlns:a16="http://schemas.microsoft.com/office/drawing/2014/main" id="{DA39F655-7F27-7E1C-8E8D-112F6A690557}"/>
                </a:ext>
              </a:extLst>
            </p:cNvPr>
            <p:cNvSpPr/>
            <p:nvPr/>
          </p:nvSpPr>
          <p:spPr>
            <a:xfrm flipV="1">
              <a:off x="5799870" y="2133524"/>
              <a:ext cx="622896" cy="48582"/>
            </a:xfrm>
            <a:custGeom>
              <a:avLst/>
              <a:gdLst>
                <a:gd name="connsiteX0" fmla="*/ 0 w 195524"/>
                <a:gd name="connsiteY0" fmla="*/ 45719 h 45719"/>
                <a:gd name="connsiteX1" fmla="*/ 97762 w 195524"/>
                <a:gd name="connsiteY1" fmla="*/ 0 h 45719"/>
                <a:gd name="connsiteX2" fmla="*/ 195524 w 195524"/>
                <a:gd name="connsiteY2" fmla="*/ 45719 h 45719"/>
                <a:gd name="connsiteX3" fmla="*/ 0 w 195524"/>
                <a:gd name="connsiteY3" fmla="*/ 45719 h 45719"/>
                <a:gd name="connsiteX0" fmla="*/ 0 w 588431"/>
                <a:gd name="connsiteY0" fmla="*/ 45719 h 45719"/>
                <a:gd name="connsiteX1" fmla="*/ 97762 w 588431"/>
                <a:gd name="connsiteY1" fmla="*/ 0 h 45719"/>
                <a:gd name="connsiteX2" fmla="*/ 588431 w 588431"/>
                <a:gd name="connsiteY2" fmla="*/ 31431 h 45719"/>
                <a:gd name="connsiteX3" fmla="*/ 0 w 588431"/>
                <a:gd name="connsiteY3" fmla="*/ 45719 h 45719"/>
                <a:gd name="connsiteX0" fmla="*/ 0 w 647962"/>
                <a:gd name="connsiteY0" fmla="*/ 64769 h 64769"/>
                <a:gd name="connsiteX1" fmla="*/ 157293 w 647962"/>
                <a:gd name="connsiteY1" fmla="*/ 0 h 64769"/>
                <a:gd name="connsiteX2" fmla="*/ 647962 w 647962"/>
                <a:gd name="connsiteY2" fmla="*/ 31431 h 64769"/>
                <a:gd name="connsiteX3" fmla="*/ 0 w 647962"/>
                <a:gd name="connsiteY3" fmla="*/ 64769 h 64769"/>
                <a:gd name="connsiteX0" fmla="*/ 0 w 647962"/>
                <a:gd name="connsiteY0" fmla="*/ 62388 h 62388"/>
                <a:gd name="connsiteX1" fmla="*/ 112049 w 647962"/>
                <a:gd name="connsiteY1" fmla="*/ 0 h 62388"/>
                <a:gd name="connsiteX2" fmla="*/ 647962 w 647962"/>
                <a:gd name="connsiteY2" fmla="*/ 29050 h 62388"/>
                <a:gd name="connsiteX3" fmla="*/ 0 w 647962"/>
                <a:gd name="connsiteY3" fmla="*/ 62388 h 62388"/>
                <a:gd name="connsiteX0" fmla="*/ 0 w 668058"/>
                <a:gd name="connsiteY0" fmla="*/ 92533 h 92533"/>
                <a:gd name="connsiteX1" fmla="*/ 132145 w 668058"/>
                <a:gd name="connsiteY1" fmla="*/ 0 h 92533"/>
                <a:gd name="connsiteX2" fmla="*/ 668058 w 668058"/>
                <a:gd name="connsiteY2" fmla="*/ 29050 h 92533"/>
                <a:gd name="connsiteX3" fmla="*/ 0 w 668058"/>
                <a:gd name="connsiteY3" fmla="*/ 92533 h 92533"/>
                <a:gd name="connsiteX0" fmla="*/ 0 w 683131"/>
                <a:gd name="connsiteY0" fmla="*/ 92533 h 92533"/>
                <a:gd name="connsiteX1" fmla="*/ 132145 w 683131"/>
                <a:gd name="connsiteY1" fmla="*/ 0 h 92533"/>
                <a:gd name="connsiteX2" fmla="*/ 683131 w 683131"/>
                <a:gd name="connsiteY2" fmla="*/ 24026 h 92533"/>
                <a:gd name="connsiteX3" fmla="*/ 0 w 683131"/>
                <a:gd name="connsiteY3" fmla="*/ 92533 h 92533"/>
                <a:gd name="connsiteX0" fmla="*/ 0 w 637913"/>
                <a:gd name="connsiteY0" fmla="*/ 62388 h 62388"/>
                <a:gd name="connsiteX1" fmla="*/ 86927 w 637913"/>
                <a:gd name="connsiteY1" fmla="*/ 0 h 62388"/>
                <a:gd name="connsiteX2" fmla="*/ 637913 w 637913"/>
                <a:gd name="connsiteY2" fmla="*/ 24026 h 62388"/>
                <a:gd name="connsiteX3" fmla="*/ 0 w 637913"/>
                <a:gd name="connsiteY3" fmla="*/ 62388 h 62388"/>
              </a:gdLst>
              <a:ahLst/>
              <a:cxnLst>
                <a:cxn ang="0">
                  <a:pos x="connsiteX0" y="connsiteY0"/>
                </a:cxn>
                <a:cxn ang="0">
                  <a:pos x="connsiteX1" y="connsiteY1"/>
                </a:cxn>
                <a:cxn ang="0">
                  <a:pos x="connsiteX2" y="connsiteY2"/>
                </a:cxn>
                <a:cxn ang="0">
                  <a:pos x="connsiteX3" y="connsiteY3"/>
                </a:cxn>
              </a:cxnLst>
              <a:rect l="l" t="t" r="r" b="b"/>
              <a:pathLst>
                <a:path w="637913" h="62388">
                  <a:moveTo>
                    <a:pt x="0" y="62388"/>
                  </a:moveTo>
                  <a:lnTo>
                    <a:pt x="86927" y="0"/>
                  </a:lnTo>
                  <a:lnTo>
                    <a:pt x="637913" y="24026"/>
                  </a:lnTo>
                  <a:lnTo>
                    <a:pt x="0" y="62388"/>
                  </a:lnTo>
                  <a:close/>
                </a:path>
              </a:pathLst>
            </a:custGeom>
            <a:solidFill>
              <a:schemeClr val="accent1">
                <a:alpha val="69000"/>
              </a:schemeClr>
            </a:solidFill>
            <a:ln>
              <a:solidFill>
                <a:srgbClr val="004990">
                  <a:alpha val="6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65" name="Straight Connector 64">
              <a:extLst>
                <a:ext uri="{FF2B5EF4-FFF2-40B4-BE49-F238E27FC236}">
                  <a16:creationId xmlns:a16="http://schemas.microsoft.com/office/drawing/2014/main" id="{1F409F0A-736D-D5E8-93FE-F69B52E7F2AF}"/>
                </a:ext>
              </a:extLst>
            </p:cNvPr>
            <p:cNvCxnSpPr>
              <a:cxnSpLocks/>
            </p:cNvCxnSpPr>
            <p:nvPr/>
          </p:nvCxnSpPr>
          <p:spPr>
            <a:xfrm>
              <a:off x="9308164" y="2118129"/>
              <a:ext cx="1279720" cy="7424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Minus Sign 40">
              <a:extLst>
                <a:ext uri="{FF2B5EF4-FFF2-40B4-BE49-F238E27FC236}">
                  <a16:creationId xmlns:a16="http://schemas.microsoft.com/office/drawing/2014/main" id="{416B7E56-2526-C584-EE1F-F27B78F4B00E}"/>
                </a:ext>
              </a:extLst>
            </p:cNvPr>
            <p:cNvSpPr/>
            <p:nvPr/>
          </p:nvSpPr>
          <p:spPr>
            <a:xfrm rot="5400000">
              <a:off x="10016737" y="2331100"/>
              <a:ext cx="1280880" cy="528697"/>
            </a:xfrm>
            <a:prstGeom prst="mathMinus">
              <a:avLst>
                <a:gd name="adj1" fmla="val 23521"/>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Isosceles Triangle 13">
              <a:extLst>
                <a:ext uri="{FF2B5EF4-FFF2-40B4-BE49-F238E27FC236}">
                  <a16:creationId xmlns:a16="http://schemas.microsoft.com/office/drawing/2014/main" id="{42FDA141-241A-6ED9-915F-173F8E798E4A}"/>
                </a:ext>
              </a:extLst>
            </p:cNvPr>
            <p:cNvSpPr/>
            <p:nvPr/>
          </p:nvSpPr>
          <p:spPr>
            <a:xfrm rot="16005621">
              <a:off x="6689600" y="1707726"/>
              <a:ext cx="57298" cy="964111"/>
            </a:xfrm>
            <a:custGeom>
              <a:avLst/>
              <a:gdLst>
                <a:gd name="connsiteX0" fmla="*/ 0 w 155310"/>
                <a:gd name="connsiteY0" fmla="*/ 825457 h 825457"/>
                <a:gd name="connsiteX1" fmla="*/ 116771 w 155310"/>
                <a:gd name="connsiteY1" fmla="*/ 0 h 825457"/>
                <a:gd name="connsiteX2" fmla="*/ 155310 w 155310"/>
                <a:gd name="connsiteY2" fmla="*/ 825457 h 825457"/>
                <a:gd name="connsiteX3" fmla="*/ 0 w 155310"/>
                <a:gd name="connsiteY3" fmla="*/ 825457 h 825457"/>
                <a:gd name="connsiteX0" fmla="*/ 0 w 88607"/>
                <a:gd name="connsiteY0" fmla="*/ 826848 h 826848"/>
                <a:gd name="connsiteX1" fmla="*/ 50068 w 88607"/>
                <a:gd name="connsiteY1" fmla="*/ 0 h 826848"/>
                <a:gd name="connsiteX2" fmla="*/ 88607 w 88607"/>
                <a:gd name="connsiteY2" fmla="*/ 825457 h 826848"/>
                <a:gd name="connsiteX3" fmla="*/ 0 w 88607"/>
                <a:gd name="connsiteY3" fmla="*/ 826848 h 826848"/>
                <a:gd name="connsiteX0" fmla="*/ 0 w 88607"/>
                <a:gd name="connsiteY0" fmla="*/ 952718 h 952718"/>
                <a:gd name="connsiteX1" fmla="*/ 59578 w 88607"/>
                <a:gd name="connsiteY1" fmla="*/ 0 h 952718"/>
                <a:gd name="connsiteX2" fmla="*/ 88607 w 88607"/>
                <a:gd name="connsiteY2" fmla="*/ 951327 h 952718"/>
                <a:gd name="connsiteX3" fmla="*/ 0 w 88607"/>
                <a:gd name="connsiteY3" fmla="*/ 952718 h 952718"/>
                <a:gd name="connsiteX0" fmla="*/ 0 w 59674"/>
                <a:gd name="connsiteY0" fmla="*/ 952718 h 956844"/>
                <a:gd name="connsiteX1" fmla="*/ 59578 w 59674"/>
                <a:gd name="connsiteY1" fmla="*/ 0 h 956844"/>
                <a:gd name="connsiteX2" fmla="*/ 59674 w 59674"/>
                <a:gd name="connsiteY2" fmla="*/ 956844 h 956844"/>
                <a:gd name="connsiteX3" fmla="*/ 0 w 59674"/>
                <a:gd name="connsiteY3" fmla="*/ 952718 h 956844"/>
                <a:gd name="connsiteX0" fmla="*/ 0 w 61648"/>
                <a:gd name="connsiteY0" fmla="*/ 952718 h 964111"/>
                <a:gd name="connsiteX1" fmla="*/ 59578 w 61648"/>
                <a:gd name="connsiteY1" fmla="*/ 0 h 964111"/>
                <a:gd name="connsiteX2" fmla="*/ 61648 w 61648"/>
                <a:gd name="connsiteY2" fmla="*/ 964111 h 964111"/>
                <a:gd name="connsiteX3" fmla="*/ 0 w 61648"/>
                <a:gd name="connsiteY3" fmla="*/ 952718 h 964111"/>
                <a:gd name="connsiteX0" fmla="*/ 0 w 57298"/>
                <a:gd name="connsiteY0" fmla="*/ 960119 h 964111"/>
                <a:gd name="connsiteX1" fmla="*/ 55228 w 57298"/>
                <a:gd name="connsiteY1" fmla="*/ 0 h 964111"/>
                <a:gd name="connsiteX2" fmla="*/ 57298 w 57298"/>
                <a:gd name="connsiteY2" fmla="*/ 964111 h 964111"/>
                <a:gd name="connsiteX3" fmla="*/ 0 w 57298"/>
                <a:gd name="connsiteY3" fmla="*/ 960119 h 964111"/>
              </a:gdLst>
              <a:ahLst/>
              <a:cxnLst>
                <a:cxn ang="0">
                  <a:pos x="connsiteX0" y="connsiteY0"/>
                </a:cxn>
                <a:cxn ang="0">
                  <a:pos x="connsiteX1" y="connsiteY1"/>
                </a:cxn>
                <a:cxn ang="0">
                  <a:pos x="connsiteX2" y="connsiteY2"/>
                </a:cxn>
                <a:cxn ang="0">
                  <a:pos x="connsiteX3" y="connsiteY3"/>
                </a:cxn>
              </a:cxnLst>
              <a:rect l="l" t="t" r="r" b="b"/>
              <a:pathLst>
                <a:path w="57298" h="964111">
                  <a:moveTo>
                    <a:pt x="0" y="960119"/>
                  </a:moveTo>
                  <a:lnTo>
                    <a:pt x="55228" y="0"/>
                  </a:lnTo>
                  <a:lnTo>
                    <a:pt x="57298" y="964111"/>
                  </a:lnTo>
                  <a:lnTo>
                    <a:pt x="0" y="960119"/>
                  </a:lnTo>
                  <a:close/>
                </a:path>
              </a:pathLst>
            </a:custGeom>
            <a:solidFill>
              <a:schemeClr val="tx2">
                <a:lumMod val="5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48" name="Straight Connector 47">
              <a:extLst>
                <a:ext uri="{FF2B5EF4-FFF2-40B4-BE49-F238E27FC236}">
                  <a16:creationId xmlns:a16="http://schemas.microsoft.com/office/drawing/2014/main" id="{ADA9C747-1B6C-D796-7837-D1669F31486A}"/>
                </a:ext>
              </a:extLst>
            </p:cNvPr>
            <p:cNvCxnSpPr>
              <a:cxnSpLocks/>
              <a:stCxn id="50" idx="2"/>
              <a:endCxn id="14" idx="2"/>
            </p:cNvCxnSpPr>
            <p:nvPr/>
          </p:nvCxnSpPr>
          <p:spPr>
            <a:xfrm flipV="1">
              <a:off x="5862108" y="2133936"/>
              <a:ext cx="1335807" cy="5774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Isosceles Triangle 13">
              <a:extLst>
                <a:ext uri="{FF2B5EF4-FFF2-40B4-BE49-F238E27FC236}">
                  <a16:creationId xmlns:a16="http://schemas.microsoft.com/office/drawing/2014/main" id="{0976C8C4-A86B-086F-B7C3-0AC90F6BC040}"/>
                </a:ext>
              </a:extLst>
            </p:cNvPr>
            <p:cNvSpPr/>
            <p:nvPr/>
          </p:nvSpPr>
          <p:spPr>
            <a:xfrm rot="16005621">
              <a:off x="6681608" y="4754792"/>
              <a:ext cx="44156" cy="915422"/>
            </a:xfrm>
            <a:custGeom>
              <a:avLst/>
              <a:gdLst>
                <a:gd name="connsiteX0" fmla="*/ 0 w 155310"/>
                <a:gd name="connsiteY0" fmla="*/ 825457 h 825457"/>
                <a:gd name="connsiteX1" fmla="*/ 116771 w 155310"/>
                <a:gd name="connsiteY1" fmla="*/ 0 h 825457"/>
                <a:gd name="connsiteX2" fmla="*/ 155310 w 155310"/>
                <a:gd name="connsiteY2" fmla="*/ 825457 h 825457"/>
                <a:gd name="connsiteX3" fmla="*/ 0 w 155310"/>
                <a:gd name="connsiteY3" fmla="*/ 825457 h 825457"/>
                <a:gd name="connsiteX0" fmla="*/ 0 w 88607"/>
                <a:gd name="connsiteY0" fmla="*/ 826848 h 826848"/>
                <a:gd name="connsiteX1" fmla="*/ 50068 w 88607"/>
                <a:gd name="connsiteY1" fmla="*/ 0 h 826848"/>
                <a:gd name="connsiteX2" fmla="*/ 88607 w 88607"/>
                <a:gd name="connsiteY2" fmla="*/ 825457 h 826848"/>
                <a:gd name="connsiteX3" fmla="*/ 0 w 88607"/>
                <a:gd name="connsiteY3" fmla="*/ 826848 h 826848"/>
                <a:gd name="connsiteX0" fmla="*/ 0 w 88607"/>
                <a:gd name="connsiteY0" fmla="*/ 952718 h 952718"/>
                <a:gd name="connsiteX1" fmla="*/ 59578 w 88607"/>
                <a:gd name="connsiteY1" fmla="*/ 0 h 952718"/>
                <a:gd name="connsiteX2" fmla="*/ 88607 w 88607"/>
                <a:gd name="connsiteY2" fmla="*/ 951327 h 952718"/>
                <a:gd name="connsiteX3" fmla="*/ 0 w 88607"/>
                <a:gd name="connsiteY3" fmla="*/ 952718 h 952718"/>
                <a:gd name="connsiteX0" fmla="*/ 0 w 59674"/>
                <a:gd name="connsiteY0" fmla="*/ 952718 h 956844"/>
                <a:gd name="connsiteX1" fmla="*/ 59578 w 59674"/>
                <a:gd name="connsiteY1" fmla="*/ 0 h 956844"/>
                <a:gd name="connsiteX2" fmla="*/ 59674 w 59674"/>
                <a:gd name="connsiteY2" fmla="*/ 956844 h 956844"/>
                <a:gd name="connsiteX3" fmla="*/ 0 w 59674"/>
                <a:gd name="connsiteY3" fmla="*/ 952718 h 956844"/>
                <a:gd name="connsiteX0" fmla="*/ 0 w 61648"/>
                <a:gd name="connsiteY0" fmla="*/ 952718 h 964111"/>
                <a:gd name="connsiteX1" fmla="*/ 59578 w 61648"/>
                <a:gd name="connsiteY1" fmla="*/ 0 h 964111"/>
                <a:gd name="connsiteX2" fmla="*/ 61648 w 61648"/>
                <a:gd name="connsiteY2" fmla="*/ 964111 h 964111"/>
                <a:gd name="connsiteX3" fmla="*/ 0 w 61648"/>
                <a:gd name="connsiteY3" fmla="*/ 952718 h 964111"/>
                <a:gd name="connsiteX0" fmla="*/ 0 w 57298"/>
                <a:gd name="connsiteY0" fmla="*/ 960119 h 964111"/>
                <a:gd name="connsiteX1" fmla="*/ 55228 w 57298"/>
                <a:gd name="connsiteY1" fmla="*/ 0 h 964111"/>
                <a:gd name="connsiteX2" fmla="*/ 57298 w 57298"/>
                <a:gd name="connsiteY2" fmla="*/ 964111 h 964111"/>
                <a:gd name="connsiteX3" fmla="*/ 0 w 57298"/>
                <a:gd name="connsiteY3" fmla="*/ 960119 h 964111"/>
                <a:gd name="connsiteX0" fmla="*/ 0 w 55228"/>
                <a:gd name="connsiteY0" fmla="*/ 960119 h 963298"/>
                <a:gd name="connsiteX1" fmla="*/ 55228 w 55228"/>
                <a:gd name="connsiteY1" fmla="*/ 0 h 963298"/>
                <a:gd name="connsiteX2" fmla="*/ 39420 w 55228"/>
                <a:gd name="connsiteY2" fmla="*/ 963298 h 963298"/>
                <a:gd name="connsiteX3" fmla="*/ 0 w 55228"/>
                <a:gd name="connsiteY3" fmla="*/ 960119 h 963298"/>
                <a:gd name="connsiteX0" fmla="*/ 0 w 55340"/>
                <a:gd name="connsiteY0" fmla="*/ 919257 h 922436"/>
                <a:gd name="connsiteX1" fmla="*/ 55339 w 55340"/>
                <a:gd name="connsiteY1" fmla="*/ 0 h 922436"/>
                <a:gd name="connsiteX2" fmla="*/ 39420 w 55340"/>
                <a:gd name="connsiteY2" fmla="*/ 922436 h 922436"/>
                <a:gd name="connsiteX3" fmla="*/ 0 w 55340"/>
                <a:gd name="connsiteY3" fmla="*/ 919257 h 922436"/>
              </a:gdLst>
              <a:ahLst/>
              <a:cxnLst>
                <a:cxn ang="0">
                  <a:pos x="connsiteX0" y="connsiteY0"/>
                </a:cxn>
                <a:cxn ang="0">
                  <a:pos x="connsiteX1" y="connsiteY1"/>
                </a:cxn>
                <a:cxn ang="0">
                  <a:pos x="connsiteX2" y="connsiteY2"/>
                </a:cxn>
                <a:cxn ang="0">
                  <a:pos x="connsiteX3" y="connsiteY3"/>
                </a:cxn>
              </a:cxnLst>
              <a:rect l="l" t="t" r="r" b="b"/>
              <a:pathLst>
                <a:path w="55340" h="922436">
                  <a:moveTo>
                    <a:pt x="0" y="919257"/>
                  </a:moveTo>
                  <a:lnTo>
                    <a:pt x="55339" y="0"/>
                  </a:lnTo>
                  <a:lnTo>
                    <a:pt x="39420" y="922436"/>
                  </a:lnTo>
                  <a:lnTo>
                    <a:pt x="0" y="919257"/>
                  </a:lnTo>
                  <a:close/>
                </a:path>
              </a:pathLst>
            </a:custGeom>
            <a:solidFill>
              <a:schemeClr val="tx2">
                <a:lumMod val="5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102" name="Straight Connector 101">
              <a:extLst>
                <a:ext uri="{FF2B5EF4-FFF2-40B4-BE49-F238E27FC236}">
                  <a16:creationId xmlns:a16="http://schemas.microsoft.com/office/drawing/2014/main" id="{591ED377-2357-CA0D-7330-582C7DB3785E}"/>
                </a:ext>
              </a:extLst>
            </p:cNvPr>
            <p:cNvCxnSpPr>
              <a:cxnSpLocks/>
              <a:stCxn id="21" idx="2"/>
            </p:cNvCxnSpPr>
            <p:nvPr/>
          </p:nvCxnSpPr>
          <p:spPr>
            <a:xfrm flipV="1">
              <a:off x="5831165" y="5171530"/>
              <a:ext cx="1340142" cy="5350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Arc 20">
              <a:extLst>
                <a:ext uri="{FF2B5EF4-FFF2-40B4-BE49-F238E27FC236}">
                  <a16:creationId xmlns:a16="http://schemas.microsoft.com/office/drawing/2014/main" id="{FE3DC721-56F5-0E70-3353-27C67880CB8B}"/>
                </a:ext>
              </a:extLst>
            </p:cNvPr>
            <p:cNvSpPr/>
            <p:nvPr/>
          </p:nvSpPr>
          <p:spPr>
            <a:xfrm rot="21406062">
              <a:off x="4638426" y="5107994"/>
              <a:ext cx="1213721" cy="394103"/>
            </a:xfrm>
            <a:prstGeom prst="arc">
              <a:avLst>
                <a:gd name="adj1" fmla="val 11413230"/>
                <a:gd name="adj2" fmla="val 21327328"/>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Isosceles Triangle 9">
              <a:extLst>
                <a:ext uri="{FF2B5EF4-FFF2-40B4-BE49-F238E27FC236}">
                  <a16:creationId xmlns:a16="http://schemas.microsoft.com/office/drawing/2014/main" id="{0E3413B8-A584-053A-A508-05D75034D4EB}"/>
                </a:ext>
              </a:extLst>
            </p:cNvPr>
            <p:cNvSpPr/>
            <p:nvPr/>
          </p:nvSpPr>
          <p:spPr>
            <a:xfrm rot="5594631">
              <a:off x="9742717" y="1725510"/>
              <a:ext cx="57221" cy="933718"/>
            </a:xfrm>
            <a:custGeom>
              <a:avLst/>
              <a:gdLst>
                <a:gd name="connsiteX0" fmla="*/ 0 w 45719"/>
                <a:gd name="connsiteY0" fmla="*/ 768510 h 768510"/>
                <a:gd name="connsiteX1" fmla="*/ 22860 w 45719"/>
                <a:gd name="connsiteY1" fmla="*/ 0 h 768510"/>
                <a:gd name="connsiteX2" fmla="*/ 45719 w 45719"/>
                <a:gd name="connsiteY2" fmla="*/ 768510 h 768510"/>
                <a:gd name="connsiteX3" fmla="*/ 0 w 45719"/>
                <a:gd name="connsiteY3" fmla="*/ 768510 h 768510"/>
                <a:gd name="connsiteX0" fmla="*/ 0 w 45719"/>
                <a:gd name="connsiteY0" fmla="*/ 922370 h 922370"/>
                <a:gd name="connsiteX1" fmla="*/ 2215 w 45719"/>
                <a:gd name="connsiteY1" fmla="*/ 0 h 922370"/>
                <a:gd name="connsiteX2" fmla="*/ 45719 w 45719"/>
                <a:gd name="connsiteY2" fmla="*/ 922370 h 922370"/>
                <a:gd name="connsiteX3" fmla="*/ 0 w 45719"/>
                <a:gd name="connsiteY3" fmla="*/ 922370 h 922370"/>
                <a:gd name="connsiteX0" fmla="*/ 0 w 45180"/>
                <a:gd name="connsiteY0" fmla="*/ 931880 h 931880"/>
                <a:gd name="connsiteX1" fmla="*/ 1676 w 45180"/>
                <a:gd name="connsiteY1" fmla="*/ 0 h 931880"/>
                <a:gd name="connsiteX2" fmla="*/ 45180 w 45180"/>
                <a:gd name="connsiteY2" fmla="*/ 922370 h 931880"/>
                <a:gd name="connsiteX3" fmla="*/ 0 w 45180"/>
                <a:gd name="connsiteY3" fmla="*/ 931880 h 931880"/>
                <a:gd name="connsiteX0" fmla="*/ 0 w 45854"/>
                <a:gd name="connsiteY0" fmla="*/ 931880 h 934257"/>
                <a:gd name="connsiteX1" fmla="*/ 1676 w 45854"/>
                <a:gd name="connsiteY1" fmla="*/ 0 h 934257"/>
                <a:gd name="connsiteX2" fmla="*/ 45854 w 45854"/>
                <a:gd name="connsiteY2" fmla="*/ 934257 h 934257"/>
                <a:gd name="connsiteX3" fmla="*/ 0 w 45854"/>
                <a:gd name="connsiteY3" fmla="*/ 931880 h 934257"/>
                <a:gd name="connsiteX0" fmla="*/ 0 w 54994"/>
                <a:gd name="connsiteY0" fmla="*/ 931880 h 933718"/>
                <a:gd name="connsiteX1" fmla="*/ 1676 w 54994"/>
                <a:gd name="connsiteY1" fmla="*/ 0 h 933718"/>
                <a:gd name="connsiteX2" fmla="*/ 54994 w 54994"/>
                <a:gd name="connsiteY2" fmla="*/ 933718 h 933718"/>
                <a:gd name="connsiteX3" fmla="*/ 0 w 54994"/>
                <a:gd name="connsiteY3" fmla="*/ 931880 h 933718"/>
              </a:gdLst>
              <a:ahLst/>
              <a:cxnLst>
                <a:cxn ang="0">
                  <a:pos x="connsiteX0" y="connsiteY0"/>
                </a:cxn>
                <a:cxn ang="0">
                  <a:pos x="connsiteX1" y="connsiteY1"/>
                </a:cxn>
                <a:cxn ang="0">
                  <a:pos x="connsiteX2" y="connsiteY2"/>
                </a:cxn>
                <a:cxn ang="0">
                  <a:pos x="connsiteX3" y="connsiteY3"/>
                </a:cxn>
              </a:cxnLst>
              <a:rect l="l" t="t" r="r" b="b"/>
              <a:pathLst>
                <a:path w="54994" h="933718">
                  <a:moveTo>
                    <a:pt x="0" y="931880"/>
                  </a:moveTo>
                  <a:cubicBezTo>
                    <a:pt x="738" y="624423"/>
                    <a:pt x="938" y="307457"/>
                    <a:pt x="1676" y="0"/>
                  </a:cubicBezTo>
                  <a:lnTo>
                    <a:pt x="54994" y="933718"/>
                  </a:lnTo>
                  <a:lnTo>
                    <a:pt x="0" y="931880"/>
                  </a:lnTo>
                  <a:close/>
                </a:path>
              </a:pathLst>
            </a:custGeom>
            <a:solidFill>
              <a:schemeClr val="tx2">
                <a:lumMod val="5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16" name="Straight Connector 15">
              <a:extLst>
                <a:ext uri="{FF2B5EF4-FFF2-40B4-BE49-F238E27FC236}">
                  <a16:creationId xmlns:a16="http://schemas.microsoft.com/office/drawing/2014/main" id="{A7F5C1D2-F61E-92C8-5BC9-D2534E52CDCE}"/>
                </a:ext>
              </a:extLst>
            </p:cNvPr>
            <p:cNvCxnSpPr>
              <a:cxnSpLocks/>
              <a:endCxn id="21" idx="0"/>
            </p:cNvCxnSpPr>
            <p:nvPr/>
          </p:nvCxnSpPr>
          <p:spPr>
            <a:xfrm>
              <a:off x="3427874" y="5132190"/>
              <a:ext cx="1282305" cy="10726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6732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42355-A49E-6D69-499B-307206AA0856}"/>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C068E6FC-8D6C-080D-E107-405135663437}"/>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9" name="Content Placeholder 3">
            <a:extLst>
              <a:ext uri="{FF2B5EF4-FFF2-40B4-BE49-F238E27FC236}">
                <a16:creationId xmlns:a16="http://schemas.microsoft.com/office/drawing/2014/main" id="{EE734B29-8316-A721-3123-686E2F3AF5D1}"/>
              </a:ext>
            </a:extLst>
          </p:cNvPr>
          <p:cNvSpPr>
            <a:spLocks noGrp="1"/>
          </p:cNvSpPr>
          <p:nvPr>
            <p:ph idx="1"/>
          </p:nvPr>
        </p:nvSpPr>
        <p:spPr>
          <a:xfrm>
            <a:off x="838200" y="2093877"/>
            <a:ext cx="10515600" cy="4116424"/>
          </a:xfrm>
        </p:spPr>
        <p:txBody>
          <a:bodyPr>
            <a:normAutofit/>
          </a:bodyPr>
          <a:lstStyle/>
          <a:p>
            <a:pPr marL="0" indent="0">
              <a:buNone/>
            </a:pPr>
            <a:endParaRPr lang="en-US" dirty="0">
              <a:solidFill>
                <a:srgbClr val="870E05"/>
              </a:solidFill>
              <a:latin typeface="Sabon Next LT" panose="02000500000000000000" pitchFamily="2" charset="0"/>
              <a:cs typeface="Sabon Next LT" panose="02000500000000000000" pitchFamily="2" charset="0"/>
            </a:endParaRPr>
          </a:p>
          <a:p>
            <a:pPr marL="0" indent="0">
              <a:buNone/>
            </a:pPr>
            <a:endParaRPr lang="en-US" dirty="0">
              <a:solidFill>
                <a:srgbClr val="870E05"/>
              </a:solidFill>
              <a:latin typeface="Sabon Next LT" panose="02000500000000000000" pitchFamily="2" charset="0"/>
              <a:cs typeface="Sabon Next LT" panose="02000500000000000000" pitchFamily="2" charset="0"/>
            </a:endParaRPr>
          </a:p>
        </p:txBody>
      </p:sp>
      <p:sp>
        <p:nvSpPr>
          <p:cNvPr id="12" name="Title 1">
            <a:extLst>
              <a:ext uri="{FF2B5EF4-FFF2-40B4-BE49-F238E27FC236}">
                <a16:creationId xmlns:a16="http://schemas.microsoft.com/office/drawing/2014/main" id="{C3054AED-4947-2779-34C9-0F8639A017E8}"/>
              </a:ext>
            </a:extLst>
          </p:cNvPr>
          <p:cNvSpPr>
            <a:spLocks noGrp="1"/>
          </p:cNvSpPr>
          <p:nvPr>
            <p:ph type="title"/>
          </p:nvPr>
        </p:nvSpPr>
        <p:spPr>
          <a:xfrm>
            <a:off x="836923" y="610032"/>
            <a:ext cx="5055511" cy="1306313"/>
          </a:xfrm>
        </p:spPr>
        <p:txBody>
          <a:bodyPr/>
          <a:lstStyle/>
          <a:p>
            <a:r>
              <a:rPr lang="en-US" dirty="0">
                <a:solidFill>
                  <a:srgbClr val="870E05"/>
                </a:solidFill>
                <a:latin typeface="Sabon Next LT" panose="02000500000000000000" pitchFamily="2" charset="0"/>
                <a:cs typeface="Sabon Next LT" panose="02000500000000000000" pitchFamily="2" charset="0"/>
              </a:rPr>
              <a:t>Flood Mitigation Structure</a:t>
            </a:r>
          </a:p>
        </p:txBody>
      </p:sp>
      <p:sp>
        <p:nvSpPr>
          <p:cNvPr id="14" name="TextBox 13">
            <a:extLst>
              <a:ext uri="{FF2B5EF4-FFF2-40B4-BE49-F238E27FC236}">
                <a16:creationId xmlns:a16="http://schemas.microsoft.com/office/drawing/2014/main" id="{DABA3496-CAFD-3D5A-DCD3-43A77021C9AA}"/>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pic>
        <p:nvPicPr>
          <p:cNvPr id="4098" name="Picture 2" descr="Bulkhead &amp; Seawall Construction Services | Gulf Coast Dock Masters">
            <a:extLst>
              <a:ext uri="{FF2B5EF4-FFF2-40B4-BE49-F238E27FC236}">
                <a16:creationId xmlns:a16="http://schemas.microsoft.com/office/drawing/2014/main" id="{0C9F80D5-6142-9A30-24F9-64DE2351F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42" y="2653010"/>
            <a:ext cx="5462644" cy="28377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6269664-B5D4-13A5-6E30-A11BD40A3B65}"/>
              </a:ext>
            </a:extLst>
          </p:cNvPr>
          <p:cNvPicPr>
            <a:picLocks noChangeAspect="1"/>
          </p:cNvPicPr>
          <p:nvPr/>
        </p:nvPicPr>
        <p:blipFill>
          <a:blip r:embed="rId4"/>
          <a:srcRect l="14048" t="4386" r="12611" b="6528"/>
          <a:stretch/>
        </p:blipFill>
        <p:spPr>
          <a:xfrm>
            <a:off x="6026853" y="1157125"/>
            <a:ext cx="5809153" cy="4333622"/>
          </a:xfrm>
          <a:prstGeom prst="rect">
            <a:avLst/>
          </a:prstGeom>
        </p:spPr>
      </p:pic>
      <p:sp>
        <p:nvSpPr>
          <p:cNvPr id="5" name="TextBox 4">
            <a:extLst>
              <a:ext uri="{FF2B5EF4-FFF2-40B4-BE49-F238E27FC236}">
                <a16:creationId xmlns:a16="http://schemas.microsoft.com/office/drawing/2014/main" id="{6AF9B479-ACAB-9733-4A9C-DB6F66E398F7}"/>
              </a:ext>
            </a:extLst>
          </p:cNvPr>
          <p:cNvSpPr txBox="1"/>
          <p:nvPr/>
        </p:nvSpPr>
        <p:spPr>
          <a:xfrm>
            <a:off x="313316" y="5132822"/>
            <a:ext cx="5118103" cy="392415"/>
          </a:xfrm>
          <a:prstGeom prst="rect">
            <a:avLst/>
          </a:prstGeom>
          <a:noFill/>
        </p:spPr>
        <p:txBody>
          <a:bodyPr wrap="square">
            <a:spAutoFit/>
          </a:bodyPr>
          <a:lstStyle/>
          <a:p>
            <a:r>
              <a:rPr lang="en-US" sz="1050" dirty="0">
                <a:solidFill>
                  <a:schemeClr val="bg2"/>
                </a:solidFill>
              </a:rPr>
              <a:t>Image courtesy of: </a:t>
            </a:r>
          </a:p>
          <a:p>
            <a:r>
              <a:rPr lang="en-US" sz="900" dirty="0">
                <a:solidFill>
                  <a:schemeClr val="bg2"/>
                </a:solidFill>
              </a:rPr>
              <a:t>https://www.gulfcoastdockmasters.com/marine-bulkhead-seawall-construction.html</a:t>
            </a:r>
          </a:p>
        </p:txBody>
      </p:sp>
    </p:spTree>
    <p:extLst>
      <p:ext uri="{BB962C8B-B14F-4D97-AF65-F5344CB8AC3E}">
        <p14:creationId xmlns:p14="http://schemas.microsoft.com/office/powerpoint/2010/main" val="4162747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A7D68-EFB6-3A99-1BC8-063D634AA06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B72338D1-4F0A-E84E-5C75-9A741D4240FD}"/>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9" name="Content Placeholder 3">
            <a:extLst>
              <a:ext uri="{FF2B5EF4-FFF2-40B4-BE49-F238E27FC236}">
                <a16:creationId xmlns:a16="http://schemas.microsoft.com/office/drawing/2014/main" id="{7A6DF050-C837-334F-2AFE-D98D2C681570}"/>
              </a:ext>
            </a:extLst>
          </p:cNvPr>
          <p:cNvSpPr>
            <a:spLocks noGrp="1"/>
          </p:cNvSpPr>
          <p:nvPr>
            <p:ph idx="1"/>
          </p:nvPr>
        </p:nvSpPr>
        <p:spPr>
          <a:xfrm>
            <a:off x="838200" y="2093877"/>
            <a:ext cx="10515600" cy="4116424"/>
          </a:xfrm>
        </p:spPr>
        <p:txBody>
          <a:bodyPr>
            <a:normAutofit/>
          </a:bodyPr>
          <a:lstStyle/>
          <a:p>
            <a:pPr lvl="1"/>
            <a:r>
              <a:rPr lang="en-US" sz="2800" dirty="0">
                <a:solidFill>
                  <a:srgbClr val="870E05"/>
                </a:solidFill>
                <a:latin typeface="Sabon Next LT" panose="02000500000000000000" pitchFamily="2" charset="0"/>
                <a:cs typeface="Sabon Next LT" panose="02000500000000000000" pitchFamily="2" charset="0"/>
              </a:rPr>
              <a:t>Consistent height at all properties. </a:t>
            </a:r>
          </a:p>
          <a:p>
            <a:pPr lvl="1"/>
            <a:endParaRPr lang="en-US" sz="2800" dirty="0">
              <a:solidFill>
                <a:srgbClr val="870E05"/>
              </a:solidFill>
              <a:latin typeface="Sabon Next LT" panose="02000500000000000000" pitchFamily="2" charset="0"/>
              <a:cs typeface="Sabon Next LT" panose="02000500000000000000" pitchFamily="2" charset="0"/>
            </a:endParaRPr>
          </a:p>
          <a:p>
            <a:pPr lvl="1"/>
            <a:r>
              <a:rPr lang="en-US" sz="2800" dirty="0">
                <a:solidFill>
                  <a:srgbClr val="870E05"/>
                </a:solidFill>
                <a:latin typeface="Sabon Next LT" panose="02000500000000000000" pitchFamily="2" charset="0"/>
                <a:cs typeface="Sabon Next LT" panose="02000500000000000000" pitchFamily="2" charset="0"/>
              </a:rPr>
              <a:t>Tie in bulkhead height to inland contour to prevent bypassing.</a:t>
            </a:r>
          </a:p>
          <a:p>
            <a:pPr lvl="1"/>
            <a:endParaRPr lang="en-US" sz="2800" dirty="0">
              <a:solidFill>
                <a:srgbClr val="870E05"/>
              </a:solidFill>
              <a:latin typeface="Sabon Next LT" panose="02000500000000000000" pitchFamily="2" charset="0"/>
              <a:cs typeface="Sabon Next LT" panose="02000500000000000000" pitchFamily="2" charset="0"/>
            </a:endParaRPr>
          </a:p>
          <a:p>
            <a:pPr lvl="1"/>
            <a:r>
              <a:rPr lang="en-US" sz="2800" dirty="0">
                <a:solidFill>
                  <a:srgbClr val="870E05"/>
                </a:solidFill>
                <a:latin typeface="Sabon Next LT" panose="02000500000000000000" pitchFamily="2" charset="0"/>
                <a:cs typeface="Sabon Next LT" panose="02000500000000000000" pitchFamily="2" charset="0"/>
              </a:rPr>
              <a:t>Must be watertight to delay tidal rise though soils.</a:t>
            </a:r>
          </a:p>
          <a:p>
            <a:pPr lvl="1"/>
            <a:endParaRPr lang="en-US" sz="2800" dirty="0">
              <a:solidFill>
                <a:srgbClr val="870E05"/>
              </a:solidFill>
              <a:latin typeface="Sabon Next LT" panose="02000500000000000000" pitchFamily="2" charset="0"/>
              <a:cs typeface="Sabon Next LT" panose="02000500000000000000" pitchFamily="2" charset="0"/>
            </a:endParaRPr>
          </a:p>
          <a:p>
            <a:pPr lvl="1"/>
            <a:r>
              <a:rPr lang="en-US" sz="2800" dirty="0">
                <a:solidFill>
                  <a:srgbClr val="870E05"/>
                </a:solidFill>
                <a:latin typeface="Sabon Next LT" panose="02000500000000000000" pitchFamily="2" charset="0"/>
                <a:cs typeface="Sabon Next LT" panose="02000500000000000000" pitchFamily="2" charset="0"/>
              </a:rPr>
              <a:t>Pump will only compensate for rain &amp; runoff – NOT the bay.</a:t>
            </a:r>
          </a:p>
          <a:p>
            <a:pPr lvl="1"/>
            <a:endParaRPr lang="en-US" sz="2800" dirty="0">
              <a:solidFill>
                <a:srgbClr val="870E05"/>
              </a:solidFill>
              <a:latin typeface="Sabon Next LT" panose="02000500000000000000" pitchFamily="2" charset="0"/>
              <a:cs typeface="Sabon Next LT" panose="02000500000000000000" pitchFamily="2" charset="0"/>
            </a:endParaRPr>
          </a:p>
          <a:p>
            <a:pPr lvl="1"/>
            <a:r>
              <a:rPr lang="en-US" sz="2800" dirty="0">
                <a:solidFill>
                  <a:srgbClr val="870E05"/>
                </a:solidFill>
                <a:latin typeface="Sabon Next LT" panose="02000500000000000000" pitchFamily="2" charset="0"/>
                <a:cs typeface="Sabon Next LT" panose="02000500000000000000" pitchFamily="2" charset="0"/>
              </a:rPr>
              <a:t>Problem area – boat launch</a:t>
            </a:r>
          </a:p>
          <a:p>
            <a:endParaRPr lang="en-US" dirty="0">
              <a:solidFill>
                <a:srgbClr val="870E05"/>
              </a:solidFill>
              <a:latin typeface="Sabon Next LT" panose="02000500000000000000" pitchFamily="2" charset="0"/>
              <a:cs typeface="Sabon Next LT" panose="02000500000000000000" pitchFamily="2" charset="0"/>
            </a:endParaRPr>
          </a:p>
        </p:txBody>
      </p:sp>
      <p:sp>
        <p:nvSpPr>
          <p:cNvPr id="12" name="Title 1">
            <a:extLst>
              <a:ext uri="{FF2B5EF4-FFF2-40B4-BE49-F238E27FC236}">
                <a16:creationId xmlns:a16="http://schemas.microsoft.com/office/drawing/2014/main" id="{6237C4CA-C7EF-0719-B8C8-D3AC1DB2754C}"/>
              </a:ext>
            </a:extLst>
          </p:cNvPr>
          <p:cNvSpPr>
            <a:spLocks noGrp="1"/>
          </p:cNvSpPr>
          <p:nvPr>
            <p:ph type="title"/>
          </p:nvPr>
        </p:nvSpPr>
        <p:spPr>
          <a:xfrm>
            <a:off x="836923" y="610032"/>
            <a:ext cx="10775957" cy="1306313"/>
          </a:xfrm>
        </p:spPr>
        <p:txBody>
          <a:bodyPr/>
          <a:lstStyle/>
          <a:p>
            <a:r>
              <a:rPr lang="en-US" dirty="0">
                <a:solidFill>
                  <a:srgbClr val="870E05"/>
                </a:solidFill>
                <a:latin typeface="Sabon Next LT" panose="02000500000000000000" pitchFamily="2" charset="0"/>
                <a:cs typeface="Sabon Next LT" panose="02000500000000000000" pitchFamily="2" charset="0"/>
              </a:rPr>
              <a:t>Bulkhead Design Considerations</a:t>
            </a:r>
          </a:p>
        </p:txBody>
      </p:sp>
      <p:sp>
        <p:nvSpPr>
          <p:cNvPr id="13" name="TextBox 12">
            <a:extLst>
              <a:ext uri="{FF2B5EF4-FFF2-40B4-BE49-F238E27FC236}">
                <a16:creationId xmlns:a16="http://schemas.microsoft.com/office/drawing/2014/main" id="{4B431782-E9A5-9D94-E4C2-5971B3A79AF5}"/>
              </a:ext>
            </a:extLst>
          </p:cNvPr>
          <p:cNvSpPr txBox="1"/>
          <p:nvPr/>
        </p:nvSpPr>
        <p:spPr>
          <a:xfrm>
            <a:off x="204761" y="6461180"/>
            <a:ext cx="325730"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xx</a:t>
            </a:r>
          </a:p>
        </p:txBody>
      </p:sp>
      <p:sp>
        <p:nvSpPr>
          <p:cNvPr id="14" name="TextBox 13">
            <a:extLst>
              <a:ext uri="{FF2B5EF4-FFF2-40B4-BE49-F238E27FC236}">
                <a16:creationId xmlns:a16="http://schemas.microsoft.com/office/drawing/2014/main" id="{4C3DEB2D-C646-7953-1026-963CF63CBE79}"/>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spTree>
    <p:extLst>
      <p:ext uri="{BB962C8B-B14F-4D97-AF65-F5344CB8AC3E}">
        <p14:creationId xmlns:p14="http://schemas.microsoft.com/office/powerpoint/2010/main" val="2562069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464D4-07A3-CDDC-36C8-B2FCE3B236E8}"/>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767B5C93-6453-AA1B-CCEC-7EB185E8ACAB}"/>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12" name="Title 1">
            <a:extLst>
              <a:ext uri="{FF2B5EF4-FFF2-40B4-BE49-F238E27FC236}">
                <a16:creationId xmlns:a16="http://schemas.microsoft.com/office/drawing/2014/main" id="{66D0679C-B16C-7EAE-65DE-ED1BBB0942AC}"/>
              </a:ext>
            </a:extLst>
          </p:cNvPr>
          <p:cNvSpPr>
            <a:spLocks noGrp="1"/>
          </p:cNvSpPr>
          <p:nvPr>
            <p:ph type="title"/>
          </p:nvPr>
        </p:nvSpPr>
        <p:spPr>
          <a:xfrm>
            <a:off x="836923" y="610032"/>
            <a:ext cx="10515599" cy="1306313"/>
          </a:xfrm>
        </p:spPr>
        <p:txBody>
          <a:bodyPr/>
          <a:lstStyle/>
          <a:p>
            <a:r>
              <a:rPr lang="en-US" dirty="0">
                <a:solidFill>
                  <a:srgbClr val="870E05"/>
                </a:solidFill>
                <a:latin typeface="Sabon Next LT" panose="02000500000000000000" pitchFamily="2" charset="0"/>
                <a:cs typeface="Sabon Next LT" panose="02000500000000000000" pitchFamily="2" charset="0"/>
              </a:rPr>
              <a:t>Flood Mitigation Structure Height Options</a:t>
            </a:r>
          </a:p>
        </p:txBody>
      </p:sp>
      <p:sp>
        <p:nvSpPr>
          <p:cNvPr id="14" name="TextBox 13">
            <a:extLst>
              <a:ext uri="{FF2B5EF4-FFF2-40B4-BE49-F238E27FC236}">
                <a16:creationId xmlns:a16="http://schemas.microsoft.com/office/drawing/2014/main" id="{4E9D2613-E241-7288-9F27-48535CD9B17C}"/>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pic>
        <p:nvPicPr>
          <p:cNvPr id="6" name="Picture 5">
            <a:extLst>
              <a:ext uri="{FF2B5EF4-FFF2-40B4-BE49-F238E27FC236}">
                <a16:creationId xmlns:a16="http://schemas.microsoft.com/office/drawing/2014/main" id="{AE506548-A386-D0A2-2A75-A7D5159C5A6C}"/>
              </a:ext>
            </a:extLst>
          </p:cNvPr>
          <p:cNvPicPr>
            <a:picLocks noChangeAspect="1"/>
          </p:cNvPicPr>
          <p:nvPr/>
        </p:nvPicPr>
        <p:blipFill>
          <a:blip r:embed="rId3">
            <a:extLst>
              <a:ext uri="{28A0092B-C50C-407E-A947-70E740481C1C}">
                <a14:useLocalDpi xmlns:a14="http://schemas.microsoft.com/office/drawing/2010/main" val="0"/>
              </a:ext>
            </a:extLst>
          </a:blip>
          <a:srcRect t="2359" b="2359"/>
          <a:stretch/>
        </p:blipFill>
        <p:spPr>
          <a:xfrm>
            <a:off x="1056378" y="1643023"/>
            <a:ext cx="10076688" cy="4671046"/>
          </a:xfrm>
          <a:prstGeom prst="rect">
            <a:avLst/>
          </a:prstGeom>
          <a:ln>
            <a:solidFill>
              <a:schemeClr val="tx1"/>
            </a:solidFill>
          </a:ln>
        </p:spPr>
      </p:pic>
    </p:spTree>
    <p:extLst>
      <p:ext uri="{BB962C8B-B14F-4D97-AF65-F5344CB8AC3E}">
        <p14:creationId xmlns:p14="http://schemas.microsoft.com/office/powerpoint/2010/main" val="1225739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F60C2-4A45-2B35-CD4C-B6DD0C8FF9D1}"/>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EA1CA268-8EB4-1636-938A-7DAFBCDDE701}"/>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9" name="Content Placeholder 3">
            <a:extLst>
              <a:ext uri="{FF2B5EF4-FFF2-40B4-BE49-F238E27FC236}">
                <a16:creationId xmlns:a16="http://schemas.microsoft.com/office/drawing/2014/main" id="{BAE78D8B-58F6-F1F9-D980-4C4F349A4F07}"/>
              </a:ext>
            </a:extLst>
          </p:cNvPr>
          <p:cNvSpPr>
            <a:spLocks noGrp="1"/>
          </p:cNvSpPr>
          <p:nvPr>
            <p:ph idx="1"/>
          </p:nvPr>
        </p:nvSpPr>
        <p:spPr>
          <a:xfrm>
            <a:off x="836922" y="1796165"/>
            <a:ext cx="10515600" cy="4316448"/>
          </a:xfrm>
        </p:spPr>
        <p:txBody>
          <a:bodyPr>
            <a:normAutofit fontScale="85000" lnSpcReduction="20000"/>
          </a:bodyPr>
          <a:lstStyle/>
          <a:p>
            <a:r>
              <a:rPr lang="en-US" dirty="0">
                <a:solidFill>
                  <a:srgbClr val="870E05"/>
                </a:solidFill>
                <a:latin typeface="Sabon Next LT" panose="02000500000000000000" pitchFamily="2" charset="0"/>
                <a:cs typeface="Sabon Next LT" panose="02000500000000000000" pitchFamily="2" charset="0"/>
              </a:rPr>
              <a:t>The design life of this project is 50 years. What level of protection do you want? </a:t>
            </a:r>
          </a:p>
          <a:p>
            <a:r>
              <a:rPr lang="en-US" dirty="0">
                <a:solidFill>
                  <a:srgbClr val="870E05"/>
                </a:solidFill>
                <a:latin typeface="Sabon Next LT" panose="02000500000000000000" pitchFamily="2" charset="0"/>
                <a:cs typeface="Sabon Next LT" panose="02000500000000000000" pitchFamily="2" charset="0"/>
              </a:rPr>
              <a:t>What are your expected outcomes?</a:t>
            </a:r>
          </a:p>
          <a:p>
            <a:r>
              <a:rPr lang="en-US" dirty="0">
                <a:solidFill>
                  <a:srgbClr val="870E05"/>
                </a:solidFill>
                <a:latin typeface="Sabon Next LT" panose="02000500000000000000" pitchFamily="2" charset="0"/>
                <a:cs typeface="Sabon Next LT" panose="02000500000000000000" pitchFamily="2" charset="0"/>
              </a:rPr>
              <a:t>What is the highest structure you can tolerate? </a:t>
            </a:r>
          </a:p>
          <a:p>
            <a:r>
              <a:rPr lang="en-US" dirty="0">
                <a:solidFill>
                  <a:srgbClr val="870E05"/>
                </a:solidFill>
                <a:latin typeface="Sabon Next LT" panose="02000500000000000000" pitchFamily="2" charset="0"/>
                <a:cs typeface="Sabon Next LT" panose="02000500000000000000" pitchFamily="2" charset="0"/>
              </a:rPr>
              <a:t>Does your property regularly flood? If so, how often? </a:t>
            </a:r>
          </a:p>
          <a:p>
            <a:r>
              <a:rPr lang="en-US" dirty="0">
                <a:solidFill>
                  <a:srgbClr val="870E05"/>
                </a:solidFill>
                <a:latin typeface="Sabon Next LT" panose="02000500000000000000" pitchFamily="2" charset="0"/>
                <a:cs typeface="Sabon Next LT" panose="02000500000000000000" pitchFamily="2" charset="0"/>
              </a:rPr>
              <a:t>Is your property raised? </a:t>
            </a:r>
          </a:p>
          <a:p>
            <a:pPr lvl="1"/>
            <a:r>
              <a:rPr lang="en-US" dirty="0">
                <a:solidFill>
                  <a:srgbClr val="870E05"/>
                </a:solidFill>
                <a:latin typeface="Sabon Next LT" panose="02000500000000000000" pitchFamily="2" charset="0"/>
                <a:cs typeface="Sabon Next LT" panose="02000500000000000000" pitchFamily="2" charset="0"/>
              </a:rPr>
              <a:t>Is yes, how high?</a:t>
            </a:r>
          </a:p>
          <a:p>
            <a:pPr lvl="1"/>
            <a:r>
              <a:rPr lang="en-US" dirty="0">
                <a:solidFill>
                  <a:srgbClr val="870E05"/>
                </a:solidFill>
                <a:latin typeface="Sabon Next LT" panose="02000500000000000000" pitchFamily="2" charset="0"/>
                <a:cs typeface="Sabon Next LT" panose="02000500000000000000" pitchFamily="2" charset="0"/>
              </a:rPr>
              <a:t>If no, do you plan to have it raised? </a:t>
            </a:r>
          </a:p>
          <a:p>
            <a:r>
              <a:rPr lang="en-US" dirty="0">
                <a:solidFill>
                  <a:srgbClr val="870E05"/>
                </a:solidFill>
                <a:latin typeface="Sabon Next LT" panose="02000500000000000000" pitchFamily="2" charset="0"/>
                <a:cs typeface="Sabon Next LT" panose="02000500000000000000" pitchFamily="2" charset="0"/>
              </a:rPr>
              <a:t>Is this your primary residence? </a:t>
            </a:r>
          </a:p>
          <a:p>
            <a:r>
              <a:rPr lang="en-US" dirty="0">
                <a:solidFill>
                  <a:srgbClr val="870E05"/>
                </a:solidFill>
                <a:latin typeface="Sabon Next LT" panose="02000500000000000000" pitchFamily="2" charset="0"/>
                <a:cs typeface="Sabon Next LT" panose="02000500000000000000" pitchFamily="2" charset="0"/>
              </a:rPr>
              <a:t>Do you currently have a bulkhead installed? </a:t>
            </a:r>
          </a:p>
          <a:p>
            <a:pPr lvl="1"/>
            <a:r>
              <a:rPr lang="en-US" dirty="0">
                <a:solidFill>
                  <a:srgbClr val="870E05"/>
                </a:solidFill>
                <a:latin typeface="Sabon Next LT" panose="02000500000000000000" pitchFamily="2" charset="0"/>
                <a:cs typeface="Sabon Next LT" panose="02000500000000000000" pitchFamily="2" charset="0"/>
              </a:rPr>
              <a:t>If so, what is its height?</a:t>
            </a:r>
          </a:p>
          <a:p>
            <a:pPr lvl="1"/>
            <a:r>
              <a:rPr lang="en-US" dirty="0">
                <a:solidFill>
                  <a:srgbClr val="870E05"/>
                </a:solidFill>
                <a:latin typeface="Sabon Next LT" panose="02000500000000000000" pitchFamily="2" charset="0"/>
                <a:cs typeface="Sabon Next LT" panose="02000500000000000000" pitchFamily="2" charset="0"/>
              </a:rPr>
              <a:t>In not, are you willing to lose beach access? Would you consider stairs or another alternative? </a:t>
            </a:r>
          </a:p>
        </p:txBody>
      </p:sp>
      <p:sp>
        <p:nvSpPr>
          <p:cNvPr id="12" name="Title 1">
            <a:extLst>
              <a:ext uri="{FF2B5EF4-FFF2-40B4-BE49-F238E27FC236}">
                <a16:creationId xmlns:a16="http://schemas.microsoft.com/office/drawing/2014/main" id="{DC2CA7A5-8C38-33DB-192A-09E694D895F3}"/>
              </a:ext>
            </a:extLst>
          </p:cNvPr>
          <p:cNvSpPr>
            <a:spLocks noGrp="1"/>
          </p:cNvSpPr>
          <p:nvPr>
            <p:ph type="title"/>
          </p:nvPr>
        </p:nvSpPr>
        <p:spPr>
          <a:xfrm>
            <a:off x="836923" y="610032"/>
            <a:ext cx="10515599" cy="1306313"/>
          </a:xfrm>
        </p:spPr>
        <p:txBody>
          <a:bodyPr/>
          <a:lstStyle/>
          <a:p>
            <a:r>
              <a:rPr lang="en-US" dirty="0">
                <a:solidFill>
                  <a:srgbClr val="870E05"/>
                </a:solidFill>
                <a:latin typeface="Sabon Next LT" panose="02000500000000000000" pitchFamily="2" charset="0"/>
                <a:cs typeface="Sabon Next LT" panose="02000500000000000000" pitchFamily="2" charset="0"/>
              </a:rPr>
              <a:t>Community Outreach</a:t>
            </a:r>
          </a:p>
        </p:txBody>
      </p:sp>
      <p:sp>
        <p:nvSpPr>
          <p:cNvPr id="14" name="TextBox 13">
            <a:extLst>
              <a:ext uri="{FF2B5EF4-FFF2-40B4-BE49-F238E27FC236}">
                <a16:creationId xmlns:a16="http://schemas.microsoft.com/office/drawing/2014/main" id="{D9C1589A-5CC8-101E-4F93-12BCB245480C}"/>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spTree>
    <p:extLst>
      <p:ext uri="{BB962C8B-B14F-4D97-AF65-F5344CB8AC3E}">
        <p14:creationId xmlns:p14="http://schemas.microsoft.com/office/powerpoint/2010/main" val="1605676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EC56F-B140-A1FE-3634-96F2468A02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FC6E32-71DD-1C68-0BFD-16F046B66B3A}"/>
              </a:ext>
            </a:extLst>
          </p:cNvPr>
          <p:cNvSpPr>
            <a:spLocks noGrp="1"/>
          </p:cNvSpPr>
          <p:nvPr>
            <p:ph type="title"/>
          </p:nvPr>
        </p:nvSpPr>
        <p:spPr/>
        <p:txBody>
          <a:bodyPr/>
          <a:lstStyle/>
          <a:p>
            <a:r>
              <a:rPr lang="en-US" dirty="0">
                <a:solidFill>
                  <a:srgbClr val="870E05"/>
                </a:solidFill>
                <a:latin typeface="Sabon Next LT" panose="02000500000000000000" pitchFamily="2" charset="0"/>
                <a:cs typeface="Sabon Next LT" panose="02000500000000000000" pitchFamily="2" charset="0"/>
              </a:rPr>
              <a:t>Broader Scale </a:t>
            </a:r>
            <a:endParaRPr lang="en-US" dirty="0"/>
          </a:p>
        </p:txBody>
      </p:sp>
      <p:sp>
        <p:nvSpPr>
          <p:cNvPr id="5" name="Content Placeholder 4">
            <a:extLst>
              <a:ext uri="{FF2B5EF4-FFF2-40B4-BE49-F238E27FC236}">
                <a16:creationId xmlns:a16="http://schemas.microsoft.com/office/drawing/2014/main" id="{7D901068-7754-E68F-2746-77253D19538C}"/>
              </a:ext>
            </a:extLst>
          </p:cNvPr>
          <p:cNvSpPr>
            <a:spLocks noGrp="1"/>
          </p:cNvSpPr>
          <p:nvPr>
            <p:ph sz="half" idx="2"/>
          </p:nvPr>
        </p:nvSpPr>
        <p:spPr>
          <a:xfrm>
            <a:off x="838200" y="1825624"/>
            <a:ext cx="10515600" cy="4815205"/>
          </a:xfrm>
        </p:spPr>
        <p:txBody>
          <a:bodyPr>
            <a:normAutofit/>
          </a:bodyPr>
          <a:lstStyle/>
          <a:p>
            <a:pPr marL="0" indent="0">
              <a:buNone/>
            </a:pPr>
            <a:r>
              <a:rPr lang="en-US" b="1" u="sng" dirty="0">
                <a:solidFill>
                  <a:srgbClr val="870E05"/>
                </a:solidFill>
                <a:latin typeface="Sabon Next LT" panose="02000500000000000000" pitchFamily="2" charset="0"/>
                <a:cs typeface="Sabon Next LT" panose="02000500000000000000" pitchFamily="2" charset="0"/>
              </a:rPr>
              <a:t>Long-Term Approach:</a:t>
            </a:r>
          </a:p>
          <a:p>
            <a:pPr marL="0" indent="0">
              <a:buNone/>
            </a:pPr>
            <a:r>
              <a:rPr lang="en-US" sz="2600" b="1" i="1" dirty="0">
                <a:solidFill>
                  <a:srgbClr val="870E05"/>
                </a:solidFill>
                <a:latin typeface="Sabon Next LT" panose="02000500000000000000" pitchFamily="2" charset="0"/>
                <a:cs typeface="Sabon Next LT" panose="02000500000000000000" pitchFamily="2" charset="0"/>
              </a:rPr>
              <a:t>These options can be implemented in 2+ years. They require extensive permitting, engineering, and construction.</a:t>
            </a:r>
          </a:p>
          <a:p>
            <a:r>
              <a:rPr lang="en-US" dirty="0">
                <a:solidFill>
                  <a:srgbClr val="063365"/>
                </a:solidFill>
                <a:latin typeface="Sabon Next LT" panose="02000500000000000000" pitchFamily="2" charset="0"/>
                <a:cs typeface="Sabon Next LT" panose="02000500000000000000" pitchFamily="2" charset="0"/>
              </a:rPr>
              <a:t>Link projects to establish a resilient township.</a:t>
            </a:r>
          </a:p>
          <a:p>
            <a:r>
              <a:rPr lang="en-US" dirty="0">
                <a:solidFill>
                  <a:srgbClr val="870E05"/>
                </a:solidFill>
                <a:latin typeface="Sabon Next LT" panose="02000500000000000000" pitchFamily="2" charset="0"/>
                <a:cs typeface="Sabon Next LT" panose="02000500000000000000" pitchFamily="2" charset="0"/>
              </a:rPr>
              <a:t>Work with neighboring communities to build resiliency.</a:t>
            </a:r>
          </a:p>
          <a:p>
            <a:r>
              <a:rPr lang="en-US" dirty="0">
                <a:solidFill>
                  <a:srgbClr val="870E05"/>
                </a:solidFill>
                <a:latin typeface="Sabon Next LT" panose="02000500000000000000" pitchFamily="2" charset="0"/>
                <a:cs typeface="Sabon Next LT" panose="02000500000000000000" pitchFamily="2" charset="0"/>
              </a:rPr>
              <a:t>Protect &amp; enhance marsh islands.  </a:t>
            </a:r>
          </a:p>
          <a:p>
            <a:endParaRPr lang="en-US" dirty="0">
              <a:solidFill>
                <a:srgbClr val="870E05"/>
              </a:solidFill>
              <a:latin typeface="Sabon Next LT" panose="02000500000000000000" pitchFamily="2" charset="0"/>
              <a:cs typeface="Sabon Next LT" panose="02000500000000000000" pitchFamily="2" charset="0"/>
            </a:endParaRPr>
          </a:p>
          <a:p>
            <a:endParaRPr lang="en-US" dirty="0">
              <a:solidFill>
                <a:srgbClr val="870E05"/>
              </a:solidFill>
              <a:latin typeface="Sabon Next LT" panose="02000500000000000000" pitchFamily="2" charset="0"/>
              <a:cs typeface="Sabon Next LT" panose="02000500000000000000" pitchFamily="2" charset="0"/>
            </a:endParaRPr>
          </a:p>
          <a:p>
            <a:endParaRPr lang="en-US" dirty="0">
              <a:solidFill>
                <a:srgbClr val="870E05"/>
              </a:solidFill>
              <a:latin typeface="Sabon Next LT" panose="02000500000000000000" pitchFamily="2" charset="0"/>
              <a:cs typeface="Sabon Next LT" panose="02000500000000000000" pitchFamily="2" charset="0"/>
            </a:endParaRPr>
          </a:p>
          <a:p>
            <a:endParaRPr lang="en-US" dirty="0"/>
          </a:p>
        </p:txBody>
      </p:sp>
      <p:sp>
        <p:nvSpPr>
          <p:cNvPr id="8" name="Rectangle 7">
            <a:extLst>
              <a:ext uri="{FF2B5EF4-FFF2-40B4-BE49-F238E27FC236}">
                <a16:creationId xmlns:a16="http://schemas.microsoft.com/office/drawing/2014/main" id="{FD64BFD0-3D48-AC3A-846A-033F517406F7}"/>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9" name="TextBox 8">
            <a:extLst>
              <a:ext uri="{FF2B5EF4-FFF2-40B4-BE49-F238E27FC236}">
                <a16:creationId xmlns:a16="http://schemas.microsoft.com/office/drawing/2014/main" id="{E1775D10-A6D1-314E-CC9E-22288A3CC6A7}"/>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spTree>
    <p:extLst>
      <p:ext uri="{BB962C8B-B14F-4D97-AF65-F5344CB8AC3E}">
        <p14:creationId xmlns:p14="http://schemas.microsoft.com/office/powerpoint/2010/main" val="112628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911B3-AE5A-AE8C-637A-D9ACDD19F2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2E723A-AF92-27CA-81A3-31BA43FC66D1}"/>
              </a:ext>
            </a:extLst>
          </p:cNvPr>
          <p:cNvSpPr>
            <a:spLocks noGrp="1"/>
          </p:cNvSpPr>
          <p:nvPr>
            <p:ph type="title"/>
          </p:nvPr>
        </p:nvSpPr>
        <p:spPr/>
        <p:txBody>
          <a:bodyPr/>
          <a:lstStyle/>
          <a:p>
            <a:r>
              <a:rPr lang="en-US" dirty="0">
                <a:solidFill>
                  <a:srgbClr val="870E05"/>
                </a:solidFill>
                <a:latin typeface="Sabon Next LT" panose="02000500000000000000" pitchFamily="2" charset="0"/>
                <a:cs typeface="Sabon Next LT" panose="02000500000000000000" pitchFamily="2" charset="0"/>
              </a:rPr>
              <a:t>Broader Scale </a:t>
            </a:r>
            <a:endParaRPr lang="en-US" dirty="0"/>
          </a:p>
        </p:txBody>
      </p:sp>
      <p:sp>
        <p:nvSpPr>
          <p:cNvPr id="5" name="Content Placeholder 4">
            <a:extLst>
              <a:ext uri="{FF2B5EF4-FFF2-40B4-BE49-F238E27FC236}">
                <a16:creationId xmlns:a16="http://schemas.microsoft.com/office/drawing/2014/main" id="{C3804A2E-406B-09E0-0260-4618F14905CF}"/>
              </a:ext>
            </a:extLst>
          </p:cNvPr>
          <p:cNvSpPr>
            <a:spLocks noGrp="1"/>
          </p:cNvSpPr>
          <p:nvPr>
            <p:ph sz="half" idx="2"/>
          </p:nvPr>
        </p:nvSpPr>
        <p:spPr>
          <a:xfrm>
            <a:off x="838200" y="1825624"/>
            <a:ext cx="10515600" cy="4815205"/>
          </a:xfrm>
        </p:spPr>
        <p:txBody>
          <a:bodyPr>
            <a:normAutofit/>
          </a:bodyPr>
          <a:lstStyle/>
          <a:p>
            <a:pPr marL="0" indent="0">
              <a:buNone/>
            </a:pPr>
            <a:r>
              <a:rPr lang="en-US" b="1" u="sng" dirty="0">
                <a:solidFill>
                  <a:srgbClr val="870E05"/>
                </a:solidFill>
                <a:latin typeface="Sabon Next LT" panose="02000500000000000000" pitchFamily="2" charset="0"/>
                <a:cs typeface="Sabon Next LT" panose="02000500000000000000" pitchFamily="2" charset="0"/>
              </a:rPr>
              <a:t>Long-Term Approach:</a:t>
            </a:r>
          </a:p>
          <a:p>
            <a:pPr marL="0" indent="0">
              <a:buNone/>
            </a:pPr>
            <a:r>
              <a:rPr lang="en-US" sz="2600" b="1" i="1" dirty="0">
                <a:solidFill>
                  <a:srgbClr val="870E05"/>
                </a:solidFill>
                <a:latin typeface="Sabon Next LT" panose="02000500000000000000" pitchFamily="2" charset="0"/>
                <a:cs typeface="Sabon Next LT" panose="02000500000000000000" pitchFamily="2" charset="0"/>
              </a:rPr>
              <a:t>These options can be implemented in 2+ years. They require extensive permitting, engineering, and construction.</a:t>
            </a:r>
          </a:p>
          <a:p>
            <a:r>
              <a:rPr lang="en-US" dirty="0">
                <a:solidFill>
                  <a:srgbClr val="870E05"/>
                </a:solidFill>
                <a:latin typeface="Sabon Next LT" panose="02000500000000000000" pitchFamily="2" charset="0"/>
                <a:cs typeface="Sabon Next LT" panose="02000500000000000000" pitchFamily="2" charset="0"/>
              </a:rPr>
              <a:t>Link projects to establish a resilient township.</a:t>
            </a:r>
          </a:p>
          <a:p>
            <a:r>
              <a:rPr lang="en-US" dirty="0">
                <a:solidFill>
                  <a:srgbClr val="063365"/>
                </a:solidFill>
                <a:latin typeface="Sabon Next LT" panose="02000500000000000000" pitchFamily="2" charset="0"/>
                <a:cs typeface="Sabon Next LT" panose="02000500000000000000" pitchFamily="2" charset="0"/>
              </a:rPr>
              <a:t>Work with neighboring communities to build resiliency.</a:t>
            </a:r>
          </a:p>
          <a:p>
            <a:r>
              <a:rPr lang="en-US" dirty="0">
                <a:solidFill>
                  <a:srgbClr val="870E05"/>
                </a:solidFill>
                <a:latin typeface="Sabon Next LT" panose="02000500000000000000" pitchFamily="2" charset="0"/>
                <a:cs typeface="Sabon Next LT" panose="02000500000000000000" pitchFamily="2" charset="0"/>
              </a:rPr>
              <a:t>Protect &amp; enhance marsh islands.  </a:t>
            </a:r>
          </a:p>
          <a:p>
            <a:endParaRPr lang="en-US" dirty="0">
              <a:solidFill>
                <a:srgbClr val="870E05"/>
              </a:solidFill>
              <a:latin typeface="Sabon Next LT" panose="02000500000000000000" pitchFamily="2" charset="0"/>
              <a:cs typeface="Sabon Next LT" panose="02000500000000000000" pitchFamily="2" charset="0"/>
            </a:endParaRPr>
          </a:p>
          <a:p>
            <a:endParaRPr lang="en-US" dirty="0">
              <a:solidFill>
                <a:srgbClr val="870E05"/>
              </a:solidFill>
              <a:latin typeface="Sabon Next LT" panose="02000500000000000000" pitchFamily="2" charset="0"/>
              <a:cs typeface="Sabon Next LT" panose="02000500000000000000" pitchFamily="2" charset="0"/>
            </a:endParaRPr>
          </a:p>
          <a:p>
            <a:endParaRPr lang="en-US" dirty="0">
              <a:solidFill>
                <a:srgbClr val="870E05"/>
              </a:solidFill>
              <a:latin typeface="Sabon Next LT" panose="02000500000000000000" pitchFamily="2" charset="0"/>
              <a:cs typeface="Sabon Next LT" panose="02000500000000000000" pitchFamily="2" charset="0"/>
            </a:endParaRPr>
          </a:p>
          <a:p>
            <a:endParaRPr lang="en-US" dirty="0"/>
          </a:p>
        </p:txBody>
      </p:sp>
      <p:sp>
        <p:nvSpPr>
          <p:cNvPr id="3" name="Rectangle 2">
            <a:extLst>
              <a:ext uri="{FF2B5EF4-FFF2-40B4-BE49-F238E27FC236}">
                <a16:creationId xmlns:a16="http://schemas.microsoft.com/office/drawing/2014/main" id="{44571D7D-18C8-24F8-00F3-4F2FC38E91A3}"/>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4" name="TextBox 3">
            <a:extLst>
              <a:ext uri="{FF2B5EF4-FFF2-40B4-BE49-F238E27FC236}">
                <a16:creationId xmlns:a16="http://schemas.microsoft.com/office/drawing/2014/main" id="{4E33AC1C-3D03-3B94-2F65-35D91E0837E7}"/>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spTree>
    <p:extLst>
      <p:ext uri="{BB962C8B-B14F-4D97-AF65-F5344CB8AC3E}">
        <p14:creationId xmlns:p14="http://schemas.microsoft.com/office/powerpoint/2010/main" val="1388470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EF50F-F45D-0006-7283-950116D8C8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DB4B4-9271-E4B3-6D17-AA4216AB42A7}"/>
              </a:ext>
            </a:extLst>
          </p:cNvPr>
          <p:cNvSpPr>
            <a:spLocks noGrp="1"/>
          </p:cNvSpPr>
          <p:nvPr>
            <p:ph type="title"/>
          </p:nvPr>
        </p:nvSpPr>
        <p:spPr/>
        <p:txBody>
          <a:bodyPr/>
          <a:lstStyle/>
          <a:p>
            <a:r>
              <a:rPr lang="en-US" dirty="0">
                <a:solidFill>
                  <a:srgbClr val="870E05"/>
                </a:solidFill>
                <a:latin typeface="Sabon Next LT" panose="02000500000000000000" pitchFamily="2" charset="0"/>
                <a:cs typeface="Sabon Next LT" panose="02000500000000000000" pitchFamily="2" charset="0"/>
              </a:rPr>
              <a:t>Broader Scale </a:t>
            </a:r>
            <a:endParaRPr lang="en-US" dirty="0"/>
          </a:p>
        </p:txBody>
      </p:sp>
      <p:sp>
        <p:nvSpPr>
          <p:cNvPr id="5" name="Content Placeholder 4">
            <a:extLst>
              <a:ext uri="{FF2B5EF4-FFF2-40B4-BE49-F238E27FC236}">
                <a16:creationId xmlns:a16="http://schemas.microsoft.com/office/drawing/2014/main" id="{63EFE9A2-0ACE-EF6F-70A6-AC63DC448311}"/>
              </a:ext>
            </a:extLst>
          </p:cNvPr>
          <p:cNvSpPr>
            <a:spLocks noGrp="1"/>
          </p:cNvSpPr>
          <p:nvPr>
            <p:ph sz="half" idx="2"/>
          </p:nvPr>
        </p:nvSpPr>
        <p:spPr>
          <a:xfrm>
            <a:off x="838200" y="1825624"/>
            <a:ext cx="10515600" cy="4815205"/>
          </a:xfrm>
        </p:spPr>
        <p:txBody>
          <a:bodyPr>
            <a:normAutofit/>
          </a:bodyPr>
          <a:lstStyle/>
          <a:p>
            <a:pPr marL="0" indent="0">
              <a:buNone/>
            </a:pPr>
            <a:r>
              <a:rPr lang="en-US" b="1" u="sng" dirty="0">
                <a:solidFill>
                  <a:srgbClr val="870E05"/>
                </a:solidFill>
                <a:latin typeface="Sabon Next LT" panose="02000500000000000000" pitchFamily="2" charset="0"/>
                <a:cs typeface="Sabon Next LT" panose="02000500000000000000" pitchFamily="2" charset="0"/>
              </a:rPr>
              <a:t>Long-Term Approach:</a:t>
            </a:r>
          </a:p>
          <a:p>
            <a:pPr marL="0" indent="0">
              <a:buNone/>
            </a:pPr>
            <a:r>
              <a:rPr lang="en-US" sz="2600" b="1" i="1" dirty="0">
                <a:solidFill>
                  <a:srgbClr val="870E05"/>
                </a:solidFill>
                <a:latin typeface="Sabon Next LT" panose="02000500000000000000" pitchFamily="2" charset="0"/>
                <a:cs typeface="Sabon Next LT" panose="02000500000000000000" pitchFamily="2" charset="0"/>
              </a:rPr>
              <a:t>These options can be implemented in 2+ years. They require extensive permitting, engineering, and construction.</a:t>
            </a:r>
          </a:p>
          <a:p>
            <a:r>
              <a:rPr lang="en-US" dirty="0">
                <a:solidFill>
                  <a:srgbClr val="870E05"/>
                </a:solidFill>
                <a:latin typeface="Sabon Next LT" panose="02000500000000000000" pitchFamily="2" charset="0"/>
                <a:cs typeface="Sabon Next LT" panose="02000500000000000000" pitchFamily="2" charset="0"/>
              </a:rPr>
              <a:t>Link projects to establish a resilient township.</a:t>
            </a:r>
          </a:p>
          <a:p>
            <a:r>
              <a:rPr lang="en-US" dirty="0">
                <a:solidFill>
                  <a:srgbClr val="870E05"/>
                </a:solidFill>
                <a:latin typeface="Sabon Next LT" panose="02000500000000000000" pitchFamily="2" charset="0"/>
                <a:cs typeface="Sabon Next LT" panose="02000500000000000000" pitchFamily="2" charset="0"/>
              </a:rPr>
              <a:t>Work with neighboring communities to build resiliency.</a:t>
            </a:r>
          </a:p>
          <a:p>
            <a:r>
              <a:rPr lang="en-US" b="1" dirty="0">
                <a:solidFill>
                  <a:schemeClr val="accent6">
                    <a:lumMod val="50000"/>
                  </a:schemeClr>
                </a:solidFill>
                <a:latin typeface="Sabon Next LT" panose="02000500000000000000" pitchFamily="2" charset="0"/>
                <a:cs typeface="Sabon Next LT" panose="02000500000000000000" pitchFamily="2" charset="0"/>
              </a:rPr>
              <a:t>Protect &amp; enhance marsh islands.  </a:t>
            </a:r>
          </a:p>
          <a:p>
            <a:endParaRPr lang="en-US" dirty="0">
              <a:solidFill>
                <a:srgbClr val="870E05"/>
              </a:solidFill>
              <a:latin typeface="Sabon Next LT" panose="02000500000000000000" pitchFamily="2" charset="0"/>
              <a:cs typeface="Sabon Next LT" panose="02000500000000000000" pitchFamily="2" charset="0"/>
            </a:endParaRPr>
          </a:p>
          <a:p>
            <a:endParaRPr lang="en-US" dirty="0">
              <a:solidFill>
                <a:srgbClr val="870E05"/>
              </a:solidFill>
              <a:latin typeface="Sabon Next LT" panose="02000500000000000000" pitchFamily="2" charset="0"/>
              <a:cs typeface="Sabon Next LT" panose="02000500000000000000" pitchFamily="2" charset="0"/>
            </a:endParaRPr>
          </a:p>
          <a:p>
            <a:endParaRPr lang="en-US" dirty="0">
              <a:solidFill>
                <a:srgbClr val="870E05"/>
              </a:solidFill>
              <a:latin typeface="Sabon Next LT" panose="02000500000000000000" pitchFamily="2" charset="0"/>
              <a:cs typeface="Sabon Next LT" panose="02000500000000000000" pitchFamily="2" charset="0"/>
            </a:endParaRPr>
          </a:p>
          <a:p>
            <a:endParaRPr lang="en-US" dirty="0"/>
          </a:p>
        </p:txBody>
      </p:sp>
      <p:sp>
        <p:nvSpPr>
          <p:cNvPr id="3" name="Rectangle 2">
            <a:extLst>
              <a:ext uri="{FF2B5EF4-FFF2-40B4-BE49-F238E27FC236}">
                <a16:creationId xmlns:a16="http://schemas.microsoft.com/office/drawing/2014/main" id="{A228243A-9825-1A58-E0A3-3B24C73DF171}"/>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4" name="TextBox 3">
            <a:extLst>
              <a:ext uri="{FF2B5EF4-FFF2-40B4-BE49-F238E27FC236}">
                <a16:creationId xmlns:a16="http://schemas.microsoft.com/office/drawing/2014/main" id="{48898517-2A84-0EDF-DAA6-B2AD35E7FEE8}"/>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spTree>
    <p:extLst>
      <p:ext uri="{BB962C8B-B14F-4D97-AF65-F5344CB8AC3E}">
        <p14:creationId xmlns:p14="http://schemas.microsoft.com/office/powerpoint/2010/main" val="1850108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76829-F2FD-774C-8A2B-7239121ECC41}"/>
              </a:ext>
            </a:extLst>
          </p:cNvPr>
          <p:cNvSpPr>
            <a:spLocks noGrp="1"/>
          </p:cNvSpPr>
          <p:nvPr>
            <p:ph type="title"/>
          </p:nvPr>
        </p:nvSpPr>
        <p:spPr>
          <a:xfrm>
            <a:off x="409314" y="439556"/>
            <a:ext cx="2519916" cy="5110642"/>
          </a:xfrm>
        </p:spPr>
        <p:txBody>
          <a:bodyPr>
            <a:normAutofit fontScale="90000"/>
          </a:bodyPr>
          <a:lstStyle/>
          <a:p>
            <a:pPr algn="ctr"/>
            <a:r>
              <a:rPr lang="en-US" dirty="0">
                <a:solidFill>
                  <a:srgbClr val="870E05"/>
                </a:solidFill>
                <a:latin typeface="Sabon Next LT" panose="02000500000000000000" pitchFamily="2" charset="0"/>
                <a:cs typeface="Sabon Next LT" panose="02000500000000000000" pitchFamily="2" charset="0"/>
              </a:rPr>
              <a:t>Marsh islands are more than just pretty</a:t>
            </a:r>
            <a:br>
              <a:rPr lang="en-US" dirty="0">
                <a:solidFill>
                  <a:srgbClr val="870E05"/>
                </a:solidFill>
                <a:latin typeface="Sabon Next LT" panose="02000500000000000000" pitchFamily="2" charset="0"/>
                <a:cs typeface="Sabon Next LT" panose="02000500000000000000" pitchFamily="2" charset="0"/>
              </a:rPr>
            </a:br>
            <a:r>
              <a:rPr lang="en-US" dirty="0">
                <a:solidFill>
                  <a:srgbClr val="870E05"/>
                </a:solidFill>
                <a:latin typeface="Sabon Next LT" panose="02000500000000000000" pitchFamily="2" charset="0"/>
                <a:cs typeface="Sabon Next LT" panose="02000500000000000000" pitchFamily="2" charset="0"/>
              </a:rPr>
              <a:t>habitat.</a:t>
            </a:r>
            <a:br>
              <a:rPr lang="en-US" dirty="0">
                <a:solidFill>
                  <a:srgbClr val="870E05"/>
                </a:solidFill>
                <a:latin typeface="Sabon Next LT" panose="02000500000000000000" pitchFamily="2" charset="0"/>
                <a:cs typeface="Sabon Next LT" panose="02000500000000000000" pitchFamily="2" charset="0"/>
              </a:rPr>
            </a:br>
            <a:r>
              <a:rPr lang="en-US" dirty="0">
                <a:solidFill>
                  <a:srgbClr val="870E05"/>
                </a:solidFill>
                <a:latin typeface="Sabon Next LT" panose="02000500000000000000" pitchFamily="2" charset="0"/>
                <a:cs typeface="Sabon Next LT" panose="02000500000000000000" pitchFamily="2" charset="0"/>
              </a:rPr>
              <a:t>They’re a critical line of defense.</a:t>
            </a:r>
          </a:p>
        </p:txBody>
      </p:sp>
      <p:pic>
        <p:nvPicPr>
          <p:cNvPr id="5" name="Picture 4">
            <a:extLst>
              <a:ext uri="{FF2B5EF4-FFF2-40B4-BE49-F238E27FC236}">
                <a16:creationId xmlns:a16="http://schemas.microsoft.com/office/drawing/2014/main" id="{B43B12B3-CA97-AAAA-A5A0-5AD2102BD502}"/>
              </a:ext>
            </a:extLst>
          </p:cNvPr>
          <p:cNvPicPr>
            <a:picLocks noChangeAspect="1"/>
          </p:cNvPicPr>
          <p:nvPr/>
        </p:nvPicPr>
        <p:blipFill>
          <a:blip r:embed="rId3"/>
          <a:stretch>
            <a:fillRect/>
          </a:stretch>
        </p:blipFill>
        <p:spPr>
          <a:xfrm>
            <a:off x="3147158" y="0"/>
            <a:ext cx="9044842" cy="6858000"/>
          </a:xfrm>
          <a:prstGeom prst="rect">
            <a:avLst/>
          </a:prstGeom>
        </p:spPr>
      </p:pic>
      <p:cxnSp>
        <p:nvCxnSpPr>
          <p:cNvPr id="7" name="Straight Arrow Connector 6">
            <a:extLst>
              <a:ext uri="{FF2B5EF4-FFF2-40B4-BE49-F238E27FC236}">
                <a16:creationId xmlns:a16="http://schemas.microsoft.com/office/drawing/2014/main" id="{F623DDED-E9C2-932C-0F0B-D57934D1920E}"/>
              </a:ext>
            </a:extLst>
          </p:cNvPr>
          <p:cNvCxnSpPr/>
          <p:nvPr/>
        </p:nvCxnSpPr>
        <p:spPr>
          <a:xfrm>
            <a:off x="3487479" y="2041451"/>
            <a:ext cx="3880884" cy="956930"/>
          </a:xfrm>
          <a:prstGeom prst="straightConnector1">
            <a:avLst/>
          </a:prstGeom>
          <a:ln w="5715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Straight Arrow Connector 7">
            <a:extLst>
              <a:ext uri="{FF2B5EF4-FFF2-40B4-BE49-F238E27FC236}">
                <a16:creationId xmlns:a16="http://schemas.microsoft.com/office/drawing/2014/main" id="{E984A5E8-5008-9988-921F-AE9F95BA3FBC}"/>
              </a:ext>
            </a:extLst>
          </p:cNvPr>
          <p:cNvCxnSpPr/>
          <p:nvPr/>
        </p:nvCxnSpPr>
        <p:spPr>
          <a:xfrm>
            <a:off x="4155558" y="1183758"/>
            <a:ext cx="3880884" cy="956930"/>
          </a:xfrm>
          <a:prstGeom prst="straightConnector1">
            <a:avLst/>
          </a:prstGeom>
          <a:ln w="5715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0D10FEDF-D31F-77E7-82C0-990DC2047D7A}"/>
              </a:ext>
            </a:extLst>
          </p:cNvPr>
          <p:cNvCxnSpPr/>
          <p:nvPr/>
        </p:nvCxnSpPr>
        <p:spPr>
          <a:xfrm>
            <a:off x="4155558" y="3324446"/>
            <a:ext cx="3880884" cy="956930"/>
          </a:xfrm>
          <a:prstGeom prst="straightConnector1">
            <a:avLst/>
          </a:prstGeom>
          <a:ln w="5715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100" name="Picture 4" descr="Cartoon Ocean Waves Vector Images (over 38,000)">
            <a:extLst>
              <a:ext uri="{FF2B5EF4-FFF2-40B4-BE49-F238E27FC236}">
                <a16:creationId xmlns:a16="http://schemas.microsoft.com/office/drawing/2014/main" id="{C9602E88-DE5D-4D71-7559-BCF11C755E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3" t="56809" r="53040" b="19749"/>
          <a:stretch/>
        </p:blipFill>
        <p:spPr bwMode="auto">
          <a:xfrm>
            <a:off x="180674" y="5411973"/>
            <a:ext cx="2966484" cy="111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643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A76FE-ACBC-0D84-BB1C-0E3D0C96EF28}"/>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B6380C7F-7498-EBE6-5EE8-1BE1D607DCE4}"/>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9" name="Content Placeholder 3">
            <a:extLst>
              <a:ext uri="{FF2B5EF4-FFF2-40B4-BE49-F238E27FC236}">
                <a16:creationId xmlns:a16="http://schemas.microsoft.com/office/drawing/2014/main" id="{65C50EEB-65B6-9DD0-106E-4CB52ABDAC10}"/>
              </a:ext>
            </a:extLst>
          </p:cNvPr>
          <p:cNvSpPr>
            <a:spLocks noGrp="1"/>
          </p:cNvSpPr>
          <p:nvPr>
            <p:ph idx="1"/>
          </p:nvPr>
        </p:nvSpPr>
        <p:spPr>
          <a:xfrm>
            <a:off x="838200" y="2093877"/>
            <a:ext cx="10515600" cy="4116424"/>
          </a:xfrm>
        </p:spPr>
        <p:txBody>
          <a:bodyPr/>
          <a:lstStyle/>
          <a:p>
            <a:r>
              <a:rPr lang="en-US" dirty="0">
                <a:solidFill>
                  <a:srgbClr val="870E05"/>
                </a:solidFill>
                <a:latin typeface="Sabon Next LT" panose="02000500000000000000" pitchFamily="2" charset="0"/>
                <a:cs typeface="Sabon Next LT" panose="02000500000000000000" pitchFamily="2" charset="0"/>
              </a:rPr>
              <a:t>Identify and pursue funding sources (e.g., FEMA FMA grant)</a:t>
            </a:r>
          </a:p>
          <a:p>
            <a:pPr marL="457200" lvl="1" indent="0">
              <a:buNone/>
            </a:pPr>
            <a:r>
              <a:rPr lang="en-US" dirty="0">
                <a:solidFill>
                  <a:srgbClr val="870E05"/>
                </a:solidFill>
                <a:latin typeface="Sabon Next LT" panose="02000500000000000000" pitchFamily="2" charset="0"/>
                <a:cs typeface="Sabon Next LT" panose="02000500000000000000" pitchFamily="2" charset="0"/>
                <a:sym typeface="Wingdings" panose="05000000000000000000" pitchFamily="2" charset="2"/>
              </a:rPr>
              <a:t> Prepare BCA and other necessary documents</a:t>
            </a:r>
            <a:endParaRPr lang="en-US" dirty="0">
              <a:solidFill>
                <a:srgbClr val="870E05"/>
              </a:solidFill>
              <a:latin typeface="Sabon Next LT" panose="02000500000000000000" pitchFamily="2" charset="0"/>
              <a:cs typeface="Sabon Next LT" panose="02000500000000000000" pitchFamily="2" charset="0"/>
            </a:endParaRPr>
          </a:p>
          <a:p>
            <a:r>
              <a:rPr lang="en-US" dirty="0">
                <a:solidFill>
                  <a:srgbClr val="870E05"/>
                </a:solidFill>
                <a:latin typeface="Sabon Next LT" panose="02000500000000000000" pitchFamily="2" charset="0"/>
                <a:cs typeface="Sabon Next LT" panose="02000500000000000000" pitchFamily="2" charset="0"/>
              </a:rPr>
              <a:t>Obtain State &amp; Federal permits.</a:t>
            </a:r>
          </a:p>
          <a:p>
            <a:r>
              <a:rPr lang="en-US" dirty="0">
                <a:solidFill>
                  <a:srgbClr val="870E05"/>
                </a:solidFill>
                <a:latin typeface="Sabon Next LT" panose="02000500000000000000" pitchFamily="2" charset="0"/>
                <a:cs typeface="Sabon Next LT" panose="02000500000000000000" pitchFamily="2" charset="0"/>
              </a:rPr>
              <a:t>Conduct Community survey. </a:t>
            </a:r>
          </a:p>
          <a:p>
            <a:r>
              <a:rPr lang="en-US" dirty="0">
                <a:solidFill>
                  <a:srgbClr val="870E05"/>
                </a:solidFill>
                <a:latin typeface="Sabon Next LT" panose="02000500000000000000" pitchFamily="2" charset="0"/>
                <a:cs typeface="Sabon Next LT" panose="02000500000000000000" pitchFamily="2" charset="0"/>
              </a:rPr>
              <a:t>Prepare conceptual designs and alternatives for Borough comment and approval. </a:t>
            </a:r>
          </a:p>
          <a:p>
            <a:r>
              <a:rPr lang="en-US" dirty="0">
                <a:solidFill>
                  <a:srgbClr val="870E05"/>
                </a:solidFill>
                <a:latin typeface="Sabon Next LT" panose="02000500000000000000" pitchFamily="2" charset="0"/>
                <a:cs typeface="Sabon Next LT" panose="02000500000000000000" pitchFamily="2" charset="0"/>
              </a:rPr>
              <a:t>Final design plans for permitting and bid specifications. </a:t>
            </a:r>
          </a:p>
        </p:txBody>
      </p:sp>
      <p:sp>
        <p:nvSpPr>
          <p:cNvPr id="12" name="Title 1">
            <a:extLst>
              <a:ext uri="{FF2B5EF4-FFF2-40B4-BE49-F238E27FC236}">
                <a16:creationId xmlns:a16="http://schemas.microsoft.com/office/drawing/2014/main" id="{0C5F0977-4DEA-D1CA-6CA3-5B150CC08FCD}"/>
              </a:ext>
            </a:extLst>
          </p:cNvPr>
          <p:cNvSpPr>
            <a:spLocks noGrp="1"/>
          </p:cNvSpPr>
          <p:nvPr>
            <p:ph type="title"/>
          </p:nvPr>
        </p:nvSpPr>
        <p:spPr>
          <a:xfrm>
            <a:off x="836923" y="610032"/>
            <a:ext cx="10515599" cy="1306313"/>
          </a:xfrm>
        </p:spPr>
        <p:txBody>
          <a:bodyPr/>
          <a:lstStyle/>
          <a:p>
            <a:r>
              <a:rPr lang="en-US" dirty="0">
                <a:solidFill>
                  <a:srgbClr val="870E05"/>
                </a:solidFill>
                <a:latin typeface="Sabon Next LT" panose="02000500000000000000" pitchFamily="2" charset="0"/>
                <a:cs typeface="Sabon Next LT" panose="02000500000000000000" pitchFamily="2" charset="0"/>
              </a:rPr>
              <a:t>Ongoing and Next Steps</a:t>
            </a:r>
            <a:endParaRPr lang="en-US" dirty="0">
              <a:solidFill>
                <a:srgbClr val="870E05"/>
              </a:solidFill>
              <a:highlight>
                <a:srgbClr val="FFFF00"/>
              </a:highlight>
              <a:latin typeface="Sabon Next LT" panose="02000500000000000000" pitchFamily="2" charset="0"/>
              <a:cs typeface="Sabon Next LT" panose="02000500000000000000" pitchFamily="2" charset="0"/>
            </a:endParaRPr>
          </a:p>
        </p:txBody>
      </p:sp>
      <p:sp>
        <p:nvSpPr>
          <p:cNvPr id="14" name="TextBox 13">
            <a:extLst>
              <a:ext uri="{FF2B5EF4-FFF2-40B4-BE49-F238E27FC236}">
                <a16:creationId xmlns:a16="http://schemas.microsoft.com/office/drawing/2014/main" id="{D3C3BCA6-C17F-19D2-E407-FFFCD606E03E}"/>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spTree>
    <p:extLst>
      <p:ext uri="{BB962C8B-B14F-4D97-AF65-F5344CB8AC3E}">
        <p14:creationId xmlns:p14="http://schemas.microsoft.com/office/powerpoint/2010/main" val="818436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6787F-C5B5-6BA3-A499-3033C0CB69AC}"/>
            </a:ext>
          </a:extLst>
        </p:cNvPr>
        <p:cNvGrpSpPr/>
        <p:nvPr/>
      </p:nvGrpSpPr>
      <p:grpSpPr>
        <a:xfrm>
          <a:off x="0" y="0"/>
          <a:ext cx="0" cy="0"/>
          <a:chOff x="0" y="0"/>
          <a:chExt cx="0" cy="0"/>
        </a:xfrm>
      </p:grpSpPr>
      <p:pic>
        <p:nvPicPr>
          <p:cNvPr id="5" name="Content Placeholder 4" descr="Aerial view of a city&#10;&#10;Description automatically generated">
            <a:extLst>
              <a:ext uri="{FF2B5EF4-FFF2-40B4-BE49-F238E27FC236}">
                <a16:creationId xmlns:a16="http://schemas.microsoft.com/office/drawing/2014/main" id="{A9B59588-5A5D-2A81-EC0E-186A531870A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9578" y="76201"/>
            <a:ext cx="10112843" cy="6697979"/>
          </a:xfrm>
          <a:ln>
            <a:solidFill>
              <a:srgbClr val="063365"/>
            </a:solidFill>
          </a:ln>
        </p:spPr>
      </p:pic>
      <p:sp>
        <p:nvSpPr>
          <p:cNvPr id="14" name="TextBox 13">
            <a:extLst>
              <a:ext uri="{FF2B5EF4-FFF2-40B4-BE49-F238E27FC236}">
                <a16:creationId xmlns:a16="http://schemas.microsoft.com/office/drawing/2014/main" id="{B84E202E-B445-8484-3E5C-E82D49AA08B8}"/>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sp>
        <p:nvSpPr>
          <p:cNvPr id="2" name="Oval 1">
            <a:extLst>
              <a:ext uri="{FF2B5EF4-FFF2-40B4-BE49-F238E27FC236}">
                <a16:creationId xmlns:a16="http://schemas.microsoft.com/office/drawing/2014/main" id="{8797D217-1F4A-6C56-C72B-E419B95F1DDA}"/>
              </a:ext>
            </a:extLst>
          </p:cNvPr>
          <p:cNvSpPr/>
          <p:nvPr/>
        </p:nvSpPr>
        <p:spPr>
          <a:xfrm>
            <a:off x="5349240" y="1607819"/>
            <a:ext cx="1005840" cy="7314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FDECC38-3B3E-F397-C840-CA7622C33BB5}"/>
              </a:ext>
            </a:extLst>
          </p:cNvPr>
          <p:cNvSpPr/>
          <p:nvPr/>
        </p:nvSpPr>
        <p:spPr>
          <a:xfrm rot="1038573" flipH="1">
            <a:off x="215142" y="2894095"/>
            <a:ext cx="3380630" cy="400110"/>
          </a:xfrm>
          <a:prstGeom prst="rect">
            <a:avLst/>
          </a:prstGeom>
          <a:noFill/>
        </p:spPr>
        <p:txBody>
          <a:bodyPr wrap="square" lIns="91440" tIns="45720" rIns="91440" bIns="45720">
            <a:spAutoFit/>
          </a:bodyPr>
          <a:lstStyle/>
          <a:p>
            <a:pPr algn="ctr"/>
            <a:r>
              <a:rPr lang="en-US" sz="2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Rt. 37</a:t>
            </a:r>
          </a:p>
        </p:txBody>
      </p:sp>
    </p:spTree>
    <p:extLst>
      <p:ext uri="{BB962C8B-B14F-4D97-AF65-F5344CB8AC3E}">
        <p14:creationId xmlns:p14="http://schemas.microsoft.com/office/powerpoint/2010/main" val="1703760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B6F71-1CC9-C7DE-1E4A-79DEA3B21150}"/>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AD1838A-9D18-4982-7A1E-40BADBC4386E}"/>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9" name="Content Placeholder 3">
            <a:extLst>
              <a:ext uri="{FF2B5EF4-FFF2-40B4-BE49-F238E27FC236}">
                <a16:creationId xmlns:a16="http://schemas.microsoft.com/office/drawing/2014/main" id="{7A776305-8C64-C9F4-C147-EFC9D1F983F6}"/>
              </a:ext>
            </a:extLst>
          </p:cNvPr>
          <p:cNvSpPr>
            <a:spLocks noGrp="1"/>
          </p:cNvSpPr>
          <p:nvPr>
            <p:ph idx="1"/>
          </p:nvPr>
        </p:nvSpPr>
        <p:spPr>
          <a:xfrm>
            <a:off x="838200" y="1653540"/>
            <a:ext cx="10515600" cy="4556761"/>
          </a:xfrm>
        </p:spPr>
        <p:txBody>
          <a:bodyPr>
            <a:noAutofit/>
          </a:bodyPr>
          <a:lstStyle/>
          <a:p>
            <a:r>
              <a:rPr lang="en-US" sz="2000" dirty="0">
                <a:solidFill>
                  <a:srgbClr val="870E05"/>
                </a:solidFill>
                <a:latin typeface="Sabon Next LT" panose="02000500000000000000" pitchFamily="2" charset="0"/>
                <a:cs typeface="Sabon Next LT" panose="02000500000000000000" pitchFamily="2" charset="0"/>
              </a:rPr>
              <a:t>“New Jersey Department of Environmental Protection - Rainfall.” Njdep.rutgers.edu, Seaside Heights Station No. RABCH031. njdep.rutgers.edu/rainfall/#data.</a:t>
            </a:r>
          </a:p>
          <a:p>
            <a:r>
              <a:rPr lang="en-US" sz="2000" dirty="0">
                <a:solidFill>
                  <a:srgbClr val="870E05"/>
                </a:solidFill>
                <a:latin typeface="Sabon Next LT" panose="02000500000000000000" pitchFamily="2" charset="0"/>
                <a:cs typeface="Sabon Next LT" panose="02000500000000000000" pitchFamily="2" charset="0"/>
              </a:rPr>
              <a:t>“Barnegat Bay at Route 37 at Seaside Heights NJ.” Usgs.gov, 2015,USGS Station No. 01408748 . waterdata.usgs.gov/monitoring-location/01408748.</a:t>
            </a:r>
          </a:p>
          <a:p>
            <a:r>
              <a:rPr lang="en-US" sz="2000" dirty="0">
                <a:solidFill>
                  <a:srgbClr val="870E05"/>
                </a:solidFill>
                <a:latin typeface="Sabon Next LT" panose="02000500000000000000" pitchFamily="2" charset="0"/>
                <a:cs typeface="Sabon Next LT" panose="02000500000000000000" pitchFamily="2" charset="0"/>
              </a:rPr>
              <a:t>“Barnegat Bay at Mantoloking NJ.” Usgs.gov, 2015,USGS Station No. 01408168 . waterdata.usgs.gov/monitoring-location/01408168.</a:t>
            </a:r>
          </a:p>
          <a:p>
            <a:r>
              <a:rPr lang="en-US" sz="2000" dirty="0">
                <a:solidFill>
                  <a:srgbClr val="870E05"/>
                </a:solidFill>
                <a:latin typeface="Sabon Next LT" panose="02000500000000000000" pitchFamily="2" charset="0"/>
                <a:cs typeface="Sabon Next LT" panose="02000500000000000000" pitchFamily="2" charset="0"/>
              </a:rPr>
              <a:t>“Stevens Flood Advisory System.” Stevens-Tech.edu, 2025, Station Barnegat Bay at </a:t>
            </a:r>
            <a:r>
              <a:rPr lang="en-US" sz="2000" dirty="0" err="1">
                <a:solidFill>
                  <a:srgbClr val="870E05"/>
                </a:solidFill>
                <a:latin typeface="Sabon Next LT" panose="02000500000000000000" pitchFamily="2" charset="0"/>
                <a:cs typeface="Sabon Next LT" panose="02000500000000000000" pitchFamily="2" charset="0"/>
              </a:rPr>
              <a:t>Mentoloking</a:t>
            </a:r>
            <a:r>
              <a:rPr lang="en-US" sz="2000" dirty="0">
                <a:solidFill>
                  <a:srgbClr val="870E05"/>
                </a:solidFill>
                <a:latin typeface="Sabon Next LT" panose="02000500000000000000" pitchFamily="2" charset="0"/>
                <a:cs typeface="Sabon Next LT" panose="02000500000000000000" pitchFamily="2" charset="0"/>
              </a:rPr>
              <a:t>. hudson.dl.stevens-tech.edu/</a:t>
            </a:r>
            <a:r>
              <a:rPr lang="en-US" sz="2000" dirty="0" err="1">
                <a:solidFill>
                  <a:srgbClr val="870E05"/>
                </a:solidFill>
                <a:latin typeface="Sabon Next LT" panose="02000500000000000000" pitchFamily="2" charset="0"/>
                <a:cs typeface="Sabon Next LT" panose="02000500000000000000" pitchFamily="2" charset="0"/>
              </a:rPr>
              <a:t>sfas</a:t>
            </a:r>
            <a:r>
              <a:rPr lang="en-US" sz="2000" dirty="0">
                <a:solidFill>
                  <a:srgbClr val="870E05"/>
                </a:solidFill>
                <a:latin typeface="Sabon Next LT" panose="02000500000000000000" pitchFamily="2" charset="0"/>
                <a:cs typeface="Sabon Next LT" panose="02000500000000000000" pitchFamily="2" charset="0"/>
              </a:rPr>
              <a:t>/d/</a:t>
            </a:r>
            <a:r>
              <a:rPr lang="en-US" sz="2000" dirty="0" err="1">
                <a:solidFill>
                  <a:srgbClr val="870E05"/>
                </a:solidFill>
                <a:latin typeface="Sabon Next LT" panose="02000500000000000000" pitchFamily="2" charset="0"/>
                <a:cs typeface="Sabon Next LT" panose="02000500000000000000" pitchFamily="2" charset="0"/>
              </a:rPr>
              <a:t>index.shtml?station</a:t>
            </a:r>
            <a:r>
              <a:rPr lang="en-US" sz="2000" dirty="0">
                <a:solidFill>
                  <a:srgbClr val="870E05"/>
                </a:solidFill>
                <a:latin typeface="Sabon Next LT" panose="02000500000000000000" pitchFamily="2" charset="0"/>
                <a:cs typeface="Sabon Next LT" panose="02000500000000000000" pitchFamily="2" charset="0"/>
              </a:rPr>
              <a:t>=U222. </a:t>
            </a:r>
          </a:p>
          <a:p>
            <a:r>
              <a:rPr lang="en-US" sz="2000" dirty="0">
                <a:solidFill>
                  <a:srgbClr val="870E05"/>
                </a:solidFill>
                <a:latin typeface="Sabon Next LT" panose="02000500000000000000" pitchFamily="2" charset="0"/>
                <a:cs typeface="Sabon Next LT" panose="02000500000000000000" pitchFamily="2" charset="0"/>
              </a:rPr>
              <a:t>‌US. “Eastern Region Coastal Flood Page.” Weather.gov, 2024, </a:t>
            </a:r>
            <a:r>
              <a:rPr lang="en-US" sz="2000" dirty="0">
                <a:solidFill>
                  <a:srgbClr val="870E05"/>
                </a:solidFill>
                <a:latin typeface="Sabon Next LT" panose="02000500000000000000" pitchFamily="2" charset="0"/>
                <a:cs typeface="Sabon Next LT" panose="02000500000000000000" pitchFamily="2" charset="0"/>
                <a:hlinkClick r:id="rId2"/>
              </a:rPr>
              <a:t>www.weather.gov/erh/coastalflood?wfo=phi</a:t>
            </a:r>
            <a:r>
              <a:rPr lang="en-US" sz="2000" dirty="0">
                <a:solidFill>
                  <a:srgbClr val="870E05"/>
                </a:solidFill>
                <a:latin typeface="Sabon Next LT" panose="02000500000000000000" pitchFamily="2" charset="0"/>
                <a:cs typeface="Sabon Next LT" panose="02000500000000000000" pitchFamily="2" charset="0"/>
              </a:rPr>
              <a:t>.</a:t>
            </a:r>
          </a:p>
          <a:p>
            <a:r>
              <a:rPr lang="en-US" sz="2000" dirty="0">
                <a:solidFill>
                  <a:srgbClr val="870E05"/>
                </a:solidFill>
                <a:latin typeface="Sabon Next LT" panose="02000500000000000000" pitchFamily="2" charset="0"/>
                <a:cs typeface="Sabon Next LT" panose="02000500000000000000" pitchFamily="2" charset="0"/>
              </a:rPr>
              <a:t>Inlet Figure:</a:t>
            </a:r>
          </a:p>
          <a:p>
            <a:pPr marL="0" indent="0">
              <a:buNone/>
            </a:pPr>
            <a:r>
              <a:rPr lang="en-US" sz="2000" dirty="0">
                <a:solidFill>
                  <a:srgbClr val="870E05"/>
                </a:solidFill>
                <a:latin typeface="Sabon Next LT" panose="02000500000000000000" pitchFamily="2" charset="0"/>
                <a:cs typeface="Sabon Next LT" panose="02000500000000000000" pitchFamily="2" charset="0"/>
              </a:rPr>
              <a:t>	Kulynych, Anna &amp; </a:t>
            </a:r>
            <a:r>
              <a:rPr lang="en-US" sz="2000" dirty="0" err="1">
                <a:solidFill>
                  <a:srgbClr val="870E05"/>
                </a:solidFill>
                <a:latin typeface="Sabon Next LT" panose="02000500000000000000" pitchFamily="2" charset="0"/>
                <a:cs typeface="Sabon Next LT" panose="02000500000000000000" pitchFamily="2" charset="0"/>
              </a:rPr>
              <a:t>Buynevich</a:t>
            </a:r>
            <a:r>
              <a:rPr lang="en-US" sz="2000" dirty="0">
                <a:solidFill>
                  <a:srgbClr val="870E05"/>
                </a:solidFill>
                <a:latin typeface="Sabon Next LT" panose="02000500000000000000" pitchFamily="2" charset="0"/>
                <a:cs typeface="Sabon Next LT" panose="02000500000000000000" pitchFamily="2" charset="0"/>
              </a:rPr>
              <a:t>, Ilya. (2023). HISTORIC DATABASE ANALYSIS OF A 	FORMER WAVE-DOMINATED TIDAL INLET, CENTRAL NEW JERSEY, USA. ‌</a:t>
            </a:r>
          </a:p>
        </p:txBody>
      </p:sp>
      <p:sp>
        <p:nvSpPr>
          <p:cNvPr id="12" name="Title 1">
            <a:extLst>
              <a:ext uri="{FF2B5EF4-FFF2-40B4-BE49-F238E27FC236}">
                <a16:creationId xmlns:a16="http://schemas.microsoft.com/office/drawing/2014/main" id="{559FC7D2-A76D-7E3C-AC1E-99A370892116}"/>
              </a:ext>
            </a:extLst>
          </p:cNvPr>
          <p:cNvSpPr>
            <a:spLocks noGrp="1"/>
          </p:cNvSpPr>
          <p:nvPr>
            <p:ph type="title"/>
          </p:nvPr>
        </p:nvSpPr>
        <p:spPr>
          <a:xfrm>
            <a:off x="836923" y="610032"/>
            <a:ext cx="10515599" cy="1306313"/>
          </a:xfrm>
        </p:spPr>
        <p:txBody>
          <a:bodyPr/>
          <a:lstStyle/>
          <a:p>
            <a:r>
              <a:rPr lang="en-US" dirty="0">
                <a:solidFill>
                  <a:srgbClr val="870E05"/>
                </a:solidFill>
                <a:latin typeface="Sabon Next LT" panose="02000500000000000000" pitchFamily="2" charset="0"/>
                <a:cs typeface="Sabon Next LT" panose="02000500000000000000" pitchFamily="2" charset="0"/>
              </a:rPr>
              <a:t>Data Sources</a:t>
            </a:r>
          </a:p>
        </p:txBody>
      </p:sp>
      <p:sp>
        <p:nvSpPr>
          <p:cNvPr id="14" name="TextBox 13">
            <a:extLst>
              <a:ext uri="{FF2B5EF4-FFF2-40B4-BE49-F238E27FC236}">
                <a16:creationId xmlns:a16="http://schemas.microsoft.com/office/drawing/2014/main" id="{FDCDF2FE-88FC-423E-E3EB-064AFF1BBEBD}"/>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spTree>
    <p:extLst>
      <p:ext uri="{BB962C8B-B14F-4D97-AF65-F5344CB8AC3E}">
        <p14:creationId xmlns:p14="http://schemas.microsoft.com/office/powerpoint/2010/main" val="1236465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7FF73-B313-6788-2CF4-1754EB80E461}"/>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7009E6D-CA85-7FAE-A316-E125467EC7BA}"/>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12" name="Title 1">
            <a:extLst>
              <a:ext uri="{FF2B5EF4-FFF2-40B4-BE49-F238E27FC236}">
                <a16:creationId xmlns:a16="http://schemas.microsoft.com/office/drawing/2014/main" id="{00D3CBE1-6235-C415-6579-09E24B50C261}"/>
              </a:ext>
            </a:extLst>
          </p:cNvPr>
          <p:cNvSpPr>
            <a:spLocks noGrp="1"/>
          </p:cNvSpPr>
          <p:nvPr>
            <p:ph type="title"/>
          </p:nvPr>
        </p:nvSpPr>
        <p:spPr>
          <a:xfrm>
            <a:off x="6229350" y="3017520"/>
            <a:ext cx="5124450" cy="1717793"/>
          </a:xfrm>
        </p:spPr>
        <p:txBody>
          <a:bodyPr>
            <a:normAutofit fontScale="90000"/>
          </a:bodyPr>
          <a:lstStyle/>
          <a:p>
            <a:r>
              <a:rPr lang="en-US" sz="8000" dirty="0">
                <a:solidFill>
                  <a:srgbClr val="870E05"/>
                </a:solidFill>
                <a:latin typeface="Sabon Next LT" panose="02000500000000000000" pitchFamily="2" charset="0"/>
                <a:cs typeface="Sabon Next LT" panose="02000500000000000000" pitchFamily="2" charset="0"/>
              </a:rPr>
              <a:t>Thank you!</a:t>
            </a:r>
            <a:br>
              <a:rPr lang="en-US" sz="8000" dirty="0">
                <a:solidFill>
                  <a:srgbClr val="870E05"/>
                </a:solidFill>
                <a:latin typeface="Sabon Next LT" panose="02000500000000000000" pitchFamily="2" charset="0"/>
                <a:cs typeface="Sabon Next LT" panose="02000500000000000000" pitchFamily="2" charset="0"/>
              </a:rPr>
            </a:br>
            <a:r>
              <a:rPr lang="en-US" sz="4900" dirty="0">
                <a:solidFill>
                  <a:srgbClr val="870E05"/>
                </a:solidFill>
                <a:latin typeface="Sabon Next LT" panose="02000500000000000000" pitchFamily="2" charset="0"/>
                <a:cs typeface="Sabon Next LT" panose="02000500000000000000" pitchFamily="2" charset="0"/>
              </a:rPr>
              <a:t>Questions? </a:t>
            </a:r>
            <a:endParaRPr lang="en-US" dirty="0">
              <a:solidFill>
                <a:srgbClr val="870E05"/>
              </a:solidFill>
              <a:latin typeface="Sabon Next LT" panose="02000500000000000000" pitchFamily="2" charset="0"/>
              <a:cs typeface="Sabon Next LT" panose="02000500000000000000" pitchFamily="2" charset="0"/>
            </a:endParaRPr>
          </a:p>
        </p:txBody>
      </p:sp>
      <p:sp>
        <p:nvSpPr>
          <p:cNvPr id="14" name="TextBox 13">
            <a:extLst>
              <a:ext uri="{FF2B5EF4-FFF2-40B4-BE49-F238E27FC236}">
                <a16:creationId xmlns:a16="http://schemas.microsoft.com/office/drawing/2014/main" id="{455A6BA6-334E-DBA0-43E1-F85F8C2149EB}"/>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pic>
        <p:nvPicPr>
          <p:cNvPr id="2" name="Picture 1" descr="A blue and red text on a white background&#10;&#10;Description automatically generated with low confidence">
            <a:extLst>
              <a:ext uri="{FF2B5EF4-FFF2-40B4-BE49-F238E27FC236}">
                <a16:creationId xmlns:a16="http://schemas.microsoft.com/office/drawing/2014/main" id="{443D16ED-9E9E-9FFE-5E13-0F44D9733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263" y="673041"/>
            <a:ext cx="4282297" cy="2486608"/>
          </a:xfrm>
          <a:prstGeom prst="rect">
            <a:avLst/>
          </a:prstGeom>
        </p:spPr>
      </p:pic>
      <p:pic>
        <p:nvPicPr>
          <p:cNvPr id="4" name="Picture 3">
            <a:extLst>
              <a:ext uri="{FF2B5EF4-FFF2-40B4-BE49-F238E27FC236}">
                <a16:creationId xmlns:a16="http://schemas.microsoft.com/office/drawing/2014/main" id="{8EDACD85-6E35-E6E9-28B7-FE0DD573A807}"/>
              </a:ext>
            </a:extLst>
          </p:cNvPr>
          <p:cNvPicPr>
            <a:picLocks noChangeAspect="1"/>
          </p:cNvPicPr>
          <p:nvPr/>
        </p:nvPicPr>
        <p:blipFill>
          <a:blip r:embed="rId3"/>
          <a:stretch>
            <a:fillRect/>
          </a:stretch>
        </p:blipFill>
        <p:spPr>
          <a:xfrm>
            <a:off x="8900430" y="5924612"/>
            <a:ext cx="3208036" cy="857187"/>
          </a:xfrm>
          <a:prstGeom prst="rect">
            <a:avLst/>
          </a:prstGeom>
          <a:ln>
            <a:solidFill>
              <a:srgbClr val="002060"/>
            </a:solidFill>
          </a:ln>
        </p:spPr>
      </p:pic>
      <p:sp>
        <p:nvSpPr>
          <p:cNvPr id="5" name="Title 1">
            <a:extLst>
              <a:ext uri="{FF2B5EF4-FFF2-40B4-BE49-F238E27FC236}">
                <a16:creationId xmlns:a16="http://schemas.microsoft.com/office/drawing/2014/main" id="{870A1884-2D72-AD43-0EBA-D5E4EADB329C}"/>
              </a:ext>
            </a:extLst>
          </p:cNvPr>
          <p:cNvSpPr txBox="1">
            <a:spLocks/>
          </p:cNvSpPr>
          <p:nvPr/>
        </p:nvSpPr>
        <p:spPr>
          <a:xfrm>
            <a:off x="9105900" y="4925506"/>
            <a:ext cx="5124450" cy="171779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870E05"/>
                </a:solidFill>
                <a:latin typeface="Sabon Next LT" panose="02000500000000000000" pitchFamily="2" charset="0"/>
                <a:cs typeface="Sabon Next LT" panose="02000500000000000000" pitchFamily="2" charset="0"/>
              </a:rPr>
              <a:t>nzuck@actengineers.com</a:t>
            </a:r>
          </a:p>
        </p:txBody>
      </p:sp>
    </p:spTree>
    <p:extLst>
      <p:ext uri="{BB962C8B-B14F-4D97-AF65-F5344CB8AC3E}">
        <p14:creationId xmlns:p14="http://schemas.microsoft.com/office/powerpoint/2010/main" val="1652993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55AC5E2-160B-0F44-A7A5-47E3AC2DC25F}"/>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36B2E2E1-5BA4-1ADE-A685-B73C7D79A25C}"/>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12" name="Title 1">
            <a:extLst>
              <a:ext uri="{FF2B5EF4-FFF2-40B4-BE49-F238E27FC236}">
                <a16:creationId xmlns:a16="http://schemas.microsoft.com/office/drawing/2014/main" id="{D8F3757E-6984-445A-4A44-2FFA1B4B2DB7}"/>
              </a:ext>
            </a:extLst>
          </p:cNvPr>
          <p:cNvSpPr>
            <a:spLocks noGrp="1"/>
          </p:cNvSpPr>
          <p:nvPr>
            <p:ph type="title"/>
          </p:nvPr>
        </p:nvSpPr>
        <p:spPr>
          <a:xfrm>
            <a:off x="836923" y="610032"/>
            <a:ext cx="10515599" cy="1306313"/>
          </a:xfrm>
        </p:spPr>
        <p:txBody>
          <a:bodyPr/>
          <a:lstStyle/>
          <a:p>
            <a:r>
              <a:rPr lang="en-US" dirty="0">
                <a:solidFill>
                  <a:srgbClr val="870E05"/>
                </a:solidFill>
                <a:latin typeface="Sabon Next LT" panose="02000500000000000000" pitchFamily="2" charset="0"/>
                <a:cs typeface="Sabon Next LT" panose="02000500000000000000" pitchFamily="2" charset="0"/>
              </a:rPr>
              <a:t>Additional Info Slides</a:t>
            </a:r>
          </a:p>
        </p:txBody>
      </p:sp>
      <p:sp>
        <p:nvSpPr>
          <p:cNvPr id="14" name="TextBox 13">
            <a:extLst>
              <a:ext uri="{FF2B5EF4-FFF2-40B4-BE49-F238E27FC236}">
                <a16:creationId xmlns:a16="http://schemas.microsoft.com/office/drawing/2014/main" id="{9A4E08F3-F9FA-EDDA-D323-2FB1CDCECC34}"/>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spTree>
    <p:extLst>
      <p:ext uri="{BB962C8B-B14F-4D97-AF65-F5344CB8AC3E}">
        <p14:creationId xmlns:p14="http://schemas.microsoft.com/office/powerpoint/2010/main" val="777473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D0D6B5E-7F82-E9F5-534F-911FC6E93186}"/>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5DC9249-064B-52F4-63DD-00E95199964E}"/>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14" name="TextBox 13">
            <a:extLst>
              <a:ext uri="{FF2B5EF4-FFF2-40B4-BE49-F238E27FC236}">
                <a16:creationId xmlns:a16="http://schemas.microsoft.com/office/drawing/2014/main" id="{48E732C2-DED5-E04C-9A1D-0344E70BCA33}"/>
              </a:ext>
            </a:extLst>
          </p:cNvPr>
          <p:cNvSpPr txBox="1"/>
          <p:nvPr/>
        </p:nvSpPr>
        <p:spPr>
          <a:xfrm>
            <a:off x="10645542" y="6504800"/>
            <a:ext cx="1172116" cy="276999"/>
          </a:xfrm>
          <a:prstGeom prst="rect">
            <a:avLst/>
          </a:prstGeom>
          <a:noFill/>
        </p:spPr>
        <p:txBody>
          <a:bodyPr wrap="none" rtlCol="0">
            <a:spAutoFit/>
          </a:bodyPr>
          <a:lstStyle/>
          <a:p>
            <a:r>
              <a:rPr lang="en-US" sz="1200">
                <a:solidFill>
                  <a:schemeClr val="bg1"/>
                </a:solidFill>
                <a:latin typeface="Sabon Next LT" panose="02000500000000000000" pitchFamily="2" charset="0"/>
                <a:cs typeface="Sabon Next LT" panose="02000500000000000000" pitchFamily="2" charset="0"/>
              </a:rPr>
              <a:t>ACT Engineers</a:t>
            </a:r>
            <a:endParaRPr lang="en-US" sz="1200" dirty="0">
              <a:solidFill>
                <a:schemeClr val="bg1"/>
              </a:solidFill>
              <a:latin typeface="Sabon Next LT" panose="02000500000000000000" pitchFamily="2" charset="0"/>
              <a:cs typeface="Sabon Next LT" panose="02000500000000000000" pitchFamily="2" charset="0"/>
            </a:endParaRPr>
          </a:p>
        </p:txBody>
      </p:sp>
      <p:pic>
        <p:nvPicPr>
          <p:cNvPr id="3" name="Picture 2">
            <a:extLst>
              <a:ext uri="{FF2B5EF4-FFF2-40B4-BE49-F238E27FC236}">
                <a16:creationId xmlns:a16="http://schemas.microsoft.com/office/drawing/2014/main" id="{3D19C9CF-DE08-7E24-2E92-E3A381064E25}"/>
              </a:ext>
            </a:extLst>
          </p:cNvPr>
          <p:cNvPicPr>
            <a:picLocks noChangeAspect="1"/>
          </p:cNvPicPr>
          <p:nvPr/>
        </p:nvPicPr>
        <p:blipFill>
          <a:blip r:embed="rId3"/>
          <a:srcRect t="5579" r="3469" b="2887"/>
          <a:stretch/>
        </p:blipFill>
        <p:spPr>
          <a:xfrm>
            <a:off x="0" y="0"/>
            <a:ext cx="12192000" cy="6781799"/>
          </a:xfrm>
          <a:prstGeom prst="rect">
            <a:avLst/>
          </a:prstGeom>
        </p:spPr>
      </p:pic>
      <p:sp>
        <p:nvSpPr>
          <p:cNvPr id="12" name="Title 1">
            <a:extLst>
              <a:ext uri="{FF2B5EF4-FFF2-40B4-BE49-F238E27FC236}">
                <a16:creationId xmlns:a16="http://schemas.microsoft.com/office/drawing/2014/main" id="{5E2E18EA-A17F-64E6-ACE1-0CDFE339E036}"/>
              </a:ext>
            </a:extLst>
          </p:cNvPr>
          <p:cNvSpPr>
            <a:spLocks noGrp="1"/>
          </p:cNvSpPr>
          <p:nvPr>
            <p:ph type="title"/>
          </p:nvPr>
        </p:nvSpPr>
        <p:spPr>
          <a:xfrm>
            <a:off x="168043" y="5400674"/>
            <a:ext cx="5470757" cy="933450"/>
          </a:xfrm>
          <a:solidFill>
            <a:schemeClr val="bg1">
              <a:lumMod val="95000"/>
            </a:schemeClr>
          </a:solidFill>
        </p:spPr>
        <p:txBody>
          <a:bodyPr/>
          <a:lstStyle/>
          <a:p>
            <a:pPr algn="ctr"/>
            <a:r>
              <a:rPr lang="en-US" dirty="0">
                <a:solidFill>
                  <a:srgbClr val="870E05"/>
                </a:solidFill>
                <a:latin typeface="Sabon Next LT" panose="02000500000000000000" pitchFamily="2" charset="0"/>
                <a:cs typeface="Sabon Next LT" panose="02000500000000000000" pitchFamily="2" charset="0"/>
              </a:rPr>
              <a:t>Survey Data Mapping</a:t>
            </a:r>
          </a:p>
        </p:txBody>
      </p:sp>
    </p:spTree>
    <p:extLst>
      <p:ext uri="{BB962C8B-B14F-4D97-AF65-F5344CB8AC3E}">
        <p14:creationId xmlns:p14="http://schemas.microsoft.com/office/powerpoint/2010/main" val="3751297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AFD018B-E1B1-2119-A6FE-EEDCE913D8C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F39B362-7064-5BE8-350B-B6656A108583}"/>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12" name="Title 1">
            <a:extLst>
              <a:ext uri="{FF2B5EF4-FFF2-40B4-BE49-F238E27FC236}">
                <a16:creationId xmlns:a16="http://schemas.microsoft.com/office/drawing/2014/main" id="{E0D3A443-0D6A-779E-112C-29E5F0AD7850}"/>
              </a:ext>
            </a:extLst>
          </p:cNvPr>
          <p:cNvSpPr>
            <a:spLocks noGrp="1"/>
          </p:cNvSpPr>
          <p:nvPr>
            <p:ph type="title"/>
          </p:nvPr>
        </p:nvSpPr>
        <p:spPr>
          <a:xfrm>
            <a:off x="836924" y="610032"/>
            <a:ext cx="6149504" cy="1306313"/>
          </a:xfrm>
        </p:spPr>
        <p:txBody>
          <a:bodyPr>
            <a:normAutofit/>
          </a:bodyPr>
          <a:lstStyle/>
          <a:p>
            <a:r>
              <a:rPr lang="en-US" dirty="0">
                <a:solidFill>
                  <a:srgbClr val="870E05"/>
                </a:solidFill>
                <a:latin typeface="Sabon Next LT" panose="02000500000000000000" pitchFamily="2" charset="0"/>
                <a:cs typeface="Sabon Next LT" panose="02000500000000000000" pitchFamily="2" charset="0"/>
              </a:rPr>
              <a:t>Datums</a:t>
            </a:r>
          </a:p>
        </p:txBody>
      </p:sp>
      <p:sp>
        <p:nvSpPr>
          <p:cNvPr id="14" name="TextBox 13">
            <a:extLst>
              <a:ext uri="{FF2B5EF4-FFF2-40B4-BE49-F238E27FC236}">
                <a16:creationId xmlns:a16="http://schemas.microsoft.com/office/drawing/2014/main" id="{F11F31A8-61B2-6048-09D8-B5BCF3F7E1AF}"/>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sp>
        <p:nvSpPr>
          <p:cNvPr id="19" name="Content Placeholder 3">
            <a:extLst>
              <a:ext uri="{FF2B5EF4-FFF2-40B4-BE49-F238E27FC236}">
                <a16:creationId xmlns:a16="http://schemas.microsoft.com/office/drawing/2014/main" id="{9E43F489-0C58-C1C8-3DB9-66B19B554956}"/>
              </a:ext>
            </a:extLst>
          </p:cNvPr>
          <p:cNvSpPr txBox="1">
            <a:spLocks/>
          </p:cNvSpPr>
          <p:nvPr/>
        </p:nvSpPr>
        <p:spPr>
          <a:xfrm>
            <a:off x="836925" y="1818203"/>
            <a:ext cx="2416638" cy="4392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870E05"/>
                </a:solidFill>
                <a:latin typeface="Sabon Next LT" panose="02000500000000000000" pitchFamily="2" charset="0"/>
                <a:cs typeface="Sabon Next LT" panose="02000500000000000000" pitchFamily="2" charset="0"/>
              </a:rPr>
              <a:t>We measure from 0ft NAVD88. </a:t>
            </a:r>
            <a:r>
              <a:rPr lang="en-US" sz="2000" dirty="0">
                <a:solidFill>
                  <a:srgbClr val="870E05"/>
                </a:solidFill>
                <a:latin typeface="Sabon Next LT" panose="02000500000000000000" pitchFamily="2" charset="0"/>
                <a:cs typeface="Sabon Next LT" panose="02000500000000000000" pitchFamily="2" charset="0"/>
              </a:rPr>
              <a:t>(yellow arrow)</a:t>
            </a:r>
          </a:p>
          <a:p>
            <a:endParaRPr lang="en-US" sz="2000" dirty="0">
              <a:solidFill>
                <a:srgbClr val="870E05"/>
              </a:solidFill>
              <a:latin typeface="Sabon Next LT" panose="02000500000000000000" pitchFamily="2" charset="0"/>
              <a:cs typeface="Sabon Next LT" panose="02000500000000000000" pitchFamily="2" charset="0"/>
            </a:endParaRPr>
          </a:p>
          <a:p>
            <a:r>
              <a:rPr lang="en-US" sz="2000" dirty="0">
                <a:solidFill>
                  <a:srgbClr val="870E05"/>
                </a:solidFill>
                <a:latin typeface="Sabon Next LT" panose="02000500000000000000" pitchFamily="2" charset="0"/>
                <a:cs typeface="Sabon Next LT" panose="02000500000000000000" pitchFamily="2" charset="0"/>
              </a:rPr>
              <a:t>If we measured from MLLW, the other measurements would be 0.014 ft higher.          (green arrow)</a:t>
            </a:r>
          </a:p>
          <a:p>
            <a:endParaRPr lang="en-US" sz="2000" dirty="0">
              <a:solidFill>
                <a:srgbClr val="870E05"/>
              </a:solidFill>
              <a:latin typeface="Sabon Next LT" panose="02000500000000000000" pitchFamily="2" charset="0"/>
              <a:cs typeface="Sabon Next LT" panose="02000500000000000000" pitchFamily="2" charset="0"/>
            </a:endParaRPr>
          </a:p>
        </p:txBody>
      </p:sp>
      <p:grpSp>
        <p:nvGrpSpPr>
          <p:cNvPr id="28" name="Group 27">
            <a:extLst>
              <a:ext uri="{FF2B5EF4-FFF2-40B4-BE49-F238E27FC236}">
                <a16:creationId xmlns:a16="http://schemas.microsoft.com/office/drawing/2014/main" id="{F80C347C-50C6-44A3-4859-DC64D0128574}"/>
              </a:ext>
            </a:extLst>
          </p:cNvPr>
          <p:cNvGrpSpPr/>
          <p:nvPr/>
        </p:nvGrpSpPr>
        <p:grpSpPr>
          <a:xfrm>
            <a:off x="4504443" y="1175174"/>
            <a:ext cx="6727157" cy="4507652"/>
            <a:chOff x="4111948" y="1175174"/>
            <a:chExt cx="6727157" cy="4507652"/>
          </a:xfrm>
        </p:grpSpPr>
        <p:pic>
          <p:nvPicPr>
            <p:cNvPr id="5" name="Picture 4">
              <a:extLst>
                <a:ext uri="{FF2B5EF4-FFF2-40B4-BE49-F238E27FC236}">
                  <a16:creationId xmlns:a16="http://schemas.microsoft.com/office/drawing/2014/main" id="{024AA054-51B0-3052-C6E7-42979FE6F8CC}"/>
                </a:ext>
              </a:extLst>
            </p:cNvPr>
            <p:cNvPicPr>
              <a:picLocks noChangeAspect="1"/>
            </p:cNvPicPr>
            <p:nvPr/>
          </p:nvPicPr>
          <p:blipFill>
            <a:blip r:embed="rId3"/>
            <a:srcRect t="10902"/>
            <a:stretch/>
          </p:blipFill>
          <p:spPr>
            <a:xfrm>
              <a:off x="4111948" y="1175174"/>
              <a:ext cx="6727157" cy="4507652"/>
            </a:xfrm>
            <a:prstGeom prst="rect">
              <a:avLst/>
            </a:prstGeom>
            <a:ln w="889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2A939863-AC03-C4D3-533F-882A3CC62166}"/>
                </a:ext>
              </a:extLst>
            </p:cNvPr>
            <p:cNvSpPr txBox="1"/>
            <p:nvPr/>
          </p:nvSpPr>
          <p:spPr>
            <a:xfrm flipH="1">
              <a:off x="6070085" y="1860787"/>
              <a:ext cx="4371087" cy="3416320"/>
            </a:xfrm>
            <a:prstGeom prst="rect">
              <a:avLst/>
            </a:prstGeom>
            <a:noFill/>
          </p:spPr>
          <p:txBody>
            <a:bodyPr wrap="square" rtlCol="0">
              <a:spAutoFit/>
            </a:bodyPr>
            <a:lstStyle/>
            <a:p>
              <a:r>
                <a:rPr lang="en-US" dirty="0"/>
                <a:t>Elevation to Bypass Bulkhead = 2.5</a:t>
              </a:r>
            </a:p>
            <a:p>
              <a:endParaRPr lang="en-US" dirty="0"/>
            </a:p>
            <a:p>
              <a:endParaRPr lang="en-US" dirty="0"/>
            </a:p>
            <a:p>
              <a:endParaRPr lang="en-US" dirty="0"/>
            </a:p>
            <a:p>
              <a:r>
                <a:rPr lang="en-US" dirty="0"/>
                <a:t>Lowest Street Elevation = 1.0</a:t>
              </a:r>
            </a:p>
            <a:p>
              <a:endParaRPr lang="en-US" dirty="0"/>
            </a:p>
            <a:p>
              <a:r>
                <a:rPr lang="en-US" dirty="0"/>
                <a:t>Mean Higher High Water = 0.775</a:t>
              </a:r>
            </a:p>
            <a:p>
              <a:endParaRPr lang="en-US" dirty="0"/>
            </a:p>
            <a:p>
              <a:endParaRPr lang="en-US" dirty="0"/>
            </a:p>
            <a:p>
              <a:endParaRPr lang="en-US" dirty="0"/>
            </a:p>
            <a:p>
              <a:r>
                <a:rPr lang="en-US" dirty="0"/>
                <a:t>NAVD88 = 0 </a:t>
              </a:r>
            </a:p>
            <a:p>
              <a:r>
                <a:rPr lang="en-US" dirty="0"/>
                <a:t>Mean Lower Low Water = -.014</a:t>
              </a:r>
            </a:p>
          </p:txBody>
        </p:sp>
        <p:cxnSp>
          <p:nvCxnSpPr>
            <p:cNvPr id="9" name="Straight Connector 8">
              <a:extLst>
                <a:ext uri="{FF2B5EF4-FFF2-40B4-BE49-F238E27FC236}">
                  <a16:creationId xmlns:a16="http://schemas.microsoft.com/office/drawing/2014/main" id="{56444D26-E6DD-9DFC-9BEF-8ECA454E8819}"/>
                </a:ext>
              </a:extLst>
            </p:cNvPr>
            <p:cNvCxnSpPr/>
            <p:nvPr/>
          </p:nvCxnSpPr>
          <p:spPr>
            <a:xfrm>
              <a:off x="5422605" y="5002894"/>
              <a:ext cx="506109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599CA25D-EF8E-9672-2079-13F170841D31}"/>
                </a:ext>
              </a:extLst>
            </p:cNvPr>
            <p:cNvCxnSpPr/>
            <p:nvPr/>
          </p:nvCxnSpPr>
          <p:spPr>
            <a:xfrm>
              <a:off x="5422605" y="4868215"/>
              <a:ext cx="506109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41A6EA86-2DA7-6BAD-138C-DD72A26457D6}"/>
                </a:ext>
              </a:extLst>
            </p:cNvPr>
            <p:cNvCxnSpPr/>
            <p:nvPr/>
          </p:nvCxnSpPr>
          <p:spPr>
            <a:xfrm>
              <a:off x="5422605" y="3602941"/>
              <a:ext cx="506109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B76A99CE-03C1-9B67-9475-AB7D2528FCAF}"/>
                </a:ext>
              </a:extLst>
            </p:cNvPr>
            <p:cNvCxnSpPr/>
            <p:nvPr/>
          </p:nvCxnSpPr>
          <p:spPr>
            <a:xfrm>
              <a:off x="5422605" y="2155314"/>
              <a:ext cx="5061098" cy="0"/>
            </a:xfrm>
            <a:prstGeom prst="line">
              <a:avLst/>
            </a:prstGeom>
            <a:ln w="190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627CD61E-A743-E321-0328-DEBE0C399BBF}"/>
                </a:ext>
              </a:extLst>
            </p:cNvPr>
            <p:cNvCxnSpPr/>
            <p:nvPr/>
          </p:nvCxnSpPr>
          <p:spPr>
            <a:xfrm>
              <a:off x="5422605" y="3244978"/>
              <a:ext cx="5061098"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Arrow: Up-Down 24">
              <a:extLst>
                <a:ext uri="{FF2B5EF4-FFF2-40B4-BE49-F238E27FC236}">
                  <a16:creationId xmlns:a16="http://schemas.microsoft.com/office/drawing/2014/main" id="{62C8F85F-CCA1-2C43-9BD2-8C9E60CD41B8}"/>
                </a:ext>
              </a:extLst>
            </p:cNvPr>
            <p:cNvSpPr/>
            <p:nvPr/>
          </p:nvSpPr>
          <p:spPr>
            <a:xfrm>
              <a:off x="9888279" y="3602941"/>
              <a:ext cx="148856" cy="1260417"/>
            </a:xfrm>
            <a:prstGeom prst="upDown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rrow: Up-Down 25">
              <a:extLst>
                <a:ext uri="{FF2B5EF4-FFF2-40B4-BE49-F238E27FC236}">
                  <a16:creationId xmlns:a16="http://schemas.microsoft.com/office/drawing/2014/main" id="{7D0B5FE4-863A-045C-ACF7-009325E9A25E}"/>
                </a:ext>
              </a:extLst>
            </p:cNvPr>
            <p:cNvSpPr/>
            <p:nvPr/>
          </p:nvSpPr>
          <p:spPr>
            <a:xfrm>
              <a:off x="10207748" y="3602941"/>
              <a:ext cx="148856" cy="1399952"/>
            </a:xfrm>
            <a:prstGeom prst="upDown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72835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3A785EE-6E81-5D2D-991E-A022DD3BE131}"/>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7CCAD299-73C7-3E41-971B-9FF8B4D8A9EA}"/>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12" name="Title 1">
            <a:extLst>
              <a:ext uri="{FF2B5EF4-FFF2-40B4-BE49-F238E27FC236}">
                <a16:creationId xmlns:a16="http://schemas.microsoft.com/office/drawing/2014/main" id="{2CEBB85A-069E-AF55-E110-85EBD14DD127}"/>
              </a:ext>
            </a:extLst>
          </p:cNvPr>
          <p:cNvSpPr>
            <a:spLocks noGrp="1"/>
          </p:cNvSpPr>
          <p:nvPr>
            <p:ph type="title"/>
          </p:nvPr>
        </p:nvSpPr>
        <p:spPr>
          <a:xfrm>
            <a:off x="836924" y="610032"/>
            <a:ext cx="6149504" cy="1306313"/>
          </a:xfrm>
        </p:spPr>
        <p:txBody>
          <a:bodyPr>
            <a:normAutofit/>
          </a:bodyPr>
          <a:lstStyle/>
          <a:p>
            <a:r>
              <a:rPr lang="en-US" dirty="0">
                <a:solidFill>
                  <a:srgbClr val="870E05"/>
                </a:solidFill>
                <a:latin typeface="Sabon Next LT" panose="02000500000000000000" pitchFamily="2" charset="0"/>
                <a:cs typeface="Sabon Next LT" panose="02000500000000000000" pitchFamily="2" charset="0"/>
              </a:rPr>
              <a:t>Datums</a:t>
            </a:r>
          </a:p>
        </p:txBody>
      </p:sp>
      <p:sp>
        <p:nvSpPr>
          <p:cNvPr id="14" name="TextBox 13">
            <a:extLst>
              <a:ext uri="{FF2B5EF4-FFF2-40B4-BE49-F238E27FC236}">
                <a16:creationId xmlns:a16="http://schemas.microsoft.com/office/drawing/2014/main" id="{C1240388-6855-BD6B-EDA8-AA560F90E3AA}"/>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sp>
        <p:nvSpPr>
          <p:cNvPr id="19" name="Content Placeholder 3">
            <a:extLst>
              <a:ext uri="{FF2B5EF4-FFF2-40B4-BE49-F238E27FC236}">
                <a16:creationId xmlns:a16="http://schemas.microsoft.com/office/drawing/2014/main" id="{45F5B4D5-A46D-E991-779F-9383792F5CDB}"/>
              </a:ext>
            </a:extLst>
          </p:cNvPr>
          <p:cNvSpPr txBox="1">
            <a:spLocks/>
          </p:cNvSpPr>
          <p:nvPr/>
        </p:nvSpPr>
        <p:spPr>
          <a:xfrm>
            <a:off x="836925" y="1818203"/>
            <a:ext cx="2416638" cy="4392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870E05"/>
                </a:solidFill>
                <a:latin typeface="Sabon Next LT" panose="02000500000000000000" pitchFamily="2" charset="0"/>
                <a:cs typeface="Sabon Next LT" panose="02000500000000000000" pitchFamily="2" charset="0"/>
              </a:rPr>
              <a:t>We measure from 0ft NAVD88.</a:t>
            </a:r>
          </a:p>
          <a:p>
            <a:r>
              <a:rPr lang="en-US" sz="2000" dirty="0">
                <a:solidFill>
                  <a:srgbClr val="870E05"/>
                </a:solidFill>
                <a:latin typeface="Sabon Next LT" panose="02000500000000000000" pitchFamily="2" charset="0"/>
                <a:cs typeface="Sabon Next LT" panose="02000500000000000000" pitchFamily="2" charset="0"/>
              </a:rPr>
              <a:t>If we measured from MLLW, the other measurements would be 0.014 ft higher.</a:t>
            </a:r>
          </a:p>
          <a:p>
            <a:r>
              <a:rPr lang="en-US" sz="2000" b="1" dirty="0">
                <a:solidFill>
                  <a:srgbClr val="870E05"/>
                </a:solidFill>
                <a:latin typeface="Sabon Next LT" panose="02000500000000000000" pitchFamily="2" charset="0"/>
                <a:cs typeface="Sabon Next LT" panose="02000500000000000000" pitchFamily="2" charset="0"/>
              </a:rPr>
              <a:t>Concept design elevation will be measured from NAVD88.</a:t>
            </a:r>
          </a:p>
        </p:txBody>
      </p:sp>
      <p:grpSp>
        <p:nvGrpSpPr>
          <p:cNvPr id="10" name="Group 9">
            <a:extLst>
              <a:ext uri="{FF2B5EF4-FFF2-40B4-BE49-F238E27FC236}">
                <a16:creationId xmlns:a16="http://schemas.microsoft.com/office/drawing/2014/main" id="{3C7BCF14-76DF-E2CB-4CB9-81C62C68F36C}"/>
              </a:ext>
            </a:extLst>
          </p:cNvPr>
          <p:cNvGrpSpPr/>
          <p:nvPr/>
        </p:nvGrpSpPr>
        <p:grpSpPr>
          <a:xfrm>
            <a:off x="4504443" y="957701"/>
            <a:ext cx="6727157" cy="4942597"/>
            <a:chOff x="4504443" y="957701"/>
            <a:chExt cx="6727157" cy="4942597"/>
          </a:xfrm>
        </p:grpSpPr>
        <p:pic>
          <p:nvPicPr>
            <p:cNvPr id="5" name="Picture 4">
              <a:extLst>
                <a:ext uri="{FF2B5EF4-FFF2-40B4-BE49-F238E27FC236}">
                  <a16:creationId xmlns:a16="http://schemas.microsoft.com/office/drawing/2014/main" id="{E6C01A85-2062-C5A1-228C-18E6CF5E0A74}"/>
                </a:ext>
              </a:extLst>
            </p:cNvPr>
            <p:cNvPicPr>
              <a:picLocks noChangeAspect="1"/>
            </p:cNvPicPr>
            <p:nvPr/>
          </p:nvPicPr>
          <p:blipFill>
            <a:blip r:embed="rId3"/>
            <a:srcRect t="2305"/>
            <a:stretch/>
          </p:blipFill>
          <p:spPr>
            <a:xfrm>
              <a:off x="4504443" y="957701"/>
              <a:ext cx="6727157" cy="4942597"/>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a:extLst>
                <a:ext uri="{FF2B5EF4-FFF2-40B4-BE49-F238E27FC236}">
                  <a16:creationId xmlns:a16="http://schemas.microsoft.com/office/drawing/2014/main" id="{BF6416B4-E8F7-D616-8487-9AEEB07E21C0}"/>
                </a:ext>
              </a:extLst>
            </p:cNvPr>
            <p:cNvSpPr/>
            <p:nvPr/>
          </p:nvSpPr>
          <p:spPr>
            <a:xfrm>
              <a:off x="4674179" y="1026956"/>
              <a:ext cx="3962400" cy="644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3C76FF3-D442-81D0-02E0-BF5B3C7D09E8}"/>
                </a:ext>
              </a:extLst>
            </p:cNvPr>
            <p:cNvCxnSpPr/>
            <p:nvPr/>
          </p:nvCxnSpPr>
          <p:spPr>
            <a:xfrm>
              <a:off x="5815100" y="5220366"/>
              <a:ext cx="50610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93ED2C7-3E28-07F3-26F7-294FAFC92966}"/>
                </a:ext>
              </a:extLst>
            </p:cNvPr>
            <p:cNvCxnSpPr/>
            <p:nvPr/>
          </p:nvCxnSpPr>
          <p:spPr>
            <a:xfrm>
              <a:off x="5815100" y="5085687"/>
              <a:ext cx="506109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B2D953D7-CE1A-1C80-0606-037E29724A2F}"/>
                </a:ext>
              </a:extLst>
            </p:cNvPr>
            <p:cNvCxnSpPr/>
            <p:nvPr/>
          </p:nvCxnSpPr>
          <p:spPr>
            <a:xfrm>
              <a:off x="5815100" y="3820413"/>
              <a:ext cx="506109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C5BCA1B3-7FA8-AE59-6ECA-F0CEFE2D5611}"/>
                </a:ext>
              </a:extLst>
            </p:cNvPr>
            <p:cNvCxnSpPr/>
            <p:nvPr/>
          </p:nvCxnSpPr>
          <p:spPr>
            <a:xfrm>
              <a:off x="5815100" y="3462450"/>
              <a:ext cx="5061098"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Rectangle 20">
              <a:extLst>
                <a:ext uri="{FF2B5EF4-FFF2-40B4-BE49-F238E27FC236}">
                  <a16:creationId xmlns:a16="http://schemas.microsoft.com/office/drawing/2014/main" id="{7FDBBACD-F4FC-D6FE-6127-D01631615E57}"/>
                </a:ext>
              </a:extLst>
            </p:cNvPr>
            <p:cNvSpPr/>
            <p:nvPr/>
          </p:nvSpPr>
          <p:spPr>
            <a:xfrm>
              <a:off x="5691571" y="1100630"/>
              <a:ext cx="5380075" cy="1306313"/>
            </a:xfrm>
            <a:prstGeom prst="rect">
              <a:avLst/>
            </a:prstGeom>
            <a:pattFill prst="wdUpDiag">
              <a:fgClr>
                <a:schemeClr val="accent3">
                  <a:lumMod val="40000"/>
                  <a:lumOff val="60000"/>
                </a:schemeClr>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136AE0-E567-CC5A-A460-9BB4F050C048}"/>
                </a:ext>
              </a:extLst>
            </p:cNvPr>
            <p:cNvCxnSpPr/>
            <p:nvPr/>
          </p:nvCxnSpPr>
          <p:spPr>
            <a:xfrm>
              <a:off x="5815100" y="2372786"/>
              <a:ext cx="5061098" cy="0"/>
            </a:xfrm>
            <a:prstGeom prst="line">
              <a:avLst/>
            </a:prstGeom>
            <a:ln w="190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331B5FFC-D83D-D610-3A55-59473B8FCCA2}"/>
                </a:ext>
              </a:extLst>
            </p:cNvPr>
            <p:cNvSpPr txBox="1"/>
            <p:nvPr/>
          </p:nvSpPr>
          <p:spPr>
            <a:xfrm flipH="1">
              <a:off x="6462580" y="2078259"/>
              <a:ext cx="4371087" cy="3416320"/>
            </a:xfrm>
            <a:prstGeom prst="rect">
              <a:avLst/>
            </a:prstGeom>
            <a:noFill/>
          </p:spPr>
          <p:txBody>
            <a:bodyPr wrap="square" rtlCol="0">
              <a:spAutoFit/>
            </a:bodyPr>
            <a:lstStyle/>
            <a:p>
              <a:r>
                <a:rPr lang="en-US" dirty="0"/>
                <a:t>Elevation to Bypass Bulkhead = 2.5</a:t>
              </a:r>
            </a:p>
            <a:p>
              <a:endParaRPr lang="en-US" dirty="0"/>
            </a:p>
            <a:p>
              <a:endParaRPr lang="en-US" dirty="0"/>
            </a:p>
            <a:p>
              <a:endParaRPr lang="en-US" dirty="0"/>
            </a:p>
            <a:p>
              <a:r>
                <a:rPr lang="en-US" dirty="0"/>
                <a:t>Lowest Street Elevation = 1.0</a:t>
              </a:r>
            </a:p>
            <a:p>
              <a:endParaRPr lang="en-US" dirty="0"/>
            </a:p>
            <a:p>
              <a:r>
                <a:rPr lang="en-US" dirty="0"/>
                <a:t>Mean Higher High Water = 0.775</a:t>
              </a:r>
            </a:p>
            <a:p>
              <a:endParaRPr lang="en-US" dirty="0"/>
            </a:p>
            <a:p>
              <a:endParaRPr lang="en-US" dirty="0"/>
            </a:p>
            <a:p>
              <a:endParaRPr lang="en-US" dirty="0"/>
            </a:p>
            <a:p>
              <a:r>
                <a:rPr lang="en-US" dirty="0"/>
                <a:t>NAVD88 = 0 </a:t>
              </a:r>
            </a:p>
            <a:p>
              <a:r>
                <a:rPr lang="en-US" dirty="0"/>
                <a:t>Mean Lower Low Water = -.014</a:t>
              </a:r>
            </a:p>
          </p:txBody>
        </p:sp>
        <p:sp>
          <p:nvSpPr>
            <p:cNvPr id="2" name="Arrow: Up-Down 1">
              <a:extLst>
                <a:ext uri="{FF2B5EF4-FFF2-40B4-BE49-F238E27FC236}">
                  <a16:creationId xmlns:a16="http://schemas.microsoft.com/office/drawing/2014/main" id="{12BFE748-8803-92DE-655D-B7F506FEF6A1}"/>
                </a:ext>
              </a:extLst>
            </p:cNvPr>
            <p:cNvSpPr/>
            <p:nvPr/>
          </p:nvSpPr>
          <p:spPr>
            <a:xfrm>
              <a:off x="10280774" y="2406943"/>
              <a:ext cx="202020" cy="2673888"/>
            </a:xfrm>
            <a:prstGeom prst="upDown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Up-Down 2">
              <a:extLst>
                <a:ext uri="{FF2B5EF4-FFF2-40B4-BE49-F238E27FC236}">
                  <a16:creationId xmlns:a16="http://schemas.microsoft.com/office/drawing/2014/main" id="{CD6CE224-7187-2DC7-E763-001648FF03B9}"/>
                </a:ext>
              </a:extLst>
            </p:cNvPr>
            <p:cNvSpPr/>
            <p:nvPr/>
          </p:nvSpPr>
          <p:spPr>
            <a:xfrm>
              <a:off x="10482794" y="1100630"/>
              <a:ext cx="202020" cy="3973728"/>
            </a:xfrm>
            <a:prstGeom prst="upDown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A3D9C4B-3018-7E30-970F-B36BBA4B73EA}"/>
                </a:ext>
              </a:extLst>
            </p:cNvPr>
            <p:cNvSpPr txBox="1"/>
            <p:nvPr/>
          </p:nvSpPr>
          <p:spPr>
            <a:xfrm>
              <a:off x="7246397" y="1175244"/>
              <a:ext cx="2198504" cy="923330"/>
            </a:xfrm>
            <a:prstGeom prst="rect">
              <a:avLst/>
            </a:prstGeom>
            <a:solidFill>
              <a:schemeClr val="accent4">
                <a:lumMod val="20000"/>
                <a:lumOff val="80000"/>
                <a:alpha val="50000"/>
              </a:schemeClr>
            </a:solidFill>
          </p:spPr>
          <p:txBody>
            <a:bodyPr wrap="square" rtlCol="0">
              <a:spAutoFit/>
            </a:bodyPr>
            <a:lstStyle/>
            <a:p>
              <a:pPr algn="ctr"/>
              <a:r>
                <a:rPr lang="en-US" dirty="0"/>
                <a:t>Concept Design Example Elevation =  2.5 – 3.5 </a:t>
              </a:r>
            </a:p>
          </p:txBody>
        </p:sp>
      </p:grpSp>
    </p:spTree>
    <p:extLst>
      <p:ext uri="{BB962C8B-B14F-4D97-AF65-F5344CB8AC3E}">
        <p14:creationId xmlns:p14="http://schemas.microsoft.com/office/powerpoint/2010/main" val="3070163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67CEDBA-53DC-C252-0E9E-31FBA971906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F747DEFC-6D85-54D7-DBF8-7AE55E578FA8}"/>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12" name="Title 1">
            <a:extLst>
              <a:ext uri="{FF2B5EF4-FFF2-40B4-BE49-F238E27FC236}">
                <a16:creationId xmlns:a16="http://schemas.microsoft.com/office/drawing/2014/main" id="{F27449B6-8EB4-A02D-C165-5FD999B78A93}"/>
              </a:ext>
            </a:extLst>
          </p:cNvPr>
          <p:cNvSpPr>
            <a:spLocks noGrp="1"/>
          </p:cNvSpPr>
          <p:nvPr>
            <p:ph type="title"/>
          </p:nvPr>
        </p:nvSpPr>
        <p:spPr>
          <a:xfrm>
            <a:off x="836923" y="610032"/>
            <a:ext cx="10515599" cy="1306313"/>
          </a:xfrm>
        </p:spPr>
        <p:txBody>
          <a:bodyPr/>
          <a:lstStyle/>
          <a:p>
            <a:r>
              <a:rPr lang="en-US" dirty="0">
                <a:solidFill>
                  <a:srgbClr val="870E05"/>
                </a:solidFill>
                <a:latin typeface="Sabon Next LT" panose="02000500000000000000" pitchFamily="2" charset="0"/>
                <a:cs typeface="Sabon Next LT" panose="02000500000000000000" pitchFamily="2" charset="0"/>
              </a:rPr>
              <a:t>Daily Total Rainfall</a:t>
            </a:r>
          </a:p>
        </p:txBody>
      </p:sp>
      <p:sp>
        <p:nvSpPr>
          <p:cNvPr id="14" name="TextBox 13">
            <a:extLst>
              <a:ext uri="{FF2B5EF4-FFF2-40B4-BE49-F238E27FC236}">
                <a16:creationId xmlns:a16="http://schemas.microsoft.com/office/drawing/2014/main" id="{F00AD42C-E901-A346-775F-EB248A22F93F}"/>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pic>
        <p:nvPicPr>
          <p:cNvPr id="3" name="Picture 2">
            <a:extLst>
              <a:ext uri="{FF2B5EF4-FFF2-40B4-BE49-F238E27FC236}">
                <a16:creationId xmlns:a16="http://schemas.microsoft.com/office/drawing/2014/main" id="{F3FD2E84-B5C7-7759-0CFE-908BAA09BC2F}"/>
              </a:ext>
            </a:extLst>
          </p:cNvPr>
          <p:cNvPicPr>
            <a:picLocks noChangeAspect="1"/>
          </p:cNvPicPr>
          <p:nvPr/>
        </p:nvPicPr>
        <p:blipFill>
          <a:blip r:embed="rId3"/>
          <a:stretch>
            <a:fillRect/>
          </a:stretch>
        </p:blipFill>
        <p:spPr>
          <a:xfrm>
            <a:off x="703764" y="1311035"/>
            <a:ext cx="10781916" cy="5242145"/>
          </a:xfrm>
          <a:prstGeom prst="rect">
            <a:avLst/>
          </a:prstGeom>
        </p:spPr>
      </p:pic>
    </p:spTree>
    <p:extLst>
      <p:ext uri="{BB962C8B-B14F-4D97-AF65-F5344CB8AC3E}">
        <p14:creationId xmlns:p14="http://schemas.microsoft.com/office/powerpoint/2010/main" val="1885259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8A8982C-53E7-FEFE-3619-9A6BB2DD26E7}"/>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94F88A93-AB6A-D5DC-F5F0-446CF969EAB3}"/>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9" name="Content Placeholder 3">
            <a:extLst>
              <a:ext uri="{FF2B5EF4-FFF2-40B4-BE49-F238E27FC236}">
                <a16:creationId xmlns:a16="http://schemas.microsoft.com/office/drawing/2014/main" id="{206895F2-DA88-F0DC-082A-FF97489B6321}"/>
              </a:ext>
            </a:extLst>
          </p:cNvPr>
          <p:cNvSpPr>
            <a:spLocks noGrp="1"/>
          </p:cNvSpPr>
          <p:nvPr>
            <p:ph idx="1"/>
          </p:nvPr>
        </p:nvSpPr>
        <p:spPr>
          <a:xfrm>
            <a:off x="259306" y="2093877"/>
            <a:ext cx="3885063" cy="4116424"/>
          </a:xfrm>
        </p:spPr>
        <p:txBody>
          <a:bodyPr>
            <a:normAutofit fontScale="55000" lnSpcReduction="20000"/>
          </a:bodyPr>
          <a:lstStyle/>
          <a:p>
            <a:pPr>
              <a:buFontTx/>
              <a:buChar char="-"/>
            </a:pPr>
            <a:r>
              <a:rPr lang="en-US" dirty="0">
                <a:solidFill>
                  <a:srgbClr val="870E05"/>
                </a:solidFill>
                <a:latin typeface="Sabon Next LT" panose="02000500000000000000" pitchFamily="2" charset="0"/>
                <a:cs typeface="Sabon Next LT" panose="02000500000000000000" pitchFamily="2" charset="0"/>
              </a:rPr>
              <a:t>Uses daily total of 10 years of hourly data</a:t>
            </a:r>
          </a:p>
          <a:p>
            <a:pPr>
              <a:buFontTx/>
              <a:buChar char="-"/>
            </a:pPr>
            <a:r>
              <a:rPr lang="en-US" dirty="0">
                <a:solidFill>
                  <a:srgbClr val="870E05"/>
                </a:solidFill>
                <a:latin typeface="Sabon Next LT" panose="02000500000000000000" pitchFamily="2" charset="0"/>
                <a:cs typeface="Sabon Next LT" panose="02000500000000000000" pitchFamily="2" charset="0"/>
              </a:rPr>
              <a:t>Black line = 1.5” rainfall</a:t>
            </a:r>
          </a:p>
          <a:p>
            <a:pPr>
              <a:buFontTx/>
              <a:buChar char="-"/>
            </a:pPr>
            <a:r>
              <a:rPr lang="en-US" dirty="0">
                <a:solidFill>
                  <a:srgbClr val="870E05"/>
                </a:solidFill>
                <a:latin typeface="Sabon Next LT" panose="02000500000000000000" pitchFamily="2" charset="0"/>
                <a:cs typeface="Sabon Next LT" panose="02000500000000000000" pitchFamily="2" charset="0"/>
              </a:rPr>
              <a:t>22 events have rainfall exceeding that – RE – potential for flooding twice/yr on average, but I don’t need to tell you that – you’ve seen it. This is measured data to support what you’ve been living with for years. </a:t>
            </a:r>
          </a:p>
          <a:p>
            <a:pPr>
              <a:buFontTx/>
              <a:buChar char="-"/>
            </a:pPr>
            <a:r>
              <a:rPr lang="en-US" dirty="0">
                <a:solidFill>
                  <a:srgbClr val="870E05"/>
                </a:solidFill>
                <a:latin typeface="Sabon Next LT" panose="02000500000000000000" pitchFamily="2" charset="0"/>
                <a:cs typeface="Sabon Next LT" panose="02000500000000000000" pitchFamily="2" charset="0"/>
              </a:rPr>
              <a:t>Note that flooding can happen in less time, but models are based on 24 hour inundation that combine many factors – not just the rain</a:t>
            </a:r>
          </a:p>
          <a:p>
            <a:pPr>
              <a:buFontTx/>
              <a:buChar char="-"/>
            </a:pPr>
            <a:r>
              <a:rPr lang="en-US" dirty="0">
                <a:solidFill>
                  <a:srgbClr val="870E05"/>
                </a:solidFill>
                <a:latin typeface="Sabon Next LT" panose="02000500000000000000" pitchFamily="2" charset="0"/>
                <a:cs typeface="Sabon Next LT" panose="02000500000000000000" pitchFamily="2" charset="0"/>
              </a:rPr>
              <a:t>This is only one aspect of the flooding you see. Today we’ll go over the rest </a:t>
            </a:r>
          </a:p>
          <a:p>
            <a:pPr>
              <a:buFontTx/>
              <a:buChar char="-"/>
            </a:pPr>
            <a:r>
              <a:rPr lang="en-US" b="0" i="0" dirty="0">
                <a:solidFill>
                  <a:srgbClr val="333333"/>
                </a:solidFill>
                <a:effectLst/>
                <a:latin typeface="Helvetica Neue"/>
              </a:rPr>
              <a:t>SOURCE</a:t>
            </a:r>
          </a:p>
          <a:p>
            <a:pPr lvl="1">
              <a:buFontTx/>
              <a:buChar char="-"/>
            </a:pPr>
            <a:r>
              <a:rPr lang="en-US" b="0" i="0" dirty="0">
                <a:solidFill>
                  <a:srgbClr val="333333"/>
                </a:solidFill>
                <a:effectLst/>
                <a:latin typeface="Helvetica Neue"/>
              </a:rPr>
              <a:t>Seaside Heights</a:t>
            </a:r>
            <a:br>
              <a:rPr lang="en-US" dirty="0"/>
            </a:br>
            <a:r>
              <a:rPr lang="en-US" b="0" i="0" dirty="0">
                <a:solidFill>
                  <a:srgbClr val="333333"/>
                </a:solidFill>
                <a:effectLst/>
                <a:latin typeface="Helvetica Neue"/>
              </a:rPr>
              <a:t>RABCH031</a:t>
            </a:r>
            <a:endParaRPr lang="en-US" b="0" i="0" dirty="0">
              <a:solidFill>
                <a:srgbClr val="870E05"/>
              </a:solidFill>
              <a:effectLst/>
              <a:latin typeface="Sabon Next LT" panose="02000500000000000000" pitchFamily="2" charset="0"/>
              <a:cs typeface="Sabon Next LT" panose="02000500000000000000" pitchFamily="2" charset="0"/>
            </a:endParaRPr>
          </a:p>
          <a:p>
            <a:pPr lvl="1">
              <a:buFontTx/>
              <a:buChar char="-"/>
            </a:pPr>
            <a:r>
              <a:rPr lang="en-US" dirty="0">
                <a:solidFill>
                  <a:srgbClr val="870E05"/>
                </a:solidFill>
                <a:latin typeface="Sabon Next LT" panose="02000500000000000000" pitchFamily="2" charset="0"/>
                <a:cs typeface="Sabon Next LT" panose="02000500000000000000" pitchFamily="2" charset="0"/>
                <a:hlinkClick r:id="rId3"/>
              </a:rPr>
              <a:t>https://njdep.rutgers.edu/rainfall/#data</a:t>
            </a:r>
            <a:r>
              <a:rPr lang="en-US" dirty="0">
                <a:solidFill>
                  <a:srgbClr val="870E05"/>
                </a:solidFill>
                <a:latin typeface="Sabon Next LT" panose="02000500000000000000" pitchFamily="2" charset="0"/>
                <a:cs typeface="Sabon Next LT" panose="02000500000000000000" pitchFamily="2" charset="0"/>
              </a:rPr>
              <a:t> </a:t>
            </a:r>
          </a:p>
        </p:txBody>
      </p:sp>
      <p:sp>
        <p:nvSpPr>
          <p:cNvPr id="12" name="Title 1">
            <a:extLst>
              <a:ext uri="{FF2B5EF4-FFF2-40B4-BE49-F238E27FC236}">
                <a16:creationId xmlns:a16="http://schemas.microsoft.com/office/drawing/2014/main" id="{98679016-6A13-F7AB-4075-05B708AB696E}"/>
              </a:ext>
            </a:extLst>
          </p:cNvPr>
          <p:cNvSpPr>
            <a:spLocks noGrp="1"/>
          </p:cNvSpPr>
          <p:nvPr>
            <p:ph type="title"/>
          </p:nvPr>
        </p:nvSpPr>
        <p:spPr>
          <a:xfrm>
            <a:off x="836923" y="610032"/>
            <a:ext cx="10515599" cy="1306313"/>
          </a:xfrm>
        </p:spPr>
        <p:txBody>
          <a:bodyPr/>
          <a:lstStyle/>
          <a:p>
            <a:r>
              <a:rPr lang="en-US" dirty="0">
                <a:solidFill>
                  <a:srgbClr val="870E05"/>
                </a:solidFill>
                <a:latin typeface="Sabon Next LT" panose="02000500000000000000" pitchFamily="2" charset="0"/>
                <a:cs typeface="Sabon Next LT" panose="02000500000000000000" pitchFamily="2" charset="0"/>
              </a:rPr>
              <a:t>Rainfall &amp; Roadway Flooding</a:t>
            </a:r>
          </a:p>
        </p:txBody>
      </p:sp>
      <p:sp>
        <p:nvSpPr>
          <p:cNvPr id="14" name="TextBox 13">
            <a:extLst>
              <a:ext uri="{FF2B5EF4-FFF2-40B4-BE49-F238E27FC236}">
                <a16:creationId xmlns:a16="http://schemas.microsoft.com/office/drawing/2014/main" id="{8199F836-5D27-619F-BC24-7FB1CA0633FB}"/>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pic>
        <p:nvPicPr>
          <p:cNvPr id="5" name="Picture 4">
            <a:extLst>
              <a:ext uri="{FF2B5EF4-FFF2-40B4-BE49-F238E27FC236}">
                <a16:creationId xmlns:a16="http://schemas.microsoft.com/office/drawing/2014/main" id="{38B4501C-C21F-D8BC-C5ED-EE792C260E94}"/>
              </a:ext>
            </a:extLst>
          </p:cNvPr>
          <p:cNvPicPr>
            <a:picLocks noChangeAspect="1"/>
          </p:cNvPicPr>
          <p:nvPr/>
        </p:nvPicPr>
        <p:blipFill>
          <a:blip r:embed="rId4"/>
          <a:stretch>
            <a:fillRect/>
          </a:stretch>
        </p:blipFill>
        <p:spPr>
          <a:xfrm>
            <a:off x="3410422" y="1768528"/>
            <a:ext cx="8728238" cy="4243651"/>
          </a:xfrm>
          <a:prstGeom prst="rect">
            <a:avLst/>
          </a:prstGeom>
        </p:spPr>
      </p:pic>
    </p:spTree>
    <p:extLst>
      <p:ext uri="{BB962C8B-B14F-4D97-AF65-F5344CB8AC3E}">
        <p14:creationId xmlns:p14="http://schemas.microsoft.com/office/powerpoint/2010/main" val="2247217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1BA2D71-C5B0-95EF-5FCE-7C7C19404F6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F207B68F-0A58-030A-1446-642329B86BF3}"/>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12" name="Title 1">
            <a:extLst>
              <a:ext uri="{FF2B5EF4-FFF2-40B4-BE49-F238E27FC236}">
                <a16:creationId xmlns:a16="http://schemas.microsoft.com/office/drawing/2014/main" id="{67C5A07D-23DB-729A-9F07-9EA741D569CE}"/>
              </a:ext>
            </a:extLst>
          </p:cNvPr>
          <p:cNvSpPr>
            <a:spLocks noGrp="1"/>
          </p:cNvSpPr>
          <p:nvPr>
            <p:ph type="title"/>
          </p:nvPr>
        </p:nvSpPr>
        <p:spPr>
          <a:xfrm>
            <a:off x="836923" y="610032"/>
            <a:ext cx="10515599" cy="1306313"/>
          </a:xfrm>
        </p:spPr>
        <p:txBody>
          <a:bodyPr/>
          <a:lstStyle/>
          <a:p>
            <a:r>
              <a:rPr lang="en-US" dirty="0">
                <a:solidFill>
                  <a:srgbClr val="870E05"/>
                </a:solidFill>
                <a:latin typeface="Sabon Next LT" panose="02000500000000000000" pitchFamily="2" charset="0"/>
                <a:cs typeface="Sabon Next LT" panose="02000500000000000000" pitchFamily="2" charset="0"/>
              </a:rPr>
              <a:t>Example: April 2024</a:t>
            </a:r>
          </a:p>
        </p:txBody>
      </p:sp>
      <p:sp>
        <p:nvSpPr>
          <p:cNvPr id="14" name="TextBox 13">
            <a:extLst>
              <a:ext uri="{FF2B5EF4-FFF2-40B4-BE49-F238E27FC236}">
                <a16:creationId xmlns:a16="http://schemas.microsoft.com/office/drawing/2014/main" id="{B0C2F127-7C1E-49D2-12BA-5F4FB834D99C}"/>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pic>
        <p:nvPicPr>
          <p:cNvPr id="11" name="Picture 10">
            <a:extLst>
              <a:ext uri="{FF2B5EF4-FFF2-40B4-BE49-F238E27FC236}">
                <a16:creationId xmlns:a16="http://schemas.microsoft.com/office/drawing/2014/main" id="{3E86571D-ACF9-7166-35CE-5CFB752DF283}"/>
              </a:ext>
            </a:extLst>
          </p:cNvPr>
          <p:cNvPicPr>
            <a:picLocks noChangeAspect="1"/>
          </p:cNvPicPr>
          <p:nvPr/>
        </p:nvPicPr>
        <p:blipFill>
          <a:blip r:embed="rId3"/>
          <a:stretch>
            <a:fillRect/>
          </a:stretch>
        </p:blipFill>
        <p:spPr>
          <a:xfrm>
            <a:off x="6342372" y="1916345"/>
            <a:ext cx="5334000" cy="4000500"/>
          </a:xfrm>
          <a:prstGeom prst="rect">
            <a:avLst/>
          </a:prstGeom>
          <a:ln>
            <a:solidFill>
              <a:schemeClr val="tx1"/>
            </a:solidFill>
          </a:ln>
        </p:spPr>
      </p:pic>
      <p:pic>
        <p:nvPicPr>
          <p:cNvPr id="23" name="Picture 22">
            <a:extLst>
              <a:ext uri="{FF2B5EF4-FFF2-40B4-BE49-F238E27FC236}">
                <a16:creationId xmlns:a16="http://schemas.microsoft.com/office/drawing/2014/main" id="{9B2D6545-6133-18A4-9EC4-6ABEC425D9E4}"/>
              </a:ext>
            </a:extLst>
          </p:cNvPr>
          <p:cNvPicPr>
            <a:picLocks noChangeAspect="1"/>
          </p:cNvPicPr>
          <p:nvPr/>
        </p:nvPicPr>
        <p:blipFill>
          <a:blip r:embed="rId4"/>
          <a:stretch>
            <a:fillRect/>
          </a:stretch>
        </p:blipFill>
        <p:spPr>
          <a:xfrm>
            <a:off x="760723" y="1916345"/>
            <a:ext cx="5334000" cy="4000500"/>
          </a:xfrm>
          <a:prstGeom prst="rect">
            <a:avLst/>
          </a:prstGeom>
          <a:ln>
            <a:solidFill>
              <a:schemeClr val="tx1"/>
            </a:solidFill>
          </a:ln>
        </p:spPr>
      </p:pic>
    </p:spTree>
    <p:extLst>
      <p:ext uri="{BB962C8B-B14F-4D97-AF65-F5344CB8AC3E}">
        <p14:creationId xmlns:p14="http://schemas.microsoft.com/office/powerpoint/2010/main" val="3285597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07479B2-8971-9380-01BF-28469AED69B6}"/>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CB6A13DD-978C-F074-5950-B577BBCF4DA1}"/>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12" name="Title 1">
            <a:extLst>
              <a:ext uri="{FF2B5EF4-FFF2-40B4-BE49-F238E27FC236}">
                <a16:creationId xmlns:a16="http://schemas.microsoft.com/office/drawing/2014/main" id="{9F33704B-D239-950F-9DA3-F83D1CC01D87}"/>
              </a:ext>
            </a:extLst>
          </p:cNvPr>
          <p:cNvSpPr>
            <a:spLocks noGrp="1"/>
          </p:cNvSpPr>
          <p:nvPr>
            <p:ph type="title"/>
          </p:nvPr>
        </p:nvSpPr>
        <p:spPr>
          <a:xfrm>
            <a:off x="1325516" y="637692"/>
            <a:ext cx="4862127" cy="2348937"/>
          </a:xfrm>
        </p:spPr>
        <p:txBody>
          <a:bodyPr>
            <a:normAutofit/>
          </a:bodyPr>
          <a:lstStyle/>
          <a:p>
            <a:r>
              <a:rPr lang="en-US" dirty="0">
                <a:solidFill>
                  <a:srgbClr val="870E05"/>
                </a:solidFill>
                <a:latin typeface="Sabon Next LT" panose="02000500000000000000" pitchFamily="2" charset="0"/>
                <a:cs typeface="Sabon Next LT" panose="02000500000000000000" pitchFamily="2" charset="0"/>
              </a:rPr>
              <a:t>Flood Height Comparison</a:t>
            </a:r>
          </a:p>
        </p:txBody>
      </p:sp>
      <p:sp>
        <p:nvSpPr>
          <p:cNvPr id="14" name="TextBox 13">
            <a:extLst>
              <a:ext uri="{FF2B5EF4-FFF2-40B4-BE49-F238E27FC236}">
                <a16:creationId xmlns:a16="http://schemas.microsoft.com/office/drawing/2014/main" id="{57E833D0-7F25-6046-6746-EF2DACF207BD}"/>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pic>
        <p:nvPicPr>
          <p:cNvPr id="6" name="Picture 5">
            <a:extLst>
              <a:ext uri="{FF2B5EF4-FFF2-40B4-BE49-F238E27FC236}">
                <a16:creationId xmlns:a16="http://schemas.microsoft.com/office/drawing/2014/main" id="{A42D75B5-9B28-F258-D168-39D8453DED06}"/>
              </a:ext>
            </a:extLst>
          </p:cNvPr>
          <p:cNvPicPr>
            <a:picLocks noChangeAspect="1"/>
          </p:cNvPicPr>
          <p:nvPr/>
        </p:nvPicPr>
        <p:blipFill>
          <a:blip r:embed="rId3">
            <a:extLst>
              <a:ext uri="{28A0092B-C50C-407E-A947-70E740481C1C}">
                <a14:useLocalDpi xmlns:a14="http://schemas.microsoft.com/office/drawing/2010/main" val="0"/>
              </a:ext>
            </a:extLst>
          </a:blip>
          <a:srcRect t="3412" b="3412"/>
          <a:stretch/>
        </p:blipFill>
        <p:spPr>
          <a:xfrm>
            <a:off x="647936" y="3470312"/>
            <a:ext cx="5636567" cy="2612829"/>
          </a:xfrm>
          <a:prstGeom prst="rect">
            <a:avLst/>
          </a:prstGeom>
          <a:ln>
            <a:noFill/>
          </a:ln>
        </p:spPr>
      </p:pic>
      <p:pic>
        <p:nvPicPr>
          <p:cNvPr id="15" name="Picture 14">
            <a:extLst>
              <a:ext uri="{FF2B5EF4-FFF2-40B4-BE49-F238E27FC236}">
                <a16:creationId xmlns:a16="http://schemas.microsoft.com/office/drawing/2014/main" id="{5A6E3897-D943-536F-E201-3BFD36AB2DBB}"/>
              </a:ext>
            </a:extLst>
          </p:cNvPr>
          <p:cNvPicPr>
            <a:picLocks noChangeAspect="1"/>
          </p:cNvPicPr>
          <p:nvPr/>
        </p:nvPicPr>
        <p:blipFill>
          <a:blip r:embed="rId4"/>
          <a:srcRect b="1801"/>
          <a:stretch/>
        </p:blipFill>
        <p:spPr>
          <a:xfrm>
            <a:off x="6269755" y="-434929"/>
            <a:ext cx="5266296" cy="5712433"/>
          </a:xfrm>
          <a:prstGeom prst="rect">
            <a:avLst/>
          </a:prstGeom>
        </p:spPr>
      </p:pic>
      <p:cxnSp>
        <p:nvCxnSpPr>
          <p:cNvPr id="17" name="Straight Connector 16">
            <a:extLst>
              <a:ext uri="{FF2B5EF4-FFF2-40B4-BE49-F238E27FC236}">
                <a16:creationId xmlns:a16="http://schemas.microsoft.com/office/drawing/2014/main" id="{D7C6A076-5D0E-3EC5-7B4F-548ED4D1E71F}"/>
              </a:ext>
            </a:extLst>
          </p:cNvPr>
          <p:cNvCxnSpPr/>
          <p:nvPr/>
        </p:nvCxnSpPr>
        <p:spPr>
          <a:xfrm>
            <a:off x="1367956" y="5615192"/>
            <a:ext cx="9947082"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AA950A91-44F2-2851-546C-884E769EDD19}"/>
              </a:ext>
            </a:extLst>
          </p:cNvPr>
          <p:cNvCxnSpPr/>
          <p:nvPr/>
        </p:nvCxnSpPr>
        <p:spPr>
          <a:xfrm>
            <a:off x="2550695" y="3583846"/>
            <a:ext cx="4067584"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BB4A71F-A8B5-26C9-6095-AAD5B21375EA}"/>
              </a:ext>
            </a:extLst>
          </p:cNvPr>
          <p:cNvSpPr txBox="1"/>
          <p:nvPr/>
        </p:nvSpPr>
        <p:spPr>
          <a:xfrm>
            <a:off x="4877710" y="3296656"/>
            <a:ext cx="1732548" cy="369332"/>
          </a:xfrm>
          <a:prstGeom prst="rect">
            <a:avLst/>
          </a:prstGeom>
          <a:noFill/>
        </p:spPr>
        <p:txBody>
          <a:bodyPr wrap="square" rtlCol="0">
            <a:spAutoFit/>
          </a:bodyPr>
          <a:lstStyle/>
          <a:p>
            <a:r>
              <a:rPr lang="en-US" dirty="0">
                <a:solidFill>
                  <a:srgbClr val="004990"/>
                </a:solidFill>
              </a:rPr>
              <a:t>500-year storm</a:t>
            </a:r>
          </a:p>
        </p:txBody>
      </p:sp>
      <p:cxnSp>
        <p:nvCxnSpPr>
          <p:cNvPr id="23" name="Straight Connector 22">
            <a:extLst>
              <a:ext uri="{FF2B5EF4-FFF2-40B4-BE49-F238E27FC236}">
                <a16:creationId xmlns:a16="http://schemas.microsoft.com/office/drawing/2014/main" id="{34A3A427-6979-E31F-1F80-37301317AF98}"/>
              </a:ext>
            </a:extLst>
          </p:cNvPr>
          <p:cNvCxnSpPr>
            <a:cxnSpLocks/>
          </p:cNvCxnSpPr>
          <p:nvPr/>
        </p:nvCxnSpPr>
        <p:spPr>
          <a:xfrm>
            <a:off x="4391055" y="4339827"/>
            <a:ext cx="2219203"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90AE2BD-5A3B-B1C8-8F16-F6690FD4848D}"/>
              </a:ext>
            </a:extLst>
          </p:cNvPr>
          <p:cNvSpPr txBox="1"/>
          <p:nvPr/>
        </p:nvSpPr>
        <p:spPr>
          <a:xfrm>
            <a:off x="4877710" y="4060269"/>
            <a:ext cx="1732548" cy="369332"/>
          </a:xfrm>
          <a:prstGeom prst="rect">
            <a:avLst/>
          </a:prstGeom>
          <a:noFill/>
        </p:spPr>
        <p:txBody>
          <a:bodyPr wrap="square" rtlCol="0">
            <a:spAutoFit/>
          </a:bodyPr>
          <a:lstStyle/>
          <a:p>
            <a:r>
              <a:rPr lang="en-US" dirty="0">
                <a:solidFill>
                  <a:srgbClr val="004990"/>
                </a:solidFill>
              </a:rPr>
              <a:t>50-year storm</a:t>
            </a:r>
          </a:p>
        </p:txBody>
      </p:sp>
      <p:cxnSp>
        <p:nvCxnSpPr>
          <p:cNvPr id="29" name="Straight Connector 28">
            <a:extLst>
              <a:ext uri="{FF2B5EF4-FFF2-40B4-BE49-F238E27FC236}">
                <a16:creationId xmlns:a16="http://schemas.microsoft.com/office/drawing/2014/main" id="{2B62B989-3EA6-E81D-D436-D3CCF5CB4753}"/>
              </a:ext>
            </a:extLst>
          </p:cNvPr>
          <p:cNvCxnSpPr>
            <a:cxnSpLocks/>
          </p:cNvCxnSpPr>
          <p:nvPr/>
        </p:nvCxnSpPr>
        <p:spPr>
          <a:xfrm>
            <a:off x="4569715" y="5292252"/>
            <a:ext cx="2055291"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2CF6725-CEDA-00D7-3CCA-E8189A8D8AE6}"/>
              </a:ext>
            </a:extLst>
          </p:cNvPr>
          <p:cNvSpPr txBox="1"/>
          <p:nvPr/>
        </p:nvSpPr>
        <p:spPr>
          <a:xfrm>
            <a:off x="5260483" y="4968860"/>
            <a:ext cx="1632987" cy="646331"/>
          </a:xfrm>
          <a:prstGeom prst="rect">
            <a:avLst/>
          </a:prstGeom>
          <a:noFill/>
        </p:spPr>
        <p:txBody>
          <a:bodyPr wrap="square" rtlCol="0">
            <a:spAutoFit/>
          </a:bodyPr>
          <a:lstStyle/>
          <a:p>
            <a:r>
              <a:rPr lang="en-US" dirty="0">
                <a:solidFill>
                  <a:srgbClr val="00B050"/>
                </a:solidFill>
              </a:rPr>
              <a:t>Exceeded </a:t>
            </a:r>
          </a:p>
          <a:p>
            <a:r>
              <a:rPr lang="en-US" dirty="0">
                <a:solidFill>
                  <a:srgbClr val="00B050"/>
                </a:solidFill>
              </a:rPr>
              <a:t>2-3x per year</a:t>
            </a:r>
          </a:p>
        </p:txBody>
      </p:sp>
      <p:sp>
        <p:nvSpPr>
          <p:cNvPr id="32" name="TextBox 31">
            <a:extLst>
              <a:ext uri="{FF2B5EF4-FFF2-40B4-BE49-F238E27FC236}">
                <a16:creationId xmlns:a16="http://schemas.microsoft.com/office/drawing/2014/main" id="{6AC7464F-EF1B-F26B-14F8-857BC4A0FB48}"/>
              </a:ext>
            </a:extLst>
          </p:cNvPr>
          <p:cNvSpPr txBox="1"/>
          <p:nvPr/>
        </p:nvSpPr>
        <p:spPr>
          <a:xfrm>
            <a:off x="6575729" y="5534106"/>
            <a:ext cx="2528515" cy="369332"/>
          </a:xfrm>
          <a:prstGeom prst="rect">
            <a:avLst/>
          </a:prstGeom>
          <a:noFill/>
        </p:spPr>
        <p:txBody>
          <a:bodyPr wrap="square" rtlCol="0">
            <a:spAutoFit/>
          </a:bodyPr>
          <a:lstStyle/>
          <a:p>
            <a:r>
              <a:rPr lang="en-US" dirty="0"/>
              <a:t>Lowest street elevation</a:t>
            </a:r>
          </a:p>
        </p:txBody>
      </p:sp>
    </p:spTree>
    <p:extLst>
      <p:ext uri="{BB962C8B-B14F-4D97-AF65-F5344CB8AC3E}">
        <p14:creationId xmlns:p14="http://schemas.microsoft.com/office/powerpoint/2010/main" val="2830010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F916A-BF27-DE02-6104-A15A9FE8A08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922D5394-ED1F-C453-27F7-89C89014912F}"/>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14" name="TextBox 13">
            <a:extLst>
              <a:ext uri="{FF2B5EF4-FFF2-40B4-BE49-F238E27FC236}">
                <a16:creationId xmlns:a16="http://schemas.microsoft.com/office/drawing/2014/main" id="{99C8B040-8B0A-0728-FDF3-033CA94FF2B4}"/>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pic>
        <p:nvPicPr>
          <p:cNvPr id="3" name="Picture 2">
            <a:extLst>
              <a:ext uri="{FF2B5EF4-FFF2-40B4-BE49-F238E27FC236}">
                <a16:creationId xmlns:a16="http://schemas.microsoft.com/office/drawing/2014/main" id="{C6D3E094-A1E1-A854-D5B3-A2C1E8AE7676}"/>
              </a:ext>
            </a:extLst>
          </p:cNvPr>
          <p:cNvPicPr>
            <a:picLocks noChangeAspect="1"/>
          </p:cNvPicPr>
          <p:nvPr/>
        </p:nvPicPr>
        <p:blipFill>
          <a:blip r:embed="rId3"/>
          <a:srcRect t="-248" b="9048"/>
          <a:stretch/>
        </p:blipFill>
        <p:spPr>
          <a:xfrm>
            <a:off x="0" y="-18618"/>
            <a:ext cx="12192000" cy="6876618"/>
          </a:xfrm>
          <a:prstGeom prst="rect">
            <a:avLst/>
          </a:prstGeom>
        </p:spPr>
      </p:pic>
      <p:sp>
        <p:nvSpPr>
          <p:cNvPr id="12" name="Title 1">
            <a:extLst>
              <a:ext uri="{FF2B5EF4-FFF2-40B4-BE49-F238E27FC236}">
                <a16:creationId xmlns:a16="http://schemas.microsoft.com/office/drawing/2014/main" id="{B2DB6223-A09F-3EAF-2889-379A28925D4E}"/>
              </a:ext>
            </a:extLst>
          </p:cNvPr>
          <p:cNvSpPr>
            <a:spLocks noGrp="1"/>
          </p:cNvSpPr>
          <p:nvPr>
            <p:ph type="title"/>
          </p:nvPr>
        </p:nvSpPr>
        <p:spPr>
          <a:xfrm>
            <a:off x="374342" y="4944838"/>
            <a:ext cx="2320259" cy="1559962"/>
          </a:xfrm>
          <a:solidFill>
            <a:schemeClr val="bg1">
              <a:lumMod val="95000"/>
            </a:schemeClr>
          </a:solidFill>
        </p:spPr>
        <p:txBody>
          <a:bodyPr/>
          <a:lstStyle/>
          <a:p>
            <a:r>
              <a:rPr lang="en-US" dirty="0">
                <a:solidFill>
                  <a:srgbClr val="870E05"/>
                </a:solidFill>
                <a:latin typeface="Sabon Next LT" panose="02000500000000000000" pitchFamily="2" charset="0"/>
                <a:cs typeface="Sabon Next LT" panose="02000500000000000000" pitchFamily="2" charset="0"/>
              </a:rPr>
              <a:t>Project Location</a:t>
            </a:r>
          </a:p>
        </p:txBody>
      </p:sp>
    </p:spTree>
    <p:extLst>
      <p:ext uri="{BB962C8B-B14F-4D97-AF65-F5344CB8AC3E}">
        <p14:creationId xmlns:p14="http://schemas.microsoft.com/office/powerpoint/2010/main" val="1381517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8982C-53E7-FEFE-3619-9A6BB2DD26E7}"/>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94F88A93-AB6A-D5DC-F5F0-446CF969EAB3}"/>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12" name="Title 1">
            <a:extLst>
              <a:ext uri="{FF2B5EF4-FFF2-40B4-BE49-F238E27FC236}">
                <a16:creationId xmlns:a16="http://schemas.microsoft.com/office/drawing/2014/main" id="{98679016-6A13-F7AB-4075-05B708AB696E}"/>
              </a:ext>
            </a:extLst>
          </p:cNvPr>
          <p:cNvSpPr>
            <a:spLocks noGrp="1"/>
          </p:cNvSpPr>
          <p:nvPr>
            <p:ph type="title"/>
          </p:nvPr>
        </p:nvSpPr>
        <p:spPr>
          <a:xfrm>
            <a:off x="836923" y="610032"/>
            <a:ext cx="10515599" cy="1306313"/>
          </a:xfrm>
        </p:spPr>
        <p:txBody>
          <a:bodyPr/>
          <a:lstStyle/>
          <a:p>
            <a:r>
              <a:rPr lang="en-US" dirty="0">
                <a:solidFill>
                  <a:srgbClr val="870E05"/>
                </a:solidFill>
                <a:latin typeface="Sabon Next LT" panose="02000500000000000000" pitchFamily="2" charset="0"/>
                <a:cs typeface="Sabon Next LT" panose="02000500000000000000" pitchFamily="2" charset="0"/>
              </a:rPr>
              <a:t>ACT Engineers’ Initial Scope of Work</a:t>
            </a:r>
          </a:p>
        </p:txBody>
      </p:sp>
      <p:sp>
        <p:nvSpPr>
          <p:cNvPr id="14" name="TextBox 13">
            <a:extLst>
              <a:ext uri="{FF2B5EF4-FFF2-40B4-BE49-F238E27FC236}">
                <a16:creationId xmlns:a16="http://schemas.microsoft.com/office/drawing/2014/main" id="{8199F836-5D27-619F-BC24-7FB1CA0633FB}"/>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sp>
        <p:nvSpPr>
          <p:cNvPr id="25" name="Content Placeholder 3">
            <a:extLst>
              <a:ext uri="{FF2B5EF4-FFF2-40B4-BE49-F238E27FC236}">
                <a16:creationId xmlns:a16="http://schemas.microsoft.com/office/drawing/2014/main" id="{5C2107F1-30B9-B6B7-B646-AD9FEECD9E34}"/>
              </a:ext>
            </a:extLst>
          </p:cNvPr>
          <p:cNvSpPr txBox="1">
            <a:spLocks/>
          </p:cNvSpPr>
          <p:nvPr/>
        </p:nvSpPr>
        <p:spPr>
          <a:xfrm>
            <a:off x="2711303" y="1818203"/>
            <a:ext cx="9367074" cy="439213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870E05"/>
                </a:solidFill>
                <a:latin typeface="Sabon Next LT" panose="02000500000000000000" pitchFamily="2" charset="0"/>
                <a:cs typeface="Sabon Next LT" panose="02000500000000000000" pitchFamily="2" charset="0"/>
              </a:rPr>
              <a:t>Review existing data, as well as previous &amp; ongoing studies.</a:t>
            </a:r>
          </a:p>
          <a:p>
            <a:r>
              <a:rPr lang="en-US" dirty="0">
                <a:solidFill>
                  <a:srgbClr val="870E05"/>
                </a:solidFill>
                <a:latin typeface="Sabon Next LT" panose="02000500000000000000" pitchFamily="2" charset="0"/>
                <a:cs typeface="Sabon Next LT" panose="02000500000000000000" pitchFamily="2" charset="0"/>
              </a:rPr>
              <a:t>Survey the area and map in high detail.</a:t>
            </a:r>
          </a:p>
          <a:p>
            <a:pPr lvl="1"/>
            <a:r>
              <a:rPr lang="en-US" dirty="0">
                <a:solidFill>
                  <a:srgbClr val="870E05"/>
                </a:solidFill>
                <a:latin typeface="Sabon Next LT" panose="02000500000000000000" pitchFamily="2" charset="0"/>
                <a:cs typeface="Sabon Next LT" panose="02000500000000000000" pitchFamily="2" charset="0"/>
              </a:rPr>
              <a:t>Aerial LiDAR </a:t>
            </a:r>
          </a:p>
          <a:p>
            <a:pPr lvl="1"/>
            <a:r>
              <a:rPr lang="en-US" dirty="0">
                <a:solidFill>
                  <a:srgbClr val="870E05"/>
                </a:solidFill>
                <a:latin typeface="Sabon Next LT" panose="02000500000000000000" pitchFamily="2" charset="0"/>
                <a:cs typeface="Sabon Next LT" panose="02000500000000000000" pitchFamily="2" charset="0"/>
              </a:rPr>
              <a:t>Bathymetry</a:t>
            </a:r>
          </a:p>
          <a:p>
            <a:endParaRPr lang="en-US" dirty="0">
              <a:solidFill>
                <a:srgbClr val="870E05"/>
              </a:solidFill>
              <a:latin typeface="Sabon Next LT" panose="02000500000000000000" pitchFamily="2" charset="0"/>
              <a:cs typeface="Sabon Next LT" panose="02000500000000000000" pitchFamily="2" charset="0"/>
            </a:endParaRPr>
          </a:p>
          <a:p>
            <a:r>
              <a:rPr lang="en-US" dirty="0">
                <a:solidFill>
                  <a:srgbClr val="870E05"/>
                </a:solidFill>
                <a:latin typeface="Sabon Next LT" panose="02000500000000000000" pitchFamily="2" charset="0"/>
                <a:cs typeface="Sabon Next LT" panose="02000500000000000000" pitchFamily="2" charset="0"/>
              </a:rPr>
              <a:t>Model flood scenarios, determine sea level rise trends, and model rainfall events.</a:t>
            </a:r>
          </a:p>
          <a:p>
            <a:r>
              <a:rPr lang="en-US" dirty="0">
                <a:solidFill>
                  <a:srgbClr val="870E05"/>
                </a:solidFill>
                <a:latin typeface="Sabon Next LT" panose="02000500000000000000" pitchFamily="2" charset="0"/>
                <a:cs typeface="Sabon Next LT" panose="02000500000000000000" pitchFamily="2" charset="0"/>
              </a:rPr>
              <a:t>Present potential solutions based on model results.</a:t>
            </a:r>
          </a:p>
          <a:p>
            <a:r>
              <a:rPr lang="en-US" dirty="0">
                <a:solidFill>
                  <a:srgbClr val="870E05"/>
                </a:solidFill>
                <a:latin typeface="Sabon Next LT" panose="02000500000000000000" pitchFamily="2" charset="0"/>
                <a:cs typeface="Sabon Next LT" panose="02000500000000000000" pitchFamily="2" charset="0"/>
              </a:rPr>
              <a:t>Get Feedback from Seaside Heights Council and residents.</a:t>
            </a:r>
          </a:p>
          <a:p>
            <a:r>
              <a:rPr lang="en-US" dirty="0">
                <a:solidFill>
                  <a:srgbClr val="870E05"/>
                </a:solidFill>
                <a:latin typeface="Sabon Next LT" panose="02000500000000000000" pitchFamily="2" charset="0"/>
                <a:cs typeface="Sabon Next LT" panose="02000500000000000000" pitchFamily="2" charset="0"/>
              </a:rPr>
              <a:t>Design conceptual plan based on feedback for approval.</a:t>
            </a:r>
          </a:p>
          <a:p>
            <a:endParaRPr lang="en-US" dirty="0">
              <a:solidFill>
                <a:srgbClr val="870E05"/>
              </a:solidFill>
              <a:latin typeface="Sabon Next LT" panose="02000500000000000000" pitchFamily="2" charset="0"/>
              <a:cs typeface="Sabon Next LT" panose="02000500000000000000" pitchFamily="2" charset="0"/>
            </a:endParaRPr>
          </a:p>
          <a:p>
            <a:r>
              <a:rPr lang="en-US" dirty="0">
                <a:solidFill>
                  <a:srgbClr val="870E05"/>
                </a:solidFill>
                <a:latin typeface="Sabon Next LT" panose="02000500000000000000" pitchFamily="2" charset="0"/>
                <a:cs typeface="Sabon Next LT" panose="02000500000000000000" pitchFamily="2" charset="0"/>
              </a:rPr>
              <a:t>Generate final design plans and specifications, apply for permits, and prepare the project for public bid. </a:t>
            </a:r>
          </a:p>
        </p:txBody>
      </p:sp>
      <p:grpSp>
        <p:nvGrpSpPr>
          <p:cNvPr id="35" name="Group 34">
            <a:extLst>
              <a:ext uri="{FF2B5EF4-FFF2-40B4-BE49-F238E27FC236}">
                <a16:creationId xmlns:a16="http://schemas.microsoft.com/office/drawing/2014/main" id="{2A96F717-3C99-6E28-C698-B13C09323787}"/>
              </a:ext>
            </a:extLst>
          </p:cNvPr>
          <p:cNvGrpSpPr/>
          <p:nvPr/>
        </p:nvGrpSpPr>
        <p:grpSpPr>
          <a:xfrm>
            <a:off x="804531" y="1737796"/>
            <a:ext cx="1669311" cy="4458385"/>
            <a:chOff x="8638282" y="668303"/>
            <a:chExt cx="1024203" cy="5418652"/>
          </a:xfrm>
        </p:grpSpPr>
        <p:sp>
          <p:nvSpPr>
            <p:cNvPr id="36" name="Freeform: Shape 35">
              <a:extLst>
                <a:ext uri="{FF2B5EF4-FFF2-40B4-BE49-F238E27FC236}">
                  <a16:creationId xmlns:a16="http://schemas.microsoft.com/office/drawing/2014/main" id="{6B4AFED0-15D5-000B-E33D-849256540AE8}"/>
                </a:ext>
              </a:extLst>
            </p:cNvPr>
            <p:cNvSpPr/>
            <p:nvPr/>
          </p:nvSpPr>
          <p:spPr>
            <a:xfrm>
              <a:off x="8638282" y="668303"/>
              <a:ext cx="1024203" cy="1463146"/>
            </a:xfrm>
            <a:custGeom>
              <a:avLst/>
              <a:gdLst>
                <a:gd name="connsiteX0" fmla="*/ 0 w 1463145"/>
                <a:gd name="connsiteY0" fmla="*/ 0 h 1024202"/>
                <a:gd name="connsiteX1" fmla="*/ 951044 w 1463145"/>
                <a:gd name="connsiteY1" fmla="*/ 0 h 1024202"/>
                <a:gd name="connsiteX2" fmla="*/ 1463145 w 1463145"/>
                <a:gd name="connsiteY2" fmla="*/ 512101 h 1024202"/>
                <a:gd name="connsiteX3" fmla="*/ 951044 w 1463145"/>
                <a:gd name="connsiteY3" fmla="*/ 1024202 h 1024202"/>
                <a:gd name="connsiteX4" fmla="*/ 0 w 1463145"/>
                <a:gd name="connsiteY4" fmla="*/ 1024202 h 1024202"/>
                <a:gd name="connsiteX5" fmla="*/ 512101 w 1463145"/>
                <a:gd name="connsiteY5" fmla="*/ 512101 h 1024202"/>
                <a:gd name="connsiteX6" fmla="*/ 0 w 1463145"/>
                <a:gd name="connsiteY6" fmla="*/ 0 h 102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145" h="1024202">
                  <a:moveTo>
                    <a:pt x="1463144" y="0"/>
                  </a:moveTo>
                  <a:lnTo>
                    <a:pt x="1463144" y="665731"/>
                  </a:lnTo>
                  <a:lnTo>
                    <a:pt x="731573" y="1024202"/>
                  </a:lnTo>
                  <a:lnTo>
                    <a:pt x="1" y="665731"/>
                  </a:lnTo>
                  <a:lnTo>
                    <a:pt x="1" y="0"/>
                  </a:lnTo>
                  <a:lnTo>
                    <a:pt x="731573" y="358471"/>
                  </a:lnTo>
                  <a:lnTo>
                    <a:pt x="1463144"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6" tIns="521626" rIns="9525" bIns="521627" numCol="1" spcCol="1270" anchor="ctr" anchorCtr="0">
              <a:noAutofit/>
            </a:bodyPr>
            <a:lstStyle/>
            <a:p>
              <a:pPr marL="0" lvl="0" indent="0" algn="ctr" defTabSz="666750">
                <a:lnSpc>
                  <a:spcPct val="90000"/>
                </a:lnSpc>
                <a:spcBef>
                  <a:spcPct val="0"/>
                </a:spcBef>
                <a:spcAft>
                  <a:spcPct val="35000"/>
                </a:spcAft>
                <a:buNone/>
              </a:pPr>
              <a:r>
                <a:rPr lang="en-US" sz="1500" kern="1200" dirty="0"/>
                <a:t>Data Collection</a:t>
              </a:r>
            </a:p>
          </p:txBody>
        </p:sp>
        <p:sp>
          <p:nvSpPr>
            <p:cNvPr id="38" name="Freeform: Shape 37">
              <a:extLst>
                <a:ext uri="{FF2B5EF4-FFF2-40B4-BE49-F238E27FC236}">
                  <a16:creationId xmlns:a16="http://schemas.microsoft.com/office/drawing/2014/main" id="{2EC4A283-0FD0-0208-4CB0-4266D780DBB6}"/>
                </a:ext>
              </a:extLst>
            </p:cNvPr>
            <p:cNvSpPr/>
            <p:nvPr/>
          </p:nvSpPr>
          <p:spPr>
            <a:xfrm>
              <a:off x="8638282" y="1986805"/>
              <a:ext cx="1024203" cy="1463146"/>
            </a:xfrm>
            <a:custGeom>
              <a:avLst/>
              <a:gdLst>
                <a:gd name="connsiteX0" fmla="*/ 0 w 1463145"/>
                <a:gd name="connsiteY0" fmla="*/ 0 h 1024202"/>
                <a:gd name="connsiteX1" fmla="*/ 951044 w 1463145"/>
                <a:gd name="connsiteY1" fmla="*/ 0 h 1024202"/>
                <a:gd name="connsiteX2" fmla="*/ 1463145 w 1463145"/>
                <a:gd name="connsiteY2" fmla="*/ 512101 h 1024202"/>
                <a:gd name="connsiteX3" fmla="*/ 951044 w 1463145"/>
                <a:gd name="connsiteY3" fmla="*/ 1024202 h 1024202"/>
                <a:gd name="connsiteX4" fmla="*/ 0 w 1463145"/>
                <a:gd name="connsiteY4" fmla="*/ 1024202 h 1024202"/>
                <a:gd name="connsiteX5" fmla="*/ 512101 w 1463145"/>
                <a:gd name="connsiteY5" fmla="*/ 512101 h 1024202"/>
                <a:gd name="connsiteX6" fmla="*/ 0 w 1463145"/>
                <a:gd name="connsiteY6" fmla="*/ 0 h 102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145" h="1024202">
                  <a:moveTo>
                    <a:pt x="1463144" y="0"/>
                  </a:moveTo>
                  <a:lnTo>
                    <a:pt x="1463144" y="665731"/>
                  </a:lnTo>
                  <a:lnTo>
                    <a:pt x="731573" y="1024202"/>
                  </a:lnTo>
                  <a:lnTo>
                    <a:pt x="1" y="665731"/>
                  </a:lnTo>
                  <a:lnTo>
                    <a:pt x="1" y="0"/>
                  </a:lnTo>
                  <a:lnTo>
                    <a:pt x="731573" y="358471"/>
                  </a:lnTo>
                  <a:lnTo>
                    <a:pt x="1463144"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6" tIns="521626" rIns="9525" bIns="521627" numCol="1" spcCol="1270" anchor="ctr" anchorCtr="0">
              <a:noAutofit/>
            </a:bodyPr>
            <a:lstStyle/>
            <a:p>
              <a:pPr marL="0" lvl="0" indent="0" algn="ctr" defTabSz="666750">
                <a:lnSpc>
                  <a:spcPct val="90000"/>
                </a:lnSpc>
                <a:spcBef>
                  <a:spcPct val="0"/>
                </a:spcBef>
                <a:spcAft>
                  <a:spcPct val="35000"/>
                </a:spcAft>
                <a:buNone/>
              </a:pPr>
              <a:r>
                <a:rPr lang="en-US" sz="1500" kern="1200" dirty="0"/>
                <a:t>Modeling &amp; Assessments</a:t>
              </a:r>
            </a:p>
          </p:txBody>
        </p:sp>
        <p:sp>
          <p:nvSpPr>
            <p:cNvPr id="40" name="Freeform: Shape 39">
              <a:extLst>
                <a:ext uri="{FF2B5EF4-FFF2-40B4-BE49-F238E27FC236}">
                  <a16:creationId xmlns:a16="http://schemas.microsoft.com/office/drawing/2014/main" id="{4488F795-0A3A-ABC2-C06A-392CDA315BA2}"/>
                </a:ext>
              </a:extLst>
            </p:cNvPr>
            <p:cNvSpPr/>
            <p:nvPr/>
          </p:nvSpPr>
          <p:spPr>
            <a:xfrm>
              <a:off x="8638282" y="3305307"/>
              <a:ext cx="1024203" cy="1463146"/>
            </a:xfrm>
            <a:custGeom>
              <a:avLst/>
              <a:gdLst>
                <a:gd name="connsiteX0" fmla="*/ 0 w 1463145"/>
                <a:gd name="connsiteY0" fmla="*/ 0 h 1024202"/>
                <a:gd name="connsiteX1" fmla="*/ 951044 w 1463145"/>
                <a:gd name="connsiteY1" fmla="*/ 0 h 1024202"/>
                <a:gd name="connsiteX2" fmla="*/ 1463145 w 1463145"/>
                <a:gd name="connsiteY2" fmla="*/ 512101 h 1024202"/>
                <a:gd name="connsiteX3" fmla="*/ 951044 w 1463145"/>
                <a:gd name="connsiteY3" fmla="*/ 1024202 h 1024202"/>
                <a:gd name="connsiteX4" fmla="*/ 0 w 1463145"/>
                <a:gd name="connsiteY4" fmla="*/ 1024202 h 1024202"/>
                <a:gd name="connsiteX5" fmla="*/ 512101 w 1463145"/>
                <a:gd name="connsiteY5" fmla="*/ 512101 h 1024202"/>
                <a:gd name="connsiteX6" fmla="*/ 0 w 1463145"/>
                <a:gd name="connsiteY6" fmla="*/ 0 h 102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145" h="1024202">
                  <a:moveTo>
                    <a:pt x="1463144" y="0"/>
                  </a:moveTo>
                  <a:lnTo>
                    <a:pt x="1463144" y="665731"/>
                  </a:lnTo>
                  <a:lnTo>
                    <a:pt x="731573" y="1024202"/>
                  </a:lnTo>
                  <a:lnTo>
                    <a:pt x="1" y="665731"/>
                  </a:lnTo>
                  <a:lnTo>
                    <a:pt x="1" y="0"/>
                  </a:lnTo>
                  <a:lnTo>
                    <a:pt x="731573" y="358471"/>
                  </a:lnTo>
                  <a:lnTo>
                    <a:pt x="1463144" y="0"/>
                  </a:lnTo>
                  <a:close/>
                </a:path>
              </a:pathLst>
            </a:custGeom>
            <a:ln w="76200">
              <a:solidFill>
                <a:schemeClr val="accent4">
                  <a:lumMod val="60000"/>
                  <a:lumOff val="40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6" tIns="521626" rIns="9525" bIns="521627" numCol="1" spcCol="1270" anchor="ctr" anchorCtr="0">
              <a:noAutofit/>
            </a:bodyPr>
            <a:lstStyle/>
            <a:p>
              <a:pPr marL="0" lvl="0" indent="0" algn="ctr" defTabSz="666750">
                <a:lnSpc>
                  <a:spcPct val="90000"/>
                </a:lnSpc>
                <a:spcBef>
                  <a:spcPct val="0"/>
                </a:spcBef>
                <a:spcAft>
                  <a:spcPct val="35000"/>
                </a:spcAft>
                <a:buNone/>
              </a:pPr>
              <a:r>
                <a:rPr lang="en-US" sz="1500" kern="1200" dirty="0"/>
                <a:t>Informed Design</a:t>
              </a:r>
            </a:p>
          </p:txBody>
        </p:sp>
        <p:sp>
          <p:nvSpPr>
            <p:cNvPr id="42" name="Freeform: Shape 41">
              <a:extLst>
                <a:ext uri="{FF2B5EF4-FFF2-40B4-BE49-F238E27FC236}">
                  <a16:creationId xmlns:a16="http://schemas.microsoft.com/office/drawing/2014/main" id="{A6DE524E-FBD0-FA28-E647-E5C241DA0004}"/>
                </a:ext>
              </a:extLst>
            </p:cNvPr>
            <p:cNvSpPr/>
            <p:nvPr/>
          </p:nvSpPr>
          <p:spPr>
            <a:xfrm>
              <a:off x="8638282" y="4623809"/>
              <a:ext cx="1024203" cy="1463146"/>
            </a:xfrm>
            <a:custGeom>
              <a:avLst/>
              <a:gdLst>
                <a:gd name="connsiteX0" fmla="*/ 0 w 1463145"/>
                <a:gd name="connsiteY0" fmla="*/ 0 h 1024202"/>
                <a:gd name="connsiteX1" fmla="*/ 951044 w 1463145"/>
                <a:gd name="connsiteY1" fmla="*/ 0 h 1024202"/>
                <a:gd name="connsiteX2" fmla="*/ 1463145 w 1463145"/>
                <a:gd name="connsiteY2" fmla="*/ 512101 h 1024202"/>
                <a:gd name="connsiteX3" fmla="*/ 951044 w 1463145"/>
                <a:gd name="connsiteY3" fmla="*/ 1024202 h 1024202"/>
                <a:gd name="connsiteX4" fmla="*/ 0 w 1463145"/>
                <a:gd name="connsiteY4" fmla="*/ 1024202 h 1024202"/>
                <a:gd name="connsiteX5" fmla="*/ 512101 w 1463145"/>
                <a:gd name="connsiteY5" fmla="*/ 512101 h 1024202"/>
                <a:gd name="connsiteX6" fmla="*/ 0 w 1463145"/>
                <a:gd name="connsiteY6" fmla="*/ 0 h 102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145" h="1024202">
                  <a:moveTo>
                    <a:pt x="1463144" y="0"/>
                  </a:moveTo>
                  <a:lnTo>
                    <a:pt x="1463144" y="665731"/>
                  </a:lnTo>
                  <a:lnTo>
                    <a:pt x="731573" y="1024202"/>
                  </a:lnTo>
                  <a:lnTo>
                    <a:pt x="1" y="665731"/>
                  </a:lnTo>
                  <a:lnTo>
                    <a:pt x="1" y="0"/>
                  </a:lnTo>
                  <a:lnTo>
                    <a:pt x="731573" y="358471"/>
                  </a:lnTo>
                  <a:lnTo>
                    <a:pt x="1463144"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6" tIns="521626" rIns="9525" bIns="521627" numCol="1" spcCol="1270" anchor="ctr" anchorCtr="0">
              <a:noAutofit/>
            </a:bodyPr>
            <a:lstStyle/>
            <a:p>
              <a:pPr marL="0" lvl="0" indent="0" algn="ctr" defTabSz="666750">
                <a:lnSpc>
                  <a:spcPct val="90000"/>
                </a:lnSpc>
                <a:spcBef>
                  <a:spcPct val="0"/>
                </a:spcBef>
                <a:spcAft>
                  <a:spcPct val="35000"/>
                </a:spcAft>
                <a:buNone/>
              </a:pPr>
              <a:r>
                <a:rPr lang="en-US" sz="1500" dirty="0"/>
                <a:t>Final Design </a:t>
              </a:r>
            </a:p>
          </p:txBody>
        </p:sp>
      </p:grpSp>
    </p:spTree>
    <p:extLst>
      <p:ext uri="{BB962C8B-B14F-4D97-AF65-F5344CB8AC3E}">
        <p14:creationId xmlns:p14="http://schemas.microsoft.com/office/powerpoint/2010/main" val="956601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5B1850-8C5E-07CA-0886-384E3781105C}"/>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97F3E95-E161-9F09-9070-153C3A6EA910}"/>
              </a:ext>
            </a:extLst>
          </p:cNvPr>
          <p:cNvPicPr>
            <a:picLocks noChangeAspect="1"/>
          </p:cNvPicPr>
          <p:nvPr/>
        </p:nvPicPr>
        <p:blipFill>
          <a:blip r:embed="rId3"/>
          <a:srcRect t="9224" b="2194"/>
          <a:stretch/>
        </p:blipFill>
        <p:spPr>
          <a:xfrm>
            <a:off x="-3047" y="10"/>
            <a:ext cx="12191999" cy="6857990"/>
          </a:xfrm>
          <a:prstGeom prst="rect">
            <a:avLst/>
          </a:prstGeom>
        </p:spPr>
      </p:pic>
      <p:sp>
        <p:nvSpPr>
          <p:cNvPr id="25" name="Rectangle 2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3694EE01-7230-2A94-3CC6-798C1D732B30}"/>
              </a:ext>
            </a:extLst>
          </p:cNvPr>
          <p:cNvSpPr>
            <a:spLocks noGrp="1"/>
          </p:cNvSpPr>
          <p:nvPr>
            <p:ph type="title"/>
          </p:nvPr>
        </p:nvSpPr>
        <p:spPr>
          <a:xfrm>
            <a:off x="3230602" y="2886402"/>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Monitoring Station Locations</a:t>
            </a:r>
          </a:p>
        </p:txBody>
      </p:sp>
    </p:spTree>
    <p:extLst>
      <p:ext uri="{BB962C8B-B14F-4D97-AF65-F5344CB8AC3E}">
        <p14:creationId xmlns:p14="http://schemas.microsoft.com/office/powerpoint/2010/main" val="71162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E118F-9F01-538C-DAEB-7B4ED1AAA13B}"/>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ACFA8F1C-0116-0EE4-D8A6-512E0AE93D3D}"/>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12" name="Title 1">
            <a:extLst>
              <a:ext uri="{FF2B5EF4-FFF2-40B4-BE49-F238E27FC236}">
                <a16:creationId xmlns:a16="http://schemas.microsoft.com/office/drawing/2014/main" id="{BFEA4800-38AE-E693-DA3B-C32BC3BBA14E}"/>
              </a:ext>
            </a:extLst>
          </p:cNvPr>
          <p:cNvSpPr>
            <a:spLocks noGrp="1"/>
          </p:cNvSpPr>
          <p:nvPr>
            <p:ph type="title"/>
          </p:nvPr>
        </p:nvSpPr>
        <p:spPr>
          <a:xfrm>
            <a:off x="836924" y="610032"/>
            <a:ext cx="6149504" cy="1306313"/>
          </a:xfrm>
        </p:spPr>
        <p:txBody>
          <a:bodyPr/>
          <a:lstStyle/>
          <a:p>
            <a:r>
              <a:rPr lang="en-US" dirty="0">
                <a:solidFill>
                  <a:srgbClr val="870E05"/>
                </a:solidFill>
                <a:latin typeface="Sabon Next LT" panose="02000500000000000000" pitchFamily="2" charset="0"/>
                <a:cs typeface="Sabon Next LT" panose="02000500000000000000" pitchFamily="2" charset="0"/>
              </a:rPr>
              <a:t>Existing Flood Level Determinations</a:t>
            </a:r>
          </a:p>
        </p:txBody>
      </p:sp>
      <p:sp>
        <p:nvSpPr>
          <p:cNvPr id="14" name="TextBox 13">
            <a:extLst>
              <a:ext uri="{FF2B5EF4-FFF2-40B4-BE49-F238E27FC236}">
                <a16:creationId xmlns:a16="http://schemas.microsoft.com/office/drawing/2014/main" id="{381E86C3-7B8D-43D7-854A-488BCD9E1032}"/>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pic>
        <p:nvPicPr>
          <p:cNvPr id="3" name="Picture 2" descr="A graph of a flood&#10;&#10;Description automatically generated with medium confidence">
            <a:extLst>
              <a:ext uri="{FF2B5EF4-FFF2-40B4-BE49-F238E27FC236}">
                <a16:creationId xmlns:a16="http://schemas.microsoft.com/office/drawing/2014/main" id="{16BD365C-3D53-6A93-628C-8C0EB6657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924" y="2116370"/>
            <a:ext cx="5715000" cy="3810000"/>
          </a:xfrm>
          <a:prstGeom prst="rect">
            <a:avLst/>
          </a:prstGeom>
        </p:spPr>
      </p:pic>
      <p:sp>
        <p:nvSpPr>
          <p:cNvPr id="4" name="Content Placeholder 3">
            <a:extLst>
              <a:ext uri="{FF2B5EF4-FFF2-40B4-BE49-F238E27FC236}">
                <a16:creationId xmlns:a16="http://schemas.microsoft.com/office/drawing/2014/main" id="{C220B4C9-6A4D-D481-A100-C558AE4ADCE9}"/>
              </a:ext>
            </a:extLst>
          </p:cNvPr>
          <p:cNvSpPr txBox="1">
            <a:spLocks/>
          </p:cNvSpPr>
          <p:nvPr/>
        </p:nvSpPr>
        <p:spPr>
          <a:xfrm>
            <a:off x="1012147" y="6126395"/>
            <a:ext cx="2682277" cy="44767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solidFill>
                  <a:srgbClr val="870E05"/>
                </a:solidFill>
                <a:latin typeface="Sabon Next LT" panose="02000500000000000000" pitchFamily="2" charset="0"/>
                <a:cs typeface="Sabon Next LT" panose="02000500000000000000" pitchFamily="2" charset="0"/>
              </a:rPr>
              <a:t>Stevens Flood Advisory System	</a:t>
            </a:r>
          </a:p>
        </p:txBody>
      </p:sp>
      <p:pic>
        <p:nvPicPr>
          <p:cNvPr id="8" name="Picture 7" descr="A screen shot of a graph&#10;&#10;Description automatically generated">
            <a:extLst>
              <a:ext uri="{FF2B5EF4-FFF2-40B4-BE49-F238E27FC236}">
                <a16:creationId xmlns:a16="http://schemas.microsoft.com/office/drawing/2014/main" id="{53F183CD-9737-702E-B539-A1BBDB25C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4087" y="328849"/>
            <a:ext cx="3996407" cy="3097215"/>
          </a:xfrm>
          <a:prstGeom prst="rect">
            <a:avLst/>
          </a:prstGeom>
        </p:spPr>
      </p:pic>
      <p:pic>
        <p:nvPicPr>
          <p:cNvPr id="10" name="Picture 9" descr="A screen shot of a graph&#10;&#10;Description automatically generated">
            <a:extLst>
              <a:ext uri="{FF2B5EF4-FFF2-40B4-BE49-F238E27FC236}">
                <a16:creationId xmlns:a16="http://schemas.microsoft.com/office/drawing/2014/main" id="{1C5B9EB7-F285-6505-44EC-B53C75B04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087" y="2887470"/>
            <a:ext cx="3996407" cy="3097215"/>
          </a:xfrm>
          <a:prstGeom prst="rect">
            <a:avLst/>
          </a:prstGeom>
        </p:spPr>
      </p:pic>
      <p:sp>
        <p:nvSpPr>
          <p:cNvPr id="15" name="Content Placeholder 3">
            <a:extLst>
              <a:ext uri="{FF2B5EF4-FFF2-40B4-BE49-F238E27FC236}">
                <a16:creationId xmlns:a16="http://schemas.microsoft.com/office/drawing/2014/main" id="{0786699D-D763-457D-8C51-3619BCA4C2E3}"/>
              </a:ext>
            </a:extLst>
          </p:cNvPr>
          <p:cNvSpPr txBox="1">
            <a:spLocks/>
          </p:cNvSpPr>
          <p:nvPr/>
        </p:nvSpPr>
        <p:spPr>
          <a:xfrm>
            <a:off x="7133511" y="6126395"/>
            <a:ext cx="3436348" cy="44767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solidFill>
                  <a:srgbClr val="870E05"/>
                </a:solidFill>
                <a:latin typeface="Sabon Next LT" panose="02000500000000000000" pitchFamily="2" charset="0"/>
                <a:cs typeface="Sabon Next LT" panose="02000500000000000000" pitchFamily="2" charset="0"/>
              </a:rPr>
              <a:t>NWS Eastern Region Coastal Flood Page</a:t>
            </a:r>
          </a:p>
        </p:txBody>
      </p:sp>
    </p:spTree>
    <p:extLst>
      <p:ext uri="{BB962C8B-B14F-4D97-AF65-F5344CB8AC3E}">
        <p14:creationId xmlns:p14="http://schemas.microsoft.com/office/powerpoint/2010/main" val="4042802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7D130-C356-182A-AE1D-9B84A291B72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3BD28A6-BF55-D146-8442-98195E811107}"/>
              </a:ext>
            </a:extLst>
          </p:cNvPr>
          <p:cNvPicPr>
            <a:picLocks noChangeAspect="1"/>
          </p:cNvPicPr>
          <p:nvPr/>
        </p:nvPicPr>
        <p:blipFill>
          <a:blip r:embed="rId3"/>
          <a:srcRect l="4297" t="20204" r="13939" b="5884"/>
          <a:stretch/>
        </p:blipFill>
        <p:spPr>
          <a:xfrm>
            <a:off x="0" y="-488829"/>
            <a:ext cx="12192000" cy="7346829"/>
          </a:xfrm>
          <a:prstGeom prst="rect">
            <a:avLst/>
          </a:prstGeom>
        </p:spPr>
      </p:pic>
      <p:sp>
        <p:nvSpPr>
          <p:cNvPr id="12" name="Title 1">
            <a:extLst>
              <a:ext uri="{FF2B5EF4-FFF2-40B4-BE49-F238E27FC236}">
                <a16:creationId xmlns:a16="http://schemas.microsoft.com/office/drawing/2014/main" id="{786BB85C-E324-8102-F60D-5BFE834DA1C0}"/>
              </a:ext>
            </a:extLst>
          </p:cNvPr>
          <p:cNvSpPr>
            <a:spLocks noGrp="1"/>
          </p:cNvSpPr>
          <p:nvPr>
            <p:ph type="title"/>
          </p:nvPr>
        </p:nvSpPr>
        <p:spPr>
          <a:xfrm>
            <a:off x="168043" y="5400674"/>
            <a:ext cx="5470757" cy="933450"/>
          </a:xfrm>
          <a:solidFill>
            <a:schemeClr val="bg1">
              <a:lumMod val="95000"/>
            </a:schemeClr>
          </a:solidFill>
        </p:spPr>
        <p:txBody>
          <a:bodyPr/>
          <a:lstStyle/>
          <a:p>
            <a:pPr algn="ctr"/>
            <a:r>
              <a:rPr lang="en-US" dirty="0">
                <a:solidFill>
                  <a:srgbClr val="870E05"/>
                </a:solidFill>
                <a:latin typeface="Sabon Next LT" panose="02000500000000000000" pitchFamily="2" charset="0"/>
                <a:cs typeface="Sabon Next LT" panose="02000500000000000000" pitchFamily="2" charset="0"/>
              </a:rPr>
              <a:t>Survey Data Mapping</a:t>
            </a:r>
          </a:p>
        </p:txBody>
      </p:sp>
    </p:spTree>
    <p:extLst>
      <p:ext uri="{BB962C8B-B14F-4D97-AF65-F5344CB8AC3E}">
        <p14:creationId xmlns:p14="http://schemas.microsoft.com/office/powerpoint/2010/main" val="1463385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41ED0-6A08-4501-63BD-92A818FCEBE3}"/>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EEABA880-5348-308A-5EAC-821FACD5AAD7}"/>
              </a:ext>
            </a:extLst>
          </p:cNvPr>
          <p:cNvSpPr/>
          <p:nvPr/>
        </p:nvSpPr>
        <p:spPr>
          <a:xfrm>
            <a:off x="0" y="6410325"/>
            <a:ext cx="12192000" cy="447675"/>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63365"/>
              </a:solidFill>
            </a:endParaRPr>
          </a:p>
        </p:txBody>
      </p:sp>
      <p:sp>
        <p:nvSpPr>
          <p:cNvPr id="9" name="Content Placeholder 3">
            <a:extLst>
              <a:ext uri="{FF2B5EF4-FFF2-40B4-BE49-F238E27FC236}">
                <a16:creationId xmlns:a16="http://schemas.microsoft.com/office/drawing/2014/main" id="{2F0E0E5A-7D03-37C4-10F1-EBF514EFA488}"/>
              </a:ext>
            </a:extLst>
          </p:cNvPr>
          <p:cNvSpPr>
            <a:spLocks noGrp="1"/>
          </p:cNvSpPr>
          <p:nvPr>
            <p:ph idx="1"/>
          </p:nvPr>
        </p:nvSpPr>
        <p:spPr>
          <a:xfrm>
            <a:off x="838201" y="2093877"/>
            <a:ext cx="3905250" cy="4116424"/>
          </a:xfrm>
        </p:spPr>
        <p:txBody>
          <a:bodyPr>
            <a:normAutofit/>
          </a:bodyPr>
          <a:lstStyle/>
          <a:p>
            <a:pPr marL="0" indent="0">
              <a:buNone/>
            </a:pPr>
            <a:r>
              <a:rPr lang="en-US" dirty="0">
                <a:solidFill>
                  <a:srgbClr val="870E05"/>
                </a:solidFill>
                <a:latin typeface="Sabon Next LT" panose="02000500000000000000" pitchFamily="2" charset="0"/>
                <a:cs typeface="Sabon Next LT" panose="02000500000000000000" pitchFamily="2" charset="0"/>
              </a:rPr>
              <a:t>Bowl shaped topography</a:t>
            </a:r>
          </a:p>
          <a:p>
            <a:pPr marL="0" indent="0">
              <a:buNone/>
            </a:pPr>
            <a:r>
              <a:rPr lang="en-US" dirty="0">
                <a:solidFill>
                  <a:srgbClr val="870E05"/>
                </a:solidFill>
                <a:latin typeface="Sabon Next LT" panose="02000500000000000000" pitchFamily="2" charset="0"/>
                <a:cs typeface="Sabon Next LT" panose="02000500000000000000" pitchFamily="2" charset="0"/>
                <a:sym typeface="Wingdings" panose="05000000000000000000" pitchFamily="2" charset="2"/>
              </a:rPr>
              <a:t> Once the </a:t>
            </a:r>
            <a:r>
              <a:rPr lang="en-US" dirty="0">
                <a:solidFill>
                  <a:srgbClr val="870E05"/>
                </a:solidFill>
                <a:latin typeface="Sabon Next LT" panose="02000500000000000000" pitchFamily="2" charset="0"/>
                <a:cs typeface="Sabon Next LT" panose="02000500000000000000" pitchFamily="2" charset="0"/>
              </a:rPr>
              <a:t>water gets 	in, it stays in. </a:t>
            </a:r>
          </a:p>
          <a:p>
            <a:pPr marL="0" indent="0">
              <a:buNone/>
            </a:pPr>
            <a:endParaRPr lang="en-US" dirty="0">
              <a:solidFill>
                <a:srgbClr val="870E05"/>
              </a:solidFill>
              <a:latin typeface="Sabon Next LT" panose="02000500000000000000" pitchFamily="2" charset="0"/>
              <a:cs typeface="Sabon Next LT" panose="02000500000000000000" pitchFamily="2" charset="0"/>
            </a:endParaRPr>
          </a:p>
          <a:p>
            <a:pPr marL="0" indent="0">
              <a:buNone/>
            </a:pPr>
            <a:r>
              <a:rPr lang="en-US" dirty="0">
                <a:solidFill>
                  <a:srgbClr val="870E05"/>
                </a:solidFill>
                <a:latin typeface="Sabon Next LT" panose="02000500000000000000" pitchFamily="2" charset="0"/>
                <a:cs typeface="Sabon Next LT" panose="02000500000000000000" pitchFamily="2" charset="0"/>
              </a:rPr>
              <a:t>Higher at the highway</a:t>
            </a:r>
          </a:p>
          <a:p>
            <a:pPr marL="0" indent="0">
              <a:buNone/>
            </a:pPr>
            <a:r>
              <a:rPr lang="en-US" dirty="0">
                <a:solidFill>
                  <a:srgbClr val="870E05"/>
                </a:solidFill>
                <a:latin typeface="Sabon Next LT" panose="02000500000000000000" pitchFamily="2" charset="0"/>
                <a:cs typeface="Sabon Next LT" panose="02000500000000000000" pitchFamily="2" charset="0"/>
                <a:sym typeface="Wingdings" panose="05000000000000000000" pitchFamily="2" charset="2"/>
              </a:rPr>
              <a:t> Collects runoff from 	broader area. </a:t>
            </a:r>
            <a:endParaRPr lang="en-US" dirty="0">
              <a:solidFill>
                <a:srgbClr val="870E05"/>
              </a:solidFill>
              <a:latin typeface="Sabon Next LT" panose="02000500000000000000" pitchFamily="2" charset="0"/>
              <a:cs typeface="Sabon Next LT" panose="02000500000000000000" pitchFamily="2" charset="0"/>
            </a:endParaRPr>
          </a:p>
        </p:txBody>
      </p:sp>
      <p:sp>
        <p:nvSpPr>
          <p:cNvPr id="12" name="Title 1">
            <a:extLst>
              <a:ext uri="{FF2B5EF4-FFF2-40B4-BE49-F238E27FC236}">
                <a16:creationId xmlns:a16="http://schemas.microsoft.com/office/drawing/2014/main" id="{0ED5317D-1F20-A5AB-ED42-EA98248CDBF4}"/>
              </a:ext>
            </a:extLst>
          </p:cNvPr>
          <p:cNvSpPr>
            <a:spLocks noGrp="1"/>
          </p:cNvSpPr>
          <p:nvPr>
            <p:ph type="title"/>
          </p:nvPr>
        </p:nvSpPr>
        <p:spPr>
          <a:xfrm>
            <a:off x="836923" y="610032"/>
            <a:ext cx="10515599" cy="1306313"/>
          </a:xfrm>
        </p:spPr>
        <p:txBody>
          <a:bodyPr/>
          <a:lstStyle/>
          <a:p>
            <a:r>
              <a:rPr lang="en-US" dirty="0">
                <a:solidFill>
                  <a:srgbClr val="870E05"/>
                </a:solidFill>
                <a:latin typeface="Sabon Next LT" panose="02000500000000000000" pitchFamily="2" charset="0"/>
                <a:cs typeface="Sabon Next LT" panose="02000500000000000000" pitchFamily="2" charset="0"/>
              </a:rPr>
              <a:t>Digging Deeper</a:t>
            </a:r>
          </a:p>
        </p:txBody>
      </p:sp>
      <p:sp>
        <p:nvSpPr>
          <p:cNvPr id="14" name="TextBox 13">
            <a:extLst>
              <a:ext uri="{FF2B5EF4-FFF2-40B4-BE49-F238E27FC236}">
                <a16:creationId xmlns:a16="http://schemas.microsoft.com/office/drawing/2014/main" id="{3E296B4C-F867-4718-9D29-20AED0B4DC17}"/>
              </a:ext>
            </a:extLst>
          </p:cNvPr>
          <p:cNvSpPr txBox="1"/>
          <p:nvPr/>
        </p:nvSpPr>
        <p:spPr>
          <a:xfrm>
            <a:off x="10645542" y="6504800"/>
            <a:ext cx="1172116" cy="276999"/>
          </a:xfrm>
          <a:prstGeom prst="rect">
            <a:avLst/>
          </a:prstGeom>
          <a:noFill/>
        </p:spPr>
        <p:txBody>
          <a:bodyPr wrap="none" rtlCol="0">
            <a:spAutoFit/>
          </a:bodyPr>
          <a:lstStyle/>
          <a:p>
            <a:r>
              <a:rPr lang="en-US" sz="1200" dirty="0">
                <a:solidFill>
                  <a:schemeClr val="bg1"/>
                </a:solidFill>
                <a:latin typeface="Sabon Next LT" panose="02000500000000000000" pitchFamily="2" charset="0"/>
                <a:cs typeface="Sabon Next LT" panose="02000500000000000000" pitchFamily="2" charset="0"/>
              </a:rPr>
              <a:t>ACT Engineers</a:t>
            </a:r>
          </a:p>
        </p:txBody>
      </p:sp>
      <p:pic>
        <p:nvPicPr>
          <p:cNvPr id="6" name="Picture 5">
            <a:extLst>
              <a:ext uri="{FF2B5EF4-FFF2-40B4-BE49-F238E27FC236}">
                <a16:creationId xmlns:a16="http://schemas.microsoft.com/office/drawing/2014/main" id="{DE3B2DE3-0987-3646-B140-8E19D185FD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38901" y="1814260"/>
            <a:ext cx="6106286" cy="3679037"/>
          </a:xfrm>
          <a:prstGeom prst="rect">
            <a:avLst/>
          </a:prstGeom>
          <a:ln>
            <a:solidFill>
              <a:schemeClr val="tx1"/>
            </a:solidFill>
          </a:ln>
        </p:spPr>
      </p:pic>
    </p:spTree>
    <p:extLst>
      <p:ext uri="{BB962C8B-B14F-4D97-AF65-F5344CB8AC3E}">
        <p14:creationId xmlns:p14="http://schemas.microsoft.com/office/powerpoint/2010/main" val="1438758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T Powerpoint Template Presentation" id="{3CA12E7F-F4A1-43FF-B8B5-105CED21D1E1}" vid="{D1D06E9A-5B89-4C09-BD9D-4786F5B116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95202F4E89D54FB1507E16CABFA0B1" ma:contentTypeVersion="19" ma:contentTypeDescription="Create a new document." ma:contentTypeScope="" ma:versionID="95f1e430aba66c2ae6b611c450ff2577">
  <xsd:schema xmlns:xsd="http://www.w3.org/2001/XMLSchema" xmlns:xs="http://www.w3.org/2001/XMLSchema" xmlns:p="http://schemas.microsoft.com/office/2006/metadata/properties" xmlns:ns2="7abcdd64-586e-40a3-bd75-a8e35bac02f7" xmlns:ns3="5d8824b3-9268-4221-9760-d3bf82b95baa" targetNamespace="http://schemas.microsoft.com/office/2006/metadata/properties" ma:root="true" ma:fieldsID="3a3b6de97867b5ffaa59543b740ebad3" ns2:_="" ns3:_="">
    <xsd:import namespace="7abcdd64-586e-40a3-bd75-a8e35bac02f7"/>
    <xsd:import namespace="5d8824b3-9268-4221-9760-d3bf82b95b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_Flow_SignoffStatu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bcdd64-586e-40a3-bd75-a8e35bac02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dce76f5-ab0e-4b23-a0e6-f8a07d4c0ad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_Flow_SignoffStatus" ma:index="25" nillable="true" ma:displayName="Sign-off status" ma:internalName="Sign_x002d_off_x0020_status">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8824b3-9268-4221-9760-d3bf82b95b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57d5d5e-456e-4ae8-867b-d713de729bfd}" ma:internalName="TaxCatchAll" ma:showField="CatchAllData" ma:web="5d8824b3-9268-4221-9760-d3bf82b95b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7abcdd64-586e-40a3-bd75-a8e35bac02f7" xsi:nil="true"/>
    <lcf76f155ced4ddcb4097134ff3c332f xmlns="7abcdd64-586e-40a3-bd75-a8e35bac02f7">
      <Terms xmlns="http://schemas.microsoft.com/office/infopath/2007/PartnerControls"/>
    </lcf76f155ced4ddcb4097134ff3c332f>
    <TaxCatchAll xmlns="5d8824b3-9268-4221-9760-d3bf82b95ba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DE8B9B-85A2-48C8-8DA5-2732CE59A4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bcdd64-586e-40a3-bd75-a8e35bac02f7"/>
    <ds:schemaRef ds:uri="5d8824b3-9268-4221-9760-d3bf82b95b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E294FA-7FE8-43A5-AD41-C77CCB72363E}">
  <ds:schemaRefs>
    <ds:schemaRef ds:uri="http://purl.org/dc/terms/"/>
    <ds:schemaRef ds:uri="http://www.w3.org/XML/1998/namespace"/>
    <ds:schemaRef ds:uri="http://purl.org/dc/dcmitype/"/>
    <ds:schemaRef ds:uri="http://schemas.microsoft.com/office/2006/documentManagement/types"/>
    <ds:schemaRef ds:uri="http://schemas.microsoft.com/office/2006/metadata/properties"/>
    <ds:schemaRef ds:uri="http://schemas.microsoft.com/office/infopath/2007/PartnerControls"/>
    <ds:schemaRef ds:uri="7abcdd64-586e-40a3-bd75-a8e35bac02f7"/>
    <ds:schemaRef ds:uri="http://purl.org/dc/elements/1.1/"/>
    <ds:schemaRef ds:uri="http://schemas.openxmlformats.org/package/2006/metadata/core-properties"/>
    <ds:schemaRef ds:uri="5d8824b3-9268-4221-9760-d3bf82b95baa"/>
  </ds:schemaRefs>
</ds:datastoreItem>
</file>

<file path=customXml/itemProps3.xml><?xml version="1.0" encoding="utf-8"?>
<ds:datastoreItem xmlns:ds="http://schemas.openxmlformats.org/officeDocument/2006/customXml" ds:itemID="{6226D4E8-A829-4837-8063-A396F31CB2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ACT Powerpoint Template Presentation</Template>
  <TotalTime>13601</TotalTime>
  <Words>3577</Words>
  <Application>Microsoft Office PowerPoint</Application>
  <PresentationFormat>Widescreen</PresentationFormat>
  <Paragraphs>453</Paragraphs>
  <Slides>39</Slides>
  <Notes>36</Notes>
  <HiddenSlides>8</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Aptos</vt:lpstr>
      <vt:lpstr>Arial</vt:lpstr>
      <vt:lpstr>Calibri</vt:lpstr>
      <vt:lpstr>Calibri Light</vt:lpstr>
      <vt:lpstr>Corbel</vt:lpstr>
      <vt:lpstr>Helvetica Neue</vt:lpstr>
      <vt:lpstr>Lucida Sans</vt:lpstr>
      <vt:lpstr>Sabon Next LT</vt:lpstr>
      <vt:lpstr>Office Theme</vt:lpstr>
      <vt:lpstr>Seaside Heights Flood Mitigation  </vt:lpstr>
      <vt:lpstr>April 4, 2024</vt:lpstr>
      <vt:lpstr>PowerPoint Presentation</vt:lpstr>
      <vt:lpstr>Project Location</vt:lpstr>
      <vt:lpstr>ACT Engineers’ Initial Scope of Work</vt:lpstr>
      <vt:lpstr>Monitoring Station Locations</vt:lpstr>
      <vt:lpstr>Existing Flood Level Determinations</vt:lpstr>
      <vt:lpstr>Survey Data Mapping</vt:lpstr>
      <vt:lpstr>Digging Deeper</vt:lpstr>
      <vt:lpstr>Digging Deeper</vt:lpstr>
      <vt:lpstr>Flood Source: Rainwater</vt:lpstr>
      <vt:lpstr>Flooding Source: Rising Tides</vt:lpstr>
      <vt:lpstr>Water Levels – SLR Adjusted</vt:lpstr>
      <vt:lpstr>Hydrodynamic Model</vt:lpstr>
      <vt:lpstr>Model Results – Dec 2023 Storm</vt:lpstr>
      <vt:lpstr>Confirm Main Pooling Locations</vt:lpstr>
      <vt:lpstr>The Current 50-yr Storm</vt:lpstr>
      <vt:lpstr>Not just over but through</vt:lpstr>
      <vt:lpstr>Conceptual Mitigation Design Approaches</vt:lpstr>
      <vt:lpstr>PowerPoint Presentation</vt:lpstr>
      <vt:lpstr>Flood Mitigation Structure</vt:lpstr>
      <vt:lpstr>Bulkhead Design Considerations</vt:lpstr>
      <vt:lpstr>Flood Mitigation Structure Height Options</vt:lpstr>
      <vt:lpstr>Community Outreach</vt:lpstr>
      <vt:lpstr>Broader Scale </vt:lpstr>
      <vt:lpstr>Broader Scale </vt:lpstr>
      <vt:lpstr>Broader Scale </vt:lpstr>
      <vt:lpstr>Marsh islands are more than just pretty habitat. They’re a critical line of defense.</vt:lpstr>
      <vt:lpstr>Ongoing and Next Steps</vt:lpstr>
      <vt:lpstr>Data Sources</vt:lpstr>
      <vt:lpstr>Thank you! Questions? </vt:lpstr>
      <vt:lpstr>Additional Info Slides</vt:lpstr>
      <vt:lpstr>Survey Data Mapping</vt:lpstr>
      <vt:lpstr>Datums</vt:lpstr>
      <vt:lpstr>Datums</vt:lpstr>
      <vt:lpstr>Daily Total Rainfall</vt:lpstr>
      <vt:lpstr>Rainfall &amp; Roadway Flooding</vt:lpstr>
      <vt:lpstr>Example: April 2024</vt:lpstr>
      <vt:lpstr>Flood Height Comparison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Nikki Zuck</dc:creator>
  <cp:lastModifiedBy>Nikki Zuck</cp:lastModifiedBy>
  <cp:revision>4</cp:revision>
  <dcterms:created xsi:type="dcterms:W3CDTF">2025-01-10T16:47:30Z</dcterms:created>
  <dcterms:modified xsi:type="dcterms:W3CDTF">2025-03-19T02:35:45Z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0x010100B895202F4E89D54FB1507E16CABFA0B1</vt:lpwstr>
  </property>
  <property fmtid="{D5CDD505-2E9C-101B-9397-08002B2CF9AE}" pid="3" name="MediaServiceImageTags">
    <vt:lpwstr/>
  </property>
</Properties>
</file>