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1" r:id="rId4"/>
  </p:sldMasterIdLst>
  <p:notesMasterIdLst>
    <p:notesMasterId r:id="rId18"/>
  </p:notesMasterIdLst>
  <p:handoutMasterIdLst>
    <p:handoutMasterId r:id="rId19"/>
  </p:handoutMasterIdLst>
  <p:sldIdLst>
    <p:sldId id="400" r:id="rId5"/>
    <p:sldId id="468" r:id="rId6"/>
    <p:sldId id="268" r:id="rId7"/>
    <p:sldId id="496" r:id="rId8"/>
    <p:sldId id="497" r:id="rId9"/>
    <p:sldId id="498" r:id="rId10"/>
    <p:sldId id="499" r:id="rId11"/>
    <p:sldId id="503" r:id="rId12"/>
    <p:sldId id="283" r:id="rId13"/>
    <p:sldId id="500" r:id="rId14"/>
    <p:sldId id="501" r:id="rId15"/>
    <p:sldId id="502" r:id="rId16"/>
    <p:sldId id="359" r:id="rId17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8">
          <p15:clr>
            <a:srgbClr val="A4A3A4"/>
          </p15:clr>
        </p15:guide>
        <p15:guide id="3" orient="horz" pos="624">
          <p15:clr>
            <a:srgbClr val="A4A3A4"/>
          </p15:clr>
        </p15:guide>
        <p15:guide id="4" orient="horz" pos="3312" userDrawn="1">
          <p15:clr>
            <a:srgbClr val="A4A3A4"/>
          </p15:clr>
        </p15:guide>
        <p15:guide id="6" pos="1472">
          <p15:clr>
            <a:srgbClr val="A4A3A4"/>
          </p15:clr>
        </p15:guide>
        <p15:guide id="7" pos="287" userDrawn="1">
          <p15:clr>
            <a:srgbClr val="A4A3A4"/>
          </p15:clr>
        </p15:guide>
        <p15:guide id="8" pos="6718">
          <p15:clr>
            <a:srgbClr val="A4A3A4"/>
          </p15:clr>
        </p15:guide>
        <p15:guide id="9" pos="7230">
          <p15:clr>
            <a:srgbClr val="A4A3A4"/>
          </p15:clr>
        </p15:guide>
        <p15:guide id="10" pos="69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C076B68-4728-DBD9-C733-C9862FE753AA}" name="Huch Jr, Chris" initials="HJC" userId="S::HuchJrC@bv.com::cd4f3af2-b22e-4600-9301-e96dd2cd5100" providerId="AD"/>
  <p188:author id="{0DDB1B94-EC68-3B11-1095-DCE766B28814}" name="Huch Jr, Chris" initials="HC" userId="S::huchjrc@bv.com::cd4f3af2-b22e-4600-9301-e96dd2cd5100" providerId="AD"/>
  <p188:author id="{7F9DD6A0-9A42-F0F5-BD67-47E7215711D0}" name="Miskiman, Alison" initials="AM" userId="S::MiskimanAM@bv.com::53934e5a-9737-4514-9319-c39a948b120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3B42"/>
    <a:srgbClr val="E1601F"/>
    <a:srgbClr val="96A000"/>
    <a:srgbClr val="4D4D4D"/>
    <a:srgbClr val="BC0E93"/>
    <a:srgbClr val="006E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722" autoAdjust="0"/>
  </p:normalViewPr>
  <p:slideViewPr>
    <p:cSldViewPr snapToGrid="0">
      <p:cViewPr varScale="1">
        <p:scale>
          <a:sx n="96" d="100"/>
          <a:sy n="96" d="100"/>
        </p:scale>
        <p:origin x="1116" y="78"/>
      </p:cViewPr>
      <p:guideLst>
        <p:guide orient="horz" pos="368"/>
        <p:guide orient="horz" pos="624"/>
        <p:guide orient="horz" pos="3312"/>
        <p:guide pos="1472"/>
        <p:guide pos="287"/>
        <p:guide pos="6718"/>
        <p:guide pos="7230"/>
        <p:guide pos="697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07EE7-EDC2-0042-AA17-92EADA1760E0}" type="datetime1">
              <a:rPr lang="en-US" smtClean="0"/>
              <a:t>3/3/2026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4863D-6DFF-E542-9DF0-909774936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557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E95FF-01CB-0E46-8A57-7E355D44F129}" type="datetime1">
              <a:rPr lang="en-US" smtClean="0"/>
              <a:t>3/3/2026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93564-204A-4A25-A38A-8698FA045A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778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do we get in front of the problem?  We plan.</a:t>
            </a:r>
          </a:p>
          <a:p>
            <a:endParaRPr lang="en-US"/>
          </a:p>
          <a:p>
            <a:r>
              <a:rPr lang="en-US"/>
              <a:t>Development and use of a Substantial Damage Response Plan can make sure that communities are prepared and compliant.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93564-204A-4A25-A38A-8698FA045A7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94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93564-204A-4A25-A38A-8698FA045A7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99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V Title_Pavill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sky, outdoor, building, dome&#10;&#10;Description automatically generated">
            <a:extLst>
              <a:ext uri="{FF2B5EF4-FFF2-40B4-BE49-F238E27FC236}">
                <a16:creationId xmlns:a16="http://schemas.microsoft.com/office/drawing/2014/main" id="{12D8199D-638B-F0E9-51C3-A2C20D8CCE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740"/>
            <a:ext cx="12188826" cy="685820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CBA352-05B1-9B02-C177-13A402CDA2BD}"/>
              </a:ext>
            </a:extLst>
          </p:cNvPr>
          <p:cNvGrpSpPr/>
          <p:nvPr/>
        </p:nvGrpSpPr>
        <p:grpSpPr>
          <a:xfrm>
            <a:off x="0" y="0"/>
            <a:ext cx="12188825" cy="6865947"/>
            <a:chOff x="26403" y="13922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/>
          </p:nvSpPr>
          <p:spPr>
            <a:xfrm rot="10800000">
              <a:off x="26403" y="13922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/>
          </p:nvSpPr>
          <p:spPr>
            <a:xfrm>
              <a:off x="26403" y="5657850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4" name="Picture 3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29AF90CB-3876-6C62-CBD9-6100954EAB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28" name="Round Same Side Corner Rectangle 27">
            <a:extLst>
              <a:ext uri="{FF2B5EF4-FFF2-40B4-BE49-F238E27FC236}">
                <a16:creationId xmlns:a16="http://schemas.microsoft.com/office/drawing/2014/main" id="{FFF8618E-54CF-855E-BC5A-F3CA67EDFA86}"/>
              </a:ext>
            </a:extLst>
          </p:cNvPr>
          <p:cNvSpPr/>
          <p:nvPr/>
        </p:nvSpPr>
        <p:spPr>
          <a:xfrm rot="5400000">
            <a:off x="2522236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E5FA06E3-BEBC-4B42-C7B3-3F521278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+mj-lt"/>
                <a:ea typeface="Roboto Light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Text Placeholder 1">
            <a:extLst>
              <a:ext uri="{FF2B5EF4-FFF2-40B4-BE49-F238E27FC236}">
                <a16:creationId xmlns:a16="http://schemas.microsoft.com/office/drawing/2014/main" id="{E7255296-4931-5C45-FF3B-5C3394B1EE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i="0" cap="none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40" name="Text Placeholder2">
            <a:extLst>
              <a:ext uri="{FF2B5EF4-FFF2-40B4-BE49-F238E27FC236}">
                <a16:creationId xmlns:a16="http://schemas.microsoft.com/office/drawing/2014/main" id="{C1F87FB3-D0A1-7FB5-D50D-A59FD92414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i="0" kern="0" cap="none" baseline="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2077217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V Title_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grass, city&#10;&#10;Description automatically generated">
            <a:extLst>
              <a:ext uri="{FF2B5EF4-FFF2-40B4-BE49-F238E27FC236}">
                <a16:creationId xmlns:a16="http://schemas.microsoft.com/office/drawing/2014/main" id="{82EA3028-EF41-3547-67C8-44E4911021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1"/>
            <a:ext cx="12188824" cy="686192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CBA352-05B1-9B02-C177-13A402CDA2BD}"/>
              </a:ext>
            </a:extLst>
          </p:cNvPr>
          <p:cNvGrpSpPr/>
          <p:nvPr/>
        </p:nvGrpSpPr>
        <p:grpSpPr>
          <a:xfrm>
            <a:off x="0" y="0"/>
            <a:ext cx="12188825" cy="6858000"/>
            <a:chOff x="26403" y="13922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/>
          </p:nvSpPr>
          <p:spPr>
            <a:xfrm rot="10800000">
              <a:off x="26403" y="13922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/>
          </p:nvSpPr>
          <p:spPr>
            <a:xfrm>
              <a:off x="26403" y="5657850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" name="Picture 1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2BA86F77-50AA-26CE-B95D-4E561DA49A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15" name="Round Same Side Corner Rectangle 14">
            <a:extLst>
              <a:ext uri="{FF2B5EF4-FFF2-40B4-BE49-F238E27FC236}">
                <a16:creationId xmlns:a16="http://schemas.microsoft.com/office/drawing/2014/main" id="{85D3AF25-9AF5-40A0-498C-54828F91141D}"/>
              </a:ext>
            </a:extLst>
          </p:cNvPr>
          <p:cNvSpPr/>
          <p:nvPr/>
        </p:nvSpPr>
        <p:spPr>
          <a:xfrm rot="5400000">
            <a:off x="2521912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38C9933-3062-2B1A-6C45-FEFC0A5EB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05E62CD3-BA64-AF99-C16E-6ECDEBBE7C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i="0" cap="none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3" name="Text Placeholder2">
            <a:extLst>
              <a:ext uri="{FF2B5EF4-FFF2-40B4-BE49-F238E27FC236}">
                <a16:creationId xmlns:a16="http://schemas.microsoft.com/office/drawing/2014/main" id="{FFF82F7A-370B-A3AF-E071-ABF2A431D4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i="0" kern="0" cap="none" baseline="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1265703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V Title_Cons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een&#10;&#10;Description automatically generated">
            <a:extLst>
              <a:ext uri="{FF2B5EF4-FFF2-40B4-BE49-F238E27FC236}">
                <a16:creationId xmlns:a16="http://schemas.microsoft.com/office/drawing/2014/main" id="{87F1E7A9-B51D-E313-227A-725BDC4408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2"/>
          <a:stretch/>
        </p:blipFill>
        <p:spPr>
          <a:xfrm>
            <a:off x="1" y="1"/>
            <a:ext cx="1220008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02A7F84-C51F-D984-D98E-6CACD521027D}"/>
              </a:ext>
            </a:extLst>
          </p:cNvPr>
          <p:cNvGrpSpPr/>
          <p:nvPr/>
        </p:nvGrpSpPr>
        <p:grpSpPr>
          <a:xfrm>
            <a:off x="0" y="0"/>
            <a:ext cx="12188825" cy="6858000"/>
            <a:chOff x="0" y="6961"/>
            <a:chExt cx="12192000" cy="68440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ADE1F3B-7CAD-7CD6-E227-4F458217F249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48AA0C8-42E1-4D58-C83B-18E7524D1F74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" name="Picture 1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127BDEF2-D129-D041-EB8F-CDF08ACA76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93D02C57-0DDF-E4EC-A59F-4B1DD814FA09}"/>
              </a:ext>
            </a:extLst>
          </p:cNvPr>
          <p:cNvSpPr/>
          <p:nvPr/>
        </p:nvSpPr>
        <p:spPr>
          <a:xfrm rot="5400000">
            <a:off x="2521912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41BEF65-2920-6A22-5386-91ED0775F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DBA85A0-1C46-0CC4-4027-DA5170DE59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i="0" cap="none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14" name="Text Placeholder2">
            <a:extLst>
              <a:ext uri="{FF2B5EF4-FFF2-40B4-BE49-F238E27FC236}">
                <a16:creationId xmlns:a16="http://schemas.microsoft.com/office/drawing/2014/main" id="{20E1FB3E-0A05-1DF0-3238-9C77A5BA91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i="0" kern="0" cap="none" baseline="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3734075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V Title_M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CE63B0-2BF7-9AD5-CA88-41F05D1457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72" y="0"/>
            <a:ext cx="12193397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AC29384-340C-5FB8-1E57-6D6EE09D0330}"/>
              </a:ext>
            </a:extLst>
          </p:cNvPr>
          <p:cNvGrpSpPr/>
          <p:nvPr/>
        </p:nvGrpSpPr>
        <p:grpSpPr>
          <a:xfrm>
            <a:off x="0" y="0"/>
            <a:ext cx="12188825" cy="6858000"/>
            <a:chOff x="0" y="6961"/>
            <a:chExt cx="12192000" cy="684407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9C26F2F-0F98-5EB1-AC4C-28F93B9ABB54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6D7BBC-825E-DFC7-A835-EB26ECFFF842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" name="Picture 1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68E37A40-9996-3788-1542-536846F90B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93D02C57-0DDF-E4EC-A59F-4B1DD814FA09}"/>
              </a:ext>
            </a:extLst>
          </p:cNvPr>
          <p:cNvSpPr/>
          <p:nvPr/>
        </p:nvSpPr>
        <p:spPr>
          <a:xfrm rot="5400000">
            <a:off x="2517409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41BEF65-2920-6A22-5386-91ED0775F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DBA85A0-1C46-0CC4-4027-DA5170DE59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i="0" cap="none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14" name="Text Placeholder2">
            <a:extLst>
              <a:ext uri="{FF2B5EF4-FFF2-40B4-BE49-F238E27FC236}">
                <a16:creationId xmlns:a16="http://schemas.microsoft.com/office/drawing/2014/main" id="{20E1FB3E-0A05-1DF0-3238-9C77A5BA91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i="0" kern="0" cap="none" baseline="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3327765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V Title_Thir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CE63B0-2BF7-9AD5-CA88-41F05D1457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72" y="-31530"/>
            <a:ext cx="12193397" cy="68895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518CFC6-6719-0C5A-BFB0-D78EF5E9133E}"/>
              </a:ext>
            </a:extLst>
          </p:cNvPr>
          <p:cNvGrpSpPr/>
          <p:nvPr/>
        </p:nvGrpSpPr>
        <p:grpSpPr>
          <a:xfrm>
            <a:off x="0" y="-30284"/>
            <a:ext cx="12188825" cy="6888284"/>
            <a:chOff x="0" y="6961"/>
            <a:chExt cx="12192000" cy="68440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A09ED7D-4121-AB22-E46E-666516ACDD41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4F48156-7BF1-B569-C9A3-E7D7FA03BD29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12" name="Picture 11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747DC55E-A0EE-E580-1900-C984EDCFC6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6"/>
            <a:ext cx="12185778" cy="6863433"/>
          </a:xfrm>
          <a:prstGeom prst="rect">
            <a:avLst/>
          </a:prstGeom>
        </p:spPr>
      </p:pic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722B1861-062A-A594-FE91-F2F861BCF95D}"/>
              </a:ext>
            </a:extLst>
          </p:cNvPr>
          <p:cNvSpPr/>
          <p:nvPr/>
        </p:nvSpPr>
        <p:spPr>
          <a:xfrm rot="5400000">
            <a:off x="2517409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B5DCAB-BF69-E942-7225-4C915B84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0205C9AF-D5D0-B27F-FFE7-D1E04F0FB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i="0" cap="none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10" name="Text Placeholder2">
            <a:extLst>
              <a:ext uri="{FF2B5EF4-FFF2-40B4-BE49-F238E27FC236}">
                <a16:creationId xmlns:a16="http://schemas.microsoft.com/office/drawing/2014/main" id="{5563E9EB-1F33-138B-B605-FE7D13AA09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i="0" kern="0" cap="none" baseline="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3235734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V Title_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CE63B0-2BF7-9AD5-CA88-41F05D1457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4"/>
          <a:stretch/>
        </p:blipFill>
        <p:spPr>
          <a:xfrm>
            <a:off x="-4572" y="1"/>
            <a:ext cx="12193397" cy="685501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A6BE82A-BA1D-6D18-301B-96776100B0D2}"/>
              </a:ext>
            </a:extLst>
          </p:cNvPr>
          <p:cNvGrpSpPr/>
          <p:nvPr/>
        </p:nvGrpSpPr>
        <p:grpSpPr>
          <a:xfrm>
            <a:off x="0" y="0"/>
            <a:ext cx="12188825" cy="6858000"/>
            <a:chOff x="0" y="6961"/>
            <a:chExt cx="12192000" cy="68440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7CA6CEB-761C-281F-1B20-20BBE69EDAC4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3D421A-5A9C-EF1C-591D-17CFE29521CF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11" name="Picture 10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C747EA0F-44FB-4B46-C64B-30CBB7DF5F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722B1861-062A-A594-FE91-F2F861BCF95D}"/>
              </a:ext>
            </a:extLst>
          </p:cNvPr>
          <p:cNvSpPr/>
          <p:nvPr/>
        </p:nvSpPr>
        <p:spPr>
          <a:xfrm rot="5400000">
            <a:off x="2521912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B5DCAB-BF69-E942-7225-4C915B84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0205C9AF-D5D0-B27F-FFE7-D1E04F0FB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i="0" cap="none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10" name="Text Placeholder2">
            <a:extLst>
              <a:ext uri="{FF2B5EF4-FFF2-40B4-BE49-F238E27FC236}">
                <a16:creationId xmlns:a16="http://schemas.microsoft.com/office/drawing/2014/main" id="{5563E9EB-1F33-138B-B605-FE7D13AA09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i="0" kern="0" cap="none" baseline="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2430862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V Title_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97DD03D2-87F6-16C2-1461-74102FDBCD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32" name="Round Same Side Corner Rectangle 31">
            <a:extLst>
              <a:ext uri="{FF2B5EF4-FFF2-40B4-BE49-F238E27FC236}">
                <a16:creationId xmlns:a16="http://schemas.microsoft.com/office/drawing/2014/main" id="{40DA58A4-B780-5B89-B7F9-ABED74AC5535}"/>
              </a:ext>
            </a:extLst>
          </p:cNvPr>
          <p:cNvSpPr/>
          <p:nvPr/>
        </p:nvSpPr>
        <p:spPr>
          <a:xfrm rot="5400000">
            <a:off x="2615104" y="-585101"/>
            <a:ext cx="2768349" cy="802820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D2F6C64E-25F2-8D0B-ED60-CD0437D1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2068903"/>
            <a:ext cx="6093840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E48635A3-6799-629A-4ED2-EBA482AFC6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879562"/>
            <a:ext cx="6093840" cy="431526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i="0" cap="none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35" name="Text Placeholder2">
            <a:extLst>
              <a:ext uri="{FF2B5EF4-FFF2-40B4-BE49-F238E27FC236}">
                <a16:creationId xmlns:a16="http://schemas.microsoft.com/office/drawing/2014/main" id="{62DAAFE2-4CAD-B03D-F67C-7A99961071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4409628"/>
            <a:ext cx="6093840" cy="276223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i="0" kern="0" cap="none" baseline="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3103337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fety - External Audienc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BAC33FB-1147-BC7E-C988-EF8AB6484B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120754-4DEA-2644-83F9-1CC7ACD93EB3}"/>
              </a:ext>
            </a:extLst>
          </p:cNvPr>
          <p:cNvSpPr/>
          <p:nvPr/>
        </p:nvSpPr>
        <p:spPr>
          <a:xfrm>
            <a:off x="8765797" y="0"/>
            <a:ext cx="3423028" cy="63563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799">
              <a:solidFill>
                <a:schemeClr val="accent1"/>
              </a:solidFill>
            </a:endParaRP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C90999B8-AFE4-0C46-A7FC-B781D3BC12E4}"/>
              </a:ext>
            </a:extLst>
          </p:cNvPr>
          <p:cNvSpPr txBox="1">
            <a:spLocks/>
          </p:cNvSpPr>
          <p:nvPr/>
        </p:nvSpPr>
        <p:spPr>
          <a:xfrm>
            <a:off x="8879249" y="3711800"/>
            <a:ext cx="3208208" cy="141269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rtl="0" eaLnBrk="1" fontAlgn="base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sz="2400" b="1" i="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39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2pPr>
            <a:lvl3pPr marL="1218987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3pPr>
            <a:lvl4pPr marL="1673991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4pPr>
            <a:lvl5pPr marL="213111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5pPr>
            <a:lvl6pPr marL="274060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6pPr>
            <a:lvl7pPr marL="3350098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7pPr>
            <a:lvl8pPr marL="395959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8pPr>
            <a:lvl9pPr marL="45690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126">
              <a:lnSpc>
                <a:spcPct val="90000"/>
              </a:lnSpc>
            </a:pPr>
            <a:r>
              <a:rPr lang="en-US" sz="1799" b="0" kern="0">
                <a:solidFill>
                  <a:schemeClr val="bg1"/>
                </a:solidFill>
              </a:rPr>
              <a:t>When We Continue to </a:t>
            </a:r>
            <a:br>
              <a:rPr lang="en-US" sz="1600" b="0" kern="0">
                <a:solidFill>
                  <a:schemeClr val="bg1"/>
                </a:solidFill>
              </a:rPr>
            </a:br>
            <a:r>
              <a:rPr lang="en-US" sz="3199" b="1" i="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Thin</a:t>
            </a:r>
            <a:r>
              <a:rPr lang="en-US" sz="3199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 </a:t>
            </a:r>
            <a:r>
              <a:rPr lang="en-US" sz="2799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•</a:t>
            </a:r>
            <a:r>
              <a:rPr lang="en-US" sz="3199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199" b="1" i="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Pla</a:t>
            </a:r>
            <a:r>
              <a:rPr lang="en-US" sz="3199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 </a:t>
            </a:r>
            <a:r>
              <a:rPr lang="en-US" sz="2799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•</a:t>
            </a:r>
            <a:r>
              <a:rPr lang="en-US" sz="3199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199" b="1" i="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Act </a:t>
            </a:r>
            <a:br>
              <a:rPr lang="en-US" sz="1600" b="0" kern="0">
                <a:solidFill>
                  <a:schemeClr val="bg1"/>
                </a:solidFill>
              </a:rPr>
            </a:br>
            <a:endParaRPr lang="en-US" sz="1600" b="0" kern="0">
              <a:solidFill>
                <a:schemeClr val="bg1"/>
              </a:solidFill>
            </a:endParaRPr>
          </a:p>
          <a:p>
            <a:pPr algn="ctr" defTabSz="914126">
              <a:lnSpc>
                <a:spcPct val="90000"/>
              </a:lnSpc>
            </a:pPr>
            <a:r>
              <a:rPr lang="en-US" sz="1799" b="0" kern="0">
                <a:solidFill>
                  <a:schemeClr val="bg1"/>
                </a:solidFill>
              </a:rPr>
              <a:t>We Will Achieve</a:t>
            </a:r>
            <a:br>
              <a:rPr lang="en-US" sz="1799" b="0" kern="0">
                <a:solidFill>
                  <a:schemeClr val="bg1"/>
                </a:solidFill>
              </a:rPr>
            </a:br>
            <a:r>
              <a:rPr lang="en-US" sz="1799" b="0" kern="0">
                <a:solidFill>
                  <a:schemeClr val="bg1"/>
                </a:solidFill>
              </a:rPr>
              <a:t>Zero Injuries Today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BB93AD83-8E1E-8740-BDF5-FAC7D43F0A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2623" y="1091203"/>
            <a:ext cx="2478649" cy="2478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153212-F659-1082-EC0E-4928587D8B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759D3EAF-B6E3-9F2A-B1BF-3736B7767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365126"/>
            <a:ext cx="7943395" cy="589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9F9D834-950D-83A7-7D7C-BE0F8A80D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" y="1104901"/>
            <a:ext cx="7943395" cy="5072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39C137-22C2-9E0A-98F4-AB784ED18B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C94080-029E-F152-3C6F-80DD46FBB0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46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SPiRE_Internal Audienc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062307C-78AF-E5D2-9E9C-E79034ED27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8A7024-5D35-7E5F-02C1-08220EFC6B20}"/>
              </a:ext>
            </a:extLst>
          </p:cNvPr>
          <p:cNvSpPr/>
          <p:nvPr/>
        </p:nvSpPr>
        <p:spPr>
          <a:xfrm>
            <a:off x="0" y="0"/>
            <a:ext cx="20829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32" name="Picture 31" descr="Text, logo&#10;&#10;Description automatically generated">
            <a:extLst>
              <a:ext uri="{FF2B5EF4-FFF2-40B4-BE49-F238E27FC236}">
                <a16:creationId xmlns:a16="http://schemas.microsoft.com/office/drawing/2014/main" id="{0733002C-E312-1B4C-9E4C-FCA0D3F767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07" t="34812" r="10260" b="34513"/>
          <a:stretch/>
        </p:blipFill>
        <p:spPr>
          <a:xfrm rot="16200000">
            <a:off x="-2111224" y="2855089"/>
            <a:ext cx="6236473" cy="1147823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D970D27-D810-61D6-CA2E-53F3EDBD61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701272" y="6356351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349F4B-65F3-1515-D4F7-514BAB51EA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3624" y="6214401"/>
            <a:ext cx="1812101" cy="688778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65D0A4A-67EA-2DB3-4AC7-3D905AE8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163" y="365126"/>
            <a:ext cx="9307063" cy="589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512EFEB-E398-91E1-42FF-292444E6F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2163" y="1104901"/>
            <a:ext cx="9307063" cy="5072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0569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DC71055C-EA87-5FA0-047A-8D0314399C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27DBD9C8-36F7-A8D7-51A5-8D246AF98D68}"/>
              </a:ext>
            </a:extLst>
          </p:cNvPr>
          <p:cNvSpPr/>
          <p:nvPr/>
        </p:nvSpPr>
        <p:spPr>
          <a:xfrm rot="5400000">
            <a:off x="2668820" y="-497811"/>
            <a:ext cx="2515985" cy="7853622"/>
          </a:xfrm>
          <a:prstGeom prst="round2SameRect">
            <a:avLst>
              <a:gd name="adj1" fmla="val 48864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CCE73-A775-479D-8F65-DC05FABB46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2534" y="2440705"/>
            <a:ext cx="6093840" cy="2014424"/>
          </a:xfrm>
        </p:spPr>
        <p:txBody>
          <a:bodyPr/>
          <a:lstStyle>
            <a:lvl1pPr>
              <a:defRPr sz="4799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Divider Title</a:t>
            </a:r>
          </a:p>
        </p:txBody>
      </p:sp>
    </p:spTree>
    <p:extLst>
      <p:ext uri="{BB962C8B-B14F-4D97-AF65-F5344CB8AC3E}">
        <p14:creationId xmlns:p14="http://schemas.microsoft.com/office/powerpoint/2010/main" val="2079682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_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rectangular object with white text&#10;&#10;Description automatically generated">
            <a:extLst>
              <a:ext uri="{FF2B5EF4-FFF2-40B4-BE49-F238E27FC236}">
                <a16:creationId xmlns:a16="http://schemas.microsoft.com/office/drawing/2014/main" id="{99DB16C1-181B-50F8-5038-BF4E8EE5C9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723052BD-B57F-C190-004E-73909C3D1FD1}"/>
              </a:ext>
            </a:extLst>
          </p:cNvPr>
          <p:cNvSpPr/>
          <p:nvPr/>
        </p:nvSpPr>
        <p:spPr>
          <a:xfrm rot="5400000">
            <a:off x="2668820" y="-497811"/>
            <a:ext cx="2515985" cy="7853622"/>
          </a:xfrm>
          <a:prstGeom prst="round2SameRect">
            <a:avLst>
              <a:gd name="adj1" fmla="val 48864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FA55E93-3E51-520A-F059-42BD8E66B9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2534" y="2440705"/>
            <a:ext cx="6093840" cy="2014424"/>
          </a:xfrm>
        </p:spPr>
        <p:txBody>
          <a:bodyPr/>
          <a:lstStyle>
            <a:lvl1pPr>
              <a:defRPr sz="4799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Divider Title</a:t>
            </a:r>
          </a:p>
        </p:txBody>
      </p:sp>
    </p:spTree>
    <p:extLst>
      <p:ext uri="{BB962C8B-B14F-4D97-AF65-F5344CB8AC3E}">
        <p14:creationId xmlns:p14="http://schemas.microsoft.com/office/powerpoint/2010/main" val="3653279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V Title_WH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sky, outdoor, building&#10;&#10;Description automatically generated">
            <a:extLst>
              <a:ext uri="{FF2B5EF4-FFF2-40B4-BE49-F238E27FC236}">
                <a16:creationId xmlns:a16="http://schemas.microsoft.com/office/drawing/2014/main" id="{C1CE63B0-2BF7-9AD5-CA88-41F05D1457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"/>
          <a:stretch/>
        </p:blipFill>
        <p:spPr>
          <a:xfrm>
            <a:off x="-22530" y="-1"/>
            <a:ext cx="12211354" cy="6858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4CC409F-ECB5-1607-FB3C-C56CD774E834}"/>
              </a:ext>
            </a:extLst>
          </p:cNvPr>
          <p:cNvGrpSpPr/>
          <p:nvPr/>
        </p:nvGrpSpPr>
        <p:grpSpPr>
          <a:xfrm>
            <a:off x="-11265" y="-1"/>
            <a:ext cx="12200089" cy="6858001"/>
            <a:chOff x="0" y="6961"/>
            <a:chExt cx="12192000" cy="68440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518782-04EC-6E9E-0A17-E9BDCDD803ED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7C69A1D-9503-546D-5F2C-7D66D7D997CE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6" name="Picture 5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AF5C70E9-9036-F7C9-5F08-B174658639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16" name="Round Same Side Corner Rectangle 15">
            <a:extLst>
              <a:ext uri="{FF2B5EF4-FFF2-40B4-BE49-F238E27FC236}">
                <a16:creationId xmlns:a16="http://schemas.microsoft.com/office/drawing/2014/main" id="{0F10E1A3-32C9-6F1F-14DC-70223C3D07FD}"/>
              </a:ext>
            </a:extLst>
          </p:cNvPr>
          <p:cNvSpPr/>
          <p:nvPr/>
        </p:nvSpPr>
        <p:spPr>
          <a:xfrm rot="5400000">
            <a:off x="2509051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BD4A8B9-21FE-CF57-D560-81EF46639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+mj-lt"/>
                <a:ea typeface="Roboto Light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42945619-ADDD-7859-3163-5874968331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i="0" cap="none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4" name="Text Placeholder2">
            <a:extLst>
              <a:ext uri="{FF2B5EF4-FFF2-40B4-BE49-F238E27FC236}">
                <a16:creationId xmlns:a16="http://schemas.microsoft.com/office/drawing/2014/main" id="{4E4CDC05-9A1E-EB88-99CA-A84F396407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i="0" kern="0" cap="none" baseline="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735701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_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9EC90B5-E3AB-293F-10E4-1316DC3CA3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27DBD9C8-36F7-A8D7-51A5-8D246AF98D68}"/>
              </a:ext>
            </a:extLst>
          </p:cNvPr>
          <p:cNvSpPr/>
          <p:nvPr/>
        </p:nvSpPr>
        <p:spPr>
          <a:xfrm rot="5400000">
            <a:off x="2668820" y="-497811"/>
            <a:ext cx="2515985" cy="7853622"/>
          </a:xfrm>
          <a:prstGeom prst="round2SameRect">
            <a:avLst>
              <a:gd name="adj1" fmla="val 48864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CCE73-A775-479D-8F65-DC05FABB46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2534" y="2440705"/>
            <a:ext cx="6093840" cy="2014424"/>
          </a:xfrm>
        </p:spPr>
        <p:txBody>
          <a:bodyPr/>
          <a:lstStyle>
            <a:lvl1pPr>
              <a:defRPr sz="47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Divider Title</a:t>
            </a:r>
          </a:p>
        </p:txBody>
      </p:sp>
    </p:spTree>
    <p:extLst>
      <p:ext uri="{BB962C8B-B14F-4D97-AF65-F5344CB8AC3E}">
        <p14:creationId xmlns:p14="http://schemas.microsoft.com/office/powerpoint/2010/main" val="3133318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Take-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DDDEF84-17AC-D881-A124-61B71924E9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2A256F-0FDD-4B3E-BC4E-8B719310D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18AAE-5EBA-40BB-961B-BA99D9E03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" y="1051035"/>
            <a:ext cx="10959785" cy="4358406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92B365-74C2-6131-7BFD-7276F6A359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C53A7-06F6-E7E0-D1DD-A0B9147ACB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C285B5-C624-4FEC-6ECB-62D24A7E36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442" y="5526089"/>
            <a:ext cx="10960420" cy="650875"/>
          </a:xfrm>
        </p:spPr>
        <p:txBody>
          <a:bodyPr anchor="b"/>
          <a:lstStyle>
            <a:lvl1pPr>
              <a:defRPr sz="2399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add take-away statement</a:t>
            </a:r>
          </a:p>
        </p:txBody>
      </p:sp>
    </p:spTree>
    <p:extLst>
      <p:ext uri="{BB962C8B-B14F-4D97-AF65-F5344CB8AC3E}">
        <p14:creationId xmlns:p14="http://schemas.microsoft.com/office/powerpoint/2010/main" val="33239051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Du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6AFCFE3-3770-86C1-7746-71F3902A62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80EF39-BC61-4411-A40E-E9F7F0EED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365126"/>
            <a:ext cx="10959785" cy="5899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19E6C-1B2A-4BA9-8B19-196AEE570B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441" y="1046747"/>
            <a:ext cx="5408791" cy="5130216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9F1FF6-1570-4E98-8486-839E2EB39C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3" y="1046747"/>
            <a:ext cx="5398634" cy="5130216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743769D-FDFB-EA79-4798-0BFF55EA87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D82CD3-5B07-8FCC-84CA-F3971438FB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70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nt Duo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686CA1F-7984-C0A9-1CF1-C2E72A20E5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B127CE-5161-429C-A0A0-2E7021906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366" y="365126"/>
            <a:ext cx="10991861" cy="5853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DFE7D-E296-42D4-A189-AD21F302F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366" y="1010657"/>
            <a:ext cx="5418648" cy="424363"/>
          </a:xfrm>
        </p:spPr>
        <p:txBody>
          <a:bodyPr anchor="b"/>
          <a:lstStyle>
            <a:lvl1pPr marL="0" indent="0">
              <a:buNone/>
              <a:defRPr sz="2399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D1A72-1BA9-4877-B218-FF0C5E1A4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7366" y="1495179"/>
            <a:ext cx="5418648" cy="469448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00AC7A-5506-4235-9CF1-A7435E3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010657"/>
            <a:ext cx="5398634" cy="424363"/>
          </a:xfrm>
        </p:spPr>
        <p:txBody>
          <a:bodyPr anchor="b"/>
          <a:lstStyle>
            <a:lvl1pPr marL="0" indent="0">
              <a:buNone/>
              <a:defRPr sz="2399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D8F315-7C4C-4C18-9A6F-B6696922C6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1495179"/>
            <a:ext cx="5398634" cy="469448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30E02EE-6332-306A-E25F-5A6B03222B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D27810-D058-CB43-B605-27D0BA36C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950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0CD33EE-D433-90FF-0031-5EFA73FA11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C875F2-AB1B-44F9-A6CD-F38E1C969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599" y="457200"/>
            <a:ext cx="4151184" cy="3130952"/>
          </a:xfrm>
        </p:spPr>
        <p:txBody>
          <a:bodyPr anchor="b"/>
          <a:lstStyle>
            <a:lvl1pPr>
              <a:defRPr sz="3399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845AA-17DF-46D0-897A-09BD2EB86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457201"/>
            <a:ext cx="6387388" cy="5403850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2399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999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799"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55AAF1F-AC2C-DA70-A05F-C4EC7384E7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900B83-B69B-D8EB-3A0B-1EDD918C93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E7F7D4-B877-61B8-B5BE-9B53A6E96B7D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19599" y="3854370"/>
            <a:ext cx="4151184" cy="2126378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6223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02BBB39-CA23-BF6A-1C26-0F6888B9CA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4B89BDF-690C-1BFF-8F58-1047878BBC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28809" y="0"/>
            <a:ext cx="6260016" cy="5980748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799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0B8F1CA-2A21-04EC-314A-14593BE59A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52C134-4CEC-BCDA-EB1A-BF296998C9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6B79EE2-E114-54F1-6F25-8D0F760FE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598" y="457200"/>
            <a:ext cx="4969518" cy="3130952"/>
          </a:xfrm>
        </p:spPr>
        <p:txBody>
          <a:bodyPr anchor="b"/>
          <a:lstStyle>
            <a:lvl1pPr>
              <a:defRPr sz="3399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5023C60-EACB-124E-E1C5-5EDF0F5F2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598" y="3854370"/>
            <a:ext cx="4969518" cy="2126378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32064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Picture_Rever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3801500-1F69-C588-FF64-E7589F47AA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4B89BDF-690C-1BFF-8F58-1047878BBC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6260016" cy="5980748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799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0B8F1CA-2A21-04EC-314A-14593BE59A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52C134-4CEC-BCDA-EB1A-BF296998C9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6B79EE2-E114-54F1-6F25-8D0F760FE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9709" y="457200"/>
            <a:ext cx="4969518" cy="3130952"/>
          </a:xfrm>
        </p:spPr>
        <p:txBody>
          <a:bodyPr anchor="b"/>
          <a:lstStyle>
            <a:lvl1pPr>
              <a:defRPr sz="3399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5023C60-EACB-124E-E1C5-5EDF0F5F2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9709" y="3854370"/>
            <a:ext cx="4969518" cy="2126378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1772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ject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00A1AB3-4C12-6815-C3B8-355393DAD5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0B8F1CA-2A21-04EC-314A-14593BE59A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52C134-4CEC-BCDA-EB1A-BF296998C9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6B79EE2-E114-54F1-6F25-8D0F760FE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1" y="457200"/>
            <a:ext cx="9040045" cy="1127760"/>
          </a:xfrm>
        </p:spPr>
        <p:txBody>
          <a:bodyPr anchor="b"/>
          <a:lstStyle>
            <a:lvl1pPr>
              <a:defRPr sz="33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5023C60-EACB-124E-E1C5-5EDF0F5F2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9181" y="1737360"/>
            <a:ext cx="9040045" cy="4477040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D8293F67-B213-0D3D-D147-071E8953CE3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29556" y="457200"/>
            <a:ext cx="2047723" cy="2560320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798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D7C8790-5D12-8D23-F681-194F2C172731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29556" y="3216818"/>
            <a:ext cx="2047723" cy="2997582"/>
          </a:xfrm>
        </p:spPr>
        <p:txBody>
          <a:bodyPr lIns="0" anchor="t"/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799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6926" indent="0">
              <a:buNone/>
              <a:defRPr sz="1998" b="1"/>
            </a:lvl2pPr>
            <a:lvl3pPr marL="913852" indent="0">
              <a:buNone/>
              <a:defRPr sz="1798" b="1"/>
            </a:lvl3pPr>
            <a:lvl4pPr marL="1370778" indent="0">
              <a:buNone/>
              <a:defRPr sz="1600" b="1"/>
            </a:lvl4pPr>
            <a:lvl5pPr marL="1827703" indent="0">
              <a:buNone/>
              <a:defRPr sz="1600" b="1"/>
            </a:lvl5pPr>
            <a:lvl6pPr marL="2284628" indent="0">
              <a:buNone/>
              <a:defRPr sz="1600" b="1"/>
            </a:lvl6pPr>
            <a:lvl7pPr marL="2741554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8012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Title, Tex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6328A90-1BBA-1A07-1EAF-228FDE79A0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408F78D-3155-A1DB-B266-BFA0276567AE}"/>
              </a:ext>
            </a:extLst>
          </p:cNvPr>
          <p:cNvSpPr/>
          <p:nvPr/>
        </p:nvSpPr>
        <p:spPr>
          <a:xfrm>
            <a:off x="0" y="0"/>
            <a:ext cx="6098920" cy="63563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799">
              <a:solidFill>
                <a:schemeClr val="accent1"/>
              </a:solidFill>
            </a:endParaRP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5993CFC3-445E-1544-B793-62D97ECB90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8919" y="0"/>
            <a:ext cx="6089906" cy="6356350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799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1D749B-3E0E-D318-AED2-1B2598B01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69" y="365125"/>
            <a:ext cx="5546948" cy="9588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93D9B-A994-23AF-6D8E-3F2E88DFB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69" y="1503337"/>
            <a:ext cx="5546948" cy="46736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CE43B9-250B-F2EC-4F5D-4F50735573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89B21-B2B4-2F9C-F8CE-3309AA5254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37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Title, Text and Picture_Rever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442217D-BA3D-AD4C-29B6-E80025EB71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408F78D-3155-A1DB-B266-BFA0276567AE}"/>
              </a:ext>
            </a:extLst>
          </p:cNvPr>
          <p:cNvSpPr/>
          <p:nvPr/>
        </p:nvSpPr>
        <p:spPr>
          <a:xfrm>
            <a:off x="6094413" y="0"/>
            <a:ext cx="6098920" cy="63563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799">
              <a:solidFill>
                <a:schemeClr val="accent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1D749B-3E0E-D318-AED2-1B2598B01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782" y="365125"/>
            <a:ext cx="5546948" cy="9588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93D9B-A994-23AF-6D8E-3F2E88DFB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782" y="1503337"/>
            <a:ext cx="5546948" cy="46736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5993CFC3-445E-1544-B793-62D97ECB90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89906" cy="6356350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799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2257B8-4CDC-71DB-FD5E-531852B100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68924-61C3-1892-4156-F54ACDFE5D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54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V Title_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2D8199D-638B-F0E9-51C3-A2C20D8CCE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07"/>
            <a:ext cx="12188825" cy="685820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CBA352-05B1-9B02-C177-13A402CDA2BD}"/>
              </a:ext>
            </a:extLst>
          </p:cNvPr>
          <p:cNvGrpSpPr/>
          <p:nvPr/>
        </p:nvGrpSpPr>
        <p:grpSpPr>
          <a:xfrm>
            <a:off x="0" y="0"/>
            <a:ext cx="12188825" cy="6858000"/>
            <a:chOff x="26403" y="13922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/>
          </p:nvSpPr>
          <p:spPr>
            <a:xfrm rot="10800000">
              <a:off x="26403" y="13922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/>
          </p:nvSpPr>
          <p:spPr>
            <a:xfrm>
              <a:off x="26403" y="5657850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" name="Picture 1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D8977DBC-B63C-D67C-8699-6334FE86CC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14" name="Round Same Side Corner Rectangle 13">
            <a:extLst>
              <a:ext uri="{FF2B5EF4-FFF2-40B4-BE49-F238E27FC236}">
                <a16:creationId xmlns:a16="http://schemas.microsoft.com/office/drawing/2014/main" id="{1606881A-5246-F885-C525-31F8DFBB13B1}"/>
              </a:ext>
            </a:extLst>
          </p:cNvPr>
          <p:cNvSpPr/>
          <p:nvPr/>
        </p:nvSpPr>
        <p:spPr>
          <a:xfrm rot="5400000">
            <a:off x="2517841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1A1806F-CEA4-BC92-799B-A1745260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+mj-lt"/>
                <a:ea typeface="Roboto Light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B18B55C8-C756-B857-3376-95D8E328B9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i="0" cap="none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2" name="Text Placeholder2">
            <a:extLst>
              <a:ext uri="{FF2B5EF4-FFF2-40B4-BE49-F238E27FC236}">
                <a16:creationId xmlns:a16="http://schemas.microsoft.com/office/drawing/2014/main" id="{1D660C14-A3DD-FF43-0219-2BC3457E54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i="0" kern="0" cap="none" baseline="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2899814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0092B68-3875-B89D-3A66-8FDCAB3B4B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FFED11-C0C2-C4DF-F571-A08B8A1315C8}"/>
              </a:ext>
            </a:extLst>
          </p:cNvPr>
          <p:cNvSpPr/>
          <p:nvPr/>
        </p:nvSpPr>
        <p:spPr>
          <a:xfrm>
            <a:off x="-1" y="0"/>
            <a:ext cx="5230395" cy="63563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799">
              <a:solidFill>
                <a:schemeClr val="accent1"/>
              </a:solidFill>
            </a:endParaRP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245A6290-5236-1E48-AFB3-0EAB62D361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30394" y="0"/>
            <a:ext cx="6958431" cy="6356350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799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4821B8-B5FF-9992-4394-0AB751947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882" y="2573748"/>
            <a:ext cx="4617292" cy="12088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4A81CC-7C61-1AAF-7C5A-F9ADFE9E4D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D24040D-FC74-BE05-81FE-70834C3E60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572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ogo-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DDDEF84-17AC-D881-A124-61B71924E9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5434"/>
            <a:ext cx="12185778" cy="68634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2A256F-0FDD-4B3E-BC4E-8B719310D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92B365-74C2-6131-7BFD-7276F6A359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C53A7-06F6-E7E0-D1DD-A0B9147ACB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754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 Br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828F466-6AC9-C699-D1AC-245C07F88E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38E653-F09F-CA84-D714-BB55E0BAD2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7BD8029-3F43-9691-340A-91B3A67878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445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Pag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6060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Discussion"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74A4B81F-F9DE-33D9-14CB-71DD4B0FD8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CBD31C-F1EB-0B47-933D-D8610EB7450B}"/>
              </a:ext>
            </a:extLst>
          </p:cNvPr>
          <p:cNvSpPr txBox="1"/>
          <p:nvPr/>
        </p:nvSpPr>
        <p:spPr>
          <a:xfrm>
            <a:off x="868545" y="2051613"/>
            <a:ext cx="8608742" cy="27547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9600" b="1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sz="7998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9913582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ontact Us">
    <p:bg bwMode="black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5949A9F0-10B0-161C-BF4D-231E69F21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F28D918-4B7C-A94F-987D-8C7117783F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792" y="2294766"/>
            <a:ext cx="7594322" cy="185988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600"/>
              </a:spcBef>
              <a:buNone/>
              <a:defRPr sz="3599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311" indent="0">
              <a:buNone/>
              <a:defRPr sz="1999"/>
            </a:lvl2pPr>
            <a:lvl3pPr marL="1218620" indent="0">
              <a:buNone/>
              <a:defRPr sz="1999"/>
            </a:lvl3pPr>
            <a:lvl4pPr marL="1827931" indent="0">
              <a:buNone/>
              <a:defRPr sz="1999"/>
            </a:lvl4pPr>
            <a:lvl5pPr marL="2437242" indent="0">
              <a:buNone/>
              <a:defRPr sz="1999"/>
            </a:lvl5pPr>
          </a:lstStyle>
          <a:p>
            <a:pPr lvl="0"/>
            <a:r>
              <a:rPr lang="en-US"/>
              <a:t>Click to Add Contact Info</a:t>
            </a:r>
          </a:p>
        </p:txBody>
      </p:sp>
    </p:spTree>
    <p:extLst>
      <p:ext uri="{BB962C8B-B14F-4D97-AF65-F5344CB8AC3E}">
        <p14:creationId xmlns:p14="http://schemas.microsoft.com/office/powerpoint/2010/main" val="8035559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789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V Title_Renew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ED47ED-9221-86A8-46FF-732A14E8E7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CBA352-05B1-9B02-C177-13A402CDA2BD}"/>
              </a:ext>
            </a:extLst>
          </p:cNvPr>
          <p:cNvGrpSpPr/>
          <p:nvPr/>
        </p:nvGrpSpPr>
        <p:grpSpPr>
          <a:xfrm>
            <a:off x="-5633" y="0"/>
            <a:ext cx="12194458" cy="6858000"/>
            <a:chOff x="26403" y="13922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/>
          </p:nvSpPr>
          <p:spPr>
            <a:xfrm rot="10800000">
              <a:off x="26403" y="13922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/>
          </p:nvSpPr>
          <p:spPr>
            <a:xfrm>
              <a:off x="26403" y="5657850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" name="Picture 1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019E100C-0524-173A-EEEC-C8B60FE01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22" name="Round Same Side Corner Rectangle 21">
            <a:extLst>
              <a:ext uri="{FF2B5EF4-FFF2-40B4-BE49-F238E27FC236}">
                <a16:creationId xmlns:a16="http://schemas.microsoft.com/office/drawing/2014/main" id="{24EF5048-5FA5-7833-CF0B-4225B4897BBE}"/>
              </a:ext>
            </a:extLst>
          </p:cNvPr>
          <p:cNvSpPr/>
          <p:nvPr/>
        </p:nvSpPr>
        <p:spPr>
          <a:xfrm rot="5400000">
            <a:off x="2517841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0A7985C-55D5-89B5-608E-F04E01A31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91464050-2A57-4D69-BBA6-F49930C6FF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i="0" cap="none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6" name="Text Placeholder2">
            <a:extLst>
              <a:ext uri="{FF2B5EF4-FFF2-40B4-BE49-F238E27FC236}">
                <a16:creationId xmlns:a16="http://schemas.microsoft.com/office/drawing/2014/main" id="{6066817E-493C-BBC7-293C-1DA9FB9758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i="0" kern="0" cap="none" baseline="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428397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V Title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ight, traffic, outdoor, green&#10;&#10;Description automatically generated">
            <a:extLst>
              <a:ext uri="{FF2B5EF4-FFF2-40B4-BE49-F238E27FC236}">
                <a16:creationId xmlns:a16="http://schemas.microsoft.com/office/drawing/2014/main" id="{E511205F-6CC7-A63B-D651-E2FD86C519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0"/>
            <a:ext cx="12188827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898A5E0-A0ED-4EA2-C439-35B917DFFA6A}"/>
              </a:ext>
            </a:extLst>
          </p:cNvPr>
          <p:cNvGrpSpPr/>
          <p:nvPr/>
        </p:nvGrpSpPr>
        <p:grpSpPr>
          <a:xfrm>
            <a:off x="-2" y="0"/>
            <a:ext cx="12188825" cy="6858000"/>
            <a:chOff x="0" y="6961"/>
            <a:chExt cx="12192000" cy="684407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73242B1-7733-0898-50A2-7047A9231523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1C67B08-99DD-2759-5231-D0E0BBFAD261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6" name="Picture 5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3917B4FE-EB08-F7D8-E775-64E7D06FF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22" name="Round Same Side Corner Rectangle 21">
            <a:extLst>
              <a:ext uri="{FF2B5EF4-FFF2-40B4-BE49-F238E27FC236}">
                <a16:creationId xmlns:a16="http://schemas.microsoft.com/office/drawing/2014/main" id="{24EF5048-5FA5-7833-CF0B-4225B4897BBE}"/>
              </a:ext>
            </a:extLst>
          </p:cNvPr>
          <p:cNvSpPr/>
          <p:nvPr/>
        </p:nvSpPr>
        <p:spPr>
          <a:xfrm rot="5400000">
            <a:off x="2514994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0A7985C-55D5-89B5-608E-F04E01A31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91464050-2A57-4D69-BBA6-F49930C6FF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i="0" cap="none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6" name="Text Placeholder2">
            <a:extLst>
              <a:ext uri="{FF2B5EF4-FFF2-40B4-BE49-F238E27FC236}">
                <a16:creationId xmlns:a16="http://schemas.microsoft.com/office/drawing/2014/main" id="{6066817E-493C-BBC7-293C-1DA9FB9758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i="0" kern="0" cap="none" baseline="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285778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VTitle_Distrib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ylon, outdoor object, tower&#10;&#10;Description automatically generated">
            <a:extLst>
              <a:ext uri="{FF2B5EF4-FFF2-40B4-BE49-F238E27FC236}">
                <a16:creationId xmlns:a16="http://schemas.microsoft.com/office/drawing/2014/main" id="{ACED47ED-9221-86A8-46FF-732A14E8E7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85800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CBA352-05B1-9B02-C177-13A402CDA2BD}"/>
              </a:ext>
            </a:extLst>
          </p:cNvPr>
          <p:cNvGrpSpPr/>
          <p:nvPr/>
        </p:nvGrpSpPr>
        <p:grpSpPr>
          <a:xfrm>
            <a:off x="0" y="0"/>
            <a:ext cx="12188825" cy="6858000"/>
            <a:chOff x="26403" y="13922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/>
          </p:nvSpPr>
          <p:spPr>
            <a:xfrm rot="10800000">
              <a:off x="26403" y="13922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/>
          </p:nvSpPr>
          <p:spPr>
            <a:xfrm>
              <a:off x="26403" y="5657850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" name="Picture 1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BB07AF45-C020-D7A3-A990-CBFFE9421E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22" name="Round Same Side Corner Rectangle 21">
            <a:extLst>
              <a:ext uri="{FF2B5EF4-FFF2-40B4-BE49-F238E27FC236}">
                <a16:creationId xmlns:a16="http://schemas.microsoft.com/office/drawing/2014/main" id="{24EF5048-5FA5-7833-CF0B-4225B4897BBE}"/>
              </a:ext>
            </a:extLst>
          </p:cNvPr>
          <p:cNvSpPr/>
          <p:nvPr/>
        </p:nvSpPr>
        <p:spPr>
          <a:xfrm rot="5400000">
            <a:off x="2524156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0A7985C-55D5-89B5-608E-F04E01A31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91464050-2A57-4D69-BBA6-F49930C6FF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i="0" cap="none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6" name="Text Placeholder2">
            <a:extLst>
              <a:ext uri="{FF2B5EF4-FFF2-40B4-BE49-F238E27FC236}">
                <a16:creationId xmlns:a16="http://schemas.microsoft.com/office/drawing/2014/main" id="{6066817E-493C-BBC7-293C-1DA9FB9758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i="0" kern="0" cap="none" baseline="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3341837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V Title_Hydrop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idge over a river&#10;&#10;Description automatically generated with low confidence">
            <a:extLst>
              <a:ext uri="{FF2B5EF4-FFF2-40B4-BE49-F238E27FC236}">
                <a16:creationId xmlns:a16="http://schemas.microsoft.com/office/drawing/2014/main" id="{F486B4A2-E16A-BDAD-B29A-902EE2AEF6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E999FF-AFA9-518E-FC46-870F5AD04BC0}"/>
              </a:ext>
            </a:extLst>
          </p:cNvPr>
          <p:cNvGrpSpPr/>
          <p:nvPr/>
        </p:nvGrpSpPr>
        <p:grpSpPr>
          <a:xfrm>
            <a:off x="0" y="0"/>
            <a:ext cx="12188825" cy="6858000"/>
            <a:chOff x="0" y="6961"/>
            <a:chExt cx="12192000" cy="684407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622965F-9F67-2A6D-2D6B-E18654787FEE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B7F618-46B9-C592-758A-02AEEBD16D76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6" name="Picture 5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4309B227-A82C-0C30-1D98-7A32109787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15" name="Round Same Side Corner Rectangle 14">
            <a:extLst>
              <a:ext uri="{FF2B5EF4-FFF2-40B4-BE49-F238E27FC236}">
                <a16:creationId xmlns:a16="http://schemas.microsoft.com/office/drawing/2014/main" id="{58C7BBD1-4AA7-62A8-9F44-67259913D90B}"/>
              </a:ext>
            </a:extLst>
          </p:cNvPr>
          <p:cNvSpPr/>
          <p:nvPr/>
        </p:nvSpPr>
        <p:spPr>
          <a:xfrm rot="5400000">
            <a:off x="2514924" y="-1022847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EA265EB-A9A7-A98F-C875-EC51C3E77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89465A99-D63C-BA70-E3F8-D33C38F14B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i="0" cap="none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3" name="Text Placeholder2">
            <a:extLst>
              <a:ext uri="{FF2B5EF4-FFF2-40B4-BE49-F238E27FC236}">
                <a16:creationId xmlns:a16="http://schemas.microsoft.com/office/drawing/2014/main" id="{92369901-0FBD-A4C0-66FB-DF5B56CE42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i="0" kern="0" cap="none" baseline="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3688121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V Title_Charg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w of wind turbines&#10;&#10;Description automatically generated with low confidence">
            <a:extLst>
              <a:ext uri="{FF2B5EF4-FFF2-40B4-BE49-F238E27FC236}">
                <a16:creationId xmlns:a16="http://schemas.microsoft.com/office/drawing/2014/main" id="{18A5A85A-A1DE-1415-9D20-0DF375A1D6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88825" cy="685103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DADEC60-EF1C-FCE5-DC81-9C11675876BE}"/>
              </a:ext>
            </a:extLst>
          </p:cNvPr>
          <p:cNvGrpSpPr/>
          <p:nvPr/>
        </p:nvGrpSpPr>
        <p:grpSpPr>
          <a:xfrm>
            <a:off x="0" y="6962"/>
            <a:ext cx="12188825" cy="6844078"/>
            <a:chOff x="0" y="6961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3" name="Picture 2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177D8C94-CDF5-87DA-5DDB-B154523096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15" name="Round Same Side Corner Rectangle 14">
            <a:extLst>
              <a:ext uri="{FF2B5EF4-FFF2-40B4-BE49-F238E27FC236}">
                <a16:creationId xmlns:a16="http://schemas.microsoft.com/office/drawing/2014/main" id="{58C7BBD1-4AA7-62A8-9F44-67259913D90B}"/>
              </a:ext>
            </a:extLst>
          </p:cNvPr>
          <p:cNvSpPr/>
          <p:nvPr/>
        </p:nvSpPr>
        <p:spPr>
          <a:xfrm rot="5400000">
            <a:off x="2521912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EA265EB-A9A7-A98F-C875-EC51C3E77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89465A99-D63C-BA70-E3F8-D33C38F14B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i="0" cap="none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3" name="Text Placeholder2">
            <a:extLst>
              <a:ext uri="{FF2B5EF4-FFF2-40B4-BE49-F238E27FC236}">
                <a16:creationId xmlns:a16="http://schemas.microsoft.com/office/drawing/2014/main" id="{92369901-0FBD-A4C0-66FB-DF5B56CE42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i="0" kern="0" cap="none" baseline="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4031062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V Title_Power 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9187B4-D98A-8C1A-7969-41D6738E63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88824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93D231B-E389-F937-14D1-274336C21CF8}"/>
              </a:ext>
            </a:extLst>
          </p:cNvPr>
          <p:cNvGrpSpPr/>
          <p:nvPr/>
        </p:nvGrpSpPr>
        <p:grpSpPr>
          <a:xfrm>
            <a:off x="0" y="0"/>
            <a:ext cx="12188825" cy="6858000"/>
            <a:chOff x="0" y="6961"/>
            <a:chExt cx="12192000" cy="68440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F43A3A0-4A08-5210-7454-4F1BB7C25199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C1E8BC-E636-DA0E-AFC3-0F2525DEE4EE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" name="Picture 1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883BF9C6-A966-06A2-6EED-8649B5E527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93D02C57-0DDF-E4EC-A59F-4B1DD814FA09}"/>
              </a:ext>
            </a:extLst>
          </p:cNvPr>
          <p:cNvSpPr/>
          <p:nvPr/>
        </p:nvSpPr>
        <p:spPr>
          <a:xfrm rot="5400000">
            <a:off x="2521912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41BEF65-2920-6A22-5386-91ED0775F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DBA85A0-1C46-0CC4-4027-DA5170DE59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i="0" cap="none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14" name="Text Placeholder2">
            <a:extLst>
              <a:ext uri="{FF2B5EF4-FFF2-40B4-BE49-F238E27FC236}">
                <a16:creationId xmlns:a16="http://schemas.microsoft.com/office/drawing/2014/main" id="{20E1FB3E-0A05-1DF0-3238-9C77A5BA91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i="0" kern="0" cap="none" baseline="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  <p:pic>
        <p:nvPicPr>
          <p:cNvPr id="3" name="Picture 2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2DB84612-9687-1CC4-256D-C34C4EFE59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" y="0"/>
            <a:ext cx="12185778" cy="686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1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4459E5-26B0-4665-9D0F-2EAEF359F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365126"/>
            <a:ext cx="10959785" cy="589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797FB-E63F-47F4-ACB9-735065939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441" y="1104901"/>
            <a:ext cx="10959785" cy="5072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BC043-5AAB-4389-A4CF-ED3C36DDA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0114" y="6356351"/>
            <a:ext cx="4591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40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  <p:sldLayoutId id="2147483926" r:id="rId15"/>
    <p:sldLayoutId id="2147483927" r:id="rId16"/>
    <p:sldLayoutId id="2147483928" r:id="rId17"/>
    <p:sldLayoutId id="2147483929" r:id="rId18"/>
    <p:sldLayoutId id="2147483930" r:id="rId19"/>
    <p:sldLayoutId id="2147483931" r:id="rId20"/>
    <p:sldLayoutId id="2147483932" r:id="rId21"/>
    <p:sldLayoutId id="2147483933" r:id="rId22"/>
    <p:sldLayoutId id="2147483934" r:id="rId23"/>
    <p:sldLayoutId id="2147483935" r:id="rId24"/>
    <p:sldLayoutId id="2147483936" r:id="rId25"/>
    <p:sldLayoutId id="2147483937" r:id="rId26"/>
    <p:sldLayoutId id="2147483938" r:id="rId27"/>
    <p:sldLayoutId id="2147483939" r:id="rId28"/>
    <p:sldLayoutId id="2147483940" r:id="rId29"/>
    <p:sldLayoutId id="2147483941" r:id="rId30"/>
    <p:sldLayoutId id="2147483952" r:id="rId31"/>
    <p:sldLayoutId id="2147483942" r:id="rId32"/>
    <p:sldLayoutId id="2147483943" r:id="rId33"/>
    <p:sldLayoutId id="2147483944" r:id="rId34"/>
    <p:sldLayoutId id="2147483945" r:id="rId35"/>
    <p:sldLayoutId id="2147483953" r:id="rId36"/>
  </p:sldLayoutIdLst>
  <p:hf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3399" b="1" i="0" kern="1200">
          <a:solidFill>
            <a:schemeClr val="tx2"/>
          </a:solidFill>
          <a:latin typeface="+mn-lt"/>
          <a:ea typeface="Roboto Light" panose="02000000000000000000" pitchFamily="2" charset="0"/>
          <a:cs typeface="+mj-cs"/>
        </a:defRPr>
      </a:lvl1pPr>
    </p:titleStyle>
    <p:bodyStyle>
      <a:lvl1pPr marL="0" indent="0" algn="l" defTabSz="914126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399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464998" indent="-226945" algn="l" defTabSz="914126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tabLst/>
        <a:defRPr sz="1999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753837" indent="-226945" algn="l" defTabSz="914126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tabLst/>
        <a:defRPr sz="1799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029979" indent="-214249" algn="l" defTabSz="914126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1256923" indent="-214249" algn="l" defTabSz="914126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openclipart.org/detail/65443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openclipart.org/detail/65443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openclipart.org/detail/65443" TargetMode="External"/><Relationship Id="rId11" Type="http://schemas.openxmlformats.org/officeDocument/2006/relationships/image" Target="../media/image34.png"/><Relationship Id="rId5" Type="http://schemas.openxmlformats.org/officeDocument/2006/relationships/image" Target="../media/image26.png"/><Relationship Id="rId10" Type="http://schemas.openxmlformats.org/officeDocument/2006/relationships/image" Target="../media/image33.png"/><Relationship Id="rId4" Type="http://schemas.openxmlformats.org/officeDocument/2006/relationships/image" Target="../media/image25.sv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mvonderHayden@staffordnj.gov" TargetMode="External"/><Relationship Id="rId2" Type="http://schemas.openxmlformats.org/officeDocument/2006/relationships/hyperlink" Target="mailto:HuchJrC@bv.com" TargetMode="Externa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openclipart.org/detail/65443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D406-CC63-9AE9-64E3-88BB37534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379420" cy="171211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b="1" dirty="0"/>
              <a:t>Adapting to a New Funding Landscape to Continue Resilience Project Implementation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FF1C9B-4B98-A4DD-0E92-CEEFC0455B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0500" y="3366152"/>
            <a:ext cx="2319681" cy="431526"/>
          </a:xfrm>
        </p:spPr>
        <p:txBody>
          <a:bodyPr/>
          <a:lstStyle/>
          <a:p>
            <a:r>
              <a:rPr lang="en-US" dirty="0"/>
              <a:t>Chris Huch, CFM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5E7993-BB83-FD0F-21D3-954E7A9CAA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0500" y="3896218"/>
            <a:ext cx="2319681" cy="276223"/>
          </a:xfrm>
        </p:spPr>
        <p:txBody>
          <a:bodyPr/>
          <a:lstStyle/>
          <a:p>
            <a:r>
              <a:rPr lang="en-US" dirty="0"/>
              <a:t>Black &amp; Veatch Corporation 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0E3FFBB-5295-495A-C288-6FD2451D860F}"/>
              </a:ext>
            </a:extLst>
          </p:cNvPr>
          <p:cNvSpPr txBox="1">
            <a:spLocks/>
          </p:cNvSpPr>
          <p:nvPr/>
        </p:nvSpPr>
        <p:spPr>
          <a:xfrm>
            <a:off x="3250293" y="3374625"/>
            <a:ext cx="3729627" cy="431526"/>
          </a:xfrm>
          <a:prstGeom prst="rect">
            <a:avLst/>
          </a:prstGeom>
        </p:spPr>
        <p:txBody>
          <a:bodyPr vert="horz" lIns="91440" tIns="0" rIns="0" bIns="0" rtlCol="0" anchor="ctr" anchorCtr="0">
            <a:noAutofit/>
          </a:bodyPr>
          <a:lstStyle>
            <a:lvl1pPr marL="0" indent="0" algn="l" defTabSz="914126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999" b="0" i="0" kern="1200" cap="none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64998" indent="-226945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tabLst/>
              <a:defRPr sz="3999" b="1" i="0" kern="12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753837" indent="-226945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tabLst/>
              <a:defRPr sz="3999" b="1" i="0" kern="12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029979" indent="-214249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tabLst/>
              <a:defRPr sz="3999" b="1" i="0" kern="12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256923" indent="-214249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tabLst/>
              <a:defRPr sz="3999" b="1" i="0" kern="12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Matthew R. von der Hayden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DF1FB290-0865-0277-4FE5-E5111FFA818C}"/>
              </a:ext>
            </a:extLst>
          </p:cNvPr>
          <p:cNvSpPr txBox="1">
            <a:spLocks/>
          </p:cNvSpPr>
          <p:nvPr/>
        </p:nvSpPr>
        <p:spPr>
          <a:xfrm>
            <a:off x="3250293" y="3913163"/>
            <a:ext cx="3386481" cy="276223"/>
          </a:xfrm>
          <a:prstGeom prst="rect">
            <a:avLst/>
          </a:prstGeom>
        </p:spPr>
        <p:txBody>
          <a:bodyPr vert="horz" lIns="91440" tIns="0" rIns="0" bIns="0" rtlCol="0" anchor="ctr" anchorCtr="0">
            <a:noAutofit/>
          </a:bodyPr>
          <a:lstStyle>
            <a:lvl1pPr marL="0" indent="0" algn="l" defTabSz="1218621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i="0" kern="0" cap="none" baseline="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1218621" rtl="0" eaLnBrk="0" fontAlgn="base" latinLnBrk="0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tabLst/>
              <a:defRPr lang="en-US" sz="1899" b="1" i="0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latinLnBrk="0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tabLst/>
              <a:defRPr lang="en-US" sz="1899" b="1" i="0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latinLnBrk="0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tabLst/>
              <a:defRPr lang="en-US" sz="1899" b="1" i="0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latinLnBrk="0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tabLst/>
              <a:defRPr lang="en-US" sz="1899" b="1" i="0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Stafford Township Administrator / Director of Water &amp; Sewer Utility </a:t>
            </a:r>
          </a:p>
        </p:txBody>
      </p:sp>
    </p:spTree>
    <p:extLst>
      <p:ext uri="{BB962C8B-B14F-4D97-AF65-F5344CB8AC3E}">
        <p14:creationId xmlns:p14="http://schemas.microsoft.com/office/powerpoint/2010/main" val="1270594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E9D437-68B9-6E23-11B7-9C10B932EBC3}"/>
              </a:ext>
            </a:extLst>
          </p:cNvPr>
          <p:cNvSpPr/>
          <p:nvPr/>
        </p:nvSpPr>
        <p:spPr bwMode="auto">
          <a:xfrm>
            <a:off x="523695" y="1437433"/>
            <a:ext cx="6523340" cy="4724189"/>
          </a:xfrm>
          <a:prstGeom prst="rect">
            <a:avLst/>
          </a:prstGeom>
          <a:solidFill>
            <a:srgbClr val="E1F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797" indent="-342797" defTabSz="45706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399" b="1" dirty="0">
              <a:solidFill>
                <a:srgbClr val="005596"/>
              </a:solidFill>
              <a:latin typeface="Calibri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E1F389-6A62-E02E-B85F-E209C0F2553B}"/>
              </a:ext>
            </a:extLst>
          </p:cNvPr>
          <p:cNvSpPr/>
          <p:nvPr/>
        </p:nvSpPr>
        <p:spPr bwMode="auto">
          <a:xfrm>
            <a:off x="693586" y="1627485"/>
            <a:ext cx="6353449" cy="4361415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18283" tIns="18283" rIns="18283" bIns="18283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342797" indent="-342797" algn="ctr" defTabSz="45706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EAA53BF-DF81-C641-D35B-A84BD758ED84}"/>
              </a:ext>
            </a:extLst>
          </p:cNvPr>
          <p:cNvSpPr txBox="1">
            <a:spLocks/>
          </p:cNvSpPr>
          <p:nvPr/>
        </p:nvSpPr>
        <p:spPr>
          <a:xfrm>
            <a:off x="936754" y="1828323"/>
            <a:ext cx="5906147" cy="43332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31" indent="-228531" defTabSz="914126">
              <a:spcBef>
                <a:spcPts val="300"/>
              </a:spcBef>
              <a:spcAft>
                <a:spcPts val="0"/>
              </a:spcAft>
              <a:buClr>
                <a:srgbClr val="1799D6"/>
              </a:buClr>
              <a:defRPr/>
            </a:pPr>
            <a:r>
              <a:rPr lang="en-US" sz="1899" dirty="0">
                <a:solidFill>
                  <a:srgbClr val="000000">
                    <a:lumMod val="75000"/>
                  </a:srgbClr>
                </a:solidFill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F3CE01F-DC04-E025-831D-085873D827DF}"/>
              </a:ext>
            </a:extLst>
          </p:cNvPr>
          <p:cNvGrpSpPr/>
          <p:nvPr/>
        </p:nvGrpSpPr>
        <p:grpSpPr>
          <a:xfrm>
            <a:off x="-23321" y="893"/>
            <a:ext cx="12218390" cy="1114062"/>
            <a:chOff x="-23327" y="0"/>
            <a:chExt cx="12221573" cy="111435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7AB650-F4DE-2826-BA44-7F7FF86C2D78}"/>
                </a:ext>
              </a:extLst>
            </p:cNvPr>
            <p:cNvSpPr/>
            <p:nvPr userDrawn="1"/>
          </p:nvSpPr>
          <p:spPr>
            <a:xfrm>
              <a:off x="-23327" y="0"/>
              <a:ext cx="12215328" cy="11143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Roboto"/>
              </a:endParaRPr>
            </a:p>
          </p:txBody>
        </p:sp>
        <p:pic>
          <p:nvPicPr>
            <p:cNvPr id="7" name="Picture 6" descr="A picture containing outdoor, building, gate, fence&#10;&#10;Description automatically generated">
              <a:extLst>
                <a:ext uri="{FF2B5EF4-FFF2-40B4-BE49-F238E27FC236}">
                  <a16:creationId xmlns:a16="http://schemas.microsoft.com/office/drawing/2014/main" id="{E2FC4DA6-55DB-3D9A-AF4E-60D961E3A9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4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17084" y="1045"/>
              <a:ext cx="12215330" cy="1107438"/>
            </a:xfrm>
            <a:prstGeom prst="rect">
              <a:avLst/>
            </a:prstGeom>
          </p:spPr>
        </p:pic>
      </p:grpSp>
      <p:sp>
        <p:nvSpPr>
          <p:cNvPr id="8" name="Graphic 13">
            <a:extLst>
              <a:ext uri="{FF2B5EF4-FFF2-40B4-BE49-F238E27FC236}">
                <a16:creationId xmlns:a16="http://schemas.microsoft.com/office/drawing/2014/main" id="{27812169-FB3B-50E1-27A8-BAE9FEFBA703}"/>
              </a:ext>
            </a:extLst>
          </p:cNvPr>
          <p:cNvSpPr/>
          <p:nvPr/>
        </p:nvSpPr>
        <p:spPr>
          <a:xfrm>
            <a:off x="-32343" y="135261"/>
            <a:ext cx="11501645" cy="822473"/>
          </a:xfrm>
          <a:custGeom>
            <a:avLst/>
            <a:gdLst>
              <a:gd name="connsiteX0" fmla="*/ 0 w 11504641"/>
              <a:gd name="connsiteY0" fmla="*/ 819752 h 822687"/>
              <a:gd name="connsiteX1" fmla="*/ 11059302 w 11504641"/>
              <a:gd name="connsiteY1" fmla="*/ 822688 h 822687"/>
              <a:gd name="connsiteX2" fmla="*/ 11504641 w 11504641"/>
              <a:gd name="connsiteY2" fmla="*/ 411344 h 822687"/>
              <a:gd name="connsiteX3" fmla="*/ 11101487 w 11504641"/>
              <a:gd name="connsiteY3" fmla="*/ 1854 h 822687"/>
              <a:gd name="connsiteX4" fmla="*/ 11101487 w 11504641"/>
              <a:gd name="connsiteY4" fmla="*/ 1854 h 822687"/>
              <a:gd name="connsiteX5" fmla="*/ 11101487 w 11504641"/>
              <a:gd name="connsiteY5" fmla="*/ 0 h 822687"/>
              <a:gd name="connsiteX6" fmla="*/ 0 w 11504641"/>
              <a:gd name="connsiteY6" fmla="*/ 0 h 8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04641" h="822687">
                <a:moveTo>
                  <a:pt x="0" y="819752"/>
                </a:moveTo>
                <a:cubicBezTo>
                  <a:pt x="0" y="819752"/>
                  <a:pt x="11041377" y="822688"/>
                  <a:pt x="11059302" y="822688"/>
                </a:cubicBezTo>
                <a:cubicBezTo>
                  <a:pt x="11305304" y="822688"/>
                  <a:pt x="11504641" y="638495"/>
                  <a:pt x="11504641" y="411344"/>
                </a:cubicBezTo>
                <a:cubicBezTo>
                  <a:pt x="11504641" y="197328"/>
                  <a:pt x="11327556" y="21479"/>
                  <a:pt x="11101487" y="1854"/>
                </a:cubicBezTo>
                <a:lnTo>
                  <a:pt x="11101487" y="1854"/>
                </a:lnTo>
                <a:lnTo>
                  <a:pt x="11101487" y="0"/>
                </a:lnTo>
                <a:lnTo>
                  <a:pt x="0" y="0"/>
                </a:lnTo>
              </a:path>
            </a:pathLst>
          </a:custGeom>
          <a:solidFill>
            <a:schemeClr val="tx2"/>
          </a:solidFill>
          <a:ln w="285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defTabSz="914126">
              <a:defRPr/>
            </a:pPr>
            <a:endParaRPr lang="en-US" sz="1799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D42FF8F-EDE3-EF66-844D-B9AED9A847C6}"/>
              </a:ext>
            </a:extLst>
          </p:cNvPr>
          <p:cNvSpPr txBox="1">
            <a:spLocks/>
          </p:cNvSpPr>
          <p:nvPr/>
        </p:nvSpPr>
        <p:spPr>
          <a:xfrm>
            <a:off x="1514049" y="161794"/>
            <a:ext cx="10690442" cy="7725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3000" b="0" kern="1200" dirty="0">
                <a:solidFill>
                  <a:schemeClr val="bg1"/>
                </a:solidFill>
                <a:latin typeface="Roboto Regular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>
              <a:buClr>
                <a:srgbClr val="1799D6"/>
              </a:buClr>
              <a:defRPr/>
            </a:pPr>
            <a:r>
              <a:rPr lang="en-US" sz="2999" dirty="0">
                <a:solidFill>
                  <a:srgbClr val="FFFFFF"/>
                </a:solidFill>
              </a:rPr>
              <a:t>Resilience Funding Success Story: Stafford Township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5AB41B-87A7-DA76-B752-A986492CB31C}"/>
              </a:ext>
            </a:extLst>
          </p:cNvPr>
          <p:cNvGrpSpPr/>
          <p:nvPr/>
        </p:nvGrpSpPr>
        <p:grpSpPr>
          <a:xfrm>
            <a:off x="144684" y="291616"/>
            <a:ext cx="1266495" cy="745169"/>
            <a:chOff x="19052" y="427854"/>
            <a:chExt cx="1266825" cy="74536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F9DE489-A93B-0706-4F4D-4407B0C3231C}"/>
                </a:ext>
              </a:extLst>
            </p:cNvPr>
            <p:cNvSpPr/>
            <p:nvPr/>
          </p:nvSpPr>
          <p:spPr bwMode="auto">
            <a:xfrm>
              <a:off x="222378" y="654047"/>
              <a:ext cx="845286" cy="519170"/>
            </a:xfrm>
            <a:prstGeom prst="ellipse">
              <a:avLst/>
            </a:prstGeom>
            <a:solidFill>
              <a:srgbClr val="1799D6">
                <a:lumMod val="20000"/>
                <a:lumOff val="80000"/>
              </a:srgbClr>
            </a:solidFill>
            <a:ln w="53975" cap="flat" cmpd="sng" algn="ctr">
              <a:solidFill>
                <a:srgbClr val="004A98">
                  <a:alpha val="9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797" indent="-342797" defTabSz="45706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399" b="1" kern="0" dirty="0">
                <a:solidFill>
                  <a:srgbClr val="005596"/>
                </a:solidFill>
                <a:latin typeface="Calibri" pitchFamily="34" charset="0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61C5022B-5782-C685-691D-3F1F855D5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052" y="427854"/>
              <a:ext cx="1266825" cy="581025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81E3B6E-6EA5-2A09-7DC8-FC9F8A8835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61382" y="538841"/>
            <a:ext cx="833098" cy="8165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1FDA45-160C-4602-83C3-67074BBD814B}"/>
              </a:ext>
            </a:extLst>
          </p:cNvPr>
          <p:cNvSpPr txBox="1"/>
          <p:nvPr/>
        </p:nvSpPr>
        <p:spPr>
          <a:xfrm>
            <a:off x="7391268" y="2192365"/>
            <a:ext cx="463089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sz="4000" dirty="0">
                <a:latin typeface="+mj-lt"/>
              </a:rPr>
              <a:t>Grants </a:t>
            </a:r>
          </a:p>
          <a:p>
            <a:pPr lvl="0" algn="ctr" defTabSz="914400"/>
            <a:endParaRPr lang="en-US" dirty="0">
              <a:latin typeface="+mj-lt"/>
            </a:endParaRP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r>
              <a:rPr lang="en-US" sz="2800" dirty="0"/>
              <a:t>NJDEP Grant: $4,998,109</a:t>
            </a: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r>
              <a:rPr lang="en-US" sz="2800" dirty="0"/>
              <a:t>Natural Climate Solutions Grant: $5,000,000</a:t>
            </a: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r>
              <a:rPr lang="en-US" sz="2800" dirty="0"/>
              <a:t>Natural Climate Solutions Grant – Rd 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315815-C680-4F14-B62A-7F74F3DF88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244" y="1638936"/>
            <a:ext cx="6276791" cy="434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35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E9D437-68B9-6E23-11B7-9C10B932EBC3}"/>
              </a:ext>
            </a:extLst>
          </p:cNvPr>
          <p:cNvSpPr/>
          <p:nvPr/>
        </p:nvSpPr>
        <p:spPr bwMode="auto">
          <a:xfrm>
            <a:off x="523695" y="1437433"/>
            <a:ext cx="6523340" cy="4724189"/>
          </a:xfrm>
          <a:prstGeom prst="rect">
            <a:avLst/>
          </a:prstGeom>
          <a:solidFill>
            <a:srgbClr val="E1F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797" indent="-342797" defTabSz="45706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399" b="1" dirty="0">
              <a:solidFill>
                <a:srgbClr val="005596"/>
              </a:solidFill>
              <a:latin typeface="Calibri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E1F389-6A62-E02E-B85F-E209C0F2553B}"/>
              </a:ext>
            </a:extLst>
          </p:cNvPr>
          <p:cNvSpPr/>
          <p:nvPr/>
        </p:nvSpPr>
        <p:spPr bwMode="auto">
          <a:xfrm>
            <a:off x="693586" y="1627485"/>
            <a:ext cx="6353449" cy="4361415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18283" tIns="18283" rIns="18283" bIns="18283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342797" indent="-342797" algn="ctr" defTabSz="45706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EAA53BF-DF81-C641-D35B-A84BD758ED84}"/>
              </a:ext>
            </a:extLst>
          </p:cNvPr>
          <p:cNvSpPr txBox="1">
            <a:spLocks/>
          </p:cNvSpPr>
          <p:nvPr/>
        </p:nvSpPr>
        <p:spPr>
          <a:xfrm>
            <a:off x="936754" y="1828323"/>
            <a:ext cx="5906147" cy="43332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31" indent="-228531" defTabSz="914126">
              <a:spcBef>
                <a:spcPts val="300"/>
              </a:spcBef>
              <a:spcAft>
                <a:spcPts val="0"/>
              </a:spcAft>
              <a:buClr>
                <a:srgbClr val="1799D6"/>
              </a:buClr>
              <a:defRPr/>
            </a:pPr>
            <a:r>
              <a:rPr lang="en-US" sz="1899" dirty="0">
                <a:solidFill>
                  <a:srgbClr val="000000">
                    <a:lumMod val="75000"/>
                  </a:srgbClr>
                </a:solidFill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F3CE01F-DC04-E025-831D-085873D827DF}"/>
              </a:ext>
            </a:extLst>
          </p:cNvPr>
          <p:cNvGrpSpPr/>
          <p:nvPr/>
        </p:nvGrpSpPr>
        <p:grpSpPr>
          <a:xfrm>
            <a:off x="-23321" y="893"/>
            <a:ext cx="12218390" cy="1114062"/>
            <a:chOff x="-23327" y="0"/>
            <a:chExt cx="12221573" cy="111435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7AB650-F4DE-2826-BA44-7F7FF86C2D78}"/>
                </a:ext>
              </a:extLst>
            </p:cNvPr>
            <p:cNvSpPr/>
            <p:nvPr userDrawn="1"/>
          </p:nvSpPr>
          <p:spPr>
            <a:xfrm>
              <a:off x="-23327" y="0"/>
              <a:ext cx="12215328" cy="11143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Roboto"/>
              </a:endParaRPr>
            </a:p>
          </p:txBody>
        </p:sp>
        <p:pic>
          <p:nvPicPr>
            <p:cNvPr id="7" name="Picture 6" descr="A picture containing outdoor, building, gate, fence&#10;&#10;Description automatically generated">
              <a:extLst>
                <a:ext uri="{FF2B5EF4-FFF2-40B4-BE49-F238E27FC236}">
                  <a16:creationId xmlns:a16="http://schemas.microsoft.com/office/drawing/2014/main" id="{E2FC4DA6-55DB-3D9A-AF4E-60D961E3A9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4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17084" y="1045"/>
              <a:ext cx="12215330" cy="1107438"/>
            </a:xfrm>
            <a:prstGeom prst="rect">
              <a:avLst/>
            </a:prstGeom>
          </p:spPr>
        </p:pic>
      </p:grpSp>
      <p:sp>
        <p:nvSpPr>
          <p:cNvPr id="8" name="Graphic 13">
            <a:extLst>
              <a:ext uri="{FF2B5EF4-FFF2-40B4-BE49-F238E27FC236}">
                <a16:creationId xmlns:a16="http://schemas.microsoft.com/office/drawing/2014/main" id="{27812169-FB3B-50E1-27A8-BAE9FEFBA703}"/>
              </a:ext>
            </a:extLst>
          </p:cNvPr>
          <p:cNvSpPr/>
          <p:nvPr/>
        </p:nvSpPr>
        <p:spPr>
          <a:xfrm>
            <a:off x="-32343" y="135261"/>
            <a:ext cx="11501645" cy="822473"/>
          </a:xfrm>
          <a:custGeom>
            <a:avLst/>
            <a:gdLst>
              <a:gd name="connsiteX0" fmla="*/ 0 w 11504641"/>
              <a:gd name="connsiteY0" fmla="*/ 819752 h 822687"/>
              <a:gd name="connsiteX1" fmla="*/ 11059302 w 11504641"/>
              <a:gd name="connsiteY1" fmla="*/ 822688 h 822687"/>
              <a:gd name="connsiteX2" fmla="*/ 11504641 w 11504641"/>
              <a:gd name="connsiteY2" fmla="*/ 411344 h 822687"/>
              <a:gd name="connsiteX3" fmla="*/ 11101487 w 11504641"/>
              <a:gd name="connsiteY3" fmla="*/ 1854 h 822687"/>
              <a:gd name="connsiteX4" fmla="*/ 11101487 w 11504641"/>
              <a:gd name="connsiteY4" fmla="*/ 1854 h 822687"/>
              <a:gd name="connsiteX5" fmla="*/ 11101487 w 11504641"/>
              <a:gd name="connsiteY5" fmla="*/ 0 h 822687"/>
              <a:gd name="connsiteX6" fmla="*/ 0 w 11504641"/>
              <a:gd name="connsiteY6" fmla="*/ 0 h 8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04641" h="822687">
                <a:moveTo>
                  <a:pt x="0" y="819752"/>
                </a:moveTo>
                <a:cubicBezTo>
                  <a:pt x="0" y="819752"/>
                  <a:pt x="11041377" y="822688"/>
                  <a:pt x="11059302" y="822688"/>
                </a:cubicBezTo>
                <a:cubicBezTo>
                  <a:pt x="11305304" y="822688"/>
                  <a:pt x="11504641" y="638495"/>
                  <a:pt x="11504641" y="411344"/>
                </a:cubicBezTo>
                <a:cubicBezTo>
                  <a:pt x="11504641" y="197328"/>
                  <a:pt x="11327556" y="21479"/>
                  <a:pt x="11101487" y="1854"/>
                </a:cubicBezTo>
                <a:lnTo>
                  <a:pt x="11101487" y="1854"/>
                </a:lnTo>
                <a:lnTo>
                  <a:pt x="11101487" y="0"/>
                </a:lnTo>
                <a:lnTo>
                  <a:pt x="0" y="0"/>
                </a:lnTo>
              </a:path>
            </a:pathLst>
          </a:custGeom>
          <a:solidFill>
            <a:schemeClr val="tx2"/>
          </a:solidFill>
          <a:ln w="285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defTabSz="914126">
              <a:defRPr/>
            </a:pPr>
            <a:endParaRPr lang="en-US" sz="1799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D42FF8F-EDE3-EF66-844D-B9AED9A847C6}"/>
              </a:ext>
            </a:extLst>
          </p:cNvPr>
          <p:cNvSpPr txBox="1">
            <a:spLocks/>
          </p:cNvSpPr>
          <p:nvPr/>
        </p:nvSpPr>
        <p:spPr>
          <a:xfrm>
            <a:off x="1514049" y="161794"/>
            <a:ext cx="10690442" cy="7725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3000" b="0" kern="1200" dirty="0">
                <a:solidFill>
                  <a:schemeClr val="bg1"/>
                </a:solidFill>
                <a:latin typeface="Roboto Regular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>
              <a:buClr>
                <a:srgbClr val="1799D6"/>
              </a:buClr>
              <a:defRPr/>
            </a:pPr>
            <a:r>
              <a:rPr lang="en-US" sz="2999" dirty="0">
                <a:solidFill>
                  <a:srgbClr val="FFFFFF"/>
                </a:solidFill>
              </a:rPr>
              <a:t>Resilience Funding Success Story: Stafford Township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5AB41B-87A7-DA76-B752-A986492CB31C}"/>
              </a:ext>
            </a:extLst>
          </p:cNvPr>
          <p:cNvGrpSpPr/>
          <p:nvPr/>
        </p:nvGrpSpPr>
        <p:grpSpPr>
          <a:xfrm>
            <a:off x="144684" y="291616"/>
            <a:ext cx="1266495" cy="745169"/>
            <a:chOff x="19052" y="427854"/>
            <a:chExt cx="1266825" cy="74536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F9DE489-A93B-0706-4F4D-4407B0C3231C}"/>
                </a:ext>
              </a:extLst>
            </p:cNvPr>
            <p:cNvSpPr/>
            <p:nvPr/>
          </p:nvSpPr>
          <p:spPr bwMode="auto">
            <a:xfrm>
              <a:off x="222378" y="654047"/>
              <a:ext cx="845286" cy="519170"/>
            </a:xfrm>
            <a:prstGeom prst="ellipse">
              <a:avLst/>
            </a:prstGeom>
            <a:solidFill>
              <a:srgbClr val="1799D6">
                <a:lumMod val="20000"/>
                <a:lumOff val="80000"/>
              </a:srgbClr>
            </a:solidFill>
            <a:ln w="53975" cap="flat" cmpd="sng" algn="ctr">
              <a:solidFill>
                <a:srgbClr val="004A98">
                  <a:alpha val="9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797" indent="-342797" defTabSz="45706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399" b="1" kern="0" dirty="0">
                <a:solidFill>
                  <a:srgbClr val="005596"/>
                </a:solidFill>
                <a:latin typeface="Calibri" pitchFamily="34" charset="0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61C5022B-5782-C685-691D-3F1F855D5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052" y="427854"/>
              <a:ext cx="1266825" cy="581025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81E3B6E-6EA5-2A09-7DC8-FC9F8A8835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61382" y="538841"/>
            <a:ext cx="833098" cy="8165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1FDA45-160C-4602-83C3-67074BBD814B}"/>
              </a:ext>
            </a:extLst>
          </p:cNvPr>
          <p:cNvSpPr txBox="1"/>
          <p:nvPr/>
        </p:nvSpPr>
        <p:spPr>
          <a:xfrm>
            <a:off x="7460093" y="2238294"/>
            <a:ext cx="46308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sz="4000" dirty="0">
                <a:latin typeface="+mj-lt"/>
              </a:rPr>
              <a:t>Cleaning Up The Bay</a:t>
            </a:r>
          </a:p>
          <a:p>
            <a:pPr algn="ctr" defTabSz="914400"/>
            <a:endParaRPr lang="en-US" dirty="0">
              <a:latin typeface="+mj-lt"/>
            </a:endParaRPr>
          </a:p>
          <a:p>
            <a:pPr marL="571500" indent="-571500" defTabSz="9144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186 Acres in Manahawkin Bay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22CE9D-8789-4A21-B2D9-05416E20A9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619" y="1677851"/>
            <a:ext cx="6314415" cy="429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84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E9D437-68B9-6E23-11B7-9C10B932EBC3}"/>
              </a:ext>
            </a:extLst>
          </p:cNvPr>
          <p:cNvSpPr/>
          <p:nvPr/>
        </p:nvSpPr>
        <p:spPr bwMode="auto">
          <a:xfrm>
            <a:off x="523695" y="1437433"/>
            <a:ext cx="6523340" cy="4724189"/>
          </a:xfrm>
          <a:prstGeom prst="rect">
            <a:avLst/>
          </a:prstGeom>
          <a:solidFill>
            <a:srgbClr val="E1F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797" indent="-342797" defTabSz="45706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399" b="1" dirty="0">
              <a:solidFill>
                <a:srgbClr val="005596"/>
              </a:solidFill>
              <a:latin typeface="Calibri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E1F389-6A62-E02E-B85F-E209C0F2553B}"/>
              </a:ext>
            </a:extLst>
          </p:cNvPr>
          <p:cNvSpPr/>
          <p:nvPr/>
        </p:nvSpPr>
        <p:spPr bwMode="auto">
          <a:xfrm>
            <a:off x="693586" y="1627485"/>
            <a:ext cx="6353449" cy="4361415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18283" tIns="18283" rIns="18283" bIns="18283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342797" indent="-342797" algn="ctr" defTabSz="45706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EAA53BF-DF81-C641-D35B-A84BD758ED84}"/>
              </a:ext>
            </a:extLst>
          </p:cNvPr>
          <p:cNvSpPr txBox="1">
            <a:spLocks/>
          </p:cNvSpPr>
          <p:nvPr/>
        </p:nvSpPr>
        <p:spPr>
          <a:xfrm>
            <a:off x="936754" y="1828323"/>
            <a:ext cx="5906147" cy="43332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31" indent="-228531" defTabSz="914126">
              <a:spcBef>
                <a:spcPts val="300"/>
              </a:spcBef>
              <a:spcAft>
                <a:spcPts val="0"/>
              </a:spcAft>
              <a:buClr>
                <a:srgbClr val="1799D6"/>
              </a:buClr>
              <a:defRPr/>
            </a:pPr>
            <a:r>
              <a:rPr lang="en-US" sz="1899" dirty="0">
                <a:solidFill>
                  <a:srgbClr val="000000">
                    <a:lumMod val="75000"/>
                  </a:srgbClr>
                </a:solidFill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F3CE01F-DC04-E025-831D-085873D827DF}"/>
              </a:ext>
            </a:extLst>
          </p:cNvPr>
          <p:cNvGrpSpPr/>
          <p:nvPr/>
        </p:nvGrpSpPr>
        <p:grpSpPr>
          <a:xfrm>
            <a:off x="-23321" y="893"/>
            <a:ext cx="12218390" cy="1114062"/>
            <a:chOff x="-23327" y="0"/>
            <a:chExt cx="12221573" cy="111435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7AB650-F4DE-2826-BA44-7F7FF86C2D78}"/>
                </a:ext>
              </a:extLst>
            </p:cNvPr>
            <p:cNvSpPr/>
            <p:nvPr userDrawn="1"/>
          </p:nvSpPr>
          <p:spPr>
            <a:xfrm>
              <a:off x="-23327" y="0"/>
              <a:ext cx="12215328" cy="11143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Roboto"/>
              </a:endParaRPr>
            </a:p>
          </p:txBody>
        </p:sp>
        <p:pic>
          <p:nvPicPr>
            <p:cNvPr id="7" name="Picture 6" descr="A picture containing outdoor, building, gate, fence&#10;&#10;Description automatically generated">
              <a:extLst>
                <a:ext uri="{FF2B5EF4-FFF2-40B4-BE49-F238E27FC236}">
                  <a16:creationId xmlns:a16="http://schemas.microsoft.com/office/drawing/2014/main" id="{E2FC4DA6-55DB-3D9A-AF4E-60D961E3A9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4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17084" y="1045"/>
              <a:ext cx="12215330" cy="1107438"/>
            </a:xfrm>
            <a:prstGeom prst="rect">
              <a:avLst/>
            </a:prstGeom>
          </p:spPr>
        </p:pic>
      </p:grpSp>
      <p:sp>
        <p:nvSpPr>
          <p:cNvPr id="8" name="Graphic 13">
            <a:extLst>
              <a:ext uri="{FF2B5EF4-FFF2-40B4-BE49-F238E27FC236}">
                <a16:creationId xmlns:a16="http://schemas.microsoft.com/office/drawing/2014/main" id="{27812169-FB3B-50E1-27A8-BAE9FEFBA703}"/>
              </a:ext>
            </a:extLst>
          </p:cNvPr>
          <p:cNvSpPr/>
          <p:nvPr/>
        </p:nvSpPr>
        <p:spPr>
          <a:xfrm>
            <a:off x="-32343" y="135261"/>
            <a:ext cx="11501645" cy="822473"/>
          </a:xfrm>
          <a:custGeom>
            <a:avLst/>
            <a:gdLst>
              <a:gd name="connsiteX0" fmla="*/ 0 w 11504641"/>
              <a:gd name="connsiteY0" fmla="*/ 819752 h 822687"/>
              <a:gd name="connsiteX1" fmla="*/ 11059302 w 11504641"/>
              <a:gd name="connsiteY1" fmla="*/ 822688 h 822687"/>
              <a:gd name="connsiteX2" fmla="*/ 11504641 w 11504641"/>
              <a:gd name="connsiteY2" fmla="*/ 411344 h 822687"/>
              <a:gd name="connsiteX3" fmla="*/ 11101487 w 11504641"/>
              <a:gd name="connsiteY3" fmla="*/ 1854 h 822687"/>
              <a:gd name="connsiteX4" fmla="*/ 11101487 w 11504641"/>
              <a:gd name="connsiteY4" fmla="*/ 1854 h 822687"/>
              <a:gd name="connsiteX5" fmla="*/ 11101487 w 11504641"/>
              <a:gd name="connsiteY5" fmla="*/ 0 h 822687"/>
              <a:gd name="connsiteX6" fmla="*/ 0 w 11504641"/>
              <a:gd name="connsiteY6" fmla="*/ 0 h 8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04641" h="822687">
                <a:moveTo>
                  <a:pt x="0" y="819752"/>
                </a:moveTo>
                <a:cubicBezTo>
                  <a:pt x="0" y="819752"/>
                  <a:pt x="11041377" y="822688"/>
                  <a:pt x="11059302" y="822688"/>
                </a:cubicBezTo>
                <a:cubicBezTo>
                  <a:pt x="11305304" y="822688"/>
                  <a:pt x="11504641" y="638495"/>
                  <a:pt x="11504641" y="411344"/>
                </a:cubicBezTo>
                <a:cubicBezTo>
                  <a:pt x="11504641" y="197328"/>
                  <a:pt x="11327556" y="21479"/>
                  <a:pt x="11101487" y="1854"/>
                </a:cubicBezTo>
                <a:lnTo>
                  <a:pt x="11101487" y="1854"/>
                </a:lnTo>
                <a:lnTo>
                  <a:pt x="11101487" y="0"/>
                </a:lnTo>
                <a:lnTo>
                  <a:pt x="0" y="0"/>
                </a:lnTo>
              </a:path>
            </a:pathLst>
          </a:custGeom>
          <a:solidFill>
            <a:schemeClr val="tx2"/>
          </a:solidFill>
          <a:ln w="285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defTabSz="914126">
              <a:defRPr/>
            </a:pPr>
            <a:endParaRPr lang="en-US" sz="1799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D42FF8F-EDE3-EF66-844D-B9AED9A847C6}"/>
              </a:ext>
            </a:extLst>
          </p:cNvPr>
          <p:cNvSpPr txBox="1">
            <a:spLocks/>
          </p:cNvSpPr>
          <p:nvPr/>
        </p:nvSpPr>
        <p:spPr>
          <a:xfrm>
            <a:off x="1514049" y="161794"/>
            <a:ext cx="10690442" cy="7725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3000" b="0" kern="1200" dirty="0">
                <a:solidFill>
                  <a:schemeClr val="bg1"/>
                </a:solidFill>
                <a:latin typeface="Roboto Regular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>
              <a:buClr>
                <a:srgbClr val="1799D6"/>
              </a:buClr>
              <a:defRPr/>
            </a:pPr>
            <a:r>
              <a:rPr lang="en-US" sz="2999" dirty="0">
                <a:solidFill>
                  <a:srgbClr val="FFFFFF"/>
                </a:solidFill>
              </a:rPr>
              <a:t>Resilience Funding Success Story: Stafford Township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5AB41B-87A7-DA76-B752-A986492CB31C}"/>
              </a:ext>
            </a:extLst>
          </p:cNvPr>
          <p:cNvGrpSpPr/>
          <p:nvPr/>
        </p:nvGrpSpPr>
        <p:grpSpPr>
          <a:xfrm>
            <a:off x="144684" y="291616"/>
            <a:ext cx="1266495" cy="745169"/>
            <a:chOff x="19052" y="427854"/>
            <a:chExt cx="1266825" cy="74536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F9DE489-A93B-0706-4F4D-4407B0C3231C}"/>
                </a:ext>
              </a:extLst>
            </p:cNvPr>
            <p:cNvSpPr/>
            <p:nvPr/>
          </p:nvSpPr>
          <p:spPr bwMode="auto">
            <a:xfrm>
              <a:off x="222378" y="654047"/>
              <a:ext cx="845286" cy="519170"/>
            </a:xfrm>
            <a:prstGeom prst="ellipse">
              <a:avLst/>
            </a:prstGeom>
            <a:solidFill>
              <a:srgbClr val="1799D6">
                <a:lumMod val="20000"/>
                <a:lumOff val="80000"/>
              </a:srgbClr>
            </a:solidFill>
            <a:ln w="53975" cap="flat" cmpd="sng" algn="ctr">
              <a:solidFill>
                <a:srgbClr val="004A98">
                  <a:alpha val="9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797" indent="-342797" defTabSz="45706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399" b="1" kern="0" dirty="0">
                <a:solidFill>
                  <a:srgbClr val="005596"/>
                </a:solidFill>
                <a:latin typeface="Calibri" pitchFamily="34" charset="0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61C5022B-5782-C685-691D-3F1F855D5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052" y="427854"/>
              <a:ext cx="1266825" cy="581025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81E3B6E-6EA5-2A09-7DC8-FC9F8A8835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61382" y="538841"/>
            <a:ext cx="833098" cy="8165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1FDA45-160C-4602-83C3-67074BBD814B}"/>
              </a:ext>
            </a:extLst>
          </p:cNvPr>
          <p:cNvSpPr txBox="1"/>
          <p:nvPr/>
        </p:nvSpPr>
        <p:spPr>
          <a:xfrm>
            <a:off x="7403795" y="1398517"/>
            <a:ext cx="46308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sz="4000" dirty="0">
                <a:latin typeface="Calibri" panose="020F0502020204030204"/>
              </a:rPr>
              <a:t>Involving the Community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43553E-01FE-4344-A617-9611272C2A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355374"/>
            <a:ext cx="4231577" cy="550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1A5199-B9F9-4DEF-BECE-D29752A537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5428" y="1366077"/>
            <a:ext cx="3301497" cy="28226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D9C5F9-6C7A-4D0F-8F40-530ADA2F19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3977" y="3799527"/>
            <a:ext cx="4565659" cy="31065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A8EF5C-894F-49AF-9E0E-163A6FA149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6925" y="2681716"/>
            <a:ext cx="4987566" cy="24124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9FDD69-9F31-444E-83B2-EEAB667C00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09636" y="4693159"/>
            <a:ext cx="3779189" cy="221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82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A47DD-BBCC-8B46-8CDC-C40AD20286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0632" y="2142366"/>
            <a:ext cx="5638826" cy="3689474"/>
          </a:xfrm>
        </p:spPr>
        <p:txBody>
          <a:bodyPr/>
          <a:lstStyle/>
          <a:p>
            <a:r>
              <a:rPr lang="en-US" sz="2800" dirty="0"/>
              <a:t>Chris Huch</a:t>
            </a:r>
          </a:p>
          <a:p>
            <a:r>
              <a:rPr lang="en-US" sz="2800" dirty="0"/>
              <a:t>Black &amp; Veatch Corporation</a:t>
            </a:r>
          </a:p>
          <a:p>
            <a:r>
              <a:rPr lang="en-US" sz="2800" dirty="0"/>
              <a:t>Hazard Mitigation Planning Specialist</a:t>
            </a:r>
          </a:p>
          <a:p>
            <a:r>
              <a:rPr lang="en-US" sz="2800" dirty="0"/>
              <a:t>+1 201 225 8077 </a:t>
            </a:r>
          </a:p>
          <a:p>
            <a:r>
              <a:rPr lang="en-US" sz="2800" dirty="0">
                <a:hlinkClick r:id="rId2"/>
              </a:rPr>
              <a:t>HuchJrC@bv.com</a:t>
            </a:r>
            <a:r>
              <a:rPr lang="en-US" sz="2800" dirty="0"/>
              <a:t> </a:t>
            </a:r>
          </a:p>
          <a:p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46C6E9E-EA47-E5B6-EABC-142E38BC6C3A}"/>
              </a:ext>
            </a:extLst>
          </p:cNvPr>
          <p:cNvSpPr txBox="1">
            <a:spLocks/>
          </p:cNvSpPr>
          <p:nvPr/>
        </p:nvSpPr>
        <p:spPr>
          <a:xfrm>
            <a:off x="6282813" y="1808070"/>
            <a:ext cx="5309420" cy="368947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3599" b="0" i="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09311" indent="0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1999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218620" indent="0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1999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827931" indent="0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1999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437242" indent="0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1999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Matthew R. von der Hayden</a:t>
            </a:r>
          </a:p>
          <a:p>
            <a:r>
              <a:rPr lang="en-US" sz="2800" dirty="0"/>
              <a:t>Stafford Township </a:t>
            </a:r>
          </a:p>
          <a:p>
            <a:r>
              <a:rPr lang="en-US" sz="2800" dirty="0"/>
              <a:t>Administrator / Director of Water &amp; Sewer Utility </a:t>
            </a:r>
          </a:p>
          <a:p>
            <a:r>
              <a:rPr lang="en-US" sz="2800" dirty="0"/>
              <a:t>Township of Stafford</a:t>
            </a:r>
          </a:p>
          <a:p>
            <a:r>
              <a:rPr lang="en-US" sz="2800" dirty="0"/>
              <a:t>609-597-1000 Extension 8516</a:t>
            </a:r>
          </a:p>
          <a:p>
            <a:r>
              <a:rPr lang="en-US" sz="2800" dirty="0">
                <a:hlinkClick r:id="rId3"/>
              </a:rPr>
              <a:t>mvonderHayden@staffordnj.gov</a:t>
            </a:r>
            <a:r>
              <a:rPr lang="en-US" sz="2800" dirty="0"/>
              <a:t>  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02BEAD-9751-A704-C26A-F157F5B4E94E}"/>
              </a:ext>
            </a:extLst>
          </p:cNvPr>
          <p:cNvSpPr txBox="1"/>
          <p:nvPr/>
        </p:nvSpPr>
        <p:spPr>
          <a:xfrm>
            <a:off x="727588" y="825910"/>
            <a:ext cx="903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 more information contact:</a:t>
            </a:r>
          </a:p>
        </p:txBody>
      </p:sp>
    </p:spTree>
    <p:extLst>
      <p:ext uri="{BB962C8B-B14F-4D97-AF65-F5344CB8AC3E}">
        <p14:creationId xmlns:p14="http://schemas.microsoft.com/office/powerpoint/2010/main" val="647872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0E3E0-57EF-4E9A-2E98-C606F8A43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534" y="2440705"/>
            <a:ext cx="6277706" cy="2014424"/>
          </a:xfrm>
        </p:spPr>
        <p:txBody>
          <a:bodyPr/>
          <a:lstStyle/>
          <a:p>
            <a:r>
              <a:rPr lang="en-US" dirty="0"/>
              <a:t>Current Resilience Funding Landscape</a:t>
            </a:r>
          </a:p>
        </p:txBody>
      </p:sp>
    </p:spTree>
    <p:extLst>
      <p:ext uri="{BB962C8B-B14F-4D97-AF65-F5344CB8AC3E}">
        <p14:creationId xmlns:p14="http://schemas.microsoft.com/office/powerpoint/2010/main" val="373742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E9D437-68B9-6E23-11B7-9C10B932EBC3}"/>
              </a:ext>
            </a:extLst>
          </p:cNvPr>
          <p:cNvSpPr/>
          <p:nvPr/>
        </p:nvSpPr>
        <p:spPr bwMode="auto">
          <a:xfrm>
            <a:off x="376892" y="1437433"/>
            <a:ext cx="11092409" cy="4724189"/>
          </a:xfrm>
          <a:prstGeom prst="rect">
            <a:avLst/>
          </a:prstGeom>
          <a:solidFill>
            <a:srgbClr val="E1F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797" indent="-342797" defTabSz="45706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399" b="1">
              <a:solidFill>
                <a:srgbClr val="005596"/>
              </a:solidFill>
              <a:latin typeface="Calibri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E1F389-6A62-E02E-B85F-E209C0F2553B}"/>
              </a:ext>
            </a:extLst>
          </p:cNvPr>
          <p:cNvSpPr/>
          <p:nvPr/>
        </p:nvSpPr>
        <p:spPr bwMode="auto">
          <a:xfrm>
            <a:off x="546784" y="1627485"/>
            <a:ext cx="10690730" cy="4361415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18283" tIns="18283" rIns="18283" bIns="18283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342797" indent="-342797" algn="ctr" defTabSz="45706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0">
              <a:solidFill>
                <a:srgbClr val="FFFFFF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EAA53BF-DF81-C641-D35B-A84BD758ED84}"/>
              </a:ext>
            </a:extLst>
          </p:cNvPr>
          <p:cNvSpPr txBox="1">
            <a:spLocks/>
          </p:cNvSpPr>
          <p:nvPr/>
        </p:nvSpPr>
        <p:spPr>
          <a:xfrm>
            <a:off x="716356" y="1771187"/>
            <a:ext cx="10521158" cy="39307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4"/>
                </a:solidFill>
              </a:rPr>
              <a:t>Building Resilient Infrastructure and Communities (BRIC)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Terminated in April 2025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Court order blocked termination in December 2025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Remains frozen despite court order with no apparent federal action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B6C1E"/>
              </a:solidFill>
              <a:effectLst/>
              <a:uLnTx/>
              <a:uFillTx/>
              <a:latin typeface="Roboto Regular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EB6C1E"/>
                </a:solidFill>
              </a:rPr>
              <a:t>Flood Mitigation Assistance (FMA)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B6C1E"/>
              </a:solidFill>
              <a:effectLst/>
              <a:uLnTx/>
              <a:uFillTx/>
              <a:latin typeface="Roboto Regular"/>
              <a:ea typeface="+mn-ea"/>
              <a:cs typeface="+mn-cs"/>
            </a:endParaRPr>
          </a:p>
          <a:p>
            <a:pPr marR="0" lvl="0" fontAlgn="auto">
              <a:spcBef>
                <a:spcPts val="0"/>
              </a:spcBef>
              <a:spcAft>
                <a:spcPts val="0"/>
              </a:spcAft>
              <a:buSzTx/>
              <a:tabLst/>
              <a:defRPr/>
            </a:pPr>
            <a:r>
              <a:rPr lang="en-US" sz="2000" dirty="0"/>
              <a:t>Active but FY2026 appropriations have been delayed due to DHS budget disputes</a:t>
            </a:r>
          </a:p>
          <a:p>
            <a:pPr marR="0" lvl="0" fontAlgn="auto">
              <a:spcBef>
                <a:spcPts val="0"/>
              </a:spcBef>
              <a:spcAft>
                <a:spcPts val="0"/>
              </a:spcAft>
              <a:buSzTx/>
              <a:tabLst/>
              <a:defRPr/>
            </a:pPr>
            <a:r>
              <a:rPr lang="en-US" sz="2000" dirty="0"/>
              <a:t>Upcoming availability tied to next HMA funding cycle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C2A26"/>
              </a:solidFill>
              <a:effectLst/>
              <a:uLnTx/>
              <a:uFillTx/>
              <a:latin typeface="Roboto Regular"/>
              <a:ea typeface="+mn-ea"/>
              <a:cs typeface="+mn-cs"/>
            </a:endParaRPr>
          </a:p>
          <a:p>
            <a:pPr marL="0" indent="0" defTabSz="1218987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b="1" dirty="0">
                <a:solidFill>
                  <a:srgbClr val="EB6C1E"/>
                </a:solidFill>
              </a:rPr>
              <a:t>Hazard Mitigation Grant Program (HMGP)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Continues to operate based on disaster declarations but distribution has drastically slowed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highlight>
                <a:srgbClr val="FFFF00"/>
              </a:highlight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F3CE01F-DC04-E025-831D-085873D827DF}"/>
              </a:ext>
            </a:extLst>
          </p:cNvPr>
          <p:cNvGrpSpPr/>
          <p:nvPr/>
        </p:nvGrpSpPr>
        <p:grpSpPr>
          <a:xfrm>
            <a:off x="-23321" y="893"/>
            <a:ext cx="12218390" cy="1114062"/>
            <a:chOff x="-23327" y="0"/>
            <a:chExt cx="12221573" cy="111435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7AB650-F4DE-2826-BA44-7F7FF86C2D78}"/>
                </a:ext>
              </a:extLst>
            </p:cNvPr>
            <p:cNvSpPr/>
            <p:nvPr userDrawn="1"/>
          </p:nvSpPr>
          <p:spPr>
            <a:xfrm>
              <a:off x="-23327" y="0"/>
              <a:ext cx="12215328" cy="11143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pic>
          <p:nvPicPr>
            <p:cNvPr id="7" name="Picture 6" descr="A picture containing outdoor, building, gate, fence&#10;&#10;Description automatically generated">
              <a:extLst>
                <a:ext uri="{FF2B5EF4-FFF2-40B4-BE49-F238E27FC236}">
                  <a16:creationId xmlns:a16="http://schemas.microsoft.com/office/drawing/2014/main" id="{E2FC4DA6-55DB-3D9A-AF4E-60D961E3A9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4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17084" y="1045"/>
              <a:ext cx="12215330" cy="1107438"/>
            </a:xfrm>
            <a:prstGeom prst="rect">
              <a:avLst/>
            </a:prstGeom>
          </p:spPr>
        </p:pic>
      </p:grpSp>
      <p:sp>
        <p:nvSpPr>
          <p:cNvPr id="8" name="Graphic 13">
            <a:extLst>
              <a:ext uri="{FF2B5EF4-FFF2-40B4-BE49-F238E27FC236}">
                <a16:creationId xmlns:a16="http://schemas.microsoft.com/office/drawing/2014/main" id="{27812169-FB3B-50E1-27A8-BAE9FEFBA703}"/>
              </a:ext>
            </a:extLst>
          </p:cNvPr>
          <p:cNvSpPr/>
          <p:nvPr/>
        </p:nvSpPr>
        <p:spPr>
          <a:xfrm>
            <a:off x="-32343" y="135261"/>
            <a:ext cx="11501645" cy="822473"/>
          </a:xfrm>
          <a:custGeom>
            <a:avLst/>
            <a:gdLst>
              <a:gd name="connsiteX0" fmla="*/ 0 w 11504641"/>
              <a:gd name="connsiteY0" fmla="*/ 819752 h 822687"/>
              <a:gd name="connsiteX1" fmla="*/ 11059302 w 11504641"/>
              <a:gd name="connsiteY1" fmla="*/ 822688 h 822687"/>
              <a:gd name="connsiteX2" fmla="*/ 11504641 w 11504641"/>
              <a:gd name="connsiteY2" fmla="*/ 411344 h 822687"/>
              <a:gd name="connsiteX3" fmla="*/ 11101487 w 11504641"/>
              <a:gd name="connsiteY3" fmla="*/ 1854 h 822687"/>
              <a:gd name="connsiteX4" fmla="*/ 11101487 w 11504641"/>
              <a:gd name="connsiteY4" fmla="*/ 1854 h 822687"/>
              <a:gd name="connsiteX5" fmla="*/ 11101487 w 11504641"/>
              <a:gd name="connsiteY5" fmla="*/ 0 h 822687"/>
              <a:gd name="connsiteX6" fmla="*/ 0 w 11504641"/>
              <a:gd name="connsiteY6" fmla="*/ 0 h 8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04641" h="822687">
                <a:moveTo>
                  <a:pt x="0" y="819752"/>
                </a:moveTo>
                <a:cubicBezTo>
                  <a:pt x="0" y="819752"/>
                  <a:pt x="11041377" y="822688"/>
                  <a:pt x="11059302" y="822688"/>
                </a:cubicBezTo>
                <a:cubicBezTo>
                  <a:pt x="11305304" y="822688"/>
                  <a:pt x="11504641" y="638495"/>
                  <a:pt x="11504641" y="411344"/>
                </a:cubicBezTo>
                <a:cubicBezTo>
                  <a:pt x="11504641" y="197328"/>
                  <a:pt x="11327556" y="21479"/>
                  <a:pt x="11101487" y="1854"/>
                </a:cubicBezTo>
                <a:lnTo>
                  <a:pt x="11101487" y="1854"/>
                </a:lnTo>
                <a:lnTo>
                  <a:pt x="11101487" y="0"/>
                </a:lnTo>
                <a:lnTo>
                  <a:pt x="0" y="0"/>
                </a:lnTo>
              </a:path>
            </a:pathLst>
          </a:custGeom>
          <a:solidFill>
            <a:schemeClr val="tx2"/>
          </a:solidFill>
          <a:ln w="285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 sz="2399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2B7D8B1-7862-E7D5-235F-447BC0015D1E}"/>
              </a:ext>
            </a:extLst>
          </p:cNvPr>
          <p:cNvSpPr txBox="1">
            <a:spLocks/>
          </p:cNvSpPr>
          <p:nvPr/>
        </p:nvSpPr>
        <p:spPr>
          <a:xfrm>
            <a:off x="373260" y="161794"/>
            <a:ext cx="10690442" cy="7725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3000" b="0" kern="1200" dirty="0">
                <a:solidFill>
                  <a:schemeClr val="bg1"/>
                </a:solidFill>
                <a:latin typeface="Roboto Regular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99" dirty="0"/>
              <a:t>FEMA Mitigation Programs – through NJOEM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AFDF793-B63B-6E50-331E-F82D0CC051A2}"/>
              </a:ext>
            </a:extLst>
          </p:cNvPr>
          <p:cNvSpPr txBox="1">
            <a:spLocks/>
          </p:cNvSpPr>
          <p:nvPr/>
        </p:nvSpPr>
        <p:spPr>
          <a:xfrm>
            <a:off x="1" y="6285919"/>
            <a:ext cx="12188824" cy="4310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799" b="1" i="1" dirty="0">
                <a:solidFill>
                  <a:schemeClr val="tx2"/>
                </a:solidFill>
              </a:rPr>
              <a:t>Take home message: FEMA mitigation funding availability and distribution is more complicated than ever before </a:t>
            </a:r>
          </a:p>
        </p:txBody>
      </p:sp>
    </p:spTree>
    <p:extLst>
      <p:ext uri="{BB962C8B-B14F-4D97-AF65-F5344CB8AC3E}">
        <p14:creationId xmlns:p14="http://schemas.microsoft.com/office/powerpoint/2010/main" val="843907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7BC9E-6F67-5730-DA5D-1B107AAD4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361700-95B1-A303-6929-11E28342BB89}"/>
              </a:ext>
            </a:extLst>
          </p:cNvPr>
          <p:cNvSpPr/>
          <p:nvPr/>
        </p:nvSpPr>
        <p:spPr bwMode="auto">
          <a:xfrm>
            <a:off x="219576" y="1264711"/>
            <a:ext cx="11092409" cy="4724189"/>
          </a:xfrm>
          <a:prstGeom prst="rect">
            <a:avLst/>
          </a:prstGeom>
          <a:solidFill>
            <a:srgbClr val="E1F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797" indent="-342797" defTabSz="45706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399" b="1">
              <a:solidFill>
                <a:srgbClr val="005596"/>
              </a:solidFill>
              <a:latin typeface="Calibri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993A09-AA78-A636-3E35-CDBE080BE1E9}"/>
              </a:ext>
            </a:extLst>
          </p:cNvPr>
          <p:cNvSpPr/>
          <p:nvPr/>
        </p:nvSpPr>
        <p:spPr bwMode="auto">
          <a:xfrm>
            <a:off x="546784" y="1627485"/>
            <a:ext cx="10690730" cy="4361415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18283" tIns="18283" rIns="18283" bIns="18283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342797" indent="-342797" algn="ctr" defTabSz="45706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0">
              <a:solidFill>
                <a:srgbClr val="FFFFFF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B033D24-E16E-1628-2E91-8BCC00A28B51}"/>
              </a:ext>
            </a:extLst>
          </p:cNvPr>
          <p:cNvSpPr txBox="1">
            <a:spLocks/>
          </p:cNvSpPr>
          <p:nvPr/>
        </p:nvSpPr>
        <p:spPr>
          <a:xfrm>
            <a:off x="716356" y="1771187"/>
            <a:ext cx="10521158" cy="39307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8987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b="1" dirty="0">
                <a:solidFill>
                  <a:srgbClr val="EB6C1E"/>
                </a:solidFill>
              </a:rPr>
              <a:t>Blue Acres Program </a:t>
            </a:r>
          </a:p>
          <a:p>
            <a:pPr marR="0" lvl="0" fontAlgn="auto">
              <a:spcBef>
                <a:spcPts val="0"/>
              </a:spcBef>
              <a:spcAft>
                <a:spcPts val="0"/>
              </a:spcAft>
              <a:buSzTx/>
              <a:tabLst/>
              <a:defRPr/>
            </a:pPr>
            <a:r>
              <a:rPr lang="en-US" sz="2000" dirty="0"/>
              <a:t>Property buyouts in flood‑prone areas</a:t>
            </a:r>
          </a:p>
          <a:p>
            <a:pPr marR="0" lvl="0" fontAlgn="auto">
              <a:spcBef>
                <a:spcPts val="0"/>
              </a:spcBef>
              <a:spcAft>
                <a:spcPts val="0"/>
              </a:spcAft>
              <a:buSzTx/>
              <a:tabLst/>
              <a:defRPr/>
            </a:pPr>
            <a:endParaRPr lang="en-US" sz="2000" dirty="0"/>
          </a:p>
          <a:p>
            <a:pPr marL="0" marR="0" lvl="0" indent="0" defTabSz="1218987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b="1" dirty="0">
                <a:solidFill>
                  <a:srgbClr val="EB6C1E"/>
                </a:solidFill>
              </a:rPr>
              <a:t>Shore Protection Program </a:t>
            </a:r>
          </a:p>
          <a:p>
            <a:pPr marR="0" lvl="0" fontAlgn="auto">
              <a:spcBef>
                <a:spcPts val="0"/>
              </a:spcBef>
              <a:spcAft>
                <a:spcPts val="0"/>
              </a:spcAft>
              <a:buSzTx/>
              <a:tabLst/>
              <a:defRPr/>
            </a:pPr>
            <a:r>
              <a:rPr lang="en-US" sz="2000" dirty="0"/>
              <a:t>Coastal resilience and erosion control funding</a:t>
            </a:r>
          </a:p>
          <a:p>
            <a:pPr marR="0" lvl="0" fontAlgn="auto">
              <a:spcBef>
                <a:spcPts val="0"/>
              </a:spcBef>
              <a:spcAft>
                <a:spcPts val="0"/>
              </a:spcAft>
              <a:buSzTx/>
              <a:tabLst/>
              <a:defRPr/>
            </a:pPr>
            <a:endParaRPr lang="en-US" sz="2000" dirty="0"/>
          </a:p>
          <a:p>
            <a:pPr marL="0" indent="0" defTabSz="1218987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b="1" dirty="0">
                <a:solidFill>
                  <a:srgbClr val="EB6C1E"/>
                </a:solidFill>
              </a:rPr>
              <a:t>Dam Restoration &amp; Inland Water Projects Loan Program </a:t>
            </a:r>
          </a:p>
          <a:p>
            <a:pPr marR="0" lvl="0" fontAlgn="auto">
              <a:spcBef>
                <a:spcPts val="0"/>
              </a:spcBef>
              <a:spcAft>
                <a:spcPts val="0"/>
              </a:spcAft>
              <a:buSzTx/>
              <a:tabLst/>
              <a:defRPr/>
            </a:pPr>
            <a:r>
              <a:rPr lang="en-US" sz="2000" dirty="0"/>
              <a:t>Hazard mitigation for dam safety</a:t>
            </a:r>
          </a:p>
          <a:p>
            <a:pPr marR="0" lvl="0" fontAlgn="auto">
              <a:spcBef>
                <a:spcPts val="0"/>
              </a:spcBef>
              <a:spcAft>
                <a:spcPts val="0"/>
              </a:spcAft>
              <a:buSzTx/>
              <a:tabLst/>
              <a:defRPr/>
            </a:pPr>
            <a:endParaRPr lang="en-US" sz="2000" dirty="0"/>
          </a:p>
          <a:p>
            <a:pPr marL="0" marR="0" lvl="0" indent="0" defTabSz="1218987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b="1" dirty="0">
                <a:solidFill>
                  <a:srgbClr val="EB6C1E"/>
                </a:solidFill>
              </a:rPr>
              <a:t>Green Acres </a:t>
            </a:r>
          </a:p>
          <a:p>
            <a:pPr marR="0" lvl="0" fontAlgn="auto">
              <a:spcBef>
                <a:spcPts val="0"/>
              </a:spcBef>
              <a:spcAft>
                <a:spcPts val="0"/>
              </a:spcAft>
              <a:buSzTx/>
              <a:tabLst/>
              <a:defRPr/>
            </a:pPr>
            <a:r>
              <a:rPr lang="en-US" sz="2000" dirty="0"/>
              <a:t>Acquisition and open space preservation to create natural buffers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highlight>
                <a:srgbClr val="FFFF00"/>
              </a:highlight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4F0A09B-E367-C50A-F7FB-DFE3C85C2D70}"/>
              </a:ext>
            </a:extLst>
          </p:cNvPr>
          <p:cNvGrpSpPr/>
          <p:nvPr/>
        </p:nvGrpSpPr>
        <p:grpSpPr>
          <a:xfrm>
            <a:off x="-23321" y="893"/>
            <a:ext cx="12218390" cy="1114062"/>
            <a:chOff x="-23327" y="0"/>
            <a:chExt cx="12221573" cy="111435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5B99804-AC8C-03A3-E738-D0C71290ED14}"/>
                </a:ext>
              </a:extLst>
            </p:cNvPr>
            <p:cNvSpPr/>
            <p:nvPr userDrawn="1"/>
          </p:nvSpPr>
          <p:spPr>
            <a:xfrm>
              <a:off x="-23327" y="0"/>
              <a:ext cx="12215328" cy="11143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pic>
          <p:nvPicPr>
            <p:cNvPr id="7" name="Picture 6" descr="A picture containing outdoor, building, gate, fence&#10;&#10;Description automatically generated">
              <a:extLst>
                <a:ext uri="{FF2B5EF4-FFF2-40B4-BE49-F238E27FC236}">
                  <a16:creationId xmlns:a16="http://schemas.microsoft.com/office/drawing/2014/main" id="{6A96AD39-D269-063A-A373-09DE6E3FE43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4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17084" y="1045"/>
              <a:ext cx="12215330" cy="1107438"/>
            </a:xfrm>
            <a:prstGeom prst="rect">
              <a:avLst/>
            </a:prstGeom>
          </p:spPr>
        </p:pic>
      </p:grpSp>
      <p:sp>
        <p:nvSpPr>
          <p:cNvPr id="8" name="Graphic 13">
            <a:extLst>
              <a:ext uri="{FF2B5EF4-FFF2-40B4-BE49-F238E27FC236}">
                <a16:creationId xmlns:a16="http://schemas.microsoft.com/office/drawing/2014/main" id="{BA2F3372-3E18-95E7-F981-5FCF5E2AC620}"/>
              </a:ext>
            </a:extLst>
          </p:cNvPr>
          <p:cNvSpPr/>
          <p:nvPr/>
        </p:nvSpPr>
        <p:spPr>
          <a:xfrm>
            <a:off x="-32343" y="135261"/>
            <a:ext cx="11501645" cy="822473"/>
          </a:xfrm>
          <a:custGeom>
            <a:avLst/>
            <a:gdLst>
              <a:gd name="connsiteX0" fmla="*/ 0 w 11504641"/>
              <a:gd name="connsiteY0" fmla="*/ 819752 h 822687"/>
              <a:gd name="connsiteX1" fmla="*/ 11059302 w 11504641"/>
              <a:gd name="connsiteY1" fmla="*/ 822688 h 822687"/>
              <a:gd name="connsiteX2" fmla="*/ 11504641 w 11504641"/>
              <a:gd name="connsiteY2" fmla="*/ 411344 h 822687"/>
              <a:gd name="connsiteX3" fmla="*/ 11101487 w 11504641"/>
              <a:gd name="connsiteY3" fmla="*/ 1854 h 822687"/>
              <a:gd name="connsiteX4" fmla="*/ 11101487 w 11504641"/>
              <a:gd name="connsiteY4" fmla="*/ 1854 h 822687"/>
              <a:gd name="connsiteX5" fmla="*/ 11101487 w 11504641"/>
              <a:gd name="connsiteY5" fmla="*/ 0 h 822687"/>
              <a:gd name="connsiteX6" fmla="*/ 0 w 11504641"/>
              <a:gd name="connsiteY6" fmla="*/ 0 h 8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04641" h="822687">
                <a:moveTo>
                  <a:pt x="0" y="819752"/>
                </a:moveTo>
                <a:cubicBezTo>
                  <a:pt x="0" y="819752"/>
                  <a:pt x="11041377" y="822688"/>
                  <a:pt x="11059302" y="822688"/>
                </a:cubicBezTo>
                <a:cubicBezTo>
                  <a:pt x="11305304" y="822688"/>
                  <a:pt x="11504641" y="638495"/>
                  <a:pt x="11504641" y="411344"/>
                </a:cubicBezTo>
                <a:cubicBezTo>
                  <a:pt x="11504641" y="197328"/>
                  <a:pt x="11327556" y="21479"/>
                  <a:pt x="11101487" y="1854"/>
                </a:cubicBezTo>
                <a:lnTo>
                  <a:pt x="11101487" y="1854"/>
                </a:lnTo>
                <a:lnTo>
                  <a:pt x="11101487" y="0"/>
                </a:lnTo>
                <a:lnTo>
                  <a:pt x="0" y="0"/>
                </a:lnTo>
              </a:path>
            </a:pathLst>
          </a:custGeom>
          <a:solidFill>
            <a:schemeClr val="tx2"/>
          </a:solidFill>
          <a:ln w="285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 sz="2399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CEBB903-BC0E-BA6B-8BBE-BAF16C28A460}"/>
              </a:ext>
            </a:extLst>
          </p:cNvPr>
          <p:cNvSpPr txBox="1">
            <a:spLocks/>
          </p:cNvSpPr>
          <p:nvPr/>
        </p:nvSpPr>
        <p:spPr>
          <a:xfrm>
            <a:off x="373260" y="161794"/>
            <a:ext cx="10690442" cy="7725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3000" b="0" kern="1200" dirty="0">
                <a:solidFill>
                  <a:schemeClr val="bg1"/>
                </a:solidFill>
                <a:latin typeface="Roboto Regular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99" dirty="0"/>
              <a:t>State Mitigation Programs - NJDEP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196D3AF-0C30-46D4-1B70-06078007BF0D}"/>
              </a:ext>
            </a:extLst>
          </p:cNvPr>
          <p:cNvSpPr txBox="1">
            <a:spLocks/>
          </p:cNvSpPr>
          <p:nvPr/>
        </p:nvSpPr>
        <p:spPr>
          <a:xfrm>
            <a:off x="1" y="6285919"/>
            <a:ext cx="12188824" cy="4310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799" b="1" i="1" dirty="0">
                <a:solidFill>
                  <a:schemeClr val="tx2"/>
                </a:solidFill>
              </a:rPr>
              <a:t>Take home message: State programs may meet your needs but also may become more competitive</a:t>
            </a:r>
          </a:p>
        </p:txBody>
      </p:sp>
    </p:spTree>
    <p:extLst>
      <p:ext uri="{BB962C8B-B14F-4D97-AF65-F5344CB8AC3E}">
        <p14:creationId xmlns:p14="http://schemas.microsoft.com/office/powerpoint/2010/main" val="4019490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55394-DA2E-D03B-5489-4B6804C6B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E29738-27E9-B28B-B594-878ACB6F8DBD}"/>
              </a:ext>
            </a:extLst>
          </p:cNvPr>
          <p:cNvSpPr/>
          <p:nvPr/>
        </p:nvSpPr>
        <p:spPr bwMode="auto">
          <a:xfrm>
            <a:off x="376892" y="1437433"/>
            <a:ext cx="11092409" cy="4724189"/>
          </a:xfrm>
          <a:prstGeom prst="rect">
            <a:avLst/>
          </a:prstGeom>
          <a:solidFill>
            <a:srgbClr val="E1F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797" indent="-342797" defTabSz="45706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399" b="1">
              <a:solidFill>
                <a:srgbClr val="005596"/>
              </a:solidFill>
              <a:latin typeface="Calibri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61D05D-45B5-436C-4C99-44FE22EB35BB}"/>
              </a:ext>
            </a:extLst>
          </p:cNvPr>
          <p:cNvSpPr/>
          <p:nvPr/>
        </p:nvSpPr>
        <p:spPr bwMode="auto">
          <a:xfrm>
            <a:off x="546784" y="1627485"/>
            <a:ext cx="10690730" cy="4361415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18283" tIns="18283" rIns="18283" bIns="18283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342797" indent="-342797" algn="ctr" defTabSz="45706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0">
              <a:solidFill>
                <a:srgbClr val="FFFFFF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FEA8AA7-04A6-BCD6-9168-EA7F4B0EDEE2}"/>
              </a:ext>
            </a:extLst>
          </p:cNvPr>
          <p:cNvSpPr txBox="1">
            <a:spLocks/>
          </p:cNvSpPr>
          <p:nvPr/>
        </p:nvSpPr>
        <p:spPr>
          <a:xfrm>
            <a:off x="716356" y="1771187"/>
            <a:ext cx="10521158" cy="39307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B6C1E"/>
                </a:solidFill>
                <a:effectLst/>
                <a:uLnTx/>
                <a:uFillTx/>
                <a:latin typeface="Roboto Regular"/>
                <a:ea typeface="+mn-ea"/>
                <a:cs typeface="+mn-cs"/>
              </a:rPr>
              <a:t>Green Streets &amp; Stormwater Infrastructure Mapping Grants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Stormwater infiltration, green infrastructure</a:t>
            </a:r>
          </a:p>
          <a:p>
            <a:pPr marL="0" indent="0" defTabSz="1218987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b="1" dirty="0">
              <a:solidFill>
                <a:srgbClr val="EB6C1E"/>
              </a:solidFill>
            </a:endParaRPr>
          </a:p>
          <a:p>
            <a:pPr marL="0" indent="0" defTabSz="1218987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b="1" dirty="0">
                <a:solidFill>
                  <a:srgbClr val="EB6C1E"/>
                </a:solidFill>
              </a:rPr>
              <a:t>Natural Climate Solutions Grants</a:t>
            </a:r>
          </a:p>
          <a:p>
            <a:pPr marR="0" lvl="0" fontAlgn="auto">
              <a:spcBef>
                <a:spcPts val="0"/>
              </a:spcBef>
              <a:spcAft>
                <a:spcPts val="0"/>
              </a:spcAft>
              <a:buSzTx/>
              <a:tabLst/>
              <a:defRPr/>
            </a:pPr>
            <a:r>
              <a:rPr lang="en-US" sz="2000" dirty="0"/>
              <a:t>Funding for carbon‑sequestering ecosystems like forests and marshes.</a:t>
            </a:r>
          </a:p>
          <a:p>
            <a:pPr marR="0" lvl="0" fontAlgn="auto">
              <a:spcBef>
                <a:spcPts val="0"/>
              </a:spcBef>
              <a:spcAft>
                <a:spcPts val="0"/>
              </a:spcAft>
              <a:buSzTx/>
              <a:tabLst/>
              <a:defRPr/>
            </a:pPr>
            <a:endParaRPr lang="en-US" sz="2000" dirty="0"/>
          </a:p>
          <a:p>
            <a:pPr marL="0" marR="0" lvl="0" indent="0" defTabSz="1218987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b="1" dirty="0">
                <a:solidFill>
                  <a:srgbClr val="EB6C1E"/>
                </a:solidFill>
              </a:rPr>
              <a:t>Sewer Overflow and Stormwater Reuse Municipal Grants</a:t>
            </a:r>
          </a:p>
          <a:p>
            <a:pPr marR="0" lvl="0" fontAlgn="auto">
              <a:spcBef>
                <a:spcPts val="0"/>
              </a:spcBef>
              <a:spcAft>
                <a:spcPts val="0"/>
              </a:spcAft>
              <a:buSzTx/>
              <a:tabLst/>
              <a:defRPr/>
            </a:pPr>
            <a:r>
              <a:rPr lang="en-US" sz="2000" dirty="0"/>
              <a:t>Source control and stormwater mitigation</a:t>
            </a:r>
          </a:p>
          <a:p>
            <a:pPr marR="0" lvl="0" fontAlgn="auto">
              <a:spcBef>
                <a:spcPts val="0"/>
              </a:spcBef>
              <a:spcAft>
                <a:spcPts val="0"/>
              </a:spcAft>
              <a:buSzTx/>
              <a:tabLst/>
              <a:defRPr/>
            </a:pPr>
            <a:endParaRPr lang="en-US" sz="2000" dirty="0"/>
          </a:p>
          <a:p>
            <a:pPr marL="0" indent="0" defTabSz="1218987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b="1" dirty="0">
                <a:solidFill>
                  <a:srgbClr val="EB6C1E"/>
                </a:solidFill>
              </a:rPr>
              <a:t>NJ Water Bank (Clean Water &amp; Drinking Water State Revolving Funds)</a:t>
            </a:r>
          </a:p>
          <a:p>
            <a:pPr marR="0" lvl="0" fontAlgn="auto">
              <a:spcBef>
                <a:spcPts val="0"/>
              </a:spcBef>
              <a:spcAft>
                <a:spcPts val="0"/>
              </a:spcAft>
              <a:buSzTx/>
              <a:tabLst/>
              <a:defRPr/>
            </a:pPr>
            <a:r>
              <a:rPr lang="en-US" sz="2000" dirty="0"/>
              <a:t>Financing stormwater, sewer, climate resilience, flood reduction projects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highlight>
                <a:srgbClr val="FFFF00"/>
              </a:highlight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790312-AC95-22CE-AC83-B6C8238D59F7}"/>
              </a:ext>
            </a:extLst>
          </p:cNvPr>
          <p:cNvGrpSpPr/>
          <p:nvPr/>
        </p:nvGrpSpPr>
        <p:grpSpPr>
          <a:xfrm>
            <a:off x="-23321" y="893"/>
            <a:ext cx="12218390" cy="1114062"/>
            <a:chOff x="-23327" y="0"/>
            <a:chExt cx="12221573" cy="111435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ECF6D89-E8D2-1CC1-2BCF-56439E718520}"/>
                </a:ext>
              </a:extLst>
            </p:cNvPr>
            <p:cNvSpPr/>
            <p:nvPr userDrawn="1"/>
          </p:nvSpPr>
          <p:spPr>
            <a:xfrm>
              <a:off x="-23327" y="0"/>
              <a:ext cx="12215328" cy="11143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pic>
          <p:nvPicPr>
            <p:cNvPr id="7" name="Picture 6" descr="A picture containing outdoor, building, gate, fence&#10;&#10;Description automatically generated">
              <a:extLst>
                <a:ext uri="{FF2B5EF4-FFF2-40B4-BE49-F238E27FC236}">
                  <a16:creationId xmlns:a16="http://schemas.microsoft.com/office/drawing/2014/main" id="{F6B88CC3-76F7-A703-B7A7-AD2E8B828B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4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17084" y="1045"/>
              <a:ext cx="12215330" cy="1107438"/>
            </a:xfrm>
            <a:prstGeom prst="rect">
              <a:avLst/>
            </a:prstGeom>
          </p:spPr>
        </p:pic>
      </p:grpSp>
      <p:sp>
        <p:nvSpPr>
          <p:cNvPr id="8" name="Graphic 13">
            <a:extLst>
              <a:ext uri="{FF2B5EF4-FFF2-40B4-BE49-F238E27FC236}">
                <a16:creationId xmlns:a16="http://schemas.microsoft.com/office/drawing/2014/main" id="{F997AB07-BB28-1D2B-CA39-52EBAE158E0D}"/>
              </a:ext>
            </a:extLst>
          </p:cNvPr>
          <p:cNvSpPr/>
          <p:nvPr/>
        </p:nvSpPr>
        <p:spPr>
          <a:xfrm>
            <a:off x="-32343" y="135261"/>
            <a:ext cx="11501645" cy="822473"/>
          </a:xfrm>
          <a:custGeom>
            <a:avLst/>
            <a:gdLst>
              <a:gd name="connsiteX0" fmla="*/ 0 w 11504641"/>
              <a:gd name="connsiteY0" fmla="*/ 819752 h 822687"/>
              <a:gd name="connsiteX1" fmla="*/ 11059302 w 11504641"/>
              <a:gd name="connsiteY1" fmla="*/ 822688 h 822687"/>
              <a:gd name="connsiteX2" fmla="*/ 11504641 w 11504641"/>
              <a:gd name="connsiteY2" fmla="*/ 411344 h 822687"/>
              <a:gd name="connsiteX3" fmla="*/ 11101487 w 11504641"/>
              <a:gd name="connsiteY3" fmla="*/ 1854 h 822687"/>
              <a:gd name="connsiteX4" fmla="*/ 11101487 w 11504641"/>
              <a:gd name="connsiteY4" fmla="*/ 1854 h 822687"/>
              <a:gd name="connsiteX5" fmla="*/ 11101487 w 11504641"/>
              <a:gd name="connsiteY5" fmla="*/ 0 h 822687"/>
              <a:gd name="connsiteX6" fmla="*/ 0 w 11504641"/>
              <a:gd name="connsiteY6" fmla="*/ 0 h 8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04641" h="822687">
                <a:moveTo>
                  <a:pt x="0" y="819752"/>
                </a:moveTo>
                <a:cubicBezTo>
                  <a:pt x="0" y="819752"/>
                  <a:pt x="11041377" y="822688"/>
                  <a:pt x="11059302" y="822688"/>
                </a:cubicBezTo>
                <a:cubicBezTo>
                  <a:pt x="11305304" y="822688"/>
                  <a:pt x="11504641" y="638495"/>
                  <a:pt x="11504641" y="411344"/>
                </a:cubicBezTo>
                <a:cubicBezTo>
                  <a:pt x="11504641" y="197328"/>
                  <a:pt x="11327556" y="21479"/>
                  <a:pt x="11101487" y="1854"/>
                </a:cubicBezTo>
                <a:lnTo>
                  <a:pt x="11101487" y="1854"/>
                </a:lnTo>
                <a:lnTo>
                  <a:pt x="11101487" y="0"/>
                </a:lnTo>
                <a:lnTo>
                  <a:pt x="0" y="0"/>
                </a:lnTo>
              </a:path>
            </a:pathLst>
          </a:custGeom>
          <a:solidFill>
            <a:schemeClr val="tx2"/>
          </a:solidFill>
          <a:ln w="285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 sz="2399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885BB0A-2968-90D6-3314-A39FBC9AF152}"/>
              </a:ext>
            </a:extLst>
          </p:cNvPr>
          <p:cNvSpPr txBox="1">
            <a:spLocks/>
          </p:cNvSpPr>
          <p:nvPr/>
        </p:nvSpPr>
        <p:spPr>
          <a:xfrm>
            <a:off x="373260" y="161794"/>
            <a:ext cx="10690442" cy="7725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3000" b="0" kern="1200" dirty="0">
                <a:solidFill>
                  <a:schemeClr val="bg1"/>
                </a:solidFill>
                <a:latin typeface="Roboto Regular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99" dirty="0"/>
              <a:t>State Mitigation Programs - NJDEP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097EA02-61C7-D3E1-EDAD-501A5BDB37BE}"/>
              </a:ext>
            </a:extLst>
          </p:cNvPr>
          <p:cNvSpPr txBox="1">
            <a:spLocks/>
          </p:cNvSpPr>
          <p:nvPr/>
        </p:nvSpPr>
        <p:spPr>
          <a:xfrm>
            <a:off x="1" y="6285919"/>
            <a:ext cx="12188824" cy="4310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799" b="1" i="1" dirty="0">
                <a:solidFill>
                  <a:schemeClr val="tx2"/>
                </a:solidFill>
              </a:rPr>
              <a:t>Take home message: State programs may meet your needs but also may become more competitive</a:t>
            </a:r>
          </a:p>
        </p:txBody>
      </p:sp>
    </p:spTree>
    <p:extLst>
      <p:ext uri="{BB962C8B-B14F-4D97-AF65-F5344CB8AC3E}">
        <p14:creationId xmlns:p14="http://schemas.microsoft.com/office/powerpoint/2010/main" val="2946308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AC6E2-76C5-E022-D365-635083BE0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0140F3-1930-02D0-4B34-DA7E07B98996}"/>
              </a:ext>
            </a:extLst>
          </p:cNvPr>
          <p:cNvSpPr/>
          <p:nvPr/>
        </p:nvSpPr>
        <p:spPr bwMode="auto">
          <a:xfrm>
            <a:off x="376893" y="1437433"/>
            <a:ext cx="11092409" cy="4724189"/>
          </a:xfrm>
          <a:prstGeom prst="rect">
            <a:avLst/>
          </a:prstGeom>
          <a:solidFill>
            <a:srgbClr val="E1F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797" indent="-342797" defTabSz="45706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399" b="1">
              <a:solidFill>
                <a:srgbClr val="005596"/>
              </a:solidFill>
              <a:latin typeface="Calibri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1CA698-19BD-A82B-E0F2-7CDDEF8A4191}"/>
              </a:ext>
            </a:extLst>
          </p:cNvPr>
          <p:cNvSpPr/>
          <p:nvPr/>
        </p:nvSpPr>
        <p:spPr bwMode="auto">
          <a:xfrm>
            <a:off x="546784" y="1627485"/>
            <a:ext cx="10690730" cy="4361415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18283" tIns="18283" rIns="18283" bIns="18283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342797" indent="-342797" algn="ctr" defTabSz="45706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0">
              <a:solidFill>
                <a:srgbClr val="FFFFFF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113604F-A7EB-F8D4-227D-ED24859AA86A}"/>
              </a:ext>
            </a:extLst>
          </p:cNvPr>
          <p:cNvSpPr txBox="1">
            <a:spLocks/>
          </p:cNvSpPr>
          <p:nvPr/>
        </p:nvSpPr>
        <p:spPr>
          <a:xfrm>
            <a:off x="716356" y="1771187"/>
            <a:ext cx="10521158" cy="39307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B6C1E"/>
                </a:solidFill>
                <a:effectLst/>
                <a:uLnTx/>
                <a:uFillTx/>
                <a:latin typeface="Roboto Regular"/>
                <a:ea typeface="+mn-ea"/>
                <a:cs typeface="+mn-cs"/>
              </a:rPr>
              <a:t>NJ DCA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Mitigation Assistance Program (Home Elevation Program) to elevate flood‑prone residential structures to reduce repetitive flood losses and lower future risk</a:t>
            </a:r>
          </a:p>
          <a:p>
            <a:pPr marL="0" indent="0" defTabSz="1218987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b="1" dirty="0">
              <a:solidFill>
                <a:srgbClr val="EB6C1E"/>
              </a:solidFill>
            </a:endParaRPr>
          </a:p>
          <a:p>
            <a:pPr marL="0" indent="0" defTabSz="1218987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b="1" dirty="0">
                <a:solidFill>
                  <a:srgbClr val="EB6C1E"/>
                </a:solidFill>
              </a:rPr>
              <a:t>NJ DA: Natural Climate Solutions Grants</a:t>
            </a:r>
          </a:p>
          <a:p>
            <a:pPr marR="0" lvl="0" fontAlgn="auto">
              <a:spcBef>
                <a:spcPts val="0"/>
              </a:spcBef>
              <a:spcAft>
                <a:spcPts val="0"/>
              </a:spcAft>
              <a:buSzTx/>
              <a:tabLst/>
              <a:defRPr/>
            </a:pPr>
            <a:r>
              <a:rPr lang="en-US" sz="2000" dirty="0"/>
              <a:t>Stormwater/Nonpoint Source Pollution‑related support</a:t>
            </a:r>
          </a:p>
          <a:p>
            <a:pPr marR="0" lvl="0" fontAlgn="auto">
              <a:spcBef>
                <a:spcPts val="0"/>
              </a:spcBef>
              <a:spcAft>
                <a:spcPts val="0"/>
              </a:spcAft>
              <a:buSzTx/>
              <a:tabLst/>
              <a:defRPr/>
            </a:pPr>
            <a:r>
              <a:rPr lang="en-US" sz="2000" dirty="0"/>
              <a:t>Invasive species control</a:t>
            </a:r>
          </a:p>
          <a:p>
            <a:pPr marR="0" lvl="0" fontAlgn="auto">
              <a:spcBef>
                <a:spcPts val="0"/>
              </a:spcBef>
              <a:spcAft>
                <a:spcPts val="0"/>
              </a:spcAft>
              <a:buSzTx/>
              <a:tabLst/>
              <a:defRPr/>
            </a:pPr>
            <a:endParaRPr lang="en-US" sz="2000" dirty="0"/>
          </a:p>
          <a:p>
            <a:pPr marL="0" marR="0" lvl="0" indent="0" defTabSz="1218987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b="1" dirty="0">
                <a:solidFill>
                  <a:srgbClr val="EB6C1E"/>
                </a:solidFill>
              </a:rPr>
              <a:t>New Jersey Board of Public Utilities (BPU)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Microgrid and energy resilience initiatives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Clean energy programs that support continuity of operations during disasters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highlight>
                <a:srgbClr val="FFFF00"/>
              </a:highlight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highlight>
                <a:srgbClr val="FFFF00"/>
              </a:highlight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0C1311-DA3D-A704-772C-55EB25DBC30A}"/>
              </a:ext>
            </a:extLst>
          </p:cNvPr>
          <p:cNvGrpSpPr/>
          <p:nvPr/>
        </p:nvGrpSpPr>
        <p:grpSpPr>
          <a:xfrm>
            <a:off x="-23321" y="893"/>
            <a:ext cx="12218390" cy="1114062"/>
            <a:chOff x="-23327" y="0"/>
            <a:chExt cx="12221573" cy="111435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E1A1919-9A21-7D9E-E055-C759CCB630AE}"/>
                </a:ext>
              </a:extLst>
            </p:cNvPr>
            <p:cNvSpPr/>
            <p:nvPr userDrawn="1"/>
          </p:nvSpPr>
          <p:spPr>
            <a:xfrm>
              <a:off x="-23327" y="0"/>
              <a:ext cx="12215328" cy="11143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pic>
          <p:nvPicPr>
            <p:cNvPr id="7" name="Picture 6" descr="A picture containing outdoor, building, gate, fence&#10;&#10;Description automatically generated">
              <a:extLst>
                <a:ext uri="{FF2B5EF4-FFF2-40B4-BE49-F238E27FC236}">
                  <a16:creationId xmlns:a16="http://schemas.microsoft.com/office/drawing/2014/main" id="{A5DCFA91-7DAB-D15C-E72C-AEBC0AEFC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4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17084" y="1045"/>
              <a:ext cx="12215330" cy="1107438"/>
            </a:xfrm>
            <a:prstGeom prst="rect">
              <a:avLst/>
            </a:prstGeom>
          </p:spPr>
        </p:pic>
      </p:grpSp>
      <p:sp>
        <p:nvSpPr>
          <p:cNvPr id="8" name="Graphic 13">
            <a:extLst>
              <a:ext uri="{FF2B5EF4-FFF2-40B4-BE49-F238E27FC236}">
                <a16:creationId xmlns:a16="http://schemas.microsoft.com/office/drawing/2014/main" id="{6A4BAB25-580E-4D4C-1E42-5DC977819CF5}"/>
              </a:ext>
            </a:extLst>
          </p:cNvPr>
          <p:cNvSpPr/>
          <p:nvPr/>
        </p:nvSpPr>
        <p:spPr>
          <a:xfrm>
            <a:off x="-32343" y="135261"/>
            <a:ext cx="11501645" cy="822473"/>
          </a:xfrm>
          <a:custGeom>
            <a:avLst/>
            <a:gdLst>
              <a:gd name="connsiteX0" fmla="*/ 0 w 11504641"/>
              <a:gd name="connsiteY0" fmla="*/ 819752 h 822687"/>
              <a:gd name="connsiteX1" fmla="*/ 11059302 w 11504641"/>
              <a:gd name="connsiteY1" fmla="*/ 822688 h 822687"/>
              <a:gd name="connsiteX2" fmla="*/ 11504641 w 11504641"/>
              <a:gd name="connsiteY2" fmla="*/ 411344 h 822687"/>
              <a:gd name="connsiteX3" fmla="*/ 11101487 w 11504641"/>
              <a:gd name="connsiteY3" fmla="*/ 1854 h 822687"/>
              <a:gd name="connsiteX4" fmla="*/ 11101487 w 11504641"/>
              <a:gd name="connsiteY4" fmla="*/ 1854 h 822687"/>
              <a:gd name="connsiteX5" fmla="*/ 11101487 w 11504641"/>
              <a:gd name="connsiteY5" fmla="*/ 0 h 822687"/>
              <a:gd name="connsiteX6" fmla="*/ 0 w 11504641"/>
              <a:gd name="connsiteY6" fmla="*/ 0 h 8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04641" h="822687">
                <a:moveTo>
                  <a:pt x="0" y="819752"/>
                </a:moveTo>
                <a:cubicBezTo>
                  <a:pt x="0" y="819752"/>
                  <a:pt x="11041377" y="822688"/>
                  <a:pt x="11059302" y="822688"/>
                </a:cubicBezTo>
                <a:cubicBezTo>
                  <a:pt x="11305304" y="822688"/>
                  <a:pt x="11504641" y="638495"/>
                  <a:pt x="11504641" y="411344"/>
                </a:cubicBezTo>
                <a:cubicBezTo>
                  <a:pt x="11504641" y="197328"/>
                  <a:pt x="11327556" y="21479"/>
                  <a:pt x="11101487" y="1854"/>
                </a:cubicBezTo>
                <a:lnTo>
                  <a:pt x="11101487" y="1854"/>
                </a:lnTo>
                <a:lnTo>
                  <a:pt x="11101487" y="0"/>
                </a:lnTo>
                <a:lnTo>
                  <a:pt x="0" y="0"/>
                </a:lnTo>
              </a:path>
            </a:pathLst>
          </a:custGeom>
          <a:solidFill>
            <a:schemeClr val="tx2"/>
          </a:solidFill>
          <a:ln w="285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 sz="2399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733F444-93FA-ADD6-04A2-685F60B8582D}"/>
              </a:ext>
            </a:extLst>
          </p:cNvPr>
          <p:cNvSpPr txBox="1">
            <a:spLocks/>
          </p:cNvSpPr>
          <p:nvPr/>
        </p:nvSpPr>
        <p:spPr>
          <a:xfrm>
            <a:off x="373260" y="161794"/>
            <a:ext cx="10690442" cy="7725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3000" b="0" kern="1200" dirty="0">
                <a:solidFill>
                  <a:schemeClr val="bg1"/>
                </a:solidFill>
                <a:latin typeface="Roboto Regular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99" dirty="0"/>
              <a:t>State Mitigation Programs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8AC775A-A387-A622-3396-9C2746F16959}"/>
              </a:ext>
            </a:extLst>
          </p:cNvPr>
          <p:cNvSpPr txBox="1">
            <a:spLocks/>
          </p:cNvSpPr>
          <p:nvPr/>
        </p:nvSpPr>
        <p:spPr>
          <a:xfrm>
            <a:off x="1" y="6285919"/>
            <a:ext cx="12188824" cy="4310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799" b="1" i="1" dirty="0">
                <a:solidFill>
                  <a:schemeClr val="tx2"/>
                </a:solidFill>
              </a:rPr>
              <a:t>Take home message: State programs may meet your needs but also may become more competitive</a:t>
            </a:r>
          </a:p>
        </p:txBody>
      </p:sp>
    </p:spTree>
    <p:extLst>
      <p:ext uri="{BB962C8B-B14F-4D97-AF65-F5344CB8AC3E}">
        <p14:creationId xmlns:p14="http://schemas.microsoft.com/office/powerpoint/2010/main" val="1035337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17A84-6C4C-1C6B-87E3-0D6281479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8EC6BC-28C4-925B-2655-A360DB244120}"/>
              </a:ext>
            </a:extLst>
          </p:cNvPr>
          <p:cNvSpPr/>
          <p:nvPr/>
        </p:nvSpPr>
        <p:spPr bwMode="auto">
          <a:xfrm>
            <a:off x="430730" y="1564269"/>
            <a:ext cx="11092409" cy="4724189"/>
          </a:xfrm>
          <a:prstGeom prst="rect">
            <a:avLst/>
          </a:prstGeom>
          <a:solidFill>
            <a:srgbClr val="E1F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797" indent="-342797" defTabSz="45706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399" b="1">
              <a:solidFill>
                <a:srgbClr val="005596"/>
              </a:solidFill>
              <a:latin typeface="Calibri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1571DC-9F5A-BCF8-795A-9CA437D95942}"/>
              </a:ext>
            </a:extLst>
          </p:cNvPr>
          <p:cNvSpPr/>
          <p:nvPr/>
        </p:nvSpPr>
        <p:spPr bwMode="auto">
          <a:xfrm>
            <a:off x="546784" y="1627485"/>
            <a:ext cx="10690730" cy="4361415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18283" tIns="18283" rIns="18283" bIns="18283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342797" indent="-342797" algn="ctr" defTabSz="45706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0">
              <a:solidFill>
                <a:srgbClr val="FFFFFF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022154B-98BB-7B08-4482-94C2C41CF039}"/>
              </a:ext>
            </a:extLst>
          </p:cNvPr>
          <p:cNvSpPr txBox="1">
            <a:spLocks/>
          </p:cNvSpPr>
          <p:nvPr/>
        </p:nvSpPr>
        <p:spPr>
          <a:xfrm>
            <a:off x="716356" y="1771187"/>
            <a:ext cx="10521158" cy="39307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B6C1E"/>
                </a:solidFill>
                <a:effectLst/>
                <a:uLnTx/>
                <a:uFillTx/>
                <a:latin typeface="Roboto Regular"/>
                <a:ea typeface="+mn-ea"/>
                <a:cs typeface="+mn-cs"/>
              </a:rPr>
              <a:t>NOAA Transformational Habitat Restoration and Coastal Resilience Grants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 Supports mitigation through ecological restoration that reduces risk </a:t>
            </a:r>
          </a:p>
          <a:p>
            <a:pPr marL="0" indent="0" defTabSz="1218987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sz="2000" b="1" dirty="0">
              <a:solidFill>
                <a:srgbClr val="EB6C1E"/>
              </a:solidFill>
            </a:endParaRPr>
          </a:p>
          <a:p>
            <a:pPr marL="0" indent="0" defTabSz="1218987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b="1" dirty="0">
                <a:solidFill>
                  <a:srgbClr val="EB6C1E"/>
                </a:solidFill>
              </a:rPr>
              <a:t>Coastal Habitat Restoration &amp; Resilience Grants for Tribes and Underserved Communities (BIL)</a:t>
            </a:r>
          </a:p>
          <a:p>
            <a:pPr marR="0" lvl="0" fontAlgn="auto">
              <a:spcBef>
                <a:spcPts val="0"/>
              </a:spcBef>
              <a:spcAft>
                <a:spcPts val="0"/>
              </a:spcAft>
              <a:buSzTx/>
              <a:tabLst/>
              <a:defRPr/>
            </a:pPr>
            <a:r>
              <a:rPr lang="en-US" sz="2000" dirty="0"/>
              <a:t>Coastal and estuarine restoration activities that reduce community and environmental vulnerability</a:t>
            </a:r>
          </a:p>
          <a:p>
            <a:pPr marR="0" lvl="0" fontAlgn="auto">
              <a:spcBef>
                <a:spcPts val="0"/>
              </a:spcBef>
              <a:spcAft>
                <a:spcPts val="0"/>
              </a:spcAft>
              <a:buSzTx/>
              <a:tabLst/>
              <a:defRPr/>
            </a:pPr>
            <a:endParaRPr lang="en-US" sz="2000" dirty="0"/>
          </a:p>
          <a:p>
            <a:pPr marL="0" marR="0" lvl="0" indent="0" defTabSz="1218987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b="1" dirty="0">
                <a:solidFill>
                  <a:srgbClr val="EB6C1E"/>
                </a:solidFill>
              </a:rPr>
              <a:t>NOAA Climate Smart Communities Initiative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Funding planning and implementation of climate adaptation projects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highlight>
                <a:srgbClr val="FFFF00"/>
              </a:highlight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0C9605-A4C0-143C-0219-F770F7C33BF4}"/>
              </a:ext>
            </a:extLst>
          </p:cNvPr>
          <p:cNvGrpSpPr/>
          <p:nvPr/>
        </p:nvGrpSpPr>
        <p:grpSpPr>
          <a:xfrm>
            <a:off x="-23321" y="893"/>
            <a:ext cx="12218390" cy="1114062"/>
            <a:chOff x="-23327" y="0"/>
            <a:chExt cx="12221573" cy="111435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F40E49-F77C-AC7F-6CE9-C0CA2AF987C0}"/>
                </a:ext>
              </a:extLst>
            </p:cNvPr>
            <p:cNvSpPr/>
            <p:nvPr userDrawn="1"/>
          </p:nvSpPr>
          <p:spPr>
            <a:xfrm>
              <a:off x="-23327" y="0"/>
              <a:ext cx="12215328" cy="11143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pic>
          <p:nvPicPr>
            <p:cNvPr id="7" name="Picture 6" descr="A picture containing outdoor, building, gate, fence&#10;&#10;Description automatically generated">
              <a:extLst>
                <a:ext uri="{FF2B5EF4-FFF2-40B4-BE49-F238E27FC236}">
                  <a16:creationId xmlns:a16="http://schemas.microsoft.com/office/drawing/2014/main" id="{CEA637DC-57C8-B26D-3286-C7F87807FD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4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17084" y="1045"/>
              <a:ext cx="12215330" cy="1107438"/>
            </a:xfrm>
            <a:prstGeom prst="rect">
              <a:avLst/>
            </a:prstGeom>
          </p:spPr>
        </p:pic>
      </p:grpSp>
      <p:sp>
        <p:nvSpPr>
          <p:cNvPr id="8" name="Graphic 13">
            <a:extLst>
              <a:ext uri="{FF2B5EF4-FFF2-40B4-BE49-F238E27FC236}">
                <a16:creationId xmlns:a16="http://schemas.microsoft.com/office/drawing/2014/main" id="{4B3F4BFC-C194-CE49-4450-AB545FCC9D54}"/>
              </a:ext>
            </a:extLst>
          </p:cNvPr>
          <p:cNvSpPr/>
          <p:nvPr/>
        </p:nvSpPr>
        <p:spPr>
          <a:xfrm>
            <a:off x="-32343" y="135261"/>
            <a:ext cx="11501645" cy="822473"/>
          </a:xfrm>
          <a:custGeom>
            <a:avLst/>
            <a:gdLst>
              <a:gd name="connsiteX0" fmla="*/ 0 w 11504641"/>
              <a:gd name="connsiteY0" fmla="*/ 819752 h 822687"/>
              <a:gd name="connsiteX1" fmla="*/ 11059302 w 11504641"/>
              <a:gd name="connsiteY1" fmla="*/ 822688 h 822687"/>
              <a:gd name="connsiteX2" fmla="*/ 11504641 w 11504641"/>
              <a:gd name="connsiteY2" fmla="*/ 411344 h 822687"/>
              <a:gd name="connsiteX3" fmla="*/ 11101487 w 11504641"/>
              <a:gd name="connsiteY3" fmla="*/ 1854 h 822687"/>
              <a:gd name="connsiteX4" fmla="*/ 11101487 w 11504641"/>
              <a:gd name="connsiteY4" fmla="*/ 1854 h 822687"/>
              <a:gd name="connsiteX5" fmla="*/ 11101487 w 11504641"/>
              <a:gd name="connsiteY5" fmla="*/ 0 h 822687"/>
              <a:gd name="connsiteX6" fmla="*/ 0 w 11504641"/>
              <a:gd name="connsiteY6" fmla="*/ 0 h 8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04641" h="822687">
                <a:moveTo>
                  <a:pt x="0" y="819752"/>
                </a:moveTo>
                <a:cubicBezTo>
                  <a:pt x="0" y="819752"/>
                  <a:pt x="11041377" y="822688"/>
                  <a:pt x="11059302" y="822688"/>
                </a:cubicBezTo>
                <a:cubicBezTo>
                  <a:pt x="11305304" y="822688"/>
                  <a:pt x="11504641" y="638495"/>
                  <a:pt x="11504641" y="411344"/>
                </a:cubicBezTo>
                <a:cubicBezTo>
                  <a:pt x="11504641" y="197328"/>
                  <a:pt x="11327556" y="21479"/>
                  <a:pt x="11101487" y="1854"/>
                </a:cubicBezTo>
                <a:lnTo>
                  <a:pt x="11101487" y="1854"/>
                </a:lnTo>
                <a:lnTo>
                  <a:pt x="11101487" y="0"/>
                </a:lnTo>
                <a:lnTo>
                  <a:pt x="0" y="0"/>
                </a:lnTo>
              </a:path>
            </a:pathLst>
          </a:custGeom>
          <a:solidFill>
            <a:schemeClr val="tx2"/>
          </a:solidFill>
          <a:ln w="285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 sz="2399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53B4E30-06AE-82D0-2612-70CDB989BF62}"/>
              </a:ext>
            </a:extLst>
          </p:cNvPr>
          <p:cNvSpPr txBox="1">
            <a:spLocks/>
          </p:cNvSpPr>
          <p:nvPr/>
        </p:nvSpPr>
        <p:spPr>
          <a:xfrm>
            <a:off x="373260" y="161794"/>
            <a:ext cx="10690442" cy="7725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3000" b="0" kern="1200" dirty="0">
                <a:solidFill>
                  <a:schemeClr val="bg1"/>
                </a:solidFill>
                <a:latin typeface="Roboto Regular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99" dirty="0"/>
              <a:t>NOAA Mitigation Grant Programs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D00984A-A397-33A9-FEE5-846FD223EE42}"/>
              </a:ext>
            </a:extLst>
          </p:cNvPr>
          <p:cNvSpPr txBox="1">
            <a:spLocks/>
          </p:cNvSpPr>
          <p:nvPr/>
        </p:nvSpPr>
        <p:spPr>
          <a:xfrm>
            <a:off x="1" y="6285919"/>
            <a:ext cx="12188824" cy="4310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799" b="1" i="1" dirty="0">
                <a:solidFill>
                  <a:schemeClr val="tx2"/>
                </a:solidFill>
              </a:rPr>
              <a:t>Take home message: Be on the lookout for federal funding opportunities that align with your needs</a:t>
            </a:r>
          </a:p>
        </p:txBody>
      </p:sp>
    </p:spTree>
    <p:extLst>
      <p:ext uri="{BB962C8B-B14F-4D97-AF65-F5344CB8AC3E}">
        <p14:creationId xmlns:p14="http://schemas.microsoft.com/office/powerpoint/2010/main" val="194357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E5ACB-5032-32B8-28E3-403190BA1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D2E54C-1595-6CB6-E20D-B0296E794772}"/>
              </a:ext>
            </a:extLst>
          </p:cNvPr>
          <p:cNvSpPr/>
          <p:nvPr/>
        </p:nvSpPr>
        <p:spPr bwMode="auto">
          <a:xfrm>
            <a:off x="-32343" y="1413220"/>
            <a:ext cx="11092409" cy="4724189"/>
          </a:xfrm>
          <a:prstGeom prst="rect">
            <a:avLst/>
          </a:prstGeom>
          <a:solidFill>
            <a:srgbClr val="E1F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797" indent="-342797" defTabSz="45706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399" b="1">
              <a:solidFill>
                <a:srgbClr val="005596"/>
              </a:solidFill>
              <a:latin typeface="Calibri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FB6C85-F881-D7F6-5283-2124D322F6E1}"/>
              </a:ext>
            </a:extLst>
          </p:cNvPr>
          <p:cNvSpPr/>
          <p:nvPr/>
        </p:nvSpPr>
        <p:spPr bwMode="auto">
          <a:xfrm>
            <a:off x="546784" y="1627485"/>
            <a:ext cx="10690730" cy="4361415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18283" tIns="18283" rIns="18283" bIns="18283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342797" indent="-342797" algn="ctr" defTabSz="45706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0">
              <a:solidFill>
                <a:srgbClr val="FFFFFF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D55C21B-C561-4283-C84C-01C1837DF827}"/>
              </a:ext>
            </a:extLst>
          </p:cNvPr>
          <p:cNvSpPr txBox="1">
            <a:spLocks/>
          </p:cNvSpPr>
          <p:nvPr/>
        </p:nvSpPr>
        <p:spPr>
          <a:xfrm>
            <a:off x="716356" y="1771187"/>
            <a:ext cx="10521158" cy="39307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B6C1E"/>
                </a:solidFill>
                <a:effectLst/>
                <a:uLnTx/>
                <a:uFillTx/>
                <a:latin typeface="Roboto Regular"/>
                <a:ea typeface="+mn-ea"/>
                <a:cs typeface="+mn-cs"/>
              </a:rPr>
              <a:t>Non-profits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EB6C1E"/>
              </a:solidFill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B6C1E"/>
                </a:solidFill>
                <a:effectLst/>
                <a:uLnTx/>
                <a:uFillTx/>
                <a:latin typeface="Roboto Regular"/>
                <a:ea typeface="+mn-ea"/>
                <a:cs typeface="+mn-cs"/>
              </a:rPr>
              <a:t>Community Groups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EB6C1E"/>
              </a:solidFill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B6C1E"/>
                </a:solidFill>
                <a:effectLst/>
                <a:uLnTx/>
                <a:uFillTx/>
                <a:latin typeface="Roboto Regular"/>
                <a:ea typeface="+mn-ea"/>
                <a:cs typeface="+mn-cs"/>
              </a:rPr>
              <a:t>Philanthropic Organizations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EB6C1E"/>
              </a:solidFill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B6C1E"/>
                </a:solidFill>
                <a:effectLst/>
                <a:uLnTx/>
                <a:uFillTx/>
                <a:latin typeface="Roboto Regular"/>
                <a:ea typeface="+mn-ea"/>
                <a:cs typeface="+mn-cs"/>
              </a:rPr>
              <a:t>ANJEC</a:t>
            </a:r>
          </a:p>
          <a:p>
            <a:pPr marL="0" indent="0" defTabSz="1218987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b="1" dirty="0">
              <a:solidFill>
                <a:srgbClr val="EB6C1E"/>
              </a:solidFill>
            </a:endParaRPr>
          </a:p>
          <a:p>
            <a:pPr marL="0" indent="0" defTabSz="1218987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b="1" dirty="0">
                <a:solidFill>
                  <a:srgbClr val="EB6C1E"/>
                </a:solidFill>
              </a:rPr>
              <a:t>Sustainable Jersey</a:t>
            </a:r>
          </a:p>
          <a:p>
            <a:pPr marR="0" lvl="0" fontAlgn="auto">
              <a:spcBef>
                <a:spcPts val="0"/>
              </a:spcBef>
              <a:spcAft>
                <a:spcPts val="0"/>
              </a:spcAft>
              <a:buSzTx/>
              <a:tabLst/>
              <a:defRPr/>
            </a:pPr>
            <a:endParaRPr lang="en-US" sz="20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highlight>
                <a:srgbClr val="FFFF00"/>
              </a:highlight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highlight>
                <a:srgbClr val="FFFF00"/>
              </a:highlight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6BC635-920E-A6A8-1F81-1358AEE16B65}"/>
              </a:ext>
            </a:extLst>
          </p:cNvPr>
          <p:cNvGrpSpPr/>
          <p:nvPr/>
        </p:nvGrpSpPr>
        <p:grpSpPr>
          <a:xfrm>
            <a:off x="-23321" y="893"/>
            <a:ext cx="12218390" cy="1114062"/>
            <a:chOff x="-23327" y="0"/>
            <a:chExt cx="12221573" cy="111435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1270D2-3D94-B208-9B7A-CA1378F71F63}"/>
                </a:ext>
              </a:extLst>
            </p:cNvPr>
            <p:cNvSpPr/>
            <p:nvPr userDrawn="1"/>
          </p:nvSpPr>
          <p:spPr>
            <a:xfrm>
              <a:off x="-23327" y="0"/>
              <a:ext cx="12215328" cy="11143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pic>
          <p:nvPicPr>
            <p:cNvPr id="7" name="Picture 6" descr="A picture containing outdoor, building, gate, fence&#10;&#10;Description automatically generated">
              <a:extLst>
                <a:ext uri="{FF2B5EF4-FFF2-40B4-BE49-F238E27FC236}">
                  <a16:creationId xmlns:a16="http://schemas.microsoft.com/office/drawing/2014/main" id="{3A7F0DDB-E343-FCC1-02C0-0EC379A8783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4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17084" y="1045"/>
              <a:ext cx="12215330" cy="1107438"/>
            </a:xfrm>
            <a:prstGeom prst="rect">
              <a:avLst/>
            </a:prstGeom>
          </p:spPr>
        </p:pic>
      </p:grpSp>
      <p:sp>
        <p:nvSpPr>
          <p:cNvPr id="8" name="Graphic 13">
            <a:extLst>
              <a:ext uri="{FF2B5EF4-FFF2-40B4-BE49-F238E27FC236}">
                <a16:creationId xmlns:a16="http://schemas.microsoft.com/office/drawing/2014/main" id="{5BCE944E-95C0-C599-AB7B-F563C2666007}"/>
              </a:ext>
            </a:extLst>
          </p:cNvPr>
          <p:cNvSpPr/>
          <p:nvPr/>
        </p:nvSpPr>
        <p:spPr>
          <a:xfrm>
            <a:off x="-32343" y="135261"/>
            <a:ext cx="11501645" cy="822473"/>
          </a:xfrm>
          <a:custGeom>
            <a:avLst/>
            <a:gdLst>
              <a:gd name="connsiteX0" fmla="*/ 0 w 11504641"/>
              <a:gd name="connsiteY0" fmla="*/ 819752 h 822687"/>
              <a:gd name="connsiteX1" fmla="*/ 11059302 w 11504641"/>
              <a:gd name="connsiteY1" fmla="*/ 822688 h 822687"/>
              <a:gd name="connsiteX2" fmla="*/ 11504641 w 11504641"/>
              <a:gd name="connsiteY2" fmla="*/ 411344 h 822687"/>
              <a:gd name="connsiteX3" fmla="*/ 11101487 w 11504641"/>
              <a:gd name="connsiteY3" fmla="*/ 1854 h 822687"/>
              <a:gd name="connsiteX4" fmla="*/ 11101487 w 11504641"/>
              <a:gd name="connsiteY4" fmla="*/ 1854 h 822687"/>
              <a:gd name="connsiteX5" fmla="*/ 11101487 w 11504641"/>
              <a:gd name="connsiteY5" fmla="*/ 0 h 822687"/>
              <a:gd name="connsiteX6" fmla="*/ 0 w 11504641"/>
              <a:gd name="connsiteY6" fmla="*/ 0 h 8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04641" h="822687">
                <a:moveTo>
                  <a:pt x="0" y="819752"/>
                </a:moveTo>
                <a:cubicBezTo>
                  <a:pt x="0" y="819752"/>
                  <a:pt x="11041377" y="822688"/>
                  <a:pt x="11059302" y="822688"/>
                </a:cubicBezTo>
                <a:cubicBezTo>
                  <a:pt x="11305304" y="822688"/>
                  <a:pt x="11504641" y="638495"/>
                  <a:pt x="11504641" y="411344"/>
                </a:cubicBezTo>
                <a:cubicBezTo>
                  <a:pt x="11504641" y="197328"/>
                  <a:pt x="11327556" y="21479"/>
                  <a:pt x="11101487" y="1854"/>
                </a:cubicBezTo>
                <a:lnTo>
                  <a:pt x="11101487" y="1854"/>
                </a:lnTo>
                <a:lnTo>
                  <a:pt x="11101487" y="0"/>
                </a:lnTo>
                <a:lnTo>
                  <a:pt x="0" y="0"/>
                </a:lnTo>
              </a:path>
            </a:pathLst>
          </a:custGeom>
          <a:solidFill>
            <a:schemeClr val="tx2"/>
          </a:solidFill>
          <a:ln w="285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 sz="2399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5CFF440-B2CB-E96A-C018-E2C4372E7771}"/>
              </a:ext>
            </a:extLst>
          </p:cNvPr>
          <p:cNvSpPr txBox="1">
            <a:spLocks/>
          </p:cNvSpPr>
          <p:nvPr/>
        </p:nvSpPr>
        <p:spPr>
          <a:xfrm>
            <a:off x="373260" y="161794"/>
            <a:ext cx="10690442" cy="7725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3000" b="0" kern="1200" dirty="0">
                <a:solidFill>
                  <a:schemeClr val="bg1"/>
                </a:solidFill>
                <a:latin typeface="Roboto Regular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99" dirty="0"/>
              <a:t>Non-Governmental  Opportunities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773E353-57C7-226F-77A4-B73B8D91AF39}"/>
              </a:ext>
            </a:extLst>
          </p:cNvPr>
          <p:cNvSpPr txBox="1">
            <a:spLocks/>
          </p:cNvSpPr>
          <p:nvPr/>
        </p:nvSpPr>
        <p:spPr>
          <a:xfrm>
            <a:off x="1" y="6285919"/>
            <a:ext cx="12188824" cy="4310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799" b="1" i="1" dirty="0">
                <a:solidFill>
                  <a:schemeClr val="tx2"/>
                </a:solidFill>
              </a:rPr>
              <a:t>Take home message: Think outside the box!</a:t>
            </a:r>
          </a:p>
        </p:txBody>
      </p:sp>
    </p:spTree>
    <p:extLst>
      <p:ext uri="{BB962C8B-B14F-4D97-AF65-F5344CB8AC3E}">
        <p14:creationId xmlns:p14="http://schemas.microsoft.com/office/powerpoint/2010/main" val="1468904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E9D437-68B9-6E23-11B7-9C10B932EBC3}"/>
              </a:ext>
            </a:extLst>
          </p:cNvPr>
          <p:cNvSpPr/>
          <p:nvPr/>
        </p:nvSpPr>
        <p:spPr bwMode="auto">
          <a:xfrm>
            <a:off x="523695" y="1437433"/>
            <a:ext cx="6523340" cy="4724189"/>
          </a:xfrm>
          <a:prstGeom prst="rect">
            <a:avLst/>
          </a:prstGeom>
          <a:solidFill>
            <a:srgbClr val="E1F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797" indent="-342797" defTabSz="45706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399" b="1" dirty="0">
              <a:solidFill>
                <a:srgbClr val="005596"/>
              </a:solidFill>
              <a:latin typeface="Calibri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E1F389-6A62-E02E-B85F-E209C0F2553B}"/>
              </a:ext>
            </a:extLst>
          </p:cNvPr>
          <p:cNvSpPr/>
          <p:nvPr/>
        </p:nvSpPr>
        <p:spPr bwMode="auto">
          <a:xfrm>
            <a:off x="693586" y="1627485"/>
            <a:ext cx="6353449" cy="4361415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18283" tIns="18283" rIns="18283" bIns="18283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342797" indent="-342797" algn="ctr" defTabSz="45706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EAA53BF-DF81-C641-D35B-A84BD758ED84}"/>
              </a:ext>
            </a:extLst>
          </p:cNvPr>
          <p:cNvSpPr txBox="1">
            <a:spLocks/>
          </p:cNvSpPr>
          <p:nvPr/>
        </p:nvSpPr>
        <p:spPr>
          <a:xfrm>
            <a:off x="936754" y="1828323"/>
            <a:ext cx="5906147" cy="43332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31" indent="-228531" defTabSz="914126">
              <a:spcBef>
                <a:spcPts val="300"/>
              </a:spcBef>
              <a:spcAft>
                <a:spcPts val="0"/>
              </a:spcAft>
              <a:buClr>
                <a:srgbClr val="1799D6"/>
              </a:buClr>
              <a:defRPr/>
            </a:pPr>
            <a:r>
              <a:rPr lang="en-US" sz="1899" dirty="0">
                <a:solidFill>
                  <a:srgbClr val="000000">
                    <a:lumMod val="75000"/>
                  </a:srgbClr>
                </a:solidFill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F3CE01F-DC04-E025-831D-085873D827DF}"/>
              </a:ext>
            </a:extLst>
          </p:cNvPr>
          <p:cNvGrpSpPr/>
          <p:nvPr/>
        </p:nvGrpSpPr>
        <p:grpSpPr>
          <a:xfrm>
            <a:off x="-23321" y="893"/>
            <a:ext cx="12218390" cy="1114062"/>
            <a:chOff x="-23327" y="0"/>
            <a:chExt cx="12221573" cy="111435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7AB650-F4DE-2826-BA44-7F7FF86C2D78}"/>
                </a:ext>
              </a:extLst>
            </p:cNvPr>
            <p:cNvSpPr/>
            <p:nvPr userDrawn="1"/>
          </p:nvSpPr>
          <p:spPr>
            <a:xfrm>
              <a:off x="-23327" y="0"/>
              <a:ext cx="12215328" cy="11143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Roboto"/>
              </a:endParaRPr>
            </a:p>
          </p:txBody>
        </p:sp>
        <p:pic>
          <p:nvPicPr>
            <p:cNvPr id="7" name="Picture 6" descr="A picture containing outdoor, building, gate, fence&#10;&#10;Description automatically generated">
              <a:extLst>
                <a:ext uri="{FF2B5EF4-FFF2-40B4-BE49-F238E27FC236}">
                  <a16:creationId xmlns:a16="http://schemas.microsoft.com/office/drawing/2014/main" id="{E2FC4DA6-55DB-3D9A-AF4E-60D961E3A9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4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17084" y="1045"/>
              <a:ext cx="12215330" cy="1107438"/>
            </a:xfrm>
            <a:prstGeom prst="rect">
              <a:avLst/>
            </a:prstGeom>
          </p:spPr>
        </p:pic>
      </p:grpSp>
      <p:sp>
        <p:nvSpPr>
          <p:cNvPr id="8" name="Graphic 13">
            <a:extLst>
              <a:ext uri="{FF2B5EF4-FFF2-40B4-BE49-F238E27FC236}">
                <a16:creationId xmlns:a16="http://schemas.microsoft.com/office/drawing/2014/main" id="{27812169-FB3B-50E1-27A8-BAE9FEFBA703}"/>
              </a:ext>
            </a:extLst>
          </p:cNvPr>
          <p:cNvSpPr/>
          <p:nvPr/>
        </p:nvSpPr>
        <p:spPr>
          <a:xfrm>
            <a:off x="-32343" y="135261"/>
            <a:ext cx="11501645" cy="822473"/>
          </a:xfrm>
          <a:custGeom>
            <a:avLst/>
            <a:gdLst>
              <a:gd name="connsiteX0" fmla="*/ 0 w 11504641"/>
              <a:gd name="connsiteY0" fmla="*/ 819752 h 822687"/>
              <a:gd name="connsiteX1" fmla="*/ 11059302 w 11504641"/>
              <a:gd name="connsiteY1" fmla="*/ 822688 h 822687"/>
              <a:gd name="connsiteX2" fmla="*/ 11504641 w 11504641"/>
              <a:gd name="connsiteY2" fmla="*/ 411344 h 822687"/>
              <a:gd name="connsiteX3" fmla="*/ 11101487 w 11504641"/>
              <a:gd name="connsiteY3" fmla="*/ 1854 h 822687"/>
              <a:gd name="connsiteX4" fmla="*/ 11101487 w 11504641"/>
              <a:gd name="connsiteY4" fmla="*/ 1854 h 822687"/>
              <a:gd name="connsiteX5" fmla="*/ 11101487 w 11504641"/>
              <a:gd name="connsiteY5" fmla="*/ 0 h 822687"/>
              <a:gd name="connsiteX6" fmla="*/ 0 w 11504641"/>
              <a:gd name="connsiteY6" fmla="*/ 0 h 8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04641" h="822687">
                <a:moveTo>
                  <a:pt x="0" y="819752"/>
                </a:moveTo>
                <a:cubicBezTo>
                  <a:pt x="0" y="819752"/>
                  <a:pt x="11041377" y="822688"/>
                  <a:pt x="11059302" y="822688"/>
                </a:cubicBezTo>
                <a:cubicBezTo>
                  <a:pt x="11305304" y="822688"/>
                  <a:pt x="11504641" y="638495"/>
                  <a:pt x="11504641" y="411344"/>
                </a:cubicBezTo>
                <a:cubicBezTo>
                  <a:pt x="11504641" y="197328"/>
                  <a:pt x="11327556" y="21479"/>
                  <a:pt x="11101487" y="1854"/>
                </a:cubicBezTo>
                <a:lnTo>
                  <a:pt x="11101487" y="1854"/>
                </a:lnTo>
                <a:lnTo>
                  <a:pt x="11101487" y="0"/>
                </a:lnTo>
                <a:lnTo>
                  <a:pt x="0" y="0"/>
                </a:lnTo>
              </a:path>
            </a:pathLst>
          </a:custGeom>
          <a:solidFill>
            <a:schemeClr val="tx2"/>
          </a:solidFill>
          <a:ln w="285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defTabSz="914126">
              <a:defRPr/>
            </a:pPr>
            <a:endParaRPr lang="en-US" sz="1799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D42FF8F-EDE3-EF66-844D-B9AED9A847C6}"/>
              </a:ext>
            </a:extLst>
          </p:cNvPr>
          <p:cNvSpPr txBox="1">
            <a:spLocks/>
          </p:cNvSpPr>
          <p:nvPr/>
        </p:nvSpPr>
        <p:spPr>
          <a:xfrm>
            <a:off x="1514049" y="161794"/>
            <a:ext cx="10690442" cy="7725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3000" b="0" kern="1200" dirty="0">
                <a:solidFill>
                  <a:schemeClr val="bg1"/>
                </a:solidFill>
                <a:latin typeface="Roboto Regular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Roboto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>
              <a:buClr>
                <a:srgbClr val="1799D6"/>
              </a:buClr>
              <a:defRPr/>
            </a:pPr>
            <a:r>
              <a:rPr lang="en-US" sz="2999" dirty="0">
                <a:solidFill>
                  <a:srgbClr val="FFFFFF"/>
                </a:solidFill>
              </a:rPr>
              <a:t>Resilience Funding Success Story: Stafford Township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5AB41B-87A7-DA76-B752-A986492CB31C}"/>
              </a:ext>
            </a:extLst>
          </p:cNvPr>
          <p:cNvGrpSpPr/>
          <p:nvPr/>
        </p:nvGrpSpPr>
        <p:grpSpPr>
          <a:xfrm>
            <a:off x="144684" y="291616"/>
            <a:ext cx="1266495" cy="745169"/>
            <a:chOff x="19052" y="427854"/>
            <a:chExt cx="1266825" cy="74536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F9DE489-A93B-0706-4F4D-4407B0C3231C}"/>
                </a:ext>
              </a:extLst>
            </p:cNvPr>
            <p:cNvSpPr/>
            <p:nvPr/>
          </p:nvSpPr>
          <p:spPr bwMode="auto">
            <a:xfrm>
              <a:off x="222378" y="654047"/>
              <a:ext cx="845286" cy="519170"/>
            </a:xfrm>
            <a:prstGeom prst="ellipse">
              <a:avLst/>
            </a:prstGeom>
            <a:solidFill>
              <a:srgbClr val="1799D6">
                <a:lumMod val="20000"/>
                <a:lumOff val="80000"/>
              </a:srgbClr>
            </a:solidFill>
            <a:ln w="53975" cap="flat" cmpd="sng" algn="ctr">
              <a:solidFill>
                <a:srgbClr val="004A98">
                  <a:alpha val="9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797" indent="-342797" defTabSz="45706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399" b="1" kern="0" dirty="0">
                <a:solidFill>
                  <a:srgbClr val="005596"/>
                </a:solidFill>
                <a:latin typeface="Calibri" pitchFamily="34" charset="0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61C5022B-5782-C685-691D-3F1F855D5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052" y="427854"/>
              <a:ext cx="1266825" cy="581025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81E3B6E-6EA5-2A09-7DC8-FC9F8A8835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61382" y="538841"/>
            <a:ext cx="833098" cy="8165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AE2A38-F803-4911-AF6D-13B604FBD6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620" y="1627485"/>
            <a:ext cx="6314415" cy="43332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1FDA45-160C-4602-83C3-67074BBD814B}"/>
              </a:ext>
            </a:extLst>
          </p:cNvPr>
          <p:cNvSpPr txBox="1"/>
          <p:nvPr/>
        </p:nvSpPr>
        <p:spPr>
          <a:xfrm>
            <a:off x="7403794" y="1398517"/>
            <a:ext cx="46013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304815"/>
            <a:r>
              <a:rPr lang="en-US" dirty="0"/>
              <a:t>Goals: </a:t>
            </a:r>
          </a:p>
          <a:p>
            <a:pPr marL="457200" lvl="0" indent="-457200" defTabSz="304815">
              <a:buFont typeface="+mj-lt"/>
              <a:buAutoNum type="arabicPeriod"/>
            </a:pPr>
            <a:r>
              <a:rPr lang="en-US" dirty="0"/>
              <a:t>Preservation of Natural Resources</a:t>
            </a:r>
          </a:p>
          <a:p>
            <a:pPr marL="457200" lvl="0" indent="-457200" defTabSz="304815">
              <a:buFont typeface="+mj-lt"/>
              <a:buAutoNum type="arabicPeriod"/>
            </a:pPr>
            <a:r>
              <a:rPr lang="en-US" dirty="0"/>
              <a:t>Resilient Infrastructure Design</a:t>
            </a:r>
          </a:p>
          <a:p>
            <a:pPr marL="457200" lvl="0" indent="-457200" defTabSz="304815">
              <a:buFont typeface="+mj-lt"/>
              <a:buAutoNum type="arabicPeriod"/>
            </a:pPr>
            <a:r>
              <a:rPr lang="en-US" dirty="0"/>
              <a:t>Civic Empowerment and Preparedness</a:t>
            </a:r>
          </a:p>
          <a:p>
            <a:pPr marL="457200" lvl="0" indent="-457200" defTabSz="304815">
              <a:buFont typeface="+mj-lt"/>
              <a:buAutoNum type="arabicPeriod"/>
            </a:pPr>
            <a:r>
              <a:rPr lang="en-US" dirty="0"/>
              <a:t>Economic Development Initiatives</a:t>
            </a:r>
          </a:p>
          <a:p>
            <a:pPr lvl="0" defTabSz="304815"/>
            <a:endParaRPr lang="en-US" dirty="0"/>
          </a:p>
          <a:p>
            <a:pPr lvl="0" defTabSz="304815"/>
            <a:r>
              <a:rPr lang="en-US" dirty="0"/>
              <a:t>** Just funded $120,000 in </a:t>
            </a:r>
          </a:p>
          <a:p>
            <a:pPr lvl="0" defTabSz="304815"/>
            <a:r>
              <a:rPr lang="en-US" dirty="0"/>
              <a:t>Additional Planning Funding</a:t>
            </a:r>
          </a:p>
        </p:txBody>
      </p:sp>
    </p:spTree>
    <p:extLst>
      <p:ext uri="{BB962C8B-B14F-4D97-AF65-F5344CB8AC3E}">
        <p14:creationId xmlns:p14="http://schemas.microsoft.com/office/powerpoint/2010/main" val="4054104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4 BV Theme">
  <a:themeElements>
    <a:clrScheme name="23_BV_Colors_v2 1">
      <a:dk1>
        <a:srgbClr val="2C2A26"/>
      </a:dk1>
      <a:lt1>
        <a:srgbClr val="FFFFFF"/>
      </a:lt1>
      <a:dk2>
        <a:srgbClr val="004998"/>
      </a:dk2>
      <a:lt2>
        <a:srgbClr val="E7E6E6"/>
      </a:lt2>
      <a:accent1>
        <a:srgbClr val="D99B2C"/>
      </a:accent1>
      <a:accent2>
        <a:srgbClr val="1799D6"/>
      </a:accent2>
      <a:accent3>
        <a:srgbClr val="789C49"/>
      </a:accent3>
      <a:accent4>
        <a:srgbClr val="EB6C1E"/>
      </a:accent4>
      <a:accent5>
        <a:srgbClr val="615D9C"/>
      </a:accent5>
      <a:accent6>
        <a:srgbClr val="C33338"/>
      </a:accent6>
      <a:hlink>
        <a:srgbClr val="0563C1"/>
      </a:hlink>
      <a:folHlink>
        <a:srgbClr val="954F72"/>
      </a:folHlink>
    </a:clrScheme>
    <a:fontScheme name="22_BV Brand">
      <a:majorFont>
        <a:latin typeface="Roboto Light"/>
        <a:ea typeface=""/>
        <a:cs typeface=""/>
      </a:majorFont>
      <a:minorFont>
        <a:latin typeface="Roboto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smtClean="0"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/>
  <a:custClrLst>
    <a:custClr name="Teal">
      <a:srgbClr val="00AEBC"/>
    </a:custClr>
  </a:custClrLst>
  <a:extLst>
    <a:ext uri="{05A4C25C-085E-4340-85A3-A5531E510DB2}">
      <thm15:themeFamily xmlns:thm15="http://schemas.microsoft.com/office/thememl/2012/main" name="24 BV Theme" id="{E20AA60D-2019-784F-88AF-5EB7B8A4BF57}" vid="{1FD47AD5-11DE-D749-BC01-1663E9D8E9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8E952ED8C67E458C53F572C02AF00A" ma:contentTypeVersion="21" ma:contentTypeDescription="Create a new document." ma:contentTypeScope="" ma:versionID="447b6370676125fe17b8589937ceea24">
  <xsd:schema xmlns:xsd="http://www.w3.org/2001/XMLSchema" xmlns:xs="http://www.w3.org/2001/XMLSchema" xmlns:p="http://schemas.microsoft.com/office/2006/metadata/properties" xmlns:ns2="cfc5d608-95bc-4ac0-9953-3e639cd82618" xmlns:ns3="1dbca3ec-7928-465a-84c8-5ed5bf389e5c" targetNamespace="http://schemas.microsoft.com/office/2006/metadata/properties" ma:root="true" ma:fieldsID="913c3e531e4fb3d636ea4ecd6a34f0e9" ns2:_="" ns3:_="">
    <xsd:import namespace="cfc5d608-95bc-4ac0-9953-3e639cd82618"/>
    <xsd:import namespace="1dbca3ec-7928-465a-84c8-5ed5bf389e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c5d608-95bc-4ac0-9953-3e639cd826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d5ee6cf-0e63-41ed-9d74-2beef34e85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bca3ec-7928-465a-84c8-5ed5bf389e5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8bd253c1-41c7-45d2-a71a-388fe57ead85}" ma:internalName="TaxCatchAll" ma:showField="CatchAllData" ma:web="1dbca3ec-7928-465a-84c8-5ed5bf389e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dbca3ec-7928-465a-84c8-5ed5bf389e5c" xsi:nil="true"/>
    <lcf76f155ced4ddcb4097134ff3c332f xmlns="cfc5d608-95bc-4ac0-9953-3e639cd8261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8614B8-0FE4-4BC6-AA16-7E57C8D9E8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c5d608-95bc-4ac0-9953-3e639cd82618"/>
    <ds:schemaRef ds:uri="1dbca3ec-7928-465a-84c8-5ed5bf389e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6DDC70F-C51E-4365-BE89-62B54A85B833}">
  <ds:schemaRefs>
    <ds:schemaRef ds:uri="http://purl.org/dc/elements/1.1/"/>
    <ds:schemaRef ds:uri="http://schemas.microsoft.com/office/2006/metadata/properties"/>
    <ds:schemaRef ds:uri="cfc5d608-95bc-4ac0-9953-3e639cd82618"/>
    <ds:schemaRef ds:uri="http://purl.org/dc/dcmitype/"/>
    <ds:schemaRef ds:uri="http://purl.org/dc/terms/"/>
    <ds:schemaRef ds:uri="1dbca3ec-7928-465a-84c8-5ed5bf389e5c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C2F9682-2C6E-4175-AC5C-0EDB5BA820E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23BVBrandTheme</Template>
  <TotalTime>206</TotalTime>
  <Words>640</Words>
  <Application>Microsoft Office PowerPoint</Application>
  <PresentationFormat>Custom</PresentationFormat>
  <Paragraphs>121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Roboto</vt:lpstr>
      <vt:lpstr>Roboto Regular</vt:lpstr>
      <vt:lpstr>24 BV Theme</vt:lpstr>
      <vt:lpstr>Adapting to a New Funding Landscape to Continue Resilience Project Implementation </vt:lpstr>
      <vt:lpstr>Current Resilience Funding Landscape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 Option 1</dc:title>
  <dc:creator>Miller, Glenda J.</dc:creator>
  <cp:lastModifiedBy>Baumgardner, Matthew [DEP]</cp:lastModifiedBy>
  <cp:revision>7</cp:revision>
  <cp:lastPrinted>2020-02-17T15:57:08Z</cp:lastPrinted>
  <dcterms:created xsi:type="dcterms:W3CDTF">2024-01-16T21:41:49Z</dcterms:created>
  <dcterms:modified xsi:type="dcterms:W3CDTF">2026-03-03T20:10:23Z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Country_x0020_Region">
    <vt:lpwstr>1;#North America|51dd9b9d-e327-4c57-a04f-462794815744</vt:lpwstr>
  </property>
  <property fmtid="{D5CDD505-2E9C-101B-9397-08002B2CF9AE}" pid="4" name="pecb06e091bd4a048f070aef6b7cc515">
    <vt:lpwstr>North America|51dd9b9d-e327-4c57-a04f-462794815744</vt:lpwstr>
  </property>
  <property fmtid="{D5CDD505-2E9C-101B-9397-08002B2CF9AE}" pid="5" name="_dlc_DocIdItemGuid">
    <vt:lpwstr>ad7068d7-392b-4383-8876-4a9c752398d8</vt:lpwstr>
  </property>
  <property fmtid="{D5CDD505-2E9C-101B-9397-08002B2CF9AE}" pid="6" name="Country Region">
    <vt:lpwstr>1;#North America|51dd9b9d-e327-4c57-a04f-462794815744</vt:lpwstr>
  </property>
  <property fmtid="{D5CDD505-2E9C-101B-9397-08002B2CF9AE}" pid="7" name="ContentTypeId">
    <vt:lpwstr>0x010100078E952ED8C67E458C53F572C02AF00A</vt:lpwstr>
  </property>
  <property fmtid="{D5CDD505-2E9C-101B-9397-08002B2CF9AE}" pid="8" name="TaxCatchAll">
    <vt:lpwstr>1;#North America|51dd9b9d-e327-4c57-a04f-462794815744</vt:lpwstr>
  </property>
  <property fmtid="{D5CDD505-2E9C-101B-9397-08002B2CF9AE}" pid="9" name="TaxKeywordTaxHTField">
    <vt:lpwstr/>
  </property>
  <property fmtid="{D5CDD505-2E9C-101B-9397-08002B2CF9AE}" pid="10" name="MediaServiceImageTags">
    <vt:lpwstr/>
  </property>
</Properties>
</file>