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1" r:id="rId4"/>
  </p:sldMasterIdLst>
  <p:notesMasterIdLst>
    <p:notesMasterId r:id="rId16"/>
  </p:notesMasterIdLst>
  <p:handoutMasterIdLst>
    <p:handoutMasterId r:id="rId17"/>
  </p:handoutMasterIdLst>
  <p:sldIdLst>
    <p:sldId id="400" r:id="rId5"/>
    <p:sldId id="493" r:id="rId6"/>
    <p:sldId id="494" r:id="rId7"/>
    <p:sldId id="495" r:id="rId8"/>
    <p:sldId id="497" r:id="rId9"/>
    <p:sldId id="510" r:id="rId10"/>
    <p:sldId id="500" r:id="rId11"/>
    <p:sldId id="512" r:id="rId12"/>
    <p:sldId id="504" r:id="rId13"/>
    <p:sldId id="503" r:id="rId14"/>
    <p:sldId id="359" r:id="rId15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0A0EE79-97AA-4423-9AEF-4701D62685CC}">
          <p14:sldIdLst>
            <p14:sldId id="400"/>
            <p14:sldId id="493"/>
            <p14:sldId id="494"/>
            <p14:sldId id="495"/>
            <p14:sldId id="497"/>
            <p14:sldId id="510"/>
            <p14:sldId id="500"/>
            <p14:sldId id="512"/>
            <p14:sldId id="504"/>
            <p14:sldId id="503"/>
            <p14:sldId id="3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68">
          <p15:clr>
            <a:srgbClr val="A4A3A4"/>
          </p15:clr>
        </p15:guide>
        <p15:guide id="3" orient="horz" pos="624">
          <p15:clr>
            <a:srgbClr val="A4A3A4"/>
          </p15:clr>
        </p15:guide>
        <p15:guide id="4" orient="horz" pos="3312" userDrawn="1">
          <p15:clr>
            <a:srgbClr val="A4A3A4"/>
          </p15:clr>
        </p15:guide>
        <p15:guide id="6" pos="1472">
          <p15:clr>
            <a:srgbClr val="A4A3A4"/>
          </p15:clr>
        </p15:guide>
        <p15:guide id="7" pos="287" userDrawn="1">
          <p15:clr>
            <a:srgbClr val="A4A3A4"/>
          </p15:clr>
        </p15:guide>
        <p15:guide id="8" pos="6718">
          <p15:clr>
            <a:srgbClr val="A4A3A4"/>
          </p15:clr>
        </p15:guide>
        <p15:guide id="9" pos="7230">
          <p15:clr>
            <a:srgbClr val="A4A3A4"/>
          </p15:clr>
        </p15:guide>
        <p15:guide id="10" pos="6974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A2D1140-1BBA-0128-42BA-9EFD17D3884C}" name="Apgar, Heather" initials="HA" userId="S::ApgarH@bv.com::a0605cec-75ac-424e-8083-5a027b71d388" providerId="AD"/>
  <p188:author id="{3C076B68-4728-DBD9-C733-C9862FE753AA}" name="Huch Jr, Chris" initials="HJC" userId="S::HuchJrC@bv.com::cd4f3af2-b22e-4600-9301-e96dd2cd5100" providerId="AD"/>
  <p188:author id="{0DDB1B94-EC68-3B11-1095-DCE766B28814}" name="Huch Jr, Chris" initials="HC" userId="S::huchjrc@bv.com::cd4f3af2-b22e-4600-9301-e96dd2cd5100" providerId="AD"/>
  <p188:author id="{7F9DD6A0-9A42-F0F5-BD67-47E7215711D0}" name="Miskiman, Alison" initials="AM" userId="S::MiskimanAM@bv.com::53934e5a-9737-4514-9319-c39a948b120e" providerId="AD"/>
  <p188:author id="{375805AB-D1C5-6F99-65F9-04C00D5CC3DB}" name="Miller, Kimberly" initials="MK" userId="S::millerkm@bv.com::104883ef-23cb-4c86-94c7-ab33833ec667" providerId="AD"/>
  <p188:author id="{0830F7F5-4461-4752-1A08-0734B9173461}" name="Schanen, Erin" initials="SE" userId="S::schanene@bv.com::2c12c8fe-6e33-4532-8c68-6e84529832f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AA03"/>
    <a:srgbClr val="005596"/>
    <a:srgbClr val="BB3B42"/>
    <a:srgbClr val="E1601F"/>
    <a:srgbClr val="96A000"/>
    <a:srgbClr val="4D4D4D"/>
    <a:srgbClr val="BC0E93"/>
    <a:srgbClr val="006E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408" autoAdjust="0"/>
  </p:normalViewPr>
  <p:slideViewPr>
    <p:cSldViewPr snapToGrid="0">
      <p:cViewPr varScale="1">
        <p:scale>
          <a:sx n="113" d="100"/>
          <a:sy n="113" d="100"/>
        </p:scale>
        <p:origin x="396" y="114"/>
      </p:cViewPr>
      <p:guideLst>
        <p:guide orient="horz" pos="368"/>
        <p:guide orient="horz" pos="624"/>
        <p:guide orient="horz" pos="3312"/>
        <p:guide pos="1472"/>
        <p:guide pos="287"/>
        <p:guide pos="6718"/>
        <p:guide pos="7230"/>
        <p:guide pos="69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A07EE7-EDC2-0042-AA17-92EADA1760E0}" type="datetime1">
              <a:rPr lang="en-US" smtClean="0"/>
              <a:t>3/30/2026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4863D-6DFF-E542-9DF0-909774936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557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E95FF-01CB-0E46-8A57-7E355D44F129}" type="datetime1">
              <a:rPr lang="en-US" smtClean="0"/>
              <a:t>3/30/2026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293564-204A-4A25-A38A-8698FA045A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778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93564-204A-4A25-A38A-8698FA045A7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979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93564-204A-4A25-A38A-8698FA045A7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18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93564-204A-4A25-A38A-8698FA045A7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695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93564-204A-4A25-A38A-8698FA045A7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98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93564-204A-4A25-A38A-8698FA045A7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30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E32E7-49C8-D25B-AA5C-3D1B3C3D4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1FAC81-CE19-5704-25D2-EA79A58322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6C4C4F-7B49-F8C5-9D7F-429A833110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DD7BAF-D2AF-0E1A-A74B-820D58F05B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93564-204A-4A25-A38A-8698FA045A7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65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93564-204A-4A25-A38A-8698FA045A7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975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93564-204A-4A25-A38A-8698FA045A7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201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V Title_Pavill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sky, outdoor, building, dome&#10;&#10;Description automatically generated">
            <a:extLst>
              <a:ext uri="{FF2B5EF4-FFF2-40B4-BE49-F238E27FC236}">
                <a16:creationId xmlns:a16="http://schemas.microsoft.com/office/drawing/2014/main" id="{12D8199D-638B-F0E9-51C3-A2C20D8CCE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740"/>
            <a:ext cx="12188826" cy="685820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9CBA352-05B1-9B02-C177-13A402CDA2BD}"/>
              </a:ext>
            </a:extLst>
          </p:cNvPr>
          <p:cNvGrpSpPr/>
          <p:nvPr/>
        </p:nvGrpSpPr>
        <p:grpSpPr>
          <a:xfrm>
            <a:off x="0" y="0"/>
            <a:ext cx="12188825" cy="6865947"/>
            <a:chOff x="26403" y="13922"/>
            <a:chExt cx="12192000" cy="684407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73E1ED4-19C0-E6B2-2E54-8547F784F1A4}"/>
                </a:ext>
              </a:extLst>
            </p:cNvPr>
            <p:cNvSpPr/>
            <p:nvPr/>
          </p:nvSpPr>
          <p:spPr>
            <a:xfrm rot="10800000">
              <a:off x="26403" y="13922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4AB7B2C-5905-2C67-A36B-E979C776375E}"/>
                </a:ext>
              </a:extLst>
            </p:cNvPr>
            <p:cNvSpPr/>
            <p:nvPr/>
          </p:nvSpPr>
          <p:spPr>
            <a:xfrm>
              <a:off x="26403" y="5657850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4" name="Picture 3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29AF90CB-3876-6C62-CBD9-6100954EAB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28" name="Round Same Side Corner Rectangle 27">
            <a:extLst>
              <a:ext uri="{FF2B5EF4-FFF2-40B4-BE49-F238E27FC236}">
                <a16:creationId xmlns:a16="http://schemas.microsoft.com/office/drawing/2014/main" id="{FFF8618E-54CF-855E-BC5A-F3CA67EDFA86}"/>
              </a:ext>
            </a:extLst>
          </p:cNvPr>
          <p:cNvSpPr/>
          <p:nvPr/>
        </p:nvSpPr>
        <p:spPr>
          <a:xfrm rot="5400000">
            <a:off x="2522236" y="-1027465"/>
            <a:ext cx="2768349" cy="781666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E5FA06E3-BEBC-4B42-C7B3-3F521278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0" y="1555494"/>
            <a:ext cx="6093840" cy="1712119"/>
          </a:xfr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+mj-lt"/>
                <a:ea typeface="Roboto Light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Text Placeholder 1">
            <a:extLst>
              <a:ext uri="{FF2B5EF4-FFF2-40B4-BE49-F238E27FC236}">
                <a16:creationId xmlns:a16="http://schemas.microsoft.com/office/drawing/2014/main" id="{E7255296-4931-5C45-FF3B-5C3394B1EE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500" y="3366152"/>
            <a:ext cx="6093840" cy="431526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999" b="0" i="0" cap="none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40" name="Text Placeholder2">
            <a:extLst>
              <a:ext uri="{FF2B5EF4-FFF2-40B4-BE49-F238E27FC236}">
                <a16:creationId xmlns:a16="http://schemas.microsoft.com/office/drawing/2014/main" id="{C1F87FB3-D0A1-7FB5-D50D-A59FD92414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500" y="3896218"/>
            <a:ext cx="6093840" cy="276223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 defTabSz="1218621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i="0" kern="0" cap="none" baseline="0" dirty="0" smtClean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2077217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V Title_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outdoor, grass, city&#10;&#10;Description automatically generated">
            <a:extLst>
              <a:ext uri="{FF2B5EF4-FFF2-40B4-BE49-F238E27FC236}">
                <a16:creationId xmlns:a16="http://schemas.microsoft.com/office/drawing/2014/main" id="{82EA3028-EF41-3547-67C8-44E4911021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1"/>
            <a:ext cx="12188824" cy="686192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9CBA352-05B1-9B02-C177-13A402CDA2BD}"/>
              </a:ext>
            </a:extLst>
          </p:cNvPr>
          <p:cNvGrpSpPr/>
          <p:nvPr/>
        </p:nvGrpSpPr>
        <p:grpSpPr>
          <a:xfrm>
            <a:off x="0" y="0"/>
            <a:ext cx="12188825" cy="6858000"/>
            <a:chOff x="26403" y="13922"/>
            <a:chExt cx="12192000" cy="684407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73E1ED4-19C0-E6B2-2E54-8547F784F1A4}"/>
                </a:ext>
              </a:extLst>
            </p:cNvPr>
            <p:cNvSpPr/>
            <p:nvPr/>
          </p:nvSpPr>
          <p:spPr>
            <a:xfrm rot="10800000">
              <a:off x="26403" y="13922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4AB7B2C-5905-2C67-A36B-E979C776375E}"/>
                </a:ext>
              </a:extLst>
            </p:cNvPr>
            <p:cNvSpPr/>
            <p:nvPr/>
          </p:nvSpPr>
          <p:spPr>
            <a:xfrm>
              <a:off x="26403" y="5657850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2" name="Picture 1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2BA86F77-50AA-26CE-B95D-4E561DA49A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15" name="Round Same Side Corner Rectangle 14">
            <a:extLst>
              <a:ext uri="{FF2B5EF4-FFF2-40B4-BE49-F238E27FC236}">
                <a16:creationId xmlns:a16="http://schemas.microsoft.com/office/drawing/2014/main" id="{85D3AF25-9AF5-40A0-498C-54828F91141D}"/>
              </a:ext>
            </a:extLst>
          </p:cNvPr>
          <p:cNvSpPr/>
          <p:nvPr/>
        </p:nvSpPr>
        <p:spPr>
          <a:xfrm rot="5400000">
            <a:off x="2521912" y="-1027465"/>
            <a:ext cx="2768349" cy="781666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38C9933-3062-2B1A-6C45-FEFC0A5EB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0" y="1555494"/>
            <a:ext cx="6093840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05E62CD3-BA64-AF99-C16E-6ECDEBBE7C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500" y="3366152"/>
            <a:ext cx="6093840" cy="431526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999" b="0" i="0" cap="none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3" name="Text Placeholder2">
            <a:extLst>
              <a:ext uri="{FF2B5EF4-FFF2-40B4-BE49-F238E27FC236}">
                <a16:creationId xmlns:a16="http://schemas.microsoft.com/office/drawing/2014/main" id="{FFF82F7A-370B-A3AF-E071-ABF2A431D4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500" y="3896218"/>
            <a:ext cx="6093840" cy="276223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 defTabSz="1218621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i="0" kern="0" cap="none" baseline="0" dirty="0" smtClean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1265703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V Title_Cons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een&#10;&#10;Description automatically generated">
            <a:extLst>
              <a:ext uri="{FF2B5EF4-FFF2-40B4-BE49-F238E27FC236}">
                <a16:creationId xmlns:a16="http://schemas.microsoft.com/office/drawing/2014/main" id="{87F1E7A9-B51D-E313-227A-725BDC4408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2"/>
          <a:stretch/>
        </p:blipFill>
        <p:spPr>
          <a:xfrm>
            <a:off x="1" y="1"/>
            <a:ext cx="12200089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02A7F84-C51F-D984-D98E-6CACD521027D}"/>
              </a:ext>
            </a:extLst>
          </p:cNvPr>
          <p:cNvGrpSpPr/>
          <p:nvPr/>
        </p:nvGrpSpPr>
        <p:grpSpPr>
          <a:xfrm>
            <a:off x="0" y="0"/>
            <a:ext cx="12188825" cy="6858000"/>
            <a:chOff x="0" y="6961"/>
            <a:chExt cx="12192000" cy="68440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ADE1F3B-7CAD-7CD6-E227-4F458217F249}"/>
                </a:ext>
              </a:extLst>
            </p:cNvPr>
            <p:cNvSpPr/>
            <p:nvPr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48AA0C8-42E1-4D58-C83B-18E7524D1F74}"/>
                </a:ext>
              </a:extLst>
            </p:cNvPr>
            <p:cNvSpPr/>
            <p:nvPr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2" name="Picture 1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127BDEF2-D129-D041-EB8F-CDF08ACA76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93D02C57-0DDF-E4EC-A59F-4B1DD814FA09}"/>
              </a:ext>
            </a:extLst>
          </p:cNvPr>
          <p:cNvSpPr/>
          <p:nvPr/>
        </p:nvSpPr>
        <p:spPr>
          <a:xfrm rot="5400000">
            <a:off x="2521912" y="-1027465"/>
            <a:ext cx="2768349" cy="781666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41BEF65-2920-6A22-5386-91ED0775F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0" y="1555494"/>
            <a:ext cx="6093840" cy="1712119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6DBA85A0-1C46-0CC4-4027-DA5170DE59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500" y="3366152"/>
            <a:ext cx="6093840" cy="431526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999" b="0" i="0" cap="none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14" name="Text Placeholder2">
            <a:extLst>
              <a:ext uri="{FF2B5EF4-FFF2-40B4-BE49-F238E27FC236}">
                <a16:creationId xmlns:a16="http://schemas.microsoft.com/office/drawing/2014/main" id="{20E1FB3E-0A05-1DF0-3238-9C77A5BA91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500" y="3896218"/>
            <a:ext cx="6093840" cy="276223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 defTabSz="1218621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i="0" kern="0" cap="none" baseline="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3734075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V Title_M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CE63B0-2BF7-9AD5-CA88-41F05D1457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572" y="0"/>
            <a:ext cx="12193397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AC29384-340C-5FB8-1E57-6D6EE09D0330}"/>
              </a:ext>
            </a:extLst>
          </p:cNvPr>
          <p:cNvGrpSpPr/>
          <p:nvPr/>
        </p:nvGrpSpPr>
        <p:grpSpPr>
          <a:xfrm>
            <a:off x="0" y="0"/>
            <a:ext cx="12188825" cy="6858000"/>
            <a:chOff x="0" y="6961"/>
            <a:chExt cx="12192000" cy="684407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9C26F2F-0F98-5EB1-AC4C-28F93B9ABB54}"/>
                </a:ext>
              </a:extLst>
            </p:cNvPr>
            <p:cNvSpPr/>
            <p:nvPr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8000">
                  <a:schemeClr val="accent1">
                    <a:lumMod val="0"/>
                    <a:lumOff val="100000"/>
                    <a:alpha val="0"/>
                  </a:schemeClr>
                </a:gs>
                <a:gs pos="92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66D7BBC-825E-DFC7-A835-EB26ECFFF842}"/>
                </a:ext>
              </a:extLst>
            </p:cNvPr>
            <p:cNvSpPr/>
            <p:nvPr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2" name="Picture 1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68E37A40-9996-3788-1542-536846F90B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93D02C57-0DDF-E4EC-A59F-4B1DD814FA09}"/>
              </a:ext>
            </a:extLst>
          </p:cNvPr>
          <p:cNvSpPr/>
          <p:nvPr/>
        </p:nvSpPr>
        <p:spPr>
          <a:xfrm rot="5400000">
            <a:off x="2517409" y="-1027465"/>
            <a:ext cx="2768349" cy="781666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41BEF65-2920-6A22-5386-91ED0775F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0" y="1555494"/>
            <a:ext cx="6093840" cy="1712119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6DBA85A0-1C46-0CC4-4027-DA5170DE59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500" y="3366152"/>
            <a:ext cx="6093840" cy="431526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999" b="0" i="0" cap="none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14" name="Text Placeholder2">
            <a:extLst>
              <a:ext uri="{FF2B5EF4-FFF2-40B4-BE49-F238E27FC236}">
                <a16:creationId xmlns:a16="http://schemas.microsoft.com/office/drawing/2014/main" id="{20E1FB3E-0A05-1DF0-3238-9C77A5BA91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500" y="3896218"/>
            <a:ext cx="6093840" cy="276223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 defTabSz="1218621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i="0" kern="0" cap="none" baseline="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3327765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V Title_Thir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CE63B0-2BF7-9AD5-CA88-41F05D1457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572" y="-31530"/>
            <a:ext cx="12193397" cy="688953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518CFC6-6719-0C5A-BFB0-D78EF5E9133E}"/>
              </a:ext>
            </a:extLst>
          </p:cNvPr>
          <p:cNvGrpSpPr/>
          <p:nvPr/>
        </p:nvGrpSpPr>
        <p:grpSpPr>
          <a:xfrm>
            <a:off x="0" y="-30284"/>
            <a:ext cx="12188825" cy="6888284"/>
            <a:chOff x="0" y="6961"/>
            <a:chExt cx="12192000" cy="68440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A09ED7D-4121-AB22-E46E-666516ACDD41}"/>
                </a:ext>
              </a:extLst>
            </p:cNvPr>
            <p:cNvSpPr/>
            <p:nvPr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8000">
                  <a:schemeClr val="accent1">
                    <a:lumMod val="0"/>
                    <a:lumOff val="100000"/>
                    <a:alpha val="0"/>
                  </a:schemeClr>
                </a:gs>
                <a:gs pos="92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4F48156-7BF1-B569-C9A3-E7D7FA03BD29}"/>
                </a:ext>
              </a:extLst>
            </p:cNvPr>
            <p:cNvSpPr/>
            <p:nvPr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12" name="Picture 11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747DC55E-A0EE-E580-1900-C984EDCFC6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-2716"/>
            <a:ext cx="12185778" cy="6863433"/>
          </a:xfrm>
          <a:prstGeom prst="rect">
            <a:avLst/>
          </a:prstGeom>
        </p:spPr>
      </p:pic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722B1861-062A-A594-FE91-F2F861BCF95D}"/>
              </a:ext>
            </a:extLst>
          </p:cNvPr>
          <p:cNvSpPr/>
          <p:nvPr/>
        </p:nvSpPr>
        <p:spPr>
          <a:xfrm rot="5400000">
            <a:off x="2517409" y="-1027465"/>
            <a:ext cx="2768349" cy="781666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FB5DCAB-BF69-E942-7225-4C915B84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0" y="1555494"/>
            <a:ext cx="6093840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0205C9AF-D5D0-B27F-FFE7-D1E04F0FB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500" y="3366152"/>
            <a:ext cx="6093840" cy="431526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999" b="0" i="0" cap="none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10" name="Text Placeholder2">
            <a:extLst>
              <a:ext uri="{FF2B5EF4-FFF2-40B4-BE49-F238E27FC236}">
                <a16:creationId xmlns:a16="http://schemas.microsoft.com/office/drawing/2014/main" id="{5563E9EB-1F33-138B-B605-FE7D13AA09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500" y="3896218"/>
            <a:ext cx="6093840" cy="276223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 defTabSz="1218621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i="0" kern="0" cap="none" baseline="0" dirty="0" smtClean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3235734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V Title_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CE63B0-2BF7-9AD5-CA88-41F05D1457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4"/>
          <a:stretch/>
        </p:blipFill>
        <p:spPr>
          <a:xfrm>
            <a:off x="-4572" y="1"/>
            <a:ext cx="12193397" cy="685501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A6BE82A-BA1D-6D18-301B-96776100B0D2}"/>
              </a:ext>
            </a:extLst>
          </p:cNvPr>
          <p:cNvGrpSpPr/>
          <p:nvPr/>
        </p:nvGrpSpPr>
        <p:grpSpPr>
          <a:xfrm>
            <a:off x="0" y="0"/>
            <a:ext cx="12188825" cy="6858000"/>
            <a:chOff x="0" y="6961"/>
            <a:chExt cx="12192000" cy="68440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7CA6CEB-761C-281F-1B20-20BBE69EDAC4}"/>
                </a:ext>
              </a:extLst>
            </p:cNvPr>
            <p:cNvSpPr/>
            <p:nvPr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8000">
                  <a:schemeClr val="accent1">
                    <a:lumMod val="0"/>
                    <a:lumOff val="100000"/>
                    <a:alpha val="0"/>
                  </a:schemeClr>
                </a:gs>
                <a:gs pos="92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B3D421A-5A9C-EF1C-591D-17CFE29521CF}"/>
                </a:ext>
              </a:extLst>
            </p:cNvPr>
            <p:cNvSpPr/>
            <p:nvPr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11" name="Picture 10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C747EA0F-44FB-4B46-C64B-30CBB7DF5F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722B1861-062A-A594-FE91-F2F861BCF95D}"/>
              </a:ext>
            </a:extLst>
          </p:cNvPr>
          <p:cNvSpPr/>
          <p:nvPr/>
        </p:nvSpPr>
        <p:spPr>
          <a:xfrm rot="5400000">
            <a:off x="2521912" y="-1027465"/>
            <a:ext cx="2768349" cy="781666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FB5DCAB-BF69-E942-7225-4C915B84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0" y="1555494"/>
            <a:ext cx="6093840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0205C9AF-D5D0-B27F-FFE7-D1E04F0FB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500" y="3366152"/>
            <a:ext cx="6093840" cy="431526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999" b="0" i="0" cap="none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10" name="Text Placeholder2">
            <a:extLst>
              <a:ext uri="{FF2B5EF4-FFF2-40B4-BE49-F238E27FC236}">
                <a16:creationId xmlns:a16="http://schemas.microsoft.com/office/drawing/2014/main" id="{5563E9EB-1F33-138B-B605-FE7D13AA09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500" y="3896218"/>
            <a:ext cx="6093840" cy="276223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 defTabSz="1218621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i="0" kern="0" cap="none" baseline="0" dirty="0" smtClean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2430862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V Title_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le with white text&#10;&#10;Description automatically generated">
            <a:extLst>
              <a:ext uri="{FF2B5EF4-FFF2-40B4-BE49-F238E27FC236}">
                <a16:creationId xmlns:a16="http://schemas.microsoft.com/office/drawing/2014/main" id="{97DD03D2-87F6-16C2-1461-74102FDBCD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32" name="Round Same Side Corner Rectangle 31">
            <a:extLst>
              <a:ext uri="{FF2B5EF4-FFF2-40B4-BE49-F238E27FC236}">
                <a16:creationId xmlns:a16="http://schemas.microsoft.com/office/drawing/2014/main" id="{40DA58A4-B780-5B89-B7F9-ABED74AC5535}"/>
              </a:ext>
            </a:extLst>
          </p:cNvPr>
          <p:cNvSpPr/>
          <p:nvPr/>
        </p:nvSpPr>
        <p:spPr>
          <a:xfrm rot="5400000">
            <a:off x="2615104" y="-585101"/>
            <a:ext cx="2768349" cy="802820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D2F6C64E-25F2-8D0B-ED60-CD0437D10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0" y="2068903"/>
            <a:ext cx="6093840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" name="Text Placeholder 1">
            <a:extLst>
              <a:ext uri="{FF2B5EF4-FFF2-40B4-BE49-F238E27FC236}">
                <a16:creationId xmlns:a16="http://schemas.microsoft.com/office/drawing/2014/main" id="{E48635A3-6799-629A-4ED2-EBA482AFC6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500" y="3879562"/>
            <a:ext cx="6093840" cy="431526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999" b="0" i="0" cap="none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35" name="Text Placeholder2">
            <a:extLst>
              <a:ext uri="{FF2B5EF4-FFF2-40B4-BE49-F238E27FC236}">
                <a16:creationId xmlns:a16="http://schemas.microsoft.com/office/drawing/2014/main" id="{62DAAFE2-4CAD-B03D-F67C-7A99961071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500" y="4409628"/>
            <a:ext cx="6093840" cy="276223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 defTabSz="1218621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i="0" kern="0" cap="none" baseline="0" dirty="0" smtClean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3103337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fety - External Audienc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BAC33FB-1147-BC7E-C988-EF8AB6484B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120754-4DEA-2644-83F9-1CC7ACD93EB3}"/>
              </a:ext>
            </a:extLst>
          </p:cNvPr>
          <p:cNvSpPr/>
          <p:nvPr/>
        </p:nvSpPr>
        <p:spPr>
          <a:xfrm>
            <a:off x="8765797" y="0"/>
            <a:ext cx="3423028" cy="63563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799">
              <a:solidFill>
                <a:schemeClr val="accent1"/>
              </a:solidFill>
            </a:endParaRP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C90999B8-AFE4-0C46-A7FC-B781D3BC12E4}"/>
              </a:ext>
            </a:extLst>
          </p:cNvPr>
          <p:cNvSpPr txBox="1">
            <a:spLocks/>
          </p:cNvSpPr>
          <p:nvPr/>
        </p:nvSpPr>
        <p:spPr>
          <a:xfrm>
            <a:off x="8879249" y="3711800"/>
            <a:ext cx="3208208" cy="141269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rtl="0" eaLnBrk="1" fontAlgn="base" hangingPunct="1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sz="2400" b="1" i="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398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2pPr>
            <a:lvl3pPr marL="1218987" indent="-302631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3pPr>
            <a:lvl4pPr marL="1673991" indent="-302631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4pPr>
            <a:lvl5pPr marL="2131111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5pPr>
            <a:lvl6pPr marL="274060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6pPr>
            <a:lvl7pPr marL="3350098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7pPr>
            <a:lvl8pPr marL="3959591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8pPr>
            <a:lvl9pPr marL="456908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914126">
              <a:lnSpc>
                <a:spcPct val="90000"/>
              </a:lnSpc>
            </a:pPr>
            <a:r>
              <a:rPr lang="en-US" sz="1799" b="0" kern="0">
                <a:solidFill>
                  <a:schemeClr val="bg1"/>
                </a:solidFill>
              </a:rPr>
              <a:t>When We Continue to </a:t>
            </a:r>
            <a:br>
              <a:rPr lang="en-US" sz="1600" b="0" kern="0">
                <a:solidFill>
                  <a:schemeClr val="bg1"/>
                </a:solidFill>
              </a:rPr>
            </a:br>
            <a:r>
              <a:rPr lang="en-US" sz="3199" b="1" i="0" ker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Thin</a:t>
            </a:r>
            <a:r>
              <a:rPr lang="en-US" sz="3199" b="1" i="0" kern="0" spc="-3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 </a:t>
            </a:r>
            <a:r>
              <a:rPr lang="en-US" sz="2799" b="1" i="0" kern="0" spc="-3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•</a:t>
            </a:r>
            <a:r>
              <a:rPr lang="en-US" sz="3199" b="1" i="0" kern="0" spc="-3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199" b="1" i="0" ker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Pla</a:t>
            </a:r>
            <a:r>
              <a:rPr lang="en-US" sz="3199" b="1" i="0" kern="0" spc="-3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 </a:t>
            </a:r>
            <a:r>
              <a:rPr lang="en-US" sz="2799" b="1" i="0" kern="0" spc="-3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•</a:t>
            </a:r>
            <a:r>
              <a:rPr lang="en-US" sz="3199" b="1" i="0" kern="0" spc="-3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199" b="1" i="0" ker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Act </a:t>
            </a:r>
            <a:br>
              <a:rPr lang="en-US" sz="1600" b="0" kern="0">
                <a:solidFill>
                  <a:schemeClr val="bg1"/>
                </a:solidFill>
              </a:rPr>
            </a:br>
            <a:endParaRPr lang="en-US" sz="1600" b="0" kern="0">
              <a:solidFill>
                <a:schemeClr val="bg1"/>
              </a:solidFill>
            </a:endParaRPr>
          </a:p>
          <a:p>
            <a:pPr algn="ctr" defTabSz="914126">
              <a:lnSpc>
                <a:spcPct val="90000"/>
              </a:lnSpc>
            </a:pPr>
            <a:r>
              <a:rPr lang="en-US" sz="1799" b="0" kern="0">
                <a:solidFill>
                  <a:schemeClr val="bg1"/>
                </a:solidFill>
              </a:rPr>
              <a:t>We Will Achieve</a:t>
            </a:r>
            <a:br>
              <a:rPr lang="en-US" sz="1799" b="0" kern="0">
                <a:solidFill>
                  <a:schemeClr val="bg1"/>
                </a:solidFill>
              </a:rPr>
            </a:br>
            <a:r>
              <a:rPr lang="en-US" sz="1799" b="0" kern="0">
                <a:solidFill>
                  <a:schemeClr val="bg1"/>
                </a:solidFill>
              </a:rPr>
              <a:t>Zero Injuries Today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BB93AD83-8E1E-8740-BDF5-FAC7D43F0A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2623" y="1091203"/>
            <a:ext cx="2478649" cy="24786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153212-F659-1082-EC0E-4928587D8B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42" y="6214401"/>
            <a:ext cx="1812101" cy="688778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759D3EAF-B6E3-9F2A-B1BF-3736B7767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365126"/>
            <a:ext cx="7943395" cy="589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9F9D834-950D-83A7-7D7C-BE0F8A80D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" y="1104901"/>
            <a:ext cx="7943395" cy="5072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39C137-22C2-9E0A-98F4-AB784ED18BE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42" y="6214401"/>
            <a:ext cx="1812101" cy="68877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BC94080-029E-F152-3C6F-80DD46FBB0D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3041" y="6376228"/>
            <a:ext cx="38618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467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SPiRE_Internal Audienc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062307C-78AF-E5D2-9E9C-E79034ED27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8A7024-5D35-7E5F-02C1-08220EFC6B20}"/>
              </a:ext>
            </a:extLst>
          </p:cNvPr>
          <p:cNvSpPr/>
          <p:nvPr/>
        </p:nvSpPr>
        <p:spPr>
          <a:xfrm>
            <a:off x="0" y="0"/>
            <a:ext cx="208290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32" name="Picture 31" descr="Text, logo&#10;&#10;Description automatically generated">
            <a:extLst>
              <a:ext uri="{FF2B5EF4-FFF2-40B4-BE49-F238E27FC236}">
                <a16:creationId xmlns:a16="http://schemas.microsoft.com/office/drawing/2014/main" id="{0733002C-E312-1B4C-9E4C-FCA0D3F767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2111224" y="2855089"/>
            <a:ext cx="6236473" cy="1147823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D970D27-D810-61D6-CA2E-53F3EDBD61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701272" y="6356351"/>
            <a:ext cx="38618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349F4B-65F3-1515-D4F7-514BAB51EA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3624" y="6214401"/>
            <a:ext cx="1812101" cy="688778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65D0A4A-67EA-2DB3-4AC7-3D905AE8F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163" y="365126"/>
            <a:ext cx="9307063" cy="589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512EFEB-E398-91E1-42FF-292444E6F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2163" y="1104901"/>
            <a:ext cx="9307063" cy="5072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0569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le with white text&#10;&#10;Description automatically generated">
            <a:extLst>
              <a:ext uri="{FF2B5EF4-FFF2-40B4-BE49-F238E27FC236}">
                <a16:creationId xmlns:a16="http://schemas.microsoft.com/office/drawing/2014/main" id="{DC71055C-EA87-5FA0-047A-8D0314399C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27DBD9C8-36F7-A8D7-51A5-8D246AF98D68}"/>
              </a:ext>
            </a:extLst>
          </p:cNvPr>
          <p:cNvSpPr/>
          <p:nvPr/>
        </p:nvSpPr>
        <p:spPr>
          <a:xfrm rot="5400000">
            <a:off x="2668820" y="-497811"/>
            <a:ext cx="2515985" cy="7853622"/>
          </a:xfrm>
          <a:prstGeom prst="round2SameRect">
            <a:avLst>
              <a:gd name="adj1" fmla="val 48864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4CCE73-A775-479D-8F65-DC05FABB46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2534" y="2440705"/>
            <a:ext cx="6093840" cy="2014424"/>
          </a:xfrm>
        </p:spPr>
        <p:txBody>
          <a:bodyPr/>
          <a:lstStyle>
            <a:lvl1pPr>
              <a:defRPr sz="4799"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Divider Title</a:t>
            </a:r>
          </a:p>
        </p:txBody>
      </p:sp>
    </p:spTree>
    <p:extLst>
      <p:ext uri="{BB962C8B-B14F-4D97-AF65-F5344CB8AC3E}">
        <p14:creationId xmlns:p14="http://schemas.microsoft.com/office/powerpoint/2010/main" val="2079682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_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rectangular object with white text&#10;&#10;Description automatically generated">
            <a:extLst>
              <a:ext uri="{FF2B5EF4-FFF2-40B4-BE49-F238E27FC236}">
                <a16:creationId xmlns:a16="http://schemas.microsoft.com/office/drawing/2014/main" id="{99DB16C1-181B-50F8-5038-BF4E8EE5C9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723052BD-B57F-C190-004E-73909C3D1FD1}"/>
              </a:ext>
            </a:extLst>
          </p:cNvPr>
          <p:cNvSpPr/>
          <p:nvPr/>
        </p:nvSpPr>
        <p:spPr>
          <a:xfrm rot="5400000">
            <a:off x="2668820" y="-497811"/>
            <a:ext cx="2515985" cy="7853622"/>
          </a:xfrm>
          <a:prstGeom prst="round2SameRect">
            <a:avLst>
              <a:gd name="adj1" fmla="val 48864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FA55E93-3E51-520A-F059-42BD8E66B9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2534" y="2440705"/>
            <a:ext cx="6093840" cy="2014424"/>
          </a:xfrm>
        </p:spPr>
        <p:txBody>
          <a:bodyPr/>
          <a:lstStyle>
            <a:lvl1pPr>
              <a:defRPr sz="4799"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Divider Title</a:t>
            </a:r>
          </a:p>
        </p:txBody>
      </p:sp>
    </p:spTree>
    <p:extLst>
      <p:ext uri="{BB962C8B-B14F-4D97-AF65-F5344CB8AC3E}">
        <p14:creationId xmlns:p14="http://schemas.microsoft.com/office/powerpoint/2010/main" val="3653279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V Title_WHQ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sky, outdoor, building&#10;&#10;Description automatically generated">
            <a:extLst>
              <a:ext uri="{FF2B5EF4-FFF2-40B4-BE49-F238E27FC236}">
                <a16:creationId xmlns:a16="http://schemas.microsoft.com/office/drawing/2014/main" id="{C1CE63B0-2BF7-9AD5-CA88-41F05D1457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0"/>
          <a:stretch/>
        </p:blipFill>
        <p:spPr>
          <a:xfrm>
            <a:off x="-22530" y="-1"/>
            <a:ext cx="12211354" cy="6858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4CC409F-ECB5-1607-FB3C-C56CD774E834}"/>
              </a:ext>
            </a:extLst>
          </p:cNvPr>
          <p:cNvGrpSpPr/>
          <p:nvPr/>
        </p:nvGrpSpPr>
        <p:grpSpPr>
          <a:xfrm>
            <a:off x="-11265" y="-1"/>
            <a:ext cx="12200089" cy="6858001"/>
            <a:chOff x="0" y="6961"/>
            <a:chExt cx="12192000" cy="68440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518782-04EC-6E9E-0A17-E9BDCDD803ED}"/>
                </a:ext>
              </a:extLst>
            </p:cNvPr>
            <p:cNvSpPr/>
            <p:nvPr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8000">
                  <a:schemeClr val="accent1">
                    <a:lumMod val="0"/>
                    <a:lumOff val="100000"/>
                    <a:alpha val="0"/>
                  </a:schemeClr>
                </a:gs>
                <a:gs pos="92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7C69A1D-9503-546D-5F2C-7D66D7D997CE}"/>
                </a:ext>
              </a:extLst>
            </p:cNvPr>
            <p:cNvSpPr/>
            <p:nvPr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6" name="Picture 5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AF5C70E9-9036-F7C9-5F08-B174658639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16" name="Round Same Side Corner Rectangle 15">
            <a:extLst>
              <a:ext uri="{FF2B5EF4-FFF2-40B4-BE49-F238E27FC236}">
                <a16:creationId xmlns:a16="http://schemas.microsoft.com/office/drawing/2014/main" id="{0F10E1A3-32C9-6F1F-14DC-70223C3D07FD}"/>
              </a:ext>
            </a:extLst>
          </p:cNvPr>
          <p:cNvSpPr/>
          <p:nvPr/>
        </p:nvSpPr>
        <p:spPr>
          <a:xfrm rot="5400000">
            <a:off x="2509051" y="-1027465"/>
            <a:ext cx="2768349" cy="781666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BD4A8B9-21FE-CF57-D560-81EF46639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0" y="1555494"/>
            <a:ext cx="6093840" cy="1712119"/>
          </a:xfr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+mj-lt"/>
                <a:ea typeface="Roboto Light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42945619-ADDD-7859-3163-5874968331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500" y="3366152"/>
            <a:ext cx="6093840" cy="431526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999" b="0" i="0" cap="none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4" name="Text Placeholder2">
            <a:extLst>
              <a:ext uri="{FF2B5EF4-FFF2-40B4-BE49-F238E27FC236}">
                <a16:creationId xmlns:a16="http://schemas.microsoft.com/office/drawing/2014/main" id="{4E4CDC05-9A1E-EB88-99CA-A84F396407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500" y="3896218"/>
            <a:ext cx="6093840" cy="276223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 defTabSz="1218621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i="0" kern="0" cap="none" baseline="0" dirty="0" smtClean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735701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_Pa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9EC90B5-E3AB-293F-10E4-1316DC3CA3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27DBD9C8-36F7-A8D7-51A5-8D246AF98D68}"/>
              </a:ext>
            </a:extLst>
          </p:cNvPr>
          <p:cNvSpPr/>
          <p:nvPr/>
        </p:nvSpPr>
        <p:spPr>
          <a:xfrm rot="5400000">
            <a:off x="2668820" y="-497811"/>
            <a:ext cx="2515985" cy="7853622"/>
          </a:xfrm>
          <a:prstGeom prst="round2SameRect">
            <a:avLst>
              <a:gd name="adj1" fmla="val 48864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4CCE73-A775-479D-8F65-DC05FABB46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2534" y="2440705"/>
            <a:ext cx="6093840" cy="2014424"/>
          </a:xfrm>
        </p:spPr>
        <p:txBody>
          <a:bodyPr/>
          <a:lstStyle>
            <a:lvl1pPr>
              <a:defRPr sz="479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Divider Title</a:t>
            </a:r>
          </a:p>
        </p:txBody>
      </p:sp>
    </p:spTree>
    <p:extLst>
      <p:ext uri="{BB962C8B-B14F-4D97-AF65-F5344CB8AC3E}">
        <p14:creationId xmlns:p14="http://schemas.microsoft.com/office/powerpoint/2010/main" val="3133318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Take-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DDDEF84-17AC-D881-A124-61B71924E9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2A256F-0FDD-4B3E-BC4E-8B719310D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18AAE-5EBA-40BB-961B-BA99D9E03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" y="1051035"/>
            <a:ext cx="10959785" cy="4358406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92B365-74C2-6131-7BFD-7276F6A359A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3041" y="6376228"/>
            <a:ext cx="38618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5C53A7-06F6-E7E0-D1DD-A0B9147ACB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42" y="6214401"/>
            <a:ext cx="1812101" cy="688778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C285B5-C624-4FEC-6ECB-62D24A7E36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442" y="5526089"/>
            <a:ext cx="10960420" cy="650875"/>
          </a:xfrm>
        </p:spPr>
        <p:txBody>
          <a:bodyPr anchor="b"/>
          <a:lstStyle>
            <a:lvl1pPr>
              <a:defRPr sz="2399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add take-away statement</a:t>
            </a:r>
          </a:p>
        </p:txBody>
      </p:sp>
    </p:spTree>
    <p:extLst>
      <p:ext uri="{BB962C8B-B14F-4D97-AF65-F5344CB8AC3E}">
        <p14:creationId xmlns:p14="http://schemas.microsoft.com/office/powerpoint/2010/main" val="33239051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Du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6AFCFE3-3770-86C1-7746-71F3902A62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80EF39-BC61-4411-A40E-E9F7F0EED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365126"/>
            <a:ext cx="10959785" cy="5899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19E6C-1B2A-4BA9-8B19-196AEE570B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441" y="1046747"/>
            <a:ext cx="5408791" cy="5130216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9F1FF6-1570-4E98-8486-839E2EB39C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3" y="1046747"/>
            <a:ext cx="5398634" cy="5130216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743769D-FDFB-EA79-4798-0BFF55EA876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3041" y="6376228"/>
            <a:ext cx="38618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D82CD3-5B07-8FCC-84CA-F3971438FB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42" y="6214401"/>
            <a:ext cx="1812101" cy="68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670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nt Duo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686CA1F-7984-C0A9-1CF1-C2E72A20E5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B127CE-5161-429C-A0A0-2E7021906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366" y="365126"/>
            <a:ext cx="10991861" cy="5853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DFE7D-E296-42D4-A189-AD21F302FA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366" y="1010657"/>
            <a:ext cx="5418648" cy="424363"/>
          </a:xfrm>
        </p:spPr>
        <p:txBody>
          <a:bodyPr anchor="b"/>
          <a:lstStyle>
            <a:lvl1pPr marL="0" indent="0">
              <a:buNone/>
              <a:defRPr sz="2399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5D1A72-1BA9-4877-B218-FF0C5E1A45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7366" y="1495179"/>
            <a:ext cx="5418648" cy="4694484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00AC7A-5506-4235-9CF1-A7435E349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010657"/>
            <a:ext cx="5398634" cy="424363"/>
          </a:xfrm>
        </p:spPr>
        <p:txBody>
          <a:bodyPr anchor="b"/>
          <a:lstStyle>
            <a:lvl1pPr marL="0" indent="0">
              <a:buNone/>
              <a:defRPr sz="2399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D8F315-7C4C-4C18-9A6F-B6696922C6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1495179"/>
            <a:ext cx="5398634" cy="4694484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30E02EE-6332-306A-E25F-5A6B03222B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3041" y="6376228"/>
            <a:ext cx="38618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0D27810-D058-CB43-B605-27D0BA36C9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42" y="6214401"/>
            <a:ext cx="1812101" cy="68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950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0CD33EE-D433-90FF-0031-5EFA73FA11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C875F2-AB1B-44F9-A6CD-F38E1C969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599" y="457200"/>
            <a:ext cx="4151184" cy="3130952"/>
          </a:xfrm>
        </p:spPr>
        <p:txBody>
          <a:bodyPr anchor="b"/>
          <a:lstStyle>
            <a:lvl1pPr>
              <a:defRPr sz="3399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845AA-17DF-46D0-897A-09BD2EB86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457201"/>
            <a:ext cx="6387388" cy="5403850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2399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999"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799"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55AAF1F-AC2C-DA70-A05F-C4EC7384E7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3041" y="6376228"/>
            <a:ext cx="38618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900B83-B69B-D8EB-3A0B-1EDD918C93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42" y="6214401"/>
            <a:ext cx="1812101" cy="68877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DE7F7D4-B877-61B8-B5BE-9B53A6E96B7D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19599" y="3854370"/>
            <a:ext cx="4151184" cy="2126378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6223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02BBB39-CA23-BF6A-1C26-0F6888B9CA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04B89BDF-690C-1BFF-8F58-1047878BBC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28809" y="0"/>
            <a:ext cx="6260016" cy="5980748"/>
          </a:xfrm>
          <a:prstGeom prst="rect">
            <a:avLst/>
          </a:prstGeom>
          <a:effectLst/>
        </p:spPr>
        <p:txBody>
          <a:bodyPr anchor="ctr"/>
          <a:lstStyle>
            <a:lvl1pPr marL="0" indent="0" algn="ctr">
              <a:buNone/>
              <a:defRPr sz="2799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0B8F1CA-2A21-04EC-314A-14593BE59A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3041" y="6376228"/>
            <a:ext cx="38618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52C134-4CEC-BCDA-EB1A-BF296998C9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42" y="6214401"/>
            <a:ext cx="1812101" cy="68877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6B79EE2-E114-54F1-6F25-8D0F760FED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598" y="457200"/>
            <a:ext cx="4969518" cy="3130952"/>
          </a:xfrm>
        </p:spPr>
        <p:txBody>
          <a:bodyPr anchor="b"/>
          <a:lstStyle>
            <a:lvl1pPr>
              <a:defRPr sz="3399"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5023C60-EACB-124E-E1C5-5EDF0F5F2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598" y="3854370"/>
            <a:ext cx="4969518" cy="2126378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32064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Picture_Revers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3801500-1F69-C588-FF64-E7589F47A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04B89BDF-690C-1BFF-8F58-1047878BBC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6260016" cy="5980748"/>
          </a:xfrm>
          <a:prstGeom prst="rect">
            <a:avLst/>
          </a:prstGeom>
          <a:effectLst/>
        </p:spPr>
        <p:txBody>
          <a:bodyPr anchor="ctr"/>
          <a:lstStyle>
            <a:lvl1pPr marL="0" indent="0" algn="ctr">
              <a:buNone/>
              <a:defRPr sz="2799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0B8F1CA-2A21-04EC-314A-14593BE59A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3041" y="6376228"/>
            <a:ext cx="38618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52C134-4CEC-BCDA-EB1A-BF296998C9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42" y="6214401"/>
            <a:ext cx="1812101" cy="68877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6B79EE2-E114-54F1-6F25-8D0F760FED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9709" y="457200"/>
            <a:ext cx="4969518" cy="3130952"/>
          </a:xfrm>
        </p:spPr>
        <p:txBody>
          <a:bodyPr anchor="b"/>
          <a:lstStyle>
            <a:lvl1pPr>
              <a:defRPr sz="3399"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5023C60-EACB-124E-E1C5-5EDF0F5F2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9709" y="3854370"/>
            <a:ext cx="4969518" cy="2126378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41772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ject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00A1AB3-4C12-6815-C3B8-355393DAD5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0B8F1CA-2A21-04EC-314A-14593BE59A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3041" y="6376228"/>
            <a:ext cx="38618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52C134-4CEC-BCDA-EB1A-BF296998C9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42" y="6214401"/>
            <a:ext cx="1812101" cy="68877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6B79EE2-E114-54F1-6F25-8D0F760FE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1" y="457200"/>
            <a:ext cx="9040045" cy="1127760"/>
          </a:xfrm>
        </p:spPr>
        <p:txBody>
          <a:bodyPr anchor="b"/>
          <a:lstStyle>
            <a:lvl1pPr>
              <a:defRPr sz="33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5023C60-EACB-124E-E1C5-5EDF0F5F2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9181" y="1737360"/>
            <a:ext cx="9040045" cy="4477040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D8293F67-B213-0D3D-D147-071E8953CE3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29556" y="457200"/>
            <a:ext cx="2047723" cy="2560320"/>
          </a:xfrm>
          <a:prstGeom prst="rect">
            <a:avLst/>
          </a:prstGeom>
          <a:effectLst/>
        </p:spPr>
        <p:txBody>
          <a:bodyPr anchor="ctr"/>
          <a:lstStyle>
            <a:lvl1pPr marL="0" indent="0" algn="ctr">
              <a:buNone/>
              <a:defRPr sz="2798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D7C8790-5D12-8D23-F681-194F2C172731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29556" y="3216818"/>
            <a:ext cx="2047723" cy="2997582"/>
          </a:xfrm>
        </p:spPr>
        <p:txBody>
          <a:bodyPr lIns="0" anchor="t"/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799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6926" indent="0">
              <a:buNone/>
              <a:defRPr sz="1998" b="1"/>
            </a:lvl2pPr>
            <a:lvl3pPr marL="913852" indent="0">
              <a:buNone/>
              <a:defRPr sz="1798" b="1"/>
            </a:lvl3pPr>
            <a:lvl4pPr marL="1370778" indent="0">
              <a:buNone/>
              <a:defRPr sz="1600" b="1"/>
            </a:lvl4pPr>
            <a:lvl5pPr marL="1827703" indent="0">
              <a:buNone/>
              <a:defRPr sz="1600" b="1"/>
            </a:lvl5pPr>
            <a:lvl6pPr marL="2284628" indent="0">
              <a:buNone/>
              <a:defRPr sz="1600" b="1"/>
            </a:lvl6pPr>
            <a:lvl7pPr marL="2741554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80129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Title, Tex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6328A90-1BBA-1A07-1EAF-228FDE79A0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408F78D-3155-A1DB-B266-BFA0276567AE}"/>
              </a:ext>
            </a:extLst>
          </p:cNvPr>
          <p:cNvSpPr/>
          <p:nvPr/>
        </p:nvSpPr>
        <p:spPr>
          <a:xfrm>
            <a:off x="0" y="0"/>
            <a:ext cx="6098920" cy="63563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799">
              <a:solidFill>
                <a:schemeClr val="accent1"/>
              </a:solidFill>
            </a:endParaRP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5993CFC3-445E-1544-B793-62D97ECB90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8919" y="0"/>
            <a:ext cx="6089906" cy="6356350"/>
          </a:xfrm>
          <a:prstGeom prst="rect">
            <a:avLst/>
          </a:prstGeom>
          <a:effectLst/>
        </p:spPr>
        <p:txBody>
          <a:bodyPr anchor="ctr"/>
          <a:lstStyle>
            <a:lvl1pPr marL="0" indent="0" algn="ctr">
              <a:buNone/>
              <a:defRPr sz="2799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1D749B-3E0E-D318-AED2-1B2598B01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69" y="365125"/>
            <a:ext cx="5546948" cy="9588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93D9B-A994-23AF-6D8E-3F2E88DFB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369" y="1503337"/>
            <a:ext cx="5546948" cy="46736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CE43B9-250B-F2EC-4F5D-4F50735573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42" y="6214401"/>
            <a:ext cx="1812101" cy="68877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89B21-B2B4-2F9C-F8CE-3309AA52543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3041" y="6376228"/>
            <a:ext cx="38618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379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Title, Text and Picture_Revers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442217D-BA3D-AD4C-29B6-E80025EB71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408F78D-3155-A1DB-B266-BFA0276567AE}"/>
              </a:ext>
            </a:extLst>
          </p:cNvPr>
          <p:cNvSpPr/>
          <p:nvPr/>
        </p:nvSpPr>
        <p:spPr>
          <a:xfrm>
            <a:off x="6094413" y="0"/>
            <a:ext cx="6098920" cy="63563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799">
              <a:solidFill>
                <a:schemeClr val="accent1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1D749B-3E0E-D318-AED2-1B2598B01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782" y="365125"/>
            <a:ext cx="5546948" cy="9588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93D9B-A994-23AF-6D8E-3F2E88DFB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782" y="1503337"/>
            <a:ext cx="5546948" cy="46736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5993CFC3-445E-1544-B793-62D97ECB90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89906" cy="6356350"/>
          </a:xfrm>
          <a:prstGeom prst="rect">
            <a:avLst/>
          </a:prstGeom>
          <a:effectLst/>
        </p:spPr>
        <p:txBody>
          <a:bodyPr anchor="ctr"/>
          <a:lstStyle>
            <a:lvl1pPr marL="0" indent="0" algn="ctr">
              <a:buNone/>
              <a:defRPr sz="2799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2257B8-4CDC-71DB-FD5E-531852B100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42" y="6214401"/>
            <a:ext cx="1812101" cy="68877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68924-61C3-1892-4156-F54ACDFE5D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3041" y="6376228"/>
            <a:ext cx="38618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54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V Title_So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12D8199D-638B-F0E9-51C3-A2C20D8CCE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07"/>
            <a:ext cx="12188825" cy="685820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9CBA352-05B1-9B02-C177-13A402CDA2BD}"/>
              </a:ext>
            </a:extLst>
          </p:cNvPr>
          <p:cNvGrpSpPr/>
          <p:nvPr/>
        </p:nvGrpSpPr>
        <p:grpSpPr>
          <a:xfrm>
            <a:off x="0" y="0"/>
            <a:ext cx="12188825" cy="6858000"/>
            <a:chOff x="26403" y="13922"/>
            <a:chExt cx="12192000" cy="684407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73E1ED4-19C0-E6B2-2E54-8547F784F1A4}"/>
                </a:ext>
              </a:extLst>
            </p:cNvPr>
            <p:cNvSpPr/>
            <p:nvPr/>
          </p:nvSpPr>
          <p:spPr>
            <a:xfrm rot="10800000">
              <a:off x="26403" y="13922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4AB7B2C-5905-2C67-A36B-E979C776375E}"/>
                </a:ext>
              </a:extLst>
            </p:cNvPr>
            <p:cNvSpPr/>
            <p:nvPr/>
          </p:nvSpPr>
          <p:spPr>
            <a:xfrm>
              <a:off x="26403" y="5657850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2" name="Picture 1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D8977DBC-B63C-D67C-8699-6334FE86CC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14" name="Round Same Side Corner Rectangle 13">
            <a:extLst>
              <a:ext uri="{FF2B5EF4-FFF2-40B4-BE49-F238E27FC236}">
                <a16:creationId xmlns:a16="http://schemas.microsoft.com/office/drawing/2014/main" id="{1606881A-5246-F885-C525-31F8DFBB13B1}"/>
              </a:ext>
            </a:extLst>
          </p:cNvPr>
          <p:cNvSpPr/>
          <p:nvPr/>
        </p:nvSpPr>
        <p:spPr>
          <a:xfrm rot="5400000">
            <a:off x="2517841" y="-1027465"/>
            <a:ext cx="2768349" cy="781666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1A1806F-CEA4-BC92-799B-A1745260F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0" y="1555494"/>
            <a:ext cx="6093840" cy="1712119"/>
          </a:xfr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+mj-lt"/>
                <a:ea typeface="Roboto Light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B18B55C8-C756-B857-3376-95D8E328B9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500" y="3366152"/>
            <a:ext cx="6093840" cy="431526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999" b="0" i="0" cap="none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2" name="Text Placeholder2">
            <a:extLst>
              <a:ext uri="{FF2B5EF4-FFF2-40B4-BE49-F238E27FC236}">
                <a16:creationId xmlns:a16="http://schemas.microsoft.com/office/drawing/2014/main" id="{1D660C14-A3DD-FF43-0219-2BC3457E54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500" y="3896218"/>
            <a:ext cx="6093840" cy="276223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 defTabSz="1218621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i="0" kern="0" cap="none" baseline="0" dirty="0" smtClean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2899814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0092B68-3875-B89D-3A66-8FDCAB3B4B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CFFED11-C0C2-C4DF-F571-A08B8A1315C8}"/>
              </a:ext>
            </a:extLst>
          </p:cNvPr>
          <p:cNvSpPr/>
          <p:nvPr/>
        </p:nvSpPr>
        <p:spPr>
          <a:xfrm>
            <a:off x="-1" y="0"/>
            <a:ext cx="5230395" cy="63563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799">
              <a:solidFill>
                <a:schemeClr val="accent1"/>
              </a:solidFill>
            </a:endParaRP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245A6290-5236-1E48-AFB3-0EAB62D361B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30394" y="0"/>
            <a:ext cx="6958431" cy="6356350"/>
          </a:xfrm>
          <a:prstGeom prst="rect">
            <a:avLst/>
          </a:prstGeom>
          <a:effectLst/>
        </p:spPr>
        <p:txBody>
          <a:bodyPr anchor="ctr"/>
          <a:lstStyle>
            <a:lvl1pPr marL="0" indent="0" algn="ctr">
              <a:buNone/>
              <a:defRPr sz="2799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4821B8-B5FF-9992-4394-0AB751947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882" y="2573748"/>
            <a:ext cx="4617292" cy="12088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99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4A81CC-7C61-1AAF-7C5A-F9ADFE9E4D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42" y="6214401"/>
            <a:ext cx="1812101" cy="688778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D24040D-FC74-BE05-81FE-70834C3E60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3041" y="6376228"/>
            <a:ext cx="38618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572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Logo-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DDDEF84-17AC-D881-A124-61B71924E9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-5434"/>
            <a:ext cx="12185778" cy="68634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2A256F-0FDD-4B3E-BC4E-8B719310D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92B365-74C2-6131-7BFD-7276F6A359A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3041" y="6376228"/>
            <a:ext cx="38618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5C53A7-06F6-E7E0-D1DD-A0B9147ACB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42" y="6214401"/>
            <a:ext cx="1812101" cy="68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754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 Br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828F466-6AC9-C699-D1AC-245C07F88E3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3041" y="6376228"/>
            <a:ext cx="38618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38E653-F09F-CA84-D714-BB55E0BAD2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42" y="6214401"/>
            <a:ext cx="1812101" cy="688778"/>
          </a:xfrm>
          <a:prstGeom prst="rect">
            <a:avLst/>
          </a:pr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7BD8029-3F43-9691-340A-91B3A67878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445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Pag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16060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Discussion">
    <p:bg bwMode="black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le with white text&#10;&#10;Description automatically generated">
            <a:extLst>
              <a:ext uri="{FF2B5EF4-FFF2-40B4-BE49-F238E27FC236}">
                <a16:creationId xmlns:a16="http://schemas.microsoft.com/office/drawing/2014/main" id="{74A4B81F-F9DE-33D9-14CB-71DD4B0FD8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CBD31C-F1EB-0B47-933D-D8610EB7450B}"/>
              </a:ext>
            </a:extLst>
          </p:cNvPr>
          <p:cNvSpPr txBox="1"/>
          <p:nvPr/>
        </p:nvSpPr>
        <p:spPr>
          <a:xfrm>
            <a:off x="868545" y="2051613"/>
            <a:ext cx="8608742" cy="275477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>
              <a:lnSpc>
                <a:spcPct val="80000"/>
              </a:lnSpc>
              <a:defRPr sz="9600" b="1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sz="7998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9913582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Contact Us">
    <p:bg bwMode="black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rectangle with white text&#10;&#10;Description automatically generated">
            <a:extLst>
              <a:ext uri="{FF2B5EF4-FFF2-40B4-BE49-F238E27FC236}">
                <a16:creationId xmlns:a16="http://schemas.microsoft.com/office/drawing/2014/main" id="{5949A9F0-10B0-161C-BF4D-231E69F21D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F28D918-4B7C-A94F-987D-8C7117783F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0792" y="2294766"/>
            <a:ext cx="7594322" cy="185988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600"/>
              </a:spcBef>
              <a:buNone/>
              <a:defRPr sz="3599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09311" indent="0">
              <a:buNone/>
              <a:defRPr sz="1999"/>
            </a:lvl2pPr>
            <a:lvl3pPr marL="1218620" indent="0">
              <a:buNone/>
              <a:defRPr sz="1999"/>
            </a:lvl3pPr>
            <a:lvl4pPr marL="1827931" indent="0">
              <a:buNone/>
              <a:defRPr sz="1999"/>
            </a:lvl4pPr>
            <a:lvl5pPr marL="2437242" indent="0">
              <a:buNone/>
              <a:defRPr sz="1999"/>
            </a:lvl5pPr>
          </a:lstStyle>
          <a:p>
            <a:pPr lvl="0"/>
            <a:r>
              <a:rPr lang="en-US"/>
              <a:t>Click to Add Contact Info</a:t>
            </a:r>
          </a:p>
        </p:txBody>
      </p:sp>
    </p:spTree>
    <p:extLst>
      <p:ext uri="{BB962C8B-B14F-4D97-AF65-F5344CB8AC3E}">
        <p14:creationId xmlns:p14="http://schemas.microsoft.com/office/powerpoint/2010/main" val="803555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V Title_Renew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ED47ED-9221-86A8-46FF-732A14E8E7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9CBA352-05B1-9B02-C177-13A402CDA2BD}"/>
              </a:ext>
            </a:extLst>
          </p:cNvPr>
          <p:cNvGrpSpPr/>
          <p:nvPr/>
        </p:nvGrpSpPr>
        <p:grpSpPr>
          <a:xfrm>
            <a:off x="-5633" y="0"/>
            <a:ext cx="12194458" cy="6858000"/>
            <a:chOff x="26403" y="13922"/>
            <a:chExt cx="12192000" cy="684407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73E1ED4-19C0-E6B2-2E54-8547F784F1A4}"/>
                </a:ext>
              </a:extLst>
            </p:cNvPr>
            <p:cNvSpPr/>
            <p:nvPr/>
          </p:nvSpPr>
          <p:spPr>
            <a:xfrm rot="10800000">
              <a:off x="26403" y="13922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4AB7B2C-5905-2C67-A36B-E979C776375E}"/>
                </a:ext>
              </a:extLst>
            </p:cNvPr>
            <p:cNvSpPr/>
            <p:nvPr/>
          </p:nvSpPr>
          <p:spPr>
            <a:xfrm>
              <a:off x="26403" y="5657850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2" name="Picture 1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019E100C-0524-173A-EEEC-C8B60FE01D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22" name="Round Same Side Corner Rectangle 21">
            <a:extLst>
              <a:ext uri="{FF2B5EF4-FFF2-40B4-BE49-F238E27FC236}">
                <a16:creationId xmlns:a16="http://schemas.microsoft.com/office/drawing/2014/main" id="{24EF5048-5FA5-7833-CF0B-4225B4897BBE}"/>
              </a:ext>
            </a:extLst>
          </p:cNvPr>
          <p:cNvSpPr/>
          <p:nvPr/>
        </p:nvSpPr>
        <p:spPr>
          <a:xfrm rot="5400000">
            <a:off x="2517841" y="-1027465"/>
            <a:ext cx="2768349" cy="781666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0A7985C-55D5-89B5-608E-F04E01A31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0" y="1555494"/>
            <a:ext cx="6093840" cy="1712119"/>
          </a:xfr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91464050-2A57-4D69-BBA6-F49930C6FF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500" y="3366152"/>
            <a:ext cx="6093840" cy="431526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999" b="0" i="0" cap="none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6" name="Text Placeholder2">
            <a:extLst>
              <a:ext uri="{FF2B5EF4-FFF2-40B4-BE49-F238E27FC236}">
                <a16:creationId xmlns:a16="http://schemas.microsoft.com/office/drawing/2014/main" id="{6066817E-493C-BBC7-293C-1DA9FB9758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500" y="3896218"/>
            <a:ext cx="6093840" cy="276223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 defTabSz="1218621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i="0" kern="0" cap="none" baseline="0" dirty="0" smtClean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4283971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V Title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ight, traffic, outdoor, green&#10;&#10;Description automatically generated">
            <a:extLst>
              <a:ext uri="{FF2B5EF4-FFF2-40B4-BE49-F238E27FC236}">
                <a16:creationId xmlns:a16="http://schemas.microsoft.com/office/drawing/2014/main" id="{E511205F-6CC7-A63B-D651-E2FD86C519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" y="0"/>
            <a:ext cx="12188827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898A5E0-A0ED-4EA2-C439-35B917DFFA6A}"/>
              </a:ext>
            </a:extLst>
          </p:cNvPr>
          <p:cNvGrpSpPr/>
          <p:nvPr/>
        </p:nvGrpSpPr>
        <p:grpSpPr>
          <a:xfrm>
            <a:off x="-2" y="0"/>
            <a:ext cx="12188825" cy="6858000"/>
            <a:chOff x="0" y="6961"/>
            <a:chExt cx="12192000" cy="684407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73242B1-7733-0898-50A2-7047A9231523}"/>
                </a:ext>
              </a:extLst>
            </p:cNvPr>
            <p:cNvSpPr/>
            <p:nvPr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8000">
                  <a:schemeClr val="accent1">
                    <a:lumMod val="0"/>
                    <a:lumOff val="100000"/>
                    <a:alpha val="0"/>
                  </a:schemeClr>
                </a:gs>
                <a:gs pos="92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1C67B08-99DD-2759-5231-D0E0BBFAD261}"/>
                </a:ext>
              </a:extLst>
            </p:cNvPr>
            <p:cNvSpPr/>
            <p:nvPr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6" name="Picture 5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3917B4FE-EB08-F7D8-E775-64E7D06FFF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22" name="Round Same Side Corner Rectangle 21">
            <a:extLst>
              <a:ext uri="{FF2B5EF4-FFF2-40B4-BE49-F238E27FC236}">
                <a16:creationId xmlns:a16="http://schemas.microsoft.com/office/drawing/2014/main" id="{24EF5048-5FA5-7833-CF0B-4225B4897BBE}"/>
              </a:ext>
            </a:extLst>
          </p:cNvPr>
          <p:cNvSpPr/>
          <p:nvPr/>
        </p:nvSpPr>
        <p:spPr>
          <a:xfrm rot="5400000">
            <a:off x="2514994" y="-1027465"/>
            <a:ext cx="2768349" cy="781666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0A7985C-55D5-89B5-608E-F04E01A31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0" y="1555494"/>
            <a:ext cx="6093840" cy="1712119"/>
          </a:xfr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91464050-2A57-4D69-BBA6-F49930C6FF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500" y="3366152"/>
            <a:ext cx="6093840" cy="431526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999" b="0" i="0" cap="none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6" name="Text Placeholder2">
            <a:extLst>
              <a:ext uri="{FF2B5EF4-FFF2-40B4-BE49-F238E27FC236}">
                <a16:creationId xmlns:a16="http://schemas.microsoft.com/office/drawing/2014/main" id="{6066817E-493C-BBC7-293C-1DA9FB9758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500" y="3896218"/>
            <a:ext cx="6093840" cy="276223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 defTabSz="1218621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i="0" kern="0" cap="none" baseline="0" dirty="0" smtClean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285778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VTitle_Distrib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ylon, outdoor object, tower&#10;&#10;Description automatically generated">
            <a:extLst>
              <a:ext uri="{FF2B5EF4-FFF2-40B4-BE49-F238E27FC236}">
                <a16:creationId xmlns:a16="http://schemas.microsoft.com/office/drawing/2014/main" id="{ACED47ED-9221-86A8-46FF-732A14E8E7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685800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9CBA352-05B1-9B02-C177-13A402CDA2BD}"/>
              </a:ext>
            </a:extLst>
          </p:cNvPr>
          <p:cNvGrpSpPr/>
          <p:nvPr/>
        </p:nvGrpSpPr>
        <p:grpSpPr>
          <a:xfrm>
            <a:off x="0" y="0"/>
            <a:ext cx="12188825" cy="6858000"/>
            <a:chOff x="26403" y="13922"/>
            <a:chExt cx="12192000" cy="684407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73E1ED4-19C0-E6B2-2E54-8547F784F1A4}"/>
                </a:ext>
              </a:extLst>
            </p:cNvPr>
            <p:cNvSpPr/>
            <p:nvPr/>
          </p:nvSpPr>
          <p:spPr>
            <a:xfrm rot="10800000">
              <a:off x="26403" y="13922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4AB7B2C-5905-2C67-A36B-E979C776375E}"/>
                </a:ext>
              </a:extLst>
            </p:cNvPr>
            <p:cNvSpPr/>
            <p:nvPr/>
          </p:nvSpPr>
          <p:spPr>
            <a:xfrm>
              <a:off x="26403" y="5657850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2" name="Picture 1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BB07AF45-C020-D7A3-A990-CBFFE9421E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22" name="Round Same Side Corner Rectangle 21">
            <a:extLst>
              <a:ext uri="{FF2B5EF4-FFF2-40B4-BE49-F238E27FC236}">
                <a16:creationId xmlns:a16="http://schemas.microsoft.com/office/drawing/2014/main" id="{24EF5048-5FA5-7833-CF0B-4225B4897BBE}"/>
              </a:ext>
            </a:extLst>
          </p:cNvPr>
          <p:cNvSpPr/>
          <p:nvPr/>
        </p:nvSpPr>
        <p:spPr>
          <a:xfrm rot="5400000">
            <a:off x="2524156" y="-1027465"/>
            <a:ext cx="2768349" cy="781666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0A7985C-55D5-89B5-608E-F04E01A31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0" y="1555494"/>
            <a:ext cx="6093840" cy="1712119"/>
          </a:xfr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91464050-2A57-4D69-BBA6-F49930C6FF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500" y="3366152"/>
            <a:ext cx="6093840" cy="431526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999" b="0" i="0" cap="none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6" name="Text Placeholder2">
            <a:extLst>
              <a:ext uri="{FF2B5EF4-FFF2-40B4-BE49-F238E27FC236}">
                <a16:creationId xmlns:a16="http://schemas.microsoft.com/office/drawing/2014/main" id="{6066817E-493C-BBC7-293C-1DA9FB9758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500" y="3896218"/>
            <a:ext cx="6093840" cy="276223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 defTabSz="1218621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i="0" kern="0" cap="none" baseline="0" dirty="0" smtClean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3341837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V Title_Hydrop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ridge over a river&#10;&#10;Description automatically generated with low confidence">
            <a:extLst>
              <a:ext uri="{FF2B5EF4-FFF2-40B4-BE49-F238E27FC236}">
                <a16:creationId xmlns:a16="http://schemas.microsoft.com/office/drawing/2014/main" id="{F486B4A2-E16A-BDAD-B29A-902EE2AEF6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7E999FF-AFA9-518E-FC46-870F5AD04BC0}"/>
              </a:ext>
            </a:extLst>
          </p:cNvPr>
          <p:cNvGrpSpPr/>
          <p:nvPr/>
        </p:nvGrpSpPr>
        <p:grpSpPr>
          <a:xfrm>
            <a:off x="0" y="0"/>
            <a:ext cx="12188825" cy="6858000"/>
            <a:chOff x="0" y="6961"/>
            <a:chExt cx="12192000" cy="684407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622965F-9F67-2A6D-2D6B-E18654787FEE}"/>
                </a:ext>
              </a:extLst>
            </p:cNvPr>
            <p:cNvSpPr/>
            <p:nvPr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8000">
                  <a:schemeClr val="accent1">
                    <a:lumMod val="0"/>
                    <a:lumOff val="100000"/>
                    <a:alpha val="0"/>
                  </a:schemeClr>
                </a:gs>
                <a:gs pos="92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7B7F618-46B9-C592-758A-02AEEBD16D76}"/>
                </a:ext>
              </a:extLst>
            </p:cNvPr>
            <p:cNvSpPr/>
            <p:nvPr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6" name="Picture 5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4309B227-A82C-0C30-1D98-7A32109787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15" name="Round Same Side Corner Rectangle 14">
            <a:extLst>
              <a:ext uri="{FF2B5EF4-FFF2-40B4-BE49-F238E27FC236}">
                <a16:creationId xmlns:a16="http://schemas.microsoft.com/office/drawing/2014/main" id="{58C7BBD1-4AA7-62A8-9F44-67259913D90B}"/>
              </a:ext>
            </a:extLst>
          </p:cNvPr>
          <p:cNvSpPr/>
          <p:nvPr/>
        </p:nvSpPr>
        <p:spPr>
          <a:xfrm rot="5400000">
            <a:off x="2514924" y="-1022847"/>
            <a:ext cx="2768349" cy="781666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EA265EB-A9A7-A98F-C875-EC51C3E77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0" y="1555494"/>
            <a:ext cx="6093840" cy="1712119"/>
          </a:xfr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89465A99-D63C-BA70-E3F8-D33C38F14B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500" y="3366152"/>
            <a:ext cx="6093840" cy="431526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999" b="0" i="0" cap="none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3" name="Text Placeholder2">
            <a:extLst>
              <a:ext uri="{FF2B5EF4-FFF2-40B4-BE49-F238E27FC236}">
                <a16:creationId xmlns:a16="http://schemas.microsoft.com/office/drawing/2014/main" id="{92369901-0FBD-A4C0-66FB-DF5B56CE42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500" y="3896218"/>
            <a:ext cx="6093840" cy="276223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 defTabSz="1218621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i="0" kern="0" cap="none" baseline="0" dirty="0" smtClean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3688121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V Title_Charg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w of wind turbines&#10;&#10;Description automatically generated with low confidence">
            <a:extLst>
              <a:ext uri="{FF2B5EF4-FFF2-40B4-BE49-F238E27FC236}">
                <a16:creationId xmlns:a16="http://schemas.microsoft.com/office/drawing/2014/main" id="{18A5A85A-A1DE-1415-9D20-0DF375A1D6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88825" cy="685103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DADEC60-EF1C-FCE5-DC81-9C11675876BE}"/>
              </a:ext>
            </a:extLst>
          </p:cNvPr>
          <p:cNvGrpSpPr/>
          <p:nvPr/>
        </p:nvGrpSpPr>
        <p:grpSpPr>
          <a:xfrm>
            <a:off x="0" y="6962"/>
            <a:ext cx="12188825" cy="6844078"/>
            <a:chOff x="0" y="6961"/>
            <a:chExt cx="12192000" cy="684407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73E1ED4-19C0-E6B2-2E54-8547F784F1A4}"/>
                </a:ext>
              </a:extLst>
            </p:cNvPr>
            <p:cNvSpPr/>
            <p:nvPr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4AB7B2C-5905-2C67-A36B-E979C776375E}"/>
                </a:ext>
              </a:extLst>
            </p:cNvPr>
            <p:cNvSpPr/>
            <p:nvPr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3" name="Picture 2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177D8C94-CDF5-87DA-5DDB-B154523096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15" name="Round Same Side Corner Rectangle 14">
            <a:extLst>
              <a:ext uri="{FF2B5EF4-FFF2-40B4-BE49-F238E27FC236}">
                <a16:creationId xmlns:a16="http://schemas.microsoft.com/office/drawing/2014/main" id="{58C7BBD1-4AA7-62A8-9F44-67259913D90B}"/>
              </a:ext>
            </a:extLst>
          </p:cNvPr>
          <p:cNvSpPr/>
          <p:nvPr/>
        </p:nvSpPr>
        <p:spPr>
          <a:xfrm rot="5400000">
            <a:off x="2521912" y="-1027465"/>
            <a:ext cx="2768349" cy="781666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EA265EB-A9A7-A98F-C875-EC51C3E77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0" y="1555494"/>
            <a:ext cx="6093840" cy="1712119"/>
          </a:xfr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89465A99-D63C-BA70-E3F8-D33C38F14B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500" y="3366152"/>
            <a:ext cx="6093840" cy="431526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999" b="0" i="0" cap="none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3" name="Text Placeholder2">
            <a:extLst>
              <a:ext uri="{FF2B5EF4-FFF2-40B4-BE49-F238E27FC236}">
                <a16:creationId xmlns:a16="http://schemas.microsoft.com/office/drawing/2014/main" id="{92369901-0FBD-A4C0-66FB-DF5B56CE42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500" y="3896218"/>
            <a:ext cx="6093840" cy="276223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 defTabSz="1218621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i="0" kern="0" cap="none" baseline="0" dirty="0" smtClean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4031062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V Title_Power 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9187B4-D98A-8C1A-7969-41D6738E63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88824" cy="68579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93D231B-E389-F937-14D1-274336C21CF8}"/>
              </a:ext>
            </a:extLst>
          </p:cNvPr>
          <p:cNvGrpSpPr/>
          <p:nvPr/>
        </p:nvGrpSpPr>
        <p:grpSpPr>
          <a:xfrm>
            <a:off x="0" y="0"/>
            <a:ext cx="12188825" cy="6858000"/>
            <a:chOff x="0" y="6961"/>
            <a:chExt cx="12192000" cy="68440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F43A3A0-4A08-5210-7454-4F1BB7C25199}"/>
                </a:ext>
              </a:extLst>
            </p:cNvPr>
            <p:cNvSpPr/>
            <p:nvPr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8000">
                  <a:schemeClr val="accent1">
                    <a:lumMod val="0"/>
                    <a:lumOff val="100000"/>
                    <a:alpha val="0"/>
                  </a:schemeClr>
                </a:gs>
                <a:gs pos="92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C1E8BC-E636-DA0E-AFC3-0F2525DEE4EE}"/>
                </a:ext>
              </a:extLst>
            </p:cNvPr>
            <p:cNvSpPr/>
            <p:nvPr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2" name="Picture 1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883BF9C6-A966-06A2-6EED-8649B5E527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-2717"/>
            <a:ext cx="12185778" cy="6863434"/>
          </a:xfrm>
          <a:prstGeom prst="rect">
            <a:avLst/>
          </a:prstGeom>
        </p:spPr>
      </p:pic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93D02C57-0DDF-E4EC-A59F-4B1DD814FA09}"/>
              </a:ext>
            </a:extLst>
          </p:cNvPr>
          <p:cNvSpPr/>
          <p:nvPr/>
        </p:nvSpPr>
        <p:spPr>
          <a:xfrm rot="5400000">
            <a:off x="2521912" y="-1027465"/>
            <a:ext cx="2768349" cy="781666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41BEF65-2920-6A22-5386-91ED0775F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0" y="1555494"/>
            <a:ext cx="6093840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6DBA85A0-1C46-0CC4-4027-DA5170DE59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500" y="3366152"/>
            <a:ext cx="6093840" cy="431526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999" b="0" i="0" cap="none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14" name="Text Placeholder2">
            <a:extLst>
              <a:ext uri="{FF2B5EF4-FFF2-40B4-BE49-F238E27FC236}">
                <a16:creationId xmlns:a16="http://schemas.microsoft.com/office/drawing/2014/main" id="{20E1FB3E-0A05-1DF0-3238-9C77A5BA91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500" y="3896218"/>
            <a:ext cx="6093840" cy="276223"/>
          </a:xfrm>
          <a:prstGeom prst="rect">
            <a:avLst/>
          </a:prstGeom>
        </p:spPr>
        <p:txBody>
          <a:bodyPr lIns="91440" tIns="0" rIns="0" bIns="0" anchor="ctr" anchorCtr="0"/>
          <a:lstStyle>
            <a:lvl1pPr marL="0" indent="0" algn="l" defTabSz="1218621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i="0" kern="0" cap="none" baseline="0" dirty="0" smtClean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  <p:pic>
        <p:nvPicPr>
          <p:cNvPr id="3" name="Picture 2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2DB84612-9687-1CC4-256D-C34C4EFE59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" y="0"/>
            <a:ext cx="12185778" cy="686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1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4459E5-26B0-4665-9D0F-2EAEF359F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365126"/>
            <a:ext cx="10959785" cy="589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E797FB-E63F-47F4-ACB9-735065939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441" y="1104901"/>
            <a:ext cx="10959785" cy="5072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BC043-5AAB-4389-A4CF-ED3C36DDA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0114" y="6356351"/>
            <a:ext cx="4591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40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  <p:sldLayoutId id="2147483925" r:id="rId14"/>
    <p:sldLayoutId id="2147483926" r:id="rId15"/>
    <p:sldLayoutId id="2147483927" r:id="rId16"/>
    <p:sldLayoutId id="2147483928" r:id="rId17"/>
    <p:sldLayoutId id="2147483929" r:id="rId18"/>
    <p:sldLayoutId id="2147483930" r:id="rId19"/>
    <p:sldLayoutId id="2147483931" r:id="rId20"/>
    <p:sldLayoutId id="2147483932" r:id="rId21"/>
    <p:sldLayoutId id="2147483933" r:id="rId22"/>
    <p:sldLayoutId id="2147483934" r:id="rId23"/>
    <p:sldLayoutId id="2147483935" r:id="rId24"/>
    <p:sldLayoutId id="2147483936" r:id="rId25"/>
    <p:sldLayoutId id="2147483937" r:id="rId26"/>
    <p:sldLayoutId id="2147483938" r:id="rId27"/>
    <p:sldLayoutId id="2147483939" r:id="rId28"/>
    <p:sldLayoutId id="2147483940" r:id="rId29"/>
    <p:sldLayoutId id="2147483941" r:id="rId30"/>
    <p:sldLayoutId id="2147483952" r:id="rId31"/>
    <p:sldLayoutId id="2147483942" r:id="rId32"/>
    <p:sldLayoutId id="2147483943" r:id="rId33"/>
    <p:sldLayoutId id="2147483944" r:id="rId34"/>
    <p:sldLayoutId id="2147483945" r:id="rId35"/>
  </p:sldLayoutIdLst>
  <p:hf hdr="0" ft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3399" b="1" i="0" kern="1200">
          <a:solidFill>
            <a:schemeClr val="tx2"/>
          </a:solidFill>
          <a:latin typeface="+mn-lt"/>
          <a:ea typeface="Roboto Light" panose="02000000000000000000" pitchFamily="2" charset="0"/>
          <a:cs typeface="+mj-cs"/>
        </a:defRPr>
      </a:lvl1pPr>
    </p:titleStyle>
    <p:bodyStyle>
      <a:lvl1pPr marL="0" indent="0" algn="l" defTabSz="914126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399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464998" indent="-226945" algn="l" defTabSz="914126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tabLst/>
        <a:defRPr sz="1999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753837" indent="-226945" algn="l" defTabSz="914126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tabLst/>
        <a:defRPr sz="1799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029979" indent="-214249" algn="l" defTabSz="914126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1256923" indent="-214249" algn="l" defTabSz="914126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MiskimanAM@bv.com" TargetMode="Externa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0.jpeg"/><Relationship Id="rId4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4.png"/><Relationship Id="rId4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7D406-CC63-9AE9-64E3-88BB37534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0" y="1555494"/>
            <a:ext cx="6379420" cy="171211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Measuring the Social and Economic Benefits of Flood Resilience Projects </a:t>
            </a:r>
            <a:endParaRPr lang="en-US" sz="32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FF1C9B-4B98-A4DD-0E92-CEEFC0455B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latin typeface="Roboto Light" panose="02000000000000000000" pitchFamily="2" charset="0"/>
                <a:ea typeface="Roboto Light" panose="02000000000000000000" pitchFamily="2" charset="0"/>
              </a:rPr>
              <a:t>Alison Miskiman, CFM, GISP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95E7993-BB83-FD0F-21D3-954E7A9CAA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Black &amp; Veatch Corporation </a:t>
            </a:r>
          </a:p>
        </p:txBody>
      </p:sp>
    </p:spTree>
    <p:extLst>
      <p:ext uri="{BB962C8B-B14F-4D97-AF65-F5344CB8AC3E}">
        <p14:creationId xmlns:p14="http://schemas.microsoft.com/office/powerpoint/2010/main" val="1270594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pe next to a river&#10;&#10;AI-generated content may be incorrect.">
            <a:extLst>
              <a:ext uri="{FF2B5EF4-FFF2-40B4-BE49-F238E27FC236}">
                <a16:creationId xmlns:a16="http://schemas.microsoft.com/office/drawing/2014/main" id="{F2ECAF70-3181-F21D-78A1-675499C325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85060" y="-318111"/>
            <a:ext cx="12464143" cy="75269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AD4D50-B671-1A70-0E20-3476D97FA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Findings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CD54E-62F2-6F6B-819A-2ECC2F3E0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" y="1249797"/>
            <a:ext cx="10959785" cy="435840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Roboto Light"/>
                <a:ea typeface="Roboto Light"/>
                <a:cs typeface="Roboto Light"/>
              </a:rPr>
              <a:t>CDBG-DR and CDBG-MIT funding are flexible </a:t>
            </a:r>
          </a:p>
          <a:p>
            <a:pPr marL="807720" lvl="1" indent="-342900">
              <a:spcAft>
                <a:spcPts val="600"/>
              </a:spcAft>
            </a:pPr>
            <a:r>
              <a:rPr lang="en-US" sz="2400" dirty="0">
                <a:latin typeface="Roboto Light"/>
                <a:ea typeface="Roboto Light"/>
                <a:cs typeface="Roboto Light"/>
              </a:rPr>
              <a:t>Help fill other program gaps</a:t>
            </a:r>
          </a:p>
          <a:p>
            <a:pPr marL="807720" lvl="1" indent="-342900">
              <a:spcAft>
                <a:spcPts val="600"/>
              </a:spcAft>
            </a:pPr>
            <a:r>
              <a:rPr lang="en-US" sz="2400" dirty="0">
                <a:latin typeface="Roboto Light"/>
                <a:ea typeface="Roboto Light"/>
                <a:cs typeface="Roboto Light"/>
              </a:rPr>
              <a:t>Enables regional solutions</a:t>
            </a:r>
          </a:p>
          <a:p>
            <a:pPr marL="807720" lvl="1" indent="-342900">
              <a:spcAft>
                <a:spcPts val="600"/>
              </a:spcAft>
            </a:pPr>
            <a:r>
              <a:rPr lang="en-US" sz="2400" dirty="0">
                <a:latin typeface="Roboto Light"/>
                <a:ea typeface="Roboto Light"/>
                <a:cs typeface="Roboto Light"/>
              </a:rPr>
              <a:t>Funds can be tailored to local priorities, not just federal categories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Roboto Light"/>
                <a:ea typeface="Roboto Light"/>
                <a:cs typeface="Roboto Light"/>
              </a:rPr>
              <a:t>Infrastructure projects can be cost-beneficial in low-to-moderate income communities when applying a holistic benefit analysis approach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Roboto Light"/>
                <a:ea typeface="Roboto Light"/>
                <a:cs typeface="Roboto Light"/>
              </a:rPr>
              <a:t>Flood infrastructure projects offer benefits beyond risk reduction – social and economic benefits. </a:t>
            </a:r>
            <a:r>
              <a:rPr lang="en-US" sz="2400" dirty="0">
                <a:latin typeface="+mj-lt"/>
              </a:rPr>
              <a:t>This was demonstrated across all three case studies – regardless </a:t>
            </a:r>
            <a:r>
              <a:rPr lang="en-US" dirty="0">
                <a:latin typeface="+mj-lt"/>
              </a:rPr>
              <a:t>of geography, type of flooding, or scale of infrastructure.</a:t>
            </a:r>
            <a:endParaRPr lang="en-US" sz="2350" dirty="0">
              <a:latin typeface="+mj-lt"/>
              <a:ea typeface="Roboto Light"/>
              <a:cs typeface="Roboto Ligh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8AEFDD-B58D-DE99-3398-ADADB897C3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F6EEA8A-7DD5-4B47-82F9-2617BF385EB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57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6A47DD-BBCC-8B46-8CDC-C40AD20286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5223" y="1584263"/>
            <a:ext cx="8130648" cy="3689474"/>
          </a:xfrm>
        </p:spPr>
        <p:txBody>
          <a:bodyPr/>
          <a:lstStyle/>
          <a:p>
            <a:r>
              <a:rPr lang="en-US" sz="4400" b="1" dirty="0"/>
              <a:t>For more information contact:</a:t>
            </a:r>
            <a:endParaRPr lang="en-US" sz="1600" dirty="0"/>
          </a:p>
          <a:p>
            <a:endParaRPr lang="en-US" sz="3200" dirty="0"/>
          </a:p>
          <a:p>
            <a:r>
              <a:rPr lang="en-US" sz="3200" dirty="0"/>
              <a:t>Alison Miskiman</a:t>
            </a:r>
          </a:p>
          <a:p>
            <a:r>
              <a:rPr lang="en-US" sz="3200" dirty="0"/>
              <a:t>Resilience Planning Leader</a:t>
            </a:r>
          </a:p>
          <a:p>
            <a:r>
              <a:rPr lang="en-US" sz="3200" dirty="0"/>
              <a:t>+1 201-977-4432</a:t>
            </a:r>
          </a:p>
          <a:p>
            <a:r>
              <a:rPr lang="en-US" sz="3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MiskimanAM@bv.com</a:t>
            </a:r>
            <a:r>
              <a:rPr lang="en-US" sz="32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872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F00BA-1A87-E510-75A0-976158252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7792" y="224412"/>
            <a:ext cx="4617292" cy="853762"/>
          </a:xfrm>
        </p:spPr>
        <p:txBody>
          <a:bodyPr/>
          <a:lstStyle/>
          <a:p>
            <a:pPr algn="l"/>
            <a:r>
              <a:rPr lang="en-US">
                <a:solidFill>
                  <a:srgbClr val="005596"/>
                </a:solidFill>
              </a:rPr>
              <a:t>Agenda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545C6F-16F1-6640-2E93-3221A6A89DB7}"/>
              </a:ext>
            </a:extLst>
          </p:cNvPr>
          <p:cNvSpPr txBox="1"/>
          <p:nvPr/>
        </p:nvSpPr>
        <p:spPr>
          <a:xfrm>
            <a:off x="5817966" y="1253920"/>
            <a:ext cx="6183769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 U.S. HUD Disaster Funding Overview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 Statewide Disaster Context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 Texas GLO Benefit Study Approach 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 Case Studies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+mj-lt"/>
              </a:rPr>
              <a:t>Key </a:t>
            </a:r>
            <a:r>
              <a:rPr lang="en-US" dirty="0">
                <a:latin typeface="+mj-lt"/>
              </a:rPr>
              <a:t>Findings </a:t>
            </a:r>
          </a:p>
          <a:p>
            <a:pPr algn="l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8" name="Picture 7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284B20DB-77CB-A8EE-C698-440EC748ED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267" y="2754330"/>
            <a:ext cx="1828804" cy="182880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B5F34B-EFBC-2EC5-A49A-80A115E8DDCF}"/>
              </a:ext>
            </a:extLst>
          </p:cNvPr>
          <p:cNvSpPr txBox="1"/>
          <p:nvPr/>
        </p:nvSpPr>
        <p:spPr>
          <a:xfrm>
            <a:off x="662143" y="4841697"/>
            <a:ext cx="29290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Alison Miskiman</a:t>
            </a:r>
          </a:p>
          <a:p>
            <a:pPr algn="l"/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Resilience Planning </a:t>
            </a:r>
          </a:p>
          <a:p>
            <a:pPr algn="l"/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Black &amp; Veatch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F47789-1B3A-13FD-C54C-CCAA4876DF17}"/>
              </a:ext>
            </a:extLst>
          </p:cNvPr>
          <p:cNvSpPr txBox="1"/>
          <p:nvPr/>
        </p:nvSpPr>
        <p:spPr>
          <a:xfrm>
            <a:off x="551789" y="815974"/>
            <a:ext cx="4130565" cy="1262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Measuring the Social and Economic Benefits of Flood Resilience Projects </a:t>
            </a:r>
          </a:p>
        </p:txBody>
      </p:sp>
    </p:spTree>
    <p:extLst>
      <p:ext uri="{BB962C8B-B14F-4D97-AF65-F5344CB8AC3E}">
        <p14:creationId xmlns:p14="http://schemas.microsoft.com/office/powerpoint/2010/main" val="725795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20484-D12C-774B-FBAD-BC74E2910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50">
                <a:ea typeface="Roboto Light"/>
              </a:rPr>
              <a:t>U.S. HUD CDBG-Disaster Recovery and CDBG-Mitigation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A508F-D4D4-8D05-ECB3-3346FC930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" y="957133"/>
            <a:ext cx="10959785" cy="435840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Appropriated by Congress after disasters - not permanently authorized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>
                <a:latin typeface="Roboto Light"/>
                <a:ea typeface="Roboto Light"/>
                <a:cs typeface="Roboto Light"/>
              </a:rPr>
              <a:t>Funding source to meet the recovery needs of low- and moderate-income communities (LMI) caused by the disaster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 dirty="0">
                <a:latin typeface="Roboto Light"/>
                <a:ea typeface="Roboto Light"/>
                <a:cs typeface="Roboto Light"/>
              </a:rPr>
              <a:t>Focused use of funds toward low- and moderate-income communities in the ‘most impacted and distressed’ areas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 dirty="0">
                <a:latin typeface="Roboto Light"/>
                <a:ea typeface="Roboto Light"/>
                <a:cs typeface="Roboto Light"/>
              </a:rPr>
              <a:t>Administered by state authorized CDBG-DR</a:t>
            </a:r>
            <a:r>
              <a:rPr lang="en-US" sz="2350">
                <a:latin typeface="Roboto Light"/>
                <a:ea typeface="Roboto Light"/>
                <a:cs typeface="Roboto Light"/>
              </a:rPr>
              <a:t> and CDBG-MIT</a:t>
            </a:r>
            <a:r>
              <a:rPr lang="en-US" sz="2350" dirty="0">
                <a:latin typeface="Roboto Light"/>
                <a:ea typeface="Roboto Light"/>
                <a:cs typeface="Roboto Light"/>
              </a:rPr>
              <a:t> agency based upon an Action Plan</a:t>
            </a:r>
            <a:r>
              <a:rPr lang="en-US" sz="2350">
                <a:latin typeface="Roboto Light"/>
                <a:ea typeface="Roboto Light"/>
                <a:cs typeface="Roboto Light"/>
              </a:rPr>
              <a:t>. </a:t>
            </a:r>
            <a:endParaRPr lang="en-US" sz="2350">
              <a:latin typeface="Roboto Light" panose="02000000000000000000" pitchFamily="2" charset="0"/>
              <a:ea typeface="Roboto Light" panose="02000000000000000000" pitchFamily="2" charset="0"/>
              <a:cs typeface="Roboto Ligh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>
                <a:latin typeface="Roboto Light"/>
                <a:ea typeface="Roboto Light"/>
                <a:cs typeface="Roboto Light"/>
              </a:rPr>
              <a:t>Action Plan must be</a:t>
            </a:r>
            <a:r>
              <a:rPr lang="en-US" sz="2350" dirty="0">
                <a:latin typeface="Roboto Light"/>
                <a:ea typeface="Roboto Light"/>
                <a:cs typeface="Roboto Light"/>
              </a:rPr>
              <a:t> reviewed by the public and approved by HUD</a:t>
            </a:r>
            <a:endParaRPr lang="en-US" sz="2350" dirty="0">
              <a:latin typeface="Roboto Light" panose="02000000000000000000" pitchFamily="2" charset="0"/>
              <a:ea typeface="Roboto Light" panose="02000000000000000000" pitchFamily="2" charset="0"/>
              <a:cs typeface="Roboto Ligh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 dirty="0">
                <a:latin typeface="Roboto Light"/>
                <a:ea typeface="Roboto Light"/>
                <a:cs typeface="Roboto Light"/>
              </a:rPr>
              <a:t>This process generally takes about 18 months</a:t>
            </a:r>
            <a:endParaRPr lang="en-US" sz="2350" dirty="0">
              <a:latin typeface="Roboto Light" panose="02000000000000000000" pitchFamily="2" charset="0"/>
              <a:ea typeface="Roboto Light" panose="02000000000000000000" pitchFamily="2" charset="0"/>
              <a:cs typeface="Roboto Ligh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Roboto Light"/>
                <a:ea typeface="Roboto Light"/>
                <a:cs typeface="Roboto Light"/>
              </a:rPr>
              <a:t>CDBG-DR and CDBG-MIT m</a:t>
            </a:r>
            <a:r>
              <a:rPr lang="en-US" sz="2350">
                <a:latin typeface="Roboto Light"/>
                <a:ea typeface="Roboto Light"/>
                <a:cs typeface="Roboto Light"/>
              </a:rPr>
              <a:t>ay </a:t>
            </a:r>
            <a:r>
              <a:rPr lang="en-US" sz="2350" dirty="0">
                <a:latin typeface="Roboto Light"/>
                <a:ea typeface="Roboto Light"/>
                <a:cs typeface="Roboto Light"/>
              </a:rPr>
              <a:t>be</a:t>
            </a:r>
            <a:r>
              <a:rPr lang="en-US" sz="2350">
                <a:latin typeface="Roboto Light"/>
                <a:ea typeface="Roboto Light"/>
                <a:cs typeface="Roboto Light"/>
              </a:rPr>
              <a:t> used as local match and</a:t>
            </a:r>
            <a:r>
              <a:rPr lang="en-US" sz="2350" dirty="0">
                <a:latin typeface="Roboto Light"/>
                <a:ea typeface="Roboto Light"/>
                <a:cs typeface="Roboto Light"/>
              </a:rPr>
              <a:t> combined with other federal funds </a:t>
            </a:r>
            <a:endParaRPr lang="en-US" sz="2350" dirty="0">
              <a:latin typeface="Roboto Light" panose="02000000000000000000" pitchFamily="2" charset="0"/>
              <a:ea typeface="Roboto Light" panose="02000000000000000000" pitchFamily="2" charset="0"/>
              <a:cs typeface="Roboto Ligh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50" dirty="0">
              <a:latin typeface="Roboto Light" panose="02000000000000000000" pitchFamily="2" charset="0"/>
              <a:ea typeface="Roboto Light" panose="02000000000000000000" pitchFamily="2" charset="0"/>
              <a:cs typeface="Roboto Ligh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87D700-C35C-0DE4-968C-3ECE112676E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F6EEA8A-7DD5-4B47-82F9-2617BF385EB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FDC28CD-1655-8FA1-EE43-E6DF4FBDEB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72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7E528-5910-EC57-E927-C2540D2A9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A096B-D1CC-C331-E232-503569B51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365126"/>
            <a:ext cx="10959785" cy="589915"/>
          </a:xfrm>
        </p:spPr>
        <p:txBody>
          <a:bodyPr anchor="ctr">
            <a:normAutofit/>
          </a:bodyPr>
          <a:lstStyle/>
          <a:p>
            <a:r>
              <a:rPr lang="en-US"/>
              <a:t>Hurricane Harvey FEMA Unmet Needs Estimate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066824-C057-F7ED-8A47-3445ACF4E62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3041" y="6376228"/>
            <a:ext cx="38618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F6EEA8A-7DD5-4B47-82F9-2617BF385EBD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EF8D797-28C0-FE64-E3BE-FCE4BDA57C2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442" y="5526089"/>
            <a:ext cx="10960420" cy="650875"/>
          </a:xfrm>
        </p:spPr>
        <p:txBody>
          <a:bodyPr/>
          <a:lstStyle/>
          <a:p>
            <a:r>
              <a:rPr lang="en-US" sz="2000" i="1" dirty="0">
                <a:solidFill>
                  <a:schemeClr val="tx2"/>
                </a:solidFill>
                <a:highlight>
                  <a:srgbClr val="FFFFFF"/>
                </a:highlight>
              </a:rPr>
              <a:t>“Within 48 hours, enough water fell to supply the needs of a city of 8 million people for 1 year. The amount of water that fell over the 30-day period would put the state of Rhode Island under 10 feet of water, fulfill New York City’s water needs for 7 full years, or fill Lake Mead, the largest reservoir in the United States, twice over.” -</a:t>
            </a:r>
            <a:r>
              <a:rPr lang="en-US" sz="2000" dirty="0">
                <a:solidFill>
                  <a:schemeClr val="tx2"/>
                </a:solidFill>
                <a:highlight>
                  <a:srgbClr val="FFFFFF"/>
                </a:highlight>
              </a:rPr>
              <a:t> Texas GLO’s 2019 State Action Plan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C7D6ABB-985B-1EA3-DBC9-8C65765A9F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6724889"/>
              </p:ext>
            </p:extLst>
          </p:nvPr>
        </p:nvGraphicFramePr>
        <p:xfrm>
          <a:off x="609441" y="1583961"/>
          <a:ext cx="10959784" cy="2554110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3930091">
                  <a:extLst>
                    <a:ext uri="{9D8B030D-6E8A-4147-A177-3AD203B41FA5}">
                      <a16:colId xmlns:a16="http://schemas.microsoft.com/office/drawing/2014/main" val="2811228912"/>
                    </a:ext>
                  </a:extLst>
                </a:gridCol>
                <a:gridCol w="4002815">
                  <a:extLst>
                    <a:ext uri="{9D8B030D-6E8A-4147-A177-3AD203B41FA5}">
                      <a16:colId xmlns:a16="http://schemas.microsoft.com/office/drawing/2014/main" val="3273165817"/>
                    </a:ext>
                  </a:extLst>
                </a:gridCol>
                <a:gridCol w="3026878">
                  <a:extLst>
                    <a:ext uri="{9D8B030D-6E8A-4147-A177-3AD203B41FA5}">
                      <a16:colId xmlns:a16="http://schemas.microsoft.com/office/drawing/2014/main" val="170119146"/>
                    </a:ext>
                  </a:extLst>
                </a:gridCol>
              </a:tblGrid>
              <a:tr h="952557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2400" b="1" u="none" strike="noStrike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Assistance by Sector</a:t>
                      </a:r>
                      <a:endParaRPr lang="en-US" sz="4400" b="0" i="0" u="none" strike="noStrike">
                        <a:solidFill>
                          <a:schemeClr val="tx1"/>
                        </a:solidFill>
                        <a:effectLst/>
                        <a:latin typeface="+mj-lt"/>
                        <a:ea typeface="Roboto Light" panose="02000000000000000000" pitchFamily="2" charset="0"/>
                      </a:endParaRPr>
                    </a:p>
                  </a:txBody>
                  <a:tcPr marL="171289" marR="171289" marT="237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2400" b="1" u="none" strike="noStrike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Remaining Unmet Need</a:t>
                      </a:r>
                      <a:endParaRPr lang="en-US" sz="4400" b="0" i="0" u="none" strike="noStrike">
                        <a:solidFill>
                          <a:schemeClr val="tx1"/>
                        </a:solidFill>
                        <a:effectLst/>
                        <a:latin typeface="+mj-lt"/>
                        <a:ea typeface="Roboto Light" panose="02000000000000000000" pitchFamily="2" charset="0"/>
                      </a:endParaRPr>
                    </a:p>
                  </a:txBody>
                  <a:tcPr marL="171289" marR="171289" marT="237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2400" b="1" u="none" strike="noStrike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% of Unmet Need</a:t>
                      </a:r>
                      <a:endParaRPr lang="en-US" sz="4400" b="0" i="0" u="none" strike="noStrike">
                        <a:solidFill>
                          <a:schemeClr val="tx1"/>
                        </a:solidFill>
                        <a:effectLst/>
                        <a:latin typeface="+mj-lt"/>
                        <a:ea typeface="Roboto Light" panose="02000000000000000000" pitchFamily="2" charset="0"/>
                      </a:endParaRPr>
                    </a:p>
                  </a:txBody>
                  <a:tcPr marL="171289" marR="171289" marT="237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2426065"/>
                  </a:ext>
                </a:extLst>
              </a:tr>
              <a:tr h="533851">
                <a:tc>
                  <a:txBody>
                    <a:bodyPr/>
                    <a:lstStyle/>
                    <a:p>
                      <a:pPr marL="0" marR="0" algn="just" font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2400" b="0" u="none" strike="noStrike" kern="100">
                          <a:effectLst/>
                          <a:latin typeface="+mj-lt"/>
                        </a:rPr>
                        <a:t>Housing</a:t>
                      </a:r>
                      <a:endParaRPr lang="en-US" sz="4400" b="0" i="0" u="none" strike="noStrike">
                        <a:effectLst/>
                        <a:latin typeface="+mj-lt"/>
                        <a:ea typeface="Roboto Light" panose="02000000000000000000" pitchFamily="2" charset="0"/>
                      </a:endParaRPr>
                    </a:p>
                  </a:txBody>
                  <a:tcPr marL="171289" marR="171289" marT="237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2400" b="0" u="none" strike="noStrike" kern="1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$12,013,620,000</a:t>
                      </a:r>
                      <a:endParaRPr lang="en-US" sz="4400" b="0" i="0" u="none" strike="noStrike">
                        <a:effectLst/>
                        <a:latin typeface="+mj-lt"/>
                        <a:ea typeface="Roboto Light" panose="02000000000000000000" pitchFamily="2" charset="0"/>
                      </a:endParaRPr>
                    </a:p>
                  </a:txBody>
                  <a:tcPr marL="171289" marR="171289" marT="237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2400" b="0" u="none" strike="noStrike" kern="1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14%</a:t>
                      </a:r>
                      <a:endParaRPr lang="en-US" sz="4400" b="0" i="0" u="none" strike="noStrike">
                        <a:effectLst/>
                        <a:latin typeface="+mj-lt"/>
                        <a:ea typeface="Roboto Light" panose="02000000000000000000" pitchFamily="2" charset="0"/>
                      </a:endParaRPr>
                    </a:p>
                  </a:txBody>
                  <a:tcPr marL="171289" marR="171289" marT="237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0723633"/>
                  </a:ext>
                </a:extLst>
              </a:tr>
              <a:tr h="533851">
                <a:tc>
                  <a:txBody>
                    <a:bodyPr/>
                    <a:lstStyle/>
                    <a:p>
                      <a:pPr marL="0" marR="0" algn="just" font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2400" b="0" u="none" strike="noStrike" kern="100" dirty="0">
                          <a:effectLst/>
                          <a:highlight>
                            <a:srgbClr val="00FF00"/>
                          </a:highlight>
                          <a:latin typeface="+mj-lt"/>
                        </a:rPr>
                        <a:t>Infrastructure</a:t>
                      </a:r>
                      <a:endParaRPr lang="en-US" sz="4400" b="0" i="0" u="none" strike="noStrike" dirty="0">
                        <a:effectLst/>
                        <a:highlight>
                          <a:srgbClr val="00FF00"/>
                        </a:highlight>
                        <a:latin typeface="+mj-lt"/>
                        <a:ea typeface="Roboto Light" panose="02000000000000000000" pitchFamily="2" charset="0"/>
                      </a:endParaRPr>
                    </a:p>
                  </a:txBody>
                  <a:tcPr marL="171289" marR="171289" marT="237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2400" b="0" u="none" strike="noStrike" kern="1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+mj-lt"/>
                        </a:rPr>
                        <a:t>$60,753,702,000</a:t>
                      </a:r>
                      <a:endParaRPr lang="en-US" sz="4400" b="0" i="0" u="none" strike="noStrike" dirty="0">
                        <a:effectLst/>
                        <a:highlight>
                          <a:srgbClr val="00FF00"/>
                        </a:highlight>
                        <a:latin typeface="+mj-lt"/>
                        <a:ea typeface="Roboto Light" panose="02000000000000000000" pitchFamily="2" charset="0"/>
                      </a:endParaRPr>
                    </a:p>
                  </a:txBody>
                  <a:tcPr marL="171289" marR="171289" marT="237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2400" b="0" u="none" strike="noStrike" kern="100" dirty="0">
                          <a:effectLst/>
                          <a:highlight>
                            <a:srgbClr val="00FF00"/>
                          </a:highlight>
                          <a:latin typeface="+mj-lt"/>
                        </a:rPr>
                        <a:t>71%</a:t>
                      </a:r>
                      <a:endParaRPr lang="en-US" sz="4400" b="0" i="0" u="none" strike="noStrike" dirty="0">
                        <a:effectLst/>
                        <a:highlight>
                          <a:srgbClr val="00FF00"/>
                        </a:highlight>
                        <a:latin typeface="+mj-lt"/>
                        <a:ea typeface="Roboto Light" panose="02000000000000000000" pitchFamily="2" charset="0"/>
                      </a:endParaRPr>
                    </a:p>
                  </a:txBody>
                  <a:tcPr marL="171289" marR="171289" marT="237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0059847"/>
                  </a:ext>
                </a:extLst>
              </a:tr>
              <a:tr h="533851">
                <a:tc>
                  <a:txBody>
                    <a:bodyPr/>
                    <a:lstStyle/>
                    <a:p>
                      <a:pPr marL="0" marR="0" algn="just" font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2400" b="0" u="none" strike="noStrike" kern="100">
                          <a:effectLst/>
                          <a:latin typeface="+mj-lt"/>
                        </a:rPr>
                        <a:t>Economic Development</a:t>
                      </a:r>
                      <a:endParaRPr lang="en-US" sz="4400" b="0" i="0" u="none" strike="noStrike">
                        <a:effectLst/>
                        <a:latin typeface="+mj-lt"/>
                        <a:ea typeface="Roboto Light" panose="02000000000000000000" pitchFamily="2" charset="0"/>
                      </a:endParaRPr>
                    </a:p>
                  </a:txBody>
                  <a:tcPr marL="171289" marR="171289" marT="237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2400" b="0" u="none" strike="noStrike" kern="1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$12,515,963,000</a:t>
                      </a:r>
                      <a:endParaRPr lang="en-US" sz="4400" b="0" i="0" u="none" strike="noStrike">
                        <a:effectLst/>
                        <a:latin typeface="+mj-lt"/>
                        <a:ea typeface="Roboto Light" panose="02000000000000000000" pitchFamily="2" charset="0"/>
                      </a:endParaRPr>
                    </a:p>
                  </a:txBody>
                  <a:tcPr marL="171289" marR="171289" marT="237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2400" b="0" u="none" strike="noStrike" kern="1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15%</a:t>
                      </a:r>
                      <a:endParaRPr lang="en-US" sz="4400" b="0" i="0" u="none" strike="noStrike" dirty="0">
                        <a:effectLst/>
                        <a:latin typeface="+mj-lt"/>
                        <a:ea typeface="Roboto Light" panose="02000000000000000000" pitchFamily="2" charset="0"/>
                      </a:endParaRPr>
                    </a:p>
                  </a:txBody>
                  <a:tcPr marL="171289" marR="171289" marT="237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543021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DA55D72-0E84-522D-EAD9-5B97445E5B45}"/>
              </a:ext>
            </a:extLst>
          </p:cNvPr>
          <p:cNvSpPr txBox="1"/>
          <p:nvPr/>
        </p:nvSpPr>
        <p:spPr>
          <a:xfrm>
            <a:off x="526312" y="4236532"/>
            <a:ext cx="6092456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 fontAlgn="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b="0" i="1" u="none" strike="noStrike" kern="100">
                <a:effectLst/>
                <a:latin typeface="+mj-lt"/>
              </a:rPr>
              <a:t>Source: Texas General Land Office</a:t>
            </a:r>
            <a:endParaRPr lang="en-US" sz="3600" b="0" i="1" u="none" strike="noStrike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56719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0483B-BC78-B0A6-1193-E9B53A92E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TX GLO Infrastructure Benefit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BD5B5-5470-2B25-2FFC-8807DAFBE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262" y="1320908"/>
            <a:ext cx="11671446" cy="468945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Roboto Light"/>
                <a:ea typeface="Roboto Light"/>
                <a:cs typeface="Roboto Light"/>
              </a:rPr>
              <a:t>Purpose:</a:t>
            </a:r>
            <a:r>
              <a:rPr lang="en-US" sz="2200">
                <a:latin typeface="Roboto Light"/>
                <a:ea typeface="Roboto Light"/>
                <a:cs typeface="Roboto Light"/>
              </a:rPr>
              <a:t> Examine the effectiveness of a ground-breaking CDBG-DR and CDBG-MIT-funded flood mitigation infrastructure program to protect communities from future </a:t>
            </a:r>
            <a:r>
              <a:rPr lang="en-US" sz="2200" dirty="0">
                <a:latin typeface="Roboto Light"/>
                <a:ea typeface="Roboto Light"/>
                <a:cs typeface="Roboto Light"/>
              </a:rPr>
              <a:t>flood events</a:t>
            </a:r>
          </a:p>
          <a:p>
            <a:endParaRPr lang="en-US" sz="12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Roboto Light"/>
                <a:ea typeface="Roboto Light"/>
                <a:cs typeface="Roboto Light"/>
              </a:rPr>
              <a:t>Task: </a:t>
            </a:r>
            <a:r>
              <a:rPr lang="en-US" sz="2200" dirty="0">
                <a:latin typeface="Roboto Light"/>
                <a:ea typeface="Roboto Light"/>
                <a:cs typeface="Roboto Light"/>
              </a:rPr>
              <a:t>Evaluate three Case Studies in geographically distinct areas with different infrastructure project types with differing landscapes and flood risks. Determine community resilience benefits, focusing on:</a:t>
            </a:r>
          </a:p>
          <a:p>
            <a:pPr marL="807720" lvl="1" indent="-342900"/>
            <a:r>
              <a:rPr lang="en-US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People</a:t>
            </a:r>
            <a:endParaRPr lang="en-US" sz="18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807720" lvl="1" indent="-342900"/>
            <a:r>
              <a:rPr lang="en-US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Local economy</a:t>
            </a:r>
            <a:endParaRPr lang="en-US" sz="18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en-US" sz="12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Roboto Light"/>
                <a:ea typeface="Roboto Light"/>
                <a:cs typeface="Roboto Light"/>
              </a:rPr>
              <a:t>Methodology Applied: </a:t>
            </a:r>
            <a:r>
              <a:rPr lang="en-US" sz="2200" dirty="0">
                <a:latin typeface="Roboto Light"/>
                <a:ea typeface="Roboto Light"/>
                <a:cs typeface="Roboto Light"/>
              </a:rPr>
              <a:t>Identify and describe benefits using the following:</a:t>
            </a:r>
          </a:p>
          <a:p>
            <a:pPr marL="1210945" lvl="2" indent="-457200">
              <a:buFont typeface="+mj-lt"/>
              <a:buAutoNum type="arabicPeriod"/>
            </a:pPr>
            <a:r>
              <a:rPr lang="en-US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Interviews</a:t>
            </a:r>
            <a:endParaRPr lang="en-US" sz="18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210945" lvl="2" indent="-457200">
              <a:buFont typeface="+mj-lt"/>
              <a:buAutoNum type="arabicPeriod"/>
            </a:pPr>
            <a:r>
              <a:rPr lang="en-US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Analysis of project plans and event impact history</a:t>
            </a:r>
            <a:endParaRPr lang="en-US" sz="18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210945" lvl="2" indent="-457200">
              <a:buFont typeface="+mj-lt"/>
              <a:buAutoNum type="arabicPeriod"/>
            </a:pPr>
            <a:r>
              <a:rPr lang="en-US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GIS analysis of flood risk reduction benefits</a:t>
            </a:r>
            <a:endParaRPr lang="en-US" sz="18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1210945" lvl="2" indent="-457200">
              <a:buFont typeface="+mj-lt"/>
              <a:buAutoNum type="arabicPeriod"/>
            </a:pPr>
            <a:r>
              <a:rPr lang="en-US" sz="1800" dirty="0">
                <a:latin typeface="Roboto Light"/>
                <a:ea typeface="Roboto Light"/>
                <a:cs typeface="Roboto Light"/>
              </a:rPr>
              <a:t>Qualitative and quantitative </a:t>
            </a:r>
            <a:r>
              <a:rPr lang="en-US" sz="1800" i="1" dirty="0">
                <a:latin typeface="Roboto Light"/>
                <a:ea typeface="Roboto Light"/>
                <a:cs typeface="Roboto Light"/>
              </a:rPr>
              <a:t>BCA </a:t>
            </a:r>
            <a:r>
              <a:rPr lang="en-US" sz="1800" dirty="0">
                <a:latin typeface="Roboto Light"/>
                <a:ea typeface="Roboto Light"/>
                <a:cs typeface="Roboto Light"/>
              </a:rPr>
              <a:t>analysis of low-to-moderate income community benefits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013102-B9E1-4BDC-A04B-A07B531D81D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F6EEA8A-7DD5-4B47-82F9-2617BF385EB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FA40ED-8012-9054-F2A5-97F4CC1663AD}"/>
              </a:ext>
            </a:extLst>
          </p:cNvPr>
          <p:cNvSpPr txBox="1"/>
          <p:nvPr/>
        </p:nvSpPr>
        <p:spPr>
          <a:xfrm>
            <a:off x="3701023" y="3429000"/>
            <a:ext cx="2940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Risk reduction</a:t>
            </a:r>
          </a:p>
        </p:txBody>
      </p:sp>
    </p:spTree>
    <p:extLst>
      <p:ext uri="{BB962C8B-B14F-4D97-AF65-F5344CB8AC3E}">
        <p14:creationId xmlns:p14="http://schemas.microsoft.com/office/powerpoint/2010/main" val="1480069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1D183-77FB-2EE8-BC81-D212E28EB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Studies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2AB3023-263D-E3A8-880A-86703A977B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49396" y="1207101"/>
            <a:ext cx="6468793" cy="516912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FDC34A-C2E1-BC16-6BB1-57AAFB1EB68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F6EEA8A-7DD5-4B47-82F9-2617BF385EB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E7914F-8E2E-2BEE-7B79-06A2095582F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6001" y="5627234"/>
            <a:ext cx="1217792" cy="6951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891705-67E8-6C48-737A-12BF6A3D4FF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4965" y="2958688"/>
            <a:ext cx="1394664" cy="77481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34C21A0-B9A5-2028-83D5-B6B01A94566F}"/>
              </a:ext>
            </a:extLst>
          </p:cNvPr>
          <p:cNvGrpSpPr/>
          <p:nvPr/>
        </p:nvGrpSpPr>
        <p:grpSpPr>
          <a:xfrm>
            <a:off x="6643105" y="5650899"/>
            <a:ext cx="639624" cy="639546"/>
            <a:chOff x="156042" y="2416401"/>
            <a:chExt cx="639624" cy="63954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CDB066F-6AD3-02A4-85A1-2DB917AB25B3}"/>
                </a:ext>
              </a:extLst>
            </p:cNvPr>
            <p:cNvSpPr/>
            <p:nvPr/>
          </p:nvSpPr>
          <p:spPr>
            <a:xfrm>
              <a:off x="156042" y="2416401"/>
              <a:ext cx="639624" cy="639546"/>
            </a:xfrm>
            <a:custGeom>
              <a:avLst/>
              <a:gdLst>
                <a:gd name="connsiteX0" fmla="*/ 639578 w 639624"/>
                <a:gd name="connsiteY0" fmla="*/ 316767 h 639546"/>
                <a:gd name="connsiteX1" fmla="*/ 319801 w 639624"/>
                <a:gd name="connsiteY1" fmla="*/ 0 h 639546"/>
                <a:gd name="connsiteX2" fmla="*/ 0 w 639624"/>
                <a:gd name="connsiteY2" fmla="*/ 319785 h 639546"/>
                <a:gd name="connsiteX3" fmla="*/ 316783 w 639624"/>
                <a:gd name="connsiteY3" fmla="*/ 639546 h 639546"/>
                <a:gd name="connsiteX4" fmla="*/ 316783 w 639624"/>
                <a:gd name="connsiteY4" fmla="*/ 639546 h 639546"/>
                <a:gd name="connsiteX5" fmla="*/ 639625 w 639624"/>
                <a:gd name="connsiteY5" fmla="*/ 639546 h 639546"/>
                <a:gd name="connsiteX6" fmla="*/ 639625 w 639624"/>
                <a:gd name="connsiteY6" fmla="*/ 316720 h 639546"/>
                <a:gd name="connsiteX7" fmla="*/ 639625 w 639624"/>
                <a:gd name="connsiteY7" fmla="*/ 316720 h 639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9624" h="639546">
                  <a:moveTo>
                    <a:pt x="639578" y="316767"/>
                  </a:moveTo>
                  <a:cubicBezTo>
                    <a:pt x="637964" y="141552"/>
                    <a:pt x="495399" y="0"/>
                    <a:pt x="319801" y="0"/>
                  </a:cubicBezTo>
                  <a:cubicBezTo>
                    <a:pt x="144203" y="0"/>
                    <a:pt x="0" y="143166"/>
                    <a:pt x="0" y="319785"/>
                  </a:cubicBezTo>
                  <a:cubicBezTo>
                    <a:pt x="0" y="496403"/>
                    <a:pt x="141559" y="637932"/>
                    <a:pt x="316783" y="639546"/>
                  </a:cubicBezTo>
                  <a:lnTo>
                    <a:pt x="316783" y="639546"/>
                  </a:lnTo>
                  <a:cubicBezTo>
                    <a:pt x="316783" y="639546"/>
                    <a:pt x="639625" y="639546"/>
                    <a:pt x="639625" y="639546"/>
                  </a:cubicBezTo>
                  <a:lnTo>
                    <a:pt x="639625" y="316720"/>
                  </a:lnTo>
                  <a:lnTo>
                    <a:pt x="639625" y="316720"/>
                  </a:lnTo>
                  <a:close/>
                </a:path>
              </a:pathLst>
            </a:custGeom>
            <a:solidFill>
              <a:srgbClr val="EDAA03"/>
            </a:solidFill>
            <a:ln w="18711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7E33305-DE1F-A60D-8A3D-73CFA58E543D}"/>
                </a:ext>
              </a:extLst>
            </p:cNvPr>
            <p:cNvSpPr txBox="1"/>
            <p:nvPr/>
          </p:nvSpPr>
          <p:spPr>
            <a:xfrm>
              <a:off x="287047" y="2474564"/>
              <a:ext cx="3914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800" b="1" spc="0" baseline="0">
                  <a:ln/>
                  <a:solidFill>
                    <a:srgbClr val="FFFFFF"/>
                  </a:solidFill>
                  <a:latin typeface="Roboto"/>
                  <a:ea typeface="Roboto"/>
                  <a:sym typeface="Roboto"/>
                  <a:rtl val="0"/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4EA2E23-FDED-6DE2-426C-12A756DB1B58}"/>
              </a:ext>
            </a:extLst>
          </p:cNvPr>
          <p:cNvGrpSpPr/>
          <p:nvPr/>
        </p:nvGrpSpPr>
        <p:grpSpPr>
          <a:xfrm>
            <a:off x="8373143" y="3152118"/>
            <a:ext cx="639624" cy="639546"/>
            <a:chOff x="156042" y="2416401"/>
            <a:chExt cx="639624" cy="639546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48930B6-883B-B1F9-E966-FD7867E52AB3}"/>
                </a:ext>
              </a:extLst>
            </p:cNvPr>
            <p:cNvSpPr/>
            <p:nvPr/>
          </p:nvSpPr>
          <p:spPr>
            <a:xfrm>
              <a:off x="156042" y="2416401"/>
              <a:ext cx="639624" cy="639546"/>
            </a:xfrm>
            <a:custGeom>
              <a:avLst/>
              <a:gdLst>
                <a:gd name="connsiteX0" fmla="*/ 639578 w 639624"/>
                <a:gd name="connsiteY0" fmla="*/ 316767 h 639546"/>
                <a:gd name="connsiteX1" fmla="*/ 319801 w 639624"/>
                <a:gd name="connsiteY1" fmla="*/ 0 h 639546"/>
                <a:gd name="connsiteX2" fmla="*/ 0 w 639624"/>
                <a:gd name="connsiteY2" fmla="*/ 319785 h 639546"/>
                <a:gd name="connsiteX3" fmla="*/ 316783 w 639624"/>
                <a:gd name="connsiteY3" fmla="*/ 639546 h 639546"/>
                <a:gd name="connsiteX4" fmla="*/ 316783 w 639624"/>
                <a:gd name="connsiteY4" fmla="*/ 639546 h 639546"/>
                <a:gd name="connsiteX5" fmla="*/ 639625 w 639624"/>
                <a:gd name="connsiteY5" fmla="*/ 639546 h 639546"/>
                <a:gd name="connsiteX6" fmla="*/ 639625 w 639624"/>
                <a:gd name="connsiteY6" fmla="*/ 316720 h 639546"/>
                <a:gd name="connsiteX7" fmla="*/ 639625 w 639624"/>
                <a:gd name="connsiteY7" fmla="*/ 316720 h 639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9624" h="639546">
                  <a:moveTo>
                    <a:pt x="639578" y="316767"/>
                  </a:moveTo>
                  <a:cubicBezTo>
                    <a:pt x="637964" y="141552"/>
                    <a:pt x="495399" y="0"/>
                    <a:pt x="319801" y="0"/>
                  </a:cubicBezTo>
                  <a:cubicBezTo>
                    <a:pt x="144203" y="0"/>
                    <a:pt x="0" y="143166"/>
                    <a:pt x="0" y="319785"/>
                  </a:cubicBezTo>
                  <a:cubicBezTo>
                    <a:pt x="0" y="496403"/>
                    <a:pt x="141559" y="637932"/>
                    <a:pt x="316783" y="639546"/>
                  </a:cubicBezTo>
                  <a:lnTo>
                    <a:pt x="316783" y="639546"/>
                  </a:lnTo>
                  <a:cubicBezTo>
                    <a:pt x="316783" y="639546"/>
                    <a:pt x="639625" y="639546"/>
                    <a:pt x="639625" y="639546"/>
                  </a:cubicBezTo>
                  <a:lnTo>
                    <a:pt x="639625" y="316720"/>
                  </a:lnTo>
                  <a:lnTo>
                    <a:pt x="639625" y="316720"/>
                  </a:lnTo>
                  <a:close/>
                </a:path>
              </a:pathLst>
            </a:custGeom>
            <a:solidFill>
              <a:srgbClr val="EDAA03"/>
            </a:solidFill>
            <a:ln w="18711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4098EC4-D747-B22F-BE96-5316112A6D74}"/>
                </a:ext>
              </a:extLst>
            </p:cNvPr>
            <p:cNvSpPr txBox="1"/>
            <p:nvPr/>
          </p:nvSpPr>
          <p:spPr>
            <a:xfrm>
              <a:off x="287047" y="2474564"/>
              <a:ext cx="3914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800" b="1" spc="0" baseline="0">
                  <a:ln/>
                  <a:solidFill>
                    <a:srgbClr val="FFFFFF"/>
                  </a:solidFill>
                  <a:latin typeface="Roboto"/>
                  <a:ea typeface="Roboto"/>
                  <a:sym typeface="Roboto"/>
                  <a:rtl val="0"/>
                </a:rPr>
                <a:t>2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ACF11618-A34B-A86D-D9B0-5FEF7EE9F4D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3396" y="3093955"/>
            <a:ext cx="1399645" cy="57067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B70AF45-77A9-9991-771C-52ED5EFC08FB}"/>
              </a:ext>
            </a:extLst>
          </p:cNvPr>
          <p:cNvGrpSpPr/>
          <p:nvPr/>
        </p:nvGrpSpPr>
        <p:grpSpPr>
          <a:xfrm>
            <a:off x="9143772" y="3093955"/>
            <a:ext cx="639624" cy="639546"/>
            <a:chOff x="156042" y="2416401"/>
            <a:chExt cx="639624" cy="63954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0E7B0CC-0BBD-8748-04AB-3CFD004D9666}"/>
                </a:ext>
              </a:extLst>
            </p:cNvPr>
            <p:cNvSpPr/>
            <p:nvPr/>
          </p:nvSpPr>
          <p:spPr>
            <a:xfrm>
              <a:off x="156042" y="2416401"/>
              <a:ext cx="639624" cy="639546"/>
            </a:xfrm>
            <a:custGeom>
              <a:avLst/>
              <a:gdLst>
                <a:gd name="connsiteX0" fmla="*/ 639578 w 639624"/>
                <a:gd name="connsiteY0" fmla="*/ 316767 h 639546"/>
                <a:gd name="connsiteX1" fmla="*/ 319801 w 639624"/>
                <a:gd name="connsiteY1" fmla="*/ 0 h 639546"/>
                <a:gd name="connsiteX2" fmla="*/ 0 w 639624"/>
                <a:gd name="connsiteY2" fmla="*/ 319785 h 639546"/>
                <a:gd name="connsiteX3" fmla="*/ 316783 w 639624"/>
                <a:gd name="connsiteY3" fmla="*/ 639546 h 639546"/>
                <a:gd name="connsiteX4" fmla="*/ 316783 w 639624"/>
                <a:gd name="connsiteY4" fmla="*/ 639546 h 639546"/>
                <a:gd name="connsiteX5" fmla="*/ 639625 w 639624"/>
                <a:gd name="connsiteY5" fmla="*/ 639546 h 639546"/>
                <a:gd name="connsiteX6" fmla="*/ 639625 w 639624"/>
                <a:gd name="connsiteY6" fmla="*/ 316720 h 639546"/>
                <a:gd name="connsiteX7" fmla="*/ 639625 w 639624"/>
                <a:gd name="connsiteY7" fmla="*/ 316720 h 639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9624" h="639546">
                  <a:moveTo>
                    <a:pt x="639578" y="316767"/>
                  </a:moveTo>
                  <a:cubicBezTo>
                    <a:pt x="637964" y="141552"/>
                    <a:pt x="495399" y="0"/>
                    <a:pt x="319801" y="0"/>
                  </a:cubicBezTo>
                  <a:cubicBezTo>
                    <a:pt x="144203" y="0"/>
                    <a:pt x="0" y="143166"/>
                    <a:pt x="0" y="319785"/>
                  </a:cubicBezTo>
                  <a:cubicBezTo>
                    <a:pt x="0" y="496403"/>
                    <a:pt x="141559" y="637932"/>
                    <a:pt x="316783" y="639546"/>
                  </a:cubicBezTo>
                  <a:lnTo>
                    <a:pt x="316783" y="639546"/>
                  </a:lnTo>
                  <a:cubicBezTo>
                    <a:pt x="316783" y="639546"/>
                    <a:pt x="639625" y="639546"/>
                    <a:pt x="639625" y="639546"/>
                  </a:cubicBezTo>
                  <a:lnTo>
                    <a:pt x="639625" y="316720"/>
                  </a:lnTo>
                  <a:lnTo>
                    <a:pt x="639625" y="316720"/>
                  </a:lnTo>
                  <a:close/>
                </a:path>
              </a:pathLst>
            </a:custGeom>
            <a:solidFill>
              <a:srgbClr val="EDAA03"/>
            </a:solidFill>
            <a:ln w="18711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86313BC-125D-426B-821C-68BA816BF724}"/>
                </a:ext>
              </a:extLst>
            </p:cNvPr>
            <p:cNvSpPr txBox="1"/>
            <p:nvPr/>
          </p:nvSpPr>
          <p:spPr>
            <a:xfrm>
              <a:off x="287047" y="2474564"/>
              <a:ext cx="3914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800" b="1" spc="0" baseline="0">
                  <a:ln/>
                  <a:solidFill>
                    <a:srgbClr val="FFFFFF"/>
                  </a:solidFill>
                  <a:latin typeface="Roboto"/>
                  <a:ea typeface="Roboto"/>
                  <a:sym typeface="Roboto"/>
                  <a:rtl val="0"/>
                </a:rPr>
                <a:t>3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7C66963-AFC3-B903-F4F8-EBDC29CD3F25}"/>
              </a:ext>
            </a:extLst>
          </p:cNvPr>
          <p:cNvSpPr txBox="1"/>
          <p:nvPr/>
        </p:nvSpPr>
        <p:spPr>
          <a:xfrm>
            <a:off x="9886950" y="5194300"/>
            <a:ext cx="10999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i="1">
                <a:solidFill>
                  <a:srgbClr val="00559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Gulf of Mexico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D8F32F7-65D8-C79B-7828-93E28D8C1CEC}"/>
              </a:ext>
            </a:extLst>
          </p:cNvPr>
          <p:cNvGrpSpPr/>
          <p:nvPr/>
        </p:nvGrpSpPr>
        <p:grpSpPr>
          <a:xfrm>
            <a:off x="588594" y="1872344"/>
            <a:ext cx="639624" cy="639546"/>
            <a:chOff x="156042" y="2416401"/>
            <a:chExt cx="639624" cy="639546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6068FDE-C21B-7A7E-8910-C5F03FB92E8D}"/>
                </a:ext>
              </a:extLst>
            </p:cNvPr>
            <p:cNvSpPr/>
            <p:nvPr/>
          </p:nvSpPr>
          <p:spPr>
            <a:xfrm>
              <a:off x="156042" y="2416401"/>
              <a:ext cx="639624" cy="639546"/>
            </a:xfrm>
            <a:custGeom>
              <a:avLst/>
              <a:gdLst>
                <a:gd name="connsiteX0" fmla="*/ 639578 w 639624"/>
                <a:gd name="connsiteY0" fmla="*/ 316767 h 639546"/>
                <a:gd name="connsiteX1" fmla="*/ 319801 w 639624"/>
                <a:gd name="connsiteY1" fmla="*/ 0 h 639546"/>
                <a:gd name="connsiteX2" fmla="*/ 0 w 639624"/>
                <a:gd name="connsiteY2" fmla="*/ 319785 h 639546"/>
                <a:gd name="connsiteX3" fmla="*/ 316783 w 639624"/>
                <a:gd name="connsiteY3" fmla="*/ 639546 h 639546"/>
                <a:gd name="connsiteX4" fmla="*/ 316783 w 639624"/>
                <a:gd name="connsiteY4" fmla="*/ 639546 h 639546"/>
                <a:gd name="connsiteX5" fmla="*/ 639625 w 639624"/>
                <a:gd name="connsiteY5" fmla="*/ 639546 h 639546"/>
                <a:gd name="connsiteX6" fmla="*/ 639625 w 639624"/>
                <a:gd name="connsiteY6" fmla="*/ 316720 h 639546"/>
                <a:gd name="connsiteX7" fmla="*/ 639625 w 639624"/>
                <a:gd name="connsiteY7" fmla="*/ 316720 h 639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9624" h="639546">
                  <a:moveTo>
                    <a:pt x="639578" y="316767"/>
                  </a:moveTo>
                  <a:cubicBezTo>
                    <a:pt x="637964" y="141552"/>
                    <a:pt x="495399" y="0"/>
                    <a:pt x="319801" y="0"/>
                  </a:cubicBezTo>
                  <a:cubicBezTo>
                    <a:pt x="144203" y="0"/>
                    <a:pt x="0" y="143166"/>
                    <a:pt x="0" y="319785"/>
                  </a:cubicBezTo>
                  <a:cubicBezTo>
                    <a:pt x="0" y="496403"/>
                    <a:pt x="141559" y="637932"/>
                    <a:pt x="316783" y="639546"/>
                  </a:cubicBezTo>
                  <a:lnTo>
                    <a:pt x="316783" y="639546"/>
                  </a:lnTo>
                  <a:cubicBezTo>
                    <a:pt x="316783" y="639546"/>
                    <a:pt x="639625" y="639546"/>
                    <a:pt x="639625" y="639546"/>
                  </a:cubicBezTo>
                  <a:lnTo>
                    <a:pt x="639625" y="316720"/>
                  </a:lnTo>
                  <a:lnTo>
                    <a:pt x="639625" y="316720"/>
                  </a:lnTo>
                  <a:close/>
                </a:path>
              </a:pathLst>
            </a:custGeom>
            <a:solidFill>
              <a:srgbClr val="EDAA03"/>
            </a:solidFill>
            <a:ln w="18711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534106D-0825-F952-6732-B7A5959582CC}"/>
                </a:ext>
              </a:extLst>
            </p:cNvPr>
            <p:cNvSpPr txBox="1"/>
            <p:nvPr/>
          </p:nvSpPr>
          <p:spPr>
            <a:xfrm>
              <a:off x="287047" y="2474564"/>
              <a:ext cx="3914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800" b="1" spc="0" baseline="0">
                  <a:ln/>
                  <a:solidFill>
                    <a:srgbClr val="FFFFFF"/>
                  </a:solidFill>
                  <a:latin typeface="Roboto"/>
                  <a:ea typeface="Roboto"/>
                  <a:sym typeface="Roboto"/>
                  <a:rtl val="0"/>
                </a:rPr>
                <a:t>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83363BC-4936-DF08-843B-1785C13DDEE1}"/>
              </a:ext>
            </a:extLst>
          </p:cNvPr>
          <p:cNvGrpSpPr/>
          <p:nvPr/>
        </p:nvGrpSpPr>
        <p:grpSpPr>
          <a:xfrm>
            <a:off x="581674" y="2982321"/>
            <a:ext cx="639624" cy="639546"/>
            <a:chOff x="156042" y="2416401"/>
            <a:chExt cx="639624" cy="639546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D5CF84D-536A-4447-4EF1-F11B1D6378A6}"/>
                </a:ext>
              </a:extLst>
            </p:cNvPr>
            <p:cNvSpPr/>
            <p:nvPr/>
          </p:nvSpPr>
          <p:spPr>
            <a:xfrm>
              <a:off x="156042" y="2416401"/>
              <a:ext cx="639624" cy="639546"/>
            </a:xfrm>
            <a:custGeom>
              <a:avLst/>
              <a:gdLst>
                <a:gd name="connsiteX0" fmla="*/ 639578 w 639624"/>
                <a:gd name="connsiteY0" fmla="*/ 316767 h 639546"/>
                <a:gd name="connsiteX1" fmla="*/ 319801 w 639624"/>
                <a:gd name="connsiteY1" fmla="*/ 0 h 639546"/>
                <a:gd name="connsiteX2" fmla="*/ 0 w 639624"/>
                <a:gd name="connsiteY2" fmla="*/ 319785 h 639546"/>
                <a:gd name="connsiteX3" fmla="*/ 316783 w 639624"/>
                <a:gd name="connsiteY3" fmla="*/ 639546 h 639546"/>
                <a:gd name="connsiteX4" fmla="*/ 316783 w 639624"/>
                <a:gd name="connsiteY4" fmla="*/ 639546 h 639546"/>
                <a:gd name="connsiteX5" fmla="*/ 639625 w 639624"/>
                <a:gd name="connsiteY5" fmla="*/ 639546 h 639546"/>
                <a:gd name="connsiteX6" fmla="*/ 639625 w 639624"/>
                <a:gd name="connsiteY6" fmla="*/ 316720 h 639546"/>
                <a:gd name="connsiteX7" fmla="*/ 639625 w 639624"/>
                <a:gd name="connsiteY7" fmla="*/ 316720 h 639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9624" h="639546">
                  <a:moveTo>
                    <a:pt x="639578" y="316767"/>
                  </a:moveTo>
                  <a:cubicBezTo>
                    <a:pt x="637964" y="141552"/>
                    <a:pt x="495399" y="0"/>
                    <a:pt x="319801" y="0"/>
                  </a:cubicBezTo>
                  <a:cubicBezTo>
                    <a:pt x="144203" y="0"/>
                    <a:pt x="0" y="143166"/>
                    <a:pt x="0" y="319785"/>
                  </a:cubicBezTo>
                  <a:cubicBezTo>
                    <a:pt x="0" y="496403"/>
                    <a:pt x="141559" y="637932"/>
                    <a:pt x="316783" y="639546"/>
                  </a:cubicBezTo>
                  <a:lnTo>
                    <a:pt x="316783" y="639546"/>
                  </a:lnTo>
                  <a:cubicBezTo>
                    <a:pt x="316783" y="639546"/>
                    <a:pt x="639625" y="639546"/>
                    <a:pt x="639625" y="639546"/>
                  </a:cubicBezTo>
                  <a:lnTo>
                    <a:pt x="639625" y="316720"/>
                  </a:lnTo>
                  <a:lnTo>
                    <a:pt x="639625" y="316720"/>
                  </a:lnTo>
                  <a:close/>
                </a:path>
              </a:pathLst>
            </a:custGeom>
            <a:solidFill>
              <a:srgbClr val="EDAA03"/>
            </a:solidFill>
            <a:ln w="18711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D9571CA-1963-5701-A7B8-ECADE47916FF}"/>
                </a:ext>
              </a:extLst>
            </p:cNvPr>
            <p:cNvSpPr txBox="1"/>
            <p:nvPr/>
          </p:nvSpPr>
          <p:spPr>
            <a:xfrm>
              <a:off x="287047" y="2474564"/>
              <a:ext cx="3914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800" b="1" spc="0" baseline="0">
                  <a:ln/>
                  <a:solidFill>
                    <a:srgbClr val="FFFFFF"/>
                  </a:solidFill>
                  <a:latin typeface="Roboto"/>
                  <a:ea typeface="Roboto"/>
                  <a:sym typeface="Roboto"/>
                  <a:rtl val="0"/>
                </a:rPr>
                <a:t>2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E4DA24-C665-4A2D-7CA5-F9F60FE4633C}"/>
              </a:ext>
            </a:extLst>
          </p:cNvPr>
          <p:cNvGrpSpPr/>
          <p:nvPr/>
        </p:nvGrpSpPr>
        <p:grpSpPr>
          <a:xfrm>
            <a:off x="581674" y="4194886"/>
            <a:ext cx="639624" cy="639546"/>
            <a:chOff x="156042" y="2416401"/>
            <a:chExt cx="639624" cy="639546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CCD8DDF-216B-FD7C-DEEB-4FBFC1E2B6F9}"/>
                </a:ext>
              </a:extLst>
            </p:cNvPr>
            <p:cNvSpPr/>
            <p:nvPr/>
          </p:nvSpPr>
          <p:spPr>
            <a:xfrm>
              <a:off x="156042" y="2416401"/>
              <a:ext cx="639624" cy="639546"/>
            </a:xfrm>
            <a:custGeom>
              <a:avLst/>
              <a:gdLst>
                <a:gd name="connsiteX0" fmla="*/ 639578 w 639624"/>
                <a:gd name="connsiteY0" fmla="*/ 316767 h 639546"/>
                <a:gd name="connsiteX1" fmla="*/ 319801 w 639624"/>
                <a:gd name="connsiteY1" fmla="*/ 0 h 639546"/>
                <a:gd name="connsiteX2" fmla="*/ 0 w 639624"/>
                <a:gd name="connsiteY2" fmla="*/ 319785 h 639546"/>
                <a:gd name="connsiteX3" fmla="*/ 316783 w 639624"/>
                <a:gd name="connsiteY3" fmla="*/ 639546 h 639546"/>
                <a:gd name="connsiteX4" fmla="*/ 316783 w 639624"/>
                <a:gd name="connsiteY4" fmla="*/ 639546 h 639546"/>
                <a:gd name="connsiteX5" fmla="*/ 639625 w 639624"/>
                <a:gd name="connsiteY5" fmla="*/ 639546 h 639546"/>
                <a:gd name="connsiteX6" fmla="*/ 639625 w 639624"/>
                <a:gd name="connsiteY6" fmla="*/ 316720 h 639546"/>
                <a:gd name="connsiteX7" fmla="*/ 639625 w 639624"/>
                <a:gd name="connsiteY7" fmla="*/ 316720 h 639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9624" h="639546">
                  <a:moveTo>
                    <a:pt x="639578" y="316767"/>
                  </a:moveTo>
                  <a:cubicBezTo>
                    <a:pt x="637964" y="141552"/>
                    <a:pt x="495399" y="0"/>
                    <a:pt x="319801" y="0"/>
                  </a:cubicBezTo>
                  <a:cubicBezTo>
                    <a:pt x="144203" y="0"/>
                    <a:pt x="0" y="143166"/>
                    <a:pt x="0" y="319785"/>
                  </a:cubicBezTo>
                  <a:cubicBezTo>
                    <a:pt x="0" y="496403"/>
                    <a:pt x="141559" y="637932"/>
                    <a:pt x="316783" y="639546"/>
                  </a:cubicBezTo>
                  <a:lnTo>
                    <a:pt x="316783" y="639546"/>
                  </a:lnTo>
                  <a:cubicBezTo>
                    <a:pt x="316783" y="639546"/>
                    <a:pt x="639625" y="639546"/>
                    <a:pt x="639625" y="639546"/>
                  </a:cubicBezTo>
                  <a:lnTo>
                    <a:pt x="639625" y="316720"/>
                  </a:lnTo>
                  <a:lnTo>
                    <a:pt x="639625" y="316720"/>
                  </a:lnTo>
                  <a:close/>
                </a:path>
              </a:pathLst>
            </a:custGeom>
            <a:solidFill>
              <a:srgbClr val="EDAA03"/>
            </a:solidFill>
            <a:ln w="18711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64E3FD6-1D6D-C76E-C978-314E59123351}"/>
                </a:ext>
              </a:extLst>
            </p:cNvPr>
            <p:cNvSpPr txBox="1"/>
            <p:nvPr/>
          </p:nvSpPr>
          <p:spPr>
            <a:xfrm>
              <a:off x="287047" y="2474564"/>
              <a:ext cx="3914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800" b="1" spc="0" baseline="0">
                  <a:ln/>
                  <a:solidFill>
                    <a:srgbClr val="FFFFFF"/>
                  </a:solidFill>
                  <a:latin typeface="Roboto"/>
                  <a:ea typeface="Roboto"/>
                  <a:sym typeface="Roboto"/>
                  <a:rtl val="0"/>
                </a:rPr>
                <a:t>3</a:t>
              </a: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3C8DE564-54D4-ED05-17C7-BF885A5A5E70}"/>
              </a:ext>
            </a:extLst>
          </p:cNvPr>
          <p:cNvSpPr/>
          <p:nvPr/>
        </p:nvSpPr>
        <p:spPr>
          <a:xfrm>
            <a:off x="4532845" y="1195473"/>
            <a:ext cx="2774573" cy="5363317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67000">
                <a:schemeClr val="bg1">
                  <a:alpha val="44000"/>
                </a:schemeClr>
              </a:gs>
              <a:gs pos="100000">
                <a:schemeClr val="bg1">
                  <a:lumMod val="95000"/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CC72EE1-22C7-3D3C-4009-9730587133B2}"/>
              </a:ext>
            </a:extLst>
          </p:cNvPr>
          <p:cNvSpPr txBox="1"/>
          <p:nvPr/>
        </p:nvSpPr>
        <p:spPr>
          <a:xfrm>
            <a:off x="1386869" y="1838032"/>
            <a:ext cx="3903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>
                <a:latin typeface="Roboto Light" panose="02000000000000000000" pitchFamily="2" charset="0"/>
                <a:ea typeface="Roboto Light" panose="02000000000000000000" pitchFamily="2" charset="0"/>
              </a:rPr>
              <a:t>Main Floodwater Channel Expansion - Hidalgo County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D78E091-FEA3-222D-B08D-5680D31BEA79}"/>
              </a:ext>
            </a:extLst>
          </p:cNvPr>
          <p:cNvSpPr txBox="1"/>
          <p:nvPr/>
        </p:nvSpPr>
        <p:spPr>
          <a:xfrm>
            <a:off x="1362216" y="2963791"/>
            <a:ext cx="42098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latin typeface="Roboto Light" panose="02000000000000000000" pitchFamily="2" charset="0"/>
                <a:ea typeface="Roboto Light" panose="02000000000000000000" pitchFamily="2" charset="0"/>
              </a:rPr>
              <a:t>Lauder Stormwater Detention</a:t>
            </a:r>
          </a:p>
          <a:p>
            <a:pPr algn="l"/>
            <a:r>
              <a:rPr lang="en-US">
                <a:latin typeface="Roboto Light" panose="02000000000000000000" pitchFamily="2" charset="0"/>
                <a:ea typeface="Roboto Light" panose="02000000000000000000" pitchFamily="2" charset="0"/>
              </a:rPr>
              <a:t>Basin – Harris County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24FF727-C95A-88F8-41D7-8F0BC2EDD0E9}"/>
              </a:ext>
            </a:extLst>
          </p:cNvPr>
          <p:cNvSpPr txBox="1"/>
          <p:nvPr/>
        </p:nvSpPr>
        <p:spPr>
          <a:xfrm>
            <a:off x="1362216" y="4099160"/>
            <a:ext cx="4300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>
                <a:latin typeface="Roboto Light" panose="02000000000000000000" pitchFamily="2" charset="0"/>
                <a:ea typeface="Roboto Light" panose="02000000000000000000" pitchFamily="2" charset="0"/>
              </a:rPr>
              <a:t>Corley Diversion – Jefferson County</a:t>
            </a:r>
          </a:p>
        </p:txBody>
      </p:sp>
    </p:spTree>
    <p:extLst>
      <p:ext uri="{BB962C8B-B14F-4D97-AF65-F5344CB8AC3E}">
        <p14:creationId xmlns:p14="http://schemas.microsoft.com/office/powerpoint/2010/main" val="237405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B89A8-BEB8-9D17-FF22-D307CB9C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637" y="554418"/>
            <a:ext cx="9931812" cy="589915"/>
          </a:xfrm>
        </p:spPr>
        <p:txBody>
          <a:bodyPr/>
          <a:lstStyle/>
          <a:p>
            <a:r>
              <a:rPr lang="en-US" sz="2800" kern="100"/>
              <a:t>Main Floodwater Channel Expansion – Hidalgo County</a:t>
            </a:r>
            <a:endParaRPr lang="en-US" sz="2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E85DF-586F-FF33-BD17-87717B9BD2D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F6EEA8A-7DD5-4B47-82F9-2617BF385EBD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D58A0B3-0117-2192-B85B-8177BEDD2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2907" y="365126"/>
            <a:ext cx="1266495" cy="58087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4ECF1CA-CD9E-113D-2D82-94DB4DDA58C6}"/>
              </a:ext>
            </a:extLst>
          </p:cNvPr>
          <p:cNvGrpSpPr/>
          <p:nvPr/>
        </p:nvGrpSpPr>
        <p:grpSpPr>
          <a:xfrm>
            <a:off x="593088" y="684051"/>
            <a:ext cx="639624" cy="639546"/>
            <a:chOff x="156042" y="2416401"/>
            <a:chExt cx="639624" cy="639546"/>
          </a:xfrm>
          <a:solidFill>
            <a:srgbClr val="EDAA03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6F05190-8920-EF92-39B9-66C0D6D72C7F}"/>
                </a:ext>
              </a:extLst>
            </p:cNvPr>
            <p:cNvSpPr/>
            <p:nvPr/>
          </p:nvSpPr>
          <p:spPr>
            <a:xfrm>
              <a:off x="156042" y="2416401"/>
              <a:ext cx="639624" cy="639546"/>
            </a:xfrm>
            <a:custGeom>
              <a:avLst/>
              <a:gdLst>
                <a:gd name="connsiteX0" fmla="*/ 639578 w 639624"/>
                <a:gd name="connsiteY0" fmla="*/ 316767 h 639546"/>
                <a:gd name="connsiteX1" fmla="*/ 319801 w 639624"/>
                <a:gd name="connsiteY1" fmla="*/ 0 h 639546"/>
                <a:gd name="connsiteX2" fmla="*/ 0 w 639624"/>
                <a:gd name="connsiteY2" fmla="*/ 319785 h 639546"/>
                <a:gd name="connsiteX3" fmla="*/ 316783 w 639624"/>
                <a:gd name="connsiteY3" fmla="*/ 639546 h 639546"/>
                <a:gd name="connsiteX4" fmla="*/ 316783 w 639624"/>
                <a:gd name="connsiteY4" fmla="*/ 639546 h 639546"/>
                <a:gd name="connsiteX5" fmla="*/ 639625 w 639624"/>
                <a:gd name="connsiteY5" fmla="*/ 639546 h 639546"/>
                <a:gd name="connsiteX6" fmla="*/ 639625 w 639624"/>
                <a:gd name="connsiteY6" fmla="*/ 316720 h 639546"/>
                <a:gd name="connsiteX7" fmla="*/ 639625 w 639624"/>
                <a:gd name="connsiteY7" fmla="*/ 316720 h 639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9624" h="639546">
                  <a:moveTo>
                    <a:pt x="639578" y="316767"/>
                  </a:moveTo>
                  <a:cubicBezTo>
                    <a:pt x="637964" y="141552"/>
                    <a:pt x="495399" y="0"/>
                    <a:pt x="319801" y="0"/>
                  </a:cubicBezTo>
                  <a:cubicBezTo>
                    <a:pt x="144203" y="0"/>
                    <a:pt x="0" y="143166"/>
                    <a:pt x="0" y="319785"/>
                  </a:cubicBezTo>
                  <a:cubicBezTo>
                    <a:pt x="0" y="496403"/>
                    <a:pt x="141559" y="637932"/>
                    <a:pt x="316783" y="639546"/>
                  </a:cubicBezTo>
                  <a:lnTo>
                    <a:pt x="316783" y="639546"/>
                  </a:lnTo>
                  <a:cubicBezTo>
                    <a:pt x="316783" y="639546"/>
                    <a:pt x="639625" y="639546"/>
                    <a:pt x="639625" y="639546"/>
                  </a:cubicBezTo>
                  <a:lnTo>
                    <a:pt x="639625" y="316720"/>
                  </a:lnTo>
                  <a:lnTo>
                    <a:pt x="639625" y="316720"/>
                  </a:lnTo>
                  <a:close/>
                </a:path>
              </a:pathLst>
            </a:custGeom>
            <a:grpFill/>
            <a:ln w="18711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C7303A-F97A-254D-36AA-FB00CEBAA251}"/>
                </a:ext>
              </a:extLst>
            </p:cNvPr>
            <p:cNvSpPr txBox="1"/>
            <p:nvPr/>
          </p:nvSpPr>
          <p:spPr>
            <a:xfrm>
              <a:off x="287047" y="2474564"/>
              <a:ext cx="3914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b="1" spc="0" baseline="0">
                  <a:ln/>
                  <a:solidFill>
                    <a:srgbClr val="FFFFFF"/>
                  </a:solidFill>
                  <a:latin typeface="Roboto"/>
                  <a:ea typeface="Roboto"/>
                  <a:sym typeface="Roboto"/>
                  <a:rtl val="0"/>
                </a:rPr>
                <a:t>1</a:t>
              </a:r>
            </a:p>
          </p:txBody>
        </p:sp>
      </p:grpSp>
      <p:pic>
        <p:nvPicPr>
          <p:cNvPr id="10" name="Picture 9" descr="HCDD1 Main Floodwater Channel">
            <a:extLst>
              <a:ext uri="{FF2B5EF4-FFF2-40B4-BE49-F238E27FC236}">
                <a16:creationId xmlns:a16="http://schemas.microsoft.com/office/drawing/2014/main" id="{4C978281-53CE-B72B-1AB3-BCDAD2F136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5"/>
          <a:stretch/>
        </p:blipFill>
        <p:spPr bwMode="auto">
          <a:xfrm>
            <a:off x="5571393" y="1569011"/>
            <a:ext cx="6136056" cy="43319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1D0E338-FE63-5C46-2162-83C428FD73A7}"/>
              </a:ext>
            </a:extLst>
          </p:cNvPr>
          <p:cNvSpPr/>
          <p:nvPr/>
        </p:nvSpPr>
        <p:spPr>
          <a:xfrm>
            <a:off x="5454891" y="1569011"/>
            <a:ext cx="5973088" cy="468466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67000">
                <a:schemeClr val="bg1">
                  <a:alpha val="44000"/>
                </a:schemeClr>
              </a:gs>
              <a:gs pos="100000">
                <a:schemeClr val="bg1">
                  <a:lumMod val="95000"/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CC0B4-1452-3A8F-312F-C8329C48D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088" y="1489281"/>
            <a:ext cx="7366161" cy="468466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Roboto Light" panose="02000000000000000000" pitchFamily="2" charset="0"/>
                <a:ea typeface="Roboto Light" panose="02000000000000000000" pitchFamily="2" charset="0"/>
              </a:rPr>
              <a:t>Located on Texas-Mexico border – high poverty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Roboto Light" panose="02000000000000000000" pitchFamily="2" charset="0"/>
                <a:ea typeface="Roboto Light" panose="02000000000000000000" pitchFamily="2" charset="0"/>
              </a:rPr>
              <a:t>Six Flood Disaster Declarations in 5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Roboto Light" panose="02000000000000000000" pitchFamily="2" charset="0"/>
                <a:ea typeface="Roboto Light" panose="02000000000000000000" pitchFamily="2" charset="0"/>
              </a:rPr>
              <a:t>Stormwater drains to the Gulf of Mexico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Roboto Light" panose="02000000000000000000" pitchFamily="2" charset="0"/>
                <a:ea typeface="Roboto Light" panose="02000000000000000000" pitchFamily="2" charset="0"/>
              </a:rPr>
              <a:t>Rapid growing population and urbanization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>
                <a:latin typeface="Roboto Light"/>
                <a:ea typeface="Roboto Light"/>
                <a:cs typeface="Roboto Light"/>
              </a:rPr>
              <a:t>Significant benefits for Colonia communities, i.e. unincorporated and unregulated settlements along the United States-Mexico border</a:t>
            </a:r>
            <a:endParaRPr lang="en-US" sz="3200">
              <a:latin typeface="+mj-lt"/>
              <a:ea typeface="Roboto Light"/>
              <a:cs typeface="Roboto Ligh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Roboto Light" panose="02000000000000000000" pitchFamily="2" charset="0"/>
                <a:ea typeface="Roboto Light" panose="02000000000000000000" pitchFamily="2" charset="0"/>
              </a:rPr>
              <a:t>Project </a:t>
            </a:r>
          </a:p>
          <a:p>
            <a:pPr marL="807720" lvl="1" indent="-342900"/>
            <a:r>
              <a:rPr lang="en-US">
                <a:latin typeface="Roboto Light" panose="02000000000000000000" pitchFamily="2" charset="0"/>
                <a:ea typeface="Roboto Light" panose="02000000000000000000" pitchFamily="2" charset="0"/>
              </a:rPr>
              <a:t>Under construction – two phases</a:t>
            </a:r>
            <a:endParaRPr lang="en-US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807720" lvl="1" indent="-342900"/>
            <a:r>
              <a:rPr lang="en-US">
                <a:latin typeface="Roboto Light" panose="02000000000000000000" pitchFamily="2" charset="0"/>
                <a:ea typeface="Roboto Light" panose="02000000000000000000" pitchFamily="2" charset="0"/>
              </a:rPr>
              <a:t>Improve 7 miles of channel, adding 4 million cubic yards in stormwater capacity </a:t>
            </a:r>
            <a:endParaRPr lang="en-US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807720" lvl="1" indent="-342900"/>
            <a:r>
              <a:rPr lang="en-US">
                <a:latin typeface="Roboto Light" panose="02000000000000000000" pitchFamily="2" charset="0"/>
                <a:ea typeface="Roboto Light" panose="02000000000000000000" pitchFamily="2" charset="0"/>
              </a:rPr>
              <a:t>Concurrent project with $200M+ drainage investments </a:t>
            </a:r>
            <a:endParaRPr lang="en-US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048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FEFE8-2421-C4C2-BC6D-E8B82EE1C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B1136-207D-3454-41E2-CF3804736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637" y="554418"/>
            <a:ext cx="9931812" cy="589915"/>
          </a:xfrm>
        </p:spPr>
        <p:txBody>
          <a:bodyPr/>
          <a:lstStyle/>
          <a:p>
            <a:r>
              <a:rPr lang="en-US" sz="2800" kern="100"/>
              <a:t>Main Floodwater Channel Expansion – Flood Risk Reduction</a:t>
            </a:r>
            <a:endParaRPr lang="en-US" sz="2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A7B40-8459-147C-56BD-E321D204D7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F6EEA8A-7DD5-4B47-82F9-2617BF385EBD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564679B-56FE-A8A0-49DE-F8A14F37B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2907" y="365126"/>
            <a:ext cx="1266495" cy="58087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02192E6-E46A-CB20-C544-0BF09F076596}"/>
              </a:ext>
            </a:extLst>
          </p:cNvPr>
          <p:cNvGrpSpPr/>
          <p:nvPr/>
        </p:nvGrpSpPr>
        <p:grpSpPr>
          <a:xfrm>
            <a:off x="593088" y="684051"/>
            <a:ext cx="639624" cy="639546"/>
            <a:chOff x="156042" y="2416401"/>
            <a:chExt cx="639624" cy="639546"/>
          </a:xfrm>
          <a:solidFill>
            <a:srgbClr val="EDAA03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7FD0E55-493C-49BA-9B67-02ADEF8E9FA4}"/>
                </a:ext>
              </a:extLst>
            </p:cNvPr>
            <p:cNvSpPr/>
            <p:nvPr/>
          </p:nvSpPr>
          <p:spPr>
            <a:xfrm>
              <a:off x="156042" y="2416401"/>
              <a:ext cx="639624" cy="639546"/>
            </a:xfrm>
            <a:custGeom>
              <a:avLst/>
              <a:gdLst>
                <a:gd name="connsiteX0" fmla="*/ 639578 w 639624"/>
                <a:gd name="connsiteY0" fmla="*/ 316767 h 639546"/>
                <a:gd name="connsiteX1" fmla="*/ 319801 w 639624"/>
                <a:gd name="connsiteY1" fmla="*/ 0 h 639546"/>
                <a:gd name="connsiteX2" fmla="*/ 0 w 639624"/>
                <a:gd name="connsiteY2" fmla="*/ 319785 h 639546"/>
                <a:gd name="connsiteX3" fmla="*/ 316783 w 639624"/>
                <a:gd name="connsiteY3" fmla="*/ 639546 h 639546"/>
                <a:gd name="connsiteX4" fmla="*/ 316783 w 639624"/>
                <a:gd name="connsiteY4" fmla="*/ 639546 h 639546"/>
                <a:gd name="connsiteX5" fmla="*/ 639625 w 639624"/>
                <a:gd name="connsiteY5" fmla="*/ 639546 h 639546"/>
                <a:gd name="connsiteX6" fmla="*/ 639625 w 639624"/>
                <a:gd name="connsiteY6" fmla="*/ 316720 h 639546"/>
                <a:gd name="connsiteX7" fmla="*/ 639625 w 639624"/>
                <a:gd name="connsiteY7" fmla="*/ 316720 h 639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9624" h="639546">
                  <a:moveTo>
                    <a:pt x="639578" y="316767"/>
                  </a:moveTo>
                  <a:cubicBezTo>
                    <a:pt x="637964" y="141552"/>
                    <a:pt x="495399" y="0"/>
                    <a:pt x="319801" y="0"/>
                  </a:cubicBezTo>
                  <a:cubicBezTo>
                    <a:pt x="144203" y="0"/>
                    <a:pt x="0" y="143166"/>
                    <a:pt x="0" y="319785"/>
                  </a:cubicBezTo>
                  <a:cubicBezTo>
                    <a:pt x="0" y="496403"/>
                    <a:pt x="141559" y="637932"/>
                    <a:pt x="316783" y="639546"/>
                  </a:cubicBezTo>
                  <a:lnTo>
                    <a:pt x="316783" y="639546"/>
                  </a:lnTo>
                  <a:cubicBezTo>
                    <a:pt x="316783" y="639546"/>
                    <a:pt x="639625" y="639546"/>
                    <a:pt x="639625" y="639546"/>
                  </a:cubicBezTo>
                  <a:lnTo>
                    <a:pt x="639625" y="316720"/>
                  </a:lnTo>
                  <a:lnTo>
                    <a:pt x="639625" y="316720"/>
                  </a:lnTo>
                  <a:close/>
                </a:path>
              </a:pathLst>
            </a:custGeom>
            <a:grpFill/>
            <a:ln w="18711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E7C6075-5246-F115-B025-95BCEE263E90}"/>
                </a:ext>
              </a:extLst>
            </p:cNvPr>
            <p:cNvSpPr txBox="1"/>
            <p:nvPr/>
          </p:nvSpPr>
          <p:spPr>
            <a:xfrm>
              <a:off x="287047" y="2474564"/>
              <a:ext cx="3914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b="1" spc="0" baseline="0">
                  <a:ln/>
                  <a:solidFill>
                    <a:srgbClr val="FFFFFF"/>
                  </a:solidFill>
                  <a:latin typeface="Roboto"/>
                  <a:ea typeface="Roboto"/>
                  <a:sym typeface="Roboto"/>
                  <a:rtl val="0"/>
                </a:rPr>
                <a:t>1</a:t>
              </a: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79F09-7252-431C-5709-1A8F6FED1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089" y="1630286"/>
            <a:ext cx="5398638" cy="4684668"/>
          </a:xfrm>
        </p:spPr>
        <p:txBody>
          <a:bodyPr/>
          <a:lstStyle/>
          <a:p>
            <a:r>
              <a:rPr lang="en-US" sz="2400">
                <a:latin typeface="Roboto Light" panose="02000000000000000000" pitchFamily="2" charset="0"/>
                <a:ea typeface="Roboto Light" panose="02000000000000000000" pitchFamily="2" charset="0"/>
              </a:rPr>
              <a:t>Pre-Construction Flood Impact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US" sz="2400">
                <a:latin typeface="Roboto Light" panose="02000000000000000000" pitchFamily="2" charset="0"/>
                <a:ea typeface="Roboto Light" panose="02000000000000000000" pitchFamily="2" charset="0"/>
              </a:rPr>
              <a:t>25,524 acres of land inundated during the modeled 1% annual chance storm</a:t>
            </a:r>
          </a:p>
          <a:p>
            <a:r>
              <a:rPr lang="en-US" sz="2400">
                <a:latin typeface="Roboto Light" panose="02000000000000000000" pitchFamily="2" charset="0"/>
                <a:ea typeface="Roboto Light" panose="02000000000000000000" pitchFamily="2" charset="0"/>
              </a:rPr>
              <a:t>Post-Construction Flood Impact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US" sz="2400">
                <a:latin typeface="Roboto Light" panose="02000000000000000000" pitchFamily="2" charset="0"/>
                <a:ea typeface="Roboto Light" panose="02000000000000000000" pitchFamily="2" charset="0"/>
              </a:rPr>
              <a:t>18,133 acres removed from the modeled 1% annual chance storm event (29% reduction)</a:t>
            </a:r>
          </a:p>
          <a:p>
            <a:endParaRPr lang="en-US" sz="240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en-US" sz="240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en-US" sz="1400" i="1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*Components of this multi-phase project are in design, so the storage volume capacity and flood depth impact are subject to change.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B240BC-6026-1D5A-2B1B-10178EBE8B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4412" y="1323597"/>
            <a:ext cx="5896309" cy="5360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0737B6-7BFA-D855-948C-E64177CACF3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4412" y="5560259"/>
            <a:ext cx="1191773" cy="859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EE2566-A9D1-0D6F-5800-4D384A9FDA5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86185" y="5560361"/>
            <a:ext cx="1805704" cy="815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7525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042E2-E14A-8326-6BB2-52FBD338E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98638-BD8F-6B24-2900-92D5B1AAD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637" y="554418"/>
            <a:ext cx="9931812" cy="589915"/>
          </a:xfrm>
        </p:spPr>
        <p:txBody>
          <a:bodyPr/>
          <a:lstStyle/>
          <a:p>
            <a:r>
              <a:rPr lang="en-US" sz="2800" kern="100"/>
              <a:t>Main Floodwater Channel Expansion – Hidalgo County</a:t>
            </a:r>
            <a:endParaRPr lang="en-US" sz="2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F08F9-AF01-C2AB-F89B-0C33B09C3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088" y="1489281"/>
            <a:ext cx="7299628" cy="468466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>
                <a:latin typeface="Roboto Light" panose="02000000000000000000" pitchFamily="2" charset="0"/>
                <a:ea typeface="Roboto Light" panose="02000000000000000000" pitchFamily="2" charset="0"/>
              </a:rPr>
              <a:t>Social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Roboto Light" panose="02000000000000000000" pitchFamily="2" charset="0"/>
                <a:ea typeface="Roboto Light" panose="02000000000000000000" pitchFamily="2" charset="0"/>
              </a:rPr>
              <a:t>Benefit 397,800 residents (55% are LMI residents)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Roboto Light" panose="02000000000000000000" pitchFamily="2" charset="0"/>
                <a:ea typeface="Roboto Light" panose="02000000000000000000" pitchFamily="2" charset="0"/>
              </a:rPr>
              <a:t>Reduction in displacement; productivity; mental health services</a:t>
            </a:r>
          </a:p>
          <a:p>
            <a:r>
              <a:rPr lang="en-US" b="1">
                <a:latin typeface="Roboto Light" panose="02000000000000000000" pitchFamily="2" charset="0"/>
                <a:ea typeface="Roboto Light" panose="02000000000000000000" pitchFamily="2" charset="0"/>
              </a:rPr>
              <a:t>Economic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>
                <a:latin typeface="Roboto Light"/>
                <a:ea typeface="Roboto Light"/>
                <a:cs typeface="Roboto Light"/>
              </a:rPr>
              <a:t>Structures – 1800 risk reduced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>
                <a:latin typeface="Roboto Light"/>
                <a:ea typeface="Roboto Light"/>
                <a:cs typeface="Roboto Light"/>
              </a:rPr>
              <a:t>Critical facilities - 160 in the benefitting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>
                <a:latin typeface="Roboto Light"/>
                <a:ea typeface="Roboto Light"/>
                <a:cs typeface="Roboto Light"/>
              </a:rPr>
              <a:t>Transportation - Reduced flood depths along major roadways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50">
                <a:latin typeface="Roboto Light"/>
                <a:ea typeface="Roboto Light"/>
                <a:cs typeface="Roboto Light"/>
              </a:rPr>
              <a:t>Utilities – reduced number of days with power, water service interruption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34D125-C28F-9AE6-2C16-AA384956A78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F6EEA8A-7DD5-4B47-82F9-2617BF385EBD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50308B7-E26D-1F42-D865-36DD8F0D3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2907" y="365126"/>
            <a:ext cx="1266495" cy="58087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901E2BE-AE04-3D6C-0826-9C91E9BE0F54}"/>
              </a:ext>
            </a:extLst>
          </p:cNvPr>
          <p:cNvGrpSpPr/>
          <p:nvPr/>
        </p:nvGrpSpPr>
        <p:grpSpPr>
          <a:xfrm>
            <a:off x="593088" y="684051"/>
            <a:ext cx="639624" cy="639546"/>
            <a:chOff x="156042" y="2416401"/>
            <a:chExt cx="639624" cy="639546"/>
          </a:xfrm>
          <a:solidFill>
            <a:srgbClr val="EDAA03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DB2C745-A094-CD7C-F407-496A88870BA6}"/>
                </a:ext>
              </a:extLst>
            </p:cNvPr>
            <p:cNvSpPr/>
            <p:nvPr/>
          </p:nvSpPr>
          <p:spPr>
            <a:xfrm>
              <a:off x="156042" y="2416401"/>
              <a:ext cx="639624" cy="639546"/>
            </a:xfrm>
            <a:custGeom>
              <a:avLst/>
              <a:gdLst>
                <a:gd name="connsiteX0" fmla="*/ 639578 w 639624"/>
                <a:gd name="connsiteY0" fmla="*/ 316767 h 639546"/>
                <a:gd name="connsiteX1" fmla="*/ 319801 w 639624"/>
                <a:gd name="connsiteY1" fmla="*/ 0 h 639546"/>
                <a:gd name="connsiteX2" fmla="*/ 0 w 639624"/>
                <a:gd name="connsiteY2" fmla="*/ 319785 h 639546"/>
                <a:gd name="connsiteX3" fmla="*/ 316783 w 639624"/>
                <a:gd name="connsiteY3" fmla="*/ 639546 h 639546"/>
                <a:gd name="connsiteX4" fmla="*/ 316783 w 639624"/>
                <a:gd name="connsiteY4" fmla="*/ 639546 h 639546"/>
                <a:gd name="connsiteX5" fmla="*/ 639625 w 639624"/>
                <a:gd name="connsiteY5" fmla="*/ 639546 h 639546"/>
                <a:gd name="connsiteX6" fmla="*/ 639625 w 639624"/>
                <a:gd name="connsiteY6" fmla="*/ 316720 h 639546"/>
                <a:gd name="connsiteX7" fmla="*/ 639625 w 639624"/>
                <a:gd name="connsiteY7" fmla="*/ 316720 h 639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9624" h="639546">
                  <a:moveTo>
                    <a:pt x="639578" y="316767"/>
                  </a:moveTo>
                  <a:cubicBezTo>
                    <a:pt x="637964" y="141552"/>
                    <a:pt x="495399" y="0"/>
                    <a:pt x="319801" y="0"/>
                  </a:cubicBezTo>
                  <a:cubicBezTo>
                    <a:pt x="144203" y="0"/>
                    <a:pt x="0" y="143166"/>
                    <a:pt x="0" y="319785"/>
                  </a:cubicBezTo>
                  <a:cubicBezTo>
                    <a:pt x="0" y="496403"/>
                    <a:pt x="141559" y="637932"/>
                    <a:pt x="316783" y="639546"/>
                  </a:cubicBezTo>
                  <a:lnTo>
                    <a:pt x="316783" y="639546"/>
                  </a:lnTo>
                  <a:cubicBezTo>
                    <a:pt x="316783" y="639546"/>
                    <a:pt x="639625" y="639546"/>
                    <a:pt x="639625" y="639546"/>
                  </a:cubicBezTo>
                  <a:lnTo>
                    <a:pt x="639625" y="316720"/>
                  </a:lnTo>
                  <a:lnTo>
                    <a:pt x="639625" y="316720"/>
                  </a:lnTo>
                  <a:close/>
                </a:path>
              </a:pathLst>
            </a:custGeom>
            <a:grpFill/>
            <a:ln w="18711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1ACC66-3433-3EF3-6844-4E0509805963}"/>
                </a:ext>
              </a:extLst>
            </p:cNvPr>
            <p:cNvSpPr txBox="1"/>
            <p:nvPr/>
          </p:nvSpPr>
          <p:spPr>
            <a:xfrm>
              <a:off x="287047" y="2474564"/>
              <a:ext cx="3914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800" b="1" spc="0" baseline="0">
                  <a:ln/>
                  <a:solidFill>
                    <a:srgbClr val="FFFFFF"/>
                  </a:solidFill>
                  <a:latin typeface="Roboto"/>
                  <a:ea typeface="Roboto"/>
                  <a:sym typeface="Roboto"/>
                  <a:rtl val="0"/>
                </a:rPr>
                <a:t>1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C966FB5-DC7B-7CAA-C838-F2A40EF458B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1" b="571"/>
          <a:stretch/>
        </p:blipFill>
        <p:spPr>
          <a:xfrm>
            <a:off x="8065969" y="1665171"/>
            <a:ext cx="3763479" cy="4071486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7823397"/>
      </p:ext>
    </p:extLst>
  </p:cSld>
  <p:clrMapOvr>
    <a:masterClrMapping/>
  </p:clrMapOvr>
</p:sld>
</file>

<file path=ppt/theme/theme1.xml><?xml version="1.0" encoding="utf-8"?>
<a:theme xmlns:a="http://schemas.openxmlformats.org/drawingml/2006/main" name="24 BV Theme">
  <a:themeElements>
    <a:clrScheme name="23_BV_Colors_v2 1">
      <a:dk1>
        <a:srgbClr val="2C2A26"/>
      </a:dk1>
      <a:lt1>
        <a:srgbClr val="FFFFFF"/>
      </a:lt1>
      <a:dk2>
        <a:srgbClr val="004998"/>
      </a:dk2>
      <a:lt2>
        <a:srgbClr val="E7E6E6"/>
      </a:lt2>
      <a:accent1>
        <a:srgbClr val="D99B2C"/>
      </a:accent1>
      <a:accent2>
        <a:srgbClr val="1799D6"/>
      </a:accent2>
      <a:accent3>
        <a:srgbClr val="789C49"/>
      </a:accent3>
      <a:accent4>
        <a:srgbClr val="EB6C1E"/>
      </a:accent4>
      <a:accent5>
        <a:srgbClr val="615D9C"/>
      </a:accent5>
      <a:accent6>
        <a:srgbClr val="C33338"/>
      </a:accent6>
      <a:hlink>
        <a:srgbClr val="0563C1"/>
      </a:hlink>
      <a:folHlink>
        <a:srgbClr val="954F72"/>
      </a:folHlink>
    </a:clrScheme>
    <a:fontScheme name="22_BV Brand">
      <a:majorFont>
        <a:latin typeface="Roboto Light"/>
        <a:ea typeface=""/>
        <a:cs typeface=""/>
      </a:majorFont>
      <a:minorFont>
        <a:latin typeface="Roboto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smtClean="0">
            <a:latin typeface="Roboto" panose="02000000000000000000" pitchFamily="2" charset="0"/>
            <a:ea typeface="Roboto" panose="02000000000000000000" pitchFamily="2" charset="0"/>
          </a:defRPr>
        </a:defPPr>
      </a:lstStyle>
    </a:txDef>
  </a:objectDefaults>
  <a:extraClrSchemeLst/>
  <a:custClrLst>
    <a:custClr name="Teal">
      <a:srgbClr val="00AEBC"/>
    </a:custClr>
  </a:custClrLst>
  <a:extLst>
    <a:ext uri="{05A4C25C-085E-4340-85A3-A5531E510DB2}">
      <thm15:themeFamily xmlns:thm15="http://schemas.microsoft.com/office/thememl/2012/main" name="24 BV Theme" id="{E20AA60D-2019-784F-88AF-5EB7B8A4BF57}" vid="{1FD47AD5-11DE-D749-BC01-1663E9D8E9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8E952ED8C67E458C53F572C02AF00A" ma:contentTypeVersion="21" ma:contentTypeDescription="Create a new document." ma:contentTypeScope="" ma:versionID="447b6370676125fe17b8589937ceea24">
  <xsd:schema xmlns:xsd="http://www.w3.org/2001/XMLSchema" xmlns:xs="http://www.w3.org/2001/XMLSchema" xmlns:p="http://schemas.microsoft.com/office/2006/metadata/properties" xmlns:ns2="cfc5d608-95bc-4ac0-9953-3e639cd82618" xmlns:ns3="1dbca3ec-7928-465a-84c8-5ed5bf389e5c" targetNamespace="http://schemas.microsoft.com/office/2006/metadata/properties" ma:root="true" ma:fieldsID="913c3e531e4fb3d636ea4ecd6a34f0e9" ns2:_="" ns3:_="">
    <xsd:import namespace="cfc5d608-95bc-4ac0-9953-3e639cd82618"/>
    <xsd:import namespace="1dbca3ec-7928-465a-84c8-5ed5bf389e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c5d608-95bc-4ac0-9953-3e639cd826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dd5ee6cf-0e63-41ed-9d74-2beef34e857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bca3ec-7928-465a-84c8-5ed5bf389e5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8bd253c1-41c7-45d2-a71a-388fe57ead85}" ma:internalName="TaxCatchAll" ma:showField="CatchAllData" ma:web="1dbca3ec-7928-465a-84c8-5ed5bf389e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dbca3ec-7928-465a-84c8-5ed5bf389e5c" xsi:nil="true"/>
    <lcf76f155ced4ddcb4097134ff3c332f xmlns="cfc5d608-95bc-4ac0-9953-3e639cd82618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D36281-066B-4DE3-A3D4-A90521B4EC3B}">
  <ds:schemaRefs>
    <ds:schemaRef ds:uri="1dbca3ec-7928-465a-84c8-5ed5bf389e5c"/>
    <ds:schemaRef ds:uri="cfc5d608-95bc-4ac0-9953-3e639cd8261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6DDC70F-C51E-4365-BE89-62B54A85B833}">
  <ds:schemaRefs>
    <ds:schemaRef ds:uri="http://schemas.microsoft.com/office/infopath/2007/PartnerControls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1dbca3ec-7928-465a-84c8-5ed5bf389e5c"/>
    <ds:schemaRef ds:uri="http://purl.org/dc/elements/1.1/"/>
    <ds:schemaRef ds:uri="http://schemas.openxmlformats.org/package/2006/metadata/core-properties"/>
    <ds:schemaRef ds:uri="cfc5d608-95bc-4ac0-9953-3e639cd8261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C2F9682-2C6E-4175-AC5C-0EDB5BA820E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23BVBrandTheme</Template>
  <TotalTime>1597</TotalTime>
  <Words>743</Words>
  <Application>Microsoft Office PowerPoint</Application>
  <PresentationFormat>Custom</PresentationFormat>
  <Paragraphs>120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Open Sans</vt:lpstr>
      <vt:lpstr>Roboto</vt:lpstr>
      <vt:lpstr>Roboto Light</vt:lpstr>
      <vt:lpstr>Roboto Regular</vt:lpstr>
      <vt:lpstr>24 BV Theme</vt:lpstr>
      <vt:lpstr>Measuring the Social and Economic Benefits of Flood Resilience Projects </vt:lpstr>
      <vt:lpstr>Agenda</vt:lpstr>
      <vt:lpstr>U.S. HUD CDBG-Disaster Recovery and CDBG-Mitigation</vt:lpstr>
      <vt:lpstr>Hurricane Harvey FEMA Unmet Needs Estimate</vt:lpstr>
      <vt:lpstr>TX GLO Infrastructure Benefit Study</vt:lpstr>
      <vt:lpstr>Case Studies</vt:lpstr>
      <vt:lpstr>Main Floodwater Channel Expansion – Hidalgo County</vt:lpstr>
      <vt:lpstr>Main Floodwater Channel Expansion – Flood Risk Reduction</vt:lpstr>
      <vt:lpstr>Main Floodwater Channel Expansion – Hidalgo County</vt:lpstr>
      <vt:lpstr>Key Findings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Page Option 1</dc:title>
  <dc:creator>Miller, Glenda J.</dc:creator>
  <cp:lastModifiedBy>Vilacoba, Karl</cp:lastModifiedBy>
  <cp:revision>4</cp:revision>
  <cp:lastPrinted>2020-02-17T15:57:08Z</cp:lastPrinted>
  <dcterms:created xsi:type="dcterms:W3CDTF">2024-01-16T21:41:49Z</dcterms:created>
  <dcterms:modified xsi:type="dcterms:W3CDTF">2026-03-30T14:49:13Z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Country_x0020_Region">
    <vt:lpwstr>1;#North America|51dd9b9d-e327-4c57-a04f-462794815744</vt:lpwstr>
  </property>
  <property fmtid="{D5CDD505-2E9C-101B-9397-08002B2CF9AE}" pid="4" name="pecb06e091bd4a048f070aef6b7cc515">
    <vt:lpwstr>North America|51dd9b9d-e327-4c57-a04f-462794815744</vt:lpwstr>
  </property>
  <property fmtid="{D5CDD505-2E9C-101B-9397-08002B2CF9AE}" pid="5" name="_dlc_DocIdItemGuid">
    <vt:lpwstr>ad7068d7-392b-4383-8876-4a9c752398d8</vt:lpwstr>
  </property>
  <property fmtid="{D5CDD505-2E9C-101B-9397-08002B2CF9AE}" pid="6" name="Country Region">
    <vt:lpwstr>1;#North America|51dd9b9d-e327-4c57-a04f-462794815744</vt:lpwstr>
  </property>
  <property fmtid="{D5CDD505-2E9C-101B-9397-08002B2CF9AE}" pid="7" name="ContentTypeId">
    <vt:lpwstr>0x010100078E952ED8C67E458C53F572C02AF00A</vt:lpwstr>
  </property>
  <property fmtid="{D5CDD505-2E9C-101B-9397-08002B2CF9AE}" pid="8" name="TaxCatchAll">
    <vt:lpwstr>1;#North America|51dd9b9d-e327-4c57-a04f-462794815744</vt:lpwstr>
  </property>
  <property fmtid="{D5CDD505-2E9C-101B-9397-08002B2CF9AE}" pid="9" name="TaxKeywordTaxHTField">
    <vt:lpwstr/>
  </property>
  <property fmtid="{D5CDD505-2E9C-101B-9397-08002B2CF9AE}" pid="10" name="MediaServiceImageTags">
    <vt:lpwstr/>
  </property>
</Properties>
</file>