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</p:sldMasterIdLst>
  <p:notesMasterIdLst>
    <p:notesMasterId r:id="rId16"/>
  </p:notesMasterIdLst>
  <p:sldIdLst>
    <p:sldId id="279" r:id="rId5"/>
    <p:sldId id="292" r:id="rId6"/>
    <p:sldId id="280" r:id="rId7"/>
    <p:sldId id="290" r:id="rId8"/>
    <p:sldId id="291" r:id="rId9"/>
    <p:sldId id="293" r:id="rId10"/>
    <p:sldId id="295" r:id="rId11"/>
    <p:sldId id="296" r:id="rId12"/>
    <p:sldId id="297" r:id="rId13"/>
    <p:sldId id="298" r:id="rId14"/>
    <p:sldId id="28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B3E7"/>
    <a:srgbClr val="002855"/>
    <a:srgbClr val="90918E"/>
    <a:srgbClr val="138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40"/>
    <p:restoredTop sz="69831" autoAdjust="0"/>
  </p:normalViewPr>
  <p:slideViewPr>
    <p:cSldViewPr snapToGrid="0" snapToObjects="1" showGuides="1">
      <p:cViewPr varScale="1">
        <p:scale>
          <a:sx n="87" d="100"/>
          <a:sy n="87" d="100"/>
        </p:scale>
        <p:origin x="133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6960A3-8D62-8346-B25A-09291D1A937A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E5B599-AA95-1644-997B-C5E152CB2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428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E5B599-AA95-1644-997B-C5E152CB2BB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699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1EF9C8-82BF-B9C1-084E-F3A1ACDA56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D97C8F-E9ED-E3A7-0BD9-61CF87AE85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EC44A53-F2D6-1396-C324-289A7DDAF1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ED3DDE-6D9F-2E29-1EBF-7A107D38341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E5B599-AA95-1644-997B-C5E152CB2B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29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6361D8-9CE8-0125-EDB9-234031F1BA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A6E4565-2945-2420-F838-75AC8EDF10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B0A576-0AFE-5134-E7D7-5ADF2615A6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A2D2F1-9F09-E6B1-4B4D-9F40A0BB07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E5B599-AA95-1644-997B-C5E152CB2B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332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E5B599-AA95-1644-997B-C5E152CB2B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6037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E5B599-AA95-1644-997B-C5E152CB2B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867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E5B599-AA95-1644-997B-C5E152CB2B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9296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D3E10C-E44D-497F-9299-B9C69B30C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AF8018-DFE4-866D-7886-23FC11441D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14A621-C1E4-7DF2-1E8A-EE37FD5FAC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7D6ECF-72B5-39D7-1CA9-DD971AD139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E5B599-AA95-1644-997B-C5E152CB2B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657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4A0B8D-BCFD-20ED-509E-15249981B1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CA4065-8617-7883-5CE1-F9BB08DD66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1C129D-857E-C038-01B0-4EFF1D9771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619BFD-C0F2-C0CC-463B-6D7C884821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E5B599-AA95-1644-997B-C5E152CB2B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5507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7206D-0752-214B-AE66-4F0C0112B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00D2E2E-F980-BD03-743B-9743998A08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9F86098-3DF4-E814-DEE4-CCAD23FA95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912766-FAE0-3110-DE23-4CA313EC10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E5B599-AA95-1644-997B-C5E152CB2B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08861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8B345C-448D-32E9-5649-684DBFAD76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A383FB-3E9D-D949-8C71-AD500964B4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06F2D12-06D4-60CC-8DFA-E334B89152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41DFD3-DFE9-E8F0-78FB-0F537FCD0D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E5B599-AA95-1644-997B-C5E152CB2B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1071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5F91B888-8584-4948-A2EF-1F30C9CD7A7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4698" y="1012978"/>
            <a:ext cx="11250612" cy="713250"/>
          </a:xfrm>
          <a:prstGeom prst="rect">
            <a:avLst/>
          </a:prstGeom>
        </p:spPr>
        <p:txBody>
          <a:bodyPr/>
          <a:lstStyle>
            <a:lvl1pPr algn="l">
              <a:buNone/>
              <a:defRPr sz="4800">
                <a:solidFill>
                  <a:srgbClr val="002855"/>
                </a:solidFill>
                <a:latin typeface="+mj-lt"/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49B0FC55-73EF-BC4F-9385-B4A541F9092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74698" y="1988039"/>
            <a:ext cx="11250612" cy="1059961"/>
          </a:xfrm>
          <a:prstGeom prst="rect">
            <a:avLst/>
          </a:prstGeom>
        </p:spPr>
        <p:txBody>
          <a:bodyPr/>
          <a:lstStyle>
            <a:lvl1pPr algn="l">
              <a:buNone/>
              <a:defRPr sz="2800">
                <a:solidFill>
                  <a:srgbClr val="002855"/>
                </a:solidFill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4F6ADA26-85E4-A642-B771-7C1365330D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4698" y="3810001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800">
                <a:solidFill>
                  <a:srgbClr val="90918E"/>
                </a:solidFill>
              </a:defRPr>
            </a:lvl1pPr>
          </a:lstStyle>
          <a:p>
            <a:fld id="{75F13AA8-1FCC-4A4C-8BD0-6410DD7C6412}" type="datetime4">
              <a:rPr lang="en-US" smtClean="0"/>
              <a:pPr/>
              <a:t>March 30, 2026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92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 Column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AED45-B26E-6A4D-BECD-A76739491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419" y="365125"/>
            <a:ext cx="9595981" cy="72463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85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0F25E-2455-4B4A-A1B5-671BB5501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418" y="1365337"/>
            <a:ext cx="11249417" cy="465968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F1A2F1-09FD-5941-B068-428ACE106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rgbClr val="90918E"/>
                </a:solidFill>
              </a:defRPr>
            </a:lvl1pPr>
          </a:lstStyle>
          <a:p>
            <a:fld id="{F7E1A54F-6344-A247-9B9D-D6F9EAD9F47C}" type="slidenum">
              <a:rPr lang="en-US" smtClean="0"/>
              <a:pPr/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54692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wSubhead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AED45-B26E-6A4D-BECD-A76739491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419" y="365125"/>
            <a:ext cx="9595981" cy="72463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85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A44DA29-67F9-024C-A525-F9B499927E39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62418" y="2004163"/>
            <a:ext cx="11267162" cy="402085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1C24AB12-DF72-DC4A-9FE7-C947FC87E6B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62417" y="1377862"/>
            <a:ext cx="11267163" cy="51763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0">
                <a:solidFill>
                  <a:srgbClr val="138DFF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ACFC96F2-DC9F-2142-8642-216DC9B8D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rgbClr val="90918E"/>
                </a:solidFill>
              </a:defRPr>
            </a:lvl1pPr>
          </a:lstStyle>
          <a:p>
            <a:fld id="{F7E1A54F-6344-A247-9B9D-D6F9EAD9F47C}" type="slidenum">
              <a:rPr lang="en-US" smtClean="0"/>
              <a:pPr/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832980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AED45-B26E-6A4D-BECD-A76739491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419" y="365125"/>
            <a:ext cx="9595981" cy="72463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85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A44DA29-67F9-024C-A525-F9B499927E39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62418" y="1377863"/>
            <a:ext cx="5487446" cy="464715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A8CD3161-C9AC-494C-9396-EAAF98554A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2135" y="1377863"/>
            <a:ext cx="5487446" cy="464715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580C15D-ADCC-7D43-AAAA-4D244A5BD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rgbClr val="90918E"/>
                </a:solidFill>
              </a:defRPr>
            </a:lvl1pPr>
          </a:lstStyle>
          <a:p>
            <a:fld id="{F7E1A54F-6344-A247-9B9D-D6F9EAD9F47C}" type="slidenum">
              <a:rPr lang="en-US" smtClean="0"/>
              <a:pPr/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2757351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wSubhead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AED45-B26E-6A4D-BECD-A76739491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419" y="365125"/>
            <a:ext cx="9595981" cy="72463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85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A44DA29-67F9-024C-A525-F9B499927E39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62418" y="2004163"/>
            <a:ext cx="5487446" cy="402085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A8CD3161-C9AC-494C-9396-EAAF98554A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2135" y="2004163"/>
            <a:ext cx="5487446" cy="402085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1C24AB12-DF72-DC4A-9FE7-C947FC87E6B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62418" y="1377862"/>
            <a:ext cx="5487446" cy="51763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0" b="0">
                <a:solidFill>
                  <a:srgbClr val="138DFF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EC80DC6A-A976-D947-B810-DC61FC4DC3CF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42135" y="1377862"/>
            <a:ext cx="5487446" cy="51763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0" b="0">
                <a:solidFill>
                  <a:srgbClr val="138DFF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9DD914B-CAAE-2A4A-A849-F1D71470F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rgbClr val="90918E"/>
                </a:solidFill>
              </a:defRPr>
            </a:lvl1pPr>
          </a:lstStyle>
          <a:p>
            <a:fld id="{F7E1A54F-6344-A247-9B9D-D6F9EAD9F47C}" type="slidenum">
              <a:rPr lang="en-US" smtClean="0"/>
              <a:pPr/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242559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AED45-B26E-6A4D-BECD-A76739491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419" y="365125"/>
            <a:ext cx="9595981" cy="72463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85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A44DA29-67F9-024C-A525-F9B499927E39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62418" y="1377863"/>
            <a:ext cx="5487446" cy="464715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1E3B0F63-8081-8A4B-850F-ABFF2171DB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42138" y="1377864"/>
            <a:ext cx="5494752" cy="46471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4C72542-53A6-7E4B-8ED1-186754AFE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rgbClr val="90918E"/>
                </a:solidFill>
              </a:defRPr>
            </a:lvl1pPr>
          </a:lstStyle>
          <a:p>
            <a:fld id="{F7E1A54F-6344-A247-9B9D-D6F9EAD9F47C}" type="slidenum">
              <a:rPr lang="en-US" smtClean="0"/>
              <a:pPr/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054323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Subhead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AED45-B26E-6A4D-BECD-A76739491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419" y="365125"/>
            <a:ext cx="9595981" cy="72463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285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A44DA29-67F9-024C-A525-F9B499927E39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62418" y="2004163"/>
            <a:ext cx="5487446" cy="402085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1C24AB12-DF72-DC4A-9FE7-C947FC87E6B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62418" y="1377862"/>
            <a:ext cx="5487446" cy="51763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0" b="0">
                <a:solidFill>
                  <a:srgbClr val="138DFF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13ABEAC5-8D9D-A247-BCB4-31B479DCD4EC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234830" y="1377864"/>
            <a:ext cx="5494752" cy="464715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E2267AD-9BCE-A442-A8B7-AEA6C8E42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rgbClr val="90918E"/>
                </a:solidFill>
              </a:defRPr>
            </a:lvl1pPr>
          </a:lstStyle>
          <a:p>
            <a:fld id="{F7E1A54F-6344-A247-9B9D-D6F9EAD9F47C}" type="slidenum">
              <a:rPr lang="en-US" smtClean="0"/>
              <a:pPr/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4206071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01B44D7-D027-7249-A9CB-3E8A752CFD6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1963" y="2061150"/>
            <a:ext cx="11250612" cy="682050"/>
          </a:xfrm>
          <a:prstGeom prst="rect">
            <a:avLst/>
          </a:prstGeom>
        </p:spPr>
        <p:txBody>
          <a:bodyPr/>
          <a:lstStyle>
            <a:lvl1pPr algn="ctr">
              <a:buNone/>
              <a:defRPr sz="4800">
                <a:solidFill>
                  <a:srgbClr val="138DFF"/>
                </a:solidFill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4ECF4CAF-422B-7245-995D-5930A77C719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61963" y="2984477"/>
            <a:ext cx="11250612" cy="1825518"/>
          </a:xfrm>
          <a:prstGeom prst="rect">
            <a:avLst/>
          </a:prstGeom>
        </p:spPr>
        <p:txBody>
          <a:bodyPr/>
          <a:lstStyle>
            <a:lvl1pPr algn="ctr">
              <a:buNone/>
              <a:defRPr sz="2800">
                <a:solidFill>
                  <a:srgbClr val="002855"/>
                </a:solidFill>
              </a:defRPr>
            </a:lvl1pPr>
            <a:lvl2pPr algn="ctr">
              <a:buNone/>
              <a:defRPr/>
            </a:lvl2pPr>
            <a:lvl3pPr algn="ctr">
              <a:buNone/>
              <a:defRPr/>
            </a:lvl3pPr>
            <a:lvl4pPr algn="ctr">
              <a:buNone/>
              <a:defRPr/>
            </a:lvl4pPr>
            <a:lvl5pPr algn="ctr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30B78A3-4990-074F-88A7-164E41558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rgbClr val="90918E"/>
                </a:solidFill>
              </a:defRPr>
            </a:lvl1pPr>
          </a:lstStyle>
          <a:p>
            <a:fld id="{F7E1A54F-6344-A247-9B9D-D6F9EAD9F47C}" type="slidenum">
              <a:rPr lang="en-US" smtClean="0"/>
              <a:pPr/>
              <a:t>‹#›</a:t>
            </a:fld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498582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39037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603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85" r:id="rId3"/>
    <p:sldLayoutId id="2147483673" r:id="rId4"/>
    <p:sldLayoutId id="2147483675" r:id="rId5"/>
    <p:sldLayoutId id="2147483674" r:id="rId6"/>
    <p:sldLayoutId id="2147483676" r:id="rId7"/>
    <p:sldLayoutId id="2147483682" r:id="rId8"/>
    <p:sldLayoutId id="2147483684" r:id="rId9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mailto:sean.cannon@mbakerintl.com" TargetMode="Externa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4ED0CE5-C3B3-8F44-949A-16841186885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4697" y="656352"/>
            <a:ext cx="11710067" cy="1861665"/>
          </a:xfrm>
        </p:spPr>
        <p:txBody>
          <a:bodyPr/>
          <a:lstStyle/>
          <a:p>
            <a:r>
              <a:rPr lang="en-US" b="1" dirty="0"/>
              <a:t>Building Resilience for Municipalities:</a:t>
            </a:r>
          </a:p>
          <a:p>
            <a:r>
              <a:rPr lang="en-US" sz="4400" b="1" dirty="0"/>
              <a:t>Risk Methodology to Inform Future Planning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82D3FB-85AC-5B4C-9BCE-9320D3CAABF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0" y="2152785"/>
            <a:ext cx="5583536" cy="1059961"/>
          </a:xfrm>
        </p:spPr>
        <p:txBody>
          <a:bodyPr/>
          <a:lstStyle/>
          <a:p>
            <a:r>
              <a:rPr lang="en-US" dirty="0"/>
              <a:t>Enhancing municipal strength through strategic risk management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E1CC4-B0F7-3A44-A0AD-B58339F039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448800" y="5621781"/>
            <a:ext cx="2743200" cy="365125"/>
          </a:xfrm>
        </p:spPr>
        <p:txBody>
          <a:bodyPr/>
          <a:lstStyle/>
          <a:p>
            <a:r>
              <a:rPr lang="en-US" dirty="0"/>
              <a:t>March 10, 2026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EE1FFC9-4B2E-59F4-A108-6B5364258CA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3305" y="2460872"/>
            <a:ext cx="4687467" cy="31609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461E4D5-0BB4-BA96-95B6-71F937B062D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48800" y="0"/>
            <a:ext cx="2743200" cy="76320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ED5805C-5BCF-F8B6-4FF3-EE71C368A5C2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16731" y="5604290"/>
            <a:ext cx="1079269" cy="1127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574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9F1AFC-0106-B9A8-634D-0B864C5AF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4A584-05C2-14AC-8000-193C854D9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From Methodology to Funded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97915-E18E-13D4-0F44-F35B106172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419" y="1365337"/>
            <a:ext cx="5871937" cy="4659682"/>
          </a:xfrm>
        </p:spPr>
        <p:txBody>
          <a:bodyPr/>
          <a:lstStyle/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Scalable Risk Assessment Methodology</a:t>
            </a:r>
          </a:p>
          <a:p>
            <a:pPr marL="0" lvl="1" indent="0">
              <a:buNone/>
            </a:pPr>
            <a:r>
              <a:rPr lang="en-US" sz="1600" dirty="0"/>
              <a:t>The methodology adapts to municipalities of all sizes, ensuring broad applicability and effective risk evaluations.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Integration with Municipal Planning</a:t>
            </a:r>
          </a:p>
          <a:p>
            <a:pPr marL="0" lvl="1" indent="0">
              <a:buNone/>
            </a:pPr>
            <a:r>
              <a:rPr lang="en-US" sz="1600" dirty="0"/>
              <a:t>Findings integrate seamlessly into master plans and CCRHVA sections, supporting regulatory compliance and strategic planning.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Stakeholder Engagement and Transparency</a:t>
            </a:r>
          </a:p>
          <a:p>
            <a:pPr marL="0" lvl="1" indent="0">
              <a:buNone/>
            </a:pPr>
            <a:r>
              <a:rPr lang="en-US" sz="1600" dirty="0"/>
              <a:t>Emphasizing documentation and inclusive participation, RNJ ensures accessibility for staff, officials, and the public.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Building Resilient Futures</a:t>
            </a:r>
          </a:p>
          <a:p>
            <a:pPr marL="0" lvl="1" indent="0">
              <a:buNone/>
            </a:pPr>
            <a:r>
              <a:rPr lang="en-US" sz="1600" dirty="0"/>
              <a:t>The framework fosters continuous improvement, adaptive management, and positions communities for future funding opportunities.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5ABF6D-3A14-FE73-27E9-74CA3D972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A54F-6344-A247-9B9D-D6F9EAD9F47C}" type="slidenum">
              <a:rPr lang="en-US" smtClean="0"/>
              <a:pPr/>
              <a:t>10</a:t>
            </a:fld>
            <a:endParaRPr lang="en-US" sz="140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E64C28-B726-1234-C3D3-DD10EEED906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34356" y="1421095"/>
            <a:ext cx="5395225" cy="358342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209B245-9185-4BC5-397C-F50B9F874F18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8968" y="235384"/>
            <a:ext cx="750237" cy="783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224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1560051-E716-9130-CAA2-FC4DE64D97AB}"/>
              </a:ext>
            </a:extLst>
          </p:cNvPr>
          <p:cNvSpPr/>
          <p:nvPr/>
        </p:nvSpPr>
        <p:spPr>
          <a:xfrm>
            <a:off x="0" y="2718186"/>
            <a:ext cx="9435548" cy="1031895"/>
          </a:xfrm>
          <a:prstGeom prst="rect">
            <a:avLst/>
          </a:prstGeom>
          <a:solidFill>
            <a:srgbClr val="007D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4BC57BD-5583-0043-5997-DE6E9ACA5C1C}"/>
              </a:ext>
            </a:extLst>
          </p:cNvPr>
          <p:cNvGrpSpPr/>
          <p:nvPr/>
        </p:nvGrpSpPr>
        <p:grpSpPr>
          <a:xfrm>
            <a:off x="4454058" y="2478157"/>
            <a:ext cx="3929063" cy="1438495"/>
            <a:chOff x="7034212" y="2339200"/>
            <a:chExt cx="3929063" cy="1856509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FB8FB75-655F-8B92-A3C3-46A626E65CFA}"/>
                </a:ext>
              </a:extLst>
            </p:cNvPr>
            <p:cNvSpPr/>
            <p:nvPr/>
          </p:nvSpPr>
          <p:spPr>
            <a:xfrm>
              <a:off x="7034212" y="2339200"/>
              <a:ext cx="3929063" cy="185650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5">
              <a:extLst>
                <a:ext uri="{FF2B5EF4-FFF2-40B4-BE49-F238E27FC236}">
                  <a16:creationId xmlns:a16="http://schemas.microsoft.com/office/drawing/2014/main" id="{68A1DF6B-A975-2D3B-43A8-1F2D76B9C0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3652" y="2557110"/>
              <a:ext cx="3501280" cy="8463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Sean Cannon, CFM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200" dirty="0">
                  <a:latin typeface="Calibri" panose="020F0502020204030204" pitchFamily="34" charset="0"/>
                  <a:cs typeface="Times New Roman" panose="02020603050405020304" pitchFamily="18" charset="0"/>
                </a:rPr>
                <a:t>Project Manager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900" dirty="0"/>
                <a:t>1700 American Blvd., 2nd Floor | Pennington, NJ 08534| 609-438-6587</a:t>
              </a:r>
              <a:b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(e) </a:t>
              </a: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  <a:hlinkClick r:id="rId2"/>
                </a:rPr>
                <a:t>sean.cannon@mbakerintl.com</a:t>
              </a: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| </a:t>
              </a: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kumimoji="0" lang="en-US" altLang="en-US" sz="2400" b="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8F351ED2-501E-4A54-D895-BDAF17A71AE5}"/>
              </a:ext>
            </a:extLst>
          </p:cNvPr>
          <p:cNvSpPr txBox="1"/>
          <p:nvPr/>
        </p:nvSpPr>
        <p:spPr>
          <a:xfrm>
            <a:off x="1343061" y="2941255"/>
            <a:ext cx="626827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1" spc="300" dirty="0">
                <a:solidFill>
                  <a:schemeClr val="bg1"/>
                </a:solidFill>
                <a:latin typeface="Franklin Gothic Medium" panose="020B0603020102020204" pitchFamily="34" charset="0"/>
                <a:ea typeface="Apex New Book Italic" panose="02010600040501010103" pitchFamily="50" charset="0"/>
              </a:rPr>
              <a:t>Thank You!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04EA11-14B6-12E1-0701-0D0F42ACF71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7032" y="447266"/>
            <a:ext cx="1943474" cy="203089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24C09943-28C1-1328-B1FF-A3A04B23D788}"/>
              </a:ext>
            </a:extLst>
          </p:cNvPr>
          <p:cNvSpPr txBox="1"/>
          <p:nvPr/>
        </p:nvSpPr>
        <p:spPr>
          <a:xfrm>
            <a:off x="308138" y="4778674"/>
            <a:ext cx="1167236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Special thanks to the NJDEP team, </a:t>
            </a:r>
            <a:r>
              <a:rPr lang="en-US" b="1" dirty="0"/>
              <a:t>Meghan Leavey, Matt Baumgardner, Montana Knutsen, and Barbara Woolley‑Dillon</a:t>
            </a:r>
            <a:r>
              <a:rPr lang="en-US" dirty="0"/>
              <a:t>, for their collaboration, insight, and partnership throughout the development of this methodology.</a:t>
            </a:r>
          </a:p>
          <a:p>
            <a:endParaRPr lang="en-US" dirty="0"/>
          </a:p>
          <a:p>
            <a:r>
              <a:rPr lang="en-US" dirty="0"/>
              <a:t>I am also grateful to the Michael Baker team, </a:t>
            </a:r>
            <a:r>
              <a:rPr lang="en-US" b="1" dirty="0"/>
              <a:t>Jess Jahre, Taylor Harrington, Danny Gilkeson, Jenny Gutierrez, Shibani Debnath, and many more</a:t>
            </a:r>
            <a:r>
              <a:rPr lang="en-US" dirty="0"/>
              <a:t>,</a:t>
            </a:r>
            <a:r>
              <a:rPr lang="en-US" b="1" dirty="0"/>
              <a:t> </a:t>
            </a:r>
            <a:r>
              <a:rPr lang="en-US" dirty="0"/>
              <a:t>for coming together to shape, refine, and advance this work. Your collective expertise and commitment made this methodology possible.</a:t>
            </a:r>
          </a:p>
        </p:txBody>
      </p:sp>
    </p:spTree>
    <p:extLst>
      <p:ext uri="{BB962C8B-B14F-4D97-AF65-F5344CB8AC3E}">
        <p14:creationId xmlns:p14="http://schemas.microsoft.com/office/powerpoint/2010/main" val="3006191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B0F2C4-37F3-BC32-4143-6AFFC1C4DA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ADF8D-BA1D-47B8-6392-E16107876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Beyond Traditional Hazard Mitigation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7F6558-8997-D99D-E892-0240C8092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419" y="1365337"/>
            <a:ext cx="5461303" cy="4659682"/>
          </a:xfrm>
        </p:spPr>
        <p:txBody>
          <a:bodyPr/>
          <a:lstStyle/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Comprehensive Hazard Evaluation</a:t>
            </a:r>
          </a:p>
          <a:p>
            <a:pPr marL="0" lvl="1" indent="0">
              <a:buNone/>
            </a:pPr>
            <a:r>
              <a:rPr lang="en-US" sz="1600" dirty="0"/>
              <a:t>Evaluate present and future climate hazards across multiple planning horizons to anticipate evolving risks.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Integration of Science and Community Input</a:t>
            </a:r>
          </a:p>
          <a:p>
            <a:pPr marL="0" lvl="1" indent="0">
              <a:buNone/>
            </a:pPr>
            <a:r>
              <a:rPr lang="en-US" sz="1600" dirty="0"/>
              <a:t>The methodology uses the best available science and community feedback to create detailed hazard profiles.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Proactive, Transformative Planning</a:t>
            </a:r>
          </a:p>
          <a:p>
            <a:pPr marL="0" lvl="1" indent="0">
              <a:buNone/>
            </a:pPr>
            <a:r>
              <a:rPr lang="en-US" sz="1600" dirty="0"/>
              <a:t>The methodology  shifts from reactive to proactive planning by linking hazard profiles with land use and development data.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Driving Resilience Investments</a:t>
            </a:r>
          </a:p>
          <a:p>
            <a:pPr marL="0" lvl="1" indent="0">
              <a:buNone/>
            </a:pPr>
            <a:r>
              <a:rPr lang="en-US" sz="1600" dirty="0"/>
              <a:t>The approach supports resilient, fundable action plans that prioritize impactful, long-term interventions.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3580AF-E1B0-9DEC-4DDC-9999E8A6E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A54F-6344-A247-9B9D-D6F9EAD9F47C}" type="slidenum">
              <a:rPr lang="en-US" smtClean="0"/>
              <a:pPr/>
              <a:t>2</a:t>
            </a:fld>
            <a:endParaRPr lang="en-US" sz="14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0C9F65F-FD32-40E4-2D39-C198216B017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38550" y="1606625"/>
            <a:ext cx="5891031" cy="330993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21CEC8A-B769-49C3-EB5C-F46145915CD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8968" y="235384"/>
            <a:ext cx="750237" cy="783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895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B4005-CB7F-7143-8AAF-2AAFEA32E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Why a Risk Methodology Matters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6478B-2A1E-D24E-97F1-09E3FABF1C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419" y="1365337"/>
            <a:ext cx="5954609" cy="4659682"/>
          </a:xfrm>
        </p:spPr>
        <p:txBody>
          <a:bodyPr/>
          <a:lstStyle/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Importance of Clear Risk Methodology</a:t>
            </a:r>
          </a:p>
          <a:p>
            <a:pPr marL="0" lvl="1" indent="0">
              <a:buNone/>
            </a:pPr>
            <a:r>
              <a:rPr lang="en-US" sz="1600" dirty="0"/>
              <a:t>A clear risk methodology analysis is essential for planning and securing funding for climate resilience projects.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Decision-Ready Risk Information</a:t>
            </a:r>
          </a:p>
          <a:p>
            <a:pPr marL="0" lvl="1" indent="0">
              <a:buNone/>
            </a:pPr>
            <a:r>
              <a:rPr lang="en-US" sz="1600" dirty="0"/>
              <a:t>Provides actionable risk data that helps municipalities prioritize projects and justify funding requests.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Integration with Planning and Compliance</a:t>
            </a:r>
          </a:p>
          <a:p>
            <a:pPr marL="0" lvl="1" indent="0">
              <a:buNone/>
            </a:pPr>
            <a:r>
              <a:rPr lang="en-US" sz="1600" dirty="0"/>
              <a:t>An extensive risk analysis can integrate with municipal master plans and legal requirements for seamless compliance and action.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Supporting Equitable Adaptation</a:t>
            </a:r>
          </a:p>
          <a:p>
            <a:pPr marL="0" lvl="1" indent="0">
              <a:buNone/>
            </a:pPr>
            <a:r>
              <a:rPr lang="en-US" sz="1600" dirty="0"/>
              <a:t>The methodology enables transparent prioritization that supports equitable climate adaptation efforts.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AB1C3B-A18A-3C41-B121-F3BB8B3C9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A54F-6344-A247-9B9D-D6F9EAD9F47C}" type="slidenum">
              <a:rPr lang="en-US" smtClean="0"/>
              <a:pPr/>
              <a:t>3</a:t>
            </a:fld>
            <a:endParaRPr lang="en-US" sz="140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93F10D2-B993-7C09-1782-D84C53B1AB3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17028" y="1457376"/>
            <a:ext cx="5352310" cy="40352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F82053B-9BFC-2BB5-37D2-40EED2571E88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8968" y="235384"/>
            <a:ext cx="750237" cy="783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594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2B313-58EE-8EDD-7C05-150A4F484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06AAC-456F-2E31-F404-8BC5F3531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Four Integrated Assessments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DF7A48-DEE0-4A40-392E-0A81B00BD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A54F-6344-A247-9B9D-D6F9EAD9F47C}" type="slidenum">
              <a:rPr lang="en-US" smtClean="0"/>
              <a:pPr/>
              <a:t>4</a:t>
            </a:fld>
            <a:endParaRPr lang="en-US" sz="1400"/>
          </a:p>
        </p:txBody>
      </p:sp>
      <p:graphicFrame>
        <p:nvGraphicFramePr>
          <p:cNvPr id="9" name="Content Placeholder 4">
            <a:extLst>
              <a:ext uri="{FF2B5EF4-FFF2-40B4-BE49-F238E27FC236}">
                <a16:creationId xmlns:a16="http://schemas.microsoft.com/office/drawing/2014/main" id="{5B092C35-8ED1-6FD8-7D18-7798C97E4C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5443685"/>
              </p:ext>
            </p:extLst>
          </p:nvPr>
        </p:nvGraphicFramePr>
        <p:xfrm>
          <a:off x="1145462" y="1768893"/>
          <a:ext cx="9901076" cy="2543862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3285608">
                  <a:extLst>
                    <a:ext uri="{9D8B030D-6E8A-4147-A177-3AD203B41FA5}">
                      <a16:colId xmlns:a16="http://schemas.microsoft.com/office/drawing/2014/main" val="3408380362"/>
                    </a:ext>
                  </a:extLst>
                </a:gridCol>
                <a:gridCol w="3329860">
                  <a:extLst>
                    <a:ext uri="{9D8B030D-6E8A-4147-A177-3AD203B41FA5}">
                      <a16:colId xmlns:a16="http://schemas.microsoft.com/office/drawing/2014/main" val="1384523191"/>
                    </a:ext>
                  </a:extLst>
                </a:gridCol>
                <a:gridCol w="3285608">
                  <a:extLst>
                    <a:ext uri="{9D8B030D-6E8A-4147-A177-3AD203B41FA5}">
                      <a16:colId xmlns:a16="http://schemas.microsoft.com/office/drawing/2014/main" val="1114568187"/>
                    </a:ext>
                  </a:extLst>
                </a:gridCol>
              </a:tblGrid>
              <a:tr h="41328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Assessment PILLAR</a:t>
                      </a:r>
                    </a:p>
                  </a:txBody>
                  <a:tcPr marL="136545" marR="136545" marT="136545" marB="136545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noFill/>
                      <a:prstDash val="solid"/>
                    </a:lnB>
                    <a:solidFill>
                      <a:srgbClr val="69B3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>
                          <a:solidFill>
                            <a:schemeClr val="tx1"/>
                          </a:solidFill>
                        </a:rPr>
                        <a:t>Purpose</a:t>
                      </a:r>
                    </a:p>
                  </a:txBody>
                  <a:tcPr marL="136545" marR="136545" marT="136545" marB="136545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noFill/>
                      <a:prstDash val="solid"/>
                    </a:lnB>
                    <a:solidFill>
                      <a:srgbClr val="69B3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600" b="1" cap="all" spc="150" dirty="0">
                          <a:solidFill>
                            <a:schemeClr val="tx1"/>
                          </a:solidFill>
                        </a:rPr>
                        <a:t>Key Outputs</a:t>
                      </a:r>
                    </a:p>
                  </a:txBody>
                  <a:tcPr marL="136545" marR="136545" marT="136545" marB="136545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noFill/>
                      <a:prstDash val="solid"/>
                    </a:lnB>
                    <a:solidFill>
                      <a:srgbClr val="69B3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5241249"/>
                  </a:ext>
                </a:extLst>
              </a:tr>
              <a:tr h="5067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 dirty="0">
                          <a:solidFill>
                            <a:schemeClr val="tx1"/>
                          </a:solidFill>
                        </a:rPr>
                        <a:t>Hazards Identification</a:t>
                      </a:r>
                    </a:p>
                  </a:txBody>
                  <a:tcPr marL="136545" marR="136545" marT="136545" marB="13654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>
                          <a:solidFill>
                            <a:schemeClr val="tx1"/>
                          </a:solidFill>
                        </a:rPr>
                        <a:t>Catalog current and future hazards</a:t>
                      </a:r>
                    </a:p>
                  </a:txBody>
                  <a:tcPr marL="136545" marR="136545" marT="136545" marB="13654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>
                          <a:solidFill>
                            <a:schemeClr val="tx1"/>
                          </a:solidFill>
                        </a:rPr>
                        <a:t>Hazard profiles, maps, tables</a:t>
                      </a:r>
                    </a:p>
                  </a:txBody>
                  <a:tcPr marL="136545" marR="136545" marT="136545" marB="13654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381073"/>
                  </a:ext>
                </a:extLst>
              </a:tr>
              <a:tr h="5067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>
                          <a:solidFill>
                            <a:schemeClr val="tx1"/>
                          </a:solidFill>
                        </a:rPr>
                        <a:t>Build-Out &amp; Development</a:t>
                      </a:r>
                    </a:p>
                  </a:txBody>
                  <a:tcPr marL="136545" marR="136545" marT="136545" marB="13654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Analyze future growth and exposure</a:t>
                      </a:r>
                    </a:p>
                  </a:txBody>
                  <a:tcPr marL="136545" marR="136545" marT="136545" marB="13654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>
                          <a:solidFill>
                            <a:schemeClr val="tx1"/>
                          </a:solidFill>
                        </a:rPr>
                        <a:t>Build-out maps, zoning overlays</a:t>
                      </a:r>
                    </a:p>
                  </a:txBody>
                  <a:tcPr marL="136545" marR="136545" marT="136545" marB="13654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0887493"/>
                  </a:ext>
                </a:extLst>
              </a:tr>
              <a:tr h="5067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>
                          <a:solidFill>
                            <a:schemeClr val="tx1"/>
                          </a:solidFill>
                        </a:rPr>
                        <a:t>Vulnerability Assessment</a:t>
                      </a:r>
                    </a:p>
                  </a:txBody>
                  <a:tcPr marL="136545" marR="136545" marT="136545" marB="13654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>
                          <a:solidFill>
                            <a:schemeClr val="tx1"/>
                          </a:solidFill>
                        </a:rPr>
                        <a:t>Evaluate assets and populations at risk</a:t>
                      </a:r>
                    </a:p>
                  </a:txBody>
                  <a:tcPr marL="136545" marR="136545" marT="136545" marB="13654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>
                          <a:solidFill>
                            <a:schemeClr val="tx1"/>
                          </a:solidFill>
                        </a:rPr>
                        <a:t>Asset inventory, vulnerability scores</a:t>
                      </a:r>
                    </a:p>
                  </a:txBody>
                  <a:tcPr marL="136545" marR="136545" marT="136545" marB="13654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4728971"/>
                  </a:ext>
                </a:extLst>
              </a:tr>
              <a:tr h="5067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b="1" cap="none" spc="0">
                          <a:solidFill>
                            <a:schemeClr val="tx1"/>
                          </a:solidFill>
                        </a:rPr>
                        <a:t>Risk Likelihood Assessment</a:t>
                      </a:r>
                    </a:p>
                  </a:txBody>
                  <a:tcPr marL="136545" marR="136545" marT="136545" marB="13654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>
                          <a:solidFill>
                            <a:schemeClr val="tx1"/>
                          </a:solidFill>
                        </a:rPr>
                        <a:t>Prioritize risks for action and investment</a:t>
                      </a:r>
                    </a:p>
                  </a:txBody>
                  <a:tcPr marL="136545" marR="136545" marT="136545" marB="13654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300" cap="none" spc="0" dirty="0">
                          <a:solidFill>
                            <a:schemeClr val="tx1"/>
                          </a:solidFill>
                        </a:rPr>
                        <a:t>Risk matrix, prioritized asset list</a:t>
                      </a:r>
                    </a:p>
                  </a:txBody>
                  <a:tcPr marL="136545" marR="136545" marT="136545" marB="136545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8106642"/>
                  </a:ext>
                </a:extLst>
              </a:tr>
            </a:tbl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14204019-AE78-DE14-8067-32F602895B1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5462" y="4634196"/>
            <a:ext cx="9901075" cy="137427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54751F6-FE4C-07D1-CAC3-9B74A0EA452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8968" y="235384"/>
            <a:ext cx="750237" cy="783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453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CF0129-C86C-4CC3-B42D-1ECAD91854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2040B-E313-A848-3D75-C6FE2FE64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Hazard Identification</a:t>
            </a:r>
            <a:br>
              <a:rPr lang="en-US" sz="4000" dirty="0"/>
            </a:br>
            <a:r>
              <a:rPr lang="en-US" sz="4000" dirty="0"/>
              <a:t>Comprehensive Hazard Profiling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92E54-6A60-8BC8-E1ED-E63C547B7B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419" y="1365337"/>
            <a:ext cx="5183007" cy="4659682"/>
          </a:xfrm>
        </p:spPr>
        <p:txBody>
          <a:bodyPr/>
          <a:lstStyle/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Spatial and Non-Spatial Hazards</a:t>
            </a:r>
          </a:p>
          <a:p>
            <a:pPr marL="0" lvl="1" indent="0">
              <a:buNone/>
            </a:pPr>
            <a:r>
              <a:rPr lang="en-US" sz="1600" dirty="0"/>
              <a:t>The methodology assesses spatial hazards like floods and wildfires alongside non-spatial hazards such as extreme heat and drought.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Multi-Horizon Planning</a:t>
            </a:r>
          </a:p>
          <a:p>
            <a:pPr marL="0" lvl="1" indent="0">
              <a:buNone/>
            </a:pPr>
            <a:r>
              <a:rPr lang="en-US" sz="1600" dirty="0"/>
              <a:t>Hazards are evaluated across future horizons 2050, 2075, and 2100 to anticipate evolving climate risks over time.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Detailed Sea Level Rise Scenarios</a:t>
            </a:r>
          </a:p>
          <a:p>
            <a:pPr marL="0" lvl="1" indent="0">
              <a:buNone/>
            </a:pPr>
            <a:r>
              <a:rPr lang="en-US" sz="1600" dirty="0"/>
              <a:t>Explicit mapping of 1 to 4 feet sea level rise scenarios helps municipalities visualize incremental risks and plan accordingly.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Science-Based Hazard Profiles</a:t>
            </a:r>
          </a:p>
          <a:p>
            <a:pPr marL="0" lvl="1" indent="0">
              <a:buNone/>
            </a:pPr>
            <a:r>
              <a:rPr lang="en-US" sz="1600" dirty="0"/>
              <a:t>Profiles use best available science, GIS data, climate projections, and community input to reflect current and future risks.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679DA4-CCBD-D9AC-C818-268F59692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A54F-6344-A247-9B9D-D6F9EAD9F47C}" type="slidenum">
              <a:rPr lang="en-US" smtClean="0"/>
              <a:pPr/>
              <a:t>5</a:t>
            </a:fld>
            <a:endParaRPr lang="en-US" sz="140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54BAA30-D2A8-96CC-42BD-D444B5E13B9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45426" y="1631152"/>
            <a:ext cx="6166596" cy="41280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1CF165B-654F-8829-BB42-A743C499E5F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8968" y="235384"/>
            <a:ext cx="750237" cy="783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835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6602FE-4F0A-9C3D-40E2-3A60393E27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E7D0A-DA13-0FDA-EEED-A17C48AE3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Build Out &amp; Development</a:t>
            </a:r>
            <a:br>
              <a:rPr lang="en-US" sz="4000" dirty="0"/>
            </a:br>
            <a:r>
              <a:rPr lang="en-US" sz="4000" dirty="0"/>
              <a:t>Linking Land Use and Future Risk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76A83F-2981-EEB8-E0D1-A907FD7648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419" y="1365337"/>
            <a:ext cx="5766103" cy="4659682"/>
          </a:xfrm>
        </p:spPr>
        <p:txBody>
          <a:bodyPr/>
          <a:lstStyle/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Build-Out &amp; Development Assessment</a:t>
            </a:r>
          </a:p>
          <a:p>
            <a:pPr marL="0" lvl="1" indent="0">
              <a:buNone/>
            </a:pPr>
            <a:r>
              <a:rPr lang="en-US" sz="1600" dirty="0"/>
              <a:t>This assessment forecasts future land use based on current zoning and development policies using advanced GIS tools.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Overlay of Hazard Maps</a:t>
            </a:r>
          </a:p>
          <a:p>
            <a:pPr marL="0" lvl="1" indent="0">
              <a:buNone/>
            </a:pPr>
            <a:r>
              <a:rPr lang="en-US" sz="1600" dirty="0"/>
              <a:t>Future development projections are combined with hazard maps to identify areas with increased climate risk.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Informed Municipal Planning</a:t>
            </a:r>
          </a:p>
          <a:p>
            <a:pPr marL="0" lvl="1" indent="0">
              <a:buNone/>
            </a:pPr>
            <a:r>
              <a:rPr lang="en-US" sz="1600" dirty="0"/>
              <a:t>Municipalities use this analysis to guide zoning, infrastructure investments, and land use policies to reduce vulnerability.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Dynamic Resilience Integration</a:t>
            </a:r>
          </a:p>
          <a:p>
            <a:pPr marL="0" lvl="1" indent="0">
              <a:buNone/>
            </a:pPr>
            <a:r>
              <a:rPr lang="en-US" sz="1600" dirty="0"/>
              <a:t>The analysis supports dynamic resilience planning by integrating risk findings into master plans and funding strategies.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C710BB-2DA2-A483-88A2-DB3EE2775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A54F-6344-A247-9B9D-D6F9EAD9F47C}" type="slidenum">
              <a:rPr lang="en-US" smtClean="0"/>
              <a:pPr/>
              <a:t>6</a:t>
            </a:fld>
            <a:endParaRPr lang="en-US" sz="140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48EFCA8-72C0-D338-622D-367D005F6A29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14795" y="1851527"/>
            <a:ext cx="5214786" cy="315494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CBD1428-28A5-08AD-4033-1E36E1D1A2B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8968" y="235384"/>
            <a:ext cx="750237" cy="783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161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5E1DFB-67FD-4FCF-F791-F9AE7C44BD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C3ACC-B0BA-43E5-4566-ADDB77D20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Vulnerability Assessment </a:t>
            </a:r>
            <a:br>
              <a:rPr lang="en-US" sz="3400" dirty="0"/>
            </a:br>
            <a:r>
              <a:rPr lang="en-US" sz="3400" dirty="0"/>
              <a:t>Assessing Assets, People, and Adaptive Capacity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F02F0D-D802-189D-80F0-36CF48E2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A54F-6344-A247-9B9D-D6F9EAD9F47C}" type="slidenum">
              <a:rPr lang="en-US" smtClean="0"/>
              <a:pPr/>
              <a:t>7</a:t>
            </a:fld>
            <a:endParaRPr lang="en-US" sz="1400"/>
          </a:p>
        </p:txBody>
      </p:sp>
      <p:graphicFrame>
        <p:nvGraphicFramePr>
          <p:cNvPr id="8" name="Content Placeholder 4">
            <a:extLst>
              <a:ext uri="{FF2B5EF4-FFF2-40B4-BE49-F238E27FC236}">
                <a16:creationId xmlns:a16="http://schemas.microsoft.com/office/drawing/2014/main" id="{208B7A4B-B4D7-FE3A-BC97-15E00C62F2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6664664"/>
              </p:ext>
            </p:extLst>
          </p:nvPr>
        </p:nvGraphicFramePr>
        <p:xfrm>
          <a:off x="462419" y="1630017"/>
          <a:ext cx="11040468" cy="3220279"/>
        </p:xfrm>
        <a:graphic>
          <a:graphicData uri="http://schemas.openxmlformats.org/drawingml/2006/table">
            <a:tbl>
              <a:tblPr firstRow="1" bandRow="1">
                <a:noFill/>
                <a:tableStyleId>{5C22544A-7EE6-4342-B048-85BDC9FD1C3A}</a:tableStyleId>
              </a:tblPr>
              <a:tblGrid>
                <a:gridCol w="2760117">
                  <a:extLst>
                    <a:ext uri="{9D8B030D-6E8A-4147-A177-3AD203B41FA5}">
                      <a16:colId xmlns:a16="http://schemas.microsoft.com/office/drawing/2014/main" val="1686197203"/>
                    </a:ext>
                  </a:extLst>
                </a:gridCol>
                <a:gridCol w="2760117">
                  <a:extLst>
                    <a:ext uri="{9D8B030D-6E8A-4147-A177-3AD203B41FA5}">
                      <a16:colId xmlns:a16="http://schemas.microsoft.com/office/drawing/2014/main" val="2096313314"/>
                    </a:ext>
                  </a:extLst>
                </a:gridCol>
                <a:gridCol w="2760117">
                  <a:extLst>
                    <a:ext uri="{9D8B030D-6E8A-4147-A177-3AD203B41FA5}">
                      <a16:colId xmlns:a16="http://schemas.microsoft.com/office/drawing/2014/main" val="484056026"/>
                    </a:ext>
                  </a:extLst>
                </a:gridCol>
                <a:gridCol w="2760117">
                  <a:extLst>
                    <a:ext uri="{9D8B030D-6E8A-4147-A177-3AD203B41FA5}">
                      <a16:colId xmlns:a16="http://schemas.microsoft.com/office/drawing/2014/main" val="1433311649"/>
                    </a:ext>
                  </a:extLst>
                </a:gridCol>
              </a:tblGrid>
              <a:tr h="74996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cap="all" spc="150">
                          <a:solidFill>
                            <a:schemeClr val="tx1"/>
                          </a:solidFill>
                        </a:rPr>
                        <a:t>Asset Type</a:t>
                      </a:r>
                    </a:p>
                  </a:txBody>
                  <a:tcPr marL="122466" marR="122466" marT="122466" marB="122466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cap="all" spc="150">
                          <a:solidFill>
                            <a:schemeClr val="tx1"/>
                          </a:solidFill>
                        </a:rPr>
                        <a:t>Exposure</a:t>
                      </a:r>
                    </a:p>
                  </a:txBody>
                  <a:tcPr marL="122466" marR="122466" marT="122466" marB="122466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cap="all" spc="150">
                          <a:solidFill>
                            <a:schemeClr val="tx1"/>
                          </a:solidFill>
                        </a:rPr>
                        <a:t>Sensitivity</a:t>
                      </a:r>
                    </a:p>
                  </a:txBody>
                  <a:tcPr marL="122466" marR="122466" marT="122466" marB="122466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400" b="1" cap="all" spc="150">
                          <a:solidFill>
                            <a:schemeClr val="tx1"/>
                          </a:solidFill>
                        </a:rPr>
                        <a:t>Adaptive Capacity</a:t>
                      </a:r>
                    </a:p>
                  </a:txBody>
                  <a:tcPr marL="122466" marR="122466" marT="122466" marB="122466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0366326"/>
                  </a:ext>
                </a:extLst>
              </a:tr>
              <a:tr h="6640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 cap="none" spc="0" dirty="0">
                          <a:solidFill>
                            <a:schemeClr val="tx1"/>
                          </a:solidFill>
                        </a:rPr>
                        <a:t>Critical Infrastructure</a:t>
                      </a:r>
                    </a:p>
                  </a:txBody>
                  <a:tcPr marL="122466" marR="122466" marT="122466" marB="122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cap="none" spc="0">
                          <a:solidFill>
                            <a:schemeClr val="tx1"/>
                          </a:solidFill>
                        </a:rPr>
                        <a:t>Flood zones, SLR, wildfire</a:t>
                      </a:r>
                    </a:p>
                  </a:txBody>
                  <a:tcPr marL="122466" marR="122466" marT="122466" marB="122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cap="none" spc="0">
                          <a:solidFill>
                            <a:schemeClr val="tx1"/>
                          </a:solidFill>
                        </a:rPr>
                        <a:t>Physical condition, redundancy</a:t>
                      </a:r>
                    </a:p>
                  </a:txBody>
                  <a:tcPr marL="122466" marR="122466" marT="122466" marB="122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cap="none" spc="0">
                          <a:solidFill>
                            <a:schemeClr val="tx1"/>
                          </a:solidFill>
                        </a:rPr>
                        <a:t>Backup power, emergency plans</a:t>
                      </a:r>
                    </a:p>
                  </a:txBody>
                  <a:tcPr marL="122466" marR="122466" marT="122466" marB="122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5093634"/>
                  </a:ext>
                </a:extLst>
              </a:tr>
              <a:tr h="6640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 cap="none" spc="0">
                          <a:solidFill>
                            <a:schemeClr val="tx1"/>
                          </a:solidFill>
                        </a:rPr>
                        <a:t>Community Facilities</a:t>
                      </a:r>
                    </a:p>
                  </a:txBody>
                  <a:tcPr marL="122466" marR="122466" marT="122466" marB="122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cap="none" spc="0">
                          <a:solidFill>
                            <a:schemeClr val="tx1"/>
                          </a:solidFill>
                        </a:rPr>
                        <a:t>Heat islands, flood risk</a:t>
                      </a:r>
                    </a:p>
                  </a:txBody>
                  <a:tcPr marL="122466" marR="122466" marT="122466" marB="122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cap="none" spc="0" dirty="0">
                          <a:solidFill>
                            <a:schemeClr val="tx1"/>
                          </a:solidFill>
                        </a:rPr>
                        <a:t>Population served, building age</a:t>
                      </a:r>
                    </a:p>
                  </a:txBody>
                  <a:tcPr marL="122466" marR="122466" marT="122466" marB="122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cap="none" spc="0">
                          <a:solidFill>
                            <a:schemeClr val="tx1"/>
                          </a:solidFill>
                        </a:rPr>
                        <a:t>Cooling centers, outreach</a:t>
                      </a:r>
                    </a:p>
                  </a:txBody>
                  <a:tcPr marL="122466" marR="122466" marT="122466" marB="122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8829430"/>
                  </a:ext>
                </a:extLst>
              </a:tr>
              <a:tr h="47803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 cap="none" spc="0">
                          <a:solidFill>
                            <a:schemeClr val="tx1"/>
                          </a:solidFill>
                        </a:rPr>
                        <a:t>Housing</a:t>
                      </a:r>
                    </a:p>
                  </a:txBody>
                  <a:tcPr marL="122466" marR="122466" marT="122466" marB="122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cap="none" spc="0">
                          <a:solidFill>
                            <a:schemeClr val="tx1"/>
                          </a:solidFill>
                        </a:rPr>
                        <a:t>Floodplain, extreme heat</a:t>
                      </a:r>
                    </a:p>
                  </a:txBody>
                  <a:tcPr marL="122466" marR="122466" marT="122466" marB="122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cap="none" spc="0">
                          <a:solidFill>
                            <a:schemeClr val="tx1"/>
                          </a:solidFill>
                        </a:rPr>
                        <a:t>Housing type, elevation</a:t>
                      </a:r>
                    </a:p>
                  </a:txBody>
                  <a:tcPr marL="122466" marR="122466" marT="122466" marB="122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cap="none" spc="0">
                          <a:solidFill>
                            <a:schemeClr val="tx1"/>
                          </a:solidFill>
                        </a:rPr>
                        <a:t>Insurance, social networks</a:t>
                      </a:r>
                    </a:p>
                  </a:txBody>
                  <a:tcPr marL="122466" marR="122466" marT="122466" marB="122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5763914"/>
                  </a:ext>
                </a:extLst>
              </a:tr>
              <a:tr h="6640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1" cap="none" spc="0">
                          <a:solidFill>
                            <a:schemeClr val="tx1"/>
                          </a:solidFill>
                        </a:rPr>
                        <a:t>Socially Vulnerable Populations</a:t>
                      </a:r>
                    </a:p>
                  </a:txBody>
                  <a:tcPr marL="122466" marR="122466" marT="122466" marB="122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0" cap="none" spc="0">
                          <a:solidFill>
                            <a:schemeClr val="tx1"/>
                          </a:solidFill>
                        </a:rPr>
                        <a:t>Proximity to hazards</a:t>
                      </a:r>
                    </a:p>
                  </a:txBody>
                  <a:tcPr marL="122466" marR="122466" marT="122466" marB="122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0" cap="none" spc="0">
                          <a:solidFill>
                            <a:schemeClr val="tx1"/>
                          </a:solidFill>
                        </a:rPr>
                        <a:t>Income, health, mobility</a:t>
                      </a:r>
                    </a:p>
                  </a:txBody>
                  <a:tcPr marL="122466" marR="122466" marT="122466" marB="122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200" b="0" cap="none" spc="0" dirty="0">
                          <a:solidFill>
                            <a:schemeClr val="tx1"/>
                          </a:solidFill>
                        </a:rPr>
                        <a:t>Access to resources, language</a:t>
                      </a:r>
                    </a:p>
                  </a:txBody>
                  <a:tcPr marL="122466" marR="122466" marT="122466" marB="122466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7763283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F3DCB39B-AA45-5863-0BBE-1B10A4ADB73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8968" y="235384"/>
            <a:ext cx="750237" cy="783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1462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58FF4F-B0CD-77E7-9459-3285BBFA26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D5C10-4650-1E99-963F-C4FC9587F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Risk Likelihood Assessment </a:t>
            </a:r>
            <a:br>
              <a:rPr lang="en-US" sz="4000" dirty="0"/>
            </a:br>
            <a:r>
              <a:rPr lang="en-US" sz="4000" dirty="0"/>
              <a:t>From Analysis to Actionable Priorities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4C22DE-5F64-9EB4-E8B7-7CB94F28D2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93216"/>
            <a:ext cx="5574703" cy="4659682"/>
          </a:xfrm>
        </p:spPr>
        <p:txBody>
          <a:bodyPr/>
          <a:lstStyle/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Risk Likelihood Integration</a:t>
            </a:r>
          </a:p>
          <a:p>
            <a:pPr marL="0" lvl="1" indent="0">
              <a:buNone/>
            </a:pPr>
            <a:r>
              <a:rPr lang="en-US" sz="1600" dirty="0"/>
              <a:t>Combines hazard probability, asset vulnerability, and development patterns to quantify risk impact on communities.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Cascading Risks Consideration</a:t>
            </a:r>
          </a:p>
          <a:p>
            <a:pPr marL="0" lvl="1" indent="0">
              <a:buNone/>
            </a:pPr>
            <a:r>
              <a:rPr lang="en-US" sz="1600" dirty="0"/>
              <a:t>Evaluates interdependencies like power outages affecting emergency services and flooding impacting transport networks.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Prioritization and Decision-Making</a:t>
            </a:r>
          </a:p>
          <a:p>
            <a:pPr marL="0" lvl="1" indent="0">
              <a:buNone/>
            </a:pPr>
            <a:r>
              <a:rPr lang="en-US" sz="1600" dirty="0"/>
              <a:t>Uses risk matrices and scoring to rank assets by risk, guiding investment in high-impact resilience strategies.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Adaptive Management and Transparency</a:t>
            </a:r>
          </a:p>
          <a:p>
            <a:pPr marL="0" lvl="1" indent="0">
              <a:buNone/>
            </a:pPr>
            <a:r>
              <a:rPr lang="en-US" sz="1600" dirty="0"/>
              <a:t>Documents assumptions and uncertainties to support continuous improvement and transparent allocation of resources.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123136-5ECE-7129-9173-E81C5EFFD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A54F-6344-A247-9B9D-D6F9EAD9F47C}" type="slidenum">
              <a:rPr lang="en-US" smtClean="0"/>
              <a:pPr/>
              <a:t>8</a:t>
            </a:fld>
            <a:endParaRPr lang="en-US" sz="140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F9206DA-FED4-6A61-0CB8-8902C0D984E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1297" y="1285461"/>
            <a:ext cx="5260754" cy="39690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EE90609-95A6-7952-3FB2-BE965C806F78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8968" y="235384"/>
            <a:ext cx="750237" cy="783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215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E32C55-5E35-2F24-E7AB-50C2687C0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39452-2867-C6D1-E493-30D5D3732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Connecting Risk Assessment to Investment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F2DC8-0C6A-0C51-4BB0-25C5B64205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9096" y="1393216"/>
            <a:ext cx="4991607" cy="4659682"/>
          </a:xfrm>
        </p:spPr>
        <p:txBody>
          <a:bodyPr/>
          <a:lstStyle/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Transparent Project Prioritization</a:t>
            </a:r>
          </a:p>
          <a:p>
            <a:pPr marL="0" lvl="1" indent="0">
              <a:buNone/>
            </a:pPr>
            <a:r>
              <a:rPr lang="en-US" sz="1600" dirty="0"/>
              <a:t>The methodology enables clear project prioritization supporting cost-benefit narratives for resilience investments.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Quantifying Costs and Benefits</a:t>
            </a:r>
          </a:p>
          <a:p>
            <a:pPr marL="0" lvl="1" indent="0">
              <a:buNone/>
            </a:pPr>
            <a:r>
              <a:rPr lang="en-US" sz="1600" dirty="0"/>
              <a:t>Assessing direct and indirect hazard costs builds strong investment cases for municipal resilience.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Equity and Compliance Emphasis</a:t>
            </a:r>
          </a:p>
          <a:p>
            <a:pPr marL="0" lvl="1" indent="0">
              <a:buNone/>
            </a:pPr>
            <a:r>
              <a:rPr lang="en-US" sz="1600" dirty="0"/>
              <a:t>Focusing investment on at-risk populations advances social justice and meets regulatory requirements.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en-US" sz="1800" b="1" dirty="0"/>
              <a:t>Integration and Streamlined Funding</a:t>
            </a:r>
          </a:p>
          <a:p>
            <a:pPr marL="0" lvl="1" indent="0">
              <a:buNone/>
            </a:pPr>
            <a:r>
              <a:rPr lang="en-US" sz="1600" dirty="0"/>
              <a:t>Aligning resilience plans with grants and capital plans simplifies funding and increases financing success.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408448-72EE-322B-8124-E49EFD0F9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1A54F-6344-A247-9B9D-D6F9EAD9F47C}" type="slidenum">
              <a:rPr lang="en-US" smtClean="0"/>
              <a:pPr/>
              <a:t>9</a:t>
            </a:fld>
            <a:endParaRPr lang="en-US" sz="140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7F31A1C-78F3-0BA6-542D-06739A32C21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1297" y="1495563"/>
            <a:ext cx="5800311" cy="386687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3245545-6869-0217-1F8D-338FE4671918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98968" y="235384"/>
            <a:ext cx="750237" cy="783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784978"/>
      </p:ext>
    </p:extLst>
  </p:cSld>
  <p:clrMapOvr>
    <a:masterClrMapping/>
  </p:clrMapOvr>
</p:sld>
</file>

<file path=ppt/theme/theme1.xml><?xml version="1.0" encoding="utf-8"?>
<a:theme xmlns:a="http://schemas.openxmlformats.org/drawingml/2006/main" name="2021 PPT Template – Widescreen">
  <a:themeElements>
    <a:clrScheme name="Supporting Color System">
      <a:dk1>
        <a:srgbClr val="000000"/>
      </a:dk1>
      <a:lt1>
        <a:srgbClr val="FFFFFF"/>
      </a:lt1>
      <a:dk2>
        <a:srgbClr val="002854"/>
      </a:dk2>
      <a:lt2>
        <a:srgbClr val="CFD3D3"/>
      </a:lt2>
      <a:accent1>
        <a:srgbClr val="C8102E"/>
      </a:accent1>
      <a:accent2>
        <a:srgbClr val="69B2E6"/>
      </a:accent2>
      <a:accent3>
        <a:srgbClr val="7B868E"/>
      </a:accent3>
      <a:accent4>
        <a:srgbClr val="FFFFFF"/>
      </a:accent4>
      <a:accent5>
        <a:srgbClr val="FFFFFF"/>
      </a:accent5>
      <a:accent6>
        <a:srgbClr val="FFFFFF"/>
      </a:accent6>
      <a:hlink>
        <a:srgbClr val="0500F8"/>
      </a:hlink>
      <a:folHlink>
        <a:srgbClr val="0500F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F4B67422D96A42A48300DBC65EA30D" ma:contentTypeVersion="17" ma:contentTypeDescription="Create a new document." ma:contentTypeScope="" ma:versionID="bbe088e0b0d31ced9d1b6f1a28ed3de1">
  <xsd:schema xmlns:xsd="http://www.w3.org/2001/XMLSchema" xmlns:xs="http://www.w3.org/2001/XMLSchema" xmlns:p="http://schemas.microsoft.com/office/2006/metadata/properties" xmlns:ns2="38b8ab7e-8dc0-40e8-aeb2-bb8cdf32deef" xmlns:ns3="c9de54bb-d519-4f94-a7af-445f3d06fc96" targetNamespace="http://schemas.microsoft.com/office/2006/metadata/properties" ma:root="true" ma:fieldsID="7edee07c4e7d325c8195ec9843532636" ns2:_="" ns3:_="">
    <xsd:import namespace="38b8ab7e-8dc0-40e8-aeb2-bb8cdf32deef"/>
    <xsd:import namespace="c9de54bb-d519-4f94-a7af-445f3d06fc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b8ab7e-8dc0-40e8-aeb2-bb8cdf32dee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ec331c6f-9f67-492c-b097-0046b48c9d7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e54bb-d519-4f94-a7af-445f3d06fc9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af68d82a-a25e-4c82-a8b9-ad5829b88962}" ma:internalName="TaxCatchAll" ma:showField="CatchAllData" ma:web="c9de54bb-d519-4f94-a7af-445f3d06fc9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8b8ab7e-8dc0-40e8-aeb2-bb8cdf32deef">
      <Terms xmlns="http://schemas.microsoft.com/office/infopath/2007/PartnerControls"/>
    </lcf76f155ced4ddcb4097134ff3c332f>
    <TaxCatchAll xmlns="c9de54bb-d519-4f94-a7af-445f3d06fc96" xsi:nil="true"/>
  </documentManagement>
</p:properties>
</file>

<file path=customXml/itemProps1.xml><?xml version="1.0" encoding="utf-8"?>
<ds:datastoreItem xmlns:ds="http://schemas.openxmlformats.org/officeDocument/2006/customXml" ds:itemID="{83752E62-1900-4801-984A-452573375B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b8ab7e-8dc0-40e8-aeb2-bb8cdf32deef"/>
    <ds:schemaRef ds:uri="c9de54bb-d519-4f94-a7af-445f3d06fc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2671B77-C8C3-4A4C-897A-FD292935EC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2ADF7B-5D8F-4BCF-BC37-8E39EC1541DF}">
  <ds:schemaRefs>
    <ds:schemaRef ds:uri="http://www.w3.org/XML/1998/namespace"/>
    <ds:schemaRef ds:uri="http://purl.org/dc/dcmitype/"/>
    <ds:schemaRef ds:uri="c9de54bb-d519-4f94-a7af-445f3d06fc96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38b8ab7e-8dc0-40e8-aeb2-bb8cdf32deef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920</Words>
  <Application>Microsoft Office PowerPoint</Application>
  <PresentationFormat>Widescreen</PresentationFormat>
  <Paragraphs>131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Apex New Book Italic</vt:lpstr>
      <vt:lpstr>Arial</vt:lpstr>
      <vt:lpstr>Calibri</vt:lpstr>
      <vt:lpstr>Calibri Light</vt:lpstr>
      <vt:lpstr>Franklin Gothic Medium</vt:lpstr>
      <vt:lpstr>Times New Roman</vt:lpstr>
      <vt:lpstr>2021 PPT Template – Widescreen</vt:lpstr>
      <vt:lpstr>PowerPoint Presentation</vt:lpstr>
      <vt:lpstr>Beyond Traditional Hazard Mitigation</vt:lpstr>
      <vt:lpstr>Why a Risk Methodology Matters</vt:lpstr>
      <vt:lpstr>Four Integrated Assessments</vt:lpstr>
      <vt:lpstr>Hazard Identification Comprehensive Hazard Profiling</vt:lpstr>
      <vt:lpstr>Build Out &amp; Development Linking Land Use and Future Risk</vt:lpstr>
      <vt:lpstr>Vulnerability Assessment  Assessing Assets, People, and Adaptive Capacity</vt:lpstr>
      <vt:lpstr>Risk Likelihood Assessment  From Analysis to Actionable Priorities</vt:lpstr>
      <vt:lpstr>Connecting Risk Assessment to Investment</vt:lpstr>
      <vt:lpstr>From Methodology to Funded Projects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Boeh, Lauren</dc:creator>
  <cp:lastModifiedBy>Vilacoba, Karl</cp:lastModifiedBy>
  <cp:revision>37</cp:revision>
  <dcterms:created xsi:type="dcterms:W3CDTF">2021-01-01T16:16:10Z</dcterms:created>
  <dcterms:modified xsi:type="dcterms:W3CDTF">2026-03-30T15:35:36Z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0x01010049F4B67422D96A42A48300DBC65EA30D</vt:lpwstr>
  </property>
</Properties>
</file>