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  <p:sldMasterId id="2147483700" r:id="rId6"/>
  </p:sldMasterIdLst>
  <p:notesMasterIdLst>
    <p:notesMasterId r:id="rId23"/>
  </p:notesMasterIdLst>
  <p:handoutMasterIdLst>
    <p:handoutMasterId r:id="rId24"/>
  </p:handoutMasterIdLst>
  <p:sldIdLst>
    <p:sldId id="256" r:id="rId7"/>
    <p:sldId id="727" r:id="rId8"/>
    <p:sldId id="723" r:id="rId9"/>
    <p:sldId id="4125" r:id="rId10"/>
    <p:sldId id="4122" r:id="rId11"/>
    <p:sldId id="272" r:id="rId12"/>
    <p:sldId id="4123" r:id="rId13"/>
    <p:sldId id="261" r:id="rId14"/>
    <p:sldId id="262" r:id="rId15"/>
    <p:sldId id="276" r:id="rId16"/>
    <p:sldId id="263" r:id="rId17"/>
    <p:sldId id="267" r:id="rId18"/>
    <p:sldId id="274" r:id="rId19"/>
    <p:sldId id="270" r:id="rId20"/>
    <p:sldId id="725" r:id="rId21"/>
    <p:sldId id="41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587709-1C58-4323-A023-BC450353BCBE}">
          <p14:sldIdLst>
            <p14:sldId id="256"/>
            <p14:sldId id="727"/>
            <p14:sldId id="723"/>
            <p14:sldId id="4125"/>
            <p14:sldId id="4122"/>
            <p14:sldId id="272"/>
            <p14:sldId id="4123"/>
            <p14:sldId id="261"/>
            <p14:sldId id="262"/>
            <p14:sldId id="276"/>
            <p14:sldId id="263"/>
            <p14:sldId id="267"/>
            <p14:sldId id="274"/>
            <p14:sldId id="270"/>
            <p14:sldId id="725"/>
            <p14:sldId id="4120"/>
          </p14:sldIdLst>
        </p14:section>
        <p14:section name="Additional" id="{6DAD29C9-A0EF-4BB9-A12F-3A063FD7AF2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721"/>
    <a:srgbClr val="42CAFD"/>
    <a:srgbClr val="1F3696"/>
    <a:srgbClr val="1A2E7E"/>
    <a:srgbClr val="232C26"/>
    <a:srgbClr val="1C3187"/>
    <a:srgbClr val="2F52F4"/>
    <a:srgbClr val="101B4C"/>
    <a:srgbClr val="00F0B5"/>
    <a:srgbClr val="103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4" autoAdjust="0"/>
    <p:restoredTop sz="95763" autoAdjust="0"/>
  </p:normalViewPr>
  <p:slideViewPr>
    <p:cSldViewPr snapToGrid="0">
      <p:cViewPr varScale="1">
        <p:scale>
          <a:sx n="106" d="100"/>
          <a:sy n="106" d="100"/>
        </p:scale>
        <p:origin x="95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McKeehan" userId="ace726a5-c769-425e-b9d8-b6089bf9abf8" providerId="ADAL" clId="{080DB794-43DA-48B7-AED7-1D6E244C2E6E}"/>
    <pc:docChg chg="delSld modSld delMainMaster modSection">
      <pc:chgData name="Kevin McKeehan" userId="ace726a5-c769-425e-b9d8-b6089bf9abf8" providerId="ADAL" clId="{080DB794-43DA-48B7-AED7-1D6E244C2E6E}" dt="2026-03-06T19:00:52.872" v="25" actId="20577"/>
      <pc:docMkLst>
        <pc:docMk/>
      </pc:docMkLst>
      <pc:sldChg chg="modNotesTx">
        <pc:chgData name="Kevin McKeehan" userId="ace726a5-c769-425e-b9d8-b6089bf9abf8" providerId="ADAL" clId="{080DB794-43DA-48B7-AED7-1D6E244C2E6E}" dt="2026-03-06T19:00:11.196" v="17" actId="20577"/>
        <pc:sldMkLst>
          <pc:docMk/>
          <pc:sldMk cId="1513513889" sldId="256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1818518934" sldId="258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4108728113" sldId="260"/>
        </pc:sldMkLst>
      </pc:sldChg>
      <pc:sldChg chg="modNotesTx">
        <pc:chgData name="Kevin McKeehan" userId="ace726a5-c769-425e-b9d8-b6089bf9abf8" providerId="ADAL" clId="{080DB794-43DA-48B7-AED7-1D6E244C2E6E}" dt="2026-03-06T19:00:31.702" v="20" actId="20577"/>
        <pc:sldMkLst>
          <pc:docMk/>
          <pc:sldMk cId="704627419" sldId="261"/>
        </pc:sldMkLst>
      </pc:sldChg>
      <pc:sldChg chg="modNotesTx">
        <pc:chgData name="Kevin McKeehan" userId="ace726a5-c769-425e-b9d8-b6089bf9abf8" providerId="ADAL" clId="{080DB794-43DA-48B7-AED7-1D6E244C2E6E}" dt="2026-03-06T19:00:34.866" v="21" actId="20577"/>
        <pc:sldMkLst>
          <pc:docMk/>
          <pc:sldMk cId="2032297557" sldId="262"/>
        </pc:sldMkLst>
      </pc:sldChg>
      <pc:sldChg chg="modNotesTx">
        <pc:chgData name="Kevin McKeehan" userId="ace726a5-c769-425e-b9d8-b6089bf9abf8" providerId="ADAL" clId="{080DB794-43DA-48B7-AED7-1D6E244C2E6E}" dt="2026-03-06T19:00:05.297" v="16" actId="20577"/>
        <pc:sldMkLst>
          <pc:docMk/>
          <pc:sldMk cId="2478306078" sldId="263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3898125388" sldId="264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1604474795" sldId="265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1679309655" sldId="266"/>
        </pc:sldMkLst>
      </pc:sldChg>
      <pc:sldChg chg="modNotesTx">
        <pc:chgData name="Kevin McKeehan" userId="ace726a5-c769-425e-b9d8-b6089bf9abf8" providerId="ADAL" clId="{080DB794-43DA-48B7-AED7-1D6E244C2E6E}" dt="2026-03-06T19:00:42.794" v="23" actId="20577"/>
        <pc:sldMkLst>
          <pc:docMk/>
          <pc:sldMk cId="1878473517" sldId="267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3923245479" sldId="268"/>
        </pc:sldMkLst>
      </pc:sldChg>
      <pc:sldChg chg="modNotesTx">
        <pc:chgData name="Kevin McKeehan" userId="ace726a5-c769-425e-b9d8-b6089bf9abf8" providerId="ADAL" clId="{080DB794-43DA-48B7-AED7-1D6E244C2E6E}" dt="2026-03-06T19:00:52.872" v="25" actId="20577"/>
        <pc:sldMkLst>
          <pc:docMk/>
          <pc:sldMk cId="3209387833" sldId="270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1172312223" sldId="271"/>
        </pc:sldMkLst>
      </pc:sldChg>
      <pc:sldChg chg="modNotesTx">
        <pc:chgData name="Kevin McKeehan" userId="ace726a5-c769-425e-b9d8-b6089bf9abf8" providerId="ADAL" clId="{080DB794-43DA-48B7-AED7-1D6E244C2E6E}" dt="2026-03-06T19:00:17.984" v="18" actId="20577"/>
        <pc:sldMkLst>
          <pc:docMk/>
          <pc:sldMk cId="344110714" sldId="272"/>
        </pc:sldMkLst>
      </pc:sldChg>
      <pc:sldChg chg="modNotesTx">
        <pc:chgData name="Kevin McKeehan" userId="ace726a5-c769-425e-b9d8-b6089bf9abf8" providerId="ADAL" clId="{080DB794-43DA-48B7-AED7-1D6E244C2E6E}" dt="2026-03-06T19:00:45.282" v="24" actId="20577"/>
        <pc:sldMkLst>
          <pc:docMk/>
          <pc:sldMk cId="407033366" sldId="274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582413470" sldId="275"/>
        </pc:sldMkLst>
      </pc:sldChg>
      <pc:sldChg chg="modNotesTx">
        <pc:chgData name="Kevin McKeehan" userId="ace726a5-c769-425e-b9d8-b6089bf9abf8" providerId="ADAL" clId="{080DB794-43DA-48B7-AED7-1D6E244C2E6E}" dt="2026-03-06T19:00:38.685" v="22" actId="20577"/>
        <pc:sldMkLst>
          <pc:docMk/>
          <pc:sldMk cId="1030221621" sldId="276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200496937" sldId="277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3121331207" sldId="278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4002610231" sldId="279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4210706794" sldId="282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3153959306" sldId="283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1197684329" sldId="284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2710359832" sldId="285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2574374451" sldId="4113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3813831165" sldId="4114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803313286" sldId="4115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148738082" sldId="4117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2974077849" sldId="4118"/>
        </pc:sldMkLst>
      </pc:sldChg>
      <pc:sldChg chg="del">
        <pc:chgData name="Kevin McKeehan" userId="ace726a5-c769-425e-b9d8-b6089bf9abf8" providerId="ADAL" clId="{080DB794-43DA-48B7-AED7-1D6E244C2E6E}" dt="2026-03-06T18:59:22.672" v="0" actId="2696"/>
        <pc:sldMkLst>
          <pc:docMk/>
          <pc:sldMk cId="2002509163" sldId="4119"/>
        </pc:sldMkLst>
      </pc:sldChg>
      <pc:sldChg chg="modNotesTx">
        <pc:chgData name="Kevin McKeehan" userId="ace726a5-c769-425e-b9d8-b6089bf9abf8" providerId="ADAL" clId="{080DB794-43DA-48B7-AED7-1D6E244C2E6E}" dt="2026-03-06T19:00:28.493" v="19" actId="20577"/>
        <pc:sldMkLst>
          <pc:docMk/>
          <pc:sldMk cId="2350034615" sldId="4123"/>
        </pc:sldMkLst>
      </pc:sldChg>
      <pc:sldMasterChg chg="del delSldLayout">
        <pc:chgData name="Kevin McKeehan" userId="ace726a5-c769-425e-b9d8-b6089bf9abf8" providerId="ADAL" clId="{080DB794-43DA-48B7-AED7-1D6E244C2E6E}" dt="2026-03-06T18:59:22.672" v="0" actId="2696"/>
        <pc:sldMasterMkLst>
          <pc:docMk/>
          <pc:sldMasterMk cId="1023794226" sldId="2147483680"/>
        </pc:sldMasterMkLst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858005724" sldId="2147483681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131275627" sldId="2147483682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349616336" sldId="2147483683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987430902" sldId="2147483684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992194542" sldId="2147483685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4266761314" sldId="2147483686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744860666" sldId="2147483687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526018067" sldId="2147483688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2444238189" sldId="2147483689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102434809" sldId="2147483690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1242239346" sldId="2147483691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595117338" sldId="2147483692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4110521444" sldId="2147483693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1965420256" sldId="2147483694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1024022377" sldId="2147483695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4094224015" sldId="2147483696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209702751" sldId="2147483697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191420258" sldId="2147483698"/>
          </pc:sldLayoutMkLst>
        </pc:sldLayoutChg>
        <pc:sldLayoutChg chg="del">
          <pc:chgData name="Kevin McKeehan" userId="ace726a5-c769-425e-b9d8-b6089bf9abf8" providerId="ADAL" clId="{080DB794-43DA-48B7-AED7-1D6E244C2E6E}" dt="2026-03-06T18:59:22.672" v="0" actId="2696"/>
          <pc:sldLayoutMkLst>
            <pc:docMk/>
            <pc:sldMasterMk cId="1023794226" sldId="2147483680"/>
            <pc:sldLayoutMk cId="3215359916" sldId="214748369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339943-6962-01C7-2D17-3B1E0F7D5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C29747-667B-CB80-493E-ABDDFD53EB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DF146-3411-614D-A1D7-A65006839BF7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3F8C9-B042-253A-645D-64045DAD02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AC6E9-3165-CC7B-0FEB-DE9118B054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05455-346E-8F48-90C4-D107498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3786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8D348-7381-47C1-9E32-F22B76FA47D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E01FE-E3C7-4A82-9F92-8B816B988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01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7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7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6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7F29E-A4BA-4400-2838-5D91EEA95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1D2E6-AF37-1214-E8CC-61C00AC48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4E7AD-918E-4CB0-ADD6-A98C06DB9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29EF-AE3A-A2E2-C14C-7FA281050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01FE-E3C7-4A82-9F92-8B816B9885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9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Climate risk data: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InterstateCompressed Light" pitchFamily="2" charset="77"/>
              </a:rPr>
              <a:t>Climate risks applying to the region and to specific areas where MTA operates</a:t>
            </a:r>
          </a:p>
          <a:p>
            <a:endParaRPr lang="en-US" dirty="0"/>
          </a:p>
          <a:p>
            <a:r>
              <a:rPr lang="en-US" dirty="0"/>
              <a:t>Past Adaptation data: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InterstateCompressed Light" pitchFamily="2" charset="77"/>
              </a:rPr>
              <a:t>Locations where MTA has already made improvements addressing climate incidents and/or implementing preventive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31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Asset classes with the greatest anticipated impacts relative to extreme weather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Individual assets at the most risk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Effects (time, travel disruptions, detours, interdependent system impacts, etc.) from the loss of a given asset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Temporary measures (e.g., bus bridge, on-site station personnel, flagmen, temporary generators, etc.) that you would need to put in place until the asset can be fully repaired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5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8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98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01FE-E3C7-4A82-9F92-8B816B9885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0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jpg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jpg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6BD4-35C4-670D-684C-6DFF407A3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3DCEA-C5FF-4BF6-8C81-0C53443FF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8F52-86F7-1726-E8A3-49BC889E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C06D1-6E56-F1A1-4547-5B6E752B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979C7-74C6-B20C-2046-724B059C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5089153" y="6360219"/>
            <a:ext cx="5435600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3093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1393302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2148291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2907216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3666021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4429266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2E779-30FB-1EEC-0D78-34E779E55031}"/>
              </a:ext>
            </a:extLst>
          </p:cNvPr>
          <p:cNvSpPr txBox="1"/>
          <p:nvPr userDrawn="1"/>
        </p:nvSpPr>
        <p:spPr>
          <a:xfrm>
            <a:off x="5234275" y="6382814"/>
            <a:ext cx="51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InterstateCondensed" pitchFamily="2" charset="77"/>
              </a:rPr>
              <a:t>3. NEXT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084-B071-5C36-B152-68A500B4714C}"/>
              </a:ext>
            </a:extLst>
          </p:cNvPr>
          <p:cNvSpPr txBox="1"/>
          <p:nvPr userDrawn="1"/>
        </p:nvSpPr>
        <p:spPr>
          <a:xfrm>
            <a:off x="586113" y="6379073"/>
            <a:ext cx="52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6ECD1-6213-CBC8-497B-42FE16C08299}"/>
              </a:ext>
            </a:extLst>
          </p:cNvPr>
          <p:cNvSpPr txBox="1"/>
          <p:nvPr userDrawn="1"/>
        </p:nvSpPr>
        <p:spPr>
          <a:xfrm>
            <a:off x="1336143" y="6379073"/>
            <a:ext cx="55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F9D08-54DD-01AB-DDCB-A7D7DDAAE5C4}"/>
              </a:ext>
            </a:extLst>
          </p:cNvPr>
          <p:cNvSpPr txBox="1"/>
          <p:nvPr userDrawn="1"/>
        </p:nvSpPr>
        <p:spPr>
          <a:xfrm>
            <a:off x="2115207" y="6379073"/>
            <a:ext cx="51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1564D-683F-C3D9-7981-C9EEFD42B3D3}"/>
              </a:ext>
            </a:extLst>
          </p:cNvPr>
          <p:cNvSpPr txBox="1"/>
          <p:nvPr userDrawn="1"/>
        </p:nvSpPr>
        <p:spPr>
          <a:xfrm>
            <a:off x="2853382" y="6379073"/>
            <a:ext cx="52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06D6C-0D8D-CFD2-9A0B-886381BBE5E2}"/>
              </a:ext>
            </a:extLst>
          </p:cNvPr>
          <p:cNvSpPr txBox="1"/>
          <p:nvPr userDrawn="1"/>
        </p:nvSpPr>
        <p:spPr>
          <a:xfrm>
            <a:off x="3619999" y="6379073"/>
            <a:ext cx="52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0075A-DFE8-C939-0AFA-1C4AC1ED5742}"/>
              </a:ext>
            </a:extLst>
          </p:cNvPr>
          <p:cNvSpPr txBox="1"/>
          <p:nvPr userDrawn="1"/>
        </p:nvSpPr>
        <p:spPr>
          <a:xfrm>
            <a:off x="4437033" y="6379073"/>
            <a:ext cx="41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447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D831-4D47-ED3C-4EDA-B92F046E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7D9A5-5526-0162-2FA8-1F227D687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FA28E-0EC5-7766-B03F-D0FE74C5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3F439-2013-AA39-CF68-F862B3E0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F27D7-9704-E11E-B6D9-AD7FD895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08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2514-882C-BE21-E4A9-B9268F8F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1E993-1206-CF3C-3EBF-F813E0E93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23945-4527-4694-BE84-1FE29C0D4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0528B-CDDA-0C67-FFBA-E477F96E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6A3BB-9800-7A95-20E1-168FA2D7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1701E-87D0-C357-A51A-3F77B405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4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E036-C1EC-877F-BCFA-9177F73F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42AF0-A0F1-5483-C8A2-90C08185F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876DA-F4C8-97AC-4328-505FF588E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2D41C-ABD7-D24A-1D45-710790EEC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13D47-9366-2C98-22B8-5B89898A5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7C4AC0-AA0C-DE39-9565-59A7F317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E88B8D-AADE-4232-A255-E9BA578F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71CDC-AD5C-5AC0-CC1A-B0641E4D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5088-35F9-6265-2CC2-5F2D7952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6AC0F-60E4-7D7E-5F48-6C75E6DC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334E-27F5-9BD9-DFBF-03F37045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7298-B3AE-90B4-F885-DDE37402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1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6D2B27-7A63-E9E7-1B9A-BFA02A71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887E8-1490-591E-FDED-21224275B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11411-E79D-42BE-4C7C-BF7A03C2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3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DD9AB-D7CF-22F5-9AF6-2A5DC526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B6198-8EBC-3854-4196-2AB2DF946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E1F14-B407-CC90-29D6-2EEE52141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C4F0A-835B-2BAF-6ED1-CE7938FC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5AAA3-2D8A-54E4-BB27-3251A459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63FFB-4C56-1391-F9A2-29C84057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2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2CC3-7091-6E88-FD40-A9C82957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F8091-1575-BDFC-6521-12D1933D19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E1AAD-3648-D5CC-0043-4164E4210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8BBD8-0A63-027F-A805-41C783A7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A5B71-3A2E-5607-2A96-065492D0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DE074-6609-732F-8F81-74219BFD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50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FD13-9CFD-C900-3BFF-EF8421D7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F2378-7AE6-AB52-3CEF-93BBB3665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CB62A-45E9-FA8B-0365-09CAF1A8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A0948-EFEB-689F-AB18-0D69A174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C3B48-9F55-F8A9-C659-8B91F0BC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3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A9ED4-F0D9-FFEB-1BF8-F3954D9F2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627EF-870F-5665-D4DB-0830AAFAE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FE6C0-8F0F-C06D-D86E-A6EBF279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A665D-12C8-F544-BC3B-3D53E1F7CF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67F68-37BD-203E-26F6-76D25002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C0F83-9C7A-3922-C335-5DBE8D88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D57DB4-B07C-0B4A-A50A-05A0E6AD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18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82B6-6B41-4636-3B61-D7E1ABE54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FA2B8-3579-B6F6-3EF2-6CAF02776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DC9F5-F792-A70C-9F36-F1AF2850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3694A-A199-5366-16FC-D3B10C8E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410F7-5FB5-2D63-3A75-E7EFE08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4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6C6E-886C-5C3C-8108-B5F4C400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A82EA-7179-2CE8-488F-C0671206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94879-91A2-DD10-082F-62C9CD8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C9939-68F2-3F9C-C0C7-D012F75C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796A4-2242-282E-5000-2317B535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13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DD1C-2467-AAD4-07A7-0EC64BB9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1E3FF-B0BC-DE36-89CD-F8BF1EA4A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9BD8B-9287-0F3D-62E6-7DFCC1CA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1753-C248-D2E4-18CD-AE9E64F8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4F087-6252-F2F5-5023-66976749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91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4FAC-413C-C070-12CE-B3122033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16351-8050-10BE-8968-3B0C68843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75E00-90B0-4D7C-8484-0EDBC2A9B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1D150-F6B8-4A33-6F23-660EFC46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132E4-6431-5527-8828-76F67503F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B4226-7489-CE18-21AD-644029C6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00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1976D-D5E0-E064-17D8-5C0B6A8AA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1E6D1-1DDA-73D5-A6A8-3D0892F6D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51AF0-4490-D2A1-0EAF-FB408314D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7E4E1F-0A0E-03D6-F04F-D883DC27C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E2718-997A-BAEF-51B2-8769C5D36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4CD698-4DC0-F5D5-5DDB-2FAA5561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941167-0E5E-C445-0632-4F361C0D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4EF2A-C34A-D638-8B7B-80D87CDD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44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AE88-C6D6-9A91-E8D2-7CECA17D8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0773C-7BB4-6723-764C-7577FA99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066D0-1326-B8A5-F3E2-EEF562DAC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E48AE-63F6-B52F-8296-3EDC0698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3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BF06C-13FB-F273-43E3-5DE7B966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D3686-71E5-13C0-46AF-3B358A6E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A82AA-E6B5-308D-AB9B-44E26914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30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C373-714F-7EE3-08BA-B3BB03CE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B5EC4-E83D-A80A-7DB7-A3DAC906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ABF89-D468-15E0-F302-81A2D634A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852F7-4038-CAF4-F6F0-6091BBA9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1124A-0EDC-EC78-D954-3B97C9D0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7DB86-3CB7-31B8-8ED9-CE96B986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59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6357-84FB-5063-B2E5-9671C7C4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E8C4B-2CFB-B06B-01D8-EA2DBABEE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94A8F-732C-186D-1986-18B95EFF4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E107-25DB-E57D-CC30-06775F48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71C88-9E41-DA20-20A9-53BA7858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36984-C1BC-C176-39D5-6AA533FB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62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9AF76-C98F-E4D7-F809-0CCB7037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77E4E-2A35-64BB-838F-926654DA4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4AC78-2B66-28E6-0EF8-2D5D4BD0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A329-64D4-D6DE-7C5F-D461267C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EC00D-E9C9-5B63-7573-36F350A7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838200" y="6352032"/>
            <a:ext cx="5435600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481062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7206896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79327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8658564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938439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101102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C1B687-8029-A34E-8196-7F44ADDE81F7}"/>
              </a:ext>
            </a:extLst>
          </p:cNvPr>
          <p:cNvSpPr txBox="1"/>
          <p:nvPr userDrawn="1"/>
        </p:nvSpPr>
        <p:spPr>
          <a:xfrm>
            <a:off x="1189393" y="6374627"/>
            <a:ext cx="473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InterstateCondensed" pitchFamily="2" charset="77"/>
              </a:rPr>
              <a:t>1A. PROJECT DESCRIPTION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601A7D-97EA-AB3A-44F2-D4B16376AC24}"/>
              </a:ext>
            </a:extLst>
          </p:cNvPr>
          <p:cNvSpPr txBox="1"/>
          <p:nvPr userDrawn="1"/>
        </p:nvSpPr>
        <p:spPr>
          <a:xfrm>
            <a:off x="6427274" y="6379073"/>
            <a:ext cx="51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FC7559-AF27-0746-8182-466EF218F260}"/>
              </a:ext>
            </a:extLst>
          </p:cNvPr>
          <p:cNvSpPr txBox="1"/>
          <p:nvPr userDrawn="1"/>
        </p:nvSpPr>
        <p:spPr>
          <a:xfrm>
            <a:off x="7174839" y="6385907"/>
            <a:ext cx="51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01D37-6AB6-BF8E-7989-F95A67C8A760}"/>
              </a:ext>
            </a:extLst>
          </p:cNvPr>
          <p:cNvSpPr txBox="1"/>
          <p:nvPr userDrawn="1"/>
        </p:nvSpPr>
        <p:spPr>
          <a:xfrm>
            <a:off x="7891864" y="6385907"/>
            <a:ext cx="50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BA8D5F-8734-B9AA-3043-9693065374A9}"/>
              </a:ext>
            </a:extLst>
          </p:cNvPr>
          <p:cNvSpPr txBox="1"/>
          <p:nvPr userDrawn="1"/>
        </p:nvSpPr>
        <p:spPr>
          <a:xfrm>
            <a:off x="8622714" y="6385907"/>
            <a:ext cx="5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16AE7C-7ED6-58AF-3067-2FE843971BBB}"/>
              </a:ext>
            </a:extLst>
          </p:cNvPr>
          <p:cNvSpPr txBox="1"/>
          <p:nvPr userDrawn="1"/>
        </p:nvSpPr>
        <p:spPr>
          <a:xfrm>
            <a:off x="9351134" y="6385907"/>
            <a:ext cx="51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E6475-B52D-5020-444C-17B494E1A0A6}"/>
              </a:ext>
            </a:extLst>
          </p:cNvPr>
          <p:cNvSpPr txBox="1"/>
          <p:nvPr userDrawn="1"/>
        </p:nvSpPr>
        <p:spPr>
          <a:xfrm>
            <a:off x="10070589" y="6385907"/>
            <a:ext cx="51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5635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37F0B3-13C9-066C-DF3E-415F1C42A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74E32-E252-E373-9DFD-303B761EE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5E7D3-CF05-72C0-458B-21D2EB9F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64387-7544-2045-AD27-EAE971490BC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891B0-C5B8-99AA-5C02-FEBA1790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551CD-103F-0696-0028-FB123163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72C320-1425-CC40-AD35-1800A006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4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83FD99-082E-EA79-5A51-281014BBAF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1883" y="1656054"/>
            <a:ext cx="4572181" cy="3545889"/>
          </a:xfrm>
          <a:effectLst/>
        </p:spPr>
        <p:txBody>
          <a:bodyPr anchor="ctr">
            <a:normAutofit/>
          </a:bodyPr>
          <a:lstStyle>
            <a:lvl1pPr algn="l">
              <a:defRPr sz="3733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79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7D314-C721-4719-C70B-98BD2EC18DA7}"/>
              </a:ext>
            </a:extLst>
          </p:cNvPr>
          <p:cNvSpPr/>
          <p:nvPr userDrawn="1"/>
        </p:nvSpPr>
        <p:spPr>
          <a:xfrm>
            <a:off x="0" y="1"/>
            <a:ext cx="12192000" cy="119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903" y="245254"/>
            <a:ext cx="9375356" cy="561121"/>
          </a:xfrm>
          <a:effectLst/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A80A56-F858-2EC1-6C69-5A6301703F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20B2A-8DC4-33F3-EF52-49300EBF7034}"/>
              </a:ext>
            </a:extLst>
          </p:cNvPr>
          <p:cNvSpPr txBox="1"/>
          <p:nvPr userDrawn="1"/>
        </p:nvSpPr>
        <p:spPr>
          <a:xfrm>
            <a:off x="7703662" y="2314473"/>
            <a:ext cx="166399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photo here</a:t>
            </a:r>
          </a:p>
        </p:txBody>
      </p:sp>
    </p:spTree>
    <p:extLst>
      <p:ext uri="{BB962C8B-B14F-4D97-AF65-F5344CB8AC3E}">
        <p14:creationId xmlns:p14="http://schemas.microsoft.com/office/powerpoint/2010/main" val="1553259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No Bar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7D314-C721-4719-C70B-98BD2EC18DA7}"/>
              </a:ext>
            </a:extLst>
          </p:cNvPr>
          <p:cNvSpPr/>
          <p:nvPr userDrawn="1"/>
        </p:nvSpPr>
        <p:spPr>
          <a:xfrm>
            <a:off x="0" y="1"/>
            <a:ext cx="12192000" cy="119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903" y="245254"/>
            <a:ext cx="9375356" cy="561121"/>
          </a:xfrm>
          <a:effectLst/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A80A56-F858-2EC1-6C69-5A6301703F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20B2A-8DC4-33F3-EF52-49300EBF7034}"/>
              </a:ext>
            </a:extLst>
          </p:cNvPr>
          <p:cNvSpPr txBox="1"/>
          <p:nvPr userDrawn="1"/>
        </p:nvSpPr>
        <p:spPr>
          <a:xfrm>
            <a:off x="7703662" y="2314473"/>
            <a:ext cx="166399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photo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905D3-BE65-FFF9-F8F4-C2466A814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9018" b="18477"/>
          <a:stretch/>
        </p:blipFill>
        <p:spPr>
          <a:xfrm>
            <a:off x="6095999" y="1176329"/>
            <a:ext cx="6095999" cy="2128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F1B97-DB82-CCB3-08CF-5CDEC1620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58" t="34124" r="103" b="13979"/>
          <a:stretch/>
        </p:blipFill>
        <p:spPr>
          <a:xfrm>
            <a:off x="6096000" y="3910959"/>
            <a:ext cx="6089649" cy="212845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531514-1ECB-5BF5-EF03-A1BA38AE3E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7711" y="1176329"/>
            <a:ext cx="6096000" cy="212845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5CD1CBD-AA50-1EFF-64D0-2B9F3B40B2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062" y="3906685"/>
            <a:ext cx="6089649" cy="212845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88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d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A0948-F518-E8AE-225A-DCFCA050C6A2}"/>
              </a:ext>
            </a:extLst>
          </p:cNvPr>
          <p:cNvSpPr/>
          <p:nvPr userDrawn="1"/>
        </p:nvSpPr>
        <p:spPr>
          <a:xfrm>
            <a:off x="1" y="1"/>
            <a:ext cx="12191999" cy="136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99394B-AB75-7F9B-564E-1A4C8B133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551" y="3949700"/>
            <a:ext cx="8013700" cy="19833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402CC1-DBD3-59FD-7EDE-E2A770A2E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474" y="951752"/>
            <a:ext cx="4893981" cy="1946056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21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950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168" y="1736101"/>
            <a:ext cx="2587827" cy="4183651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133"/>
            </a:lvl1pPr>
            <a:lvl2pPr marL="685783" indent="-228594">
              <a:buFont typeface="Wingdings" pitchFamily="2" charset="2"/>
              <a:buChar char="§"/>
              <a:defRPr sz="2133"/>
            </a:lvl2pPr>
            <a:lvl3pPr marL="1142971" indent="-228594">
              <a:buFont typeface="Wingdings" pitchFamily="2" charset="2"/>
              <a:buChar char="§"/>
              <a:defRPr sz="1867"/>
            </a:lvl3pPr>
            <a:lvl4pPr marL="1600160" indent="-228594">
              <a:buFont typeface="Wingdings" pitchFamily="2" charset="2"/>
              <a:buChar char="§"/>
              <a:defRPr sz="1600"/>
            </a:lvl4pPr>
            <a:lvl5pPr marL="2057349" indent="-228594"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6EB73-B9F4-3F67-6E3F-5C222EE574FE}"/>
              </a:ext>
            </a:extLst>
          </p:cNvPr>
          <p:cNvSpPr/>
          <p:nvPr userDrawn="1"/>
        </p:nvSpPr>
        <p:spPr>
          <a:xfrm>
            <a:off x="3565636" y="3704152"/>
            <a:ext cx="2302245" cy="2215601"/>
          </a:xfrm>
          <a:prstGeom prst="rect">
            <a:avLst/>
          </a:prstGeom>
          <a:solidFill>
            <a:schemeClr val="bg1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3EB51-DC2A-FCFC-2A0B-7B77A527B512}"/>
              </a:ext>
            </a:extLst>
          </p:cNvPr>
          <p:cNvSpPr/>
          <p:nvPr userDrawn="1"/>
        </p:nvSpPr>
        <p:spPr>
          <a:xfrm>
            <a:off x="6022603" y="3704152"/>
            <a:ext cx="2302245" cy="2215601"/>
          </a:xfrm>
          <a:prstGeom prst="rect">
            <a:avLst/>
          </a:prstGeom>
          <a:solidFill>
            <a:schemeClr val="bg1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7CC12B-01A7-D250-CF0A-4459833C4A6B}"/>
              </a:ext>
            </a:extLst>
          </p:cNvPr>
          <p:cNvSpPr/>
          <p:nvPr userDrawn="1"/>
        </p:nvSpPr>
        <p:spPr>
          <a:xfrm>
            <a:off x="8473383" y="3704152"/>
            <a:ext cx="2302245" cy="2215601"/>
          </a:xfrm>
          <a:prstGeom prst="rect">
            <a:avLst/>
          </a:prstGeom>
          <a:solidFill>
            <a:schemeClr val="bg1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2FD87-C2A9-6329-EFAF-96666DC3E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104" r="11104"/>
          <a:stretch/>
        </p:blipFill>
        <p:spPr>
          <a:xfrm>
            <a:off x="3565638" y="1736101"/>
            <a:ext cx="2302245" cy="1968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4032C-C736-7568-274A-50D7C45E9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14" r="19794"/>
          <a:stretch/>
        </p:blipFill>
        <p:spPr>
          <a:xfrm>
            <a:off x="6022603" y="1736101"/>
            <a:ext cx="2302245" cy="1968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50256-3340-DEE3-620A-76872E237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0609" b="12545"/>
          <a:stretch/>
        </p:blipFill>
        <p:spPr>
          <a:xfrm>
            <a:off x="8473383" y="1736101"/>
            <a:ext cx="2302245" cy="1968048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1C93DD2-D062-84BE-BF49-A2398E693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5635" y="1736100"/>
            <a:ext cx="2302244" cy="196804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9A00255F-6900-C108-2A08-DA2A84F84D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22097" y="1736100"/>
            <a:ext cx="2302244" cy="196804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82768028-5DBF-F1F5-E60E-6AEF73D2DF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69527" y="1736100"/>
            <a:ext cx="2302244" cy="196804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25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1A7561-A2B3-E932-553E-258006EDA908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514C2-E7D6-41D5-AD1A-4BEBB71DC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000" b="37588"/>
          <a:stretch/>
        </p:blipFill>
        <p:spPr>
          <a:xfrm>
            <a:off x="0" y="1"/>
            <a:ext cx="12192000" cy="10063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67354C-1CA5-EF6F-1496-24AFD9C75F19}"/>
              </a:ext>
            </a:extLst>
          </p:cNvPr>
          <p:cNvSpPr/>
          <p:nvPr userDrawn="1"/>
        </p:nvSpPr>
        <p:spPr>
          <a:xfrm>
            <a:off x="1" y="1"/>
            <a:ext cx="11874268" cy="100634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43" y="171816"/>
            <a:ext cx="9752972" cy="6955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DEF892-089D-197E-610A-B8768C27A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5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Pi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1A7561-A2B3-E932-553E-258006EDA908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514C2-E7D6-41D5-AD1A-4BEBB71DC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63" b="42663"/>
          <a:stretch/>
        </p:blipFill>
        <p:spPr>
          <a:xfrm>
            <a:off x="0" y="1"/>
            <a:ext cx="12192000" cy="10063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67354C-1CA5-EF6F-1496-24AFD9C75F19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9262" y="1949090"/>
            <a:ext cx="5351012" cy="419687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DEF892-089D-197E-610A-B8768C27A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52372-BA66-5C0C-8C14-FDE8349FB8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467" r="1467"/>
          <a:stretch/>
        </p:blipFill>
        <p:spPr>
          <a:xfrm>
            <a:off x="470801" y="1385118"/>
            <a:ext cx="2249864" cy="2317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38296-9A9A-E1EF-6814-3ADF64DEE2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822" r="22822"/>
          <a:stretch/>
        </p:blipFill>
        <p:spPr>
          <a:xfrm>
            <a:off x="2954059" y="1385118"/>
            <a:ext cx="2249864" cy="2317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E2CEE7-8B37-FFE1-BFEA-C30385187E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7726" r="17726"/>
          <a:stretch/>
        </p:blipFill>
        <p:spPr>
          <a:xfrm>
            <a:off x="470801" y="3903585"/>
            <a:ext cx="2249864" cy="2317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30607-9B24-DB2D-65E0-B320522343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6836" r="16836"/>
          <a:stretch/>
        </p:blipFill>
        <p:spPr>
          <a:xfrm>
            <a:off x="2954059" y="3903585"/>
            <a:ext cx="2249864" cy="2317876"/>
          </a:xfrm>
          <a:prstGeom prst="rect">
            <a:avLst/>
          </a:prstGeom>
        </p:spPr>
      </p:pic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A8449024-D952-D4C0-1AB1-D0DE72234B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801" y="1384881"/>
            <a:ext cx="2249864" cy="231787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D888A8D6-C764-446B-945A-6976C0C4EC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50429" y="1384881"/>
            <a:ext cx="2249864" cy="231787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460E7071-120A-23EF-F3C3-9A2BF53958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0801" y="3893958"/>
            <a:ext cx="2249864" cy="231787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0603B04D-44AC-FF91-D1E9-875AFC4D9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0429" y="3893958"/>
            <a:ext cx="2249864" cy="231787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85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1A7561-A2B3-E932-553E-258006EDA908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514C2-E7D6-41D5-AD1A-4BEBB71DC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63" b="42663"/>
          <a:stretch/>
        </p:blipFill>
        <p:spPr>
          <a:xfrm>
            <a:off x="0" y="1"/>
            <a:ext cx="12192000" cy="10063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67354C-1CA5-EF6F-1496-24AFD9C75F19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875" y="1651063"/>
            <a:ext cx="11133432" cy="419687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DEF892-089D-197E-610A-B8768C27A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7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1408378" y="6361459"/>
            <a:ext cx="5435600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3093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7206896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79327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8658564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938439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101102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2E779-30FB-1EEC-0D78-34E779E55031}"/>
              </a:ext>
            </a:extLst>
          </p:cNvPr>
          <p:cNvSpPr txBox="1"/>
          <p:nvPr userDrawn="1"/>
        </p:nvSpPr>
        <p:spPr>
          <a:xfrm>
            <a:off x="1591026" y="6384054"/>
            <a:ext cx="507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InterstateCondensed" pitchFamily="2" charset="77"/>
              </a:rPr>
              <a:t>1B. RESILIENCY PRIORITIES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084-B071-5C36-B152-68A500B4714C}"/>
              </a:ext>
            </a:extLst>
          </p:cNvPr>
          <p:cNvSpPr txBox="1"/>
          <p:nvPr userDrawn="1"/>
        </p:nvSpPr>
        <p:spPr>
          <a:xfrm>
            <a:off x="604043" y="6379073"/>
            <a:ext cx="47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6ECD1-6213-CBC8-497B-42FE16C08299}"/>
              </a:ext>
            </a:extLst>
          </p:cNvPr>
          <p:cNvSpPr txBox="1"/>
          <p:nvPr userDrawn="1"/>
        </p:nvSpPr>
        <p:spPr>
          <a:xfrm>
            <a:off x="7158702" y="6379073"/>
            <a:ext cx="5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F9D08-54DD-01AB-DDCB-A7D7DDAAE5C4}"/>
              </a:ext>
            </a:extLst>
          </p:cNvPr>
          <p:cNvSpPr txBox="1"/>
          <p:nvPr userDrawn="1"/>
        </p:nvSpPr>
        <p:spPr>
          <a:xfrm>
            <a:off x="7890682" y="6379073"/>
            <a:ext cx="5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1564D-683F-C3D9-7981-C9EEFD42B3D3}"/>
              </a:ext>
            </a:extLst>
          </p:cNvPr>
          <p:cNvSpPr txBox="1"/>
          <p:nvPr userDrawn="1"/>
        </p:nvSpPr>
        <p:spPr>
          <a:xfrm>
            <a:off x="8613695" y="6379073"/>
            <a:ext cx="5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06D6C-0D8D-CFD2-9A0B-886381BBE5E2}"/>
              </a:ext>
            </a:extLst>
          </p:cNvPr>
          <p:cNvSpPr txBox="1"/>
          <p:nvPr userDrawn="1"/>
        </p:nvSpPr>
        <p:spPr>
          <a:xfrm>
            <a:off x="9338376" y="6379073"/>
            <a:ext cx="51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0075A-DFE8-C939-0AFA-1C4AC1ED5742}"/>
              </a:ext>
            </a:extLst>
          </p:cNvPr>
          <p:cNvSpPr txBox="1"/>
          <p:nvPr userDrawn="1"/>
        </p:nvSpPr>
        <p:spPr>
          <a:xfrm>
            <a:off x="10073172" y="6379073"/>
            <a:ext cx="5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0492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Pi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2E93AA-4DFE-EA64-2BA6-FA108F046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603" t="1" r="38716" b="2687"/>
          <a:stretch/>
        </p:blipFill>
        <p:spPr>
          <a:xfrm>
            <a:off x="4627509" y="1662212"/>
            <a:ext cx="2164028" cy="403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754A33-D4DB-816E-CB2C-2ACD5E211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7" t="1" r="63783" b="1626"/>
          <a:stretch/>
        </p:blipFill>
        <p:spPr>
          <a:xfrm>
            <a:off x="7043305" y="1662212"/>
            <a:ext cx="2170176" cy="4049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A6BBB4-CD1F-C4BB-2171-D16E2D3E3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616" t="3338" r="12958" b="3567"/>
          <a:stretch/>
        </p:blipFill>
        <p:spPr>
          <a:xfrm>
            <a:off x="9450277" y="1662211"/>
            <a:ext cx="2170176" cy="4028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1A7561-A2B3-E932-553E-258006EDA908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514C2-E7D6-41D5-AD1A-4BEBB71DC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000" b="37588"/>
          <a:stretch/>
        </p:blipFill>
        <p:spPr>
          <a:xfrm>
            <a:off x="0" y="1"/>
            <a:ext cx="12192000" cy="10063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67354C-1CA5-EF6F-1496-24AFD9C75F19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168" y="1546477"/>
            <a:ext cx="3412285" cy="4349653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133"/>
            </a:lvl1pPr>
            <a:lvl2pPr marL="685783" indent="-228594">
              <a:buFont typeface="Wingdings" pitchFamily="2" charset="2"/>
              <a:buChar char="§"/>
              <a:defRPr sz="1600"/>
            </a:lvl2pPr>
            <a:lvl3pPr marL="1142971" indent="-228594">
              <a:buFont typeface="Wingdings" pitchFamily="2" charset="2"/>
              <a:buChar char="§"/>
              <a:defRPr sz="1467"/>
            </a:lvl3pPr>
            <a:lvl4pPr marL="1600160" indent="-228594">
              <a:buFont typeface="Wingdings" pitchFamily="2" charset="2"/>
              <a:buChar char="§"/>
              <a:defRPr sz="1400"/>
            </a:lvl4pPr>
            <a:lvl5pPr marL="2057349" indent="-228594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DEF892-089D-197E-610A-B8768C27AE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94ABC3-0B8B-F562-04F8-4F6C4433EB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7509" y="1662211"/>
            <a:ext cx="2163233" cy="40280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3BE91E0-4919-0609-EEA1-85E6CB88E6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50249" y="1674581"/>
            <a:ext cx="2163233" cy="40280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0F8B9D69-2101-9743-7B69-5D13E75DCC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56221" y="1666935"/>
            <a:ext cx="2163233" cy="40280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52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C22858-596C-2A6F-615B-CB9842BB8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7080" b="40508"/>
          <a:stretch/>
        </p:blipFill>
        <p:spPr>
          <a:xfrm>
            <a:off x="0" y="1"/>
            <a:ext cx="12192000" cy="1006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13CF45-9313-4493-7F97-135C4D1F5C2A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2E5E9D-EBA5-260D-4E98-4A35D425BC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4565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 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3F298D-2AAC-FD0E-FDF7-1D981318B33B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22858-596C-2A6F-615B-CB9842BB8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1746" b="41746"/>
          <a:stretch/>
        </p:blipFill>
        <p:spPr>
          <a:xfrm flipH="1">
            <a:off x="0" y="1"/>
            <a:ext cx="12192000" cy="1006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13CF45-9313-4493-7F97-135C4D1F5C2A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2E5E9D-EBA5-260D-4E98-4A35D425BC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4855" y="2211724"/>
            <a:ext cx="5742189" cy="3365184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9F247-0B93-EA76-2A16-5B61CD9DB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562" r="27562" b="28409"/>
          <a:stretch/>
        </p:blipFill>
        <p:spPr>
          <a:xfrm>
            <a:off x="459295" y="1481667"/>
            <a:ext cx="4593165" cy="482466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5E2C4D-D484-8FC3-44DC-FECFB1FD43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9295" y="1481667"/>
            <a:ext cx="4593167" cy="482600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26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3F298D-2AAC-FD0E-FDF7-1D981318B33B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22858-596C-2A6F-615B-CB9842BB8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63" b="42663"/>
          <a:stretch/>
        </p:blipFill>
        <p:spPr>
          <a:xfrm flipH="1">
            <a:off x="0" y="1"/>
            <a:ext cx="12192000" cy="1006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13CF45-9313-4493-7F97-135C4D1F5C2A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2E5E9D-EBA5-260D-4E98-4A35D425BC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167" y="1546478"/>
            <a:ext cx="6258199" cy="4595053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90373-29EC-3A9C-2A11-FE8B0D3DF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442" t="3" r="31823" b="2577"/>
          <a:stretch/>
        </p:blipFill>
        <p:spPr>
          <a:xfrm>
            <a:off x="7810697" y="1375379"/>
            <a:ext cx="3334259" cy="508365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1C75B-EA2A-18F6-CF08-5DA7090D6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0697" y="1375379"/>
            <a:ext cx="3334259" cy="508365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06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3F298D-2AAC-FD0E-FDF7-1D981318B33B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22858-596C-2A6F-615B-CB9842BB8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7080" b="40508"/>
          <a:stretch/>
        </p:blipFill>
        <p:spPr>
          <a:xfrm>
            <a:off x="0" y="1"/>
            <a:ext cx="12192000" cy="1006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13CF45-9313-4493-7F97-135C4D1F5C2A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2E5E9D-EBA5-260D-4E98-4A35D425BC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90" y="4486912"/>
            <a:ext cx="10235769" cy="148153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457189" indent="0">
              <a:buFont typeface="Wingdings" pitchFamily="2" charset="2"/>
              <a:buNone/>
              <a:defRPr sz="1867"/>
            </a:lvl2pPr>
            <a:lvl3pPr marL="1142971" indent="-228594">
              <a:buFont typeface="Wingdings" pitchFamily="2" charset="2"/>
              <a:buChar char="§"/>
              <a:defRPr sz="1867"/>
            </a:lvl3pPr>
            <a:lvl4pPr marL="1600160" indent="-228594">
              <a:buFont typeface="Wingdings" pitchFamily="2" charset="2"/>
              <a:buChar char="§"/>
              <a:defRPr sz="1600"/>
            </a:lvl4pPr>
            <a:lvl5pPr marL="2057349" indent="-228594"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B2AA6E-974A-5EEC-3FC4-30FC08E1B964}"/>
              </a:ext>
            </a:extLst>
          </p:cNvPr>
          <p:cNvSpPr txBox="1"/>
          <p:nvPr userDrawn="1"/>
        </p:nvSpPr>
        <p:spPr>
          <a:xfrm>
            <a:off x="6693759" y="2400987"/>
            <a:ext cx="139528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photo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B8AAE9-8D3F-43D7-936C-7985520A35B9}"/>
              </a:ext>
            </a:extLst>
          </p:cNvPr>
          <p:cNvSpPr txBox="1"/>
          <p:nvPr userDrawn="1"/>
        </p:nvSpPr>
        <p:spPr>
          <a:xfrm>
            <a:off x="9143395" y="2400987"/>
            <a:ext cx="139528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photo here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6B8396-9A61-3A62-2254-148BB11E72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726" r="17726"/>
          <a:stretch/>
        </p:blipFill>
        <p:spPr>
          <a:xfrm>
            <a:off x="818479" y="1586987"/>
            <a:ext cx="2281732" cy="23178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886DF5-363C-E331-7AF8-DF872F8E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046" r="3436"/>
          <a:stretch/>
        </p:blipFill>
        <p:spPr>
          <a:xfrm>
            <a:off x="6240047" y="1586987"/>
            <a:ext cx="2249864" cy="2317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EB57A9-58CB-918B-E4F3-73E93A12B1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5831" b="15831"/>
          <a:stretch/>
        </p:blipFill>
        <p:spPr>
          <a:xfrm>
            <a:off x="8905867" y="1586987"/>
            <a:ext cx="2249864" cy="23178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EA7295-809D-C24A-F926-18824815FF3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5745" b="15745"/>
          <a:stretch/>
        </p:blipFill>
        <p:spPr>
          <a:xfrm>
            <a:off x="3516168" y="1586987"/>
            <a:ext cx="2249864" cy="2317876"/>
          </a:xfrm>
          <a:prstGeom prst="rect">
            <a:avLst/>
          </a:prstGeom>
        </p:spPr>
      </p:pic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C730CC28-9952-7632-A74F-2661B13FE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151" y="1587501"/>
            <a:ext cx="2281767" cy="231775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8C231764-192B-DF09-7D23-012B530983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4926" y="1587501"/>
            <a:ext cx="2281767" cy="231775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F046826-07A9-EA08-DBDE-81B0BA1B03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6039" y="1587501"/>
            <a:ext cx="2281767" cy="231775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B3410DDD-A088-889C-09D5-B992A54C1D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94143" y="1587501"/>
            <a:ext cx="2281767" cy="231775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92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DF41CE-4D53-B2F1-6E51-8BA67B805943}"/>
              </a:ext>
            </a:extLst>
          </p:cNvPr>
          <p:cNvSpPr/>
          <p:nvPr userDrawn="1"/>
        </p:nvSpPr>
        <p:spPr>
          <a:xfrm>
            <a:off x="0" y="0"/>
            <a:ext cx="12192000" cy="6370040"/>
          </a:xfrm>
          <a:prstGeom prst="rect">
            <a:avLst/>
          </a:prstGeom>
          <a:solidFill>
            <a:srgbClr val="5162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867">
                <a:solidFill>
                  <a:schemeClr val="bg1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467">
                <a:solidFill>
                  <a:schemeClr val="bg1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08E22B-00FE-6038-5F71-EB9A3E326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1586" y="345336"/>
            <a:ext cx="1022332" cy="3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51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14389"/>
            <a:ext cx="11392773" cy="699279"/>
          </a:xfrm>
        </p:spPr>
        <p:txBody>
          <a:bodyPr anchor="t">
            <a:normAutofit/>
          </a:bodyPr>
          <a:lstStyle>
            <a:lvl1pPr algn="ctr">
              <a:defRPr sz="3733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54010F-AA83-1EEF-5BCF-02CFBF593685}"/>
              </a:ext>
            </a:extLst>
          </p:cNvPr>
          <p:cNvSpPr/>
          <p:nvPr userDrawn="1"/>
        </p:nvSpPr>
        <p:spPr>
          <a:xfrm>
            <a:off x="1" y="0"/>
            <a:ext cx="12192000" cy="184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43169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114389"/>
            <a:ext cx="11392775" cy="699279"/>
          </a:xfrm>
        </p:spPr>
        <p:txBody>
          <a:bodyPr anchor="t">
            <a:normAutofit/>
          </a:bodyPr>
          <a:lstStyle>
            <a:lvl1pPr algn="ctr">
              <a:defRPr sz="3733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4956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14389"/>
            <a:ext cx="11311829" cy="699279"/>
          </a:xfrm>
        </p:spPr>
        <p:txBody>
          <a:bodyPr anchor="t">
            <a:normAutofit/>
          </a:bodyPr>
          <a:lstStyle>
            <a:lvl1pPr algn="ctr">
              <a:defRPr sz="3733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1056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114389"/>
            <a:ext cx="12192001" cy="699279"/>
          </a:xfrm>
        </p:spPr>
        <p:txBody>
          <a:bodyPr anchor="t">
            <a:normAutofit/>
          </a:bodyPr>
          <a:lstStyle>
            <a:lvl1pPr algn="ctr"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26409-18AA-2750-99F4-0FBC0FFED107}"/>
              </a:ext>
            </a:extLst>
          </p:cNvPr>
          <p:cNvSpPr/>
          <p:nvPr userDrawn="1"/>
        </p:nvSpPr>
        <p:spPr>
          <a:xfrm>
            <a:off x="1" y="0"/>
            <a:ext cx="12191999" cy="154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9095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2164113" y="6360219"/>
            <a:ext cx="5435600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3093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1393302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79327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8658564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938439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101102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2E779-30FB-1EEC-0D78-34E779E55031}"/>
              </a:ext>
            </a:extLst>
          </p:cNvPr>
          <p:cNvSpPr txBox="1"/>
          <p:nvPr userDrawn="1"/>
        </p:nvSpPr>
        <p:spPr>
          <a:xfrm>
            <a:off x="2309235" y="6382814"/>
            <a:ext cx="51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InterstateCondensed" pitchFamily="2" charset="77"/>
              </a:rPr>
              <a:t>1C. METHODOLOGY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084-B071-5C36-B152-68A500B4714C}"/>
              </a:ext>
            </a:extLst>
          </p:cNvPr>
          <p:cNvSpPr txBox="1"/>
          <p:nvPr userDrawn="1"/>
        </p:nvSpPr>
        <p:spPr>
          <a:xfrm>
            <a:off x="604043" y="6379073"/>
            <a:ext cx="47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6ECD1-6213-CBC8-497B-42FE16C08299}"/>
              </a:ext>
            </a:extLst>
          </p:cNvPr>
          <p:cNvSpPr txBox="1"/>
          <p:nvPr userDrawn="1"/>
        </p:nvSpPr>
        <p:spPr>
          <a:xfrm>
            <a:off x="1363038" y="6379073"/>
            <a:ext cx="47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F9D08-54DD-01AB-DDCB-A7D7DDAAE5C4}"/>
              </a:ext>
            </a:extLst>
          </p:cNvPr>
          <p:cNvSpPr txBox="1"/>
          <p:nvPr userDrawn="1"/>
        </p:nvSpPr>
        <p:spPr>
          <a:xfrm>
            <a:off x="7890681" y="6379073"/>
            <a:ext cx="5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1564D-683F-C3D9-7981-C9EEFD42B3D3}"/>
              </a:ext>
            </a:extLst>
          </p:cNvPr>
          <p:cNvSpPr txBox="1"/>
          <p:nvPr userDrawn="1"/>
        </p:nvSpPr>
        <p:spPr>
          <a:xfrm>
            <a:off x="8613695" y="6379073"/>
            <a:ext cx="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06D6C-0D8D-CFD2-9A0B-886381BBE5E2}"/>
              </a:ext>
            </a:extLst>
          </p:cNvPr>
          <p:cNvSpPr txBox="1"/>
          <p:nvPr userDrawn="1"/>
        </p:nvSpPr>
        <p:spPr>
          <a:xfrm>
            <a:off x="9347341" y="6379073"/>
            <a:ext cx="4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0075A-DFE8-C939-0AFA-1C4AC1ED5742}"/>
              </a:ext>
            </a:extLst>
          </p:cNvPr>
          <p:cNvSpPr txBox="1"/>
          <p:nvPr userDrawn="1"/>
        </p:nvSpPr>
        <p:spPr>
          <a:xfrm>
            <a:off x="10082137" y="6379073"/>
            <a:ext cx="48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245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r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114389"/>
            <a:ext cx="11392775" cy="699279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62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14389"/>
            <a:ext cx="11392773" cy="699279"/>
          </a:xfrm>
        </p:spPr>
        <p:txBody>
          <a:bodyPr anchor="t">
            <a:normAutofit/>
          </a:bodyPr>
          <a:lstStyle>
            <a:lvl1pPr algn="ctr"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306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rk 4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114389"/>
            <a:ext cx="11392775" cy="699279"/>
          </a:xfrm>
        </p:spPr>
        <p:txBody>
          <a:bodyPr anchor="t">
            <a:normAutofit/>
          </a:bodyPr>
          <a:lstStyle>
            <a:lvl1pPr algn="ctr"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2282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Slide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097" y="1690157"/>
            <a:ext cx="5274169" cy="4270376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1" y="1690157"/>
            <a:ext cx="5274169" cy="4270376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2400"/>
            </a:lvl1pPr>
            <a:lvl2pPr marL="685783" indent="-228594">
              <a:buFont typeface="Wingdings" pitchFamily="2" charset="2"/>
              <a:buChar char="§"/>
              <a:defRPr sz="1867"/>
            </a:lvl2pPr>
            <a:lvl3pPr marL="1142971" indent="-228594">
              <a:buFont typeface="Wingdings" pitchFamily="2" charset="2"/>
              <a:buChar char="§"/>
              <a:defRPr sz="1600"/>
            </a:lvl3pPr>
            <a:lvl4pPr marL="1600160" indent="-228594">
              <a:buFont typeface="Wingdings" pitchFamily="2" charset="2"/>
              <a:buChar char="§"/>
              <a:defRPr sz="1467"/>
            </a:lvl4pPr>
            <a:lvl5pPr marL="2057349" indent="-228594">
              <a:buFont typeface="Wingdings" pitchFamily="2" charset="2"/>
              <a:buChar char="§"/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1230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8C7FB7-EF5D-FFA5-43AF-18BC902769FB}"/>
              </a:ext>
            </a:extLst>
          </p:cNvPr>
          <p:cNvSpPr/>
          <p:nvPr userDrawn="1"/>
        </p:nvSpPr>
        <p:spPr>
          <a:xfrm>
            <a:off x="0" y="1"/>
            <a:ext cx="12192000" cy="160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94389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F4B12-05EF-D6B7-E224-0B44EA5D2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821B-4938-4EE6-9249-26E925104A5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4B066-21BD-2C37-D8D8-14E16E62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FED72-511E-27C3-D058-9D9D0EE2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BD76-C9F2-46C5-88DA-09FFCB859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9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2911609" y="6360219"/>
            <a:ext cx="5435600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3093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1393302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2148291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8658564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938439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101102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2E779-30FB-1EEC-0D78-34E779E55031}"/>
              </a:ext>
            </a:extLst>
          </p:cNvPr>
          <p:cNvSpPr txBox="1"/>
          <p:nvPr userDrawn="1"/>
        </p:nvSpPr>
        <p:spPr>
          <a:xfrm>
            <a:off x="3056731" y="6382814"/>
            <a:ext cx="51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InterstateCondensed" pitchFamily="2" charset="77"/>
              </a:rPr>
              <a:t>1D. DEMONSTRATION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084-B071-5C36-B152-68A500B4714C}"/>
              </a:ext>
            </a:extLst>
          </p:cNvPr>
          <p:cNvSpPr txBox="1"/>
          <p:nvPr userDrawn="1"/>
        </p:nvSpPr>
        <p:spPr>
          <a:xfrm>
            <a:off x="595078" y="6379073"/>
            <a:ext cx="48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6ECD1-6213-CBC8-497B-42FE16C08299}"/>
              </a:ext>
            </a:extLst>
          </p:cNvPr>
          <p:cNvSpPr txBox="1"/>
          <p:nvPr userDrawn="1"/>
        </p:nvSpPr>
        <p:spPr>
          <a:xfrm>
            <a:off x="1336143" y="6379073"/>
            <a:ext cx="54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F9D08-54DD-01AB-DDCB-A7D7DDAAE5C4}"/>
              </a:ext>
            </a:extLst>
          </p:cNvPr>
          <p:cNvSpPr txBox="1"/>
          <p:nvPr userDrawn="1"/>
        </p:nvSpPr>
        <p:spPr>
          <a:xfrm>
            <a:off x="2088312" y="6379073"/>
            <a:ext cx="5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1564D-683F-C3D9-7981-C9EEFD42B3D3}"/>
              </a:ext>
            </a:extLst>
          </p:cNvPr>
          <p:cNvSpPr txBox="1"/>
          <p:nvPr userDrawn="1"/>
        </p:nvSpPr>
        <p:spPr>
          <a:xfrm>
            <a:off x="8613695" y="6379073"/>
            <a:ext cx="51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06D6C-0D8D-CFD2-9A0B-886381BBE5E2}"/>
              </a:ext>
            </a:extLst>
          </p:cNvPr>
          <p:cNvSpPr txBox="1"/>
          <p:nvPr userDrawn="1"/>
        </p:nvSpPr>
        <p:spPr>
          <a:xfrm>
            <a:off x="9347341" y="6379073"/>
            <a:ext cx="51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0075A-DFE8-C939-0AFA-1C4AC1ED5742}"/>
              </a:ext>
            </a:extLst>
          </p:cNvPr>
          <p:cNvSpPr txBox="1"/>
          <p:nvPr userDrawn="1"/>
        </p:nvSpPr>
        <p:spPr>
          <a:xfrm>
            <a:off x="10064207" y="6379073"/>
            <a:ext cx="5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3902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3637443" y="6360219"/>
            <a:ext cx="5435600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3093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1393302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2148291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2907216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938439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101102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2E779-30FB-1EEC-0D78-34E779E55031}"/>
              </a:ext>
            </a:extLst>
          </p:cNvPr>
          <p:cNvSpPr txBox="1"/>
          <p:nvPr userDrawn="1"/>
        </p:nvSpPr>
        <p:spPr>
          <a:xfrm>
            <a:off x="3782565" y="6382814"/>
            <a:ext cx="51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InterstateCondensed" pitchFamily="2" charset="77"/>
              </a:rPr>
              <a:t>1E. LESSONS LEARNED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084-B071-5C36-B152-68A500B4714C}"/>
              </a:ext>
            </a:extLst>
          </p:cNvPr>
          <p:cNvSpPr txBox="1"/>
          <p:nvPr userDrawn="1"/>
        </p:nvSpPr>
        <p:spPr>
          <a:xfrm>
            <a:off x="595078" y="6379073"/>
            <a:ext cx="48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6ECD1-6213-CBC8-497B-42FE16C08299}"/>
              </a:ext>
            </a:extLst>
          </p:cNvPr>
          <p:cNvSpPr txBox="1"/>
          <p:nvPr userDrawn="1"/>
        </p:nvSpPr>
        <p:spPr>
          <a:xfrm>
            <a:off x="1336143" y="6379073"/>
            <a:ext cx="54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F9D08-54DD-01AB-DDCB-A7D7DDAAE5C4}"/>
              </a:ext>
            </a:extLst>
          </p:cNvPr>
          <p:cNvSpPr txBox="1"/>
          <p:nvPr userDrawn="1"/>
        </p:nvSpPr>
        <p:spPr>
          <a:xfrm>
            <a:off x="2088312" y="6379073"/>
            <a:ext cx="54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1564D-683F-C3D9-7981-C9EEFD42B3D3}"/>
              </a:ext>
            </a:extLst>
          </p:cNvPr>
          <p:cNvSpPr txBox="1"/>
          <p:nvPr userDrawn="1"/>
        </p:nvSpPr>
        <p:spPr>
          <a:xfrm>
            <a:off x="2862347" y="6379073"/>
            <a:ext cx="52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06D6C-0D8D-CFD2-9A0B-886381BBE5E2}"/>
              </a:ext>
            </a:extLst>
          </p:cNvPr>
          <p:cNvSpPr txBox="1"/>
          <p:nvPr userDrawn="1"/>
        </p:nvSpPr>
        <p:spPr>
          <a:xfrm>
            <a:off x="9338377" y="6379073"/>
            <a:ext cx="51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0075A-DFE8-C939-0AFA-1C4AC1ED5742}"/>
              </a:ext>
            </a:extLst>
          </p:cNvPr>
          <p:cNvSpPr txBox="1"/>
          <p:nvPr userDrawn="1"/>
        </p:nvSpPr>
        <p:spPr>
          <a:xfrm>
            <a:off x="10073172" y="6379073"/>
            <a:ext cx="5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7077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4496235" y="6360219"/>
            <a:ext cx="4576808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3093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1393302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2148291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2907216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938439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101102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2E779-30FB-1EEC-0D78-34E779E55031}"/>
              </a:ext>
            </a:extLst>
          </p:cNvPr>
          <p:cNvSpPr txBox="1"/>
          <p:nvPr userDrawn="1"/>
        </p:nvSpPr>
        <p:spPr>
          <a:xfrm>
            <a:off x="4644187" y="6382814"/>
            <a:ext cx="418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InterstateCondensed" pitchFamily="2" charset="77"/>
              </a:rPr>
              <a:t>Q&amp;A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084-B071-5C36-B152-68A500B4714C}"/>
              </a:ext>
            </a:extLst>
          </p:cNvPr>
          <p:cNvSpPr txBox="1"/>
          <p:nvPr userDrawn="1"/>
        </p:nvSpPr>
        <p:spPr>
          <a:xfrm>
            <a:off x="613008" y="6379073"/>
            <a:ext cx="45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6ECD1-6213-CBC8-497B-42FE16C08299}"/>
              </a:ext>
            </a:extLst>
          </p:cNvPr>
          <p:cNvSpPr txBox="1"/>
          <p:nvPr userDrawn="1"/>
        </p:nvSpPr>
        <p:spPr>
          <a:xfrm>
            <a:off x="1363038" y="6379073"/>
            <a:ext cx="50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F9D08-54DD-01AB-DDCB-A7D7DDAAE5C4}"/>
              </a:ext>
            </a:extLst>
          </p:cNvPr>
          <p:cNvSpPr txBox="1"/>
          <p:nvPr userDrawn="1"/>
        </p:nvSpPr>
        <p:spPr>
          <a:xfrm>
            <a:off x="2133137" y="6379073"/>
            <a:ext cx="45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1564D-683F-C3D9-7981-C9EEFD42B3D3}"/>
              </a:ext>
            </a:extLst>
          </p:cNvPr>
          <p:cNvSpPr txBox="1"/>
          <p:nvPr userDrawn="1"/>
        </p:nvSpPr>
        <p:spPr>
          <a:xfrm>
            <a:off x="2880277" y="6379073"/>
            <a:ext cx="52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06D6C-0D8D-CFD2-9A0B-886381BBE5E2}"/>
              </a:ext>
            </a:extLst>
          </p:cNvPr>
          <p:cNvSpPr txBox="1"/>
          <p:nvPr userDrawn="1"/>
        </p:nvSpPr>
        <p:spPr>
          <a:xfrm>
            <a:off x="9338376" y="6379073"/>
            <a:ext cx="51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0075A-DFE8-C939-0AFA-1C4AC1ED5742}"/>
              </a:ext>
            </a:extLst>
          </p:cNvPr>
          <p:cNvSpPr txBox="1"/>
          <p:nvPr userDrawn="1"/>
        </p:nvSpPr>
        <p:spPr>
          <a:xfrm>
            <a:off x="10073172" y="6379073"/>
            <a:ext cx="5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4A18E7-31D9-84DD-1B65-AECC81B113C7}"/>
              </a:ext>
            </a:extLst>
          </p:cNvPr>
          <p:cNvSpPr/>
          <p:nvPr userDrawn="1"/>
        </p:nvSpPr>
        <p:spPr>
          <a:xfrm>
            <a:off x="3733568" y="6347749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DC8939-F7D1-A3E1-87A2-8A57BC62C9A7}"/>
              </a:ext>
            </a:extLst>
          </p:cNvPr>
          <p:cNvSpPr txBox="1"/>
          <p:nvPr userDrawn="1"/>
        </p:nvSpPr>
        <p:spPr>
          <a:xfrm>
            <a:off x="3688700" y="6374790"/>
            <a:ext cx="52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1E</a:t>
            </a:r>
          </a:p>
        </p:txBody>
      </p:sp>
    </p:spTree>
    <p:extLst>
      <p:ext uri="{BB962C8B-B14F-4D97-AF65-F5344CB8AC3E}">
        <p14:creationId xmlns:p14="http://schemas.microsoft.com/office/powerpoint/2010/main" val="72284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567-6DE7-0D40-0A18-6DDCA32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FB20F-F96A-B3BC-0E06-A0282ECD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53F0E1-0254-FEC8-5C7E-4A167024BF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571488"/>
            <a:ext cx="9479291" cy="0"/>
          </a:xfrm>
          <a:prstGeom prst="line">
            <a:avLst/>
          </a:prstGeom>
          <a:ln w="2222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4E1A0-5FBF-F7CD-7572-598740FC5FC1}"/>
              </a:ext>
            </a:extLst>
          </p:cNvPr>
          <p:cNvSpPr/>
          <p:nvPr userDrawn="1"/>
        </p:nvSpPr>
        <p:spPr>
          <a:xfrm>
            <a:off x="4371089" y="6360219"/>
            <a:ext cx="5435600" cy="414523"/>
          </a:xfrm>
          <a:prstGeom prst="roundRect">
            <a:avLst/>
          </a:prstGeom>
          <a:gradFill>
            <a:gsLst>
              <a:gs pos="0">
                <a:srgbClr val="42CAFD"/>
              </a:gs>
              <a:gs pos="85000">
                <a:srgbClr val="2F52F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05415-FBE2-D671-2830-35C3031854A5}"/>
              </a:ext>
            </a:extLst>
          </p:cNvPr>
          <p:cNvSpPr/>
          <p:nvPr userDrawn="1"/>
        </p:nvSpPr>
        <p:spPr>
          <a:xfrm>
            <a:off x="630938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971A0-2EDF-8E72-F998-26A64572BA36}"/>
              </a:ext>
            </a:extLst>
          </p:cNvPr>
          <p:cNvSpPr/>
          <p:nvPr userDrawn="1"/>
        </p:nvSpPr>
        <p:spPr>
          <a:xfrm>
            <a:off x="1393302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AF49F-6509-F7BB-E3E2-B55723EC70B6}"/>
              </a:ext>
            </a:extLst>
          </p:cNvPr>
          <p:cNvSpPr/>
          <p:nvPr userDrawn="1"/>
        </p:nvSpPr>
        <p:spPr>
          <a:xfrm>
            <a:off x="2148291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18BAAA-2014-0284-3D89-267CF1A2711B}"/>
              </a:ext>
            </a:extLst>
          </p:cNvPr>
          <p:cNvSpPr/>
          <p:nvPr userDrawn="1"/>
        </p:nvSpPr>
        <p:spPr>
          <a:xfrm>
            <a:off x="2907216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41E203-F88C-986E-4F38-56F8FD1FE55D}"/>
              </a:ext>
            </a:extLst>
          </p:cNvPr>
          <p:cNvSpPr/>
          <p:nvPr userDrawn="1"/>
        </p:nvSpPr>
        <p:spPr>
          <a:xfrm>
            <a:off x="3666021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DF1E84-8E7E-C54E-51D4-C8E5AD635742}"/>
              </a:ext>
            </a:extLst>
          </p:cNvPr>
          <p:cNvSpPr/>
          <p:nvPr userDrawn="1"/>
        </p:nvSpPr>
        <p:spPr>
          <a:xfrm>
            <a:off x="10110230" y="6352032"/>
            <a:ext cx="414523" cy="414523"/>
          </a:xfrm>
          <a:prstGeom prst="ellipse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2E779-30FB-1EEC-0D78-34E779E55031}"/>
              </a:ext>
            </a:extLst>
          </p:cNvPr>
          <p:cNvSpPr txBox="1"/>
          <p:nvPr userDrawn="1"/>
        </p:nvSpPr>
        <p:spPr>
          <a:xfrm>
            <a:off x="4516211" y="6382814"/>
            <a:ext cx="51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>
                <a:solidFill>
                  <a:schemeClr val="bg1"/>
                </a:solidFill>
                <a:latin typeface="InterstateCondensed" pitchFamily="2" charset="77"/>
              </a:rPr>
              <a:t>2. CLIMATE RESILIENCY FOR WMATA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A084-B071-5C36-B152-68A500B4714C}"/>
              </a:ext>
            </a:extLst>
          </p:cNvPr>
          <p:cNvSpPr txBox="1"/>
          <p:nvPr userDrawn="1"/>
        </p:nvSpPr>
        <p:spPr>
          <a:xfrm>
            <a:off x="595079" y="6379073"/>
            <a:ext cx="47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6ECD1-6213-CBC8-497B-42FE16C08299}"/>
              </a:ext>
            </a:extLst>
          </p:cNvPr>
          <p:cNvSpPr txBox="1"/>
          <p:nvPr userDrawn="1"/>
        </p:nvSpPr>
        <p:spPr>
          <a:xfrm>
            <a:off x="1327178" y="6379073"/>
            <a:ext cx="55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F9D08-54DD-01AB-DDCB-A7D7DDAAE5C4}"/>
              </a:ext>
            </a:extLst>
          </p:cNvPr>
          <p:cNvSpPr txBox="1"/>
          <p:nvPr userDrawn="1"/>
        </p:nvSpPr>
        <p:spPr>
          <a:xfrm>
            <a:off x="2088313" y="6379073"/>
            <a:ext cx="54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1564D-683F-C3D9-7981-C9EEFD42B3D3}"/>
              </a:ext>
            </a:extLst>
          </p:cNvPr>
          <p:cNvSpPr txBox="1"/>
          <p:nvPr userDrawn="1"/>
        </p:nvSpPr>
        <p:spPr>
          <a:xfrm>
            <a:off x="2853382" y="6379073"/>
            <a:ext cx="54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06D6C-0D8D-CFD2-9A0B-886381BBE5E2}"/>
              </a:ext>
            </a:extLst>
          </p:cNvPr>
          <p:cNvSpPr txBox="1"/>
          <p:nvPr userDrawn="1"/>
        </p:nvSpPr>
        <p:spPr>
          <a:xfrm>
            <a:off x="3602069" y="6379073"/>
            <a:ext cx="55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1E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0075A-DFE8-C939-0AFA-1C4AC1ED5742}"/>
              </a:ext>
            </a:extLst>
          </p:cNvPr>
          <p:cNvSpPr txBox="1"/>
          <p:nvPr userDrawn="1"/>
        </p:nvSpPr>
        <p:spPr>
          <a:xfrm>
            <a:off x="10082137" y="6379073"/>
            <a:ext cx="49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latin typeface="InterstateCondensed Light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1139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5.sv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in tracks through a window&#10;&#10;Description automatically generated">
            <a:extLst>
              <a:ext uri="{FF2B5EF4-FFF2-40B4-BE49-F238E27FC236}">
                <a16:creationId xmlns:a16="http://schemas.microsoft.com/office/drawing/2014/main" id="{279E1AC6-52EC-4025-7EF1-A4BB386DFC2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6FCE91-C42B-9566-0130-845A7B2457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A25">
              <a:alpha val="908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6B5661-ECA3-365D-42BB-02448BFA5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B775B-0A19-876C-EC35-62DFF5847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2EBD6-6A50-44C8-9524-E96AFEFC5B5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10859575" y="6411182"/>
            <a:ext cx="988450" cy="285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2F5E6-B03D-8BE0-6436-E2BF9F82C938}"/>
              </a:ext>
            </a:extLst>
          </p:cNvPr>
          <p:cNvSpPr txBox="1"/>
          <p:nvPr userDrawn="1"/>
        </p:nvSpPr>
        <p:spPr>
          <a:xfrm>
            <a:off x="81280" y="6371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latin typeface="Interstate" panose="020B0604020203020204" pitchFamily="34" charset="0"/>
              </a:rPr>
              <a:t>EXPLORING SYSTEMWIDE CLIMATE VULNERABILITY</a:t>
            </a:r>
          </a:p>
        </p:txBody>
      </p:sp>
    </p:spTree>
    <p:extLst>
      <p:ext uri="{BB962C8B-B14F-4D97-AF65-F5344CB8AC3E}">
        <p14:creationId xmlns:p14="http://schemas.microsoft.com/office/powerpoint/2010/main" val="289808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5" r:id="rId9"/>
    <p:sldLayoutId id="2147483666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42CAFD"/>
          </a:solidFill>
          <a:latin typeface="Interstate Bold" panose="020B06040202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Interstate" panose="020B06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Interstate" panose="020B0604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Interstate" panose="020B06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nterstate" panose="020B0604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nterstate" panose="020B06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1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42982C-DF19-E046-065A-D385FE5FAC32}"/>
              </a:ext>
            </a:extLst>
          </p:cNvPr>
          <p:cNvSpPr/>
          <p:nvPr userDrawn="1"/>
        </p:nvSpPr>
        <p:spPr>
          <a:xfrm>
            <a:off x="0" y="889553"/>
            <a:ext cx="12192000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6F883-B6D1-317F-1964-C17845D82210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 t="21428" b="21428"/>
          <a:stretch/>
        </p:blipFill>
        <p:spPr>
          <a:xfrm>
            <a:off x="0" y="1"/>
            <a:ext cx="12192000" cy="100634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168" y="1546478"/>
            <a:ext cx="10235769" cy="3476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BA8935-62FC-38D5-8F53-E8751E60005B}"/>
              </a:ext>
            </a:extLst>
          </p:cNvPr>
          <p:cNvSpPr txBox="1">
            <a:spLocks/>
          </p:cNvSpPr>
          <p:nvPr userDrawn="1"/>
        </p:nvSpPr>
        <p:spPr>
          <a:xfrm>
            <a:off x="11223587" y="6369590"/>
            <a:ext cx="67334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815711-9071-B741-BDD2-7C44BE388F24}" type="slidenum">
              <a:rPr lang="en-US" sz="933" smtClean="0">
                <a:solidFill>
                  <a:schemeClr val="tx1"/>
                </a:solidFill>
              </a:rPr>
              <a:pPr algn="r"/>
              <a:t>‹#›</a:t>
            </a:fld>
            <a:endParaRPr lang="en-US" sz="933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859D5E-9F08-C48B-5AF8-F79EC9934D7F}"/>
              </a:ext>
            </a:extLst>
          </p:cNvPr>
          <p:cNvSpPr/>
          <p:nvPr userDrawn="1"/>
        </p:nvSpPr>
        <p:spPr>
          <a:xfrm>
            <a:off x="-2" y="1"/>
            <a:ext cx="11874271" cy="100634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044" y="171816"/>
            <a:ext cx="9635427" cy="695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2335C55-1B2F-9EEB-BE26-1CF393C3E1C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441749" y="337208"/>
            <a:ext cx="1060924" cy="377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8FF6D2-44C8-5AF3-2C8E-AAEA83CCD636}"/>
              </a:ext>
            </a:extLst>
          </p:cNvPr>
          <p:cNvSpPr txBox="1"/>
          <p:nvPr userDrawn="1"/>
        </p:nvSpPr>
        <p:spPr>
          <a:xfrm>
            <a:off x="295073" y="6447457"/>
            <a:ext cx="193287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en-US" sz="1067" dirty="0">
                <a:latin typeface="Arial" panose="020B0604020202020204" pitchFamily="34" charset="0"/>
                <a:cs typeface="Arial" panose="020B0604020202020204" pitchFamily="34" charset="0"/>
              </a:rPr>
              <a:t>Innovation Series</a:t>
            </a:r>
          </a:p>
        </p:txBody>
      </p:sp>
    </p:spTree>
    <p:extLst>
      <p:ext uri="{BB962C8B-B14F-4D97-AF65-F5344CB8AC3E}">
        <p14:creationId xmlns:p14="http://schemas.microsoft.com/office/powerpoint/2010/main" val="237787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867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67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67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1F3696"/>
          </a:fgClr>
          <a:bgClr>
            <a:srgbClr val="1E272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FB1562EC-C486-CA8C-DA83-4614C528CF49}"/>
              </a:ext>
            </a:extLst>
          </p:cNvPr>
          <p:cNvSpPr/>
          <p:nvPr/>
        </p:nvSpPr>
        <p:spPr>
          <a:xfrm rot="5400000">
            <a:off x="5501626" y="-4733383"/>
            <a:ext cx="1188747" cy="12811763"/>
          </a:xfrm>
          <a:prstGeom prst="round2SameRect">
            <a:avLst>
              <a:gd name="adj1" fmla="val 35615"/>
              <a:gd name="adj2" fmla="val 0"/>
            </a:avLst>
          </a:prstGeom>
          <a:gradFill>
            <a:gsLst>
              <a:gs pos="0">
                <a:srgbClr val="42CAFD"/>
              </a:gs>
              <a:gs pos="86000">
                <a:srgbClr val="2F52F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4A397-A2D3-8A41-41AB-7424D5AF6BE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281551"/>
            <a:ext cx="12192000" cy="8604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Interstate" panose="020B0604020203020204" pitchFamily="34" charset="0"/>
                <a:cs typeface="Calibri" panose="020F0502020204030204" pitchFamily="34" charset="0"/>
              </a:rPr>
              <a:t>Making Climate Vulnerability Models Fit for Purpose: How Transportation Agencies Assess Asset 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23D3F-D4C2-7265-516B-EE17A969DEAB}"/>
              </a:ext>
            </a:extLst>
          </p:cNvPr>
          <p:cNvSpPr/>
          <p:nvPr/>
        </p:nvSpPr>
        <p:spPr>
          <a:xfrm>
            <a:off x="63574" y="-1207008"/>
            <a:ext cx="802929" cy="621792"/>
          </a:xfrm>
          <a:prstGeom prst="rect">
            <a:avLst/>
          </a:prstGeom>
          <a:solidFill>
            <a:srgbClr val="202A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CE50DE-02D3-FBF9-636D-82DE087D3EBF}"/>
              </a:ext>
            </a:extLst>
          </p:cNvPr>
          <p:cNvSpPr/>
          <p:nvPr/>
        </p:nvSpPr>
        <p:spPr>
          <a:xfrm>
            <a:off x="1087702" y="-1207008"/>
            <a:ext cx="802929" cy="621792"/>
          </a:xfrm>
          <a:prstGeom prst="rect">
            <a:avLst/>
          </a:prstGeom>
          <a:solidFill>
            <a:srgbClr val="1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CDF91D-1854-6E37-B120-3EDEDF2CE268}"/>
              </a:ext>
            </a:extLst>
          </p:cNvPr>
          <p:cNvSpPr/>
          <p:nvPr/>
        </p:nvSpPr>
        <p:spPr>
          <a:xfrm>
            <a:off x="2111830" y="-1207008"/>
            <a:ext cx="802929" cy="621792"/>
          </a:xfrm>
          <a:prstGeom prst="rect">
            <a:avLst/>
          </a:prstGeom>
          <a:solidFill>
            <a:srgbClr val="2F5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4169A0-3801-81E1-D3B1-90A866F124D6}"/>
              </a:ext>
            </a:extLst>
          </p:cNvPr>
          <p:cNvSpPr/>
          <p:nvPr/>
        </p:nvSpPr>
        <p:spPr>
          <a:xfrm>
            <a:off x="3135958" y="-1207008"/>
            <a:ext cx="802929" cy="621792"/>
          </a:xfrm>
          <a:prstGeom prst="rect">
            <a:avLst/>
          </a:prstGeom>
          <a:solidFill>
            <a:srgbClr val="42CA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4BA3B-B116-3429-A34C-675BE78F2B1E}"/>
              </a:ext>
            </a:extLst>
          </p:cNvPr>
          <p:cNvSpPr/>
          <p:nvPr/>
        </p:nvSpPr>
        <p:spPr>
          <a:xfrm>
            <a:off x="4160086" y="-1194816"/>
            <a:ext cx="802929" cy="621792"/>
          </a:xfrm>
          <a:prstGeom prst="rect">
            <a:avLst/>
          </a:prstGeom>
          <a:solidFill>
            <a:srgbClr val="00F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EECC4B7C-CDA8-567B-C55B-F66840FB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86" y="5968830"/>
            <a:ext cx="1141228" cy="3170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982EBC-AF2F-BDB5-55DC-A4455831C949}"/>
              </a:ext>
            </a:extLst>
          </p:cNvPr>
          <p:cNvSpPr txBox="1"/>
          <p:nvPr/>
        </p:nvSpPr>
        <p:spPr>
          <a:xfrm>
            <a:off x="756429" y="2409691"/>
            <a:ext cx="10658821" cy="3477875"/>
          </a:xfrm>
          <a:prstGeom prst="rect">
            <a:avLst/>
          </a:prstGeom>
          <a:solidFill>
            <a:schemeClr val="bg2">
              <a:alpha val="1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By: Kevin McKeehan, Ph.D.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Sr. Geospatial Solutions Developer, Climate Resilience and Advanced Modeling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HNTB Corporation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Cleveland, Ohio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Interstate Light" pitchFamily="2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New Jersey Coastal and Climate Resilience Conference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Interstate Light" pitchFamily="2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Session: Strengthening Communities through Climate Resilience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Interstate Light" pitchFamily="2" charset="77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Galloway, New Jersey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Light" pitchFamily="2" charset="77"/>
              </a:rPr>
              <a:t>March 9, 2026</a:t>
            </a:r>
            <a:endParaRPr lang="en-US" dirty="0">
              <a:solidFill>
                <a:schemeClr val="bg1"/>
              </a:solidFill>
              <a:latin typeface="Interstate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351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0ED8-167D-971E-687F-2E9432B6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42" y="1505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cap="all" dirty="0"/>
              <a:t>Asset Inputs Example:</a:t>
            </a:r>
            <a:br>
              <a:rPr lang="en-US" cap="all" dirty="0"/>
            </a:br>
            <a:r>
              <a:rPr lang="en-US" cap="all" dirty="0"/>
              <a:t>System Impact Rating</a:t>
            </a:r>
            <a:br>
              <a:rPr lang="en-US" cap="all" dirty="0"/>
            </a:br>
            <a:r>
              <a:rPr lang="en-US" cap="all" dirty="0"/>
              <a:t>&amp; Stakeholder Engagement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8CCEE5-56F4-8533-46DC-E08A4BEE7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695470"/>
              </p:ext>
            </p:extLst>
          </p:nvPr>
        </p:nvGraphicFramePr>
        <p:xfrm>
          <a:off x="838200" y="2014811"/>
          <a:ext cx="4563642" cy="4351327"/>
        </p:xfrm>
        <a:graphic>
          <a:graphicData uri="http://schemas.openxmlformats.org/drawingml/2006/table">
            <a:tbl>
              <a:tblPr/>
              <a:tblGrid>
                <a:gridCol w="1838222">
                  <a:extLst>
                    <a:ext uri="{9D8B030D-6E8A-4147-A177-3AD203B41FA5}">
                      <a16:colId xmlns:a16="http://schemas.microsoft.com/office/drawing/2014/main" val="3844007742"/>
                    </a:ext>
                  </a:extLst>
                </a:gridCol>
                <a:gridCol w="1838222">
                  <a:extLst>
                    <a:ext uri="{9D8B030D-6E8A-4147-A177-3AD203B41FA5}">
                      <a16:colId xmlns:a16="http://schemas.microsoft.com/office/drawing/2014/main" val="872184547"/>
                    </a:ext>
                  </a:extLst>
                </a:gridCol>
                <a:gridCol w="887198">
                  <a:extLst>
                    <a:ext uri="{9D8B030D-6E8A-4147-A177-3AD203B41FA5}">
                      <a16:colId xmlns:a16="http://schemas.microsoft.com/office/drawing/2014/main" val="1662089564"/>
                    </a:ext>
                  </a:extLst>
                </a:gridCol>
              </a:tblGrid>
              <a:tr h="6554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Asset</a:t>
                      </a:r>
                      <a:r>
                        <a:rPr lang="en-US" sz="7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Asset Sub-Category </a:t>
                      </a:r>
                      <a:r>
                        <a:rPr lang="en-US" sz="7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System Impact Rating Scale Score</a:t>
                      </a:r>
                      <a:r>
                        <a:rPr lang="en-US" sz="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039520"/>
                  </a:ext>
                </a:extLst>
              </a:tr>
              <a:tr h="167995">
                <a:tc rowSpan="6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Stations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Hub (Penn Station, Atlantic Terminal)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33901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Underground Station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62265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Elevated Stations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87291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At-Grade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204602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Cut/Below Grade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486990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Parking Structures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917723"/>
                  </a:ext>
                </a:extLst>
              </a:tr>
              <a:tr h="167995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Systems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Substations – Supply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695819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Substations - Balancing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226287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Transformers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074856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Overhead Lines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50556"/>
                  </a:ext>
                </a:extLst>
              </a:tr>
              <a:tr h="167995">
                <a:tc rowSpan="5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of Way 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Tunnels &amp; Portals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56520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Elevated/Viaduct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362158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Track/OCS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344580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Track/Diesel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22961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972852"/>
                  </a:ext>
                </a:extLst>
              </a:tr>
              <a:tr h="167995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Maintenance &amp; Layover Facilities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292956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Yards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741619"/>
                  </a:ext>
                </a:extLst>
              </a:tr>
              <a:tr h="167995">
                <a:tc rowSpan="5">
                  <a:txBody>
                    <a:bodyPr/>
                    <a:lstStyle/>
                    <a:p>
                      <a:pPr algn="ctr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Ancillary Systems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Radio Towers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323157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Pump Rooms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111168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Fan Plants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47396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Signal Bungalows &amp; Node Houses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134872"/>
                  </a:ext>
                </a:extLst>
              </a:tr>
              <a:tr h="167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Interlockings</a:t>
                      </a:r>
                      <a:r>
                        <a:rPr lang="en-US" sz="7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7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089" marR="61089" marT="30545" marB="3054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752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6AAADE-0464-6ACC-9CE4-A3ECED3C1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25454"/>
              </p:ext>
            </p:extLst>
          </p:nvPr>
        </p:nvGraphicFramePr>
        <p:xfrm>
          <a:off x="6879835" y="1240754"/>
          <a:ext cx="5086350" cy="3276600"/>
        </p:xfrm>
        <a:graphic>
          <a:graphicData uri="http://schemas.openxmlformats.org/drawingml/2006/table">
            <a:tbl>
              <a:tblPr/>
              <a:tblGrid>
                <a:gridCol w="1076325">
                  <a:extLst>
                    <a:ext uri="{9D8B030D-6E8A-4147-A177-3AD203B41FA5}">
                      <a16:colId xmlns:a16="http://schemas.microsoft.com/office/drawing/2014/main" val="1008526714"/>
                    </a:ext>
                  </a:extLst>
                </a:gridCol>
                <a:gridCol w="4010025">
                  <a:extLst>
                    <a:ext uri="{9D8B030D-6E8A-4147-A177-3AD203B41FA5}">
                      <a16:colId xmlns:a16="http://schemas.microsoft.com/office/drawing/2014/main" val="1104447601"/>
                    </a:ext>
                  </a:extLst>
                </a:gridCol>
              </a:tblGrid>
              <a:tr h="26670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System Impact Rating Scale (adapted from FHWA guidance)​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9265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10 - High​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Asset Failure: asset may be available for limited use after 60 days; travel disruptions, reduced access to destinations, commerce impacted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12609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9 - High​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20378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8 - Med/High​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5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210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7 - Med/High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5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Temporary Operational Failure: results in minor damage and/or disruption, asset may be available for limited use within 60 days; temporary system closures, temporary interdependent system impacts (utilities)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4492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6 - Medium​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7937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5 - Medium​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3946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– Med/Low​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69286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3– Med/Low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Reduced Capacity: results in little or negligible impact to asset, asset would be available with full use within 7 days; may include temporary closure/minimal travel disruption, alternative modes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47578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2 - Low​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26195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– Low​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419886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BEFDD1E-6172-4BE7-10D9-26C2838DB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2927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0FA7443-B3E5-DA31-1ED1-59DA8DA88DC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5401842" y="2879054"/>
            <a:ext cx="1477993" cy="1311420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5AB913-1E05-1698-3A6A-DCC00113D74A}"/>
              </a:ext>
            </a:extLst>
          </p:cNvPr>
          <p:cNvSpPr/>
          <p:nvPr/>
        </p:nvSpPr>
        <p:spPr>
          <a:xfrm>
            <a:off x="6879835" y="4708659"/>
            <a:ext cx="5120223" cy="16024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880" indent="-182880">
              <a:buSzPct val="75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Interstate Light" panose="020B0504020203020204" pitchFamily="34" charset="0"/>
                <a:cs typeface="Arial" panose="020B0604020202020204" pitchFamily="34" charset="0"/>
              </a:rPr>
              <a:t>Maintenance and Operations staff provided feedback on ratings</a:t>
            </a:r>
          </a:p>
          <a:p>
            <a:pPr marL="182880" indent="-182880">
              <a:buSzPct val="75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Interstate Light" panose="020B0504020203020204" pitchFamily="34" charset="0"/>
              <a:cs typeface="Arial" panose="020B0604020202020204" pitchFamily="34" charset="0"/>
            </a:endParaRPr>
          </a:p>
          <a:p>
            <a:pPr marL="182880" indent="-182880">
              <a:buSzPct val="75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Interstate Light" panose="020B0504020203020204" pitchFamily="34" charset="0"/>
                <a:cs typeface="Arial" panose="020B0604020202020204" pitchFamily="34" charset="0"/>
              </a:rPr>
              <a:t>Also provided ground-truthing</a:t>
            </a:r>
          </a:p>
          <a:p>
            <a:pPr marL="640080" lvl="1" indent="-182880">
              <a:buSzPct val="75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Interstate Light" panose="020B0504020203020204" pitchFamily="34" charset="0"/>
                <a:cs typeface="Arial" panose="020B0604020202020204" pitchFamily="34" charset="0"/>
              </a:rPr>
              <a:t>Example: Where debris clogs drains </a:t>
            </a:r>
            <a:endParaRPr lang="en-US" sz="1400" dirty="0">
              <a:solidFill>
                <a:schemeClr val="bg1"/>
              </a:solidFill>
              <a:latin typeface="Interstate Light" panose="020B0504020203020204" pitchFamily="34" charset="0"/>
              <a:cs typeface="Arial" panose="020B0604020202020204" pitchFamily="34" charset="0"/>
            </a:endParaRPr>
          </a:p>
          <a:p>
            <a:pPr lvl="1">
              <a:buSzPct val="75000"/>
            </a:pPr>
            <a:endParaRPr lang="en-US" sz="1100" dirty="0">
              <a:solidFill>
                <a:schemeClr val="bg1"/>
              </a:solidFill>
              <a:latin typeface="Interstate Light" panose="020B05040202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2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lorful shape A">
            <a:extLst>
              <a:ext uri="{FF2B5EF4-FFF2-40B4-BE49-F238E27FC236}">
                <a16:creationId xmlns:a16="http://schemas.microsoft.com/office/drawing/2014/main" id="{199F8101-22F7-1720-F19B-04DEF0EA3725}"/>
              </a:ext>
            </a:extLst>
          </p:cNvPr>
          <p:cNvSpPr/>
          <p:nvPr/>
        </p:nvSpPr>
        <p:spPr>
          <a:xfrm rot="5400000">
            <a:off x="5145511" y="1135808"/>
            <a:ext cx="1922407" cy="1189255"/>
          </a:xfrm>
          <a:custGeom>
            <a:avLst/>
            <a:gdLst/>
            <a:ahLst/>
            <a:cxnLst/>
            <a:rect l="0" t="0" r="0" b="0"/>
            <a:pathLst>
              <a:path w="4273296" h="2643581">
                <a:moveTo>
                  <a:pt x="4273296" y="1321790"/>
                </a:moveTo>
                <a:lnTo>
                  <a:pt x="3309962" y="842162"/>
                </a:lnTo>
                <a:lnTo>
                  <a:pt x="3435845" y="1132077"/>
                </a:lnTo>
                <a:lnTo>
                  <a:pt x="3101835" y="1132077"/>
                </a:lnTo>
                <a:cubicBezTo>
                  <a:pt x="2934512" y="1132077"/>
                  <a:pt x="2787357" y="1025728"/>
                  <a:pt x="2729992" y="868540"/>
                </a:cubicBezTo>
                <a:cubicBezTo>
                  <a:pt x="2545016" y="361784"/>
                  <a:pt x="2058809" y="0"/>
                  <a:pt x="1488046" y="0"/>
                </a:cubicBezTo>
                <a:lnTo>
                  <a:pt x="608507" y="0"/>
                </a:lnTo>
                <a:lnTo>
                  <a:pt x="608507" y="208800"/>
                </a:lnTo>
                <a:cubicBezTo>
                  <a:pt x="242493" y="443852"/>
                  <a:pt x="0" y="854494"/>
                  <a:pt x="0" y="1321790"/>
                </a:cubicBezTo>
                <a:cubicBezTo>
                  <a:pt x="0" y="1789087"/>
                  <a:pt x="242493" y="2199728"/>
                  <a:pt x="608507" y="2434780"/>
                </a:cubicBezTo>
                <a:lnTo>
                  <a:pt x="608507" y="2643581"/>
                </a:lnTo>
                <a:lnTo>
                  <a:pt x="1488046" y="2643581"/>
                </a:lnTo>
                <a:cubicBezTo>
                  <a:pt x="2058809" y="2643581"/>
                  <a:pt x="2545016" y="2281796"/>
                  <a:pt x="2729992" y="1775040"/>
                </a:cubicBezTo>
                <a:cubicBezTo>
                  <a:pt x="2787357" y="1617852"/>
                  <a:pt x="2934512" y="1511503"/>
                  <a:pt x="3101835" y="1511503"/>
                </a:cubicBezTo>
                <a:lnTo>
                  <a:pt x="3435845" y="1511503"/>
                </a:lnTo>
                <a:lnTo>
                  <a:pt x="3309962" y="1801418"/>
                </a:lnTo>
                <a:close/>
              </a:path>
            </a:pathLst>
          </a:custGeom>
          <a:gradFill>
            <a:gsLst>
              <a:gs pos="44000">
                <a:srgbClr val="2F52F4"/>
              </a:gs>
              <a:gs pos="98000">
                <a:srgbClr val="42CAFD"/>
              </a:gs>
            </a:gsLst>
            <a:lin ang="0" scaled="0"/>
          </a:gra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60" name="Colorful shape A">
            <a:extLst>
              <a:ext uri="{FF2B5EF4-FFF2-40B4-BE49-F238E27FC236}">
                <a16:creationId xmlns:a16="http://schemas.microsoft.com/office/drawing/2014/main" id="{21327420-F027-8E73-1223-38490B32CFF0}"/>
              </a:ext>
            </a:extLst>
          </p:cNvPr>
          <p:cNvSpPr/>
          <p:nvPr/>
        </p:nvSpPr>
        <p:spPr>
          <a:xfrm rot="13500000">
            <a:off x="6811088" y="4173808"/>
            <a:ext cx="1922407" cy="1189255"/>
          </a:xfrm>
          <a:custGeom>
            <a:avLst/>
            <a:gdLst/>
            <a:ahLst/>
            <a:cxnLst/>
            <a:rect l="0" t="0" r="0" b="0"/>
            <a:pathLst>
              <a:path w="4273296" h="2643581">
                <a:moveTo>
                  <a:pt x="4273296" y="1321790"/>
                </a:moveTo>
                <a:lnTo>
                  <a:pt x="3309962" y="842162"/>
                </a:lnTo>
                <a:lnTo>
                  <a:pt x="3435845" y="1132077"/>
                </a:lnTo>
                <a:lnTo>
                  <a:pt x="3101835" y="1132077"/>
                </a:lnTo>
                <a:cubicBezTo>
                  <a:pt x="2934512" y="1132077"/>
                  <a:pt x="2787357" y="1025728"/>
                  <a:pt x="2729992" y="868540"/>
                </a:cubicBezTo>
                <a:cubicBezTo>
                  <a:pt x="2545016" y="361784"/>
                  <a:pt x="2058809" y="0"/>
                  <a:pt x="1488046" y="0"/>
                </a:cubicBezTo>
                <a:lnTo>
                  <a:pt x="608507" y="0"/>
                </a:lnTo>
                <a:lnTo>
                  <a:pt x="608507" y="208800"/>
                </a:lnTo>
                <a:cubicBezTo>
                  <a:pt x="242493" y="443852"/>
                  <a:pt x="0" y="854494"/>
                  <a:pt x="0" y="1321790"/>
                </a:cubicBezTo>
                <a:cubicBezTo>
                  <a:pt x="0" y="1789087"/>
                  <a:pt x="242493" y="2199728"/>
                  <a:pt x="608507" y="2434780"/>
                </a:cubicBezTo>
                <a:lnTo>
                  <a:pt x="608507" y="2643581"/>
                </a:lnTo>
                <a:lnTo>
                  <a:pt x="1488046" y="2643581"/>
                </a:lnTo>
                <a:cubicBezTo>
                  <a:pt x="2058809" y="2643581"/>
                  <a:pt x="2545016" y="2281796"/>
                  <a:pt x="2729992" y="1775040"/>
                </a:cubicBezTo>
                <a:cubicBezTo>
                  <a:pt x="2787357" y="1617852"/>
                  <a:pt x="2934512" y="1511503"/>
                  <a:pt x="3101835" y="1511503"/>
                </a:cubicBezTo>
                <a:lnTo>
                  <a:pt x="3435845" y="1511503"/>
                </a:lnTo>
                <a:lnTo>
                  <a:pt x="3309962" y="1801418"/>
                </a:lnTo>
                <a:close/>
              </a:path>
            </a:pathLst>
          </a:custGeom>
          <a:gradFill>
            <a:gsLst>
              <a:gs pos="44000">
                <a:srgbClr val="2F52F4"/>
              </a:gs>
              <a:gs pos="98000">
                <a:srgbClr val="42CAFD"/>
              </a:gs>
            </a:gsLst>
            <a:lin ang="0" scaled="0"/>
          </a:gra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59" name="Colorful shape A">
            <a:extLst>
              <a:ext uri="{FF2B5EF4-FFF2-40B4-BE49-F238E27FC236}">
                <a16:creationId xmlns:a16="http://schemas.microsoft.com/office/drawing/2014/main" id="{A3DA83DA-D0E0-146B-C455-798EAE7BBBD5}"/>
              </a:ext>
            </a:extLst>
          </p:cNvPr>
          <p:cNvSpPr/>
          <p:nvPr/>
        </p:nvSpPr>
        <p:spPr>
          <a:xfrm rot="19037155">
            <a:off x="3446310" y="4173808"/>
            <a:ext cx="1922407" cy="1189255"/>
          </a:xfrm>
          <a:custGeom>
            <a:avLst/>
            <a:gdLst/>
            <a:ahLst/>
            <a:cxnLst/>
            <a:rect l="0" t="0" r="0" b="0"/>
            <a:pathLst>
              <a:path w="4273296" h="2643581">
                <a:moveTo>
                  <a:pt x="4273296" y="1321790"/>
                </a:moveTo>
                <a:lnTo>
                  <a:pt x="3309962" y="842162"/>
                </a:lnTo>
                <a:lnTo>
                  <a:pt x="3435845" y="1132077"/>
                </a:lnTo>
                <a:lnTo>
                  <a:pt x="3101835" y="1132077"/>
                </a:lnTo>
                <a:cubicBezTo>
                  <a:pt x="2934512" y="1132077"/>
                  <a:pt x="2787357" y="1025728"/>
                  <a:pt x="2729992" y="868540"/>
                </a:cubicBezTo>
                <a:cubicBezTo>
                  <a:pt x="2545016" y="361784"/>
                  <a:pt x="2058809" y="0"/>
                  <a:pt x="1488046" y="0"/>
                </a:cubicBezTo>
                <a:lnTo>
                  <a:pt x="608507" y="0"/>
                </a:lnTo>
                <a:lnTo>
                  <a:pt x="608507" y="208800"/>
                </a:lnTo>
                <a:cubicBezTo>
                  <a:pt x="242493" y="443852"/>
                  <a:pt x="0" y="854494"/>
                  <a:pt x="0" y="1321790"/>
                </a:cubicBezTo>
                <a:cubicBezTo>
                  <a:pt x="0" y="1789087"/>
                  <a:pt x="242493" y="2199728"/>
                  <a:pt x="608507" y="2434780"/>
                </a:cubicBezTo>
                <a:lnTo>
                  <a:pt x="608507" y="2643581"/>
                </a:lnTo>
                <a:lnTo>
                  <a:pt x="1488046" y="2643581"/>
                </a:lnTo>
                <a:cubicBezTo>
                  <a:pt x="2058809" y="2643581"/>
                  <a:pt x="2545016" y="2281796"/>
                  <a:pt x="2729992" y="1775040"/>
                </a:cubicBezTo>
                <a:cubicBezTo>
                  <a:pt x="2787357" y="1617852"/>
                  <a:pt x="2934512" y="1511503"/>
                  <a:pt x="3101835" y="1511503"/>
                </a:cubicBezTo>
                <a:lnTo>
                  <a:pt x="3435845" y="1511503"/>
                </a:lnTo>
                <a:lnTo>
                  <a:pt x="3309962" y="1801418"/>
                </a:lnTo>
                <a:close/>
              </a:path>
            </a:pathLst>
          </a:custGeom>
          <a:gradFill>
            <a:gsLst>
              <a:gs pos="44000">
                <a:srgbClr val="2F52F4"/>
              </a:gs>
              <a:gs pos="98000">
                <a:srgbClr val="42CAFD"/>
              </a:gs>
            </a:gsLst>
            <a:lin ang="0" scaled="0"/>
          </a:gra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4D4BF-D06C-7397-79AA-60989932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</a:p>
        </p:txBody>
      </p:sp>
      <p:sp>
        <p:nvSpPr>
          <p:cNvPr id="8" name="Colorful shape 1">
            <a:extLst>
              <a:ext uri="{FF2B5EF4-FFF2-40B4-BE49-F238E27FC236}">
                <a16:creationId xmlns:a16="http://schemas.microsoft.com/office/drawing/2014/main" id="{BE3F0FB4-510D-F70C-699D-9FD7EC832E46}"/>
              </a:ext>
            </a:extLst>
          </p:cNvPr>
          <p:cNvSpPr/>
          <p:nvPr/>
        </p:nvSpPr>
        <p:spPr>
          <a:xfrm>
            <a:off x="4968274" y="825158"/>
            <a:ext cx="2264094" cy="1274536"/>
          </a:xfrm>
          <a:custGeom>
            <a:avLst/>
            <a:gdLst/>
            <a:ahLst/>
            <a:cxnLst/>
            <a:rect l="0" t="0" r="0" b="0"/>
            <a:pathLst>
              <a:path w="3067151" h="1726603">
                <a:moveTo>
                  <a:pt x="0" y="350316"/>
                </a:moveTo>
                <a:cubicBezTo>
                  <a:pt x="63500" y="629538"/>
                  <a:pt x="203860" y="894829"/>
                  <a:pt x="421297" y="1112265"/>
                </a:cubicBezTo>
                <a:cubicBezTo>
                  <a:pt x="1035634" y="1726603"/>
                  <a:pt x="2031492" y="1726552"/>
                  <a:pt x="2645816" y="1112227"/>
                </a:cubicBezTo>
                <a:cubicBezTo>
                  <a:pt x="2863253" y="894791"/>
                  <a:pt x="3003638" y="629526"/>
                  <a:pt x="3067151" y="350316"/>
                </a:cubicBezTo>
                <a:cubicBezTo>
                  <a:pt x="2603500" y="125895"/>
                  <a:pt x="2083231" y="0"/>
                  <a:pt x="1533575" y="0"/>
                </a:cubicBezTo>
                <a:cubicBezTo>
                  <a:pt x="983907" y="0"/>
                  <a:pt x="463651" y="125895"/>
                  <a:pt x="0" y="350316"/>
                </a:cubicBezTo>
                <a:close/>
              </a:path>
            </a:pathLst>
          </a:custGeom>
          <a:solidFill>
            <a:srgbClr val="00F0B5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1" name="Colorful shape 2">
            <a:extLst>
              <a:ext uri="{FF2B5EF4-FFF2-40B4-BE49-F238E27FC236}">
                <a16:creationId xmlns:a16="http://schemas.microsoft.com/office/drawing/2014/main" id="{287D79E3-E201-56C6-71EE-BE6E05F1DAD7}"/>
              </a:ext>
            </a:extLst>
          </p:cNvPr>
          <p:cNvSpPr/>
          <p:nvPr/>
        </p:nvSpPr>
        <p:spPr>
          <a:xfrm>
            <a:off x="7331096" y="4052988"/>
            <a:ext cx="1573818" cy="1961880"/>
          </a:xfrm>
          <a:custGeom>
            <a:avLst/>
            <a:gdLst/>
            <a:ahLst/>
            <a:cxnLst/>
            <a:rect l="0" t="0" r="0" b="0"/>
            <a:pathLst>
              <a:path w="2207602" h="2751937">
                <a:moveTo>
                  <a:pt x="2207602" y="95707"/>
                </a:moveTo>
                <a:cubicBezTo>
                  <a:pt x="1934032" y="11087"/>
                  <a:pt x="1634121" y="0"/>
                  <a:pt x="1337094" y="79578"/>
                </a:cubicBezTo>
                <a:cubicBezTo>
                  <a:pt x="497903" y="304457"/>
                  <a:pt x="0" y="1166926"/>
                  <a:pt x="224853" y="2006104"/>
                </a:cubicBezTo>
                <a:cubicBezTo>
                  <a:pt x="304444" y="2303119"/>
                  <a:pt x="463969" y="2557322"/>
                  <a:pt x="674014" y="2751937"/>
                </a:cubicBezTo>
                <a:cubicBezTo>
                  <a:pt x="1100226" y="2462618"/>
                  <a:pt x="1469364" y="2075014"/>
                  <a:pt x="1744205" y="1598980"/>
                </a:cubicBezTo>
                <a:cubicBezTo>
                  <a:pt x="2019033" y="1122946"/>
                  <a:pt x="2170137" y="609447"/>
                  <a:pt x="2207602" y="95707"/>
                </a:cubicBezTo>
                <a:close/>
              </a:path>
            </a:pathLst>
          </a:custGeom>
          <a:solidFill>
            <a:srgbClr val="42CAFD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2" name="Colorful shape 3">
            <a:extLst>
              <a:ext uri="{FF2B5EF4-FFF2-40B4-BE49-F238E27FC236}">
                <a16:creationId xmlns:a16="http://schemas.microsoft.com/office/drawing/2014/main" id="{595DE549-5ECD-6D15-F7DF-FB46EB995BF6}"/>
              </a:ext>
            </a:extLst>
          </p:cNvPr>
          <p:cNvSpPr/>
          <p:nvPr/>
        </p:nvSpPr>
        <p:spPr>
          <a:xfrm>
            <a:off x="3276602" y="4053132"/>
            <a:ext cx="1573754" cy="1961736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2F52F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5" name="Center circle 1">
            <a:extLst>
              <a:ext uri="{FF2B5EF4-FFF2-40B4-BE49-F238E27FC236}">
                <a16:creationId xmlns:a16="http://schemas.microsoft.com/office/drawing/2014/main" id="{06D340BB-4D17-77A1-9EE1-99C1E7B8F6BD}"/>
              </a:ext>
            </a:extLst>
          </p:cNvPr>
          <p:cNvSpPr/>
          <p:nvPr/>
        </p:nvSpPr>
        <p:spPr>
          <a:xfrm>
            <a:off x="5282751" y="141640"/>
            <a:ext cx="1626498" cy="1626484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B3555-AB8B-6C4E-DF40-E995E9D8735C}"/>
              </a:ext>
            </a:extLst>
          </p:cNvPr>
          <p:cNvSpPr txBox="1"/>
          <p:nvPr/>
        </p:nvSpPr>
        <p:spPr>
          <a:xfrm>
            <a:off x="5444151" y="804759"/>
            <a:ext cx="1284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03364"/>
                </a:solidFill>
                <a:latin typeface="Interstate Bold" panose="020B0604020203020204" pitchFamily="34" charset="0"/>
              </a:rPr>
              <a:t>EXPOSURE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480E2A-65AF-B649-5D15-7FB4B17CEACD}"/>
              </a:ext>
            </a:extLst>
          </p:cNvPr>
          <p:cNvCxnSpPr>
            <a:cxnSpLocks/>
          </p:cNvCxnSpPr>
          <p:nvPr/>
        </p:nvCxnSpPr>
        <p:spPr>
          <a:xfrm>
            <a:off x="6909249" y="1282617"/>
            <a:ext cx="855260" cy="2240"/>
          </a:xfrm>
          <a:prstGeom prst="line">
            <a:avLst/>
          </a:prstGeom>
          <a:ln w="38100">
            <a:solidFill>
              <a:srgbClr val="00F0B5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enter circle 1">
            <a:extLst>
              <a:ext uri="{FF2B5EF4-FFF2-40B4-BE49-F238E27FC236}">
                <a16:creationId xmlns:a16="http://schemas.microsoft.com/office/drawing/2014/main" id="{C5188DD7-1F6E-82B5-1C45-4FAE974CAB4F}"/>
              </a:ext>
            </a:extLst>
          </p:cNvPr>
          <p:cNvSpPr/>
          <p:nvPr/>
        </p:nvSpPr>
        <p:spPr>
          <a:xfrm>
            <a:off x="7681242" y="4361602"/>
            <a:ext cx="1626498" cy="1626484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8A9A36-2A1C-8814-0D3E-29E68C7F4E5C}"/>
              </a:ext>
            </a:extLst>
          </p:cNvPr>
          <p:cNvSpPr txBox="1"/>
          <p:nvPr/>
        </p:nvSpPr>
        <p:spPr>
          <a:xfrm>
            <a:off x="7892486" y="1109775"/>
            <a:ext cx="2419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Interstate" panose="020B0604020203020204" pitchFamily="34" charset="0"/>
              </a:rPr>
              <a:t>What and when an asset will be exposed to climate hazards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70FF45-29DE-947B-1815-594199ADA57C}"/>
              </a:ext>
            </a:extLst>
          </p:cNvPr>
          <p:cNvSpPr txBox="1"/>
          <p:nvPr/>
        </p:nvSpPr>
        <p:spPr>
          <a:xfrm>
            <a:off x="7775927" y="4961493"/>
            <a:ext cx="143937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103364"/>
                </a:solidFill>
                <a:latin typeface="Interstate Bold" panose="020B0604020203020204" pitchFamily="34" charset="0"/>
              </a:rPr>
              <a:t>ADAPTATION GAP</a:t>
            </a:r>
          </a:p>
        </p:txBody>
      </p:sp>
      <p:sp>
        <p:nvSpPr>
          <p:cNvPr id="42" name="Center circle 1">
            <a:extLst>
              <a:ext uri="{FF2B5EF4-FFF2-40B4-BE49-F238E27FC236}">
                <a16:creationId xmlns:a16="http://schemas.microsoft.com/office/drawing/2014/main" id="{E907569B-2E90-DD99-8713-E4E83A9B942C}"/>
              </a:ext>
            </a:extLst>
          </p:cNvPr>
          <p:cNvSpPr/>
          <p:nvPr/>
        </p:nvSpPr>
        <p:spPr>
          <a:xfrm>
            <a:off x="2900494" y="4361602"/>
            <a:ext cx="1626498" cy="1626484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B24F6D-D6B0-DAF7-C382-3E9C46B5D2F5}"/>
              </a:ext>
            </a:extLst>
          </p:cNvPr>
          <p:cNvSpPr txBox="1"/>
          <p:nvPr/>
        </p:nvSpPr>
        <p:spPr>
          <a:xfrm>
            <a:off x="2824801" y="4911978"/>
            <a:ext cx="17778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103364"/>
                </a:solidFill>
                <a:latin typeface="Interstate Bold" panose="020B0604020203020204" pitchFamily="34" charset="0"/>
              </a:rPr>
              <a:t>MAGNITUDE OF CONSEQUENCE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D6B27B4-7503-95C0-0167-F59B0B3385A4}"/>
              </a:ext>
            </a:extLst>
          </p:cNvPr>
          <p:cNvCxnSpPr>
            <a:cxnSpLocks/>
          </p:cNvCxnSpPr>
          <p:nvPr/>
        </p:nvCxnSpPr>
        <p:spPr>
          <a:xfrm>
            <a:off x="8678782" y="4361269"/>
            <a:ext cx="1227218" cy="0"/>
          </a:xfrm>
          <a:prstGeom prst="line">
            <a:avLst/>
          </a:prstGeom>
          <a:ln w="38100">
            <a:solidFill>
              <a:srgbClr val="42CAFD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2131E4B-921E-1D49-4911-20178838D8E8}"/>
              </a:ext>
            </a:extLst>
          </p:cNvPr>
          <p:cNvSpPr txBox="1"/>
          <p:nvPr/>
        </p:nvSpPr>
        <p:spPr>
          <a:xfrm>
            <a:off x="9986827" y="4181832"/>
            <a:ext cx="2419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Interstate" panose="020B0604020203020204" pitchFamily="34" charset="0"/>
              </a:rPr>
              <a:t>Measure of mitigation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513297E-3BD5-CDCC-B368-B9D897E63E0B}"/>
              </a:ext>
            </a:extLst>
          </p:cNvPr>
          <p:cNvCxnSpPr>
            <a:cxnSpLocks/>
          </p:cNvCxnSpPr>
          <p:nvPr/>
        </p:nvCxnSpPr>
        <p:spPr>
          <a:xfrm flipH="1">
            <a:off x="2404533" y="4361269"/>
            <a:ext cx="965649" cy="0"/>
          </a:xfrm>
          <a:prstGeom prst="line">
            <a:avLst/>
          </a:prstGeom>
          <a:ln w="38100">
            <a:solidFill>
              <a:srgbClr val="2F52F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8391677-7DB4-D519-A5F3-4BB20DBAEF33}"/>
              </a:ext>
            </a:extLst>
          </p:cNvPr>
          <p:cNvSpPr txBox="1"/>
          <p:nvPr/>
        </p:nvSpPr>
        <p:spPr>
          <a:xfrm>
            <a:off x="54056" y="4181832"/>
            <a:ext cx="2387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Interstate" panose="020B0604020203020204" pitchFamily="34" charset="0"/>
              </a:rPr>
              <a:t>E</a:t>
            </a:r>
            <a:r>
              <a:rPr kumimoji="0" lang="en-US" sz="16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state" panose="020B0604020203020204" pitchFamily="34" charset="0"/>
              </a:rPr>
              <a:t>conomic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state" panose="020B0604020203020204" pitchFamily="34" charset="0"/>
              </a:rPr>
              <a:t> impact </a:t>
            </a:r>
            <a:b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state" panose="020B0604020203020204" pitchFamily="34" charset="0"/>
              </a:rPr>
            </a:b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state" panose="020B0604020203020204" pitchFamily="34" charset="0"/>
              </a:rPr>
              <a:t>(capital + operational); system impact; ridership intensity; social vulnerability 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state" panose="020B0604020203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4830AD-43EB-E275-0465-EB44FDE4DB8B}"/>
              </a:ext>
            </a:extLst>
          </p:cNvPr>
          <p:cNvSpPr txBox="1"/>
          <p:nvPr/>
        </p:nvSpPr>
        <p:spPr>
          <a:xfrm>
            <a:off x="4185558" y="2886559"/>
            <a:ext cx="3801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Interstate" panose="020B0604020203020204" pitchFamily="34" charset="0"/>
              </a:rPr>
              <a:t>Calculate a numerical</a:t>
            </a:r>
          </a:p>
          <a:p>
            <a:pPr algn="ctr"/>
            <a:r>
              <a:rPr lang="en-US" sz="2000" b="1" dirty="0">
                <a:solidFill>
                  <a:srgbClr val="00F0B5"/>
                </a:solidFill>
                <a:latin typeface="Interstate Bold" panose="020B0604020203020204" pitchFamily="34" charset="0"/>
              </a:rPr>
              <a:t>Asset-Level Urgency Score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Interstate" panose="020B0604020203020204" pitchFamily="34" charset="0"/>
              </a:rPr>
              <a:t>for each climate risk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2615133-2681-DB92-00E2-5E7649AF0179}"/>
              </a:ext>
            </a:extLst>
          </p:cNvPr>
          <p:cNvSpPr/>
          <p:nvPr/>
        </p:nvSpPr>
        <p:spPr>
          <a:xfrm>
            <a:off x="4228309" y="2706423"/>
            <a:ext cx="3716412" cy="135931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0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A507-1DA9-485B-7535-4D7073D51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OUTPUT: URGENCY SCORE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9837A-F9DB-593D-AE03-336FCF928C12}"/>
              </a:ext>
            </a:extLst>
          </p:cNvPr>
          <p:cNvSpPr txBox="1"/>
          <p:nvPr/>
        </p:nvSpPr>
        <p:spPr>
          <a:xfrm>
            <a:off x="541132" y="4066639"/>
            <a:ext cx="191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Interstate" panose="020B0604020203020204" pitchFamily="34" charset="0"/>
              </a:rPr>
              <a:t>EXPOSURE SCORE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C5D49-CB12-516E-DF2A-03BE6FC18D14}"/>
              </a:ext>
            </a:extLst>
          </p:cNvPr>
          <p:cNvSpPr txBox="1"/>
          <p:nvPr/>
        </p:nvSpPr>
        <p:spPr>
          <a:xfrm>
            <a:off x="2437711" y="3986505"/>
            <a:ext cx="622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2F52F4"/>
                </a:solidFill>
                <a:latin typeface="InterstateCondensed Black" pitchFamily="2" charset="77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A1AD4-64A7-9803-3441-E5535A4E9092}"/>
              </a:ext>
            </a:extLst>
          </p:cNvPr>
          <p:cNvSpPr txBox="1"/>
          <p:nvPr/>
        </p:nvSpPr>
        <p:spPr>
          <a:xfrm>
            <a:off x="3146172" y="3881972"/>
            <a:ext cx="2618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Interstate" panose="020B0604020203020204" pitchFamily="34" charset="0"/>
              </a:rPr>
              <a:t>MAGNITUDE OF CONSEQUENCE SCORE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B70EF-D90D-57A9-9DAC-6E52EB58A3A3}"/>
              </a:ext>
            </a:extLst>
          </p:cNvPr>
          <p:cNvSpPr txBox="1"/>
          <p:nvPr/>
        </p:nvSpPr>
        <p:spPr>
          <a:xfrm>
            <a:off x="5764551" y="3986505"/>
            <a:ext cx="622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2F52F4"/>
                </a:solidFill>
                <a:latin typeface="InterstateCondensed Black" pitchFamily="2" charset="77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9F11C-4E73-19C1-B259-D689A2DAE212}"/>
              </a:ext>
            </a:extLst>
          </p:cNvPr>
          <p:cNvSpPr txBox="1"/>
          <p:nvPr/>
        </p:nvSpPr>
        <p:spPr>
          <a:xfrm>
            <a:off x="6473012" y="4032670"/>
            <a:ext cx="2187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Interstate" panose="020B0604020203020204" pitchFamily="34" charset="0"/>
              </a:rPr>
              <a:t>ADAPTATION GAP SCORE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87D0FB-32FE-0E74-3BDA-3C796105C725}"/>
              </a:ext>
            </a:extLst>
          </p:cNvPr>
          <p:cNvSpPr txBox="1"/>
          <p:nvPr/>
        </p:nvSpPr>
        <p:spPr>
          <a:xfrm>
            <a:off x="8746993" y="3986505"/>
            <a:ext cx="622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2F52F4"/>
                </a:solidFill>
                <a:latin typeface="InterstateCondensed Black" pitchFamily="2" charset="77"/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C9CC3-0BB9-2352-BD30-9E2162167EDC}"/>
              </a:ext>
            </a:extLst>
          </p:cNvPr>
          <p:cNvSpPr txBox="1"/>
          <p:nvPr/>
        </p:nvSpPr>
        <p:spPr>
          <a:xfrm>
            <a:off x="9412306" y="3867037"/>
            <a:ext cx="2297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Interstate" panose="020B0604020203020204" pitchFamily="34" charset="0"/>
              </a:rPr>
              <a:t>ASSET-LEVEL URGENCY SCORE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FCCD551-0132-5CE9-5144-171FF9A4FC43}"/>
              </a:ext>
            </a:extLst>
          </p:cNvPr>
          <p:cNvSpPr/>
          <p:nvPr/>
        </p:nvSpPr>
        <p:spPr>
          <a:xfrm>
            <a:off x="438927" y="3618611"/>
            <a:ext cx="11314145" cy="1659117"/>
          </a:xfrm>
          <a:prstGeom prst="roundRect">
            <a:avLst/>
          </a:prstGeom>
          <a:noFill/>
          <a:ln w="254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enter circle 1">
            <a:extLst>
              <a:ext uri="{FF2B5EF4-FFF2-40B4-BE49-F238E27FC236}">
                <a16:creationId xmlns:a16="http://schemas.microsoft.com/office/drawing/2014/main" id="{DE1FA157-EB33-70C3-B89A-2E9267619412}"/>
              </a:ext>
            </a:extLst>
          </p:cNvPr>
          <p:cNvSpPr/>
          <p:nvPr/>
        </p:nvSpPr>
        <p:spPr>
          <a:xfrm>
            <a:off x="837386" y="2464322"/>
            <a:ext cx="1319984" cy="1319973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00F0B5"/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" name="Center circle 1">
            <a:extLst>
              <a:ext uri="{FF2B5EF4-FFF2-40B4-BE49-F238E27FC236}">
                <a16:creationId xmlns:a16="http://schemas.microsoft.com/office/drawing/2014/main" id="{00DCE45D-F174-4175-4D99-0095D0517D95}"/>
              </a:ext>
            </a:extLst>
          </p:cNvPr>
          <p:cNvSpPr/>
          <p:nvPr/>
        </p:nvSpPr>
        <p:spPr>
          <a:xfrm>
            <a:off x="1031238" y="2670955"/>
            <a:ext cx="932280" cy="932272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6F7D0AD-50FD-C593-8E86-272C45F08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2" t="8415" r="12222" b="24561"/>
          <a:stretch/>
        </p:blipFill>
        <p:spPr>
          <a:xfrm>
            <a:off x="1132558" y="2729663"/>
            <a:ext cx="729640" cy="651209"/>
          </a:xfrm>
          <a:prstGeom prst="rect">
            <a:avLst/>
          </a:prstGeom>
        </p:spPr>
      </p:pic>
      <p:sp>
        <p:nvSpPr>
          <p:cNvPr id="22" name="Center circle 1">
            <a:extLst>
              <a:ext uri="{FF2B5EF4-FFF2-40B4-BE49-F238E27FC236}">
                <a16:creationId xmlns:a16="http://schemas.microsoft.com/office/drawing/2014/main" id="{89E2E7E2-331F-5878-6885-46C676EE11CB}"/>
              </a:ext>
            </a:extLst>
          </p:cNvPr>
          <p:cNvSpPr/>
          <p:nvPr/>
        </p:nvSpPr>
        <p:spPr>
          <a:xfrm>
            <a:off x="3807765" y="2474873"/>
            <a:ext cx="1319984" cy="1319973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2F52F4"/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3" name="Center circle 1">
            <a:extLst>
              <a:ext uri="{FF2B5EF4-FFF2-40B4-BE49-F238E27FC236}">
                <a16:creationId xmlns:a16="http://schemas.microsoft.com/office/drawing/2014/main" id="{DB111640-C824-D6A9-98DB-4FCD6509B6EA}"/>
              </a:ext>
            </a:extLst>
          </p:cNvPr>
          <p:cNvSpPr/>
          <p:nvPr/>
        </p:nvSpPr>
        <p:spPr>
          <a:xfrm>
            <a:off x="4001617" y="2681506"/>
            <a:ext cx="932280" cy="932272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B8AC539-3381-5E5B-29F7-CB68F08D7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2" t="15965" r="8091" b="30876"/>
          <a:stretch/>
        </p:blipFill>
        <p:spPr>
          <a:xfrm>
            <a:off x="4122011" y="2919992"/>
            <a:ext cx="739254" cy="463712"/>
          </a:xfrm>
          <a:prstGeom prst="rect">
            <a:avLst/>
          </a:prstGeom>
        </p:spPr>
      </p:pic>
      <p:sp>
        <p:nvSpPr>
          <p:cNvPr id="25" name="Center circle 1">
            <a:extLst>
              <a:ext uri="{FF2B5EF4-FFF2-40B4-BE49-F238E27FC236}">
                <a16:creationId xmlns:a16="http://schemas.microsoft.com/office/drawing/2014/main" id="{7E29F904-9FDA-BF0F-D4ED-9058A41ECAB1}"/>
              </a:ext>
            </a:extLst>
          </p:cNvPr>
          <p:cNvSpPr/>
          <p:nvPr/>
        </p:nvSpPr>
        <p:spPr>
          <a:xfrm>
            <a:off x="6876498" y="2464322"/>
            <a:ext cx="1319984" cy="1319973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42CAFD"/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6" name="Center circle 1">
            <a:extLst>
              <a:ext uri="{FF2B5EF4-FFF2-40B4-BE49-F238E27FC236}">
                <a16:creationId xmlns:a16="http://schemas.microsoft.com/office/drawing/2014/main" id="{B4B7579D-3A6C-8AD2-4026-B71E944F73A6}"/>
              </a:ext>
            </a:extLst>
          </p:cNvPr>
          <p:cNvSpPr/>
          <p:nvPr/>
        </p:nvSpPr>
        <p:spPr>
          <a:xfrm>
            <a:off x="7070350" y="2670955"/>
            <a:ext cx="932280" cy="932272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8" name="Center circle 1">
            <a:extLst>
              <a:ext uri="{FF2B5EF4-FFF2-40B4-BE49-F238E27FC236}">
                <a16:creationId xmlns:a16="http://schemas.microsoft.com/office/drawing/2014/main" id="{D5E8D614-76DD-D675-3C46-B4A9666195E5}"/>
              </a:ext>
            </a:extLst>
          </p:cNvPr>
          <p:cNvSpPr/>
          <p:nvPr/>
        </p:nvSpPr>
        <p:spPr>
          <a:xfrm>
            <a:off x="9781835" y="2203186"/>
            <a:ext cx="1527611" cy="1527598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gradFill flip="none" rotWithShape="1">
            <a:gsLst>
              <a:gs pos="0">
                <a:srgbClr val="42CAFD">
                  <a:shade val="30000"/>
                  <a:satMod val="115000"/>
                </a:srgbClr>
              </a:gs>
              <a:gs pos="50000">
                <a:srgbClr val="42CAFD">
                  <a:shade val="67500"/>
                  <a:satMod val="115000"/>
                </a:srgbClr>
              </a:gs>
              <a:gs pos="100000">
                <a:srgbClr val="42CAFD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9" name="Center circle 1">
            <a:extLst>
              <a:ext uri="{FF2B5EF4-FFF2-40B4-BE49-F238E27FC236}">
                <a16:creationId xmlns:a16="http://schemas.microsoft.com/office/drawing/2014/main" id="{4D7170E1-A070-ABF0-2B43-381FB319CBBF}"/>
              </a:ext>
            </a:extLst>
          </p:cNvPr>
          <p:cNvSpPr/>
          <p:nvPr/>
        </p:nvSpPr>
        <p:spPr>
          <a:xfrm>
            <a:off x="9919007" y="2339439"/>
            <a:ext cx="1279168" cy="1279157"/>
          </a:xfrm>
          <a:custGeom>
            <a:avLst/>
            <a:gdLst/>
            <a:ahLst/>
            <a:cxnLst/>
            <a:rect l="0" t="0" r="0" b="0"/>
            <a:pathLst>
              <a:path w="1611337" h="1611325">
                <a:moveTo>
                  <a:pt x="0" y="805662"/>
                </a:moveTo>
                <a:cubicBezTo>
                  <a:pt x="0" y="360705"/>
                  <a:pt x="360705" y="0"/>
                  <a:pt x="805662" y="0"/>
                </a:cubicBezTo>
                <a:cubicBezTo>
                  <a:pt x="1250632" y="0"/>
                  <a:pt x="1611337" y="360705"/>
                  <a:pt x="1611337" y="805662"/>
                </a:cubicBezTo>
                <a:cubicBezTo>
                  <a:pt x="1611337" y="1250619"/>
                  <a:pt x="1250632" y="1611325"/>
                  <a:pt x="805662" y="1611325"/>
                </a:cubicBezTo>
                <a:cubicBezTo>
                  <a:pt x="360705" y="1611325"/>
                  <a:pt x="0" y="1250619"/>
                  <a:pt x="0" y="80566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 cmpd="sng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1" name="1.13">
            <a:extLst>
              <a:ext uri="{FF2B5EF4-FFF2-40B4-BE49-F238E27FC236}">
                <a16:creationId xmlns:a16="http://schemas.microsoft.com/office/drawing/2014/main" id="{DC21B7D3-C694-6E10-E2C6-22E88097EF89}"/>
              </a:ext>
            </a:extLst>
          </p:cNvPr>
          <p:cNvSpPr/>
          <p:nvPr/>
        </p:nvSpPr>
        <p:spPr>
          <a:xfrm>
            <a:off x="10147133" y="2609346"/>
            <a:ext cx="796853" cy="796853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575221" y="460921"/>
                </a:moveTo>
                <a:lnTo>
                  <a:pt x="495300" y="540842"/>
                </a:lnTo>
                <a:lnTo>
                  <a:pt x="453478" y="499021"/>
                </a:lnTo>
                <a:cubicBezTo>
                  <a:pt x="448513" y="494055"/>
                  <a:pt x="440486" y="494055"/>
                  <a:pt x="435521" y="499021"/>
                </a:cubicBezTo>
                <a:cubicBezTo>
                  <a:pt x="430555" y="503986"/>
                  <a:pt x="430555" y="512013"/>
                  <a:pt x="435521" y="516978"/>
                </a:cubicBezTo>
                <a:lnTo>
                  <a:pt x="486321" y="567778"/>
                </a:lnTo>
                <a:cubicBezTo>
                  <a:pt x="488797" y="570255"/>
                  <a:pt x="492048" y="571500"/>
                  <a:pt x="495300" y="571500"/>
                </a:cubicBezTo>
                <a:cubicBezTo>
                  <a:pt x="498551" y="571500"/>
                  <a:pt x="501802" y="570255"/>
                  <a:pt x="504278" y="567778"/>
                </a:cubicBezTo>
                <a:lnTo>
                  <a:pt x="593178" y="478878"/>
                </a:lnTo>
                <a:cubicBezTo>
                  <a:pt x="598144" y="473913"/>
                  <a:pt x="598144" y="465886"/>
                  <a:pt x="593178" y="460921"/>
                </a:cubicBezTo>
                <a:cubicBezTo>
                  <a:pt x="588213" y="455955"/>
                  <a:pt x="580186" y="455955"/>
                  <a:pt x="575221" y="460921"/>
                </a:cubicBezTo>
                <a:close/>
                <a:moveTo>
                  <a:pt x="165100" y="0"/>
                </a:moveTo>
                <a:lnTo>
                  <a:pt x="12700" y="0"/>
                </a:lnTo>
                <a:cubicBezTo>
                  <a:pt x="5676" y="0"/>
                  <a:pt x="0" y="5676"/>
                  <a:pt x="0" y="12700"/>
                </a:cubicBezTo>
                <a:lnTo>
                  <a:pt x="0" y="165100"/>
                </a:lnTo>
                <a:cubicBezTo>
                  <a:pt x="0" y="172123"/>
                  <a:pt x="5676" y="177800"/>
                  <a:pt x="12700" y="177800"/>
                </a:cubicBezTo>
                <a:lnTo>
                  <a:pt x="165100" y="177800"/>
                </a:lnTo>
                <a:cubicBezTo>
                  <a:pt x="172123" y="177800"/>
                  <a:pt x="177800" y="172123"/>
                  <a:pt x="177800" y="165100"/>
                </a:cubicBezTo>
                <a:lnTo>
                  <a:pt x="177800" y="12700"/>
                </a:lnTo>
                <a:cubicBezTo>
                  <a:pt x="177800" y="5676"/>
                  <a:pt x="172123" y="0"/>
                  <a:pt x="165100" y="0"/>
                </a:cubicBezTo>
                <a:close/>
                <a:moveTo>
                  <a:pt x="25400" y="152400"/>
                </a:moveTo>
                <a:lnTo>
                  <a:pt x="25400" y="25400"/>
                </a:lnTo>
                <a:lnTo>
                  <a:pt x="152400" y="25400"/>
                </a:lnTo>
                <a:lnTo>
                  <a:pt x="152400" y="152400"/>
                </a:lnTo>
                <a:close/>
                <a:moveTo>
                  <a:pt x="381000" y="431800"/>
                </a:moveTo>
                <a:lnTo>
                  <a:pt x="228600" y="431800"/>
                </a:lnTo>
                <a:cubicBezTo>
                  <a:pt x="221576" y="431800"/>
                  <a:pt x="215900" y="437476"/>
                  <a:pt x="215900" y="444500"/>
                </a:cubicBezTo>
                <a:lnTo>
                  <a:pt x="215900" y="596900"/>
                </a:lnTo>
                <a:cubicBezTo>
                  <a:pt x="215900" y="603923"/>
                  <a:pt x="221576" y="609600"/>
                  <a:pt x="228600" y="609600"/>
                </a:cubicBezTo>
                <a:lnTo>
                  <a:pt x="381000" y="609600"/>
                </a:lnTo>
                <a:cubicBezTo>
                  <a:pt x="388023" y="609600"/>
                  <a:pt x="393700" y="603923"/>
                  <a:pt x="393700" y="596900"/>
                </a:cubicBezTo>
                <a:lnTo>
                  <a:pt x="393700" y="444500"/>
                </a:lnTo>
                <a:cubicBezTo>
                  <a:pt x="393700" y="437476"/>
                  <a:pt x="388023" y="431800"/>
                  <a:pt x="381000" y="431800"/>
                </a:cubicBezTo>
                <a:close/>
                <a:moveTo>
                  <a:pt x="241300" y="584200"/>
                </a:moveTo>
                <a:lnTo>
                  <a:pt x="241300" y="457200"/>
                </a:lnTo>
                <a:lnTo>
                  <a:pt x="368300" y="457200"/>
                </a:lnTo>
                <a:lnTo>
                  <a:pt x="368300" y="584200"/>
                </a:lnTo>
                <a:close/>
                <a:moveTo>
                  <a:pt x="165100" y="431800"/>
                </a:moveTo>
                <a:lnTo>
                  <a:pt x="12700" y="431800"/>
                </a:lnTo>
                <a:cubicBezTo>
                  <a:pt x="5676" y="431800"/>
                  <a:pt x="0" y="437476"/>
                  <a:pt x="0" y="444500"/>
                </a:cubicBezTo>
                <a:lnTo>
                  <a:pt x="0" y="596900"/>
                </a:lnTo>
                <a:cubicBezTo>
                  <a:pt x="0" y="603923"/>
                  <a:pt x="5676" y="609600"/>
                  <a:pt x="12700" y="609600"/>
                </a:cubicBezTo>
                <a:lnTo>
                  <a:pt x="165100" y="609600"/>
                </a:lnTo>
                <a:cubicBezTo>
                  <a:pt x="172123" y="609600"/>
                  <a:pt x="177800" y="603923"/>
                  <a:pt x="177800" y="596900"/>
                </a:cubicBezTo>
                <a:lnTo>
                  <a:pt x="177800" y="444500"/>
                </a:lnTo>
                <a:cubicBezTo>
                  <a:pt x="177800" y="437476"/>
                  <a:pt x="172123" y="431800"/>
                  <a:pt x="165100" y="431800"/>
                </a:cubicBezTo>
                <a:close/>
                <a:moveTo>
                  <a:pt x="25400" y="584200"/>
                </a:moveTo>
                <a:lnTo>
                  <a:pt x="25400" y="457200"/>
                </a:lnTo>
                <a:lnTo>
                  <a:pt x="152400" y="457200"/>
                </a:lnTo>
                <a:lnTo>
                  <a:pt x="152400" y="584200"/>
                </a:lnTo>
                <a:close/>
                <a:moveTo>
                  <a:pt x="596900" y="215900"/>
                </a:moveTo>
                <a:lnTo>
                  <a:pt x="444500" y="215900"/>
                </a:lnTo>
                <a:cubicBezTo>
                  <a:pt x="437476" y="215900"/>
                  <a:pt x="431800" y="221576"/>
                  <a:pt x="431800" y="228600"/>
                </a:cubicBezTo>
                <a:lnTo>
                  <a:pt x="431800" y="381000"/>
                </a:lnTo>
                <a:cubicBezTo>
                  <a:pt x="431800" y="388023"/>
                  <a:pt x="437476" y="393700"/>
                  <a:pt x="444500" y="393700"/>
                </a:cubicBezTo>
                <a:lnTo>
                  <a:pt x="596900" y="393700"/>
                </a:lnTo>
                <a:cubicBezTo>
                  <a:pt x="603923" y="393700"/>
                  <a:pt x="609600" y="388023"/>
                  <a:pt x="609600" y="381000"/>
                </a:cubicBezTo>
                <a:lnTo>
                  <a:pt x="609600" y="228600"/>
                </a:lnTo>
                <a:cubicBezTo>
                  <a:pt x="609600" y="221576"/>
                  <a:pt x="603923" y="215900"/>
                  <a:pt x="596900" y="215900"/>
                </a:cubicBezTo>
                <a:close/>
                <a:moveTo>
                  <a:pt x="457200" y="368300"/>
                </a:moveTo>
                <a:lnTo>
                  <a:pt x="457200" y="241300"/>
                </a:lnTo>
                <a:lnTo>
                  <a:pt x="584200" y="241300"/>
                </a:lnTo>
                <a:lnTo>
                  <a:pt x="584200" y="368300"/>
                </a:lnTo>
                <a:close/>
                <a:moveTo>
                  <a:pt x="381000" y="215900"/>
                </a:moveTo>
                <a:lnTo>
                  <a:pt x="228600" y="215900"/>
                </a:lnTo>
                <a:cubicBezTo>
                  <a:pt x="221576" y="215900"/>
                  <a:pt x="215900" y="221576"/>
                  <a:pt x="215900" y="228600"/>
                </a:cubicBezTo>
                <a:lnTo>
                  <a:pt x="215900" y="381000"/>
                </a:lnTo>
                <a:cubicBezTo>
                  <a:pt x="215900" y="388023"/>
                  <a:pt x="221576" y="393700"/>
                  <a:pt x="228600" y="393700"/>
                </a:cubicBezTo>
                <a:lnTo>
                  <a:pt x="381000" y="393700"/>
                </a:lnTo>
                <a:cubicBezTo>
                  <a:pt x="388023" y="393700"/>
                  <a:pt x="393700" y="388023"/>
                  <a:pt x="393700" y="381000"/>
                </a:cubicBezTo>
                <a:lnTo>
                  <a:pt x="393700" y="228600"/>
                </a:lnTo>
                <a:cubicBezTo>
                  <a:pt x="393700" y="221576"/>
                  <a:pt x="388023" y="215900"/>
                  <a:pt x="381000" y="215900"/>
                </a:cubicBezTo>
                <a:close/>
                <a:moveTo>
                  <a:pt x="241300" y="368300"/>
                </a:moveTo>
                <a:lnTo>
                  <a:pt x="241300" y="241300"/>
                </a:lnTo>
                <a:lnTo>
                  <a:pt x="368300" y="241300"/>
                </a:lnTo>
                <a:lnTo>
                  <a:pt x="368300" y="368300"/>
                </a:lnTo>
                <a:close/>
                <a:moveTo>
                  <a:pt x="165100" y="215900"/>
                </a:moveTo>
                <a:lnTo>
                  <a:pt x="12700" y="215900"/>
                </a:lnTo>
                <a:cubicBezTo>
                  <a:pt x="5676" y="215900"/>
                  <a:pt x="0" y="221576"/>
                  <a:pt x="0" y="228600"/>
                </a:cubicBezTo>
                <a:lnTo>
                  <a:pt x="0" y="381000"/>
                </a:lnTo>
                <a:cubicBezTo>
                  <a:pt x="0" y="388023"/>
                  <a:pt x="5676" y="393700"/>
                  <a:pt x="12700" y="393700"/>
                </a:cubicBezTo>
                <a:lnTo>
                  <a:pt x="165100" y="393700"/>
                </a:lnTo>
                <a:cubicBezTo>
                  <a:pt x="172123" y="393700"/>
                  <a:pt x="177800" y="388023"/>
                  <a:pt x="177800" y="381000"/>
                </a:cubicBezTo>
                <a:lnTo>
                  <a:pt x="177800" y="228600"/>
                </a:lnTo>
                <a:cubicBezTo>
                  <a:pt x="177800" y="221576"/>
                  <a:pt x="172123" y="215900"/>
                  <a:pt x="165100" y="215900"/>
                </a:cubicBezTo>
                <a:close/>
                <a:moveTo>
                  <a:pt x="25400" y="368300"/>
                </a:moveTo>
                <a:lnTo>
                  <a:pt x="25400" y="241300"/>
                </a:lnTo>
                <a:lnTo>
                  <a:pt x="152400" y="241300"/>
                </a:lnTo>
                <a:lnTo>
                  <a:pt x="152400" y="368300"/>
                </a:lnTo>
                <a:close/>
                <a:moveTo>
                  <a:pt x="596900" y="0"/>
                </a:moveTo>
                <a:lnTo>
                  <a:pt x="444500" y="0"/>
                </a:lnTo>
                <a:cubicBezTo>
                  <a:pt x="437476" y="0"/>
                  <a:pt x="431800" y="5676"/>
                  <a:pt x="431800" y="12700"/>
                </a:cubicBezTo>
                <a:lnTo>
                  <a:pt x="431800" y="165100"/>
                </a:lnTo>
                <a:cubicBezTo>
                  <a:pt x="431800" y="172123"/>
                  <a:pt x="437476" y="177800"/>
                  <a:pt x="444500" y="177800"/>
                </a:cubicBezTo>
                <a:lnTo>
                  <a:pt x="596900" y="177800"/>
                </a:lnTo>
                <a:cubicBezTo>
                  <a:pt x="603923" y="177800"/>
                  <a:pt x="609600" y="172123"/>
                  <a:pt x="609600" y="165100"/>
                </a:cubicBezTo>
                <a:lnTo>
                  <a:pt x="609600" y="12700"/>
                </a:lnTo>
                <a:cubicBezTo>
                  <a:pt x="609600" y="5676"/>
                  <a:pt x="603923" y="0"/>
                  <a:pt x="596900" y="0"/>
                </a:cubicBezTo>
                <a:close/>
                <a:moveTo>
                  <a:pt x="457200" y="152400"/>
                </a:moveTo>
                <a:lnTo>
                  <a:pt x="457200" y="25400"/>
                </a:lnTo>
                <a:lnTo>
                  <a:pt x="584200" y="25400"/>
                </a:lnTo>
                <a:lnTo>
                  <a:pt x="584200" y="152400"/>
                </a:lnTo>
                <a:close/>
                <a:moveTo>
                  <a:pt x="381000" y="0"/>
                </a:moveTo>
                <a:lnTo>
                  <a:pt x="228600" y="0"/>
                </a:lnTo>
                <a:cubicBezTo>
                  <a:pt x="221576" y="0"/>
                  <a:pt x="215900" y="5676"/>
                  <a:pt x="215900" y="12700"/>
                </a:cubicBezTo>
                <a:lnTo>
                  <a:pt x="215900" y="165100"/>
                </a:lnTo>
                <a:cubicBezTo>
                  <a:pt x="215900" y="172123"/>
                  <a:pt x="221576" y="177800"/>
                  <a:pt x="228600" y="177800"/>
                </a:cubicBezTo>
                <a:lnTo>
                  <a:pt x="381000" y="177800"/>
                </a:lnTo>
                <a:cubicBezTo>
                  <a:pt x="388023" y="177800"/>
                  <a:pt x="393700" y="172123"/>
                  <a:pt x="393700" y="165100"/>
                </a:cubicBezTo>
                <a:lnTo>
                  <a:pt x="393700" y="12700"/>
                </a:lnTo>
                <a:cubicBezTo>
                  <a:pt x="393700" y="5676"/>
                  <a:pt x="388023" y="0"/>
                  <a:pt x="381000" y="0"/>
                </a:cubicBezTo>
                <a:close/>
                <a:moveTo>
                  <a:pt x="241300" y="152400"/>
                </a:moveTo>
                <a:lnTo>
                  <a:pt x="241300" y="25400"/>
                </a:lnTo>
                <a:lnTo>
                  <a:pt x="368300" y="25400"/>
                </a:lnTo>
                <a:lnTo>
                  <a:pt x="368300" y="152400"/>
                </a:lnTo>
                <a:close/>
                <a:moveTo>
                  <a:pt x="63500" y="125361"/>
                </a:moveTo>
                <a:lnTo>
                  <a:pt x="112661" y="125361"/>
                </a:lnTo>
                <a:cubicBezTo>
                  <a:pt x="119672" y="125361"/>
                  <a:pt x="125361" y="119684"/>
                  <a:pt x="125361" y="112661"/>
                </a:cubicBezTo>
                <a:lnTo>
                  <a:pt x="125361" y="63500"/>
                </a:lnTo>
                <a:cubicBezTo>
                  <a:pt x="125361" y="56476"/>
                  <a:pt x="119672" y="50800"/>
                  <a:pt x="112661" y="50800"/>
                </a:cubicBezTo>
                <a:lnTo>
                  <a:pt x="63500" y="50800"/>
                </a:lnTo>
                <a:cubicBezTo>
                  <a:pt x="56476" y="50800"/>
                  <a:pt x="50800" y="56476"/>
                  <a:pt x="50800" y="63500"/>
                </a:cubicBezTo>
                <a:lnTo>
                  <a:pt x="50800" y="112661"/>
                </a:lnTo>
                <a:cubicBezTo>
                  <a:pt x="50800" y="119684"/>
                  <a:pt x="56476" y="125361"/>
                  <a:pt x="63500" y="125361"/>
                </a:cubicBezTo>
                <a:close/>
                <a:moveTo>
                  <a:pt x="76200" y="99961"/>
                </a:moveTo>
                <a:lnTo>
                  <a:pt x="76200" y="76200"/>
                </a:lnTo>
                <a:lnTo>
                  <a:pt x="99961" y="76200"/>
                </a:lnTo>
                <a:lnTo>
                  <a:pt x="99961" y="99961"/>
                </a:lnTo>
                <a:close/>
              </a:path>
            </a:pathLst>
          </a:custGeom>
          <a:solidFill>
            <a:srgbClr val="10336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35" name="Picture 3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F5C161D-96FD-9C18-D2B4-72321A6C5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59" t="7719" r="10086" b="23932"/>
          <a:stretch/>
        </p:blipFill>
        <p:spPr>
          <a:xfrm>
            <a:off x="7205817" y="2834426"/>
            <a:ext cx="661345" cy="5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7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BB6FA-7479-8450-AE41-99A392E3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Results: Outputs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802A5-9BBE-406B-0F29-E0A8D1BBD07B}"/>
              </a:ext>
            </a:extLst>
          </p:cNvPr>
          <p:cNvSpPr txBox="1"/>
          <p:nvPr/>
        </p:nvSpPr>
        <p:spPr>
          <a:xfrm>
            <a:off x="838200" y="1367522"/>
            <a:ext cx="313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Interstate Light" panose="020B0504020203020204" pitchFamily="34" charset="0"/>
              </a:rPr>
              <a:t>Deliverables to inform capital planning process and design: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2A111B-6999-242B-74B9-8280A311E722}"/>
              </a:ext>
            </a:extLst>
          </p:cNvPr>
          <p:cNvGrpSpPr/>
          <p:nvPr/>
        </p:nvGrpSpPr>
        <p:grpSpPr>
          <a:xfrm>
            <a:off x="3010133" y="2201613"/>
            <a:ext cx="1844672" cy="1005198"/>
            <a:chOff x="1171906" y="1651254"/>
            <a:chExt cx="5009896" cy="2729991"/>
          </a:xfrm>
        </p:grpSpPr>
        <p:sp>
          <p:nvSpPr>
            <p:cNvPr id="7" name="Colorful shape A">
              <a:extLst>
                <a:ext uri="{FF2B5EF4-FFF2-40B4-BE49-F238E27FC236}">
                  <a16:creationId xmlns:a16="http://schemas.microsoft.com/office/drawing/2014/main" id="{0AF34F4E-4D71-4785-2329-629CE0B0457B}"/>
                </a:ext>
              </a:extLst>
            </p:cNvPr>
            <p:cNvSpPr/>
            <p:nvPr/>
          </p:nvSpPr>
          <p:spPr>
            <a:xfrm>
              <a:off x="1908506" y="1694459"/>
              <a:ext cx="4273296" cy="2643581"/>
            </a:xfrm>
            <a:custGeom>
              <a:avLst/>
              <a:gdLst/>
              <a:ahLst/>
              <a:cxnLst/>
              <a:rect l="0" t="0" r="0" b="0"/>
              <a:pathLst>
                <a:path w="4273296" h="2643581">
                  <a:moveTo>
                    <a:pt x="4273296" y="1321790"/>
                  </a:moveTo>
                  <a:lnTo>
                    <a:pt x="3309962" y="842162"/>
                  </a:lnTo>
                  <a:lnTo>
                    <a:pt x="3435845" y="1132077"/>
                  </a:lnTo>
                  <a:lnTo>
                    <a:pt x="3101835" y="1132077"/>
                  </a:lnTo>
                  <a:cubicBezTo>
                    <a:pt x="2934512" y="1132077"/>
                    <a:pt x="2787357" y="1025728"/>
                    <a:pt x="2729992" y="868540"/>
                  </a:cubicBezTo>
                  <a:cubicBezTo>
                    <a:pt x="2545016" y="361784"/>
                    <a:pt x="2058809" y="0"/>
                    <a:pt x="1488046" y="0"/>
                  </a:cubicBezTo>
                  <a:lnTo>
                    <a:pt x="608507" y="0"/>
                  </a:lnTo>
                  <a:lnTo>
                    <a:pt x="608507" y="208800"/>
                  </a:lnTo>
                  <a:cubicBezTo>
                    <a:pt x="242493" y="443852"/>
                    <a:pt x="0" y="854494"/>
                    <a:pt x="0" y="1321790"/>
                  </a:cubicBezTo>
                  <a:cubicBezTo>
                    <a:pt x="0" y="1789087"/>
                    <a:pt x="242493" y="2199728"/>
                    <a:pt x="608507" y="2434780"/>
                  </a:cubicBezTo>
                  <a:lnTo>
                    <a:pt x="608507" y="2643581"/>
                  </a:lnTo>
                  <a:lnTo>
                    <a:pt x="1488046" y="2643581"/>
                  </a:lnTo>
                  <a:cubicBezTo>
                    <a:pt x="2058809" y="2643581"/>
                    <a:pt x="2545016" y="2281796"/>
                    <a:pt x="2729992" y="1775040"/>
                  </a:cubicBezTo>
                  <a:cubicBezTo>
                    <a:pt x="2787357" y="1617852"/>
                    <a:pt x="2934512" y="1511503"/>
                    <a:pt x="3101835" y="1511503"/>
                  </a:cubicBezTo>
                  <a:lnTo>
                    <a:pt x="3435845" y="1511503"/>
                  </a:lnTo>
                  <a:lnTo>
                    <a:pt x="3309962" y="1801418"/>
                  </a:lnTo>
                  <a:close/>
                </a:path>
              </a:pathLst>
            </a:custGeom>
            <a:gradFill>
              <a:gsLst>
                <a:gs pos="44000">
                  <a:srgbClr val="2F52F4"/>
                </a:gs>
                <a:gs pos="98000">
                  <a:srgbClr val="42CAFD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Circle A">
              <a:extLst>
                <a:ext uri="{FF2B5EF4-FFF2-40B4-BE49-F238E27FC236}">
                  <a16:creationId xmlns:a16="http://schemas.microsoft.com/office/drawing/2014/main" id="{FE9C58DD-486F-02FE-971A-7931D399CD63}"/>
                </a:ext>
              </a:extLst>
            </p:cNvPr>
            <p:cNvSpPr/>
            <p:nvPr/>
          </p:nvSpPr>
          <p:spPr>
            <a:xfrm>
              <a:off x="1171906" y="1651254"/>
              <a:ext cx="2730005" cy="2729991"/>
            </a:xfrm>
            <a:custGeom>
              <a:avLst/>
              <a:gdLst/>
              <a:ahLst/>
              <a:cxnLst/>
              <a:rect l="0" t="0" r="0" b="0"/>
              <a:pathLst>
                <a:path w="2730004" h="2729992">
                  <a:moveTo>
                    <a:pt x="0" y="1364996"/>
                  </a:moveTo>
                  <a:cubicBezTo>
                    <a:pt x="0" y="611124"/>
                    <a:pt x="611136" y="0"/>
                    <a:pt x="1364996" y="0"/>
                  </a:cubicBezTo>
                  <a:cubicBezTo>
                    <a:pt x="2118868" y="0"/>
                    <a:pt x="2730004" y="611124"/>
                    <a:pt x="2730004" y="1364996"/>
                  </a:cubicBezTo>
                  <a:cubicBezTo>
                    <a:pt x="2730004" y="2118855"/>
                    <a:pt x="2118868" y="2729992"/>
                    <a:pt x="1364996" y="2729992"/>
                  </a:cubicBezTo>
                  <a:cubicBezTo>
                    <a:pt x="611136" y="2729992"/>
                    <a:pt x="0" y="2118855"/>
                    <a:pt x="0" y="136499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  <a:effectLst>
              <a:outerShdw blurRad="1016000" dist="508000" dir="2700000" algn="ctr" rotWithShape="0">
                <a:srgbClr val="1C2862">
                  <a:alpha val="2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1.13">
            <a:extLst>
              <a:ext uri="{FF2B5EF4-FFF2-40B4-BE49-F238E27FC236}">
                <a16:creationId xmlns:a16="http://schemas.microsoft.com/office/drawing/2014/main" id="{19D25331-BEE9-6474-A54E-029D8233ADB7}"/>
              </a:ext>
            </a:extLst>
          </p:cNvPr>
          <p:cNvSpPr/>
          <p:nvPr/>
        </p:nvSpPr>
        <p:spPr>
          <a:xfrm>
            <a:off x="3196703" y="2383269"/>
            <a:ext cx="641884" cy="641884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575221" y="460921"/>
                </a:moveTo>
                <a:lnTo>
                  <a:pt x="495300" y="540842"/>
                </a:lnTo>
                <a:lnTo>
                  <a:pt x="453478" y="499021"/>
                </a:lnTo>
                <a:cubicBezTo>
                  <a:pt x="448513" y="494055"/>
                  <a:pt x="440486" y="494055"/>
                  <a:pt x="435521" y="499021"/>
                </a:cubicBezTo>
                <a:cubicBezTo>
                  <a:pt x="430555" y="503986"/>
                  <a:pt x="430555" y="512013"/>
                  <a:pt x="435521" y="516978"/>
                </a:cubicBezTo>
                <a:lnTo>
                  <a:pt x="486321" y="567778"/>
                </a:lnTo>
                <a:cubicBezTo>
                  <a:pt x="488797" y="570255"/>
                  <a:pt x="492048" y="571500"/>
                  <a:pt x="495300" y="571500"/>
                </a:cubicBezTo>
                <a:cubicBezTo>
                  <a:pt x="498551" y="571500"/>
                  <a:pt x="501802" y="570255"/>
                  <a:pt x="504278" y="567778"/>
                </a:cubicBezTo>
                <a:lnTo>
                  <a:pt x="593178" y="478878"/>
                </a:lnTo>
                <a:cubicBezTo>
                  <a:pt x="598144" y="473913"/>
                  <a:pt x="598144" y="465886"/>
                  <a:pt x="593178" y="460921"/>
                </a:cubicBezTo>
                <a:cubicBezTo>
                  <a:pt x="588213" y="455955"/>
                  <a:pt x="580186" y="455955"/>
                  <a:pt x="575221" y="460921"/>
                </a:cubicBezTo>
                <a:close/>
                <a:moveTo>
                  <a:pt x="165100" y="0"/>
                </a:moveTo>
                <a:lnTo>
                  <a:pt x="12700" y="0"/>
                </a:lnTo>
                <a:cubicBezTo>
                  <a:pt x="5676" y="0"/>
                  <a:pt x="0" y="5676"/>
                  <a:pt x="0" y="12700"/>
                </a:cubicBezTo>
                <a:lnTo>
                  <a:pt x="0" y="165100"/>
                </a:lnTo>
                <a:cubicBezTo>
                  <a:pt x="0" y="172123"/>
                  <a:pt x="5676" y="177800"/>
                  <a:pt x="12700" y="177800"/>
                </a:cubicBezTo>
                <a:lnTo>
                  <a:pt x="165100" y="177800"/>
                </a:lnTo>
                <a:cubicBezTo>
                  <a:pt x="172123" y="177800"/>
                  <a:pt x="177800" y="172123"/>
                  <a:pt x="177800" y="165100"/>
                </a:cubicBezTo>
                <a:lnTo>
                  <a:pt x="177800" y="12700"/>
                </a:lnTo>
                <a:cubicBezTo>
                  <a:pt x="177800" y="5676"/>
                  <a:pt x="172123" y="0"/>
                  <a:pt x="165100" y="0"/>
                </a:cubicBezTo>
                <a:close/>
                <a:moveTo>
                  <a:pt x="25400" y="152400"/>
                </a:moveTo>
                <a:lnTo>
                  <a:pt x="25400" y="25400"/>
                </a:lnTo>
                <a:lnTo>
                  <a:pt x="152400" y="25400"/>
                </a:lnTo>
                <a:lnTo>
                  <a:pt x="152400" y="152400"/>
                </a:lnTo>
                <a:close/>
                <a:moveTo>
                  <a:pt x="381000" y="431800"/>
                </a:moveTo>
                <a:lnTo>
                  <a:pt x="228600" y="431800"/>
                </a:lnTo>
                <a:cubicBezTo>
                  <a:pt x="221576" y="431800"/>
                  <a:pt x="215900" y="437476"/>
                  <a:pt x="215900" y="444500"/>
                </a:cubicBezTo>
                <a:lnTo>
                  <a:pt x="215900" y="596900"/>
                </a:lnTo>
                <a:cubicBezTo>
                  <a:pt x="215900" y="603923"/>
                  <a:pt x="221576" y="609600"/>
                  <a:pt x="228600" y="609600"/>
                </a:cubicBezTo>
                <a:lnTo>
                  <a:pt x="381000" y="609600"/>
                </a:lnTo>
                <a:cubicBezTo>
                  <a:pt x="388023" y="609600"/>
                  <a:pt x="393700" y="603923"/>
                  <a:pt x="393700" y="596900"/>
                </a:cubicBezTo>
                <a:lnTo>
                  <a:pt x="393700" y="444500"/>
                </a:lnTo>
                <a:cubicBezTo>
                  <a:pt x="393700" y="437476"/>
                  <a:pt x="388023" y="431800"/>
                  <a:pt x="381000" y="431800"/>
                </a:cubicBezTo>
                <a:close/>
                <a:moveTo>
                  <a:pt x="241300" y="584200"/>
                </a:moveTo>
                <a:lnTo>
                  <a:pt x="241300" y="457200"/>
                </a:lnTo>
                <a:lnTo>
                  <a:pt x="368300" y="457200"/>
                </a:lnTo>
                <a:lnTo>
                  <a:pt x="368300" y="584200"/>
                </a:lnTo>
                <a:close/>
                <a:moveTo>
                  <a:pt x="165100" y="431800"/>
                </a:moveTo>
                <a:lnTo>
                  <a:pt x="12700" y="431800"/>
                </a:lnTo>
                <a:cubicBezTo>
                  <a:pt x="5676" y="431800"/>
                  <a:pt x="0" y="437476"/>
                  <a:pt x="0" y="444500"/>
                </a:cubicBezTo>
                <a:lnTo>
                  <a:pt x="0" y="596900"/>
                </a:lnTo>
                <a:cubicBezTo>
                  <a:pt x="0" y="603923"/>
                  <a:pt x="5676" y="609600"/>
                  <a:pt x="12700" y="609600"/>
                </a:cubicBezTo>
                <a:lnTo>
                  <a:pt x="165100" y="609600"/>
                </a:lnTo>
                <a:cubicBezTo>
                  <a:pt x="172123" y="609600"/>
                  <a:pt x="177800" y="603923"/>
                  <a:pt x="177800" y="596900"/>
                </a:cubicBezTo>
                <a:lnTo>
                  <a:pt x="177800" y="444500"/>
                </a:lnTo>
                <a:cubicBezTo>
                  <a:pt x="177800" y="437476"/>
                  <a:pt x="172123" y="431800"/>
                  <a:pt x="165100" y="431800"/>
                </a:cubicBezTo>
                <a:close/>
                <a:moveTo>
                  <a:pt x="25400" y="584200"/>
                </a:moveTo>
                <a:lnTo>
                  <a:pt x="25400" y="457200"/>
                </a:lnTo>
                <a:lnTo>
                  <a:pt x="152400" y="457200"/>
                </a:lnTo>
                <a:lnTo>
                  <a:pt x="152400" y="584200"/>
                </a:lnTo>
                <a:close/>
                <a:moveTo>
                  <a:pt x="596900" y="215900"/>
                </a:moveTo>
                <a:lnTo>
                  <a:pt x="444500" y="215900"/>
                </a:lnTo>
                <a:cubicBezTo>
                  <a:pt x="437476" y="215900"/>
                  <a:pt x="431800" y="221576"/>
                  <a:pt x="431800" y="228600"/>
                </a:cubicBezTo>
                <a:lnTo>
                  <a:pt x="431800" y="381000"/>
                </a:lnTo>
                <a:cubicBezTo>
                  <a:pt x="431800" y="388023"/>
                  <a:pt x="437476" y="393700"/>
                  <a:pt x="444500" y="393700"/>
                </a:cubicBezTo>
                <a:lnTo>
                  <a:pt x="596900" y="393700"/>
                </a:lnTo>
                <a:cubicBezTo>
                  <a:pt x="603923" y="393700"/>
                  <a:pt x="609600" y="388023"/>
                  <a:pt x="609600" y="381000"/>
                </a:cubicBezTo>
                <a:lnTo>
                  <a:pt x="609600" y="228600"/>
                </a:lnTo>
                <a:cubicBezTo>
                  <a:pt x="609600" y="221576"/>
                  <a:pt x="603923" y="215900"/>
                  <a:pt x="596900" y="215900"/>
                </a:cubicBezTo>
                <a:close/>
                <a:moveTo>
                  <a:pt x="457200" y="368300"/>
                </a:moveTo>
                <a:lnTo>
                  <a:pt x="457200" y="241300"/>
                </a:lnTo>
                <a:lnTo>
                  <a:pt x="584200" y="241300"/>
                </a:lnTo>
                <a:lnTo>
                  <a:pt x="584200" y="368300"/>
                </a:lnTo>
                <a:close/>
                <a:moveTo>
                  <a:pt x="381000" y="215900"/>
                </a:moveTo>
                <a:lnTo>
                  <a:pt x="228600" y="215900"/>
                </a:lnTo>
                <a:cubicBezTo>
                  <a:pt x="221576" y="215900"/>
                  <a:pt x="215900" y="221576"/>
                  <a:pt x="215900" y="228600"/>
                </a:cubicBezTo>
                <a:lnTo>
                  <a:pt x="215900" y="381000"/>
                </a:lnTo>
                <a:cubicBezTo>
                  <a:pt x="215900" y="388023"/>
                  <a:pt x="221576" y="393700"/>
                  <a:pt x="228600" y="393700"/>
                </a:cubicBezTo>
                <a:lnTo>
                  <a:pt x="381000" y="393700"/>
                </a:lnTo>
                <a:cubicBezTo>
                  <a:pt x="388023" y="393700"/>
                  <a:pt x="393700" y="388023"/>
                  <a:pt x="393700" y="381000"/>
                </a:cubicBezTo>
                <a:lnTo>
                  <a:pt x="393700" y="228600"/>
                </a:lnTo>
                <a:cubicBezTo>
                  <a:pt x="393700" y="221576"/>
                  <a:pt x="388023" y="215900"/>
                  <a:pt x="381000" y="215900"/>
                </a:cubicBezTo>
                <a:close/>
                <a:moveTo>
                  <a:pt x="241300" y="368300"/>
                </a:moveTo>
                <a:lnTo>
                  <a:pt x="241300" y="241300"/>
                </a:lnTo>
                <a:lnTo>
                  <a:pt x="368300" y="241300"/>
                </a:lnTo>
                <a:lnTo>
                  <a:pt x="368300" y="368300"/>
                </a:lnTo>
                <a:close/>
                <a:moveTo>
                  <a:pt x="165100" y="215900"/>
                </a:moveTo>
                <a:lnTo>
                  <a:pt x="12700" y="215900"/>
                </a:lnTo>
                <a:cubicBezTo>
                  <a:pt x="5676" y="215900"/>
                  <a:pt x="0" y="221576"/>
                  <a:pt x="0" y="228600"/>
                </a:cubicBezTo>
                <a:lnTo>
                  <a:pt x="0" y="381000"/>
                </a:lnTo>
                <a:cubicBezTo>
                  <a:pt x="0" y="388023"/>
                  <a:pt x="5676" y="393700"/>
                  <a:pt x="12700" y="393700"/>
                </a:cubicBezTo>
                <a:lnTo>
                  <a:pt x="165100" y="393700"/>
                </a:lnTo>
                <a:cubicBezTo>
                  <a:pt x="172123" y="393700"/>
                  <a:pt x="177800" y="388023"/>
                  <a:pt x="177800" y="381000"/>
                </a:cubicBezTo>
                <a:lnTo>
                  <a:pt x="177800" y="228600"/>
                </a:lnTo>
                <a:cubicBezTo>
                  <a:pt x="177800" y="221576"/>
                  <a:pt x="172123" y="215900"/>
                  <a:pt x="165100" y="215900"/>
                </a:cubicBezTo>
                <a:close/>
                <a:moveTo>
                  <a:pt x="25400" y="368300"/>
                </a:moveTo>
                <a:lnTo>
                  <a:pt x="25400" y="241300"/>
                </a:lnTo>
                <a:lnTo>
                  <a:pt x="152400" y="241300"/>
                </a:lnTo>
                <a:lnTo>
                  <a:pt x="152400" y="368300"/>
                </a:lnTo>
                <a:close/>
                <a:moveTo>
                  <a:pt x="596900" y="0"/>
                </a:moveTo>
                <a:lnTo>
                  <a:pt x="444500" y="0"/>
                </a:lnTo>
                <a:cubicBezTo>
                  <a:pt x="437476" y="0"/>
                  <a:pt x="431800" y="5676"/>
                  <a:pt x="431800" y="12700"/>
                </a:cubicBezTo>
                <a:lnTo>
                  <a:pt x="431800" y="165100"/>
                </a:lnTo>
                <a:cubicBezTo>
                  <a:pt x="431800" y="172123"/>
                  <a:pt x="437476" y="177800"/>
                  <a:pt x="444500" y="177800"/>
                </a:cubicBezTo>
                <a:lnTo>
                  <a:pt x="596900" y="177800"/>
                </a:lnTo>
                <a:cubicBezTo>
                  <a:pt x="603923" y="177800"/>
                  <a:pt x="609600" y="172123"/>
                  <a:pt x="609600" y="165100"/>
                </a:cubicBezTo>
                <a:lnTo>
                  <a:pt x="609600" y="12700"/>
                </a:lnTo>
                <a:cubicBezTo>
                  <a:pt x="609600" y="5676"/>
                  <a:pt x="603923" y="0"/>
                  <a:pt x="596900" y="0"/>
                </a:cubicBezTo>
                <a:close/>
                <a:moveTo>
                  <a:pt x="457200" y="152400"/>
                </a:moveTo>
                <a:lnTo>
                  <a:pt x="457200" y="25400"/>
                </a:lnTo>
                <a:lnTo>
                  <a:pt x="584200" y="25400"/>
                </a:lnTo>
                <a:lnTo>
                  <a:pt x="584200" y="152400"/>
                </a:lnTo>
                <a:close/>
                <a:moveTo>
                  <a:pt x="381000" y="0"/>
                </a:moveTo>
                <a:lnTo>
                  <a:pt x="228600" y="0"/>
                </a:lnTo>
                <a:cubicBezTo>
                  <a:pt x="221576" y="0"/>
                  <a:pt x="215900" y="5676"/>
                  <a:pt x="215900" y="12700"/>
                </a:cubicBezTo>
                <a:lnTo>
                  <a:pt x="215900" y="165100"/>
                </a:lnTo>
                <a:cubicBezTo>
                  <a:pt x="215900" y="172123"/>
                  <a:pt x="221576" y="177800"/>
                  <a:pt x="228600" y="177800"/>
                </a:cubicBezTo>
                <a:lnTo>
                  <a:pt x="381000" y="177800"/>
                </a:lnTo>
                <a:cubicBezTo>
                  <a:pt x="388023" y="177800"/>
                  <a:pt x="393700" y="172123"/>
                  <a:pt x="393700" y="165100"/>
                </a:cubicBezTo>
                <a:lnTo>
                  <a:pt x="393700" y="12700"/>
                </a:lnTo>
                <a:cubicBezTo>
                  <a:pt x="393700" y="5676"/>
                  <a:pt x="388023" y="0"/>
                  <a:pt x="381000" y="0"/>
                </a:cubicBezTo>
                <a:close/>
                <a:moveTo>
                  <a:pt x="241300" y="152400"/>
                </a:moveTo>
                <a:lnTo>
                  <a:pt x="241300" y="25400"/>
                </a:lnTo>
                <a:lnTo>
                  <a:pt x="368300" y="25400"/>
                </a:lnTo>
                <a:lnTo>
                  <a:pt x="368300" y="152400"/>
                </a:lnTo>
                <a:close/>
                <a:moveTo>
                  <a:pt x="63500" y="125361"/>
                </a:moveTo>
                <a:lnTo>
                  <a:pt x="112661" y="125361"/>
                </a:lnTo>
                <a:cubicBezTo>
                  <a:pt x="119672" y="125361"/>
                  <a:pt x="125361" y="119684"/>
                  <a:pt x="125361" y="112661"/>
                </a:cubicBezTo>
                <a:lnTo>
                  <a:pt x="125361" y="63500"/>
                </a:lnTo>
                <a:cubicBezTo>
                  <a:pt x="125361" y="56476"/>
                  <a:pt x="119672" y="50800"/>
                  <a:pt x="112661" y="50800"/>
                </a:cubicBezTo>
                <a:lnTo>
                  <a:pt x="63500" y="50800"/>
                </a:lnTo>
                <a:cubicBezTo>
                  <a:pt x="56476" y="50800"/>
                  <a:pt x="50800" y="56476"/>
                  <a:pt x="50800" y="63500"/>
                </a:cubicBezTo>
                <a:lnTo>
                  <a:pt x="50800" y="112661"/>
                </a:lnTo>
                <a:cubicBezTo>
                  <a:pt x="50800" y="119684"/>
                  <a:pt x="56476" y="125361"/>
                  <a:pt x="63500" y="125361"/>
                </a:cubicBezTo>
                <a:close/>
                <a:moveTo>
                  <a:pt x="76200" y="99961"/>
                </a:moveTo>
                <a:lnTo>
                  <a:pt x="76200" y="76200"/>
                </a:lnTo>
                <a:lnTo>
                  <a:pt x="99961" y="76200"/>
                </a:lnTo>
                <a:lnTo>
                  <a:pt x="99961" y="99961"/>
                </a:lnTo>
                <a:close/>
              </a:path>
            </a:pathLst>
          </a:custGeom>
          <a:solidFill>
            <a:srgbClr val="10336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E54DA0-CAD3-753F-82FA-00012F041833}"/>
              </a:ext>
            </a:extLst>
          </p:cNvPr>
          <p:cNvCxnSpPr>
            <a:cxnSpLocks/>
          </p:cNvCxnSpPr>
          <p:nvPr/>
        </p:nvCxnSpPr>
        <p:spPr>
          <a:xfrm>
            <a:off x="838200" y="2023280"/>
            <a:ext cx="2611539" cy="0"/>
          </a:xfrm>
          <a:prstGeom prst="line">
            <a:avLst/>
          </a:prstGeom>
          <a:ln w="28575">
            <a:solidFill>
              <a:srgbClr val="2F52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F87050-8E78-7C41-9F5F-3A64DB6358CB}"/>
              </a:ext>
            </a:extLst>
          </p:cNvPr>
          <p:cNvSpPr txBox="1"/>
          <p:nvPr/>
        </p:nvSpPr>
        <p:spPr>
          <a:xfrm>
            <a:off x="644166" y="2383269"/>
            <a:ext cx="2278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Interstate Light" panose="020B0504020203020204" pitchFamily="34" charset="0"/>
              </a:rPr>
              <a:t>Catalog of Asset-Level Urgency Scores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661F27-7667-92B5-DFDD-DA4FCD92833D}"/>
              </a:ext>
            </a:extLst>
          </p:cNvPr>
          <p:cNvSpPr/>
          <p:nvPr/>
        </p:nvSpPr>
        <p:spPr>
          <a:xfrm>
            <a:off x="4939454" y="2122855"/>
            <a:ext cx="6730929" cy="1188581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CED4D1-98B2-EE1E-ABDF-667C299870F6}"/>
              </a:ext>
            </a:extLst>
          </p:cNvPr>
          <p:cNvSpPr txBox="1"/>
          <p:nvPr/>
        </p:nvSpPr>
        <p:spPr>
          <a:xfrm>
            <a:off x="5073043" y="2252704"/>
            <a:ext cx="6474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Interstate" panose="020B0604020203020204" pitchFamily="34" charset="0"/>
              </a:rPr>
              <a:t>Priority list of assets based on urgency scores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E8E2AE-6411-D0F0-18F7-6263DB198D22}"/>
              </a:ext>
            </a:extLst>
          </p:cNvPr>
          <p:cNvGrpSpPr/>
          <p:nvPr/>
        </p:nvGrpSpPr>
        <p:grpSpPr>
          <a:xfrm>
            <a:off x="3010133" y="3576865"/>
            <a:ext cx="1844672" cy="1005198"/>
            <a:chOff x="1171906" y="1651254"/>
            <a:chExt cx="5009896" cy="2729991"/>
          </a:xfrm>
        </p:grpSpPr>
        <p:sp>
          <p:nvSpPr>
            <p:cNvPr id="15" name="Colorful shape A">
              <a:extLst>
                <a:ext uri="{FF2B5EF4-FFF2-40B4-BE49-F238E27FC236}">
                  <a16:creationId xmlns:a16="http://schemas.microsoft.com/office/drawing/2014/main" id="{C56DA670-4D62-2C7C-94B1-68DB38DE1DAF}"/>
                </a:ext>
              </a:extLst>
            </p:cNvPr>
            <p:cNvSpPr/>
            <p:nvPr/>
          </p:nvSpPr>
          <p:spPr>
            <a:xfrm>
              <a:off x="1908506" y="1694459"/>
              <a:ext cx="4273296" cy="2643581"/>
            </a:xfrm>
            <a:custGeom>
              <a:avLst/>
              <a:gdLst/>
              <a:ahLst/>
              <a:cxnLst/>
              <a:rect l="0" t="0" r="0" b="0"/>
              <a:pathLst>
                <a:path w="4273296" h="2643581">
                  <a:moveTo>
                    <a:pt x="4273296" y="1321790"/>
                  </a:moveTo>
                  <a:lnTo>
                    <a:pt x="3309962" y="842162"/>
                  </a:lnTo>
                  <a:lnTo>
                    <a:pt x="3435845" y="1132077"/>
                  </a:lnTo>
                  <a:lnTo>
                    <a:pt x="3101835" y="1132077"/>
                  </a:lnTo>
                  <a:cubicBezTo>
                    <a:pt x="2934512" y="1132077"/>
                    <a:pt x="2787357" y="1025728"/>
                    <a:pt x="2729992" y="868540"/>
                  </a:cubicBezTo>
                  <a:cubicBezTo>
                    <a:pt x="2545016" y="361784"/>
                    <a:pt x="2058809" y="0"/>
                    <a:pt x="1488046" y="0"/>
                  </a:cubicBezTo>
                  <a:lnTo>
                    <a:pt x="608507" y="0"/>
                  </a:lnTo>
                  <a:lnTo>
                    <a:pt x="608507" y="208800"/>
                  </a:lnTo>
                  <a:cubicBezTo>
                    <a:pt x="242493" y="443852"/>
                    <a:pt x="0" y="854494"/>
                    <a:pt x="0" y="1321790"/>
                  </a:cubicBezTo>
                  <a:cubicBezTo>
                    <a:pt x="0" y="1789087"/>
                    <a:pt x="242493" y="2199728"/>
                    <a:pt x="608507" y="2434780"/>
                  </a:cubicBezTo>
                  <a:lnTo>
                    <a:pt x="608507" y="2643581"/>
                  </a:lnTo>
                  <a:lnTo>
                    <a:pt x="1488046" y="2643581"/>
                  </a:lnTo>
                  <a:cubicBezTo>
                    <a:pt x="2058809" y="2643581"/>
                    <a:pt x="2545016" y="2281796"/>
                    <a:pt x="2729992" y="1775040"/>
                  </a:cubicBezTo>
                  <a:cubicBezTo>
                    <a:pt x="2787357" y="1617852"/>
                    <a:pt x="2934512" y="1511503"/>
                    <a:pt x="3101835" y="1511503"/>
                  </a:cubicBezTo>
                  <a:lnTo>
                    <a:pt x="3435845" y="1511503"/>
                  </a:lnTo>
                  <a:lnTo>
                    <a:pt x="3309962" y="1801418"/>
                  </a:lnTo>
                  <a:close/>
                </a:path>
              </a:pathLst>
            </a:custGeom>
            <a:gradFill>
              <a:gsLst>
                <a:gs pos="44000">
                  <a:srgbClr val="2F52F4"/>
                </a:gs>
                <a:gs pos="98000">
                  <a:srgbClr val="42CAFD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Circle A">
              <a:extLst>
                <a:ext uri="{FF2B5EF4-FFF2-40B4-BE49-F238E27FC236}">
                  <a16:creationId xmlns:a16="http://schemas.microsoft.com/office/drawing/2014/main" id="{9BB0D64A-BB87-8A6E-BE54-9A9C7D0015A3}"/>
                </a:ext>
              </a:extLst>
            </p:cNvPr>
            <p:cNvSpPr/>
            <p:nvPr/>
          </p:nvSpPr>
          <p:spPr>
            <a:xfrm>
              <a:off x="1171906" y="1651254"/>
              <a:ext cx="2730005" cy="2729991"/>
            </a:xfrm>
            <a:custGeom>
              <a:avLst/>
              <a:gdLst/>
              <a:ahLst/>
              <a:cxnLst/>
              <a:rect l="0" t="0" r="0" b="0"/>
              <a:pathLst>
                <a:path w="2730004" h="2729992">
                  <a:moveTo>
                    <a:pt x="0" y="1364996"/>
                  </a:moveTo>
                  <a:cubicBezTo>
                    <a:pt x="0" y="611124"/>
                    <a:pt x="611136" y="0"/>
                    <a:pt x="1364996" y="0"/>
                  </a:cubicBezTo>
                  <a:cubicBezTo>
                    <a:pt x="2118868" y="0"/>
                    <a:pt x="2730004" y="611124"/>
                    <a:pt x="2730004" y="1364996"/>
                  </a:cubicBezTo>
                  <a:cubicBezTo>
                    <a:pt x="2730004" y="2118855"/>
                    <a:pt x="2118868" y="2729992"/>
                    <a:pt x="1364996" y="2729992"/>
                  </a:cubicBezTo>
                  <a:cubicBezTo>
                    <a:pt x="611136" y="2729992"/>
                    <a:pt x="0" y="2118855"/>
                    <a:pt x="0" y="136499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  <a:effectLst>
              <a:outerShdw blurRad="1016000" dist="508000" dir="2700000" algn="ctr" rotWithShape="0">
                <a:srgbClr val="1C2862">
                  <a:alpha val="2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18.25">
            <a:extLst>
              <a:ext uri="{FF2B5EF4-FFF2-40B4-BE49-F238E27FC236}">
                <a16:creationId xmlns:a16="http://schemas.microsoft.com/office/drawing/2014/main" id="{3CF4BB2C-B27A-6CE1-B1FA-2FBD2E9B7F8D}"/>
              </a:ext>
            </a:extLst>
          </p:cNvPr>
          <p:cNvSpPr>
            <a:spLocks noChangeAspect="1"/>
          </p:cNvSpPr>
          <p:nvPr/>
        </p:nvSpPr>
        <p:spPr>
          <a:xfrm>
            <a:off x="3191169" y="3757899"/>
            <a:ext cx="643130" cy="643130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571500" y="177800"/>
                </a:moveTo>
                <a:lnTo>
                  <a:pt x="473837" y="177800"/>
                </a:lnTo>
                <a:cubicBezTo>
                  <a:pt x="445858" y="75514"/>
                  <a:pt x="352348" y="0"/>
                  <a:pt x="241300" y="0"/>
                </a:cubicBezTo>
                <a:cubicBezTo>
                  <a:pt x="108242" y="0"/>
                  <a:pt x="0" y="108254"/>
                  <a:pt x="0" y="241300"/>
                </a:cubicBezTo>
                <a:cubicBezTo>
                  <a:pt x="0" y="338035"/>
                  <a:pt x="57340" y="421411"/>
                  <a:pt x="139700" y="459854"/>
                </a:cubicBezTo>
                <a:lnTo>
                  <a:pt x="139700" y="571500"/>
                </a:lnTo>
                <a:cubicBezTo>
                  <a:pt x="139700" y="592518"/>
                  <a:pt x="156781" y="609600"/>
                  <a:pt x="177800" y="609600"/>
                </a:cubicBezTo>
                <a:lnTo>
                  <a:pt x="571500" y="609600"/>
                </a:lnTo>
                <a:cubicBezTo>
                  <a:pt x="592505" y="609600"/>
                  <a:pt x="609600" y="592518"/>
                  <a:pt x="609600" y="571500"/>
                </a:cubicBezTo>
                <a:lnTo>
                  <a:pt x="609600" y="215900"/>
                </a:lnTo>
                <a:cubicBezTo>
                  <a:pt x="609600" y="194894"/>
                  <a:pt x="592505" y="177800"/>
                  <a:pt x="571500" y="177800"/>
                </a:cubicBezTo>
                <a:close/>
                <a:moveTo>
                  <a:pt x="584200" y="228600"/>
                </a:moveTo>
                <a:lnTo>
                  <a:pt x="520700" y="228600"/>
                </a:lnTo>
                <a:cubicBezTo>
                  <a:pt x="513676" y="228600"/>
                  <a:pt x="508000" y="234289"/>
                  <a:pt x="508000" y="241300"/>
                </a:cubicBezTo>
                <a:cubicBezTo>
                  <a:pt x="508000" y="248323"/>
                  <a:pt x="513676" y="254000"/>
                  <a:pt x="520700" y="254000"/>
                </a:cubicBezTo>
                <a:lnTo>
                  <a:pt x="584200" y="254000"/>
                </a:lnTo>
                <a:lnTo>
                  <a:pt x="584200" y="571500"/>
                </a:lnTo>
                <a:cubicBezTo>
                  <a:pt x="584200" y="578510"/>
                  <a:pt x="578497" y="584200"/>
                  <a:pt x="571500" y="584200"/>
                </a:cubicBezTo>
                <a:lnTo>
                  <a:pt x="177800" y="584200"/>
                </a:lnTo>
                <a:cubicBezTo>
                  <a:pt x="170789" y="584200"/>
                  <a:pt x="165100" y="578510"/>
                  <a:pt x="165100" y="571500"/>
                </a:cubicBezTo>
                <a:lnTo>
                  <a:pt x="165100" y="470077"/>
                </a:lnTo>
                <a:cubicBezTo>
                  <a:pt x="189077" y="478091"/>
                  <a:pt x="214655" y="482600"/>
                  <a:pt x="241300" y="482600"/>
                </a:cubicBezTo>
                <a:lnTo>
                  <a:pt x="241414" y="482600"/>
                </a:lnTo>
                <a:lnTo>
                  <a:pt x="241477" y="482600"/>
                </a:lnTo>
                <a:cubicBezTo>
                  <a:pt x="241566" y="482600"/>
                  <a:pt x="241668" y="482574"/>
                  <a:pt x="241769" y="482574"/>
                </a:cubicBezTo>
                <a:cubicBezTo>
                  <a:pt x="374599" y="482333"/>
                  <a:pt x="482600" y="374205"/>
                  <a:pt x="482600" y="241300"/>
                </a:cubicBezTo>
                <a:cubicBezTo>
                  <a:pt x="482600" y="228307"/>
                  <a:pt x="481279" y="215646"/>
                  <a:pt x="479285" y="203200"/>
                </a:cubicBezTo>
                <a:lnTo>
                  <a:pt x="571500" y="203200"/>
                </a:lnTo>
                <a:cubicBezTo>
                  <a:pt x="578497" y="203200"/>
                  <a:pt x="584200" y="208902"/>
                  <a:pt x="584200" y="215900"/>
                </a:cubicBezTo>
                <a:close/>
                <a:moveTo>
                  <a:pt x="435521" y="422821"/>
                </a:moveTo>
                <a:cubicBezTo>
                  <a:pt x="431990" y="426351"/>
                  <a:pt x="430847" y="431609"/>
                  <a:pt x="432600" y="436270"/>
                </a:cubicBezTo>
                <a:lnTo>
                  <a:pt x="470700" y="537870"/>
                </a:lnTo>
                <a:cubicBezTo>
                  <a:pt x="472211" y="541908"/>
                  <a:pt x="475691" y="544906"/>
                  <a:pt x="479907" y="545820"/>
                </a:cubicBezTo>
                <a:cubicBezTo>
                  <a:pt x="480796" y="546011"/>
                  <a:pt x="481698" y="546100"/>
                  <a:pt x="482600" y="546100"/>
                </a:cubicBezTo>
                <a:cubicBezTo>
                  <a:pt x="485927" y="546100"/>
                  <a:pt x="489165" y="544791"/>
                  <a:pt x="491578" y="542378"/>
                </a:cubicBezTo>
                <a:lnTo>
                  <a:pt x="555078" y="478878"/>
                </a:lnTo>
                <a:cubicBezTo>
                  <a:pt x="558126" y="475830"/>
                  <a:pt x="559409" y="471424"/>
                  <a:pt x="558507" y="467207"/>
                </a:cubicBezTo>
                <a:cubicBezTo>
                  <a:pt x="557593" y="462991"/>
                  <a:pt x="554609" y="459524"/>
                  <a:pt x="550557" y="458012"/>
                </a:cubicBezTo>
                <a:lnTo>
                  <a:pt x="448957" y="419912"/>
                </a:lnTo>
                <a:cubicBezTo>
                  <a:pt x="444258" y="418160"/>
                  <a:pt x="439026" y="419290"/>
                  <a:pt x="435521" y="422821"/>
                </a:cubicBezTo>
                <a:close/>
                <a:moveTo>
                  <a:pt x="100850" y="404939"/>
                </a:moveTo>
                <a:cubicBezTo>
                  <a:pt x="109435" y="397370"/>
                  <a:pt x="118618" y="390601"/>
                  <a:pt x="128460" y="384746"/>
                </a:cubicBezTo>
                <a:cubicBezTo>
                  <a:pt x="137998" y="407276"/>
                  <a:pt x="149656" y="426872"/>
                  <a:pt x="163131" y="442341"/>
                </a:cubicBezTo>
                <a:cubicBezTo>
                  <a:pt x="140220" y="433387"/>
                  <a:pt x="119202" y="420712"/>
                  <a:pt x="100850" y="404939"/>
                </a:cubicBezTo>
                <a:close/>
                <a:moveTo>
                  <a:pt x="26035" y="254000"/>
                </a:moveTo>
                <a:lnTo>
                  <a:pt x="101955" y="254000"/>
                </a:lnTo>
                <a:cubicBezTo>
                  <a:pt x="103085" y="292912"/>
                  <a:pt x="109207" y="329107"/>
                  <a:pt x="119456" y="360718"/>
                </a:cubicBezTo>
                <a:cubicBezTo>
                  <a:pt x="106248" y="368211"/>
                  <a:pt x="93929" y="377024"/>
                  <a:pt x="82600" y="387184"/>
                </a:cubicBezTo>
                <a:cubicBezTo>
                  <a:pt x="49898" y="351637"/>
                  <a:pt x="29044" y="305257"/>
                  <a:pt x="26035" y="254000"/>
                </a:cubicBezTo>
                <a:close/>
                <a:moveTo>
                  <a:pt x="83515" y="94411"/>
                </a:moveTo>
                <a:cubicBezTo>
                  <a:pt x="94754" y="104381"/>
                  <a:pt x="106934" y="113144"/>
                  <a:pt x="119926" y="120624"/>
                </a:cubicBezTo>
                <a:cubicBezTo>
                  <a:pt x="109423" y="152526"/>
                  <a:pt x="103098" y="189166"/>
                  <a:pt x="101955" y="228600"/>
                </a:cubicBezTo>
                <a:lnTo>
                  <a:pt x="26035" y="228600"/>
                </a:lnTo>
                <a:cubicBezTo>
                  <a:pt x="29070" y="176885"/>
                  <a:pt x="50292" y="130086"/>
                  <a:pt x="83515" y="94411"/>
                </a:cubicBezTo>
                <a:close/>
                <a:moveTo>
                  <a:pt x="163372" y="40182"/>
                </a:moveTo>
                <a:cubicBezTo>
                  <a:pt x="150063" y="55397"/>
                  <a:pt x="138518" y="74561"/>
                  <a:pt x="129044" y="96647"/>
                </a:cubicBezTo>
                <a:cubicBezTo>
                  <a:pt x="119392" y="90817"/>
                  <a:pt x="110350" y="84124"/>
                  <a:pt x="101854" y="76746"/>
                </a:cubicBezTo>
                <a:cubicBezTo>
                  <a:pt x="120027" y="61315"/>
                  <a:pt x="140792" y="48971"/>
                  <a:pt x="163372" y="40182"/>
                </a:cubicBezTo>
                <a:close/>
                <a:moveTo>
                  <a:pt x="127342" y="228600"/>
                </a:moveTo>
                <a:cubicBezTo>
                  <a:pt x="128435" y="193560"/>
                  <a:pt x="133946" y="160794"/>
                  <a:pt x="142900" y="132194"/>
                </a:cubicBezTo>
                <a:cubicBezTo>
                  <a:pt x="169341" y="143675"/>
                  <a:pt x="198285" y="150368"/>
                  <a:pt x="228600" y="151828"/>
                </a:cubicBezTo>
                <a:lnTo>
                  <a:pt x="228600" y="228600"/>
                </a:lnTo>
                <a:close/>
                <a:moveTo>
                  <a:pt x="228600" y="356120"/>
                </a:moveTo>
                <a:lnTo>
                  <a:pt x="228600" y="455739"/>
                </a:lnTo>
                <a:cubicBezTo>
                  <a:pt x="197142" y="449059"/>
                  <a:pt x="169570" y="418210"/>
                  <a:pt x="151104" y="373341"/>
                </a:cubicBezTo>
                <a:cubicBezTo>
                  <a:pt x="174523" y="363296"/>
                  <a:pt x="200545" y="357466"/>
                  <a:pt x="228600" y="356120"/>
                </a:cubicBezTo>
                <a:close/>
                <a:moveTo>
                  <a:pt x="142519" y="349364"/>
                </a:moveTo>
                <a:cubicBezTo>
                  <a:pt x="133781" y="321005"/>
                  <a:pt x="128409" y="288607"/>
                  <a:pt x="127342" y="254000"/>
                </a:cubicBezTo>
                <a:lnTo>
                  <a:pt x="228600" y="254000"/>
                </a:lnTo>
                <a:lnTo>
                  <a:pt x="228600" y="330720"/>
                </a:lnTo>
                <a:cubicBezTo>
                  <a:pt x="197561" y="332092"/>
                  <a:pt x="168668" y="338366"/>
                  <a:pt x="142519" y="349364"/>
                </a:cubicBezTo>
                <a:close/>
                <a:moveTo>
                  <a:pt x="228600" y="27050"/>
                </a:moveTo>
                <a:lnTo>
                  <a:pt x="228600" y="126428"/>
                </a:lnTo>
                <a:cubicBezTo>
                  <a:pt x="201256" y="124968"/>
                  <a:pt x="175234" y="118770"/>
                  <a:pt x="151549" y="108254"/>
                </a:cubicBezTo>
                <a:cubicBezTo>
                  <a:pt x="170014" y="64020"/>
                  <a:pt x="197408" y="33667"/>
                  <a:pt x="228600" y="27050"/>
                </a:cubicBezTo>
                <a:close/>
                <a:moveTo>
                  <a:pt x="254000" y="356120"/>
                </a:moveTo>
                <a:cubicBezTo>
                  <a:pt x="282105" y="357466"/>
                  <a:pt x="308152" y="363245"/>
                  <a:pt x="331609" y="373252"/>
                </a:cubicBezTo>
                <a:cubicBezTo>
                  <a:pt x="313131" y="418338"/>
                  <a:pt x="285496" y="449287"/>
                  <a:pt x="254000" y="455841"/>
                </a:cubicBezTo>
                <a:close/>
                <a:moveTo>
                  <a:pt x="254000" y="254000"/>
                </a:moveTo>
                <a:lnTo>
                  <a:pt x="355244" y="254000"/>
                </a:lnTo>
                <a:cubicBezTo>
                  <a:pt x="354177" y="288569"/>
                  <a:pt x="348843" y="320928"/>
                  <a:pt x="340144" y="349275"/>
                </a:cubicBezTo>
                <a:cubicBezTo>
                  <a:pt x="313994" y="338327"/>
                  <a:pt x="285064" y="332079"/>
                  <a:pt x="254000" y="330720"/>
                </a:cubicBezTo>
                <a:close/>
                <a:moveTo>
                  <a:pt x="254000" y="151828"/>
                </a:moveTo>
                <a:cubicBezTo>
                  <a:pt x="284353" y="150368"/>
                  <a:pt x="313321" y="143725"/>
                  <a:pt x="339788" y="132270"/>
                </a:cubicBezTo>
                <a:cubicBezTo>
                  <a:pt x="348691" y="160858"/>
                  <a:pt x="354164" y="193611"/>
                  <a:pt x="355244" y="228600"/>
                </a:cubicBezTo>
                <a:lnTo>
                  <a:pt x="254000" y="228600"/>
                </a:lnTo>
                <a:close/>
                <a:moveTo>
                  <a:pt x="254000" y="26949"/>
                </a:moveTo>
                <a:cubicBezTo>
                  <a:pt x="285254" y="33439"/>
                  <a:pt x="312686" y="63906"/>
                  <a:pt x="331165" y="108356"/>
                </a:cubicBezTo>
                <a:cubicBezTo>
                  <a:pt x="307454" y="118821"/>
                  <a:pt x="281393" y="124968"/>
                  <a:pt x="254000" y="126428"/>
                </a:cubicBezTo>
                <a:close/>
                <a:moveTo>
                  <a:pt x="380923" y="76923"/>
                </a:moveTo>
                <a:cubicBezTo>
                  <a:pt x="372414" y="84289"/>
                  <a:pt x="363347" y="90957"/>
                  <a:pt x="353682" y="96774"/>
                </a:cubicBezTo>
                <a:cubicBezTo>
                  <a:pt x="344233" y="74688"/>
                  <a:pt x="332740" y="55499"/>
                  <a:pt x="319468" y="40271"/>
                </a:cubicBezTo>
                <a:cubicBezTo>
                  <a:pt x="342023" y="49085"/>
                  <a:pt x="362762" y="61468"/>
                  <a:pt x="380923" y="76923"/>
                </a:cubicBezTo>
                <a:close/>
                <a:moveTo>
                  <a:pt x="381939" y="404761"/>
                </a:moveTo>
                <a:cubicBezTo>
                  <a:pt x="363601" y="420573"/>
                  <a:pt x="342607" y="433285"/>
                  <a:pt x="319697" y="442252"/>
                </a:cubicBezTo>
                <a:cubicBezTo>
                  <a:pt x="333146" y="426758"/>
                  <a:pt x="344754" y="407149"/>
                  <a:pt x="354253" y="384632"/>
                </a:cubicBezTo>
                <a:cubicBezTo>
                  <a:pt x="364121" y="390461"/>
                  <a:pt x="373329" y="397230"/>
                  <a:pt x="381939" y="404761"/>
                </a:cubicBezTo>
                <a:close/>
                <a:moveTo>
                  <a:pt x="363232" y="360565"/>
                </a:moveTo>
                <a:cubicBezTo>
                  <a:pt x="373418" y="329018"/>
                  <a:pt x="379514" y="292849"/>
                  <a:pt x="380631" y="254000"/>
                </a:cubicBezTo>
                <a:lnTo>
                  <a:pt x="456552" y="254000"/>
                </a:lnTo>
                <a:cubicBezTo>
                  <a:pt x="453555" y="305155"/>
                  <a:pt x="432765" y="351472"/>
                  <a:pt x="400164" y="386981"/>
                </a:cubicBezTo>
                <a:cubicBezTo>
                  <a:pt x="388823" y="376847"/>
                  <a:pt x="376466" y="368046"/>
                  <a:pt x="363232" y="360565"/>
                </a:cubicBezTo>
                <a:close/>
                <a:moveTo>
                  <a:pt x="456552" y="228600"/>
                </a:moveTo>
                <a:lnTo>
                  <a:pt x="380631" y="228600"/>
                </a:lnTo>
                <a:cubicBezTo>
                  <a:pt x="379488" y="189217"/>
                  <a:pt x="373202" y="152628"/>
                  <a:pt x="362762" y="120764"/>
                </a:cubicBezTo>
                <a:cubicBezTo>
                  <a:pt x="375793" y="113283"/>
                  <a:pt x="387997" y="104559"/>
                  <a:pt x="399249" y="94615"/>
                </a:cubicBezTo>
                <a:cubicBezTo>
                  <a:pt x="432371" y="130251"/>
                  <a:pt x="453529" y="176974"/>
                  <a:pt x="456552" y="228600"/>
                </a:cubicBezTo>
                <a:close/>
                <a:moveTo>
                  <a:pt x="523163" y="474865"/>
                </a:moveTo>
                <a:lnTo>
                  <a:pt x="487553" y="510476"/>
                </a:lnTo>
                <a:lnTo>
                  <a:pt x="466204" y="453504"/>
                </a:lnTo>
                <a:close/>
              </a:path>
            </a:pathLst>
          </a:custGeom>
          <a:solidFill>
            <a:srgbClr val="10336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2ED0A7-2A2D-90CA-EB12-9FCBA72A7929}"/>
              </a:ext>
            </a:extLst>
          </p:cNvPr>
          <p:cNvSpPr txBox="1"/>
          <p:nvPr/>
        </p:nvSpPr>
        <p:spPr>
          <a:xfrm>
            <a:off x="310770" y="3617798"/>
            <a:ext cx="261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Interstate Light" panose="020B0504020203020204" pitchFamily="34" charset="0"/>
              </a:rPr>
              <a:t>ArcGIS Spatial Mapping Tool with Urgency Scores + Dashboard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AFF5F06-D54A-7D04-C7F1-3F4FE91E2CC9}"/>
              </a:ext>
            </a:extLst>
          </p:cNvPr>
          <p:cNvSpPr/>
          <p:nvPr/>
        </p:nvSpPr>
        <p:spPr>
          <a:xfrm>
            <a:off x="4939454" y="3499169"/>
            <a:ext cx="6730929" cy="1188581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800A4-8859-50B6-315E-DA37D3E2D073}"/>
              </a:ext>
            </a:extLst>
          </p:cNvPr>
          <p:cNvSpPr txBox="1"/>
          <p:nvPr/>
        </p:nvSpPr>
        <p:spPr>
          <a:xfrm>
            <a:off x="5073043" y="3603539"/>
            <a:ext cx="6474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Interstate" panose="020B0604020203020204" pitchFamily="34" charset="0"/>
              </a:rPr>
              <a:t>Map of assets in ArcGIS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Interstate" panose="020B0604020203020204" pitchFamily="34" charset="0"/>
              </a:rPr>
              <a:t>+ tailored dashboard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0073B5-F793-C5F4-DAEE-52EB35D3CC61}"/>
              </a:ext>
            </a:extLst>
          </p:cNvPr>
          <p:cNvGrpSpPr/>
          <p:nvPr/>
        </p:nvGrpSpPr>
        <p:grpSpPr>
          <a:xfrm>
            <a:off x="3010133" y="4962606"/>
            <a:ext cx="1844672" cy="1005198"/>
            <a:chOff x="1171906" y="1651254"/>
            <a:chExt cx="5009896" cy="2729991"/>
          </a:xfrm>
        </p:grpSpPr>
        <p:sp>
          <p:nvSpPr>
            <p:cNvPr id="24" name="Colorful shape A">
              <a:extLst>
                <a:ext uri="{FF2B5EF4-FFF2-40B4-BE49-F238E27FC236}">
                  <a16:creationId xmlns:a16="http://schemas.microsoft.com/office/drawing/2014/main" id="{CB649949-08CE-80F7-E6A9-90CC3202D0BD}"/>
                </a:ext>
              </a:extLst>
            </p:cNvPr>
            <p:cNvSpPr/>
            <p:nvPr/>
          </p:nvSpPr>
          <p:spPr>
            <a:xfrm>
              <a:off x="1908506" y="1694459"/>
              <a:ext cx="4273296" cy="2643581"/>
            </a:xfrm>
            <a:custGeom>
              <a:avLst/>
              <a:gdLst/>
              <a:ahLst/>
              <a:cxnLst/>
              <a:rect l="0" t="0" r="0" b="0"/>
              <a:pathLst>
                <a:path w="4273296" h="2643581">
                  <a:moveTo>
                    <a:pt x="4273296" y="1321790"/>
                  </a:moveTo>
                  <a:lnTo>
                    <a:pt x="3309962" y="842162"/>
                  </a:lnTo>
                  <a:lnTo>
                    <a:pt x="3435845" y="1132077"/>
                  </a:lnTo>
                  <a:lnTo>
                    <a:pt x="3101835" y="1132077"/>
                  </a:lnTo>
                  <a:cubicBezTo>
                    <a:pt x="2934512" y="1132077"/>
                    <a:pt x="2787357" y="1025728"/>
                    <a:pt x="2729992" y="868540"/>
                  </a:cubicBezTo>
                  <a:cubicBezTo>
                    <a:pt x="2545016" y="361784"/>
                    <a:pt x="2058809" y="0"/>
                    <a:pt x="1488046" y="0"/>
                  </a:cubicBezTo>
                  <a:lnTo>
                    <a:pt x="608507" y="0"/>
                  </a:lnTo>
                  <a:lnTo>
                    <a:pt x="608507" y="208800"/>
                  </a:lnTo>
                  <a:cubicBezTo>
                    <a:pt x="242493" y="443852"/>
                    <a:pt x="0" y="854494"/>
                    <a:pt x="0" y="1321790"/>
                  </a:cubicBezTo>
                  <a:cubicBezTo>
                    <a:pt x="0" y="1789087"/>
                    <a:pt x="242493" y="2199728"/>
                    <a:pt x="608507" y="2434780"/>
                  </a:cubicBezTo>
                  <a:lnTo>
                    <a:pt x="608507" y="2643581"/>
                  </a:lnTo>
                  <a:lnTo>
                    <a:pt x="1488046" y="2643581"/>
                  </a:lnTo>
                  <a:cubicBezTo>
                    <a:pt x="2058809" y="2643581"/>
                    <a:pt x="2545016" y="2281796"/>
                    <a:pt x="2729992" y="1775040"/>
                  </a:cubicBezTo>
                  <a:cubicBezTo>
                    <a:pt x="2787357" y="1617852"/>
                    <a:pt x="2934512" y="1511503"/>
                    <a:pt x="3101835" y="1511503"/>
                  </a:cubicBezTo>
                  <a:lnTo>
                    <a:pt x="3435845" y="1511503"/>
                  </a:lnTo>
                  <a:lnTo>
                    <a:pt x="3309962" y="1801418"/>
                  </a:lnTo>
                  <a:close/>
                </a:path>
              </a:pathLst>
            </a:custGeom>
            <a:gradFill>
              <a:gsLst>
                <a:gs pos="44000">
                  <a:srgbClr val="2F52F4"/>
                </a:gs>
                <a:gs pos="98000">
                  <a:srgbClr val="42CAFD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Circle A">
              <a:extLst>
                <a:ext uri="{FF2B5EF4-FFF2-40B4-BE49-F238E27FC236}">
                  <a16:creationId xmlns:a16="http://schemas.microsoft.com/office/drawing/2014/main" id="{4012E1AC-1957-2B8F-A7EB-5155F4101941}"/>
                </a:ext>
              </a:extLst>
            </p:cNvPr>
            <p:cNvSpPr/>
            <p:nvPr/>
          </p:nvSpPr>
          <p:spPr>
            <a:xfrm>
              <a:off x="1171906" y="1651254"/>
              <a:ext cx="2730005" cy="2729991"/>
            </a:xfrm>
            <a:custGeom>
              <a:avLst/>
              <a:gdLst/>
              <a:ahLst/>
              <a:cxnLst/>
              <a:rect l="0" t="0" r="0" b="0"/>
              <a:pathLst>
                <a:path w="2730004" h="2729992">
                  <a:moveTo>
                    <a:pt x="0" y="1364996"/>
                  </a:moveTo>
                  <a:cubicBezTo>
                    <a:pt x="0" y="611124"/>
                    <a:pt x="611136" y="0"/>
                    <a:pt x="1364996" y="0"/>
                  </a:cubicBezTo>
                  <a:cubicBezTo>
                    <a:pt x="2118868" y="0"/>
                    <a:pt x="2730004" y="611124"/>
                    <a:pt x="2730004" y="1364996"/>
                  </a:cubicBezTo>
                  <a:cubicBezTo>
                    <a:pt x="2730004" y="2118855"/>
                    <a:pt x="2118868" y="2729992"/>
                    <a:pt x="1364996" y="2729992"/>
                  </a:cubicBezTo>
                  <a:cubicBezTo>
                    <a:pt x="611136" y="2729992"/>
                    <a:pt x="0" y="2118855"/>
                    <a:pt x="0" y="136499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  <a:effectLst>
              <a:outerShdw blurRad="1016000" dist="508000" dir="2700000" algn="ctr" rotWithShape="0">
                <a:srgbClr val="1C2862">
                  <a:alpha val="2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DD51B91-BCD6-185E-C675-6F091FEE5E8F}"/>
              </a:ext>
            </a:extLst>
          </p:cNvPr>
          <p:cNvSpPr/>
          <p:nvPr/>
        </p:nvSpPr>
        <p:spPr>
          <a:xfrm>
            <a:off x="4939454" y="4884910"/>
            <a:ext cx="6730929" cy="1188581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CDF6A3-CAED-9517-17D6-7C1F41E6585F}"/>
              </a:ext>
            </a:extLst>
          </p:cNvPr>
          <p:cNvSpPr txBox="1"/>
          <p:nvPr/>
        </p:nvSpPr>
        <p:spPr>
          <a:xfrm>
            <a:off x="5073043" y="5000319"/>
            <a:ext cx="6474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Interstate" panose="020B0604020203020204" pitchFamily="34" charset="0"/>
              </a:rPr>
              <a:t>Catalog of component scores for individual use and tracking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8FF2AA-D9F6-45E2-1356-0D5C5A926A44}"/>
              </a:ext>
            </a:extLst>
          </p:cNvPr>
          <p:cNvSpPr txBox="1"/>
          <p:nvPr/>
        </p:nvSpPr>
        <p:spPr>
          <a:xfrm>
            <a:off x="310770" y="5012965"/>
            <a:ext cx="261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Interstate Light" panose="020B0504020203020204" pitchFamily="34" charset="0"/>
              </a:rPr>
              <a:t>Exposure/Magnitude of Consequence/Adaptation Gap Standalone Scores</a:t>
            </a:r>
          </a:p>
        </p:txBody>
      </p:sp>
      <p:sp>
        <p:nvSpPr>
          <p:cNvPr id="29" name="3.20">
            <a:extLst>
              <a:ext uri="{FF2B5EF4-FFF2-40B4-BE49-F238E27FC236}">
                <a16:creationId xmlns:a16="http://schemas.microsoft.com/office/drawing/2014/main" id="{55EC87AE-F82C-1784-97EB-9CBEFB95F678}"/>
              </a:ext>
            </a:extLst>
          </p:cNvPr>
          <p:cNvSpPr/>
          <p:nvPr/>
        </p:nvSpPr>
        <p:spPr>
          <a:xfrm>
            <a:off x="3281353" y="5160201"/>
            <a:ext cx="457200" cy="610006"/>
          </a:xfrm>
          <a:custGeom>
            <a:avLst/>
            <a:gdLst/>
            <a:ahLst/>
            <a:cxnLst/>
            <a:rect l="0" t="0" r="0" b="0"/>
            <a:pathLst>
              <a:path w="457200" h="610006">
                <a:moveTo>
                  <a:pt x="457187" y="116751"/>
                </a:moveTo>
                <a:cubicBezTo>
                  <a:pt x="457187" y="111874"/>
                  <a:pt x="454405" y="107429"/>
                  <a:pt x="449999" y="105308"/>
                </a:cubicBezTo>
                <a:lnTo>
                  <a:pt x="234099" y="1663"/>
                </a:lnTo>
                <a:cubicBezTo>
                  <a:pt x="230619" y="0"/>
                  <a:pt x="226580" y="0"/>
                  <a:pt x="223100" y="1663"/>
                </a:cubicBezTo>
                <a:lnTo>
                  <a:pt x="7213" y="105308"/>
                </a:lnTo>
                <a:cubicBezTo>
                  <a:pt x="2806" y="107429"/>
                  <a:pt x="12" y="111874"/>
                  <a:pt x="12" y="116751"/>
                </a:cubicBezTo>
                <a:lnTo>
                  <a:pt x="0" y="116751"/>
                </a:lnTo>
                <a:lnTo>
                  <a:pt x="0" y="190906"/>
                </a:lnTo>
                <a:cubicBezTo>
                  <a:pt x="0" y="195833"/>
                  <a:pt x="2844" y="200304"/>
                  <a:pt x="7289" y="202399"/>
                </a:cubicBezTo>
                <a:lnTo>
                  <a:pt x="65417" y="229755"/>
                </a:lnTo>
                <a:lnTo>
                  <a:pt x="7213" y="257708"/>
                </a:lnTo>
                <a:cubicBezTo>
                  <a:pt x="2806" y="259829"/>
                  <a:pt x="12" y="264274"/>
                  <a:pt x="12" y="269151"/>
                </a:cubicBezTo>
                <a:lnTo>
                  <a:pt x="0" y="269151"/>
                </a:lnTo>
                <a:lnTo>
                  <a:pt x="0" y="343306"/>
                </a:lnTo>
                <a:cubicBezTo>
                  <a:pt x="0" y="348233"/>
                  <a:pt x="2844" y="352704"/>
                  <a:pt x="7289" y="354799"/>
                </a:cubicBezTo>
                <a:lnTo>
                  <a:pt x="65417" y="382155"/>
                </a:lnTo>
                <a:lnTo>
                  <a:pt x="7213" y="410108"/>
                </a:lnTo>
                <a:cubicBezTo>
                  <a:pt x="2806" y="412229"/>
                  <a:pt x="12" y="416674"/>
                  <a:pt x="12" y="421551"/>
                </a:cubicBezTo>
                <a:lnTo>
                  <a:pt x="0" y="421551"/>
                </a:lnTo>
                <a:lnTo>
                  <a:pt x="0" y="495706"/>
                </a:lnTo>
                <a:cubicBezTo>
                  <a:pt x="0" y="500633"/>
                  <a:pt x="2844" y="505104"/>
                  <a:pt x="7289" y="507199"/>
                </a:cubicBezTo>
                <a:lnTo>
                  <a:pt x="223189" y="608799"/>
                </a:lnTo>
                <a:cubicBezTo>
                  <a:pt x="224904" y="609612"/>
                  <a:pt x="226745" y="610006"/>
                  <a:pt x="228600" y="610006"/>
                </a:cubicBezTo>
                <a:cubicBezTo>
                  <a:pt x="230454" y="610006"/>
                  <a:pt x="232295" y="609612"/>
                  <a:pt x="234010" y="608799"/>
                </a:cubicBezTo>
                <a:lnTo>
                  <a:pt x="449910" y="507199"/>
                </a:lnTo>
                <a:cubicBezTo>
                  <a:pt x="454355" y="505104"/>
                  <a:pt x="457200" y="500633"/>
                  <a:pt x="457200" y="495706"/>
                </a:cubicBezTo>
                <a:lnTo>
                  <a:pt x="457200" y="421551"/>
                </a:lnTo>
                <a:lnTo>
                  <a:pt x="457187" y="421551"/>
                </a:lnTo>
                <a:cubicBezTo>
                  <a:pt x="457187" y="416674"/>
                  <a:pt x="454405" y="412229"/>
                  <a:pt x="449999" y="410108"/>
                </a:cubicBezTo>
                <a:lnTo>
                  <a:pt x="391782" y="382155"/>
                </a:lnTo>
                <a:lnTo>
                  <a:pt x="449910" y="354799"/>
                </a:lnTo>
                <a:cubicBezTo>
                  <a:pt x="454355" y="352704"/>
                  <a:pt x="457200" y="348233"/>
                  <a:pt x="457200" y="343306"/>
                </a:cubicBezTo>
                <a:lnTo>
                  <a:pt x="457200" y="269151"/>
                </a:lnTo>
                <a:lnTo>
                  <a:pt x="457187" y="269151"/>
                </a:lnTo>
                <a:cubicBezTo>
                  <a:pt x="457187" y="264274"/>
                  <a:pt x="454405" y="259829"/>
                  <a:pt x="449999" y="257708"/>
                </a:cubicBezTo>
                <a:lnTo>
                  <a:pt x="391782" y="229755"/>
                </a:lnTo>
                <a:lnTo>
                  <a:pt x="449910" y="202399"/>
                </a:lnTo>
                <a:cubicBezTo>
                  <a:pt x="454355" y="200304"/>
                  <a:pt x="457200" y="195833"/>
                  <a:pt x="457200" y="190906"/>
                </a:cubicBezTo>
                <a:lnTo>
                  <a:pt x="457200" y="116751"/>
                </a:lnTo>
                <a:close/>
                <a:moveTo>
                  <a:pt x="414667" y="268922"/>
                </a:moveTo>
                <a:lnTo>
                  <a:pt x="228600" y="354723"/>
                </a:lnTo>
                <a:lnTo>
                  <a:pt x="42532" y="268922"/>
                </a:lnTo>
                <a:lnTo>
                  <a:pt x="95046" y="243700"/>
                </a:lnTo>
                <a:lnTo>
                  <a:pt x="223189" y="303999"/>
                </a:lnTo>
                <a:cubicBezTo>
                  <a:pt x="224904" y="304812"/>
                  <a:pt x="226745" y="305206"/>
                  <a:pt x="228600" y="305206"/>
                </a:cubicBezTo>
                <a:cubicBezTo>
                  <a:pt x="230454" y="305206"/>
                  <a:pt x="232295" y="304812"/>
                  <a:pt x="234010" y="303999"/>
                </a:cubicBezTo>
                <a:lnTo>
                  <a:pt x="362153" y="243700"/>
                </a:lnTo>
                <a:close/>
                <a:moveTo>
                  <a:pt x="241300" y="424891"/>
                </a:moveTo>
                <a:lnTo>
                  <a:pt x="241300" y="376847"/>
                </a:lnTo>
                <a:lnTo>
                  <a:pt x="431800" y="289001"/>
                </a:lnTo>
                <a:lnTo>
                  <a:pt x="431800" y="335241"/>
                </a:lnTo>
                <a:close/>
                <a:moveTo>
                  <a:pt x="414667" y="421322"/>
                </a:moveTo>
                <a:lnTo>
                  <a:pt x="228600" y="507123"/>
                </a:lnTo>
                <a:lnTo>
                  <a:pt x="42532" y="421322"/>
                </a:lnTo>
                <a:lnTo>
                  <a:pt x="95046" y="396100"/>
                </a:lnTo>
                <a:lnTo>
                  <a:pt x="223189" y="456399"/>
                </a:lnTo>
                <a:cubicBezTo>
                  <a:pt x="224904" y="457212"/>
                  <a:pt x="226745" y="457606"/>
                  <a:pt x="228600" y="457606"/>
                </a:cubicBezTo>
                <a:cubicBezTo>
                  <a:pt x="230454" y="457606"/>
                  <a:pt x="232295" y="457212"/>
                  <a:pt x="234010" y="456399"/>
                </a:cubicBezTo>
                <a:lnTo>
                  <a:pt x="362153" y="396100"/>
                </a:lnTo>
                <a:close/>
                <a:moveTo>
                  <a:pt x="241300" y="577291"/>
                </a:moveTo>
                <a:lnTo>
                  <a:pt x="241300" y="529247"/>
                </a:lnTo>
                <a:lnTo>
                  <a:pt x="431800" y="441401"/>
                </a:lnTo>
                <a:lnTo>
                  <a:pt x="431800" y="487641"/>
                </a:lnTo>
                <a:close/>
                <a:moveTo>
                  <a:pt x="25400" y="441401"/>
                </a:moveTo>
                <a:lnTo>
                  <a:pt x="215900" y="529247"/>
                </a:lnTo>
                <a:lnTo>
                  <a:pt x="215900" y="577291"/>
                </a:lnTo>
                <a:lnTo>
                  <a:pt x="25400" y="487641"/>
                </a:lnTo>
                <a:close/>
                <a:moveTo>
                  <a:pt x="25400" y="289001"/>
                </a:moveTo>
                <a:lnTo>
                  <a:pt x="215900" y="376847"/>
                </a:lnTo>
                <a:lnTo>
                  <a:pt x="215900" y="424891"/>
                </a:lnTo>
                <a:lnTo>
                  <a:pt x="25400" y="335241"/>
                </a:lnTo>
                <a:close/>
                <a:moveTo>
                  <a:pt x="25400" y="136601"/>
                </a:moveTo>
                <a:lnTo>
                  <a:pt x="215900" y="224447"/>
                </a:lnTo>
                <a:lnTo>
                  <a:pt x="215900" y="272491"/>
                </a:lnTo>
                <a:lnTo>
                  <a:pt x="25400" y="182841"/>
                </a:lnTo>
                <a:close/>
                <a:moveTo>
                  <a:pt x="228600" y="27203"/>
                </a:moveTo>
                <a:lnTo>
                  <a:pt x="414667" y="116522"/>
                </a:lnTo>
                <a:lnTo>
                  <a:pt x="228600" y="202323"/>
                </a:lnTo>
                <a:lnTo>
                  <a:pt x="42532" y="116522"/>
                </a:lnTo>
                <a:close/>
                <a:moveTo>
                  <a:pt x="241300" y="272491"/>
                </a:moveTo>
                <a:lnTo>
                  <a:pt x="241300" y="224447"/>
                </a:lnTo>
                <a:lnTo>
                  <a:pt x="431800" y="136601"/>
                </a:lnTo>
                <a:lnTo>
                  <a:pt x="431800" y="182841"/>
                </a:lnTo>
                <a:close/>
              </a:path>
            </a:pathLst>
          </a:custGeom>
          <a:solidFill>
            <a:srgbClr val="2C2F2F">
              <a:alpha val="100000"/>
            </a:srgbClr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C648-9316-4E60-4CED-DD1F748C7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422"/>
            <a:ext cx="4486275" cy="1325563"/>
          </a:xfrm>
        </p:spPr>
        <p:txBody>
          <a:bodyPr/>
          <a:lstStyle/>
          <a:p>
            <a:r>
              <a:rPr lang="en-US" cap="all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94A14-25CD-8F48-4838-B19A84FB4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2" y="1231074"/>
            <a:ext cx="5565651" cy="3820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A65F0-AE1B-D4D6-4C1D-053E6CB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770" y="255490"/>
            <a:ext cx="4300236" cy="54553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7FD5BA-3380-5C2F-1267-00D0B8F35988}"/>
              </a:ext>
            </a:extLst>
          </p:cNvPr>
          <p:cNvGrpSpPr/>
          <p:nvPr/>
        </p:nvGrpSpPr>
        <p:grpSpPr>
          <a:xfrm>
            <a:off x="8515342" y="255491"/>
            <a:ext cx="3601336" cy="5915711"/>
            <a:chOff x="8328991" y="529651"/>
            <a:chExt cx="2781594" cy="51853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BE99F3-98C0-4A21-1184-B1073D18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8992" y="4157412"/>
              <a:ext cx="2402312" cy="15575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84AA8F-2677-A6C4-D3E6-AB528B000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8991" y="529651"/>
              <a:ext cx="2781594" cy="3627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387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7CFB-4AE7-30FE-DBA9-6AC5DCCFA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922E-C125-AF7A-F2AB-51F67A42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Fit-for-Purpose Models: A Final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AF3F0-F4A6-9595-20CF-0AFF40934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68" y="1546477"/>
            <a:ext cx="11176401" cy="5020091"/>
          </a:xfrm>
        </p:spPr>
        <p:txBody>
          <a:bodyPr>
            <a:normAutofit/>
          </a:bodyPr>
          <a:lstStyle/>
          <a:p>
            <a:r>
              <a:rPr lang="en-US" b="1" dirty="0"/>
              <a:t>Project scale: </a:t>
            </a:r>
            <a:r>
              <a:rPr lang="en-US" i="1" dirty="0"/>
              <a:t>“This is among the most complex vulnerability assessments ever developed for a transit agency.”</a:t>
            </a:r>
          </a:p>
          <a:p>
            <a:endParaRPr lang="en-US" dirty="0"/>
          </a:p>
          <a:p>
            <a:r>
              <a:rPr lang="en-US" b="1" dirty="0"/>
              <a:t>Scaling Down (and in)</a:t>
            </a:r>
            <a:r>
              <a:rPr lang="en-US" dirty="0"/>
              <a:t>: Site-Specific Work</a:t>
            </a:r>
          </a:p>
          <a:p>
            <a:pPr lvl="1"/>
            <a:r>
              <a:rPr lang="en-US" dirty="0"/>
              <a:t>Key: Get even more detailed</a:t>
            </a:r>
          </a:p>
          <a:p>
            <a:pPr lvl="1"/>
            <a:r>
              <a:rPr lang="en-US" dirty="0"/>
              <a:t>Key: Focusing on most pressing hazard at site, most important assets at site</a:t>
            </a:r>
          </a:p>
          <a:p>
            <a:pPr lvl="1"/>
            <a:r>
              <a:rPr lang="en-US" dirty="0"/>
              <a:t>Key: (Where applicable) Leverage AI to fill gaps at fine scale, cut down on processing time</a:t>
            </a:r>
          </a:p>
          <a:p>
            <a:pPr lvl="1"/>
            <a:endParaRPr lang="en-US" dirty="0"/>
          </a:p>
          <a:p>
            <a:r>
              <a:rPr lang="en-US" b="1" dirty="0"/>
              <a:t>Scaling Up (and out)</a:t>
            </a:r>
            <a:r>
              <a:rPr lang="en-US" dirty="0"/>
              <a:t>: Statewide and Regional Work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/>
              <a:t>Key: Use </a:t>
            </a:r>
            <a:r>
              <a:rPr lang="en-US" dirty="0" err="1">
                <a:sym typeface="Wingdings" panose="05000000000000000000" pitchFamily="2" charset="2"/>
              </a:rPr>
              <a:t>Landsystems</a:t>
            </a:r>
            <a:r>
              <a:rPr lang="en-US" dirty="0">
                <a:sym typeface="Wingdings" panose="05000000000000000000" pitchFamily="2" charset="2"/>
              </a:rPr>
              <a:t> Approach to group similar geophysical and hazard areas</a:t>
            </a:r>
            <a:endParaRPr lang="en-US" dirty="0"/>
          </a:p>
          <a:p>
            <a:pPr lvl="1"/>
            <a:endParaRPr lang="en-US" dirty="0"/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7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26F4-C865-745E-B0A6-EF2900ED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29694"/>
            <a:ext cx="5976851" cy="1209563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Questions?</a:t>
            </a:r>
          </a:p>
        </p:txBody>
      </p:sp>
      <p:pic>
        <p:nvPicPr>
          <p:cNvPr id="5" name="Picture 4" descr="A blue and black chat bubbles with a question mark&#10;&#10;Description automatically generated">
            <a:extLst>
              <a:ext uri="{FF2B5EF4-FFF2-40B4-BE49-F238E27FC236}">
                <a16:creationId xmlns:a16="http://schemas.microsoft.com/office/drawing/2014/main" id="{6E0AB06E-29CA-9C4D-6D84-DBE6CBE5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556" y="927379"/>
            <a:ext cx="4434329" cy="443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AC2B02-05F9-4D96-AD14-2167568402B4}"/>
              </a:ext>
            </a:extLst>
          </p:cNvPr>
          <p:cNvSpPr txBox="1"/>
          <p:nvPr/>
        </p:nvSpPr>
        <p:spPr>
          <a:xfrm>
            <a:off x="296599" y="1725115"/>
            <a:ext cx="60973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Contact:</a:t>
            </a:r>
          </a:p>
          <a:p>
            <a:r>
              <a:rPr lang="en-US" sz="2400" dirty="0">
                <a:solidFill>
                  <a:schemeClr val="bg1"/>
                </a:solidFill>
              </a:rPr>
              <a:t>Kevin McKeehan, PhD, GISP</a:t>
            </a:r>
          </a:p>
          <a:p>
            <a:r>
              <a:rPr lang="en-US" sz="2400" dirty="0">
                <a:solidFill>
                  <a:schemeClr val="bg1"/>
                </a:solidFill>
              </a:rPr>
              <a:t>HNTB Corporation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1001 Lakeside Ave., Suite 1205 </a:t>
            </a:r>
          </a:p>
          <a:p>
            <a:r>
              <a:rPr lang="en-US" sz="2400" dirty="0">
                <a:solidFill>
                  <a:schemeClr val="bg1"/>
                </a:solidFill>
              </a:rPr>
              <a:t>Cleveland, OH 44114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kmckeehan@hntb.com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30E4D3-2DDA-2FDB-CFAB-BFBD4840D95C}"/>
              </a:ext>
            </a:extLst>
          </p:cNvPr>
          <p:cNvSpPr txBox="1">
            <a:spLocks/>
          </p:cNvSpPr>
          <p:nvPr/>
        </p:nvSpPr>
        <p:spPr>
          <a:xfrm>
            <a:off x="119149" y="515552"/>
            <a:ext cx="5976851" cy="1209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42CAFD"/>
                </a:solidFill>
                <a:latin typeface="Interstate Bold" panose="020B0604020203020204" pitchFamily="34" charset="0"/>
                <a:ea typeface="+mj-ea"/>
                <a:cs typeface="+mj-cs"/>
              </a:defRPr>
            </a:lvl1pPr>
          </a:lstStyle>
          <a:p>
            <a:r>
              <a:rPr lang="en-US" sz="8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6474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BC67-0896-0C6C-E3DE-25C00868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MTA Vulnerability Climate Assessment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E05C0-15B1-40AC-0A02-2356B85AE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495" y="1225637"/>
            <a:ext cx="7026443" cy="5460548"/>
          </a:xfrm>
        </p:spPr>
        <p:txBody>
          <a:bodyPr>
            <a:normAutofit/>
          </a:bodyPr>
          <a:lstStyle/>
          <a:p>
            <a:pPr marL="68737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42CAFD"/>
                </a:solidFill>
                <a:latin typeface="+mn-lt"/>
                <a:cs typeface="Arial" panose="020B0604020202020204" pitchFamily="34" charset="0"/>
              </a:rPr>
              <a:t>Dates of Work Done:</a:t>
            </a:r>
          </a:p>
          <a:p>
            <a:pPr marL="1144559" lvl="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Jan. 2023 – Mar. 2024</a:t>
            </a:r>
          </a:p>
          <a:p>
            <a:pPr marL="1144559" lvl="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  <a:p>
            <a:pPr marL="68737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42CAFD"/>
                </a:solidFill>
                <a:latin typeface="+mn-lt"/>
                <a:cs typeface="Arial" panose="020B0604020202020204" pitchFamily="34" charset="0"/>
              </a:rPr>
              <a:t>Project Purpose:</a:t>
            </a:r>
          </a:p>
          <a:p>
            <a:pPr marL="1144559" lvl="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b="1" u="sng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Project Prioritization</a:t>
            </a:r>
            <a:r>
              <a:rPr lang="en-US" sz="2400" b="1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marL="1601748" lvl="2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Model to prioritize capital plan and sustainability goals</a:t>
            </a:r>
          </a:p>
          <a:p>
            <a:pPr marL="1144559" lvl="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281D04"/>
              </a:solidFill>
              <a:latin typeface="+mn-lt"/>
              <a:cs typeface="Arial" panose="020B0604020202020204" pitchFamily="34" charset="0"/>
            </a:endParaRPr>
          </a:p>
          <a:p>
            <a:pPr marL="1144559" lvl="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b="1" u="sng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Asset Management</a:t>
            </a:r>
            <a:r>
              <a:rPr lang="en-US" sz="2400" b="1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marL="1601748" lvl="2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Assess potential impacts of hazards on critical assets </a:t>
            </a:r>
          </a:p>
          <a:p>
            <a:pPr marL="1144559" lvl="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281D04"/>
              </a:solidFill>
              <a:latin typeface="+mn-lt"/>
              <a:cs typeface="Arial" panose="020B0604020202020204" pitchFamily="34" charset="0"/>
            </a:endParaRPr>
          </a:p>
          <a:p>
            <a:pPr marL="687371" indent="-285744">
              <a:lnSpc>
                <a:spcPct val="100000"/>
              </a:lnSpc>
              <a:spcBef>
                <a:spcPts val="0"/>
              </a:spcBef>
              <a:buClrTx/>
              <a:buSzPct val="75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42CAFD"/>
                </a:solidFill>
                <a:latin typeface="+mn-lt"/>
                <a:cs typeface="Arial" panose="020B0604020202020204" pitchFamily="34" charset="0"/>
              </a:rPr>
              <a:t>Guiding principle: </a:t>
            </a:r>
            <a:r>
              <a:rPr lang="en-US" b="1" dirty="0">
                <a:solidFill>
                  <a:srgbClr val="281D04"/>
                </a:solidFill>
                <a:latin typeface="+mn-lt"/>
                <a:cs typeface="Arial" panose="020B0604020202020204" pitchFamily="34" charset="0"/>
              </a:rPr>
              <a:t>Science-based, flexible, and systemic</a:t>
            </a:r>
          </a:p>
        </p:txBody>
      </p:sp>
      <p:pic>
        <p:nvPicPr>
          <p:cNvPr id="4" name="Picture 4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E52A48BB-3351-2207-D068-488CDB166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r="34695"/>
          <a:stretch/>
        </p:blipFill>
        <p:spPr bwMode="auto">
          <a:xfrm>
            <a:off x="1" y="1090864"/>
            <a:ext cx="4745241" cy="5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98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36FF-3263-50E3-39F3-1920C7368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DD70-7C5C-D60E-B807-8B77349F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Fit-for-Purpose Vulnerability Model: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51410-A73C-5470-3C50-F26870C56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47" y="1140077"/>
            <a:ext cx="7032644" cy="5546107"/>
          </a:xfrm>
        </p:spPr>
        <p:txBody>
          <a:bodyPr>
            <a:normAutofit/>
          </a:bodyPr>
          <a:lstStyle/>
          <a:p>
            <a:pPr marL="91440" lvl="1" indent="0">
              <a:buNone/>
            </a:pPr>
            <a:r>
              <a:rPr lang="en-US" sz="2267" b="1" dirty="0">
                <a:solidFill>
                  <a:srgbClr val="42CAFD"/>
                </a:solidFill>
                <a:latin typeface="+mn-lt"/>
              </a:rPr>
              <a:t>Guiding principles of a “fit-for-purpose” model: </a:t>
            </a:r>
          </a:p>
          <a:p>
            <a:pPr lvl="1"/>
            <a:endParaRPr lang="en-US" sz="2267" dirty="0">
              <a:solidFill>
                <a:srgbClr val="1E2721"/>
              </a:solidFill>
              <a:latin typeface="+mn-lt"/>
            </a:endParaRPr>
          </a:p>
          <a:p>
            <a:pPr lvl="1"/>
            <a:r>
              <a:rPr lang="en-US" sz="2267" dirty="0">
                <a:solidFill>
                  <a:srgbClr val="1E2721"/>
                </a:solidFill>
                <a:latin typeface="+mn-lt"/>
              </a:rPr>
              <a:t>S</a:t>
            </a:r>
            <a:r>
              <a:rPr lang="en-US" sz="2267" dirty="0">
                <a:latin typeface="+mn-lt"/>
              </a:rPr>
              <a:t>cience-based, flexible, and systemic</a:t>
            </a:r>
          </a:p>
          <a:p>
            <a:pPr lvl="1"/>
            <a:endParaRPr lang="en-US" sz="2267" dirty="0">
              <a:latin typeface="+mn-lt"/>
            </a:endParaRPr>
          </a:p>
          <a:p>
            <a:pPr lvl="1"/>
            <a:r>
              <a:rPr lang="en-US" sz="2267" dirty="0">
                <a:latin typeface="+mn-lt"/>
              </a:rPr>
              <a:t>Yet, scalable to:</a:t>
            </a:r>
          </a:p>
          <a:p>
            <a:pPr lvl="2"/>
            <a:endParaRPr lang="en-US" sz="2000" dirty="0">
              <a:latin typeface="+mn-lt"/>
            </a:endParaRPr>
          </a:p>
          <a:p>
            <a:pPr lvl="2"/>
            <a:r>
              <a:rPr lang="en-US" sz="2000" dirty="0">
                <a:latin typeface="+mn-lt"/>
              </a:rPr>
              <a:t>Client goals</a:t>
            </a:r>
          </a:p>
          <a:p>
            <a:pPr lvl="2"/>
            <a:endParaRPr lang="en-US" sz="2000" dirty="0">
              <a:latin typeface="+mn-lt"/>
            </a:endParaRPr>
          </a:p>
          <a:p>
            <a:pPr lvl="2"/>
            <a:r>
              <a:rPr lang="en-US" sz="2000" dirty="0">
                <a:latin typeface="+mn-lt"/>
              </a:rPr>
              <a:t>Focus (interrelated)</a:t>
            </a:r>
          </a:p>
          <a:p>
            <a:pPr lvl="3"/>
            <a:r>
              <a:rPr lang="en-US" sz="1867" dirty="0">
                <a:latin typeface="+mn-lt"/>
              </a:rPr>
              <a:t>Assets</a:t>
            </a:r>
          </a:p>
          <a:p>
            <a:pPr lvl="3"/>
            <a:r>
              <a:rPr lang="en-US" sz="1867" dirty="0"/>
              <a:t>Systems</a:t>
            </a:r>
          </a:p>
          <a:p>
            <a:pPr lvl="3"/>
            <a:r>
              <a:rPr lang="en-US" sz="1867" dirty="0">
                <a:latin typeface="+mn-lt"/>
              </a:rPr>
              <a:t>Hazards</a:t>
            </a:r>
          </a:p>
          <a:p>
            <a:pPr lvl="3"/>
            <a:r>
              <a:rPr lang="en-US" sz="1867" dirty="0">
                <a:latin typeface="+mn-lt"/>
              </a:rPr>
              <a:t>Geography</a:t>
            </a:r>
          </a:p>
          <a:p>
            <a:pPr lvl="2"/>
            <a:endParaRPr lang="en-US" sz="1867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82176D-0747-F65E-6344-7962E9DE7394}"/>
              </a:ext>
            </a:extLst>
          </p:cNvPr>
          <p:cNvSpPr/>
          <p:nvPr/>
        </p:nvSpPr>
        <p:spPr>
          <a:xfrm>
            <a:off x="6705600" y="2502310"/>
            <a:ext cx="1986116" cy="12290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Assets</a:t>
            </a:r>
          </a:p>
          <a:p>
            <a:r>
              <a:rPr lang="en-US" sz="1400" b="1" dirty="0"/>
              <a:t>+ Individual?</a:t>
            </a:r>
          </a:p>
          <a:p>
            <a:r>
              <a:rPr lang="en-US" sz="1400" b="1" dirty="0"/>
              <a:t>+ Classes of assets?</a:t>
            </a:r>
            <a:endParaRPr lang="en-US" sz="12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B08911-CBA0-310E-27A3-D0E19B742FFE}"/>
              </a:ext>
            </a:extLst>
          </p:cNvPr>
          <p:cNvSpPr/>
          <p:nvPr/>
        </p:nvSpPr>
        <p:spPr>
          <a:xfrm>
            <a:off x="9168581" y="2502310"/>
            <a:ext cx="1986116" cy="12290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Systems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FFFFFF"/>
                </a:solidFill>
                <a:latin typeface="Aptos" panose="02110004020202020204"/>
              </a:rPr>
              <a:t>+ Asset systems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Networks?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F3A7CD-9A6E-C2E5-38A0-0B5379025FBF}"/>
              </a:ext>
            </a:extLst>
          </p:cNvPr>
          <p:cNvSpPr/>
          <p:nvPr/>
        </p:nvSpPr>
        <p:spPr>
          <a:xfrm>
            <a:off x="6705600" y="4137225"/>
            <a:ext cx="1986116" cy="12290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Hazards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Modeling?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Specific hazard?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FFFF"/>
                </a:solidFill>
                <a:latin typeface="Aptos" panose="02110004020202020204"/>
              </a:rPr>
              <a:t>+ All hazards?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0E7CF9-A548-8F38-B9D7-6F805E2D337D}"/>
              </a:ext>
            </a:extLst>
          </p:cNvPr>
          <p:cNvSpPr/>
          <p:nvPr/>
        </p:nvSpPr>
        <p:spPr>
          <a:xfrm>
            <a:off x="9168581" y="4137225"/>
            <a:ext cx="1986116" cy="12290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Geography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Site specific?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Regional scale?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A53457-FD05-62E1-E4ED-C6A3AEB51BA8}"/>
              </a:ext>
            </a:extLst>
          </p:cNvPr>
          <p:cNvCxnSpPr>
            <a:cxnSpLocks/>
          </p:cNvCxnSpPr>
          <p:nvPr/>
        </p:nvCxnSpPr>
        <p:spPr>
          <a:xfrm>
            <a:off x="8927690" y="2502310"/>
            <a:ext cx="0" cy="2863947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E135BB-D198-4E6E-3BAB-6E40DD9C8B82}"/>
              </a:ext>
            </a:extLst>
          </p:cNvPr>
          <p:cNvCxnSpPr>
            <a:cxnSpLocks/>
          </p:cNvCxnSpPr>
          <p:nvPr/>
        </p:nvCxnSpPr>
        <p:spPr>
          <a:xfrm flipH="1">
            <a:off x="6705600" y="3932905"/>
            <a:ext cx="4449097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2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783BE-C08C-C6E3-474B-D48A76FE0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7BEC-06A4-E2B0-D0C6-6CC40D01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Fit-for-Purpose Vulnerability Model: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E144D-0975-870B-0CF0-B79E9B897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46" y="1140077"/>
            <a:ext cx="4858681" cy="5546107"/>
          </a:xfrm>
        </p:spPr>
        <p:txBody>
          <a:bodyPr>
            <a:normAutofit/>
          </a:bodyPr>
          <a:lstStyle/>
          <a:p>
            <a:r>
              <a:rPr lang="en-US" sz="2933" dirty="0">
                <a:latin typeface="+mn-lt"/>
              </a:rPr>
              <a:t>Program Development Considerations</a:t>
            </a:r>
          </a:p>
          <a:p>
            <a:pPr marL="457189" lvl="1" indent="0">
              <a:buNone/>
            </a:pPr>
            <a:endParaRPr lang="en-US" sz="2267" b="1" dirty="0">
              <a:solidFill>
                <a:srgbClr val="42CAFD"/>
              </a:solidFill>
              <a:latin typeface="+mn-lt"/>
            </a:endParaRPr>
          </a:p>
          <a:p>
            <a:pPr marL="457189" lvl="1" indent="0">
              <a:buNone/>
            </a:pPr>
            <a:r>
              <a:rPr lang="en-US" sz="2267" b="1" dirty="0">
                <a:solidFill>
                  <a:srgbClr val="42CAFD"/>
                </a:solidFill>
                <a:latin typeface="+mn-lt"/>
              </a:rPr>
              <a:t>MTA-specific objectives:</a:t>
            </a:r>
          </a:p>
          <a:p>
            <a:pPr lvl="2"/>
            <a:r>
              <a:rPr lang="en-US" sz="2000" dirty="0">
                <a:latin typeface="+mn-lt"/>
              </a:rPr>
              <a:t>Use adaptation objective to drive Capital Program decisions</a:t>
            </a:r>
          </a:p>
          <a:p>
            <a:pPr lvl="2"/>
            <a:r>
              <a:rPr lang="en-US" sz="2000" dirty="0">
                <a:latin typeface="+mn-lt"/>
              </a:rPr>
              <a:t>Client control of tool and ability to update data and model</a:t>
            </a:r>
          </a:p>
          <a:p>
            <a:pPr lvl="2"/>
            <a:r>
              <a:rPr lang="en-US" sz="2000" dirty="0">
                <a:latin typeface="+mn-lt"/>
              </a:rPr>
              <a:t>Analysis by asset, asset class, subclass, and geography</a:t>
            </a:r>
          </a:p>
          <a:p>
            <a:pPr lvl="2"/>
            <a:r>
              <a:rPr lang="en-US" sz="2000" dirty="0">
                <a:latin typeface="+mn-lt"/>
              </a:rPr>
              <a:t>Customizable, powerful, and designed for MTA’s needs</a:t>
            </a:r>
          </a:p>
          <a:p>
            <a:pPr lvl="2"/>
            <a:r>
              <a:rPr lang="en-US" sz="2000" dirty="0">
                <a:latin typeface="+mn-lt"/>
              </a:rPr>
              <a:t>Robust standalone user guide and intuitive design</a:t>
            </a:r>
          </a:p>
          <a:p>
            <a:pPr lvl="2"/>
            <a:endParaRPr lang="en-US" sz="1867" dirty="0">
              <a:latin typeface="+mn-lt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67373-8A9F-68DB-4096-E3E5D5FB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734" y="1403682"/>
            <a:ext cx="6334585" cy="5018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F7CB3-EAEA-B2D4-B82F-45BFD96B4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213" y="1115572"/>
            <a:ext cx="2310063" cy="27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0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6AD94-D2A5-5F0A-4551-85844188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68CA-5448-C8DC-ECE3-D44C4CE3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Fit-for-Purpose Vulnerability Model: In Practice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262D8-4201-C939-F3DC-E9EE4ED48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44" y="1140077"/>
            <a:ext cx="11510808" cy="5546107"/>
          </a:xfrm>
        </p:spPr>
        <p:txBody>
          <a:bodyPr>
            <a:normAutofit fontScale="92500" lnSpcReduction="10000"/>
          </a:bodyPr>
          <a:lstStyle/>
          <a:p>
            <a:r>
              <a:rPr lang="en-US" sz="2933" dirty="0">
                <a:latin typeface="+mn-lt"/>
              </a:rPr>
              <a:t>Approach Tailored for MTA</a:t>
            </a:r>
          </a:p>
          <a:p>
            <a:pPr marL="457189" lvl="1" indent="0">
              <a:buNone/>
            </a:pPr>
            <a:r>
              <a:rPr lang="en-US" sz="2267" b="1" dirty="0">
                <a:solidFill>
                  <a:srgbClr val="42CAFD"/>
                </a:solidFill>
                <a:latin typeface="+mn-lt"/>
              </a:rPr>
              <a:t>Hazard Modeling &amp; Analysis: </a:t>
            </a:r>
          </a:p>
          <a:p>
            <a:pPr lvl="2">
              <a:buClr>
                <a:srgbClr val="3687BA"/>
              </a:buClr>
              <a:defRPr/>
            </a:pPr>
            <a:r>
              <a:rPr lang="en-US" sz="2000" dirty="0">
                <a:solidFill>
                  <a:srgbClr val="0D2850"/>
                </a:solidFill>
                <a:latin typeface="Aptos" panose="02110004020202020204"/>
              </a:rPr>
              <a:t>Traditional vulnerability assessments unsuited for MTA’s objectives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Traditional formula: </a:t>
            </a:r>
            <a:r>
              <a:rPr lang="en-US" sz="1867" i="1" dirty="0">
                <a:solidFill>
                  <a:srgbClr val="0D2850"/>
                </a:solidFill>
                <a:latin typeface="Aptos" panose="02110004020202020204"/>
              </a:rPr>
              <a:t>Vulnerability = Exposure + Sensitivity - Adaptive Capacity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This approach suffers from limitation of scale </a:t>
            </a:r>
            <a:r>
              <a:rPr lang="en-US" sz="1867" dirty="0">
                <a:solidFill>
                  <a:srgbClr val="0D2850"/>
                </a:solidFill>
                <a:latin typeface="Aptos" panose="02110004020202020204"/>
                <a:sym typeface="Wingdings" panose="05000000000000000000" pitchFamily="2" charset="2"/>
              </a:rPr>
              <a:t> it’s too coarse for MTA’s needs</a:t>
            </a:r>
            <a:endParaRPr lang="en-US" sz="1867" dirty="0">
              <a:solidFill>
                <a:srgbClr val="0D2850"/>
              </a:solidFill>
              <a:latin typeface="Aptos" panose="02110004020202020204"/>
            </a:endParaRPr>
          </a:p>
          <a:p>
            <a:pPr lvl="2">
              <a:buClr>
                <a:srgbClr val="3687BA"/>
              </a:buClr>
              <a:defRPr/>
            </a:pPr>
            <a:r>
              <a:rPr lang="en-US" sz="2000" dirty="0">
                <a:solidFill>
                  <a:srgbClr val="0D2850"/>
                </a:solidFill>
                <a:latin typeface="Aptos" panose="02110004020202020204"/>
              </a:rPr>
              <a:t>MTA needed: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Asset- and location-specific assessments, not broad vulnerability formulation 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E</a:t>
            </a:r>
            <a:r>
              <a:rPr lang="en-US" sz="1867" dirty="0" err="1">
                <a:solidFill>
                  <a:srgbClr val="0D2850"/>
                </a:solidFill>
                <a:latin typeface="Aptos" panose="02110004020202020204"/>
              </a:rPr>
              <a:t>xposure</a:t>
            </a: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 to 8 hazards by severity at 4 timestamps between now and 2100 </a:t>
            </a:r>
          </a:p>
          <a:p>
            <a:pPr lvl="2">
              <a:buClr>
                <a:srgbClr val="3687BA"/>
              </a:buClr>
              <a:defRPr/>
            </a:pPr>
            <a:r>
              <a:rPr lang="en-US" sz="2000" dirty="0">
                <a:solidFill>
                  <a:srgbClr val="0D2850"/>
                </a:solidFill>
                <a:latin typeface="Aptos" panose="02110004020202020204"/>
              </a:rPr>
              <a:t>Issues: 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Hazard data diffused across multiple states and governmental jurisdictions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MTA conglomeration of multiple agencies, with different (or no) enterprise asset management system</a:t>
            </a:r>
          </a:p>
          <a:p>
            <a:pPr lvl="2">
              <a:buClr>
                <a:srgbClr val="3687BA"/>
              </a:buClr>
              <a:defRPr/>
            </a:pPr>
            <a:r>
              <a:rPr lang="en-US" sz="2000" dirty="0">
                <a:solidFill>
                  <a:srgbClr val="0D2850"/>
                </a:solidFill>
                <a:latin typeface="Aptos" panose="02110004020202020204"/>
              </a:rPr>
              <a:t>Solution: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Rank asset priorities based on:</a:t>
            </a:r>
          </a:p>
          <a:p>
            <a:pPr lvl="4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Exposure severity, exposure timeline, importance of asset, and adaptation work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Combining modeling and guidance from 10+ sources into one complex geoprocessing model</a:t>
            </a:r>
          </a:p>
          <a:p>
            <a:pPr lvl="3">
              <a:buClr>
                <a:srgbClr val="3687BA"/>
              </a:buClr>
              <a:defRPr/>
            </a:pPr>
            <a:r>
              <a:rPr lang="en-US" sz="1867" dirty="0">
                <a:solidFill>
                  <a:srgbClr val="0D2850"/>
                </a:solidFill>
                <a:latin typeface="Aptos" panose="02110004020202020204"/>
              </a:rPr>
              <a:t>Bootstrap all-agency asset database with unique asset IDs</a:t>
            </a:r>
          </a:p>
          <a:p>
            <a:pPr marL="457189" lvl="1" indent="0">
              <a:buNone/>
            </a:pPr>
            <a:r>
              <a:rPr lang="en-US" sz="2267" b="1" dirty="0">
                <a:solidFill>
                  <a:srgbClr val="42CAFD"/>
                </a:solidFill>
                <a:latin typeface="+mn-lt"/>
              </a:rPr>
              <a:t>Geoprocessing Model for Prioritization:</a:t>
            </a:r>
          </a:p>
          <a:p>
            <a:pPr lvl="2"/>
            <a:r>
              <a:rPr lang="en-US" sz="2000" dirty="0">
                <a:latin typeface="+mn-lt"/>
              </a:rPr>
              <a:t>Drives the model logic and geospatial analyses, and builds time-series prioritization </a:t>
            </a:r>
          </a:p>
          <a:p>
            <a:pPr lvl="2"/>
            <a:r>
              <a:rPr lang="en-US" sz="2000" dirty="0">
                <a:latin typeface="+mn-lt"/>
              </a:rPr>
              <a:t>Client control of tool and ability to update data and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4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1387B2-E54C-E0AA-0282-5D1F88B1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RESILIENCY PRIORITIES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99EB20F-8936-0AAE-7E94-7AEC594BBE51}"/>
              </a:ext>
            </a:extLst>
          </p:cNvPr>
          <p:cNvSpPr txBox="1">
            <a:spLocks/>
          </p:cNvSpPr>
          <p:nvPr/>
        </p:nvSpPr>
        <p:spPr>
          <a:xfrm>
            <a:off x="7887117" y="3373788"/>
            <a:ext cx="1539729" cy="43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Interstate Light" panose="020B0504020203020204" pitchFamily="34" charset="0"/>
              </a:rPr>
              <a:t>Landslide</a:t>
            </a:r>
          </a:p>
        </p:txBody>
      </p:sp>
      <p:sp>
        <p:nvSpPr>
          <p:cNvPr id="25" name="Colorful shape 3">
            <a:extLst>
              <a:ext uri="{FF2B5EF4-FFF2-40B4-BE49-F238E27FC236}">
                <a16:creationId xmlns:a16="http://schemas.microsoft.com/office/drawing/2014/main" id="{BCC10489-9B3D-5EBC-1EC9-EA8D39F4475C}"/>
              </a:ext>
            </a:extLst>
          </p:cNvPr>
          <p:cNvSpPr/>
          <p:nvPr/>
        </p:nvSpPr>
        <p:spPr>
          <a:xfrm>
            <a:off x="8611312" y="1676365"/>
            <a:ext cx="1090835" cy="1359762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42CAFD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45E2D3-C33C-5ED7-9E47-096591956527}"/>
              </a:ext>
            </a:extLst>
          </p:cNvPr>
          <p:cNvGrpSpPr/>
          <p:nvPr/>
        </p:nvGrpSpPr>
        <p:grpSpPr>
          <a:xfrm>
            <a:off x="7846296" y="1694998"/>
            <a:ext cx="1621373" cy="1621374"/>
            <a:chOff x="2881422" y="1884104"/>
            <a:chExt cx="2339163" cy="233916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7E321D-1D79-9E2E-0C81-3116B0C92FAD}"/>
                </a:ext>
              </a:extLst>
            </p:cNvPr>
            <p:cNvSpPr/>
            <p:nvPr/>
          </p:nvSpPr>
          <p:spPr>
            <a:xfrm>
              <a:off x="2881422" y="1884104"/>
              <a:ext cx="2339163" cy="23391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D3F39E8-74CD-845C-32B3-EE5D759B9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24" t="10041" r="15504" b="23757"/>
            <a:stretch/>
          </p:blipFill>
          <p:spPr>
            <a:xfrm>
              <a:off x="3478406" y="2321182"/>
              <a:ext cx="1340210" cy="1297664"/>
            </a:xfrm>
            <a:prstGeom prst="rect">
              <a:avLst/>
            </a:prstGeom>
          </p:spPr>
        </p:pic>
      </p:grp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32DAB60-424E-95BE-96BC-50E1D3AA8643}"/>
              </a:ext>
            </a:extLst>
          </p:cNvPr>
          <p:cNvSpPr txBox="1">
            <a:spLocks/>
          </p:cNvSpPr>
          <p:nvPr/>
        </p:nvSpPr>
        <p:spPr>
          <a:xfrm>
            <a:off x="5788144" y="3346291"/>
            <a:ext cx="1866843" cy="668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Interstate Light" panose="020B0504020203020204" pitchFamily="34" charset="0"/>
              </a:rPr>
              <a:t>Sea level rise</a:t>
            </a:r>
          </a:p>
        </p:txBody>
      </p:sp>
      <p:sp>
        <p:nvSpPr>
          <p:cNvPr id="24" name="Colorful shape 3">
            <a:extLst>
              <a:ext uri="{FF2B5EF4-FFF2-40B4-BE49-F238E27FC236}">
                <a16:creationId xmlns:a16="http://schemas.microsoft.com/office/drawing/2014/main" id="{EE8D566B-98B9-443A-7790-B72C6001AA1E}"/>
              </a:ext>
            </a:extLst>
          </p:cNvPr>
          <p:cNvSpPr/>
          <p:nvPr/>
        </p:nvSpPr>
        <p:spPr>
          <a:xfrm>
            <a:off x="6636747" y="1704794"/>
            <a:ext cx="1026722" cy="1279842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42CAFD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0F214D-D925-0AAF-244F-FBA69B2FB005}"/>
              </a:ext>
            </a:extLst>
          </p:cNvPr>
          <p:cNvGrpSpPr/>
          <p:nvPr/>
        </p:nvGrpSpPr>
        <p:grpSpPr>
          <a:xfrm>
            <a:off x="5904993" y="1766175"/>
            <a:ext cx="1526077" cy="1526077"/>
            <a:chOff x="5742489" y="1825625"/>
            <a:chExt cx="2339163" cy="23391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5E9749-568F-F07C-B57C-CE52C49E469C}"/>
                </a:ext>
              </a:extLst>
            </p:cNvPr>
            <p:cNvSpPr/>
            <p:nvPr/>
          </p:nvSpPr>
          <p:spPr>
            <a:xfrm>
              <a:off x="5742489" y="1825625"/>
              <a:ext cx="2339163" cy="23391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4E9D2B6-5825-EEF4-B23C-5F6E8B94A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06" r="7433" b="15230"/>
            <a:stretch/>
          </p:blipFill>
          <p:spPr>
            <a:xfrm>
              <a:off x="6311350" y="2269779"/>
              <a:ext cx="1352108" cy="1349067"/>
            </a:xfrm>
            <a:prstGeom prst="rect">
              <a:avLst/>
            </a:prstGeom>
          </p:spPr>
        </p:pic>
      </p:grp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8E7ECD8-1823-89B5-A73C-A799531F555D}"/>
              </a:ext>
            </a:extLst>
          </p:cNvPr>
          <p:cNvSpPr txBox="1">
            <a:spLocks/>
          </p:cNvSpPr>
          <p:nvPr/>
        </p:nvSpPr>
        <p:spPr>
          <a:xfrm>
            <a:off x="1866165" y="3346291"/>
            <a:ext cx="1985431" cy="431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Interstate Light" panose="020B0504020203020204" pitchFamily="34" charset="0"/>
              </a:rPr>
              <a:t>Pluvial Flooding</a:t>
            </a:r>
          </a:p>
        </p:txBody>
      </p:sp>
      <p:sp>
        <p:nvSpPr>
          <p:cNvPr id="23" name="Colorful shape 3">
            <a:extLst>
              <a:ext uri="{FF2B5EF4-FFF2-40B4-BE49-F238E27FC236}">
                <a16:creationId xmlns:a16="http://schemas.microsoft.com/office/drawing/2014/main" id="{CC2F6B16-CE73-734A-3A98-62FB2202C612}"/>
              </a:ext>
            </a:extLst>
          </p:cNvPr>
          <p:cNvSpPr/>
          <p:nvPr/>
        </p:nvSpPr>
        <p:spPr>
          <a:xfrm>
            <a:off x="2793400" y="1673599"/>
            <a:ext cx="1076835" cy="1342311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42CAFD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81BA26-E81D-C23F-E545-1580C5C3A2B9}"/>
              </a:ext>
            </a:extLst>
          </p:cNvPr>
          <p:cNvGrpSpPr/>
          <p:nvPr/>
        </p:nvGrpSpPr>
        <p:grpSpPr>
          <a:xfrm>
            <a:off x="2058599" y="1709973"/>
            <a:ext cx="1600564" cy="1600564"/>
            <a:chOff x="8466194" y="1921316"/>
            <a:chExt cx="2339163" cy="23391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74D502-C770-FAAF-79E4-004A83902D11}"/>
                </a:ext>
              </a:extLst>
            </p:cNvPr>
            <p:cNvSpPr/>
            <p:nvPr/>
          </p:nvSpPr>
          <p:spPr>
            <a:xfrm>
              <a:off x="8466194" y="1921316"/>
              <a:ext cx="2339163" cy="23391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0976CC0-F228-C1C0-DFE6-4C415237D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71" t="21550" r="23075" b="36279"/>
            <a:stretch/>
          </p:blipFill>
          <p:spPr>
            <a:xfrm>
              <a:off x="8700109" y="2242615"/>
              <a:ext cx="1871331" cy="1462649"/>
            </a:xfrm>
            <a:prstGeom prst="rect">
              <a:avLst/>
            </a:prstGeom>
          </p:spPr>
        </p:pic>
      </p:grp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2C21CA7-B655-B6B5-8DD9-842D7E8C7F40}"/>
              </a:ext>
            </a:extLst>
          </p:cNvPr>
          <p:cNvSpPr txBox="1">
            <a:spLocks/>
          </p:cNvSpPr>
          <p:nvPr/>
        </p:nvSpPr>
        <p:spPr>
          <a:xfrm>
            <a:off x="2571771" y="5622005"/>
            <a:ext cx="2129955" cy="431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latin typeface="Interstate Light" panose="020B0504020203020204" pitchFamily="34" charset="0"/>
              </a:rPr>
              <a:t>Extreme Heat</a:t>
            </a:r>
          </a:p>
        </p:txBody>
      </p:sp>
      <p:sp>
        <p:nvSpPr>
          <p:cNvPr id="26" name="Colorful shape 3">
            <a:extLst>
              <a:ext uri="{FF2B5EF4-FFF2-40B4-BE49-F238E27FC236}">
                <a16:creationId xmlns:a16="http://schemas.microsoft.com/office/drawing/2014/main" id="{87663DB8-5F33-B133-60FB-F09F5938A76F}"/>
              </a:ext>
            </a:extLst>
          </p:cNvPr>
          <p:cNvSpPr/>
          <p:nvPr/>
        </p:nvSpPr>
        <p:spPr>
          <a:xfrm>
            <a:off x="3571267" y="3928388"/>
            <a:ext cx="1076835" cy="1342311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2F52F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D8AA35-31F8-183C-886E-4B92C8495F0C}"/>
              </a:ext>
            </a:extLst>
          </p:cNvPr>
          <p:cNvSpPr/>
          <p:nvPr/>
        </p:nvSpPr>
        <p:spPr>
          <a:xfrm>
            <a:off x="2836467" y="3964762"/>
            <a:ext cx="1600564" cy="1600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C4DCAA8D-9ABC-4CE1-93BA-25170CFA5756}"/>
              </a:ext>
            </a:extLst>
          </p:cNvPr>
          <p:cNvSpPr txBox="1">
            <a:spLocks/>
          </p:cNvSpPr>
          <p:nvPr/>
        </p:nvSpPr>
        <p:spPr>
          <a:xfrm>
            <a:off x="4588327" y="5622005"/>
            <a:ext cx="1866843" cy="431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Interstate Light" panose="020B0504020203020204" pitchFamily="34" charset="0"/>
              </a:rPr>
              <a:t>Extreme Cold</a:t>
            </a:r>
          </a:p>
        </p:txBody>
      </p:sp>
      <p:sp>
        <p:nvSpPr>
          <p:cNvPr id="32" name="Colorful shape 3">
            <a:extLst>
              <a:ext uri="{FF2B5EF4-FFF2-40B4-BE49-F238E27FC236}">
                <a16:creationId xmlns:a16="http://schemas.microsoft.com/office/drawing/2014/main" id="{96F655EC-F0C3-DCC5-1254-771B4BC9DDEB}"/>
              </a:ext>
            </a:extLst>
          </p:cNvPr>
          <p:cNvSpPr/>
          <p:nvPr/>
        </p:nvSpPr>
        <p:spPr>
          <a:xfrm>
            <a:off x="5458658" y="3928388"/>
            <a:ext cx="1076835" cy="1342311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2F52F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F62F9E3-98E1-96D6-F50F-E445F4300D6A}"/>
              </a:ext>
            </a:extLst>
          </p:cNvPr>
          <p:cNvSpPr/>
          <p:nvPr/>
        </p:nvSpPr>
        <p:spPr>
          <a:xfrm>
            <a:off x="4723858" y="3964762"/>
            <a:ext cx="1600564" cy="1600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C35175A2-38CB-CE8A-A8EA-B07E08DE66C0}"/>
              </a:ext>
            </a:extLst>
          </p:cNvPr>
          <p:cNvSpPr txBox="1">
            <a:spLocks/>
          </p:cNvSpPr>
          <p:nvPr/>
        </p:nvSpPr>
        <p:spPr>
          <a:xfrm>
            <a:off x="6780595" y="5645103"/>
            <a:ext cx="1333184" cy="431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latin typeface="Interstate Light" panose="020B0504020203020204" pitchFamily="34" charset="0"/>
              </a:rPr>
              <a:t>Wildfire</a:t>
            </a:r>
          </a:p>
        </p:txBody>
      </p:sp>
      <p:sp>
        <p:nvSpPr>
          <p:cNvPr id="38" name="Colorful shape 3">
            <a:extLst>
              <a:ext uri="{FF2B5EF4-FFF2-40B4-BE49-F238E27FC236}">
                <a16:creationId xmlns:a16="http://schemas.microsoft.com/office/drawing/2014/main" id="{271D705B-E17B-9319-EC62-C8BBFF0367AA}"/>
              </a:ext>
            </a:extLst>
          </p:cNvPr>
          <p:cNvSpPr/>
          <p:nvPr/>
        </p:nvSpPr>
        <p:spPr>
          <a:xfrm>
            <a:off x="7357707" y="3945022"/>
            <a:ext cx="1076835" cy="1342311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2F52F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37FCBB0-0F97-136C-3FF1-E13A38C1B5E4}"/>
              </a:ext>
            </a:extLst>
          </p:cNvPr>
          <p:cNvSpPr/>
          <p:nvPr/>
        </p:nvSpPr>
        <p:spPr>
          <a:xfrm>
            <a:off x="6622906" y="3981396"/>
            <a:ext cx="1600564" cy="1600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B71B8CF3-FA87-D866-0D2B-E435EC1CBD73}"/>
              </a:ext>
            </a:extLst>
          </p:cNvPr>
          <p:cNvSpPr txBox="1">
            <a:spLocks/>
          </p:cNvSpPr>
          <p:nvPr/>
        </p:nvSpPr>
        <p:spPr>
          <a:xfrm>
            <a:off x="8657775" y="5645104"/>
            <a:ext cx="1333184" cy="431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Interstate Light" panose="020B0504020203020204" pitchFamily="34" charset="0"/>
              </a:rPr>
              <a:t>Wind</a:t>
            </a:r>
          </a:p>
        </p:txBody>
      </p:sp>
      <p:sp>
        <p:nvSpPr>
          <p:cNvPr id="44" name="Colorful shape 3">
            <a:extLst>
              <a:ext uri="{FF2B5EF4-FFF2-40B4-BE49-F238E27FC236}">
                <a16:creationId xmlns:a16="http://schemas.microsoft.com/office/drawing/2014/main" id="{C7F678DE-4DB9-2288-9868-B7BC687ABA9D}"/>
              </a:ext>
            </a:extLst>
          </p:cNvPr>
          <p:cNvSpPr/>
          <p:nvPr/>
        </p:nvSpPr>
        <p:spPr>
          <a:xfrm>
            <a:off x="9258886" y="3945022"/>
            <a:ext cx="1076835" cy="1342311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2F52F4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55638C5-1B17-2608-4ADF-9A01D4C04D33}"/>
              </a:ext>
            </a:extLst>
          </p:cNvPr>
          <p:cNvSpPr/>
          <p:nvPr/>
        </p:nvSpPr>
        <p:spPr>
          <a:xfrm>
            <a:off x="8524085" y="3981396"/>
            <a:ext cx="1600564" cy="1600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931AD1-BB6B-32C3-ABBB-D940354640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81" t="4400" r="9614" b="18849"/>
          <a:stretch/>
        </p:blipFill>
        <p:spPr>
          <a:xfrm>
            <a:off x="8834517" y="4346479"/>
            <a:ext cx="844477" cy="801096"/>
          </a:xfrm>
          <a:prstGeom prst="rect">
            <a:avLst/>
          </a:prstGeom>
        </p:spPr>
      </p:pic>
      <p:pic>
        <p:nvPicPr>
          <p:cNvPr id="58" name="Picture 5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E9E3B96-DC3C-2693-DAC6-9D54DE15F3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38" t="3277" r="17987" b="16723"/>
          <a:stretch/>
        </p:blipFill>
        <p:spPr>
          <a:xfrm>
            <a:off x="7092439" y="4313935"/>
            <a:ext cx="709497" cy="907065"/>
          </a:xfrm>
          <a:prstGeom prst="rect">
            <a:avLst/>
          </a:prstGeom>
        </p:spPr>
      </p:pic>
      <p:pic>
        <p:nvPicPr>
          <p:cNvPr id="60" name="Picture 5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484ED6-D4BD-204D-5F2E-D879ED1D94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83" r="12195" b="15219"/>
          <a:stretch/>
        </p:blipFill>
        <p:spPr>
          <a:xfrm>
            <a:off x="3335385" y="4313935"/>
            <a:ext cx="789114" cy="894147"/>
          </a:xfrm>
          <a:prstGeom prst="rect">
            <a:avLst/>
          </a:prstGeom>
        </p:spPr>
      </p:pic>
      <p:pic>
        <p:nvPicPr>
          <p:cNvPr id="62" name="Picture 6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EC85FA-B030-676A-4D07-097CBC5C6C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269" r="12331" b="15342"/>
          <a:stretch/>
        </p:blipFill>
        <p:spPr>
          <a:xfrm>
            <a:off x="5247586" y="4333561"/>
            <a:ext cx="768561" cy="874521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7741081-B937-9247-9C6E-CC94F0FD6D38}"/>
              </a:ext>
            </a:extLst>
          </p:cNvPr>
          <p:cNvSpPr txBox="1">
            <a:spLocks/>
          </p:cNvSpPr>
          <p:nvPr/>
        </p:nvSpPr>
        <p:spPr>
          <a:xfrm>
            <a:off x="3821352" y="3374630"/>
            <a:ext cx="1985431" cy="431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stateCondensed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Interstate Light" panose="020B0504020203020204" pitchFamily="34" charset="0"/>
              </a:rPr>
              <a:t>Coastal Flooding</a:t>
            </a:r>
          </a:p>
        </p:txBody>
      </p:sp>
      <p:sp>
        <p:nvSpPr>
          <p:cNvPr id="5" name="Colorful shape 3">
            <a:extLst>
              <a:ext uri="{FF2B5EF4-FFF2-40B4-BE49-F238E27FC236}">
                <a16:creationId xmlns:a16="http://schemas.microsoft.com/office/drawing/2014/main" id="{4085D69E-CE9E-B2B6-E468-8976D38795A7}"/>
              </a:ext>
            </a:extLst>
          </p:cNvPr>
          <p:cNvSpPr/>
          <p:nvPr/>
        </p:nvSpPr>
        <p:spPr>
          <a:xfrm>
            <a:off x="4747623" y="1670225"/>
            <a:ext cx="1076835" cy="1342311"/>
          </a:xfrm>
          <a:custGeom>
            <a:avLst/>
            <a:gdLst/>
            <a:ahLst/>
            <a:cxnLst/>
            <a:rect l="0" t="0" r="0" b="0"/>
            <a:pathLst>
              <a:path w="2207641" h="2751899">
                <a:moveTo>
                  <a:pt x="1533563" y="2751899"/>
                </a:moveTo>
                <a:cubicBezTo>
                  <a:pt x="1743633" y="2557310"/>
                  <a:pt x="1903183" y="2303106"/>
                  <a:pt x="1982774" y="2006079"/>
                </a:cubicBezTo>
                <a:cubicBezTo>
                  <a:pt x="2207641" y="1166888"/>
                  <a:pt x="1709674" y="304444"/>
                  <a:pt x="870496" y="79590"/>
                </a:cubicBezTo>
                <a:cubicBezTo>
                  <a:pt x="573455" y="0"/>
                  <a:pt x="273558" y="11074"/>
                  <a:pt x="0" y="95669"/>
                </a:cubicBezTo>
                <a:cubicBezTo>
                  <a:pt x="37452" y="609434"/>
                  <a:pt x="188556" y="1122921"/>
                  <a:pt x="463384" y="1598955"/>
                </a:cubicBezTo>
                <a:cubicBezTo>
                  <a:pt x="738225" y="2074976"/>
                  <a:pt x="1107376" y="2462593"/>
                  <a:pt x="1533563" y="2751899"/>
                </a:cubicBezTo>
                <a:close/>
              </a:path>
            </a:pathLst>
          </a:custGeom>
          <a:solidFill>
            <a:srgbClr val="42CAFD"/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73986C-5656-4F75-1B04-34BE86EA5656}"/>
              </a:ext>
            </a:extLst>
          </p:cNvPr>
          <p:cNvGrpSpPr/>
          <p:nvPr/>
        </p:nvGrpSpPr>
        <p:grpSpPr>
          <a:xfrm>
            <a:off x="4022506" y="523155"/>
            <a:ext cx="4525417" cy="2768034"/>
            <a:chOff x="8466194" y="215103"/>
            <a:chExt cx="6613724" cy="404537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196CDB-B647-6568-62B8-085E9300A62A}"/>
                </a:ext>
              </a:extLst>
            </p:cNvPr>
            <p:cNvSpPr/>
            <p:nvPr/>
          </p:nvSpPr>
          <p:spPr>
            <a:xfrm>
              <a:off x="8466194" y="1921316"/>
              <a:ext cx="2339163" cy="23391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38A5675-1594-8744-130C-DC0964201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71" t="21550" r="23075" b="36279"/>
            <a:stretch/>
          </p:blipFill>
          <p:spPr>
            <a:xfrm>
              <a:off x="13208586" y="215103"/>
              <a:ext cx="1871332" cy="146264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5B7CA27-75A0-C508-8D30-32C45E340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649" t="13897" r="6727" b="18677"/>
          <a:stretch/>
        </p:blipFill>
        <p:spPr>
          <a:xfrm flipH="1">
            <a:off x="4221456" y="1997955"/>
            <a:ext cx="1178861" cy="9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1203D-5BE2-7926-F77F-07DEF074D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D78A-49B2-3A46-9693-6B0E01C3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/ HAZARD INPUTS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0DA9AC-C351-6FBE-E13B-973A805C2455}"/>
              </a:ext>
            </a:extLst>
          </p:cNvPr>
          <p:cNvSpPr/>
          <p:nvPr/>
        </p:nvSpPr>
        <p:spPr>
          <a:xfrm>
            <a:off x="564867" y="2247737"/>
            <a:ext cx="3268960" cy="2526284"/>
          </a:xfrm>
          <a:prstGeom prst="roundRect">
            <a:avLst>
              <a:gd name="adj" fmla="val 12531"/>
            </a:avLst>
          </a:prstGeom>
          <a:noFill/>
          <a:ln w="254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C969EB-A4DB-74F5-F3E4-21D5ABA8A54E}"/>
              </a:ext>
            </a:extLst>
          </p:cNvPr>
          <p:cNvSpPr/>
          <p:nvPr/>
        </p:nvSpPr>
        <p:spPr>
          <a:xfrm>
            <a:off x="4390302" y="1438507"/>
            <a:ext cx="3454288" cy="3962610"/>
          </a:xfrm>
          <a:prstGeom prst="roundRect">
            <a:avLst>
              <a:gd name="adj" fmla="val 7342"/>
            </a:avLst>
          </a:prstGeom>
          <a:noFill/>
          <a:ln w="254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3F0397F-5D5A-4950-056E-9C20EE58F57F}"/>
              </a:ext>
            </a:extLst>
          </p:cNvPr>
          <p:cNvSpPr/>
          <p:nvPr/>
        </p:nvSpPr>
        <p:spPr>
          <a:xfrm>
            <a:off x="8446906" y="2093622"/>
            <a:ext cx="3273026" cy="2851510"/>
          </a:xfrm>
          <a:prstGeom prst="roundRect">
            <a:avLst/>
          </a:prstGeom>
          <a:noFill/>
          <a:ln w="254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49A3D-63A5-F2D7-D0FD-8C043F82398D}"/>
              </a:ext>
            </a:extLst>
          </p:cNvPr>
          <p:cNvSpPr txBox="1"/>
          <p:nvPr/>
        </p:nvSpPr>
        <p:spPr>
          <a:xfrm>
            <a:off x="1225258" y="4847716"/>
            <a:ext cx="240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Bold" panose="020B0604020203020204" pitchFamily="34" charset="0"/>
                <a:ea typeface="+mn-ea"/>
                <a:cs typeface="+mn-cs"/>
              </a:rPr>
              <a:t>Climate Science and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01F221-5AF5-0C2C-84B9-B627F0C27865}"/>
              </a:ext>
            </a:extLst>
          </p:cNvPr>
          <p:cNvSpPr txBox="1"/>
          <p:nvPr/>
        </p:nvSpPr>
        <p:spPr>
          <a:xfrm>
            <a:off x="5146729" y="5390055"/>
            <a:ext cx="249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Bold" panose="020B0604020203020204" pitchFamily="34" charset="0"/>
                <a:ea typeface="+mn-ea"/>
                <a:cs typeface="+mn-cs"/>
              </a:rPr>
              <a:t>Official / Regional Assessments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04C1C3-932A-5D3A-4863-7F2BDC06E707}"/>
              </a:ext>
            </a:extLst>
          </p:cNvPr>
          <p:cNvSpPr txBox="1"/>
          <p:nvPr/>
        </p:nvSpPr>
        <p:spPr>
          <a:xfrm>
            <a:off x="8881902" y="5008700"/>
            <a:ext cx="2838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Bold" panose="020B0604020203020204" pitchFamily="34" charset="0"/>
                <a:ea typeface="+mn-ea"/>
                <a:cs typeface="+mn-cs"/>
              </a:rPr>
              <a:t>Models and Tools Consuming Downscaled Data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9E652D-D2DF-59CA-8041-C87660245BF8}"/>
              </a:ext>
            </a:extLst>
          </p:cNvPr>
          <p:cNvCxnSpPr>
            <a:cxnSpLocks/>
          </p:cNvCxnSpPr>
          <p:nvPr/>
        </p:nvCxnSpPr>
        <p:spPr>
          <a:xfrm>
            <a:off x="5163013" y="5401116"/>
            <a:ext cx="0" cy="230832"/>
          </a:xfrm>
          <a:prstGeom prst="line">
            <a:avLst/>
          </a:prstGeom>
          <a:ln w="38100">
            <a:solidFill>
              <a:srgbClr val="2F52F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44D501-5D2B-CBA9-FC36-57F574E4CCF4}"/>
              </a:ext>
            </a:extLst>
          </p:cNvPr>
          <p:cNvCxnSpPr>
            <a:cxnSpLocks/>
          </p:cNvCxnSpPr>
          <p:nvPr/>
        </p:nvCxnSpPr>
        <p:spPr>
          <a:xfrm>
            <a:off x="9062421" y="4945132"/>
            <a:ext cx="0" cy="470077"/>
          </a:xfrm>
          <a:prstGeom prst="line">
            <a:avLst/>
          </a:prstGeom>
          <a:ln w="38100">
            <a:solidFill>
              <a:srgbClr val="2F52F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979387-F287-E737-6CA0-C790C9BEB20C}"/>
              </a:ext>
            </a:extLst>
          </p:cNvPr>
          <p:cNvCxnSpPr>
            <a:cxnSpLocks/>
          </p:cNvCxnSpPr>
          <p:nvPr/>
        </p:nvCxnSpPr>
        <p:spPr>
          <a:xfrm>
            <a:off x="1225258" y="4774021"/>
            <a:ext cx="0" cy="544503"/>
          </a:xfrm>
          <a:prstGeom prst="line">
            <a:avLst/>
          </a:prstGeom>
          <a:ln w="38100">
            <a:solidFill>
              <a:srgbClr val="2F52F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4026E0-5EB4-D329-0B4B-58E91C72B1E8}"/>
              </a:ext>
            </a:extLst>
          </p:cNvPr>
          <p:cNvCxnSpPr>
            <a:cxnSpLocks/>
          </p:cNvCxnSpPr>
          <p:nvPr/>
        </p:nvCxnSpPr>
        <p:spPr>
          <a:xfrm>
            <a:off x="1642988" y="1852863"/>
            <a:ext cx="2414337" cy="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E09B71-8D25-FB4C-0EB7-D13EBD9CEAE7}"/>
              </a:ext>
            </a:extLst>
          </p:cNvPr>
          <p:cNvCxnSpPr>
            <a:cxnSpLocks/>
          </p:cNvCxnSpPr>
          <p:nvPr/>
        </p:nvCxnSpPr>
        <p:spPr>
          <a:xfrm>
            <a:off x="8038331" y="1858007"/>
            <a:ext cx="2414337" cy="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EC7ABF-C9FA-7D6E-E01F-A22C17F3591B}"/>
              </a:ext>
            </a:extLst>
          </p:cNvPr>
          <p:cNvSpPr/>
          <p:nvPr/>
        </p:nvSpPr>
        <p:spPr>
          <a:xfrm>
            <a:off x="643628" y="2326634"/>
            <a:ext cx="3131158" cy="23684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General Circulation Models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There are hundreds of these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Each with their own methodology, focus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The Coupled Model Intercomparison Project (CMIP6) evaluates GCMs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Ex.: Canadian Earth System Model (CanESM2)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7F16F6-67AA-725B-C845-CA34BCA71ACD}"/>
              </a:ext>
            </a:extLst>
          </p:cNvPr>
          <p:cNvSpPr/>
          <p:nvPr/>
        </p:nvSpPr>
        <p:spPr>
          <a:xfrm>
            <a:off x="4449342" y="1500067"/>
            <a:ext cx="3303967" cy="38184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IPCC (Intergovernmental Panel on Climate Change)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National Climate Assessment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NPCC v4 / CIRCA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California’s Fourth Climate Change Assessment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Cal-Adapt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Considered 32 GCMs vetted by CMIP6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Distilled the 32 GCMs to 10 most relevant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9AC0C6-6EAA-FCFB-35C5-9CD7AC3ABCFF}"/>
              </a:ext>
            </a:extLst>
          </p:cNvPr>
          <p:cNvSpPr/>
          <p:nvPr/>
        </p:nvSpPr>
        <p:spPr>
          <a:xfrm>
            <a:off x="8580177" y="2236003"/>
            <a:ext cx="3006484" cy="26117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NY Stormwater model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Cal-Adapt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Downscaled the 10 GCMs, created portal to run analyses</a:t>
            </a:r>
          </a:p>
          <a:p>
            <a:pPr marL="1097280" marR="0" lvl="2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Wildfire</a:t>
            </a:r>
          </a:p>
          <a:p>
            <a:pPr marL="1097280" marR="0" lvl="2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Snowpack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state Light" panose="020B0504020203020204" pitchFamily="34" charset="0"/>
                <a:ea typeface="+mn-ea"/>
                <a:cs typeface="Arial" panose="020B0604020202020204" pitchFamily="34" charset="0"/>
              </a:rPr>
              <a:t>NOAA / USACE / USGS SLR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state Light" panose="020B0504020203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3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D0D61-72FD-E634-BF95-055433D6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54E49B-6C27-0A26-C3C5-DD02521AAC9F}"/>
              </a:ext>
            </a:extLst>
          </p:cNvPr>
          <p:cNvGrpSpPr/>
          <p:nvPr/>
        </p:nvGrpSpPr>
        <p:grpSpPr>
          <a:xfrm>
            <a:off x="533400" y="3131657"/>
            <a:ext cx="10894326" cy="1188581"/>
            <a:chOff x="533400" y="1514889"/>
            <a:chExt cx="10894326" cy="1188581"/>
          </a:xfrm>
        </p:grpSpPr>
        <p:sp>
          <p:nvSpPr>
            <p:cNvPr id="5" name="Colorful shape A">
              <a:extLst>
                <a:ext uri="{FF2B5EF4-FFF2-40B4-BE49-F238E27FC236}">
                  <a16:creationId xmlns:a16="http://schemas.microsoft.com/office/drawing/2014/main" id="{18BDE2A4-4195-D6CD-8F86-A944D8C0DC12}"/>
                </a:ext>
              </a:extLst>
            </p:cNvPr>
            <p:cNvSpPr/>
            <p:nvPr/>
          </p:nvSpPr>
          <p:spPr>
            <a:xfrm>
              <a:off x="3436215" y="1631599"/>
              <a:ext cx="1544010" cy="955168"/>
            </a:xfrm>
            <a:custGeom>
              <a:avLst/>
              <a:gdLst/>
              <a:ahLst/>
              <a:cxnLst/>
              <a:rect l="0" t="0" r="0" b="0"/>
              <a:pathLst>
                <a:path w="4273296" h="2643581">
                  <a:moveTo>
                    <a:pt x="4273296" y="1321790"/>
                  </a:moveTo>
                  <a:lnTo>
                    <a:pt x="3309962" y="842162"/>
                  </a:lnTo>
                  <a:lnTo>
                    <a:pt x="3435845" y="1132077"/>
                  </a:lnTo>
                  <a:lnTo>
                    <a:pt x="3101835" y="1132077"/>
                  </a:lnTo>
                  <a:cubicBezTo>
                    <a:pt x="2934512" y="1132077"/>
                    <a:pt x="2787357" y="1025728"/>
                    <a:pt x="2729992" y="868540"/>
                  </a:cubicBezTo>
                  <a:cubicBezTo>
                    <a:pt x="2545016" y="361784"/>
                    <a:pt x="2058809" y="0"/>
                    <a:pt x="1488046" y="0"/>
                  </a:cubicBezTo>
                  <a:lnTo>
                    <a:pt x="608507" y="0"/>
                  </a:lnTo>
                  <a:lnTo>
                    <a:pt x="608507" y="208800"/>
                  </a:lnTo>
                  <a:cubicBezTo>
                    <a:pt x="242493" y="443852"/>
                    <a:pt x="0" y="854494"/>
                    <a:pt x="0" y="1321790"/>
                  </a:cubicBezTo>
                  <a:cubicBezTo>
                    <a:pt x="0" y="1789087"/>
                    <a:pt x="242493" y="2199728"/>
                    <a:pt x="608507" y="2434780"/>
                  </a:cubicBezTo>
                  <a:lnTo>
                    <a:pt x="608507" y="2643581"/>
                  </a:lnTo>
                  <a:lnTo>
                    <a:pt x="1488046" y="2643581"/>
                  </a:lnTo>
                  <a:cubicBezTo>
                    <a:pt x="2058809" y="2643581"/>
                    <a:pt x="2545016" y="2281796"/>
                    <a:pt x="2729992" y="1775040"/>
                  </a:cubicBezTo>
                  <a:cubicBezTo>
                    <a:pt x="2787357" y="1617852"/>
                    <a:pt x="2934512" y="1511503"/>
                    <a:pt x="3101835" y="1511503"/>
                  </a:cubicBezTo>
                  <a:lnTo>
                    <a:pt x="3435845" y="1511503"/>
                  </a:lnTo>
                  <a:lnTo>
                    <a:pt x="3309962" y="1801418"/>
                  </a:lnTo>
                  <a:close/>
                </a:path>
              </a:pathLst>
            </a:custGeom>
            <a:gradFill>
              <a:gsLst>
                <a:gs pos="44000">
                  <a:srgbClr val="2F52F4"/>
                </a:gs>
                <a:gs pos="98000">
                  <a:srgbClr val="42CAFD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6277EB6-E3A4-4BA2-7E0B-3C55304CC955}"/>
                </a:ext>
              </a:extLst>
            </p:cNvPr>
            <p:cNvSpPr/>
            <p:nvPr/>
          </p:nvSpPr>
          <p:spPr>
            <a:xfrm>
              <a:off x="1179962" y="1631597"/>
              <a:ext cx="3028257" cy="9551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C26BE0-B789-CCCE-ABE6-BA44144D9356}"/>
                </a:ext>
              </a:extLst>
            </p:cNvPr>
            <p:cNvSpPr txBox="1"/>
            <p:nvPr/>
          </p:nvSpPr>
          <p:spPr>
            <a:xfrm>
              <a:off x="936123" y="1768280"/>
              <a:ext cx="337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F52F4"/>
                  </a:solidFill>
                  <a:latin typeface="Interstate Bold" panose="020B0604020203020204" pitchFamily="34" charset="0"/>
                </a:rPr>
                <a:t>CLIMATE RISK</a:t>
              </a:r>
            </a:p>
            <a:p>
              <a:pPr algn="ctr"/>
              <a:r>
                <a:rPr lang="en-US" sz="2000" b="1" dirty="0">
                  <a:solidFill>
                    <a:srgbClr val="2F52F4"/>
                  </a:solidFill>
                  <a:latin typeface="Interstate Bold" panose="020B0604020203020204" pitchFamily="34" charset="0"/>
                </a:rPr>
                <a:t>DATA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6313104-CCFC-BC8B-78FA-903E2C1C418C}"/>
                </a:ext>
              </a:extLst>
            </p:cNvPr>
            <p:cNvSpPr/>
            <p:nvPr/>
          </p:nvSpPr>
          <p:spPr>
            <a:xfrm>
              <a:off x="5101855" y="1514889"/>
              <a:ext cx="6325871" cy="1188581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2F52F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A6CEEB-0C3C-EB85-E05E-41B4406B6200}"/>
                </a:ext>
              </a:extLst>
            </p:cNvPr>
            <p:cNvSpPr txBox="1"/>
            <p:nvPr/>
          </p:nvSpPr>
          <p:spPr>
            <a:xfrm>
              <a:off x="5506121" y="1630800"/>
              <a:ext cx="53219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Interstate" panose="020B0604020203020204" pitchFamily="34" charset="0"/>
                </a:rPr>
                <a:t>Regional and agency-specific climate risks</a:t>
              </a:r>
            </a:p>
          </p:txBody>
        </p:sp>
        <p:sp>
          <p:nvSpPr>
            <p:cNvPr id="27" name="21.15">
              <a:extLst>
                <a:ext uri="{FF2B5EF4-FFF2-40B4-BE49-F238E27FC236}">
                  <a16:creationId xmlns:a16="http://schemas.microsoft.com/office/drawing/2014/main" id="{403EC176-5A3E-93CA-1BA9-13948FA6E45A}"/>
                </a:ext>
              </a:extLst>
            </p:cNvPr>
            <p:cNvSpPr/>
            <p:nvPr/>
          </p:nvSpPr>
          <p:spPr>
            <a:xfrm>
              <a:off x="533400" y="1580358"/>
              <a:ext cx="609600" cy="609206"/>
            </a:xfrm>
            <a:custGeom>
              <a:avLst/>
              <a:gdLst/>
              <a:ahLst/>
              <a:cxnLst/>
              <a:rect l="0" t="0" r="0" b="0"/>
              <a:pathLst>
                <a:path w="609600" h="609206">
                  <a:moveTo>
                    <a:pt x="377850" y="503262"/>
                  </a:moveTo>
                  <a:cubicBezTo>
                    <a:pt x="382473" y="497992"/>
                    <a:pt x="381939" y="489966"/>
                    <a:pt x="376656" y="485343"/>
                  </a:cubicBezTo>
                  <a:cubicBezTo>
                    <a:pt x="371386" y="480733"/>
                    <a:pt x="363359" y="481266"/>
                    <a:pt x="358749" y="486549"/>
                  </a:cubicBezTo>
                  <a:lnTo>
                    <a:pt x="333349" y="515581"/>
                  </a:lnTo>
                  <a:cubicBezTo>
                    <a:pt x="328726" y="520852"/>
                    <a:pt x="329260" y="528878"/>
                    <a:pt x="334543" y="533501"/>
                  </a:cubicBezTo>
                  <a:cubicBezTo>
                    <a:pt x="336943" y="535609"/>
                    <a:pt x="339928" y="536638"/>
                    <a:pt x="342900" y="536638"/>
                  </a:cubicBezTo>
                  <a:cubicBezTo>
                    <a:pt x="346417" y="536638"/>
                    <a:pt x="349948" y="535177"/>
                    <a:pt x="352450" y="532295"/>
                  </a:cubicBezTo>
                  <a:close/>
                  <a:moveTo>
                    <a:pt x="434949" y="486549"/>
                  </a:moveTo>
                  <a:lnTo>
                    <a:pt x="346049" y="588149"/>
                  </a:lnTo>
                  <a:cubicBezTo>
                    <a:pt x="341426" y="593420"/>
                    <a:pt x="341960" y="601433"/>
                    <a:pt x="347243" y="606069"/>
                  </a:cubicBezTo>
                  <a:cubicBezTo>
                    <a:pt x="349643" y="608177"/>
                    <a:pt x="352628" y="609206"/>
                    <a:pt x="355600" y="609206"/>
                  </a:cubicBezTo>
                  <a:cubicBezTo>
                    <a:pt x="359117" y="609206"/>
                    <a:pt x="362648" y="607745"/>
                    <a:pt x="365150" y="604862"/>
                  </a:cubicBezTo>
                  <a:lnTo>
                    <a:pt x="454050" y="503262"/>
                  </a:lnTo>
                  <a:cubicBezTo>
                    <a:pt x="458673" y="497992"/>
                    <a:pt x="458139" y="489966"/>
                    <a:pt x="452856" y="485343"/>
                  </a:cubicBezTo>
                  <a:cubicBezTo>
                    <a:pt x="447573" y="480733"/>
                    <a:pt x="439559" y="481266"/>
                    <a:pt x="434949" y="486549"/>
                  </a:cubicBezTo>
                  <a:close/>
                  <a:moveTo>
                    <a:pt x="304800" y="431406"/>
                  </a:moveTo>
                  <a:lnTo>
                    <a:pt x="235267" y="431406"/>
                  </a:lnTo>
                  <a:lnTo>
                    <a:pt x="266230" y="360273"/>
                  </a:lnTo>
                  <a:cubicBezTo>
                    <a:pt x="268668" y="354685"/>
                    <a:pt x="266776" y="348145"/>
                    <a:pt x="261734" y="344716"/>
                  </a:cubicBezTo>
                  <a:cubicBezTo>
                    <a:pt x="256692" y="341236"/>
                    <a:pt x="249923" y="341909"/>
                    <a:pt x="245618" y="346227"/>
                  </a:cubicBezTo>
                  <a:lnTo>
                    <a:pt x="105321" y="486524"/>
                  </a:lnTo>
                  <a:cubicBezTo>
                    <a:pt x="101676" y="490169"/>
                    <a:pt x="100596" y="495642"/>
                    <a:pt x="102590" y="500392"/>
                  </a:cubicBezTo>
                  <a:cubicBezTo>
                    <a:pt x="104546" y="505117"/>
                    <a:pt x="109194" y="508203"/>
                    <a:pt x="114300" y="508203"/>
                  </a:cubicBezTo>
                  <a:lnTo>
                    <a:pt x="114388" y="508203"/>
                  </a:lnTo>
                  <a:lnTo>
                    <a:pt x="184772" y="507733"/>
                  </a:lnTo>
                  <a:lnTo>
                    <a:pt x="152920" y="592010"/>
                  </a:lnTo>
                  <a:cubicBezTo>
                    <a:pt x="150761" y="597712"/>
                    <a:pt x="152958" y="604113"/>
                    <a:pt x="158140" y="607314"/>
                  </a:cubicBezTo>
                  <a:cubicBezTo>
                    <a:pt x="160197" y="608583"/>
                    <a:pt x="162509" y="609206"/>
                    <a:pt x="164807" y="609206"/>
                  </a:cubicBezTo>
                  <a:cubicBezTo>
                    <a:pt x="168249" y="609206"/>
                    <a:pt x="171678" y="607783"/>
                    <a:pt x="174155" y="605104"/>
                  </a:cubicBezTo>
                  <a:lnTo>
                    <a:pt x="314147" y="452704"/>
                  </a:lnTo>
                  <a:cubicBezTo>
                    <a:pt x="317563" y="448995"/>
                    <a:pt x="318452" y="443610"/>
                    <a:pt x="316433" y="438988"/>
                  </a:cubicBezTo>
                  <a:cubicBezTo>
                    <a:pt x="314401" y="434378"/>
                    <a:pt x="309841" y="431406"/>
                    <a:pt x="304800" y="431406"/>
                  </a:cubicBezTo>
                  <a:close/>
                  <a:moveTo>
                    <a:pt x="199923" y="539508"/>
                  </a:moveTo>
                  <a:lnTo>
                    <a:pt x="215087" y="499389"/>
                  </a:lnTo>
                  <a:cubicBezTo>
                    <a:pt x="216560" y="495477"/>
                    <a:pt x="216026" y="491083"/>
                    <a:pt x="213613" y="487654"/>
                  </a:cubicBezTo>
                  <a:cubicBezTo>
                    <a:pt x="211251" y="484238"/>
                    <a:pt x="207352" y="482206"/>
                    <a:pt x="203200" y="482206"/>
                  </a:cubicBezTo>
                  <a:lnTo>
                    <a:pt x="203111" y="482206"/>
                  </a:lnTo>
                  <a:lnTo>
                    <a:pt x="145173" y="482587"/>
                  </a:lnTo>
                  <a:lnTo>
                    <a:pt x="216217" y="411530"/>
                  </a:lnTo>
                  <a:lnTo>
                    <a:pt x="204254" y="439026"/>
                  </a:lnTo>
                  <a:cubicBezTo>
                    <a:pt x="202552" y="442963"/>
                    <a:pt x="202933" y="447484"/>
                    <a:pt x="205282" y="451065"/>
                  </a:cubicBezTo>
                  <a:cubicBezTo>
                    <a:pt x="207632" y="454647"/>
                    <a:pt x="211620" y="456806"/>
                    <a:pt x="215900" y="456806"/>
                  </a:cubicBezTo>
                  <a:lnTo>
                    <a:pt x="275894" y="456806"/>
                  </a:lnTo>
                  <a:close/>
                  <a:moveTo>
                    <a:pt x="541731" y="80556"/>
                  </a:moveTo>
                  <a:cubicBezTo>
                    <a:pt x="544982" y="80556"/>
                    <a:pt x="548233" y="79311"/>
                    <a:pt x="550710" y="76835"/>
                  </a:cubicBezTo>
                  <a:lnTo>
                    <a:pt x="568680" y="58877"/>
                  </a:lnTo>
                  <a:cubicBezTo>
                    <a:pt x="573646" y="53911"/>
                    <a:pt x="573646" y="45872"/>
                    <a:pt x="568680" y="40919"/>
                  </a:cubicBezTo>
                  <a:cubicBezTo>
                    <a:pt x="563727" y="35953"/>
                    <a:pt x="555688" y="35953"/>
                    <a:pt x="550722" y="40919"/>
                  </a:cubicBezTo>
                  <a:lnTo>
                    <a:pt x="532752" y="58877"/>
                  </a:lnTo>
                  <a:cubicBezTo>
                    <a:pt x="527799" y="63830"/>
                    <a:pt x="527799" y="71869"/>
                    <a:pt x="532752" y="76835"/>
                  </a:cubicBezTo>
                  <a:cubicBezTo>
                    <a:pt x="535241" y="79311"/>
                    <a:pt x="538480" y="80556"/>
                    <a:pt x="541731" y="80556"/>
                  </a:cubicBezTo>
                  <a:close/>
                  <a:moveTo>
                    <a:pt x="566902" y="269646"/>
                  </a:moveTo>
                  <a:cubicBezTo>
                    <a:pt x="542163" y="251790"/>
                    <a:pt x="510654" y="244411"/>
                    <a:pt x="479120" y="248373"/>
                  </a:cubicBezTo>
                  <a:cubicBezTo>
                    <a:pt x="486460" y="218668"/>
                    <a:pt x="472732" y="190538"/>
                    <a:pt x="450976" y="174726"/>
                  </a:cubicBezTo>
                  <a:cubicBezTo>
                    <a:pt x="429437" y="159042"/>
                    <a:pt x="397370" y="154305"/>
                    <a:pt x="368553" y="173329"/>
                  </a:cubicBezTo>
                  <a:cubicBezTo>
                    <a:pt x="364858" y="139077"/>
                    <a:pt x="347510" y="108432"/>
                    <a:pt x="319252" y="87922"/>
                  </a:cubicBezTo>
                  <a:cubicBezTo>
                    <a:pt x="280987" y="60121"/>
                    <a:pt x="229577" y="55981"/>
                    <a:pt x="185064" y="77012"/>
                  </a:cubicBezTo>
                  <a:cubicBezTo>
                    <a:pt x="131063" y="102590"/>
                    <a:pt x="115265" y="144983"/>
                    <a:pt x="111506" y="176047"/>
                  </a:cubicBezTo>
                  <a:cubicBezTo>
                    <a:pt x="108026" y="205028"/>
                    <a:pt x="113652" y="233248"/>
                    <a:pt x="122377" y="254723"/>
                  </a:cubicBezTo>
                  <a:cubicBezTo>
                    <a:pt x="116179" y="253949"/>
                    <a:pt x="109359" y="253606"/>
                    <a:pt x="101600" y="253606"/>
                  </a:cubicBezTo>
                  <a:cubicBezTo>
                    <a:pt x="45580" y="253606"/>
                    <a:pt x="0" y="299186"/>
                    <a:pt x="0" y="355206"/>
                  </a:cubicBezTo>
                  <a:cubicBezTo>
                    <a:pt x="0" y="411225"/>
                    <a:pt x="45580" y="456806"/>
                    <a:pt x="101600" y="456806"/>
                  </a:cubicBezTo>
                  <a:cubicBezTo>
                    <a:pt x="108623" y="456806"/>
                    <a:pt x="114300" y="451129"/>
                    <a:pt x="114300" y="444106"/>
                  </a:cubicBezTo>
                  <a:cubicBezTo>
                    <a:pt x="114300" y="437083"/>
                    <a:pt x="108623" y="431406"/>
                    <a:pt x="101600" y="431406"/>
                  </a:cubicBezTo>
                  <a:cubicBezTo>
                    <a:pt x="59575" y="431406"/>
                    <a:pt x="25400" y="397217"/>
                    <a:pt x="25400" y="355206"/>
                  </a:cubicBezTo>
                  <a:cubicBezTo>
                    <a:pt x="25400" y="313182"/>
                    <a:pt x="59575" y="279006"/>
                    <a:pt x="101600" y="279006"/>
                  </a:cubicBezTo>
                  <a:cubicBezTo>
                    <a:pt x="125463" y="279006"/>
                    <a:pt x="135331" y="282689"/>
                    <a:pt x="145211" y="289471"/>
                  </a:cubicBezTo>
                  <a:cubicBezTo>
                    <a:pt x="150837" y="293319"/>
                    <a:pt x="158496" y="292087"/>
                    <a:pt x="162572" y="286600"/>
                  </a:cubicBezTo>
                  <a:cubicBezTo>
                    <a:pt x="166649" y="281152"/>
                    <a:pt x="165696" y="273443"/>
                    <a:pt x="160413" y="269138"/>
                  </a:cubicBezTo>
                  <a:cubicBezTo>
                    <a:pt x="149720" y="260476"/>
                    <a:pt x="131686" y="220827"/>
                    <a:pt x="136728" y="179095"/>
                  </a:cubicBezTo>
                  <a:cubicBezTo>
                    <a:pt x="141058" y="143154"/>
                    <a:pt x="160985" y="116522"/>
                    <a:pt x="195935" y="99987"/>
                  </a:cubicBezTo>
                  <a:cubicBezTo>
                    <a:pt x="232041" y="82892"/>
                    <a:pt x="273570" y="86144"/>
                    <a:pt x="304330" y="108470"/>
                  </a:cubicBezTo>
                  <a:cubicBezTo>
                    <a:pt x="333717" y="129819"/>
                    <a:pt x="347814" y="163614"/>
                    <a:pt x="343001" y="201193"/>
                  </a:cubicBezTo>
                  <a:cubicBezTo>
                    <a:pt x="342277" y="206857"/>
                    <a:pt x="345427" y="212331"/>
                    <a:pt x="350710" y="214528"/>
                  </a:cubicBezTo>
                  <a:cubicBezTo>
                    <a:pt x="356019" y="216725"/>
                    <a:pt x="362102" y="215125"/>
                    <a:pt x="365620" y="210604"/>
                  </a:cubicBezTo>
                  <a:cubicBezTo>
                    <a:pt x="390055" y="179247"/>
                    <a:pt x="418833" y="182727"/>
                    <a:pt x="436041" y="195262"/>
                  </a:cubicBezTo>
                  <a:cubicBezTo>
                    <a:pt x="453453" y="207924"/>
                    <a:pt x="464223" y="233324"/>
                    <a:pt x="446684" y="259168"/>
                  </a:cubicBezTo>
                  <a:cubicBezTo>
                    <a:pt x="443636" y="263677"/>
                    <a:pt x="443776" y="269633"/>
                    <a:pt x="447078" y="273964"/>
                  </a:cubicBezTo>
                  <a:cubicBezTo>
                    <a:pt x="450354" y="278307"/>
                    <a:pt x="456031" y="280073"/>
                    <a:pt x="461187" y="278358"/>
                  </a:cubicBezTo>
                  <a:cubicBezTo>
                    <a:pt x="493090" y="267779"/>
                    <a:pt x="527050" y="272224"/>
                    <a:pt x="552030" y="290258"/>
                  </a:cubicBezTo>
                  <a:cubicBezTo>
                    <a:pt x="572465" y="305015"/>
                    <a:pt x="584200" y="327266"/>
                    <a:pt x="584200" y="351307"/>
                  </a:cubicBezTo>
                  <a:cubicBezTo>
                    <a:pt x="584200" y="404456"/>
                    <a:pt x="554291" y="431406"/>
                    <a:pt x="495300" y="431406"/>
                  </a:cubicBezTo>
                  <a:lnTo>
                    <a:pt x="355600" y="431406"/>
                  </a:lnTo>
                  <a:cubicBezTo>
                    <a:pt x="348576" y="431406"/>
                    <a:pt x="342900" y="437083"/>
                    <a:pt x="342900" y="444106"/>
                  </a:cubicBezTo>
                  <a:cubicBezTo>
                    <a:pt x="342900" y="451129"/>
                    <a:pt x="348576" y="456806"/>
                    <a:pt x="355600" y="456806"/>
                  </a:cubicBezTo>
                  <a:lnTo>
                    <a:pt x="495300" y="456806"/>
                  </a:lnTo>
                  <a:cubicBezTo>
                    <a:pt x="567944" y="456806"/>
                    <a:pt x="609600" y="418350"/>
                    <a:pt x="609600" y="351307"/>
                  </a:cubicBezTo>
                  <a:cubicBezTo>
                    <a:pt x="609600" y="319011"/>
                    <a:pt x="594029" y="289242"/>
                    <a:pt x="566902" y="269646"/>
                  </a:cubicBezTo>
                  <a:close/>
                  <a:moveTo>
                    <a:pt x="550710" y="202564"/>
                  </a:moveTo>
                  <a:cubicBezTo>
                    <a:pt x="545757" y="197612"/>
                    <a:pt x="537718" y="197612"/>
                    <a:pt x="532752" y="202564"/>
                  </a:cubicBezTo>
                  <a:cubicBezTo>
                    <a:pt x="527799" y="207530"/>
                    <a:pt x="527799" y="215569"/>
                    <a:pt x="532752" y="220522"/>
                  </a:cubicBezTo>
                  <a:lnTo>
                    <a:pt x="550722" y="238480"/>
                  </a:lnTo>
                  <a:cubicBezTo>
                    <a:pt x="553212" y="240969"/>
                    <a:pt x="556450" y="242201"/>
                    <a:pt x="559701" y="242201"/>
                  </a:cubicBezTo>
                  <a:cubicBezTo>
                    <a:pt x="562952" y="242201"/>
                    <a:pt x="566216" y="240969"/>
                    <a:pt x="568680" y="238480"/>
                  </a:cubicBezTo>
                  <a:cubicBezTo>
                    <a:pt x="573646" y="233527"/>
                    <a:pt x="573646" y="225488"/>
                    <a:pt x="568680" y="220522"/>
                  </a:cubicBezTo>
                  <a:close/>
                  <a:moveTo>
                    <a:pt x="389089" y="76835"/>
                  </a:moveTo>
                  <a:cubicBezTo>
                    <a:pt x="391566" y="79311"/>
                    <a:pt x="394817" y="80556"/>
                    <a:pt x="398068" y="80556"/>
                  </a:cubicBezTo>
                  <a:cubicBezTo>
                    <a:pt x="401320" y="80556"/>
                    <a:pt x="404571" y="79311"/>
                    <a:pt x="407047" y="76835"/>
                  </a:cubicBezTo>
                  <a:cubicBezTo>
                    <a:pt x="412000" y="71869"/>
                    <a:pt x="412000" y="63830"/>
                    <a:pt x="407047" y="58877"/>
                  </a:cubicBezTo>
                  <a:lnTo>
                    <a:pt x="389077" y="40919"/>
                  </a:lnTo>
                  <a:cubicBezTo>
                    <a:pt x="384111" y="35953"/>
                    <a:pt x="376059" y="35953"/>
                    <a:pt x="371119" y="40919"/>
                  </a:cubicBezTo>
                  <a:cubicBezTo>
                    <a:pt x="366153" y="45872"/>
                    <a:pt x="366153" y="53911"/>
                    <a:pt x="371119" y="58877"/>
                  </a:cubicBezTo>
                  <a:close/>
                  <a:moveTo>
                    <a:pt x="469900" y="50800"/>
                  </a:moveTo>
                  <a:cubicBezTo>
                    <a:pt x="476923" y="50800"/>
                    <a:pt x="482600" y="45123"/>
                    <a:pt x="482600" y="38100"/>
                  </a:cubicBezTo>
                  <a:lnTo>
                    <a:pt x="482600" y="12700"/>
                  </a:lnTo>
                  <a:cubicBezTo>
                    <a:pt x="482600" y="5676"/>
                    <a:pt x="476923" y="0"/>
                    <a:pt x="469900" y="0"/>
                  </a:cubicBezTo>
                  <a:cubicBezTo>
                    <a:pt x="462876" y="0"/>
                    <a:pt x="457200" y="5676"/>
                    <a:pt x="457200" y="12700"/>
                  </a:cubicBezTo>
                  <a:lnTo>
                    <a:pt x="457200" y="38100"/>
                  </a:lnTo>
                  <a:cubicBezTo>
                    <a:pt x="457200" y="45123"/>
                    <a:pt x="462876" y="50800"/>
                    <a:pt x="469900" y="50800"/>
                  </a:cubicBezTo>
                  <a:close/>
                  <a:moveTo>
                    <a:pt x="405130" y="139458"/>
                  </a:moveTo>
                  <a:cubicBezTo>
                    <a:pt x="412026" y="140779"/>
                    <a:pt x="418731" y="136385"/>
                    <a:pt x="420115" y="129527"/>
                  </a:cubicBezTo>
                  <a:cubicBezTo>
                    <a:pt x="424903" y="105994"/>
                    <a:pt x="445846" y="88900"/>
                    <a:pt x="469900" y="88900"/>
                  </a:cubicBezTo>
                  <a:cubicBezTo>
                    <a:pt x="497903" y="88900"/>
                    <a:pt x="520700" y="111683"/>
                    <a:pt x="520700" y="139700"/>
                  </a:cubicBezTo>
                  <a:cubicBezTo>
                    <a:pt x="520700" y="155841"/>
                    <a:pt x="513295" y="170649"/>
                    <a:pt x="500380" y="180339"/>
                  </a:cubicBezTo>
                  <a:cubicBezTo>
                    <a:pt x="494779" y="184556"/>
                    <a:pt x="493636" y="192519"/>
                    <a:pt x="497852" y="198132"/>
                  </a:cubicBezTo>
                  <a:cubicBezTo>
                    <a:pt x="500354" y="201447"/>
                    <a:pt x="504151" y="203200"/>
                    <a:pt x="508025" y="203200"/>
                  </a:cubicBezTo>
                  <a:cubicBezTo>
                    <a:pt x="510679" y="203200"/>
                    <a:pt x="513346" y="202374"/>
                    <a:pt x="515645" y="200660"/>
                  </a:cubicBezTo>
                  <a:cubicBezTo>
                    <a:pt x="534987" y="186105"/>
                    <a:pt x="546100" y="163893"/>
                    <a:pt x="546100" y="139700"/>
                  </a:cubicBezTo>
                  <a:cubicBezTo>
                    <a:pt x="546100" y="97675"/>
                    <a:pt x="511924" y="63500"/>
                    <a:pt x="469900" y="63500"/>
                  </a:cubicBezTo>
                  <a:cubicBezTo>
                    <a:pt x="433806" y="63500"/>
                    <a:pt x="402412" y="89153"/>
                    <a:pt x="395224" y="124472"/>
                  </a:cubicBezTo>
                  <a:cubicBezTo>
                    <a:pt x="393826" y="131343"/>
                    <a:pt x="398259" y="138049"/>
                    <a:pt x="405130" y="139458"/>
                  </a:cubicBezTo>
                  <a:close/>
                  <a:moveTo>
                    <a:pt x="558800" y="139700"/>
                  </a:moveTo>
                  <a:cubicBezTo>
                    <a:pt x="558800" y="146723"/>
                    <a:pt x="564476" y="152400"/>
                    <a:pt x="571500" y="152400"/>
                  </a:cubicBezTo>
                  <a:lnTo>
                    <a:pt x="596900" y="152400"/>
                  </a:lnTo>
                  <a:cubicBezTo>
                    <a:pt x="603923" y="152400"/>
                    <a:pt x="609600" y="146723"/>
                    <a:pt x="609600" y="139700"/>
                  </a:cubicBezTo>
                  <a:cubicBezTo>
                    <a:pt x="609600" y="132676"/>
                    <a:pt x="603923" y="127000"/>
                    <a:pt x="596900" y="127000"/>
                  </a:cubicBezTo>
                  <a:lnTo>
                    <a:pt x="571500" y="127000"/>
                  </a:lnTo>
                  <a:cubicBezTo>
                    <a:pt x="564476" y="127000"/>
                    <a:pt x="558800" y="132676"/>
                    <a:pt x="558800" y="139700"/>
                  </a:cubicBezTo>
                  <a:close/>
                </a:path>
              </a:pathLst>
            </a:custGeom>
            <a:solidFill>
              <a:srgbClr val="42CA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2110F2-8AAA-C221-B71D-79CA19CF293D}"/>
              </a:ext>
            </a:extLst>
          </p:cNvPr>
          <p:cNvGrpSpPr/>
          <p:nvPr/>
        </p:nvGrpSpPr>
        <p:grpSpPr>
          <a:xfrm>
            <a:off x="509336" y="1697335"/>
            <a:ext cx="10918390" cy="1188581"/>
            <a:chOff x="509336" y="3049060"/>
            <a:chExt cx="10918390" cy="1188581"/>
          </a:xfrm>
        </p:grpSpPr>
        <p:sp>
          <p:nvSpPr>
            <p:cNvPr id="14" name="Colorful shape A">
              <a:extLst>
                <a:ext uri="{FF2B5EF4-FFF2-40B4-BE49-F238E27FC236}">
                  <a16:creationId xmlns:a16="http://schemas.microsoft.com/office/drawing/2014/main" id="{F667753B-186F-843E-23A9-849BD71279A8}"/>
                </a:ext>
              </a:extLst>
            </p:cNvPr>
            <p:cNvSpPr/>
            <p:nvPr/>
          </p:nvSpPr>
          <p:spPr>
            <a:xfrm>
              <a:off x="3436215" y="3156936"/>
              <a:ext cx="1544010" cy="955168"/>
            </a:xfrm>
            <a:custGeom>
              <a:avLst/>
              <a:gdLst/>
              <a:ahLst/>
              <a:cxnLst/>
              <a:rect l="0" t="0" r="0" b="0"/>
              <a:pathLst>
                <a:path w="4273296" h="2643581">
                  <a:moveTo>
                    <a:pt x="4273296" y="1321790"/>
                  </a:moveTo>
                  <a:lnTo>
                    <a:pt x="3309962" y="842162"/>
                  </a:lnTo>
                  <a:lnTo>
                    <a:pt x="3435845" y="1132077"/>
                  </a:lnTo>
                  <a:lnTo>
                    <a:pt x="3101835" y="1132077"/>
                  </a:lnTo>
                  <a:cubicBezTo>
                    <a:pt x="2934512" y="1132077"/>
                    <a:pt x="2787357" y="1025728"/>
                    <a:pt x="2729992" y="868540"/>
                  </a:cubicBezTo>
                  <a:cubicBezTo>
                    <a:pt x="2545016" y="361784"/>
                    <a:pt x="2058809" y="0"/>
                    <a:pt x="1488046" y="0"/>
                  </a:cubicBezTo>
                  <a:lnTo>
                    <a:pt x="608507" y="0"/>
                  </a:lnTo>
                  <a:lnTo>
                    <a:pt x="608507" y="208800"/>
                  </a:lnTo>
                  <a:cubicBezTo>
                    <a:pt x="242493" y="443852"/>
                    <a:pt x="0" y="854494"/>
                    <a:pt x="0" y="1321790"/>
                  </a:cubicBezTo>
                  <a:cubicBezTo>
                    <a:pt x="0" y="1789087"/>
                    <a:pt x="242493" y="2199728"/>
                    <a:pt x="608507" y="2434780"/>
                  </a:cubicBezTo>
                  <a:lnTo>
                    <a:pt x="608507" y="2643581"/>
                  </a:lnTo>
                  <a:lnTo>
                    <a:pt x="1488046" y="2643581"/>
                  </a:lnTo>
                  <a:cubicBezTo>
                    <a:pt x="2058809" y="2643581"/>
                    <a:pt x="2545016" y="2281796"/>
                    <a:pt x="2729992" y="1775040"/>
                  </a:cubicBezTo>
                  <a:cubicBezTo>
                    <a:pt x="2787357" y="1617852"/>
                    <a:pt x="2934512" y="1511503"/>
                    <a:pt x="3101835" y="1511503"/>
                  </a:cubicBezTo>
                  <a:lnTo>
                    <a:pt x="3435845" y="1511503"/>
                  </a:lnTo>
                  <a:lnTo>
                    <a:pt x="3309962" y="1801418"/>
                  </a:lnTo>
                  <a:close/>
                </a:path>
              </a:pathLst>
            </a:custGeom>
            <a:gradFill>
              <a:gsLst>
                <a:gs pos="44000">
                  <a:srgbClr val="2F52F4"/>
                </a:gs>
                <a:gs pos="98000">
                  <a:srgbClr val="42CAFD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5D75C5C-5789-9911-3C06-A18971087991}"/>
                </a:ext>
              </a:extLst>
            </p:cNvPr>
            <p:cNvSpPr/>
            <p:nvPr/>
          </p:nvSpPr>
          <p:spPr>
            <a:xfrm>
              <a:off x="1179962" y="3156934"/>
              <a:ext cx="3028258" cy="9551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508257-8C7B-21A2-5A11-A75383BF61BA}"/>
                </a:ext>
              </a:extLst>
            </p:cNvPr>
            <p:cNvSpPr txBox="1"/>
            <p:nvPr/>
          </p:nvSpPr>
          <p:spPr>
            <a:xfrm>
              <a:off x="955013" y="3306473"/>
              <a:ext cx="337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F52F4"/>
                  </a:solidFill>
                  <a:latin typeface="Interstate Bold" panose="020B0604020203020204" pitchFamily="34" charset="0"/>
                </a:rPr>
                <a:t>ASSET </a:t>
              </a:r>
            </a:p>
            <a:p>
              <a:pPr algn="ctr"/>
              <a:r>
                <a:rPr lang="en-US" sz="2000" b="1" dirty="0">
                  <a:solidFill>
                    <a:srgbClr val="2F52F4"/>
                  </a:solidFill>
                  <a:latin typeface="Interstate Bold" panose="020B0604020203020204" pitchFamily="34" charset="0"/>
                </a:rPr>
                <a:t>DATA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3C2A95A-210D-7624-B76E-A2F3866789FD}"/>
                </a:ext>
              </a:extLst>
            </p:cNvPr>
            <p:cNvSpPr/>
            <p:nvPr/>
          </p:nvSpPr>
          <p:spPr>
            <a:xfrm>
              <a:off x="5101855" y="3049060"/>
              <a:ext cx="6325871" cy="1188581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2F52F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104AB6-A098-DC2D-E596-508882EAC324}"/>
                </a:ext>
              </a:extLst>
            </p:cNvPr>
            <p:cNvSpPr txBox="1"/>
            <p:nvPr/>
          </p:nvSpPr>
          <p:spPr>
            <a:xfrm>
              <a:off x="5473294" y="3220539"/>
              <a:ext cx="5501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Interstate" panose="020B0604020203020204" pitchFamily="34" charset="0"/>
                </a:rPr>
                <a:t>Location and details (criticality &amp; condition) of every MTA asset </a:t>
              </a:r>
            </a:p>
          </p:txBody>
        </p:sp>
        <p:sp>
          <p:nvSpPr>
            <p:cNvPr id="28" name="2.3">
              <a:extLst>
                <a:ext uri="{FF2B5EF4-FFF2-40B4-BE49-F238E27FC236}">
                  <a16:creationId xmlns:a16="http://schemas.microsoft.com/office/drawing/2014/main" id="{797A842A-B540-7825-6F48-13B233C64C5F}"/>
                </a:ext>
              </a:extLst>
            </p:cNvPr>
            <p:cNvSpPr/>
            <p:nvPr/>
          </p:nvSpPr>
          <p:spPr>
            <a:xfrm>
              <a:off x="509336" y="3067909"/>
              <a:ext cx="609600" cy="609600"/>
            </a:xfrm>
            <a:custGeom>
              <a:avLst/>
              <a:gdLst/>
              <a:ahLst/>
              <a:cxnLst/>
              <a:rect l="0" t="0" r="0" b="0"/>
              <a:pathLst>
                <a:path w="609600" h="609600">
                  <a:moveTo>
                    <a:pt x="295821" y="236296"/>
                  </a:moveTo>
                  <a:cubicBezTo>
                    <a:pt x="298297" y="238772"/>
                    <a:pt x="301548" y="240017"/>
                    <a:pt x="304800" y="240017"/>
                  </a:cubicBezTo>
                  <a:cubicBezTo>
                    <a:pt x="308051" y="240017"/>
                    <a:pt x="311289" y="238772"/>
                    <a:pt x="313778" y="236296"/>
                  </a:cubicBezTo>
                  <a:lnTo>
                    <a:pt x="376631" y="173431"/>
                  </a:lnTo>
                  <a:cubicBezTo>
                    <a:pt x="395833" y="154254"/>
                    <a:pt x="406400" y="128739"/>
                    <a:pt x="406400" y="101600"/>
                  </a:cubicBezTo>
                  <a:cubicBezTo>
                    <a:pt x="406400" y="74447"/>
                    <a:pt x="395833" y="48945"/>
                    <a:pt x="376631" y="29756"/>
                  </a:cubicBezTo>
                  <a:cubicBezTo>
                    <a:pt x="357454" y="10566"/>
                    <a:pt x="331939" y="0"/>
                    <a:pt x="304800" y="0"/>
                  </a:cubicBezTo>
                  <a:cubicBezTo>
                    <a:pt x="277647" y="0"/>
                    <a:pt x="252145" y="10566"/>
                    <a:pt x="232956" y="29756"/>
                  </a:cubicBezTo>
                  <a:cubicBezTo>
                    <a:pt x="213766" y="48945"/>
                    <a:pt x="203200" y="74447"/>
                    <a:pt x="203200" y="101600"/>
                  </a:cubicBezTo>
                  <a:cubicBezTo>
                    <a:pt x="203200" y="128739"/>
                    <a:pt x="213766" y="154254"/>
                    <a:pt x="232956" y="173431"/>
                  </a:cubicBezTo>
                  <a:close/>
                  <a:moveTo>
                    <a:pt x="250913" y="47713"/>
                  </a:moveTo>
                  <a:cubicBezTo>
                    <a:pt x="265302" y="33324"/>
                    <a:pt x="284441" y="25400"/>
                    <a:pt x="304800" y="25400"/>
                  </a:cubicBezTo>
                  <a:cubicBezTo>
                    <a:pt x="325145" y="25400"/>
                    <a:pt x="344284" y="33324"/>
                    <a:pt x="358673" y="47713"/>
                  </a:cubicBezTo>
                  <a:cubicBezTo>
                    <a:pt x="373075" y="62102"/>
                    <a:pt x="381000" y="81241"/>
                    <a:pt x="381000" y="101600"/>
                  </a:cubicBezTo>
                  <a:cubicBezTo>
                    <a:pt x="381000" y="121945"/>
                    <a:pt x="373075" y="141084"/>
                    <a:pt x="358673" y="155473"/>
                  </a:cubicBezTo>
                  <a:lnTo>
                    <a:pt x="304800" y="209359"/>
                  </a:lnTo>
                  <a:lnTo>
                    <a:pt x="250913" y="155473"/>
                  </a:lnTo>
                  <a:cubicBezTo>
                    <a:pt x="236524" y="141084"/>
                    <a:pt x="228600" y="121945"/>
                    <a:pt x="228600" y="101600"/>
                  </a:cubicBezTo>
                  <a:cubicBezTo>
                    <a:pt x="228600" y="81241"/>
                    <a:pt x="236524" y="62102"/>
                    <a:pt x="250913" y="47713"/>
                  </a:cubicBezTo>
                  <a:close/>
                  <a:moveTo>
                    <a:pt x="304800" y="139700"/>
                  </a:moveTo>
                  <a:cubicBezTo>
                    <a:pt x="325805" y="139700"/>
                    <a:pt x="342900" y="122605"/>
                    <a:pt x="342900" y="101600"/>
                  </a:cubicBezTo>
                  <a:cubicBezTo>
                    <a:pt x="342900" y="80581"/>
                    <a:pt x="325805" y="63500"/>
                    <a:pt x="304800" y="63500"/>
                  </a:cubicBezTo>
                  <a:cubicBezTo>
                    <a:pt x="283781" y="63500"/>
                    <a:pt x="266700" y="80581"/>
                    <a:pt x="266700" y="101600"/>
                  </a:cubicBezTo>
                  <a:cubicBezTo>
                    <a:pt x="266700" y="122605"/>
                    <a:pt x="283781" y="139700"/>
                    <a:pt x="304800" y="139700"/>
                  </a:cubicBezTo>
                  <a:close/>
                  <a:moveTo>
                    <a:pt x="304800" y="88900"/>
                  </a:moveTo>
                  <a:cubicBezTo>
                    <a:pt x="311797" y="88900"/>
                    <a:pt x="317500" y="94589"/>
                    <a:pt x="317500" y="101600"/>
                  </a:cubicBezTo>
                  <a:cubicBezTo>
                    <a:pt x="317500" y="108597"/>
                    <a:pt x="311797" y="114300"/>
                    <a:pt x="304800" y="114300"/>
                  </a:cubicBezTo>
                  <a:cubicBezTo>
                    <a:pt x="297789" y="114300"/>
                    <a:pt x="292100" y="108597"/>
                    <a:pt x="292100" y="101600"/>
                  </a:cubicBezTo>
                  <a:cubicBezTo>
                    <a:pt x="292100" y="94589"/>
                    <a:pt x="297789" y="88900"/>
                    <a:pt x="304800" y="88900"/>
                  </a:cubicBezTo>
                  <a:close/>
                  <a:moveTo>
                    <a:pt x="596900" y="455612"/>
                  </a:moveTo>
                  <a:lnTo>
                    <a:pt x="431800" y="455612"/>
                  </a:lnTo>
                  <a:lnTo>
                    <a:pt x="431800" y="266700"/>
                  </a:lnTo>
                  <a:cubicBezTo>
                    <a:pt x="431800" y="259676"/>
                    <a:pt x="426110" y="254000"/>
                    <a:pt x="419100" y="254000"/>
                  </a:cubicBezTo>
                  <a:lnTo>
                    <a:pt x="190500" y="254000"/>
                  </a:lnTo>
                  <a:cubicBezTo>
                    <a:pt x="183476" y="254000"/>
                    <a:pt x="177800" y="259676"/>
                    <a:pt x="177800" y="266700"/>
                  </a:cubicBezTo>
                  <a:lnTo>
                    <a:pt x="177800" y="355600"/>
                  </a:lnTo>
                  <a:lnTo>
                    <a:pt x="12700" y="355600"/>
                  </a:lnTo>
                  <a:cubicBezTo>
                    <a:pt x="5676" y="355600"/>
                    <a:pt x="0" y="361276"/>
                    <a:pt x="0" y="368300"/>
                  </a:cubicBezTo>
                  <a:lnTo>
                    <a:pt x="0" y="596900"/>
                  </a:lnTo>
                  <a:cubicBezTo>
                    <a:pt x="0" y="603910"/>
                    <a:pt x="5676" y="609600"/>
                    <a:pt x="12700" y="609600"/>
                  </a:cubicBezTo>
                  <a:cubicBezTo>
                    <a:pt x="19710" y="609600"/>
                    <a:pt x="25400" y="603910"/>
                    <a:pt x="25400" y="596900"/>
                  </a:cubicBezTo>
                  <a:lnTo>
                    <a:pt x="25400" y="381000"/>
                  </a:lnTo>
                  <a:lnTo>
                    <a:pt x="177800" y="381000"/>
                  </a:lnTo>
                  <a:lnTo>
                    <a:pt x="177800" y="457200"/>
                  </a:lnTo>
                  <a:cubicBezTo>
                    <a:pt x="177800" y="464210"/>
                    <a:pt x="183476" y="469900"/>
                    <a:pt x="190500" y="469900"/>
                  </a:cubicBezTo>
                  <a:cubicBezTo>
                    <a:pt x="197510" y="469900"/>
                    <a:pt x="203200" y="464210"/>
                    <a:pt x="203200" y="457200"/>
                  </a:cubicBezTo>
                  <a:lnTo>
                    <a:pt x="203200" y="279400"/>
                  </a:lnTo>
                  <a:lnTo>
                    <a:pt x="406400" y="279400"/>
                  </a:lnTo>
                  <a:lnTo>
                    <a:pt x="406400" y="533400"/>
                  </a:lnTo>
                  <a:cubicBezTo>
                    <a:pt x="406400" y="540410"/>
                    <a:pt x="412076" y="546100"/>
                    <a:pt x="419100" y="546100"/>
                  </a:cubicBezTo>
                  <a:cubicBezTo>
                    <a:pt x="426110" y="546100"/>
                    <a:pt x="431800" y="540410"/>
                    <a:pt x="431800" y="533400"/>
                  </a:cubicBezTo>
                  <a:lnTo>
                    <a:pt x="431800" y="481012"/>
                  </a:lnTo>
                  <a:lnTo>
                    <a:pt x="584200" y="481012"/>
                  </a:lnTo>
                  <a:lnTo>
                    <a:pt x="584200" y="596900"/>
                  </a:lnTo>
                  <a:cubicBezTo>
                    <a:pt x="584200" y="603910"/>
                    <a:pt x="589876" y="609600"/>
                    <a:pt x="596900" y="609600"/>
                  </a:cubicBezTo>
                  <a:cubicBezTo>
                    <a:pt x="603910" y="609600"/>
                    <a:pt x="609600" y="603910"/>
                    <a:pt x="609600" y="596900"/>
                  </a:cubicBezTo>
                  <a:lnTo>
                    <a:pt x="609600" y="468312"/>
                  </a:lnTo>
                  <a:cubicBezTo>
                    <a:pt x="609600" y="461289"/>
                    <a:pt x="603910" y="455612"/>
                    <a:pt x="596900" y="455612"/>
                  </a:cubicBezTo>
                  <a:close/>
                  <a:moveTo>
                    <a:pt x="241300" y="596900"/>
                  </a:moveTo>
                  <a:lnTo>
                    <a:pt x="266700" y="596900"/>
                  </a:lnTo>
                  <a:lnTo>
                    <a:pt x="266700" y="571500"/>
                  </a:lnTo>
                  <a:lnTo>
                    <a:pt x="241300" y="571500"/>
                  </a:lnTo>
                  <a:close/>
                  <a:moveTo>
                    <a:pt x="292100" y="596900"/>
                  </a:moveTo>
                  <a:lnTo>
                    <a:pt x="317500" y="596900"/>
                  </a:lnTo>
                  <a:lnTo>
                    <a:pt x="317500" y="571500"/>
                  </a:lnTo>
                  <a:lnTo>
                    <a:pt x="292100" y="571500"/>
                  </a:lnTo>
                  <a:close/>
                  <a:moveTo>
                    <a:pt x="342900" y="533400"/>
                  </a:moveTo>
                  <a:lnTo>
                    <a:pt x="368300" y="533400"/>
                  </a:lnTo>
                  <a:lnTo>
                    <a:pt x="368300" y="508000"/>
                  </a:lnTo>
                  <a:lnTo>
                    <a:pt x="342900" y="508000"/>
                  </a:lnTo>
                  <a:close/>
                  <a:moveTo>
                    <a:pt x="241300" y="533400"/>
                  </a:moveTo>
                  <a:lnTo>
                    <a:pt x="266700" y="533400"/>
                  </a:lnTo>
                  <a:lnTo>
                    <a:pt x="266700" y="508000"/>
                  </a:lnTo>
                  <a:lnTo>
                    <a:pt x="241300" y="508000"/>
                  </a:lnTo>
                  <a:close/>
                  <a:moveTo>
                    <a:pt x="292100" y="533400"/>
                  </a:moveTo>
                  <a:lnTo>
                    <a:pt x="317500" y="533400"/>
                  </a:lnTo>
                  <a:lnTo>
                    <a:pt x="317500" y="508000"/>
                  </a:lnTo>
                  <a:lnTo>
                    <a:pt x="292100" y="508000"/>
                  </a:lnTo>
                  <a:close/>
                  <a:moveTo>
                    <a:pt x="342900" y="469900"/>
                  </a:moveTo>
                  <a:lnTo>
                    <a:pt x="368300" y="469900"/>
                  </a:lnTo>
                  <a:lnTo>
                    <a:pt x="368300" y="444500"/>
                  </a:lnTo>
                  <a:lnTo>
                    <a:pt x="342900" y="444500"/>
                  </a:lnTo>
                  <a:close/>
                  <a:moveTo>
                    <a:pt x="241300" y="469900"/>
                  </a:moveTo>
                  <a:lnTo>
                    <a:pt x="266700" y="469900"/>
                  </a:lnTo>
                  <a:lnTo>
                    <a:pt x="266700" y="444500"/>
                  </a:lnTo>
                  <a:lnTo>
                    <a:pt x="241300" y="444500"/>
                  </a:lnTo>
                  <a:close/>
                  <a:moveTo>
                    <a:pt x="292100" y="469900"/>
                  </a:moveTo>
                  <a:lnTo>
                    <a:pt x="317500" y="469900"/>
                  </a:lnTo>
                  <a:lnTo>
                    <a:pt x="317500" y="444500"/>
                  </a:lnTo>
                  <a:lnTo>
                    <a:pt x="292100" y="444500"/>
                  </a:lnTo>
                  <a:close/>
                  <a:moveTo>
                    <a:pt x="342900" y="406400"/>
                  </a:moveTo>
                  <a:lnTo>
                    <a:pt x="368300" y="406400"/>
                  </a:lnTo>
                  <a:lnTo>
                    <a:pt x="368300" y="381000"/>
                  </a:lnTo>
                  <a:lnTo>
                    <a:pt x="342900" y="381000"/>
                  </a:lnTo>
                  <a:close/>
                  <a:moveTo>
                    <a:pt x="241300" y="406400"/>
                  </a:moveTo>
                  <a:lnTo>
                    <a:pt x="266700" y="406400"/>
                  </a:lnTo>
                  <a:lnTo>
                    <a:pt x="266700" y="381000"/>
                  </a:lnTo>
                  <a:lnTo>
                    <a:pt x="241300" y="381000"/>
                  </a:lnTo>
                  <a:close/>
                  <a:moveTo>
                    <a:pt x="292100" y="406400"/>
                  </a:moveTo>
                  <a:lnTo>
                    <a:pt x="317500" y="406400"/>
                  </a:lnTo>
                  <a:lnTo>
                    <a:pt x="317500" y="381000"/>
                  </a:lnTo>
                  <a:lnTo>
                    <a:pt x="292100" y="381000"/>
                  </a:lnTo>
                  <a:close/>
                  <a:moveTo>
                    <a:pt x="342900" y="342900"/>
                  </a:moveTo>
                  <a:lnTo>
                    <a:pt x="368300" y="342900"/>
                  </a:lnTo>
                  <a:lnTo>
                    <a:pt x="368300" y="317500"/>
                  </a:lnTo>
                  <a:lnTo>
                    <a:pt x="342900" y="317500"/>
                  </a:lnTo>
                  <a:close/>
                  <a:moveTo>
                    <a:pt x="241300" y="342900"/>
                  </a:moveTo>
                  <a:lnTo>
                    <a:pt x="266700" y="342900"/>
                  </a:lnTo>
                  <a:lnTo>
                    <a:pt x="266700" y="317500"/>
                  </a:lnTo>
                  <a:lnTo>
                    <a:pt x="241300" y="317500"/>
                  </a:lnTo>
                  <a:close/>
                  <a:moveTo>
                    <a:pt x="292100" y="342900"/>
                  </a:moveTo>
                  <a:lnTo>
                    <a:pt x="317500" y="342900"/>
                  </a:lnTo>
                  <a:lnTo>
                    <a:pt x="317500" y="317500"/>
                  </a:lnTo>
                  <a:lnTo>
                    <a:pt x="292100" y="317500"/>
                  </a:lnTo>
                  <a:close/>
                  <a:moveTo>
                    <a:pt x="342900" y="596900"/>
                  </a:moveTo>
                  <a:lnTo>
                    <a:pt x="368300" y="596900"/>
                  </a:lnTo>
                  <a:lnTo>
                    <a:pt x="368300" y="571500"/>
                  </a:lnTo>
                  <a:lnTo>
                    <a:pt x="342900" y="571500"/>
                  </a:lnTo>
                  <a:close/>
                </a:path>
              </a:pathLst>
            </a:custGeom>
            <a:solidFill>
              <a:srgbClr val="42CA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1BAC1F-232B-BE30-AC74-A91609E59562}"/>
              </a:ext>
            </a:extLst>
          </p:cNvPr>
          <p:cNvGrpSpPr/>
          <p:nvPr/>
        </p:nvGrpSpPr>
        <p:grpSpPr>
          <a:xfrm>
            <a:off x="593557" y="4566412"/>
            <a:ext cx="10834169" cy="1341094"/>
            <a:chOff x="593557" y="4566412"/>
            <a:chExt cx="10834169" cy="1341094"/>
          </a:xfrm>
        </p:grpSpPr>
        <p:sp>
          <p:nvSpPr>
            <p:cNvPr id="17" name="Colorful shape A">
              <a:extLst>
                <a:ext uri="{FF2B5EF4-FFF2-40B4-BE49-F238E27FC236}">
                  <a16:creationId xmlns:a16="http://schemas.microsoft.com/office/drawing/2014/main" id="{43EDAA49-7373-2F51-FD38-05F9137ACCF2}"/>
                </a:ext>
              </a:extLst>
            </p:cNvPr>
            <p:cNvSpPr/>
            <p:nvPr/>
          </p:nvSpPr>
          <p:spPr>
            <a:xfrm>
              <a:off x="3208307" y="4670243"/>
              <a:ext cx="1771918" cy="1096158"/>
            </a:xfrm>
            <a:custGeom>
              <a:avLst/>
              <a:gdLst/>
              <a:ahLst/>
              <a:cxnLst/>
              <a:rect l="0" t="0" r="0" b="0"/>
              <a:pathLst>
                <a:path w="4273296" h="2643581">
                  <a:moveTo>
                    <a:pt x="4273296" y="1321790"/>
                  </a:moveTo>
                  <a:lnTo>
                    <a:pt x="3309962" y="842162"/>
                  </a:lnTo>
                  <a:lnTo>
                    <a:pt x="3435845" y="1132077"/>
                  </a:lnTo>
                  <a:lnTo>
                    <a:pt x="3101835" y="1132077"/>
                  </a:lnTo>
                  <a:cubicBezTo>
                    <a:pt x="2934512" y="1132077"/>
                    <a:pt x="2787357" y="1025728"/>
                    <a:pt x="2729992" y="868540"/>
                  </a:cubicBezTo>
                  <a:cubicBezTo>
                    <a:pt x="2545016" y="361784"/>
                    <a:pt x="2058809" y="0"/>
                    <a:pt x="1488046" y="0"/>
                  </a:cubicBezTo>
                  <a:lnTo>
                    <a:pt x="608507" y="0"/>
                  </a:lnTo>
                  <a:lnTo>
                    <a:pt x="608507" y="208800"/>
                  </a:lnTo>
                  <a:cubicBezTo>
                    <a:pt x="242493" y="443852"/>
                    <a:pt x="0" y="854494"/>
                    <a:pt x="0" y="1321790"/>
                  </a:cubicBezTo>
                  <a:cubicBezTo>
                    <a:pt x="0" y="1789087"/>
                    <a:pt x="242493" y="2199728"/>
                    <a:pt x="608507" y="2434780"/>
                  </a:cubicBezTo>
                  <a:lnTo>
                    <a:pt x="608507" y="2643581"/>
                  </a:lnTo>
                  <a:lnTo>
                    <a:pt x="1488046" y="2643581"/>
                  </a:lnTo>
                  <a:cubicBezTo>
                    <a:pt x="2058809" y="2643581"/>
                    <a:pt x="2545016" y="2281796"/>
                    <a:pt x="2729992" y="1775040"/>
                  </a:cubicBezTo>
                  <a:cubicBezTo>
                    <a:pt x="2787357" y="1617852"/>
                    <a:pt x="2934512" y="1511503"/>
                    <a:pt x="3101835" y="1511503"/>
                  </a:cubicBezTo>
                  <a:lnTo>
                    <a:pt x="3435845" y="1511503"/>
                  </a:lnTo>
                  <a:lnTo>
                    <a:pt x="3309962" y="1801418"/>
                  </a:lnTo>
                  <a:close/>
                </a:path>
              </a:pathLst>
            </a:custGeom>
            <a:gradFill>
              <a:gsLst>
                <a:gs pos="44000">
                  <a:srgbClr val="2F52F4"/>
                </a:gs>
                <a:gs pos="98000">
                  <a:srgbClr val="42CAFD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EDD7434-7A70-B6A5-2750-F7AAD358D022}"/>
                </a:ext>
              </a:extLst>
            </p:cNvPr>
            <p:cNvSpPr/>
            <p:nvPr/>
          </p:nvSpPr>
          <p:spPr>
            <a:xfrm>
              <a:off x="1179962" y="4670241"/>
              <a:ext cx="3028258" cy="10961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6752CF-B285-B35F-D1DD-DEFF4658DE51}"/>
                </a:ext>
              </a:extLst>
            </p:cNvPr>
            <p:cNvSpPr txBox="1"/>
            <p:nvPr/>
          </p:nvSpPr>
          <p:spPr>
            <a:xfrm>
              <a:off x="1264630" y="4911945"/>
              <a:ext cx="28073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F52F4"/>
                  </a:solidFill>
                  <a:latin typeface="Interstate Bold" panose="020B0604020203020204" pitchFamily="34" charset="0"/>
                </a:rPr>
                <a:t>PAST ADAPTATION DATA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F2384DB-436F-F7AF-F432-B87EC75BA97A}"/>
                </a:ext>
              </a:extLst>
            </p:cNvPr>
            <p:cNvSpPr/>
            <p:nvPr/>
          </p:nvSpPr>
          <p:spPr>
            <a:xfrm>
              <a:off x="5101855" y="4566412"/>
              <a:ext cx="6325871" cy="134109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2F52F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2CFB47-B718-9C69-FA74-9FE5249ADA9E}"/>
                </a:ext>
              </a:extLst>
            </p:cNvPr>
            <p:cNvSpPr txBox="1"/>
            <p:nvPr/>
          </p:nvSpPr>
          <p:spPr>
            <a:xfrm>
              <a:off x="5749502" y="4748194"/>
              <a:ext cx="4948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Interstate" panose="020B0604020203020204" pitchFamily="34" charset="0"/>
                </a:rPr>
                <a:t>Location of MTA mitigation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Interstate" panose="020B0604020203020204" pitchFamily="34" charset="0"/>
                </a:rPr>
                <a:t>and preventive projects</a:t>
              </a:r>
            </a:p>
          </p:txBody>
        </p:sp>
        <p:sp>
          <p:nvSpPr>
            <p:cNvPr id="29" name="18.9">
              <a:extLst>
                <a:ext uri="{FF2B5EF4-FFF2-40B4-BE49-F238E27FC236}">
                  <a16:creationId xmlns:a16="http://schemas.microsoft.com/office/drawing/2014/main" id="{246B0774-04E5-6B6E-6D6C-AA71D4C6EBF3}"/>
                </a:ext>
              </a:extLst>
            </p:cNvPr>
            <p:cNvSpPr/>
            <p:nvPr/>
          </p:nvSpPr>
          <p:spPr>
            <a:xfrm>
              <a:off x="593557" y="4566412"/>
              <a:ext cx="508000" cy="610617"/>
            </a:xfrm>
            <a:custGeom>
              <a:avLst/>
              <a:gdLst/>
              <a:ahLst/>
              <a:cxnLst/>
              <a:rect l="0" t="0" r="0" b="0"/>
              <a:pathLst>
                <a:path w="508000" h="610616">
                  <a:moveTo>
                    <a:pt x="500164" y="1981"/>
                  </a:moveTo>
                  <a:cubicBezTo>
                    <a:pt x="495414" y="0"/>
                    <a:pt x="489953" y="1104"/>
                    <a:pt x="486321" y="4737"/>
                  </a:cubicBezTo>
                  <a:cubicBezTo>
                    <a:pt x="448767" y="42291"/>
                    <a:pt x="416852" y="65557"/>
                    <a:pt x="373862" y="65557"/>
                  </a:cubicBezTo>
                  <a:cubicBezTo>
                    <a:pt x="332155" y="65557"/>
                    <a:pt x="300507" y="42291"/>
                    <a:pt x="262991" y="4749"/>
                  </a:cubicBezTo>
                  <a:cubicBezTo>
                    <a:pt x="261823" y="3581"/>
                    <a:pt x="260438" y="2654"/>
                    <a:pt x="258889" y="2006"/>
                  </a:cubicBezTo>
                  <a:cubicBezTo>
                    <a:pt x="257352" y="1358"/>
                    <a:pt x="255701" y="1016"/>
                    <a:pt x="254000" y="1016"/>
                  </a:cubicBezTo>
                  <a:cubicBezTo>
                    <a:pt x="252298" y="1016"/>
                    <a:pt x="250647" y="1358"/>
                    <a:pt x="249110" y="2006"/>
                  </a:cubicBezTo>
                  <a:cubicBezTo>
                    <a:pt x="247561" y="2654"/>
                    <a:pt x="246176" y="3581"/>
                    <a:pt x="245008" y="4749"/>
                  </a:cubicBezTo>
                  <a:cubicBezTo>
                    <a:pt x="212966" y="36779"/>
                    <a:pt x="180352" y="65557"/>
                    <a:pt x="134124" y="65557"/>
                  </a:cubicBezTo>
                  <a:cubicBezTo>
                    <a:pt x="97434" y="65557"/>
                    <a:pt x="64846" y="47929"/>
                    <a:pt x="21678" y="4737"/>
                  </a:cubicBezTo>
                  <a:cubicBezTo>
                    <a:pt x="18046" y="1104"/>
                    <a:pt x="12598" y="12"/>
                    <a:pt x="7835" y="1981"/>
                  </a:cubicBezTo>
                  <a:cubicBezTo>
                    <a:pt x="3098" y="3937"/>
                    <a:pt x="0" y="8585"/>
                    <a:pt x="0" y="13716"/>
                  </a:cubicBezTo>
                  <a:lnTo>
                    <a:pt x="0" y="280416"/>
                  </a:lnTo>
                  <a:cubicBezTo>
                    <a:pt x="0" y="442849"/>
                    <a:pt x="160197" y="579221"/>
                    <a:pt x="249885" y="609930"/>
                  </a:cubicBezTo>
                  <a:cubicBezTo>
                    <a:pt x="251218" y="610387"/>
                    <a:pt x="252615" y="610616"/>
                    <a:pt x="254000" y="610616"/>
                  </a:cubicBezTo>
                  <a:cubicBezTo>
                    <a:pt x="255384" y="610616"/>
                    <a:pt x="256781" y="610387"/>
                    <a:pt x="258114" y="609930"/>
                  </a:cubicBezTo>
                  <a:cubicBezTo>
                    <a:pt x="347802" y="579221"/>
                    <a:pt x="508000" y="442849"/>
                    <a:pt x="508000" y="280416"/>
                  </a:cubicBezTo>
                  <a:lnTo>
                    <a:pt x="508000" y="13716"/>
                  </a:lnTo>
                  <a:cubicBezTo>
                    <a:pt x="508000" y="8585"/>
                    <a:pt x="504913" y="3937"/>
                    <a:pt x="500164" y="1981"/>
                  </a:cubicBezTo>
                  <a:close/>
                  <a:moveTo>
                    <a:pt x="482600" y="280416"/>
                  </a:moveTo>
                  <a:cubicBezTo>
                    <a:pt x="482600" y="418960"/>
                    <a:pt x="350304" y="541020"/>
                    <a:pt x="266700" y="579094"/>
                  </a:cubicBezTo>
                  <a:lnTo>
                    <a:pt x="266700" y="369316"/>
                  </a:lnTo>
                  <a:cubicBezTo>
                    <a:pt x="266700" y="362292"/>
                    <a:pt x="261023" y="356616"/>
                    <a:pt x="254000" y="356616"/>
                  </a:cubicBezTo>
                  <a:cubicBezTo>
                    <a:pt x="246976" y="356616"/>
                    <a:pt x="241300" y="362292"/>
                    <a:pt x="241300" y="369316"/>
                  </a:cubicBezTo>
                  <a:lnTo>
                    <a:pt x="241300" y="579094"/>
                  </a:lnTo>
                  <a:cubicBezTo>
                    <a:pt x="157695" y="541020"/>
                    <a:pt x="25400" y="418960"/>
                    <a:pt x="25400" y="280416"/>
                  </a:cubicBezTo>
                  <a:lnTo>
                    <a:pt x="25400" y="43192"/>
                  </a:lnTo>
                  <a:cubicBezTo>
                    <a:pt x="55676" y="69850"/>
                    <a:pt x="90284" y="90957"/>
                    <a:pt x="134124" y="90957"/>
                  </a:cubicBezTo>
                  <a:cubicBezTo>
                    <a:pt x="178663" y="90957"/>
                    <a:pt x="212077" y="69545"/>
                    <a:pt x="241300" y="43383"/>
                  </a:cubicBezTo>
                  <a:lnTo>
                    <a:pt x="241300" y="102616"/>
                  </a:lnTo>
                  <a:cubicBezTo>
                    <a:pt x="241300" y="109639"/>
                    <a:pt x="246976" y="115316"/>
                    <a:pt x="254000" y="115316"/>
                  </a:cubicBezTo>
                  <a:cubicBezTo>
                    <a:pt x="261023" y="115316"/>
                    <a:pt x="266700" y="109639"/>
                    <a:pt x="266700" y="102616"/>
                  </a:cubicBezTo>
                  <a:lnTo>
                    <a:pt x="266700" y="43180"/>
                  </a:lnTo>
                  <a:cubicBezTo>
                    <a:pt x="299770" y="72478"/>
                    <a:pt x="332524" y="90957"/>
                    <a:pt x="373862" y="90957"/>
                  </a:cubicBezTo>
                  <a:cubicBezTo>
                    <a:pt x="419252" y="90957"/>
                    <a:pt x="453783" y="68897"/>
                    <a:pt x="482600" y="43319"/>
                  </a:cubicBezTo>
                  <a:close/>
                  <a:moveTo>
                    <a:pt x="254000" y="267716"/>
                  </a:moveTo>
                  <a:cubicBezTo>
                    <a:pt x="246976" y="267716"/>
                    <a:pt x="241300" y="273392"/>
                    <a:pt x="241300" y="280416"/>
                  </a:cubicBezTo>
                  <a:lnTo>
                    <a:pt x="241300" y="318516"/>
                  </a:lnTo>
                  <a:cubicBezTo>
                    <a:pt x="241300" y="325539"/>
                    <a:pt x="246976" y="331216"/>
                    <a:pt x="254000" y="331216"/>
                  </a:cubicBezTo>
                  <a:cubicBezTo>
                    <a:pt x="261023" y="331216"/>
                    <a:pt x="266700" y="325539"/>
                    <a:pt x="266700" y="318516"/>
                  </a:cubicBezTo>
                  <a:lnTo>
                    <a:pt x="266700" y="280416"/>
                  </a:lnTo>
                  <a:cubicBezTo>
                    <a:pt x="266700" y="273392"/>
                    <a:pt x="261023" y="267716"/>
                    <a:pt x="254000" y="267716"/>
                  </a:cubicBezTo>
                  <a:close/>
                </a:path>
              </a:pathLst>
            </a:custGeom>
            <a:solidFill>
              <a:srgbClr val="42CA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62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A3F5-98D8-44FF-732C-6BFB14C7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41" y="167895"/>
            <a:ext cx="10515600" cy="1325563"/>
          </a:xfrm>
        </p:spPr>
        <p:txBody>
          <a:bodyPr/>
          <a:lstStyle/>
          <a:p>
            <a:r>
              <a:rPr lang="en-US" dirty="0"/>
              <a:t>EXAMPLES OF INPUTS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2A82FE-6D36-CC90-083E-10A91498C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2789" r="8391" b="6364"/>
          <a:stretch/>
        </p:blipFill>
        <p:spPr bwMode="auto">
          <a:xfrm>
            <a:off x="4675843" y="1557125"/>
            <a:ext cx="2870006" cy="3725373"/>
          </a:xfrm>
          <a:prstGeom prst="roundRect">
            <a:avLst>
              <a:gd name="adj" fmla="val 7558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 map of land with different colors&#10;&#10;Description automatically generated">
            <a:extLst>
              <a:ext uri="{FF2B5EF4-FFF2-40B4-BE49-F238E27FC236}">
                <a16:creationId xmlns:a16="http://schemas.microsoft.com/office/drawing/2014/main" id="{0CCABD12-93F9-8417-A2A8-9B527A04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1" y="2354121"/>
            <a:ext cx="2993646" cy="2313516"/>
          </a:xfrm>
          <a:prstGeom prst="roundRect">
            <a:avLst>
              <a:gd name="adj" fmla="val 12712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B315859-306F-6A14-D4C7-09D0A75ED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/>
        </p:blipFill>
        <p:spPr bwMode="auto">
          <a:xfrm>
            <a:off x="8557883" y="2190307"/>
            <a:ext cx="3051072" cy="265814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8E64481-1A6F-768D-F0BD-DABB1BD852E7}"/>
              </a:ext>
            </a:extLst>
          </p:cNvPr>
          <p:cNvSpPr/>
          <p:nvPr/>
        </p:nvSpPr>
        <p:spPr>
          <a:xfrm>
            <a:off x="564867" y="2247737"/>
            <a:ext cx="3268960" cy="2526284"/>
          </a:xfrm>
          <a:prstGeom prst="roundRect">
            <a:avLst>
              <a:gd name="adj" fmla="val 12531"/>
            </a:avLst>
          </a:prstGeom>
          <a:noFill/>
          <a:ln w="254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77388B-6AA5-88B0-227A-2D0C05B8024D}"/>
              </a:ext>
            </a:extLst>
          </p:cNvPr>
          <p:cNvSpPr/>
          <p:nvPr/>
        </p:nvSpPr>
        <p:spPr>
          <a:xfrm>
            <a:off x="4584459" y="1438507"/>
            <a:ext cx="3052774" cy="3962610"/>
          </a:xfrm>
          <a:prstGeom prst="roundRect">
            <a:avLst>
              <a:gd name="adj" fmla="val 7342"/>
            </a:avLst>
          </a:prstGeom>
          <a:noFill/>
          <a:ln w="254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E4D5622-D8A4-2220-635E-7205ED87CD78}"/>
              </a:ext>
            </a:extLst>
          </p:cNvPr>
          <p:cNvSpPr/>
          <p:nvPr/>
        </p:nvSpPr>
        <p:spPr>
          <a:xfrm>
            <a:off x="8446906" y="2093622"/>
            <a:ext cx="3273026" cy="2851510"/>
          </a:xfrm>
          <a:prstGeom prst="roundRect">
            <a:avLst/>
          </a:prstGeom>
          <a:noFill/>
          <a:ln w="25400">
            <a:solidFill>
              <a:srgbClr val="2F52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45DB7-D2CA-F1AC-EF3C-16C9B2D5706A}"/>
              </a:ext>
            </a:extLst>
          </p:cNvPr>
          <p:cNvSpPr txBox="1"/>
          <p:nvPr/>
        </p:nvSpPr>
        <p:spPr>
          <a:xfrm>
            <a:off x="555574" y="4766155"/>
            <a:ext cx="326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Interstate Bold" panose="020B0604020203020204" pitchFamily="34" charset="0"/>
              </a:rPr>
              <a:t>FLOOD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Bold" panose="020B0604020203020204" pitchFamily="34" charset="0"/>
              </a:rPr>
              <a:t>&amp; WILDFIRE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Interstate Bold" panose="020B0604020203020204" pitchFamily="34" charset="0"/>
              </a:rPr>
              <a:t>RISK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152C2-97D8-14C0-F809-FDBE0254F2D3}"/>
              </a:ext>
            </a:extLst>
          </p:cNvPr>
          <p:cNvSpPr txBox="1"/>
          <p:nvPr/>
        </p:nvSpPr>
        <p:spPr>
          <a:xfrm>
            <a:off x="4476366" y="5401116"/>
            <a:ext cx="32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Interstate Bold" panose="020B0604020203020204" pitchFamily="34" charset="0"/>
              </a:rPr>
              <a:t>MTA ASSETS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E9657-DEB8-B7EC-9674-2F545177DDB9}"/>
              </a:ext>
            </a:extLst>
          </p:cNvPr>
          <p:cNvSpPr txBox="1"/>
          <p:nvPr/>
        </p:nvSpPr>
        <p:spPr>
          <a:xfrm>
            <a:off x="8744369" y="5096395"/>
            <a:ext cx="3273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Interstate Bold" panose="020B0604020203020204" pitchFamily="34" charset="0"/>
              </a:rPr>
              <a:t>NEW STEP UP TO MINIMIZE STATION FLOODING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80BA4-5244-EA3B-5E38-1E2A7B47F5EA}"/>
              </a:ext>
            </a:extLst>
          </p:cNvPr>
          <p:cNvCxnSpPr>
            <a:cxnSpLocks/>
          </p:cNvCxnSpPr>
          <p:nvPr/>
        </p:nvCxnSpPr>
        <p:spPr>
          <a:xfrm>
            <a:off x="5163013" y="5401116"/>
            <a:ext cx="0" cy="230832"/>
          </a:xfrm>
          <a:prstGeom prst="line">
            <a:avLst/>
          </a:prstGeom>
          <a:ln w="38100">
            <a:solidFill>
              <a:srgbClr val="2F52F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E0898B-8C3B-675F-8D20-C74D423719E2}"/>
              </a:ext>
            </a:extLst>
          </p:cNvPr>
          <p:cNvCxnSpPr>
            <a:cxnSpLocks/>
          </p:cNvCxnSpPr>
          <p:nvPr/>
        </p:nvCxnSpPr>
        <p:spPr>
          <a:xfrm>
            <a:off x="9062421" y="4945132"/>
            <a:ext cx="0" cy="470077"/>
          </a:xfrm>
          <a:prstGeom prst="line">
            <a:avLst/>
          </a:prstGeom>
          <a:ln w="38100">
            <a:solidFill>
              <a:srgbClr val="2F52F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E97230-FF3D-307B-426A-7E0C5570361E}"/>
              </a:ext>
            </a:extLst>
          </p:cNvPr>
          <p:cNvCxnSpPr>
            <a:cxnSpLocks/>
          </p:cNvCxnSpPr>
          <p:nvPr/>
        </p:nvCxnSpPr>
        <p:spPr>
          <a:xfrm>
            <a:off x="1225258" y="4774021"/>
            <a:ext cx="0" cy="544503"/>
          </a:xfrm>
          <a:prstGeom prst="line">
            <a:avLst/>
          </a:prstGeom>
          <a:ln w="38100">
            <a:solidFill>
              <a:srgbClr val="2F52F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297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ontent Slide 1 ">
  <a:themeElements>
    <a:clrScheme name="HNTB">
      <a:dk1>
        <a:srgbClr val="0D2850"/>
      </a:dk1>
      <a:lt1>
        <a:srgbClr val="FFFFFF"/>
      </a:lt1>
      <a:dk2>
        <a:srgbClr val="3687BA"/>
      </a:dk2>
      <a:lt2>
        <a:srgbClr val="699AC5"/>
      </a:lt2>
      <a:accent1>
        <a:srgbClr val="89B7D7"/>
      </a:accent1>
      <a:accent2>
        <a:srgbClr val="4E685D"/>
      </a:accent2>
      <a:accent3>
        <a:srgbClr val="678177"/>
      </a:accent3>
      <a:accent4>
        <a:srgbClr val="91A79D"/>
      </a:accent4>
      <a:accent5>
        <a:srgbClr val="503B08"/>
      </a:accent5>
      <a:accent6>
        <a:srgbClr val="F9461C"/>
      </a:accent6>
      <a:hlink>
        <a:srgbClr val="0000FF"/>
      </a:hlink>
      <a:folHlink>
        <a:srgbClr val="800080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Bef>
            <a:spcPts val="600"/>
          </a:spcBef>
          <a:defRPr sz="1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C54B683D83B642817691A6AE94368F" ma:contentTypeVersion="13" ma:contentTypeDescription="Create a new document." ma:contentTypeScope="" ma:versionID="8e389b278d08bedf66a1127c3a1d746f">
  <xsd:schema xmlns:xsd="http://www.w3.org/2001/XMLSchema" xmlns:xs="http://www.w3.org/2001/XMLSchema" xmlns:p="http://schemas.microsoft.com/office/2006/metadata/properties" xmlns:ns2="52d3c866-e6f5-4dbf-9fe3-78941f5978ea" xmlns:ns3="abe3cb58-5c50-4341-84ed-27e63193b87f" targetNamespace="http://schemas.microsoft.com/office/2006/metadata/properties" ma:root="true" ma:fieldsID="69fcb40d972fe23d7637cd42db58e93b" ns2:_="" ns3:_="">
    <xsd:import namespace="52d3c866-e6f5-4dbf-9fe3-78941f5978ea"/>
    <xsd:import namespace="abe3cb58-5c50-4341-84ed-27e63193b8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d3c866-e6f5-4dbf-9fe3-78941f597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6ca3fc6-7dbe-42ce-9a9c-533506b5a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3cb58-5c50-4341-84ed-27e63193b87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a38c4a1-033e-4198-b95b-6c19bdbb10e9}" ma:internalName="TaxCatchAll" ma:showField="CatchAllData" ma:web="abe3cb58-5c50-4341-84ed-27e63193b8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e3cb58-5c50-4341-84ed-27e63193b87f" xsi:nil="true"/>
    <lcf76f155ced4ddcb4097134ff3c332f xmlns="52d3c866-e6f5-4dbf-9fe3-78941f5978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35DA69-69A5-4C64-96D1-FA06014EE8A2}">
  <ds:schemaRefs>
    <ds:schemaRef ds:uri="52d3c866-e6f5-4dbf-9fe3-78941f5978ea"/>
    <ds:schemaRef ds:uri="abe3cb58-5c50-4341-84ed-27e63193b8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19CEFB-BBC5-4F72-AD5E-1B8FDAA419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AFAA36-9C55-4AF2-949B-1BC0543C8C10}">
  <ds:schemaRefs>
    <ds:schemaRef ds:uri="52d3c866-e6f5-4dbf-9fe3-78941f5978ea"/>
    <ds:schemaRef ds:uri="abe3cb58-5c50-4341-84ed-27e63193b8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1309</Words>
  <Application>Microsoft Office PowerPoint</Application>
  <PresentationFormat>Widescreen</PresentationFormat>
  <Paragraphs>278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Aptos</vt:lpstr>
      <vt:lpstr>Arial</vt:lpstr>
      <vt:lpstr>Calibri</vt:lpstr>
      <vt:lpstr>Interstate</vt:lpstr>
      <vt:lpstr>Interstate Bold</vt:lpstr>
      <vt:lpstr>Interstate Light</vt:lpstr>
      <vt:lpstr>InterstateCompressed Light</vt:lpstr>
      <vt:lpstr>InterstateCondensed</vt:lpstr>
      <vt:lpstr>InterstateCondensed Black</vt:lpstr>
      <vt:lpstr>InterstateCondensed Light</vt:lpstr>
      <vt:lpstr>Times New Roman</vt:lpstr>
      <vt:lpstr>Wingdings</vt:lpstr>
      <vt:lpstr>Office Theme</vt:lpstr>
      <vt:lpstr>Custom Design</vt:lpstr>
      <vt:lpstr>Content Slide 1 </vt:lpstr>
      <vt:lpstr>Making Climate Vulnerability Models Fit for Purpose: How Transportation Agencies Assess Asset Risk</vt:lpstr>
      <vt:lpstr>MTA Vulnerability Climate Assessment Project</vt:lpstr>
      <vt:lpstr>Fit-for-Purpose Vulnerability Model: Definition</vt:lpstr>
      <vt:lpstr>Fit-for-Purpose Vulnerability Model: In Practice</vt:lpstr>
      <vt:lpstr>Fit-for-Purpose Vulnerability Model: In Practice (cont.)</vt:lpstr>
      <vt:lpstr>RESILIENCY PRIORITIES</vt:lpstr>
      <vt:lpstr>CLIMATE / HAZARD INPUTS</vt:lpstr>
      <vt:lpstr>INPUTS</vt:lpstr>
      <vt:lpstr>EXAMPLES OF INPUTS</vt:lpstr>
      <vt:lpstr>Asset Inputs Example: System Impact Rating &amp; Stakeholder Engagement</vt:lpstr>
      <vt:lpstr>ASSESSMENT</vt:lpstr>
      <vt:lpstr>OUTPUT: URGENCY SCORE</vt:lpstr>
      <vt:lpstr>Results: Outputs</vt:lpstr>
      <vt:lpstr>Results</vt:lpstr>
      <vt:lpstr>Fit-for-Purpose Models: A Final Thought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WMATA CLIMATE RESILIENCY</dc:title>
  <dc:creator>Matthew Deike</dc:creator>
  <cp:lastModifiedBy>Kevin McKeehan</cp:lastModifiedBy>
  <cp:revision>11</cp:revision>
  <dcterms:created xsi:type="dcterms:W3CDTF">2024-03-15T16:35:39Z</dcterms:created>
  <dcterms:modified xsi:type="dcterms:W3CDTF">2026-03-06T19:00:57Z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0x010100D0C54B683D83B642817691A6AE94368F</vt:lpwstr>
  </property>
  <property fmtid="{D5CDD505-2E9C-101B-9397-08002B2CF9AE}" pid="3" name="MediaServiceImageTags">
    <vt:lpwstr/>
  </property>
</Properties>
</file>