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90" r:id="rId6"/>
    <p:sldId id="517" r:id="rId7"/>
    <p:sldId id="518" r:id="rId8"/>
    <p:sldId id="516" r:id="rId9"/>
    <p:sldId id="519" r:id="rId10"/>
    <p:sldId id="488" r:id="rId11"/>
    <p:sldId id="513" r:id="rId12"/>
    <p:sldId id="494" r:id="rId13"/>
    <p:sldId id="270" r:id="rId14"/>
    <p:sldId id="497" r:id="rId15"/>
    <p:sldId id="520" r:id="rId16"/>
    <p:sldId id="515" r:id="rId17"/>
    <p:sldId id="347" r:id="rId18"/>
    <p:sldId id="470" r:id="rId19"/>
    <p:sldId id="472" r:id="rId20"/>
    <p:sldId id="502" r:id="rId21"/>
    <p:sldId id="503" r:id="rId22"/>
    <p:sldId id="521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 Modjeski" initials="AM" lastIdx="1" clrIdx="0">
    <p:extLst>
      <p:ext uri="{19B8F6BF-5375-455C-9EA6-DF929625EA0E}">
        <p15:presenceInfo xmlns:p15="http://schemas.microsoft.com/office/powerpoint/2012/main" userId="Alek Modje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0F8EF-DDEA-4AF6-BCD1-DEEFA6B57DDB}" v="19" dt="2026-03-09T17:42:27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6" autoAdjust="0"/>
    <p:restoredTop sz="75858" autoAdjust="0"/>
  </p:normalViewPr>
  <p:slideViewPr>
    <p:cSldViewPr snapToGrid="0">
      <p:cViewPr varScale="1">
        <p:scale>
          <a:sx n="121" d="100"/>
          <a:sy n="121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32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 Modjeski" userId="dbdcbdc3-0908-44c5-968a-2333d6df1283" providerId="ADAL" clId="{616601C4-8D04-44BA-ADED-65BA76F19A98}"/>
    <pc:docChg chg="undo custSel addSld delSld modSld sldOrd">
      <pc:chgData name="Alek Modjeski" userId="dbdcbdc3-0908-44c5-968a-2333d6df1283" providerId="ADAL" clId="{616601C4-8D04-44BA-ADED-65BA76F19A98}" dt="2026-03-09T17:45:38.923" v="1414" actId="6549"/>
      <pc:docMkLst>
        <pc:docMk/>
      </pc:docMkLst>
      <pc:sldChg chg="addSp modSp add mod">
        <pc:chgData name="Alek Modjeski" userId="dbdcbdc3-0908-44c5-968a-2333d6df1283" providerId="ADAL" clId="{616601C4-8D04-44BA-ADED-65BA76F19A98}" dt="2026-03-09T17:33:55.393" v="1005" actId="20577"/>
        <pc:sldMkLst>
          <pc:docMk/>
          <pc:sldMk cId="188172968" sldId="270"/>
        </pc:sldMkLst>
        <pc:spChg chg="add mod">
          <ac:chgData name="Alek Modjeski" userId="dbdcbdc3-0908-44c5-968a-2333d6df1283" providerId="ADAL" clId="{616601C4-8D04-44BA-ADED-65BA76F19A98}" dt="2026-03-09T17:33:55.393" v="1005" actId="20577"/>
          <ac:spMkLst>
            <pc:docMk/>
            <pc:sldMk cId="188172968" sldId="270"/>
            <ac:spMk id="4" creationId="{EECA8BD5-9967-F2FD-F2A9-D048D289380E}"/>
          </ac:spMkLst>
        </pc:spChg>
        <pc:spChg chg="add mod">
          <ac:chgData name="Alek Modjeski" userId="dbdcbdc3-0908-44c5-968a-2333d6df1283" providerId="ADAL" clId="{616601C4-8D04-44BA-ADED-65BA76F19A98}" dt="2026-03-09T17:33:32.012" v="999" actId="1582"/>
          <ac:spMkLst>
            <pc:docMk/>
            <pc:sldMk cId="188172968" sldId="270"/>
            <ac:spMk id="5" creationId="{282F174C-0919-7882-C038-BA5633B3557C}"/>
          </ac:spMkLst>
        </pc:spChg>
        <pc:picChg chg="mod">
          <ac:chgData name="Alek Modjeski" userId="dbdcbdc3-0908-44c5-968a-2333d6df1283" providerId="ADAL" clId="{616601C4-8D04-44BA-ADED-65BA76F19A98}" dt="2026-03-09T17:05:41.996" v="693" actId="1076"/>
          <ac:picMkLst>
            <pc:docMk/>
            <pc:sldMk cId="188172968" sldId="270"/>
            <ac:picMk id="2" creationId="{7AF845E9-4D65-C107-E056-421496131C87}"/>
          </ac:picMkLst>
        </pc:picChg>
      </pc:sldChg>
      <pc:sldChg chg="modSp mod">
        <pc:chgData name="Alek Modjeski" userId="dbdcbdc3-0908-44c5-968a-2333d6df1283" providerId="ADAL" clId="{616601C4-8D04-44BA-ADED-65BA76F19A98}" dt="2026-03-09T01:31:42.843" v="1" actId="1076"/>
        <pc:sldMkLst>
          <pc:docMk/>
          <pc:sldMk cId="2801165290" sldId="290"/>
        </pc:sldMkLst>
        <pc:picChg chg="mod">
          <ac:chgData name="Alek Modjeski" userId="dbdcbdc3-0908-44c5-968a-2333d6df1283" providerId="ADAL" clId="{616601C4-8D04-44BA-ADED-65BA76F19A98}" dt="2026-03-09T01:31:42.843" v="1" actId="1076"/>
          <ac:picMkLst>
            <pc:docMk/>
            <pc:sldMk cId="2801165290" sldId="290"/>
            <ac:picMk id="3" creationId="{8E11D082-2D94-A94C-6F76-4EA6AECEE416}"/>
          </ac:picMkLst>
        </pc:picChg>
      </pc:sldChg>
      <pc:sldChg chg="modSp add mod">
        <pc:chgData name="Alek Modjeski" userId="dbdcbdc3-0908-44c5-968a-2333d6df1283" providerId="ADAL" clId="{616601C4-8D04-44BA-ADED-65BA76F19A98}" dt="2026-03-09T16:45:09.758" v="494" actId="12"/>
        <pc:sldMkLst>
          <pc:docMk/>
          <pc:sldMk cId="981903751" sldId="347"/>
        </pc:sldMkLst>
        <pc:spChg chg="mod">
          <ac:chgData name="Alek Modjeski" userId="dbdcbdc3-0908-44c5-968a-2333d6df1283" providerId="ADAL" clId="{616601C4-8D04-44BA-ADED-65BA76F19A98}" dt="2026-03-09T16:45:09.758" v="494" actId="12"/>
          <ac:spMkLst>
            <pc:docMk/>
            <pc:sldMk cId="981903751" sldId="347"/>
            <ac:spMk id="3" creationId="{BFC643A6-F289-939D-E298-604FE7037AE1}"/>
          </ac:spMkLst>
        </pc:spChg>
      </pc:sldChg>
      <pc:sldChg chg="del">
        <pc:chgData name="Alek Modjeski" userId="dbdcbdc3-0908-44c5-968a-2333d6df1283" providerId="ADAL" clId="{616601C4-8D04-44BA-ADED-65BA76F19A98}" dt="2026-03-09T17:19:49.050" v="832" actId="2696"/>
        <pc:sldMkLst>
          <pc:docMk/>
          <pc:sldMk cId="3602381451" sldId="467"/>
        </pc:sldMkLst>
      </pc:sldChg>
      <pc:sldChg chg="add">
        <pc:chgData name="Alek Modjeski" userId="dbdcbdc3-0908-44c5-968a-2333d6df1283" providerId="ADAL" clId="{616601C4-8D04-44BA-ADED-65BA76F19A98}" dt="2026-03-09T16:46:08.398" v="495"/>
        <pc:sldMkLst>
          <pc:docMk/>
          <pc:sldMk cId="161941369" sldId="470"/>
        </pc:sldMkLst>
      </pc:sldChg>
      <pc:sldChg chg="modSp add mod">
        <pc:chgData name="Alek Modjeski" userId="dbdcbdc3-0908-44c5-968a-2333d6df1283" providerId="ADAL" clId="{616601C4-8D04-44BA-ADED-65BA76F19A98}" dt="2026-03-09T16:53:24.498" v="598" actId="1076"/>
        <pc:sldMkLst>
          <pc:docMk/>
          <pc:sldMk cId="1454412239" sldId="472"/>
        </pc:sldMkLst>
        <pc:spChg chg="mod">
          <ac:chgData name="Alek Modjeski" userId="dbdcbdc3-0908-44c5-968a-2333d6df1283" providerId="ADAL" clId="{616601C4-8D04-44BA-ADED-65BA76F19A98}" dt="2026-03-09T16:53:24.498" v="598" actId="1076"/>
          <ac:spMkLst>
            <pc:docMk/>
            <pc:sldMk cId="1454412239" sldId="472"/>
            <ac:spMk id="9" creationId="{B93BF4DE-A8F8-DC56-50A7-5FC1C33735E1}"/>
          </ac:spMkLst>
        </pc:spChg>
      </pc:sldChg>
      <pc:sldChg chg="modSp add mod">
        <pc:chgData name="Alek Modjeski" userId="dbdcbdc3-0908-44c5-968a-2333d6df1283" providerId="ADAL" clId="{616601C4-8D04-44BA-ADED-65BA76F19A98}" dt="2026-03-09T17:01:12.707" v="663" actId="20577"/>
        <pc:sldMkLst>
          <pc:docMk/>
          <pc:sldMk cId="99389629" sldId="488"/>
        </pc:sldMkLst>
        <pc:spChg chg="mod">
          <ac:chgData name="Alek Modjeski" userId="dbdcbdc3-0908-44c5-968a-2333d6df1283" providerId="ADAL" clId="{616601C4-8D04-44BA-ADED-65BA76F19A98}" dt="2026-03-09T17:01:12.707" v="663" actId="20577"/>
          <ac:spMkLst>
            <pc:docMk/>
            <pc:sldMk cId="99389629" sldId="488"/>
            <ac:spMk id="9" creationId="{59B5A7D6-115A-4AB8-BD47-60D89D37FE19}"/>
          </ac:spMkLst>
        </pc:spChg>
      </pc:sldChg>
      <pc:sldChg chg="modSp add mod">
        <pc:chgData name="Alek Modjeski" userId="dbdcbdc3-0908-44c5-968a-2333d6df1283" providerId="ADAL" clId="{616601C4-8D04-44BA-ADED-65BA76F19A98}" dt="2026-03-09T17:31:44.776" v="993" actId="1076"/>
        <pc:sldMkLst>
          <pc:docMk/>
          <pc:sldMk cId="1977847435" sldId="494"/>
        </pc:sldMkLst>
        <pc:spChg chg="mod">
          <ac:chgData name="Alek Modjeski" userId="dbdcbdc3-0908-44c5-968a-2333d6df1283" providerId="ADAL" clId="{616601C4-8D04-44BA-ADED-65BA76F19A98}" dt="2026-03-09T17:31:44.776" v="993" actId="1076"/>
          <ac:spMkLst>
            <pc:docMk/>
            <pc:sldMk cId="1977847435" sldId="494"/>
            <ac:spMk id="9" creationId="{2917D37A-6011-CBD6-8897-5EF07F202379}"/>
          </ac:spMkLst>
        </pc:spChg>
      </pc:sldChg>
      <pc:sldChg chg="modSp mod ord">
        <pc:chgData name="Alek Modjeski" userId="dbdcbdc3-0908-44c5-968a-2333d6df1283" providerId="ADAL" clId="{616601C4-8D04-44BA-ADED-65BA76F19A98}" dt="2026-03-09T17:29:48.789" v="964"/>
        <pc:sldMkLst>
          <pc:docMk/>
          <pc:sldMk cId="679978032" sldId="497"/>
        </pc:sldMkLst>
        <pc:spChg chg="mod">
          <ac:chgData name="Alek Modjeski" userId="dbdcbdc3-0908-44c5-968a-2333d6df1283" providerId="ADAL" clId="{616601C4-8D04-44BA-ADED-65BA76F19A98}" dt="2026-03-09T17:28:08.049" v="942" actId="1076"/>
          <ac:spMkLst>
            <pc:docMk/>
            <pc:sldMk cId="679978032" sldId="497"/>
            <ac:spMk id="2" creationId="{FA00657B-0C5E-0240-8663-302E50D56E06}"/>
          </ac:spMkLst>
        </pc:spChg>
      </pc:sldChg>
      <pc:sldChg chg="modSp mod">
        <pc:chgData name="Alek Modjeski" userId="dbdcbdc3-0908-44c5-968a-2333d6df1283" providerId="ADAL" clId="{616601C4-8D04-44BA-ADED-65BA76F19A98}" dt="2026-03-09T17:21:40.388" v="885" actId="20577"/>
        <pc:sldMkLst>
          <pc:docMk/>
          <pc:sldMk cId="4165598654" sldId="502"/>
        </pc:sldMkLst>
        <pc:spChg chg="mod">
          <ac:chgData name="Alek Modjeski" userId="dbdcbdc3-0908-44c5-968a-2333d6df1283" providerId="ADAL" clId="{616601C4-8D04-44BA-ADED-65BA76F19A98}" dt="2026-03-09T17:20:15.878" v="837" actId="20577"/>
          <ac:spMkLst>
            <pc:docMk/>
            <pc:sldMk cId="4165598654" sldId="502"/>
            <ac:spMk id="2" creationId="{A0F9355D-6885-9AED-0561-8372179ACEED}"/>
          </ac:spMkLst>
        </pc:spChg>
        <pc:spChg chg="mod">
          <ac:chgData name="Alek Modjeski" userId="dbdcbdc3-0908-44c5-968a-2333d6df1283" providerId="ADAL" clId="{616601C4-8D04-44BA-ADED-65BA76F19A98}" dt="2026-03-09T17:21:40.388" v="885" actId="20577"/>
          <ac:spMkLst>
            <pc:docMk/>
            <pc:sldMk cId="4165598654" sldId="502"/>
            <ac:spMk id="4" creationId="{0448C6CA-2D69-937D-371F-CEE97B4E2FE6}"/>
          </ac:spMkLst>
        </pc:spChg>
      </pc:sldChg>
      <pc:sldChg chg="addSp modSp add mod">
        <pc:chgData name="Alek Modjeski" userId="dbdcbdc3-0908-44c5-968a-2333d6df1283" providerId="ADAL" clId="{616601C4-8D04-44BA-ADED-65BA76F19A98}" dt="2026-03-09T17:25:09.525" v="894" actId="1076"/>
        <pc:sldMkLst>
          <pc:docMk/>
          <pc:sldMk cId="3102472116" sldId="503"/>
        </pc:sldMkLst>
        <pc:spChg chg="add mod">
          <ac:chgData name="Alek Modjeski" userId="dbdcbdc3-0908-44c5-968a-2333d6df1283" providerId="ADAL" clId="{616601C4-8D04-44BA-ADED-65BA76F19A98}" dt="2026-03-09T17:25:08.095" v="893" actId="1582"/>
          <ac:spMkLst>
            <pc:docMk/>
            <pc:sldMk cId="3102472116" sldId="503"/>
            <ac:spMk id="6" creationId="{653447B0-9B3F-065A-FC34-F3EF1B5C6CCC}"/>
          </ac:spMkLst>
        </pc:spChg>
        <pc:picChg chg="mod">
          <ac:chgData name="Alek Modjeski" userId="dbdcbdc3-0908-44c5-968a-2333d6df1283" providerId="ADAL" clId="{616601C4-8D04-44BA-ADED-65BA76F19A98}" dt="2026-03-09T17:25:09.525" v="894" actId="1076"/>
          <ac:picMkLst>
            <pc:docMk/>
            <pc:sldMk cId="3102472116" sldId="503"/>
            <ac:picMk id="5" creationId="{20CE3614-1F23-2FF3-0E71-0E8FFA1CB4D2}"/>
          </ac:picMkLst>
        </pc:picChg>
      </pc:sldChg>
      <pc:sldChg chg="modSp mod">
        <pc:chgData name="Alek Modjeski" userId="dbdcbdc3-0908-44c5-968a-2333d6df1283" providerId="ADAL" clId="{616601C4-8D04-44BA-ADED-65BA76F19A98}" dt="2026-03-09T16:54:13.323" v="599" actId="1076"/>
        <pc:sldMkLst>
          <pc:docMk/>
          <pc:sldMk cId="3540305479" sldId="513"/>
        </pc:sldMkLst>
        <pc:spChg chg="mod">
          <ac:chgData name="Alek Modjeski" userId="dbdcbdc3-0908-44c5-968a-2333d6df1283" providerId="ADAL" clId="{616601C4-8D04-44BA-ADED-65BA76F19A98}" dt="2026-03-09T16:54:13.323" v="599" actId="1076"/>
          <ac:spMkLst>
            <pc:docMk/>
            <pc:sldMk cId="3540305479" sldId="513"/>
            <ac:spMk id="2" creationId="{68609EDD-25ED-A64D-A0E1-40043849CD2B}"/>
          </ac:spMkLst>
        </pc:spChg>
      </pc:sldChg>
      <pc:sldChg chg="del">
        <pc:chgData name="Alek Modjeski" userId="dbdcbdc3-0908-44c5-968a-2333d6df1283" providerId="ADAL" clId="{616601C4-8D04-44BA-ADED-65BA76F19A98}" dt="2026-03-09T17:19:28.564" v="831" actId="2696"/>
        <pc:sldMkLst>
          <pc:docMk/>
          <pc:sldMk cId="4140255975" sldId="514"/>
        </pc:sldMkLst>
      </pc:sldChg>
      <pc:sldChg chg="modSp mod ord">
        <pc:chgData name="Alek Modjeski" userId="dbdcbdc3-0908-44c5-968a-2333d6df1283" providerId="ADAL" clId="{616601C4-8D04-44BA-ADED-65BA76F19A98}" dt="2026-03-09T17:29:59.401" v="966"/>
        <pc:sldMkLst>
          <pc:docMk/>
          <pc:sldMk cId="3450540314" sldId="515"/>
        </pc:sldMkLst>
        <pc:spChg chg="mod">
          <ac:chgData name="Alek Modjeski" userId="dbdcbdc3-0908-44c5-968a-2333d6df1283" providerId="ADAL" clId="{616601C4-8D04-44BA-ADED-65BA76F19A98}" dt="2026-03-09T17:28:49.657" v="962" actId="1076"/>
          <ac:spMkLst>
            <pc:docMk/>
            <pc:sldMk cId="3450540314" sldId="515"/>
            <ac:spMk id="4" creationId="{A955DAA7-A63D-D468-2AE8-F28DE5485510}"/>
          </ac:spMkLst>
        </pc:spChg>
      </pc:sldChg>
      <pc:sldChg chg="add">
        <pc:chgData name="Alek Modjeski" userId="dbdcbdc3-0908-44c5-968a-2333d6df1283" providerId="ADAL" clId="{616601C4-8D04-44BA-ADED-65BA76F19A98}" dt="2026-03-09T01:31:17.503" v="0"/>
        <pc:sldMkLst>
          <pc:docMk/>
          <pc:sldMk cId="2789552418" sldId="516"/>
        </pc:sldMkLst>
      </pc:sldChg>
      <pc:sldChg chg="add">
        <pc:chgData name="Alek Modjeski" userId="dbdcbdc3-0908-44c5-968a-2333d6df1283" providerId="ADAL" clId="{616601C4-8D04-44BA-ADED-65BA76F19A98}" dt="2026-03-09T01:31:55.713" v="2"/>
        <pc:sldMkLst>
          <pc:docMk/>
          <pc:sldMk cId="3531407440" sldId="517"/>
        </pc:sldMkLst>
      </pc:sldChg>
      <pc:sldChg chg="modSp new mod">
        <pc:chgData name="Alek Modjeski" userId="dbdcbdc3-0908-44c5-968a-2333d6df1283" providerId="ADAL" clId="{616601C4-8D04-44BA-ADED-65BA76F19A98}" dt="2026-03-09T01:35:33.976" v="10"/>
        <pc:sldMkLst>
          <pc:docMk/>
          <pc:sldMk cId="2542485192" sldId="518"/>
        </pc:sldMkLst>
        <pc:spChg chg="mod">
          <ac:chgData name="Alek Modjeski" userId="dbdcbdc3-0908-44c5-968a-2333d6df1283" providerId="ADAL" clId="{616601C4-8D04-44BA-ADED-65BA76F19A98}" dt="2026-03-09T01:34:09.943" v="9" actId="27636"/>
          <ac:spMkLst>
            <pc:docMk/>
            <pc:sldMk cId="2542485192" sldId="518"/>
            <ac:spMk id="2" creationId="{5253BC7F-16CD-4AFF-68FD-57C6851ACCDB}"/>
          </ac:spMkLst>
        </pc:spChg>
        <pc:spChg chg="mod">
          <ac:chgData name="Alek Modjeski" userId="dbdcbdc3-0908-44c5-968a-2333d6df1283" providerId="ADAL" clId="{616601C4-8D04-44BA-ADED-65BA76F19A98}" dt="2026-03-09T01:35:33.976" v="10"/>
          <ac:spMkLst>
            <pc:docMk/>
            <pc:sldMk cId="2542485192" sldId="518"/>
            <ac:spMk id="3" creationId="{079ABA91-CB06-14D2-3389-CF556BCD7C75}"/>
          </ac:spMkLst>
        </pc:spChg>
      </pc:sldChg>
      <pc:sldChg chg="modSp new mod">
        <pc:chgData name="Alek Modjeski" userId="dbdcbdc3-0908-44c5-968a-2333d6df1283" providerId="ADAL" clId="{616601C4-8D04-44BA-ADED-65BA76F19A98}" dt="2026-03-09T17:30:50.467" v="983" actId="20577"/>
        <pc:sldMkLst>
          <pc:docMk/>
          <pc:sldMk cId="3994488983" sldId="519"/>
        </pc:sldMkLst>
        <pc:spChg chg="mod">
          <ac:chgData name="Alek Modjeski" userId="dbdcbdc3-0908-44c5-968a-2333d6df1283" providerId="ADAL" clId="{616601C4-8D04-44BA-ADED-65BA76F19A98}" dt="2026-03-09T01:38:16.040" v="95" actId="20577"/>
          <ac:spMkLst>
            <pc:docMk/>
            <pc:sldMk cId="3994488983" sldId="519"/>
            <ac:spMk id="2" creationId="{1B607C0A-77B3-DE1F-36A5-5EF019AC3B08}"/>
          </ac:spMkLst>
        </pc:spChg>
        <pc:spChg chg="mod">
          <ac:chgData name="Alek Modjeski" userId="dbdcbdc3-0908-44c5-968a-2333d6df1283" providerId="ADAL" clId="{616601C4-8D04-44BA-ADED-65BA76F19A98}" dt="2026-03-09T17:30:50.467" v="983" actId="20577"/>
          <ac:spMkLst>
            <pc:docMk/>
            <pc:sldMk cId="3994488983" sldId="519"/>
            <ac:spMk id="3" creationId="{1768DE7A-58EA-2B90-B0D0-674C1FF8804C}"/>
          </ac:spMkLst>
        </pc:spChg>
      </pc:sldChg>
      <pc:sldChg chg="new del">
        <pc:chgData name="Alek Modjeski" userId="dbdcbdc3-0908-44c5-968a-2333d6df1283" providerId="ADAL" clId="{616601C4-8D04-44BA-ADED-65BA76F19A98}" dt="2026-03-09T01:40:18.586" v="184" actId="680"/>
        <pc:sldMkLst>
          <pc:docMk/>
          <pc:sldMk cId="1728543673" sldId="520"/>
        </pc:sldMkLst>
      </pc:sldChg>
      <pc:sldChg chg="addSp modSp new mod setBg">
        <pc:chgData name="Alek Modjeski" userId="dbdcbdc3-0908-44c5-968a-2333d6df1283" providerId="ADAL" clId="{616601C4-8D04-44BA-ADED-65BA76F19A98}" dt="2026-03-09T17:19:02.181" v="830" actId="1076"/>
        <pc:sldMkLst>
          <pc:docMk/>
          <pc:sldMk cId="2356227461" sldId="520"/>
        </pc:sldMkLst>
        <pc:spChg chg="add mod">
          <ac:chgData name="Alek Modjeski" userId="dbdcbdc3-0908-44c5-968a-2333d6df1283" providerId="ADAL" clId="{616601C4-8D04-44BA-ADED-65BA76F19A98}" dt="2026-03-09T17:19:02.181" v="830" actId="1076"/>
          <ac:spMkLst>
            <pc:docMk/>
            <pc:sldMk cId="2356227461" sldId="520"/>
            <ac:spMk id="2" creationId="{062E7F4F-70DE-B202-CD36-D0A2E923B25B}"/>
          </ac:spMkLst>
        </pc:spChg>
      </pc:sldChg>
      <pc:sldChg chg="modSp new mod setBg">
        <pc:chgData name="Alek Modjeski" userId="dbdcbdc3-0908-44c5-968a-2333d6df1283" providerId="ADAL" clId="{616601C4-8D04-44BA-ADED-65BA76F19A98}" dt="2026-03-09T17:45:38.923" v="1414" actId="6549"/>
        <pc:sldMkLst>
          <pc:docMk/>
          <pc:sldMk cId="2842908804" sldId="521"/>
        </pc:sldMkLst>
        <pc:spChg chg="mod">
          <ac:chgData name="Alek Modjeski" userId="dbdcbdc3-0908-44c5-968a-2333d6df1283" providerId="ADAL" clId="{616601C4-8D04-44BA-ADED-65BA76F19A98}" dt="2026-03-09T17:42:51.954" v="1210" actId="20577"/>
          <ac:spMkLst>
            <pc:docMk/>
            <pc:sldMk cId="2842908804" sldId="521"/>
            <ac:spMk id="2" creationId="{1B966838-5265-8E9B-2C3C-B8488C366BDD}"/>
          </ac:spMkLst>
        </pc:spChg>
        <pc:spChg chg="mod">
          <ac:chgData name="Alek Modjeski" userId="dbdcbdc3-0908-44c5-968a-2333d6df1283" providerId="ADAL" clId="{616601C4-8D04-44BA-ADED-65BA76F19A98}" dt="2026-03-09T17:45:38.923" v="1414" actId="6549"/>
          <ac:spMkLst>
            <pc:docMk/>
            <pc:sldMk cId="2842908804" sldId="521"/>
            <ac:spMk id="3" creationId="{F1A686A2-2341-5C32-7554-ECA9DC4F98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E07E-6132-4D55-83E2-1ECE4561D868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B0397-1807-4E9E-8375-7F049E487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4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yourself</a:t>
            </a:r>
          </a:p>
          <a:p>
            <a:r>
              <a:rPr lang="en-US" dirty="0"/>
              <a:t>Quick Littoral Society intro</a:t>
            </a:r>
            <a:r>
              <a:rPr lang="en-US" baseline="0" dirty="0"/>
              <a:t> – Coastal Conservation non-profit since 1961 – advocacy, education, restoration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Presentation intro  -Check out our new website We care for the coast and empower others to do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B0397-1807-4E9E-8375-7F049E487F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2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– adding another beach,</a:t>
            </a:r>
            <a:r>
              <a:rPr lang="en-US" baseline="0" dirty="0"/>
              <a:t> 4 more reefs, starting marsh restoration, and continue our monitoring efforts</a:t>
            </a:r>
          </a:p>
          <a:p>
            <a:r>
              <a:rPr lang="en-US" baseline="0" dirty="0"/>
              <a:t>If you’d like more info check out our website LittoralSociety.org or the project website restoreNJbayshore.org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B0397-1807-4E9E-8375-7F049E487F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Core Partners and funders.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 Federal match includes $423K from CWF (3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of Avian Study support, $30,000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NJDEP for egg density surveys, $106,216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volunteers through December 31, 2017. Includes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$550 from Weggel Engineering.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B0397-1807-4E9E-8375-7F049E487F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8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– adding another beach,</a:t>
            </a:r>
            <a:r>
              <a:rPr lang="en-US" baseline="0" dirty="0"/>
              <a:t> 4 more reefs, starting marsh restoration, and continue our monitoring efforts</a:t>
            </a:r>
          </a:p>
          <a:p>
            <a:r>
              <a:rPr lang="en-US" baseline="0" dirty="0"/>
              <a:t>If you’d like more info check out our website LittoralSociety.org or the project website restoreNJbayshore.org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B0397-1807-4E9E-8375-7F049E487F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4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2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1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9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5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6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3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2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8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7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8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2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1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54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31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38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82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14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21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09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86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08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27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65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70E6-02C8-B918-78F8-71F5216D8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FBB0E-5652-0057-1339-DE46A5E26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D4AA-65BF-123A-1CE1-09A753D4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F5DB8-5D43-2333-363B-B12CAFEF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5FAD8-F44F-EAA8-1981-28D73191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09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E33-FAEE-4B55-BB70-911AC64A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E27B-AB8C-AEC7-C04B-3E939D5A6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23166-51A3-5641-F989-1A3A9C3A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1633-76B1-7E83-AEE7-9C259654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2142-6BF0-D72E-4244-E1DE0978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87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301A-752E-5B63-F968-EADFEF6F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C2F30-013D-6E9F-DD6C-6BD680EB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974EC-B8A3-8512-201A-48A68DE6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6BE9-3A97-9613-D6B6-F1182925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CBC56-1DD8-E938-7AAC-3DF450C7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72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9B49-972F-88CA-25DC-2AEB1626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6A2C-1C7F-1A9B-3F53-3201B62EA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69893-F1F9-719E-E61A-93CABDE5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DF7F1-AB50-7C34-89A4-07D61925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669B6-2F3A-76F5-FD58-F167FFDF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356-83E6-EA85-BDAB-552601A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7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7963-CCDB-7D9A-E27C-ACB3A43E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2AD97-5023-BBBF-4BAD-57460114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39155-90B0-0E04-C78F-CA38C640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18D4D-1632-F6BB-0B35-39D2397A4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0D0FB-45D3-B150-5EBF-03A3FA71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D62C5-330E-6A90-575E-587B860A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76BE4-73E0-9E3A-42AE-96E2D73E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AC7D7-D82C-F700-B8D4-5B30541C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0AE3-FF09-A95F-F74B-6C3B0260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AB952-C368-CD95-DC76-0BE6D4E6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889E5-F4FB-D3D5-B3A3-CB441861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9A755-811E-FB87-194E-7571A5E9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51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DA38B-8A3C-A207-5279-CC48B642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AE1B-4A89-9DB0-655C-75A73E6C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F56F-D175-1345-0086-955DF48D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74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03D1-4539-7333-7E21-E0A726DE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73B8-33FD-BACA-CAA5-16F58995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6D8B-642E-18E2-4716-E44610447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E7223-3B4E-3A0B-4649-DF368F9D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85614-F68C-0A47-7E56-CFE9FCAB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48B83-0650-6875-CD48-4A575B3A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6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9AE6-E3D7-5071-28A1-AA5306F1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2972E-D8E8-42F2-2BE6-93F83CE8A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8B54F-4358-FAED-8285-537ECB2B5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86B3B-61DE-360A-D114-54DC5319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12-4D69-B708-A50E-AC6FD653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254FA-C5A6-3A80-AD30-856008B3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09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2D00-6588-6757-3A8B-29A0D3CE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94DC2-974E-0D63-2B0C-6A8D0188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768B-4ED1-1595-40AF-EDCE2A3F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87617-E5CA-9178-5123-97930B1F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30DC-3A98-5C9A-AC71-EF65CEFD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7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CD78D-9A3E-6473-156D-F99D72CA4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F4698-86DC-E48C-74A0-F6C679FE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8CDE9-9D3B-0994-8D12-EA842BC2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2962-555D-81A4-8BA5-EF647F0F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E400-0AA8-86D7-B963-7BA071D7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7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2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72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55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2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6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2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0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3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4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D244-F217-46C7-987C-CD75299B6E89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6B01-831A-4098-8DA6-C13F1FFB39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9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80007-E99E-769C-90CD-61373C16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BB9D-65A9-3EDB-B988-A6F827AA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DB1F-EB74-0578-DC16-5E907D0D6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6C3F-D9AC-4634-9FE7-FFB701434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D369-8333-51E1-095C-E29958D9F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7A937-B602-2643-2B72-914B6C19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2093-85CD-44E4-964F-DBDD803F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0091FE-C506-4B7C-B3B1-3E03BC4F16D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2F09A03-22DB-4418-AE74-998551347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littoralsociety.org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8070" y="1310708"/>
            <a:ext cx="9286042" cy="1209483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1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Building Resilience with Nature </a:t>
            </a:r>
            <a:br>
              <a:rPr lang="en-US" sz="31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31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1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The Role of Living Shorelines in NJ’s Coastal Future</a:t>
            </a:r>
            <a:br>
              <a:rPr lang="en-US" sz="31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31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1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78" y="182847"/>
            <a:ext cx="2478506" cy="2487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16457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Capt. Alek Modjeski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Habitat Restoration Program Director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Certified Ecological Restoration Practitioner/Coastal Ecologist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American Littoral Society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alek@littoralsociety.org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98" y="56249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www.littoralsociety.org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1D082-2D94-A94C-6F76-4EA6AECEE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590" y="4329690"/>
            <a:ext cx="2668591" cy="12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6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0657B-0C5E-0240-8663-302E50D5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95" y="366003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NCS </a:t>
            </a:r>
            <a:r>
              <a:rPr lang="en-US" sz="4000" b="1" dirty="0">
                <a:solidFill>
                  <a:srgbClr val="FFFFFF"/>
                </a:solidFill>
              </a:rPr>
              <a:t>Grants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Mouth of the Maurice River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Basket Flats/NW Reach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Approx $10M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rgbClr val="FFFFFF"/>
                </a:solidFill>
              </a:rPr>
              <a:t>400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+ Acres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DA95B-C017-4A4D-08B0-0BAA4971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919" y="586540"/>
            <a:ext cx="7378486" cy="55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E7F4F-70DE-B202-CD36-D0A2E923B25B}"/>
              </a:ext>
            </a:extLst>
          </p:cNvPr>
          <p:cNvSpPr txBox="1"/>
          <p:nvPr/>
        </p:nvSpPr>
        <p:spPr>
          <a:xfrm>
            <a:off x="904240" y="518160"/>
            <a:ext cx="626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NW Reach Hybrid Breakwaters - 2025</a:t>
            </a:r>
          </a:p>
        </p:txBody>
      </p:sp>
    </p:spTree>
    <p:extLst>
      <p:ext uri="{BB962C8B-B14F-4D97-AF65-F5344CB8AC3E}">
        <p14:creationId xmlns:p14="http://schemas.microsoft.com/office/powerpoint/2010/main" val="235622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55DAA7-A63D-D468-2AE8-F28DE5485510}"/>
              </a:ext>
            </a:extLst>
          </p:cNvPr>
          <p:cNvSpPr txBox="1"/>
          <p:nvPr/>
        </p:nvSpPr>
        <p:spPr>
          <a:xfrm>
            <a:off x="396240" y="396240"/>
            <a:ext cx="763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Fortescue Hybrid Breakwaters</a:t>
            </a:r>
          </a:p>
        </p:txBody>
      </p:sp>
    </p:spTree>
    <p:extLst>
      <p:ext uri="{BB962C8B-B14F-4D97-AF65-F5344CB8AC3E}">
        <p14:creationId xmlns:p14="http://schemas.microsoft.com/office/powerpoint/2010/main" val="345054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C643A6-F289-939D-E298-604FE7037AE1}"/>
              </a:ext>
            </a:extLst>
          </p:cNvPr>
          <p:cNvSpPr txBox="1"/>
          <p:nvPr/>
        </p:nvSpPr>
        <p:spPr>
          <a:xfrm>
            <a:off x="4994694" y="4157932"/>
            <a:ext cx="47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 Restoration –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Slade Dale Pt. Pleasant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Erosion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Saltwater Intrusion – Ghost Forest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1B6510-0BD1-968B-C149-9F9B507BB712}"/>
              </a:ext>
            </a:extLst>
          </p:cNvPr>
          <p:cNvSpPr/>
          <p:nvPr/>
        </p:nvSpPr>
        <p:spPr>
          <a:xfrm>
            <a:off x="345057" y="0"/>
            <a:ext cx="1897811" cy="17425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2492D-62BA-8FAB-FE88-06CFD3254FAA}"/>
              </a:ext>
            </a:extLst>
          </p:cNvPr>
          <p:cNvSpPr/>
          <p:nvPr/>
        </p:nvSpPr>
        <p:spPr>
          <a:xfrm>
            <a:off x="2156604" y="293297"/>
            <a:ext cx="1337095" cy="1199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90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3E25D-EB7E-4F2F-AF01-35E39E1FB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69E7F-8F82-4E3D-9E02-C06CC272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483984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2701-862D-4151-ABE3-E59AF868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71252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en-US" sz="1900" dirty="0"/>
              <a:t>Restore salt marsh fringe habitat</a:t>
            </a:r>
          </a:p>
          <a:p>
            <a:pPr lvl="0"/>
            <a:r>
              <a:rPr lang="en-US" sz="1900" dirty="0"/>
              <a:t>Reduce erosion</a:t>
            </a:r>
          </a:p>
          <a:p>
            <a:pPr lvl="0"/>
            <a:r>
              <a:rPr lang="en-US" sz="1900" dirty="0"/>
              <a:t>Improve sediment accretion landward of breakwater and between vanes </a:t>
            </a:r>
          </a:p>
          <a:p>
            <a:pPr lvl="0"/>
            <a:r>
              <a:rPr lang="en-US" sz="1900" dirty="0"/>
              <a:t>Re-establish vegetation into new areas of sedimentation </a:t>
            </a:r>
          </a:p>
          <a:p>
            <a:pPr marL="0" lvl="0" indent="0">
              <a:buNone/>
            </a:pPr>
            <a:endParaRPr lang="en-US" sz="1900" dirty="0"/>
          </a:p>
          <a:p>
            <a:pPr lvl="0"/>
            <a:r>
              <a:rPr lang="en-US" sz="1900" b="1" dirty="0"/>
              <a:t>Modified</a:t>
            </a:r>
          </a:p>
          <a:p>
            <a:pPr lvl="1"/>
            <a:r>
              <a:rPr lang="en-US" sz="1900" dirty="0"/>
              <a:t>Use Christmas tree branch-box breakwaters to attenuate waves</a:t>
            </a:r>
          </a:p>
          <a:p>
            <a:pPr lvl="1"/>
            <a:r>
              <a:rPr lang="en-US" sz="1900" dirty="0"/>
              <a:t>Use Christmas tree vanes to stabilize the eroding shoreline </a:t>
            </a:r>
          </a:p>
          <a:p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64CA0-7AD8-4281-B706-CCC66B964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18" t="-7099"/>
          <a:stretch/>
        </p:blipFill>
        <p:spPr>
          <a:xfrm>
            <a:off x="3059803" y="483984"/>
            <a:ext cx="1686160" cy="11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BAE0-248F-3983-2831-5302E421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33"/>
            <a:ext cx="10515600" cy="1325563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DC933-4D4C-FC6B-E4C1-8CA7B57B86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441" y="573373"/>
            <a:ext cx="4212565" cy="2369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3BF4DE-A8F8-DC56-50A7-5FC1C33735E1}"/>
              </a:ext>
            </a:extLst>
          </p:cNvPr>
          <p:cNvSpPr txBox="1"/>
          <p:nvPr/>
        </p:nvSpPr>
        <p:spPr>
          <a:xfrm>
            <a:off x="139459" y="2459988"/>
            <a:ext cx="70377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Mean loss of 0.69 ± 6 (SD) cm of elevation. Most of this loss has occurred at the eastern portion of the 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 centimeters of elevation gain has been seen near the breakwater structures suggesting that some localized sediment accrual is occurring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/>
            </a:pPr>
            <a:endParaRPr lang="en-US" b="1" dirty="0">
              <a:solidFill>
                <a:prstClr val="white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Community Engagement Earth Day/Pt. Pleasant Middle School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>
              <a:solidFill>
                <a:prstClr val="white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Local Economy Stimulated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1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95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9355D-6885-9AED-0561-8372179ACEED}"/>
              </a:ext>
            </a:extLst>
          </p:cNvPr>
          <p:cNvSpPr txBox="1"/>
          <p:nvPr/>
        </p:nvSpPr>
        <p:spPr>
          <a:xfrm>
            <a:off x="524256" y="321732"/>
            <a:ext cx="6594189" cy="179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S. Riverside Drive Living Shoreline Phase 1and 2</a:t>
            </a:r>
          </a:p>
        </p:txBody>
      </p:sp>
      <p:pic>
        <p:nvPicPr>
          <p:cNvPr id="9" name="Picture 8" descr="A picture containing nature, water&#10;&#10;Description automatically generated">
            <a:extLst>
              <a:ext uri="{FF2B5EF4-FFF2-40B4-BE49-F238E27FC236}">
                <a16:creationId xmlns:a16="http://schemas.microsoft.com/office/drawing/2014/main" id="{30F5C3C2-1C5D-35EF-647F-6C65A25DF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19" y="2773629"/>
            <a:ext cx="4080254" cy="3442801"/>
          </a:xfrm>
          <a:prstGeom prst="rect">
            <a:avLst/>
          </a:prstGeom>
        </p:spPr>
      </p:pic>
      <p:pic>
        <p:nvPicPr>
          <p:cNvPr id="11" name="Picture 10" descr="A picture containing nature, mountain&#10;&#10;Description automatically generated">
            <a:extLst>
              <a:ext uri="{FF2B5EF4-FFF2-40B4-BE49-F238E27FC236}">
                <a16:creationId xmlns:a16="http://schemas.microsoft.com/office/drawing/2014/main" id="{00BE477F-2AF9-4198-E635-518FD9030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23534" y="2773627"/>
            <a:ext cx="4080255" cy="34428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8C6CA-2D69-937D-371F-CEE97B4E2FE6}"/>
              </a:ext>
            </a:extLst>
          </p:cNvPr>
          <p:cNvSpPr txBox="1"/>
          <p:nvPr/>
        </p:nvSpPr>
        <p:spPr>
          <a:xfrm>
            <a:off x="7957973" y="763523"/>
            <a:ext cx="3511296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FFFF"/>
                </a:solidFill>
              </a:rPr>
              <a:t>Project </a:t>
            </a:r>
            <a:r>
              <a:rPr lang="en-US" sz="1300" dirty="0">
                <a:solidFill>
                  <a:srgbClr val="FFFFFF"/>
                </a:solidFill>
              </a:rPr>
              <a:t>– FEMA/Neptune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2,050 </a:t>
            </a:r>
            <a:r>
              <a:rPr lang="en-US" sz="1300" dirty="0" err="1">
                <a:solidFill>
                  <a:srgbClr val="FFFFFF"/>
                </a:solidFill>
              </a:rPr>
              <a:t>lf</a:t>
            </a:r>
            <a:r>
              <a:rPr lang="en-US" sz="1300" dirty="0">
                <a:solidFill>
                  <a:srgbClr val="FFFFFF"/>
                </a:solidFill>
              </a:rPr>
              <a:t> Living Shoreline in Shark River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Sill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Wetlands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Beach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Vegetated Berm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Tide Valves and Outfall Replacement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$1M	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Horseshoe Crab Spawning Beach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Phase 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Same concept – 900 </a:t>
            </a:r>
            <a:r>
              <a:rPr lang="en-US" sz="1300" dirty="0" err="1">
                <a:solidFill>
                  <a:srgbClr val="FFFFFF"/>
                </a:solidFill>
              </a:rPr>
              <a:t>lf</a:t>
            </a:r>
            <a:endParaRPr lang="en-US" sz="13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$1.5M</a:t>
            </a:r>
          </a:p>
        </p:txBody>
      </p:sp>
    </p:spTree>
    <p:extLst>
      <p:ext uri="{BB962C8B-B14F-4D97-AF65-F5344CB8AC3E}">
        <p14:creationId xmlns:p14="http://schemas.microsoft.com/office/powerpoint/2010/main" val="4165598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9E25E-BCAF-5F5F-F584-9410640D7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E3614-1F23-2FF3-0E71-0E8FFA1CB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50070" y="785192"/>
            <a:ext cx="5129784" cy="5571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E72667-EAE2-3765-1143-BB9279FD0A4D}"/>
              </a:ext>
            </a:extLst>
          </p:cNvPr>
          <p:cNvSpPr txBox="1"/>
          <p:nvPr/>
        </p:nvSpPr>
        <p:spPr>
          <a:xfrm>
            <a:off x="4302691" y="5742239"/>
            <a:ext cx="195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K. Bascom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216DA-BD56-1EED-5A48-2B15D02E1D5B}"/>
              </a:ext>
            </a:extLst>
          </p:cNvPr>
          <p:cNvSpPr txBox="1"/>
          <p:nvPr/>
        </p:nvSpPr>
        <p:spPr>
          <a:xfrm>
            <a:off x="4225771" y="5166804"/>
            <a:ext cx="142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A9E95-FCFF-B00A-54AF-064902B07E26}"/>
              </a:ext>
            </a:extLst>
          </p:cNvPr>
          <p:cNvSpPr txBox="1"/>
          <p:nvPr/>
        </p:nvSpPr>
        <p:spPr>
          <a:xfrm>
            <a:off x="10016855" y="5153526"/>
            <a:ext cx="1562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D521F-4C30-FE4F-7764-F437F93A175F}"/>
              </a:ext>
            </a:extLst>
          </p:cNvPr>
          <p:cNvSpPr txBox="1"/>
          <p:nvPr/>
        </p:nvSpPr>
        <p:spPr>
          <a:xfrm>
            <a:off x="10075922" y="5714807"/>
            <a:ext cx="195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K. Bascom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3447B0-9B3F-065A-FC34-F3EF1B5C6CCC}"/>
              </a:ext>
            </a:extLst>
          </p:cNvPr>
          <p:cNvSpPr/>
          <p:nvPr/>
        </p:nvSpPr>
        <p:spPr>
          <a:xfrm>
            <a:off x="650070" y="1361440"/>
            <a:ext cx="3891450" cy="650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6838-5265-8E9B-2C3C-B8488C36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future of Nature-Based Strategies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86A2-2341-5C32-7554-ECA9DC4F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Coincide with the state’s vision</a:t>
            </a:r>
          </a:p>
          <a:p>
            <a:r>
              <a:rPr lang="en-US" dirty="0"/>
              <a:t>Stimulate local economies</a:t>
            </a:r>
          </a:p>
          <a:p>
            <a:r>
              <a:rPr lang="en-US" dirty="0"/>
              <a:t>Improve community and ecosystem resiliency </a:t>
            </a:r>
          </a:p>
          <a:p>
            <a:r>
              <a:rPr lang="en-US" dirty="0"/>
              <a:t>Can be added to and be built upon </a:t>
            </a:r>
          </a:p>
          <a:p>
            <a:r>
              <a:rPr lang="en-US" dirty="0"/>
              <a:t>Promote community engagement and </a:t>
            </a:r>
            <a:r>
              <a:rPr lang="en-US" dirty="0" err="1"/>
              <a:t>stewardwhip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0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Thank You and Questions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032" y="1616149"/>
            <a:ext cx="3680457" cy="3692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8587" y="2490790"/>
            <a:ext cx="39313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75A34-D94F-43D8-82B7-2FCAD852C514}"/>
              </a:ext>
            </a:extLst>
          </p:cNvPr>
          <p:cNvSpPr/>
          <p:nvPr/>
        </p:nvSpPr>
        <p:spPr>
          <a:xfrm>
            <a:off x="2128587" y="3000375"/>
            <a:ext cx="35896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Capt. Alek Modjeski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Habitat Restoration Program Director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Littoral Society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alek@littoralsociety.org</a:t>
            </a:r>
          </a:p>
        </p:txBody>
      </p:sp>
    </p:spTree>
    <p:extLst>
      <p:ext uri="{BB962C8B-B14F-4D97-AF65-F5344CB8AC3E}">
        <p14:creationId xmlns:p14="http://schemas.microsoft.com/office/powerpoint/2010/main" val="8758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228" y="867716"/>
            <a:ext cx="4295007" cy="4309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987" y="1721991"/>
            <a:ext cx="52417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64507-15A6-4045-93ED-FD23B8FF4A0A}"/>
              </a:ext>
            </a:extLst>
          </p:cNvPr>
          <p:cNvSpPr txBox="1"/>
          <p:nvPr/>
        </p:nvSpPr>
        <p:spPr>
          <a:xfrm>
            <a:off x="3980349" y="5592825"/>
            <a:ext cx="660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www.littoralsociety.org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369EA-DD25-4224-8ED2-D8A96BE3D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28" y="376891"/>
            <a:ext cx="2487384" cy="2310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7F059-E471-4170-9F90-F3C9232649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28" y="2854540"/>
            <a:ext cx="2487384" cy="1906857"/>
          </a:xfrm>
          <a:prstGeom prst="rect">
            <a:avLst/>
          </a:prstGeom>
        </p:spPr>
      </p:pic>
      <p:pic>
        <p:nvPicPr>
          <p:cNvPr id="9" name="Picture 8" descr="A dirt road&#10;&#10;Description generated with very high confidence">
            <a:extLst>
              <a:ext uri="{FF2B5EF4-FFF2-40B4-BE49-F238E27FC236}">
                <a16:creationId xmlns:a16="http://schemas.microsoft.com/office/drawing/2014/main" id="{2C5D05B6-359C-4855-87E8-4194086995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28" y="4908521"/>
            <a:ext cx="2487384" cy="1269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D9FCB7-F26B-4AB7-A33E-FCA8444F5C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762" y="376892"/>
            <a:ext cx="2202900" cy="2310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0F7D47-DE5F-4626-ACFD-A7E3ED002D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79"/>
          <a:stretch/>
        </p:blipFill>
        <p:spPr>
          <a:xfrm rot="10800000">
            <a:off x="9616760" y="4908521"/>
            <a:ext cx="2202899" cy="1373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199C36-4C41-4056-998C-1153DC52A3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6759" y="2834487"/>
            <a:ext cx="2202899" cy="19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BC7F-16CD-4AFF-68FD-57C6851A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JERSEY CLIMATE CHANGE RESILIENCE STRATEGY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BA91-CB06-14D2-3389-CF556BCD7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1: Build Resilient and Healthy Communities  </a:t>
            </a:r>
          </a:p>
          <a:p>
            <a:r>
              <a:rPr lang="en-US" dirty="0"/>
              <a:t>Priority 2: Strengthen the Resilience of New Jersey’s Ecosystems  </a:t>
            </a:r>
          </a:p>
          <a:p>
            <a:r>
              <a:rPr lang="en-US" dirty="0"/>
              <a:t>Priority 3: Promote Coordinated Governance  </a:t>
            </a:r>
          </a:p>
          <a:p>
            <a:r>
              <a:rPr lang="en-US" dirty="0"/>
              <a:t>Priority 4: Invest in Information and Increase Public Understanding  </a:t>
            </a:r>
          </a:p>
          <a:p>
            <a:r>
              <a:rPr lang="en-US" dirty="0"/>
              <a:t>Priority 5: Promote Climate-Informed Investments and Innovative Financing  </a:t>
            </a:r>
          </a:p>
          <a:p>
            <a:r>
              <a:rPr lang="en-US" dirty="0"/>
              <a:t>Priority 6: Coastal Resilience Plan </a:t>
            </a:r>
          </a:p>
        </p:txBody>
      </p:sp>
    </p:spTree>
    <p:extLst>
      <p:ext uri="{BB962C8B-B14F-4D97-AF65-F5344CB8AC3E}">
        <p14:creationId xmlns:p14="http://schemas.microsoft.com/office/powerpoint/2010/main" val="254248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3600F5-1BE6-B9A6-881C-5E2B151EE8ED}"/>
              </a:ext>
            </a:extLst>
          </p:cNvPr>
          <p:cNvSpPr txBox="1">
            <a:spLocks/>
          </p:cNvSpPr>
          <p:nvPr/>
        </p:nvSpPr>
        <p:spPr>
          <a:xfrm>
            <a:off x="686834" y="591344"/>
            <a:ext cx="3200400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Our Habitat Restoration Goals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447308" y="293171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and undertake restoration of habitats and creation of living shorelines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Vegetated Berms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Beaches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Oyster Reefs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Salt Marsh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ecological uplift and improve community resiliency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Flood and Storm (Climate Change)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 and Carbon Sequestration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Horseshoe Crab and Shorebirds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Inform, involve, and engage the public on our restoration projects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Volunteers and US Veterans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</a:t>
            </a:r>
          </a:p>
          <a:p>
            <a:pPr marL="12573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 Future Practitioners - Restoration Corps</a:t>
            </a:r>
          </a:p>
        </p:txBody>
      </p:sp>
    </p:spTree>
    <p:extLst>
      <p:ext uri="{BB962C8B-B14F-4D97-AF65-F5344CB8AC3E}">
        <p14:creationId xmlns:p14="http://schemas.microsoft.com/office/powerpoint/2010/main" val="27895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7C0A-77B3-DE1F-36A5-5EF019AC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Living Shorelines and Nature-based Strategies help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DE7A-58EA-2B90-B0D0-674C1FF88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Improve Resiliency</a:t>
            </a:r>
          </a:p>
          <a:p>
            <a:pPr lvl="1"/>
            <a:r>
              <a:rPr lang="en-US" dirty="0"/>
              <a:t>Climate Impacts</a:t>
            </a:r>
          </a:p>
          <a:p>
            <a:pPr lvl="1"/>
            <a:r>
              <a:rPr lang="en-US" dirty="0"/>
              <a:t>Flooding</a:t>
            </a:r>
          </a:p>
          <a:p>
            <a:pPr lvl="1"/>
            <a:r>
              <a:rPr lang="en-US" dirty="0"/>
              <a:t>Sea Level Rise</a:t>
            </a:r>
          </a:p>
          <a:p>
            <a:pPr lvl="1"/>
            <a:r>
              <a:rPr lang="en-US" dirty="0"/>
              <a:t>Storm</a:t>
            </a:r>
          </a:p>
          <a:p>
            <a:r>
              <a:rPr lang="en-US" dirty="0"/>
              <a:t>Improve Economy</a:t>
            </a:r>
          </a:p>
          <a:p>
            <a:r>
              <a:rPr lang="en-US" dirty="0"/>
              <a:t>Improve Stakeholder Engagement and Stewardship</a:t>
            </a:r>
          </a:p>
          <a:p>
            <a:r>
              <a:rPr lang="en-US" dirty="0"/>
              <a:t>Support the State’s Climate Strategy Priorities and 127 Recommendations/Climate Ready NJ</a:t>
            </a:r>
          </a:p>
          <a:p>
            <a:r>
              <a:rPr lang="en-US" dirty="0"/>
              <a:t>Provide Future Ecological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99448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50747-9AA8-4BBD-871C-01AE16ED40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732" y="2986243"/>
            <a:ext cx="5433229" cy="3056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200" y="321176"/>
            <a:ext cx="2184810" cy="2190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9D0A9-C4DE-4A9D-AE38-298BC79DA3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212" y="378325"/>
            <a:ext cx="2555747" cy="2076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516" y="640263"/>
            <a:ext cx="491182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z="4000" b="1" dirty="0"/>
              <a:t>Delaware Bay Restoration Projects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B5A7D6-115A-4AB8-BD47-60D89D37FE19}"/>
              </a:ext>
            </a:extLst>
          </p:cNvPr>
          <p:cNvSpPr txBox="1">
            <a:spLocks/>
          </p:cNvSpPr>
          <p:nvPr/>
        </p:nvSpPr>
        <p:spPr>
          <a:xfrm>
            <a:off x="821515" y="2121762"/>
            <a:ext cx="4911827" cy="4095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6.5 Miles of Beach Restored (approx. 95+ acres)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2,051 Tons of Rubble Removed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325,000 Cubic Yards of Sand Trucked, dredged, and Placed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Intertidal Oyster Reefs (3,210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living breakwaters (more to come)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Delaware Bay Sediment Transport Analysis Tool (D.B.S.T.A.T.)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36,000 horseshoe crabs tagged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10-year permit – Programmatic Restoration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State Blanket Permit – Programmatic Restoration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Mouth of the Maurice River –NW Reach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Fortescue, Pierces Point,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Kimbles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Thompsons Beaches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RAE Grant – 3 more reefs on footprint – materials</a:t>
            </a: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13+acres of marsh (protecting 20+ acres)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8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ea turtle beach with waves crashing on the shore&#10;&#10;AI-generated content may be incorrect.">
            <a:extLst>
              <a:ext uri="{FF2B5EF4-FFF2-40B4-BE49-F238E27FC236}">
                <a16:creationId xmlns:a16="http://schemas.microsoft.com/office/drawing/2014/main" id="{64E78E02-880C-08CE-8CA6-D7B029DBF5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09EDD-25ED-A64D-A0E1-40043849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88" y="546389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Thompsons 2025 + 40,000 tons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B12A1-C403-C3FB-21B0-9DBBFD034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80" y="409699"/>
            <a:ext cx="2118632" cy="3766457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54030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538B-D8A8-4DC9-F47D-EAB1EAC4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6" y="1255069"/>
            <a:ext cx="42490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Keeping Sand on the Beach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Single Reefs (double-rowed)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17D37A-6011-CBD6-8897-5EF07F20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44" y="3521844"/>
            <a:ext cx="4245428" cy="3181684"/>
          </a:xfrm>
        </p:spPr>
        <p:txBody>
          <a:bodyPr anchor="t">
            <a:normAutofit/>
          </a:bodyPr>
          <a:lstStyle/>
          <a:p>
            <a:r>
              <a:rPr lang="en-US" dirty="0"/>
              <a:t>100s of Volunteer </a:t>
            </a:r>
          </a:p>
          <a:p>
            <a:r>
              <a:rPr lang="en-US" dirty="0"/>
              <a:t>25,000 Shell Bags</a:t>
            </a:r>
          </a:p>
          <a:p>
            <a:r>
              <a:rPr lang="en-US" dirty="0"/>
              <a:t>Tides</a:t>
            </a:r>
          </a:p>
          <a:p>
            <a:r>
              <a:rPr lang="en-US" dirty="0"/>
              <a:t>Outreach/Engagement</a:t>
            </a:r>
          </a:p>
          <a:p>
            <a:r>
              <a:rPr lang="en-US" dirty="0"/>
              <a:t>US Veteran Monitoring</a:t>
            </a:r>
          </a:p>
          <a:p>
            <a:r>
              <a:rPr lang="en-US" dirty="0"/>
              <a:t>Economic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1AD15-B508-F801-0CAA-48E9A09D0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539DB1-47BE-F5F9-CB4D-DA2B8B1D4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784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beach&#10;&#10;AI-generated content may be incorrect.">
            <a:extLst>
              <a:ext uri="{FF2B5EF4-FFF2-40B4-BE49-F238E27FC236}">
                <a16:creationId xmlns:a16="http://schemas.microsoft.com/office/drawing/2014/main" id="{7AF845E9-4D65-C107-E056-421496131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07"/>
          <a:stretch>
            <a:fillRect/>
          </a:stretch>
        </p:blipFill>
        <p:spPr>
          <a:xfrm>
            <a:off x="20" y="69021"/>
            <a:ext cx="12191980" cy="6857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BDE9EF-F1DC-58E4-7E4E-6D28E358ABE7}"/>
              </a:ext>
            </a:extLst>
          </p:cNvPr>
          <p:cNvSpPr/>
          <p:nvPr/>
        </p:nvSpPr>
        <p:spPr>
          <a:xfrm rot="1274771">
            <a:off x="4773167" y="4709159"/>
            <a:ext cx="470916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A8BD5-9967-F2FD-F2A9-D048D289380E}"/>
              </a:ext>
            </a:extLst>
          </p:cNvPr>
          <p:cNvSpPr txBox="1"/>
          <p:nvPr/>
        </p:nvSpPr>
        <p:spPr>
          <a:xfrm>
            <a:off x="974785" y="1113457"/>
            <a:ext cx="65043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Moores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Beach – 2025</a:t>
            </a:r>
          </a:p>
          <a:p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120+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 in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footprint of past reef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170 acres of marsh vulnerable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$300k 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2F174C-0919-7882-C038-BA5633B3557C}"/>
              </a:ext>
            </a:extLst>
          </p:cNvPr>
          <p:cNvSpPr/>
          <p:nvPr/>
        </p:nvSpPr>
        <p:spPr>
          <a:xfrm>
            <a:off x="10231120" y="701040"/>
            <a:ext cx="1229360" cy="1209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96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838</Words>
  <Application>Microsoft Office PowerPoint</Application>
  <PresentationFormat>Widescreen</PresentationFormat>
  <Paragraphs>143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Century Gothic</vt:lpstr>
      <vt:lpstr>Rockwell</vt:lpstr>
      <vt:lpstr>Rockwell Condensed</vt:lpstr>
      <vt:lpstr>Times New Roman</vt:lpstr>
      <vt:lpstr>Wingdings</vt:lpstr>
      <vt:lpstr>Office Theme</vt:lpstr>
      <vt:lpstr>2_Office Theme</vt:lpstr>
      <vt:lpstr>1_Office Theme</vt:lpstr>
      <vt:lpstr>3_Office Theme</vt:lpstr>
      <vt:lpstr>Wood Type</vt:lpstr>
      <vt:lpstr>Building Resilience with Nature   The Role of Living Shorelines in NJ’s Coastal Future   </vt:lpstr>
      <vt:lpstr>PowerPoint Presentation</vt:lpstr>
      <vt:lpstr>NEW JERSEY CLIMATE CHANGE RESILIENCE STRATEGY </vt:lpstr>
      <vt:lpstr>PowerPoint Presentation</vt:lpstr>
      <vt:lpstr>So how do Living Shorelines and Nature-based Strategies help us:</vt:lpstr>
      <vt:lpstr>Delaware Bay Restoration Projects</vt:lpstr>
      <vt:lpstr>Thompsons 2025 + 40,000 tons</vt:lpstr>
      <vt:lpstr>Keeping Sand on the Beach  Single Reefs (double-rowed)</vt:lpstr>
      <vt:lpstr>PowerPoint Presentation</vt:lpstr>
      <vt:lpstr>NCS Grants  Mouth of the Maurice River  Basket Flats/NW Reach  Approx $10M  400+ Acres</vt:lpstr>
      <vt:lpstr>PowerPoint Presentation</vt:lpstr>
      <vt:lpstr>PowerPoint Presentation</vt:lpstr>
      <vt:lpstr>PowerPoint Presentation</vt:lpstr>
      <vt:lpstr>The Plan</vt:lpstr>
      <vt:lpstr>2025</vt:lpstr>
      <vt:lpstr>PowerPoint Presentation</vt:lpstr>
      <vt:lpstr>PowerPoint Presentation</vt:lpstr>
      <vt:lpstr>So what’s the future of Nature-Based Strategies and why?</vt:lpstr>
      <vt:lpstr>Thank You and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Restoring Habitat and Improving Community Connectivity and Resiliency through Innovative Public/Private Partnerships and Outreach: Our Habitat Restoration Model</dc:title>
  <dc:creator>Alek Modjeski</dc:creator>
  <cp:lastModifiedBy>Vilacoba, Karl</cp:lastModifiedBy>
  <cp:revision>55</cp:revision>
  <dcterms:created xsi:type="dcterms:W3CDTF">2020-06-08T17:14:46Z</dcterms:created>
  <dcterms:modified xsi:type="dcterms:W3CDTF">2026-03-30T15:21:04Z</dcterms:modified>
</cp:coreProperties>
</file>