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35" r:id="rId2"/>
    <p:sldId id="267" r:id="rId3"/>
    <p:sldId id="408" r:id="rId4"/>
    <p:sldId id="410" r:id="rId5"/>
    <p:sldId id="416" r:id="rId6"/>
    <p:sldId id="411" r:id="rId7"/>
    <p:sldId id="415" r:id="rId8"/>
    <p:sldId id="271" r:id="rId9"/>
    <p:sldId id="420" r:id="rId10"/>
    <p:sldId id="427" r:id="rId11"/>
    <p:sldId id="426" r:id="rId12"/>
    <p:sldId id="428" r:id="rId13"/>
    <p:sldId id="429" r:id="rId14"/>
    <p:sldId id="430" r:id="rId15"/>
    <p:sldId id="431" r:id="rId16"/>
    <p:sldId id="432" r:id="rId17"/>
    <p:sldId id="433" r:id="rId18"/>
    <p:sldId id="40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44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le\Dropbox\MEOW\Hazard%20Mitigation\2024%20Flood%20Plan\2024%20Return%20Period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Main</a:t>
            </a:r>
            <a:r>
              <a:rPr lang="en-US" sz="2800" b="1" baseline="0" dirty="0"/>
              <a:t> Street East of Bridge - Annual Closures</a:t>
            </a:r>
            <a:endParaRPr lang="en-US" sz="2800" b="1" dirty="0"/>
          </a:p>
        </c:rich>
      </c:tx>
      <c:layout>
        <c:manualLayout>
          <c:xMode val="edge"/>
          <c:yMode val="edge"/>
          <c:x val="0.17415774520456082"/>
          <c:y val="8.42358564183245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60531500484384"/>
          <c:y val="0.1296789172529646"/>
          <c:w val="0.84378243786119222"/>
          <c:h val="0.7721097138663798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808164827532447E-3"/>
                  <c:y val="9.68473588305399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F-4479-8F64-E23AD0484E04}"/>
                </c:ext>
              </c:extLst>
            </c:dLbl>
            <c:dLbl>
              <c:idx val="1"/>
              <c:layout>
                <c:manualLayout>
                  <c:x val="-1.0185067526415994E-16"/>
                  <c:y val="0.106481481481481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F-4479-8F64-E23AD0484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Sheet1!$K$28:$K$29</c:f>
              <c:numCache>
                <c:formatCode>General</c:formatCode>
                <c:ptCount val="2"/>
                <c:pt idx="0">
                  <c:v>22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0F-4479-8F64-E23AD0484E0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0925337632079971E-17"/>
                  <c:y val="0.115740740740740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F-4479-8F64-E23AD0484E04}"/>
                </c:ext>
              </c:extLst>
            </c:dLbl>
            <c:dLbl>
              <c:idx val="1"/>
              <c:layout>
                <c:manualLayout>
                  <c:x val="2.7777777777777779E-3"/>
                  <c:y val="0.120370370370370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0F-4479-8F64-E23AD0484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Sheet1!$L$28:$L$29</c:f>
              <c:numCache>
                <c:formatCode>General</c:formatCode>
                <c:ptCount val="2"/>
                <c:pt idx="0">
                  <c:v>47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0F-4479-8F64-E23AD0484E0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674620290379317E-2"/>
                  <c:y val="-8.759122073884335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0F-4479-8F64-E23AD0484E04}"/>
                </c:ext>
              </c:extLst>
            </c:dLbl>
            <c:dLbl>
              <c:idx val="1"/>
              <c:layout>
                <c:manualLayout>
                  <c:x val="1.1671637681486987E-2"/>
                  <c:y val="-5.839414715922819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</a:t>
                    </a:r>
                    <a:r>
                      <a:rPr lang="en-US" baseline="0" dirty="0"/>
                      <a:t> 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0F-4479-8F64-E23AD0484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Sheet1!$M$28:$M$29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0F-4479-8F64-E23AD0484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596525728"/>
        <c:axId val="1596513248"/>
        <c:axId val="0"/>
      </c:bar3DChart>
      <c:catAx>
        <c:axId val="1596525728"/>
        <c:scaling>
          <c:orientation val="minMax"/>
        </c:scaling>
        <c:delete val="1"/>
        <c:axPos val="b"/>
        <c:title>
          <c:tx>
            <c:rich>
              <a:bodyPr rot="42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Occurrences                                    Hours</a:t>
                </a:r>
              </a:p>
            </c:rich>
          </c:tx>
          <c:layout>
            <c:manualLayout>
              <c:xMode val="edge"/>
              <c:yMode val="edge"/>
              <c:x val="0.27293163920775781"/>
              <c:y val="0.75741383318581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42000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596513248"/>
        <c:crosses val="autoZero"/>
        <c:auto val="1"/>
        <c:lblAlgn val="ctr"/>
        <c:lblOffset val="100"/>
        <c:noMultiLvlLbl val="0"/>
      </c:catAx>
      <c:valAx>
        <c:axId val="159651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52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254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254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2544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3973671050604839"/>
          <c:y val="0.92703461061132642"/>
          <c:w val="0.51784684139118475"/>
          <c:h val="5.2448669608294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12544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0.31647</cdr:x>
      <cdr:y>0.93042</cdr:y>
    </cdr:from>
    <cdr:to>
      <cdr:x>0.812</cdr:x>
      <cdr:y>0.97932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908C3C-7A69-0779-5215-1FB1FACF6400}"/>
            </a:ext>
          </a:extLst>
        </cdr:cNvPr>
        <cdr:cNvSpPr txBox="1"/>
      </cdr:nvSpPr>
      <cdr:spPr>
        <a:xfrm xmlns:a="http://schemas.openxmlformats.org/drawingml/2006/main">
          <a:off x="3376138" y="5611092"/>
          <a:ext cx="5286314" cy="294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2025                  2050                  Post Project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8C6F9-5DEE-4A7E-A9E3-D0324EB8666D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FFE77-70D4-4015-8D48-79217F95F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0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3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22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9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5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7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0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2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4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4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6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A6370F-4EE1-4C41-A130-4A922DCED3A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87725-2590-4AFA-A217-F338F589A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70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http://2.bp.blogspot.com/-7a5Qcczjg_0/ULJ64SUXLmI/AAAAAAAABgw/rB-0y0nHJAc/s1600/P104040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B2E6C-38FE-38EF-50A2-CDFF708B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s crashing waves on rocks&#10;&#10;AI-generated content may be incorrect.">
            <a:extLst>
              <a:ext uri="{FF2B5EF4-FFF2-40B4-BE49-F238E27FC236}">
                <a16:creationId xmlns:a16="http://schemas.microsoft.com/office/drawing/2014/main" id="{E4183AFE-1167-7C31-9737-92E3239F3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6102076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blue and yellow shield with a person in a feather head and a ship&#10;&#10;AI-generated content may be incorrect.">
            <a:extLst>
              <a:ext uri="{FF2B5EF4-FFF2-40B4-BE49-F238E27FC236}">
                <a16:creationId xmlns:a16="http://schemas.microsoft.com/office/drawing/2014/main" id="{CAD642C9-3C5A-CDBB-57AA-D6C62C4BEE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80" b="94235" l="0" r="100000">
                        <a14:foregroundMark x1="66219" y1="10338" x2="53468" y2="4175"/>
                        <a14:foregroundMark x1="53468" y1="4175" x2="41834" y2="3777"/>
                        <a14:foregroundMark x1="41834" y1="3976" x2="59060" y2="6759"/>
                        <a14:foregroundMark x1="59060" y1="6759" x2="60403" y2="6759"/>
                        <a14:foregroundMark x1="4027" y1="56461" x2="1790" y2="69781"/>
                        <a14:foregroundMark x1="1790" y1="69781" x2="7383" y2="59245"/>
                        <a14:foregroundMark x1="7383" y1="59245" x2="7383" y2="58250"/>
                        <a14:foregroundMark x1="2013" y1="26441" x2="2013" y2="29225"/>
                        <a14:foregroundMark x1="32886" y1="89264" x2="46980" y2="88867"/>
                        <a14:foregroundMark x1="46980" y1="88867" x2="54810" y2="89264"/>
                        <a14:foregroundMark x1="48770" y1="94831" x2="48770" y2="91451"/>
                        <a14:foregroundMark x1="96197" y1="48708" x2="97987" y2="64215"/>
                        <a14:foregroundMark x1="97987" y1="64215" x2="95078" y2="73360"/>
                        <a14:foregroundMark x1="97315" y1="25249" x2="99776" y2="27237"/>
                        <a14:foregroundMark x1="53468" y1="3380" x2="46980" y2="3579"/>
                        <a14:foregroundMark x1="43177" y1="3976" x2="42058" y2="3976"/>
                        <a14:foregroundMark x1="43177" y1="3777" x2="43624" y2="3579"/>
                        <a14:foregroundMark x1="41387" y1="4573" x2="43177" y2="3777"/>
                        <a14:foregroundMark x1="40268" y1="4970" x2="41163" y2="4573"/>
                        <a14:foregroundMark x1="42058" y1="3976" x2="41611" y2="3976"/>
                        <a14:foregroundMark x1="42729" y1="3976" x2="41834" y2="3976"/>
                        <a14:foregroundMark x1="41834" y1="3976" x2="42058" y2="3976"/>
                        <a14:foregroundMark x1="42729" y1="4175" x2="41387" y2="3976"/>
                        <a14:foregroundMark x1="0" y1="29026" x2="895" y2="29026"/>
                        <a14:backgroundMark x1="41387" y1="3579" x2="41387" y2="3579"/>
                        <a14:backgroundMark x1="41834" y1="3380" x2="41834" y2="3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096" y="10"/>
            <a:ext cx="60899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701FC-EE7B-4A0F-856D-B59C3226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9600" b="1" dirty="0">
                <a:solidFill>
                  <a:schemeClr val="tx1"/>
                </a:solidFill>
              </a:rPr>
              <a:t>Save the Shore</a:t>
            </a:r>
            <a:br>
              <a:rPr lang="en-US" sz="9600" dirty="0">
                <a:solidFill>
                  <a:schemeClr val="tx1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A COMPREHENSIVE APPROACH TO FLOOD MITIGATION IN COASTAL COMMUNITIES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886C-6D38-DEB0-4AFD-AAB9AD6F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/>
              <a:t>Borough of Manasquan</a:t>
            </a:r>
          </a:p>
        </p:txBody>
      </p:sp>
    </p:spTree>
    <p:extLst>
      <p:ext uri="{BB962C8B-B14F-4D97-AF65-F5344CB8AC3E}">
        <p14:creationId xmlns:p14="http://schemas.microsoft.com/office/powerpoint/2010/main" val="58069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0E689C-0F26-4450-B339-42C77BCF6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9B5D-6041-124B-6F1C-6535EBE3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>
            <a:normAutofit/>
          </a:bodyPr>
          <a:lstStyle/>
          <a:p>
            <a:r>
              <a:rPr lang="en-US"/>
              <a:t>Stockton Lake Flood Wall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DE0692-9229-6767-CF1F-5C4F1B490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609137"/>
            <a:ext cx="5449888" cy="27662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3DAE046-E029-13FE-BF74-C9A1382E0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Details</a:t>
            </a:r>
          </a:p>
          <a:p>
            <a:pPr>
              <a:lnSpc>
                <a:spcPct val="90000"/>
              </a:lnSpc>
            </a:pPr>
            <a:r>
              <a:rPr lang="en-US" dirty="0"/>
              <a:t>1300 LF bulkhead</a:t>
            </a:r>
          </a:p>
          <a:p>
            <a:pPr>
              <a:lnSpc>
                <a:spcPct val="90000"/>
              </a:lnSpc>
            </a:pPr>
            <a:r>
              <a:rPr lang="en-US" dirty="0"/>
              <a:t>1200 LF flood wall</a:t>
            </a:r>
          </a:p>
          <a:p>
            <a:pPr>
              <a:lnSpc>
                <a:spcPct val="90000"/>
              </a:lnSpc>
            </a:pPr>
            <a:r>
              <a:rPr lang="en-US" dirty="0"/>
              <a:t>11 stormwater outfalls</a:t>
            </a:r>
          </a:p>
          <a:p>
            <a:pPr>
              <a:lnSpc>
                <a:spcPct val="90000"/>
              </a:lnSpc>
            </a:pPr>
            <a:r>
              <a:rPr lang="en-US" dirty="0"/>
              <a:t>$1.5m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Protects</a:t>
            </a:r>
          </a:p>
          <a:p>
            <a:pPr>
              <a:lnSpc>
                <a:spcPct val="90000"/>
              </a:lnSpc>
            </a:pPr>
            <a:r>
              <a:rPr lang="en-US" dirty="0"/>
              <a:t>40 residences</a:t>
            </a:r>
          </a:p>
          <a:p>
            <a:pPr>
              <a:lnSpc>
                <a:spcPct val="90000"/>
              </a:lnSpc>
            </a:pPr>
            <a:r>
              <a:rPr lang="en-US" dirty="0"/>
              <a:t>0.5 mi evacuation route</a:t>
            </a:r>
          </a:p>
          <a:p>
            <a:pPr>
              <a:lnSpc>
                <a:spcPct val="90000"/>
              </a:lnSpc>
            </a:pPr>
            <a:r>
              <a:rPr lang="en-US" dirty="0"/>
              <a:t>Protected thru 30-year event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  <p:pic>
        <p:nvPicPr>
          <p:cNvPr id="5" name="Picture 4" descr="A aerial view of a river&#10;&#10;AI-generated content may be incorrect.">
            <a:extLst>
              <a:ext uri="{FF2B5EF4-FFF2-40B4-BE49-F238E27FC236}">
                <a16:creationId xmlns:a16="http://schemas.microsoft.com/office/drawing/2014/main" id="{A70C4F67-E9BD-25B1-F2EA-D09A45F31A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4412" y="3482108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8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8418D-4580-6450-88D7-8F4E443AB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1C28-99A6-0759-628F-BD2F8923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r>
              <a:rPr lang="en-US" dirty="0"/>
              <a:t>Perrine Area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E478A-9B9B-4F32-906C-273776BD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6A498-29BA-D802-22C7-55770AF95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3977971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Details</a:t>
            </a:r>
          </a:p>
          <a:p>
            <a:pPr>
              <a:lnSpc>
                <a:spcPct val="90000"/>
              </a:lnSpc>
            </a:pPr>
            <a:r>
              <a:rPr lang="en-US" dirty="0"/>
              <a:t>2.2 mi elevated roads</a:t>
            </a:r>
          </a:p>
          <a:p>
            <a:pPr>
              <a:lnSpc>
                <a:spcPct val="90000"/>
              </a:lnSpc>
            </a:pPr>
            <a:r>
              <a:rPr lang="en-US" dirty="0"/>
              <a:t>11 stormwater outfalls</a:t>
            </a:r>
          </a:p>
          <a:p>
            <a:pPr>
              <a:lnSpc>
                <a:spcPct val="90000"/>
              </a:lnSpc>
            </a:pPr>
            <a:r>
              <a:rPr lang="en-US" dirty="0"/>
              <a:t>New water &amp; sewer</a:t>
            </a:r>
          </a:p>
          <a:p>
            <a:pPr>
              <a:lnSpc>
                <a:spcPct val="90000"/>
              </a:lnSpc>
            </a:pPr>
            <a:r>
              <a:rPr lang="en-US" dirty="0"/>
              <a:t>$3.8m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Protects</a:t>
            </a:r>
          </a:p>
          <a:p>
            <a:pPr>
              <a:lnSpc>
                <a:spcPct val="90000"/>
              </a:lnSpc>
            </a:pPr>
            <a:r>
              <a:rPr lang="en-US" dirty="0"/>
              <a:t>160 residences</a:t>
            </a:r>
          </a:p>
          <a:p>
            <a:pPr>
              <a:lnSpc>
                <a:spcPct val="90000"/>
              </a:lnSpc>
            </a:pPr>
            <a:r>
              <a:rPr lang="en-US" dirty="0"/>
              <a:t>2.2 mi roadways</a:t>
            </a:r>
          </a:p>
          <a:p>
            <a:pPr>
              <a:lnSpc>
                <a:spcPct val="90000"/>
              </a:lnSpc>
            </a:pPr>
            <a:r>
              <a:rPr lang="en-US" dirty="0"/>
              <a:t>Marinas &amp; lift station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Picture 5" descr="Aerial view of a neighborhood with boats in the water&#10;&#10;AI-generated content may be incorrect.">
            <a:extLst>
              <a:ext uri="{FF2B5EF4-FFF2-40B4-BE49-F238E27FC236}">
                <a16:creationId xmlns:a16="http://schemas.microsoft.com/office/drawing/2014/main" id="{77443322-C0E9-3387-D753-07B41B13E1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6658" y="3428998"/>
            <a:ext cx="3436902" cy="3428998"/>
          </a:xfrm>
          <a:prstGeom prst="rect">
            <a:avLst/>
          </a:prstGeom>
        </p:spPr>
      </p:pic>
      <p:pic>
        <p:nvPicPr>
          <p:cNvPr id="7" name="Picture 6" descr="A graph showing a number of hours and hours&#10;&#10;AI-generated content may be incorrect.">
            <a:extLst>
              <a:ext uri="{FF2B5EF4-FFF2-40B4-BE49-F238E27FC236}">
                <a16:creationId xmlns:a16="http://schemas.microsoft.com/office/drawing/2014/main" id="{175E2018-CA68-1F1E-666C-2262D44F11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3560" y="3428998"/>
            <a:ext cx="3436902" cy="3428996"/>
          </a:xfrm>
          <a:prstGeom prst="rect">
            <a:avLst/>
          </a:prstGeom>
          <a:noFill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3675D8-8B7A-4149-AD08-B81A69EC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FE85DE-8857-4E6E-800A-944BB57F9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erial view of a land with a body of water&#10;&#10;AI-generated content may be incorrect.">
            <a:extLst>
              <a:ext uri="{FF2B5EF4-FFF2-40B4-BE49-F238E27FC236}">
                <a16:creationId xmlns:a16="http://schemas.microsoft.com/office/drawing/2014/main" id="{BA87902A-F08B-FBCD-4C5F-BC810C08B0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658" y="10"/>
            <a:ext cx="6873804" cy="342898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303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6009B9-AC83-A902-B5F3-169DEDEDE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C7FE-3390-2207-FC24-DF128768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r>
              <a:rPr lang="en-US" dirty="0"/>
              <a:t>Main St West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DE478A-9B9B-4F32-906C-273776BD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DB61-184B-1211-0732-0CBFC6C7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3977971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Details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0.5 mi elevated roads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150’ flood wall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9 stormwater outfalls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New water &amp; sewer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$3.7m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Protects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200 residences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2 mi roadways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Marinas &amp; recreational fields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9" name="Picture 8" descr="A car driving down a wet street&#10;&#10;AI-generated content may be incorrect.">
            <a:extLst>
              <a:ext uri="{FF2B5EF4-FFF2-40B4-BE49-F238E27FC236}">
                <a16:creationId xmlns:a16="http://schemas.microsoft.com/office/drawing/2014/main" id="{E2E16994-A413-6C95-740C-ACB6C5169B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658" y="3428998"/>
            <a:ext cx="3436902" cy="342899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graph of a bridge closure&#10;&#10;AI-generated content may be incorrect.">
            <a:extLst>
              <a:ext uri="{FF2B5EF4-FFF2-40B4-BE49-F238E27FC236}">
                <a16:creationId xmlns:a16="http://schemas.microsoft.com/office/drawing/2014/main" id="{63430AB6-7D04-4AE0-461F-D772DC0350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3560" y="3428998"/>
            <a:ext cx="3436902" cy="3428996"/>
          </a:xfrm>
          <a:prstGeom prst="rect">
            <a:avLst/>
          </a:prstGeom>
          <a:noFill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3675D8-8B7A-4149-AD08-B81A69EC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FE85DE-8857-4E6E-800A-944BB57F9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aerial view of a green area&#10;&#10;AI-generated content may be incorrect.">
            <a:extLst>
              <a:ext uri="{FF2B5EF4-FFF2-40B4-BE49-F238E27FC236}">
                <a16:creationId xmlns:a16="http://schemas.microsoft.com/office/drawing/2014/main" id="{DBAA9530-11A5-4344-6ADE-ED672E057B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658" y="10"/>
            <a:ext cx="6873804" cy="342898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09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CD7750-556C-90D0-3514-B166D4F8F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BE2A-BF08-36AB-FF66-683E9B52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38" y="452718"/>
            <a:ext cx="3305195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Ocean Ave Evacuation </a:t>
            </a:r>
            <a:r>
              <a:rPr lang="en-US" sz="3300" err="1"/>
              <a:t>Rte</a:t>
            </a:r>
            <a:endParaRPr lang="en-US" sz="3300"/>
          </a:p>
        </p:txBody>
      </p:sp>
      <p:pic>
        <p:nvPicPr>
          <p:cNvPr id="4" name="Picture 3" descr="An aerial view of a land with a beach and water&#10;&#10;AI-generated content may be incorrect.">
            <a:extLst>
              <a:ext uri="{FF2B5EF4-FFF2-40B4-BE49-F238E27FC236}">
                <a16:creationId xmlns:a16="http://schemas.microsoft.com/office/drawing/2014/main" id="{32B27194-8660-7EEA-1BB7-92767BA05A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20" y="10"/>
            <a:ext cx="6094390" cy="4233660"/>
          </a:xfrm>
          <a:prstGeom prst="rect">
            <a:avLst/>
          </a:prstGeom>
        </p:spPr>
      </p:pic>
      <p:pic>
        <p:nvPicPr>
          <p:cNvPr id="6" name="Picture 5" descr="A graph of a number of hours and hours&#10;&#10;AI-generated content may be incorrect.">
            <a:extLst>
              <a:ext uri="{FF2B5EF4-FFF2-40B4-BE49-F238E27FC236}">
                <a16:creationId xmlns:a16="http://schemas.microsoft.com/office/drawing/2014/main" id="{4A75B1EF-307B-57BE-352D-F64D4DF808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>
            <a:fillRect/>
          </a:stretch>
        </p:blipFill>
        <p:spPr bwMode="auto">
          <a:xfrm>
            <a:off x="20" y="4233670"/>
            <a:ext cx="3047185" cy="2623867"/>
          </a:xfrm>
          <a:prstGeom prst="rect">
            <a:avLst/>
          </a:prstGeom>
          <a:noFill/>
        </p:spPr>
      </p:pic>
      <p:pic>
        <p:nvPicPr>
          <p:cNvPr id="10" name="Picture 9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384571D2-D535-9F36-3689-EAC7B3E7CB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>
            <a:fillRect/>
          </a:stretch>
        </p:blipFill>
        <p:spPr>
          <a:xfrm>
            <a:off x="3047205" y="4233670"/>
            <a:ext cx="3047205" cy="262386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C48A48-4BAC-4484-AA23-1963FCBB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7205" y="4233670"/>
            <a:ext cx="0" cy="262386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A7E7BC8-FA73-4AA8-96DB-4ACDFCDF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33670"/>
            <a:ext cx="60944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EF3D-20AD-6F4A-7ECD-8B4034658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338" y="2052918"/>
            <a:ext cx="3304515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Details</a:t>
            </a:r>
          </a:p>
          <a:p>
            <a:pPr>
              <a:lnSpc>
                <a:spcPct val="90000"/>
              </a:lnSpc>
            </a:pPr>
            <a:r>
              <a:rPr lang="en-US" dirty="0"/>
              <a:t>0.3 mi elevated roads</a:t>
            </a:r>
          </a:p>
          <a:p>
            <a:pPr>
              <a:lnSpc>
                <a:spcPct val="90000"/>
              </a:lnSpc>
            </a:pPr>
            <a:r>
              <a:rPr lang="en-US" dirty="0"/>
              <a:t>New water &amp; sewer</a:t>
            </a:r>
          </a:p>
          <a:p>
            <a:pPr>
              <a:lnSpc>
                <a:spcPct val="90000"/>
              </a:lnSpc>
            </a:pPr>
            <a:r>
              <a:rPr lang="en-US" dirty="0"/>
              <a:t>$2.3m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Protects</a:t>
            </a:r>
          </a:p>
          <a:p>
            <a:pPr>
              <a:lnSpc>
                <a:spcPct val="90000"/>
              </a:lnSpc>
            </a:pPr>
            <a:r>
              <a:rPr lang="en-US" dirty="0"/>
              <a:t>60 residences</a:t>
            </a:r>
          </a:p>
          <a:p>
            <a:pPr>
              <a:lnSpc>
                <a:spcPct val="90000"/>
              </a:lnSpc>
            </a:pPr>
            <a:r>
              <a:rPr lang="en-US" dirty="0"/>
              <a:t>Critical evacuation route serving over 1,000 residences and 20 businesses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7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9CDB1-E60D-995E-ECE4-9F83CC86B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BD0A-711D-4CB4-33A3-9BCB7561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r>
              <a:rPr lang="en-US" dirty="0"/>
              <a:t>Main St East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B700E-91FC-4893-94A0-333C11403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CCD7C-4F5D-7226-4C2E-0F8833831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82" y="1650146"/>
            <a:ext cx="4764245" cy="41954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Details</a:t>
            </a:r>
          </a:p>
          <a:p>
            <a:pPr>
              <a:lnSpc>
                <a:spcPct val="90000"/>
              </a:lnSpc>
            </a:pPr>
            <a:r>
              <a:rPr lang="en-US" dirty="0"/>
              <a:t>0.5 mi elevated roads</a:t>
            </a:r>
          </a:p>
          <a:p>
            <a:pPr>
              <a:lnSpc>
                <a:spcPct val="90000"/>
              </a:lnSpc>
            </a:pPr>
            <a:r>
              <a:rPr lang="en-US" dirty="0"/>
              <a:t>550’ flood wall</a:t>
            </a:r>
          </a:p>
          <a:p>
            <a:pPr>
              <a:lnSpc>
                <a:spcPct val="90000"/>
              </a:lnSpc>
            </a:pPr>
            <a:r>
              <a:rPr lang="en-US" dirty="0"/>
              <a:t>5 Stormwater outfalls</a:t>
            </a:r>
          </a:p>
          <a:p>
            <a:pPr>
              <a:lnSpc>
                <a:spcPct val="90000"/>
              </a:lnSpc>
            </a:pPr>
            <a:r>
              <a:rPr lang="en-US" dirty="0"/>
              <a:t>New water &amp; sewer</a:t>
            </a:r>
          </a:p>
          <a:p>
            <a:pPr>
              <a:lnSpc>
                <a:spcPct val="90000"/>
              </a:lnSpc>
            </a:pPr>
            <a:r>
              <a:rPr lang="en-US" dirty="0"/>
              <a:t>$1.6m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Protects</a:t>
            </a:r>
          </a:p>
          <a:p>
            <a:pPr>
              <a:lnSpc>
                <a:spcPct val="90000"/>
              </a:lnSpc>
            </a:pPr>
            <a:r>
              <a:rPr lang="en-US" dirty="0"/>
              <a:t>100 residences</a:t>
            </a:r>
          </a:p>
          <a:p>
            <a:pPr>
              <a:lnSpc>
                <a:spcPct val="90000"/>
              </a:lnSpc>
            </a:pPr>
            <a:r>
              <a:rPr lang="en-US" dirty="0"/>
              <a:t>0.5 mi roadways</a:t>
            </a:r>
          </a:p>
          <a:p>
            <a:pPr>
              <a:lnSpc>
                <a:spcPct val="90000"/>
              </a:lnSpc>
            </a:pPr>
            <a:r>
              <a:rPr lang="en-US" dirty="0"/>
              <a:t>Marinas &amp; DPW facilities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Picture 3" descr="A aerial view of a green area&#10;&#10;AI-generated content may be incorrect.">
            <a:extLst>
              <a:ext uri="{FF2B5EF4-FFF2-40B4-BE49-F238E27FC236}">
                <a16:creationId xmlns:a16="http://schemas.microsoft.com/office/drawing/2014/main" id="{1AFF9875-E902-DE16-3D3D-D6BF5AF570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3423" y="10"/>
            <a:ext cx="6087038" cy="2623857"/>
          </a:xfrm>
          <a:prstGeom prst="rect">
            <a:avLst/>
          </a:prstGeom>
        </p:spPr>
      </p:pic>
      <p:pic>
        <p:nvPicPr>
          <p:cNvPr id="6" name="Picture 5" descr="A graph of a bridge closure&#10;&#10;AI-generated content may be incorrect.">
            <a:extLst>
              <a:ext uri="{FF2B5EF4-FFF2-40B4-BE49-F238E27FC236}">
                <a16:creationId xmlns:a16="http://schemas.microsoft.com/office/drawing/2014/main" id="{9C8FEBC2-690D-4268-D47C-5450E2548D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065" r="3" b="2"/>
          <a:stretch>
            <a:fillRect/>
          </a:stretch>
        </p:blipFill>
        <p:spPr bwMode="auto">
          <a:xfrm>
            <a:off x="6103423" y="2416629"/>
            <a:ext cx="6087038" cy="4441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40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70B1C-0FDC-6239-0B39-383DDE011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BF4-259D-845F-4F1E-486EAC8C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r>
              <a:rPr lang="en-US" dirty="0"/>
              <a:t>Brielle Road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DE478A-9B9B-4F32-906C-273776BD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63F1-3510-9ADD-120C-C7EF76AB9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20" y="1573946"/>
            <a:ext cx="3977971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Details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1.5 mi elevated roads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4 stormwater outfalls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New water &amp; sewer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$6.7m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Protects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370 residences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1.5 mi roadways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Marinas &amp; commercial establishments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Evacuation route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 descr="Aerial view of a land with a body of water&#10;&#10;AI-generated content may be incorrect.">
            <a:extLst>
              <a:ext uri="{FF2B5EF4-FFF2-40B4-BE49-F238E27FC236}">
                <a16:creationId xmlns:a16="http://schemas.microsoft.com/office/drawing/2014/main" id="{21E597C0-C5DB-16C5-A7C5-C71F269997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6658" y="3428998"/>
            <a:ext cx="3436902" cy="3428998"/>
          </a:xfrm>
          <a:prstGeom prst="rect">
            <a:avLst/>
          </a:prstGeom>
        </p:spPr>
      </p:pic>
      <p:pic>
        <p:nvPicPr>
          <p:cNvPr id="6" name="Picture 5" descr="A graph of a business&#10;&#10;AI-generated content may be incorrect.">
            <a:extLst>
              <a:ext uri="{FF2B5EF4-FFF2-40B4-BE49-F238E27FC236}">
                <a16:creationId xmlns:a16="http://schemas.microsoft.com/office/drawing/2014/main" id="{88A9C042-D3F6-AB9F-F80E-D4A98830B3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3560" y="3428998"/>
            <a:ext cx="3436902" cy="3428996"/>
          </a:xfrm>
          <a:prstGeom prst="rect">
            <a:avLst/>
          </a:prstGeom>
          <a:noFill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3675D8-8B7A-4149-AD08-B81A69EC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6FE85DE-8857-4E6E-800A-944BB57F9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9AA6A1D-68D1-A07D-8D7B-A2C5D6C1BF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658" y="10"/>
            <a:ext cx="6873804" cy="342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2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82E6AA-DC3F-7969-7BCB-5D386128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585A-BDF0-4D0E-4256-AD9878C7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Ave Area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B700E-91FC-4893-94A0-333C11403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B7318-D7F2-215A-311E-3D9FA9FBD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82" y="1661032"/>
            <a:ext cx="4764245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Details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0.5 mi elevated roads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3 stormwater outfalls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New water &amp; sewer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$2.7m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Protects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76 residences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0.5 mi roadways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DPW facilities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Recreational complex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House of worship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8" name="Picture 7" descr="A graph showing a number of hours and hours&#10;&#10;AI-generated content may be incorrect.">
            <a:extLst>
              <a:ext uri="{FF2B5EF4-FFF2-40B4-BE49-F238E27FC236}">
                <a16:creationId xmlns:a16="http://schemas.microsoft.com/office/drawing/2014/main" id="{D94758DC-D1D8-FF30-6DE9-B7950D504B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308" r="3" b="3"/>
          <a:stretch>
            <a:fillRect/>
          </a:stretch>
        </p:blipFill>
        <p:spPr bwMode="auto">
          <a:xfrm>
            <a:off x="6103423" y="2427513"/>
            <a:ext cx="6087038" cy="4430486"/>
          </a:xfrm>
          <a:prstGeom prst="rect">
            <a:avLst/>
          </a:prstGeom>
          <a:noFill/>
        </p:spPr>
      </p:pic>
      <p:pic>
        <p:nvPicPr>
          <p:cNvPr id="5" name="Picture 4" descr="An aerial view of a city&#10;&#10;AI-generated content may be incorrect.">
            <a:extLst>
              <a:ext uri="{FF2B5EF4-FFF2-40B4-BE49-F238E27FC236}">
                <a16:creationId xmlns:a16="http://schemas.microsoft.com/office/drawing/2014/main" id="{F4EC19A6-6A18-41DB-6EEF-16E5BE3B11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" t="-1012"/>
          <a:stretch>
            <a:fillRect/>
          </a:stretch>
        </p:blipFill>
        <p:spPr>
          <a:xfrm>
            <a:off x="6103423" y="-10876"/>
            <a:ext cx="6087038" cy="25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6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F0079D-701D-D682-002F-348C3D9CC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A176-798D-C152-CF06-6D1B924E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>
            <a:normAutofit/>
          </a:bodyPr>
          <a:lstStyle/>
          <a:p>
            <a:r>
              <a:rPr lang="en-US" dirty="0"/>
              <a:t>Paving Tie-In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FC9395-363F-4303-9B88-F5B9F15A2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8206C-E093-9F7F-B299-D88B74FB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82" y="1563061"/>
            <a:ext cx="4764245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Details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1.6 mi elevated roads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Upgraded drainage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New water &amp; sewer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$2.5m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Protects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296 residences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1.6 mi roadways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DPW facilities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3 commercial establishments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House of worship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0E1FC-5873-10EA-3C7B-F35BAE31C2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423" y="3429460"/>
            <a:ext cx="6087038" cy="3428540"/>
          </a:xfrm>
          <a:prstGeom prst="rect">
            <a:avLst/>
          </a:prstGeom>
          <a:noFill/>
        </p:spPr>
      </p:pic>
      <p:pic>
        <p:nvPicPr>
          <p:cNvPr id="6" name="Picture 5" descr="A car driving through water&#10;&#10;AI-generated content may be incorrect.">
            <a:extLst>
              <a:ext uri="{FF2B5EF4-FFF2-40B4-BE49-F238E27FC236}">
                <a16:creationId xmlns:a16="http://schemas.microsoft.com/office/drawing/2014/main" id="{A2E7F99E-D81D-5FBE-7993-3E9CE31072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" b="10217"/>
          <a:stretch>
            <a:fillRect/>
          </a:stretch>
        </p:blipFill>
        <p:spPr bwMode="auto">
          <a:xfrm>
            <a:off x="6103423" y="-2"/>
            <a:ext cx="6087038" cy="34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09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sign with a sign on it&#10;&#10;AI-generated content may be incorrect.">
            <a:extLst>
              <a:ext uri="{FF2B5EF4-FFF2-40B4-BE49-F238E27FC236}">
                <a16:creationId xmlns:a16="http://schemas.microsoft.com/office/drawing/2014/main" id="{6564CE62-E10C-B499-3908-0A3A502E75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0" y="-35072"/>
            <a:ext cx="4167332" cy="68930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FC4952A-3002-6E4A-5290-215D3689B1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832"/>
          <a:stretch>
            <a:fillRect/>
          </a:stretch>
        </p:blipFill>
        <p:spPr>
          <a:xfrm>
            <a:off x="5661394" y="3411464"/>
            <a:ext cx="5462218" cy="29343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8EDF29-1535-4A6E-807D-812733F33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a city&#10;&#10;AI-generated content may be incorrect.">
            <a:extLst>
              <a:ext uri="{FF2B5EF4-FFF2-40B4-BE49-F238E27FC236}">
                <a16:creationId xmlns:a16="http://schemas.microsoft.com/office/drawing/2014/main" id="{242FA79D-0184-889A-65D2-C4E1E669C4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4813443" y="0"/>
            <a:ext cx="6640286" cy="2850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504820-F972-6A08-0E57-415A3430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r>
              <a:rPr lang="en-US" sz="3900" dirty="0"/>
              <a:t>Evacuations</a:t>
            </a:r>
          </a:p>
        </p:txBody>
      </p:sp>
    </p:spTree>
    <p:extLst>
      <p:ext uri="{BB962C8B-B14F-4D97-AF65-F5344CB8AC3E}">
        <p14:creationId xmlns:p14="http://schemas.microsoft.com/office/powerpoint/2010/main" val="103567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C0362-5ED8-0F82-CFAB-D4E678F79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82AD62-4F92-3101-D8B8-1A530DFE1C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4320"/>
            <a:ext cx="12192000" cy="74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2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FD78C-E7E1-DEB7-A8C8-8725D5D38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3C1B-BEFC-9645-1F78-9A28AD63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621092" cy="1641986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Impacts of Sea Level Rise</a:t>
            </a:r>
          </a:p>
        </p:txBody>
      </p:sp>
      <p:pic>
        <p:nvPicPr>
          <p:cNvPr id="5" name="Content Placeholder 4" descr="A graph of a bridge closure&#10;&#10;AI-generated content may be incorrect.">
            <a:extLst>
              <a:ext uri="{FF2B5EF4-FFF2-40B4-BE49-F238E27FC236}">
                <a16:creationId xmlns:a16="http://schemas.microsoft.com/office/drawing/2014/main" id="{E486F4A6-68F2-E7CB-E7CD-5D7A8A742C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91F20EE-4EF3-3961-BFB4-604D56EAB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"/>
          <a:stretch>
            <a:fillRect/>
          </a:stretch>
        </p:blipFill>
        <p:spPr bwMode="auto">
          <a:xfrm>
            <a:off x="6319937" y="2624271"/>
            <a:ext cx="5712228" cy="23184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809D2-ACE1-609C-D866-4EE4E2E8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/>
              <a:t>Flood Mitigation Strategies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DE478A-9B9B-4F32-906C-273776BD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E3A6C-AC61-3907-518E-9F4DF8AAE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446813" cy="4195481"/>
          </a:xfrm>
        </p:spPr>
        <p:txBody>
          <a:bodyPr>
            <a:normAutofit/>
          </a:bodyPr>
          <a:lstStyle/>
          <a:p>
            <a:r>
              <a:rPr lang="en-US" sz="3600" dirty="0"/>
              <a:t>Retreat</a:t>
            </a:r>
          </a:p>
          <a:p>
            <a:r>
              <a:rPr lang="en-US" sz="3600" dirty="0"/>
              <a:t>Surround / Walls Levees</a:t>
            </a:r>
          </a:p>
          <a:p>
            <a:r>
              <a:rPr lang="en-US" sz="3600" dirty="0"/>
              <a:t>Elevate</a:t>
            </a:r>
          </a:p>
        </p:txBody>
      </p:sp>
      <p:pic>
        <p:nvPicPr>
          <p:cNvPr id="6" name="Picture 2" descr="vinyl-seawall">
            <a:extLst>
              <a:ext uri="{FF2B5EF4-FFF2-40B4-BE49-F238E27FC236}">
                <a16:creationId xmlns:a16="http://schemas.microsoft.com/office/drawing/2014/main" id="{FA64E02B-7D8D-D8BB-5383-E5E22899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658" y="3428998"/>
            <a:ext cx="3436902" cy="34289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ar in a flooded street&#10;&#10;Description automatically generated">
            <a:extLst>
              <a:ext uri="{FF2B5EF4-FFF2-40B4-BE49-F238E27FC236}">
                <a16:creationId xmlns:a16="http://schemas.microsoft.com/office/drawing/2014/main" id="{2FC6047A-825D-7E2D-6593-45B3E25F2C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8753560" y="3428998"/>
            <a:ext cx="3436902" cy="342899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3675D8-8B7A-4149-AD08-B81A69EC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FE85DE-8857-4E6E-800A-944BB57F9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water crashing on the road&#10;&#10;AI-generated content may be incorrect.">
            <a:extLst>
              <a:ext uri="{FF2B5EF4-FFF2-40B4-BE49-F238E27FC236}">
                <a16:creationId xmlns:a16="http://schemas.microsoft.com/office/drawing/2014/main" id="{B9BE3BDF-17A1-0E39-6036-9B0EBBBE57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6658" y="10"/>
            <a:ext cx="6873804" cy="34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1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04F03-5BFF-933B-0F33-8FE2EBC16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D37C-C44F-A5E3-B51C-549298DD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2" y="322007"/>
            <a:ext cx="3330328" cy="1641986"/>
          </a:xfrm>
        </p:spPr>
        <p:txBody>
          <a:bodyPr>
            <a:normAutofit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9470-BA37-BF7A-2B87-0C3772CAE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408821"/>
            <a:ext cx="4093028" cy="5127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assess the full extent of the coastal flood risk in Manasquan, accounting for sea level rise, and develop a comprehensive, scalable, and cost-effective mitigation plan that addresses flooding up to major coastal events with a phased implementation.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b="1" dirty="0"/>
              <a:t>Enhance public safety</a:t>
            </a:r>
          </a:p>
          <a:p>
            <a:r>
              <a:rPr lang="en-US" b="1" dirty="0"/>
              <a:t>Protect property</a:t>
            </a:r>
          </a:p>
          <a:p>
            <a:r>
              <a:rPr lang="en-US" b="1" dirty="0"/>
              <a:t>Improve transportation</a:t>
            </a:r>
          </a:p>
          <a:p>
            <a:r>
              <a:rPr lang="en-US" b="1" dirty="0"/>
              <a:t>Strengthen the overall quality of life </a:t>
            </a:r>
          </a:p>
        </p:txBody>
      </p:sp>
      <p:pic>
        <p:nvPicPr>
          <p:cNvPr id="4" name="Picture 3" descr="A truck driving through a flooded road&#10;&#10;AI-generated content may be incorrect.">
            <a:extLst>
              <a:ext uri="{FF2B5EF4-FFF2-40B4-BE49-F238E27FC236}">
                <a16:creationId xmlns:a16="http://schemas.microsoft.com/office/drawing/2014/main" id="{CF6FFA7D-BF33-5E61-B86F-840BA15AA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680" y="10"/>
            <a:ext cx="7560130" cy="68579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016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C925-42F1-7DA8-6851-FF43C0E8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US" sz="3600" b="1" dirty="0"/>
              <a:t>Plan Strategies</a:t>
            </a:r>
          </a:p>
        </p:txBody>
      </p:sp>
      <p:pic>
        <p:nvPicPr>
          <p:cNvPr id="7" name="Picture 6" descr="A flooded street with a sign in it&#10;&#10;AI-generated content may be incorrect.">
            <a:extLst>
              <a:ext uri="{FF2B5EF4-FFF2-40B4-BE49-F238E27FC236}">
                <a16:creationId xmlns:a16="http://schemas.microsoft.com/office/drawing/2014/main" id="{8A70AD23-7123-8525-2E9C-7C9FF11DCF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89F8-E835-C286-3F42-8E7AAE2C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26" y="2179249"/>
            <a:ext cx="3866902" cy="380999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Elevate </a:t>
            </a:r>
          </a:p>
          <a:p>
            <a:pPr lvl="1"/>
            <a:r>
              <a:rPr lang="en-US" sz="2400" dirty="0"/>
              <a:t>Roads</a:t>
            </a:r>
          </a:p>
          <a:p>
            <a:pPr lvl="1"/>
            <a:r>
              <a:rPr lang="en-US" sz="2400" dirty="0"/>
              <a:t>Infrastructure</a:t>
            </a:r>
          </a:p>
          <a:p>
            <a:pPr lvl="1"/>
            <a:r>
              <a:rPr lang="en-US" sz="2400" dirty="0"/>
              <a:t>Utilities</a:t>
            </a:r>
          </a:p>
          <a:p>
            <a:r>
              <a:rPr lang="en-US" sz="2800" dirty="0"/>
              <a:t>Flood walls</a:t>
            </a:r>
          </a:p>
          <a:p>
            <a:r>
              <a:rPr lang="en-US" sz="2800" dirty="0"/>
              <a:t>Drainage upgrades</a:t>
            </a:r>
          </a:p>
          <a:p>
            <a:r>
              <a:rPr lang="en-US" sz="2800" dirty="0"/>
              <a:t>Property restoration</a:t>
            </a:r>
          </a:p>
        </p:txBody>
      </p:sp>
    </p:spTree>
    <p:extLst>
      <p:ext uri="{BB962C8B-B14F-4D97-AF65-F5344CB8AC3E}">
        <p14:creationId xmlns:p14="http://schemas.microsoft.com/office/powerpoint/2010/main" val="204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E8684-3044-AB65-4800-3BC669202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E9EE-070C-1656-745A-5C20396F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322007"/>
            <a:ext cx="3616531" cy="1641986"/>
          </a:xfrm>
        </p:spPr>
        <p:txBody>
          <a:bodyPr>
            <a:normAutofit fontScale="90000"/>
          </a:bodyPr>
          <a:lstStyle/>
          <a:p>
            <a:r>
              <a:rPr lang="en-US" dirty="0"/>
              <a:t>Manasquan’s Flood Mitigation Plan</a:t>
            </a:r>
          </a:p>
        </p:txBody>
      </p:sp>
      <p:pic>
        <p:nvPicPr>
          <p:cNvPr id="5" name="Content Placeholder 4" descr="A map of a flooded area&#10;&#10;AI-generated content may be incorrect.">
            <a:extLst>
              <a:ext uri="{FF2B5EF4-FFF2-40B4-BE49-F238E27FC236}">
                <a16:creationId xmlns:a16="http://schemas.microsoft.com/office/drawing/2014/main" id="{99BEA660-2BA9-08A0-A4BD-D145BF5B0B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1870" y="10"/>
            <a:ext cx="75601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94D5E1-8148-4FE0-A706-AADB06FB5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66" y="2841171"/>
            <a:ext cx="4109563" cy="3694822"/>
          </a:xfrm>
        </p:spPr>
        <p:txBody>
          <a:bodyPr>
            <a:noAutofit/>
          </a:bodyPr>
          <a:lstStyle/>
          <a:p>
            <a:r>
              <a:rPr lang="en-US" sz="2300" b="1" dirty="0"/>
              <a:t>9 miles of roadway elevated</a:t>
            </a:r>
          </a:p>
          <a:p>
            <a:r>
              <a:rPr lang="en-US" sz="2300" b="1" dirty="0"/>
              <a:t>3 flood walls</a:t>
            </a:r>
          </a:p>
          <a:p>
            <a:r>
              <a:rPr lang="en-US" sz="2300" b="1" dirty="0"/>
              <a:t>36 stormwater outfalls and drainage </a:t>
            </a:r>
          </a:p>
          <a:p>
            <a:r>
              <a:rPr lang="en-US" sz="2300" b="1" dirty="0"/>
              <a:t>New water &amp; sanitary sewer throughout</a:t>
            </a:r>
          </a:p>
        </p:txBody>
      </p:sp>
    </p:spTree>
    <p:extLst>
      <p:ext uri="{BB962C8B-B14F-4D97-AF65-F5344CB8AC3E}">
        <p14:creationId xmlns:p14="http://schemas.microsoft.com/office/powerpoint/2010/main" val="188406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EBDA15-F2BA-F484-39EB-EFD156C69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051ED40-DE7E-4BB6-94B1-E41461EF94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125322"/>
              </p:ext>
            </p:extLst>
          </p:nvPr>
        </p:nvGraphicFramePr>
        <p:xfrm>
          <a:off x="206827" y="413657"/>
          <a:ext cx="10668001" cy="603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8776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C0D5D-4C5D-3E53-6D5A-9577E5DE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EF96-0526-6D4E-79D5-DA933193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Manasquan’s Flood Mitigation Plan</a:t>
            </a:r>
          </a:p>
        </p:txBody>
      </p:sp>
      <p:pic>
        <p:nvPicPr>
          <p:cNvPr id="3" name="Picture 2" descr="A car driving down a wet street&#10;&#10;AI-generated content may be incorrect.">
            <a:extLst>
              <a:ext uri="{FF2B5EF4-FFF2-40B4-BE49-F238E27FC236}">
                <a16:creationId xmlns:a16="http://schemas.microsoft.com/office/drawing/2014/main" id="{00BCF0DD-691A-AF63-69D6-3E93ED9E03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609137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04DE92-5B34-CE2D-588E-401C88B36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>
            <a:normAutofit/>
          </a:bodyPr>
          <a:lstStyle/>
          <a:p>
            <a:r>
              <a:rPr lang="en-US" b="1" dirty="0"/>
              <a:t>1400 residences protected</a:t>
            </a:r>
          </a:p>
          <a:p>
            <a:r>
              <a:rPr lang="en-US" b="1" dirty="0"/>
              <a:t>9 miles of roadway elevated</a:t>
            </a:r>
          </a:p>
          <a:p>
            <a:r>
              <a:rPr lang="en-US" b="1" dirty="0"/>
              <a:t>Evacuation route secured – 30 yr storm</a:t>
            </a:r>
          </a:p>
          <a:p>
            <a:r>
              <a:rPr lang="en-US" b="1" dirty="0"/>
              <a:t>Reduces road closures townwide by 99%</a:t>
            </a:r>
          </a:p>
          <a:p>
            <a:r>
              <a:rPr lang="en-US" b="1" dirty="0"/>
              <a:t>Rewind the clock 140 years </a:t>
            </a:r>
          </a:p>
        </p:txBody>
      </p:sp>
      <p:pic>
        <p:nvPicPr>
          <p:cNvPr id="6" name="Picture 5" descr="Aerial view of a land&#10;&#10;AI-generated content may be incorrect.">
            <a:extLst>
              <a:ext uri="{FF2B5EF4-FFF2-40B4-BE49-F238E27FC236}">
                <a16:creationId xmlns:a16="http://schemas.microsoft.com/office/drawing/2014/main" id="{917AA67B-8C3A-ADBC-BEB4-32F107B55C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4412" y="3482108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983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2057</TotalTime>
  <Words>409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Century Gothic</vt:lpstr>
      <vt:lpstr>Wingdings 3</vt:lpstr>
      <vt:lpstr>Ion</vt:lpstr>
      <vt:lpstr>Save the Shore A COMPREHENSIVE APPROACH TO FLOOD MITIGATION IN COASTAL COMMUNITIES</vt:lpstr>
      <vt:lpstr>PowerPoint Presentation</vt:lpstr>
      <vt:lpstr>Impacts of Sea Level Rise</vt:lpstr>
      <vt:lpstr>Flood Mitigation Strategies</vt:lpstr>
      <vt:lpstr>Objective</vt:lpstr>
      <vt:lpstr>Plan Strategies</vt:lpstr>
      <vt:lpstr>Manasquan’s Flood Mitigation Plan</vt:lpstr>
      <vt:lpstr>PowerPoint Presentation</vt:lpstr>
      <vt:lpstr>Manasquan’s Flood Mitigation Plan</vt:lpstr>
      <vt:lpstr>Stockton Lake Flood Wall</vt:lpstr>
      <vt:lpstr>Perrine Area</vt:lpstr>
      <vt:lpstr>Main St West</vt:lpstr>
      <vt:lpstr>Ocean Ave Evacuation Rte</vt:lpstr>
      <vt:lpstr>Main St East</vt:lpstr>
      <vt:lpstr>Brielle Road</vt:lpstr>
      <vt:lpstr>2nd Ave Area</vt:lpstr>
      <vt:lpstr>Paving Tie-In</vt:lpstr>
      <vt:lpstr>Evacuations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Shore A COMPREHENSIVE APPROACH TO FLOOD MITIGATION IN COASTAL COMMUNITIES</dc:title>
  <dc:creator>Borough Of Manasquan</dc:creator>
  <cp:lastModifiedBy>Vilacoba, Karl</cp:lastModifiedBy>
  <cp:revision>12</cp:revision>
  <dcterms:created xsi:type="dcterms:W3CDTF">2024-10-22T10:48:56Z</dcterms:created>
  <dcterms:modified xsi:type="dcterms:W3CDTF">2026-03-30T18:35:20Z</dcterms:modified>
</cp:coreProperties>
</file>