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5_1213AC6D.xml" ContentType="application/vnd.ms-powerpoint.comments+xml"/>
  <Override PartName="/ppt/notesSlides/notesSlide3.xml" ContentType="application/vnd.openxmlformats-officedocument.presentationml.notesSlide+xml"/>
  <Override PartName="/ppt/comments/modernComment_10A_AC28462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3_8932C43A.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7_70EB955D.xml" ContentType="application/vnd.ms-powerpoint.comments+xml"/>
  <Override PartName="/ppt/notesSlides/notesSlide9.xml" ContentType="application/vnd.openxmlformats-officedocument.presentationml.notesSlide+xml"/>
  <Override PartName="/ppt/comments/modernComment_101_5FA795E9.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4_7BFC5C33.xml" ContentType="application/vnd.ms-powerpoint.comments+xml"/>
  <Override PartName="/ppt/comments/modernComment_10B_DEEF154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4"/>
    <p:sldMasterId id="2147483864" r:id="rId5"/>
    <p:sldMasterId id="2147483876" r:id="rId6"/>
  </p:sldMasterIdLst>
  <p:notesMasterIdLst>
    <p:notesMasterId r:id="rId19"/>
  </p:notesMasterIdLst>
  <p:sldIdLst>
    <p:sldId id="256" r:id="rId7"/>
    <p:sldId id="261" r:id="rId8"/>
    <p:sldId id="266" r:id="rId9"/>
    <p:sldId id="269" r:id="rId10"/>
    <p:sldId id="259" r:id="rId11"/>
    <p:sldId id="262" r:id="rId12"/>
    <p:sldId id="258" r:id="rId13"/>
    <p:sldId id="263" r:id="rId14"/>
    <p:sldId id="257" r:id="rId15"/>
    <p:sldId id="268" r:id="rId16"/>
    <p:sldId id="260" r:id="rId17"/>
    <p:sldId id="26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6B4280-B2DA-8835-319A-5F74F81CBE7B}" name="Shanahan, Ashlynn [DEP]" initials="SA" userId="S::ashlynn.shanahan@dep.nj.gov::809dbe16-d000-4566-9a1a-48d9d7099bcf" providerId="AD"/>
  <p188:author id="{34ADF5AA-4878-A6E2-CCEC-1E057C22E12B}" name="Tippins, Jennifer [DEP]" initials="TJ" userId="S::jennifer.tippins@dep.nj.gov::eda9bd4e-e671-4c92-b9ed-a6308530125f" providerId="AD"/>
  <p188:author id="{129476DE-B521-627B-1E4D-CA5F1E7E930F}" name="Chin, Alvin [DEP]" initials="AC" userId="S::Alvin.Chin@dep.nj.gov::91d985e8-55ad-419a-bbda-17da4dda2caa" providerId="AD"/>
  <p188:author id="{EBC1D4E7-F4A5-D46F-D900-7D56598905B3}" name="Mitchell, Sage [DEP]" initials="SM" userId="S::Sage.Mitchell@dep.nj.gov::0a8c4083-1860-4165-b8d8-342f47030d6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46A0A-FCBD-45B3-BA12-7AAF8E282FEE}" v="2" dt="2026-03-05T15:16:31.095"/>
    <p1510:client id="{E88FAF4C-E493-47BA-8669-BE0265D47EE5}" v="528" dt="2026-03-05T21:05:23.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omments/modernComment_101_5FA795E9.xml><?xml version="1.0" encoding="utf-8"?>
<p188:cmLst xmlns:a="http://schemas.openxmlformats.org/drawingml/2006/main" xmlns:r="http://schemas.openxmlformats.org/officeDocument/2006/relationships" xmlns:p188="http://schemas.microsoft.com/office/powerpoint/2018/8/main">
  <p188:cm id="{9EDB3117-C2F5-43A2-9135-D7F856AD8EF2}" authorId="{34ADF5AA-4878-A6E2-CCEC-1E057C22E12B}" status="resolved" created="2026-03-04T16:08:15.131" complete="100000">
    <ac:deMkLst xmlns:ac="http://schemas.microsoft.com/office/drawing/2013/main/command">
      <pc:docMk xmlns:pc="http://schemas.microsoft.com/office/powerpoint/2013/main/command"/>
      <pc:sldMk xmlns:pc="http://schemas.microsoft.com/office/powerpoint/2013/main/command" cId="1604818409" sldId="257"/>
      <ac:spMk id="2" creationId="{01D44115-269F-023C-B714-45543913DB43}"/>
    </ac:deMkLst>
    <p188:txBody>
      <a:bodyPr/>
      <a:lstStyle/>
      <a:p>
        <a:r>
          <a:rPr lang="en-US"/>
          <a:t>Same here about red text, would leave as white.</a:t>
        </a:r>
      </a:p>
    </p188:txBody>
    <p188:extLst>
      <p:ext xmlns:p="http://schemas.openxmlformats.org/presentationml/2006/main" uri="{57CB4572-C831-44C2-8A1C-0ADB6CCDFE69}">
        <p223:reactions xmlns:p223="http://schemas.microsoft.com/office/powerpoint/2022/03/main">
          <p223:rxn type="👍">
            <p223:instance time="2026-03-04T19:34:55.230" authorId="{EBC1D4E7-F4A5-D46F-D900-7D56598905B3}"/>
          </p223:rxn>
        </p223:reactions>
      </p:ext>
    </p188:extLst>
  </p188:cm>
</p188:cmLst>
</file>

<file path=ppt/comments/modernComment_103_8932C43A.xml><?xml version="1.0" encoding="utf-8"?>
<p188:cmLst xmlns:a="http://schemas.openxmlformats.org/drawingml/2006/main" xmlns:r="http://schemas.openxmlformats.org/officeDocument/2006/relationships" xmlns:p188="http://schemas.microsoft.com/office/powerpoint/2018/8/main">
  <p188:cm id="{00949445-E220-4C65-8301-027185BCE9C9}" authorId="{34ADF5AA-4878-A6E2-CCEC-1E057C22E12B}" status="resolved" created="2026-03-04T16:13:05.882" complete="100000">
    <ac:deMkLst xmlns:ac="http://schemas.microsoft.com/office/drawing/2013/main/command">
      <pc:docMk xmlns:pc="http://schemas.microsoft.com/office/powerpoint/2013/main/command"/>
      <pc:sldMk xmlns:pc="http://schemas.microsoft.com/office/powerpoint/2013/main/command" cId="2301805626" sldId="259"/>
      <ac:spMk id="4" creationId="{99953536-C9DD-88E2-4D73-1B5AD4AAEB7B}"/>
    </ac:deMkLst>
    <p188:txBody>
      <a:bodyPr/>
      <a:lstStyle/>
      <a:p>
        <a:r>
          <a:rPr lang="en-US"/>
          <a:t>Consider putting the year after the storm (Hurricane Ida 2021) which may help? I would then play around with text size and bold (could make it a bit smaller) to help it stand out. </a:t>
        </a:r>
      </a:p>
    </p188:txBody>
    <p188:extLst>
      <p:ext xmlns:p="http://schemas.openxmlformats.org/presentationml/2006/main" uri="{57CB4572-C831-44C2-8A1C-0ADB6CCDFE69}">
        <p223:reactions xmlns:p223="http://schemas.microsoft.com/office/powerpoint/2022/03/main">
          <p223:rxn type="👍">
            <p223:instance time="2026-03-04T16:23:26.082" authorId="{EBC1D4E7-F4A5-D46F-D900-7D56598905B3}"/>
          </p223:rxn>
        </p223:reactions>
      </p:ext>
    </p188:extLst>
  </p188:cm>
  <p188:cm id="{CE3F0241-6A29-40E3-BDA2-9796CA1E693A}" authorId="{129476DE-B521-627B-1E4D-CA5F1E7E930F}" status="resolved" created="2026-03-05T15:15:45.837" complete="100000">
    <ac:deMkLst xmlns:ac="http://schemas.microsoft.com/office/drawing/2013/main/command">
      <pc:docMk xmlns:pc="http://schemas.microsoft.com/office/powerpoint/2013/main/command"/>
      <pc:sldMk xmlns:pc="http://schemas.microsoft.com/office/powerpoint/2013/main/command" cId="2301805626" sldId="259"/>
      <ac:picMk id="13" creationId="{1F30DA85-B1E7-FE2B-0338-58DAB4006C87}"/>
    </ac:deMkLst>
    <p188:replyLst>
      <p188:reply id="{EEB4F1F8-54A7-4800-910B-C6447C778033}" authorId="{EBC1D4E7-F4A5-D46F-D900-7D56598905B3}" created="2026-03-05T19:42:44.425">
        <p188:txBody>
          <a:bodyPr/>
          <a:lstStyle/>
          <a:p>
            <a:r>
              <a:rPr lang="en-US"/>
              <a:t>See updated chart</a:t>
            </a:r>
          </a:p>
        </p188:txBody>
      </p188:reply>
    </p188:replyLst>
    <p188:txBody>
      <a:bodyPr/>
      <a:lstStyle/>
      <a:p>
        <a:r>
          <a:rPr lang="en-US"/>
          <a:t>Are we to understand that in the year 2012, the year of Sandy, the year after Irene, there was a grand total of 20 Blue Acres applications in that calendar year?
This needs additional explanation.</a:t>
        </a:r>
      </a:p>
    </p188:txBody>
  </p188:cm>
</p188:cmLst>
</file>

<file path=ppt/comments/modernComment_104_7BFC5C33.xml><?xml version="1.0" encoding="utf-8"?>
<p188:cmLst xmlns:a="http://schemas.openxmlformats.org/drawingml/2006/main" xmlns:r="http://schemas.openxmlformats.org/officeDocument/2006/relationships" xmlns:p188="http://schemas.microsoft.com/office/powerpoint/2018/8/main">
  <p188:cm id="{319A5782-E22B-447A-A04D-8C4CE39BF167}" authorId="{34ADF5AA-4878-A6E2-CCEC-1E057C22E12B}" status="resolved" created="2026-03-04T16:22:46.055" complete="100000">
    <ac:deMkLst xmlns:ac="http://schemas.microsoft.com/office/drawing/2013/main/command">
      <pc:docMk xmlns:pc="http://schemas.microsoft.com/office/powerpoint/2013/main/command"/>
      <pc:sldMk xmlns:pc="http://schemas.microsoft.com/office/powerpoint/2013/main/command" cId="2080136243" sldId="260"/>
      <ac:spMk id="2" creationId="{114FBFFC-DF77-E9C1-EECB-F4FF8CC6B09F}"/>
    </ac:deMkLst>
    <p188:txBody>
      <a:bodyPr/>
      <a:lstStyle/>
      <a:p>
        <a:r>
          <a:rPr lang="en-US"/>
          <a:t>I think the content is more about "Who can help/support, and how?" or something like that, since the bullet points are all about which groups of people.</a:t>
        </a:r>
      </a:p>
    </p188:txBody>
    <p188:extLst>
      <p:ext xmlns:p="http://schemas.openxmlformats.org/presentationml/2006/main" uri="{57CB4572-C831-44C2-8A1C-0ADB6CCDFE69}">
        <p223:reactions xmlns:p223="http://schemas.microsoft.com/office/powerpoint/2022/03/main">
          <p223:rxn type="👍">
            <p223:instance time="2026-03-05T21:05:09.576" authorId="{EBC1D4E7-F4A5-D46F-D900-7D56598905B3}"/>
          </p223:rxn>
        </p223:reactions>
      </p:ext>
    </p188:extLst>
  </p188:cm>
</p188:cmLst>
</file>

<file path=ppt/comments/modernComment_105_1213AC6D.xml><?xml version="1.0" encoding="utf-8"?>
<p188:cmLst xmlns:a="http://schemas.openxmlformats.org/drawingml/2006/main" xmlns:r="http://schemas.openxmlformats.org/officeDocument/2006/relationships" xmlns:p188="http://schemas.microsoft.com/office/powerpoint/2018/8/main">
  <p188:cm id="{DEE39C87-199A-490A-AD70-B27495B7BF57}" authorId="{C26B4280-B2DA-8835-319A-5F74F81CBE7B}" status="resolved" created="2026-03-04T13:27:31.578" complete="100000">
    <pc:sldMkLst xmlns:pc="http://schemas.microsoft.com/office/powerpoint/2013/main/command">
      <pc:docMk/>
      <pc:sldMk cId="303279213" sldId="261"/>
    </pc:sldMkLst>
    <p188:txBody>
      <a:bodyPr/>
      <a:lstStyle/>
      <a:p>
        <a:r>
          <a:rPr lang="en-US"/>
          <a:t>I think in your oral presentation you may want to briefly acknowledge that the federal funding landscape has changed. That drives the point home even more how much of a lifeline the state funding is in filling that gap without sounding critical.</a:t>
        </a:r>
      </a:p>
    </p188:txBody>
    <p188:extLst>
      <p:ext xmlns:p="http://schemas.openxmlformats.org/presentationml/2006/main" uri="{57CB4572-C831-44C2-8A1C-0ADB6CCDFE69}">
        <p223:reactions xmlns:p223="http://schemas.microsoft.com/office/powerpoint/2022/03/main">
          <p223:rxn type="👍">
            <p223:instance time="2026-03-04T18:29:36.661" authorId="{EBC1D4E7-F4A5-D46F-D900-7D56598905B3}"/>
          </p223:rxn>
        </p223:reactions>
      </p:ext>
    </p188:extLst>
  </p188:cm>
  <p188:cm id="{32BCAA61-2112-44CA-A2B7-E44C74A23AC9}" authorId="{34ADF5AA-4878-A6E2-CCEC-1E057C22E12B}" status="resolved" created="2026-03-04T16:15:17.508" complete="100000">
    <ac:txMkLst xmlns:ac="http://schemas.microsoft.com/office/drawing/2013/main/command">
      <pc:docMk xmlns:pc="http://schemas.microsoft.com/office/powerpoint/2013/main/command"/>
      <pc:sldMk xmlns:pc="http://schemas.microsoft.com/office/powerpoint/2013/main/command" cId="303279213" sldId="261"/>
      <ac:spMk id="3" creationId="{6D0ADF5E-1B2E-CF6B-A965-834E6A8CD6A9}"/>
      <ac:txMk cp="303">
        <ac:context len="304" hash="1728673589"/>
      </ac:txMk>
    </ac:txMkLst>
    <p188:pos x="4464843" y="3952874"/>
    <p188:txBody>
      <a:bodyPr/>
      <a:lstStyle/>
      <a:p>
        <a:r>
          <a:rPr lang="en-US"/>
          <a:t>I think the important thing here, besides thanking the state funders, is that we/Blue Acres continue to see demand/interest in a buyout outpace supply/funding. We have XX applications that have yet to be offered a buyout, or something like that. Which helps connect it to the Initial Question on the next slide.</a:t>
        </a:r>
      </a:p>
    </p188:txBody>
    <p188:extLst>
      <p:ext xmlns:p="http://schemas.openxmlformats.org/presentationml/2006/main" uri="{57CB4572-C831-44C2-8A1C-0ADB6CCDFE69}">
        <p223:reactions xmlns:p223="http://schemas.microsoft.com/office/powerpoint/2022/03/main">
          <p223:rxn type="👍">
            <p223:instance time="2026-03-04T18:29:35.884" authorId="{EBC1D4E7-F4A5-D46F-D900-7D56598905B3}"/>
          </p223:rxn>
        </p223:reactions>
      </p:ext>
    </p188:extLst>
  </p188:cm>
</p188:cmLst>
</file>

<file path=ppt/comments/modernComment_107_70EB955D.xml><?xml version="1.0" encoding="utf-8"?>
<p188:cmLst xmlns:a="http://schemas.openxmlformats.org/drawingml/2006/main" xmlns:r="http://schemas.openxmlformats.org/officeDocument/2006/relationships" xmlns:p188="http://schemas.microsoft.com/office/powerpoint/2018/8/main">
  <p188:cm id="{7CAAABDC-C39E-4BFB-BA3E-AACB24B5D221}" authorId="{C26B4280-B2DA-8835-319A-5F74F81CBE7B}" status="resolved" created="2026-03-04T13:23:36.953" complete="100000">
    <pc:sldMkLst xmlns:pc="http://schemas.microsoft.com/office/powerpoint/2013/main/command">
      <pc:docMk/>
      <pc:sldMk cId="1894487389" sldId="263"/>
    </pc:sldMkLst>
    <p188:replyLst>
      <p188:reply id="{8E7F56CC-787D-4CD2-899C-405F2567549C}" authorId="{34ADF5AA-4878-A6E2-CCEC-1E057C22E12B}" created="2026-03-04T16:07:50.412">
        <p188:txBody>
          <a:bodyPr/>
          <a:lstStyle/>
          <a:p>
            <a:r>
              <a:rPr lang="en-US"/>
              <a:t>Agree red text a little hard to read, would just keep white to match top number and use bold.</a:t>
            </a:r>
          </a:p>
        </p188:txBody>
      </p188:reply>
    </p188:replyLst>
    <p188:txBody>
      <a:bodyPr/>
      <a:lstStyle/>
      <a:p>
        <a:r>
          <a:rPr lang="en-US"/>
          <a:t>I found the red text a little difficult to read on the bigger screen. 
And I think you can cut the bottom point's "using current housing market data" because its already mentioned in writing above</a:t>
        </a:r>
      </a:p>
    </p188:txBody>
    <p188:extLst>
      <p:ext xmlns:p="http://schemas.openxmlformats.org/presentationml/2006/main" uri="{57CB4572-C831-44C2-8A1C-0ADB6CCDFE69}">
        <p223:reactions xmlns:p223="http://schemas.microsoft.com/office/powerpoint/2022/03/main">
          <p223:rxn type="👍">
            <p223:instance time="2026-03-04T19:34:39.896" authorId="{EBC1D4E7-F4A5-D46F-D900-7D56598905B3}"/>
          </p223:rxn>
        </p223:reactions>
      </p:ext>
    </p188:extLst>
  </p188:cm>
</p188:cmLst>
</file>

<file path=ppt/comments/modernComment_10A_AC28462C.xml><?xml version="1.0" encoding="utf-8"?>
<p188:cmLst xmlns:a="http://schemas.openxmlformats.org/drawingml/2006/main" xmlns:r="http://schemas.openxmlformats.org/officeDocument/2006/relationships" xmlns:p188="http://schemas.microsoft.com/office/powerpoint/2018/8/main">
  <p188:cm id="{48646450-3041-42F2-9FF6-466459A20889}" authorId="{34ADF5AA-4878-A6E2-CCEC-1E057C22E12B}" status="resolved" created="2026-03-04T16:17:31.273" complete="100000">
    <ac:deMkLst xmlns:ac="http://schemas.microsoft.com/office/drawing/2013/main/command">
      <pc:docMk xmlns:pc="http://schemas.microsoft.com/office/powerpoint/2013/main/command"/>
      <pc:sldMk xmlns:pc="http://schemas.microsoft.com/office/powerpoint/2013/main/command" cId="2888320556" sldId="266"/>
      <ac:spMk id="3" creationId="{F3786F76-4493-85CA-3871-7E8CCDE1671E}"/>
    </ac:deMkLst>
    <p188:txBody>
      <a:bodyPr/>
      <a:lstStyle/>
      <a:p>
        <a:r>
          <a:rPr lang="en-US"/>
          <a:t>I think here can continue on the point to say, while we continue to make as many buyout offers from our available funding sources, there are still many applications 'left on the books'. Meaning, we need to say more about WHY this question was posed. Then the note about viable. I can't remember the audience but not sure you need to say about how we track the applications. </a:t>
        </a:r>
      </a:p>
    </p188:txBody>
    <p188:extLst>
      <p:ext xmlns:p="http://schemas.openxmlformats.org/presentationml/2006/main" uri="{57CB4572-C831-44C2-8A1C-0ADB6CCDFE69}">
        <p223:reactions xmlns:p223="http://schemas.microsoft.com/office/powerpoint/2022/03/main">
          <p223:rxn type="👍">
            <p223:instance time="2026-03-04T19:10:17.156" authorId="{EBC1D4E7-F4A5-D46F-D900-7D56598905B3}"/>
          </p223:rxn>
        </p223:reactions>
      </p:ext>
    </p188:extLst>
  </p188:cm>
</p188:cmLst>
</file>

<file path=ppt/comments/modernComment_10B_DEEF1543.xml><?xml version="1.0" encoding="utf-8"?>
<p188:cmLst xmlns:a="http://schemas.openxmlformats.org/drawingml/2006/main" xmlns:r="http://schemas.openxmlformats.org/officeDocument/2006/relationships" xmlns:p188="http://schemas.microsoft.com/office/powerpoint/2018/8/main">
  <p188:cm id="{20CDC182-4718-4AC2-870C-B4EC7A562721}" authorId="{34ADF5AA-4878-A6E2-CCEC-1E057C22E12B}" status="resolved" created="2026-03-04T16:23:56.790" complete="100000">
    <ac:deMkLst xmlns:ac="http://schemas.microsoft.com/office/drawing/2013/main/command">
      <pc:docMk xmlns:pc="http://schemas.microsoft.com/office/powerpoint/2013/main/command"/>
      <pc:sldMk xmlns:pc="http://schemas.microsoft.com/office/powerpoint/2013/main/command" cId="3740210499" sldId="267"/>
      <ac:spMk id="3" creationId="{D91B8050-57B9-73CA-3BBF-A282EE3A8187}"/>
    </ac:deMkLst>
    <p188:txBody>
      <a:bodyPr/>
      <a:lstStyle/>
      <a:p>
        <a:r>
          <a:rPr lang="en-US"/>
          <a:t>Maybe white font color? A little hard to read</a:t>
        </a:r>
      </a:p>
    </p188:txBody>
    <p188:extLst>
      <p:ext xmlns:p="http://schemas.openxmlformats.org/presentationml/2006/main" uri="{57CB4572-C831-44C2-8A1C-0ADB6CCDFE69}">
        <p223:reactions xmlns:p223="http://schemas.microsoft.com/office/powerpoint/2022/03/main">
          <p223:rxn type="👍">
            <p223:instance time="2026-03-04T16:33:25.690" authorId="{EBC1D4E7-F4A5-D46F-D900-7D56598905B3}"/>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79CA0-6FFF-47AB-806E-9CC7FAF80711}"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F0FD3-299D-4ACC-B6FB-FB9896D301B3}" type="slidenum">
              <a:rPr lang="en-US" smtClean="0"/>
              <a:t>‹#›</a:t>
            </a:fld>
            <a:endParaRPr lang="en-US"/>
          </a:p>
        </p:txBody>
      </p:sp>
    </p:spTree>
    <p:extLst>
      <p:ext uri="{BB962C8B-B14F-4D97-AF65-F5344CB8AC3E}">
        <p14:creationId xmlns:p14="http://schemas.microsoft.com/office/powerpoint/2010/main" val="2586036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5F0FD3-299D-4ACC-B6FB-FB9896D301B3}" type="slidenum">
              <a:rPr lang="en-US" smtClean="0"/>
              <a:t>1</a:t>
            </a:fld>
            <a:endParaRPr lang="en-US"/>
          </a:p>
        </p:txBody>
      </p:sp>
    </p:spTree>
    <p:extLst>
      <p:ext uri="{BB962C8B-B14F-4D97-AF65-F5344CB8AC3E}">
        <p14:creationId xmlns:p14="http://schemas.microsoft.com/office/powerpoint/2010/main" val="344527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We’ve seen the millions of dollars at stake here, but this problem isn’t just a matter of dollars and cents, this is also a human crisis. This is neighbors being rescued by boats out of 2</a:t>
            </a:r>
            <a:r>
              <a:rPr lang="en-US" baseline="30000"/>
              <a:t>nd</a:t>
            </a:r>
            <a:r>
              <a:rPr lang="en-US"/>
              <a:t> story windows. This is folks watching homes burn to the ground because the flooding was too severe for fire trucks to get through. This is trauma and PTSD and grief for decades while we wait for others to argue over whether a storm is worth declaring as a Federal emergency to release funds. </a:t>
            </a:r>
          </a:p>
          <a:p>
            <a:pPr marL="171450" indent="-171450">
              <a:buFontTx/>
              <a:buChar char="-"/>
            </a:pPr>
            <a:endParaRPr lang="en-US"/>
          </a:p>
          <a:p>
            <a:pPr marL="171450" indent="-171450">
              <a:buFontTx/>
              <a:buChar char="-"/>
            </a:pPr>
            <a:r>
              <a:rPr lang="en-US"/>
              <a:t>REITERATE HUMANISM FROM INTRO</a:t>
            </a:r>
          </a:p>
          <a:p>
            <a:pPr marL="0" indent="0">
              <a:buFontTx/>
              <a:buNone/>
            </a:pPr>
            <a:endParaRPr lang="en-US"/>
          </a:p>
          <a:p>
            <a:pPr marL="171450" indent="-171450">
              <a:buFontTx/>
              <a:buChar char="-"/>
            </a:pPr>
            <a:r>
              <a:rPr lang="en-US" sz="1200">
                <a:latin typeface="Aptos" panose="020B0004020202020204" pitchFamily="34" charset="0"/>
                <a:ea typeface="Times New Roman" panose="02020603050405020304" pitchFamily="18" charset="0"/>
                <a:cs typeface="Times New Roman" panose="02020603050405020304" pitchFamily="18" charset="0"/>
              </a:rPr>
              <a:t>While Blue Acres cannot fully predict or influence private housing market trends, the program’s ability to implement, appraise, and purchase homes as close to application dates as possible would ensure that buyout funds are used judiciously while also offering homeowners a fair, current market value offer that they are more inclined to accept</a:t>
            </a:r>
            <a:endParaRPr lang="en-US"/>
          </a:p>
        </p:txBody>
      </p:sp>
      <p:sp>
        <p:nvSpPr>
          <p:cNvPr id="4" name="Slide Number Placeholder 3"/>
          <p:cNvSpPr>
            <a:spLocks noGrp="1"/>
          </p:cNvSpPr>
          <p:nvPr>
            <p:ph type="sldNum" sz="quarter" idx="5"/>
          </p:nvPr>
        </p:nvSpPr>
        <p:spPr/>
        <p:txBody>
          <a:bodyPr/>
          <a:lstStyle/>
          <a:p>
            <a:fld id="{D75F0FD3-299D-4ACC-B6FB-FB9896D301B3}" type="slidenum">
              <a:rPr lang="en-US" smtClean="0"/>
              <a:t>10</a:t>
            </a:fld>
            <a:endParaRPr lang="en-US"/>
          </a:p>
        </p:txBody>
      </p:sp>
    </p:spTree>
    <p:extLst>
      <p:ext uri="{BB962C8B-B14F-4D97-AF65-F5344CB8AC3E}">
        <p14:creationId xmlns:p14="http://schemas.microsoft.com/office/powerpoint/2010/main" val="116596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If you work for a municipal government, you can ask if your town has any applications or interest in BA. If your town already has applicants or acquired open space, you can talk to us about viable green space projects for that space so it’s more than an empty lot</a:t>
            </a:r>
          </a:p>
          <a:p>
            <a:pPr marL="0" indent="0">
              <a:buFontTx/>
              <a:buNone/>
            </a:pPr>
            <a:endParaRPr lang="en-US"/>
          </a:p>
          <a:p>
            <a:pPr marL="171450" indent="-171450">
              <a:buFontTx/>
              <a:buChar char="-"/>
            </a:pPr>
            <a:r>
              <a:rPr lang="en-US"/>
              <a:t>If you’re here as a State legislator or representing a State official’s office… I hope the previous slides show where you can help! Again, this whole idea can work faster, smoother, and with greater effectiveness with robust State funding</a:t>
            </a:r>
          </a:p>
          <a:p>
            <a:pPr marL="0" indent="0">
              <a:buFontTx/>
              <a:buNone/>
            </a:pPr>
            <a:endParaRPr lang="en-US"/>
          </a:p>
          <a:p>
            <a:pPr marL="171450" indent="-171450">
              <a:buFontTx/>
              <a:buChar char="-"/>
            </a:pPr>
            <a:r>
              <a:rPr lang="en-US"/>
              <a:t>If you’re here from out of state, let’s talk about what programs your State has or if it’s possible to get one started.</a:t>
            </a:r>
          </a:p>
          <a:p>
            <a:pPr marL="171450" indent="-171450">
              <a:buFontTx/>
              <a:buChar char="-"/>
            </a:pPr>
            <a:endParaRPr lang="en-US"/>
          </a:p>
          <a:p>
            <a:pPr marL="171450" indent="-171450">
              <a:buFontTx/>
              <a:buChar char="-"/>
            </a:pPr>
            <a:r>
              <a:rPr lang="en-US"/>
              <a:t>If you’re here as part of a NPO or other environmental group, ask us how you can get involved! There are opportunities to coordinate with towns to create more active green space projects.</a:t>
            </a:r>
          </a:p>
          <a:p>
            <a:pPr marL="171450" indent="-171450">
              <a:buFontTx/>
              <a:buChar char="-"/>
            </a:pPr>
            <a:endParaRPr lang="en-US"/>
          </a:p>
          <a:p>
            <a:pPr marL="171450" indent="-171450">
              <a:buFontTx/>
              <a:buChar char="-"/>
            </a:pPr>
            <a:r>
              <a:rPr lang="en-US"/>
              <a:t>Most importantly, all of us can work with this information as good neighbors and as community leaders. Get involved: make sure your town’s pantries are stocked and any disaster shelters are prepared. Check on your neighbors and make sure they’re safe and have a plan. </a:t>
            </a:r>
          </a:p>
        </p:txBody>
      </p:sp>
      <p:sp>
        <p:nvSpPr>
          <p:cNvPr id="4" name="Slide Number Placeholder 3"/>
          <p:cNvSpPr>
            <a:spLocks noGrp="1"/>
          </p:cNvSpPr>
          <p:nvPr>
            <p:ph type="sldNum" sz="quarter" idx="5"/>
          </p:nvPr>
        </p:nvSpPr>
        <p:spPr/>
        <p:txBody>
          <a:bodyPr/>
          <a:lstStyle/>
          <a:p>
            <a:fld id="{D75F0FD3-299D-4ACC-B6FB-FB9896D301B3}" type="slidenum">
              <a:rPr lang="en-US" smtClean="0"/>
              <a:t>11</a:t>
            </a:fld>
            <a:endParaRPr lang="en-US"/>
          </a:p>
        </p:txBody>
      </p:sp>
    </p:spTree>
    <p:extLst>
      <p:ext uri="{BB962C8B-B14F-4D97-AF65-F5344CB8AC3E}">
        <p14:creationId xmlns:p14="http://schemas.microsoft.com/office/powerpoint/2010/main" val="136170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a:solidFill>
                  <a:schemeClr val="tx1"/>
                </a:solidFill>
                <a:effectLst/>
                <a:latin typeface="+mn-lt"/>
                <a:ea typeface="+mn-ea"/>
                <a:cs typeface="+mn-cs"/>
              </a:rPr>
              <a:t>We are a Bureau within the NJDEP, operating within the NJ </a:t>
            </a:r>
            <a:r>
              <a:rPr lang="en-US" sz="1200" b="1" i="0" kern="1200">
                <a:solidFill>
                  <a:schemeClr val="tx1"/>
                </a:solidFill>
                <a:effectLst/>
                <a:latin typeface="+mn-lt"/>
                <a:ea typeface="+mn-ea"/>
                <a:cs typeface="+mn-cs"/>
              </a:rPr>
              <a:t>OFFICE</a:t>
            </a:r>
            <a:r>
              <a:rPr lang="en-US" sz="1200" b="0" i="0" kern="1200">
                <a:solidFill>
                  <a:schemeClr val="tx1"/>
                </a:solidFill>
                <a:effectLst/>
                <a:latin typeface="+mn-lt"/>
                <a:ea typeface="+mn-ea"/>
                <a:cs typeface="+mn-cs"/>
              </a:rPr>
              <a:t> of Climate Resilience</a:t>
            </a:r>
          </a:p>
          <a:p>
            <a:pPr marL="0" indent="0">
              <a:buFontTx/>
              <a:buNone/>
            </a:pPr>
            <a:endParaRPr lang="en-US" sz="1200" b="0" i="0" kern="1200">
              <a:solidFill>
                <a:schemeClr val="tx1"/>
              </a:solidFill>
              <a:effectLst/>
              <a:latin typeface="+mn-lt"/>
              <a:ea typeface="+mn-ea"/>
              <a:cs typeface="+mn-cs"/>
            </a:endParaRPr>
          </a:p>
          <a:p>
            <a:pPr marL="171450" indent="-171450">
              <a:buFontTx/>
              <a:buChar char="-"/>
            </a:pPr>
            <a:r>
              <a:rPr lang="en-US" sz="1200" b="0" i="0" kern="1200">
                <a:solidFill>
                  <a:schemeClr val="tx1"/>
                </a:solidFill>
                <a:effectLst/>
                <a:latin typeface="+mn-lt"/>
                <a:ea typeface="+mn-ea"/>
                <a:cs typeface="+mn-cs"/>
              </a:rPr>
              <a:t>Homeowners in NJ can apply to receive a buyout offer at fair market value from the State. If they decide to accept the offer, the State purchases and demolishes the structure and the property is reverted into open green space to act as flood storage for the surrounding area. EXPAND SLIGHTLY</a:t>
            </a:r>
          </a:p>
          <a:p>
            <a:pPr marL="171450" indent="-171450">
              <a:buFontTx/>
              <a:buChar char="-"/>
            </a:pP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a:solidFill>
                  <a:schemeClr val="tx1"/>
                </a:solidFill>
                <a:effectLst/>
                <a:latin typeface="+mn-lt"/>
                <a:ea typeface="+mn-ea"/>
                <a:cs typeface="+mn-cs"/>
              </a:rPr>
              <a:t>Regarded as a national model</a:t>
            </a:r>
          </a:p>
          <a:p>
            <a:pPr marL="171450" indent="-171450">
              <a:buFontTx/>
              <a:buChar char="-"/>
            </a:pPr>
            <a:endParaRPr lang="en-US" sz="1200" b="0" i="0" kern="1200">
              <a:solidFill>
                <a:schemeClr val="tx1"/>
              </a:solidFill>
              <a:effectLst/>
              <a:latin typeface="+mn-lt"/>
              <a:ea typeface="+mn-ea"/>
              <a:cs typeface="+mn-cs"/>
            </a:endParaRPr>
          </a:p>
          <a:p>
            <a:pPr marL="171450" indent="-171450">
              <a:buFontTx/>
              <a:buChar char="-"/>
            </a:pPr>
            <a:r>
              <a:rPr lang="en-US" sz="1200" b="0" i="0" kern="1200">
                <a:solidFill>
                  <a:schemeClr val="tx1"/>
                </a:solidFill>
                <a:effectLst/>
                <a:latin typeface="+mn-lt"/>
                <a:ea typeface="+mn-ea"/>
                <a:cs typeface="+mn-cs"/>
              </a:rPr>
              <a:t>THANK GSPT FOR LAST 2 YEARS IN FUNDING INCREASE</a:t>
            </a:r>
          </a:p>
          <a:p>
            <a:pPr marL="171450" indent="-171450">
              <a:buFontTx/>
              <a:buChar char="-"/>
            </a:pP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a:solidFill>
                  <a:schemeClr val="tx1"/>
                </a:solidFill>
                <a:effectLst/>
                <a:latin typeface="+mn-lt"/>
                <a:ea typeface="+mn-ea"/>
                <a:cs typeface="+mn-cs"/>
              </a:rPr>
              <a:t>All funding partners and their grants come with various requirements, timelines, reviews, and unfortunately, uncertainly about continued availability of awarded funds.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a:solidFill>
                  <a:schemeClr val="tx1"/>
                </a:solidFill>
                <a:effectLst/>
                <a:latin typeface="+mn-lt"/>
                <a:ea typeface="+mn-ea"/>
                <a:cs typeface="+mn-cs"/>
              </a:rPr>
              <a:t>On top of the large difference in speed of fund availability between federal and state, it’s no secret that the federal funding landscape has changed dramatically, which has made State funding a critical lifeline to help us deal with emergency buyouts and subsidize others already in progress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a:solidFill>
                  <a:schemeClr val="tx1"/>
                </a:solidFill>
                <a:effectLst/>
                <a:latin typeface="+mn-lt"/>
                <a:ea typeface="+mn-ea"/>
                <a:cs typeface="+mn-cs"/>
              </a:rPr>
              <a:t>Our main issue remains that we continue to see increasing demand/interest in buyouts from the public at a rate outpacing the available funds. At the moment, we still have several hundred applications that have yet to receive an offer</a:t>
            </a:r>
          </a:p>
          <a:p>
            <a:pPr marL="0" indent="0">
              <a:buFontTx/>
              <a:buNone/>
            </a:pPr>
            <a:endParaRPr lang="en-US" sz="1200" b="0" i="0" kern="1200">
              <a:solidFill>
                <a:schemeClr val="tx1"/>
              </a:solidFill>
              <a:effectLst/>
              <a:latin typeface="+mn-lt"/>
              <a:ea typeface="+mn-ea"/>
              <a:cs typeface="+mn-cs"/>
            </a:endParaRPr>
          </a:p>
          <a:p>
            <a:pPr marL="0" indent="0">
              <a:buFontTx/>
              <a:buNone/>
            </a:pPr>
            <a:endParaRPr lang="en-US" sz="1200" b="0" i="0" kern="1200">
              <a:solidFill>
                <a:schemeClr val="tx1"/>
              </a:solidFill>
              <a:effectLst/>
              <a:latin typeface="+mn-lt"/>
              <a:ea typeface="+mn-ea"/>
              <a:cs typeface="+mn-cs"/>
            </a:endParaRP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D75F0FD3-299D-4ACC-B6FB-FB9896D301B3}" type="slidenum">
              <a:rPr lang="en-US" smtClean="0"/>
              <a:t>2</a:t>
            </a:fld>
            <a:endParaRPr lang="en-US"/>
          </a:p>
        </p:txBody>
      </p:sp>
    </p:spTree>
    <p:extLst>
      <p:ext uri="{BB962C8B-B14F-4D97-AF65-F5344CB8AC3E}">
        <p14:creationId xmlns:p14="http://schemas.microsoft.com/office/powerpoint/2010/main" val="3342836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while we continue to make as many buyout offers from our available funding sources as we can, there are still many applications 'left on the books’. This prompted the initial question from the previous NJDEP commissioners office, which was “what might that cost look like?”</a:t>
            </a:r>
          </a:p>
          <a:p>
            <a:pPr marL="171450" indent="-171450">
              <a:buFontTx/>
              <a:buChar char="-"/>
            </a:pPr>
            <a:endParaRPr lang="en-US" sz="1200" kern="1200">
              <a:solidFill>
                <a:schemeClr val="tx1"/>
              </a:solidFill>
              <a:effectLst/>
              <a:latin typeface="+mn-lt"/>
              <a:ea typeface="+mn-ea"/>
              <a:cs typeface="+mn-cs"/>
            </a:endParaRPr>
          </a:p>
          <a:p>
            <a:pPr marL="0" indent="0">
              <a:buFontTx/>
              <a:buNone/>
            </a:pPr>
            <a:r>
              <a:rPr lang="en-US" sz="1200" kern="1200">
                <a:solidFill>
                  <a:schemeClr val="tx1"/>
                </a:solidFill>
                <a:effectLst/>
                <a:latin typeface="+mn-lt"/>
                <a:ea typeface="+mn-ea"/>
                <a:cs typeface="+mn-cs"/>
              </a:rPr>
              <a:t> </a:t>
            </a:r>
          </a:p>
          <a:p>
            <a:pPr marL="171450" indent="-171450">
              <a:buFontTx/>
              <a:buChar char="-"/>
            </a:pPr>
            <a:r>
              <a:rPr lang="en-US" sz="1200" kern="1200">
                <a:solidFill>
                  <a:schemeClr val="tx1"/>
                </a:solidFill>
                <a:effectLst/>
                <a:latin typeface="+mn-lt"/>
                <a:ea typeface="+mn-ea"/>
                <a:cs typeface="+mn-cs"/>
              </a:rPr>
              <a:t>not every submitted application is viable for a buyout. Viable means the application and property meet certain criteria to be considered for buyout funding; for purposes of this report, the “viable” property label excludes vacant lands, apartment buildings, commercial properties, properties that have never flooded or are unlikely to flood (based on FEMA flood map data), and applications with missing data that cannot be reconciled</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D75F0FD3-299D-4ACC-B6FB-FB9896D301B3}" type="slidenum">
              <a:rPr lang="en-US" smtClean="0"/>
              <a:t>3</a:t>
            </a:fld>
            <a:endParaRPr lang="en-US"/>
          </a:p>
        </p:txBody>
      </p:sp>
    </p:spTree>
    <p:extLst>
      <p:ext uri="{BB962C8B-B14F-4D97-AF65-F5344CB8AC3E}">
        <p14:creationId xmlns:p14="http://schemas.microsoft.com/office/powerpoint/2010/main" val="317376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The applications were then sorted and counted by county. We then multiplied each county's July 2025 median sale price (the most recent available data per Realtor.com &amp; Redfin market databases) by the number of buyout applications in each county to calculate the total anticipated property purchase cost for each county by end of FY2026.</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We also factored in “non purchase” costs (appraisals, surveys, </a:t>
            </a:r>
            <a:r>
              <a:rPr lang="en-US" sz="1200" kern="1200" err="1">
                <a:solidFill>
                  <a:schemeClr val="tx1"/>
                </a:solidFill>
                <a:effectLst/>
                <a:latin typeface="+mn-lt"/>
                <a:ea typeface="+mn-ea"/>
                <a:cs typeface="+mn-cs"/>
              </a:rPr>
              <a:t>etc</a:t>
            </a:r>
            <a:r>
              <a:rPr lang="en-US" sz="1200" kern="1200">
                <a:solidFill>
                  <a:schemeClr val="tx1"/>
                </a:solidFill>
                <a:effectLst/>
                <a:latin typeface="+mn-lt"/>
                <a:ea typeface="+mn-ea"/>
                <a:cs typeface="+mn-cs"/>
              </a:rPr>
              <a:t>) using cost estimates from our quarterly reports</a:t>
            </a:r>
            <a:endParaRPr lang="en-US" sz="1200" b="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a:solidFill>
                  <a:schemeClr val="tx1"/>
                </a:solidFill>
                <a:effectLst/>
                <a:latin typeface="+mn-lt"/>
                <a:ea typeface="+mn-ea"/>
                <a:cs typeface="+mn-cs"/>
              </a:rPr>
              <a:t>As of July2025, there are a total of 730 active, unfunded viable buyout applications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kern="1200">
                <a:solidFill>
                  <a:schemeClr val="tx1"/>
                </a:solidFill>
                <a:effectLst/>
                <a:latin typeface="+mn-lt"/>
                <a:ea typeface="+mn-ea"/>
                <a:cs typeface="+mn-cs"/>
              </a:rPr>
              <a:t>This is out of 1,196 total Blue Acres buyout applications submitted since 2012, which is 61%</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US" sz="1200" b="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a:solidFill>
                  <a:schemeClr val="tx1"/>
                </a:solidFill>
                <a:effectLst/>
                <a:latin typeface="+mn-lt"/>
                <a:ea typeface="+mn-ea"/>
                <a:cs typeface="+mn-cs"/>
              </a:rPr>
              <a:t>The total property purchase costs for all 730 active, unfunded Blue Acres buyout applications statewide is estimated to be approximately $458.7 million.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a:solidFill>
                  <a:schemeClr val="tx1"/>
                </a:solidFill>
                <a:effectLst/>
                <a:latin typeface="+mn-lt"/>
                <a:ea typeface="+mn-ea"/>
                <a:cs typeface="+mn-cs"/>
              </a:rPr>
              <a:t>The total estimated buyout cost for 730 currently active, unfunded, and viable Blue Acres buyout applications is approximately $516.7 million.</a:t>
            </a:r>
            <a:endParaRPr lang="en-US" sz="1200" b="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75F0FD3-299D-4ACC-B6FB-FB9896D301B3}" type="slidenum">
              <a:rPr lang="en-US" smtClean="0"/>
              <a:t>4</a:t>
            </a:fld>
            <a:endParaRPr lang="en-US"/>
          </a:p>
        </p:txBody>
      </p:sp>
    </p:spTree>
    <p:extLst>
      <p:ext uri="{BB962C8B-B14F-4D97-AF65-F5344CB8AC3E}">
        <p14:creationId xmlns:p14="http://schemas.microsoft.com/office/powerpoint/2010/main" val="259388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kern="1200">
                <a:solidFill>
                  <a:schemeClr val="tx1"/>
                </a:solidFill>
                <a:effectLst/>
                <a:latin typeface="+mn-lt"/>
                <a:ea typeface="+mn-ea"/>
                <a:cs typeface="+mn-cs"/>
              </a:rPr>
              <a:t>Here we see a progression in total BA apps per year. To understand the full interest in the program, these are totals and include funded and “nonviable” apps</a:t>
            </a:r>
          </a:p>
          <a:p>
            <a:pPr marL="171450" indent="-171450">
              <a:buFontTx/>
              <a:buChar char="-"/>
            </a:pPr>
            <a:endParaRPr lang="en-US" sz="1200" b="0" kern="1200">
              <a:solidFill>
                <a:schemeClr val="tx1"/>
              </a:solidFill>
              <a:effectLst/>
              <a:latin typeface="+mn-lt"/>
              <a:ea typeface="+mn-ea"/>
              <a:cs typeface="+mn-cs"/>
            </a:endParaRPr>
          </a:p>
          <a:p>
            <a:pPr marL="171450" indent="-171450">
              <a:buFontTx/>
              <a:buChar char="-"/>
            </a:pPr>
            <a:r>
              <a:rPr lang="en-US" sz="1200" b="0" kern="1200">
                <a:solidFill>
                  <a:schemeClr val="tx1"/>
                </a:solidFill>
                <a:effectLst/>
                <a:latin typeface="+mn-lt"/>
                <a:ea typeface="+mn-ea"/>
                <a:cs typeface="+mn-cs"/>
              </a:rPr>
              <a:t>Presented on a time scale, we see that applications fluctuate along with severe/major flood events in New Jersey – more residents are interested in a potential buyout during years with harsher storm seasons.</a:t>
            </a:r>
          </a:p>
          <a:p>
            <a:pPr marL="0" indent="0">
              <a:buFontTx/>
              <a:buNone/>
            </a:pPr>
            <a:endParaRPr lang="en-US" sz="1200" b="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Effects of climate change are expected to increase the frequency and severity of storm events year-to-year, forcing the overall decadal trend in buyout applications to also increase along with storm frequency and severity. </a:t>
            </a:r>
          </a:p>
          <a:p>
            <a:pPr marL="0" indent="0">
              <a:buFontTx/>
              <a:buNone/>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Therefore, while we might expect short-term fluctuations in applications from year to year, projections through 2032 show growing interest in voluntary buyouts over time</a:t>
            </a:r>
          </a:p>
          <a:p>
            <a:pPr marL="0" indent="0">
              <a:buFontTx/>
              <a:buNone/>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According to a 2025 Rutgers University research brief on current and future flood exposure to residential properties in New Jersey, there are </a:t>
            </a:r>
            <a:r>
              <a:rPr lang="en-US" sz="1200" u="sng" kern="1200">
                <a:solidFill>
                  <a:schemeClr val="tx1"/>
                </a:solidFill>
                <a:effectLst/>
                <a:latin typeface="+mn-lt"/>
                <a:ea typeface="+mn-ea"/>
                <a:cs typeface="+mn-cs"/>
              </a:rPr>
              <a:t>422,646 properties </a:t>
            </a:r>
            <a:r>
              <a:rPr lang="en-US" sz="1200" kern="1200">
                <a:solidFill>
                  <a:schemeClr val="tx1"/>
                </a:solidFill>
                <a:effectLst/>
                <a:latin typeface="+mn-lt"/>
                <a:ea typeface="+mn-ea"/>
                <a:cs typeface="+mn-cs"/>
              </a:rPr>
              <a:t>  that fall within in the FEMA 1% annual flood zone, 0.2% flood hazard area, or that will be impacted by the NJ Inland Design Flood Elevation +3ft, making these properties vulnerable to climate-driven flood threats and which could become future buyout participants</a:t>
            </a:r>
            <a:endParaRPr lang="en-US" b="0"/>
          </a:p>
        </p:txBody>
      </p:sp>
      <p:sp>
        <p:nvSpPr>
          <p:cNvPr id="4" name="Slide Number Placeholder 3"/>
          <p:cNvSpPr>
            <a:spLocks noGrp="1"/>
          </p:cNvSpPr>
          <p:nvPr>
            <p:ph type="sldNum" sz="quarter" idx="5"/>
          </p:nvPr>
        </p:nvSpPr>
        <p:spPr/>
        <p:txBody>
          <a:bodyPr/>
          <a:lstStyle/>
          <a:p>
            <a:fld id="{D75F0FD3-299D-4ACC-B6FB-FB9896D301B3}" type="slidenum">
              <a:rPr lang="en-US" smtClean="0"/>
              <a:t>5</a:t>
            </a:fld>
            <a:endParaRPr lang="en-US"/>
          </a:p>
        </p:txBody>
      </p:sp>
    </p:spTree>
    <p:extLst>
      <p:ext uri="{BB962C8B-B14F-4D97-AF65-F5344CB8AC3E}">
        <p14:creationId xmlns:p14="http://schemas.microsoft.com/office/powerpoint/2010/main" val="1699426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know the heavy price tag to cover all the existing buyout apps, and we have a reasonable guess as to how many applications we should brace for in the near future. These two ideas come together to form a very steep cliff to overcome. </a:t>
            </a:r>
          </a:p>
          <a:p>
            <a:endParaRPr lang="en-US"/>
          </a:p>
          <a:p>
            <a:r>
              <a:rPr lang="en-US"/>
              <a:t>This prompted our team to consider the hypothetical alternative: what if we had the power to keep up with all the demand as it came in? </a:t>
            </a:r>
          </a:p>
        </p:txBody>
      </p:sp>
      <p:sp>
        <p:nvSpPr>
          <p:cNvPr id="4" name="Slide Number Placeholder 3"/>
          <p:cNvSpPr>
            <a:spLocks noGrp="1"/>
          </p:cNvSpPr>
          <p:nvPr>
            <p:ph type="sldNum" sz="quarter" idx="5"/>
          </p:nvPr>
        </p:nvSpPr>
        <p:spPr/>
        <p:txBody>
          <a:bodyPr/>
          <a:lstStyle/>
          <a:p>
            <a:fld id="{D75F0FD3-299D-4ACC-B6FB-FB9896D301B3}" type="slidenum">
              <a:rPr lang="en-US" smtClean="0"/>
              <a:t>6</a:t>
            </a:fld>
            <a:endParaRPr lang="en-US"/>
          </a:p>
        </p:txBody>
      </p:sp>
    </p:spTree>
    <p:extLst>
      <p:ext uri="{BB962C8B-B14F-4D97-AF65-F5344CB8AC3E}">
        <p14:creationId xmlns:p14="http://schemas.microsoft.com/office/powerpoint/2010/main" val="369583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We first needed to determine how many viable buyout applications to consider. To do this, we first sorted viable Blue Acres applications by assigning each storm event to a “pipeline” bin of years for applications:</a:t>
            </a:r>
          </a:p>
          <a:p>
            <a:pPr marL="628650" lvl="1" indent="-171450">
              <a:buFontTx/>
              <a:buChar char="-"/>
            </a:pPr>
            <a:r>
              <a:rPr lang="en-US" sz="1200" kern="1200">
                <a:solidFill>
                  <a:schemeClr val="tx1"/>
                </a:solidFill>
                <a:effectLst/>
                <a:latin typeface="+mn-lt"/>
                <a:ea typeface="+mn-ea"/>
                <a:cs typeface="+mn-cs"/>
              </a:rPr>
              <a:t>The “Post-Irene/Sandy pipeline ” includes applications from 2011 to 2016 </a:t>
            </a:r>
          </a:p>
          <a:p>
            <a:pPr marL="628650" lvl="1" indent="-171450">
              <a:buFontTx/>
              <a:buChar char="-"/>
            </a:pPr>
            <a:r>
              <a:rPr lang="en-US" sz="1200" kern="1200">
                <a:solidFill>
                  <a:schemeClr val="tx1"/>
                </a:solidFill>
                <a:effectLst/>
                <a:latin typeface="+mn-lt"/>
                <a:ea typeface="+mn-ea"/>
                <a:cs typeface="+mn-cs"/>
              </a:rPr>
              <a:t>The “Ida pipeline” includes applications from 2021 to 2022 </a:t>
            </a:r>
          </a:p>
          <a:p>
            <a:pPr marL="628650" lvl="1" indent="-171450">
              <a:buFontTx/>
              <a:buChar char="-"/>
            </a:pPr>
            <a:r>
              <a:rPr lang="en-US" sz="1200" kern="1200">
                <a:solidFill>
                  <a:schemeClr val="tx1"/>
                </a:solidFill>
                <a:effectLst/>
                <a:latin typeface="+mn-lt"/>
                <a:ea typeface="+mn-ea"/>
                <a:cs typeface="+mn-cs"/>
              </a:rPr>
              <a:t>The “Post-Ida pipeline” includes applications from 2023 to October 2025  (date of reporting)</a:t>
            </a:r>
          </a:p>
          <a:p>
            <a:pPr marL="628650" lvl="1"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This gives us a new total of 798 viable applications as of October 2025</a:t>
            </a:r>
          </a:p>
          <a:p>
            <a:pPr marL="0" indent="0">
              <a:buFontTx/>
              <a:buNone/>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Applications from 2017 to 2019 are not considered in this analysis, as the comparatively low number of applications were too far removed from associated storm dates to be feasibly attributed to Hurricane Irene or Hurricane Sandy</a:t>
            </a:r>
          </a:p>
          <a:p>
            <a:pPr marL="0" indent="0">
              <a:buFontTx/>
              <a:buNone/>
            </a:pPr>
            <a:endParaRPr lang="en-US"/>
          </a:p>
          <a:p>
            <a:pPr marL="171450" indent="-171450">
              <a:buFontTx/>
              <a:buChar char="-"/>
            </a:pPr>
            <a:r>
              <a:rPr lang="en-US"/>
              <a:t>Geographically</a:t>
            </a:r>
            <a:r>
              <a:rPr lang="en-US" sz="1200" kern="1200">
                <a:solidFill>
                  <a:schemeClr val="tx1"/>
                </a:solidFill>
                <a:effectLst/>
                <a:latin typeface="+mn-lt"/>
                <a:ea typeface="+mn-ea"/>
                <a:cs typeface="+mn-cs"/>
              </a:rPr>
              <a:t>, Blue Acres application data follows a consistent year-over-year pattern of higher application density within the central and northeastern counties and fewer applications in southern and coastal counties</a:t>
            </a:r>
          </a:p>
          <a:p>
            <a:pPr marL="0" indent="0">
              <a:buFontTx/>
              <a:buNone/>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Somerset (162), Passaic (127), Middlesex (124) Bergen (85), and Union (84) counties had the most viable, unfunded applications</a:t>
            </a:r>
          </a:p>
          <a:p>
            <a:pPr marL="0" indent="0">
              <a:buFontTx/>
              <a:buNone/>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These counties are in central and northeastern New Jersey and consistently have some of the highest median home sale prices in the state (Bergen County has the highest at $846,344 in 2025)</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D75F0FD3-299D-4ACC-B6FB-FB9896D301B3}" type="slidenum">
              <a:rPr lang="en-US" smtClean="0"/>
              <a:t>7</a:t>
            </a:fld>
            <a:endParaRPr lang="en-US"/>
          </a:p>
        </p:txBody>
      </p:sp>
    </p:spTree>
    <p:extLst>
      <p:ext uri="{BB962C8B-B14F-4D97-AF65-F5344CB8AC3E}">
        <p14:creationId xmlns:p14="http://schemas.microsoft.com/office/powerpoint/2010/main" val="348312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D75F0FD3-299D-4ACC-B6FB-FB9896D301B3}" type="slidenum">
              <a:rPr lang="en-US" smtClean="0"/>
              <a:t>8</a:t>
            </a:fld>
            <a:endParaRPr lang="en-US"/>
          </a:p>
        </p:txBody>
      </p:sp>
    </p:spTree>
    <p:extLst>
      <p:ext uri="{BB962C8B-B14F-4D97-AF65-F5344CB8AC3E}">
        <p14:creationId xmlns:p14="http://schemas.microsoft.com/office/powerpoint/2010/main" val="195367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Factoring in both date-of and current market prices for each county, we can see the large differences in cost from those original date of prices vs purchase prices now.</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Funds needed to address viable buyout applications show a linear increase over time, consistent with a rising housing market. </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Unfunded applications in the Post-Irene/Sandy pipeline would cost an additional $88.2 million to purchase today, and unfunded applications in the Ida pipeline would cost $47.8 million more than if purchased in the year the application was submitted. </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Even Post-Ida unfunded applications now have higher costs- those that remain unfunded from just two years ago would cost an additional $11 million to purchase today. </a:t>
            </a:r>
          </a:p>
          <a:p>
            <a:pPr marL="171450" indent="-171450">
              <a:buFontTx/>
              <a:buChar char="-"/>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While $14.7 million is the average per year (over the ten years listed above), the longer an application remains unfunded, the higher the cost difference it is to purchase with current funding.</a:t>
            </a:r>
            <a:r>
              <a:rPr lang="en-US">
                <a:effectLst/>
              </a:rPr>
              <a:t> </a:t>
            </a:r>
            <a:endParaRPr lang="en-US" sz="1200" kern="1200">
              <a:solidFill>
                <a:schemeClr val="tx1"/>
              </a:solidFill>
              <a:effectLst/>
              <a:latin typeface="+mn-lt"/>
              <a:ea typeface="+mn-ea"/>
              <a:cs typeface="+mn-cs"/>
            </a:endParaRP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Trend expressed in the 11 years reported in the identified storm event bins shows an overall steady increase in median house sale price</a:t>
            </a:r>
          </a:p>
          <a:p>
            <a:pPr marL="171450" indent="-171450">
              <a:buFontTx/>
              <a:buChar char="-"/>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Time elapsed while viable unfunded applications remain un-implemented creates the risk of additional financial strain as the state housing market experiences continued inflation and uncertainty</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D75F0FD3-299D-4ACC-B6FB-FB9896D301B3}" type="slidenum">
              <a:rPr lang="en-US" smtClean="0"/>
              <a:t>9</a:t>
            </a:fld>
            <a:endParaRPr lang="en-US"/>
          </a:p>
        </p:txBody>
      </p:sp>
    </p:spTree>
    <p:extLst>
      <p:ext uri="{BB962C8B-B14F-4D97-AF65-F5344CB8AC3E}">
        <p14:creationId xmlns:p14="http://schemas.microsoft.com/office/powerpoint/2010/main" val="1543468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451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FCAF804-E3D9-4571-8D9B-162D66163744}"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0413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956067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3115900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576530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83717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508915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661842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745025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642764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65929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094093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E6B9513-3502-4BCA-92FF-079E50247C3F}" type="slidenum">
              <a:rPr lang="en-US" smtClean="0"/>
              <a:t>‹#›</a:t>
            </a:fld>
            <a:endParaRPr lang="en-US"/>
          </a:p>
        </p:txBody>
      </p:sp>
    </p:spTree>
    <p:extLst>
      <p:ext uri="{BB962C8B-B14F-4D97-AF65-F5344CB8AC3E}">
        <p14:creationId xmlns:p14="http://schemas.microsoft.com/office/powerpoint/2010/main" val="208179947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899024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CAF804-E3D9-4571-8D9B-162D66163744}"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82857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CAF804-E3D9-4571-8D9B-162D66163744}"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674513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AF804-E3D9-4571-8D9B-162D66163744}"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709757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416274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50858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970666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4054490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64494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950304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4182538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456272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48561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CAF804-E3D9-4571-8D9B-162D66163744}"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266742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CAF804-E3D9-4571-8D9B-162D66163744}"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542957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AF804-E3D9-4571-8D9B-162D66163744}"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186031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916294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654914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400436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0054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271281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665155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778031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059747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390378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043018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AF804-E3D9-4571-8D9B-162D6616374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78294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CAF804-E3D9-4571-8D9B-162D66163744}"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47140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CAF804-E3D9-4571-8D9B-162D66163744}"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525537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AF804-E3D9-4571-8D9B-162D66163744}"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313232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142247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CAF804-E3D9-4571-8D9B-162D6616374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6B9513-3502-4BCA-92FF-079E50247C3F}" type="slidenum">
              <a:rPr lang="en-US" smtClean="0"/>
              <a:t>‹#›</a:t>
            </a:fld>
            <a:endParaRPr lang="en-US"/>
          </a:p>
        </p:txBody>
      </p:sp>
    </p:spTree>
    <p:extLst>
      <p:ext uri="{BB962C8B-B14F-4D97-AF65-F5344CB8AC3E}">
        <p14:creationId xmlns:p14="http://schemas.microsoft.com/office/powerpoint/2010/main" val="2656678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FCAF804-E3D9-4571-8D9B-162D66163744}" type="datetimeFigureOut">
              <a:rPr lang="en-US" smtClean="0"/>
              <a:t>3/5/2026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E6B9513-3502-4BCA-92FF-079E50247C3F}" type="slidenum">
              <a:rPr lang="en-US" smtClean="0"/>
              <a:t>‹#›</a:t>
            </a:fld>
            <a:endParaRPr lang="en-US"/>
          </a:p>
        </p:txBody>
      </p:sp>
    </p:spTree>
    <p:extLst>
      <p:ext uri="{BB962C8B-B14F-4D97-AF65-F5344CB8AC3E}">
        <p14:creationId xmlns:p14="http://schemas.microsoft.com/office/powerpoint/2010/main" val="2028983671"/>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FCAF804-E3D9-4571-8D9B-162D66163744}" type="datetimeFigureOut">
              <a:rPr lang="en-US" smtClean="0"/>
              <a:t>3/5/2026</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0E6B9513-3502-4BCA-92FF-079E50247C3F}" type="slidenum">
              <a:rPr lang="en-US" smtClean="0"/>
              <a:t>‹#›</a:t>
            </a:fld>
            <a:endParaRPr lang="en-US"/>
          </a:p>
        </p:txBody>
      </p:sp>
    </p:spTree>
    <p:extLst>
      <p:ext uri="{BB962C8B-B14F-4D97-AF65-F5344CB8AC3E}">
        <p14:creationId xmlns:p14="http://schemas.microsoft.com/office/powerpoint/2010/main" val="827681328"/>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FCAF804-E3D9-4571-8D9B-162D66163744}" type="datetimeFigureOut">
              <a:rPr lang="en-US" smtClean="0"/>
              <a:t>3/5/2026</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E6B9513-3502-4BCA-92FF-079E50247C3F}" type="slidenum">
              <a:rPr lang="en-US" smtClean="0"/>
              <a:t>‹#›</a:t>
            </a:fld>
            <a:endParaRPr lang="en-US"/>
          </a:p>
        </p:txBody>
      </p:sp>
    </p:spTree>
    <p:extLst>
      <p:ext uri="{BB962C8B-B14F-4D97-AF65-F5344CB8AC3E}">
        <p14:creationId xmlns:p14="http://schemas.microsoft.com/office/powerpoint/2010/main" val="203240992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4_7BFC5C3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microsoft.com/office/2018/10/relationships/comments" Target="../comments/modernComment_10B_DEEF1543.xm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5_1213AC6D.xm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A_AC28462C.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3_8932C43A.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07_70EB955D.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01_5FA795E9.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CCBF-A21C-4CCC-6D92-9B6A809FCEDC}"/>
              </a:ext>
            </a:extLst>
          </p:cNvPr>
          <p:cNvSpPr>
            <a:spLocks noGrp="1"/>
          </p:cNvSpPr>
          <p:nvPr>
            <p:ph type="ctrTitle"/>
          </p:nvPr>
        </p:nvSpPr>
        <p:spPr>
          <a:xfrm>
            <a:off x="984818" y="2374166"/>
            <a:ext cx="10791851" cy="1265112"/>
          </a:xfrm>
        </p:spPr>
        <p:txBody>
          <a:bodyPr>
            <a:noAutofit/>
          </a:bodyPr>
          <a:lstStyle/>
          <a:p>
            <a:pPr algn="ctr"/>
            <a:r>
              <a:rPr lang="en-US" sz="4400" cap="none">
                <a:solidFill>
                  <a:schemeClr val="bg2">
                    <a:lumMod val="50000"/>
                  </a:schemeClr>
                </a:solidFill>
              </a:rPr>
              <a:t>Buy Now, Save Later: </a:t>
            </a:r>
            <a:br>
              <a:rPr lang="en-US" sz="4400" cap="none">
                <a:solidFill>
                  <a:schemeClr val="bg2">
                    <a:lumMod val="50000"/>
                  </a:schemeClr>
                </a:solidFill>
              </a:rPr>
            </a:br>
            <a:r>
              <a:rPr lang="en-US" sz="4400" cap="none">
                <a:solidFill>
                  <a:schemeClr val="bg2">
                    <a:lumMod val="50000"/>
                  </a:schemeClr>
                </a:solidFill>
              </a:rPr>
              <a:t>Why Prompt Flood Buyouts  Are Efficient Resilience Solutions</a:t>
            </a:r>
          </a:p>
        </p:txBody>
      </p:sp>
      <p:sp>
        <p:nvSpPr>
          <p:cNvPr id="3" name="Subtitle 2">
            <a:extLst>
              <a:ext uri="{FF2B5EF4-FFF2-40B4-BE49-F238E27FC236}">
                <a16:creationId xmlns:a16="http://schemas.microsoft.com/office/drawing/2014/main" id="{9D971CD1-8432-7773-6EA3-8731F957EE54}"/>
              </a:ext>
            </a:extLst>
          </p:cNvPr>
          <p:cNvSpPr>
            <a:spLocks noGrp="1"/>
          </p:cNvSpPr>
          <p:nvPr>
            <p:ph type="subTitle" idx="1"/>
          </p:nvPr>
        </p:nvSpPr>
        <p:spPr>
          <a:xfrm>
            <a:off x="2687296" y="4214204"/>
            <a:ext cx="6817407" cy="904738"/>
          </a:xfrm>
        </p:spPr>
        <p:txBody>
          <a:bodyPr>
            <a:normAutofit/>
          </a:bodyPr>
          <a:lstStyle/>
          <a:p>
            <a:pPr algn="ctr"/>
            <a:r>
              <a:rPr lang="en-US">
                <a:solidFill>
                  <a:schemeClr val="bg2">
                    <a:lumMod val="50000"/>
                  </a:schemeClr>
                </a:solidFill>
              </a:rPr>
              <a:t>Sage Mitchell, Jennifer Tippins, Ashlynn Shanahan, Alvin Chin</a:t>
            </a:r>
          </a:p>
          <a:p>
            <a:pPr algn="ctr"/>
            <a:r>
              <a:rPr lang="en-US">
                <a:solidFill>
                  <a:schemeClr val="bg2">
                    <a:lumMod val="50000"/>
                  </a:schemeClr>
                </a:solidFill>
              </a:rPr>
              <a:t>NJDEP Blue Acres Program</a:t>
            </a:r>
          </a:p>
        </p:txBody>
      </p:sp>
      <p:pic>
        <p:nvPicPr>
          <p:cNvPr id="1028" name="Picture 4">
            <a:extLst>
              <a:ext uri="{FF2B5EF4-FFF2-40B4-BE49-F238E27FC236}">
                <a16:creationId xmlns:a16="http://schemas.microsoft.com/office/drawing/2014/main" id="{595FABD1-D924-13C9-C4C4-A2DCB7233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34" y="4084386"/>
            <a:ext cx="2539930" cy="2539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AEC20-29FA-9C9F-90CE-26BE841B4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2379" y="4084386"/>
            <a:ext cx="2621187" cy="2539930"/>
          </a:xfrm>
          <a:prstGeom prst="rect">
            <a:avLst/>
          </a:prstGeom>
        </p:spPr>
      </p:pic>
    </p:spTree>
    <p:extLst>
      <p:ext uri="{BB962C8B-B14F-4D97-AF65-F5344CB8AC3E}">
        <p14:creationId xmlns:p14="http://schemas.microsoft.com/office/powerpoint/2010/main" val="2580488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479CE03-DE92-4D5B-B0AE-3486508D2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C4C48B-8B53-DA02-2250-292F91175073}"/>
              </a:ext>
            </a:extLst>
          </p:cNvPr>
          <p:cNvSpPr>
            <a:spLocks noGrp="1"/>
          </p:cNvSpPr>
          <p:nvPr>
            <p:ph type="title"/>
          </p:nvPr>
        </p:nvSpPr>
        <p:spPr>
          <a:xfrm>
            <a:off x="6356523" y="4983496"/>
            <a:ext cx="5619337" cy="1837269"/>
          </a:xfrm>
        </p:spPr>
        <p:txBody>
          <a:bodyPr>
            <a:normAutofit/>
          </a:bodyPr>
          <a:lstStyle/>
          <a:p>
            <a:pPr algn="ctr"/>
            <a:r>
              <a:rPr lang="en-US" sz="4000"/>
              <a:t>Critical Takeaways</a:t>
            </a:r>
          </a:p>
        </p:txBody>
      </p:sp>
      <p:sp>
        <p:nvSpPr>
          <p:cNvPr id="57" name="Snip Diagonal Corner Rectangle 20">
            <a:extLst>
              <a:ext uri="{FF2B5EF4-FFF2-40B4-BE49-F238E27FC236}">
                <a16:creationId xmlns:a16="http://schemas.microsoft.com/office/drawing/2014/main" id="{25684ED9-D0E9-4690-9FB1-BE157D163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2"/>
            <a:ext cx="6096001"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3397296-AF72-CD20-B4B2-C73B6221E5D0}"/>
              </a:ext>
            </a:extLst>
          </p:cNvPr>
          <p:cNvPicPr>
            <a:picLocks noChangeAspect="1"/>
          </p:cNvPicPr>
          <p:nvPr/>
        </p:nvPicPr>
        <p:blipFill>
          <a:blip r:embed="rId3"/>
          <a:srcRect l="44696" r="12739" b="2"/>
          <a:stretch>
            <a:fillRect/>
          </a:stretch>
        </p:blipFill>
        <p:spPr>
          <a:xfrm>
            <a:off x="3911852" y="32658"/>
            <a:ext cx="2178530" cy="3429004"/>
          </a:xfrm>
          <a:prstGeom prst="rect">
            <a:avLst/>
          </a:prstGeom>
        </p:spPr>
      </p:pic>
      <p:cxnSp>
        <p:nvCxnSpPr>
          <p:cNvPr id="59" name="Straight Connector 58">
            <a:extLst>
              <a:ext uri="{FF2B5EF4-FFF2-40B4-BE49-F238E27FC236}">
                <a16:creationId xmlns:a16="http://schemas.microsoft.com/office/drawing/2014/main" id="{A15F6AAC-747C-406A-9B5B-CF3347ED80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55570" y="342900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FFDB2E-C218-4D35-84B0-28D916743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040380" y="388620"/>
            <a:ext cx="0" cy="608076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763BBBE-1EF1-4EF2-99A8-4FAC9EEDD9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46045" y="0"/>
            <a:ext cx="0" cy="3429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A2E621A-8ED7-4491-8DA9-23DCE22C5B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8011"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E92DD8-7CBF-EC36-743C-013EB3EE0ACE}"/>
              </a:ext>
            </a:extLst>
          </p:cNvPr>
          <p:cNvSpPr>
            <a:spLocks noGrp="1"/>
          </p:cNvSpPr>
          <p:nvPr>
            <p:ph idx="1"/>
          </p:nvPr>
        </p:nvSpPr>
        <p:spPr>
          <a:xfrm>
            <a:off x="6197819" y="388944"/>
            <a:ext cx="5869869" cy="3187361"/>
          </a:xfrm>
        </p:spPr>
        <p:txBody>
          <a:bodyPr>
            <a:normAutofit fontScale="92500" lnSpcReduction="10000"/>
          </a:bodyPr>
          <a:lstStyle/>
          <a:p>
            <a:pPr>
              <a:lnSpc>
                <a:spcPct val="90000"/>
              </a:lnSpc>
            </a:pPr>
            <a:r>
              <a:rPr lang="en-US" sz="1800">
                <a:latin typeface="Aptos" panose="020B0004020202020204" pitchFamily="34" charset="0"/>
                <a:ea typeface="Times New Roman" panose="02020603050405020304" pitchFamily="18" charset="0"/>
                <a:cs typeface="Times New Roman" panose="02020603050405020304" pitchFamily="18" charset="0"/>
              </a:rPr>
              <a:t>Resilience strategies only get more expensive the longer we delay</a:t>
            </a:r>
          </a:p>
          <a:p>
            <a:pPr lvl="1">
              <a:lnSpc>
                <a:spcPct val="90000"/>
              </a:lnSpc>
            </a:pPr>
            <a:r>
              <a:rPr lang="en-US">
                <a:latin typeface="Aptos" panose="020B0004020202020204" pitchFamily="34" charset="0"/>
                <a:ea typeface="Times New Roman" panose="02020603050405020304" pitchFamily="18" charset="0"/>
                <a:cs typeface="Times New Roman" panose="02020603050405020304" pitchFamily="18" charset="0"/>
              </a:rPr>
              <a:t>Not only in $$, but in humanitarian loss</a:t>
            </a:r>
          </a:p>
          <a:p>
            <a:pPr>
              <a:lnSpc>
                <a:spcPct val="90000"/>
              </a:lnSpc>
            </a:pPr>
            <a:r>
              <a:rPr lang="en-US" sz="1800">
                <a:latin typeface="Aptos" panose="020B0004020202020204" pitchFamily="34" charset="0"/>
                <a:cs typeface="Times New Roman" panose="02020603050405020304" pitchFamily="18" charset="0"/>
              </a:rPr>
              <a:t>Robust State climate resilience funding allows for much faster implementation of buyouts and less red tape</a:t>
            </a:r>
          </a:p>
          <a:p>
            <a:pPr lvl="1">
              <a:lnSpc>
                <a:spcPct val="90000"/>
              </a:lnSpc>
            </a:pPr>
            <a:r>
              <a:rPr lang="en-US">
                <a:latin typeface="Aptos" panose="020B0004020202020204" pitchFamily="34" charset="0"/>
                <a:cs typeface="Times New Roman" panose="02020603050405020304" pitchFamily="18" charset="0"/>
              </a:rPr>
              <a:t>Allows for more consideration of buyout applications for damage not tied to a Federal disaster declaration</a:t>
            </a:r>
          </a:p>
          <a:p>
            <a:pPr lvl="1">
              <a:lnSpc>
                <a:spcPct val="90000"/>
              </a:lnSpc>
            </a:pPr>
            <a:r>
              <a:rPr lang="en-US">
                <a:latin typeface="Aptos" panose="020B0004020202020204" pitchFamily="34" charset="0"/>
                <a:cs typeface="Times New Roman" panose="02020603050405020304" pitchFamily="18" charset="0"/>
              </a:rPr>
              <a:t>Stable funding to compete with volatile housing market</a:t>
            </a:r>
          </a:p>
          <a:p>
            <a:pPr lvl="1">
              <a:lnSpc>
                <a:spcPct val="90000"/>
              </a:lnSpc>
            </a:pPr>
            <a:r>
              <a:rPr lang="en-US">
                <a:latin typeface="Aptos" panose="020B0004020202020204" pitchFamily="34" charset="0"/>
                <a:cs typeface="Times New Roman" panose="02020603050405020304" pitchFamily="18" charset="0"/>
              </a:rPr>
              <a:t>Broader outreach to more at-risk areas in NJ</a:t>
            </a:r>
          </a:p>
          <a:p>
            <a:pPr lvl="1">
              <a:lnSpc>
                <a:spcPct val="90000"/>
              </a:lnSpc>
            </a:pPr>
            <a:r>
              <a:rPr lang="en-US">
                <a:latin typeface="Aptos" panose="020B0004020202020204" pitchFamily="34" charset="0"/>
                <a:cs typeface="Times New Roman" panose="02020603050405020304" pitchFamily="18" charset="0"/>
              </a:rPr>
              <a:t>More Case Managers to work with homeowners</a:t>
            </a:r>
          </a:p>
        </p:txBody>
      </p:sp>
      <p:grpSp>
        <p:nvGrpSpPr>
          <p:cNvPr id="69" name="Group 68">
            <a:extLst>
              <a:ext uri="{FF2B5EF4-FFF2-40B4-BE49-F238E27FC236}">
                <a16:creationId xmlns:a16="http://schemas.microsoft.com/office/drawing/2014/main" id="{FE7A6596-CCE1-4DC7-89CE-A8EAFE941B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2292" y="2963333"/>
            <a:ext cx="1896535" cy="2218267"/>
            <a:chOff x="10292292" y="2963333"/>
            <a:chExt cx="1896535" cy="2218267"/>
          </a:xfrm>
        </p:grpSpPr>
        <p:cxnSp>
          <p:nvCxnSpPr>
            <p:cNvPr id="61" name="Straight Connector 60">
              <a:extLst>
                <a:ext uri="{FF2B5EF4-FFF2-40B4-BE49-F238E27FC236}">
                  <a16:creationId xmlns:a16="http://schemas.microsoft.com/office/drawing/2014/main" id="{6B823F2A-F383-49C6-A5CE-75E3B0478F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AD13E1-41C1-4B9C-8604-44904733DD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3E63409C-E402-4602-81C5-871BB97EC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4E540C2-9ADF-4205-8D6A-C2A59D461F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C3992D6C-706B-4AC6-9EC1-ABF0111944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0" name="Picture 19">
            <a:extLst>
              <a:ext uri="{FF2B5EF4-FFF2-40B4-BE49-F238E27FC236}">
                <a16:creationId xmlns:a16="http://schemas.microsoft.com/office/drawing/2014/main" id="{B7F59C01-847A-3FE6-4C5A-1EFB1E373FFE}"/>
              </a:ext>
            </a:extLst>
          </p:cNvPr>
          <p:cNvPicPr>
            <a:picLocks noChangeAspect="1"/>
          </p:cNvPicPr>
          <p:nvPr/>
        </p:nvPicPr>
        <p:blipFill>
          <a:blip r:embed="rId4"/>
          <a:srcRect l="19313" r="9883"/>
          <a:stretch>
            <a:fillRect/>
          </a:stretch>
        </p:blipFill>
        <p:spPr>
          <a:xfrm>
            <a:off x="2411667" y="3470048"/>
            <a:ext cx="3670472" cy="3365926"/>
          </a:xfrm>
          <a:prstGeom prst="rect">
            <a:avLst/>
          </a:prstGeom>
          <a:effectLst>
            <a:innerShdw blurRad="57150" dist="38100" dir="14460000">
              <a:prstClr val="black">
                <a:alpha val="70000"/>
              </a:prstClr>
            </a:innerShdw>
          </a:effectLst>
        </p:spPr>
      </p:pic>
      <p:pic>
        <p:nvPicPr>
          <p:cNvPr id="21" name="Picture 20">
            <a:extLst>
              <a:ext uri="{FF2B5EF4-FFF2-40B4-BE49-F238E27FC236}">
                <a16:creationId xmlns:a16="http://schemas.microsoft.com/office/drawing/2014/main" id="{FF97F641-EDC4-8AEF-7B05-9C607C7227C2}"/>
              </a:ext>
            </a:extLst>
          </p:cNvPr>
          <p:cNvPicPr>
            <a:picLocks noChangeAspect="1"/>
          </p:cNvPicPr>
          <p:nvPr/>
        </p:nvPicPr>
        <p:blipFill>
          <a:blip r:embed="rId5"/>
          <a:srcRect l="14197" r="13052" b="728"/>
          <a:stretch>
            <a:fillRect/>
          </a:stretch>
        </p:blipFill>
        <p:spPr>
          <a:xfrm>
            <a:off x="10633" y="14044"/>
            <a:ext cx="3870675" cy="3414956"/>
          </a:xfrm>
          <a:prstGeom prst="rect">
            <a:avLst/>
          </a:prstGeom>
          <a:effectLst>
            <a:innerShdw blurRad="57150" dist="38100" dir="14460000">
              <a:prstClr val="black">
                <a:alpha val="70000"/>
              </a:prstClr>
            </a:innerShdw>
          </a:effectLst>
        </p:spPr>
      </p:pic>
      <p:pic>
        <p:nvPicPr>
          <p:cNvPr id="32" name="Picture 31">
            <a:extLst>
              <a:ext uri="{FF2B5EF4-FFF2-40B4-BE49-F238E27FC236}">
                <a16:creationId xmlns:a16="http://schemas.microsoft.com/office/drawing/2014/main" id="{1F9C1E91-61DA-70C6-D114-D01002568CD8}"/>
              </a:ext>
            </a:extLst>
          </p:cNvPr>
          <p:cNvPicPr>
            <a:picLocks noChangeAspect="1"/>
          </p:cNvPicPr>
          <p:nvPr/>
        </p:nvPicPr>
        <p:blipFill>
          <a:blip r:embed="rId6"/>
          <a:srcRect l="34418" t="5540" r="15213" b="24790"/>
          <a:stretch>
            <a:fillRect/>
          </a:stretch>
        </p:blipFill>
        <p:spPr>
          <a:xfrm>
            <a:off x="8348" y="3460166"/>
            <a:ext cx="2352143" cy="338379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189075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D3AACB4-F57B-47C5-A2C1-0BD8FDAA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FBFFC-DF77-E9C1-EECB-F4FF8CC6B09F}"/>
              </a:ext>
            </a:extLst>
          </p:cNvPr>
          <p:cNvSpPr>
            <a:spLocks noGrp="1"/>
          </p:cNvSpPr>
          <p:nvPr>
            <p:ph type="title"/>
          </p:nvPr>
        </p:nvSpPr>
        <p:spPr>
          <a:xfrm>
            <a:off x="6240163" y="763588"/>
            <a:ext cx="5857102" cy="912812"/>
          </a:xfrm>
        </p:spPr>
        <p:txBody>
          <a:bodyPr>
            <a:normAutofit/>
          </a:bodyPr>
          <a:lstStyle/>
          <a:p>
            <a:r>
              <a:rPr lang="en-US" sz="3200"/>
              <a:t>Who can help, and how?</a:t>
            </a:r>
          </a:p>
        </p:txBody>
      </p:sp>
      <p:sp>
        <p:nvSpPr>
          <p:cNvPr id="26" name="Snip Diagonal Corner Rectangle 20">
            <a:extLst>
              <a:ext uri="{FF2B5EF4-FFF2-40B4-BE49-F238E27FC236}">
                <a16:creationId xmlns:a16="http://schemas.microsoft.com/office/drawing/2014/main" id="{A455A656-05F2-40AA-902E-1D3C17893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2"/>
            <a:ext cx="6096001"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AI-generated content may be incorrect.">
            <a:extLst>
              <a:ext uri="{FF2B5EF4-FFF2-40B4-BE49-F238E27FC236}">
                <a16:creationId xmlns:a16="http://schemas.microsoft.com/office/drawing/2014/main" id="{663EACAA-562D-87A0-2236-1F7475687783}"/>
              </a:ext>
            </a:extLst>
          </p:cNvPr>
          <p:cNvPicPr>
            <a:picLocks noChangeAspect="1"/>
          </p:cNvPicPr>
          <p:nvPr/>
        </p:nvPicPr>
        <p:blipFill>
          <a:blip r:embed="rId4"/>
          <a:srcRect r="8066" b="2"/>
          <a:stretch>
            <a:fillRect/>
          </a:stretch>
        </p:blipFill>
        <p:spPr>
          <a:xfrm>
            <a:off x="31892" y="4293316"/>
            <a:ext cx="3697539" cy="2563941"/>
          </a:xfrm>
          <a:prstGeom prst="rect">
            <a:avLst/>
          </a:prstGeom>
        </p:spPr>
      </p:pic>
      <p:pic>
        <p:nvPicPr>
          <p:cNvPr id="13" name="Picture 12">
            <a:extLst>
              <a:ext uri="{FF2B5EF4-FFF2-40B4-BE49-F238E27FC236}">
                <a16:creationId xmlns:a16="http://schemas.microsoft.com/office/drawing/2014/main" id="{ABCB7C1A-29F8-65A3-FDAF-4DAFB18AB2C8}"/>
              </a:ext>
            </a:extLst>
          </p:cNvPr>
          <p:cNvPicPr>
            <a:picLocks noChangeAspect="1"/>
          </p:cNvPicPr>
          <p:nvPr/>
        </p:nvPicPr>
        <p:blipFill>
          <a:blip r:embed="rId5"/>
          <a:srcRect r="7513" b="1"/>
          <a:stretch>
            <a:fillRect/>
          </a:stretch>
        </p:blipFill>
        <p:spPr>
          <a:xfrm>
            <a:off x="-2884" y="13208"/>
            <a:ext cx="6096001" cy="4267752"/>
          </a:xfrm>
          <a:prstGeom prst="rect">
            <a:avLst/>
          </a:prstGeom>
        </p:spPr>
      </p:pic>
      <p:pic>
        <p:nvPicPr>
          <p:cNvPr id="5" name="Picture 4" descr="A group of people in clothing&#10;&#10;AI-generated content may be incorrect.">
            <a:extLst>
              <a:ext uri="{FF2B5EF4-FFF2-40B4-BE49-F238E27FC236}">
                <a16:creationId xmlns:a16="http://schemas.microsoft.com/office/drawing/2014/main" id="{E3988047-74E5-83AC-8FC6-F182B72BCB17}"/>
              </a:ext>
            </a:extLst>
          </p:cNvPr>
          <p:cNvPicPr>
            <a:picLocks noChangeAspect="1"/>
          </p:cNvPicPr>
          <p:nvPr/>
        </p:nvPicPr>
        <p:blipFill>
          <a:blip r:embed="rId6"/>
          <a:srcRect l="10008" r="33065" b="2"/>
          <a:stretch>
            <a:fillRect/>
          </a:stretch>
        </p:blipFill>
        <p:spPr>
          <a:xfrm>
            <a:off x="3749040" y="4233334"/>
            <a:ext cx="2343786" cy="2624667"/>
          </a:xfrm>
          <a:prstGeom prst="rect">
            <a:avLst/>
          </a:prstGeom>
        </p:spPr>
      </p:pic>
      <p:cxnSp>
        <p:nvCxnSpPr>
          <p:cNvPr id="28" name="Straight Connector 27">
            <a:extLst>
              <a:ext uri="{FF2B5EF4-FFF2-40B4-BE49-F238E27FC236}">
                <a16:creationId xmlns:a16="http://schemas.microsoft.com/office/drawing/2014/main" id="{3BCE24C0-1195-4FAD-8FB8-FE00484D07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040380" y="1192953"/>
            <a:ext cx="0" cy="608076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26BDE5-09F2-4D38-BA0A-A8C2A8CC25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49039" y="4233333"/>
            <a:ext cx="0" cy="2624667"/>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E96DC64-9813-49CD-9471-AECE06ACC4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8011"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CDA35C-6417-B35D-2A0A-B649F758479E}"/>
              </a:ext>
            </a:extLst>
          </p:cNvPr>
          <p:cNvSpPr>
            <a:spLocks noGrp="1"/>
          </p:cNvSpPr>
          <p:nvPr>
            <p:ph idx="1"/>
          </p:nvPr>
        </p:nvSpPr>
        <p:spPr>
          <a:xfrm>
            <a:off x="6227806" y="1000898"/>
            <a:ext cx="5869459" cy="3052118"/>
          </a:xfrm>
        </p:spPr>
        <p:txBody>
          <a:bodyPr>
            <a:normAutofit/>
          </a:bodyPr>
          <a:lstStyle/>
          <a:p>
            <a:r>
              <a:rPr lang="en-US" sz="1800"/>
              <a:t>Local/municipal officials</a:t>
            </a:r>
          </a:p>
          <a:p>
            <a:r>
              <a:rPr lang="en-US" sz="1800"/>
              <a:t>State officials and legislators</a:t>
            </a:r>
          </a:p>
          <a:p>
            <a:r>
              <a:rPr lang="en-US" sz="1800"/>
              <a:t>Groups interested in creating buyout programs</a:t>
            </a:r>
          </a:p>
          <a:p>
            <a:r>
              <a:rPr lang="en-US" sz="1800"/>
              <a:t>Community leaders and neighbors</a:t>
            </a:r>
          </a:p>
        </p:txBody>
      </p:sp>
      <p:grpSp>
        <p:nvGrpSpPr>
          <p:cNvPr id="34" name="Group 33">
            <a:extLst>
              <a:ext uri="{FF2B5EF4-FFF2-40B4-BE49-F238E27FC236}">
                <a16:creationId xmlns:a16="http://schemas.microsoft.com/office/drawing/2014/main" id="{E1BFC7C4-C447-4EEA-90EF-5315214424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2292" y="2963333"/>
            <a:ext cx="1896535" cy="2218267"/>
            <a:chOff x="10292292" y="2963333"/>
            <a:chExt cx="1896535" cy="2218267"/>
          </a:xfrm>
        </p:grpSpPr>
        <p:cxnSp>
          <p:nvCxnSpPr>
            <p:cNvPr id="35" name="Straight Connector 34">
              <a:extLst>
                <a:ext uri="{FF2B5EF4-FFF2-40B4-BE49-F238E27FC236}">
                  <a16:creationId xmlns:a16="http://schemas.microsoft.com/office/drawing/2014/main" id="{86D63989-C830-40FF-B768-709BF97F94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4BDB437-C124-4CEC-8D81-EC1C3E9F43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53EF13A-27A4-40B7-8289-4D7FA73E72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547BD59-3992-441E-85B0-AAF0D965B1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4B9466E-3D1B-4EA6-929A-622919AB118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8013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 name="Rectangle 1023">
            <a:extLst>
              <a:ext uri="{FF2B5EF4-FFF2-40B4-BE49-F238E27FC236}">
                <a16:creationId xmlns:a16="http://schemas.microsoft.com/office/drawing/2014/main" id="{0A9DBF74-F8AB-99B2-0D19-E5C5D80EE8EE}"/>
              </a:ext>
            </a:extLst>
          </p:cNvPr>
          <p:cNvSpPr/>
          <p:nvPr/>
        </p:nvSpPr>
        <p:spPr>
          <a:xfrm>
            <a:off x="4876800" y="0"/>
            <a:ext cx="7315200" cy="6858000"/>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E714274B-11D4-0326-BFBD-F317CDE0ED50}"/>
              </a:ext>
            </a:extLst>
          </p:cNvPr>
          <p:cNvSpPr/>
          <p:nvPr/>
        </p:nvSpPr>
        <p:spPr>
          <a:xfrm>
            <a:off x="5063613" y="1019278"/>
            <a:ext cx="6941574" cy="4819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681793-AC8B-F695-3654-B3CD4B89BD06}"/>
              </a:ext>
            </a:extLst>
          </p:cNvPr>
          <p:cNvSpPr>
            <a:spLocks noGrp="1"/>
          </p:cNvSpPr>
          <p:nvPr>
            <p:ph type="title"/>
          </p:nvPr>
        </p:nvSpPr>
        <p:spPr>
          <a:xfrm>
            <a:off x="6357114" y="1062051"/>
            <a:ext cx="4400585" cy="695859"/>
          </a:xfrm>
        </p:spPr>
        <p:txBody>
          <a:bodyPr>
            <a:normAutofit/>
          </a:bodyPr>
          <a:lstStyle/>
          <a:p>
            <a:r>
              <a:rPr lang="en-US" sz="3200" u="sng"/>
              <a:t>For More Information:</a:t>
            </a:r>
          </a:p>
        </p:txBody>
      </p:sp>
      <p:pic>
        <p:nvPicPr>
          <p:cNvPr id="9" name="Picture 8">
            <a:extLst>
              <a:ext uri="{FF2B5EF4-FFF2-40B4-BE49-F238E27FC236}">
                <a16:creationId xmlns:a16="http://schemas.microsoft.com/office/drawing/2014/main" id="{5BC8EB7D-777A-9F9F-8995-23B55D34C2B2}"/>
              </a:ext>
            </a:extLst>
          </p:cNvPr>
          <p:cNvPicPr>
            <a:picLocks noChangeAspect="1"/>
          </p:cNvPicPr>
          <p:nvPr/>
        </p:nvPicPr>
        <p:blipFill>
          <a:blip r:embed="rId3">
            <a:extLst>
              <a:ext uri="{28A0092B-C50C-407E-A947-70E740481C1C}">
                <a14:useLocalDpi xmlns:a14="http://schemas.microsoft.com/office/drawing/2010/main" val="0"/>
              </a:ext>
            </a:extLst>
          </a:blip>
          <a:srcRect t="5521" b="5308"/>
          <a:stretch>
            <a:fillRect/>
          </a:stretch>
        </p:blipFill>
        <p:spPr>
          <a:xfrm>
            <a:off x="1574646" y="715515"/>
            <a:ext cx="2699635" cy="4204898"/>
          </a:xfrm>
          <a:prstGeom prst="rect">
            <a:avLst/>
          </a:prstGeom>
        </p:spPr>
      </p:pic>
      <p:pic>
        <p:nvPicPr>
          <p:cNvPr id="5" name="Picture 4">
            <a:extLst>
              <a:ext uri="{FF2B5EF4-FFF2-40B4-BE49-F238E27FC236}">
                <a16:creationId xmlns:a16="http://schemas.microsoft.com/office/drawing/2014/main" id="{E370C623-7590-5826-75D3-AA55F724BC54}"/>
              </a:ext>
            </a:extLst>
          </p:cNvPr>
          <p:cNvPicPr>
            <a:picLocks noChangeAspect="1"/>
          </p:cNvPicPr>
          <p:nvPr/>
        </p:nvPicPr>
        <p:blipFill>
          <a:blip r:embed="rId4"/>
          <a:srcRect l="935" r="12881"/>
          <a:stretch>
            <a:fillRect/>
          </a:stretch>
        </p:blipFill>
        <p:spPr>
          <a:xfrm>
            <a:off x="10042997" y="1997789"/>
            <a:ext cx="1356847" cy="1574360"/>
          </a:xfrm>
          <a:prstGeom prst="rect">
            <a:avLst/>
          </a:prstGeom>
        </p:spPr>
      </p:pic>
      <p:pic>
        <p:nvPicPr>
          <p:cNvPr id="6" name="Picture 4">
            <a:extLst>
              <a:ext uri="{FF2B5EF4-FFF2-40B4-BE49-F238E27FC236}">
                <a16:creationId xmlns:a16="http://schemas.microsoft.com/office/drawing/2014/main" id="{BC7755D1-FB38-688E-D8C5-29F2FB742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9611" y="5127522"/>
            <a:ext cx="1189703" cy="11897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3F968A4-9ED7-63D1-56D4-87088CEA647B}"/>
              </a:ext>
            </a:extLst>
          </p:cNvPr>
          <p:cNvPicPr>
            <a:picLocks noChangeAspect="1"/>
          </p:cNvPicPr>
          <p:nvPr/>
        </p:nvPicPr>
        <p:blipFill>
          <a:blip r:embed="rId6"/>
          <a:stretch>
            <a:fillRect/>
          </a:stretch>
        </p:blipFill>
        <p:spPr>
          <a:xfrm>
            <a:off x="5515116" y="1946798"/>
            <a:ext cx="1012723" cy="729161"/>
          </a:xfrm>
          <a:prstGeom prst="rect">
            <a:avLst/>
          </a:prstGeom>
        </p:spPr>
      </p:pic>
      <p:sp>
        <p:nvSpPr>
          <p:cNvPr id="24" name="Text Placeholder 21">
            <a:extLst>
              <a:ext uri="{FF2B5EF4-FFF2-40B4-BE49-F238E27FC236}">
                <a16:creationId xmlns:a16="http://schemas.microsoft.com/office/drawing/2014/main" id="{6E189BDD-0C71-4C02-A77A-81073CAFEDD7}"/>
              </a:ext>
            </a:extLst>
          </p:cNvPr>
          <p:cNvSpPr txBox="1">
            <a:spLocks noGrp="1"/>
          </p:cNvSpPr>
          <p:nvPr/>
        </p:nvSpPr>
        <p:spPr>
          <a:xfrm>
            <a:off x="6811985" y="1944121"/>
            <a:ext cx="4303713" cy="731838"/>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lvl="0" indent="0">
              <a:buNone/>
            </a:pPr>
            <a:r>
              <a:rPr lang="en-US" sz="2400" b="0">
                <a:solidFill>
                  <a:srgbClr val="002060"/>
                </a:solidFill>
                <a:latin typeface="Calibri"/>
                <a:cs typeface="Calibri"/>
              </a:rPr>
              <a:t>dep.nj.gov/blueacres</a:t>
            </a:r>
          </a:p>
        </p:txBody>
      </p:sp>
      <p:pic>
        <p:nvPicPr>
          <p:cNvPr id="27" name="Picture 26">
            <a:extLst>
              <a:ext uri="{FF2B5EF4-FFF2-40B4-BE49-F238E27FC236}">
                <a16:creationId xmlns:a16="http://schemas.microsoft.com/office/drawing/2014/main" id="{F44FACC2-3679-400B-AF12-7046589CB0DE}"/>
              </a:ext>
            </a:extLst>
          </p:cNvPr>
          <p:cNvPicPr>
            <a:picLocks noChangeAspect="1"/>
          </p:cNvPicPr>
          <p:nvPr/>
        </p:nvPicPr>
        <p:blipFill>
          <a:blip r:embed="rId7"/>
          <a:stretch>
            <a:fillRect/>
          </a:stretch>
        </p:blipFill>
        <p:spPr>
          <a:xfrm>
            <a:off x="5632823" y="2862170"/>
            <a:ext cx="777307" cy="746825"/>
          </a:xfrm>
          <a:prstGeom prst="rect">
            <a:avLst/>
          </a:prstGeom>
        </p:spPr>
      </p:pic>
      <p:sp>
        <p:nvSpPr>
          <p:cNvPr id="28" name="Text Placeholder 6">
            <a:extLst>
              <a:ext uri="{FF2B5EF4-FFF2-40B4-BE49-F238E27FC236}">
                <a16:creationId xmlns:a16="http://schemas.microsoft.com/office/drawing/2014/main" id="{0E8F7A48-A474-4420-A72C-C35CA1B539FD}"/>
              </a:ext>
            </a:extLst>
          </p:cNvPr>
          <p:cNvSpPr txBox="1">
            <a:spLocks noGrp="1"/>
          </p:cNvSpPr>
          <p:nvPr/>
        </p:nvSpPr>
        <p:spPr>
          <a:xfrm>
            <a:off x="6811985" y="2926019"/>
            <a:ext cx="2492375" cy="619125"/>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lvl="0" indent="0">
              <a:buNone/>
            </a:pPr>
            <a:r>
              <a:rPr lang="en-US" sz="2400" b="0">
                <a:solidFill>
                  <a:srgbClr val="002060"/>
                </a:solidFill>
                <a:latin typeface="Calibri"/>
                <a:cs typeface="Calibri"/>
              </a:rPr>
              <a:t>609-940-4140</a:t>
            </a:r>
            <a:endParaRPr lang="en-US" sz="2400" b="0">
              <a:solidFill>
                <a:srgbClr val="002060"/>
              </a:solidFill>
            </a:endParaRPr>
          </a:p>
        </p:txBody>
      </p:sp>
      <p:pic>
        <p:nvPicPr>
          <p:cNvPr id="30" name="Picture 29">
            <a:extLst>
              <a:ext uri="{FF2B5EF4-FFF2-40B4-BE49-F238E27FC236}">
                <a16:creationId xmlns:a16="http://schemas.microsoft.com/office/drawing/2014/main" id="{4770117C-4880-DFEC-00F1-92B8DFA99EB4}"/>
              </a:ext>
            </a:extLst>
          </p:cNvPr>
          <p:cNvPicPr>
            <a:picLocks noChangeAspect="1"/>
          </p:cNvPicPr>
          <p:nvPr/>
        </p:nvPicPr>
        <p:blipFill>
          <a:blip r:embed="rId8"/>
          <a:stretch>
            <a:fillRect/>
          </a:stretch>
        </p:blipFill>
        <p:spPr>
          <a:xfrm>
            <a:off x="5352451" y="4362036"/>
            <a:ext cx="6409912" cy="1360338"/>
          </a:xfrm>
          <a:prstGeom prst="rect">
            <a:avLst/>
          </a:prstGeom>
        </p:spPr>
      </p:pic>
    </p:spTree>
    <p:extLst>
      <p:ext uri="{BB962C8B-B14F-4D97-AF65-F5344CB8AC3E}">
        <p14:creationId xmlns:p14="http://schemas.microsoft.com/office/powerpoint/2010/main" val="374021049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30FB1338-B110-924B-AD7F-E5BD32FA3325}"/>
              </a:ext>
            </a:extLst>
          </p:cNvPr>
          <p:cNvSpPr/>
          <p:nvPr/>
        </p:nvSpPr>
        <p:spPr>
          <a:xfrm>
            <a:off x="0" y="0"/>
            <a:ext cx="5860021"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itle 95">
            <a:extLst>
              <a:ext uri="{FF2B5EF4-FFF2-40B4-BE49-F238E27FC236}">
                <a16:creationId xmlns:a16="http://schemas.microsoft.com/office/drawing/2014/main" id="{4342CEF9-5F60-E44D-3178-6DDA2F2A451A}"/>
              </a:ext>
            </a:extLst>
          </p:cNvPr>
          <p:cNvSpPr>
            <a:spLocks noGrp="1"/>
          </p:cNvSpPr>
          <p:nvPr>
            <p:ph type="title"/>
          </p:nvPr>
        </p:nvSpPr>
        <p:spPr>
          <a:xfrm>
            <a:off x="420414" y="137887"/>
            <a:ext cx="5244662" cy="787023"/>
          </a:xfrm>
        </p:spPr>
        <p:txBody>
          <a:bodyPr/>
          <a:lstStyle/>
          <a:p>
            <a:r>
              <a:rPr lang="en-US">
                <a:solidFill>
                  <a:schemeClr val="bg2">
                    <a:lumMod val="50000"/>
                  </a:schemeClr>
                </a:solidFill>
              </a:rPr>
              <a:t>What is Blue Acres?</a:t>
            </a:r>
            <a:r>
              <a:rPr lang="en-US"/>
              <a:t>?</a:t>
            </a:r>
          </a:p>
        </p:txBody>
      </p:sp>
      <p:sp>
        <p:nvSpPr>
          <p:cNvPr id="3" name="Content Placeholder 2">
            <a:extLst>
              <a:ext uri="{FF2B5EF4-FFF2-40B4-BE49-F238E27FC236}">
                <a16:creationId xmlns:a16="http://schemas.microsoft.com/office/drawing/2014/main" id="{6D0ADF5E-1B2E-CF6B-A965-834E6A8CD6A9}"/>
              </a:ext>
            </a:extLst>
          </p:cNvPr>
          <p:cNvSpPr>
            <a:spLocks noGrp="1"/>
          </p:cNvSpPr>
          <p:nvPr>
            <p:ph idx="1"/>
          </p:nvPr>
        </p:nvSpPr>
        <p:spPr>
          <a:xfrm>
            <a:off x="172887" y="2585346"/>
            <a:ext cx="5687133" cy="4189026"/>
          </a:xfrm>
        </p:spPr>
        <p:txBody>
          <a:bodyPr>
            <a:normAutofit/>
          </a:bodyPr>
          <a:lstStyle/>
          <a:p>
            <a:pPr>
              <a:lnSpc>
                <a:spcPct val="90000"/>
              </a:lnSpc>
              <a:buClr>
                <a:schemeClr val="bg2">
                  <a:lumMod val="50000"/>
                </a:schemeClr>
              </a:buClr>
              <a:buFont typeface="Wingdings" panose="05000000000000000000" pitchFamily="2" charset="2"/>
              <a:buChar char="Ø"/>
            </a:pPr>
            <a:r>
              <a:rPr lang="en-US" sz="1600">
                <a:solidFill>
                  <a:srgbClr val="002060"/>
                </a:solidFill>
              </a:rPr>
              <a:t>Voluntary State-led buyout program for flood-prone NJ properties</a:t>
            </a:r>
          </a:p>
          <a:p>
            <a:pPr>
              <a:lnSpc>
                <a:spcPct val="90000"/>
              </a:lnSpc>
              <a:buClr>
                <a:schemeClr val="bg2">
                  <a:lumMod val="50000"/>
                </a:schemeClr>
              </a:buClr>
              <a:buFont typeface="Wingdings" panose="05000000000000000000" pitchFamily="2" charset="2"/>
              <a:buChar char="Ø"/>
            </a:pPr>
            <a:r>
              <a:rPr lang="en-US" sz="1600">
                <a:solidFill>
                  <a:srgbClr val="002060"/>
                </a:solidFill>
              </a:rPr>
              <a:t>Complete buyouts using both State and Federal funds</a:t>
            </a:r>
          </a:p>
          <a:p>
            <a:pPr lvl="1">
              <a:lnSpc>
                <a:spcPct val="90000"/>
              </a:lnSpc>
              <a:buClr>
                <a:schemeClr val="bg2">
                  <a:lumMod val="50000"/>
                </a:schemeClr>
              </a:buClr>
              <a:buFont typeface="Wingdings" panose="05000000000000000000" pitchFamily="2" charset="2"/>
              <a:buChar char="Ø"/>
            </a:pPr>
            <a:r>
              <a:rPr lang="en-US" sz="1600">
                <a:solidFill>
                  <a:srgbClr val="002060"/>
                </a:solidFill>
              </a:rPr>
              <a:t>Garden State Preservation Trust (GSPT)</a:t>
            </a:r>
          </a:p>
          <a:p>
            <a:pPr lvl="1">
              <a:lnSpc>
                <a:spcPct val="90000"/>
              </a:lnSpc>
              <a:buClr>
                <a:schemeClr val="bg2">
                  <a:lumMod val="50000"/>
                </a:schemeClr>
              </a:buClr>
              <a:buFont typeface="Wingdings" panose="05000000000000000000" pitchFamily="2" charset="2"/>
              <a:buChar char="Ø"/>
            </a:pPr>
            <a:r>
              <a:rPr lang="en-US" sz="1600">
                <a:solidFill>
                  <a:srgbClr val="002060"/>
                </a:solidFill>
              </a:rPr>
              <a:t>FEMA</a:t>
            </a:r>
          </a:p>
          <a:p>
            <a:pPr lvl="1">
              <a:lnSpc>
                <a:spcPct val="90000"/>
              </a:lnSpc>
              <a:buClr>
                <a:schemeClr val="bg2">
                  <a:lumMod val="50000"/>
                </a:schemeClr>
              </a:buClr>
              <a:buFont typeface="Wingdings" panose="05000000000000000000" pitchFamily="2" charset="2"/>
              <a:buChar char="Ø"/>
            </a:pPr>
            <a:r>
              <a:rPr lang="en-US" sz="1600">
                <a:solidFill>
                  <a:srgbClr val="002060"/>
                </a:solidFill>
              </a:rPr>
              <a:t>HUD</a:t>
            </a:r>
          </a:p>
          <a:p>
            <a:pPr lvl="1">
              <a:lnSpc>
                <a:spcPct val="90000"/>
              </a:lnSpc>
              <a:buClr>
                <a:schemeClr val="bg2">
                  <a:lumMod val="50000"/>
                </a:schemeClr>
              </a:buClr>
              <a:buFont typeface="Wingdings" panose="05000000000000000000" pitchFamily="2" charset="2"/>
              <a:buChar char="Ø"/>
            </a:pPr>
            <a:r>
              <a:rPr lang="en-US" sz="1600">
                <a:solidFill>
                  <a:srgbClr val="002060"/>
                </a:solidFill>
              </a:rPr>
              <a:t>USDA</a:t>
            </a:r>
          </a:p>
          <a:p>
            <a:pPr>
              <a:lnSpc>
                <a:spcPct val="90000"/>
              </a:lnSpc>
              <a:buClr>
                <a:schemeClr val="bg2">
                  <a:lumMod val="50000"/>
                </a:schemeClr>
              </a:buClr>
              <a:buFont typeface="Wingdings" panose="05000000000000000000" pitchFamily="2" charset="2"/>
              <a:buChar char="Ø"/>
            </a:pPr>
            <a:endParaRPr lang="en-US" sz="1600">
              <a:solidFill>
                <a:srgbClr val="002060"/>
              </a:solidFill>
            </a:endParaRPr>
          </a:p>
          <a:p>
            <a:pPr>
              <a:lnSpc>
                <a:spcPct val="90000"/>
              </a:lnSpc>
              <a:buClr>
                <a:schemeClr val="bg2">
                  <a:lumMod val="50000"/>
                </a:schemeClr>
              </a:buClr>
              <a:buFont typeface="Wingdings" panose="05000000000000000000" pitchFamily="2" charset="2"/>
              <a:buChar char="Ø"/>
            </a:pPr>
            <a:r>
              <a:rPr lang="en-US" sz="1600">
                <a:solidFill>
                  <a:srgbClr val="002060"/>
                </a:solidFill>
              </a:rPr>
              <a:t>Over 1,200 acquisitions since its inception in 1995</a:t>
            </a:r>
          </a:p>
          <a:p>
            <a:pPr>
              <a:lnSpc>
                <a:spcPct val="90000"/>
              </a:lnSpc>
              <a:buClr>
                <a:schemeClr val="bg2">
                  <a:lumMod val="50000"/>
                </a:schemeClr>
              </a:buClr>
              <a:buFont typeface="Wingdings" panose="05000000000000000000" pitchFamily="2" charset="2"/>
              <a:buChar char="Ø"/>
            </a:pPr>
            <a:r>
              <a:rPr lang="en-US" sz="1600">
                <a:solidFill>
                  <a:srgbClr val="002060"/>
                </a:solidFill>
              </a:rPr>
              <a:t>Increased frequency of severe flooding events creates more demand for buyouts</a:t>
            </a:r>
          </a:p>
        </p:txBody>
      </p:sp>
      <p:pic>
        <p:nvPicPr>
          <p:cNvPr id="94" name="Picture 93">
            <a:extLst>
              <a:ext uri="{FF2B5EF4-FFF2-40B4-BE49-F238E27FC236}">
                <a16:creationId xmlns:a16="http://schemas.microsoft.com/office/drawing/2014/main" id="{C0187716-9504-BD24-C9B0-95F625BD9700}"/>
              </a:ext>
            </a:extLst>
          </p:cNvPr>
          <p:cNvPicPr>
            <a:picLocks noChangeAspect="1"/>
          </p:cNvPicPr>
          <p:nvPr/>
        </p:nvPicPr>
        <p:blipFill>
          <a:blip r:embed="rId4"/>
          <a:stretch>
            <a:fillRect/>
          </a:stretch>
        </p:blipFill>
        <p:spPr>
          <a:xfrm>
            <a:off x="5937529" y="2665879"/>
            <a:ext cx="3492300" cy="2114319"/>
          </a:xfrm>
          <a:prstGeom prst="rect">
            <a:avLst/>
          </a:prstGeom>
        </p:spPr>
      </p:pic>
      <p:pic>
        <p:nvPicPr>
          <p:cNvPr id="95" name="Picture 94">
            <a:extLst>
              <a:ext uri="{FF2B5EF4-FFF2-40B4-BE49-F238E27FC236}">
                <a16:creationId xmlns:a16="http://schemas.microsoft.com/office/drawing/2014/main" id="{F48569F0-E368-3DCC-46B5-49DD165F3D30}"/>
              </a:ext>
            </a:extLst>
          </p:cNvPr>
          <p:cNvPicPr>
            <a:picLocks noChangeAspect="1"/>
          </p:cNvPicPr>
          <p:nvPr/>
        </p:nvPicPr>
        <p:blipFill>
          <a:blip r:embed="rId5"/>
          <a:stretch>
            <a:fillRect/>
          </a:stretch>
        </p:blipFill>
        <p:spPr>
          <a:xfrm>
            <a:off x="8473637" y="4580502"/>
            <a:ext cx="3718363" cy="2277498"/>
          </a:xfrm>
          <a:prstGeom prst="rect">
            <a:avLst/>
          </a:prstGeom>
        </p:spPr>
      </p:pic>
      <p:pic>
        <p:nvPicPr>
          <p:cNvPr id="102" name="Picture 101">
            <a:extLst>
              <a:ext uri="{FF2B5EF4-FFF2-40B4-BE49-F238E27FC236}">
                <a16:creationId xmlns:a16="http://schemas.microsoft.com/office/drawing/2014/main" id="{800800DB-ACF0-E490-8050-22DA0AA9E5C0}"/>
              </a:ext>
            </a:extLst>
          </p:cNvPr>
          <p:cNvPicPr>
            <a:picLocks noChangeAspect="1"/>
          </p:cNvPicPr>
          <p:nvPr/>
        </p:nvPicPr>
        <p:blipFill>
          <a:blip r:embed="rId6"/>
          <a:stretch>
            <a:fillRect/>
          </a:stretch>
        </p:blipFill>
        <p:spPr>
          <a:xfrm>
            <a:off x="589396" y="1069315"/>
            <a:ext cx="4416933" cy="1371626"/>
          </a:xfrm>
          <a:prstGeom prst="rect">
            <a:avLst/>
          </a:prstGeom>
        </p:spPr>
      </p:pic>
      <p:pic>
        <p:nvPicPr>
          <p:cNvPr id="111" name="Picture 110" descr="A picture containing map&#10;&#10;AI-generated content may be incorrect.">
            <a:extLst>
              <a:ext uri="{FF2B5EF4-FFF2-40B4-BE49-F238E27FC236}">
                <a16:creationId xmlns:a16="http://schemas.microsoft.com/office/drawing/2014/main" id="{1432F405-8600-F139-3D19-CA37E27FFB6D}"/>
              </a:ext>
            </a:extLst>
          </p:cNvPr>
          <p:cNvPicPr>
            <a:picLocks noChangeAspect="1"/>
          </p:cNvPicPr>
          <p:nvPr/>
        </p:nvPicPr>
        <p:blipFill>
          <a:blip r:embed="rId7"/>
          <a:stretch>
            <a:fillRect/>
          </a:stretch>
        </p:blipFill>
        <p:spPr>
          <a:xfrm>
            <a:off x="6254472" y="76050"/>
            <a:ext cx="2532992" cy="2507663"/>
          </a:xfrm>
          <a:prstGeom prst="rect">
            <a:avLst/>
          </a:prstGeom>
        </p:spPr>
      </p:pic>
      <p:pic>
        <p:nvPicPr>
          <p:cNvPr id="112" name="Picture 111">
            <a:extLst>
              <a:ext uri="{FF2B5EF4-FFF2-40B4-BE49-F238E27FC236}">
                <a16:creationId xmlns:a16="http://schemas.microsoft.com/office/drawing/2014/main" id="{6BA41C7A-D64C-053C-6A7B-E1B8DD362392}"/>
              </a:ext>
            </a:extLst>
          </p:cNvPr>
          <p:cNvPicPr>
            <a:picLocks noChangeAspect="1"/>
          </p:cNvPicPr>
          <p:nvPr/>
        </p:nvPicPr>
        <p:blipFill>
          <a:blip r:embed="rId8"/>
          <a:stretch>
            <a:fillRect/>
          </a:stretch>
        </p:blipFill>
        <p:spPr>
          <a:xfrm>
            <a:off x="9181915" y="76050"/>
            <a:ext cx="2650656" cy="2509296"/>
          </a:xfrm>
          <a:prstGeom prst="rect">
            <a:avLst/>
          </a:prstGeom>
        </p:spPr>
      </p:pic>
    </p:spTree>
    <p:extLst>
      <p:ext uri="{BB962C8B-B14F-4D97-AF65-F5344CB8AC3E}">
        <p14:creationId xmlns:p14="http://schemas.microsoft.com/office/powerpoint/2010/main" val="3032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88142C-D3C4-43DC-A844-A7D9ECB0F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682C0E-56F6-062D-472F-938CEDCFC585}"/>
              </a:ext>
            </a:extLst>
          </p:cNvPr>
          <p:cNvSpPr>
            <a:spLocks noGrp="1"/>
          </p:cNvSpPr>
          <p:nvPr>
            <p:ph type="ctrTitle"/>
          </p:nvPr>
        </p:nvSpPr>
        <p:spPr>
          <a:xfrm>
            <a:off x="684213" y="685799"/>
            <a:ext cx="4781147" cy="4892676"/>
          </a:xfrm>
        </p:spPr>
        <p:txBody>
          <a:bodyPr anchor="ctr">
            <a:normAutofit/>
          </a:bodyPr>
          <a:lstStyle/>
          <a:p>
            <a:pPr algn="r"/>
            <a:r>
              <a:rPr lang="en-US" sz="5200"/>
              <a:t>The Initial Question</a:t>
            </a:r>
          </a:p>
        </p:txBody>
      </p:sp>
      <p:sp>
        <p:nvSpPr>
          <p:cNvPr id="10" name="Rectangle 9">
            <a:extLst>
              <a:ext uri="{FF2B5EF4-FFF2-40B4-BE49-F238E27FC236}">
                <a16:creationId xmlns:a16="http://schemas.microsoft.com/office/drawing/2014/main" id="{416DC9EF-092A-4FEF-8A40-0E509CA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786F76-4493-85CA-3871-7E8CCDE1671E}"/>
              </a:ext>
            </a:extLst>
          </p:cNvPr>
          <p:cNvSpPr>
            <a:spLocks noGrp="1"/>
          </p:cNvSpPr>
          <p:nvPr>
            <p:ph type="subTitle" idx="1"/>
          </p:nvPr>
        </p:nvSpPr>
        <p:spPr>
          <a:xfrm>
            <a:off x="6400800" y="1295399"/>
            <a:ext cx="5596127" cy="4869981"/>
          </a:xfrm>
        </p:spPr>
        <p:txBody>
          <a:bodyPr anchor="ctr">
            <a:normAutofit/>
          </a:bodyPr>
          <a:lstStyle/>
          <a:p>
            <a:pPr marL="0" indent="0">
              <a:lnSpc>
                <a:spcPct val="90000"/>
              </a:lnSpc>
              <a:buNone/>
            </a:pPr>
            <a:r>
              <a:rPr lang="en-US" sz="3400">
                <a:solidFill>
                  <a:schemeClr val="tx2">
                    <a:lumMod val="60000"/>
                    <a:lumOff val="40000"/>
                  </a:schemeClr>
                </a:solidFill>
              </a:rPr>
              <a:t>What is the estimated total cost (purchase and non-purchase costs) for all current active, unfunded Blue Acres applications, if they were all purchased at Current Market Value?</a:t>
            </a:r>
          </a:p>
          <a:p>
            <a:pPr marL="0" indent="0">
              <a:lnSpc>
                <a:spcPct val="90000"/>
              </a:lnSpc>
              <a:buNone/>
            </a:pPr>
            <a:endParaRPr lang="en-US" sz="3400">
              <a:solidFill>
                <a:schemeClr val="tx2">
                  <a:lumMod val="60000"/>
                  <a:lumOff val="40000"/>
                </a:schemeClr>
              </a:solidFill>
            </a:endParaRPr>
          </a:p>
        </p:txBody>
      </p:sp>
    </p:spTree>
    <p:extLst>
      <p:ext uri="{BB962C8B-B14F-4D97-AF65-F5344CB8AC3E}">
        <p14:creationId xmlns:p14="http://schemas.microsoft.com/office/powerpoint/2010/main" val="28883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AI-generated content may be incorrect.">
            <a:extLst>
              <a:ext uri="{FF2B5EF4-FFF2-40B4-BE49-F238E27FC236}">
                <a16:creationId xmlns:a16="http://schemas.microsoft.com/office/drawing/2014/main" id="{1E427F9C-80B4-9DBA-AD6B-07E0D3E50ADB}"/>
              </a:ext>
            </a:extLst>
          </p:cNvPr>
          <p:cNvPicPr>
            <a:picLocks noGrp="1" noChangeAspect="1"/>
          </p:cNvPicPr>
          <p:nvPr>
            <p:ph idx="1"/>
          </p:nvPr>
        </p:nvPicPr>
        <p:blipFill>
          <a:blip r:embed="rId3"/>
          <a:stretch>
            <a:fillRect/>
          </a:stretch>
        </p:blipFill>
        <p:spPr>
          <a:xfrm>
            <a:off x="2227204" y="643467"/>
            <a:ext cx="7737591" cy="5571066"/>
          </a:xfrm>
          <a:prstGeom prst="rect">
            <a:avLst/>
          </a:prstGeom>
        </p:spPr>
      </p:pic>
    </p:spTree>
    <p:extLst>
      <p:ext uri="{BB962C8B-B14F-4D97-AF65-F5344CB8AC3E}">
        <p14:creationId xmlns:p14="http://schemas.microsoft.com/office/powerpoint/2010/main" val="1925584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58C7-B31E-ACBB-EB86-80E1CC1F1998}"/>
              </a:ext>
            </a:extLst>
          </p:cNvPr>
          <p:cNvSpPr>
            <a:spLocks noGrp="1"/>
          </p:cNvSpPr>
          <p:nvPr>
            <p:ph type="title"/>
          </p:nvPr>
        </p:nvSpPr>
        <p:spPr>
          <a:xfrm>
            <a:off x="0" y="74179"/>
            <a:ext cx="12192000" cy="600505"/>
          </a:xfrm>
        </p:spPr>
        <p:txBody>
          <a:bodyPr>
            <a:noAutofit/>
          </a:bodyPr>
          <a:lstStyle/>
          <a:p>
            <a:pPr algn="ctr"/>
            <a:r>
              <a:rPr lang="en-US" sz="2000"/>
              <a:t>Projection of Anticipated Yearly Blue Acres Buyout Applications Through FY33</a:t>
            </a:r>
          </a:p>
        </p:txBody>
      </p:sp>
      <p:sp>
        <p:nvSpPr>
          <p:cNvPr id="5" name="Content Placeholder 4">
            <a:extLst>
              <a:ext uri="{FF2B5EF4-FFF2-40B4-BE49-F238E27FC236}">
                <a16:creationId xmlns:a16="http://schemas.microsoft.com/office/drawing/2014/main" id="{2D141832-404A-7065-A86F-96B3FE4562A3}"/>
              </a:ext>
            </a:extLst>
          </p:cNvPr>
          <p:cNvSpPr>
            <a:spLocks noGrp="1"/>
          </p:cNvSpPr>
          <p:nvPr>
            <p:ph idx="1"/>
          </p:nvPr>
        </p:nvSpPr>
        <p:spPr>
          <a:xfrm>
            <a:off x="566487" y="5883167"/>
            <a:ext cx="11059021" cy="868650"/>
          </a:xfrm>
        </p:spPr>
        <p:txBody>
          <a:bodyPr>
            <a:normAutofit fontScale="85000" lnSpcReduction="10000"/>
          </a:bodyPr>
          <a:lstStyle/>
          <a:p>
            <a:r>
              <a:rPr lang="en-US" sz="2000">
                <a:solidFill>
                  <a:schemeClr val="tx1"/>
                </a:solidFill>
              </a:rPr>
              <a:t>Over the next 7 fiscal years, Blue Acres may expect to receive nearly </a:t>
            </a:r>
            <a:r>
              <a:rPr lang="en-US" sz="2000" b="1">
                <a:solidFill>
                  <a:schemeClr val="tx1"/>
                </a:solidFill>
              </a:rPr>
              <a:t>1,400 new applications </a:t>
            </a:r>
          </a:p>
          <a:p>
            <a:r>
              <a:rPr lang="en-US" sz="2000">
                <a:solidFill>
                  <a:schemeClr val="tx1"/>
                </a:solidFill>
              </a:rPr>
              <a:t>Of these, Blue Acres anticipates that approximately 61% (1,094) will be viable for implementation</a:t>
            </a:r>
          </a:p>
        </p:txBody>
      </p:sp>
      <p:pic>
        <p:nvPicPr>
          <p:cNvPr id="13" name="Picture 12">
            <a:extLst>
              <a:ext uri="{FF2B5EF4-FFF2-40B4-BE49-F238E27FC236}">
                <a16:creationId xmlns:a16="http://schemas.microsoft.com/office/drawing/2014/main" id="{1F30DA85-B1E7-FE2B-0338-58DAB4006C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8310" y="722769"/>
            <a:ext cx="10355374" cy="5030016"/>
          </a:xfrm>
          <a:prstGeom prst="rect">
            <a:avLst/>
          </a:prstGeom>
        </p:spPr>
      </p:pic>
      <p:sp>
        <p:nvSpPr>
          <p:cNvPr id="3" name="TextBox 2">
            <a:extLst>
              <a:ext uri="{FF2B5EF4-FFF2-40B4-BE49-F238E27FC236}">
                <a16:creationId xmlns:a16="http://schemas.microsoft.com/office/drawing/2014/main" id="{84D20AC7-57B6-4B22-3693-DD5DE72BF40A}"/>
              </a:ext>
            </a:extLst>
          </p:cNvPr>
          <p:cNvSpPr txBox="1"/>
          <p:nvPr/>
        </p:nvSpPr>
        <p:spPr>
          <a:xfrm>
            <a:off x="1154919" y="4728450"/>
            <a:ext cx="1453818" cy="461665"/>
          </a:xfrm>
          <a:prstGeom prst="rect">
            <a:avLst/>
          </a:prstGeom>
          <a:noFill/>
        </p:spPr>
        <p:txBody>
          <a:bodyPr wrap="square" rtlCol="0">
            <a:spAutoFit/>
          </a:bodyPr>
          <a:lstStyle/>
          <a:p>
            <a:pPr algn="ctr"/>
            <a:r>
              <a:rPr lang="en-US" sz="1200" b="1">
                <a:solidFill>
                  <a:srgbClr val="FF0000"/>
                </a:solidFill>
              </a:rPr>
              <a:t>Hurricane Sandy, </a:t>
            </a:r>
          </a:p>
          <a:p>
            <a:pPr algn="ctr"/>
            <a:r>
              <a:rPr lang="en-US" sz="1200" b="1">
                <a:solidFill>
                  <a:srgbClr val="FF0000"/>
                </a:solidFill>
              </a:rPr>
              <a:t>Oct 2012</a:t>
            </a:r>
          </a:p>
        </p:txBody>
      </p:sp>
      <p:sp>
        <p:nvSpPr>
          <p:cNvPr id="4" name="TextBox 3">
            <a:extLst>
              <a:ext uri="{FF2B5EF4-FFF2-40B4-BE49-F238E27FC236}">
                <a16:creationId xmlns:a16="http://schemas.microsoft.com/office/drawing/2014/main" id="{99953536-C9DD-88E2-4D73-1B5AD4AAEB7B}"/>
              </a:ext>
            </a:extLst>
          </p:cNvPr>
          <p:cNvSpPr txBox="1"/>
          <p:nvPr/>
        </p:nvSpPr>
        <p:spPr>
          <a:xfrm>
            <a:off x="5253465" y="3340028"/>
            <a:ext cx="1334814" cy="461665"/>
          </a:xfrm>
          <a:prstGeom prst="rect">
            <a:avLst/>
          </a:prstGeom>
          <a:noFill/>
        </p:spPr>
        <p:txBody>
          <a:bodyPr wrap="square" rtlCol="0">
            <a:spAutoFit/>
          </a:bodyPr>
          <a:lstStyle/>
          <a:p>
            <a:pPr algn="ctr"/>
            <a:r>
              <a:rPr lang="en-US" sz="1200" b="1">
                <a:solidFill>
                  <a:srgbClr val="FF0000"/>
                </a:solidFill>
              </a:rPr>
              <a:t>Hurricane Ida, Sep 2021</a:t>
            </a:r>
          </a:p>
        </p:txBody>
      </p:sp>
    </p:spTree>
    <p:extLst>
      <p:ext uri="{BB962C8B-B14F-4D97-AF65-F5344CB8AC3E}">
        <p14:creationId xmlns:p14="http://schemas.microsoft.com/office/powerpoint/2010/main" val="23018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P spid="4"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2" name="Rectangle 41">
            <a:extLst>
              <a:ext uri="{FF2B5EF4-FFF2-40B4-BE49-F238E27FC236}">
                <a16:creationId xmlns:a16="http://schemas.microsoft.com/office/drawing/2014/main" id="{EB88142C-D3C4-43DC-A844-A7D9ECB0F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4223E-4538-205C-34E5-6D278B26F0FF}"/>
              </a:ext>
            </a:extLst>
          </p:cNvPr>
          <p:cNvSpPr>
            <a:spLocks noGrp="1"/>
          </p:cNvSpPr>
          <p:nvPr>
            <p:ph type="title"/>
          </p:nvPr>
        </p:nvSpPr>
        <p:spPr>
          <a:xfrm>
            <a:off x="684213" y="685799"/>
            <a:ext cx="4781147" cy="4892676"/>
          </a:xfrm>
        </p:spPr>
        <p:txBody>
          <a:bodyPr vert="horz" lIns="91440" tIns="45720" rIns="91440" bIns="45720" rtlCol="0" anchor="ctr">
            <a:normAutofit/>
          </a:bodyPr>
          <a:lstStyle/>
          <a:p>
            <a:pPr algn="r">
              <a:lnSpc>
                <a:spcPct val="90000"/>
              </a:lnSpc>
            </a:pPr>
            <a:r>
              <a:rPr lang="en-US" sz="4000"/>
              <a:t>Assessing the Financial Difference Between Immediate and Delayed Buyout Implementation</a:t>
            </a:r>
          </a:p>
        </p:txBody>
      </p:sp>
      <p:sp>
        <p:nvSpPr>
          <p:cNvPr id="44" name="Rectangle 43">
            <a:extLst>
              <a:ext uri="{FF2B5EF4-FFF2-40B4-BE49-F238E27FC236}">
                <a16:creationId xmlns:a16="http://schemas.microsoft.com/office/drawing/2014/main" id="{416DC9EF-092A-4FEF-8A40-0E509CA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28DD4E9F-8261-6CC7-891D-98CE67D51781}"/>
              </a:ext>
            </a:extLst>
          </p:cNvPr>
          <p:cNvSpPr>
            <a:spLocks noGrp="1" noChangeArrowheads="1"/>
          </p:cNvSpPr>
          <p:nvPr>
            <p:ph type="body" idx="1"/>
          </p:nvPr>
        </p:nvSpPr>
        <p:spPr bwMode="auto">
          <a:xfrm>
            <a:off x="6491624" y="685799"/>
            <a:ext cx="5407767" cy="5562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tabLst>
                <a:tab pos="1546225" algn="l"/>
              </a:tabLst>
              <a:defRPr>
                <a:solidFill>
                  <a:schemeClr val="tx1"/>
                </a:solidFill>
                <a:latin typeface="Arial" panose="020B0604020202020204" pitchFamily="34" charset="0"/>
              </a:defRPr>
            </a:lvl1pPr>
            <a:lvl2pPr eaLnBrk="0" fontAlgn="base" hangingPunct="0">
              <a:spcBef>
                <a:spcPct val="0"/>
              </a:spcBef>
              <a:spcAft>
                <a:spcPct val="0"/>
              </a:spcAft>
              <a:tabLst>
                <a:tab pos="1546225" algn="l"/>
              </a:tabLst>
              <a:defRPr>
                <a:solidFill>
                  <a:schemeClr val="tx1"/>
                </a:solidFill>
                <a:latin typeface="Arial" panose="020B0604020202020204" pitchFamily="34" charset="0"/>
              </a:defRPr>
            </a:lvl2pPr>
            <a:lvl3pPr eaLnBrk="0" fontAlgn="base" hangingPunct="0">
              <a:spcBef>
                <a:spcPct val="0"/>
              </a:spcBef>
              <a:spcAft>
                <a:spcPct val="0"/>
              </a:spcAft>
              <a:tabLst>
                <a:tab pos="1546225" algn="l"/>
              </a:tabLst>
              <a:defRPr>
                <a:solidFill>
                  <a:schemeClr val="tx1"/>
                </a:solidFill>
                <a:latin typeface="Arial" panose="020B0604020202020204" pitchFamily="34" charset="0"/>
              </a:defRPr>
            </a:lvl3pPr>
            <a:lvl4pPr eaLnBrk="0" fontAlgn="base" hangingPunct="0">
              <a:spcBef>
                <a:spcPct val="0"/>
              </a:spcBef>
              <a:spcAft>
                <a:spcPct val="0"/>
              </a:spcAft>
              <a:tabLst>
                <a:tab pos="1546225" algn="l"/>
              </a:tabLst>
              <a:defRPr>
                <a:solidFill>
                  <a:schemeClr val="tx1"/>
                </a:solidFill>
                <a:latin typeface="Arial" panose="020B0604020202020204" pitchFamily="34" charset="0"/>
              </a:defRPr>
            </a:lvl4pPr>
            <a:lvl5pPr eaLnBrk="0" fontAlgn="base" hangingPunct="0">
              <a:spcBef>
                <a:spcPct val="0"/>
              </a:spcBef>
              <a:spcAft>
                <a:spcPct val="0"/>
              </a:spcAft>
              <a:tabLst>
                <a:tab pos="1546225" algn="l"/>
              </a:tabLst>
              <a:defRPr>
                <a:solidFill>
                  <a:schemeClr val="tx1"/>
                </a:solidFill>
                <a:latin typeface="Arial" panose="020B0604020202020204" pitchFamily="34" charset="0"/>
              </a:defRPr>
            </a:lvl5pPr>
            <a:lvl6pPr eaLnBrk="0" fontAlgn="base" hangingPunct="0">
              <a:spcBef>
                <a:spcPct val="0"/>
              </a:spcBef>
              <a:spcAft>
                <a:spcPct val="0"/>
              </a:spcAft>
              <a:tabLst>
                <a:tab pos="1546225" algn="l"/>
              </a:tabLst>
              <a:defRPr>
                <a:solidFill>
                  <a:schemeClr val="tx1"/>
                </a:solidFill>
                <a:latin typeface="Arial" panose="020B0604020202020204" pitchFamily="34" charset="0"/>
              </a:defRPr>
            </a:lvl6pPr>
            <a:lvl7pPr eaLnBrk="0" fontAlgn="base" hangingPunct="0">
              <a:spcBef>
                <a:spcPct val="0"/>
              </a:spcBef>
              <a:spcAft>
                <a:spcPct val="0"/>
              </a:spcAft>
              <a:tabLst>
                <a:tab pos="1546225" algn="l"/>
              </a:tabLst>
              <a:defRPr>
                <a:solidFill>
                  <a:schemeClr val="tx1"/>
                </a:solidFill>
                <a:latin typeface="Arial" panose="020B0604020202020204" pitchFamily="34" charset="0"/>
              </a:defRPr>
            </a:lvl7pPr>
            <a:lvl8pPr eaLnBrk="0" fontAlgn="base" hangingPunct="0">
              <a:spcBef>
                <a:spcPct val="0"/>
              </a:spcBef>
              <a:spcAft>
                <a:spcPct val="0"/>
              </a:spcAft>
              <a:tabLst>
                <a:tab pos="1546225" algn="l"/>
              </a:tabLst>
              <a:defRPr>
                <a:solidFill>
                  <a:schemeClr val="tx1"/>
                </a:solidFill>
                <a:latin typeface="Arial" panose="020B0604020202020204" pitchFamily="34" charset="0"/>
              </a:defRPr>
            </a:lvl8pPr>
            <a:lvl9pPr eaLnBrk="0" fontAlgn="base" hangingPunct="0">
              <a:spcBef>
                <a:spcPct val="0"/>
              </a:spcBef>
              <a:spcAft>
                <a:spcPct val="0"/>
              </a:spcAft>
              <a:tabLst>
                <a:tab pos="1546225" algn="l"/>
              </a:tabLst>
              <a:defRPr>
                <a:solidFill>
                  <a:schemeClr val="tx1"/>
                </a:solidFill>
                <a:latin typeface="Arial" panose="020B0604020202020204" pitchFamily="34" charset="0"/>
              </a:defRPr>
            </a:lvl9pPr>
          </a:lstStyle>
          <a:p>
            <a:pPr marR="0" lvl="0" eaLnBrk="1" fontAlgn="base" hangingPunct="1">
              <a:lnSpc>
                <a:spcPct val="90000"/>
              </a:lnSpc>
              <a:spcBef>
                <a:spcPct val="20000"/>
              </a:spcBef>
              <a:spcAft>
                <a:spcPts val="600"/>
              </a:spcAft>
              <a:tabLst>
                <a:tab pos="1546225" algn="l"/>
              </a:tabLst>
            </a:pPr>
            <a:r>
              <a:rPr kumimoji="0" lang="en-US" altLang="en-US" sz="2800" b="1" i="0" u="none" strike="noStrike" normalizeH="0" baseline="0">
                <a:ln>
                  <a:noFill/>
                </a:ln>
                <a:solidFill>
                  <a:schemeClr val="tx2">
                    <a:lumMod val="60000"/>
                    <a:lumOff val="40000"/>
                  </a:schemeClr>
                </a:solidFill>
                <a:latin typeface="+mn-lt"/>
              </a:rPr>
              <a:t>What is the difference in financial costs if the state buyout program bought all </a:t>
            </a:r>
            <a:r>
              <a:rPr kumimoji="0" lang="en-US" altLang="en-US" sz="2800" b="1" i="0" strike="noStrike" normalizeH="0" baseline="0">
                <a:ln>
                  <a:noFill/>
                </a:ln>
                <a:solidFill>
                  <a:schemeClr val="tx2">
                    <a:lumMod val="60000"/>
                    <a:lumOff val="40000"/>
                  </a:schemeClr>
                </a:solidFill>
                <a:latin typeface="+mn-lt"/>
              </a:rPr>
              <a:t>viable </a:t>
            </a:r>
            <a:r>
              <a:rPr kumimoji="0" lang="en-US" altLang="en-US" sz="2800" b="1" i="0" u="none" strike="noStrike" normalizeH="0" baseline="0">
                <a:ln>
                  <a:noFill/>
                </a:ln>
                <a:solidFill>
                  <a:schemeClr val="tx2">
                    <a:lumMod val="60000"/>
                    <a:lumOff val="40000"/>
                  </a:schemeClr>
                </a:solidFill>
                <a:latin typeface="+mn-lt"/>
              </a:rPr>
              <a:t>properties as applications came in?</a:t>
            </a:r>
            <a:endParaRPr lang="en-US" altLang="en-US" sz="2800" b="1">
              <a:solidFill>
                <a:schemeClr val="tx2">
                  <a:lumMod val="60000"/>
                  <a:lumOff val="40000"/>
                </a:schemeClr>
              </a:solidFill>
              <a:latin typeface="+mn-lt"/>
            </a:endParaRPr>
          </a:p>
          <a:p>
            <a:pPr marR="0" lvl="0" eaLnBrk="1" fontAlgn="base" hangingPunct="1">
              <a:lnSpc>
                <a:spcPct val="90000"/>
              </a:lnSpc>
              <a:spcBef>
                <a:spcPct val="20000"/>
              </a:spcBef>
              <a:spcAft>
                <a:spcPts val="600"/>
              </a:spcAft>
              <a:tabLst>
                <a:tab pos="1546225" algn="l"/>
              </a:tabLst>
            </a:pPr>
            <a:endParaRPr lang="en-US" altLang="en-US" sz="2800" b="1">
              <a:solidFill>
                <a:schemeClr val="tx2">
                  <a:lumMod val="60000"/>
                  <a:lumOff val="40000"/>
                </a:schemeClr>
              </a:solidFill>
              <a:latin typeface="+mn-lt"/>
            </a:endParaRPr>
          </a:p>
          <a:p>
            <a:pPr marR="0" lvl="0" eaLnBrk="1" fontAlgn="base" hangingPunct="1">
              <a:lnSpc>
                <a:spcPct val="90000"/>
              </a:lnSpc>
              <a:spcBef>
                <a:spcPct val="20000"/>
              </a:spcBef>
              <a:spcAft>
                <a:spcPts val="600"/>
              </a:spcAft>
              <a:tabLst>
                <a:tab pos="1546225" algn="l"/>
              </a:tabLst>
            </a:pPr>
            <a:r>
              <a:rPr kumimoji="0" lang="en-US" altLang="en-US" sz="2800" b="1" i="0" u="none" strike="noStrike" normalizeH="0" baseline="0">
                <a:ln>
                  <a:noFill/>
                </a:ln>
                <a:solidFill>
                  <a:schemeClr val="tx2">
                    <a:lumMod val="60000"/>
                    <a:lumOff val="40000"/>
                  </a:schemeClr>
                </a:solidFill>
                <a:latin typeface="+mn-lt"/>
              </a:rPr>
              <a:t>Would a fully funded state program have saved money long-term versus going back to purchase older applications now?</a:t>
            </a:r>
            <a:endParaRPr kumimoji="0" lang="en-US" altLang="en-US" sz="2800" b="0" i="0" u="none" strike="noStrike" normalizeH="0" baseline="0">
              <a:ln>
                <a:noFill/>
              </a:ln>
              <a:solidFill>
                <a:schemeClr val="tx2">
                  <a:lumMod val="60000"/>
                  <a:lumOff val="40000"/>
                </a:schemeClr>
              </a:solidFill>
              <a:latin typeface="+mn-lt"/>
            </a:endParaRPr>
          </a:p>
        </p:txBody>
      </p:sp>
    </p:spTree>
    <p:extLst>
      <p:ext uri="{BB962C8B-B14F-4D97-AF65-F5344CB8AC3E}">
        <p14:creationId xmlns:p14="http://schemas.microsoft.com/office/powerpoint/2010/main" val="201485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7DB34-59A7-F91C-E84B-7A7EA55131D4}"/>
              </a:ext>
            </a:extLst>
          </p:cNvPr>
          <p:cNvSpPr>
            <a:spLocks noGrp="1"/>
          </p:cNvSpPr>
          <p:nvPr>
            <p:ph type="title"/>
          </p:nvPr>
        </p:nvSpPr>
        <p:spPr>
          <a:xfrm>
            <a:off x="122959" y="0"/>
            <a:ext cx="11946082" cy="1098740"/>
          </a:xfrm>
        </p:spPr>
        <p:txBody>
          <a:bodyPr>
            <a:normAutofit/>
          </a:bodyPr>
          <a:lstStyle/>
          <a:p>
            <a:pPr algn="ctr"/>
            <a:r>
              <a:rPr lang="en-US" sz="2400"/>
              <a:t>Geographic distribution of Blue Acres applications by each </a:t>
            </a:r>
            <a:br>
              <a:rPr lang="en-US" sz="2400"/>
            </a:br>
            <a:r>
              <a:rPr lang="en-US" sz="2400"/>
              <a:t>Storm Event Pipeline, 2011 – Oct 2025</a:t>
            </a:r>
          </a:p>
        </p:txBody>
      </p:sp>
      <p:pic>
        <p:nvPicPr>
          <p:cNvPr id="5" name="Picture 4" descr="Map&#10;&#10;AI-generated content may be incorrect.">
            <a:extLst>
              <a:ext uri="{FF2B5EF4-FFF2-40B4-BE49-F238E27FC236}">
                <a16:creationId xmlns:a16="http://schemas.microsoft.com/office/drawing/2014/main" id="{E93014E4-A84A-84DF-9745-D9F6C264B081}"/>
              </a:ext>
            </a:extLst>
          </p:cNvPr>
          <p:cNvPicPr>
            <a:picLocks noChangeAspect="1"/>
          </p:cNvPicPr>
          <p:nvPr/>
        </p:nvPicPr>
        <p:blipFill>
          <a:blip r:embed="rId3"/>
          <a:stretch>
            <a:fillRect/>
          </a:stretch>
        </p:blipFill>
        <p:spPr>
          <a:xfrm>
            <a:off x="684647" y="1254440"/>
            <a:ext cx="3384225" cy="5339941"/>
          </a:xfrm>
          <a:prstGeom prst="rect">
            <a:avLst/>
          </a:prstGeom>
        </p:spPr>
      </p:pic>
      <p:pic>
        <p:nvPicPr>
          <p:cNvPr id="7" name="Picture 6" descr="Map&#10;&#10;AI-generated content may be incorrect.">
            <a:extLst>
              <a:ext uri="{FF2B5EF4-FFF2-40B4-BE49-F238E27FC236}">
                <a16:creationId xmlns:a16="http://schemas.microsoft.com/office/drawing/2014/main" id="{DF5C28BB-1F6B-B154-9D4D-1AE399914024}"/>
              </a:ext>
            </a:extLst>
          </p:cNvPr>
          <p:cNvPicPr>
            <a:picLocks noChangeAspect="1"/>
          </p:cNvPicPr>
          <p:nvPr/>
        </p:nvPicPr>
        <p:blipFill>
          <a:blip r:embed="rId4"/>
          <a:srcRect t="1642"/>
          <a:stretch>
            <a:fillRect/>
          </a:stretch>
        </p:blipFill>
        <p:spPr>
          <a:xfrm>
            <a:off x="4472282" y="1254440"/>
            <a:ext cx="3344972" cy="5339941"/>
          </a:xfrm>
          <a:prstGeom prst="rect">
            <a:avLst/>
          </a:prstGeom>
        </p:spPr>
      </p:pic>
      <p:pic>
        <p:nvPicPr>
          <p:cNvPr id="9" name="Picture 8" descr="Map&#10;&#10;AI-generated content may be incorrect.">
            <a:extLst>
              <a:ext uri="{FF2B5EF4-FFF2-40B4-BE49-F238E27FC236}">
                <a16:creationId xmlns:a16="http://schemas.microsoft.com/office/drawing/2014/main" id="{2247C965-C12A-BDFB-B110-7609FB05C880}"/>
              </a:ext>
            </a:extLst>
          </p:cNvPr>
          <p:cNvPicPr>
            <a:picLocks noChangeAspect="1"/>
          </p:cNvPicPr>
          <p:nvPr/>
        </p:nvPicPr>
        <p:blipFill>
          <a:blip r:embed="rId5"/>
          <a:srcRect r="2783"/>
          <a:stretch>
            <a:fillRect/>
          </a:stretch>
        </p:blipFill>
        <p:spPr>
          <a:xfrm>
            <a:off x="8220664" y="1254440"/>
            <a:ext cx="3259677" cy="5339941"/>
          </a:xfrm>
          <a:prstGeom prst="rect">
            <a:avLst/>
          </a:prstGeom>
        </p:spPr>
      </p:pic>
    </p:spTree>
    <p:extLst>
      <p:ext uri="{BB962C8B-B14F-4D97-AF65-F5344CB8AC3E}">
        <p14:creationId xmlns:p14="http://schemas.microsoft.com/office/powerpoint/2010/main" val="274222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F1EF-D46E-6CB0-C333-A1A548BB33A7}"/>
              </a:ext>
            </a:extLst>
          </p:cNvPr>
          <p:cNvSpPr>
            <a:spLocks noGrp="1"/>
          </p:cNvSpPr>
          <p:nvPr>
            <p:ph type="title"/>
          </p:nvPr>
        </p:nvSpPr>
        <p:spPr>
          <a:xfrm>
            <a:off x="233640" y="18255"/>
            <a:ext cx="11958360" cy="937709"/>
          </a:xfrm>
        </p:spPr>
        <p:txBody>
          <a:bodyPr>
            <a:noAutofit/>
          </a:bodyPr>
          <a:lstStyle/>
          <a:p>
            <a:pPr algn="ctr"/>
            <a:r>
              <a:rPr lang="en-US" sz="2400"/>
              <a:t>Comparison of purchase costs for viable, unfunded buyout applications using “date of” and current housing  market data</a:t>
            </a:r>
          </a:p>
        </p:txBody>
      </p:sp>
      <p:sp>
        <p:nvSpPr>
          <p:cNvPr id="6" name="Content Placeholder 5">
            <a:extLst>
              <a:ext uri="{FF2B5EF4-FFF2-40B4-BE49-F238E27FC236}">
                <a16:creationId xmlns:a16="http://schemas.microsoft.com/office/drawing/2014/main" id="{E83EDC9F-037D-6CA3-7207-04FD9E6E1344}"/>
              </a:ext>
            </a:extLst>
          </p:cNvPr>
          <p:cNvSpPr>
            <a:spLocks noGrp="1"/>
          </p:cNvSpPr>
          <p:nvPr>
            <p:ph idx="1"/>
          </p:nvPr>
        </p:nvSpPr>
        <p:spPr>
          <a:xfrm>
            <a:off x="41958" y="1523712"/>
            <a:ext cx="4639694" cy="5096863"/>
          </a:xfrm>
        </p:spPr>
        <p:txBody>
          <a:bodyPr>
            <a:normAutofit/>
          </a:bodyPr>
          <a:lstStyle/>
          <a:p>
            <a:r>
              <a:rPr lang="en-US" sz="2000">
                <a:solidFill>
                  <a:schemeClr val="tx1"/>
                </a:solidFill>
              </a:rPr>
              <a:t>Purchase costs for all 798 viable, unfunded buyout applications using “date-of” housing market data for each year total approximately </a:t>
            </a:r>
            <a:r>
              <a:rPr lang="en-US" sz="2000" b="1">
                <a:solidFill>
                  <a:schemeClr val="tx1"/>
                </a:solidFill>
              </a:rPr>
              <a:t>$348.6 million</a:t>
            </a:r>
          </a:p>
          <a:p>
            <a:endParaRPr lang="en-US" sz="2000" b="1">
              <a:solidFill>
                <a:schemeClr val="tx1"/>
              </a:solidFill>
            </a:endParaRPr>
          </a:p>
          <a:p>
            <a:r>
              <a:rPr lang="en-US" sz="2000">
                <a:solidFill>
                  <a:schemeClr val="tx1"/>
                </a:solidFill>
              </a:rPr>
              <a:t>On average, purchase costs for unfunded applications over the multi-storm event buyout timeframe are </a:t>
            </a:r>
            <a:r>
              <a:rPr lang="en-US" sz="2000" b="1">
                <a:solidFill>
                  <a:schemeClr val="tx1"/>
                </a:solidFill>
              </a:rPr>
              <a:t>~14.7 million higher per year </a:t>
            </a:r>
            <a:r>
              <a:rPr lang="en-US" sz="2000">
                <a:solidFill>
                  <a:schemeClr val="tx1"/>
                </a:solidFill>
              </a:rPr>
              <a:t>using current housing market data</a:t>
            </a:r>
            <a:endParaRPr lang="en-US" sz="1800" b="1">
              <a:solidFill>
                <a:schemeClr val="tx1"/>
              </a:solidFill>
            </a:endParaRPr>
          </a:p>
          <a:p>
            <a:pPr marL="457200" lvl="1" indent="0">
              <a:buNone/>
            </a:pPr>
            <a:endParaRPr lang="en-US" sz="1800" b="1">
              <a:solidFill>
                <a:srgbClr val="C00000"/>
              </a:solidFill>
            </a:endParaRPr>
          </a:p>
        </p:txBody>
      </p:sp>
      <p:pic>
        <p:nvPicPr>
          <p:cNvPr id="10" name="Picture 9" descr="Table&#10;&#10;AI-generated content may be incorrect.">
            <a:extLst>
              <a:ext uri="{FF2B5EF4-FFF2-40B4-BE49-F238E27FC236}">
                <a16:creationId xmlns:a16="http://schemas.microsoft.com/office/drawing/2014/main" id="{61F4C4E8-C031-E7F9-6BB0-9EE4808F7C53}"/>
              </a:ext>
            </a:extLst>
          </p:cNvPr>
          <p:cNvPicPr>
            <a:picLocks noChangeAspect="1"/>
          </p:cNvPicPr>
          <p:nvPr/>
        </p:nvPicPr>
        <p:blipFill>
          <a:blip r:embed="rId4"/>
          <a:stretch>
            <a:fillRect/>
          </a:stretch>
        </p:blipFill>
        <p:spPr>
          <a:xfrm>
            <a:off x="4559196" y="1304544"/>
            <a:ext cx="7590846" cy="5535201"/>
          </a:xfrm>
          <a:prstGeom prst="rect">
            <a:avLst/>
          </a:prstGeom>
        </p:spPr>
      </p:pic>
    </p:spTree>
    <p:extLst>
      <p:ext uri="{BB962C8B-B14F-4D97-AF65-F5344CB8AC3E}">
        <p14:creationId xmlns:p14="http://schemas.microsoft.com/office/powerpoint/2010/main" val="189448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1512565-4D7C-9695-E24B-BF59DE8F7AFC}"/>
              </a:ext>
            </a:extLst>
          </p:cNvPr>
          <p:cNvSpPr>
            <a:spLocks noGrp="1"/>
          </p:cNvSpPr>
          <p:nvPr>
            <p:ph type="title"/>
          </p:nvPr>
        </p:nvSpPr>
        <p:spPr>
          <a:xfrm>
            <a:off x="0" y="0"/>
            <a:ext cx="12053181" cy="757093"/>
          </a:xfrm>
        </p:spPr>
        <p:txBody>
          <a:bodyPr>
            <a:noAutofit/>
          </a:bodyPr>
          <a:lstStyle/>
          <a:p>
            <a:pPr algn="ctr"/>
            <a:r>
              <a:rPr lang="en-US" sz="1600"/>
              <a:t>Funds Needed to Address All Viable Buyout Apps with “Date Of” and Current Housing Sale Price Data</a:t>
            </a:r>
          </a:p>
        </p:txBody>
      </p:sp>
      <p:pic>
        <p:nvPicPr>
          <p:cNvPr id="16" name="Content Placeholder 15">
            <a:extLst>
              <a:ext uri="{FF2B5EF4-FFF2-40B4-BE49-F238E27FC236}">
                <a16:creationId xmlns:a16="http://schemas.microsoft.com/office/drawing/2014/main" id="{989C239F-E5EB-2690-D55F-489EF7DAEF1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9409" y="655492"/>
            <a:ext cx="12053181" cy="4503646"/>
          </a:xfrm>
          <a:prstGeom prst="rect">
            <a:avLst/>
          </a:prstGeom>
        </p:spPr>
      </p:pic>
      <p:sp>
        <p:nvSpPr>
          <p:cNvPr id="2" name="Content Placeholder 5">
            <a:extLst>
              <a:ext uri="{FF2B5EF4-FFF2-40B4-BE49-F238E27FC236}">
                <a16:creationId xmlns:a16="http://schemas.microsoft.com/office/drawing/2014/main" id="{01D44115-269F-023C-B714-45543913DB43}"/>
              </a:ext>
            </a:extLst>
          </p:cNvPr>
          <p:cNvSpPr txBox="1">
            <a:spLocks/>
          </p:cNvSpPr>
          <p:nvPr/>
        </p:nvSpPr>
        <p:spPr>
          <a:xfrm>
            <a:off x="41957" y="5328957"/>
            <a:ext cx="12011223" cy="1529044"/>
          </a:xfrm>
          <a:prstGeom prst="rect">
            <a:avLst/>
          </a:prstGeom>
        </p:spPr>
        <p:txBody>
          <a:bodyPr vert="horz" lIns="91440" tIns="45720" rIns="91440" bIns="45720" rtlCol="0" anchor="ctr">
            <a:normAutofit fontScale="850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a:solidFill>
                  <a:schemeClr val="tx1"/>
                </a:solidFill>
              </a:rPr>
              <a:t>Purchase costs for all 798 viable, unfunded buyout applications using “date-of” housing market data for each year total approximately </a:t>
            </a:r>
            <a:r>
              <a:rPr lang="en-US" b="1">
                <a:solidFill>
                  <a:schemeClr val="tx1"/>
                </a:solidFill>
              </a:rPr>
              <a:t>$348.6 million</a:t>
            </a:r>
          </a:p>
          <a:p>
            <a:pPr lvl="1"/>
            <a:r>
              <a:rPr lang="en-US" sz="2000">
                <a:solidFill>
                  <a:schemeClr val="tx1"/>
                </a:solidFill>
              </a:rPr>
              <a:t>With current housing market data as of October 2025, </a:t>
            </a:r>
            <a:r>
              <a:rPr lang="en-US" sz="2000" b="1">
                <a:solidFill>
                  <a:schemeClr val="tx1"/>
                </a:solidFill>
              </a:rPr>
              <a:t>the cost rises to approximately $495.8 million</a:t>
            </a:r>
          </a:p>
          <a:p>
            <a:r>
              <a:rPr lang="en-US">
                <a:solidFill>
                  <a:schemeClr val="tx1"/>
                </a:solidFill>
              </a:rPr>
              <a:t>On average, it would cost $14.7million more to address these apps currently than it would have at the time of each application</a:t>
            </a:r>
            <a:endParaRPr lang="en-US" sz="1800" b="1">
              <a:solidFill>
                <a:schemeClr val="tx1"/>
              </a:solidFill>
            </a:endParaRPr>
          </a:p>
        </p:txBody>
      </p:sp>
    </p:spTree>
    <p:extLst>
      <p:ext uri="{BB962C8B-B14F-4D97-AF65-F5344CB8AC3E}">
        <p14:creationId xmlns:p14="http://schemas.microsoft.com/office/powerpoint/2010/main" val="16048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3CCE2A374F1A44A5FCF7EC64B87D8A" ma:contentTypeVersion="19" ma:contentTypeDescription="Create a new document." ma:contentTypeScope="" ma:versionID="77777d8f45b622a484aabccd49548e39">
  <xsd:schema xmlns:xsd="http://www.w3.org/2001/XMLSchema" xmlns:xs="http://www.w3.org/2001/XMLSchema" xmlns:p="http://schemas.microsoft.com/office/2006/metadata/properties" xmlns:ns2="29dcfdd6-491f-4533-8495-3aa543fed381" xmlns:ns3="f3d6295b-2c24-464f-8cc8-85deffafefb3" targetNamespace="http://schemas.microsoft.com/office/2006/metadata/properties" ma:root="true" ma:fieldsID="7126869bb9db286bd7e17a87bcb4f51f" ns2:_="" ns3:_="">
    <xsd:import namespace="29dcfdd6-491f-4533-8495-3aa543fed381"/>
    <xsd:import namespace="f3d6295b-2c24-464f-8cc8-85deffafef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cfdd6-491f-4533-8495-3aa543fed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d6295b-2c24-464f-8cc8-85deffafefb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d418d5-cd9d-4ff5-8ba9-cf89f008847e}" ma:internalName="TaxCatchAll" ma:showField="CatchAllData" ma:web="f3d6295b-2c24-464f-8cc8-85deffafef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dcfdd6-491f-4533-8495-3aa543fed381">
      <Terms xmlns="http://schemas.microsoft.com/office/infopath/2007/PartnerControls"/>
    </lcf76f155ced4ddcb4097134ff3c332f>
    <TaxCatchAll xmlns="f3d6295b-2c24-464f-8cc8-85deffafefb3" xsi:nil="true"/>
  </documentManagement>
</p:properties>
</file>

<file path=customXml/itemProps1.xml><?xml version="1.0" encoding="utf-8"?>
<ds:datastoreItem xmlns:ds="http://schemas.openxmlformats.org/officeDocument/2006/customXml" ds:itemID="{9EABDCA6-C71F-4605-98E9-75F71065100F}">
  <ds:schemaRefs>
    <ds:schemaRef ds:uri="29dcfdd6-491f-4533-8495-3aa543fed381"/>
    <ds:schemaRef ds:uri="f3d6295b-2c24-464f-8cc8-85deffafef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C125C9-717E-44BE-BBD6-ED7D1C1AC998}">
  <ds:schemaRefs>
    <ds:schemaRef ds:uri="http://schemas.microsoft.com/sharepoint/v3/contenttype/forms"/>
  </ds:schemaRefs>
</ds:datastoreItem>
</file>

<file path=customXml/itemProps3.xml><?xml version="1.0" encoding="utf-8"?>
<ds:datastoreItem xmlns:ds="http://schemas.openxmlformats.org/officeDocument/2006/customXml" ds:itemID="{78B7C52E-2057-4E8D-9FD3-1F7E638B5E02}">
  <ds:schemaRefs>
    <ds:schemaRef ds:uri="29dcfdd6-491f-4533-8495-3aa543fed381"/>
    <ds:schemaRef ds:uri="f3d6295b-2c24-464f-8cc8-85deffafef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Banded</Template>
  <TotalTime>0</TotalTime>
  <Words>2089</Words>
  <Application>Microsoft Office PowerPoint</Application>
  <PresentationFormat>Widescreen</PresentationFormat>
  <Paragraphs>143</Paragraphs>
  <Slides>12</Slides>
  <Notes>11</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Aptos</vt:lpstr>
      <vt:lpstr>Arial</vt:lpstr>
      <vt:lpstr>Calibri</vt:lpstr>
      <vt:lpstr>Century Gothic</vt:lpstr>
      <vt:lpstr>Corbel</vt:lpstr>
      <vt:lpstr>Wingdings</vt:lpstr>
      <vt:lpstr>Wingdings 3</vt:lpstr>
      <vt:lpstr>Slice</vt:lpstr>
      <vt:lpstr>Banded</vt:lpstr>
      <vt:lpstr>Parallax</vt:lpstr>
      <vt:lpstr>Buy Now, Save Later:  Why Prompt Flood Buyouts  Are Efficient Resilience Solutions</vt:lpstr>
      <vt:lpstr>What is Blue Acres??</vt:lpstr>
      <vt:lpstr>The Initial Question</vt:lpstr>
      <vt:lpstr>PowerPoint Presentation</vt:lpstr>
      <vt:lpstr>Projection of Anticipated Yearly Blue Acres Buyout Applications Through FY33</vt:lpstr>
      <vt:lpstr>Assessing the Financial Difference Between Immediate and Delayed Buyout Implementation</vt:lpstr>
      <vt:lpstr>Geographic distribution of Blue Acres applications by each  Storm Event Pipeline, 2011 – Oct 2025</vt:lpstr>
      <vt:lpstr>Comparison of purchase costs for viable, unfunded buyout applications using “date of” and current housing  market data</vt:lpstr>
      <vt:lpstr>Funds Needed to Address All Viable Buyout Apps with “Date Of” and Current Housing Sale Price Data</vt:lpstr>
      <vt:lpstr>Critical Takeaways</vt:lpstr>
      <vt:lpstr>Who can help, and how?</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Mitchell, Sage [DEP]</dc:creator>
  <cp:lastModifiedBy>Baumgardner, Matthew [DEP]</cp:lastModifiedBy>
  <cp:revision>2</cp:revision>
  <dcterms:created xsi:type="dcterms:W3CDTF">2026-02-19T22:08:55Z</dcterms:created>
  <dcterms:modified xsi:type="dcterms:W3CDTF">2026-03-05T21:12:07Z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0x010100CF3CCE2A374F1A44A5FCF7EC64B87D8A</vt:lpwstr>
  </property>
  <property fmtid="{D5CDD505-2E9C-101B-9397-08002B2CF9AE}" pid="3" name="MediaServiceImageTags">
    <vt:lpwstr/>
  </property>
</Properties>
</file>