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2"/>
  </p:notesMasterIdLst>
  <p:sldIdLst>
    <p:sldId id="256" r:id="rId3"/>
    <p:sldId id="259" r:id="rId4"/>
    <p:sldId id="271" r:id="rId5"/>
    <p:sldId id="296" r:id="rId6"/>
    <p:sldId id="264" r:id="rId7"/>
    <p:sldId id="295" r:id="rId8"/>
    <p:sldId id="298" r:id="rId9"/>
    <p:sldId id="299" r:id="rId10"/>
    <p:sldId id="294" r:id="rId11"/>
  </p:sldIdLst>
  <p:sldSz cx="9144000" cy="5143500" type="screen16x9"/>
  <p:notesSz cx="6858000" cy="9144000"/>
  <p:embeddedFontLst>
    <p:embeddedFont>
      <p:font typeface="Marcellus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ber Doskos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08" y="2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c9e0f1970b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3c9e0f1970b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c9e0f1970b_2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3c9e0f1970b_2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0E9D6AB4-2158-5BC3-F89E-FAD42DA0B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c9e0f1970b_2_199:notes">
            <a:extLst>
              <a:ext uri="{FF2B5EF4-FFF2-40B4-BE49-F238E27FC236}">
                <a16:creationId xmlns:a16="http://schemas.microsoft.com/office/drawing/2014/main" id="{74EF31C2-7021-93E7-4512-082C677BD6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3c9e0f1970b_2_199:notes">
            <a:extLst>
              <a:ext uri="{FF2B5EF4-FFF2-40B4-BE49-F238E27FC236}">
                <a16:creationId xmlns:a16="http://schemas.microsoft.com/office/drawing/2014/main" id="{0F4FD5DB-7381-FD02-F2A6-459539EBD1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1196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>
          <a:extLst>
            <a:ext uri="{FF2B5EF4-FFF2-40B4-BE49-F238E27FC236}">
              <a16:creationId xmlns:a16="http://schemas.microsoft.com/office/drawing/2014/main" id="{8C09C235-23CF-0C0E-A592-6CDA555AB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3c9e0f1970b_2_546:notes">
            <a:extLst>
              <a:ext uri="{FF2B5EF4-FFF2-40B4-BE49-F238E27FC236}">
                <a16:creationId xmlns:a16="http://schemas.microsoft.com/office/drawing/2014/main" id="{4E2D7B89-8771-D10B-0692-311253A68D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g3c9e0f1970b_2_546:notes">
            <a:extLst>
              <a:ext uri="{FF2B5EF4-FFF2-40B4-BE49-F238E27FC236}">
                <a16:creationId xmlns:a16="http://schemas.microsoft.com/office/drawing/2014/main" id="{0259C432-6996-A9E5-DC9D-0BC7AB9066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3263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c9e0f1970b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3c9e0f1970b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F12D6BA5-ADD4-B43B-976F-A0FFD732D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c9e0f1970b_2_199:notes">
            <a:extLst>
              <a:ext uri="{FF2B5EF4-FFF2-40B4-BE49-F238E27FC236}">
                <a16:creationId xmlns:a16="http://schemas.microsoft.com/office/drawing/2014/main" id="{130A7617-1DC5-9144-3EF8-FFCEBB4A96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3c9e0f1970b_2_199:notes">
            <a:extLst>
              <a:ext uri="{FF2B5EF4-FFF2-40B4-BE49-F238E27FC236}">
                <a16:creationId xmlns:a16="http://schemas.microsoft.com/office/drawing/2014/main" id="{F93A504C-A87E-A267-2AE4-7C4FC26D36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2135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7F508066-8889-C32E-64BD-895341130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c9e0f1970b_2_199:notes">
            <a:extLst>
              <a:ext uri="{FF2B5EF4-FFF2-40B4-BE49-F238E27FC236}">
                <a16:creationId xmlns:a16="http://schemas.microsoft.com/office/drawing/2014/main" id="{6CDEF0AD-C0DA-753D-1415-EF581BDBED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3c9e0f1970b_2_199:notes">
            <a:extLst>
              <a:ext uri="{FF2B5EF4-FFF2-40B4-BE49-F238E27FC236}">
                <a16:creationId xmlns:a16="http://schemas.microsoft.com/office/drawing/2014/main" id="{59723BE0-BB0A-98AA-282D-F3C4F4A8A9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7241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118D98DD-578A-900E-D399-977D4424E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c9e0f1970b_2_199:notes">
            <a:extLst>
              <a:ext uri="{FF2B5EF4-FFF2-40B4-BE49-F238E27FC236}">
                <a16:creationId xmlns:a16="http://schemas.microsoft.com/office/drawing/2014/main" id="{71B0AE7C-1704-6CCF-21CB-0E70CD7F3A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3c9e0f1970b_2_199:notes">
            <a:extLst>
              <a:ext uri="{FF2B5EF4-FFF2-40B4-BE49-F238E27FC236}">
                <a16:creationId xmlns:a16="http://schemas.microsoft.com/office/drawing/2014/main" id="{AEF3FEF4-683B-6D71-631C-A92862F7C2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162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3c9e0f1970b_2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g3c9e0f1970b_2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/>
          <p:nvPr/>
        </p:nvSpPr>
        <p:spPr>
          <a:xfrm>
            <a:off x="2342648" y="3889505"/>
            <a:ext cx="4458705" cy="891741"/>
          </a:xfrm>
          <a:custGeom>
            <a:avLst/>
            <a:gdLst/>
            <a:ahLst/>
            <a:cxnLst/>
            <a:rect l="l" t="t" r="r" b="b"/>
            <a:pathLst>
              <a:path w="8917410" h="1783482" extrusionOk="0">
                <a:moveTo>
                  <a:pt x="0" y="0"/>
                </a:moveTo>
                <a:lnTo>
                  <a:pt x="8917410" y="0"/>
                </a:lnTo>
                <a:lnTo>
                  <a:pt x="8917410" y="1783482"/>
                </a:lnTo>
                <a:lnTo>
                  <a:pt x="0" y="17834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2" name="Google Shape;132;p25"/>
          <p:cNvSpPr txBox="1"/>
          <p:nvPr/>
        </p:nvSpPr>
        <p:spPr>
          <a:xfrm>
            <a:off x="2969152" y="3943926"/>
            <a:ext cx="3205800" cy="32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Marcellus"/>
                <a:ea typeface="Marcellus"/>
                <a:cs typeface="Marcellus"/>
                <a:sym typeface="Marcellus"/>
              </a:rPr>
              <a:t>Join us!</a:t>
            </a:r>
            <a:endParaRPr sz="700" dirty="0">
              <a:latin typeface="Marcellus"/>
              <a:ea typeface="Marcellus"/>
              <a:cs typeface="Marcellus"/>
              <a:sym typeface="Marcellu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2CE151-FEAB-D5B5-7081-C29B49BD60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900" y="812801"/>
            <a:ext cx="3446052" cy="27241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/>
          <p:nvPr/>
        </p:nvSpPr>
        <p:spPr>
          <a:xfrm>
            <a:off x="1270220" y="556190"/>
            <a:ext cx="7274340" cy="151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i="0" u="none" strike="noStrike" cap="none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Advocacy, Collaboration, and Sound Policy Toward a Resilient Future for New Jersey’s Coastal Communities</a:t>
            </a:r>
            <a:endParaRPr sz="600" b="1" dirty="0">
              <a:latin typeface="Marcellus"/>
              <a:ea typeface="Marcellus"/>
              <a:cs typeface="Marcellus"/>
              <a:sym typeface="Marcellus"/>
            </a:endParaRPr>
          </a:p>
        </p:txBody>
      </p:sp>
      <p:grpSp>
        <p:nvGrpSpPr>
          <p:cNvPr id="177" name="Google Shape;177;p28"/>
          <p:cNvGrpSpPr/>
          <p:nvPr/>
        </p:nvGrpSpPr>
        <p:grpSpPr>
          <a:xfrm rot="10800000">
            <a:off x="0" y="1361530"/>
            <a:ext cx="849437" cy="3773521"/>
            <a:chOff x="0" y="-295275"/>
            <a:chExt cx="357005" cy="1585950"/>
          </a:xfrm>
        </p:grpSpPr>
        <p:sp>
          <p:nvSpPr>
            <p:cNvPr id="178" name="Google Shape;178;p28"/>
            <p:cNvSpPr/>
            <p:nvPr/>
          </p:nvSpPr>
          <p:spPr>
            <a:xfrm>
              <a:off x="0" y="0"/>
              <a:ext cx="357005" cy="1290675"/>
            </a:xfrm>
            <a:custGeom>
              <a:avLst/>
              <a:gdLst/>
              <a:ahLst/>
              <a:cxnLst/>
              <a:rect l="l" t="t" r="r" b="b"/>
              <a:pathLst>
                <a:path w="357005" h="1290675" extrusionOk="0">
                  <a:moveTo>
                    <a:pt x="0" y="0"/>
                  </a:moveTo>
                  <a:lnTo>
                    <a:pt x="357005" y="0"/>
                  </a:lnTo>
                  <a:lnTo>
                    <a:pt x="357005" y="1290675"/>
                  </a:lnTo>
                  <a:lnTo>
                    <a:pt x="0" y="1290675"/>
                  </a:lnTo>
                  <a:close/>
                </a:path>
              </a:pathLst>
            </a:custGeom>
            <a:solidFill>
              <a:srgbClr val="40A6D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Google Shape;179;p28"/>
            <p:cNvSpPr txBox="1"/>
            <p:nvPr/>
          </p:nvSpPr>
          <p:spPr>
            <a:xfrm>
              <a:off x="0" y="-295275"/>
              <a:ext cx="357005" cy="1585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286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28"/>
          <p:cNvSpPr txBox="1"/>
          <p:nvPr/>
        </p:nvSpPr>
        <p:spPr>
          <a:xfrm>
            <a:off x="1270220" y="2316029"/>
            <a:ext cx="4697444" cy="1669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sng" strike="noStrike" cap="none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Moderator</a:t>
            </a:r>
            <a:r>
              <a:rPr lang="en-US" sz="2400" i="0" u="none" strike="noStrike" cap="none" dirty="0">
                <a:solidFill>
                  <a:srgbClr val="000000"/>
                </a:solidFill>
                <a:latin typeface="Marcellus"/>
                <a:ea typeface="Marcellus"/>
                <a:cs typeface="Marcellus"/>
                <a:sym typeface="Marcellus"/>
              </a:rPr>
              <a:t>: Nick Brown, Coastal and Climate Scientist, HDR</a:t>
            </a: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i="0" u="none" strike="noStrike" cap="none" dirty="0">
              <a:solidFill>
                <a:srgbClr val="000000"/>
              </a:solidFill>
              <a:latin typeface="Marcellus"/>
              <a:ea typeface="Marcellus"/>
              <a:cs typeface="Marcellus"/>
              <a:sym typeface="Marcellus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Marcellus"/>
                <a:ea typeface="Marcellus"/>
                <a:cs typeface="Marcellus"/>
                <a:sym typeface="Marcellus"/>
              </a:rPr>
              <a:t>March 11, 2026</a:t>
            </a:r>
            <a:endParaRPr lang="en-US" sz="600" dirty="0">
              <a:latin typeface="Marcellus"/>
              <a:ea typeface="Marcellus"/>
              <a:cs typeface="Marcellus"/>
              <a:sym typeface="Marcellus"/>
            </a:endParaRPr>
          </a:p>
        </p:txBody>
      </p:sp>
      <p:pic>
        <p:nvPicPr>
          <p:cNvPr id="1026" name="Picture 2" descr="Coastal Resilience and Climate Change Planning - New Jersey Coastal  Resilience Collaborative">
            <a:extLst>
              <a:ext uri="{FF2B5EF4-FFF2-40B4-BE49-F238E27FC236}">
                <a16:creationId xmlns:a16="http://schemas.microsoft.com/office/drawing/2014/main" id="{3F800150-C05A-067A-E7B0-2394BCB64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64" y="3051166"/>
            <a:ext cx="284797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>
          <a:extLst>
            <a:ext uri="{FF2B5EF4-FFF2-40B4-BE49-F238E27FC236}">
              <a16:creationId xmlns:a16="http://schemas.microsoft.com/office/drawing/2014/main" id="{7A3D5F6E-409D-5D48-15CA-89DB540C1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5">
            <a:extLst>
              <a:ext uri="{FF2B5EF4-FFF2-40B4-BE49-F238E27FC236}">
                <a16:creationId xmlns:a16="http://schemas.microsoft.com/office/drawing/2014/main" id="{3CEF1F88-0AEF-8B46-CADB-CDFAE309B713}"/>
              </a:ext>
            </a:extLst>
          </p:cNvPr>
          <p:cNvSpPr txBox="1"/>
          <p:nvPr/>
        </p:nvSpPr>
        <p:spPr>
          <a:xfrm>
            <a:off x="1141526" y="1917824"/>
            <a:ext cx="7636566" cy="3490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40016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Marcellus"/>
                <a:ea typeface="Marcellus"/>
                <a:cs typeface="Marcellus"/>
                <a:sym typeface="Marcellus"/>
              </a:rPr>
              <a:t>To synthesize major takeaways from the week’s sessions</a:t>
            </a:r>
          </a:p>
          <a:p>
            <a:pPr marL="285750" lvl="0" indent="-285750">
              <a:lnSpc>
                <a:spcPct val="140016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Marcellus"/>
                <a:ea typeface="Marcellus"/>
                <a:cs typeface="Marcellus"/>
                <a:sym typeface="Marcellus"/>
              </a:rPr>
              <a:t>To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cellus"/>
                <a:ea typeface="Marcellus"/>
                <a:cs typeface="Marcellus"/>
                <a:sym typeface="Marcellus"/>
              </a:rPr>
              <a:t>engage in a forward-looking conversation about the future of New Jersey’s coastal resilience. </a:t>
            </a:r>
          </a:p>
          <a:p>
            <a:pPr marL="285750" lvl="0" indent="-285750">
              <a:lnSpc>
                <a:spcPct val="140016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Marcellus"/>
                <a:ea typeface="Marcellus"/>
                <a:cs typeface="Marcellus"/>
                <a:sym typeface="Marcellus"/>
              </a:rPr>
              <a:t>To e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cellus"/>
                <a:ea typeface="Marcellus"/>
                <a:cs typeface="Marcellus"/>
                <a:sym typeface="Marcellus"/>
              </a:rPr>
              <a:t>xplore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cellus"/>
                <a:ea typeface="Marcellus"/>
                <a:cs typeface="Marcellus"/>
                <a:sym typeface="Marcellus"/>
              </a:rPr>
              <a:t> actionable strategies (both state and federal) for advancing coastal resilience through advocacy, collaboration, and policy, </a:t>
            </a:r>
          </a:p>
          <a:p>
            <a:pPr marL="285750" lvl="0" indent="-285750">
              <a:lnSpc>
                <a:spcPct val="140016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Marcellus"/>
                <a:ea typeface="Marcellus"/>
                <a:cs typeface="Marcellus"/>
                <a:sym typeface="Marcellus"/>
              </a:rPr>
              <a:t>To h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cellus"/>
                <a:ea typeface="Marcellus"/>
                <a:cs typeface="Marcellus"/>
                <a:sym typeface="Marcellus"/>
              </a:rPr>
              <a:t>ighlight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cellus"/>
                <a:ea typeface="Marcellus"/>
                <a:cs typeface="Marcellus"/>
                <a:sym typeface="Marcellus"/>
              </a:rPr>
              <a:t> the value of national perspectives and partnerships for New Jersey’s coastal future.</a:t>
            </a:r>
          </a:p>
          <a:p>
            <a:pPr marL="285750" lvl="0" indent="-285750">
              <a:lnSpc>
                <a:spcPct val="140016"/>
              </a:lnSpc>
              <a:buFont typeface="Arial" panose="020B0604020202020204" pitchFamily="34" charset="0"/>
              <a:buChar char="•"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cellus"/>
              <a:ea typeface="Marcellus"/>
              <a:cs typeface="Marcellus"/>
              <a:sym typeface="Marcellu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cellus"/>
              <a:ea typeface="Marcellus"/>
              <a:cs typeface="Marcellus"/>
              <a:sym typeface="Marcellus"/>
            </a:endParaRPr>
          </a:p>
        </p:txBody>
      </p:sp>
      <p:grpSp>
        <p:nvGrpSpPr>
          <p:cNvPr id="292" name="Google Shape;292;p35">
            <a:extLst>
              <a:ext uri="{FF2B5EF4-FFF2-40B4-BE49-F238E27FC236}">
                <a16:creationId xmlns:a16="http://schemas.microsoft.com/office/drawing/2014/main" id="{EBDEC593-95B3-1DC1-73E4-0BF569093FDE}"/>
              </a:ext>
            </a:extLst>
          </p:cNvPr>
          <p:cNvGrpSpPr/>
          <p:nvPr/>
        </p:nvGrpSpPr>
        <p:grpSpPr>
          <a:xfrm rot="10800000">
            <a:off x="85830" y="4143033"/>
            <a:ext cx="805397" cy="1415442"/>
            <a:chOff x="0" y="-295275"/>
            <a:chExt cx="338495" cy="594888"/>
          </a:xfrm>
        </p:grpSpPr>
        <p:sp>
          <p:nvSpPr>
            <p:cNvPr id="293" name="Google Shape;293;p35">
              <a:extLst>
                <a:ext uri="{FF2B5EF4-FFF2-40B4-BE49-F238E27FC236}">
                  <a16:creationId xmlns:a16="http://schemas.microsoft.com/office/drawing/2014/main" id="{3CED7A63-BB94-89DC-B732-381E82766A95}"/>
                </a:ext>
              </a:extLst>
            </p:cNvPr>
            <p:cNvSpPr/>
            <p:nvPr/>
          </p:nvSpPr>
          <p:spPr>
            <a:xfrm>
              <a:off x="0" y="0"/>
              <a:ext cx="338495" cy="299613"/>
            </a:xfrm>
            <a:custGeom>
              <a:avLst/>
              <a:gdLst/>
              <a:ahLst/>
              <a:cxnLst/>
              <a:rect l="l" t="t" r="r" b="b"/>
              <a:pathLst>
                <a:path w="338495" h="299613" extrusionOk="0">
                  <a:moveTo>
                    <a:pt x="0" y="0"/>
                  </a:moveTo>
                  <a:lnTo>
                    <a:pt x="338495" y="0"/>
                  </a:lnTo>
                  <a:lnTo>
                    <a:pt x="338495" y="299613"/>
                  </a:lnTo>
                  <a:lnTo>
                    <a:pt x="0" y="299613"/>
                  </a:lnTo>
                  <a:close/>
                </a:path>
              </a:pathLst>
            </a:custGeom>
            <a:solidFill>
              <a:srgbClr val="40A6D6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5">
              <a:extLst>
                <a:ext uri="{FF2B5EF4-FFF2-40B4-BE49-F238E27FC236}">
                  <a16:creationId xmlns:a16="http://schemas.microsoft.com/office/drawing/2014/main" id="{9A8E1EB7-C653-BD1E-34FF-3EB28347CD3E}"/>
                </a:ext>
              </a:extLst>
            </p:cNvPr>
            <p:cNvSpPr txBox="1"/>
            <p:nvPr/>
          </p:nvSpPr>
          <p:spPr>
            <a:xfrm>
              <a:off x="0" y="-295275"/>
              <a:ext cx="338495" cy="594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86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99" name="Google Shape;299;p35">
            <a:extLst>
              <a:ext uri="{FF2B5EF4-FFF2-40B4-BE49-F238E27FC236}">
                <a16:creationId xmlns:a16="http://schemas.microsoft.com/office/drawing/2014/main" id="{78BBDC6C-46AA-4272-F1EF-B6A9219C807D}"/>
              </a:ext>
            </a:extLst>
          </p:cNvPr>
          <p:cNvCxnSpPr/>
          <p:nvPr/>
        </p:nvCxnSpPr>
        <p:spPr>
          <a:xfrm>
            <a:off x="5897880" y="523875"/>
            <a:ext cx="3246120" cy="0"/>
          </a:xfrm>
          <a:prstGeom prst="straightConnector1">
            <a:avLst/>
          </a:prstGeom>
          <a:noFill/>
          <a:ln w="95250" cap="flat" cmpd="sng">
            <a:solidFill>
              <a:srgbClr val="40A6D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1" name="Google Shape;301;p35">
            <a:extLst>
              <a:ext uri="{FF2B5EF4-FFF2-40B4-BE49-F238E27FC236}">
                <a16:creationId xmlns:a16="http://schemas.microsoft.com/office/drawing/2014/main" id="{B726D959-4CAF-1DB3-BDD3-91F05414F50B}"/>
              </a:ext>
            </a:extLst>
          </p:cNvPr>
          <p:cNvSpPr txBox="1"/>
          <p:nvPr/>
        </p:nvSpPr>
        <p:spPr>
          <a:xfrm>
            <a:off x="2069508" y="1672233"/>
            <a:ext cx="26652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cellus"/>
              <a:ea typeface="Marcellus"/>
              <a:cs typeface="Marcellus"/>
              <a:sym typeface="Marcellus"/>
            </a:endParaRPr>
          </a:p>
        </p:txBody>
      </p:sp>
      <p:grpSp>
        <p:nvGrpSpPr>
          <p:cNvPr id="5" name="Google Shape;252;p33">
            <a:extLst>
              <a:ext uri="{FF2B5EF4-FFF2-40B4-BE49-F238E27FC236}">
                <a16:creationId xmlns:a16="http://schemas.microsoft.com/office/drawing/2014/main" id="{0513D93E-8F21-E826-05D0-C8E156031BC5}"/>
              </a:ext>
            </a:extLst>
          </p:cNvPr>
          <p:cNvGrpSpPr/>
          <p:nvPr/>
        </p:nvGrpSpPr>
        <p:grpSpPr>
          <a:xfrm rot="10800000">
            <a:off x="1096126" y="3194646"/>
            <a:ext cx="197797" cy="896594"/>
            <a:chOff x="0" y="-295275"/>
            <a:chExt cx="83131" cy="376825"/>
          </a:xfrm>
        </p:grpSpPr>
        <p:sp>
          <p:nvSpPr>
            <p:cNvPr id="6" name="Google Shape;253;p33">
              <a:extLst>
                <a:ext uri="{FF2B5EF4-FFF2-40B4-BE49-F238E27FC236}">
                  <a16:creationId xmlns:a16="http://schemas.microsoft.com/office/drawing/2014/main" id="{CE8CEC22-BB3B-A273-CA5E-B308B758A156}"/>
                </a:ext>
              </a:extLst>
            </p:cNvPr>
            <p:cNvSpPr/>
            <p:nvPr/>
          </p:nvSpPr>
          <p:spPr>
            <a:xfrm>
              <a:off x="0" y="0"/>
              <a:ext cx="83131" cy="81550"/>
            </a:xfrm>
            <a:custGeom>
              <a:avLst/>
              <a:gdLst/>
              <a:ahLst/>
              <a:cxnLst/>
              <a:rect l="l" t="t" r="r" b="b"/>
              <a:pathLst>
                <a:path w="83131" h="81550" extrusionOk="0">
                  <a:moveTo>
                    <a:pt x="0" y="0"/>
                  </a:moveTo>
                  <a:lnTo>
                    <a:pt x="83131" y="0"/>
                  </a:lnTo>
                  <a:lnTo>
                    <a:pt x="83131" y="81550"/>
                  </a:lnTo>
                  <a:lnTo>
                    <a:pt x="0" y="81550"/>
                  </a:lnTo>
                  <a:close/>
                </a:path>
              </a:pathLst>
            </a:custGeom>
            <a:solidFill>
              <a:srgbClr val="40A6D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Google Shape;254;p33">
              <a:extLst>
                <a:ext uri="{FF2B5EF4-FFF2-40B4-BE49-F238E27FC236}">
                  <a16:creationId xmlns:a16="http://schemas.microsoft.com/office/drawing/2014/main" id="{D9C6D8A9-135D-91B2-1EE1-2C476616F533}"/>
                </a:ext>
              </a:extLst>
            </p:cNvPr>
            <p:cNvSpPr txBox="1"/>
            <p:nvPr/>
          </p:nvSpPr>
          <p:spPr>
            <a:xfrm>
              <a:off x="0" y="-295275"/>
              <a:ext cx="83131" cy="376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286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Google Shape;176;p28">
            <a:extLst>
              <a:ext uri="{FF2B5EF4-FFF2-40B4-BE49-F238E27FC236}">
                <a16:creationId xmlns:a16="http://schemas.microsoft.com/office/drawing/2014/main" id="{982813D1-E08A-1336-D586-1CE11A24654C}"/>
              </a:ext>
            </a:extLst>
          </p:cNvPr>
          <p:cNvSpPr txBox="1"/>
          <p:nvPr/>
        </p:nvSpPr>
        <p:spPr>
          <a:xfrm>
            <a:off x="965052" y="621028"/>
            <a:ext cx="7047286" cy="100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13000"/>
              </a:lnSpc>
            </a:pPr>
            <a:r>
              <a:rPr lang="en-US" sz="2900" b="1" dirty="0">
                <a:latin typeface="Marcellus"/>
                <a:ea typeface="Marcellus"/>
                <a:cs typeface="Marcellus"/>
                <a:sym typeface="Marcellus"/>
              </a:rPr>
              <a:t>A Resilient Future for New Jersey’s Coastal Communities: Panel Goal</a:t>
            </a:r>
            <a:endParaRPr lang="en-US" sz="600" b="1" dirty="0">
              <a:latin typeface="Marcellus"/>
              <a:ea typeface="Marcellus"/>
              <a:cs typeface="Marcellus"/>
              <a:sym typeface="Marcellus"/>
            </a:endParaRPr>
          </a:p>
        </p:txBody>
      </p:sp>
      <p:grpSp>
        <p:nvGrpSpPr>
          <p:cNvPr id="10" name="Google Shape;252;p33">
            <a:extLst>
              <a:ext uri="{FF2B5EF4-FFF2-40B4-BE49-F238E27FC236}">
                <a16:creationId xmlns:a16="http://schemas.microsoft.com/office/drawing/2014/main" id="{309742B6-C235-6FE0-39DF-AB54D54F8202}"/>
              </a:ext>
            </a:extLst>
          </p:cNvPr>
          <p:cNvGrpSpPr/>
          <p:nvPr/>
        </p:nvGrpSpPr>
        <p:grpSpPr>
          <a:xfrm rot="10800000">
            <a:off x="1096128" y="3943073"/>
            <a:ext cx="197797" cy="896594"/>
            <a:chOff x="0" y="-295275"/>
            <a:chExt cx="83131" cy="376825"/>
          </a:xfrm>
        </p:grpSpPr>
        <p:sp>
          <p:nvSpPr>
            <p:cNvPr id="11" name="Google Shape;253;p33">
              <a:extLst>
                <a:ext uri="{FF2B5EF4-FFF2-40B4-BE49-F238E27FC236}">
                  <a16:creationId xmlns:a16="http://schemas.microsoft.com/office/drawing/2014/main" id="{E10227D5-36DD-2FDE-D899-53EA88AEF998}"/>
                </a:ext>
              </a:extLst>
            </p:cNvPr>
            <p:cNvSpPr/>
            <p:nvPr/>
          </p:nvSpPr>
          <p:spPr>
            <a:xfrm>
              <a:off x="0" y="0"/>
              <a:ext cx="83131" cy="81550"/>
            </a:xfrm>
            <a:custGeom>
              <a:avLst/>
              <a:gdLst/>
              <a:ahLst/>
              <a:cxnLst/>
              <a:rect l="l" t="t" r="r" b="b"/>
              <a:pathLst>
                <a:path w="83131" h="81550" extrusionOk="0">
                  <a:moveTo>
                    <a:pt x="0" y="0"/>
                  </a:moveTo>
                  <a:lnTo>
                    <a:pt x="83131" y="0"/>
                  </a:lnTo>
                  <a:lnTo>
                    <a:pt x="83131" y="81550"/>
                  </a:lnTo>
                  <a:lnTo>
                    <a:pt x="0" y="81550"/>
                  </a:lnTo>
                  <a:close/>
                </a:path>
              </a:pathLst>
            </a:custGeom>
            <a:solidFill>
              <a:srgbClr val="40A6D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Google Shape;254;p33">
              <a:extLst>
                <a:ext uri="{FF2B5EF4-FFF2-40B4-BE49-F238E27FC236}">
                  <a16:creationId xmlns:a16="http://schemas.microsoft.com/office/drawing/2014/main" id="{F52E577A-2411-34A6-6E6D-14E413A5BF8A}"/>
                </a:ext>
              </a:extLst>
            </p:cNvPr>
            <p:cNvSpPr txBox="1"/>
            <p:nvPr/>
          </p:nvSpPr>
          <p:spPr>
            <a:xfrm>
              <a:off x="0" y="-295275"/>
              <a:ext cx="83131" cy="376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286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" name="Google Shape;252;p33">
            <a:extLst>
              <a:ext uri="{FF2B5EF4-FFF2-40B4-BE49-F238E27FC236}">
                <a16:creationId xmlns:a16="http://schemas.microsoft.com/office/drawing/2014/main" id="{A3D70906-31CD-C0FA-E5F3-F09076FAD9E0}"/>
              </a:ext>
            </a:extLst>
          </p:cNvPr>
          <p:cNvGrpSpPr/>
          <p:nvPr/>
        </p:nvGrpSpPr>
        <p:grpSpPr>
          <a:xfrm rot="10800000">
            <a:off x="1096128" y="2462177"/>
            <a:ext cx="197797" cy="896594"/>
            <a:chOff x="0" y="-295275"/>
            <a:chExt cx="83131" cy="376825"/>
          </a:xfrm>
        </p:grpSpPr>
        <p:sp>
          <p:nvSpPr>
            <p:cNvPr id="14" name="Google Shape;253;p33">
              <a:extLst>
                <a:ext uri="{FF2B5EF4-FFF2-40B4-BE49-F238E27FC236}">
                  <a16:creationId xmlns:a16="http://schemas.microsoft.com/office/drawing/2014/main" id="{93BB92A4-7B5A-B3AE-0B68-066DD5EAAC57}"/>
                </a:ext>
              </a:extLst>
            </p:cNvPr>
            <p:cNvSpPr/>
            <p:nvPr/>
          </p:nvSpPr>
          <p:spPr>
            <a:xfrm>
              <a:off x="0" y="0"/>
              <a:ext cx="83131" cy="81550"/>
            </a:xfrm>
            <a:custGeom>
              <a:avLst/>
              <a:gdLst/>
              <a:ahLst/>
              <a:cxnLst/>
              <a:rect l="l" t="t" r="r" b="b"/>
              <a:pathLst>
                <a:path w="83131" h="81550" extrusionOk="0">
                  <a:moveTo>
                    <a:pt x="0" y="0"/>
                  </a:moveTo>
                  <a:lnTo>
                    <a:pt x="83131" y="0"/>
                  </a:lnTo>
                  <a:lnTo>
                    <a:pt x="83131" y="81550"/>
                  </a:lnTo>
                  <a:lnTo>
                    <a:pt x="0" y="81550"/>
                  </a:lnTo>
                  <a:close/>
                </a:path>
              </a:pathLst>
            </a:custGeom>
            <a:solidFill>
              <a:srgbClr val="40A6D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Google Shape;254;p33">
              <a:extLst>
                <a:ext uri="{FF2B5EF4-FFF2-40B4-BE49-F238E27FC236}">
                  <a16:creationId xmlns:a16="http://schemas.microsoft.com/office/drawing/2014/main" id="{6EB369BA-207D-CF7D-1348-8E7A4A7811C2}"/>
                </a:ext>
              </a:extLst>
            </p:cNvPr>
            <p:cNvSpPr txBox="1"/>
            <p:nvPr/>
          </p:nvSpPr>
          <p:spPr>
            <a:xfrm>
              <a:off x="0" y="-295275"/>
              <a:ext cx="83131" cy="376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286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oogle Shape;252;p33">
            <a:extLst>
              <a:ext uri="{FF2B5EF4-FFF2-40B4-BE49-F238E27FC236}">
                <a16:creationId xmlns:a16="http://schemas.microsoft.com/office/drawing/2014/main" id="{0138471A-D531-4836-717C-146AE89CAB6E}"/>
              </a:ext>
            </a:extLst>
          </p:cNvPr>
          <p:cNvGrpSpPr/>
          <p:nvPr/>
        </p:nvGrpSpPr>
        <p:grpSpPr>
          <a:xfrm rot="10800000">
            <a:off x="1096129" y="2019788"/>
            <a:ext cx="197797" cy="896594"/>
            <a:chOff x="0" y="-295275"/>
            <a:chExt cx="83131" cy="376825"/>
          </a:xfrm>
        </p:grpSpPr>
        <p:sp>
          <p:nvSpPr>
            <p:cNvPr id="17" name="Google Shape;253;p33">
              <a:extLst>
                <a:ext uri="{FF2B5EF4-FFF2-40B4-BE49-F238E27FC236}">
                  <a16:creationId xmlns:a16="http://schemas.microsoft.com/office/drawing/2014/main" id="{78441BCE-DADD-5F23-021D-241C0C29BDFB}"/>
                </a:ext>
              </a:extLst>
            </p:cNvPr>
            <p:cNvSpPr/>
            <p:nvPr/>
          </p:nvSpPr>
          <p:spPr>
            <a:xfrm>
              <a:off x="0" y="0"/>
              <a:ext cx="83131" cy="81550"/>
            </a:xfrm>
            <a:custGeom>
              <a:avLst/>
              <a:gdLst/>
              <a:ahLst/>
              <a:cxnLst/>
              <a:rect l="l" t="t" r="r" b="b"/>
              <a:pathLst>
                <a:path w="83131" h="81550" extrusionOk="0">
                  <a:moveTo>
                    <a:pt x="0" y="0"/>
                  </a:moveTo>
                  <a:lnTo>
                    <a:pt x="83131" y="0"/>
                  </a:lnTo>
                  <a:lnTo>
                    <a:pt x="83131" y="81550"/>
                  </a:lnTo>
                  <a:lnTo>
                    <a:pt x="0" y="81550"/>
                  </a:lnTo>
                  <a:close/>
                </a:path>
              </a:pathLst>
            </a:custGeom>
            <a:solidFill>
              <a:srgbClr val="40A6D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Google Shape;254;p33">
              <a:extLst>
                <a:ext uri="{FF2B5EF4-FFF2-40B4-BE49-F238E27FC236}">
                  <a16:creationId xmlns:a16="http://schemas.microsoft.com/office/drawing/2014/main" id="{54735744-73E0-BE72-F9F9-FE16BC3AAF5F}"/>
                </a:ext>
              </a:extLst>
            </p:cNvPr>
            <p:cNvSpPr txBox="1"/>
            <p:nvPr/>
          </p:nvSpPr>
          <p:spPr>
            <a:xfrm>
              <a:off x="0" y="-295275"/>
              <a:ext cx="83131" cy="376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286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8742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>
          <a:extLst>
            <a:ext uri="{FF2B5EF4-FFF2-40B4-BE49-F238E27FC236}">
              <a16:creationId xmlns:a16="http://schemas.microsoft.com/office/drawing/2014/main" id="{5DACD50D-832F-1F82-25F1-1E2A355F8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5" name="Google Shape;695;p63">
            <a:extLst>
              <a:ext uri="{FF2B5EF4-FFF2-40B4-BE49-F238E27FC236}">
                <a16:creationId xmlns:a16="http://schemas.microsoft.com/office/drawing/2014/main" id="{F6C7185C-C7D9-F439-2990-9D1B351C6CFA}"/>
              </a:ext>
            </a:extLst>
          </p:cNvPr>
          <p:cNvGrpSpPr/>
          <p:nvPr/>
        </p:nvGrpSpPr>
        <p:grpSpPr>
          <a:xfrm rot="10800000">
            <a:off x="0" y="1036270"/>
            <a:ext cx="849437" cy="3773521"/>
            <a:chOff x="0" y="-295275"/>
            <a:chExt cx="357005" cy="1585950"/>
          </a:xfrm>
        </p:grpSpPr>
        <p:sp>
          <p:nvSpPr>
            <p:cNvPr id="696" name="Google Shape;696;p63">
              <a:extLst>
                <a:ext uri="{FF2B5EF4-FFF2-40B4-BE49-F238E27FC236}">
                  <a16:creationId xmlns:a16="http://schemas.microsoft.com/office/drawing/2014/main" id="{01FFD871-9F86-9627-5307-A82F79BB0690}"/>
                </a:ext>
              </a:extLst>
            </p:cNvPr>
            <p:cNvSpPr/>
            <p:nvPr/>
          </p:nvSpPr>
          <p:spPr>
            <a:xfrm>
              <a:off x="0" y="0"/>
              <a:ext cx="357005" cy="1290675"/>
            </a:xfrm>
            <a:custGeom>
              <a:avLst/>
              <a:gdLst/>
              <a:ahLst/>
              <a:cxnLst/>
              <a:rect l="l" t="t" r="r" b="b"/>
              <a:pathLst>
                <a:path w="357005" h="1290675" extrusionOk="0">
                  <a:moveTo>
                    <a:pt x="0" y="0"/>
                  </a:moveTo>
                  <a:lnTo>
                    <a:pt x="357005" y="0"/>
                  </a:lnTo>
                  <a:lnTo>
                    <a:pt x="357005" y="1290675"/>
                  </a:lnTo>
                  <a:lnTo>
                    <a:pt x="0" y="1290675"/>
                  </a:lnTo>
                  <a:close/>
                </a:path>
              </a:pathLst>
            </a:custGeom>
            <a:solidFill>
              <a:srgbClr val="40A6D6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63">
              <a:extLst>
                <a:ext uri="{FF2B5EF4-FFF2-40B4-BE49-F238E27FC236}">
                  <a16:creationId xmlns:a16="http://schemas.microsoft.com/office/drawing/2014/main" id="{7A977171-8B70-752F-9828-3EC4ABCD45F3}"/>
                </a:ext>
              </a:extLst>
            </p:cNvPr>
            <p:cNvSpPr txBox="1"/>
            <p:nvPr/>
          </p:nvSpPr>
          <p:spPr>
            <a:xfrm>
              <a:off x="0" y="-295275"/>
              <a:ext cx="357005" cy="1585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86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8" name="Google Shape;698;p63">
            <a:extLst>
              <a:ext uri="{FF2B5EF4-FFF2-40B4-BE49-F238E27FC236}">
                <a16:creationId xmlns:a16="http://schemas.microsoft.com/office/drawing/2014/main" id="{F261E9CA-5C98-1E97-4F97-0949E12FCFB8}"/>
              </a:ext>
            </a:extLst>
          </p:cNvPr>
          <p:cNvSpPr txBox="1"/>
          <p:nvPr/>
        </p:nvSpPr>
        <p:spPr>
          <a:xfrm>
            <a:off x="1437968" y="247650"/>
            <a:ext cx="6268200" cy="104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cellus"/>
                <a:ea typeface="Marcellus"/>
                <a:cs typeface="Marcellus"/>
                <a:sym typeface="Marcellus"/>
              </a:rPr>
              <a:t>ASBPA 100th Anniversary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cellus"/>
              <a:ea typeface="Marcellus"/>
              <a:cs typeface="Marcellus"/>
              <a:sym typeface="Marcellus"/>
            </a:endParaRPr>
          </a:p>
          <a:p>
            <a:pPr marL="0" marR="0" lvl="0" indent="0" algn="ctr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cellus"/>
                <a:ea typeface="Marcellus"/>
                <a:cs typeface="Marcellus"/>
                <a:sym typeface="Marcellus"/>
              </a:rPr>
              <a:t>Coastal Conferences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699" name="Google Shape;699;p63">
            <a:extLst>
              <a:ext uri="{FF2B5EF4-FFF2-40B4-BE49-F238E27FC236}">
                <a16:creationId xmlns:a16="http://schemas.microsoft.com/office/drawing/2014/main" id="{D17ADF19-4126-179A-C354-138BF7EE1E98}"/>
              </a:ext>
            </a:extLst>
          </p:cNvPr>
          <p:cNvSpPr/>
          <p:nvPr/>
        </p:nvSpPr>
        <p:spPr>
          <a:xfrm>
            <a:off x="1008358" y="2371329"/>
            <a:ext cx="1371190" cy="1083945"/>
          </a:xfrm>
          <a:custGeom>
            <a:avLst/>
            <a:gdLst/>
            <a:ahLst/>
            <a:cxnLst/>
            <a:rect l="l" t="t" r="r" b="b"/>
            <a:pathLst>
              <a:path w="2742381" h="2167890" extrusionOk="0">
                <a:moveTo>
                  <a:pt x="0" y="0"/>
                </a:moveTo>
                <a:lnTo>
                  <a:pt x="2742381" y="0"/>
                </a:lnTo>
                <a:lnTo>
                  <a:pt x="2742381" y="2167890"/>
                </a:lnTo>
                <a:lnTo>
                  <a:pt x="0" y="2167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0" name="Google Shape;700;p63">
            <a:extLst>
              <a:ext uri="{FF2B5EF4-FFF2-40B4-BE49-F238E27FC236}">
                <a16:creationId xmlns:a16="http://schemas.microsoft.com/office/drawing/2014/main" id="{1F8AA0E9-B100-4FE4-6A8F-11221AADD6B1}"/>
              </a:ext>
            </a:extLst>
          </p:cNvPr>
          <p:cNvSpPr txBox="1"/>
          <p:nvPr/>
        </p:nvSpPr>
        <p:spPr>
          <a:xfrm rot="-5400000">
            <a:off x="-923429" y="2310868"/>
            <a:ext cx="2626500" cy="52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rcellus"/>
                <a:ea typeface="Marcellus"/>
                <a:cs typeface="Marcellus"/>
                <a:sym typeface="Marcellus"/>
              </a:rPr>
              <a:t>Save the Dates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cellus"/>
              <a:ea typeface="Marcellus"/>
              <a:cs typeface="Marcellus"/>
              <a:sym typeface="Marcellus"/>
            </a:endParaRPr>
          </a:p>
        </p:txBody>
      </p:sp>
      <p:grpSp>
        <p:nvGrpSpPr>
          <p:cNvPr id="703" name="Google Shape;703;p63">
            <a:extLst>
              <a:ext uri="{FF2B5EF4-FFF2-40B4-BE49-F238E27FC236}">
                <a16:creationId xmlns:a16="http://schemas.microsoft.com/office/drawing/2014/main" id="{EB97E888-14B4-7BD9-EF0D-EB74F562B409}"/>
              </a:ext>
            </a:extLst>
          </p:cNvPr>
          <p:cNvGrpSpPr/>
          <p:nvPr/>
        </p:nvGrpSpPr>
        <p:grpSpPr>
          <a:xfrm rot="10800000">
            <a:off x="6829481" y="3210636"/>
            <a:ext cx="197797" cy="896594"/>
            <a:chOff x="0" y="-295275"/>
            <a:chExt cx="83131" cy="376825"/>
          </a:xfrm>
        </p:grpSpPr>
        <p:sp>
          <p:nvSpPr>
            <p:cNvPr id="704" name="Google Shape;704;p63">
              <a:extLst>
                <a:ext uri="{FF2B5EF4-FFF2-40B4-BE49-F238E27FC236}">
                  <a16:creationId xmlns:a16="http://schemas.microsoft.com/office/drawing/2014/main" id="{590579D8-6ED8-C838-2CF1-2A5E86D778C9}"/>
                </a:ext>
              </a:extLst>
            </p:cNvPr>
            <p:cNvSpPr/>
            <p:nvPr/>
          </p:nvSpPr>
          <p:spPr>
            <a:xfrm>
              <a:off x="0" y="0"/>
              <a:ext cx="83131" cy="81550"/>
            </a:xfrm>
            <a:custGeom>
              <a:avLst/>
              <a:gdLst/>
              <a:ahLst/>
              <a:cxnLst/>
              <a:rect l="l" t="t" r="r" b="b"/>
              <a:pathLst>
                <a:path w="83131" h="81550" extrusionOk="0">
                  <a:moveTo>
                    <a:pt x="0" y="0"/>
                  </a:moveTo>
                  <a:lnTo>
                    <a:pt x="83131" y="0"/>
                  </a:lnTo>
                  <a:lnTo>
                    <a:pt x="83131" y="81550"/>
                  </a:lnTo>
                  <a:lnTo>
                    <a:pt x="0" y="81550"/>
                  </a:lnTo>
                  <a:close/>
                </a:path>
              </a:pathLst>
            </a:custGeom>
            <a:solidFill>
              <a:srgbClr val="40A6D6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63">
              <a:extLst>
                <a:ext uri="{FF2B5EF4-FFF2-40B4-BE49-F238E27FC236}">
                  <a16:creationId xmlns:a16="http://schemas.microsoft.com/office/drawing/2014/main" id="{F829DC6D-C8AE-4E30-473A-0D2114C5A6AE}"/>
                </a:ext>
              </a:extLst>
            </p:cNvPr>
            <p:cNvSpPr txBox="1"/>
            <p:nvPr/>
          </p:nvSpPr>
          <p:spPr>
            <a:xfrm>
              <a:off x="0" y="-295275"/>
              <a:ext cx="83131" cy="376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86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6" name="Google Shape;706;p63">
            <a:extLst>
              <a:ext uri="{FF2B5EF4-FFF2-40B4-BE49-F238E27FC236}">
                <a16:creationId xmlns:a16="http://schemas.microsoft.com/office/drawing/2014/main" id="{2F545FA4-5066-D9CC-5F49-102AA350FE07}"/>
              </a:ext>
            </a:extLst>
          </p:cNvPr>
          <p:cNvGrpSpPr/>
          <p:nvPr/>
        </p:nvGrpSpPr>
        <p:grpSpPr>
          <a:xfrm rot="10800000">
            <a:off x="6829481" y="4216172"/>
            <a:ext cx="197797" cy="896594"/>
            <a:chOff x="0" y="-295275"/>
            <a:chExt cx="83131" cy="376825"/>
          </a:xfrm>
        </p:grpSpPr>
        <p:sp>
          <p:nvSpPr>
            <p:cNvPr id="707" name="Google Shape;707;p63">
              <a:extLst>
                <a:ext uri="{FF2B5EF4-FFF2-40B4-BE49-F238E27FC236}">
                  <a16:creationId xmlns:a16="http://schemas.microsoft.com/office/drawing/2014/main" id="{F57C38B2-4967-4C85-8436-859C42B9B4A5}"/>
                </a:ext>
              </a:extLst>
            </p:cNvPr>
            <p:cNvSpPr/>
            <p:nvPr/>
          </p:nvSpPr>
          <p:spPr>
            <a:xfrm>
              <a:off x="0" y="0"/>
              <a:ext cx="83131" cy="81550"/>
            </a:xfrm>
            <a:custGeom>
              <a:avLst/>
              <a:gdLst/>
              <a:ahLst/>
              <a:cxnLst/>
              <a:rect l="l" t="t" r="r" b="b"/>
              <a:pathLst>
                <a:path w="83131" h="81550" extrusionOk="0">
                  <a:moveTo>
                    <a:pt x="0" y="0"/>
                  </a:moveTo>
                  <a:lnTo>
                    <a:pt x="83131" y="0"/>
                  </a:lnTo>
                  <a:lnTo>
                    <a:pt x="83131" y="81550"/>
                  </a:lnTo>
                  <a:lnTo>
                    <a:pt x="0" y="81550"/>
                  </a:lnTo>
                  <a:close/>
                </a:path>
              </a:pathLst>
            </a:custGeom>
            <a:solidFill>
              <a:srgbClr val="40A6D6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63">
              <a:extLst>
                <a:ext uri="{FF2B5EF4-FFF2-40B4-BE49-F238E27FC236}">
                  <a16:creationId xmlns:a16="http://schemas.microsoft.com/office/drawing/2014/main" id="{3D6EA1C5-58A5-1A07-412D-A238DA2D09FC}"/>
                </a:ext>
              </a:extLst>
            </p:cNvPr>
            <p:cNvSpPr txBox="1"/>
            <p:nvPr/>
          </p:nvSpPr>
          <p:spPr>
            <a:xfrm>
              <a:off x="0" y="-295275"/>
              <a:ext cx="83131" cy="376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86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9" name="Google Shape;709;p63">
            <a:extLst>
              <a:ext uri="{FF2B5EF4-FFF2-40B4-BE49-F238E27FC236}">
                <a16:creationId xmlns:a16="http://schemas.microsoft.com/office/drawing/2014/main" id="{825E8A61-0030-633C-A609-DE5128D8C58C}"/>
              </a:ext>
            </a:extLst>
          </p:cNvPr>
          <p:cNvSpPr txBox="1"/>
          <p:nvPr/>
        </p:nvSpPr>
        <p:spPr>
          <a:xfrm>
            <a:off x="7221043" y="3045368"/>
            <a:ext cx="13713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cellus"/>
                <a:ea typeface="Marcellus"/>
                <a:cs typeface="Marcellus"/>
                <a:sym typeface="Marcellus"/>
              </a:rPr>
              <a:t>Abstracts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710" name="Google Shape;710;p63">
            <a:extLst>
              <a:ext uri="{FF2B5EF4-FFF2-40B4-BE49-F238E27FC236}">
                <a16:creationId xmlns:a16="http://schemas.microsoft.com/office/drawing/2014/main" id="{821CAF65-5D75-4A8A-8D3A-BAC43310D3F8}"/>
              </a:ext>
            </a:extLst>
          </p:cNvPr>
          <p:cNvSpPr txBox="1"/>
          <p:nvPr/>
        </p:nvSpPr>
        <p:spPr>
          <a:xfrm>
            <a:off x="7222701" y="4013399"/>
            <a:ext cx="31203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cellus"/>
                <a:ea typeface="Marcellus"/>
                <a:cs typeface="Marcellus"/>
                <a:sym typeface="Marcellus"/>
              </a:rPr>
              <a:t>Posters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711" name="Google Shape;711;p63">
            <a:extLst>
              <a:ext uri="{FF2B5EF4-FFF2-40B4-BE49-F238E27FC236}">
                <a16:creationId xmlns:a16="http://schemas.microsoft.com/office/drawing/2014/main" id="{60226BA1-C7C2-1023-82DE-8AC966D2E443}"/>
              </a:ext>
            </a:extLst>
          </p:cNvPr>
          <p:cNvSpPr txBox="1"/>
          <p:nvPr/>
        </p:nvSpPr>
        <p:spPr>
          <a:xfrm>
            <a:off x="7222701" y="3355132"/>
            <a:ext cx="3231000" cy="30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1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cellus"/>
                <a:ea typeface="Marcellus"/>
                <a:cs typeface="Marcellus"/>
                <a:sym typeface="Marcellus"/>
              </a:rPr>
              <a:t>Due June 1st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712" name="Google Shape;712;p63">
            <a:extLst>
              <a:ext uri="{FF2B5EF4-FFF2-40B4-BE49-F238E27FC236}">
                <a16:creationId xmlns:a16="http://schemas.microsoft.com/office/drawing/2014/main" id="{5FB24623-03A5-9409-5EBE-5C5ACB204EE5}"/>
              </a:ext>
            </a:extLst>
          </p:cNvPr>
          <p:cNvSpPr txBox="1"/>
          <p:nvPr/>
        </p:nvSpPr>
        <p:spPr>
          <a:xfrm>
            <a:off x="7222701" y="4360668"/>
            <a:ext cx="3231000" cy="30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1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cellus"/>
                <a:ea typeface="Marcellus"/>
                <a:cs typeface="Marcellus"/>
                <a:sym typeface="Marcellus"/>
              </a:rPr>
              <a:t>Due August 15th</a:t>
            </a:r>
            <a:endParaRPr kumimoji="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cellus"/>
              <a:ea typeface="Marcellus"/>
              <a:cs typeface="Marcellus"/>
              <a:sym typeface="Marcellus"/>
            </a:endParaRPr>
          </a:p>
        </p:txBody>
      </p:sp>
      <p:pic>
        <p:nvPicPr>
          <p:cNvPr id="713" name="Google Shape;713;p63" title="Belmont Veterans Memorial Pier Aerial LBCA Small.jpg">
            <a:extLst>
              <a:ext uri="{FF2B5EF4-FFF2-40B4-BE49-F238E27FC236}">
                <a16:creationId xmlns:a16="http://schemas.microsoft.com/office/drawing/2014/main" id="{AA06322E-ADFE-B47C-DD8D-C02F01BB3B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38468" y="2371329"/>
            <a:ext cx="4092236" cy="27308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2;p25">
            <a:extLst>
              <a:ext uri="{FF2B5EF4-FFF2-40B4-BE49-F238E27FC236}">
                <a16:creationId xmlns:a16="http://schemas.microsoft.com/office/drawing/2014/main" id="{EA3D17F8-8556-7D44-CFF6-35392E632CC1}"/>
              </a:ext>
            </a:extLst>
          </p:cNvPr>
          <p:cNvSpPr txBox="1"/>
          <p:nvPr/>
        </p:nvSpPr>
        <p:spPr>
          <a:xfrm>
            <a:off x="978419" y="1424906"/>
            <a:ext cx="2808924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3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0" u="none" strike="noStrike" cap="none" dirty="0">
                <a:solidFill>
                  <a:schemeClr val="tx1"/>
                </a:solidFill>
                <a:latin typeface="Marcellus"/>
                <a:ea typeface="Marcellus"/>
                <a:cs typeface="Marcellus"/>
                <a:sym typeface="Marcellus"/>
              </a:rPr>
              <a:t>Washington, DC</a:t>
            </a:r>
          </a:p>
          <a:p>
            <a:pPr>
              <a:lnSpc>
                <a:spcPct val="132013"/>
              </a:lnSpc>
            </a:pPr>
            <a:r>
              <a:rPr lang="en-US" sz="1600" b="1" dirty="0">
                <a:solidFill>
                  <a:schemeClr val="tx1"/>
                </a:solidFill>
                <a:latin typeface="Marcellus"/>
                <a:ea typeface="Marcellus"/>
                <a:cs typeface="Marcellus"/>
                <a:sym typeface="Marcellus"/>
              </a:rPr>
              <a:t>March 24-26, 2026</a:t>
            </a:r>
          </a:p>
        </p:txBody>
      </p:sp>
      <p:sp>
        <p:nvSpPr>
          <p:cNvPr id="3" name="Google Shape;132;p25">
            <a:extLst>
              <a:ext uri="{FF2B5EF4-FFF2-40B4-BE49-F238E27FC236}">
                <a16:creationId xmlns:a16="http://schemas.microsoft.com/office/drawing/2014/main" id="{4D0829BE-8210-9CB7-7C18-9CF840ACBCFD}"/>
              </a:ext>
            </a:extLst>
          </p:cNvPr>
          <p:cNvSpPr txBox="1"/>
          <p:nvPr/>
        </p:nvSpPr>
        <p:spPr>
          <a:xfrm>
            <a:off x="3722579" y="1412643"/>
            <a:ext cx="3205800" cy="8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40010"/>
              </a:lnSpc>
              <a:defRPr/>
            </a:pPr>
            <a:r>
              <a:rPr lang="en-US" sz="2400" dirty="0">
                <a:latin typeface="Marcellus"/>
                <a:ea typeface="Marcellus"/>
                <a:cs typeface="Marcellus"/>
                <a:sym typeface="Marcellus"/>
              </a:rPr>
              <a:t>Atlantic City, NJ</a:t>
            </a:r>
          </a:p>
          <a:p>
            <a:pPr algn="ctr">
              <a:lnSpc>
                <a:spcPct val="132013"/>
              </a:lnSpc>
            </a:pPr>
            <a:r>
              <a:rPr lang="en-US" sz="1600" b="1" dirty="0">
                <a:solidFill>
                  <a:schemeClr val="tx1"/>
                </a:solidFill>
                <a:latin typeface="Marcellus"/>
                <a:ea typeface="Marcellus"/>
                <a:cs typeface="Marcellus"/>
                <a:sym typeface="Marcellus"/>
              </a:rPr>
              <a:t>October 5-8, 2026</a:t>
            </a:r>
            <a:endParaRPr lang="en-US" sz="1600" dirty="0">
              <a:solidFill>
                <a:schemeClr val="tx1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</p:spTree>
    <p:extLst>
      <p:ext uri="{BB962C8B-B14F-4D97-AF65-F5344CB8AC3E}">
        <p14:creationId xmlns:p14="http://schemas.microsoft.com/office/powerpoint/2010/main" val="324480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2;p35">
            <a:extLst>
              <a:ext uri="{FF2B5EF4-FFF2-40B4-BE49-F238E27FC236}">
                <a16:creationId xmlns:a16="http://schemas.microsoft.com/office/drawing/2014/main" id="{C371800A-D535-27C2-D8B9-AF2DE5D15586}"/>
              </a:ext>
            </a:extLst>
          </p:cNvPr>
          <p:cNvSpPr txBox="1"/>
          <p:nvPr/>
        </p:nvSpPr>
        <p:spPr>
          <a:xfrm>
            <a:off x="1135828" y="2284240"/>
            <a:ext cx="7636566" cy="232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cellus"/>
                <a:ea typeface="Marcellus"/>
                <a:cs typeface="Marcellus"/>
                <a:sym typeface="Marcellus"/>
              </a:rPr>
              <a:t>Dan Barone, Rutgers; NSBPA Chapter President and Board of Directors, ASBPA</a:t>
            </a:r>
          </a:p>
          <a:p>
            <a:pPr marL="285750" marR="0" lvl="0" indent="-285750" algn="l" defTabSz="914400" rtl="0" eaLnBrk="1" fontAlgn="auto" latinLnBrk="0" hangingPunct="1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cellus"/>
                <a:ea typeface="Marcellus"/>
                <a:cs typeface="Marcellus"/>
                <a:sym typeface="Marcellus"/>
              </a:rPr>
              <a:t>Tom Herrington, Monmouth University Urban Coast Institute, and Board of Directors, ASBPA</a:t>
            </a:r>
          </a:p>
          <a:p>
            <a:pPr marL="285750" marR="0" lvl="0" indent="-285750" algn="l" defTabSz="914400" rtl="0" eaLnBrk="1" fontAlgn="auto" latinLnBrk="0" hangingPunct="1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cellus"/>
                <a:ea typeface="Marcellus"/>
                <a:cs typeface="Marcellus"/>
                <a:sym typeface="Marcellus"/>
              </a:rPr>
              <a:t>Grace Hanlon, Executive Director, Jersey Shore Partnership and Board of Directors, ASBPA</a:t>
            </a:r>
          </a:p>
        </p:txBody>
      </p:sp>
      <p:grpSp>
        <p:nvGrpSpPr>
          <p:cNvPr id="249" name="Google Shape;249;p33"/>
          <p:cNvGrpSpPr/>
          <p:nvPr/>
        </p:nvGrpSpPr>
        <p:grpSpPr>
          <a:xfrm>
            <a:off x="-2128600" y="3396531"/>
            <a:ext cx="3493938" cy="3493938"/>
            <a:chOff x="0" y="0"/>
            <a:chExt cx="812800" cy="812800"/>
          </a:xfrm>
        </p:grpSpPr>
        <p:sp>
          <p:nvSpPr>
            <p:cNvPr id="250" name="Google Shape;250;p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0A6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3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14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" name="Google Shape;252;p33"/>
          <p:cNvGrpSpPr/>
          <p:nvPr/>
        </p:nvGrpSpPr>
        <p:grpSpPr>
          <a:xfrm rot="10800000">
            <a:off x="1081340" y="2392795"/>
            <a:ext cx="197797" cy="896594"/>
            <a:chOff x="0" y="-295275"/>
            <a:chExt cx="83131" cy="376825"/>
          </a:xfrm>
        </p:grpSpPr>
        <p:sp>
          <p:nvSpPr>
            <p:cNvPr id="253" name="Google Shape;253;p33"/>
            <p:cNvSpPr/>
            <p:nvPr/>
          </p:nvSpPr>
          <p:spPr>
            <a:xfrm>
              <a:off x="0" y="0"/>
              <a:ext cx="83131" cy="81550"/>
            </a:xfrm>
            <a:custGeom>
              <a:avLst/>
              <a:gdLst/>
              <a:ahLst/>
              <a:cxnLst/>
              <a:rect l="l" t="t" r="r" b="b"/>
              <a:pathLst>
                <a:path w="83131" h="81550" extrusionOk="0">
                  <a:moveTo>
                    <a:pt x="0" y="0"/>
                  </a:moveTo>
                  <a:lnTo>
                    <a:pt x="83131" y="0"/>
                  </a:lnTo>
                  <a:lnTo>
                    <a:pt x="83131" y="81550"/>
                  </a:lnTo>
                  <a:lnTo>
                    <a:pt x="0" y="81550"/>
                  </a:lnTo>
                  <a:close/>
                </a:path>
              </a:pathLst>
            </a:custGeom>
            <a:solidFill>
              <a:srgbClr val="40A6D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Google Shape;254;p33"/>
            <p:cNvSpPr txBox="1"/>
            <p:nvPr/>
          </p:nvSpPr>
          <p:spPr>
            <a:xfrm>
              <a:off x="0" y="-295275"/>
              <a:ext cx="83131" cy="376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286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5" name="Google Shape;255;p33"/>
          <p:cNvGrpSpPr/>
          <p:nvPr/>
        </p:nvGrpSpPr>
        <p:grpSpPr>
          <a:xfrm rot="10800000">
            <a:off x="1092075" y="3965911"/>
            <a:ext cx="197797" cy="896594"/>
            <a:chOff x="0" y="-295275"/>
            <a:chExt cx="83131" cy="376825"/>
          </a:xfrm>
        </p:grpSpPr>
        <p:sp>
          <p:nvSpPr>
            <p:cNvPr id="256" name="Google Shape;256;p33"/>
            <p:cNvSpPr/>
            <p:nvPr/>
          </p:nvSpPr>
          <p:spPr>
            <a:xfrm>
              <a:off x="0" y="0"/>
              <a:ext cx="83131" cy="81550"/>
            </a:xfrm>
            <a:custGeom>
              <a:avLst/>
              <a:gdLst/>
              <a:ahLst/>
              <a:cxnLst/>
              <a:rect l="l" t="t" r="r" b="b"/>
              <a:pathLst>
                <a:path w="83131" h="81550" extrusionOk="0">
                  <a:moveTo>
                    <a:pt x="0" y="0"/>
                  </a:moveTo>
                  <a:lnTo>
                    <a:pt x="83131" y="0"/>
                  </a:lnTo>
                  <a:lnTo>
                    <a:pt x="83131" y="81550"/>
                  </a:lnTo>
                  <a:lnTo>
                    <a:pt x="0" y="81550"/>
                  </a:lnTo>
                  <a:close/>
                </a:path>
              </a:pathLst>
            </a:custGeom>
            <a:solidFill>
              <a:srgbClr val="40A6D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Google Shape;257;p33"/>
            <p:cNvSpPr txBox="1"/>
            <p:nvPr/>
          </p:nvSpPr>
          <p:spPr>
            <a:xfrm>
              <a:off x="0" y="-295275"/>
              <a:ext cx="83131" cy="376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286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8" name="Google Shape;258;p33"/>
          <p:cNvGrpSpPr/>
          <p:nvPr/>
        </p:nvGrpSpPr>
        <p:grpSpPr>
          <a:xfrm rot="10800000">
            <a:off x="1086707" y="3201919"/>
            <a:ext cx="197797" cy="896594"/>
            <a:chOff x="0" y="-295275"/>
            <a:chExt cx="83131" cy="376825"/>
          </a:xfrm>
        </p:grpSpPr>
        <p:sp>
          <p:nvSpPr>
            <p:cNvPr id="259" name="Google Shape;259;p33"/>
            <p:cNvSpPr/>
            <p:nvPr/>
          </p:nvSpPr>
          <p:spPr>
            <a:xfrm>
              <a:off x="0" y="0"/>
              <a:ext cx="83131" cy="81550"/>
            </a:xfrm>
            <a:custGeom>
              <a:avLst/>
              <a:gdLst/>
              <a:ahLst/>
              <a:cxnLst/>
              <a:rect l="l" t="t" r="r" b="b"/>
              <a:pathLst>
                <a:path w="83131" h="81550" extrusionOk="0">
                  <a:moveTo>
                    <a:pt x="0" y="0"/>
                  </a:moveTo>
                  <a:lnTo>
                    <a:pt x="83131" y="0"/>
                  </a:lnTo>
                  <a:lnTo>
                    <a:pt x="83131" y="81550"/>
                  </a:lnTo>
                  <a:lnTo>
                    <a:pt x="0" y="81550"/>
                  </a:lnTo>
                  <a:close/>
                </a:path>
              </a:pathLst>
            </a:custGeom>
            <a:solidFill>
              <a:srgbClr val="40A6D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Google Shape;260;p33"/>
            <p:cNvSpPr txBox="1"/>
            <p:nvPr/>
          </p:nvSpPr>
          <p:spPr>
            <a:xfrm>
              <a:off x="0" y="-295275"/>
              <a:ext cx="83131" cy="376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286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Google Shape;176;p28">
            <a:extLst>
              <a:ext uri="{FF2B5EF4-FFF2-40B4-BE49-F238E27FC236}">
                <a16:creationId xmlns:a16="http://schemas.microsoft.com/office/drawing/2014/main" id="{1D955034-DDDD-F0F6-CF98-B1AFEC10AAFB}"/>
              </a:ext>
            </a:extLst>
          </p:cNvPr>
          <p:cNvSpPr txBox="1"/>
          <p:nvPr/>
        </p:nvSpPr>
        <p:spPr>
          <a:xfrm>
            <a:off x="1172154" y="351837"/>
            <a:ext cx="7047286" cy="100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13000"/>
              </a:lnSpc>
            </a:pPr>
            <a:r>
              <a:rPr lang="en-US" sz="2900" b="1" dirty="0">
                <a:latin typeface="Marcellus"/>
                <a:ea typeface="Marcellus"/>
                <a:cs typeface="Marcellus"/>
                <a:sym typeface="Marcellus"/>
              </a:rPr>
              <a:t>A Resilient Future for New Jersey’s Coastal Communities</a:t>
            </a:r>
            <a:endParaRPr lang="en-US" sz="600" b="1" dirty="0"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4" name="Google Shape;176;p28">
            <a:extLst>
              <a:ext uri="{FF2B5EF4-FFF2-40B4-BE49-F238E27FC236}">
                <a16:creationId xmlns:a16="http://schemas.microsoft.com/office/drawing/2014/main" id="{458F4142-322E-A599-CBC5-374C92897380}"/>
              </a:ext>
            </a:extLst>
          </p:cNvPr>
          <p:cNvSpPr txBox="1"/>
          <p:nvPr/>
        </p:nvSpPr>
        <p:spPr>
          <a:xfrm>
            <a:off x="1135828" y="1513145"/>
            <a:ext cx="6441000" cy="504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13000"/>
              </a:lnSpc>
            </a:pPr>
            <a:r>
              <a:rPr lang="en-US" sz="2900" b="1" u="sng" dirty="0">
                <a:latin typeface="Marcellus"/>
                <a:ea typeface="Marcellus"/>
                <a:cs typeface="Marcellus"/>
                <a:sym typeface="Marcellus"/>
              </a:rPr>
              <a:t>Panelists’ Opening Statements</a:t>
            </a:r>
            <a:r>
              <a:rPr lang="en-US" sz="2900" b="1" dirty="0">
                <a:latin typeface="Marcellus"/>
                <a:ea typeface="Marcellus"/>
                <a:cs typeface="Marcellus"/>
                <a:sym typeface="Marcellus"/>
              </a:rPr>
              <a:t>:</a:t>
            </a:r>
            <a:endParaRPr sz="600" b="1" dirty="0">
              <a:latin typeface="Marcellus"/>
              <a:ea typeface="Marcellus"/>
              <a:cs typeface="Marcellus"/>
              <a:sym typeface="Marcellu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>
          <a:extLst>
            <a:ext uri="{FF2B5EF4-FFF2-40B4-BE49-F238E27FC236}">
              <a16:creationId xmlns:a16="http://schemas.microsoft.com/office/drawing/2014/main" id="{7DD12179-867B-795E-6222-B4FD1D862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35">
            <a:extLst>
              <a:ext uri="{FF2B5EF4-FFF2-40B4-BE49-F238E27FC236}">
                <a16:creationId xmlns:a16="http://schemas.microsoft.com/office/drawing/2014/main" id="{DACF72A5-D6E6-B0A1-2920-1F602E8B73B1}"/>
              </a:ext>
            </a:extLst>
          </p:cNvPr>
          <p:cNvGrpSpPr/>
          <p:nvPr/>
        </p:nvGrpSpPr>
        <p:grpSpPr>
          <a:xfrm rot="10800000">
            <a:off x="8278445" y="727503"/>
            <a:ext cx="805397" cy="1415442"/>
            <a:chOff x="0" y="-295275"/>
            <a:chExt cx="338495" cy="594888"/>
          </a:xfrm>
        </p:grpSpPr>
        <p:sp>
          <p:nvSpPr>
            <p:cNvPr id="293" name="Google Shape;293;p35">
              <a:extLst>
                <a:ext uri="{FF2B5EF4-FFF2-40B4-BE49-F238E27FC236}">
                  <a16:creationId xmlns:a16="http://schemas.microsoft.com/office/drawing/2014/main" id="{3A4EED6C-3630-D2E6-0D17-01DE4DA8852A}"/>
                </a:ext>
              </a:extLst>
            </p:cNvPr>
            <p:cNvSpPr/>
            <p:nvPr/>
          </p:nvSpPr>
          <p:spPr>
            <a:xfrm>
              <a:off x="0" y="0"/>
              <a:ext cx="338495" cy="299613"/>
            </a:xfrm>
            <a:custGeom>
              <a:avLst/>
              <a:gdLst/>
              <a:ahLst/>
              <a:cxnLst/>
              <a:rect l="l" t="t" r="r" b="b"/>
              <a:pathLst>
                <a:path w="338495" h="299613" extrusionOk="0">
                  <a:moveTo>
                    <a:pt x="0" y="0"/>
                  </a:moveTo>
                  <a:lnTo>
                    <a:pt x="338495" y="0"/>
                  </a:lnTo>
                  <a:lnTo>
                    <a:pt x="338495" y="299613"/>
                  </a:lnTo>
                  <a:lnTo>
                    <a:pt x="0" y="299613"/>
                  </a:lnTo>
                  <a:close/>
                </a:path>
              </a:pathLst>
            </a:custGeom>
            <a:solidFill>
              <a:srgbClr val="40A6D6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5">
              <a:extLst>
                <a:ext uri="{FF2B5EF4-FFF2-40B4-BE49-F238E27FC236}">
                  <a16:creationId xmlns:a16="http://schemas.microsoft.com/office/drawing/2014/main" id="{C3416E29-CDAD-FDE3-E139-A049D5A0FF34}"/>
                </a:ext>
              </a:extLst>
            </p:cNvPr>
            <p:cNvSpPr txBox="1"/>
            <p:nvPr/>
          </p:nvSpPr>
          <p:spPr>
            <a:xfrm>
              <a:off x="0" y="-295275"/>
              <a:ext cx="338495" cy="594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86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99" name="Google Shape;299;p35">
            <a:extLst>
              <a:ext uri="{FF2B5EF4-FFF2-40B4-BE49-F238E27FC236}">
                <a16:creationId xmlns:a16="http://schemas.microsoft.com/office/drawing/2014/main" id="{7E43318C-9253-699E-F793-944DC004EA83}"/>
              </a:ext>
            </a:extLst>
          </p:cNvPr>
          <p:cNvCxnSpPr/>
          <p:nvPr/>
        </p:nvCxnSpPr>
        <p:spPr>
          <a:xfrm>
            <a:off x="5897880" y="523875"/>
            <a:ext cx="3246120" cy="0"/>
          </a:xfrm>
          <a:prstGeom prst="straightConnector1">
            <a:avLst/>
          </a:prstGeom>
          <a:noFill/>
          <a:ln w="95250" cap="flat" cmpd="sng">
            <a:solidFill>
              <a:srgbClr val="40A6D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1" name="Google Shape;301;p35">
            <a:extLst>
              <a:ext uri="{FF2B5EF4-FFF2-40B4-BE49-F238E27FC236}">
                <a16:creationId xmlns:a16="http://schemas.microsoft.com/office/drawing/2014/main" id="{A0124369-EFD4-EEB1-7142-99B2BE8B06CC}"/>
              </a:ext>
            </a:extLst>
          </p:cNvPr>
          <p:cNvSpPr txBox="1"/>
          <p:nvPr/>
        </p:nvSpPr>
        <p:spPr>
          <a:xfrm>
            <a:off x="2069508" y="1672233"/>
            <a:ext cx="26652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302" name="Google Shape;302;p35">
            <a:extLst>
              <a:ext uri="{FF2B5EF4-FFF2-40B4-BE49-F238E27FC236}">
                <a16:creationId xmlns:a16="http://schemas.microsoft.com/office/drawing/2014/main" id="{7B2364EE-8BC4-793E-2E43-28D5D9A9FC91}"/>
              </a:ext>
            </a:extLst>
          </p:cNvPr>
          <p:cNvSpPr txBox="1"/>
          <p:nvPr/>
        </p:nvSpPr>
        <p:spPr>
          <a:xfrm>
            <a:off x="1183742" y="206505"/>
            <a:ext cx="7636566" cy="4998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cellus"/>
                <a:ea typeface="Marcellus"/>
                <a:cs typeface="Marcellus"/>
                <a:sym typeface="Marcellus"/>
              </a:rPr>
              <a:t>Building Community &amp; Flood Resilience</a:t>
            </a:r>
          </a:p>
          <a:p>
            <a:pPr marL="285750" lvl="2" indent="-285750">
              <a:lnSpc>
                <a:spcPct val="140016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cellus"/>
                <a:ea typeface="Marcellus"/>
                <a:cs typeface="Marcellus"/>
                <a:sym typeface="Marcellus"/>
              </a:rPr>
              <a:t>Advancing flood resilience, community-scale resilience, hazard risk communication, community engagement, equity, social vulnerability, and human dimensions.</a:t>
            </a:r>
          </a:p>
          <a:p>
            <a:pPr marR="0" lvl="0" algn="l" defTabSz="914400" rtl="0" eaLnBrk="1" fontAlgn="auto" latinLnBrk="0" hangingPunct="1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cellus"/>
                <a:ea typeface="Marcellus"/>
                <a:cs typeface="Marcellus"/>
                <a:sym typeface="Marcellus"/>
              </a:rPr>
              <a:t>Nature-Based, Hybrid &amp; Systems Approaches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cellus"/>
                <a:ea typeface="Marcellus"/>
                <a:cs typeface="Marcellus"/>
                <a:sym typeface="Marcellus"/>
              </a:rPr>
              <a:t>Nature-based solutions, integrated and systems-based approaches, and translating science into practice.</a:t>
            </a:r>
          </a:p>
          <a:p>
            <a:pPr marR="0" lvl="0" algn="l" defTabSz="914400" rtl="0" eaLnBrk="1" fontAlgn="auto" latinLnBrk="0" hangingPunct="1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cellus"/>
                <a:ea typeface="Marcellus"/>
                <a:cs typeface="Marcellus"/>
                <a:sym typeface="Marcellus"/>
              </a:rPr>
              <a:t>Data, Innovation &amp; Decision Support</a:t>
            </a:r>
          </a:p>
          <a:p>
            <a:pPr marL="285750" marR="0" lvl="0" indent="-285750" algn="l" defTabSz="914400" rtl="0" eaLnBrk="1" fontAlgn="auto" latinLnBrk="0" hangingPunct="1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cellus"/>
                <a:ea typeface="Marcellus"/>
                <a:cs typeface="Marcellus"/>
                <a:sym typeface="Marcellus"/>
              </a:rPr>
              <a:t>Climate data, modeling, decision support tools, regulatory and governance innovation, and evidence-based policy development.</a:t>
            </a:r>
          </a:p>
          <a:p>
            <a:pPr marR="0" lvl="0" algn="l" defTabSz="914400" rtl="0" eaLnBrk="1" fontAlgn="auto" latinLnBrk="0" hangingPunct="1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cellus"/>
                <a:ea typeface="Marcellus"/>
                <a:cs typeface="Marcellus"/>
                <a:sym typeface="Marcellus"/>
              </a:rPr>
              <a:t>Policy, Funding &amp; Collaborative Capacity Building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cellus"/>
                <a:ea typeface="Marcellus"/>
                <a:cs typeface="Marcellus"/>
                <a:sym typeface="Marcellus"/>
              </a:rPr>
              <a:t>Governance, funding and financing strategies, cross-sector and cross-jurisdictional collaboration, workforce development, education, and next-generation leadership.</a:t>
            </a:r>
          </a:p>
        </p:txBody>
      </p:sp>
      <p:sp>
        <p:nvSpPr>
          <p:cNvPr id="2" name="Google Shape;176;p28">
            <a:extLst>
              <a:ext uri="{FF2B5EF4-FFF2-40B4-BE49-F238E27FC236}">
                <a16:creationId xmlns:a16="http://schemas.microsoft.com/office/drawing/2014/main" id="{E26F24F8-0F16-F893-5554-EA376D261F46}"/>
              </a:ext>
            </a:extLst>
          </p:cNvPr>
          <p:cNvSpPr txBox="1"/>
          <p:nvPr/>
        </p:nvSpPr>
        <p:spPr>
          <a:xfrm rot="16200000">
            <a:off x="-2947798" y="1115552"/>
            <a:ext cx="7047286" cy="100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13000"/>
              </a:lnSpc>
            </a:pPr>
            <a:r>
              <a:rPr lang="en-US" sz="2900" dirty="0">
                <a:latin typeface="Marcellus"/>
                <a:ea typeface="Marcellus"/>
                <a:cs typeface="Marcellus"/>
                <a:sym typeface="Marcellus"/>
              </a:rPr>
              <a:t>Divide and Conquer!</a:t>
            </a:r>
          </a:p>
          <a:p>
            <a:pPr lvl="0">
              <a:lnSpc>
                <a:spcPct val="113000"/>
              </a:lnSpc>
            </a:pPr>
            <a:r>
              <a:rPr lang="en-US" sz="2900" b="1" dirty="0">
                <a:latin typeface="Marcellus"/>
                <a:ea typeface="Marcellus"/>
                <a:cs typeface="Marcellus"/>
                <a:sym typeface="Marcellus"/>
              </a:rPr>
              <a:t>Conference Resilience Themes</a:t>
            </a:r>
            <a:endParaRPr lang="en-US" sz="600" b="1" dirty="0">
              <a:latin typeface="Marcellus"/>
              <a:ea typeface="Marcellus"/>
              <a:cs typeface="Marcellus"/>
              <a:sym typeface="Marcellus"/>
            </a:endParaRPr>
          </a:p>
        </p:txBody>
      </p:sp>
    </p:spTree>
    <p:extLst>
      <p:ext uri="{BB962C8B-B14F-4D97-AF65-F5344CB8AC3E}">
        <p14:creationId xmlns:p14="http://schemas.microsoft.com/office/powerpoint/2010/main" val="2174760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>
          <a:extLst>
            <a:ext uri="{FF2B5EF4-FFF2-40B4-BE49-F238E27FC236}">
              <a16:creationId xmlns:a16="http://schemas.microsoft.com/office/drawing/2014/main" id="{BEFDA52E-62F0-439B-3A62-37A628200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5">
            <a:extLst>
              <a:ext uri="{FF2B5EF4-FFF2-40B4-BE49-F238E27FC236}">
                <a16:creationId xmlns:a16="http://schemas.microsoft.com/office/drawing/2014/main" id="{F94916F0-3FA3-FC60-D5E7-61197E4C8B4F}"/>
              </a:ext>
            </a:extLst>
          </p:cNvPr>
          <p:cNvSpPr txBox="1"/>
          <p:nvPr/>
        </p:nvSpPr>
        <p:spPr>
          <a:xfrm>
            <a:off x="1141526" y="1917824"/>
            <a:ext cx="763656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40016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Marcellus"/>
                <a:ea typeface="Marcellus"/>
                <a:cs typeface="Marcellus"/>
                <a:sym typeface="Marcellus"/>
              </a:rPr>
              <a:t>An open, forward-thinking exchange on how advocacy, collaboration, and policy can drive progress on these topics in the years ahead, emphasizing the importance of national collaboration and policy innovation.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cellus"/>
              <a:ea typeface="Marcellus"/>
              <a:cs typeface="Marcellus"/>
              <a:sym typeface="Marcellu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cellus"/>
              <a:ea typeface="Marcellus"/>
              <a:cs typeface="Marcellus"/>
              <a:sym typeface="Marcellus"/>
            </a:endParaRPr>
          </a:p>
        </p:txBody>
      </p:sp>
      <p:grpSp>
        <p:nvGrpSpPr>
          <p:cNvPr id="292" name="Google Shape;292;p35">
            <a:extLst>
              <a:ext uri="{FF2B5EF4-FFF2-40B4-BE49-F238E27FC236}">
                <a16:creationId xmlns:a16="http://schemas.microsoft.com/office/drawing/2014/main" id="{8EB5BBC0-6D60-929E-0029-BA4E6ED313BC}"/>
              </a:ext>
            </a:extLst>
          </p:cNvPr>
          <p:cNvGrpSpPr/>
          <p:nvPr/>
        </p:nvGrpSpPr>
        <p:grpSpPr>
          <a:xfrm rot="10800000">
            <a:off x="85830" y="4143033"/>
            <a:ext cx="805397" cy="1415442"/>
            <a:chOff x="0" y="-295275"/>
            <a:chExt cx="338495" cy="594888"/>
          </a:xfrm>
        </p:grpSpPr>
        <p:sp>
          <p:nvSpPr>
            <p:cNvPr id="293" name="Google Shape;293;p35">
              <a:extLst>
                <a:ext uri="{FF2B5EF4-FFF2-40B4-BE49-F238E27FC236}">
                  <a16:creationId xmlns:a16="http://schemas.microsoft.com/office/drawing/2014/main" id="{5DB2C145-B4BF-43E2-E8A7-B7225C6A8D48}"/>
                </a:ext>
              </a:extLst>
            </p:cNvPr>
            <p:cNvSpPr/>
            <p:nvPr/>
          </p:nvSpPr>
          <p:spPr>
            <a:xfrm>
              <a:off x="0" y="0"/>
              <a:ext cx="338495" cy="299613"/>
            </a:xfrm>
            <a:custGeom>
              <a:avLst/>
              <a:gdLst/>
              <a:ahLst/>
              <a:cxnLst/>
              <a:rect l="l" t="t" r="r" b="b"/>
              <a:pathLst>
                <a:path w="338495" h="299613" extrusionOk="0">
                  <a:moveTo>
                    <a:pt x="0" y="0"/>
                  </a:moveTo>
                  <a:lnTo>
                    <a:pt x="338495" y="0"/>
                  </a:lnTo>
                  <a:lnTo>
                    <a:pt x="338495" y="299613"/>
                  </a:lnTo>
                  <a:lnTo>
                    <a:pt x="0" y="299613"/>
                  </a:lnTo>
                  <a:close/>
                </a:path>
              </a:pathLst>
            </a:custGeom>
            <a:solidFill>
              <a:srgbClr val="40A6D6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5">
              <a:extLst>
                <a:ext uri="{FF2B5EF4-FFF2-40B4-BE49-F238E27FC236}">
                  <a16:creationId xmlns:a16="http://schemas.microsoft.com/office/drawing/2014/main" id="{396BAB6C-55EF-A920-4165-8ADDB86D48AC}"/>
                </a:ext>
              </a:extLst>
            </p:cNvPr>
            <p:cNvSpPr txBox="1"/>
            <p:nvPr/>
          </p:nvSpPr>
          <p:spPr>
            <a:xfrm>
              <a:off x="0" y="-295275"/>
              <a:ext cx="338495" cy="594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86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99" name="Google Shape;299;p35">
            <a:extLst>
              <a:ext uri="{FF2B5EF4-FFF2-40B4-BE49-F238E27FC236}">
                <a16:creationId xmlns:a16="http://schemas.microsoft.com/office/drawing/2014/main" id="{63020A60-7130-4AE0-C538-4CF36F562D95}"/>
              </a:ext>
            </a:extLst>
          </p:cNvPr>
          <p:cNvCxnSpPr/>
          <p:nvPr/>
        </p:nvCxnSpPr>
        <p:spPr>
          <a:xfrm>
            <a:off x="5897880" y="523875"/>
            <a:ext cx="3246120" cy="0"/>
          </a:xfrm>
          <a:prstGeom prst="straightConnector1">
            <a:avLst/>
          </a:prstGeom>
          <a:noFill/>
          <a:ln w="95250" cap="flat" cmpd="sng">
            <a:solidFill>
              <a:srgbClr val="40A6D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1" name="Google Shape;301;p35">
            <a:extLst>
              <a:ext uri="{FF2B5EF4-FFF2-40B4-BE49-F238E27FC236}">
                <a16:creationId xmlns:a16="http://schemas.microsoft.com/office/drawing/2014/main" id="{BA507674-5831-AB39-7464-B8FF437A2555}"/>
              </a:ext>
            </a:extLst>
          </p:cNvPr>
          <p:cNvSpPr txBox="1"/>
          <p:nvPr/>
        </p:nvSpPr>
        <p:spPr>
          <a:xfrm>
            <a:off x="2069508" y="1672233"/>
            <a:ext cx="26652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9" name="Google Shape;176;p28">
            <a:extLst>
              <a:ext uri="{FF2B5EF4-FFF2-40B4-BE49-F238E27FC236}">
                <a16:creationId xmlns:a16="http://schemas.microsoft.com/office/drawing/2014/main" id="{FD207EE2-98BC-2FAB-53EC-AD8ECD796DBC}"/>
              </a:ext>
            </a:extLst>
          </p:cNvPr>
          <p:cNvSpPr txBox="1"/>
          <p:nvPr/>
        </p:nvSpPr>
        <p:spPr>
          <a:xfrm>
            <a:off x="965052" y="621028"/>
            <a:ext cx="7047286" cy="100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13000"/>
              </a:lnSpc>
            </a:pPr>
            <a:r>
              <a:rPr lang="en-US" sz="2900" b="1" dirty="0">
                <a:latin typeface="Marcellus"/>
                <a:ea typeface="Marcellus"/>
                <a:cs typeface="Marcellus"/>
                <a:sym typeface="Marcellus"/>
              </a:rPr>
              <a:t>Driving Progress Through Advocacy, Collaboration, and Innovative Policy</a:t>
            </a:r>
          </a:p>
        </p:txBody>
      </p:sp>
      <p:grpSp>
        <p:nvGrpSpPr>
          <p:cNvPr id="16" name="Google Shape;252;p33">
            <a:extLst>
              <a:ext uri="{FF2B5EF4-FFF2-40B4-BE49-F238E27FC236}">
                <a16:creationId xmlns:a16="http://schemas.microsoft.com/office/drawing/2014/main" id="{8AEB710F-AEB8-A2EF-778D-23B29DBA8918}"/>
              </a:ext>
            </a:extLst>
          </p:cNvPr>
          <p:cNvGrpSpPr/>
          <p:nvPr/>
        </p:nvGrpSpPr>
        <p:grpSpPr>
          <a:xfrm rot="10800000">
            <a:off x="1096129" y="2019788"/>
            <a:ext cx="197797" cy="896594"/>
            <a:chOff x="0" y="-295275"/>
            <a:chExt cx="83131" cy="376825"/>
          </a:xfrm>
        </p:grpSpPr>
        <p:sp>
          <p:nvSpPr>
            <p:cNvPr id="17" name="Google Shape;253;p33">
              <a:extLst>
                <a:ext uri="{FF2B5EF4-FFF2-40B4-BE49-F238E27FC236}">
                  <a16:creationId xmlns:a16="http://schemas.microsoft.com/office/drawing/2014/main" id="{DFA13E8F-0ECD-A7AB-D702-3E42AF3CFD22}"/>
                </a:ext>
              </a:extLst>
            </p:cNvPr>
            <p:cNvSpPr/>
            <p:nvPr/>
          </p:nvSpPr>
          <p:spPr>
            <a:xfrm>
              <a:off x="0" y="0"/>
              <a:ext cx="83131" cy="81550"/>
            </a:xfrm>
            <a:custGeom>
              <a:avLst/>
              <a:gdLst/>
              <a:ahLst/>
              <a:cxnLst/>
              <a:rect l="l" t="t" r="r" b="b"/>
              <a:pathLst>
                <a:path w="83131" h="81550" extrusionOk="0">
                  <a:moveTo>
                    <a:pt x="0" y="0"/>
                  </a:moveTo>
                  <a:lnTo>
                    <a:pt x="83131" y="0"/>
                  </a:lnTo>
                  <a:lnTo>
                    <a:pt x="83131" y="81550"/>
                  </a:lnTo>
                  <a:lnTo>
                    <a:pt x="0" y="81550"/>
                  </a:lnTo>
                  <a:close/>
                </a:path>
              </a:pathLst>
            </a:custGeom>
            <a:solidFill>
              <a:srgbClr val="40A6D6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Google Shape;254;p33">
              <a:extLst>
                <a:ext uri="{FF2B5EF4-FFF2-40B4-BE49-F238E27FC236}">
                  <a16:creationId xmlns:a16="http://schemas.microsoft.com/office/drawing/2014/main" id="{E4CC8051-AE86-0301-ACD5-6F83523540C7}"/>
                </a:ext>
              </a:extLst>
            </p:cNvPr>
            <p:cNvSpPr txBox="1"/>
            <p:nvPr/>
          </p:nvSpPr>
          <p:spPr>
            <a:xfrm>
              <a:off x="0" y="-295275"/>
              <a:ext cx="83131" cy="376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286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8228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>
          <a:extLst>
            <a:ext uri="{FF2B5EF4-FFF2-40B4-BE49-F238E27FC236}">
              <a16:creationId xmlns:a16="http://schemas.microsoft.com/office/drawing/2014/main" id="{3144302D-C762-5319-3C4B-68F3E6CCB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9" name="Google Shape;299;p35">
            <a:extLst>
              <a:ext uri="{FF2B5EF4-FFF2-40B4-BE49-F238E27FC236}">
                <a16:creationId xmlns:a16="http://schemas.microsoft.com/office/drawing/2014/main" id="{EB5FEC3D-2F7F-8E9F-0C9E-21EEC18F1DE8}"/>
              </a:ext>
            </a:extLst>
          </p:cNvPr>
          <p:cNvCxnSpPr/>
          <p:nvPr/>
        </p:nvCxnSpPr>
        <p:spPr>
          <a:xfrm>
            <a:off x="5897880" y="523875"/>
            <a:ext cx="3246120" cy="0"/>
          </a:xfrm>
          <a:prstGeom prst="straightConnector1">
            <a:avLst/>
          </a:prstGeom>
          <a:noFill/>
          <a:ln w="95250" cap="flat" cmpd="sng">
            <a:solidFill>
              <a:srgbClr val="40A6D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1" name="Google Shape;301;p35">
            <a:extLst>
              <a:ext uri="{FF2B5EF4-FFF2-40B4-BE49-F238E27FC236}">
                <a16:creationId xmlns:a16="http://schemas.microsoft.com/office/drawing/2014/main" id="{48911BE7-A66D-190D-03CA-06809EA091C8}"/>
              </a:ext>
            </a:extLst>
          </p:cNvPr>
          <p:cNvSpPr txBox="1"/>
          <p:nvPr/>
        </p:nvSpPr>
        <p:spPr>
          <a:xfrm>
            <a:off x="2069508" y="1672233"/>
            <a:ext cx="2665200" cy="1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9" name="Google Shape;176;p28">
            <a:extLst>
              <a:ext uri="{FF2B5EF4-FFF2-40B4-BE49-F238E27FC236}">
                <a16:creationId xmlns:a16="http://schemas.microsoft.com/office/drawing/2014/main" id="{F8BBC73E-3D24-8D23-B24C-1DCFDA04538C}"/>
              </a:ext>
            </a:extLst>
          </p:cNvPr>
          <p:cNvSpPr txBox="1"/>
          <p:nvPr/>
        </p:nvSpPr>
        <p:spPr>
          <a:xfrm>
            <a:off x="965052" y="621028"/>
            <a:ext cx="7047286" cy="100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13000"/>
              </a:lnSpc>
            </a:pPr>
            <a:r>
              <a:rPr lang="en-US" sz="2900" b="1" dirty="0">
                <a:latin typeface="Marcellus"/>
                <a:ea typeface="Marcellus"/>
                <a:cs typeface="Marcellus"/>
                <a:sym typeface="Marcellus"/>
              </a:rPr>
              <a:t>Audience Input: Top State and Federal Coastal Resilience Needs</a:t>
            </a:r>
          </a:p>
        </p:txBody>
      </p:sp>
      <p:grpSp>
        <p:nvGrpSpPr>
          <p:cNvPr id="2" name="Google Shape;249;p33">
            <a:extLst>
              <a:ext uri="{FF2B5EF4-FFF2-40B4-BE49-F238E27FC236}">
                <a16:creationId xmlns:a16="http://schemas.microsoft.com/office/drawing/2014/main" id="{F0FEF3EB-AFB4-69FB-54B4-6AC908DF80FA}"/>
              </a:ext>
            </a:extLst>
          </p:cNvPr>
          <p:cNvGrpSpPr/>
          <p:nvPr/>
        </p:nvGrpSpPr>
        <p:grpSpPr>
          <a:xfrm>
            <a:off x="-2128600" y="3396531"/>
            <a:ext cx="3493938" cy="3493938"/>
            <a:chOff x="0" y="0"/>
            <a:chExt cx="812800" cy="812800"/>
          </a:xfrm>
        </p:grpSpPr>
        <p:sp>
          <p:nvSpPr>
            <p:cNvPr id="3" name="Google Shape;250;p33">
              <a:extLst>
                <a:ext uri="{FF2B5EF4-FFF2-40B4-BE49-F238E27FC236}">
                  <a16:creationId xmlns:a16="http://schemas.microsoft.com/office/drawing/2014/main" id="{CFA1B70D-D3AE-DAEE-7619-187D5F8F1C8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0A6D6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51;p33">
              <a:extLst>
                <a:ext uri="{FF2B5EF4-FFF2-40B4-BE49-F238E27FC236}">
                  <a16:creationId xmlns:a16="http://schemas.microsoft.com/office/drawing/2014/main" id="{08E157AE-C466-887F-CBE9-DDEA329C5832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14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0408CBC-08C2-79D4-744B-B5AB6DC8C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490" y="1672233"/>
            <a:ext cx="2664460" cy="266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11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5" name="Google Shape;695;p63"/>
          <p:cNvGrpSpPr/>
          <p:nvPr/>
        </p:nvGrpSpPr>
        <p:grpSpPr>
          <a:xfrm rot="10800000">
            <a:off x="0" y="1036270"/>
            <a:ext cx="849437" cy="3773521"/>
            <a:chOff x="0" y="-295275"/>
            <a:chExt cx="357005" cy="1585950"/>
          </a:xfrm>
        </p:grpSpPr>
        <p:sp>
          <p:nvSpPr>
            <p:cNvPr id="696" name="Google Shape;696;p63"/>
            <p:cNvSpPr/>
            <p:nvPr/>
          </p:nvSpPr>
          <p:spPr>
            <a:xfrm>
              <a:off x="0" y="0"/>
              <a:ext cx="357005" cy="1290675"/>
            </a:xfrm>
            <a:custGeom>
              <a:avLst/>
              <a:gdLst/>
              <a:ahLst/>
              <a:cxnLst/>
              <a:rect l="l" t="t" r="r" b="b"/>
              <a:pathLst>
                <a:path w="357005" h="1290675" extrusionOk="0">
                  <a:moveTo>
                    <a:pt x="0" y="0"/>
                  </a:moveTo>
                  <a:lnTo>
                    <a:pt x="357005" y="0"/>
                  </a:lnTo>
                  <a:lnTo>
                    <a:pt x="357005" y="1290675"/>
                  </a:lnTo>
                  <a:lnTo>
                    <a:pt x="0" y="1290675"/>
                  </a:lnTo>
                  <a:close/>
                </a:path>
              </a:pathLst>
            </a:custGeom>
            <a:solidFill>
              <a:srgbClr val="40A6D6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63"/>
            <p:cNvSpPr txBox="1"/>
            <p:nvPr/>
          </p:nvSpPr>
          <p:spPr>
            <a:xfrm>
              <a:off x="0" y="-295275"/>
              <a:ext cx="357005" cy="1585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86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8" name="Google Shape;698;p63"/>
          <p:cNvSpPr txBox="1"/>
          <p:nvPr/>
        </p:nvSpPr>
        <p:spPr>
          <a:xfrm>
            <a:off x="1437968" y="247650"/>
            <a:ext cx="6268200" cy="104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cellus"/>
                <a:ea typeface="Marcellus"/>
                <a:cs typeface="Marcellus"/>
                <a:sym typeface="Marcellus"/>
              </a:rPr>
              <a:t>ASBPA 100th Anniversary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cellus"/>
              <a:ea typeface="Marcellus"/>
              <a:cs typeface="Marcellus"/>
              <a:sym typeface="Marcellus"/>
            </a:endParaRPr>
          </a:p>
          <a:p>
            <a:pPr marL="0" marR="0" lvl="0" indent="0" algn="ctr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cellus"/>
                <a:ea typeface="Marcellus"/>
                <a:cs typeface="Marcellus"/>
                <a:sym typeface="Marcellus"/>
              </a:rPr>
              <a:t>Coastal Conferences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699" name="Google Shape;699;p63"/>
          <p:cNvSpPr/>
          <p:nvPr/>
        </p:nvSpPr>
        <p:spPr>
          <a:xfrm>
            <a:off x="1008358" y="2371329"/>
            <a:ext cx="1371190" cy="1083945"/>
          </a:xfrm>
          <a:custGeom>
            <a:avLst/>
            <a:gdLst/>
            <a:ahLst/>
            <a:cxnLst/>
            <a:rect l="l" t="t" r="r" b="b"/>
            <a:pathLst>
              <a:path w="2742381" h="2167890" extrusionOk="0">
                <a:moveTo>
                  <a:pt x="0" y="0"/>
                </a:moveTo>
                <a:lnTo>
                  <a:pt x="2742381" y="0"/>
                </a:lnTo>
                <a:lnTo>
                  <a:pt x="2742381" y="2167890"/>
                </a:lnTo>
                <a:lnTo>
                  <a:pt x="0" y="2167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0" name="Google Shape;700;p63"/>
          <p:cNvSpPr txBox="1"/>
          <p:nvPr/>
        </p:nvSpPr>
        <p:spPr>
          <a:xfrm rot="-5400000">
            <a:off x="-923429" y="2310868"/>
            <a:ext cx="2626500" cy="52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rcellus"/>
                <a:ea typeface="Marcellus"/>
                <a:cs typeface="Marcellus"/>
                <a:sym typeface="Marcellus"/>
              </a:rPr>
              <a:t>Save the Dates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cellus"/>
              <a:ea typeface="Marcellus"/>
              <a:cs typeface="Marcellus"/>
              <a:sym typeface="Marcellus"/>
            </a:endParaRPr>
          </a:p>
        </p:txBody>
      </p:sp>
      <p:grpSp>
        <p:nvGrpSpPr>
          <p:cNvPr id="703" name="Google Shape;703;p63"/>
          <p:cNvGrpSpPr/>
          <p:nvPr/>
        </p:nvGrpSpPr>
        <p:grpSpPr>
          <a:xfrm rot="10800000">
            <a:off x="6829481" y="3210636"/>
            <a:ext cx="197797" cy="896594"/>
            <a:chOff x="0" y="-295275"/>
            <a:chExt cx="83131" cy="376825"/>
          </a:xfrm>
        </p:grpSpPr>
        <p:sp>
          <p:nvSpPr>
            <p:cNvPr id="704" name="Google Shape;704;p63"/>
            <p:cNvSpPr/>
            <p:nvPr/>
          </p:nvSpPr>
          <p:spPr>
            <a:xfrm>
              <a:off x="0" y="0"/>
              <a:ext cx="83131" cy="81550"/>
            </a:xfrm>
            <a:custGeom>
              <a:avLst/>
              <a:gdLst/>
              <a:ahLst/>
              <a:cxnLst/>
              <a:rect l="l" t="t" r="r" b="b"/>
              <a:pathLst>
                <a:path w="83131" h="81550" extrusionOk="0">
                  <a:moveTo>
                    <a:pt x="0" y="0"/>
                  </a:moveTo>
                  <a:lnTo>
                    <a:pt x="83131" y="0"/>
                  </a:lnTo>
                  <a:lnTo>
                    <a:pt x="83131" y="81550"/>
                  </a:lnTo>
                  <a:lnTo>
                    <a:pt x="0" y="81550"/>
                  </a:lnTo>
                  <a:close/>
                </a:path>
              </a:pathLst>
            </a:custGeom>
            <a:solidFill>
              <a:srgbClr val="40A6D6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63"/>
            <p:cNvSpPr txBox="1"/>
            <p:nvPr/>
          </p:nvSpPr>
          <p:spPr>
            <a:xfrm>
              <a:off x="0" y="-295275"/>
              <a:ext cx="83131" cy="376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86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6" name="Google Shape;706;p63"/>
          <p:cNvGrpSpPr/>
          <p:nvPr/>
        </p:nvGrpSpPr>
        <p:grpSpPr>
          <a:xfrm rot="10800000">
            <a:off x="6829481" y="4216172"/>
            <a:ext cx="197797" cy="896594"/>
            <a:chOff x="0" y="-295275"/>
            <a:chExt cx="83131" cy="376825"/>
          </a:xfrm>
        </p:grpSpPr>
        <p:sp>
          <p:nvSpPr>
            <p:cNvPr id="707" name="Google Shape;707;p63"/>
            <p:cNvSpPr/>
            <p:nvPr/>
          </p:nvSpPr>
          <p:spPr>
            <a:xfrm>
              <a:off x="0" y="0"/>
              <a:ext cx="83131" cy="81550"/>
            </a:xfrm>
            <a:custGeom>
              <a:avLst/>
              <a:gdLst/>
              <a:ahLst/>
              <a:cxnLst/>
              <a:rect l="l" t="t" r="r" b="b"/>
              <a:pathLst>
                <a:path w="83131" h="81550" extrusionOk="0">
                  <a:moveTo>
                    <a:pt x="0" y="0"/>
                  </a:moveTo>
                  <a:lnTo>
                    <a:pt x="83131" y="0"/>
                  </a:lnTo>
                  <a:lnTo>
                    <a:pt x="83131" y="81550"/>
                  </a:lnTo>
                  <a:lnTo>
                    <a:pt x="0" y="81550"/>
                  </a:lnTo>
                  <a:close/>
                </a:path>
              </a:pathLst>
            </a:custGeom>
            <a:solidFill>
              <a:srgbClr val="40A6D6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63"/>
            <p:cNvSpPr txBox="1"/>
            <p:nvPr/>
          </p:nvSpPr>
          <p:spPr>
            <a:xfrm>
              <a:off x="0" y="-295275"/>
              <a:ext cx="83131" cy="3768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286333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9" name="Google Shape;709;p63"/>
          <p:cNvSpPr txBox="1"/>
          <p:nvPr/>
        </p:nvSpPr>
        <p:spPr>
          <a:xfrm>
            <a:off x="7221043" y="3045368"/>
            <a:ext cx="13713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cellus"/>
                <a:ea typeface="Marcellus"/>
                <a:cs typeface="Marcellus"/>
                <a:sym typeface="Marcellus"/>
              </a:rPr>
              <a:t>Abstracts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710" name="Google Shape;710;p63"/>
          <p:cNvSpPr txBox="1"/>
          <p:nvPr/>
        </p:nvSpPr>
        <p:spPr>
          <a:xfrm>
            <a:off x="7222701" y="4013399"/>
            <a:ext cx="31203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cellus"/>
                <a:ea typeface="Marcellus"/>
                <a:cs typeface="Marcellus"/>
                <a:sym typeface="Marcellus"/>
              </a:rPr>
              <a:t>Posters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711" name="Google Shape;711;p63"/>
          <p:cNvSpPr txBox="1"/>
          <p:nvPr/>
        </p:nvSpPr>
        <p:spPr>
          <a:xfrm>
            <a:off x="7222701" y="3355132"/>
            <a:ext cx="3231000" cy="30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1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cellus"/>
                <a:ea typeface="Marcellus"/>
                <a:cs typeface="Marcellus"/>
                <a:sym typeface="Marcellus"/>
              </a:rPr>
              <a:t>Due June 1st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712" name="Google Shape;712;p63"/>
          <p:cNvSpPr txBox="1"/>
          <p:nvPr/>
        </p:nvSpPr>
        <p:spPr>
          <a:xfrm>
            <a:off x="7222701" y="4360668"/>
            <a:ext cx="3231000" cy="30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41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cellus"/>
                <a:ea typeface="Marcellus"/>
                <a:cs typeface="Marcellus"/>
                <a:sym typeface="Marcellus"/>
              </a:rPr>
              <a:t>Due August 15th</a:t>
            </a:r>
            <a:endParaRPr kumimoji="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cellus"/>
              <a:ea typeface="Marcellus"/>
              <a:cs typeface="Marcellus"/>
              <a:sym typeface="Marcellus"/>
            </a:endParaRPr>
          </a:p>
        </p:txBody>
      </p:sp>
      <p:pic>
        <p:nvPicPr>
          <p:cNvPr id="713" name="Google Shape;713;p63" title="Belmont Veterans Memorial Pier Aerial LBCA Smal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38468" y="2371329"/>
            <a:ext cx="4092236" cy="27308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2;p25">
            <a:extLst>
              <a:ext uri="{FF2B5EF4-FFF2-40B4-BE49-F238E27FC236}">
                <a16:creationId xmlns:a16="http://schemas.microsoft.com/office/drawing/2014/main" id="{E204E9F9-B40A-042D-BEB7-B44B8B6EF02D}"/>
              </a:ext>
            </a:extLst>
          </p:cNvPr>
          <p:cNvSpPr txBox="1"/>
          <p:nvPr/>
        </p:nvSpPr>
        <p:spPr>
          <a:xfrm>
            <a:off x="978419" y="1424906"/>
            <a:ext cx="2808924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3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0" u="none" strike="noStrike" cap="none" dirty="0">
                <a:solidFill>
                  <a:schemeClr val="tx1"/>
                </a:solidFill>
                <a:latin typeface="Marcellus"/>
                <a:ea typeface="Marcellus"/>
                <a:cs typeface="Marcellus"/>
                <a:sym typeface="Marcellus"/>
              </a:rPr>
              <a:t>Washington, DC</a:t>
            </a:r>
          </a:p>
          <a:p>
            <a:pPr>
              <a:lnSpc>
                <a:spcPct val="132013"/>
              </a:lnSpc>
            </a:pPr>
            <a:r>
              <a:rPr lang="en-US" sz="1600" b="1" dirty="0">
                <a:solidFill>
                  <a:schemeClr val="tx1"/>
                </a:solidFill>
                <a:latin typeface="Marcellus"/>
                <a:ea typeface="Marcellus"/>
                <a:cs typeface="Marcellus"/>
                <a:sym typeface="Marcellus"/>
              </a:rPr>
              <a:t>March 24-26, 2026</a:t>
            </a:r>
          </a:p>
        </p:txBody>
      </p:sp>
      <p:sp>
        <p:nvSpPr>
          <p:cNvPr id="3" name="Google Shape;132;p25">
            <a:extLst>
              <a:ext uri="{FF2B5EF4-FFF2-40B4-BE49-F238E27FC236}">
                <a16:creationId xmlns:a16="http://schemas.microsoft.com/office/drawing/2014/main" id="{5947CE09-64F8-121D-46E4-7C38BCE512B3}"/>
              </a:ext>
            </a:extLst>
          </p:cNvPr>
          <p:cNvSpPr txBox="1"/>
          <p:nvPr/>
        </p:nvSpPr>
        <p:spPr>
          <a:xfrm>
            <a:off x="3722579" y="1412643"/>
            <a:ext cx="3205800" cy="8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40010"/>
              </a:lnSpc>
              <a:defRPr/>
            </a:pPr>
            <a:r>
              <a:rPr lang="en-US" sz="2400" dirty="0">
                <a:latin typeface="Marcellus"/>
                <a:ea typeface="Marcellus"/>
                <a:cs typeface="Marcellus"/>
                <a:sym typeface="Marcellus"/>
              </a:rPr>
              <a:t>Atlantic City, NJ</a:t>
            </a:r>
          </a:p>
          <a:p>
            <a:pPr algn="ctr">
              <a:lnSpc>
                <a:spcPct val="132013"/>
              </a:lnSpc>
            </a:pPr>
            <a:r>
              <a:rPr lang="en-US" sz="1600" b="1" dirty="0">
                <a:solidFill>
                  <a:schemeClr val="tx1"/>
                </a:solidFill>
                <a:latin typeface="Marcellus"/>
                <a:ea typeface="Marcellus"/>
                <a:cs typeface="Marcellus"/>
                <a:sym typeface="Marcellus"/>
              </a:rPr>
              <a:t>October 5-8, 2026</a:t>
            </a:r>
            <a:endParaRPr lang="en-US" sz="1600" dirty="0">
              <a:solidFill>
                <a:schemeClr val="tx1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386</Words>
  <Application>Microsoft Office PowerPoint</Application>
  <PresentationFormat>On-screen Show (16:9)</PresentationFormat>
  <Paragraphs>50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Marcellus</vt:lpstr>
      <vt:lpstr>Calibri</vt:lpstr>
      <vt:lpstr>Arial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Nicole Elko</dc:creator>
  <cp:lastModifiedBy>Nicole Elko</cp:lastModifiedBy>
  <cp:revision>24</cp:revision>
  <dcterms:modified xsi:type="dcterms:W3CDTF">2026-02-26T20:10:50Z</dcterms:modified>
</cp:coreProperties>
</file>