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Play"/>
      <p:regular r:id="rId17"/>
      <p:bold r:id="rId18"/>
    </p:embeddedFont>
    <p:embeddedFont>
      <p:font typeface="ADLaM Display"/>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lrshIMLhHSn8aNWt8pQ8QOBvM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lay-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DLaMDisplay-regular.fntdata"/><Relationship Id="rId6" Type="http://schemas.openxmlformats.org/officeDocument/2006/relationships/slide" Target="slides/slide2.xml"/><Relationship Id="rId18" Type="http://schemas.openxmlformats.org/officeDocument/2006/relationships/font" Target="fonts/Play-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sz="1000">
                <a:latin typeface="Arial"/>
                <a:ea typeface="Arial"/>
                <a:cs typeface="Arial"/>
                <a:sym typeface="Arial"/>
              </a:rPr>
              <a:t>Intro</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Guidance docs: tradeoffs paper, federal guidance for reviewers, CHARRM/ nj crc working on permitting gui9dance document</a:t>
            </a:r>
            <a:endParaRPr/>
          </a:p>
          <a:p>
            <a:pPr indent="0" lvl="0" marL="0" rtl="0" algn="l">
              <a:spcBef>
                <a:spcPts val="0"/>
              </a:spcBef>
              <a:spcAft>
                <a:spcPts val="0"/>
              </a:spcAft>
              <a:buNone/>
            </a:pPr>
            <a:r>
              <a:rPr lang="en-US"/>
              <a:t>Some progress on these NJFO= ESA workshop annually</a:t>
            </a:r>
            <a:endParaRPr/>
          </a:p>
          <a:p>
            <a:pPr indent="0" lvl="0" marL="0" rtl="0" algn="l">
              <a:spcBef>
                <a:spcPts val="0"/>
              </a:spcBef>
              <a:spcAft>
                <a:spcPts val="0"/>
              </a:spcAft>
              <a:buNone/>
            </a:pPr>
            <a:r>
              <a:rPr lang="en-US"/>
              <a:t>Corps NWP updates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Suggestions: </a:t>
            </a:r>
            <a:endParaRPr/>
          </a:p>
          <a:p>
            <a:pPr indent="0" lvl="0" marL="0" rtl="0" algn="l">
              <a:spcBef>
                <a:spcPts val="0"/>
              </a:spcBef>
              <a:spcAft>
                <a:spcPts val="0"/>
              </a:spcAft>
              <a:buNone/>
            </a:pPr>
            <a:r>
              <a:rPr lang="en-US"/>
              <a:t>Create a Restoration Permitting Roadmap W clear Monitoring &amp; Adaptive Management Frameworks</a:t>
            </a:r>
            <a:endParaRPr/>
          </a:p>
          <a:p>
            <a:pPr indent="0" lvl="0" marL="0" rtl="0" algn="l">
              <a:spcBef>
                <a:spcPts val="0"/>
              </a:spcBef>
              <a:spcAft>
                <a:spcPts val="0"/>
              </a:spcAft>
              <a:buNone/>
            </a:pPr>
            <a:r>
              <a:rPr lang="en-US"/>
              <a:t>Create Pathways for Innovation (managed risk) in the regulations</a:t>
            </a:r>
            <a:endParaRPr/>
          </a:p>
          <a:p>
            <a:pPr indent="0" lvl="0" marL="0" rtl="0" algn="l">
              <a:spcBef>
                <a:spcPts val="0"/>
              </a:spcBef>
              <a:spcAft>
                <a:spcPts val="0"/>
              </a:spcAft>
              <a:buNone/>
            </a:pPr>
            <a:r>
              <a:rPr lang="en-US"/>
              <a:t>Create pathways for improved interagency coordination </a:t>
            </a:r>
            <a:endParaRPr/>
          </a:p>
          <a:p>
            <a:pPr indent="0" lvl="0" marL="0" rtl="0" algn="l">
              <a:spcBef>
                <a:spcPts val="0"/>
              </a:spcBef>
              <a:spcAft>
                <a:spcPts val="0"/>
              </a:spcAft>
              <a:buNone/>
            </a:pPr>
            <a:r>
              <a:rPr lang="en-US"/>
              <a:t>(State + Federal Collab on Programmatic Permits)</a:t>
            </a:r>
            <a:endParaRPr/>
          </a:p>
          <a:p>
            <a:pPr indent="0" lvl="0" marL="0" rtl="0" algn="l">
              <a:spcBef>
                <a:spcPts val="0"/>
              </a:spcBef>
              <a:spcAft>
                <a:spcPts val="0"/>
              </a:spcAft>
              <a:buNone/>
            </a:pPr>
            <a:r>
              <a:rPr lang="en-US"/>
              <a:t>Build a Shared Learning Network</a:t>
            </a:r>
            <a:endParaRPr/>
          </a:p>
          <a:p>
            <a:pPr indent="0" lvl="0" marL="0" rtl="0" algn="l">
              <a:spcBef>
                <a:spcPts val="0"/>
              </a:spcBef>
              <a:spcAft>
                <a:spcPts val="0"/>
              </a:spcAft>
              <a:buNone/>
            </a:pPr>
            <a:r>
              <a:t/>
            </a:r>
            <a:endParaRPr/>
          </a:p>
        </p:txBody>
      </p:sp>
      <p:sp>
        <p:nvSpPr>
          <p:cNvPr id="228" name="Google Shape;22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245" name="Google Shape;245;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2: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000">
                <a:solidFill>
                  <a:srgbClr val="FF0000"/>
                </a:solidFill>
                <a:latin typeface="Arial"/>
                <a:ea typeface="Arial"/>
                <a:cs typeface="Arial"/>
                <a:sym typeface="Arial"/>
              </a:rPr>
              <a:t>Quick overview of CHARRM/ workgroup under NJ CRC umbrella</a:t>
            </a:r>
            <a:endParaRPr/>
          </a:p>
          <a:p>
            <a:pPr indent="0" lvl="0" marL="0" marR="0" rtl="0" algn="l">
              <a:lnSpc>
                <a:spcPct val="100000"/>
              </a:lnSpc>
              <a:spcBef>
                <a:spcPts val="0"/>
              </a:spcBef>
              <a:spcAft>
                <a:spcPts val="0"/>
              </a:spcAft>
              <a:buClr>
                <a:schemeClr val="dk1"/>
              </a:buClr>
              <a:buSzPts val="1200"/>
              <a:buFont typeface="Calibri"/>
              <a:buNone/>
            </a:pPr>
            <a:r>
              <a:rPr lang="en-US" sz="1000">
                <a:solidFill>
                  <a:srgbClr val="FF0000"/>
                </a:solidFill>
                <a:latin typeface="Arial"/>
                <a:ea typeface="Arial"/>
                <a:cs typeface="Arial"/>
                <a:sym typeface="Arial"/>
              </a:rPr>
              <a:t>What is charrm: 3 stakeholder groups, </a:t>
            </a:r>
            <a:r>
              <a:rPr b="1" lang="en-US" sz="1000">
                <a:solidFill>
                  <a:srgbClr val="002060"/>
                </a:solidFill>
                <a:latin typeface="Calibri"/>
                <a:ea typeface="Calibri"/>
                <a:cs typeface="Calibri"/>
                <a:sym typeface="Calibri"/>
              </a:rPr>
              <a:t>Facilitate communication and collaboration, </a:t>
            </a:r>
            <a:r>
              <a:rPr lang="en-US" sz="1000">
                <a:solidFill>
                  <a:srgbClr val="FF0000"/>
                </a:solidFill>
                <a:latin typeface="Arial"/>
                <a:ea typeface="Arial"/>
                <a:cs typeface="Arial"/>
                <a:sym typeface="Arial"/>
              </a:rPr>
              <a:t> issues we tackle. </a:t>
            </a:r>
            <a:endParaRPr sz="1000">
              <a:solidFill>
                <a:srgbClr val="FF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While our roots are in NJ, our geographic range is throughout the Mid-Atlantic: from New York to Virginia with members representing various different groups and agencies. Since we have started we have enlisted over 100 members from various organizations.</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00">
                <a:latin typeface="Arial"/>
                <a:ea typeface="Arial"/>
                <a:cs typeface="Arial"/>
                <a:sym typeface="Arial"/>
              </a:rPr>
              <a:t>There are many technical working groups out there focused on particular species or habitats, but there is not a broad, interagency partnership that works beyond professional, agency, state or watershed borders. Our workgroup is a forum to transfer knowledge and expertise across sectors and states.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p:txBody>
      </p:sp>
      <p:sp>
        <p:nvSpPr>
          <p:cNvPr id="124" name="Google Shape;12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Restoration and coastal system science is a constantly evolving field. In an effort to share updated knowledge with our resource managers, regulators and each other, we invited experts from around the region to share their work with us. These webinars have allowed CHARRM members to stay current on research and restoration monitoring, hear about the latest tools, resources, and literature.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We have over 12 hours of learning from over 25 experts. And developed easy-to-reference fact sheets, so if you missed the webinar, you can extract just the info you need. All CHARRM info publicly available through the NJ CRC website (QR code)</a:t>
            </a:r>
            <a:endParaRPr/>
          </a:p>
          <a:p>
            <a:pPr indent="0" lvl="0" marL="0" rtl="0" algn="l">
              <a:spcBef>
                <a:spcPts val="0"/>
              </a:spcBef>
              <a:spcAft>
                <a:spcPts val="0"/>
              </a:spcAft>
              <a:buClr>
                <a:schemeClr val="dk1"/>
              </a:buClr>
              <a:buSzPts val="1200"/>
              <a:buFont typeface="Calibri"/>
              <a:buNone/>
            </a:pPr>
            <a:r>
              <a:t/>
            </a:r>
            <a:endParaRPr/>
          </a:p>
        </p:txBody>
      </p:sp>
      <p:sp>
        <p:nvSpPr>
          <p:cNvPr id="155" name="Google Shape;1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 listening sessions at the last NJ CRC climate conference asking restoration community and resource managers about opportunities for efficiency in the regulatory/ permitting process. Followed up with a CHARRM meeting for input via Figma Board.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are the summarized results </a:t>
            </a:r>
            <a:endParaRPr/>
          </a:p>
        </p:txBody>
      </p:sp>
      <p:sp>
        <p:nvSpPr>
          <p:cNvPr id="171" name="Google Shape;17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asked about hurdles this is what practitioners told us most impact their projects related to permitting. </a:t>
            </a:r>
            <a:endParaRPr/>
          </a:p>
        </p:txBody>
      </p:sp>
      <p:sp>
        <p:nvSpPr>
          <p:cNvPr id="179" name="Google Shape;17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Many regulatory systems were designed to evaluate environmental impacts rather than enable ecological restoration. This can create challenges when projects </a:t>
            </a:r>
            <a:r>
              <a:rPr b="0" lang="en-US"/>
              <a:t>aim to actively restore ecosystems within dynamic coastal environments.</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US"/>
              <a:t>When asked to identify specific hurdles perceived, these were the comments we received. </a:t>
            </a:r>
            <a:endParaRPr/>
          </a:p>
        </p:txBody>
      </p:sp>
      <p:sp>
        <p:nvSpPr>
          <p:cNvPr id="188" name="Google Shape;18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asked which projects they have the most difficulty permitting, practitioners told us that </a:t>
            </a:r>
            <a:endParaRPr/>
          </a:p>
        </p:txBody>
      </p:sp>
      <p:sp>
        <p:nvSpPr>
          <p:cNvPr id="197" name="Google Shape;19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also asked resource managers and permit reviewers about what their biggest gripes are about applications they received. They stated that</a:t>
            </a:r>
            <a:endParaRPr/>
          </a:p>
        </p:txBody>
      </p:sp>
      <p:sp>
        <p:nvSpPr>
          <p:cNvPr id="206" name="Google Shape;20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asked reviewers what were the red flags the saw from projects. </a:t>
            </a:r>
            <a:endParaRPr/>
          </a:p>
        </p:txBody>
      </p:sp>
      <p:sp>
        <p:nvSpPr>
          <p:cNvPr id="218" name="Google Shape;21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4" name="Google Shape;2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0.png"/><Relationship Id="rId13" Type="http://schemas.openxmlformats.org/officeDocument/2006/relationships/image" Target="../media/image16.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jpg"/><Relationship Id="rId9" Type="http://schemas.openxmlformats.org/officeDocument/2006/relationships/image" Target="../media/image3.png"/><Relationship Id="rId1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1.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0" Type="http://schemas.openxmlformats.org/officeDocument/2006/relationships/image" Target="../media/image29.png"/><Relationship Id="rId11" Type="http://schemas.openxmlformats.org/officeDocument/2006/relationships/image" Target="../media/image24.png"/><Relationship Id="rId22" Type="http://schemas.openxmlformats.org/officeDocument/2006/relationships/image" Target="../media/image30.png"/><Relationship Id="rId10" Type="http://schemas.openxmlformats.org/officeDocument/2006/relationships/image" Target="../media/image8.png"/><Relationship Id="rId21" Type="http://schemas.openxmlformats.org/officeDocument/2006/relationships/image" Target="../media/image21.png"/><Relationship Id="rId13" Type="http://schemas.openxmlformats.org/officeDocument/2006/relationships/image" Target="../media/image20.png"/><Relationship Id="rId24" Type="http://schemas.openxmlformats.org/officeDocument/2006/relationships/image" Target="../media/image43.png"/><Relationship Id="rId12" Type="http://schemas.openxmlformats.org/officeDocument/2006/relationships/image" Target="../media/image19.png"/><Relationship Id="rId23"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23.png"/><Relationship Id="rId15" Type="http://schemas.openxmlformats.org/officeDocument/2006/relationships/image" Target="../media/image22.png"/><Relationship Id="rId14" Type="http://schemas.openxmlformats.org/officeDocument/2006/relationships/image" Target="../media/image28.png"/><Relationship Id="rId17" Type="http://schemas.openxmlformats.org/officeDocument/2006/relationships/image" Target="../media/image32.png"/><Relationship Id="rId16" Type="http://schemas.openxmlformats.org/officeDocument/2006/relationships/image" Target="../media/image33.png"/><Relationship Id="rId5" Type="http://schemas.openxmlformats.org/officeDocument/2006/relationships/image" Target="../media/image17.png"/><Relationship Id="rId19" Type="http://schemas.openxmlformats.org/officeDocument/2006/relationships/image" Target="../media/image27.png"/><Relationship Id="rId6" Type="http://schemas.openxmlformats.org/officeDocument/2006/relationships/image" Target="../media/image34.png"/><Relationship Id="rId18" Type="http://schemas.openxmlformats.org/officeDocument/2006/relationships/image" Target="../media/image25.png"/><Relationship Id="rId7" Type="http://schemas.openxmlformats.org/officeDocument/2006/relationships/image" Target="../media/image13.png"/><Relationship Id="rId8"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5.png"/><Relationship Id="rId4" Type="http://schemas.openxmlformats.org/officeDocument/2006/relationships/image" Target="../media/image35.png"/><Relationship Id="rId5" Type="http://schemas.openxmlformats.org/officeDocument/2006/relationships/image" Target="../media/image26.png"/><Relationship Id="rId6" Type="http://schemas.openxmlformats.org/officeDocument/2006/relationships/image" Target="../media/image39.png"/><Relationship Id="rId7" Type="http://schemas.openxmlformats.org/officeDocument/2006/relationships/image" Target="../media/image38.png"/><Relationship Id="rId8"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2.png"/><Relationship Id="rId4" Type="http://schemas.openxmlformats.org/officeDocument/2006/relationships/hyperlink" Target="https://www.figma.com/board/yo0BUnGMlgFZhG6FSbvL42/CHARRM-2024?node-id=0-1&amp;p=f&amp;t=u6VlZBnTDkTbl3Kv-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10833" l="37132" r="-2204" t="498"/>
          <a:stretch/>
        </p:blipFill>
        <p:spPr>
          <a:xfrm>
            <a:off x="5332071" y="1573290"/>
            <a:ext cx="1726168" cy="1360907"/>
          </a:xfrm>
          <a:prstGeom prst="rect">
            <a:avLst/>
          </a:prstGeom>
          <a:noFill/>
          <a:ln>
            <a:noFill/>
          </a:ln>
        </p:spPr>
      </p:pic>
      <p:sp>
        <p:nvSpPr>
          <p:cNvPr id="90" name="Google Shape;90;p1"/>
          <p:cNvSpPr txBox="1"/>
          <p:nvPr>
            <p:ph type="ctrTitle"/>
          </p:nvPr>
        </p:nvSpPr>
        <p:spPr>
          <a:xfrm>
            <a:off x="0" y="3073217"/>
            <a:ext cx="12191999" cy="3784783"/>
          </a:xfrm>
          <a:prstGeom prst="rect">
            <a:avLst/>
          </a:prstGeom>
          <a:solidFill>
            <a:srgbClr val="002060"/>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t/>
            </a:r>
            <a:endParaRPr sz="1300">
              <a:solidFill>
                <a:schemeClr val="lt1"/>
              </a:solidFill>
            </a:endParaRPr>
          </a:p>
          <a:p>
            <a:pPr indent="0" lvl="0" marL="0" rtl="0" algn="ctr">
              <a:lnSpc>
                <a:spcPct val="90000"/>
              </a:lnSpc>
              <a:spcBef>
                <a:spcPts val="0"/>
              </a:spcBef>
              <a:spcAft>
                <a:spcPts val="0"/>
              </a:spcAft>
              <a:buClr>
                <a:schemeClr val="dk1"/>
              </a:buClr>
              <a:buSzPts val="4800"/>
              <a:buFont typeface="Calibri"/>
              <a:buNone/>
            </a:pPr>
            <a:r>
              <a:rPr b="1" lang="en-US" sz="3800">
                <a:solidFill>
                  <a:schemeClr val="lt1"/>
                </a:solidFill>
              </a:rPr>
              <a:t>CHARRM Listening Session Results</a:t>
            </a:r>
            <a:br>
              <a:rPr b="1" i="1" lang="en-US" sz="3800">
                <a:solidFill>
                  <a:schemeClr val="lt1"/>
                </a:solidFill>
              </a:rPr>
            </a:br>
            <a:r>
              <a:rPr b="1" i="1" lang="en-US" sz="900">
                <a:solidFill>
                  <a:schemeClr val="lt1"/>
                </a:solidFill>
              </a:rPr>
              <a:t>  </a:t>
            </a:r>
            <a:br>
              <a:rPr b="1" lang="en-US" sz="3200">
                <a:solidFill>
                  <a:schemeClr val="lt1"/>
                </a:solidFill>
                <a:latin typeface="Calibri"/>
                <a:ea typeface="Calibri"/>
                <a:cs typeface="Calibri"/>
                <a:sym typeface="Calibri"/>
              </a:rPr>
            </a:br>
            <a:r>
              <a:rPr lang="en-US" sz="3200">
                <a:solidFill>
                  <a:schemeClr val="lt1"/>
                </a:solidFill>
                <a:latin typeface="Calibri"/>
                <a:ea typeface="Calibri"/>
                <a:cs typeface="Calibri"/>
                <a:sym typeface="Calibri"/>
              </a:rPr>
              <a:t>Finding Efficiencies for Ecological Restoration</a:t>
            </a:r>
            <a:br>
              <a:rPr b="1" lang="en-US" sz="3200">
                <a:solidFill>
                  <a:schemeClr val="lt1"/>
                </a:solidFill>
                <a:latin typeface="Calibri"/>
                <a:ea typeface="Calibri"/>
                <a:cs typeface="Calibri"/>
                <a:sym typeface="Calibri"/>
              </a:rPr>
            </a:br>
            <a:br>
              <a:rPr b="1" lang="en-US" sz="4400">
                <a:solidFill>
                  <a:srgbClr val="0070C0"/>
                </a:solidFill>
                <a:latin typeface="Calibri"/>
                <a:ea typeface="Calibri"/>
                <a:cs typeface="Calibri"/>
                <a:sym typeface="Calibri"/>
              </a:rPr>
            </a:br>
            <a:br>
              <a:rPr lang="en-US" sz="2000">
                <a:latin typeface="Calibri"/>
                <a:ea typeface="Calibri"/>
                <a:cs typeface="Calibri"/>
                <a:sym typeface="Calibri"/>
              </a:rPr>
            </a:br>
            <a:endParaRPr sz="3200">
              <a:latin typeface="Calibri"/>
              <a:ea typeface="Calibri"/>
              <a:cs typeface="Calibri"/>
              <a:sym typeface="Calibri"/>
            </a:endParaRPr>
          </a:p>
        </p:txBody>
      </p:sp>
      <p:sp>
        <p:nvSpPr>
          <p:cNvPr id="91" name="Google Shape;91;p1"/>
          <p:cNvSpPr/>
          <p:nvPr/>
        </p:nvSpPr>
        <p:spPr>
          <a:xfrm>
            <a:off x="3547082" y="104342"/>
            <a:ext cx="1662799" cy="136090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2" name="Google Shape;92;p1"/>
          <p:cNvSpPr/>
          <p:nvPr/>
        </p:nvSpPr>
        <p:spPr>
          <a:xfrm>
            <a:off x="8922429" y="1573293"/>
            <a:ext cx="1662799" cy="1360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 name="Google Shape;93;p1"/>
          <p:cNvSpPr/>
          <p:nvPr/>
        </p:nvSpPr>
        <p:spPr>
          <a:xfrm>
            <a:off x="8946074" y="113726"/>
            <a:ext cx="1639154" cy="1360904"/>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 name="Google Shape;94;p1"/>
          <p:cNvSpPr/>
          <p:nvPr/>
        </p:nvSpPr>
        <p:spPr>
          <a:xfrm>
            <a:off x="7133478" y="1573291"/>
            <a:ext cx="1682937" cy="1360906"/>
          </a:xfrm>
          <a:prstGeom prst="rect">
            <a:avLst/>
          </a:prstGeom>
          <a:solidFill>
            <a:srgbClr val="0B53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5" name="Google Shape;95;p1"/>
          <p:cNvSpPr/>
          <p:nvPr/>
        </p:nvSpPr>
        <p:spPr>
          <a:xfrm>
            <a:off x="10710123" y="104342"/>
            <a:ext cx="1481877" cy="1360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 name="Google Shape;96;p1"/>
          <p:cNvSpPr/>
          <p:nvPr/>
        </p:nvSpPr>
        <p:spPr>
          <a:xfrm>
            <a:off x="10710123" y="1573290"/>
            <a:ext cx="1481877" cy="1360907"/>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7" name="Google Shape;97;p1"/>
          <p:cNvPicPr preferRelativeResize="0"/>
          <p:nvPr/>
        </p:nvPicPr>
        <p:blipFill rotWithShape="1">
          <a:blip r:embed="rId4">
            <a:alphaModFix/>
          </a:blip>
          <a:srcRect b="0" l="8644" r="0" t="0"/>
          <a:stretch/>
        </p:blipFill>
        <p:spPr>
          <a:xfrm>
            <a:off x="8922429" y="1573291"/>
            <a:ext cx="1662799" cy="1360907"/>
          </a:xfrm>
          <a:prstGeom prst="rect">
            <a:avLst/>
          </a:prstGeom>
          <a:noFill/>
          <a:ln>
            <a:noFill/>
          </a:ln>
        </p:spPr>
      </p:pic>
      <p:pic>
        <p:nvPicPr>
          <p:cNvPr id="98" name="Google Shape;98;p1"/>
          <p:cNvPicPr preferRelativeResize="0"/>
          <p:nvPr/>
        </p:nvPicPr>
        <p:blipFill rotWithShape="1">
          <a:blip r:embed="rId5">
            <a:alphaModFix/>
          </a:blip>
          <a:srcRect b="0" l="0" r="27665" t="0"/>
          <a:stretch/>
        </p:blipFill>
        <p:spPr>
          <a:xfrm>
            <a:off x="5306014" y="113726"/>
            <a:ext cx="1699048" cy="1360904"/>
          </a:xfrm>
          <a:prstGeom prst="rect">
            <a:avLst/>
          </a:prstGeom>
          <a:noFill/>
          <a:ln>
            <a:noFill/>
          </a:ln>
        </p:spPr>
      </p:pic>
      <p:pic>
        <p:nvPicPr>
          <p:cNvPr id="99" name="Google Shape;99;p1"/>
          <p:cNvPicPr preferRelativeResize="0"/>
          <p:nvPr/>
        </p:nvPicPr>
        <p:blipFill rotWithShape="1">
          <a:blip r:embed="rId6">
            <a:alphaModFix/>
          </a:blip>
          <a:srcRect b="52793" l="2752" r="51364" t="0"/>
          <a:stretch/>
        </p:blipFill>
        <p:spPr>
          <a:xfrm>
            <a:off x="0" y="113726"/>
            <a:ext cx="1596913" cy="1331456"/>
          </a:xfrm>
          <a:prstGeom prst="rect">
            <a:avLst/>
          </a:prstGeom>
          <a:noFill/>
          <a:ln>
            <a:noFill/>
          </a:ln>
        </p:spPr>
      </p:pic>
      <p:pic>
        <p:nvPicPr>
          <p:cNvPr id="100" name="Google Shape;100;p1"/>
          <p:cNvPicPr preferRelativeResize="0"/>
          <p:nvPr/>
        </p:nvPicPr>
        <p:blipFill rotWithShape="1">
          <a:blip r:embed="rId7">
            <a:alphaModFix/>
          </a:blip>
          <a:srcRect b="0" l="4825" r="52511" t="51473"/>
          <a:stretch/>
        </p:blipFill>
        <p:spPr>
          <a:xfrm>
            <a:off x="0" y="1573292"/>
            <a:ext cx="1596914" cy="1360906"/>
          </a:xfrm>
          <a:prstGeom prst="rect">
            <a:avLst/>
          </a:prstGeom>
          <a:noFill/>
          <a:ln>
            <a:noFill/>
          </a:ln>
        </p:spPr>
      </p:pic>
      <p:pic>
        <p:nvPicPr>
          <p:cNvPr id="101" name="Google Shape;101;p1"/>
          <p:cNvPicPr preferRelativeResize="0"/>
          <p:nvPr/>
        </p:nvPicPr>
        <p:blipFill rotWithShape="1">
          <a:blip r:embed="rId7">
            <a:alphaModFix/>
          </a:blip>
          <a:srcRect b="52265" l="52464" r="0" t="0"/>
          <a:stretch/>
        </p:blipFill>
        <p:spPr>
          <a:xfrm>
            <a:off x="1748686" y="117601"/>
            <a:ext cx="1675171" cy="1344484"/>
          </a:xfrm>
          <a:prstGeom prst="rect">
            <a:avLst/>
          </a:prstGeom>
          <a:noFill/>
          <a:ln>
            <a:noFill/>
          </a:ln>
        </p:spPr>
      </p:pic>
      <p:pic>
        <p:nvPicPr>
          <p:cNvPr id="102" name="Google Shape;102;p1"/>
          <p:cNvPicPr preferRelativeResize="0"/>
          <p:nvPr/>
        </p:nvPicPr>
        <p:blipFill rotWithShape="1">
          <a:blip r:embed="rId7">
            <a:alphaModFix/>
          </a:blip>
          <a:srcRect b="0" l="52514" r="0" t="51682"/>
          <a:stretch/>
        </p:blipFill>
        <p:spPr>
          <a:xfrm>
            <a:off x="1732194" y="1573291"/>
            <a:ext cx="1692697" cy="1360906"/>
          </a:xfrm>
          <a:prstGeom prst="rect">
            <a:avLst/>
          </a:prstGeom>
          <a:noFill/>
          <a:ln>
            <a:noFill/>
          </a:ln>
        </p:spPr>
      </p:pic>
      <p:pic>
        <p:nvPicPr>
          <p:cNvPr id="103" name="Google Shape;103;p1"/>
          <p:cNvPicPr preferRelativeResize="0"/>
          <p:nvPr/>
        </p:nvPicPr>
        <p:blipFill rotWithShape="1">
          <a:blip r:embed="rId8">
            <a:alphaModFix/>
          </a:blip>
          <a:srcRect b="0" l="0" r="8069" t="0"/>
          <a:stretch/>
        </p:blipFill>
        <p:spPr>
          <a:xfrm>
            <a:off x="3545932" y="1573290"/>
            <a:ext cx="1702866" cy="1360907"/>
          </a:xfrm>
          <a:prstGeom prst="rect">
            <a:avLst/>
          </a:prstGeom>
          <a:noFill/>
          <a:ln>
            <a:noFill/>
          </a:ln>
        </p:spPr>
      </p:pic>
      <p:sp>
        <p:nvSpPr>
          <p:cNvPr id="104" name="Google Shape;104;p1"/>
          <p:cNvSpPr txBox="1"/>
          <p:nvPr/>
        </p:nvSpPr>
        <p:spPr>
          <a:xfrm>
            <a:off x="4451890" y="5345801"/>
            <a:ext cx="2934841" cy="11685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lt1"/>
              </a:buClr>
              <a:buSzPts val="1665"/>
              <a:buFont typeface="Calibri"/>
              <a:buNone/>
            </a:pPr>
            <a:r>
              <a:rPr b="1" i="0" lang="en-US" sz="2400" u="none" cap="none" strike="noStrike">
                <a:solidFill>
                  <a:schemeClr val="lt1"/>
                </a:solidFill>
                <a:latin typeface="Calibri"/>
                <a:ea typeface="Calibri"/>
                <a:cs typeface="Calibri"/>
                <a:sym typeface="Calibri"/>
              </a:rPr>
              <a:t>Danielle McCulloch</a:t>
            </a:r>
            <a:endParaRPr b="0" i="0" sz="2400" u="none" cap="none" strike="noStrike">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chemeClr val="lt1"/>
              </a:buClr>
              <a:buSzPts val="1665"/>
              <a:buFont typeface="Calibri"/>
              <a:buNone/>
            </a:pPr>
            <a:r>
              <a:rPr b="0" i="1" lang="en-US" sz="1895" u="none" cap="none" strike="noStrike">
                <a:solidFill>
                  <a:schemeClr val="lt1"/>
                </a:solidFill>
                <a:latin typeface="Calibri"/>
                <a:ea typeface="Calibri"/>
                <a:cs typeface="Calibri"/>
                <a:sym typeface="Calibri"/>
              </a:rPr>
              <a:t>Executive Director</a:t>
            </a:r>
            <a:endParaRPr/>
          </a:p>
          <a:p>
            <a:pPr indent="0" lvl="0" marL="0" marR="0" rtl="0" algn="l">
              <a:lnSpc>
                <a:spcPct val="115000"/>
              </a:lnSpc>
              <a:spcBef>
                <a:spcPts val="0"/>
              </a:spcBef>
              <a:spcAft>
                <a:spcPts val="0"/>
              </a:spcAft>
              <a:buClr>
                <a:schemeClr val="lt1"/>
              </a:buClr>
              <a:buSzPts val="1665"/>
              <a:buFont typeface="Calibri"/>
              <a:buNone/>
            </a:pPr>
            <a:r>
              <a:rPr b="0" i="0" lang="en-US" sz="1895" u="none" cap="none" strike="noStrike">
                <a:solidFill>
                  <a:schemeClr val="lt1"/>
                </a:solidFill>
                <a:latin typeface="Calibri"/>
                <a:ea typeface="Calibri"/>
                <a:cs typeface="Calibri"/>
                <a:sym typeface="Calibri"/>
              </a:rPr>
              <a:t>American Littoral Society</a:t>
            </a:r>
            <a:endParaRPr b="0" i="0" sz="1895" u="none" cap="none" strike="noStrike">
              <a:solidFill>
                <a:schemeClr val="lt1"/>
              </a:solidFill>
              <a:latin typeface="Calibri"/>
              <a:ea typeface="Calibri"/>
              <a:cs typeface="Calibri"/>
              <a:sym typeface="Calibri"/>
            </a:endParaRPr>
          </a:p>
        </p:txBody>
      </p:sp>
      <p:pic>
        <p:nvPicPr>
          <p:cNvPr id="105" name="Google Shape;105;p1"/>
          <p:cNvPicPr preferRelativeResize="0"/>
          <p:nvPr/>
        </p:nvPicPr>
        <p:blipFill rotWithShape="1">
          <a:blip r:embed="rId9">
            <a:alphaModFix/>
          </a:blip>
          <a:srcRect b="3588" l="-1" r="-354" t="10679"/>
          <a:stretch/>
        </p:blipFill>
        <p:spPr>
          <a:xfrm>
            <a:off x="7160050" y="131466"/>
            <a:ext cx="1637483" cy="1343164"/>
          </a:xfrm>
          <a:prstGeom prst="rect">
            <a:avLst/>
          </a:prstGeom>
          <a:noFill/>
          <a:ln>
            <a:noFill/>
          </a:ln>
        </p:spPr>
      </p:pic>
      <p:pic>
        <p:nvPicPr>
          <p:cNvPr id="106" name="Google Shape;106;p1"/>
          <p:cNvPicPr preferRelativeResize="0"/>
          <p:nvPr/>
        </p:nvPicPr>
        <p:blipFill rotWithShape="1">
          <a:blip r:embed="rId10">
            <a:alphaModFix/>
          </a:blip>
          <a:srcRect b="0" l="0" r="0" t="0"/>
          <a:stretch/>
        </p:blipFill>
        <p:spPr>
          <a:xfrm>
            <a:off x="10710122" y="98977"/>
            <a:ext cx="1481877" cy="1360904"/>
          </a:xfrm>
          <a:prstGeom prst="rect">
            <a:avLst/>
          </a:prstGeom>
          <a:noFill/>
          <a:ln>
            <a:noFill/>
          </a:ln>
        </p:spPr>
      </p:pic>
      <p:pic>
        <p:nvPicPr>
          <p:cNvPr id="107" name="Google Shape;107;p1"/>
          <p:cNvPicPr preferRelativeResize="0"/>
          <p:nvPr/>
        </p:nvPicPr>
        <p:blipFill rotWithShape="1">
          <a:blip r:embed="rId11">
            <a:alphaModFix/>
          </a:blip>
          <a:srcRect b="0" l="0" r="0" t="0"/>
          <a:stretch/>
        </p:blipFill>
        <p:spPr>
          <a:xfrm>
            <a:off x="62075" y="131466"/>
            <a:ext cx="1529595" cy="1302807"/>
          </a:xfrm>
          <a:prstGeom prst="rect">
            <a:avLst/>
          </a:prstGeom>
          <a:noFill/>
          <a:ln>
            <a:noFill/>
          </a:ln>
        </p:spPr>
      </p:pic>
      <p:cxnSp>
        <p:nvCxnSpPr>
          <p:cNvPr id="108" name="Google Shape;108;p1"/>
          <p:cNvCxnSpPr/>
          <p:nvPr/>
        </p:nvCxnSpPr>
        <p:spPr>
          <a:xfrm>
            <a:off x="472061" y="5072901"/>
            <a:ext cx="10894500" cy="13800"/>
          </a:xfrm>
          <a:prstGeom prst="straightConnector1">
            <a:avLst/>
          </a:prstGeom>
          <a:noFill/>
          <a:ln cap="flat" cmpd="sng" w="19050">
            <a:solidFill>
              <a:schemeClr val="lt1"/>
            </a:solidFill>
            <a:prstDash val="solid"/>
            <a:miter lim="800000"/>
            <a:headEnd len="sm" w="sm" type="none"/>
            <a:tailEnd len="sm" w="sm" type="none"/>
          </a:ln>
        </p:spPr>
      </p:cxnSp>
      <p:sp>
        <p:nvSpPr>
          <p:cNvPr id="109" name="Google Shape;109;p1"/>
          <p:cNvSpPr/>
          <p:nvPr/>
        </p:nvSpPr>
        <p:spPr>
          <a:xfrm>
            <a:off x="-122170" y="1384127"/>
            <a:ext cx="12314170" cy="12574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1"/>
          <p:cNvSpPr/>
          <p:nvPr/>
        </p:nvSpPr>
        <p:spPr>
          <a:xfrm>
            <a:off x="10540608" y="9800"/>
            <a:ext cx="168765" cy="298781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
          <p:cNvSpPr/>
          <p:nvPr/>
        </p:nvSpPr>
        <p:spPr>
          <a:xfrm>
            <a:off x="8809081" y="-1"/>
            <a:ext cx="168766" cy="304776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
          <p:cNvSpPr/>
          <p:nvPr/>
        </p:nvSpPr>
        <p:spPr>
          <a:xfrm>
            <a:off x="6985696" y="0"/>
            <a:ext cx="188880" cy="303541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p:nvPr/>
        </p:nvSpPr>
        <p:spPr>
          <a:xfrm>
            <a:off x="5157222" y="-15056"/>
            <a:ext cx="194006" cy="295289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1"/>
          <p:cNvSpPr/>
          <p:nvPr/>
        </p:nvSpPr>
        <p:spPr>
          <a:xfrm>
            <a:off x="3341196" y="0"/>
            <a:ext cx="203702" cy="292439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1"/>
          <p:cNvSpPr/>
          <p:nvPr/>
        </p:nvSpPr>
        <p:spPr>
          <a:xfrm>
            <a:off x="1570636" y="9801"/>
            <a:ext cx="172807" cy="292439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1"/>
          <p:cNvSpPr/>
          <p:nvPr/>
        </p:nvSpPr>
        <p:spPr>
          <a:xfrm>
            <a:off x="-19247" y="2919459"/>
            <a:ext cx="12314170" cy="12574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7" name="Google Shape;117;p1"/>
          <p:cNvCxnSpPr/>
          <p:nvPr/>
        </p:nvCxnSpPr>
        <p:spPr>
          <a:xfrm>
            <a:off x="16277150" y="2965850"/>
            <a:ext cx="1201500" cy="1201500"/>
          </a:xfrm>
          <a:prstGeom prst="straightConnector1">
            <a:avLst/>
          </a:prstGeom>
          <a:noFill/>
          <a:ln cap="flat" cmpd="sng" w="76200">
            <a:solidFill>
              <a:schemeClr val="lt1"/>
            </a:solidFill>
            <a:prstDash val="solid"/>
            <a:miter lim="8000"/>
            <a:headEnd len="sm" w="sm" type="none"/>
            <a:tailEnd len="sm" w="sm" type="none"/>
          </a:ln>
        </p:spPr>
      </p:cxnSp>
      <p:pic>
        <p:nvPicPr>
          <p:cNvPr id="118" name="Google Shape;118;p1"/>
          <p:cNvPicPr preferRelativeResize="0"/>
          <p:nvPr/>
        </p:nvPicPr>
        <p:blipFill rotWithShape="1">
          <a:blip r:embed="rId12">
            <a:alphaModFix/>
          </a:blip>
          <a:srcRect b="0" l="0" r="0" t="0"/>
          <a:stretch/>
        </p:blipFill>
        <p:spPr>
          <a:xfrm>
            <a:off x="7281631" y="5203772"/>
            <a:ext cx="1515902" cy="1522762"/>
          </a:xfrm>
          <a:prstGeom prst="rect">
            <a:avLst/>
          </a:prstGeom>
          <a:noFill/>
          <a:ln>
            <a:noFill/>
          </a:ln>
        </p:spPr>
      </p:pic>
      <p:pic>
        <p:nvPicPr>
          <p:cNvPr id="119" name="Google Shape;119;p1"/>
          <p:cNvPicPr preferRelativeResize="0"/>
          <p:nvPr/>
        </p:nvPicPr>
        <p:blipFill rotWithShape="1">
          <a:blip r:embed="rId13">
            <a:alphaModFix/>
          </a:blip>
          <a:srcRect b="0" l="0" r="0" t="0"/>
          <a:stretch/>
        </p:blipFill>
        <p:spPr>
          <a:xfrm>
            <a:off x="80327" y="6236537"/>
            <a:ext cx="456268" cy="586427"/>
          </a:xfrm>
          <a:prstGeom prst="rect">
            <a:avLst/>
          </a:prstGeom>
          <a:noFill/>
          <a:ln>
            <a:noFill/>
          </a:ln>
        </p:spPr>
      </p:pic>
      <p:pic>
        <p:nvPicPr>
          <p:cNvPr id="120" name="Google Shape;120;p1"/>
          <p:cNvPicPr preferRelativeResize="0"/>
          <p:nvPr/>
        </p:nvPicPr>
        <p:blipFill rotWithShape="1">
          <a:blip r:embed="rId14">
            <a:alphaModFix/>
          </a:blip>
          <a:srcRect b="0" l="0" r="0" t="0"/>
          <a:stretch/>
        </p:blipFill>
        <p:spPr>
          <a:xfrm>
            <a:off x="536595" y="6291183"/>
            <a:ext cx="1265258" cy="5317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1" name="Google Shape;231;p10"/>
          <p:cNvSpPr txBox="1"/>
          <p:nvPr>
            <p:ph type="title"/>
          </p:nvPr>
        </p:nvSpPr>
        <p:spPr>
          <a:xfrm>
            <a:off x="237183" y="444464"/>
            <a:ext cx="3709703" cy="92232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r>
              <a:rPr b="1" lang="en-US" sz="2800"/>
              <a:t>Where Both Groups Agree</a:t>
            </a:r>
            <a:br>
              <a:rPr b="1" lang="en-US" sz="2800"/>
            </a:br>
            <a:endParaRPr sz="2800"/>
          </a:p>
        </p:txBody>
      </p:sp>
      <p:pic>
        <p:nvPicPr>
          <p:cNvPr id="232" name="Google Shape;232;p10"/>
          <p:cNvPicPr preferRelativeResize="0"/>
          <p:nvPr/>
        </p:nvPicPr>
        <p:blipFill rotWithShape="1">
          <a:blip r:embed="rId3">
            <a:alphaModFix/>
          </a:blip>
          <a:srcRect b="1" l="18914" r="2621" t="0"/>
          <a:stretch/>
        </p:blipFill>
        <p:spPr>
          <a:xfrm>
            <a:off x="20" y="2768743"/>
            <a:ext cx="4278264" cy="4089258"/>
          </a:xfrm>
          <a:prstGeom prst="rect">
            <a:avLst/>
          </a:prstGeom>
          <a:noFill/>
          <a:ln>
            <a:noFill/>
          </a:ln>
        </p:spPr>
      </p:pic>
      <p:sp>
        <p:nvSpPr>
          <p:cNvPr id="233" name="Google Shape;233;p10"/>
          <p:cNvSpPr/>
          <p:nvPr/>
        </p:nvSpPr>
        <p:spPr>
          <a:xfrm>
            <a:off x="0" y="2768743"/>
            <a:ext cx="4310288" cy="64008"/>
          </a:xfrm>
          <a:prstGeom prst="rect">
            <a:avLst/>
          </a:prstGeom>
          <a:solidFill>
            <a:srgbClr val="0613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234" name="Google Shape;234;p10"/>
          <p:cNvSpPr txBox="1"/>
          <p:nvPr>
            <p:ph idx="1" type="body"/>
          </p:nvPr>
        </p:nvSpPr>
        <p:spPr>
          <a:xfrm>
            <a:off x="4421075" y="133175"/>
            <a:ext cx="7477200" cy="6445200"/>
          </a:xfrm>
          <a:prstGeom prst="rect">
            <a:avLst/>
          </a:prstGeom>
          <a:noFill/>
          <a:ln>
            <a:noFill/>
          </a:ln>
        </p:spPr>
        <p:txBody>
          <a:bodyPr anchorCtr="0" anchor="ctr" bIns="45700" lIns="91425" spcFirstLastPara="1" rIns="91425" wrap="square" tIns="45700">
            <a:normAutofit lnSpcReduction="10000"/>
          </a:bodyPr>
          <a:lstStyle/>
          <a:p>
            <a:pPr indent="-228600" lvl="0" marL="274320" rtl="0" algn="l">
              <a:lnSpc>
                <a:spcPct val="90000"/>
              </a:lnSpc>
              <a:spcBef>
                <a:spcPts val="0"/>
              </a:spcBef>
              <a:spcAft>
                <a:spcPts val="0"/>
              </a:spcAft>
              <a:buClr>
                <a:schemeClr val="dk1"/>
              </a:buClr>
              <a:buSzPts val="1600"/>
              <a:buNone/>
            </a:pPr>
            <a:r>
              <a:rPr b="1" lang="en-US" sz="1600"/>
              <a:t>Clear guidance</a:t>
            </a:r>
            <a:endParaRPr sz="1600"/>
          </a:p>
          <a:p>
            <a:pPr indent="-228600" lvl="0" marL="274320" rtl="0" algn="l">
              <a:lnSpc>
                <a:spcPct val="90000"/>
              </a:lnSpc>
              <a:spcBef>
                <a:spcPts val="0"/>
              </a:spcBef>
              <a:spcAft>
                <a:spcPts val="0"/>
              </a:spcAft>
              <a:buClr>
                <a:schemeClr val="dk1"/>
              </a:buClr>
              <a:buSzPts val="1600"/>
              <a:buFont typeface="Arial"/>
              <a:buChar char="•"/>
            </a:pPr>
            <a:r>
              <a:rPr lang="en-US" sz="1600"/>
              <a:t>Clear permitting roadmap</a:t>
            </a:r>
            <a:endParaRPr/>
          </a:p>
          <a:p>
            <a:pPr indent="-228600" lvl="0" marL="274320" rtl="0" algn="l">
              <a:lnSpc>
                <a:spcPct val="90000"/>
              </a:lnSpc>
              <a:spcBef>
                <a:spcPts val="0"/>
              </a:spcBef>
              <a:spcAft>
                <a:spcPts val="0"/>
              </a:spcAft>
              <a:buClr>
                <a:schemeClr val="dk1"/>
              </a:buClr>
              <a:buSzPts val="1600"/>
              <a:buFont typeface="Arial"/>
              <a:buChar char="•"/>
            </a:pPr>
            <a:r>
              <a:rPr lang="en-US" sz="1600"/>
              <a:t>Permitting flowcharts</a:t>
            </a:r>
            <a:endParaRPr/>
          </a:p>
          <a:p>
            <a:pPr indent="-228600" lvl="0" marL="274320" rtl="0" algn="l">
              <a:lnSpc>
                <a:spcPct val="90000"/>
              </a:lnSpc>
              <a:spcBef>
                <a:spcPts val="0"/>
              </a:spcBef>
              <a:spcAft>
                <a:spcPts val="0"/>
              </a:spcAft>
              <a:buClr>
                <a:schemeClr val="dk1"/>
              </a:buClr>
              <a:buSzPts val="1600"/>
              <a:buFont typeface="Arial"/>
              <a:buChar char="•"/>
            </a:pPr>
            <a:r>
              <a:rPr lang="en-US" sz="1600"/>
              <a:t>Checklists and templates</a:t>
            </a:r>
            <a:endParaRPr/>
          </a:p>
          <a:p>
            <a:pPr indent="-228600" lvl="0" marL="274320" rtl="0" algn="l">
              <a:lnSpc>
                <a:spcPct val="90000"/>
              </a:lnSpc>
              <a:spcBef>
                <a:spcPts val="0"/>
              </a:spcBef>
              <a:spcAft>
                <a:spcPts val="0"/>
              </a:spcAft>
              <a:buClr>
                <a:schemeClr val="dk1"/>
              </a:buClr>
              <a:buSzPts val="1600"/>
              <a:buFont typeface="Arial"/>
              <a:buChar char="•"/>
            </a:pPr>
            <a:r>
              <a:rPr lang="en-US" sz="1600"/>
              <a:t>Habitat or species specific guidance (as allowable)</a:t>
            </a:r>
            <a:endParaRPr/>
          </a:p>
          <a:p>
            <a:pPr indent="0" lvl="0" marL="45720" rtl="0" algn="l">
              <a:lnSpc>
                <a:spcPct val="90000"/>
              </a:lnSpc>
              <a:spcBef>
                <a:spcPts val="0"/>
              </a:spcBef>
              <a:spcAft>
                <a:spcPts val="0"/>
              </a:spcAft>
              <a:buClr>
                <a:schemeClr val="dk1"/>
              </a:buClr>
              <a:buSzPts val="1600"/>
              <a:buNone/>
            </a:pPr>
            <a:r>
              <a:t/>
            </a:r>
            <a:endParaRPr sz="1600"/>
          </a:p>
          <a:p>
            <a:pPr indent="-228600" lvl="0" marL="274320" rtl="0" algn="l">
              <a:lnSpc>
                <a:spcPct val="90000"/>
              </a:lnSpc>
              <a:spcBef>
                <a:spcPts val="0"/>
              </a:spcBef>
              <a:spcAft>
                <a:spcPts val="0"/>
              </a:spcAft>
              <a:buClr>
                <a:schemeClr val="dk1"/>
              </a:buClr>
              <a:buSzPts val="1600"/>
              <a:buNone/>
            </a:pPr>
            <a:r>
              <a:rPr b="1" lang="en-US" sz="1600"/>
              <a:t>Earlier and Frequent Coordination</a:t>
            </a:r>
            <a:endParaRPr sz="1600"/>
          </a:p>
          <a:p>
            <a:pPr indent="-228600" lvl="0" marL="274320" rtl="0" algn="l">
              <a:lnSpc>
                <a:spcPct val="90000"/>
              </a:lnSpc>
              <a:spcBef>
                <a:spcPts val="0"/>
              </a:spcBef>
              <a:spcAft>
                <a:spcPts val="0"/>
              </a:spcAft>
              <a:buClr>
                <a:schemeClr val="dk1"/>
              </a:buClr>
              <a:buSzPts val="1600"/>
              <a:buFont typeface="Arial"/>
              <a:buChar char="•"/>
            </a:pPr>
            <a:r>
              <a:rPr lang="en-US" sz="1600"/>
              <a:t>Engage agencies earlier in project design</a:t>
            </a:r>
            <a:endParaRPr/>
          </a:p>
          <a:p>
            <a:pPr indent="-228600" lvl="0" marL="274320" rtl="0" algn="l">
              <a:lnSpc>
                <a:spcPct val="90000"/>
              </a:lnSpc>
              <a:spcBef>
                <a:spcPts val="0"/>
              </a:spcBef>
              <a:spcAft>
                <a:spcPts val="0"/>
              </a:spcAft>
              <a:buClr>
                <a:schemeClr val="dk1"/>
              </a:buClr>
              <a:buSzPts val="1600"/>
              <a:buFont typeface="Arial"/>
              <a:buChar char="•"/>
            </a:pPr>
            <a:r>
              <a:rPr lang="en-US" sz="1600"/>
              <a:t>Structured pre-application pathways</a:t>
            </a:r>
            <a:endParaRPr/>
          </a:p>
          <a:p>
            <a:pPr indent="-228600" lvl="0" marL="274320" rtl="0" algn="l">
              <a:lnSpc>
                <a:spcPct val="90000"/>
              </a:lnSpc>
              <a:spcBef>
                <a:spcPts val="0"/>
              </a:spcBef>
              <a:spcAft>
                <a:spcPts val="0"/>
              </a:spcAft>
              <a:buClr>
                <a:schemeClr val="dk1"/>
              </a:buClr>
              <a:buSzPts val="1600"/>
              <a:buFont typeface="Arial"/>
              <a:buChar char="•"/>
            </a:pPr>
            <a:r>
              <a:rPr lang="en-US" sz="1600"/>
              <a:t>knowledge sharing, overcoming hurdles helpful for outside permitting processes (CHARRM)</a:t>
            </a:r>
            <a:endParaRPr/>
          </a:p>
          <a:p>
            <a:pPr indent="-127000" lvl="0" marL="274320" rtl="0" algn="l">
              <a:lnSpc>
                <a:spcPct val="90000"/>
              </a:lnSpc>
              <a:spcBef>
                <a:spcPts val="0"/>
              </a:spcBef>
              <a:spcAft>
                <a:spcPts val="0"/>
              </a:spcAft>
              <a:buClr>
                <a:schemeClr val="dk1"/>
              </a:buClr>
              <a:buSzPts val="1600"/>
              <a:buFont typeface="Arial"/>
              <a:buNone/>
            </a:pPr>
            <a:r>
              <a:t/>
            </a:r>
            <a:endParaRPr sz="1600"/>
          </a:p>
          <a:p>
            <a:pPr indent="0" lvl="0" marL="45720" rtl="0" algn="l">
              <a:lnSpc>
                <a:spcPct val="90000"/>
              </a:lnSpc>
              <a:spcBef>
                <a:spcPts val="0"/>
              </a:spcBef>
              <a:spcAft>
                <a:spcPts val="0"/>
              </a:spcAft>
              <a:buClr>
                <a:schemeClr val="dk1"/>
              </a:buClr>
              <a:buSzPts val="1600"/>
              <a:buNone/>
            </a:pPr>
            <a:r>
              <a:rPr b="1" lang="en-US" sz="1600"/>
              <a:t>Increased data / results = increased opportunity for streamlining</a:t>
            </a:r>
            <a:endParaRPr/>
          </a:p>
          <a:p>
            <a:pPr indent="-457200" lvl="0" marL="502919" rtl="0" algn="l">
              <a:lnSpc>
                <a:spcPct val="90000"/>
              </a:lnSpc>
              <a:spcBef>
                <a:spcPts val="0"/>
              </a:spcBef>
              <a:spcAft>
                <a:spcPts val="0"/>
              </a:spcAft>
              <a:buClr>
                <a:schemeClr val="dk1"/>
              </a:buClr>
              <a:buSzPts val="1600"/>
              <a:buChar char="•"/>
            </a:pPr>
            <a:r>
              <a:rPr lang="en-US" sz="1600"/>
              <a:t>Programmatic permits for certain tactics possible</a:t>
            </a:r>
            <a:endParaRPr/>
          </a:p>
          <a:p>
            <a:pPr indent="-457200" lvl="0" marL="502919" rtl="0" algn="l">
              <a:lnSpc>
                <a:spcPct val="90000"/>
              </a:lnSpc>
              <a:spcBef>
                <a:spcPts val="0"/>
              </a:spcBef>
              <a:spcAft>
                <a:spcPts val="0"/>
              </a:spcAft>
              <a:buClr>
                <a:schemeClr val="dk1"/>
              </a:buClr>
              <a:buSzPts val="1600"/>
              <a:buChar char="•"/>
            </a:pPr>
            <a:r>
              <a:rPr lang="en-US" sz="1600"/>
              <a:t>Takes time, expertise, but could help in long run</a:t>
            </a:r>
            <a:endParaRPr/>
          </a:p>
          <a:p>
            <a:pPr indent="-457200" lvl="0" marL="502919" rtl="0" algn="l">
              <a:lnSpc>
                <a:spcPct val="90000"/>
              </a:lnSpc>
              <a:spcBef>
                <a:spcPts val="0"/>
              </a:spcBef>
              <a:spcAft>
                <a:spcPts val="0"/>
              </a:spcAft>
              <a:buClr>
                <a:schemeClr val="dk1"/>
              </a:buClr>
              <a:buSzPts val="1600"/>
              <a:buChar char="•"/>
            </a:pPr>
            <a:r>
              <a:rPr lang="en-US" sz="1600"/>
              <a:t>Pathways like NWP and GP and understanding on limitations of these and opps for expansion</a:t>
            </a:r>
            <a:endParaRPr/>
          </a:p>
          <a:p>
            <a:pPr indent="-457200" lvl="0" marL="502919" rtl="0" algn="l">
              <a:lnSpc>
                <a:spcPct val="90000"/>
              </a:lnSpc>
              <a:spcBef>
                <a:spcPts val="0"/>
              </a:spcBef>
              <a:spcAft>
                <a:spcPts val="0"/>
              </a:spcAft>
              <a:buClr>
                <a:schemeClr val="dk1"/>
              </a:buClr>
              <a:buSzPts val="1600"/>
              <a:buChar char="•"/>
            </a:pPr>
            <a:r>
              <a:rPr lang="en-US" sz="1600"/>
              <a:t>State and Fed coordination opps?</a:t>
            </a:r>
            <a:endParaRPr b="1" sz="1600"/>
          </a:p>
          <a:p>
            <a:pPr indent="-228600" lvl="0" marL="274320" rtl="0" algn="l">
              <a:lnSpc>
                <a:spcPct val="90000"/>
              </a:lnSpc>
              <a:spcBef>
                <a:spcPts val="0"/>
              </a:spcBef>
              <a:spcAft>
                <a:spcPts val="0"/>
              </a:spcAft>
              <a:buClr>
                <a:schemeClr val="dk1"/>
              </a:buClr>
              <a:buSzPts val="1600"/>
              <a:buNone/>
            </a:pPr>
            <a:r>
              <a:t/>
            </a:r>
            <a:endParaRPr b="1" sz="1600"/>
          </a:p>
          <a:p>
            <a:pPr indent="-228600" lvl="0" marL="274320" rtl="0" algn="l">
              <a:lnSpc>
                <a:spcPct val="90000"/>
              </a:lnSpc>
              <a:spcBef>
                <a:spcPts val="0"/>
              </a:spcBef>
              <a:spcAft>
                <a:spcPts val="0"/>
              </a:spcAft>
              <a:buClr>
                <a:schemeClr val="dk1"/>
              </a:buClr>
              <a:buSzPts val="1600"/>
              <a:buNone/>
            </a:pPr>
            <a:r>
              <a:rPr b="1" lang="en-US" sz="1600"/>
              <a:t>Better monitoring frameworks</a:t>
            </a:r>
            <a:endParaRPr sz="1600"/>
          </a:p>
          <a:p>
            <a:pPr indent="-228600" lvl="0" marL="274320" rtl="0" algn="l">
              <a:lnSpc>
                <a:spcPct val="90000"/>
              </a:lnSpc>
              <a:spcBef>
                <a:spcPts val="0"/>
              </a:spcBef>
              <a:spcAft>
                <a:spcPts val="0"/>
              </a:spcAft>
              <a:buClr>
                <a:schemeClr val="dk1"/>
              </a:buClr>
              <a:buSzPts val="1600"/>
              <a:buFont typeface="Arial"/>
              <a:buChar char="•"/>
            </a:pPr>
            <a:r>
              <a:rPr lang="en-US" sz="1600"/>
              <a:t>Standardized metrics for various tactics</a:t>
            </a:r>
            <a:endParaRPr/>
          </a:p>
          <a:p>
            <a:pPr indent="-228600" lvl="0" marL="274320" rtl="0" algn="l">
              <a:lnSpc>
                <a:spcPct val="90000"/>
              </a:lnSpc>
              <a:spcBef>
                <a:spcPts val="0"/>
              </a:spcBef>
              <a:spcAft>
                <a:spcPts val="0"/>
              </a:spcAft>
              <a:buClr>
                <a:schemeClr val="dk1"/>
              </a:buClr>
              <a:buSzPts val="1600"/>
              <a:buFont typeface="Arial"/>
              <a:buChar char="•"/>
            </a:pPr>
            <a:r>
              <a:rPr lang="en-US" sz="1600"/>
              <a:t>Expectations and adaptive management triggers clear on both sides</a:t>
            </a:r>
            <a:endParaRPr b="1" sz="1600"/>
          </a:p>
          <a:p>
            <a:pPr indent="-228600" lvl="0" marL="274320" rtl="0" algn="l">
              <a:lnSpc>
                <a:spcPct val="90000"/>
              </a:lnSpc>
              <a:spcBef>
                <a:spcPts val="0"/>
              </a:spcBef>
              <a:spcAft>
                <a:spcPts val="0"/>
              </a:spcAft>
              <a:buClr>
                <a:schemeClr val="dk1"/>
              </a:buClr>
              <a:buSzPts val="1600"/>
              <a:buNone/>
            </a:pPr>
            <a:r>
              <a:t/>
            </a:r>
            <a:endParaRPr b="1" sz="1600"/>
          </a:p>
          <a:p>
            <a:pPr indent="-228600" lvl="0" marL="274320" rtl="0" algn="l">
              <a:lnSpc>
                <a:spcPct val="90000"/>
              </a:lnSpc>
              <a:spcBef>
                <a:spcPts val="0"/>
              </a:spcBef>
              <a:spcAft>
                <a:spcPts val="0"/>
              </a:spcAft>
              <a:buClr>
                <a:schemeClr val="dk1"/>
              </a:buClr>
              <a:buSzPts val="1600"/>
              <a:buNone/>
            </a:pPr>
            <a:r>
              <a:rPr b="1" lang="en-US" sz="1600"/>
              <a:t>Shared learning</a:t>
            </a:r>
            <a:endParaRPr sz="1600"/>
          </a:p>
          <a:p>
            <a:pPr indent="-228600" lvl="0" marL="274320" rtl="0" algn="l">
              <a:lnSpc>
                <a:spcPct val="90000"/>
              </a:lnSpc>
              <a:spcBef>
                <a:spcPts val="0"/>
              </a:spcBef>
              <a:spcAft>
                <a:spcPts val="0"/>
              </a:spcAft>
              <a:buClr>
                <a:schemeClr val="dk1"/>
              </a:buClr>
              <a:buSzPts val="1600"/>
              <a:buFont typeface="Arial"/>
              <a:buChar char="•"/>
            </a:pPr>
            <a:r>
              <a:rPr lang="en-US" sz="1600"/>
              <a:t>Lessons from completed projects helpful for future reviews</a:t>
            </a:r>
            <a:endParaRPr/>
          </a:p>
          <a:p>
            <a:pPr indent="-228600" lvl="0" marL="274320" rtl="0" algn="l">
              <a:lnSpc>
                <a:spcPct val="90000"/>
              </a:lnSpc>
              <a:spcBef>
                <a:spcPts val="0"/>
              </a:spcBef>
              <a:spcAft>
                <a:spcPts val="0"/>
              </a:spcAft>
              <a:buClr>
                <a:schemeClr val="dk1"/>
              </a:buClr>
              <a:buSzPts val="1600"/>
              <a:buFont typeface="Arial"/>
              <a:buChar char="•"/>
            </a:pPr>
            <a:r>
              <a:rPr lang="en-US" sz="1600"/>
              <a:t>Better information exchange between practitioners and regulators outside of permitting allows for open exchange</a:t>
            </a:r>
            <a:endParaRPr/>
          </a:p>
          <a:p>
            <a:pPr indent="-228600" lvl="0" marL="274320" rtl="0" algn="l">
              <a:lnSpc>
                <a:spcPct val="90000"/>
              </a:lnSpc>
              <a:spcBef>
                <a:spcPts val="0"/>
              </a:spcBef>
              <a:spcAft>
                <a:spcPts val="0"/>
              </a:spcAft>
              <a:buClr>
                <a:schemeClr val="dk1"/>
              </a:buClr>
              <a:buSzPts val="1600"/>
              <a:buNone/>
            </a:pPr>
            <a:r>
              <a:t/>
            </a:r>
            <a:endParaRPr b="1" sz="1600"/>
          </a:p>
          <a:p>
            <a:pPr indent="-228600" lvl="0" marL="274320" rtl="0" algn="l">
              <a:lnSpc>
                <a:spcPct val="90000"/>
              </a:lnSpc>
              <a:spcBef>
                <a:spcPts val="0"/>
              </a:spcBef>
              <a:spcAft>
                <a:spcPts val="0"/>
              </a:spcAft>
              <a:buClr>
                <a:schemeClr val="dk1"/>
              </a:buClr>
              <a:buSzPts val="1600"/>
              <a:buNone/>
            </a:pPr>
            <a:r>
              <a:rPr b="1" lang="en-US" sz="1600">
                <a:solidFill>
                  <a:srgbClr val="1F5C99"/>
                </a:solidFill>
              </a:rPr>
              <a:t>Key insight</a:t>
            </a:r>
            <a:endParaRPr sz="1600">
              <a:solidFill>
                <a:srgbClr val="1F5C99"/>
              </a:solidFill>
            </a:endParaRPr>
          </a:p>
          <a:p>
            <a:pPr indent="-228600" lvl="0" marL="274320" rtl="0" algn="l">
              <a:lnSpc>
                <a:spcPct val="90000"/>
              </a:lnSpc>
              <a:spcBef>
                <a:spcPts val="0"/>
              </a:spcBef>
              <a:spcAft>
                <a:spcPts val="0"/>
              </a:spcAft>
              <a:buClr>
                <a:schemeClr val="dk1"/>
              </a:buClr>
              <a:buSzPts val="1600"/>
              <a:buNone/>
            </a:pPr>
            <a:r>
              <a:rPr lang="en-US" sz="1600">
                <a:solidFill>
                  <a:srgbClr val="1F5C99"/>
                </a:solidFill>
              </a:rPr>
              <a:t>The biggest opportunities for efficiency come from improving clarity, coordination, and shared understanding.</a:t>
            </a:r>
            <a:endParaRPr>
              <a:solidFill>
                <a:srgbClr val="1F5C99"/>
              </a:solidFill>
            </a:endParaRPr>
          </a:p>
          <a:p>
            <a:pPr indent="0" lvl="0" marL="0" rtl="0" algn="l">
              <a:lnSpc>
                <a:spcPct val="90000"/>
              </a:lnSpc>
              <a:spcBef>
                <a:spcPts val="1000"/>
              </a:spcBef>
              <a:spcAft>
                <a:spcPts val="0"/>
              </a:spcAft>
              <a:buClr>
                <a:schemeClr val="dk1"/>
              </a:buClr>
              <a:buSzPts val="1400"/>
              <a:buNone/>
            </a:pPr>
            <a:r>
              <a:t/>
            </a:r>
            <a:endParaRPr sz="1400"/>
          </a:p>
        </p:txBody>
      </p:sp>
      <p:sp>
        <p:nvSpPr>
          <p:cNvPr id="235" name="Google Shape;235;p10"/>
          <p:cNvSpPr/>
          <p:nvPr/>
        </p:nvSpPr>
        <p:spPr>
          <a:xfrm rot="5400000">
            <a:off x="855909" y="3396995"/>
            <a:ext cx="6858002" cy="64008"/>
          </a:xfrm>
          <a:prstGeom prst="rect">
            <a:avLst/>
          </a:prstGeom>
          <a:solidFill>
            <a:srgbClr val="0613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236" name="Google Shape;236;p10"/>
          <p:cNvSpPr txBox="1"/>
          <p:nvPr/>
        </p:nvSpPr>
        <p:spPr>
          <a:xfrm>
            <a:off x="0" y="1606100"/>
            <a:ext cx="4252800" cy="923400"/>
          </a:xfrm>
          <a:prstGeom prst="rect">
            <a:avLst/>
          </a:prstGeom>
          <a:noFill/>
          <a:ln>
            <a:noFill/>
          </a:ln>
        </p:spPr>
        <p:txBody>
          <a:bodyPr anchorCtr="0" anchor="t" bIns="45700" lIns="91425" spcFirstLastPara="1" rIns="91425" wrap="square" tIns="45700">
            <a:spAutoFit/>
          </a:bodyPr>
          <a:lstStyle/>
          <a:p>
            <a:pPr indent="0" lvl="0" marL="274320" marR="0" rtl="0" algn="l">
              <a:spcBef>
                <a:spcPts val="0"/>
              </a:spcBef>
              <a:spcAft>
                <a:spcPts val="0"/>
              </a:spcAft>
              <a:buClr>
                <a:srgbClr val="06A9BA"/>
              </a:buClr>
              <a:buSzPts val="1800"/>
              <a:buFont typeface="Arial"/>
              <a:buNone/>
            </a:pPr>
            <a:r>
              <a:rPr b="1" lang="en-US" sz="1800">
                <a:solidFill>
                  <a:srgbClr val="06A9BA"/>
                </a:solidFill>
                <a:latin typeface="Arial"/>
                <a:ea typeface="Arial"/>
                <a:cs typeface="Arial"/>
                <a:sym typeface="Arial"/>
              </a:rPr>
              <a:t>Despite different perspectives, there was strong alignment on solutions.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1"/>
          <p:cNvPicPr preferRelativeResize="0"/>
          <p:nvPr>
            <p:ph idx="1" type="body"/>
          </p:nvPr>
        </p:nvPicPr>
        <p:blipFill rotWithShape="1">
          <a:blip r:embed="rId3">
            <a:alphaModFix/>
          </a:blip>
          <a:srcRect b="0" l="0" r="0" t="0"/>
          <a:stretch/>
        </p:blipFill>
        <p:spPr>
          <a:xfrm>
            <a:off x="3439536" y="92572"/>
            <a:ext cx="5312928" cy="66728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8" name="Google Shape;248;p12"/>
          <p:cNvSpPr txBox="1"/>
          <p:nvPr>
            <p:ph type="title"/>
          </p:nvPr>
        </p:nvSpPr>
        <p:spPr>
          <a:xfrm>
            <a:off x="304239" y="216096"/>
            <a:ext cx="7444752" cy="6929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2060"/>
              </a:buClr>
              <a:buSzPts val="3700"/>
              <a:buFont typeface="Play"/>
              <a:buNone/>
            </a:pPr>
            <a:r>
              <a:rPr b="1" i="1" lang="en-US" sz="3700">
                <a:solidFill>
                  <a:srgbClr val="002060"/>
                </a:solidFill>
                <a:latin typeface="Play"/>
                <a:ea typeface="Play"/>
                <a:cs typeface="Play"/>
                <a:sym typeface="Play"/>
              </a:rPr>
              <a:t>What do you think?</a:t>
            </a:r>
            <a:endParaRPr/>
          </a:p>
        </p:txBody>
      </p:sp>
      <p:sp>
        <p:nvSpPr>
          <p:cNvPr id="249" name="Google Shape;249;p12"/>
          <p:cNvSpPr txBox="1"/>
          <p:nvPr>
            <p:ph idx="2" type="body"/>
          </p:nvPr>
        </p:nvSpPr>
        <p:spPr>
          <a:xfrm>
            <a:off x="457200" y="1298646"/>
            <a:ext cx="7108257" cy="426070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Please share your thoughts with us by taking this 5-minute Poll via your Phone</a:t>
            </a:r>
            <a:endParaRPr/>
          </a:p>
          <a:p>
            <a:pPr indent="-228600" lvl="0" marL="228600" rtl="0" algn="l">
              <a:lnSpc>
                <a:spcPct val="90000"/>
              </a:lnSpc>
              <a:spcBef>
                <a:spcPts val="1000"/>
              </a:spcBef>
              <a:spcAft>
                <a:spcPts val="0"/>
              </a:spcAft>
              <a:buClr>
                <a:schemeClr val="dk1"/>
              </a:buClr>
              <a:buSzPts val="2000"/>
              <a:buChar char="•"/>
            </a:pPr>
            <a:r>
              <a:rPr lang="en-US" sz="2000"/>
              <a:t>Instructions</a:t>
            </a:r>
            <a:endParaRPr/>
          </a:p>
          <a:p>
            <a:pPr indent="-228600" lvl="1" marL="685800" rtl="0" algn="l">
              <a:lnSpc>
                <a:spcPct val="90000"/>
              </a:lnSpc>
              <a:spcBef>
                <a:spcPts val="500"/>
              </a:spcBef>
              <a:spcAft>
                <a:spcPts val="0"/>
              </a:spcAft>
              <a:buClr>
                <a:schemeClr val="dk1"/>
              </a:buClr>
              <a:buSzPts val="2000"/>
              <a:buChar char="•"/>
            </a:pPr>
            <a:r>
              <a:rPr lang="en-US" sz="2000"/>
              <a:t>Open your camera and point towards QR code</a:t>
            </a:r>
            <a:endParaRPr/>
          </a:p>
          <a:p>
            <a:pPr indent="-228600" lvl="1" marL="685800" rtl="0" algn="l">
              <a:lnSpc>
                <a:spcPct val="90000"/>
              </a:lnSpc>
              <a:spcBef>
                <a:spcPts val="500"/>
              </a:spcBef>
              <a:spcAft>
                <a:spcPts val="0"/>
              </a:spcAft>
              <a:buClr>
                <a:schemeClr val="dk1"/>
              </a:buClr>
              <a:buSzPts val="2000"/>
              <a:buChar char="•"/>
            </a:pPr>
            <a:r>
              <a:rPr lang="en-US" sz="2000">
                <a:highlight>
                  <a:srgbClr val="FFFFFF"/>
                </a:highlight>
              </a:rPr>
              <a:t>When your device scans the QR code, you'll see an icon or web address</a:t>
            </a:r>
            <a:endParaRPr/>
          </a:p>
          <a:p>
            <a:pPr indent="-228600" lvl="1" marL="685800" rtl="0" algn="l">
              <a:lnSpc>
                <a:spcPct val="90000"/>
              </a:lnSpc>
              <a:spcBef>
                <a:spcPts val="500"/>
              </a:spcBef>
              <a:spcAft>
                <a:spcPts val="0"/>
              </a:spcAft>
              <a:buClr>
                <a:schemeClr val="dk1"/>
              </a:buClr>
              <a:buSzPts val="2000"/>
              <a:buChar char="•"/>
            </a:pPr>
            <a:r>
              <a:rPr lang="en-US" sz="2000">
                <a:highlight>
                  <a:srgbClr val="FFFFFF"/>
                </a:highlight>
              </a:rPr>
              <a:t>Click the link and take the 5 min survey. </a:t>
            </a:r>
            <a:endParaRPr/>
          </a:p>
          <a:p>
            <a:pPr indent="-101600" lvl="1" marL="685800" rtl="0" algn="l">
              <a:lnSpc>
                <a:spcPct val="90000"/>
              </a:lnSpc>
              <a:spcBef>
                <a:spcPts val="500"/>
              </a:spcBef>
              <a:spcAft>
                <a:spcPts val="0"/>
              </a:spcAft>
              <a:buClr>
                <a:schemeClr val="dk1"/>
              </a:buClr>
              <a:buSzPts val="2000"/>
              <a:buNone/>
            </a:pPr>
            <a:r>
              <a:t/>
            </a:r>
            <a:endParaRPr sz="2000">
              <a:highlight>
                <a:srgbClr val="FFFFFF"/>
              </a:highlight>
            </a:endParaRPr>
          </a:p>
        </p:txBody>
      </p:sp>
      <p:sp>
        <p:nvSpPr>
          <p:cNvPr id="250" name="Google Shape;250;p12"/>
          <p:cNvSpPr/>
          <p:nvPr/>
        </p:nvSpPr>
        <p:spPr>
          <a:xfrm flipH="1" rot="10800000">
            <a:off x="8123333" y="-5"/>
            <a:ext cx="4092521" cy="6858000"/>
          </a:xfrm>
          <a:prstGeom prst="rect">
            <a:avLst/>
          </a:prstGeom>
          <a:gradFill>
            <a:gsLst>
              <a:gs pos="0">
                <a:srgbClr val="000000">
                  <a:alpha val="94117"/>
                </a:srgbClr>
              </a:gs>
              <a:gs pos="8000">
                <a:srgbClr val="000000">
                  <a:alpha val="94117"/>
                </a:srgbClr>
              </a:gs>
              <a:gs pos="100000">
                <a:schemeClr val="accent1"/>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12"/>
          <p:cNvSpPr/>
          <p:nvPr/>
        </p:nvSpPr>
        <p:spPr>
          <a:xfrm flipH="1" rot="10800000">
            <a:off x="8123333" y="-2"/>
            <a:ext cx="4092521" cy="6400369"/>
          </a:xfrm>
          <a:prstGeom prst="rect">
            <a:avLst/>
          </a:prstGeom>
          <a:gradFill>
            <a:gsLst>
              <a:gs pos="0">
                <a:srgbClr val="0A3041">
                  <a:alpha val="0"/>
                </a:srgbClr>
              </a:gs>
              <a:gs pos="31000">
                <a:srgbClr val="0A3041">
                  <a:alpha val="0"/>
                </a:srgbClr>
              </a:gs>
              <a:gs pos="100000">
                <a:srgbClr val="0A3041">
                  <a:alpha val="25882"/>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12"/>
          <p:cNvSpPr/>
          <p:nvPr/>
        </p:nvSpPr>
        <p:spPr>
          <a:xfrm flipH="1" rot="10800000">
            <a:off x="8123333" y="-22"/>
            <a:ext cx="4068667" cy="6400389"/>
          </a:xfrm>
          <a:prstGeom prst="rect">
            <a:avLst/>
          </a:prstGeom>
          <a:gradFill>
            <a:gsLst>
              <a:gs pos="0">
                <a:srgbClr val="156082">
                  <a:alpha val="0"/>
                </a:srgbClr>
              </a:gs>
              <a:gs pos="72000">
                <a:srgbClr val="000000">
                  <a:alpha val="21176"/>
                </a:srgbClr>
              </a:gs>
              <a:gs pos="100000">
                <a:srgbClr val="000000">
                  <a:alpha val="21176"/>
                </a:srgbClr>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3" name="Google Shape;253;p12"/>
          <p:cNvSpPr/>
          <p:nvPr/>
        </p:nvSpPr>
        <p:spPr>
          <a:xfrm flipH="1" rot="10800000">
            <a:off x="8123333" y="-10"/>
            <a:ext cx="3611467" cy="6857997"/>
          </a:xfrm>
          <a:prstGeom prst="rect">
            <a:avLst/>
          </a:prstGeom>
          <a:gradFill>
            <a:gsLst>
              <a:gs pos="0">
                <a:srgbClr val="156082">
                  <a:alpha val="0"/>
                </a:srgbClr>
              </a:gs>
              <a:gs pos="93000">
                <a:srgbClr val="000000">
                  <a:alpha val="29019"/>
                </a:srgbClr>
              </a:gs>
              <a:gs pos="100000">
                <a:srgbClr val="000000">
                  <a:alpha val="29019"/>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4" name="Google Shape;254;p12"/>
          <p:cNvPicPr preferRelativeResize="0"/>
          <p:nvPr/>
        </p:nvPicPr>
        <p:blipFill rotWithShape="1">
          <a:blip r:embed="rId3">
            <a:alphaModFix/>
          </a:blip>
          <a:srcRect b="0" l="0" r="0" t="0"/>
          <a:stretch/>
        </p:blipFill>
        <p:spPr>
          <a:xfrm>
            <a:off x="7772845" y="909081"/>
            <a:ext cx="2776773" cy="5071731"/>
          </a:xfrm>
          <a:prstGeom prst="rect">
            <a:avLst/>
          </a:prstGeom>
          <a:noFill/>
          <a:ln>
            <a:noFill/>
          </a:ln>
        </p:spPr>
      </p:pic>
      <p:pic>
        <p:nvPicPr>
          <p:cNvPr id="255" name="Google Shape;255;p12"/>
          <p:cNvPicPr preferRelativeResize="0"/>
          <p:nvPr/>
        </p:nvPicPr>
        <p:blipFill rotWithShape="1">
          <a:blip r:embed="rId4">
            <a:alphaModFix/>
          </a:blip>
          <a:srcRect b="0" l="0" r="0" t="0"/>
          <a:stretch/>
        </p:blipFill>
        <p:spPr>
          <a:xfrm>
            <a:off x="2773464" y="4148044"/>
            <a:ext cx="2597526" cy="25921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
          <p:cNvPicPr preferRelativeResize="0"/>
          <p:nvPr/>
        </p:nvPicPr>
        <p:blipFill rotWithShape="1">
          <a:blip r:embed="rId3">
            <a:alphaModFix/>
          </a:blip>
          <a:srcRect b="19752" l="0" r="0" t="21752"/>
          <a:stretch/>
        </p:blipFill>
        <p:spPr>
          <a:xfrm>
            <a:off x="657625" y="6257191"/>
            <a:ext cx="1960226" cy="600083"/>
          </a:xfrm>
          <a:prstGeom prst="rect">
            <a:avLst/>
          </a:prstGeom>
          <a:noFill/>
          <a:ln>
            <a:noFill/>
          </a:ln>
        </p:spPr>
      </p:pic>
      <p:sp>
        <p:nvSpPr>
          <p:cNvPr id="127" name="Google Shape;127;p2"/>
          <p:cNvSpPr txBox="1"/>
          <p:nvPr>
            <p:ph idx="1" type="body"/>
          </p:nvPr>
        </p:nvSpPr>
        <p:spPr>
          <a:xfrm>
            <a:off x="189111" y="1264015"/>
            <a:ext cx="7650900" cy="3470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70C0"/>
              </a:buClr>
              <a:buSzPts val="2800"/>
              <a:buNone/>
            </a:pPr>
            <a:r>
              <a:rPr b="1" lang="en-US" sz="2000">
                <a:solidFill>
                  <a:srgbClr val="1F5C99"/>
                </a:solidFill>
              </a:rPr>
              <a:t>CHARRM: </a:t>
            </a:r>
            <a:r>
              <a:rPr lang="en-US" sz="2000">
                <a:solidFill>
                  <a:srgbClr val="1F5C99"/>
                </a:solidFill>
              </a:rPr>
              <a:t>Coastal Habitat &amp; Aquatic Resources Restoration and Management Workgroup</a:t>
            </a:r>
            <a:endParaRPr/>
          </a:p>
          <a:p>
            <a:pPr indent="0" lvl="0" marL="0" rtl="0" algn="ctr">
              <a:lnSpc>
                <a:spcPct val="90000"/>
              </a:lnSpc>
              <a:spcBef>
                <a:spcPts val="0"/>
              </a:spcBef>
              <a:spcAft>
                <a:spcPts val="0"/>
              </a:spcAft>
              <a:buClr>
                <a:srgbClr val="0070C0"/>
              </a:buClr>
              <a:buSzPts val="2800"/>
              <a:buNone/>
            </a:pPr>
            <a:r>
              <a:t/>
            </a:r>
            <a:endParaRPr sz="2000">
              <a:solidFill>
                <a:srgbClr val="1F5C99"/>
              </a:solidFill>
            </a:endParaRPr>
          </a:p>
          <a:p>
            <a:pPr indent="0" lvl="0" marL="0" rtl="0" algn="ctr">
              <a:lnSpc>
                <a:spcPct val="90000"/>
              </a:lnSpc>
              <a:spcBef>
                <a:spcPts val="0"/>
              </a:spcBef>
              <a:spcAft>
                <a:spcPts val="0"/>
              </a:spcAft>
              <a:buClr>
                <a:srgbClr val="0070C0"/>
              </a:buClr>
              <a:buSzPts val="2800"/>
              <a:buNone/>
            </a:pPr>
            <a:r>
              <a:rPr b="1" lang="en-US" sz="2000">
                <a:solidFill>
                  <a:srgbClr val="1F5C99"/>
                </a:solidFill>
              </a:rPr>
              <a:t>Regulatory Agencies / Resource Managers </a:t>
            </a:r>
            <a:endParaRPr b="1" sz="2000">
              <a:solidFill>
                <a:srgbClr val="1F5C99"/>
              </a:solidFill>
            </a:endParaRPr>
          </a:p>
          <a:p>
            <a:pPr indent="0" lvl="0" marL="0" rtl="0" algn="ctr">
              <a:lnSpc>
                <a:spcPct val="90000"/>
              </a:lnSpc>
              <a:spcBef>
                <a:spcPts val="0"/>
              </a:spcBef>
              <a:spcAft>
                <a:spcPts val="0"/>
              </a:spcAft>
              <a:buClr>
                <a:srgbClr val="0070C0"/>
              </a:buClr>
              <a:buSzPts val="2800"/>
              <a:buNone/>
            </a:pPr>
            <a:r>
              <a:rPr b="1" lang="en-US" sz="2000">
                <a:solidFill>
                  <a:srgbClr val="1F5C99"/>
                </a:solidFill>
              </a:rPr>
              <a:t> Restoration Practitioners </a:t>
            </a:r>
            <a:endParaRPr b="1" sz="2000">
              <a:solidFill>
                <a:srgbClr val="1F5C99"/>
              </a:solidFill>
            </a:endParaRPr>
          </a:p>
          <a:p>
            <a:pPr indent="0" lvl="0" marL="0" rtl="0" algn="ctr">
              <a:lnSpc>
                <a:spcPct val="90000"/>
              </a:lnSpc>
              <a:spcBef>
                <a:spcPts val="0"/>
              </a:spcBef>
              <a:spcAft>
                <a:spcPts val="0"/>
              </a:spcAft>
              <a:buClr>
                <a:srgbClr val="0070C0"/>
              </a:buClr>
              <a:buSzPts val="2800"/>
              <a:buNone/>
            </a:pPr>
            <a:r>
              <a:rPr b="1" lang="en-US" sz="2000">
                <a:solidFill>
                  <a:srgbClr val="1F5C99"/>
                </a:solidFill>
              </a:rPr>
              <a:t> Research Scientists </a:t>
            </a:r>
            <a:endParaRPr b="1" sz="1800">
              <a:solidFill>
                <a:srgbClr val="1F5C99"/>
              </a:solidFill>
            </a:endParaRPr>
          </a:p>
          <a:p>
            <a:pPr indent="-165100" lvl="0" marL="342900" rtl="0" algn="ctr">
              <a:lnSpc>
                <a:spcPct val="90000"/>
              </a:lnSpc>
              <a:spcBef>
                <a:spcPts val="0"/>
              </a:spcBef>
              <a:spcAft>
                <a:spcPts val="0"/>
              </a:spcAft>
              <a:buClr>
                <a:srgbClr val="0070C0"/>
              </a:buClr>
              <a:buSzPts val="2800"/>
              <a:buFont typeface="Arial"/>
              <a:buNone/>
            </a:pPr>
            <a:r>
              <a:t/>
            </a:r>
            <a:endParaRPr b="1" sz="1800">
              <a:solidFill>
                <a:srgbClr val="1F5C99"/>
              </a:solidFill>
            </a:endParaRPr>
          </a:p>
          <a:p>
            <a:pPr indent="0" lvl="0" marL="0" rtl="0" algn="l">
              <a:lnSpc>
                <a:spcPct val="90000"/>
              </a:lnSpc>
              <a:spcBef>
                <a:spcPts val="1000"/>
              </a:spcBef>
              <a:spcAft>
                <a:spcPts val="0"/>
              </a:spcAft>
              <a:buClr>
                <a:srgbClr val="0070C0"/>
              </a:buClr>
              <a:buSzPts val="2800"/>
              <a:buNone/>
            </a:pPr>
            <a:r>
              <a:rPr b="1" lang="en-US" sz="2000">
                <a:solidFill>
                  <a:srgbClr val="1F5C99"/>
                </a:solidFill>
              </a:rPr>
              <a:t>Objective: </a:t>
            </a:r>
            <a:r>
              <a:rPr lang="en-US" sz="2000">
                <a:solidFill>
                  <a:srgbClr val="1F5C99"/>
                </a:solidFill>
              </a:rPr>
              <a:t>Tackle issues related to </a:t>
            </a:r>
            <a:r>
              <a:rPr lang="en-US" sz="2000" u="sng">
                <a:solidFill>
                  <a:srgbClr val="1F5C99"/>
                </a:solidFill>
              </a:rPr>
              <a:t>coastal resources impacted</a:t>
            </a:r>
            <a:r>
              <a:rPr lang="en-US" sz="2000">
                <a:solidFill>
                  <a:srgbClr val="1F5C99"/>
                </a:solidFill>
              </a:rPr>
              <a:t> by restoration and regulations, across watersheds and organizations</a:t>
            </a:r>
            <a:endParaRPr/>
          </a:p>
          <a:p>
            <a:pPr indent="0" lvl="0" marL="171450" rtl="0" algn="l">
              <a:lnSpc>
                <a:spcPct val="90000"/>
              </a:lnSpc>
              <a:spcBef>
                <a:spcPts val="1000"/>
              </a:spcBef>
              <a:spcAft>
                <a:spcPts val="0"/>
              </a:spcAft>
              <a:buClr>
                <a:srgbClr val="0070C0"/>
              </a:buClr>
              <a:buSzPts val="2800"/>
              <a:buFont typeface="Arial"/>
              <a:buNone/>
            </a:pPr>
            <a:r>
              <a:t/>
            </a:r>
            <a:endParaRPr sz="500">
              <a:solidFill>
                <a:srgbClr val="1F5C99"/>
              </a:solidFill>
            </a:endParaRPr>
          </a:p>
          <a:p>
            <a:pPr indent="0" lvl="0" marL="0" rtl="0" algn="ctr">
              <a:lnSpc>
                <a:spcPct val="90000"/>
              </a:lnSpc>
              <a:spcBef>
                <a:spcPts val="1000"/>
              </a:spcBef>
              <a:spcAft>
                <a:spcPts val="0"/>
              </a:spcAft>
              <a:buClr>
                <a:srgbClr val="0070C0"/>
              </a:buClr>
              <a:buSzPts val="2800"/>
              <a:buNone/>
            </a:pPr>
            <a:r>
              <a:rPr b="1" lang="en-US">
                <a:solidFill>
                  <a:srgbClr val="1F5C99"/>
                </a:solidFill>
                <a:latin typeface="Calibri"/>
                <a:ea typeface="Calibri"/>
                <a:cs typeface="Calibri"/>
                <a:sym typeface="Calibri"/>
              </a:rPr>
              <a:t>Increase efficiencies</a:t>
            </a:r>
            <a:r>
              <a:rPr b="1" lang="en-US">
                <a:solidFill>
                  <a:srgbClr val="1F5C99"/>
                </a:solidFill>
              </a:rPr>
              <a:t> among these groups</a:t>
            </a:r>
            <a:endParaRPr/>
          </a:p>
          <a:p>
            <a:pPr indent="0" lvl="0" marL="0" rtl="0" algn="l">
              <a:lnSpc>
                <a:spcPct val="90000"/>
              </a:lnSpc>
              <a:spcBef>
                <a:spcPts val="1000"/>
              </a:spcBef>
              <a:spcAft>
                <a:spcPts val="0"/>
              </a:spcAft>
              <a:buClr>
                <a:srgbClr val="0070C0"/>
              </a:buClr>
              <a:buSzPts val="2800"/>
              <a:buNone/>
            </a:pPr>
            <a:r>
              <a:t/>
            </a:r>
            <a:endParaRPr sz="2159">
              <a:solidFill>
                <a:srgbClr val="00B050"/>
              </a:solidFill>
            </a:endParaRPr>
          </a:p>
          <a:p>
            <a:pPr indent="0" lvl="0" marL="0" rtl="0" algn="l">
              <a:lnSpc>
                <a:spcPct val="90000"/>
              </a:lnSpc>
              <a:spcBef>
                <a:spcPts val="1000"/>
              </a:spcBef>
              <a:spcAft>
                <a:spcPts val="0"/>
              </a:spcAft>
              <a:buClr>
                <a:srgbClr val="888888"/>
              </a:buClr>
              <a:buSzPts val="2000"/>
              <a:buNone/>
            </a:pPr>
            <a:r>
              <a:t/>
            </a:r>
            <a:endParaRPr sz="2000">
              <a:solidFill>
                <a:srgbClr val="0070C0"/>
              </a:solidFill>
            </a:endParaRPr>
          </a:p>
        </p:txBody>
      </p:sp>
      <p:sp>
        <p:nvSpPr>
          <p:cNvPr id="128" name="Google Shape;128;p2"/>
          <p:cNvSpPr/>
          <p:nvPr/>
        </p:nvSpPr>
        <p:spPr>
          <a:xfrm>
            <a:off x="8516912" y="6289560"/>
            <a:ext cx="1440000" cy="543000"/>
          </a:xfrm>
          <a:prstGeom prst="rect">
            <a:avLst/>
          </a:pr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29" name="Google Shape;129;p2"/>
          <p:cNvPicPr preferRelativeResize="0"/>
          <p:nvPr/>
        </p:nvPicPr>
        <p:blipFill rotWithShape="1">
          <a:blip r:embed="rId4">
            <a:alphaModFix/>
          </a:blip>
          <a:srcRect b="0" l="0" r="0" t="0"/>
          <a:stretch/>
        </p:blipFill>
        <p:spPr>
          <a:xfrm>
            <a:off x="154782" y="5559613"/>
            <a:ext cx="2101643" cy="529800"/>
          </a:xfrm>
          <a:prstGeom prst="rect">
            <a:avLst/>
          </a:prstGeom>
          <a:noFill/>
          <a:ln>
            <a:noFill/>
          </a:ln>
        </p:spPr>
      </p:pic>
      <p:pic>
        <p:nvPicPr>
          <p:cNvPr id="130" name="Google Shape;130;p2"/>
          <p:cNvPicPr preferRelativeResize="0"/>
          <p:nvPr/>
        </p:nvPicPr>
        <p:blipFill rotWithShape="1">
          <a:blip r:embed="rId5">
            <a:alphaModFix/>
          </a:blip>
          <a:srcRect b="0" l="0" r="0" t="0"/>
          <a:stretch/>
        </p:blipFill>
        <p:spPr>
          <a:xfrm>
            <a:off x="4152615" y="5930407"/>
            <a:ext cx="1001408" cy="856626"/>
          </a:xfrm>
          <a:prstGeom prst="rect">
            <a:avLst/>
          </a:prstGeom>
          <a:noFill/>
          <a:ln>
            <a:noFill/>
          </a:ln>
        </p:spPr>
      </p:pic>
      <p:pic>
        <p:nvPicPr>
          <p:cNvPr id="131" name="Google Shape;131;p2"/>
          <p:cNvPicPr preferRelativeResize="0"/>
          <p:nvPr/>
        </p:nvPicPr>
        <p:blipFill rotWithShape="1">
          <a:blip r:embed="rId6">
            <a:alphaModFix/>
          </a:blip>
          <a:srcRect b="0" l="0" r="0" t="0"/>
          <a:stretch/>
        </p:blipFill>
        <p:spPr>
          <a:xfrm>
            <a:off x="-11974" y="6032125"/>
            <a:ext cx="808385" cy="798065"/>
          </a:xfrm>
          <a:prstGeom prst="rect">
            <a:avLst/>
          </a:prstGeom>
          <a:noFill/>
          <a:ln>
            <a:noFill/>
          </a:ln>
        </p:spPr>
      </p:pic>
      <p:pic>
        <p:nvPicPr>
          <p:cNvPr id="132" name="Google Shape;132;p2"/>
          <p:cNvPicPr preferRelativeResize="0"/>
          <p:nvPr/>
        </p:nvPicPr>
        <p:blipFill rotWithShape="1">
          <a:blip r:embed="rId7">
            <a:alphaModFix/>
          </a:blip>
          <a:srcRect b="0" l="0" r="0" t="0"/>
          <a:stretch/>
        </p:blipFill>
        <p:spPr>
          <a:xfrm>
            <a:off x="11332793" y="6048067"/>
            <a:ext cx="772351" cy="766172"/>
          </a:xfrm>
          <a:prstGeom prst="rect">
            <a:avLst/>
          </a:prstGeom>
          <a:noFill/>
          <a:ln>
            <a:noFill/>
          </a:ln>
        </p:spPr>
      </p:pic>
      <p:pic>
        <p:nvPicPr>
          <p:cNvPr id="133" name="Google Shape;133;p2"/>
          <p:cNvPicPr preferRelativeResize="0"/>
          <p:nvPr/>
        </p:nvPicPr>
        <p:blipFill rotWithShape="1">
          <a:blip r:embed="rId8">
            <a:alphaModFix/>
          </a:blip>
          <a:srcRect b="0" l="0" r="0" t="0"/>
          <a:stretch/>
        </p:blipFill>
        <p:spPr>
          <a:xfrm>
            <a:off x="5481829" y="5326938"/>
            <a:ext cx="712299" cy="850614"/>
          </a:xfrm>
          <a:prstGeom prst="rect">
            <a:avLst/>
          </a:prstGeom>
          <a:noFill/>
          <a:ln>
            <a:noFill/>
          </a:ln>
        </p:spPr>
      </p:pic>
      <p:pic>
        <p:nvPicPr>
          <p:cNvPr id="134" name="Google Shape;134;p2"/>
          <p:cNvPicPr preferRelativeResize="0"/>
          <p:nvPr/>
        </p:nvPicPr>
        <p:blipFill rotWithShape="1">
          <a:blip r:embed="rId9">
            <a:alphaModFix/>
          </a:blip>
          <a:srcRect b="0" l="0" r="0" t="0"/>
          <a:stretch/>
        </p:blipFill>
        <p:spPr>
          <a:xfrm>
            <a:off x="4534125" y="5351288"/>
            <a:ext cx="808374" cy="792886"/>
          </a:xfrm>
          <a:prstGeom prst="rect">
            <a:avLst/>
          </a:prstGeom>
          <a:noFill/>
          <a:ln>
            <a:noFill/>
          </a:ln>
        </p:spPr>
      </p:pic>
      <p:pic>
        <p:nvPicPr>
          <p:cNvPr id="135" name="Google Shape;135;p2"/>
          <p:cNvPicPr preferRelativeResize="0"/>
          <p:nvPr/>
        </p:nvPicPr>
        <p:blipFill rotWithShape="1">
          <a:blip r:embed="rId10">
            <a:alphaModFix/>
          </a:blip>
          <a:srcRect b="0" l="0" r="0" t="0"/>
          <a:stretch/>
        </p:blipFill>
        <p:spPr>
          <a:xfrm>
            <a:off x="6044450" y="5277825"/>
            <a:ext cx="2101652" cy="899727"/>
          </a:xfrm>
          <a:prstGeom prst="rect">
            <a:avLst/>
          </a:prstGeom>
          <a:noFill/>
          <a:ln>
            <a:noFill/>
          </a:ln>
        </p:spPr>
      </p:pic>
      <p:pic>
        <p:nvPicPr>
          <p:cNvPr id="136" name="Google Shape;136;p2"/>
          <p:cNvPicPr preferRelativeResize="0"/>
          <p:nvPr/>
        </p:nvPicPr>
        <p:blipFill rotWithShape="1">
          <a:blip r:embed="rId11">
            <a:alphaModFix/>
          </a:blip>
          <a:srcRect b="0" l="0" r="0" t="0"/>
          <a:stretch/>
        </p:blipFill>
        <p:spPr>
          <a:xfrm>
            <a:off x="5318797" y="6257208"/>
            <a:ext cx="1681895" cy="529797"/>
          </a:xfrm>
          <a:prstGeom prst="rect">
            <a:avLst/>
          </a:prstGeom>
          <a:noFill/>
          <a:ln>
            <a:noFill/>
          </a:ln>
        </p:spPr>
      </p:pic>
      <p:pic>
        <p:nvPicPr>
          <p:cNvPr id="137" name="Google Shape;137;p2"/>
          <p:cNvPicPr preferRelativeResize="0"/>
          <p:nvPr/>
        </p:nvPicPr>
        <p:blipFill rotWithShape="1">
          <a:blip r:embed="rId12">
            <a:alphaModFix/>
          </a:blip>
          <a:srcRect b="0" l="0" r="0" t="0"/>
          <a:stretch/>
        </p:blipFill>
        <p:spPr>
          <a:xfrm>
            <a:off x="8516888" y="6289560"/>
            <a:ext cx="1330091" cy="532036"/>
          </a:xfrm>
          <a:prstGeom prst="rect">
            <a:avLst/>
          </a:prstGeom>
          <a:noFill/>
          <a:ln>
            <a:noFill/>
          </a:ln>
        </p:spPr>
      </p:pic>
      <p:pic>
        <p:nvPicPr>
          <p:cNvPr id="138" name="Google Shape;138;p2"/>
          <p:cNvPicPr preferRelativeResize="0"/>
          <p:nvPr/>
        </p:nvPicPr>
        <p:blipFill rotWithShape="1">
          <a:blip r:embed="rId13">
            <a:alphaModFix/>
          </a:blip>
          <a:srcRect b="0" l="0" r="0" t="0"/>
          <a:stretch/>
        </p:blipFill>
        <p:spPr>
          <a:xfrm>
            <a:off x="9992490" y="6289561"/>
            <a:ext cx="1194783" cy="673980"/>
          </a:xfrm>
          <a:prstGeom prst="rect">
            <a:avLst/>
          </a:prstGeom>
          <a:noFill/>
          <a:ln>
            <a:noFill/>
          </a:ln>
        </p:spPr>
      </p:pic>
      <p:pic>
        <p:nvPicPr>
          <p:cNvPr id="139" name="Google Shape;139;p2"/>
          <p:cNvPicPr preferRelativeResize="0"/>
          <p:nvPr/>
        </p:nvPicPr>
        <p:blipFill rotWithShape="1">
          <a:blip r:embed="rId14">
            <a:alphaModFix/>
          </a:blip>
          <a:srcRect b="0" l="0" r="0" t="0"/>
          <a:stretch/>
        </p:blipFill>
        <p:spPr>
          <a:xfrm>
            <a:off x="2933299" y="5351291"/>
            <a:ext cx="1600826" cy="800381"/>
          </a:xfrm>
          <a:prstGeom prst="rect">
            <a:avLst/>
          </a:prstGeom>
          <a:noFill/>
          <a:ln>
            <a:noFill/>
          </a:ln>
        </p:spPr>
      </p:pic>
      <p:pic>
        <p:nvPicPr>
          <p:cNvPr id="140" name="Google Shape;140;p2"/>
          <p:cNvPicPr preferRelativeResize="0"/>
          <p:nvPr/>
        </p:nvPicPr>
        <p:blipFill rotWithShape="1">
          <a:blip r:embed="rId15">
            <a:alphaModFix/>
          </a:blip>
          <a:srcRect b="0" l="0" r="0" t="0"/>
          <a:stretch/>
        </p:blipFill>
        <p:spPr>
          <a:xfrm>
            <a:off x="7840011" y="6110256"/>
            <a:ext cx="676870" cy="718710"/>
          </a:xfrm>
          <a:prstGeom prst="rect">
            <a:avLst/>
          </a:prstGeom>
          <a:noFill/>
          <a:ln>
            <a:noFill/>
          </a:ln>
        </p:spPr>
      </p:pic>
      <p:pic>
        <p:nvPicPr>
          <p:cNvPr id="141" name="Google Shape;141;p2"/>
          <p:cNvPicPr preferRelativeResize="0"/>
          <p:nvPr/>
        </p:nvPicPr>
        <p:blipFill rotWithShape="1">
          <a:blip r:embed="rId16">
            <a:alphaModFix/>
          </a:blip>
          <a:srcRect b="0" l="0" r="0" t="0"/>
          <a:stretch/>
        </p:blipFill>
        <p:spPr>
          <a:xfrm>
            <a:off x="2437159" y="6089413"/>
            <a:ext cx="1178773" cy="675339"/>
          </a:xfrm>
          <a:prstGeom prst="rect">
            <a:avLst/>
          </a:prstGeom>
          <a:noFill/>
          <a:ln>
            <a:noFill/>
          </a:ln>
        </p:spPr>
      </p:pic>
      <p:pic>
        <p:nvPicPr>
          <p:cNvPr id="142" name="Google Shape;142;p2"/>
          <p:cNvPicPr preferRelativeResize="0"/>
          <p:nvPr/>
        </p:nvPicPr>
        <p:blipFill rotWithShape="1">
          <a:blip r:embed="rId17">
            <a:alphaModFix/>
          </a:blip>
          <a:srcRect b="0" l="0" r="0" t="0"/>
          <a:stretch/>
        </p:blipFill>
        <p:spPr>
          <a:xfrm>
            <a:off x="2256425" y="5424091"/>
            <a:ext cx="676875" cy="526449"/>
          </a:xfrm>
          <a:prstGeom prst="rect">
            <a:avLst/>
          </a:prstGeom>
          <a:noFill/>
          <a:ln>
            <a:noFill/>
          </a:ln>
        </p:spPr>
      </p:pic>
      <p:pic>
        <p:nvPicPr>
          <p:cNvPr id="143" name="Google Shape;143;p2"/>
          <p:cNvPicPr preferRelativeResize="0"/>
          <p:nvPr/>
        </p:nvPicPr>
        <p:blipFill rotWithShape="1">
          <a:blip r:embed="rId18">
            <a:alphaModFix/>
          </a:blip>
          <a:srcRect b="0" l="0" r="0" t="0"/>
          <a:stretch/>
        </p:blipFill>
        <p:spPr>
          <a:xfrm>
            <a:off x="3498055" y="6047002"/>
            <a:ext cx="588606" cy="766173"/>
          </a:xfrm>
          <a:prstGeom prst="rect">
            <a:avLst/>
          </a:prstGeom>
          <a:noFill/>
          <a:ln>
            <a:noFill/>
          </a:ln>
        </p:spPr>
      </p:pic>
      <p:cxnSp>
        <p:nvCxnSpPr>
          <p:cNvPr id="144" name="Google Shape;144;p2"/>
          <p:cNvCxnSpPr/>
          <p:nvPr/>
        </p:nvCxnSpPr>
        <p:spPr>
          <a:xfrm>
            <a:off x="756100" y="5193164"/>
            <a:ext cx="10350000" cy="0"/>
          </a:xfrm>
          <a:prstGeom prst="straightConnector1">
            <a:avLst/>
          </a:prstGeom>
          <a:noFill/>
          <a:ln cap="flat" cmpd="sng" w="9525">
            <a:solidFill>
              <a:schemeClr val="accent1"/>
            </a:solidFill>
            <a:prstDash val="solid"/>
            <a:miter lim="800000"/>
            <a:headEnd len="sm" w="sm" type="none"/>
            <a:tailEnd len="sm" w="sm" type="none"/>
          </a:ln>
        </p:spPr>
      </p:cxnSp>
      <p:pic>
        <p:nvPicPr>
          <p:cNvPr id="145" name="Google Shape;145;p2"/>
          <p:cNvPicPr preferRelativeResize="0"/>
          <p:nvPr/>
        </p:nvPicPr>
        <p:blipFill rotWithShape="1">
          <a:blip r:embed="rId19">
            <a:alphaModFix/>
          </a:blip>
          <a:srcRect b="0" l="0" r="0" t="0"/>
          <a:stretch/>
        </p:blipFill>
        <p:spPr>
          <a:xfrm>
            <a:off x="11167387" y="5320129"/>
            <a:ext cx="922530" cy="707273"/>
          </a:xfrm>
          <a:prstGeom prst="rect">
            <a:avLst/>
          </a:prstGeom>
          <a:noFill/>
          <a:ln>
            <a:noFill/>
          </a:ln>
        </p:spPr>
      </p:pic>
      <p:pic>
        <p:nvPicPr>
          <p:cNvPr id="146" name="Google Shape;146;p2"/>
          <p:cNvPicPr preferRelativeResize="0"/>
          <p:nvPr/>
        </p:nvPicPr>
        <p:blipFill rotWithShape="1">
          <a:blip r:embed="rId20">
            <a:alphaModFix/>
          </a:blip>
          <a:srcRect b="0" l="0" r="0" t="0"/>
          <a:stretch/>
        </p:blipFill>
        <p:spPr>
          <a:xfrm>
            <a:off x="7093331" y="6110253"/>
            <a:ext cx="712300" cy="712300"/>
          </a:xfrm>
          <a:prstGeom prst="rect">
            <a:avLst/>
          </a:prstGeom>
          <a:noFill/>
          <a:ln>
            <a:noFill/>
          </a:ln>
        </p:spPr>
      </p:pic>
      <p:sp>
        <p:nvSpPr>
          <p:cNvPr id="147" name="Google Shape;147;p2"/>
          <p:cNvSpPr txBox="1"/>
          <p:nvPr/>
        </p:nvSpPr>
        <p:spPr>
          <a:xfrm>
            <a:off x="-11974" y="0"/>
            <a:ext cx="12192000" cy="1101900"/>
          </a:xfrm>
          <a:prstGeom prst="rect">
            <a:avLst/>
          </a:prstGeom>
          <a:solidFill>
            <a:srgbClr val="00206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57"/>
              <a:buFont typeface="Calibri"/>
              <a:buNone/>
            </a:pPr>
            <a:r>
              <a:rPr b="1" i="0" lang="en-US" sz="4000" u="none" cap="none" strike="noStrike">
                <a:solidFill>
                  <a:schemeClr val="lt1"/>
                </a:solidFill>
                <a:latin typeface="Calibri"/>
                <a:ea typeface="Calibri"/>
                <a:cs typeface="Calibri"/>
                <a:sym typeface="Calibri"/>
              </a:rPr>
              <a:t>Mid-Atlantic Workgroup Summary</a:t>
            </a:r>
            <a:endParaRPr b="0" i="0" sz="1200" u="none" cap="none" strike="noStrike">
              <a:solidFill>
                <a:srgbClr val="000000"/>
              </a:solidFill>
              <a:latin typeface="Arial"/>
              <a:ea typeface="Arial"/>
              <a:cs typeface="Arial"/>
              <a:sym typeface="Arial"/>
            </a:endParaRPr>
          </a:p>
        </p:txBody>
      </p:sp>
      <p:pic>
        <p:nvPicPr>
          <p:cNvPr id="148" name="Google Shape;148;p2"/>
          <p:cNvPicPr preferRelativeResize="0"/>
          <p:nvPr/>
        </p:nvPicPr>
        <p:blipFill rotWithShape="1">
          <a:blip r:embed="rId21">
            <a:alphaModFix/>
          </a:blip>
          <a:srcRect b="0" l="0" r="0" t="0"/>
          <a:stretch/>
        </p:blipFill>
        <p:spPr>
          <a:xfrm>
            <a:off x="8192112" y="5423686"/>
            <a:ext cx="1178750" cy="559599"/>
          </a:xfrm>
          <a:prstGeom prst="rect">
            <a:avLst/>
          </a:prstGeom>
          <a:noFill/>
          <a:ln>
            <a:noFill/>
          </a:ln>
        </p:spPr>
      </p:pic>
      <p:pic>
        <p:nvPicPr>
          <p:cNvPr id="149" name="Google Shape;149;p2"/>
          <p:cNvPicPr preferRelativeResize="0"/>
          <p:nvPr/>
        </p:nvPicPr>
        <p:blipFill rotWithShape="1">
          <a:blip r:embed="rId22">
            <a:alphaModFix/>
          </a:blip>
          <a:srcRect b="20641" l="0" r="0" t="0"/>
          <a:stretch/>
        </p:blipFill>
        <p:spPr>
          <a:xfrm>
            <a:off x="9308821" y="5303866"/>
            <a:ext cx="1033076" cy="819829"/>
          </a:xfrm>
          <a:prstGeom prst="rect">
            <a:avLst/>
          </a:prstGeom>
          <a:noFill/>
          <a:ln>
            <a:noFill/>
          </a:ln>
        </p:spPr>
      </p:pic>
      <p:pic>
        <p:nvPicPr>
          <p:cNvPr id="150" name="Google Shape;150;p2"/>
          <p:cNvPicPr preferRelativeResize="0"/>
          <p:nvPr/>
        </p:nvPicPr>
        <p:blipFill rotWithShape="1">
          <a:blip r:embed="rId23">
            <a:alphaModFix/>
          </a:blip>
          <a:srcRect b="0" l="0" r="0" t="0"/>
          <a:stretch/>
        </p:blipFill>
        <p:spPr>
          <a:xfrm>
            <a:off x="7977225" y="1169793"/>
            <a:ext cx="4127925" cy="3857508"/>
          </a:xfrm>
          <a:prstGeom prst="rect">
            <a:avLst/>
          </a:prstGeom>
          <a:noFill/>
          <a:ln>
            <a:noFill/>
          </a:ln>
        </p:spPr>
      </p:pic>
      <p:pic>
        <p:nvPicPr>
          <p:cNvPr id="151" name="Google Shape;151;p2"/>
          <p:cNvPicPr preferRelativeResize="0"/>
          <p:nvPr/>
        </p:nvPicPr>
        <p:blipFill rotWithShape="1">
          <a:blip r:embed="rId24">
            <a:alphaModFix/>
          </a:blip>
          <a:srcRect b="0" l="0" r="0" t="0"/>
          <a:stretch/>
        </p:blipFill>
        <p:spPr>
          <a:xfrm>
            <a:off x="10183575" y="5559632"/>
            <a:ext cx="922525" cy="9355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3"/>
          <p:cNvPicPr preferRelativeResize="0"/>
          <p:nvPr/>
        </p:nvPicPr>
        <p:blipFill rotWithShape="1">
          <a:blip r:embed="rId3">
            <a:alphaModFix/>
          </a:blip>
          <a:srcRect b="0" l="0" r="0" t="0"/>
          <a:stretch/>
        </p:blipFill>
        <p:spPr>
          <a:xfrm>
            <a:off x="7147800" y="0"/>
            <a:ext cx="5044200" cy="2576856"/>
          </a:xfrm>
          <a:prstGeom prst="rect">
            <a:avLst/>
          </a:prstGeom>
          <a:noFill/>
          <a:ln>
            <a:noFill/>
          </a:ln>
        </p:spPr>
      </p:pic>
      <p:pic>
        <p:nvPicPr>
          <p:cNvPr id="158" name="Google Shape;158;p3"/>
          <p:cNvPicPr preferRelativeResize="0"/>
          <p:nvPr/>
        </p:nvPicPr>
        <p:blipFill rotWithShape="1">
          <a:blip r:embed="rId4">
            <a:alphaModFix/>
          </a:blip>
          <a:srcRect b="0" l="0" r="15533" t="0"/>
          <a:stretch/>
        </p:blipFill>
        <p:spPr>
          <a:xfrm>
            <a:off x="7221588" y="3498525"/>
            <a:ext cx="4896601" cy="3220625"/>
          </a:xfrm>
          <a:prstGeom prst="rect">
            <a:avLst/>
          </a:prstGeom>
          <a:noFill/>
          <a:ln>
            <a:noFill/>
          </a:ln>
        </p:spPr>
      </p:pic>
      <p:pic>
        <p:nvPicPr>
          <p:cNvPr id="159" name="Google Shape;159;p3"/>
          <p:cNvPicPr preferRelativeResize="0"/>
          <p:nvPr/>
        </p:nvPicPr>
        <p:blipFill rotWithShape="1">
          <a:blip r:embed="rId5">
            <a:alphaModFix/>
          </a:blip>
          <a:srcRect b="0" l="0" r="0" t="19087"/>
          <a:stretch/>
        </p:blipFill>
        <p:spPr>
          <a:xfrm>
            <a:off x="7674787" y="1991300"/>
            <a:ext cx="4219924" cy="2576850"/>
          </a:xfrm>
          <a:prstGeom prst="rect">
            <a:avLst/>
          </a:prstGeom>
          <a:noFill/>
          <a:ln>
            <a:noFill/>
          </a:ln>
        </p:spPr>
      </p:pic>
      <p:sp>
        <p:nvSpPr>
          <p:cNvPr id="160" name="Google Shape;160;p3"/>
          <p:cNvSpPr txBox="1"/>
          <p:nvPr/>
        </p:nvSpPr>
        <p:spPr>
          <a:xfrm>
            <a:off x="0" y="-13800"/>
            <a:ext cx="6744505" cy="1128300"/>
          </a:xfrm>
          <a:prstGeom prst="rect">
            <a:avLst/>
          </a:prstGeom>
          <a:solidFill>
            <a:srgbClr val="00206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1" i="0" lang="en-US" sz="2800" u="none" cap="none" strike="noStrike">
                <a:solidFill>
                  <a:schemeClr val="lt1"/>
                </a:solidFill>
                <a:latin typeface="Calibri"/>
                <a:ea typeface="Calibri"/>
                <a:cs typeface="Calibri"/>
                <a:sym typeface="Calibri"/>
              </a:rPr>
              <a:t>CHaRRM Learning Webinars and Topics</a:t>
            </a:r>
            <a:endParaRPr b="0" i="0" sz="1100" u="none" cap="none" strike="noStrike">
              <a:solidFill>
                <a:schemeClr val="dk1"/>
              </a:solidFill>
              <a:latin typeface="Calibri"/>
              <a:ea typeface="Calibri"/>
              <a:cs typeface="Calibri"/>
              <a:sym typeface="Calibri"/>
            </a:endParaRPr>
          </a:p>
        </p:txBody>
      </p:sp>
      <p:grpSp>
        <p:nvGrpSpPr>
          <p:cNvPr id="161" name="Google Shape;161;p3"/>
          <p:cNvGrpSpPr/>
          <p:nvPr/>
        </p:nvGrpSpPr>
        <p:grpSpPr>
          <a:xfrm>
            <a:off x="7792237" y="1423863"/>
            <a:ext cx="4215701" cy="3420586"/>
            <a:chOff x="9965666" y="4526693"/>
            <a:chExt cx="2505320" cy="2355289"/>
          </a:xfrm>
        </p:grpSpPr>
        <p:sp>
          <p:nvSpPr>
            <p:cNvPr id="162" name="Google Shape;162;p3"/>
            <p:cNvSpPr/>
            <p:nvPr/>
          </p:nvSpPr>
          <p:spPr>
            <a:xfrm rot="-1792368">
              <a:off x="10226610" y="4915884"/>
              <a:ext cx="1983432" cy="1576907"/>
            </a:xfrm>
            <a:prstGeom prst="ellipse">
              <a:avLst/>
            </a:prstGeom>
            <a:solidFill>
              <a:schemeClr val="lt1"/>
            </a:solidFill>
            <a:ln cap="flat" cmpd="sng" w="762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3"/>
            <p:cNvSpPr txBox="1"/>
            <p:nvPr/>
          </p:nvSpPr>
          <p:spPr>
            <a:xfrm rot="-1554828">
              <a:off x="10067457" y="5363203"/>
              <a:ext cx="2301733" cy="6822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DLaM Display"/>
                <a:buNone/>
              </a:pPr>
              <a:r>
                <a:rPr b="0" i="0" lang="en-US" sz="2000" u="none" cap="none" strike="noStrike">
                  <a:solidFill>
                    <a:schemeClr val="dk1"/>
                  </a:solidFill>
                  <a:latin typeface="ADLaM Display"/>
                  <a:ea typeface="ADLaM Display"/>
                  <a:cs typeface="ADLaM Display"/>
                  <a:sym typeface="ADLaM Display"/>
                </a:rPr>
                <a:t>12+ hours of webinars! </a:t>
              </a:r>
              <a:endParaRPr b="0" i="0" sz="2000" u="none" cap="none" strike="noStrike">
                <a:solidFill>
                  <a:schemeClr val="dk1"/>
                </a:solidFill>
                <a:latin typeface="ADLaM Display"/>
                <a:ea typeface="ADLaM Display"/>
                <a:cs typeface="ADLaM Display"/>
                <a:sym typeface="ADLaM Display"/>
              </a:endParaRPr>
            </a:p>
            <a:p>
              <a:pPr indent="0" lvl="0" marL="0" marR="0" rtl="0" algn="ctr">
                <a:spcBef>
                  <a:spcPts val="0"/>
                </a:spcBef>
                <a:spcAft>
                  <a:spcPts val="0"/>
                </a:spcAft>
                <a:buClr>
                  <a:schemeClr val="dk1"/>
                </a:buClr>
                <a:buSzPts val="2000"/>
                <a:buFont typeface="Arial"/>
                <a:buNone/>
              </a:pPr>
              <a:r>
                <a:t/>
              </a:r>
              <a:endParaRPr b="0" i="0" sz="2000" u="none" cap="none" strike="noStrike">
                <a:solidFill>
                  <a:schemeClr val="dk1"/>
                </a:solidFill>
                <a:latin typeface="ADLaM Display"/>
                <a:ea typeface="ADLaM Display"/>
                <a:cs typeface="ADLaM Display"/>
                <a:sym typeface="ADLaM Display"/>
              </a:endParaRPr>
            </a:p>
            <a:p>
              <a:pPr indent="0" lvl="0" marL="0" marR="0" rtl="0" algn="ctr">
                <a:spcBef>
                  <a:spcPts val="0"/>
                </a:spcBef>
                <a:spcAft>
                  <a:spcPts val="0"/>
                </a:spcAft>
                <a:buClr>
                  <a:schemeClr val="dk1"/>
                </a:buClr>
                <a:buSzPts val="2000"/>
                <a:buFont typeface="ADLaM Display"/>
                <a:buNone/>
              </a:pPr>
              <a:r>
                <a:rPr b="0" i="0" lang="en-US" sz="2000" u="none" cap="none" strike="noStrike">
                  <a:solidFill>
                    <a:schemeClr val="dk1"/>
                  </a:solidFill>
                  <a:latin typeface="ADLaM Display"/>
                  <a:ea typeface="ADLaM Display"/>
                  <a:cs typeface="ADLaM Display"/>
                  <a:sym typeface="ADLaM Display"/>
                </a:rPr>
                <a:t>25+ different experts!</a:t>
              </a:r>
              <a:endParaRPr b="0" i="0" sz="1600" u="none" cap="none" strike="noStrike">
                <a:solidFill>
                  <a:schemeClr val="dk1"/>
                </a:solidFill>
                <a:latin typeface="Arial"/>
                <a:ea typeface="Arial"/>
                <a:cs typeface="Arial"/>
                <a:sym typeface="Arial"/>
              </a:endParaRPr>
            </a:p>
          </p:txBody>
        </p:sp>
      </p:grpSp>
      <p:sp>
        <p:nvSpPr>
          <p:cNvPr id="164" name="Google Shape;164;p3"/>
          <p:cNvSpPr txBox="1"/>
          <p:nvPr>
            <p:ph idx="1" type="body"/>
          </p:nvPr>
        </p:nvSpPr>
        <p:spPr>
          <a:xfrm>
            <a:off x="57750" y="1114500"/>
            <a:ext cx="6744600" cy="53160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100000"/>
              </a:lnSpc>
              <a:spcBef>
                <a:spcPts val="0"/>
              </a:spcBef>
              <a:spcAft>
                <a:spcPts val="0"/>
              </a:spcAft>
              <a:buClr>
                <a:srgbClr val="002060"/>
              </a:buClr>
              <a:buSzPts val="2300"/>
              <a:buChar char="•"/>
            </a:pPr>
            <a:r>
              <a:rPr b="1" lang="en-US" sz="1500">
                <a:solidFill>
                  <a:srgbClr val="002060"/>
                </a:solidFill>
              </a:rPr>
              <a:t>Seagrasses &amp; SAV</a:t>
            </a:r>
            <a:endParaRPr b="1" sz="1500">
              <a:solidFill>
                <a:srgbClr val="002060"/>
              </a:solidFill>
            </a:endParaRPr>
          </a:p>
          <a:p>
            <a:pPr indent="-374650" lvl="1" marL="914400" marR="0" rtl="0" algn="l">
              <a:lnSpc>
                <a:spcPct val="100000"/>
              </a:lnSpc>
              <a:spcBef>
                <a:spcPts val="0"/>
              </a:spcBef>
              <a:spcAft>
                <a:spcPts val="0"/>
              </a:spcAft>
              <a:buClr>
                <a:srgbClr val="002060"/>
              </a:buClr>
              <a:buSzPts val="2300"/>
              <a:buChar char="•"/>
            </a:pPr>
            <a:r>
              <a:rPr lang="en-US" sz="1500">
                <a:solidFill>
                  <a:srgbClr val="002060"/>
                </a:solidFill>
              </a:rPr>
              <a:t>Biology and Basics </a:t>
            </a:r>
            <a:r>
              <a:rPr b="1" lang="en-US" sz="1500">
                <a:solidFill>
                  <a:srgbClr val="002060"/>
                </a:solidFill>
              </a:rPr>
              <a:t> </a:t>
            </a:r>
            <a:endParaRPr b="1" sz="1500">
              <a:solidFill>
                <a:srgbClr val="002060"/>
              </a:solidFill>
            </a:endParaRPr>
          </a:p>
          <a:p>
            <a:pPr indent="-374650" lvl="1" marL="914400" marR="0" rtl="0" algn="l">
              <a:lnSpc>
                <a:spcPct val="100000"/>
              </a:lnSpc>
              <a:spcBef>
                <a:spcPts val="0"/>
              </a:spcBef>
              <a:spcAft>
                <a:spcPts val="0"/>
              </a:spcAft>
              <a:buClr>
                <a:srgbClr val="002060"/>
              </a:buClr>
              <a:buSzPts val="2300"/>
              <a:buChar char="•"/>
            </a:pPr>
            <a:r>
              <a:rPr lang="en-US" sz="1500">
                <a:solidFill>
                  <a:srgbClr val="002060"/>
                </a:solidFill>
              </a:rPr>
              <a:t>Regulations and Mgmt</a:t>
            </a:r>
            <a:endParaRPr sz="1500">
              <a:solidFill>
                <a:srgbClr val="002060"/>
              </a:solidFill>
            </a:endParaRPr>
          </a:p>
          <a:p>
            <a:pPr indent="0" lvl="0" marL="914400" marR="0" rtl="0" algn="l">
              <a:lnSpc>
                <a:spcPct val="100000"/>
              </a:lnSpc>
              <a:spcBef>
                <a:spcPts val="0"/>
              </a:spcBef>
              <a:spcAft>
                <a:spcPts val="0"/>
              </a:spcAft>
              <a:buClr>
                <a:schemeClr val="dk1"/>
              </a:buClr>
              <a:buSzPts val="500"/>
              <a:buNone/>
            </a:pPr>
            <a:r>
              <a:t/>
            </a:r>
            <a:endParaRPr sz="200">
              <a:solidFill>
                <a:srgbClr val="002060"/>
              </a:solidFill>
            </a:endParaRPr>
          </a:p>
          <a:p>
            <a:pPr indent="-374650" lvl="0" marL="457200" marR="0" rtl="0" algn="l">
              <a:lnSpc>
                <a:spcPct val="100000"/>
              </a:lnSpc>
              <a:spcBef>
                <a:spcPts val="0"/>
              </a:spcBef>
              <a:spcAft>
                <a:spcPts val="0"/>
              </a:spcAft>
              <a:buClr>
                <a:srgbClr val="002060"/>
              </a:buClr>
              <a:buSzPts val="2300"/>
              <a:buChar char="•"/>
            </a:pPr>
            <a:r>
              <a:rPr b="1" lang="en-US" sz="1500" u="none" cap="none" strike="noStrike">
                <a:solidFill>
                  <a:srgbClr val="002060"/>
                </a:solidFill>
              </a:rPr>
              <a:t>Living Shorelines</a:t>
            </a:r>
            <a:endParaRPr b="1" sz="1500">
              <a:solidFill>
                <a:srgbClr val="002060"/>
              </a:solidFill>
            </a:endParaRPr>
          </a:p>
          <a:p>
            <a:pPr indent="-374650" lvl="1" marL="914400" marR="0" rtl="0" algn="l">
              <a:lnSpc>
                <a:spcPct val="100000"/>
              </a:lnSpc>
              <a:spcBef>
                <a:spcPts val="0"/>
              </a:spcBef>
              <a:spcAft>
                <a:spcPts val="0"/>
              </a:spcAft>
              <a:buClr>
                <a:srgbClr val="002060"/>
              </a:buClr>
              <a:buSzPts val="2300"/>
              <a:buChar char="•"/>
            </a:pPr>
            <a:r>
              <a:rPr lang="en-US" sz="1500" u="none" cap="none" strike="noStrike">
                <a:solidFill>
                  <a:srgbClr val="002060"/>
                </a:solidFill>
              </a:rPr>
              <a:t>Biology and Basics</a:t>
            </a:r>
            <a:endParaRPr b="1" sz="1500">
              <a:solidFill>
                <a:srgbClr val="002060"/>
              </a:solidFill>
            </a:endParaRPr>
          </a:p>
          <a:p>
            <a:pPr indent="-374650" lvl="1" marL="914400" marR="0" rtl="0" algn="l">
              <a:lnSpc>
                <a:spcPct val="100000"/>
              </a:lnSpc>
              <a:spcBef>
                <a:spcPts val="0"/>
              </a:spcBef>
              <a:spcAft>
                <a:spcPts val="0"/>
              </a:spcAft>
              <a:buClr>
                <a:srgbClr val="002060"/>
              </a:buClr>
              <a:buSzPts val="2300"/>
              <a:buChar char="•"/>
            </a:pPr>
            <a:r>
              <a:rPr b="1" lang="en-US" sz="1500">
                <a:solidFill>
                  <a:srgbClr val="002060"/>
                </a:solidFill>
              </a:rPr>
              <a:t> </a:t>
            </a:r>
            <a:r>
              <a:rPr lang="en-US" sz="1500">
                <a:solidFill>
                  <a:srgbClr val="002060"/>
                </a:solidFill>
              </a:rPr>
              <a:t>Case Studies and Lessons Learned </a:t>
            </a:r>
            <a:endParaRPr b="1" sz="1500">
              <a:solidFill>
                <a:srgbClr val="002060"/>
              </a:solidFill>
            </a:endParaRPr>
          </a:p>
          <a:p>
            <a:pPr indent="-374650" lvl="1" marL="914400" marR="0" rtl="0" algn="l">
              <a:lnSpc>
                <a:spcPct val="100000"/>
              </a:lnSpc>
              <a:spcBef>
                <a:spcPts val="0"/>
              </a:spcBef>
              <a:spcAft>
                <a:spcPts val="0"/>
              </a:spcAft>
              <a:buClr>
                <a:srgbClr val="002060"/>
              </a:buClr>
              <a:buSzPts val="2300"/>
              <a:buChar char="•"/>
            </a:pPr>
            <a:r>
              <a:rPr lang="en-US" sz="1500">
                <a:solidFill>
                  <a:srgbClr val="002060"/>
                </a:solidFill>
              </a:rPr>
              <a:t>Novel Tactics</a:t>
            </a:r>
            <a:endParaRPr sz="1500">
              <a:solidFill>
                <a:srgbClr val="002060"/>
              </a:solidFill>
            </a:endParaRPr>
          </a:p>
          <a:p>
            <a:pPr indent="0" lvl="0" marL="914400" marR="0" rtl="0" algn="l">
              <a:lnSpc>
                <a:spcPct val="100000"/>
              </a:lnSpc>
              <a:spcBef>
                <a:spcPts val="0"/>
              </a:spcBef>
              <a:spcAft>
                <a:spcPts val="0"/>
              </a:spcAft>
              <a:buClr>
                <a:schemeClr val="dk1"/>
              </a:buClr>
              <a:buSzPts val="500"/>
              <a:buNone/>
            </a:pPr>
            <a:r>
              <a:t/>
            </a:r>
            <a:endParaRPr sz="200">
              <a:solidFill>
                <a:srgbClr val="002060"/>
              </a:solidFill>
            </a:endParaRPr>
          </a:p>
          <a:p>
            <a:pPr indent="-374650" lvl="0" marL="457200" marR="0" rtl="0" algn="l">
              <a:lnSpc>
                <a:spcPct val="100000"/>
              </a:lnSpc>
              <a:spcBef>
                <a:spcPts val="0"/>
              </a:spcBef>
              <a:spcAft>
                <a:spcPts val="0"/>
              </a:spcAft>
              <a:buClr>
                <a:srgbClr val="002060"/>
              </a:buClr>
              <a:buSzPts val="2300"/>
              <a:buChar char="•"/>
            </a:pPr>
            <a:r>
              <a:rPr b="1" lang="en-US" sz="1500">
                <a:solidFill>
                  <a:srgbClr val="002060"/>
                </a:solidFill>
              </a:rPr>
              <a:t>Mid-Atlantic Marshes</a:t>
            </a:r>
            <a:endParaRPr b="1" sz="1500">
              <a:solidFill>
                <a:srgbClr val="002060"/>
              </a:solidFill>
            </a:endParaRPr>
          </a:p>
          <a:p>
            <a:pPr indent="-374650" lvl="1" marL="914400" marR="0" rtl="0" algn="l">
              <a:lnSpc>
                <a:spcPct val="100000"/>
              </a:lnSpc>
              <a:spcBef>
                <a:spcPts val="0"/>
              </a:spcBef>
              <a:spcAft>
                <a:spcPts val="0"/>
              </a:spcAft>
              <a:buClr>
                <a:srgbClr val="002060"/>
              </a:buClr>
              <a:buSzPts val="2300"/>
              <a:buChar char="•"/>
            </a:pPr>
            <a:r>
              <a:rPr lang="en-US" sz="1500">
                <a:solidFill>
                  <a:srgbClr val="002060"/>
                </a:solidFill>
              </a:rPr>
              <a:t>Biology, Processes, and Trends </a:t>
            </a:r>
            <a:endParaRPr b="1" sz="1500">
              <a:solidFill>
                <a:srgbClr val="002060"/>
              </a:solidFill>
            </a:endParaRPr>
          </a:p>
          <a:p>
            <a:pPr indent="-374650" lvl="1" marL="914400" marR="0" rtl="0" algn="l">
              <a:lnSpc>
                <a:spcPct val="100000"/>
              </a:lnSpc>
              <a:spcBef>
                <a:spcPts val="0"/>
              </a:spcBef>
              <a:spcAft>
                <a:spcPts val="0"/>
              </a:spcAft>
              <a:buClr>
                <a:srgbClr val="002060"/>
              </a:buClr>
              <a:buSzPts val="2300"/>
              <a:buChar char="•"/>
            </a:pPr>
            <a:r>
              <a:rPr b="1" lang="en-US" sz="1500">
                <a:solidFill>
                  <a:srgbClr val="002060"/>
                </a:solidFill>
              </a:rPr>
              <a:t>Sediment Pancakes: </a:t>
            </a:r>
            <a:r>
              <a:rPr lang="en-US" sz="1500">
                <a:solidFill>
                  <a:srgbClr val="002060"/>
                </a:solidFill>
              </a:rPr>
              <a:t>Riverine Contributions to Tidal Wetland Accretion </a:t>
            </a:r>
            <a:endParaRPr sz="2100"/>
          </a:p>
          <a:p>
            <a:pPr indent="0" lvl="1" marL="520700" marR="0" rtl="0" algn="l">
              <a:lnSpc>
                <a:spcPct val="100000"/>
              </a:lnSpc>
              <a:spcBef>
                <a:spcPts val="0"/>
              </a:spcBef>
              <a:spcAft>
                <a:spcPts val="0"/>
              </a:spcAft>
              <a:buClr>
                <a:srgbClr val="002060"/>
              </a:buClr>
              <a:buSzPts val="2600"/>
              <a:buNone/>
            </a:pPr>
            <a:r>
              <a:t/>
            </a:r>
            <a:endParaRPr sz="1500">
              <a:solidFill>
                <a:srgbClr val="002060"/>
              </a:solidFill>
            </a:endParaRPr>
          </a:p>
          <a:p>
            <a:pPr indent="0" lvl="1" marL="520700" marR="0" rtl="0" algn="l">
              <a:lnSpc>
                <a:spcPct val="100000"/>
              </a:lnSpc>
              <a:spcBef>
                <a:spcPts val="0"/>
              </a:spcBef>
              <a:spcAft>
                <a:spcPts val="0"/>
              </a:spcAft>
              <a:buClr>
                <a:srgbClr val="002060"/>
              </a:buClr>
              <a:buSzPts val="2600"/>
              <a:buNone/>
            </a:pPr>
            <a:r>
              <a:t/>
            </a:r>
            <a:endParaRPr b="1" sz="1500">
              <a:solidFill>
                <a:srgbClr val="002060"/>
              </a:solidFill>
            </a:endParaRPr>
          </a:p>
          <a:p>
            <a:pPr indent="0" lvl="0" marL="0" marR="0" rtl="0" algn="l">
              <a:lnSpc>
                <a:spcPct val="100000"/>
              </a:lnSpc>
              <a:spcBef>
                <a:spcPts val="0"/>
              </a:spcBef>
              <a:spcAft>
                <a:spcPts val="0"/>
              </a:spcAft>
              <a:buNone/>
            </a:pPr>
            <a:r>
              <a:rPr b="1" lang="en-US" sz="1500">
                <a:solidFill>
                  <a:srgbClr val="002060"/>
                </a:solidFill>
              </a:rPr>
              <a:t>Meetings with open forums </a:t>
            </a:r>
            <a:r>
              <a:rPr lang="en-US" sz="1500">
                <a:solidFill>
                  <a:srgbClr val="002060"/>
                </a:solidFill>
              </a:rPr>
              <a:t>around permitting challenges, listening sessions, information sharing, conference info, resource guides, </a:t>
            </a:r>
            <a:endParaRPr sz="1500">
              <a:solidFill>
                <a:srgbClr val="002060"/>
              </a:solidFill>
            </a:endParaRPr>
          </a:p>
        </p:txBody>
      </p:sp>
      <p:pic>
        <p:nvPicPr>
          <p:cNvPr id="165" name="Google Shape;165;p3"/>
          <p:cNvPicPr preferRelativeResize="0"/>
          <p:nvPr/>
        </p:nvPicPr>
        <p:blipFill rotWithShape="1">
          <a:blip r:embed="rId6">
            <a:alphaModFix/>
          </a:blip>
          <a:srcRect b="0" l="0" r="0" t="0"/>
          <a:stretch/>
        </p:blipFill>
        <p:spPr>
          <a:xfrm>
            <a:off x="6876043" y="0"/>
            <a:ext cx="5315965" cy="6858001"/>
          </a:xfrm>
          <a:prstGeom prst="rect">
            <a:avLst/>
          </a:prstGeom>
          <a:noFill/>
          <a:ln>
            <a:noFill/>
          </a:ln>
        </p:spPr>
      </p:pic>
      <p:pic>
        <p:nvPicPr>
          <p:cNvPr id="166" name="Google Shape;166;p3"/>
          <p:cNvPicPr preferRelativeResize="0"/>
          <p:nvPr/>
        </p:nvPicPr>
        <p:blipFill rotWithShape="1">
          <a:blip r:embed="rId7">
            <a:alphaModFix/>
          </a:blip>
          <a:srcRect b="0" l="0" r="0" t="0"/>
          <a:stretch/>
        </p:blipFill>
        <p:spPr>
          <a:xfrm>
            <a:off x="4947699" y="1171574"/>
            <a:ext cx="1792465" cy="1782507"/>
          </a:xfrm>
          <a:prstGeom prst="rect">
            <a:avLst/>
          </a:prstGeom>
          <a:noFill/>
          <a:ln>
            <a:noFill/>
          </a:ln>
        </p:spPr>
      </p:pic>
      <p:pic>
        <p:nvPicPr>
          <p:cNvPr id="167" name="Google Shape;167;p3"/>
          <p:cNvPicPr preferRelativeResize="0"/>
          <p:nvPr/>
        </p:nvPicPr>
        <p:blipFill rotWithShape="1">
          <a:blip r:embed="rId8">
            <a:alphaModFix/>
          </a:blip>
          <a:srcRect b="0" l="0" r="0" t="0"/>
          <a:stretch/>
        </p:blipFill>
        <p:spPr>
          <a:xfrm>
            <a:off x="5007404" y="2999848"/>
            <a:ext cx="1667909" cy="8583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idx="1" type="body"/>
          </p:nvPr>
        </p:nvSpPr>
        <p:spPr>
          <a:xfrm>
            <a:off x="1475550" y="341650"/>
            <a:ext cx="9240900" cy="1026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4000"/>
              <a:buNone/>
            </a:pPr>
            <a:r>
              <a:rPr b="1" lang="en-US" sz="4000">
                <a:solidFill>
                  <a:srgbClr val="002060"/>
                </a:solidFill>
              </a:rPr>
              <a:t>CHARRM Listening Session Results</a:t>
            </a:r>
            <a:endParaRPr/>
          </a:p>
        </p:txBody>
      </p:sp>
      <p:pic>
        <p:nvPicPr>
          <p:cNvPr id="174" name="Google Shape;174;p4"/>
          <p:cNvPicPr preferRelativeResize="0"/>
          <p:nvPr/>
        </p:nvPicPr>
        <p:blipFill rotWithShape="1">
          <a:blip r:embed="rId3">
            <a:alphaModFix/>
          </a:blip>
          <a:srcRect b="0" l="0" r="0" t="0"/>
          <a:stretch/>
        </p:blipFill>
        <p:spPr>
          <a:xfrm>
            <a:off x="2140751" y="1491325"/>
            <a:ext cx="7910500" cy="5141251"/>
          </a:xfrm>
          <a:prstGeom prst="rect">
            <a:avLst/>
          </a:prstGeom>
          <a:noFill/>
          <a:ln>
            <a:noFill/>
          </a:ln>
        </p:spPr>
      </p:pic>
      <p:sp>
        <p:nvSpPr>
          <p:cNvPr id="175" name="Google Shape;175;p4"/>
          <p:cNvSpPr txBox="1"/>
          <p:nvPr/>
        </p:nvSpPr>
        <p:spPr>
          <a:xfrm>
            <a:off x="5955438" y="6263243"/>
            <a:ext cx="62365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CHARRM 2024 – FigJam</a:t>
            </a:r>
            <a:r>
              <a:rPr b="0" i="0" lang="en-US" sz="1800" u="none" cap="none" strike="noStrike">
                <a:solidFill>
                  <a:schemeClr val="dk1"/>
                </a:solidFill>
                <a:latin typeface="Arial"/>
                <a:ea typeface="Arial"/>
                <a:cs typeface="Arial"/>
                <a:sym typeface="Aria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5"/>
          <p:cNvSpPr txBox="1"/>
          <p:nvPr>
            <p:ph type="title"/>
          </p:nvPr>
        </p:nvSpPr>
        <p:spPr>
          <a:xfrm>
            <a:off x="200003" y="365125"/>
            <a:ext cx="7850981"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3A7D22"/>
              </a:buClr>
              <a:buSzPct val="90291"/>
              <a:buFont typeface="Play"/>
              <a:buNone/>
            </a:pPr>
            <a:r>
              <a:rPr b="1" lang="en-US" sz="3433">
                <a:solidFill>
                  <a:srgbClr val="3A7D22"/>
                </a:solidFill>
              </a:rPr>
              <a:t>What We Heard from </a:t>
            </a:r>
            <a:br>
              <a:rPr b="1" lang="en-US" sz="3433">
                <a:solidFill>
                  <a:srgbClr val="3A7D22"/>
                </a:solidFill>
              </a:rPr>
            </a:br>
            <a:r>
              <a:rPr b="1" lang="en-US" sz="3433">
                <a:solidFill>
                  <a:srgbClr val="3A7D22"/>
                </a:solidFill>
              </a:rPr>
              <a:t>Restoration Practitioners</a:t>
            </a:r>
            <a:br>
              <a:rPr b="1" lang="en-US"/>
            </a:br>
            <a:endParaRPr/>
          </a:p>
        </p:txBody>
      </p:sp>
      <p:sp>
        <p:nvSpPr>
          <p:cNvPr id="182" name="Google Shape;182;p5"/>
          <p:cNvSpPr txBox="1"/>
          <p:nvPr>
            <p:ph idx="1" type="body"/>
          </p:nvPr>
        </p:nvSpPr>
        <p:spPr>
          <a:xfrm>
            <a:off x="77088" y="1371974"/>
            <a:ext cx="7851000" cy="5387700"/>
          </a:xfrm>
          <a:prstGeom prst="rect">
            <a:avLst/>
          </a:prstGeom>
          <a:noFill/>
          <a:ln>
            <a:noFill/>
          </a:ln>
        </p:spPr>
        <p:txBody>
          <a:bodyPr anchorCtr="0" anchor="t" bIns="45700" lIns="91425" spcFirstLastPara="1" rIns="91425" wrap="square" tIns="45700">
            <a:normAutofit fontScale="40000" lnSpcReduction="20000"/>
          </a:bodyPr>
          <a:lstStyle/>
          <a:p>
            <a:pPr indent="-228600" lvl="0" marL="228600" rtl="0" algn="l">
              <a:lnSpc>
                <a:spcPct val="120000"/>
              </a:lnSpc>
              <a:spcBef>
                <a:spcPts val="0"/>
              </a:spcBef>
              <a:spcAft>
                <a:spcPts val="0"/>
              </a:spcAft>
              <a:buClr>
                <a:schemeClr val="dk1"/>
              </a:buClr>
              <a:buSzPct val="100000"/>
              <a:buNone/>
            </a:pPr>
            <a:r>
              <a:rPr b="1" lang="en-US"/>
              <a:t>Permitting complexity/ Review times</a:t>
            </a:r>
            <a:endParaRPr/>
          </a:p>
          <a:p>
            <a:pPr indent="-201930" lvl="0" marL="228600" rtl="0" algn="l">
              <a:lnSpc>
                <a:spcPct val="120000"/>
              </a:lnSpc>
              <a:spcBef>
                <a:spcPts val="0"/>
              </a:spcBef>
              <a:spcAft>
                <a:spcPts val="0"/>
              </a:spcAft>
              <a:buClr>
                <a:schemeClr val="dk1"/>
              </a:buClr>
              <a:buSzPct val="100000"/>
              <a:buFont typeface="Arial"/>
              <a:buChar char="•"/>
            </a:pPr>
            <a:r>
              <a:rPr lang="en-US"/>
              <a:t>Multiple agencies with different expectations</a:t>
            </a:r>
            <a:endParaRPr/>
          </a:p>
          <a:p>
            <a:pPr indent="-201930" lvl="0" marL="228600" rtl="0" algn="l">
              <a:lnSpc>
                <a:spcPct val="120000"/>
              </a:lnSpc>
              <a:spcBef>
                <a:spcPts val="0"/>
              </a:spcBef>
              <a:spcAft>
                <a:spcPts val="0"/>
              </a:spcAft>
              <a:buClr>
                <a:schemeClr val="dk1"/>
              </a:buClr>
              <a:buSzPct val="100000"/>
              <a:buFont typeface="Arial"/>
              <a:buChar char="•"/>
            </a:pPr>
            <a:r>
              <a:rPr lang="en-US"/>
              <a:t>Sequential reviews that slow projects</a:t>
            </a:r>
            <a:endParaRPr/>
          </a:p>
          <a:p>
            <a:pPr indent="-201930" lvl="0" marL="228600" rtl="0" algn="l">
              <a:lnSpc>
                <a:spcPct val="120000"/>
              </a:lnSpc>
              <a:spcBef>
                <a:spcPts val="0"/>
              </a:spcBef>
              <a:spcAft>
                <a:spcPts val="0"/>
              </a:spcAft>
              <a:buClr>
                <a:schemeClr val="dk1"/>
              </a:buClr>
              <a:buSzPct val="100000"/>
              <a:buFont typeface="Arial"/>
              <a:buChar char="•"/>
            </a:pPr>
            <a:r>
              <a:rPr lang="en-US"/>
              <a:t>Projects becoming outdated before implementation</a:t>
            </a:r>
            <a:endParaRPr/>
          </a:p>
          <a:p>
            <a:pPr indent="-201930" lvl="0" marL="228600" rtl="0" algn="l">
              <a:lnSpc>
                <a:spcPct val="120000"/>
              </a:lnSpc>
              <a:spcBef>
                <a:spcPts val="0"/>
              </a:spcBef>
              <a:spcAft>
                <a:spcPts val="0"/>
              </a:spcAft>
              <a:buClr>
                <a:schemeClr val="dk1"/>
              </a:buClr>
              <a:buSzPct val="100000"/>
              <a:buFont typeface="Arial"/>
              <a:buChar char="•"/>
            </a:pPr>
            <a:r>
              <a:rPr lang="en-US"/>
              <a:t>Significant financial costs associated with regulatory delays</a:t>
            </a:r>
            <a:endParaRPr/>
          </a:p>
          <a:p>
            <a:pPr indent="-228600" lvl="0" marL="228600" rtl="0" algn="l">
              <a:lnSpc>
                <a:spcPct val="120000"/>
              </a:lnSpc>
              <a:spcBef>
                <a:spcPts val="0"/>
              </a:spcBef>
              <a:spcAft>
                <a:spcPts val="0"/>
              </a:spcAft>
              <a:buClr>
                <a:schemeClr val="dk1"/>
              </a:buClr>
              <a:buSzPct val="100000"/>
              <a:buNone/>
            </a:pPr>
            <a:r>
              <a:t/>
            </a:r>
            <a:endParaRPr b="1"/>
          </a:p>
          <a:p>
            <a:pPr indent="-228600" lvl="0" marL="228600" rtl="0" algn="l">
              <a:lnSpc>
                <a:spcPct val="120000"/>
              </a:lnSpc>
              <a:spcBef>
                <a:spcPts val="0"/>
              </a:spcBef>
              <a:spcAft>
                <a:spcPts val="0"/>
              </a:spcAft>
              <a:buClr>
                <a:schemeClr val="dk1"/>
              </a:buClr>
              <a:buSzPct val="100000"/>
              <a:buNone/>
            </a:pPr>
            <a:r>
              <a:rPr b="1" lang="en-US"/>
              <a:t>Regulations designed for development</a:t>
            </a:r>
            <a:endParaRPr/>
          </a:p>
          <a:p>
            <a:pPr indent="-201930" lvl="0" marL="228600" rtl="0" algn="l">
              <a:lnSpc>
                <a:spcPct val="120000"/>
              </a:lnSpc>
              <a:spcBef>
                <a:spcPts val="0"/>
              </a:spcBef>
              <a:spcAft>
                <a:spcPts val="0"/>
              </a:spcAft>
              <a:buClr>
                <a:schemeClr val="dk1"/>
              </a:buClr>
              <a:buSzPct val="100000"/>
              <a:buFont typeface="Arial"/>
              <a:buChar char="•"/>
            </a:pPr>
            <a:r>
              <a:rPr lang="en-US"/>
              <a:t>Rules written for impacts rather than ecological improvement</a:t>
            </a:r>
            <a:endParaRPr/>
          </a:p>
          <a:p>
            <a:pPr indent="-201930" lvl="0" marL="228600" rtl="0" algn="l">
              <a:lnSpc>
                <a:spcPct val="120000"/>
              </a:lnSpc>
              <a:spcBef>
                <a:spcPts val="0"/>
              </a:spcBef>
              <a:spcAft>
                <a:spcPts val="0"/>
              </a:spcAft>
              <a:buClr>
                <a:schemeClr val="dk1"/>
              </a:buClr>
              <a:buSzPct val="100000"/>
              <a:buFont typeface="Arial"/>
              <a:buChar char="•"/>
            </a:pPr>
            <a:r>
              <a:rPr lang="en-US"/>
              <a:t>Static regulatory frameworks for dynamic coastal systems</a:t>
            </a:r>
            <a:endParaRPr/>
          </a:p>
          <a:p>
            <a:pPr indent="-201930" lvl="0" marL="228600" rtl="0" algn="l">
              <a:lnSpc>
                <a:spcPct val="120000"/>
              </a:lnSpc>
              <a:spcBef>
                <a:spcPts val="0"/>
              </a:spcBef>
              <a:spcAft>
                <a:spcPts val="0"/>
              </a:spcAft>
              <a:buClr>
                <a:schemeClr val="dk1"/>
              </a:buClr>
              <a:buSzPct val="100000"/>
              <a:buFont typeface="Arial"/>
              <a:buChar char="•"/>
            </a:pPr>
            <a:r>
              <a:rPr lang="en-US"/>
              <a:t>State vs Federal requirements = inefficient</a:t>
            </a:r>
            <a:endParaRPr b="1"/>
          </a:p>
          <a:p>
            <a:pPr indent="0" lvl="0" marL="0" rtl="0" algn="l">
              <a:lnSpc>
                <a:spcPct val="120000"/>
              </a:lnSpc>
              <a:spcBef>
                <a:spcPts val="0"/>
              </a:spcBef>
              <a:spcAft>
                <a:spcPts val="0"/>
              </a:spcAft>
              <a:buClr>
                <a:schemeClr val="dk1"/>
              </a:buClr>
              <a:buSzPct val="100000"/>
              <a:buNone/>
            </a:pPr>
            <a:r>
              <a:t/>
            </a:r>
            <a:endParaRPr b="1"/>
          </a:p>
          <a:p>
            <a:pPr indent="-228600" lvl="0" marL="228600" rtl="0" algn="l">
              <a:lnSpc>
                <a:spcPct val="120000"/>
              </a:lnSpc>
              <a:spcBef>
                <a:spcPts val="0"/>
              </a:spcBef>
              <a:spcAft>
                <a:spcPts val="0"/>
              </a:spcAft>
              <a:buClr>
                <a:schemeClr val="dk1"/>
              </a:buClr>
              <a:buSzPct val="100000"/>
              <a:buNone/>
            </a:pPr>
            <a:r>
              <a:rPr b="1" lang="en-US"/>
              <a:t>Unclear expectations</a:t>
            </a:r>
            <a:endParaRPr/>
          </a:p>
          <a:p>
            <a:pPr indent="-201930" lvl="0" marL="228600" rtl="0" algn="l">
              <a:lnSpc>
                <a:spcPct val="120000"/>
              </a:lnSpc>
              <a:spcBef>
                <a:spcPts val="0"/>
              </a:spcBef>
              <a:spcAft>
                <a:spcPts val="0"/>
              </a:spcAft>
              <a:buClr>
                <a:schemeClr val="dk1"/>
              </a:buClr>
              <a:buSzPct val="100000"/>
              <a:buFont typeface="Arial"/>
              <a:buChar char="•"/>
            </a:pPr>
            <a:r>
              <a:rPr lang="en-US"/>
              <a:t>Which data are needed vs wanted</a:t>
            </a:r>
            <a:endParaRPr/>
          </a:p>
          <a:p>
            <a:pPr indent="-201930" lvl="0" marL="228600" rtl="0" algn="l">
              <a:lnSpc>
                <a:spcPct val="120000"/>
              </a:lnSpc>
              <a:spcBef>
                <a:spcPts val="0"/>
              </a:spcBef>
              <a:spcAft>
                <a:spcPts val="0"/>
              </a:spcAft>
              <a:buClr>
                <a:schemeClr val="dk1"/>
              </a:buClr>
              <a:buSzPct val="100000"/>
              <a:buFont typeface="Arial"/>
              <a:buChar char="•"/>
            </a:pPr>
            <a:r>
              <a:rPr lang="en-US"/>
              <a:t>When to engage agencies in the process</a:t>
            </a:r>
            <a:endParaRPr/>
          </a:p>
          <a:p>
            <a:pPr indent="-201930" lvl="0" marL="228600" rtl="0" algn="l">
              <a:lnSpc>
                <a:spcPct val="120000"/>
              </a:lnSpc>
              <a:spcBef>
                <a:spcPts val="0"/>
              </a:spcBef>
              <a:spcAft>
                <a:spcPts val="0"/>
              </a:spcAft>
              <a:buClr>
                <a:schemeClr val="dk1"/>
              </a:buClr>
              <a:buSzPct val="100000"/>
              <a:buFont typeface="Arial"/>
              <a:buChar char="•"/>
            </a:pPr>
            <a:r>
              <a:rPr lang="en-US"/>
              <a:t>What monitoring is required for what</a:t>
            </a:r>
            <a:endParaRPr b="1"/>
          </a:p>
          <a:p>
            <a:pPr indent="0" lvl="0" marL="228600" rtl="0" algn="l">
              <a:lnSpc>
                <a:spcPct val="120000"/>
              </a:lnSpc>
              <a:spcBef>
                <a:spcPts val="0"/>
              </a:spcBef>
              <a:spcAft>
                <a:spcPts val="0"/>
              </a:spcAft>
              <a:buNone/>
            </a:pPr>
            <a:r>
              <a:t/>
            </a:r>
            <a:endParaRPr b="1"/>
          </a:p>
          <a:p>
            <a:pPr indent="-228600" lvl="0" marL="228600" rtl="0" algn="l">
              <a:lnSpc>
                <a:spcPct val="120000"/>
              </a:lnSpc>
              <a:spcBef>
                <a:spcPts val="0"/>
              </a:spcBef>
              <a:spcAft>
                <a:spcPts val="0"/>
              </a:spcAft>
              <a:buClr>
                <a:schemeClr val="dk1"/>
              </a:buClr>
              <a:buSzPct val="100000"/>
              <a:buNone/>
            </a:pPr>
            <a:r>
              <a:rPr b="1" lang="en-US"/>
              <a:t>Innovation barriers</a:t>
            </a:r>
            <a:endParaRPr/>
          </a:p>
          <a:p>
            <a:pPr indent="-201930" lvl="0" marL="228600" rtl="0" algn="l">
              <a:lnSpc>
                <a:spcPct val="120000"/>
              </a:lnSpc>
              <a:spcBef>
                <a:spcPts val="0"/>
              </a:spcBef>
              <a:spcAft>
                <a:spcPts val="0"/>
              </a:spcAft>
              <a:buClr>
                <a:schemeClr val="dk1"/>
              </a:buClr>
              <a:buSzPct val="100000"/>
              <a:buFont typeface="Arial"/>
              <a:buChar char="•"/>
            </a:pPr>
            <a:r>
              <a:rPr lang="en-US"/>
              <a:t>Difficulty permitting new restoration techniques</a:t>
            </a:r>
            <a:endParaRPr/>
          </a:p>
          <a:p>
            <a:pPr indent="-201930" lvl="0" marL="228600" rtl="0" algn="l">
              <a:lnSpc>
                <a:spcPct val="120000"/>
              </a:lnSpc>
              <a:spcBef>
                <a:spcPts val="0"/>
              </a:spcBef>
              <a:spcAft>
                <a:spcPts val="0"/>
              </a:spcAft>
              <a:buClr>
                <a:schemeClr val="dk1"/>
              </a:buClr>
              <a:buSzPct val="100000"/>
              <a:buFont typeface="Arial"/>
              <a:buChar char="•"/>
            </a:pPr>
            <a:r>
              <a:rPr lang="en-US"/>
              <a:t>Limited pathways for pilot projects</a:t>
            </a:r>
            <a:endParaRPr/>
          </a:p>
          <a:p>
            <a:pPr indent="-201930" lvl="0" marL="228600" rtl="0" algn="l">
              <a:lnSpc>
                <a:spcPct val="120000"/>
              </a:lnSpc>
              <a:spcBef>
                <a:spcPts val="0"/>
              </a:spcBef>
              <a:spcAft>
                <a:spcPts val="0"/>
              </a:spcAft>
              <a:buClr>
                <a:schemeClr val="dk1"/>
              </a:buClr>
              <a:buSzPct val="100000"/>
              <a:buFont typeface="Arial"/>
              <a:buChar char="•"/>
            </a:pPr>
            <a:r>
              <a:rPr lang="en-US"/>
              <a:t>Some lack of tech expertise in reviews = inability to allow innovation </a:t>
            </a:r>
            <a:endParaRPr/>
          </a:p>
          <a:p>
            <a:pPr indent="-201930" lvl="0" marL="228600" rtl="0" algn="l">
              <a:lnSpc>
                <a:spcPct val="120000"/>
              </a:lnSpc>
              <a:spcBef>
                <a:spcPts val="0"/>
              </a:spcBef>
              <a:spcAft>
                <a:spcPts val="0"/>
              </a:spcAft>
              <a:buClr>
                <a:schemeClr val="dk1"/>
              </a:buClr>
              <a:buSzPct val="100000"/>
              <a:buFont typeface="Arial"/>
              <a:buChar char="•"/>
            </a:pPr>
            <a:r>
              <a:rPr lang="en-US"/>
              <a:t>Lack of understanding how to manage risk and balance for benefits</a:t>
            </a:r>
            <a:endParaRPr/>
          </a:p>
          <a:p>
            <a:pPr indent="-201930" lvl="0" marL="228600" rtl="0" algn="l">
              <a:lnSpc>
                <a:spcPct val="120000"/>
              </a:lnSpc>
              <a:spcBef>
                <a:spcPts val="0"/>
              </a:spcBef>
              <a:spcAft>
                <a:spcPts val="0"/>
              </a:spcAft>
              <a:buClr>
                <a:schemeClr val="dk1"/>
              </a:buClr>
              <a:buSzPct val="100000"/>
              <a:buFont typeface="Arial"/>
              <a:buChar char="•"/>
            </a:pPr>
            <a:r>
              <a:rPr lang="en-US"/>
              <a:t>Length and Complexity of the Permitting Process</a:t>
            </a:r>
            <a:endParaRPr/>
          </a:p>
          <a:p>
            <a:pPr indent="0" lvl="0" marL="0" rtl="0" algn="l">
              <a:lnSpc>
                <a:spcPct val="120000"/>
              </a:lnSpc>
              <a:spcBef>
                <a:spcPts val="0"/>
              </a:spcBef>
              <a:spcAft>
                <a:spcPts val="0"/>
              </a:spcAft>
              <a:buClr>
                <a:schemeClr val="dk1"/>
              </a:buClr>
              <a:buSzPct val="100000"/>
              <a:buNone/>
            </a:pPr>
            <a:r>
              <a:t/>
            </a:r>
            <a:endParaRPr b="1"/>
          </a:p>
          <a:p>
            <a:pPr indent="-228600" lvl="0" marL="228600" rtl="0" algn="l">
              <a:lnSpc>
                <a:spcPct val="120000"/>
              </a:lnSpc>
              <a:spcBef>
                <a:spcPts val="0"/>
              </a:spcBef>
              <a:spcAft>
                <a:spcPts val="0"/>
              </a:spcAft>
              <a:buClr>
                <a:srgbClr val="3A7D22"/>
              </a:buClr>
              <a:buSzPct val="100000"/>
              <a:buNone/>
            </a:pPr>
            <a:r>
              <a:rPr b="1" lang="en-US">
                <a:solidFill>
                  <a:srgbClr val="3A7D22"/>
                </a:solidFill>
              </a:rPr>
              <a:t>Bottom line:</a:t>
            </a:r>
            <a:endParaRPr>
              <a:solidFill>
                <a:srgbClr val="3A7D22"/>
              </a:solidFill>
            </a:endParaRPr>
          </a:p>
          <a:p>
            <a:pPr indent="-228600" lvl="0" marL="228600" rtl="0" algn="l">
              <a:lnSpc>
                <a:spcPct val="120000"/>
              </a:lnSpc>
              <a:spcBef>
                <a:spcPts val="0"/>
              </a:spcBef>
              <a:spcAft>
                <a:spcPts val="0"/>
              </a:spcAft>
              <a:buClr>
                <a:srgbClr val="3A7D22"/>
              </a:buClr>
              <a:buSzPct val="100000"/>
              <a:buNone/>
            </a:pPr>
            <a:r>
              <a:rPr lang="en-US">
                <a:solidFill>
                  <a:srgbClr val="3A7D22"/>
                </a:solidFill>
              </a:rPr>
              <a:t>Practitioners emphasized that </a:t>
            </a:r>
            <a:r>
              <a:rPr b="1" lang="en-US">
                <a:solidFill>
                  <a:srgbClr val="3A7D22"/>
                </a:solidFill>
              </a:rPr>
              <a:t>the current process is long, difficult to navigate and not designed for restoration projects</a:t>
            </a:r>
            <a:endParaRPr/>
          </a:p>
          <a:p>
            <a:pPr indent="-228600" lvl="0" marL="228600" rtl="0" algn="l">
              <a:lnSpc>
                <a:spcPct val="120000"/>
              </a:lnSpc>
              <a:spcBef>
                <a:spcPts val="0"/>
              </a:spcBef>
              <a:spcAft>
                <a:spcPts val="0"/>
              </a:spcAft>
              <a:buClr>
                <a:schemeClr val="dk1"/>
              </a:buClr>
              <a:buSzPct val="100000"/>
              <a:buNone/>
            </a:pPr>
            <a:r>
              <a:t/>
            </a:r>
            <a:endParaRPr b="1">
              <a:solidFill>
                <a:srgbClr val="3A7D22"/>
              </a:solidFill>
            </a:endParaRPr>
          </a:p>
          <a:p>
            <a:pPr indent="-228600" lvl="0" marL="228600" rtl="0" algn="l">
              <a:lnSpc>
                <a:spcPct val="120000"/>
              </a:lnSpc>
              <a:spcBef>
                <a:spcPts val="0"/>
              </a:spcBef>
              <a:spcAft>
                <a:spcPts val="0"/>
              </a:spcAft>
              <a:buClr>
                <a:srgbClr val="3A7D22"/>
              </a:buClr>
              <a:buSzPct val="100000"/>
              <a:buNone/>
            </a:pPr>
            <a:r>
              <a:rPr lang="en-US">
                <a:solidFill>
                  <a:srgbClr val="3A7D22"/>
                </a:solidFill>
              </a:rPr>
              <a:t>Practitioners want </a:t>
            </a:r>
            <a:r>
              <a:rPr b="1" lang="en-US">
                <a:solidFill>
                  <a:srgbClr val="3A7D22"/>
                </a:solidFill>
              </a:rPr>
              <a:t>predictability, clarity, and flexibility to design projects that will be successful and work in changing coastal systems.</a:t>
            </a:r>
            <a:r>
              <a:rPr lang="en-US">
                <a:solidFill>
                  <a:srgbClr val="3A7D22"/>
                </a:solidFill>
              </a:rPr>
              <a:t> </a:t>
            </a:r>
            <a:endParaRPr/>
          </a:p>
          <a:p>
            <a:pPr indent="-228600" lvl="0" marL="228600" rtl="0" algn="l">
              <a:lnSpc>
                <a:spcPct val="120000"/>
              </a:lnSpc>
              <a:spcBef>
                <a:spcPts val="0"/>
              </a:spcBef>
              <a:spcAft>
                <a:spcPts val="0"/>
              </a:spcAft>
              <a:buClr>
                <a:schemeClr val="dk1"/>
              </a:buClr>
              <a:buSzPct val="100000"/>
              <a:buNone/>
            </a:pPr>
            <a:r>
              <a:t/>
            </a:r>
            <a:endParaRPr>
              <a:solidFill>
                <a:srgbClr val="3A7D22"/>
              </a:solidFill>
            </a:endParaRPr>
          </a:p>
          <a:p>
            <a:pPr indent="0" lvl="0" marL="0" rtl="0" algn="l">
              <a:lnSpc>
                <a:spcPct val="120000"/>
              </a:lnSpc>
              <a:spcBef>
                <a:spcPts val="0"/>
              </a:spcBef>
              <a:spcAft>
                <a:spcPts val="0"/>
              </a:spcAft>
              <a:buClr>
                <a:schemeClr val="dk1"/>
              </a:buClr>
              <a:buSzPct val="100000"/>
              <a:buNone/>
            </a:pPr>
            <a:r>
              <a:t/>
            </a:r>
            <a:endParaRPr/>
          </a:p>
        </p:txBody>
      </p:sp>
      <p:pic>
        <p:nvPicPr>
          <p:cNvPr id="183" name="Google Shape;183;p5"/>
          <p:cNvPicPr preferRelativeResize="0"/>
          <p:nvPr/>
        </p:nvPicPr>
        <p:blipFill rotWithShape="1">
          <a:blip r:embed="rId3">
            <a:alphaModFix/>
          </a:blip>
          <a:srcRect b="0" l="0" r="0" t="0"/>
          <a:stretch/>
        </p:blipFill>
        <p:spPr>
          <a:xfrm>
            <a:off x="7861303" y="97655"/>
            <a:ext cx="4330697" cy="6492875"/>
          </a:xfrm>
          <a:prstGeom prst="rect">
            <a:avLst/>
          </a:prstGeom>
          <a:noFill/>
          <a:ln>
            <a:noFill/>
          </a:ln>
        </p:spPr>
      </p:pic>
      <p:sp>
        <p:nvSpPr>
          <p:cNvPr id="184" name="Google Shape;184;p5"/>
          <p:cNvSpPr txBox="1"/>
          <p:nvPr/>
        </p:nvSpPr>
        <p:spPr>
          <a:xfrm>
            <a:off x="8320930" y="6550223"/>
            <a:ext cx="433069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Horseshoe Crabs in NJ. Photo by Susan Allen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txBox="1"/>
          <p:nvPr>
            <p:ph type="title"/>
          </p:nvPr>
        </p:nvSpPr>
        <p:spPr>
          <a:xfrm>
            <a:off x="142043" y="130550"/>
            <a:ext cx="11657162"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A7D22"/>
              </a:buClr>
              <a:buSzPts val="3200"/>
              <a:buFont typeface="Play"/>
              <a:buNone/>
            </a:pPr>
            <a:r>
              <a:rPr b="1" lang="en-US" sz="3200">
                <a:solidFill>
                  <a:srgbClr val="3A7D22"/>
                </a:solidFill>
              </a:rPr>
              <a:t>Specific Regulatory Hurdles ID’ed</a:t>
            </a:r>
            <a:endParaRPr b="1" sz="3200">
              <a:solidFill>
                <a:srgbClr val="3A7D22"/>
              </a:solidFill>
            </a:endParaRPr>
          </a:p>
        </p:txBody>
      </p:sp>
      <p:sp>
        <p:nvSpPr>
          <p:cNvPr id="191" name="Google Shape;191;p6"/>
          <p:cNvSpPr txBox="1"/>
          <p:nvPr>
            <p:ph idx="1" type="body"/>
          </p:nvPr>
        </p:nvSpPr>
        <p:spPr>
          <a:xfrm>
            <a:off x="0" y="909350"/>
            <a:ext cx="7437000" cy="5966700"/>
          </a:xfrm>
          <a:prstGeom prst="rect">
            <a:avLst/>
          </a:prstGeom>
          <a:noFill/>
          <a:ln>
            <a:noFill/>
          </a:ln>
        </p:spPr>
        <p:txBody>
          <a:bodyPr anchorCtr="0" anchor="t" bIns="45700" lIns="91425" spcFirstLastPara="1" rIns="91425" wrap="square" tIns="45700">
            <a:normAutofit fontScale="62500" lnSpcReduction="10000"/>
          </a:bodyPr>
          <a:lstStyle/>
          <a:p>
            <a:pPr indent="-215265" lvl="0" marL="228600" rtl="0" algn="l">
              <a:lnSpc>
                <a:spcPct val="90000"/>
              </a:lnSpc>
              <a:spcBef>
                <a:spcPts val="0"/>
              </a:spcBef>
              <a:spcAft>
                <a:spcPts val="0"/>
              </a:spcAft>
              <a:buClr>
                <a:schemeClr val="dk1"/>
              </a:buClr>
              <a:buSzPct val="100000"/>
              <a:buChar char="•"/>
            </a:pPr>
            <a:r>
              <a:rPr b="1" lang="en-US"/>
              <a:t>Historic Regulatory Lines That Limit Restoration</a:t>
            </a:r>
            <a:endParaRPr/>
          </a:p>
          <a:p>
            <a:pPr indent="-217169" lvl="1" marL="685800" rtl="0" algn="l">
              <a:lnSpc>
                <a:spcPct val="90000"/>
              </a:lnSpc>
              <a:spcBef>
                <a:spcPts val="500"/>
              </a:spcBef>
              <a:spcAft>
                <a:spcPts val="0"/>
              </a:spcAft>
              <a:buClr>
                <a:schemeClr val="dk1"/>
              </a:buClr>
              <a:buSzPct val="100000"/>
              <a:buChar char="•"/>
            </a:pPr>
            <a:r>
              <a:rPr lang="en-US"/>
              <a:t>1977 NJ tideline regulations (GP-24) limiting restoration on historic fill areas</a:t>
            </a:r>
            <a:endParaRPr/>
          </a:p>
          <a:p>
            <a:pPr indent="-217169" lvl="1" marL="685800" rtl="0" algn="l">
              <a:lnSpc>
                <a:spcPct val="90000"/>
              </a:lnSpc>
              <a:spcBef>
                <a:spcPts val="500"/>
              </a:spcBef>
              <a:spcAft>
                <a:spcPts val="0"/>
              </a:spcAft>
              <a:buClr>
                <a:schemeClr val="dk1"/>
              </a:buClr>
              <a:buSzPct val="100000"/>
              <a:buChar char="•"/>
            </a:pPr>
            <a:r>
              <a:rPr lang="en-US"/>
              <a:t>Other historic polygons/ restrictions on habitat not current</a:t>
            </a:r>
            <a:endParaRPr/>
          </a:p>
          <a:p>
            <a:pPr indent="-217169" lvl="1" marL="685800" rtl="0" algn="l">
              <a:lnSpc>
                <a:spcPct val="90000"/>
              </a:lnSpc>
              <a:spcBef>
                <a:spcPts val="500"/>
              </a:spcBef>
              <a:spcAft>
                <a:spcPts val="0"/>
              </a:spcAft>
              <a:buClr>
                <a:schemeClr val="dk1"/>
              </a:buClr>
              <a:buSzPct val="100000"/>
              <a:buChar char="•"/>
            </a:pPr>
            <a:r>
              <a:rPr lang="en-US"/>
              <a:t>Rules tied to historic conditions rather than current ecological opportunity</a:t>
            </a:r>
            <a:endParaRPr/>
          </a:p>
          <a:p>
            <a:pPr indent="-121919" lvl="1" marL="685800" rtl="0" algn="l">
              <a:lnSpc>
                <a:spcPct val="90000"/>
              </a:lnSpc>
              <a:spcBef>
                <a:spcPts val="500"/>
              </a:spcBef>
              <a:spcAft>
                <a:spcPts val="0"/>
              </a:spcAft>
              <a:buClr>
                <a:schemeClr val="dk1"/>
              </a:buClr>
              <a:buSzPct val="100000"/>
              <a:buNone/>
            </a:pPr>
            <a:r>
              <a:t/>
            </a:r>
            <a:endParaRPr/>
          </a:p>
          <a:p>
            <a:pPr indent="-215265" lvl="0" marL="228600" rtl="0" algn="l">
              <a:lnSpc>
                <a:spcPct val="90000"/>
              </a:lnSpc>
              <a:spcBef>
                <a:spcPts val="1000"/>
              </a:spcBef>
              <a:spcAft>
                <a:spcPts val="0"/>
              </a:spcAft>
              <a:buClr>
                <a:schemeClr val="dk1"/>
              </a:buClr>
              <a:buSzPct val="100000"/>
              <a:buChar char="•"/>
            </a:pPr>
            <a:r>
              <a:rPr b="1" lang="en-US"/>
              <a:t>Conflicting or Overlapping Agency Restrictions</a:t>
            </a:r>
            <a:endParaRPr/>
          </a:p>
          <a:p>
            <a:pPr indent="-217169" lvl="1" marL="685800" rtl="0" algn="l">
              <a:lnSpc>
                <a:spcPct val="90000"/>
              </a:lnSpc>
              <a:spcBef>
                <a:spcPts val="500"/>
              </a:spcBef>
              <a:spcAft>
                <a:spcPts val="0"/>
              </a:spcAft>
              <a:buClr>
                <a:schemeClr val="dk1"/>
              </a:buClr>
              <a:buSzPct val="100000"/>
              <a:buChar char="•"/>
            </a:pPr>
            <a:r>
              <a:rPr lang="en-US"/>
              <a:t>USFWS vs NOAA marsh or other habitat timing restrictions</a:t>
            </a:r>
            <a:endParaRPr/>
          </a:p>
          <a:p>
            <a:pPr indent="-217169" lvl="1" marL="685800" rtl="0" algn="l">
              <a:lnSpc>
                <a:spcPct val="90000"/>
              </a:lnSpc>
              <a:spcBef>
                <a:spcPts val="500"/>
              </a:spcBef>
              <a:spcAft>
                <a:spcPts val="0"/>
              </a:spcAft>
              <a:buClr>
                <a:schemeClr val="dk1"/>
              </a:buClr>
              <a:buSzPct val="100000"/>
              <a:buChar char="•"/>
            </a:pPr>
            <a:r>
              <a:rPr lang="en-US"/>
              <a:t>Differences between state and federal permitting requirements</a:t>
            </a:r>
            <a:endParaRPr/>
          </a:p>
          <a:p>
            <a:pPr indent="-217169" lvl="1" marL="685800" rtl="0" algn="l">
              <a:lnSpc>
                <a:spcPct val="90000"/>
              </a:lnSpc>
              <a:spcBef>
                <a:spcPts val="500"/>
              </a:spcBef>
              <a:spcAft>
                <a:spcPts val="0"/>
              </a:spcAft>
              <a:buClr>
                <a:schemeClr val="dk1"/>
              </a:buClr>
              <a:buSzPct val="100000"/>
              <a:buChar char="•"/>
            </a:pPr>
            <a:r>
              <a:rPr lang="en-US"/>
              <a:t>Corps permitting processes vs state permitting processes</a:t>
            </a:r>
            <a:endParaRPr/>
          </a:p>
          <a:p>
            <a:pPr indent="-104140" lvl="0" marL="228600" rtl="0" algn="l">
              <a:lnSpc>
                <a:spcPct val="90000"/>
              </a:lnSpc>
              <a:spcBef>
                <a:spcPts val="1000"/>
              </a:spcBef>
              <a:spcAft>
                <a:spcPts val="0"/>
              </a:spcAft>
              <a:buClr>
                <a:schemeClr val="dk1"/>
              </a:buClr>
              <a:buSzPct val="100000"/>
              <a:buNone/>
            </a:pPr>
            <a:r>
              <a:t/>
            </a:r>
            <a:endParaRPr b="1"/>
          </a:p>
          <a:p>
            <a:pPr indent="-215265" lvl="0" marL="228600" rtl="0" algn="l">
              <a:lnSpc>
                <a:spcPct val="90000"/>
              </a:lnSpc>
              <a:spcBef>
                <a:spcPts val="1000"/>
              </a:spcBef>
              <a:spcAft>
                <a:spcPts val="0"/>
              </a:spcAft>
              <a:buClr>
                <a:schemeClr val="dk1"/>
              </a:buClr>
              <a:buSzPct val="100000"/>
              <a:buChar char="•"/>
            </a:pPr>
            <a:r>
              <a:rPr b="1" lang="en-US"/>
              <a:t>Habitat Protection Rules That Limit Restoration Approaches</a:t>
            </a:r>
            <a:endParaRPr/>
          </a:p>
          <a:p>
            <a:pPr indent="-217169" lvl="1" marL="685800" rtl="0" algn="l">
              <a:lnSpc>
                <a:spcPct val="90000"/>
              </a:lnSpc>
              <a:spcBef>
                <a:spcPts val="500"/>
              </a:spcBef>
              <a:spcAft>
                <a:spcPts val="0"/>
              </a:spcAft>
              <a:buClr>
                <a:schemeClr val="dk1"/>
              </a:buClr>
              <a:buSzPct val="100000"/>
              <a:buChar char="•"/>
            </a:pPr>
            <a:r>
              <a:rPr lang="en-US"/>
              <a:t>Shellfish restrictions related to poaching prevention</a:t>
            </a:r>
            <a:endParaRPr/>
          </a:p>
          <a:p>
            <a:pPr indent="-217169" lvl="1" marL="685800" rtl="0" algn="l">
              <a:lnSpc>
                <a:spcPct val="90000"/>
              </a:lnSpc>
              <a:spcBef>
                <a:spcPts val="500"/>
              </a:spcBef>
              <a:spcAft>
                <a:spcPts val="0"/>
              </a:spcAft>
              <a:buClr>
                <a:schemeClr val="dk1"/>
              </a:buClr>
              <a:buSzPct val="100000"/>
              <a:buChar char="•"/>
            </a:pPr>
            <a:r>
              <a:rPr lang="en-US"/>
              <a:t>SAV (Submerged Aquatic Vegetation) constraints</a:t>
            </a:r>
            <a:endParaRPr/>
          </a:p>
          <a:p>
            <a:pPr indent="-217169" lvl="1" marL="685800" rtl="0" algn="l">
              <a:lnSpc>
                <a:spcPct val="90000"/>
              </a:lnSpc>
              <a:spcBef>
                <a:spcPts val="500"/>
              </a:spcBef>
              <a:spcAft>
                <a:spcPts val="0"/>
              </a:spcAft>
              <a:buClr>
                <a:schemeClr val="dk1"/>
              </a:buClr>
              <a:buSzPct val="100000"/>
              <a:buChar char="•"/>
            </a:pPr>
            <a:r>
              <a:rPr lang="en-US"/>
              <a:t>Winter flounder and Essential Fish Habitat (EFH) restrictions</a:t>
            </a:r>
            <a:endParaRPr/>
          </a:p>
          <a:p>
            <a:pPr indent="-217169" lvl="1" marL="685800" rtl="0" algn="l">
              <a:lnSpc>
                <a:spcPct val="90000"/>
              </a:lnSpc>
              <a:spcBef>
                <a:spcPts val="500"/>
              </a:spcBef>
              <a:spcAft>
                <a:spcPts val="0"/>
              </a:spcAft>
              <a:buClr>
                <a:schemeClr val="dk1"/>
              </a:buClr>
              <a:buSzPct val="100000"/>
              <a:buChar char="•"/>
            </a:pPr>
            <a:r>
              <a:rPr lang="en-US"/>
              <a:t>Habitat trade-off concerns when restoring marshes or reefs</a:t>
            </a:r>
            <a:endParaRPr/>
          </a:p>
          <a:p>
            <a:pPr indent="-104140" lvl="0" marL="228600" rtl="0" algn="l">
              <a:lnSpc>
                <a:spcPct val="90000"/>
              </a:lnSpc>
              <a:spcBef>
                <a:spcPts val="1000"/>
              </a:spcBef>
              <a:spcAft>
                <a:spcPts val="0"/>
              </a:spcAft>
              <a:buClr>
                <a:schemeClr val="dk1"/>
              </a:buClr>
              <a:buSzPct val="100000"/>
              <a:buNone/>
            </a:pPr>
            <a:r>
              <a:t/>
            </a:r>
            <a:endParaRPr b="1"/>
          </a:p>
          <a:p>
            <a:pPr indent="-215265" lvl="0" marL="228600" rtl="0" algn="l">
              <a:lnSpc>
                <a:spcPct val="90000"/>
              </a:lnSpc>
              <a:spcBef>
                <a:spcPts val="1000"/>
              </a:spcBef>
              <a:spcAft>
                <a:spcPts val="0"/>
              </a:spcAft>
              <a:buClr>
                <a:schemeClr val="dk1"/>
              </a:buClr>
              <a:buSzPct val="100000"/>
              <a:buChar char="•"/>
            </a:pPr>
            <a:r>
              <a:rPr b="1" lang="en-US"/>
              <a:t>Static Regulatory Frameworks for Dynamic Coastal Systems</a:t>
            </a:r>
            <a:endParaRPr/>
          </a:p>
          <a:p>
            <a:pPr indent="-217169" lvl="1" marL="685800" rtl="0" algn="l">
              <a:lnSpc>
                <a:spcPct val="90000"/>
              </a:lnSpc>
              <a:spcBef>
                <a:spcPts val="500"/>
              </a:spcBef>
              <a:spcAft>
                <a:spcPts val="0"/>
              </a:spcAft>
              <a:buClr>
                <a:schemeClr val="dk1"/>
              </a:buClr>
              <a:buSzPct val="100000"/>
              <a:buChar char="•"/>
            </a:pPr>
            <a:r>
              <a:rPr lang="en-US"/>
              <a:t>Permits for in-kind maintenance that do not account for sea-level rise</a:t>
            </a:r>
            <a:endParaRPr/>
          </a:p>
          <a:p>
            <a:pPr indent="-217169" lvl="1" marL="685800" rtl="0" algn="l">
              <a:lnSpc>
                <a:spcPct val="90000"/>
              </a:lnSpc>
              <a:spcBef>
                <a:spcPts val="500"/>
              </a:spcBef>
              <a:spcAft>
                <a:spcPts val="0"/>
              </a:spcAft>
              <a:buClr>
                <a:schemeClr val="dk1"/>
              </a:buClr>
              <a:buSzPct val="100000"/>
              <a:buChar char="•"/>
            </a:pPr>
            <a:r>
              <a:rPr lang="en-US"/>
              <a:t>Restoration design that requires time to establish hydrology and elevation before planting</a:t>
            </a:r>
            <a:endParaRPr/>
          </a:p>
          <a:p>
            <a:pPr indent="-217169" lvl="1" marL="685800" rtl="0" algn="l">
              <a:lnSpc>
                <a:spcPct val="90000"/>
              </a:lnSpc>
              <a:spcBef>
                <a:spcPts val="500"/>
              </a:spcBef>
              <a:spcAft>
                <a:spcPts val="0"/>
              </a:spcAft>
              <a:buClr>
                <a:schemeClr val="dk1"/>
              </a:buClr>
              <a:buSzPct val="100000"/>
              <a:buChar char="•"/>
            </a:pPr>
            <a:r>
              <a:rPr lang="en-US"/>
              <a:t>Difficulty incorporating adaptive management</a:t>
            </a:r>
            <a:endParaRPr/>
          </a:p>
          <a:p>
            <a:pPr indent="-217169" lvl="1" marL="685800" rtl="0" algn="l">
              <a:lnSpc>
                <a:spcPct val="90000"/>
              </a:lnSpc>
              <a:spcBef>
                <a:spcPts val="500"/>
              </a:spcBef>
              <a:spcAft>
                <a:spcPts val="0"/>
              </a:spcAft>
              <a:buClr>
                <a:schemeClr val="dk1"/>
              </a:buClr>
              <a:buSzPct val="100000"/>
              <a:buChar char="•"/>
            </a:pPr>
            <a:r>
              <a:rPr lang="en-US"/>
              <a:t>Mitigation required for ecological tradeoffs</a:t>
            </a:r>
            <a:endParaRPr/>
          </a:p>
        </p:txBody>
      </p:sp>
      <p:sp>
        <p:nvSpPr>
          <p:cNvPr id="192" name="Google Shape;192;p6"/>
          <p:cNvSpPr txBox="1"/>
          <p:nvPr/>
        </p:nvSpPr>
        <p:spPr>
          <a:xfrm>
            <a:off x="7723573" y="6067887"/>
            <a:ext cx="44033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Building biodegradable shell bag reefs in Delaware Bay, NJ</a:t>
            </a:r>
            <a:endParaRPr/>
          </a:p>
        </p:txBody>
      </p:sp>
      <p:pic>
        <p:nvPicPr>
          <p:cNvPr id="193" name="Google Shape;193;p6"/>
          <p:cNvPicPr preferRelativeResize="0"/>
          <p:nvPr/>
        </p:nvPicPr>
        <p:blipFill rotWithShape="1">
          <a:blip r:embed="rId3">
            <a:alphaModFix/>
          </a:blip>
          <a:srcRect b="0" l="22947" r="-657" t="0"/>
          <a:stretch/>
        </p:blipFill>
        <p:spPr>
          <a:xfrm>
            <a:off x="7680736" y="1884136"/>
            <a:ext cx="4446161" cy="40171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txBox="1"/>
          <p:nvPr>
            <p:ph type="title"/>
          </p:nvPr>
        </p:nvSpPr>
        <p:spPr>
          <a:xfrm>
            <a:off x="1091954" y="18255"/>
            <a:ext cx="10049522"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A7D22"/>
              </a:buClr>
              <a:buSzPts val="4400"/>
              <a:buFont typeface="Play"/>
              <a:buNone/>
            </a:pPr>
            <a:r>
              <a:rPr b="1" lang="en-US">
                <a:solidFill>
                  <a:srgbClr val="3A7D22"/>
                </a:solidFill>
              </a:rPr>
              <a:t>Most Difficult Projects to Permit</a:t>
            </a:r>
            <a:endParaRPr/>
          </a:p>
        </p:txBody>
      </p:sp>
      <p:sp>
        <p:nvSpPr>
          <p:cNvPr id="200" name="Google Shape;200;p7"/>
          <p:cNvSpPr txBox="1"/>
          <p:nvPr>
            <p:ph idx="1" type="body"/>
          </p:nvPr>
        </p:nvSpPr>
        <p:spPr>
          <a:xfrm>
            <a:off x="527481" y="1343818"/>
            <a:ext cx="8238230" cy="5234535"/>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20000"/>
              </a:lnSpc>
              <a:spcBef>
                <a:spcPts val="0"/>
              </a:spcBef>
              <a:spcAft>
                <a:spcPts val="0"/>
              </a:spcAft>
              <a:buClr>
                <a:schemeClr val="dk1"/>
              </a:buClr>
              <a:buSzPct val="100000"/>
              <a:buChar char="•"/>
            </a:pPr>
            <a:r>
              <a:rPr b="1" lang="en-US"/>
              <a:t>Shoreline edge and marsh </a:t>
            </a:r>
            <a:r>
              <a:rPr lang="en-US"/>
              <a:t>platform restoration projects, especially where marsh loss is severe, though this where we lose the most coastal habitat. </a:t>
            </a:r>
            <a:endParaRPr/>
          </a:p>
          <a:p>
            <a:pPr indent="-228600" lvl="0" marL="228600" rtl="0" algn="l">
              <a:lnSpc>
                <a:spcPct val="120000"/>
              </a:lnSpc>
              <a:spcBef>
                <a:spcPts val="1000"/>
              </a:spcBef>
              <a:spcAft>
                <a:spcPts val="0"/>
              </a:spcAft>
              <a:buClr>
                <a:schemeClr val="dk1"/>
              </a:buClr>
              <a:buSzPct val="100000"/>
              <a:buChar char="•"/>
            </a:pPr>
            <a:r>
              <a:rPr b="1" lang="en-US"/>
              <a:t>Projects without historical data </a:t>
            </a:r>
            <a:r>
              <a:rPr lang="en-US"/>
              <a:t>face higher costs and additional scrutiny.</a:t>
            </a:r>
            <a:endParaRPr/>
          </a:p>
          <a:p>
            <a:pPr indent="-228600" lvl="0" marL="228600" rtl="0" algn="l">
              <a:lnSpc>
                <a:spcPct val="120000"/>
              </a:lnSpc>
              <a:spcBef>
                <a:spcPts val="1000"/>
              </a:spcBef>
              <a:spcAft>
                <a:spcPts val="0"/>
              </a:spcAft>
              <a:buClr>
                <a:schemeClr val="dk1"/>
              </a:buClr>
              <a:buSzPct val="100000"/>
              <a:buChar char="•"/>
            </a:pPr>
            <a:r>
              <a:rPr b="1" lang="en-US"/>
              <a:t>Projects with habitat conversion </a:t>
            </a:r>
            <a:r>
              <a:rPr lang="en-US"/>
              <a:t>to address process issues (tradeoffs)</a:t>
            </a:r>
            <a:endParaRPr/>
          </a:p>
          <a:p>
            <a:pPr indent="-228600" lvl="0" marL="228600" rtl="0" algn="l">
              <a:lnSpc>
                <a:spcPct val="120000"/>
              </a:lnSpc>
              <a:spcBef>
                <a:spcPts val="1000"/>
              </a:spcBef>
              <a:spcAft>
                <a:spcPts val="0"/>
              </a:spcAft>
              <a:buClr>
                <a:schemeClr val="dk1"/>
              </a:buClr>
              <a:buSzPct val="100000"/>
              <a:buChar char="•"/>
            </a:pPr>
            <a:r>
              <a:rPr lang="en-US"/>
              <a:t>Multiple jurisdictions can create conflicting review processes (i.e: </a:t>
            </a:r>
            <a:r>
              <a:rPr b="1" lang="en-US"/>
              <a:t>one agency requiring review before another will act</a:t>
            </a:r>
            <a:r>
              <a:rPr lang="en-US"/>
              <a:t>).</a:t>
            </a:r>
            <a:endParaRPr/>
          </a:p>
          <a:p>
            <a:pPr indent="-228600" lvl="0" marL="228600" rtl="0" algn="l">
              <a:lnSpc>
                <a:spcPct val="120000"/>
              </a:lnSpc>
              <a:spcBef>
                <a:spcPts val="1000"/>
              </a:spcBef>
              <a:spcAft>
                <a:spcPts val="0"/>
              </a:spcAft>
              <a:buClr>
                <a:schemeClr val="dk1"/>
              </a:buClr>
              <a:buSzPct val="100000"/>
              <a:buChar char="•"/>
            </a:pPr>
            <a:r>
              <a:rPr b="1" lang="en-US"/>
              <a:t>Beneficial Use of Dredged Material</a:t>
            </a:r>
            <a:r>
              <a:rPr lang="en-US"/>
              <a:t> (BUDM) permits can be particularly complex.</a:t>
            </a:r>
            <a:endParaRPr/>
          </a:p>
          <a:p>
            <a:pPr indent="-228600" lvl="0" marL="228600" rtl="0" algn="l">
              <a:lnSpc>
                <a:spcPct val="120000"/>
              </a:lnSpc>
              <a:spcBef>
                <a:spcPts val="1000"/>
              </a:spcBef>
              <a:spcAft>
                <a:spcPts val="0"/>
              </a:spcAft>
              <a:buClr>
                <a:schemeClr val="dk1"/>
              </a:buClr>
              <a:buSzPct val="100000"/>
              <a:buChar char="•"/>
            </a:pPr>
            <a:r>
              <a:rPr lang="en-US"/>
              <a:t>Projects in </a:t>
            </a:r>
            <a:r>
              <a:rPr b="1" lang="en-US"/>
              <a:t>highly developed areas </a:t>
            </a:r>
            <a:r>
              <a:rPr lang="en-US"/>
              <a:t>often face tension between coastal resilience needs and ecological restoration goals.</a:t>
            </a:r>
            <a:endParaRPr/>
          </a:p>
        </p:txBody>
      </p:sp>
      <p:pic>
        <p:nvPicPr>
          <p:cNvPr id="201" name="Google Shape;201;p7"/>
          <p:cNvPicPr preferRelativeResize="0"/>
          <p:nvPr/>
        </p:nvPicPr>
        <p:blipFill rotWithShape="1">
          <a:blip r:embed="rId3">
            <a:alphaModFix/>
          </a:blip>
          <a:srcRect b="0" l="0" r="0" t="0"/>
          <a:stretch/>
        </p:blipFill>
        <p:spPr>
          <a:xfrm>
            <a:off x="8987427" y="1260630"/>
            <a:ext cx="3094591" cy="2297404"/>
          </a:xfrm>
          <a:prstGeom prst="rect">
            <a:avLst/>
          </a:prstGeom>
          <a:noFill/>
          <a:ln>
            <a:noFill/>
          </a:ln>
        </p:spPr>
      </p:pic>
      <p:pic>
        <p:nvPicPr>
          <p:cNvPr id="202" name="Google Shape;202;p7"/>
          <p:cNvPicPr preferRelativeResize="0"/>
          <p:nvPr/>
        </p:nvPicPr>
        <p:blipFill rotWithShape="1">
          <a:blip r:embed="rId4">
            <a:alphaModFix/>
          </a:blip>
          <a:srcRect b="0" l="0" r="0" t="0"/>
          <a:stretch/>
        </p:blipFill>
        <p:spPr>
          <a:xfrm>
            <a:off x="9049039" y="4057095"/>
            <a:ext cx="2971365" cy="1955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8"/>
          <p:cNvSpPr txBox="1"/>
          <p:nvPr>
            <p:ph type="title"/>
          </p:nvPr>
        </p:nvSpPr>
        <p:spPr>
          <a:xfrm>
            <a:off x="389916" y="444464"/>
            <a:ext cx="3420305" cy="19063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Play"/>
              <a:buNone/>
            </a:pPr>
            <a:r>
              <a:rPr b="1" lang="en-US" sz="2800"/>
              <a:t>What We Heard from Resource Managers and Reviewers</a:t>
            </a:r>
            <a:endParaRPr sz="2800"/>
          </a:p>
        </p:txBody>
      </p:sp>
      <p:sp>
        <p:nvSpPr>
          <p:cNvPr id="210" name="Google Shape;210;p8"/>
          <p:cNvSpPr/>
          <p:nvPr/>
        </p:nvSpPr>
        <p:spPr>
          <a:xfrm>
            <a:off x="0" y="2768743"/>
            <a:ext cx="4310288" cy="64008"/>
          </a:xfrm>
          <a:prstGeom prst="rect">
            <a:avLst/>
          </a:prstGeom>
          <a:solidFill>
            <a:srgbClr val="0613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211" name="Google Shape;211;p8"/>
          <p:cNvSpPr txBox="1"/>
          <p:nvPr>
            <p:ph idx="1" type="body"/>
          </p:nvPr>
        </p:nvSpPr>
        <p:spPr>
          <a:xfrm>
            <a:off x="4402975" y="187075"/>
            <a:ext cx="7704300" cy="65034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20000"/>
              </a:lnSpc>
              <a:spcBef>
                <a:spcPts val="0"/>
              </a:spcBef>
              <a:spcAft>
                <a:spcPts val="0"/>
              </a:spcAft>
              <a:buClr>
                <a:schemeClr val="dk1"/>
              </a:buClr>
              <a:buSzPct val="100000"/>
              <a:buNone/>
            </a:pPr>
            <a:r>
              <a:rPr b="1" lang="en-US" sz="2300"/>
              <a:t>Applications are often difficult to review</a:t>
            </a:r>
            <a:endParaRPr/>
          </a:p>
          <a:p>
            <a:pPr indent="-206692" lvl="0" marL="228600" rtl="0" algn="l">
              <a:lnSpc>
                <a:spcPct val="120000"/>
              </a:lnSpc>
              <a:spcBef>
                <a:spcPts val="0"/>
              </a:spcBef>
              <a:spcAft>
                <a:spcPts val="0"/>
              </a:spcAft>
              <a:buClr>
                <a:schemeClr val="dk1"/>
              </a:buClr>
              <a:buSzPct val="100000"/>
              <a:buChar char="•"/>
            </a:pPr>
            <a:r>
              <a:rPr lang="en-US" sz="2300"/>
              <a:t>Missing key information or too much unnecessary information</a:t>
            </a:r>
            <a:endParaRPr/>
          </a:p>
          <a:p>
            <a:pPr indent="-206692" lvl="0" marL="228600" rtl="0" algn="l">
              <a:lnSpc>
                <a:spcPct val="120000"/>
              </a:lnSpc>
              <a:spcBef>
                <a:spcPts val="0"/>
              </a:spcBef>
              <a:spcAft>
                <a:spcPts val="0"/>
              </a:spcAft>
              <a:buClr>
                <a:schemeClr val="dk1"/>
              </a:buClr>
              <a:buSzPct val="100000"/>
              <a:buChar char="•"/>
            </a:pPr>
            <a:r>
              <a:rPr lang="en-US" sz="2300"/>
              <a:t>Unclear project goals, clear need</a:t>
            </a:r>
            <a:endParaRPr/>
          </a:p>
          <a:p>
            <a:pPr indent="-206692" lvl="0" marL="228600" rtl="0" algn="l">
              <a:lnSpc>
                <a:spcPct val="120000"/>
              </a:lnSpc>
              <a:spcBef>
                <a:spcPts val="0"/>
              </a:spcBef>
              <a:spcAft>
                <a:spcPts val="0"/>
              </a:spcAft>
              <a:buClr>
                <a:schemeClr val="dk1"/>
              </a:buClr>
              <a:buSzPct val="100000"/>
              <a:buChar char="•"/>
            </a:pPr>
            <a:r>
              <a:rPr lang="en-US" sz="2300"/>
              <a:t>Insufficient site characterization</a:t>
            </a:r>
            <a:endParaRPr/>
          </a:p>
          <a:p>
            <a:pPr indent="-126365" lvl="0" marL="228600" rtl="0" algn="l">
              <a:lnSpc>
                <a:spcPct val="120000"/>
              </a:lnSpc>
              <a:spcBef>
                <a:spcPts val="0"/>
              </a:spcBef>
              <a:spcAft>
                <a:spcPts val="0"/>
              </a:spcAft>
              <a:buClr>
                <a:schemeClr val="dk1"/>
              </a:buClr>
              <a:buSzPct val="100000"/>
              <a:buNone/>
            </a:pPr>
            <a:r>
              <a:t/>
            </a:r>
            <a:endParaRPr b="1" sz="2300"/>
          </a:p>
          <a:p>
            <a:pPr indent="0" lvl="0" marL="0" rtl="0" algn="l">
              <a:lnSpc>
                <a:spcPct val="120000"/>
              </a:lnSpc>
              <a:spcBef>
                <a:spcPts val="0"/>
              </a:spcBef>
              <a:spcAft>
                <a:spcPts val="0"/>
              </a:spcAft>
              <a:buClr>
                <a:schemeClr val="dk1"/>
              </a:buClr>
              <a:buSzPct val="100000"/>
              <a:buNone/>
            </a:pPr>
            <a:r>
              <a:rPr b="1" lang="en-US" sz="2300"/>
              <a:t>Ecological tradeoffs must be evaluated, but not enough info regarding resources including</a:t>
            </a:r>
            <a:endParaRPr sz="2300"/>
          </a:p>
          <a:p>
            <a:pPr indent="-206692" lvl="0" marL="228600" rtl="0" algn="l">
              <a:lnSpc>
                <a:spcPct val="120000"/>
              </a:lnSpc>
              <a:spcBef>
                <a:spcPts val="0"/>
              </a:spcBef>
              <a:spcAft>
                <a:spcPts val="0"/>
              </a:spcAft>
              <a:buClr>
                <a:schemeClr val="dk1"/>
              </a:buClr>
              <a:buSzPct val="100000"/>
              <a:buChar char="•"/>
            </a:pPr>
            <a:r>
              <a:rPr lang="en-US" sz="2300"/>
              <a:t>SAV habitat</a:t>
            </a:r>
            <a:endParaRPr/>
          </a:p>
          <a:p>
            <a:pPr indent="-206692" lvl="0" marL="228600" rtl="0" algn="l">
              <a:lnSpc>
                <a:spcPct val="120000"/>
              </a:lnSpc>
              <a:spcBef>
                <a:spcPts val="0"/>
              </a:spcBef>
              <a:spcAft>
                <a:spcPts val="0"/>
              </a:spcAft>
              <a:buClr>
                <a:schemeClr val="dk1"/>
              </a:buClr>
              <a:buSzPct val="100000"/>
              <a:buChar char="•"/>
            </a:pPr>
            <a:r>
              <a:rPr lang="en-US" sz="2300"/>
              <a:t>shellfish resources</a:t>
            </a:r>
            <a:endParaRPr/>
          </a:p>
          <a:p>
            <a:pPr indent="-206692" lvl="0" marL="228600" rtl="0" algn="l">
              <a:lnSpc>
                <a:spcPct val="120000"/>
              </a:lnSpc>
              <a:spcBef>
                <a:spcPts val="0"/>
              </a:spcBef>
              <a:spcAft>
                <a:spcPts val="0"/>
              </a:spcAft>
              <a:buClr>
                <a:schemeClr val="dk1"/>
              </a:buClr>
              <a:buSzPct val="100000"/>
              <a:buChar char="•"/>
            </a:pPr>
            <a:r>
              <a:rPr lang="en-US" sz="2300"/>
              <a:t>endangered species</a:t>
            </a:r>
            <a:endParaRPr/>
          </a:p>
          <a:p>
            <a:pPr indent="-206692" lvl="0" marL="228600" rtl="0" algn="l">
              <a:lnSpc>
                <a:spcPct val="120000"/>
              </a:lnSpc>
              <a:spcBef>
                <a:spcPts val="0"/>
              </a:spcBef>
              <a:spcAft>
                <a:spcPts val="0"/>
              </a:spcAft>
              <a:buClr>
                <a:schemeClr val="dk1"/>
              </a:buClr>
              <a:buSzPct val="100000"/>
              <a:buChar char="•"/>
            </a:pPr>
            <a:r>
              <a:rPr lang="en-US" sz="2300"/>
              <a:t>essential fish habitat</a:t>
            </a:r>
            <a:endParaRPr/>
          </a:p>
          <a:p>
            <a:pPr indent="-206692" lvl="0" marL="228600" rtl="0" algn="l">
              <a:lnSpc>
                <a:spcPct val="120000"/>
              </a:lnSpc>
              <a:spcBef>
                <a:spcPts val="0"/>
              </a:spcBef>
              <a:spcAft>
                <a:spcPts val="0"/>
              </a:spcAft>
              <a:buClr>
                <a:schemeClr val="dk1"/>
              </a:buClr>
              <a:buSzPct val="100000"/>
              <a:buChar char="•"/>
            </a:pPr>
            <a:r>
              <a:rPr b="1" lang="en-US" sz="2300"/>
              <a:t>etc</a:t>
            </a:r>
            <a:endParaRPr b="1" sz="2300"/>
          </a:p>
          <a:p>
            <a:pPr indent="0" lvl="0" marL="0" rtl="0" algn="l">
              <a:lnSpc>
                <a:spcPct val="120000"/>
              </a:lnSpc>
              <a:spcBef>
                <a:spcPts val="0"/>
              </a:spcBef>
              <a:spcAft>
                <a:spcPts val="0"/>
              </a:spcAft>
              <a:buClr>
                <a:schemeClr val="dk1"/>
              </a:buClr>
              <a:buSzPct val="100000"/>
              <a:buNone/>
            </a:pPr>
            <a:r>
              <a:t/>
            </a:r>
            <a:endParaRPr b="1" sz="2300"/>
          </a:p>
          <a:p>
            <a:pPr indent="0" lvl="0" marL="0" rtl="0" algn="l">
              <a:lnSpc>
                <a:spcPct val="120000"/>
              </a:lnSpc>
              <a:spcBef>
                <a:spcPts val="0"/>
              </a:spcBef>
              <a:spcAft>
                <a:spcPts val="0"/>
              </a:spcAft>
              <a:buClr>
                <a:schemeClr val="dk1"/>
              </a:buClr>
              <a:buSzPct val="100000"/>
              <a:buNone/>
            </a:pPr>
            <a:r>
              <a:rPr b="1" lang="en-US" sz="2300"/>
              <a:t>Capacity/ Turnover Limitations</a:t>
            </a:r>
            <a:endParaRPr/>
          </a:p>
          <a:p>
            <a:pPr indent="-206692" lvl="0" marL="228600" rtl="0" algn="l">
              <a:lnSpc>
                <a:spcPct val="120000"/>
              </a:lnSpc>
              <a:spcBef>
                <a:spcPts val="0"/>
              </a:spcBef>
              <a:spcAft>
                <a:spcPts val="0"/>
              </a:spcAft>
              <a:buClr>
                <a:schemeClr val="dk1"/>
              </a:buClr>
              <a:buSzPct val="100000"/>
              <a:buChar char="•"/>
            </a:pPr>
            <a:r>
              <a:rPr lang="en-US" sz="2300"/>
              <a:t>Needs for Increased capacity and more reviewers to keep up with applications</a:t>
            </a:r>
            <a:endParaRPr/>
          </a:p>
          <a:p>
            <a:pPr indent="-206692" lvl="0" marL="228600" rtl="0" algn="l">
              <a:lnSpc>
                <a:spcPct val="120000"/>
              </a:lnSpc>
              <a:spcBef>
                <a:spcPts val="0"/>
              </a:spcBef>
              <a:spcAft>
                <a:spcPts val="0"/>
              </a:spcAft>
              <a:buClr>
                <a:schemeClr val="dk1"/>
              </a:buClr>
              <a:buSzPct val="100000"/>
              <a:buChar char="•"/>
            </a:pPr>
            <a:r>
              <a:rPr lang="en-US" sz="2300"/>
              <a:t>Knowledge exchange or guidance docs from other agencies to help to overcome high turnovers and loss of expertise</a:t>
            </a:r>
            <a:endParaRPr/>
          </a:p>
          <a:p>
            <a:pPr indent="0" lvl="0" marL="0" rtl="0" algn="l">
              <a:lnSpc>
                <a:spcPct val="120000"/>
              </a:lnSpc>
              <a:spcBef>
                <a:spcPts val="0"/>
              </a:spcBef>
              <a:spcAft>
                <a:spcPts val="0"/>
              </a:spcAft>
              <a:buClr>
                <a:schemeClr val="dk1"/>
              </a:buClr>
              <a:buSzPct val="100000"/>
              <a:buNone/>
            </a:pPr>
            <a:r>
              <a:rPr b="1" lang="en-US" sz="2300"/>
              <a:t>Concern about “greenwashing”</a:t>
            </a:r>
            <a:endParaRPr sz="2300"/>
          </a:p>
          <a:p>
            <a:pPr indent="-206692" lvl="0" marL="228600" rtl="0" algn="l">
              <a:lnSpc>
                <a:spcPct val="120000"/>
              </a:lnSpc>
              <a:spcBef>
                <a:spcPts val="0"/>
              </a:spcBef>
              <a:spcAft>
                <a:spcPts val="0"/>
              </a:spcAft>
              <a:buClr>
                <a:schemeClr val="dk1"/>
              </a:buClr>
              <a:buSzPct val="100000"/>
              <a:buChar char="•"/>
            </a:pPr>
            <a:r>
              <a:rPr lang="en-US" sz="2300"/>
              <a:t>Some projects framed as restoration primarily stabilize infrastructure</a:t>
            </a:r>
            <a:endParaRPr/>
          </a:p>
          <a:p>
            <a:pPr indent="-206692" lvl="0" marL="228600" rtl="0" algn="l">
              <a:lnSpc>
                <a:spcPct val="120000"/>
              </a:lnSpc>
              <a:spcBef>
                <a:spcPts val="0"/>
              </a:spcBef>
              <a:spcAft>
                <a:spcPts val="0"/>
              </a:spcAft>
              <a:buClr>
                <a:schemeClr val="dk1"/>
              </a:buClr>
              <a:buSzPct val="100000"/>
              <a:buChar char="•"/>
            </a:pPr>
            <a:r>
              <a:rPr lang="en-US" sz="2300"/>
              <a:t>Need to hold restoration to same legal standards</a:t>
            </a:r>
            <a:endParaRPr/>
          </a:p>
          <a:p>
            <a:pPr indent="0" lvl="0" marL="0" rtl="0" algn="l">
              <a:lnSpc>
                <a:spcPct val="120000"/>
              </a:lnSpc>
              <a:spcBef>
                <a:spcPts val="0"/>
              </a:spcBef>
              <a:spcAft>
                <a:spcPts val="0"/>
              </a:spcAft>
              <a:buClr>
                <a:schemeClr val="dk1"/>
              </a:buClr>
              <a:buSzPct val="100000"/>
              <a:buNone/>
            </a:pPr>
            <a:r>
              <a:t/>
            </a:r>
            <a:endParaRPr b="1" sz="2300"/>
          </a:p>
          <a:p>
            <a:pPr indent="0" lvl="0" marL="0" rtl="0" algn="l">
              <a:lnSpc>
                <a:spcPct val="120000"/>
              </a:lnSpc>
              <a:spcBef>
                <a:spcPts val="0"/>
              </a:spcBef>
              <a:spcAft>
                <a:spcPts val="0"/>
              </a:spcAft>
              <a:buClr>
                <a:schemeClr val="dk1"/>
              </a:buClr>
              <a:buSzPct val="100000"/>
              <a:buNone/>
            </a:pPr>
            <a:r>
              <a:rPr b="1" lang="en-US" sz="2300"/>
              <a:t>Monitoring and accountability</a:t>
            </a:r>
            <a:endParaRPr sz="2300"/>
          </a:p>
          <a:p>
            <a:pPr indent="-206692" lvl="0" marL="228600" rtl="0" algn="l">
              <a:lnSpc>
                <a:spcPct val="120000"/>
              </a:lnSpc>
              <a:spcBef>
                <a:spcPts val="0"/>
              </a:spcBef>
              <a:spcAft>
                <a:spcPts val="0"/>
              </a:spcAft>
              <a:buClr>
                <a:schemeClr val="dk1"/>
              </a:buClr>
              <a:buSzPct val="100000"/>
              <a:buChar char="•"/>
            </a:pPr>
            <a:r>
              <a:rPr lang="en-US" sz="2300"/>
              <a:t>Clear performance metrics needed</a:t>
            </a:r>
            <a:endParaRPr/>
          </a:p>
          <a:p>
            <a:pPr indent="-206692" lvl="0" marL="228600" rtl="0" algn="l">
              <a:lnSpc>
                <a:spcPct val="120000"/>
              </a:lnSpc>
              <a:spcBef>
                <a:spcPts val="0"/>
              </a:spcBef>
              <a:spcAft>
                <a:spcPts val="0"/>
              </a:spcAft>
              <a:buClr>
                <a:schemeClr val="dk1"/>
              </a:buClr>
              <a:buSzPct val="100000"/>
              <a:buChar char="•"/>
            </a:pPr>
            <a:r>
              <a:rPr lang="en-US" sz="2300"/>
              <a:t>Monitoring data rarely shared broadly</a:t>
            </a:r>
            <a:endParaRPr/>
          </a:p>
          <a:p>
            <a:pPr indent="0" lvl="0" marL="0" rtl="0" algn="l">
              <a:lnSpc>
                <a:spcPct val="120000"/>
              </a:lnSpc>
              <a:spcBef>
                <a:spcPts val="0"/>
              </a:spcBef>
              <a:spcAft>
                <a:spcPts val="0"/>
              </a:spcAft>
              <a:buClr>
                <a:schemeClr val="dk1"/>
              </a:buClr>
              <a:buSzPct val="100000"/>
              <a:buNone/>
            </a:pPr>
            <a:r>
              <a:t/>
            </a:r>
            <a:endParaRPr b="1" sz="2300"/>
          </a:p>
          <a:p>
            <a:pPr indent="0" lvl="0" marL="0" rtl="0" algn="l">
              <a:lnSpc>
                <a:spcPct val="120000"/>
              </a:lnSpc>
              <a:spcBef>
                <a:spcPts val="0"/>
              </a:spcBef>
              <a:spcAft>
                <a:spcPts val="0"/>
              </a:spcAft>
              <a:buClr>
                <a:srgbClr val="0070C0"/>
              </a:buClr>
              <a:buSzPct val="100000"/>
              <a:buNone/>
            </a:pPr>
            <a:r>
              <a:rPr b="1" lang="en-US" sz="2600">
                <a:solidFill>
                  <a:srgbClr val="0070C0"/>
                </a:solidFill>
              </a:rPr>
              <a:t>Bottom line </a:t>
            </a:r>
            <a:r>
              <a:rPr lang="en-US" sz="2600">
                <a:solidFill>
                  <a:srgbClr val="0070C0"/>
                </a:solidFill>
              </a:rPr>
              <a:t>Reviewers want clear project narratives and monitoring frameworks that demonstrate real ecological benefit.</a:t>
            </a:r>
            <a:endParaRPr/>
          </a:p>
          <a:p>
            <a:pPr indent="0" lvl="0" marL="0" rtl="0" algn="l">
              <a:lnSpc>
                <a:spcPct val="120000"/>
              </a:lnSpc>
              <a:spcBef>
                <a:spcPts val="0"/>
              </a:spcBef>
              <a:spcAft>
                <a:spcPts val="0"/>
              </a:spcAft>
              <a:buClr>
                <a:schemeClr val="dk1"/>
              </a:buClr>
              <a:buSzPct val="100000"/>
              <a:buNone/>
            </a:pPr>
            <a:r>
              <a:t/>
            </a:r>
            <a:endParaRPr sz="2600">
              <a:solidFill>
                <a:srgbClr val="0070C0"/>
              </a:solidFill>
            </a:endParaRPr>
          </a:p>
          <a:p>
            <a:pPr indent="0" lvl="0" marL="0" rtl="0" algn="l">
              <a:lnSpc>
                <a:spcPct val="120000"/>
              </a:lnSpc>
              <a:spcBef>
                <a:spcPts val="0"/>
              </a:spcBef>
              <a:spcAft>
                <a:spcPts val="0"/>
              </a:spcAft>
              <a:buClr>
                <a:srgbClr val="0070C0"/>
              </a:buClr>
              <a:buSzPct val="100000"/>
              <a:buNone/>
            </a:pPr>
            <a:r>
              <a:rPr lang="en-US" sz="2600">
                <a:solidFill>
                  <a:srgbClr val="0070C0"/>
                </a:solidFill>
              </a:rPr>
              <a:t>Resource managers emphasized the need for more resources, </a:t>
            </a:r>
            <a:r>
              <a:rPr b="1" lang="en-US" sz="2600">
                <a:solidFill>
                  <a:srgbClr val="0070C0"/>
                </a:solidFill>
              </a:rPr>
              <a:t>clearer project proposals and stronger ecological justification in applications. </a:t>
            </a:r>
            <a:endParaRPr sz="2600">
              <a:solidFill>
                <a:srgbClr val="0070C0"/>
              </a:solidFill>
            </a:endParaRPr>
          </a:p>
          <a:p>
            <a:pPr indent="0" lvl="0" marL="0" rtl="0" algn="l">
              <a:lnSpc>
                <a:spcPct val="120000"/>
              </a:lnSpc>
              <a:spcBef>
                <a:spcPts val="0"/>
              </a:spcBef>
              <a:spcAft>
                <a:spcPts val="0"/>
              </a:spcAft>
              <a:buClr>
                <a:schemeClr val="dk1"/>
              </a:buClr>
              <a:buSzPct val="100000"/>
              <a:buNone/>
            </a:pPr>
            <a:r>
              <a:t/>
            </a:r>
            <a:endParaRPr sz="2900">
              <a:solidFill>
                <a:srgbClr val="0070C0"/>
              </a:solidFill>
            </a:endParaRPr>
          </a:p>
          <a:p>
            <a:pPr indent="0" lvl="0" marL="0" rtl="0" algn="l">
              <a:lnSpc>
                <a:spcPct val="120000"/>
              </a:lnSpc>
              <a:spcBef>
                <a:spcPts val="0"/>
              </a:spcBef>
              <a:spcAft>
                <a:spcPts val="0"/>
              </a:spcAft>
              <a:buClr>
                <a:srgbClr val="0070C0"/>
              </a:buClr>
              <a:buSzPct val="100000"/>
              <a:buNone/>
            </a:pPr>
            <a:r>
              <a:rPr i="1" lang="en-US" sz="2300">
                <a:solidFill>
                  <a:srgbClr val="0070C0"/>
                </a:solidFill>
              </a:rPr>
              <a:t>Side note on everchanging regulatory landscape these days…</a:t>
            </a:r>
            <a:endParaRPr/>
          </a:p>
          <a:p>
            <a:pPr indent="-170815" lvl="0" marL="228600" rtl="0" algn="l">
              <a:lnSpc>
                <a:spcPct val="90000"/>
              </a:lnSpc>
              <a:spcBef>
                <a:spcPts val="1000"/>
              </a:spcBef>
              <a:spcAft>
                <a:spcPts val="0"/>
              </a:spcAft>
              <a:buClr>
                <a:schemeClr val="dk1"/>
              </a:buClr>
              <a:buSzPct val="100000"/>
              <a:buNone/>
            </a:pPr>
            <a:r>
              <a:t/>
            </a:r>
            <a:endParaRPr sz="1300"/>
          </a:p>
        </p:txBody>
      </p:sp>
      <p:sp>
        <p:nvSpPr>
          <p:cNvPr id="212" name="Google Shape;212;p8"/>
          <p:cNvSpPr/>
          <p:nvPr/>
        </p:nvSpPr>
        <p:spPr>
          <a:xfrm rot="5400000">
            <a:off x="855909" y="3396995"/>
            <a:ext cx="6858002" cy="64008"/>
          </a:xfrm>
          <a:prstGeom prst="rect">
            <a:avLst/>
          </a:prstGeom>
          <a:solidFill>
            <a:srgbClr val="0613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213" name="Google Shape;213;p8"/>
          <p:cNvPicPr preferRelativeResize="0"/>
          <p:nvPr/>
        </p:nvPicPr>
        <p:blipFill rotWithShape="1">
          <a:blip r:embed="rId3">
            <a:alphaModFix/>
          </a:blip>
          <a:srcRect b="0" l="-1" r="-5825" t="0"/>
          <a:stretch/>
        </p:blipFill>
        <p:spPr>
          <a:xfrm>
            <a:off x="-83405" y="2832751"/>
            <a:ext cx="4608012" cy="4025249"/>
          </a:xfrm>
          <a:prstGeom prst="rect">
            <a:avLst/>
          </a:prstGeom>
          <a:noFill/>
          <a:ln>
            <a:noFill/>
          </a:ln>
        </p:spPr>
      </p:pic>
      <p:sp>
        <p:nvSpPr>
          <p:cNvPr id="214" name="Google Shape;214;p8"/>
          <p:cNvSpPr txBox="1"/>
          <p:nvPr/>
        </p:nvSpPr>
        <p:spPr>
          <a:xfrm>
            <a:off x="1363484" y="6596390"/>
            <a:ext cx="329322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5A5A5"/>
                </a:solidFill>
                <a:latin typeface="Arial"/>
                <a:ea typeface="Arial"/>
                <a:cs typeface="Arial"/>
                <a:sym typeface="Arial"/>
              </a:rPr>
              <a:t>Maurice River Project, Drone Image by L. Niles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9"/>
          <p:cNvSpPr txBox="1"/>
          <p:nvPr>
            <p:ph type="title"/>
          </p:nvPr>
        </p:nvSpPr>
        <p:spPr>
          <a:xfrm>
            <a:off x="333200" y="191050"/>
            <a:ext cx="5690100" cy="853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0C0"/>
              </a:buClr>
              <a:buSzPct val="100000"/>
              <a:buFont typeface="Play"/>
              <a:buNone/>
            </a:pPr>
            <a:r>
              <a:rPr b="1" i="1" lang="en-US" sz="2800">
                <a:solidFill>
                  <a:srgbClr val="0070C0"/>
                </a:solidFill>
              </a:rPr>
              <a:t>Can you describe the "red flags" you see in projects/ permit applications? </a:t>
            </a:r>
            <a:endParaRPr/>
          </a:p>
        </p:txBody>
      </p:sp>
      <p:sp>
        <p:nvSpPr>
          <p:cNvPr id="222" name="Google Shape;222;p9"/>
          <p:cNvSpPr txBox="1"/>
          <p:nvPr>
            <p:ph idx="1" type="body"/>
          </p:nvPr>
        </p:nvSpPr>
        <p:spPr>
          <a:xfrm>
            <a:off x="195310" y="1235841"/>
            <a:ext cx="6445188" cy="5555575"/>
          </a:xfrm>
          <a:prstGeom prst="rect">
            <a:avLst/>
          </a:prstGeom>
          <a:noFill/>
          <a:ln>
            <a:noFill/>
          </a:ln>
        </p:spPr>
        <p:txBody>
          <a:bodyPr anchorCtr="0" anchor="ctr"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sz="1800"/>
              <a:t>Too much unnecessary info to wade through</a:t>
            </a:r>
            <a:endParaRPr/>
          </a:p>
          <a:p>
            <a:pPr indent="-228600" lvl="0" marL="228600" rtl="0" algn="l">
              <a:lnSpc>
                <a:spcPct val="90000"/>
              </a:lnSpc>
              <a:spcBef>
                <a:spcPts val="1000"/>
              </a:spcBef>
              <a:spcAft>
                <a:spcPts val="0"/>
              </a:spcAft>
              <a:buClr>
                <a:schemeClr val="dk1"/>
              </a:buClr>
              <a:buSzPct val="100000"/>
              <a:buChar char="•"/>
            </a:pPr>
            <a:r>
              <a:rPr lang="en-US" sz="1800"/>
              <a:t>Not enough detail on the right things</a:t>
            </a:r>
            <a:endParaRPr/>
          </a:p>
          <a:p>
            <a:pPr indent="-228600" lvl="0" marL="228600" rtl="0" algn="l">
              <a:lnSpc>
                <a:spcPct val="90000"/>
              </a:lnSpc>
              <a:spcBef>
                <a:spcPts val="1000"/>
              </a:spcBef>
              <a:spcAft>
                <a:spcPts val="0"/>
              </a:spcAft>
              <a:buClr>
                <a:schemeClr val="dk1"/>
              </a:buClr>
              <a:buSzPct val="100000"/>
              <a:buChar char="•"/>
            </a:pPr>
            <a:r>
              <a:rPr lang="en-US" sz="1800"/>
              <a:t>Green-washing: using buzzwords arbitrarily</a:t>
            </a:r>
            <a:endParaRPr/>
          </a:p>
          <a:p>
            <a:pPr indent="-228600" lvl="0" marL="228600" rtl="0" algn="l">
              <a:lnSpc>
                <a:spcPct val="90000"/>
              </a:lnSpc>
              <a:spcBef>
                <a:spcPts val="1000"/>
              </a:spcBef>
              <a:spcAft>
                <a:spcPts val="0"/>
              </a:spcAft>
              <a:buClr>
                <a:schemeClr val="dk1"/>
              </a:buClr>
              <a:buSzPct val="100000"/>
              <a:buChar char="•"/>
            </a:pPr>
            <a:r>
              <a:rPr lang="en-US" sz="1800"/>
              <a:t>Contamination issues</a:t>
            </a:r>
            <a:endParaRPr/>
          </a:p>
          <a:p>
            <a:pPr indent="-228600" lvl="0" marL="228600" rtl="0" algn="l">
              <a:lnSpc>
                <a:spcPct val="90000"/>
              </a:lnSpc>
              <a:spcBef>
                <a:spcPts val="1000"/>
              </a:spcBef>
              <a:spcAft>
                <a:spcPts val="0"/>
              </a:spcAft>
              <a:buClr>
                <a:schemeClr val="dk1"/>
              </a:buClr>
              <a:buSzPct val="100000"/>
              <a:buChar char="•"/>
            </a:pPr>
            <a:r>
              <a:rPr lang="en-US" sz="1800"/>
              <a:t>Hard structure to make green feature</a:t>
            </a:r>
            <a:endParaRPr/>
          </a:p>
          <a:p>
            <a:pPr indent="-228600" lvl="0" marL="228600" rtl="0" algn="l">
              <a:lnSpc>
                <a:spcPct val="90000"/>
              </a:lnSpc>
              <a:spcBef>
                <a:spcPts val="1000"/>
              </a:spcBef>
              <a:spcAft>
                <a:spcPts val="0"/>
              </a:spcAft>
              <a:buClr>
                <a:schemeClr val="dk1"/>
              </a:buClr>
              <a:buSzPct val="100000"/>
              <a:buChar char="•"/>
            </a:pPr>
            <a:r>
              <a:rPr lang="en-US" sz="1800"/>
              <a:t>Civil engineering vs coastal engineering designs</a:t>
            </a:r>
            <a:endParaRPr/>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rPr b="1" lang="en-US" sz="1800"/>
              <a:t>Recommend the following:</a:t>
            </a:r>
            <a:endParaRPr/>
          </a:p>
          <a:p>
            <a:pPr indent="-228600" lvl="1" marL="685800" rtl="0" algn="l">
              <a:lnSpc>
                <a:spcPct val="110000"/>
              </a:lnSpc>
              <a:spcBef>
                <a:spcPts val="500"/>
              </a:spcBef>
              <a:spcAft>
                <a:spcPts val="0"/>
              </a:spcAft>
              <a:buClr>
                <a:schemeClr val="dk1"/>
              </a:buClr>
              <a:buSzPct val="100000"/>
              <a:buChar char="•"/>
            </a:pPr>
            <a:r>
              <a:rPr lang="en-US" sz="1800"/>
              <a:t>“Tell us a story” beginning middle end = problem, solution/implementation methods, objectives/end results</a:t>
            </a:r>
            <a:endParaRPr/>
          </a:p>
          <a:p>
            <a:pPr indent="-228600" lvl="1" marL="685800" rtl="0" algn="l">
              <a:lnSpc>
                <a:spcPct val="110000"/>
              </a:lnSpc>
              <a:spcBef>
                <a:spcPts val="500"/>
              </a:spcBef>
              <a:spcAft>
                <a:spcPts val="0"/>
              </a:spcAft>
              <a:buClr>
                <a:schemeClr val="dk1"/>
              </a:buClr>
              <a:buSzPct val="100000"/>
              <a:buChar char="•"/>
            </a:pPr>
            <a:r>
              <a:rPr lang="en-US" sz="1800"/>
              <a:t>Come in early to get detailed info on what will be required (ex: SAV surveys, more detailed drawings, more baseline data requirements)</a:t>
            </a:r>
            <a:endParaRPr/>
          </a:p>
          <a:p>
            <a:pPr indent="-228600" lvl="1" marL="685800" rtl="0" algn="l">
              <a:lnSpc>
                <a:spcPct val="110000"/>
              </a:lnSpc>
              <a:spcBef>
                <a:spcPts val="500"/>
              </a:spcBef>
              <a:spcAft>
                <a:spcPts val="0"/>
              </a:spcAft>
              <a:buClr>
                <a:schemeClr val="dk1"/>
              </a:buClr>
              <a:buSzPct val="100000"/>
              <a:buChar char="•"/>
            </a:pPr>
            <a:r>
              <a:rPr lang="en-US" sz="1800"/>
              <a:t>Actual purpose + need, goals, minimize impacts/ avoidance measures to meet goal, understand site specific conditions</a:t>
            </a:r>
            <a:endParaRPr/>
          </a:p>
          <a:p>
            <a:pPr indent="-228600" lvl="1" marL="685800" rtl="0" algn="l">
              <a:lnSpc>
                <a:spcPct val="110000"/>
              </a:lnSpc>
              <a:spcBef>
                <a:spcPts val="500"/>
              </a:spcBef>
              <a:spcAft>
                <a:spcPts val="0"/>
              </a:spcAft>
              <a:buClr>
                <a:schemeClr val="dk1"/>
              </a:buClr>
              <a:buSzPct val="100000"/>
              <a:buChar char="•"/>
            </a:pPr>
            <a:r>
              <a:rPr lang="en-US" sz="1800"/>
              <a:t>Human health vs eco health arguments</a:t>
            </a:r>
            <a:endParaRPr/>
          </a:p>
        </p:txBody>
      </p:sp>
      <p:pic>
        <p:nvPicPr>
          <p:cNvPr id="223" name="Google Shape;223;p9"/>
          <p:cNvPicPr preferRelativeResize="0"/>
          <p:nvPr/>
        </p:nvPicPr>
        <p:blipFill rotWithShape="1">
          <a:blip r:embed="rId3">
            <a:alphaModFix/>
          </a:blip>
          <a:srcRect b="0" l="0" r="0" t="0"/>
          <a:stretch/>
        </p:blipFill>
        <p:spPr>
          <a:xfrm>
            <a:off x="7621166" y="0"/>
            <a:ext cx="4570834" cy="6858000"/>
          </a:xfrm>
          <a:prstGeom prst="rect">
            <a:avLst/>
          </a:prstGeom>
          <a:noFill/>
          <a:ln>
            <a:noFill/>
          </a:ln>
        </p:spPr>
      </p:pic>
      <p:sp>
        <p:nvSpPr>
          <p:cNvPr id="224" name="Google Shape;224;p9"/>
          <p:cNvSpPr txBox="1"/>
          <p:nvPr/>
        </p:nvSpPr>
        <p:spPr>
          <a:xfrm>
            <a:off x="9241392" y="6596390"/>
            <a:ext cx="329322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BFBFBF"/>
                </a:solidFill>
                <a:latin typeface="Arial"/>
                <a:ea typeface="Arial"/>
                <a:cs typeface="Arial"/>
                <a:sym typeface="Arial"/>
              </a:rPr>
              <a:t>Maurice River Project, Drone Image by L. Niles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2026-03-07T16:21:21Z</dcterms:created>
  <dc:creator>Danielle McCulloch</dc:creator>
</cp:coreProperties>
</file>