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ce8952e0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ce8952e0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cce8952e0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cce8952e0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ce8952e0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cce8952e0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ce8952e0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cce8952e0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54648f79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c54648f7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ce8952e0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ce8952e0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ce8952e0e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cce8952e0e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saying is the bases for why Integrated community based projects are so </a:t>
            </a:r>
            <a:r>
              <a:rPr lang="en">
                <a:solidFill>
                  <a:schemeClr val="dk1"/>
                </a:solidFill>
              </a:rPr>
              <a:t>important</a:t>
            </a:r>
            <a:r>
              <a:rPr lang="en">
                <a:solidFill>
                  <a:schemeClr val="dk1"/>
                </a:solidFill>
              </a:rPr>
              <a:t>. </a:t>
            </a:r>
            <a:r>
              <a:rPr lang="en">
                <a:solidFill>
                  <a:schemeClr val="dk1"/>
                </a:solidFill>
              </a:rPr>
              <a:t>I had the privilege of working with Chase on the climate resilience project in 2023 in the Barrier Island communities of Longport and Strathmere,  I saw first hand as the artist how bringing Science out of the Lab and Art out of the Studio can Unitite, and educate  communities in climate change and resilience,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d56639ec5_6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d56639ec5_6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5429a430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c5429a430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d56639ec5_6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cd56639ec5_6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5429a43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c5429a43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ce8952e0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ce8952e0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d56639ec5_6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cd56639ec5_6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d56639ec5_6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cd56639ec5_6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d56639ec5_6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cd56639ec5_6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cd56639ec5_6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cd56639ec5_6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d56639ec5_6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cd56639ec5_6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cd56639ec5_6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cd56639ec5_6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d56639ec5_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cd56639ec5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ce8952e0e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cce8952e0e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Art captures complexity and ambiguity that linear logic alone cannot convey  Art as a mode of play bridges the gap between scientific and non-scientific minds. Participants explore freely.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ce8952e0e_0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cce8952e0e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audience becomes author. Community members contribute directly — driving content, themes, and direction. Shifts the sender-receiver dynamic, removing hierarchies between scientists and community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AAAAA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cce8952e0e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cce8952e0e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Empowers people to take ownership of their community and its future. Seeing work on display excites participants, sparks ongoing conversation and motivates further climate action.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54648f7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54648f7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d56639ec5_6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cd56639ec5_6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d56639ec5_6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cd56639ec5_6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54648f79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c54648f79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ce8952e0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ce8952e0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ce8952e0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cce8952e0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ce8952e0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ce8952e0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ce8952e0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cce8952e0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ce8952e0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cce8952e0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ce8952e0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ce8952e0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4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25.jpg"/><Relationship Id="rId5" Type="http://schemas.openxmlformats.org/officeDocument/2006/relationships/image" Target="../media/image23.jpg"/><Relationship Id="rId6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30.jpg"/><Relationship Id="rId5" Type="http://schemas.openxmlformats.org/officeDocument/2006/relationships/image" Target="../media/image35.jpg"/><Relationship Id="rId6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24.png"/><Relationship Id="rId5" Type="http://schemas.openxmlformats.org/officeDocument/2006/relationships/image" Target="../media/image28.jpg"/><Relationship Id="rId6" Type="http://schemas.openxmlformats.org/officeDocument/2006/relationships/image" Target="../media/image36.jpg"/><Relationship Id="rId7" Type="http://schemas.openxmlformats.org/officeDocument/2006/relationships/image" Target="../media/image39.jpg"/><Relationship Id="rId8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40.jpg"/><Relationship Id="rId5" Type="http://schemas.openxmlformats.org/officeDocument/2006/relationships/image" Target="../media/image43.jpg"/><Relationship Id="rId6" Type="http://schemas.openxmlformats.org/officeDocument/2006/relationships/image" Target="../media/image24.png"/><Relationship Id="rId7" Type="http://schemas.openxmlformats.org/officeDocument/2006/relationships/image" Target="../media/image4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46.jpg"/><Relationship Id="rId5" Type="http://schemas.openxmlformats.org/officeDocument/2006/relationships/image" Target="../media/image54.jpg"/><Relationship Id="rId6" Type="http://schemas.openxmlformats.org/officeDocument/2006/relationships/image" Target="../media/image5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Relationship Id="rId4" Type="http://schemas.openxmlformats.org/officeDocument/2006/relationships/image" Target="../media/image47.jpg"/><Relationship Id="rId5" Type="http://schemas.openxmlformats.org/officeDocument/2006/relationships/image" Target="../media/image53.jpg"/><Relationship Id="rId6" Type="http://schemas.openxmlformats.org/officeDocument/2006/relationships/image" Target="../media/image5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49.jpg"/><Relationship Id="rId5" Type="http://schemas.openxmlformats.org/officeDocument/2006/relationships/image" Target="../media/image59.jpg"/><Relationship Id="rId6" Type="http://schemas.openxmlformats.org/officeDocument/2006/relationships/image" Target="../media/image6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image" Target="../media/image61.jpg"/><Relationship Id="rId5" Type="http://schemas.openxmlformats.org/officeDocument/2006/relationships/image" Target="../media/image55.jpg"/><Relationship Id="rId6" Type="http://schemas.openxmlformats.org/officeDocument/2006/relationships/image" Target="../media/image6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66.jpg"/><Relationship Id="rId5" Type="http://schemas.openxmlformats.org/officeDocument/2006/relationships/image" Target="../media/image65.jpg"/><Relationship Id="rId6" Type="http://schemas.openxmlformats.org/officeDocument/2006/relationships/image" Target="../media/image6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4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Relationship Id="rId4" Type="http://schemas.openxmlformats.org/officeDocument/2006/relationships/image" Target="../media/image6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4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3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770000" y="48500"/>
            <a:ext cx="72282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 u="sng">
                <a:solidFill>
                  <a:srgbClr val="0C343D"/>
                </a:solidFill>
              </a:rPr>
              <a:t>Community Creators</a:t>
            </a:r>
            <a:r>
              <a:rPr b="1" lang="en" sz="4500">
                <a:solidFill>
                  <a:srgbClr val="0C343D"/>
                </a:solidFill>
              </a:rPr>
              <a:t>:</a:t>
            </a:r>
            <a:endParaRPr b="1" sz="4500">
              <a:solidFill>
                <a:srgbClr val="0C343D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0C343D"/>
                </a:solidFill>
              </a:rPr>
              <a:t> </a:t>
            </a:r>
            <a:r>
              <a:rPr b="1" lang="en" sz="3500">
                <a:solidFill>
                  <a:srgbClr val="0C343D"/>
                </a:solidFill>
              </a:rPr>
              <a:t>Art Bridging the Gap in Coastal Hazard Communities</a:t>
            </a:r>
            <a:endParaRPr sz="3900">
              <a:solidFill>
                <a:srgbClr val="0C343D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53875" y="4308221"/>
            <a:ext cx="899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 u="sng">
                <a:solidFill>
                  <a:srgbClr val="20124D"/>
                </a:solidFill>
              </a:rPr>
              <a:t>Presenter: Chase Jackson</a:t>
            </a:r>
            <a:endParaRPr b="1" sz="4000" u="sng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 title="024A12B3-09CC-483F-94DD-0B7FC2572227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112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 title="B3C6C364-2EB0-4A36-A406-6275B7B6CEA9_4_50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598" y="0"/>
            <a:ext cx="27807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 title="C10EEF39-1F67-4C4D-AE89-46952F8C996F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3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/>
        </p:nvSpPr>
        <p:spPr>
          <a:xfrm>
            <a:off x="178350" y="763050"/>
            <a:ext cx="8787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Works created at : </a:t>
            </a:r>
            <a:endParaRPr b="1" i="1" sz="24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500" u="sng">
                <a:solidFill>
                  <a:srgbClr val="FFF2CC"/>
                </a:solidFill>
              </a:rPr>
              <a:t>Bayshore Center at Bivalve,</a:t>
            </a:r>
            <a:r>
              <a:rPr b="1" lang="en" sz="3500">
                <a:solidFill>
                  <a:srgbClr val="FFF2CC"/>
                </a:solidFill>
              </a:rPr>
              <a:t> </a:t>
            </a:r>
            <a:endParaRPr b="1" sz="3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Commercial Township, Cumberland County</a:t>
            </a:r>
            <a:endParaRPr sz="2400"/>
          </a:p>
        </p:txBody>
      </p:sp>
      <p:sp>
        <p:nvSpPr>
          <p:cNvPr id="118" name="Google Shape;118;p25"/>
          <p:cNvSpPr txBox="1"/>
          <p:nvPr/>
        </p:nvSpPr>
        <p:spPr>
          <a:xfrm>
            <a:off x="611000" y="3099425"/>
            <a:ext cx="7798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lt1"/>
                </a:solidFill>
              </a:rPr>
              <a:t>Chase Jackson, </a:t>
            </a:r>
            <a:endParaRPr b="1" sz="18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Executive Director of the Ocean City Arts Center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141600" y="52475"/>
            <a:ext cx="88608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 u="sng">
                <a:solidFill>
                  <a:srgbClr val="4C1130"/>
                </a:solidFill>
              </a:rPr>
              <a:t>Community Creators</a:t>
            </a:r>
            <a:r>
              <a:rPr b="1" lang="en" sz="6000">
                <a:solidFill>
                  <a:srgbClr val="4C1130"/>
                </a:solidFill>
              </a:rPr>
              <a:t>:</a:t>
            </a:r>
            <a:endParaRPr b="1" sz="6000">
              <a:solidFill>
                <a:srgbClr val="4C113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4C1130"/>
                </a:solidFill>
              </a:rPr>
              <a:t> </a:t>
            </a:r>
            <a:r>
              <a:rPr b="1" lang="en" sz="3500">
                <a:solidFill>
                  <a:srgbClr val="4C1130"/>
                </a:solidFill>
              </a:rPr>
              <a:t>Art Bridging the Gap in Coastal Hazard Communities</a:t>
            </a:r>
            <a:endParaRPr b="1" sz="3900">
              <a:solidFill>
                <a:srgbClr val="4C1130"/>
              </a:solidFill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439600" y="2757950"/>
            <a:ext cx="80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 u="sng">
                <a:solidFill>
                  <a:schemeClr val="dk1"/>
                </a:solidFill>
              </a:rPr>
              <a:t>Presenter: Jessica Mungekar</a:t>
            </a:r>
            <a:endParaRPr b="1" sz="4000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344875" y="1123275"/>
            <a:ext cx="4572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I hear, I forget;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E6E8F0"/>
                </a:solidFill>
                <a:latin typeface="Roboto"/>
                <a:ea typeface="Roboto"/>
                <a:cs typeface="Roboto"/>
                <a:sym typeface="Roboto"/>
              </a:rPr>
              <a:t>I see, I remember; </a:t>
            </a:r>
            <a:endParaRPr b="1" sz="4000">
              <a:solidFill>
                <a:srgbClr val="E6E8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E6E8F0"/>
                </a:solidFill>
                <a:latin typeface="Roboto"/>
                <a:ea typeface="Roboto"/>
                <a:cs typeface="Roboto"/>
                <a:sym typeface="Roboto"/>
              </a:rPr>
              <a:t>I do, I understand.</a:t>
            </a:r>
            <a:endParaRPr b="1" sz="4000">
              <a:solidFill>
                <a:schemeClr val="lt1"/>
              </a:solidFill>
            </a:endParaRPr>
          </a:p>
        </p:txBody>
      </p:sp>
      <p:pic>
        <p:nvPicPr>
          <p:cNvPr id="130" name="Google Shape;130;p27" title="989833A9-6942-4274-84FC-6FB7598012FF_1_1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025" y="688000"/>
            <a:ext cx="2772574" cy="3696776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3209950" y="237150"/>
            <a:ext cx="5675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Make it </a:t>
            </a:r>
            <a:r>
              <a:rPr b="1" lang="en" sz="4500">
                <a:solidFill>
                  <a:schemeClr val="lt1"/>
                </a:solidFill>
              </a:rPr>
              <a:t>Personal and Local 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36" name="Google Shape;136;p28" title="40600736-D727-4C73-8674-2E828D5039F7_1_105_c.jpeg"/>
          <p:cNvPicPr preferRelativeResize="0"/>
          <p:nvPr/>
        </p:nvPicPr>
        <p:blipFill rotWithShape="1">
          <a:blip r:embed="rId4">
            <a:alphaModFix/>
          </a:blip>
          <a:srcRect b="0" l="0" r="9821" t="0"/>
          <a:stretch/>
        </p:blipFill>
        <p:spPr>
          <a:xfrm>
            <a:off x="918932" y="358050"/>
            <a:ext cx="2312067" cy="1922974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8" title="0FD9CB96-5010-444A-8036-3DC38674D004_1_105_c.jpeg"/>
          <p:cNvPicPr preferRelativeResize="0"/>
          <p:nvPr/>
        </p:nvPicPr>
        <p:blipFill rotWithShape="1">
          <a:blip r:embed="rId5">
            <a:alphaModFix/>
          </a:blip>
          <a:srcRect b="17208" l="0" r="0" t="11683"/>
          <a:stretch/>
        </p:blipFill>
        <p:spPr>
          <a:xfrm>
            <a:off x="3529775" y="2033225"/>
            <a:ext cx="4894876" cy="2610374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28" title="96774700-4481-43C9-B276-BA2504827C62_1_105_c.jpeg"/>
          <p:cNvPicPr preferRelativeResize="0"/>
          <p:nvPr/>
        </p:nvPicPr>
        <p:blipFill rotWithShape="1">
          <a:blip r:embed="rId6">
            <a:alphaModFix/>
          </a:blip>
          <a:srcRect b="33456" l="38551" r="28435" t="28642"/>
          <a:stretch/>
        </p:blipFill>
        <p:spPr>
          <a:xfrm>
            <a:off x="997633" y="2720625"/>
            <a:ext cx="2233367" cy="1922974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8"/>
          <p:cNvSpPr txBox="1"/>
          <p:nvPr/>
        </p:nvSpPr>
        <p:spPr>
          <a:xfrm>
            <a:off x="1878000" y="4643600"/>
            <a:ext cx="53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E8E8E8"/>
                </a:solidFill>
                <a:latin typeface="Roboto"/>
                <a:ea typeface="Roboto"/>
                <a:cs typeface="Roboto"/>
                <a:sym typeface="Roboto"/>
              </a:rPr>
              <a:t>Rita Schiavo Memorial Library, </a:t>
            </a:r>
            <a:r>
              <a:rPr lang="en" sz="1800">
                <a:solidFill>
                  <a:schemeClr val="lt1"/>
                </a:solidFill>
              </a:rPr>
              <a:t>Strathmere, NJ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/>
        </p:nvSpPr>
        <p:spPr>
          <a:xfrm>
            <a:off x="384675" y="351650"/>
            <a:ext cx="820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Make it Personal and Local 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45" name="Google Shape;145;p29" title="DED5C9F7-9937-4693-86C7-1D93C5E52650_1_105_c.jpeg"/>
          <p:cNvPicPr preferRelativeResize="0"/>
          <p:nvPr/>
        </p:nvPicPr>
        <p:blipFill rotWithShape="1">
          <a:blip r:embed="rId4">
            <a:alphaModFix/>
          </a:blip>
          <a:srcRect b="13298" l="6231" r="21237" t="18578"/>
          <a:stretch/>
        </p:blipFill>
        <p:spPr>
          <a:xfrm>
            <a:off x="332844" y="1679775"/>
            <a:ext cx="3102619" cy="291422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29" title="579EA087-83C9-493D-A806-A0A87D3B630F_1_105_c.jpeg"/>
          <p:cNvPicPr preferRelativeResize="0"/>
          <p:nvPr/>
        </p:nvPicPr>
        <p:blipFill rotWithShape="1">
          <a:blip r:embed="rId5">
            <a:alphaModFix/>
          </a:blip>
          <a:srcRect b="10010" l="14855" r="7571" t="9194"/>
          <a:stretch/>
        </p:blipFill>
        <p:spPr>
          <a:xfrm>
            <a:off x="3895713" y="1679775"/>
            <a:ext cx="2798070" cy="291422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29" title="2D5AD1FE-D36C-48EA-8F47-043B9E207603_1_105_c.jpeg"/>
          <p:cNvPicPr preferRelativeResize="0"/>
          <p:nvPr/>
        </p:nvPicPr>
        <p:blipFill rotWithShape="1">
          <a:blip r:embed="rId6">
            <a:alphaModFix/>
          </a:blip>
          <a:srcRect b="0" l="19646" r="23671" t="0"/>
          <a:stretch/>
        </p:blipFill>
        <p:spPr>
          <a:xfrm>
            <a:off x="7154038" y="1670550"/>
            <a:ext cx="1657126" cy="2923450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9"/>
          <p:cNvSpPr txBox="1"/>
          <p:nvPr/>
        </p:nvSpPr>
        <p:spPr>
          <a:xfrm>
            <a:off x="2049225" y="4594000"/>
            <a:ext cx="4876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E8E8E8"/>
                </a:solidFill>
                <a:highlight>
                  <a:srgbClr val="1F1F1F"/>
                </a:highlight>
                <a:latin typeface="Roboto"/>
                <a:ea typeface="Roboto"/>
                <a:cs typeface="Roboto"/>
                <a:sym typeface="Roboto"/>
              </a:rPr>
              <a:t>Longport Historical Museum, Longport, NJ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/>
        </p:nvSpPr>
        <p:spPr>
          <a:xfrm>
            <a:off x="1598700" y="329625"/>
            <a:ext cx="5946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Captures Complexity 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513900" y="-670425"/>
            <a:ext cx="2818150" cy="18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 title="61DCDA83-B9B6-47DC-9077-3F0AE12A7B98_1_105_c.jpeg"/>
          <p:cNvPicPr preferRelativeResize="0"/>
          <p:nvPr/>
        </p:nvPicPr>
        <p:blipFill rotWithShape="1">
          <a:blip r:embed="rId5">
            <a:alphaModFix/>
          </a:blip>
          <a:srcRect b="6413" l="13115" r="5072" t="15088"/>
          <a:stretch/>
        </p:blipFill>
        <p:spPr>
          <a:xfrm>
            <a:off x="4557438" y="1304400"/>
            <a:ext cx="2491999" cy="239132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30" title="022E2AF8-6ACD-41C5-B763-0BA66D444F27_1_105_c.jpeg"/>
          <p:cNvPicPr preferRelativeResize="0"/>
          <p:nvPr/>
        </p:nvPicPr>
        <p:blipFill rotWithShape="1">
          <a:blip r:embed="rId6">
            <a:alphaModFix/>
          </a:blip>
          <a:srcRect b="17627" l="34343" r="22178" t="18019"/>
          <a:stretch/>
        </p:blipFill>
        <p:spPr>
          <a:xfrm>
            <a:off x="219800" y="1304400"/>
            <a:ext cx="1615574" cy="239132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30" title="9A2808CF-FA5C-4287-9C50-DFDDB44C12F1_1_105_c.jpeg"/>
          <p:cNvPicPr preferRelativeResize="0"/>
          <p:nvPr/>
        </p:nvPicPr>
        <p:blipFill rotWithShape="1">
          <a:blip r:embed="rId7">
            <a:alphaModFix/>
          </a:blip>
          <a:srcRect b="27881" l="26589" r="11948" t="24800"/>
          <a:stretch/>
        </p:blipFill>
        <p:spPr>
          <a:xfrm>
            <a:off x="2101471" y="1304401"/>
            <a:ext cx="2189873" cy="2391324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p30" title="105DA0B3-0188-4626-9A05-E5C457C6A200_1_105_c.jpeg"/>
          <p:cNvPicPr preferRelativeResize="0"/>
          <p:nvPr/>
        </p:nvPicPr>
        <p:blipFill rotWithShape="1">
          <a:blip r:embed="rId8">
            <a:alphaModFix/>
          </a:blip>
          <a:srcRect b="42907" l="31910" r="34312" t="4570"/>
          <a:stretch/>
        </p:blipFill>
        <p:spPr>
          <a:xfrm>
            <a:off x="7315525" y="1304400"/>
            <a:ext cx="1615574" cy="239132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30"/>
          <p:cNvSpPr txBox="1"/>
          <p:nvPr/>
        </p:nvSpPr>
        <p:spPr>
          <a:xfrm>
            <a:off x="1955850" y="4088125"/>
            <a:ext cx="523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E8E8E8"/>
                </a:solidFill>
                <a:latin typeface="Roboto"/>
                <a:ea typeface="Roboto"/>
                <a:cs typeface="Roboto"/>
                <a:sym typeface="Roboto"/>
              </a:rPr>
              <a:t>Longport Historical Museum, Longport, NJ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/>
        </p:nvSpPr>
        <p:spPr>
          <a:xfrm>
            <a:off x="728375" y="241700"/>
            <a:ext cx="5946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Captures Complexity 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65" name="Google Shape;165;p31" title="979212FB-71C9-4C4B-81C6-BE49DAFDF077_1_105_c.jpeg"/>
          <p:cNvPicPr preferRelativeResize="0"/>
          <p:nvPr/>
        </p:nvPicPr>
        <p:blipFill rotWithShape="1">
          <a:blip r:embed="rId4">
            <a:alphaModFix/>
          </a:blip>
          <a:srcRect b="0" l="34344" r="43779" t="0"/>
          <a:stretch/>
        </p:blipFill>
        <p:spPr>
          <a:xfrm>
            <a:off x="7165938" y="88676"/>
            <a:ext cx="1448586" cy="4966149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31" title="37587DE6-B507-42E5-BE7A-9C9D8155D276_1_105_c.jpeg"/>
          <p:cNvPicPr preferRelativeResize="0"/>
          <p:nvPr/>
        </p:nvPicPr>
        <p:blipFill rotWithShape="1">
          <a:blip r:embed="rId5">
            <a:alphaModFix/>
          </a:blip>
          <a:srcRect b="18373" l="19526" r="21250" t="2874"/>
          <a:stretch/>
        </p:blipFill>
        <p:spPr>
          <a:xfrm>
            <a:off x="487283" y="1426624"/>
            <a:ext cx="2905718" cy="289797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338050" y="-450625"/>
            <a:ext cx="2818150" cy="18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 title="470FF62E-3D03-4B57-8B4E-290AC16C319D_1_105_c.jpeg"/>
          <p:cNvPicPr preferRelativeResize="0"/>
          <p:nvPr/>
        </p:nvPicPr>
        <p:blipFill rotWithShape="1">
          <a:blip r:embed="rId7">
            <a:alphaModFix/>
          </a:blip>
          <a:srcRect b="26413" l="31328" r="36567" t="24666"/>
          <a:stretch/>
        </p:blipFill>
        <p:spPr>
          <a:xfrm>
            <a:off x="4010350" y="1426625"/>
            <a:ext cx="2535718" cy="289797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p31"/>
          <p:cNvSpPr txBox="1"/>
          <p:nvPr/>
        </p:nvSpPr>
        <p:spPr>
          <a:xfrm>
            <a:off x="422150" y="4427700"/>
            <a:ext cx="625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E8E8E8"/>
                </a:solidFill>
                <a:highlight>
                  <a:srgbClr val="1F1F1F"/>
                </a:highlight>
                <a:latin typeface="Roboto"/>
                <a:ea typeface="Roboto"/>
                <a:cs typeface="Roboto"/>
                <a:sym typeface="Roboto"/>
              </a:rPr>
              <a:t>Rita Schiavo Memorial Library, </a:t>
            </a:r>
            <a:r>
              <a:rPr lang="en" sz="1800">
                <a:solidFill>
                  <a:schemeClr val="lt1"/>
                </a:solidFill>
              </a:rPr>
              <a:t>Strathmere, NJ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74496264-5171-46C7-A7B8-A53EABB2DDAF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3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948300" y="108000"/>
            <a:ext cx="7247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Builds Critical Thinking 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75" name="Google Shape;175;p32" title="E581F15B-A181-4414-93FE-22329238DA9F_1_105_c.jpeg"/>
          <p:cNvPicPr preferRelativeResize="0"/>
          <p:nvPr/>
        </p:nvPicPr>
        <p:blipFill rotWithShape="1">
          <a:blip r:embed="rId4">
            <a:alphaModFix/>
          </a:blip>
          <a:srcRect b="0" l="0" r="15139" t="18871"/>
          <a:stretch/>
        </p:blipFill>
        <p:spPr>
          <a:xfrm>
            <a:off x="2446200" y="2154050"/>
            <a:ext cx="3475799" cy="2492250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32" title="BC7B7A27-AC26-4B6B-B862-C096BAF7A61D_1_105_c.jpeg"/>
          <p:cNvPicPr preferRelativeResize="0"/>
          <p:nvPr/>
        </p:nvPicPr>
        <p:blipFill rotWithShape="1">
          <a:blip r:embed="rId5">
            <a:alphaModFix/>
          </a:blip>
          <a:srcRect b="39237" l="21938" r="15930" t="15906"/>
          <a:stretch/>
        </p:blipFill>
        <p:spPr>
          <a:xfrm>
            <a:off x="212275" y="985203"/>
            <a:ext cx="2364374" cy="2218176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32" title="73453157-38CA-42E3-A8E3-AF69B4825931_1_105_c.jpeg"/>
          <p:cNvPicPr preferRelativeResize="0"/>
          <p:nvPr/>
        </p:nvPicPr>
        <p:blipFill rotWithShape="1">
          <a:blip r:embed="rId6">
            <a:alphaModFix/>
          </a:blip>
          <a:srcRect b="21619" l="40633" r="21172" t="30371"/>
          <a:stretch/>
        </p:blipFill>
        <p:spPr>
          <a:xfrm>
            <a:off x="5315350" y="1075386"/>
            <a:ext cx="3475799" cy="3276826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/>
        </p:nvSpPr>
        <p:spPr>
          <a:xfrm>
            <a:off x="417600" y="74100"/>
            <a:ext cx="8726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Removes </a:t>
            </a:r>
            <a:r>
              <a:rPr b="1" lang="en" sz="4500">
                <a:solidFill>
                  <a:schemeClr val="lt1"/>
                </a:solidFill>
              </a:rPr>
              <a:t>Knowledge</a:t>
            </a:r>
            <a:r>
              <a:rPr b="1" lang="en" sz="4500">
                <a:solidFill>
                  <a:schemeClr val="lt1"/>
                </a:solidFill>
              </a:rPr>
              <a:t> </a:t>
            </a:r>
            <a:r>
              <a:rPr b="1" lang="en" sz="4500">
                <a:solidFill>
                  <a:schemeClr val="lt1"/>
                </a:solidFill>
              </a:rPr>
              <a:t>Hierarchies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83" name="Google Shape;183;p33" title="0357E259-1F54-46D2-B970-F1A905165701_1_105_c.jpeg"/>
          <p:cNvPicPr preferRelativeResize="0"/>
          <p:nvPr/>
        </p:nvPicPr>
        <p:blipFill rotWithShape="1">
          <a:blip r:embed="rId4">
            <a:alphaModFix/>
          </a:blip>
          <a:srcRect b="12496" l="0" r="0" t="12496"/>
          <a:stretch/>
        </p:blipFill>
        <p:spPr>
          <a:xfrm>
            <a:off x="6144941" y="1733402"/>
            <a:ext cx="2468275" cy="246858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p33" title="6B2B5A38-714F-4F39-BAFC-7EC306F3D6D9_1_105_c.jpeg"/>
          <p:cNvPicPr preferRelativeResize="0"/>
          <p:nvPr/>
        </p:nvPicPr>
        <p:blipFill rotWithShape="1">
          <a:blip r:embed="rId5">
            <a:alphaModFix/>
          </a:blip>
          <a:srcRect b="0" l="37483" r="15838" t="23278"/>
          <a:stretch/>
        </p:blipFill>
        <p:spPr>
          <a:xfrm>
            <a:off x="530788" y="1742895"/>
            <a:ext cx="1987075" cy="244960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33" title="821EBE36-13A0-493A-8AD3-12427202D18E_1_105_c.jpeg"/>
          <p:cNvPicPr preferRelativeResize="0"/>
          <p:nvPr/>
        </p:nvPicPr>
        <p:blipFill rotWithShape="1">
          <a:blip r:embed="rId6">
            <a:alphaModFix/>
          </a:blip>
          <a:srcRect b="26805" l="15274" r="47382" t="23776"/>
          <a:stretch/>
        </p:blipFill>
        <p:spPr>
          <a:xfrm>
            <a:off x="3097274" y="1742888"/>
            <a:ext cx="2468265" cy="2449599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175850" y="152400"/>
            <a:ext cx="8794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Community Driven - Immersed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91" name="Google Shape;191;p34" title="CBB95345-1B1C-4DEF-B797-A73BC00E6A9B_1_1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13" y="1322600"/>
            <a:ext cx="2410174" cy="2981901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2" name="Google Shape;192;p34" title="7155C43E-3A2B-45F6-AB01-7F8C401B257C_1_105_c.jpeg"/>
          <p:cNvPicPr preferRelativeResize="0"/>
          <p:nvPr/>
        </p:nvPicPr>
        <p:blipFill rotWithShape="1">
          <a:blip r:embed="rId5">
            <a:alphaModFix/>
          </a:blip>
          <a:srcRect b="8652" l="0" r="0" t="12545"/>
          <a:stretch/>
        </p:blipFill>
        <p:spPr>
          <a:xfrm>
            <a:off x="3217987" y="1322601"/>
            <a:ext cx="2838188" cy="2981901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p34" title="58CE87D8-D346-4B8C-970D-A83A79589E47_1_105_c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0987" y="1322599"/>
            <a:ext cx="2279994" cy="3040000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/>
        </p:nvSpPr>
        <p:spPr>
          <a:xfrm>
            <a:off x="314950" y="60850"/>
            <a:ext cx="8611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Empowers Community Ownership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99" name="Google Shape;199;p35" title="36D80E48-292C-470D-A892-3803D9E33668_1_105_c.jpeg"/>
          <p:cNvPicPr preferRelativeResize="0"/>
          <p:nvPr/>
        </p:nvPicPr>
        <p:blipFill rotWithShape="1">
          <a:blip r:embed="rId4">
            <a:alphaModFix/>
          </a:blip>
          <a:srcRect b="13967" l="15061" r="19797" t="25727"/>
          <a:stretch/>
        </p:blipFill>
        <p:spPr>
          <a:xfrm>
            <a:off x="4249350" y="1630749"/>
            <a:ext cx="2305031" cy="2845276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0" name="Google Shape;200;p35" title="IMG_4719 2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5219" y="1630750"/>
            <a:ext cx="2133956" cy="2845274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1" name="Google Shape;201;p35" title="1FC22238-8A1D-4AF1-907A-365E72FE5F47_1_105_c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838" y="1630750"/>
            <a:ext cx="3793700" cy="284527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2" name="Google Shape;202;p35"/>
          <p:cNvSpPr txBox="1"/>
          <p:nvPr/>
        </p:nvSpPr>
        <p:spPr>
          <a:xfrm>
            <a:off x="1767000" y="4621375"/>
            <a:ext cx="56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E8E8E8"/>
                </a:solidFill>
                <a:highlight>
                  <a:srgbClr val="1F1F1F"/>
                </a:highlight>
                <a:latin typeface="Roboto"/>
                <a:ea typeface="Roboto"/>
                <a:cs typeface="Roboto"/>
                <a:sym typeface="Roboto"/>
              </a:rPr>
              <a:t>Rita Schiavo Memorial Library, </a:t>
            </a:r>
            <a:r>
              <a:rPr lang="en" sz="1800">
                <a:solidFill>
                  <a:schemeClr val="lt1"/>
                </a:solidFill>
              </a:rPr>
              <a:t>Strathmere, NJ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/>
        </p:nvSpPr>
        <p:spPr>
          <a:xfrm>
            <a:off x="266100" y="-55875"/>
            <a:ext cx="8611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Empowers Community</a:t>
            </a:r>
            <a:endParaRPr b="1" sz="4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Ownership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208" name="Google Shape;208;p36" title="9C348EC6-C931-49E4-85D3-979BEA669A9D_1_105_c.jpeg"/>
          <p:cNvPicPr preferRelativeResize="0"/>
          <p:nvPr/>
        </p:nvPicPr>
        <p:blipFill rotWithShape="1">
          <a:blip r:embed="rId4">
            <a:alphaModFix/>
          </a:blip>
          <a:srcRect b="22088" l="0" r="0" t="0"/>
          <a:stretch/>
        </p:blipFill>
        <p:spPr>
          <a:xfrm>
            <a:off x="3498163" y="1514025"/>
            <a:ext cx="2253532" cy="284532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9" name="Google Shape;209;p36" title="7E45DC33-7C61-4338-A59A-8CC082B1EA3C_1_105_c.jpeg"/>
          <p:cNvPicPr preferRelativeResize="0"/>
          <p:nvPr/>
        </p:nvPicPr>
        <p:blipFill rotWithShape="1">
          <a:blip r:embed="rId5">
            <a:alphaModFix/>
          </a:blip>
          <a:srcRect b="0" l="0" r="5545" t="22935"/>
          <a:stretch/>
        </p:blipFill>
        <p:spPr>
          <a:xfrm>
            <a:off x="422813" y="1514019"/>
            <a:ext cx="2615555" cy="284532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0" name="Google Shape;210;p36" title="D1BB6B81-832E-4A74-B557-2192648CA6E3_1_105_c.jpeg"/>
          <p:cNvPicPr preferRelativeResize="0"/>
          <p:nvPr/>
        </p:nvPicPr>
        <p:blipFill rotWithShape="1">
          <a:blip r:embed="rId6">
            <a:alphaModFix/>
          </a:blip>
          <a:srcRect b="0" l="0" r="0" t="14966"/>
          <a:stretch/>
        </p:blipFill>
        <p:spPr>
          <a:xfrm>
            <a:off x="6211475" y="1514025"/>
            <a:ext cx="2509705" cy="2845325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1" name="Google Shape;211;p36"/>
          <p:cNvSpPr txBox="1"/>
          <p:nvPr/>
        </p:nvSpPr>
        <p:spPr>
          <a:xfrm>
            <a:off x="2232925" y="4476950"/>
            <a:ext cx="464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E8E8E8"/>
                </a:solidFill>
                <a:highlight>
                  <a:srgbClr val="1F1F1F"/>
                </a:highlight>
                <a:latin typeface="Roboto"/>
                <a:ea typeface="Roboto"/>
                <a:cs typeface="Roboto"/>
                <a:sym typeface="Roboto"/>
              </a:rPr>
              <a:t>Longport Historical Museum, Longport, NJ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/>
        </p:nvSpPr>
        <p:spPr>
          <a:xfrm>
            <a:off x="772725" y="257575"/>
            <a:ext cx="7495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</a:rPr>
              <a:t>So what was the process?</a:t>
            </a:r>
            <a:endParaRPr b="1"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 want this slide to match the look and style of slides 21, 23, 24" id="221" name="Google Shape;2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338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9"/>
          <p:cNvPicPr preferRelativeResize="0"/>
          <p:nvPr/>
        </p:nvPicPr>
        <p:blipFill rotWithShape="1">
          <a:blip r:embed="rId3">
            <a:alphaModFix/>
          </a:blip>
          <a:srcRect b="10" l="0" r="0" t="10"/>
          <a:stretch/>
        </p:blipFill>
        <p:spPr>
          <a:xfrm>
            <a:off x="-35700" y="0"/>
            <a:ext cx="9210675" cy="514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31" name="Google Shape;2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00500" y="222175"/>
            <a:ext cx="8343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Works created at :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500" u="sng">
                <a:solidFill>
                  <a:srgbClr val="FFF2CC"/>
                </a:solidFill>
              </a:rPr>
              <a:t>Bayshore Center at Bivalve,</a:t>
            </a:r>
            <a:r>
              <a:rPr b="1" lang="en" sz="3500">
                <a:solidFill>
                  <a:srgbClr val="FFF2CC"/>
                </a:solidFill>
              </a:rPr>
              <a:t> </a:t>
            </a:r>
            <a:endParaRPr b="1" sz="3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Commercial</a:t>
            </a:r>
            <a:r>
              <a:rPr b="1" lang="en" sz="2200">
                <a:solidFill>
                  <a:schemeClr val="lt1"/>
                </a:solidFill>
              </a:rPr>
              <a:t> Township, Cumberland County</a:t>
            </a:r>
            <a:endParaRPr b="1" sz="2200">
              <a:solidFill>
                <a:schemeClr val="lt1"/>
              </a:solidFill>
            </a:endParaRPr>
          </a:p>
        </p:txBody>
      </p:sp>
      <p:pic>
        <p:nvPicPr>
          <p:cNvPr id="66" name="Google Shape;66;p15" title="024A12B3-09CC-483F-94DD-0B7FC2572227.jpeg"/>
          <p:cNvPicPr preferRelativeResize="0"/>
          <p:nvPr/>
        </p:nvPicPr>
        <p:blipFill rotWithShape="1">
          <a:blip r:embed="rId4">
            <a:alphaModFix/>
          </a:blip>
          <a:srcRect b="18894" l="0" r="2525" t="15840"/>
          <a:stretch/>
        </p:blipFill>
        <p:spPr>
          <a:xfrm>
            <a:off x="3216700" y="2364600"/>
            <a:ext cx="2710598" cy="2419773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/>
        </p:nvSpPr>
        <p:spPr>
          <a:xfrm>
            <a:off x="1081300" y="241325"/>
            <a:ext cx="685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</a:rPr>
              <a:t>So what did all of this add up to?</a:t>
            </a:r>
            <a:endParaRPr b="1"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/>
        </p:nvSpPr>
        <p:spPr>
          <a:xfrm>
            <a:off x="0" y="0"/>
            <a:ext cx="9144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Art doesn't just describe the problem —</a:t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it becomes part of the solution.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247" name="Google Shape;247;p43"/>
          <p:cNvSpPr txBox="1"/>
          <p:nvPr/>
        </p:nvSpPr>
        <p:spPr>
          <a:xfrm>
            <a:off x="260700" y="4312475"/>
            <a:ext cx="8622600" cy="5388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lt1"/>
                </a:solidFill>
              </a:rPr>
              <a:t>When people create together, they build the future together.</a:t>
            </a:r>
            <a:endParaRPr b="1" sz="2300" u="sng">
              <a:solidFill>
                <a:schemeClr val="lt1"/>
              </a:solidFill>
            </a:endParaRPr>
          </a:p>
        </p:txBody>
      </p:sp>
      <p:pic>
        <p:nvPicPr>
          <p:cNvPr id="248" name="Google Shape;248;p43" title="37BECBFB-61BF-4DCF-A3DE-5476ECA29323_1_105_c.jpeg"/>
          <p:cNvPicPr preferRelativeResize="0"/>
          <p:nvPr/>
        </p:nvPicPr>
        <p:blipFill rotWithShape="1">
          <a:blip r:embed="rId4">
            <a:alphaModFix/>
          </a:blip>
          <a:srcRect b="0" l="0" r="21655" t="25887"/>
          <a:stretch/>
        </p:blipFill>
        <p:spPr>
          <a:xfrm>
            <a:off x="2423050" y="1246800"/>
            <a:ext cx="4028838" cy="2858200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/>
        </p:nvSpPr>
        <p:spPr>
          <a:xfrm>
            <a:off x="178350" y="461700"/>
            <a:ext cx="87873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Works created and on display at : </a:t>
            </a:r>
            <a:endParaRPr b="1" i="1" sz="24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Longport Historical Museum, Longport, NJ</a:t>
            </a:r>
            <a:endParaRPr b="1" sz="350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endParaRPr b="1" sz="350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Rita Schiavo Memorial Library, </a:t>
            </a:r>
            <a:r>
              <a:rPr b="1" lang="en" sz="3500">
                <a:solidFill>
                  <a:srgbClr val="FFF2CC"/>
                </a:solidFill>
              </a:rPr>
              <a:t>Strathmere, NJ</a:t>
            </a:r>
            <a:endParaRPr b="1" sz="3500">
              <a:solidFill>
                <a:srgbClr val="FFF2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500">
              <a:solidFill>
                <a:srgbClr val="FFF2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 u="sng">
              <a:solidFill>
                <a:srgbClr val="FFF2CC"/>
              </a:solidFill>
            </a:endParaRPr>
          </a:p>
        </p:txBody>
      </p:sp>
      <p:sp>
        <p:nvSpPr>
          <p:cNvPr id="254" name="Google Shape;254;p44"/>
          <p:cNvSpPr txBox="1"/>
          <p:nvPr/>
        </p:nvSpPr>
        <p:spPr>
          <a:xfrm>
            <a:off x="611000" y="3677100"/>
            <a:ext cx="7798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lt1"/>
                </a:solidFill>
              </a:rPr>
              <a:t>Jessica Mungekar, BFA, MSW, LSW</a:t>
            </a:r>
            <a:endParaRPr b="1" sz="18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Independant Sculptor and Mindful Arts Facilitator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55" name="Google Shape;255;p44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title="A6F7BEB3-3ECE-453A-B3E8-B1EBA28BFD51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title="CC3AED45-1420-4A43-B5C8-69FEDDF4FF1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052" y="0"/>
            <a:ext cx="57549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/>
          <p:nvPr/>
        </p:nvSpPr>
        <p:spPr>
          <a:xfrm>
            <a:off x="3504825" y="7436525"/>
            <a:ext cx="2156700" cy="215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title="952E4637-8CEE-46B1-B504-00A7199783FE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 title="5CFAD976-F247-406F-958E-B6331B0D38E8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612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 title="E5FEC169-4FCA-455F-83D4-F98E911B3653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912" y="-55425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 title="F64317FB-39DC-45A8-B51B-237519D2B938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