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96" r:id="rId5"/>
    <p:sldId id="2628" r:id="rId6"/>
    <p:sldId id="2629" r:id="rId7"/>
    <p:sldId id="2605" r:id="rId8"/>
    <p:sldId id="259" r:id="rId9"/>
    <p:sldId id="2609" r:id="rId10"/>
    <p:sldId id="2610" r:id="rId11"/>
    <p:sldId id="2630" r:id="rId12"/>
    <p:sldId id="263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4A0229-A9C1-9078-CA73-04E89CCD3124}" name="Bursk, Danielle [DOS]" initials="B[" userId="S::danielle.bursk@sos.nj.gov::dd42ce4f-c5aa-4723-96a0-49f6992f9afd" providerId="AD"/>
  <p188:author id="{00A0CF7C-9468-79AC-BEA3-AAFB053EDA68}" name="Blair, Devon [DEP]" initials="B[" userId="S::devon.blair@dep.nj.gov::9a4f233a-ede9-4126-95c0-afbdba942b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9BAE4"/>
    <a:srgbClr val="603341"/>
    <a:srgbClr val="0189B2"/>
    <a:srgbClr val="3B7579"/>
    <a:srgbClr val="418287"/>
    <a:srgbClr val="39BDC7"/>
    <a:srgbClr val="AAD3D6"/>
    <a:srgbClr val="B5D134"/>
    <a:srgbClr val="69AF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53692-B853-0E0B-64B0-F5298E7FE367}" v="2" dt="2026-03-09T15:31:18.901"/>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132" y="84"/>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3/30/2026</a:t>
            </a:fld>
            <a:endParaRPr lang="en-US"/>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a:p>
        </p:txBody>
      </p:sp>
    </p:spTree>
    <p:extLst>
      <p:ext uri="{BB962C8B-B14F-4D97-AF65-F5344CB8AC3E}">
        <p14:creationId xmlns:p14="http://schemas.microsoft.com/office/powerpoint/2010/main" val="294421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a:p>
        </p:txBody>
      </p:sp>
    </p:spTree>
    <p:extLst>
      <p:ext uri="{BB962C8B-B14F-4D97-AF65-F5344CB8AC3E}">
        <p14:creationId xmlns:p14="http://schemas.microsoft.com/office/powerpoint/2010/main" val="306673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12529"/>
                </a:solidFill>
                <a:effectLst/>
                <a:latin typeface="Roboto" panose="02000000000000000000" pitchFamily="2" charset="0"/>
              </a:rPr>
              <a:t>New notes: funding came from NOAA PSM and the CMP wanted to work closely with another group to be able to reach communities and communicate the projects with them easily.  how we selected the arts council, how we work with them, these are some of the projects</a:t>
            </a:r>
          </a:p>
          <a:p>
            <a:pPr algn="l"/>
            <a:endParaRPr lang="en-US" b="0" i="0">
              <a:solidFill>
                <a:srgbClr val="212529"/>
              </a:solidFill>
              <a:effectLst/>
              <a:latin typeface="Roboto" panose="02000000000000000000" pitchFamily="2" charset="0"/>
            </a:endParaRPr>
          </a:p>
          <a:p>
            <a:pPr algn="l"/>
            <a:r>
              <a:rPr lang="en-US" b="0" i="0">
                <a:solidFill>
                  <a:srgbClr val="212529"/>
                </a:solidFill>
                <a:effectLst/>
                <a:latin typeface="Roboto" panose="02000000000000000000" pitchFamily="2" charset="0"/>
              </a:rPr>
              <a:t>The community-based art grant program was formed because we recognized that we needed to communication about CC in a different way</a:t>
            </a:r>
          </a:p>
          <a:p>
            <a:pPr marL="171450" indent="-171450" algn="l">
              <a:buFontTx/>
              <a:buChar char="-"/>
            </a:pPr>
            <a:r>
              <a:rPr lang="en-US" b="0" i="0">
                <a:solidFill>
                  <a:srgbClr val="212529"/>
                </a:solidFill>
                <a:effectLst/>
                <a:latin typeface="Roboto" panose="02000000000000000000" pitchFamily="2" charset="0"/>
              </a:rPr>
              <a:t>Not everyone understands information in the same way</a:t>
            </a:r>
          </a:p>
          <a:p>
            <a:pPr marL="171450" indent="-171450" algn="l">
              <a:buFontTx/>
              <a:buChar char="-"/>
            </a:pPr>
            <a:r>
              <a:rPr lang="en-US" b="0" i="0">
                <a:solidFill>
                  <a:srgbClr val="212529"/>
                </a:solidFill>
                <a:effectLst/>
                <a:latin typeface="Roboto" panose="02000000000000000000" pitchFamily="2" charset="0"/>
              </a:rPr>
              <a:t>Complicated topics</a:t>
            </a:r>
          </a:p>
          <a:p>
            <a:pPr marL="171450" indent="-171450" algn="l">
              <a:buFontTx/>
              <a:buChar char="-"/>
            </a:pPr>
            <a:r>
              <a:rPr lang="en-US" b="0" i="0">
                <a:solidFill>
                  <a:srgbClr val="212529"/>
                </a:solidFill>
                <a:effectLst/>
                <a:latin typeface="Roboto" panose="02000000000000000000" pitchFamily="2" charset="0"/>
              </a:rPr>
              <a:t>Address the need to involve and inform the public about the coastal hazards impacts they will face and what actions they can take to reduce their risk.</a:t>
            </a:r>
          </a:p>
          <a:p>
            <a:pPr marL="0" indent="0" algn="l">
              <a:buFontTx/>
              <a:buNone/>
            </a:pPr>
            <a:endParaRPr lang="en-US" b="0" i="0">
              <a:solidFill>
                <a:srgbClr val="212529"/>
              </a:solidFill>
              <a:effectLst/>
              <a:latin typeface="Roboto" panose="02000000000000000000" pitchFamily="2" charset="0"/>
            </a:endParaRPr>
          </a:p>
          <a:p>
            <a:pPr marL="171450" indent="-171450" algn="l">
              <a:buFont typeface="Arial" panose="020B0604020202020204" pitchFamily="34" charset="0"/>
              <a:buChar char="•"/>
            </a:pPr>
            <a:r>
              <a:rPr lang="en-US" b="0" i="0">
                <a:solidFill>
                  <a:srgbClr val="212529"/>
                </a:solidFill>
                <a:effectLst/>
                <a:latin typeface="Roboto" panose="02000000000000000000" pitchFamily="2" charset="0"/>
              </a:rPr>
              <a:t>Funding from NOAA through PSM </a:t>
            </a:r>
          </a:p>
          <a:p>
            <a:pPr marL="171450" indent="-171450" algn="l">
              <a:buFont typeface="Arial" panose="020B0604020202020204" pitchFamily="34" charset="0"/>
              <a:buChar char="•"/>
            </a:pPr>
            <a:r>
              <a:rPr lang="en-US" b="0" i="0">
                <a:solidFill>
                  <a:srgbClr val="212529"/>
                </a:solidFill>
                <a:effectLst/>
                <a:latin typeface="Roboto" panose="02000000000000000000" pitchFamily="2" charset="0"/>
              </a:rPr>
              <a:t>Reached out to the New Jersey State Council on the Arts (Arts Council) for their assistance</a:t>
            </a:r>
          </a:p>
          <a:p>
            <a:pPr marL="171450" indent="-171450" algn="l">
              <a:buFont typeface="Arial" panose="020B0604020202020204" pitchFamily="34" charset="0"/>
              <a:buChar char="•"/>
            </a:pPr>
            <a:r>
              <a:rPr lang="en-US" b="0" i="0">
                <a:solidFill>
                  <a:srgbClr val="212529"/>
                </a:solidFill>
                <a:effectLst/>
                <a:latin typeface="Roboto" panose="02000000000000000000" pitchFamily="2" charset="0"/>
              </a:rPr>
              <a:t>Create NOFA</a:t>
            </a:r>
          </a:p>
          <a:p>
            <a:pPr marL="171450" indent="-171450" algn="l">
              <a:buFont typeface="Arial" panose="020B0604020202020204" pitchFamily="34" charset="0"/>
              <a:buChar char="•"/>
            </a:pPr>
            <a:r>
              <a:rPr lang="en-US" b="0" i="0">
                <a:solidFill>
                  <a:srgbClr val="212529"/>
                </a:solidFill>
                <a:effectLst/>
                <a:latin typeface="Roboto" panose="02000000000000000000" pitchFamily="2" charset="0"/>
              </a:rPr>
              <a:t>Create Call Artists</a:t>
            </a:r>
          </a:p>
          <a:p>
            <a:pPr marL="171450" indent="-171450" algn="l">
              <a:buFont typeface="Arial" panose="020B0604020202020204" pitchFamily="34" charset="0"/>
              <a:buChar char="•"/>
            </a:pPr>
            <a:r>
              <a:rPr lang="en-US" b="0" i="0">
                <a:solidFill>
                  <a:srgbClr val="212529"/>
                </a:solidFill>
                <a:effectLst/>
                <a:latin typeface="Roboto" panose="02000000000000000000" pitchFamily="2" charset="0"/>
              </a:rPr>
              <a:t>The community-based organizations and artists will work together to address </a:t>
            </a:r>
          </a:p>
          <a:p>
            <a:pPr marL="628650" lvl="1" indent="-171450" algn="l">
              <a:buFont typeface="Arial" panose="020B0604020202020204" pitchFamily="34" charset="0"/>
              <a:buChar char="•"/>
            </a:pPr>
            <a:r>
              <a:rPr lang="en-US" b="0" i="0">
                <a:solidFill>
                  <a:srgbClr val="212529"/>
                </a:solidFill>
                <a:effectLst/>
                <a:latin typeface="Roboto" panose="02000000000000000000" pitchFamily="2" charset="0"/>
              </a:rPr>
              <a:t>the theme of climate resilience/coastal flooding </a:t>
            </a:r>
          </a:p>
          <a:p>
            <a:pPr marL="628650" lvl="1" indent="-171450" algn="l">
              <a:buFont typeface="Arial" panose="020B0604020202020204" pitchFamily="34" charset="0"/>
              <a:buChar char="•"/>
            </a:pPr>
            <a:r>
              <a:rPr lang="en-US" b="0" i="0">
                <a:solidFill>
                  <a:srgbClr val="212529"/>
                </a:solidFill>
                <a:effectLst/>
                <a:latin typeface="Roboto" panose="02000000000000000000" pitchFamily="2" charset="0"/>
              </a:rPr>
              <a:t>site-specific artwork and community engagement and events.</a:t>
            </a:r>
          </a:p>
          <a:p>
            <a:pPr marL="628650" lvl="1" indent="-171450" algn="l">
              <a:buFont typeface="Arial" panose="020B0604020202020204" pitchFamily="34" charset="0"/>
              <a:buChar char="•"/>
            </a:pPr>
            <a:r>
              <a:rPr lang="en-US" b="0" i="0">
                <a:solidFill>
                  <a:srgbClr val="212529"/>
                </a:solidFill>
                <a:effectLst/>
                <a:latin typeface="Roboto" panose="02000000000000000000" pitchFamily="2" charset="0"/>
              </a:rPr>
              <a:t>Each CBO and artist group is required to hold at least one community event and one installation event. </a:t>
            </a:r>
          </a:p>
          <a:p>
            <a:pPr marL="457200" lvl="1" indent="0" algn="l">
              <a:buFont typeface="Arial" panose="020B0604020202020204" pitchFamily="34" charset="0"/>
              <a:buNone/>
            </a:pPr>
            <a:endParaRPr lang="en-US" b="0" i="0">
              <a:solidFill>
                <a:srgbClr val="212529"/>
              </a:solidFill>
              <a:effectLst/>
              <a:latin typeface="Roboto" panose="02000000000000000000" pitchFamily="2" charset="0"/>
            </a:endParaRPr>
          </a:p>
          <a:p>
            <a:pPr marL="457200" lvl="1" indent="0" algn="l">
              <a:buFont typeface="Arial" panose="020B0604020202020204" pitchFamily="34" charset="0"/>
              <a:buNone/>
            </a:pPr>
            <a:r>
              <a:rPr lang="en-US" b="0" i="0">
                <a:solidFill>
                  <a:srgbClr val="212529"/>
                </a:solidFill>
                <a:effectLst/>
                <a:latin typeface="Roboto" panose="02000000000000000000" pitchFamily="2" charset="0"/>
              </a:rPr>
              <a:t>Chose CBOs to host these projects because they have firsthand coastal experiences in their communities and know what their community is interested in and want to get involved in.</a:t>
            </a:r>
          </a:p>
          <a:p>
            <a:endParaRPr lang="en-US"/>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a:p>
        </p:txBody>
      </p:sp>
    </p:spTree>
    <p:extLst>
      <p:ext uri="{BB962C8B-B14F-4D97-AF65-F5344CB8AC3E}">
        <p14:creationId xmlns:p14="http://schemas.microsoft.com/office/powerpoint/2010/main" val="282835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a:rPr>
              <a:t>NJDEP lead the NOFA process; State Arts Council lead the call for artists process; CBOs were part of the jury to select the artists</a:t>
            </a:r>
            <a:endParaRPr lang="en-US"/>
          </a:p>
          <a:p>
            <a:pPr marL="171450" indent="-171450">
              <a:buFont typeface="Arial" panose="020B0604020202020204" pitchFamily="34" charset="0"/>
              <a:buChar char="•"/>
            </a:pPr>
            <a:r>
              <a:rPr lang="en-US"/>
              <a:t>Through a NOFA application process 4 out of 11 CBO’s that applied were selected</a:t>
            </a:r>
            <a:endParaRPr lang="en-US">
              <a:cs typeface="Calibri"/>
            </a:endParaRPr>
          </a:p>
          <a:p>
            <a:pPr marL="171450" indent="-171450">
              <a:buFont typeface="Arial" panose="020B0604020202020204" pitchFamily="34" charset="0"/>
              <a:buChar char="•"/>
            </a:pPr>
            <a:r>
              <a:rPr lang="en-US"/>
              <a:t>Call for artist allowed for one artist or group of artists to be paired with one CBO. </a:t>
            </a:r>
          </a:p>
          <a:p>
            <a:pPr marL="171450" indent="-171450">
              <a:buFont typeface="Arial" panose="020B0604020202020204" pitchFamily="34" charset="0"/>
              <a:buChar char="•"/>
            </a:pPr>
            <a:r>
              <a:rPr lang="en-US"/>
              <a:t>CBO &amp; Artist teams worked together to realize the artists' work in community settings. Artworks addressed coastal hazards impacts and what actions community members cab take to reduce their risk.</a:t>
            </a:r>
            <a:endParaRPr lang="en-US">
              <a:cs typeface="Calibri"/>
            </a:endParaRPr>
          </a:p>
          <a:p>
            <a:pPr marL="171450" indent="-171450">
              <a:buFont typeface="Arial" panose="020B0604020202020204" pitchFamily="34" charset="0"/>
              <a:buChar char="•"/>
            </a:pPr>
            <a:r>
              <a:rPr lang="en-US"/>
              <a:t>Each of the CBOs selected were spread throughout the state to represent that each risk can be perceived very differently by how populations that experience similar kinds of events based on culture, economic practices, education, and length of flooding events. </a:t>
            </a:r>
            <a:endParaRPr lang="en-US">
              <a:cs typeface="Calibri"/>
            </a:endParaRPr>
          </a:p>
          <a:p>
            <a:pPr marL="171450" indent="-171450">
              <a:buFont typeface="Arial" panose="020B0604020202020204" pitchFamily="34" charset="0"/>
              <a:buChar char="•"/>
            </a:pPr>
            <a:r>
              <a:rPr lang="en-US"/>
              <a:t>The four CBO’s that were selected and an image from their project is included as seen on this slide</a:t>
            </a:r>
            <a:endParaRPr lang="en-US">
              <a:cs typeface="Calibri"/>
            </a:endParaRPr>
          </a:p>
          <a:p>
            <a:pPr marL="628650" lvl="1" indent="-171450">
              <a:buFont typeface="Arial" panose="020B0604020202020204" pitchFamily="34" charset="0"/>
              <a:buChar char="•"/>
            </a:pPr>
            <a:r>
              <a:rPr lang="en-US"/>
              <a:t>Atlantic City- Water Table (Top left) Inground water table to show how rainfall or flooding can react with different permeable surfaces. </a:t>
            </a:r>
            <a:endParaRPr lang="en-US">
              <a:cs typeface="Calibri"/>
            </a:endParaRPr>
          </a:p>
          <a:p>
            <a:pPr marL="628650" lvl="1" indent="-171450">
              <a:buFont typeface="Arial" panose="020B0604020202020204" pitchFamily="34" charset="0"/>
              <a:buChar char="•"/>
            </a:pPr>
            <a:r>
              <a:rPr lang="en-US"/>
              <a:t>Bayshore Center at Bivalve- Residences for Resilience (Top Right) Mosaic Houses created by the artists as well as the community were put together on stilts to inform and educate the visitors about coastal flooding the causes and solutions to flooding events.</a:t>
            </a:r>
            <a:endParaRPr lang="en-US">
              <a:cs typeface="Calibri"/>
            </a:endParaRPr>
          </a:p>
          <a:p>
            <a:pPr marL="628650" lvl="1" indent="-171450">
              <a:buFont typeface="Arial" panose="020B0604020202020204" pitchFamily="34" charset="0"/>
              <a:buChar char="•"/>
            </a:pPr>
            <a:r>
              <a:rPr lang="en-US"/>
              <a:t>Monmouth Arts- The Poseidon Project (Bottom Left) the narrative will include seven choreographed sections, each connecting to aquatic myth, legend, and nature. Costume designs and set construction feature upcycled fabrics and materials.</a:t>
            </a:r>
            <a:endParaRPr lang="en-US">
              <a:cs typeface="Calibri"/>
            </a:endParaRPr>
          </a:p>
          <a:p>
            <a:pPr marL="628650" lvl="1" indent="-171450">
              <a:buFont typeface="Arial" panose="020B0604020202020204" pitchFamily="34" charset="0"/>
              <a:buChar char="•"/>
            </a:pPr>
            <a:r>
              <a:rPr lang="en-US"/>
              <a:t>Passaic County- Units of Measure (Bottom Right) project was postponed due to Hurricane Ida but will contain 2 wooden posts around the park with markers to describe historic flooding events as well as possible future flooding event. The park will also include colorful banners on light posts to add to the wooden posts. </a:t>
            </a:r>
            <a:endParaRPr lang="en-US">
              <a:cs typeface="Calibri"/>
            </a:endParaRPr>
          </a:p>
          <a:p>
            <a:pPr marL="171450" indent="-171450">
              <a:buFont typeface="Arial" panose="020B0604020202020204" pitchFamily="34" charset="0"/>
              <a:buChar char="•"/>
              <a:defRPr/>
            </a:pPr>
            <a:r>
              <a:rPr lang="en-US"/>
              <a:t>A Second Round of funding is currently under way for  new CBOs and Artists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8F05852-D04E-459D-8146-8E722868AAB0}" type="slidenum">
              <a:rPr lang="en-US" smtClean="0"/>
              <a:t>5</a:t>
            </a:fld>
            <a:endParaRPr lang="en-US"/>
          </a:p>
        </p:txBody>
      </p:sp>
    </p:spTree>
    <p:extLst>
      <p:ext uri="{BB962C8B-B14F-4D97-AF65-F5344CB8AC3E}">
        <p14:creationId xmlns:p14="http://schemas.microsoft.com/office/powerpoint/2010/main" val="270703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212529"/>
                </a:solidFill>
                <a:effectLst/>
                <a:latin typeface="Roboto"/>
                <a:ea typeface="Roboto"/>
                <a:cs typeface="Roboto"/>
              </a:rPr>
              <a:t>-CBO/Artist team</a:t>
            </a:r>
          </a:p>
          <a:p>
            <a:r>
              <a:rPr lang="en-US" b="0" i="1" dirty="0">
                <a:solidFill>
                  <a:srgbClr val="212529"/>
                </a:solidFill>
                <a:effectLst/>
                <a:latin typeface="Roboto"/>
                <a:ea typeface="Roboto"/>
                <a:cs typeface="Roboto"/>
              </a:rPr>
              <a:t>-Project name</a:t>
            </a:r>
          </a:p>
          <a:p>
            <a:r>
              <a:rPr lang="en-US" b="0" i="1" dirty="0">
                <a:solidFill>
                  <a:srgbClr val="212529"/>
                </a:solidFill>
                <a:effectLst/>
                <a:latin typeface="Roboto"/>
                <a:ea typeface="Roboto"/>
                <a:cs typeface="Roboto"/>
              </a:rPr>
              <a:t>-Location</a:t>
            </a:r>
          </a:p>
          <a:p>
            <a:pPr>
              <a:defRPr/>
            </a:pPr>
            <a:r>
              <a:rPr lang="en-US" b="0" i="1" dirty="0">
                <a:solidFill>
                  <a:srgbClr val="212529"/>
                </a:solidFill>
                <a:effectLst/>
                <a:latin typeface="Roboto"/>
                <a:ea typeface="Roboto"/>
                <a:cs typeface="Roboto"/>
              </a:rPr>
              <a:t>-Purpose project</a:t>
            </a:r>
            <a:r>
              <a:rPr lang="en-US" b="0" i="0" dirty="0">
                <a:solidFill>
                  <a:srgbClr val="212529"/>
                </a:solidFill>
                <a:effectLst/>
                <a:latin typeface="Roboto"/>
                <a:ea typeface="Roboto"/>
                <a:cs typeface="Roboto"/>
              </a:rPr>
              <a:t> results in a variety of handmade mosaic tiles that will be used to adorn a grouping of tiny ceramic houses that will be displayed around the site. Tiles created by the </a:t>
            </a:r>
            <a:r>
              <a:rPr lang="en-US" dirty="0">
                <a:solidFill>
                  <a:srgbClr val="212529"/>
                </a:solidFill>
                <a:latin typeface="Roboto"/>
                <a:ea typeface="Roboto"/>
                <a:cs typeface="Roboto"/>
              </a:rPr>
              <a:t>community </a:t>
            </a:r>
            <a:r>
              <a:rPr lang="en-US" b="0" i="0" dirty="0">
                <a:solidFill>
                  <a:srgbClr val="212529"/>
                </a:solidFill>
                <a:effectLst/>
                <a:latin typeface="Roboto"/>
                <a:ea typeface="Roboto"/>
                <a:cs typeface="Roboto"/>
              </a:rPr>
              <a:t>illustrate, in words, images and symbols, ways that people, animals and plants need to adapt to thrive in a changing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latin typeface="Roboto"/>
                <a:ea typeface="Roboto"/>
                <a:cs typeface="Roboto"/>
              </a:rPr>
              <a:t>-installation showcased houses around the complex visitors were able to find with pamphlets with map and QR codes at each station</a:t>
            </a:r>
          </a:p>
          <a:p>
            <a:r>
              <a:rPr lang="en-US" dirty="0">
                <a:solidFill>
                  <a:srgbClr val="212529"/>
                </a:solidFill>
                <a:latin typeface="Roboto"/>
                <a:ea typeface="Roboto"/>
                <a:cs typeface="Roboto"/>
              </a:rPr>
              <a:t> </a:t>
            </a:r>
            <a:endParaRPr lang="en-US" b="0" i="0" dirty="0">
              <a:solidFill>
                <a:srgbClr val="212529"/>
              </a:solidFill>
              <a:effectLst/>
              <a:latin typeface="Roboto" panose="02000000000000000000" pitchFamily="2" charset="0"/>
              <a:ea typeface="Roboto"/>
              <a:cs typeface="Roboto"/>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04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solidFill>
                  <a:srgbClr val="212529"/>
                </a:solidFill>
                <a:effectLst/>
                <a:latin typeface="Roboto"/>
                <a:ea typeface="Roboto"/>
                <a:cs typeface="Roboto"/>
              </a:rPr>
              <a:t>-CBO/Artist team</a:t>
            </a:r>
          </a:p>
          <a:p>
            <a:r>
              <a:rPr lang="en-US" b="0" i="1">
                <a:solidFill>
                  <a:srgbClr val="212529"/>
                </a:solidFill>
                <a:effectLst/>
                <a:latin typeface="Roboto"/>
                <a:ea typeface="Roboto"/>
                <a:cs typeface="Roboto"/>
              </a:rPr>
              <a:t>-Project name</a:t>
            </a:r>
          </a:p>
          <a:p>
            <a:r>
              <a:rPr lang="en-US" b="0" i="1">
                <a:solidFill>
                  <a:srgbClr val="212529"/>
                </a:solidFill>
                <a:effectLst/>
                <a:latin typeface="Roboto"/>
                <a:ea typeface="Roboto"/>
                <a:cs typeface="Roboto"/>
              </a:rPr>
              <a:t>-Location</a:t>
            </a:r>
          </a:p>
          <a:p>
            <a:pPr>
              <a:defRPr/>
            </a:pPr>
            <a:r>
              <a:rPr lang="en-US" i="1">
                <a:solidFill>
                  <a:srgbClr val="212529"/>
                </a:solidFill>
                <a:latin typeface="Roboto"/>
                <a:ea typeface="Roboto"/>
                <a:cs typeface="Roboto"/>
              </a:rPr>
              <a:t>Overall takeaway- each community engaged in different ways with the artists and the artwork. By funding community organizations, and matching them with artists, unique community engagements are able to happen that are specific and tailored to diverse geographies in the state. </a:t>
            </a:r>
            <a:endParaRPr lang="en-US" b="0" i="1">
              <a:solidFill>
                <a:srgbClr val="212529"/>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56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H="1" flipV="1">
            <a:off x="8542368" y="1893391"/>
            <a:ext cx="1" cy="6855914"/>
          </a:xfrm>
          <a:prstGeom prst="line">
            <a:avLst/>
          </a:prstGeom>
          <a:ln w="76200">
            <a:solidFill>
              <a:srgbClr val="B5D13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rgbClr val="B5D13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rgbClr val="603341"/>
                </a:solidFill>
                <a:latin typeface="+mj-lt"/>
              </a:defRPr>
            </a:lvl1pPr>
          </a:lstStyle>
          <a:p>
            <a:pPr marL="0" lvl="0"/>
            <a:r>
              <a:rPr lang="en-US"/>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H="1" flipV="1">
            <a:off x="1868040" y="3823281"/>
            <a:ext cx="1" cy="2082827"/>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2">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2579393" y="-573999"/>
            <a:ext cx="0" cy="3968587"/>
          </a:xfrm>
          <a:prstGeom prst="line">
            <a:avLst/>
          </a:prstGeom>
          <a:ln w="76200">
            <a:solidFill>
              <a:srgbClr val="39BDC7">
                <a:alpha val="97000"/>
              </a:srgb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3">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2517048" y="-511653"/>
            <a:ext cx="0" cy="3843896"/>
          </a:xfrm>
          <a:prstGeom prst="line">
            <a:avLst/>
          </a:prstGeom>
          <a:ln w="76200">
            <a:solidFill>
              <a:srgbClr val="B5D134">
                <a:alpha val="97000"/>
              </a:srgb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4">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24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24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rgbClr val="603341"/>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Autofit/>
          </a:bodyPr>
          <a:lstStyle>
            <a:lvl1pPr>
              <a:defRPr lang="en-US" sz="2400" b="1" dirty="0">
                <a:latin typeface="+mj-lt"/>
              </a:defRPr>
            </a:lvl1pPr>
          </a:lstStyle>
          <a:p>
            <a:pPr marL="0" lvl="0" indent="0">
              <a:buNone/>
            </a:pPr>
            <a:r>
              <a:rPr lang="en-US"/>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Autofit/>
          </a:bodyPr>
          <a:lstStyle>
            <a:lvl1pPr>
              <a:defRPr lang="en-US" sz="2400" b="1" dirty="0">
                <a:latin typeface="+mj-lt"/>
              </a:defRPr>
            </a:lvl1pPr>
          </a:lstStyle>
          <a:p>
            <a:pPr marL="0" lvl="0" indent="0">
              <a:buNone/>
            </a:pPr>
            <a:r>
              <a:rPr lang="en-US"/>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p>
        </p:txBody>
      </p:sp>
      <p:sp>
        <p:nvSpPr>
          <p:cNvPr id="11" name="Rectangle 10" title="Decorative"/>
          <p:cNvSpPr/>
          <p:nvPr userDrawn="1"/>
        </p:nvSpPr>
        <p:spPr>
          <a:xfrm>
            <a:off x="3708400" y="-4288"/>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3873729" y="936980"/>
            <a:ext cx="4394165" cy="1466055"/>
          </a:xfrm>
        </p:spPr>
        <p:txBody>
          <a:bodyPr lIns="0" anchor="t">
            <a:normAutofit/>
          </a:bodyPr>
          <a:lstStyle>
            <a:lvl1pPr algn="l">
              <a:defRPr sz="4000">
                <a:solidFill>
                  <a:schemeClr val="bg1"/>
                </a:solidFill>
                <a:latin typeface="+mj-lt"/>
              </a:defRPr>
            </a:lvl1pPr>
          </a:lstStyle>
          <a:p>
            <a:r>
              <a:rPr lang="en-US"/>
              <a:t>Click to edit Master title 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3873730" y="2407322"/>
            <a:ext cx="4394164" cy="382749"/>
          </a:xfrm>
        </p:spPr>
        <p:txBody>
          <a:bodyPr lIns="0" anchor="b">
            <a:noAutofit/>
          </a:bodyPr>
          <a:lstStyle>
            <a:lvl1pPr marL="0" indent="0">
              <a:buNone/>
              <a:defRPr sz="2400" b="1">
                <a:solidFill>
                  <a:schemeClr val="bg1"/>
                </a:solidFill>
                <a:latin typeface="+mj-lt"/>
                <a:cs typeface="Arial" panose="020B0604020202020204" pitchFamily="34" charset="0"/>
              </a:defRPr>
            </a:lvl1pPr>
          </a:lstStyle>
          <a:p>
            <a:pPr lvl="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3873729" y="2811606"/>
            <a:ext cx="4394165" cy="3044825"/>
          </a:xfrm>
        </p:spPr>
        <p:txBody>
          <a:bodyPr lIns="0" tIns="72000">
            <a:normAutofit/>
          </a:bodyPr>
          <a:lstStyle>
            <a:lvl1pPr>
              <a:defRPr sz="2400" b="0">
                <a:solidFill>
                  <a:schemeClr val="bg1"/>
                </a:solidFill>
                <a:latin typeface="+mn-lt"/>
              </a:defRPr>
            </a:lvl1pPr>
            <a:lvl2pPr>
              <a:defRPr sz="2800" b="0">
                <a:solidFill>
                  <a:schemeClr val="bg1"/>
                </a:solidFill>
                <a:latin typeface="+mn-lt"/>
              </a:defRPr>
            </a:lvl2pPr>
            <a:lvl3pPr>
              <a:defRPr sz="2400" b="0">
                <a:solidFill>
                  <a:schemeClr val="bg1"/>
                </a:solidFill>
                <a:latin typeface="+mn-lt"/>
              </a:defRPr>
            </a:lvl3pPr>
            <a:lvl4pPr>
              <a:defRPr sz="2000" b="0">
                <a:solidFill>
                  <a:schemeClr val="bg1"/>
                </a:solidFill>
                <a:latin typeface="+mn-lt"/>
              </a:defRPr>
            </a:lvl4pPr>
            <a:lvl5pPr>
              <a:defRPr sz="2000"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ABC1-9A39-4868-BF27-636B7D61EC9D}"/>
              </a:ext>
            </a:extLst>
          </p:cNvPr>
          <p:cNvSpPr>
            <a:spLocks noGrp="1"/>
          </p:cNvSpPr>
          <p:nvPr>
            <p:ph type="title"/>
          </p:nvPr>
        </p:nvSpPr>
        <p:spPr>
          <a:xfrm>
            <a:off x="838200" y="365125"/>
            <a:ext cx="7250084" cy="1325563"/>
          </a:xfrm>
        </p:spPr>
        <p:txBody>
          <a:bodyPr/>
          <a:lstStyle>
            <a:lvl1pPr>
              <a:defRPr>
                <a:solidFill>
                  <a:srgbClr val="603341"/>
                </a:solidFill>
              </a:defRPr>
            </a:lvl1pPr>
          </a:lstStyle>
          <a:p>
            <a:r>
              <a:rPr lang="en-US"/>
              <a:t>Click to edit Master title style</a:t>
            </a:r>
          </a:p>
        </p:txBody>
      </p:sp>
      <p:sp>
        <p:nvSpPr>
          <p:cNvPr id="5" name="Text Placeholder 6">
            <a:extLst>
              <a:ext uri="{FF2B5EF4-FFF2-40B4-BE49-F238E27FC236}">
                <a16:creationId xmlns:a16="http://schemas.microsoft.com/office/drawing/2014/main" id="{796DE208-5FAF-44FF-BDF7-7A3DA655F5EE}"/>
              </a:ext>
            </a:extLst>
          </p:cNvPr>
          <p:cNvSpPr>
            <a:spLocks noGrp="1"/>
          </p:cNvSpPr>
          <p:nvPr>
            <p:ph type="body" sz="quarter" idx="14" hasCustomPrompt="1"/>
          </p:nvPr>
        </p:nvSpPr>
        <p:spPr>
          <a:xfrm>
            <a:off x="838200" y="2054287"/>
            <a:ext cx="7250082" cy="382749"/>
          </a:xfrm>
        </p:spPr>
        <p:txBody>
          <a:bodyPr vert="horz" lIns="0" tIns="45720" rIns="91440" bIns="45720" rtlCol="0" anchor="b">
            <a:noAutofit/>
          </a:bodyPr>
          <a:lstStyle>
            <a:lvl1pPr>
              <a:defRPr lang="en-US" sz="2400" b="1" dirty="0">
                <a:latin typeface="+mj-lt"/>
              </a:defRPr>
            </a:lvl1pPr>
          </a:lstStyle>
          <a:p>
            <a:pPr marL="0" lvl="0" indent="0">
              <a:buNone/>
            </a:pPr>
            <a:r>
              <a:rPr lang="en-US"/>
              <a:t>Click to add title here</a:t>
            </a:r>
          </a:p>
        </p:txBody>
      </p:sp>
      <p:sp>
        <p:nvSpPr>
          <p:cNvPr id="6" name="Text Placeholder 3">
            <a:extLst>
              <a:ext uri="{FF2B5EF4-FFF2-40B4-BE49-F238E27FC236}">
                <a16:creationId xmlns:a16="http://schemas.microsoft.com/office/drawing/2014/main" id="{CA9D27A5-37D5-4E8B-85CC-7D18CC48EC92}"/>
              </a:ext>
            </a:extLst>
          </p:cNvPr>
          <p:cNvSpPr>
            <a:spLocks noGrp="1"/>
          </p:cNvSpPr>
          <p:nvPr>
            <p:ph type="body" sz="quarter" idx="16"/>
          </p:nvPr>
        </p:nvSpPr>
        <p:spPr>
          <a:xfrm>
            <a:off x="838199" y="2437036"/>
            <a:ext cx="7250083" cy="4196520"/>
          </a:xfrm>
        </p:spPr>
        <p:txBody>
          <a:bodyPr lIns="0" tIns="72000">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title="Decorative">
            <a:extLst>
              <a:ext uri="{FF2B5EF4-FFF2-40B4-BE49-F238E27FC236}">
                <a16:creationId xmlns:a16="http://schemas.microsoft.com/office/drawing/2014/main" id="{6F04DE06-EAFE-4C13-8F7F-93D163421BA4}"/>
              </a:ext>
            </a:extLst>
          </p:cNvPr>
          <p:cNvSpPr>
            <a:spLocks noGrp="1"/>
          </p:cNvSpPr>
          <p:nvPr>
            <p:ph type="pic" sz="quarter" idx="17"/>
          </p:nvPr>
        </p:nvSpPr>
        <p:spPr>
          <a:xfrm>
            <a:off x="8483600" y="340185"/>
            <a:ext cx="3708400" cy="3541857"/>
          </a:xfrm>
          <a:solidFill>
            <a:schemeClr val="bg1">
              <a:lumMod val="95000"/>
            </a:schemeClr>
          </a:solidFill>
        </p:spPr>
        <p:txBody>
          <a:bodyPr/>
          <a:lstStyle/>
          <a:p>
            <a:r>
              <a:rPr lang="en-US"/>
              <a:t>Click icon to add picture</a:t>
            </a:r>
          </a:p>
        </p:txBody>
      </p:sp>
      <p:cxnSp>
        <p:nvCxnSpPr>
          <p:cNvPr id="9" name="Straight Connector 8">
            <a:extLst>
              <a:ext uri="{FF2B5EF4-FFF2-40B4-BE49-F238E27FC236}">
                <a16:creationId xmlns:a16="http://schemas.microsoft.com/office/drawing/2014/main" id="{A71B8E9C-8C34-4AC2-AB60-E13161B79835}"/>
              </a:ext>
            </a:extLst>
          </p:cNvPr>
          <p:cNvCxnSpPr/>
          <p:nvPr userDrawn="1"/>
        </p:nvCxnSpPr>
        <p:spPr>
          <a:xfrm>
            <a:off x="8345978" y="108065"/>
            <a:ext cx="0" cy="664187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Picture Placeholder 4" title="Decorative">
            <a:extLst>
              <a:ext uri="{FF2B5EF4-FFF2-40B4-BE49-F238E27FC236}">
                <a16:creationId xmlns:a16="http://schemas.microsoft.com/office/drawing/2014/main" id="{D3E7A475-8C5F-487D-A1E8-01DDB6673D44}"/>
              </a:ext>
            </a:extLst>
          </p:cNvPr>
          <p:cNvSpPr>
            <a:spLocks noGrp="1"/>
          </p:cNvSpPr>
          <p:nvPr>
            <p:ph type="pic" sz="quarter" idx="18"/>
          </p:nvPr>
        </p:nvSpPr>
        <p:spPr>
          <a:xfrm>
            <a:off x="8483601" y="3990109"/>
            <a:ext cx="1724430" cy="2643446"/>
          </a:xfrm>
          <a:solidFill>
            <a:schemeClr val="bg1">
              <a:lumMod val="95000"/>
            </a:schemeClr>
          </a:solidFill>
        </p:spPr>
        <p:txBody>
          <a:bodyPr/>
          <a:lstStyle/>
          <a:p>
            <a:r>
              <a:rPr lang="en-US"/>
              <a:t>Click icon to add picture</a:t>
            </a:r>
          </a:p>
        </p:txBody>
      </p:sp>
      <p:sp>
        <p:nvSpPr>
          <p:cNvPr id="11" name="Picture Placeholder 4" title="Decorative">
            <a:extLst>
              <a:ext uri="{FF2B5EF4-FFF2-40B4-BE49-F238E27FC236}">
                <a16:creationId xmlns:a16="http://schemas.microsoft.com/office/drawing/2014/main" id="{8CED606E-49E4-4020-AC57-0CBFB65AE911}"/>
              </a:ext>
            </a:extLst>
          </p:cNvPr>
          <p:cNvSpPr>
            <a:spLocks noGrp="1"/>
          </p:cNvSpPr>
          <p:nvPr>
            <p:ph type="pic" sz="quarter" idx="19"/>
          </p:nvPr>
        </p:nvSpPr>
        <p:spPr>
          <a:xfrm>
            <a:off x="10340101" y="3990108"/>
            <a:ext cx="1724430" cy="2643446"/>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1029192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Autofit/>
          </a:bodyPr>
          <a:lstStyle>
            <a:lvl1pPr marL="0" indent="0">
              <a:buNone/>
              <a:defRPr sz="28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Autofit/>
          </a:bodyPr>
          <a:lstStyle>
            <a:lvl1pPr marL="0" indent="0">
              <a:buNone/>
              <a:defRPr lang="en-US" sz="28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24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24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tex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20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20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s Tex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28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28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24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24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s Text2">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28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28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24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24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tex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l">
              <a:defRPr sz="4000">
                <a:solidFill>
                  <a:srgbClr val="603341"/>
                </a:solidFill>
                <a:latin typeface="+mj-lt"/>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20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2400" b="1">
                <a:solidFill>
                  <a:srgbClr val="603341"/>
                </a:solidFill>
                <a:latin typeface="+mj-lt"/>
                <a:cs typeface="Arial" panose="020B0604020202020204" pitchFamily="34" charset="0"/>
              </a:defRPr>
            </a:lvl1pPr>
          </a:lstStyle>
          <a:p>
            <a:pPr lvl="0"/>
            <a:r>
              <a:rPr lang="en-US"/>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20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2400" b="1">
                <a:solidFill>
                  <a:srgbClr val="603341"/>
                </a:solidFill>
                <a:latin typeface="+mj-lt"/>
                <a:cs typeface="Arial" panose="020B0604020202020204" pitchFamily="34" charset="0"/>
              </a:defRPr>
            </a:lvl1pPr>
          </a:lstStyle>
          <a:p>
            <a:pPr lvl="0"/>
            <a:r>
              <a:rPr lang="en-US"/>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solidFill>
                  <a:srgbClr val="603341"/>
                </a:solidFill>
                <a:latin typeface="+mj-lt"/>
              </a:defRPr>
            </a:lvl1pPr>
          </a:lstStyle>
          <a:p>
            <a:r>
              <a:rPr lang="en-US"/>
              <a:t>Click to </a:t>
            </a:r>
            <a:br>
              <a:rPr lang="en-US"/>
            </a:br>
            <a:r>
              <a:rPr lang="en-US"/>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2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solidFill>
                  <a:srgbClr val="603341"/>
                </a:solidFill>
                <a:latin typeface="+mj-lt"/>
              </a:defRPr>
            </a:lvl1pPr>
          </a:lstStyle>
          <a:p>
            <a:r>
              <a:rPr lang="en-US"/>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a:t>Click to </a:t>
            </a:r>
            <a:br>
              <a:rPr lang="en-US"/>
            </a:br>
            <a:r>
              <a:rPr lang="en-US"/>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2800" b="1">
                <a:solidFill>
                  <a:schemeClr val="tx1"/>
                </a:solidFill>
                <a:latin typeface="+mj-lt"/>
                <a:cs typeface="Arial" panose="020B0604020202020204" pitchFamily="34" charset="0"/>
              </a:defRPr>
            </a:lvl1pPr>
          </a:lstStyle>
          <a:p>
            <a:pPr lvl="0"/>
            <a:r>
              <a:rPr lang="en-US"/>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2400" b="0">
                <a:solidFill>
                  <a:schemeClr val="tx1"/>
                </a:solidFill>
                <a:latin typeface="+mn-lt"/>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8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_photo">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Autofit/>
          </a:bodyPr>
          <a:lstStyle>
            <a:lvl1pPr marL="0" indent="0">
              <a:buNone/>
              <a:defRPr sz="2800" spc="300">
                <a:solidFill>
                  <a:schemeClr val="bg1"/>
                </a:solidFill>
                <a:latin typeface="Calibri" panose="020F0502020204030204" pitchFamily="34" charset="0"/>
                <a:cs typeface="Calibri" panose="020F0502020204030204" pitchFamily="34" charset="0"/>
              </a:defRPr>
            </a:lvl1pPr>
          </a:lstStyle>
          <a:p>
            <a:pPr lvl="0"/>
            <a:r>
              <a:rPr lang="en-US"/>
              <a:t>Subtitle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80314" y="807433"/>
            <a:ext cx="0" cy="10284228"/>
          </a:xfrm>
          <a:prstGeom prst="line">
            <a:avLst/>
          </a:prstGeom>
          <a:ln w="76200">
            <a:solidFill>
              <a:srgbClr val="B5D13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399467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_photo2">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_photo3">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_photo4">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713661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01797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8263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1">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3" name="Oval 2">
            <a:extLst>
              <a:ext uri="{FF2B5EF4-FFF2-40B4-BE49-F238E27FC236}">
                <a16:creationId xmlns:a16="http://schemas.microsoft.com/office/drawing/2014/main" id="{CF741213-43DF-AA4A-9E7B-6572438B2A9D}"/>
              </a:ext>
            </a:extLst>
          </p:cNvPr>
          <p:cNvSpPr/>
          <p:nvPr userDrawn="1"/>
        </p:nvSpPr>
        <p:spPr>
          <a:xfrm>
            <a:off x="8428892" y="3288323"/>
            <a:ext cx="3300046" cy="33000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23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2">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74567" y="2040520"/>
            <a:ext cx="4744567" cy="1818655"/>
          </a:xfrm>
        </p:spPr>
        <p:txBody>
          <a:bodyPr anchor="b">
            <a:noAutofit/>
          </a:bodyPr>
          <a:lstStyle>
            <a:lvl1pPr algn="l">
              <a:defRPr sz="5000" b="1">
                <a:solidFill>
                  <a:schemeClr val="bg1"/>
                </a:solidFill>
                <a:latin typeface="+mj-lt"/>
              </a:defRPr>
            </a:lvl1pPr>
          </a:lstStyle>
          <a:p>
            <a:r>
              <a:rPr lang="en-US"/>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241068" y="4031658"/>
            <a:ext cx="4678065"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a:t>SUBTITLE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2680854" y="1419391"/>
            <a:ext cx="0" cy="4879571"/>
          </a:xfrm>
          <a:prstGeom prst="line">
            <a:avLst/>
          </a:prstGeom>
          <a:ln w="57150">
            <a:solidFill>
              <a:srgbClr val="B5D134"/>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5588500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2">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5" name="Oval 4">
            <a:extLst>
              <a:ext uri="{FF2B5EF4-FFF2-40B4-BE49-F238E27FC236}">
                <a16:creationId xmlns:a16="http://schemas.microsoft.com/office/drawing/2014/main" id="{61374092-F53E-2F49-A43C-34427B1106CE}"/>
              </a:ext>
            </a:extLst>
          </p:cNvPr>
          <p:cNvSpPr/>
          <p:nvPr userDrawn="1"/>
        </p:nvSpPr>
        <p:spPr>
          <a:xfrm>
            <a:off x="8428892" y="3288323"/>
            <a:ext cx="3300046" cy="3300046"/>
          </a:xfrm>
          <a:prstGeom prst="ellipse">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768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3">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5" name="Oval 4">
            <a:extLst>
              <a:ext uri="{FF2B5EF4-FFF2-40B4-BE49-F238E27FC236}">
                <a16:creationId xmlns:a16="http://schemas.microsoft.com/office/drawing/2014/main" id="{12F1EE07-F7D8-F34D-A3E4-EF380E8FD94B}"/>
              </a:ext>
            </a:extLst>
          </p:cNvPr>
          <p:cNvSpPr/>
          <p:nvPr userDrawn="1"/>
        </p:nvSpPr>
        <p:spPr>
          <a:xfrm>
            <a:off x="8428892" y="3288323"/>
            <a:ext cx="3300046" cy="3300046"/>
          </a:xfrm>
          <a:prstGeom prst="ellipse">
            <a:avLst/>
          </a:prstGeom>
          <a:solidFill>
            <a:srgbClr val="69A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749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4197927"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5914461" y="1074809"/>
            <a:ext cx="5756608" cy="731694"/>
          </a:xfrm>
        </p:spPr>
        <p:txBody>
          <a:bodyPr anchor="ctr">
            <a:noAutofit/>
          </a:bodyPr>
          <a:lstStyle>
            <a:lvl1pPr marL="0" indent="0">
              <a:buNone/>
              <a:defRPr sz="2400" b="0">
                <a:solidFill>
                  <a:schemeClr val="tx2"/>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5914461" y="2365537"/>
            <a:ext cx="5756608" cy="731694"/>
          </a:xfrm>
        </p:spPr>
        <p:txBody>
          <a:bodyPr anchor="ctr">
            <a:noAutofit/>
          </a:bodyPr>
          <a:lstStyle>
            <a:lvl1pPr marL="0" indent="0">
              <a:buNone/>
              <a:defRPr sz="2400" b="0">
                <a:solidFill>
                  <a:schemeClr val="tx2"/>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5914461" y="3656265"/>
            <a:ext cx="5756608" cy="731694"/>
          </a:xfrm>
        </p:spPr>
        <p:txBody>
          <a:bodyPr anchor="ctr">
            <a:noAutofit/>
          </a:bodyPr>
          <a:lstStyle>
            <a:lvl1pPr marL="0" indent="0">
              <a:buNone/>
              <a:defRPr sz="2400" b="0">
                <a:solidFill>
                  <a:schemeClr val="tx2"/>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5914461" y="4946994"/>
            <a:ext cx="5756608" cy="731694"/>
          </a:xfrm>
        </p:spPr>
        <p:txBody>
          <a:bodyPr anchor="ctr">
            <a:noAutofit/>
          </a:bodyPr>
          <a:lstStyle>
            <a:lvl1pPr marL="0" indent="0">
              <a:buNone/>
              <a:defRPr sz="2400" b="0">
                <a:solidFill>
                  <a:schemeClr val="tx2"/>
                </a:solidFill>
              </a:defRPr>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4946055"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4946055"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4946055"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4946055"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341765" y="1100290"/>
            <a:ext cx="3548930" cy="706213"/>
          </a:xfrm>
        </p:spPr>
        <p:txBody>
          <a:bodyPr lIns="0" anchor="b"/>
          <a:lstStyle>
            <a:lvl1pPr>
              <a:defRPr b="1">
                <a:solidFill>
                  <a:schemeClr val="bg1"/>
                </a:solidFill>
              </a:defRPr>
            </a:lvl1pPr>
          </a:lstStyle>
          <a:p>
            <a:r>
              <a:rPr lang="en-US" noProof="0"/>
              <a:t>Title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341766" y="2435633"/>
            <a:ext cx="3548930" cy="443644"/>
          </a:xfrm>
        </p:spPr>
        <p:txBody>
          <a:bodyPr lIns="0" anchor="t">
            <a:noAutofit/>
          </a:bodyPr>
          <a:lstStyle>
            <a:lvl1pPr marL="0" indent="0">
              <a:buNone/>
              <a:defRPr sz="3200" spc="0" baseline="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338907" y="3053749"/>
            <a:ext cx="3548931" cy="2962329"/>
          </a:xfrm>
        </p:spPr>
        <p:txBody>
          <a:bodyPr lIns="0">
            <a:noAutofit/>
          </a:bodyPr>
          <a:lstStyle>
            <a:lvl1pPr marL="0" indent="0">
              <a:lnSpc>
                <a:spcPct val="100000"/>
              </a:lnSpc>
              <a:buNone/>
              <a:defRPr sz="2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2099265" y="1192048"/>
            <a:ext cx="1" cy="3548930"/>
          </a:xfrm>
          <a:prstGeom prst="line">
            <a:avLst/>
          </a:prstGeom>
          <a:ln w="76200">
            <a:solidFill>
              <a:srgbClr val="39BDC7"/>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Autofit/>
          </a:bodyPr>
          <a:lstStyle>
            <a:lvl1pPr marL="0" indent="0">
              <a:buNone/>
              <a:defRPr sz="2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Autofit/>
          </a:bodyPr>
          <a:lstStyle>
            <a:lvl1pPr marL="0" indent="0">
              <a:buNone/>
              <a:defRPr sz="2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Autofit/>
          </a:bodyPr>
          <a:lstStyle>
            <a:lvl1pPr marL="0" indent="0">
              <a:buNone/>
              <a:defRPr sz="2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Autofit/>
          </a:bodyPr>
          <a:lstStyle>
            <a:lvl1pPr marL="0" indent="0">
              <a:buNone/>
              <a:defRPr sz="2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2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32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2876770" y="1166369"/>
            <a:ext cx="0" cy="4105354"/>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9031" y="2843581"/>
            <a:ext cx="10998911" cy="7794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solidFill>
                  <a:srgbClr val="603341"/>
                </a:solidFill>
              </a:defRPr>
            </a:lvl1pPr>
          </a:lstStyle>
          <a:p>
            <a:r>
              <a:rPr lang="en-US" noProof="0"/>
              <a:t>Click to Add Slide Title Here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18062" y="2888439"/>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2827983" y="2891382"/>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5674028" y="2888439"/>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8520074" y="2884256"/>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4277635"/>
            <a:ext cx="0" cy="10854914"/>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17" name="Rectangle 16" title="Decorative">
            <a:extLst>
              <a:ext uri="{FF2B5EF4-FFF2-40B4-BE49-F238E27FC236}">
                <a16:creationId xmlns:a16="http://schemas.microsoft.com/office/drawing/2014/main" id="{3B1EB7FF-0CBE-4D48-BDD5-24B41F1C3104}"/>
              </a:ext>
            </a:extLst>
          </p:cNvPr>
          <p:cNvSpPr/>
          <p:nvPr userDrawn="1"/>
        </p:nvSpPr>
        <p:spPr>
          <a:xfrm>
            <a:off x="1050201" y="5407325"/>
            <a:ext cx="11132767" cy="786621"/>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25" name="Text Placeholder 8">
            <a:extLst>
              <a:ext uri="{FF2B5EF4-FFF2-40B4-BE49-F238E27FC236}">
                <a16:creationId xmlns:a16="http://schemas.microsoft.com/office/drawing/2014/main" id="{62793BD6-90DA-4E45-8EEB-2E42F4710AA2}"/>
              </a:ext>
            </a:extLst>
          </p:cNvPr>
          <p:cNvSpPr>
            <a:spLocks noGrp="1"/>
          </p:cNvSpPr>
          <p:nvPr>
            <p:ph type="body" sz="quarter" idx="25"/>
          </p:nvPr>
        </p:nvSpPr>
        <p:spPr>
          <a:xfrm>
            <a:off x="1175027" y="5459309"/>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26" name="Text Placeholder 8">
            <a:extLst>
              <a:ext uri="{FF2B5EF4-FFF2-40B4-BE49-F238E27FC236}">
                <a16:creationId xmlns:a16="http://schemas.microsoft.com/office/drawing/2014/main" id="{D8FAA7C5-F9FE-4765-95D1-7F3E63A69AD5}"/>
              </a:ext>
            </a:extLst>
          </p:cNvPr>
          <p:cNvSpPr>
            <a:spLocks noGrp="1"/>
          </p:cNvSpPr>
          <p:nvPr>
            <p:ph type="body" sz="quarter" idx="26"/>
          </p:nvPr>
        </p:nvSpPr>
        <p:spPr>
          <a:xfrm>
            <a:off x="4021072" y="5462252"/>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27" name="Text Placeholder 8">
            <a:extLst>
              <a:ext uri="{FF2B5EF4-FFF2-40B4-BE49-F238E27FC236}">
                <a16:creationId xmlns:a16="http://schemas.microsoft.com/office/drawing/2014/main" id="{BB08DAC5-B567-4586-A1E1-ECF2B51DF63A}"/>
              </a:ext>
            </a:extLst>
          </p:cNvPr>
          <p:cNvSpPr>
            <a:spLocks noGrp="1"/>
          </p:cNvSpPr>
          <p:nvPr>
            <p:ph type="body" sz="quarter" idx="27"/>
          </p:nvPr>
        </p:nvSpPr>
        <p:spPr>
          <a:xfrm>
            <a:off x="6867117" y="5459309"/>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sp>
        <p:nvSpPr>
          <p:cNvPr id="28" name="Text Placeholder 8">
            <a:extLst>
              <a:ext uri="{FF2B5EF4-FFF2-40B4-BE49-F238E27FC236}">
                <a16:creationId xmlns:a16="http://schemas.microsoft.com/office/drawing/2014/main" id="{D2596E53-6C31-45B1-B6D1-BA7D831F44B3}"/>
              </a:ext>
            </a:extLst>
          </p:cNvPr>
          <p:cNvSpPr>
            <a:spLocks noGrp="1"/>
          </p:cNvSpPr>
          <p:nvPr>
            <p:ph type="body" sz="quarter" idx="28"/>
          </p:nvPr>
        </p:nvSpPr>
        <p:spPr>
          <a:xfrm>
            <a:off x="9713163" y="5455126"/>
            <a:ext cx="2469806" cy="731694"/>
          </a:xfrm>
        </p:spPr>
        <p:txBody>
          <a:bodyPr anchor="t">
            <a:normAutofit/>
          </a:bodyPr>
          <a:lstStyle>
            <a:lvl1pPr marL="0" indent="0" algn="ctr">
              <a:buNone/>
              <a:defRPr sz="2000">
                <a:solidFill>
                  <a:schemeClr val="bg1"/>
                </a:solidFill>
              </a:defRPr>
            </a:lvl1pPr>
          </a:lstStyle>
          <a:p>
            <a:pPr lvl="0"/>
            <a:r>
              <a:rPr lang="en-US" noProof="0"/>
              <a:t>Click to edit Master text styles</a:t>
            </a:r>
          </a:p>
        </p:txBody>
      </p:sp>
      <p:cxnSp>
        <p:nvCxnSpPr>
          <p:cNvPr id="3" name="Straight Arrow Connector 2">
            <a:extLst>
              <a:ext uri="{FF2B5EF4-FFF2-40B4-BE49-F238E27FC236}">
                <a16:creationId xmlns:a16="http://schemas.microsoft.com/office/drawing/2014/main" id="{FCCCF8BC-94FF-4CD5-8998-5415555C5249}"/>
              </a:ext>
            </a:extLst>
          </p:cNvPr>
          <p:cNvCxnSpPr>
            <a:cxnSpLocks/>
          </p:cNvCxnSpPr>
          <p:nvPr userDrawn="1"/>
        </p:nvCxnSpPr>
        <p:spPr>
          <a:xfrm>
            <a:off x="2077019" y="2258242"/>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39A8550-E4C0-4C91-BEF9-B1D67D864F29}"/>
              </a:ext>
            </a:extLst>
          </p:cNvPr>
          <p:cNvCxnSpPr>
            <a:cxnSpLocks/>
          </p:cNvCxnSpPr>
          <p:nvPr userDrawn="1"/>
        </p:nvCxnSpPr>
        <p:spPr>
          <a:xfrm>
            <a:off x="4947240" y="2258242"/>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33F3A91-19AE-492D-81FC-8372DCF51595}"/>
              </a:ext>
            </a:extLst>
          </p:cNvPr>
          <p:cNvCxnSpPr>
            <a:cxnSpLocks/>
          </p:cNvCxnSpPr>
          <p:nvPr userDrawn="1"/>
        </p:nvCxnSpPr>
        <p:spPr>
          <a:xfrm>
            <a:off x="7905178" y="2258242"/>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A244ACF-4B38-4492-BC84-BAB875FA5BF2}"/>
              </a:ext>
            </a:extLst>
          </p:cNvPr>
          <p:cNvCxnSpPr>
            <a:cxnSpLocks/>
          </p:cNvCxnSpPr>
          <p:nvPr userDrawn="1"/>
        </p:nvCxnSpPr>
        <p:spPr>
          <a:xfrm>
            <a:off x="3318723" y="4771451"/>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326032E-DB75-495E-A246-39F7457B9DE8}"/>
              </a:ext>
            </a:extLst>
          </p:cNvPr>
          <p:cNvCxnSpPr>
            <a:cxnSpLocks/>
          </p:cNvCxnSpPr>
          <p:nvPr userDrawn="1"/>
        </p:nvCxnSpPr>
        <p:spPr>
          <a:xfrm>
            <a:off x="6188944" y="4771451"/>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EBEE22E-5C6E-48DF-BB3E-39E987591797}"/>
              </a:ext>
            </a:extLst>
          </p:cNvPr>
          <p:cNvCxnSpPr>
            <a:cxnSpLocks/>
          </p:cNvCxnSpPr>
          <p:nvPr userDrawn="1"/>
        </p:nvCxnSpPr>
        <p:spPr>
          <a:xfrm>
            <a:off x="9146882" y="4771451"/>
            <a:ext cx="995305" cy="0"/>
          </a:xfrm>
          <a:prstGeom prst="straightConnector1">
            <a:avLst/>
          </a:prstGeom>
          <a:ln w="155575">
            <a:solidFill>
              <a:srgbClr val="39BDC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292937"/>
            <a:ext cx="2469806" cy="1870746"/>
          </a:xfrm>
        </p:spPr>
        <p:txBody>
          <a:bodyPr anchor="t">
            <a:normAutofit/>
          </a:bodyPr>
          <a:lstStyle>
            <a:lvl1pPr marL="0" indent="0" algn="ctr">
              <a:buNone/>
              <a:defRPr sz="20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295880"/>
            <a:ext cx="2469806" cy="1870746"/>
          </a:xfrm>
        </p:spPr>
        <p:txBody>
          <a:bodyPr anchor="t">
            <a:normAutofit/>
          </a:bodyPr>
          <a:lstStyle>
            <a:lvl1pPr marL="0" indent="0" algn="ctr">
              <a:buNone/>
              <a:defRPr sz="20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292937"/>
            <a:ext cx="2469806" cy="1870746"/>
          </a:xfrm>
        </p:spPr>
        <p:txBody>
          <a:bodyPr anchor="t">
            <a:normAutofit/>
          </a:bodyPr>
          <a:lstStyle>
            <a:lvl1pPr marL="0" indent="0" algn="ctr">
              <a:buNone/>
              <a:defRPr sz="20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288754"/>
            <a:ext cx="2469806" cy="1870746"/>
          </a:xfrm>
        </p:spPr>
        <p:txBody>
          <a:bodyPr anchor="t">
            <a:normAutofit/>
          </a:bodyPr>
          <a:lstStyle>
            <a:lvl1pPr marL="0" indent="0" algn="ctr">
              <a:buNone/>
              <a:defRPr sz="20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solidFill>
                  <a:srgbClr val="603341"/>
                </a:solidFill>
              </a:defRPr>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2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106894" y="-4006099"/>
            <a:ext cx="0" cy="10646170"/>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20" name="Oval 19">
            <a:extLst>
              <a:ext uri="{FF2B5EF4-FFF2-40B4-BE49-F238E27FC236}">
                <a16:creationId xmlns:a16="http://schemas.microsoft.com/office/drawing/2014/main" id="{7D7457D0-C252-49A3-9635-C29B38A49BDC}"/>
              </a:ext>
            </a:extLst>
          </p:cNvPr>
          <p:cNvSpPr/>
          <p:nvPr userDrawn="1"/>
        </p:nvSpPr>
        <p:spPr>
          <a:xfrm>
            <a:off x="916665" y="2281118"/>
            <a:ext cx="1935945" cy="19359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Oval 20">
            <a:extLst>
              <a:ext uri="{FF2B5EF4-FFF2-40B4-BE49-F238E27FC236}">
                <a16:creationId xmlns:a16="http://schemas.microsoft.com/office/drawing/2014/main" id="{566715FF-568E-4151-A75B-79EC2EC52AED}"/>
              </a:ext>
            </a:extLst>
          </p:cNvPr>
          <p:cNvSpPr/>
          <p:nvPr userDrawn="1"/>
        </p:nvSpPr>
        <p:spPr>
          <a:xfrm>
            <a:off x="3762710" y="2281118"/>
            <a:ext cx="1935945" cy="19359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E41CAAB-44C4-48D7-80E1-3BF0D8006A5A}"/>
              </a:ext>
            </a:extLst>
          </p:cNvPr>
          <p:cNvSpPr/>
          <p:nvPr userDrawn="1"/>
        </p:nvSpPr>
        <p:spPr>
          <a:xfrm>
            <a:off x="6608755" y="2281118"/>
            <a:ext cx="1935945" cy="19359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Oval 22">
            <a:extLst>
              <a:ext uri="{FF2B5EF4-FFF2-40B4-BE49-F238E27FC236}">
                <a16:creationId xmlns:a16="http://schemas.microsoft.com/office/drawing/2014/main" id="{3251A171-181E-416A-9BB8-F6DBEB470707}"/>
              </a:ext>
            </a:extLst>
          </p:cNvPr>
          <p:cNvSpPr/>
          <p:nvPr userDrawn="1"/>
        </p:nvSpPr>
        <p:spPr>
          <a:xfrm>
            <a:off x="9454801" y="2281118"/>
            <a:ext cx="1935945" cy="19359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257128" y="2621581"/>
            <a:ext cx="1326710" cy="1326710"/>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076528" y="2621581"/>
            <a:ext cx="1326710" cy="1326710"/>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6959428" y="2621581"/>
            <a:ext cx="1326710" cy="1326710"/>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816928" y="2621581"/>
            <a:ext cx="1326710" cy="1326710"/>
          </a:xfrm>
        </p:spPr>
        <p:txBody>
          <a:bodyPr anchor="t">
            <a:normAutofit/>
          </a:bodyPr>
          <a:lstStyle>
            <a:lvl1pPr marL="0" indent="0" algn="ctr">
              <a:buNone/>
              <a:defRPr sz="1200">
                <a:solidFill>
                  <a:schemeClr val="bg1"/>
                </a:solidFill>
              </a:defRPr>
            </a:lvl1pPr>
          </a:lstStyle>
          <a:p>
            <a:r>
              <a:rPr lang="en-US" noProof="0"/>
              <a:t>Click icon to add picture</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ext Steps 3">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8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2000" b="1">
                <a:latin typeface="+mj-lt"/>
                <a:cs typeface="Arial" panose="020B0604020202020204" pitchFamily="34" charset="0"/>
              </a:defRPr>
            </a:lvl1pPr>
          </a:lstStyle>
          <a:p>
            <a:pPr lvl="0"/>
            <a:r>
              <a:rPr lang="en-US"/>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8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2000" b="1">
                <a:latin typeface="+mj-lt"/>
                <a:cs typeface="Arial" panose="020B0604020202020204" pitchFamily="34" charset="0"/>
              </a:defRPr>
            </a:lvl1pPr>
          </a:lstStyle>
          <a:p>
            <a:pPr lvl="0"/>
            <a:r>
              <a:rPr lang="en-US"/>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8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2000" b="1">
                <a:latin typeface="+mj-lt"/>
                <a:cs typeface="Arial" panose="020B0604020202020204" pitchFamily="34" charset="0"/>
              </a:defRPr>
            </a:lvl1pPr>
          </a:lstStyle>
          <a:p>
            <a:pPr lvl="0"/>
            <a:r>
              <a:rPr lang="en-US"/>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8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2000" b="1">
                <a:latin typeface="+mj-lt"/>
                <a:cs typeface="Arial" panose="020B0604020202020204" pitchFamily="34" charset="0"/>
              </a:defRPr>
            </a:lvl1pPr>
          </a:lstStyle>
          <a:p>
            <a:pPr lvl="0"/>
            <a:r>
              <a:rPr lang="en-US"/>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title="Decorative"/>
          <p:cNvSpPr/>
          <p:nvPr userDrawn="1"/>
        </p:nvSpPr>
        <p:spPr>
          <a:xfrm>
            <a:off x="9139272" y="4414498"/>
            <a:ext cx="3052729" cy="2443502"/>
          </a:xfrm>
          <a:prstGeom prst="rect">
            <a:avLst/>
          </a:prstGeom>
          <a:solidFill>
            <a:srgbClr val="B5D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rgbClr val="603341"/>
                </a:solidFill>
              </a:defRPr>
            </a:lvl1pPr>
          </a:lstStyle>
          <a:p>
            <a:r>
              <a:rPr lang="en-US"/>
              <a:t>Click to edit Master title style</a:t>
            </a:r>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8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2745259"/>
            <a:ext cx="2517605" cy="382749"/>
          </a:xfrm>
        </p:spPr>
        <p:txBody>
          <a:bodyPr lIns="0" anchor="b">
            <a:noAutofit/>
          </a:bodyPr>
          <a:lstStyle>
            <a:lvl1pPr marL="0" indent="0" algn="ctr">
              <a:buNone/>
              <a:defRPr sz="3200" b="1">
                <a:solidFill>
                  <a:schemeClr val="bg1"/>
                </a:solidFill>
                <a:latin typeface="+mj-lt"/>
                <a:cs typeface="Arial" panose="020B0604020202020204" pitchFamily="34" charset="0"/>
              </a:defRPr>
            </a:lvl1pPr>
          </a:lstStyle>
          <a:p>
            <a:pPr lvl="0"/>
            <a:r>
              <a:rPr lang="en-US"/>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8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2745259"/>
            <a:ext cx="2517605" cy="382749"/>
          </a:xfrm>
        </p:spPr>
        <p:txBody>
          <a:bodyPr lIns="0" anchor="b">
            <a:noAutofit/>
          </a:bodyPr>
          <a:lstStyle>
            <a:lvl1pPr marL="0" indent="0" algn="ctr">
              <a:buNone/>
              <a:defRPr sz="3200" b="1">
                <a:solidFill>
                  <a:schemeClr val="bg1"/>
                </a:solidFill>
                <a:latin typeface="+mj-lt"/>
                <a:cs typeface="Arial" panose="020B0604020202020204" pitchFamily="34" charset="0"/>
              </a:defRPr>
            </a:lvl1pPr>
          </a:lstStyle>
          <a:p>
            <a:pPr lvl="0"/>
            <a:r>
              <a:rPr lang="en-US"/>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6082589"/>
            <a:ext cx="2517605" cy="484146"/>
          </a:xfrm>
        </p:spPr>
        <p:txBody>
          <a:bodyPr lIns="0">
            <a:noAutofit/>
          </a:bodyPr>
          <a:lstStyle>
            <a:lvl1pPr marL="0" indent="0" algn="ctr">
              <a:buNone/>
              <a:defRPr sz="18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5186707"/>
            <a:ext cx="2517605" cy="382749"/>
          </a:xfrm>
        </p:spPr>
        <p:txBody>
          <a:bodyPr lIns="0" anchor="b">
            <a:noAutofit/>
          </a:bodyPr>
          <a:lstStyle>
            <a:lvl1pPr marL="0" indent="0" algn="ctr">
              <a:buNone/>
              <a:defRPr sz="3200" b="1">
                <a:solidFill>
                  <a:schemeClr val="bg1"/>
                </a:solidFill>
                <a:latin typeface="+mj-lt"/>
                <a:cs typeface="Arial" panose="020B0604020202020204" pitchFamily="34" charset="0"/>
              </a:defRPr>
            </a:lvl1pPr>
          </a:lstStyle>
          <a:p>
            <a:pPr lvl="0"/>
            <a:r>
              <a:rPr lang="en-US"/>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6082589"/>
            <a:ext cx="2517605" cy="484146"/>
          </a:xfrm>
        </p:spPr>
        <p:txBody>
          <a:bodyPr lIns="0">
            <a:noAutofit/>
          </a:bodyPr>
          <a:lstStyle>
            <a:lvl1pPr marL="0" indent="0" algn="ctr">
              <a:buNone/>
              <a:defRPr sz="18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5186707"/>
            <a:ext cx="2517605" cy="382749"/>
          </a:xfrm>
        </p:spPr>
        <p:txBody>
          <a:bodyPr lIns="0" anchor="b">
            <a:noAutofit/>
          </a:bodyPr>
          <a:lstStyle>
            <a:lvl1pPr marL="0" indent="0" algn="ctr">
              <a:buNone/>
              <a:defRPr sz="3200" b="1">
                <a:solidFill>
                  <a:schemeClr val="bg1"/>
                </a:solidFill>
                <a:latin typeface="+mj-lt"/>
                <a:cs typeface="Arial" panose="020B0604020202020204" pitchFamily="34" charset="0"/>
              </a:defRPr>
            </a:lvl1pPr>
          </a:lstStyle>
          <a:p>
            <a:pPr lvl="0"/>
            <a:r>
              <a:rPr lang="en-US"/>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p>
        </p:txBody>
      </p:sp>
    </p:spTree>
    <p:extLst>
      <p:ext uri="{BB962C8B-B14F-4D97-AF65-F5344CB8AC3E}">
        <p14:creationId xmlns:p14="http://schemas.microsoft.com/office/powerpoint/2010/main" val="3331175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4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768138"/>
            <a:ext cx="4767262" cy="3350367"/>
          </a:xfrm>
        </p:spPr>
        <p:txBody>
          <a:bodyPr lIns="0">
            <a:normAutofit/>
          </a:bodyPr>
          <a:lstStyle>
            <a:lvl1pPr marL="0" indent="0">
              <a:lnSpc>
                <a:spcPct val="100000"/>
              </a:lnSpc>
              <a:buNone/>
              <a:defRPr sz="2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Autofit/>
          </a:bodyPr>
          <a:lstStyle>
            <a:lvl1pPr marL="0" indent="0">
              <a:buNone/>
              <a:defRPr sz="28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900963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1">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rgbClr val="60334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809702"/>
            <a:ext cx="4767262" cy="3308803"/>
          </a:xfrm>
        </p:spPr>
        <p:txBody>
          <a:bodyPr lIns="0">
            <a:normAutofit/>
          </a:bodyPr>
          <a:lstStyle>
            <a:lvl1pPr marL="0" indent="0">
              <a:lnSpc>
                <a:spcPct val="100000"/>
              </a:lnSpc>
              <a:buNone/>
              <a:defRPr sz="28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334909"/>
            <a:ext cx="4767262" cy="321901"/>
          </a:xfrm>
        </p:spPr>
        <p:txBody>
          <a:bodyPr lIns="0" anchor="t">
            <a:noAutofit/>
          </a:bodyPr>
          <a:lstStyle>
            <a:lvl1pPr marL="0" indent="0">
              <a:buNone/>
              <a:defRPr sz="28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131012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Autofit/>
          </a:bodyPr>
          <a:lstStyle>
            <a:lvl1pPr marL="0" indent="0" algn="ctr">
              <a:buNone/>
              <a:defRPr sz="24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rgbClr val="603341"/>
                </a:solidFill>
              </a:defRPr>
            </a:lvl1pPr>
          </a:lstStyle>
          <a:p>
            <a:r>
              <a:rPr lang="en-US" noProof="0"/>
              <a:t>Click to Add </a:t>
            </a:r>
            <a:br>
              <a:rPr lang="en-US" noProof="0"/>
            </a:br>
            <a:r>
              <a:rPr lang="en-US" noProof="0"/>
              <a:t>Slide 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p>
        </p:txBody>
      </p:sp>
      <p:sp>
        <p:nvSpPr>
          <p:cNvPr id="7" name="Text Placeholder 11">
            <a:extLst>
              <a:ext uri="{FF2B5EF4-FFF2-40B4-BE49-F238E27FC236}">
                <a16:creationId xmlns:a16="http://schemas.microsoft.com/office/drawing/2014/main" id="{74885127-2D3B-454A-A38F-FC66FBCCBE98}"/>
              </a:ext>
            </a:extLst>
          </p:cNvPr>
          <p:cNvSpPr>
            <a:spLocks noGrp="1"/>
          </p:cNvSpPr>
          <p:nvPr>
            <p:ph type="body" sz="quarter" idx="11"/>
          </p:nvPr>
        </p:nvSpPr>
        <p:spPr>
          <a:xfrm>
            <a:off x="838200" y="2809702"/>
            <a:ext cx="4767262" cy="3308803"/>
          </a:xfrm>
        </p:spPr>
        <p:txBody>
          <a:bodyPr lIns="0">
            <a:normAutofit/>
          </a:bodyPr>
          <a:lstStyle>
            <a:lvl1pPr marL="0" indent="0">
              <a:lnSpc>
                <a:spcPct val="100000"/>
              </a:lnSpc>
              <a:buNone/>
              <a:defRPr sz="28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8" name="Text Placeholder 11">
            <a:extLst>
              <a:ext uri="{FF2B5EF4-FFF2-40B4-BE49-F238E27FC236}">
                <a16:creationId xmlns:a16="http://schemas.microsoft.com/office/drawing/2014/main" id="{7777E866-00D4-4FF7-A846-668954AF5FCA}"/>
              </a:ext>
            </a:extLst>
          </p:cNvPr>
          <p:cNvSpPr>
            <a:spLocks noGrp="1"/>
          </p:cNvSpPr>
          <p:nvPr>
            <p:ph type="body" sz="quarter" idx="12" hasCustomPrompt="1"/>
          </p:nvPr>
        </p:nvSpPr>
        <p:spPr>
          <a:xfrm>
            <a:off x="838200" y="2334909"/>
            <a:ext cx="4767262" cy="321901"/>
          </a:xfrm>
        </p:spPr>
        <p:txBody>
          <a:bodyPr lIns="0" anchor="t">
            <a:noAutofit/>
          </a:bodyPr>
          <a:lstStyle>
            <a:lvl1pPr marL="0" indent="0">
              <a:buNone/>
              <a:defRPr sz="28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Tree>
    <p:extLst>
      <p:ext uri="{BB962C8B-B14F-4D97-AF65-F5344CB8AC3E}">
        <p14:creationId xmlns:p14="http://schemas.microsoft.com/office/powerpoint/2010/main" val="1914768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rgbClr val="603341"/>
                </a:solidFill>
              </a:defRPr>
            </a:lvl1pPr>
          </a:lstStyle>
          <a:p>
            <a:r>
              <a:rPr lang="en-US" noProof="0"/>
              <a:t>Click to Add </a:t>
            </a:r>
            <a:br>
              <a:rPr lang="en-US" noProof="0"/>
            </a:br>
            <a:r>
              <a:rPr lang="en-US" noProof="0"/>
              <a:t>Slide 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p>
        </p:txBody>
      </p:sp>
      <p:sp>
        <p:nvSpPr>
          <p:cNvPr id="7" name="Text Placeholder 11">
            <a:extLst>
              <a:ext uri="{FF2B5EF4-FFF2-40B4-BE49-F238E27FC236}">
                <a16:creationId xmlns:a16="http://schemas.microsoft.com/office/drawing/2014/main" id="{77E0BD10-6684-445C-B469-F71DFBFACDC1}"/>
              </a:ext>
            </a:extLst>
          </p:cNvPr>
          <p:cNvSpPr>
            <a:spLocks noGrp="1"/>
          </p:cNvSpPr>
          <p:nvPr>
            <p:ph type="body" sz="quarter" idx="11"/>
          </p:nvPr>
        </p:nvSpPr>
        <p:spPr>
          <a:xfrm>
            <a:off x="838200" y="2809702"/>
            <a:ext cx="4767262" cy="3308803"/>
          </a:xfrm>
        </p:spPr>
        <p:txBody>
          <a:bodyPr lIns="0">
            <a:normAutofit/>
          </a:bodyPr>
          <a:lstStyle>
            <a:lvl1pPr marL="0" indent="0">
              <a:lnSpc>
                <a:spcPct val="100000"/>
              </a:lnSpc>
              <a:buNone/>
              <a:defRPr sz="28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8" name="Text Placeholder 11">
            <a:extLst>
              <a:ext uri="{FF2B5EF4-FFF2-40B4-BE49-F238E27FC236}">
                <a16:creationId xmlns:a16="http://schemas.microsoft.com/office/drawing/2014/main" id="{F9FCB1E2-AF91-452C-8A62-2A92EDD12120}"/>
              </a:ext>
            </a:extLst>
          </p:cNvPr>
          <p:cNvSpPr>
            <a:spLocks noGrp="1"/>
          </p:cNvSpPr>
          <p:nvPr>
            <p:ph type="body" sz="quarter" idx="12" hasCustomPrompt="1"/>
          </p:nvPr>
        </p:nvSpPr>
        <p:spPr>
          <a:xfrm>
            <a:off x="838200" y="2334909"/>
            <a:ext cx="4767262" cy="321901"/>
          </a:xfrm>
        </p:spPr>
        <p:txBody>
          <a:bodyPr lIns="0" anchor="t">
            <a:noAutofit/>
          </a:bodyPr>
          <a:lstStyle>
            <a:lvl1pPr marL="0" indent="0">
              <a:buNone/>
              <a:defRPr sz="28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Tree>
    <p:extLst>
      <p:ext uri="{BB962C8B-B14F-4D97-AF65-F5344CB8AC3E}">
        <p14:creationId xmlns:p14="http://schemas.microsoft.com/office/powerpoint/2010/main" val="2115425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4">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l">
              <a:defRPr sz="4000">
                <a:solidFill>
                  <a:srgbClr val="60334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p>
        </p:txBody>
      </p:sp>
    </p:spTree>
    <p:extLst>
      <p:ext uri="{BB962C8B-B14F-4D97-AF65-F5344CB8AC3E}">
        <p14:creationId xmlns:p14="http://schemas.microsoft.com/office/powerpoint/2010/main" val="744560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l">
              <a:defRPr sz="4000">
                <a:solidFill>
                  <a:srgbClr val="60334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p>
        </p:txBody>
      </p:sp>
    </p:spTree>
    <p:extLst>
      <p:ext uri="{BB962C8B-B14F-4D97-AF65-F5344CB8AC3E}">
        <p14:creationId xmlns:p14="http://schemas.microsoft.com/office/powerpoint/2010/main" val="698514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solidFill>
                  <a:srgbClr val="603341"/>
                </a:solidFill>
              </a:defRPr>
            </a:lvl1pPr>
          </a:lstStyle>
          <a:p>
            <a:r>
              <a:rPr lang="en-US"/>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p>
        </p:txBody>
      </p:sp>
    </p:spTree>
    <p:extLst>
      <p:ext uri="{BB962C8B-B14F-4D97-AF65-F5344CB8AC3E}">
        <p14:creationId xmlns:p14="http://schemas.microsoft.com/office/powerpoint/2010/main" val="850829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solidFill>
                  <a:srgbClr val="603341"/>
                </a:solidFill>
              </a:defRPr>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1252937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solidFill>
                  <a:srgbClr val="603341"/>
                </a:solidFill>
              </a:defRPr>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9200497" y="3637345"/>
            <a:ext cx="0" cy="3478103"/>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1096761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Thank You">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0877" y="-1"/>
            <a:ext cx="2816352" cy="3182245"/>
          </a:xfrm>
          <a:solidFill>
            <a:schemeClr val="bg1">
              <a:lumMod val="95000"/>
            </a:schemeClr>
          </a:solidFill>
        </p:spPr>
        <p:txBody>
          <a:bodyPr/>
          <a:lstStyle/>
          <a:p>
            <a:r>
              <a:rPr lang="en-US"/>
              <a:t>Click icon to add picture</a:t>
            </a:r>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210877" y="3334454"/>
            <a:ext cx="5884200"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277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5484185"/>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CAD83AEC-6910-48C2-BF0A-C9D033190B59}"/>
              </a:ext>
            </a:extLst>
          </p:cNvPr>
          <p:cNvSpPr/>
          <p:nvPr userDrawn="1"/>
        </p:nvSpPr>
        <p:spPr>
          <a:xfrm>
            <a:off x="0" y="5488473"/>
            <a:ext cx="12192000" cy="1371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592755" y="5771106"/>
            <a:ext cx="3893646" cy="891250"/>
          </a:xfrm>
        </p:spPr>
        <p:txBody>
          <a:bodyPr anchor="t">
            <a:noAutofit/>
          </a:bodyPr>
          <a:lstStyle>
            <a:lvl1pPr>
              <a:defRPr sz="5000" b="1">
                <a:solidFill>
                  <a:schemeClr val="bg1"/>
                </a:solidFill>
                <a:latin typeface="+mj-lt"/>
              </a:defRPr>
            </a:lvl1pPr>
          </a:lstStyle>
          <a:p>
            <a:r>
              <a:rPr lang="en-US"/>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176355" y="5601832"/>
            <a:ext cx="5522071" cy="1258242"/>
          </a:xfrm>
        </p:spPr>
        <p:txBody>
          <a:bodyPr>
            <a:normAutofit/>
          </a:bodyPr>
          <a:lstStyle>
            <a:lvl1pPr marL="0" indent="0">
              <a:buNone/>
              <a:defRPr sz="1600" spc="300">
                <a:solidFill>
                  <a:schemeClr val="bg1"/>
                </a:solidFill>
                <a:latin typeface="Calibri" panose="020F0502020204030204" pitchFamily="34" charset="0"/>
                <a:cs typeface="Calibri" panose="020F0502020204030204" pitchFamily="34" charset="0"/>
              </a:defRPr>
            </a:lvl1pPr>
          </a:lstStyle>
          <a:p>
            <a:pPr lvl="0"/>
            <a:r>
              <a:rPr lang="en-US"/>
              <a:t>PROGRAM NAME</a:t>
            </a:r>
          </a:p>
          <a:p>
            <a:pPr lvl="0"/>
            <a:r>
              <a:rPr lang="en-US"/>
              <a:t>Name@dep.nj.gov</a:t>
            </a:r>
            <a:br>
              <a:rPr lang="en-US"/>
            </a:br>
            <a:r>
              <a:rPr lang="en-US"/>
              <a:t>609-xxx-xxxx</a:t>
            </a:r>
          </a:p>
          <a:p>
            <a:pPr lvl="0"/>
            <a:r>
              <a:rPr lang="en-US"/>
              <a:t>NJ.GOV/DEP/</a:t>
            </a:r>
          </a:p>
        </p:txBody>
      </p:sp>
      <p:sp>
        <p:nvSpPr>
          <p:cNvPr id="8" name="Shape 62" title="Decorative">
            <a:extLst>
              <a:ext uri="{FF2B5EF4-FFF2-40B4-BE49-F238E27FC236}">
                <a16:creationId xmlns:a16="http://schemas.microsoft.com/office/drawing/2014/main" id="{C04C9239-55A5-448F-AA1A-63B6460558E9}"/>
              </a:ext>
            </a:extLst>
          </p:cNvPr>
          <p:cNvSpPr/>
          <p:nvPr userDrawn="1"/>
        </p:nvSpPr>
        <p:spPr>
          <a:xfrm rot="16200000" flipV="1">
            <a:off x="5140386" y="6172289"/>
            <a:ext cx="1140914" cy="0"/>
          </a:xfrm>
          <a:prstGeom prst="line">
            <a:avLst/>
          </a:prstGeom>
          <a:ln w="57150">
            <a:solidFill>
              <a:srgbClr val="B5D134"/>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3604762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595C-40B0-487E-ACE1-E0BC7F3D6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53638-EF8A-4FE9-9D3C-14EC608A55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2321DE-C2AC-4038-9315-B0F6B747C5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11F9EA-EA44-4B10-A4C1-59B9C03F21A9}"/>
              </a:ext>
            </a:extLst>
          </p:cNvPr>
          <p:cNvSpPr>
            <a:spLocks noGrp="1"/>
          </p:cNvSpPr>
          <p:nvPr>
            <p:ph type="dt" sz="half" idx="10"/>
          </p:nvPr>
        </p:nvSpPr>
        <p:spPr/>
        <p:txBody>
          <a:bodyPr/>
          <a:lstStyle/>
          <a:p>
            <a:fld id="{DFDB7246-5047-4027-9B1F-2A8DEC2BA863}" type="datetimeFigureOut">
              <a:rPr lang="en-US" smtClean="0"/>
              <a:t>3/30/2026</a:t>
            </a:fld>
            <a:endParaRPr lang="en-US"/>
          </a:p>
        </p:txBody>
      </p:sp>
      <p:sp>
        <p:nvSpPr>
          <p:cNvPr id="6" name="Footer Placeholder 5">
            <a:extLst>
              <a:ext uri="{FF2B5EF4-FFF2-40B4-BE49-F238E27FC236}">
                <a16:creationId xmlns:a16="http://schemas.microsoft.com/office/drawing/2014/main" id="{54C57617-74EF-4F1D-B04A-D2BA9EA10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0DCBF-FF39-4B8D-836C-164B3E2043BC}"/>
              </a:ext>
            </a:extLst>
          </p:cNvPr>
          <p:cNvSpPr>
            <a:spLocks noGrp="1"/>
          </p:cNvSpPr>
          <p:nvPr>
            <p:ph type="sldNum" sz="quarter" idx="12"/>
          </p:nvPr>
        </p:nvSpPr>
        <p:spPr/>
        <p:txBody>
          <a:bodyPr/>
          <a:lstStyle/>
          <a:p>
            <a:fld id="{D0A1F9B6-5D8F-43A9-BC3B-538CE316C2BA}" type="slidenum">
              <a:rPr lang="en-US" smtClean="0"/>
              <a:t>‹#›</a:t>
            </a:fld>
            <a:endParaRPr lang="en-US"/>
          </a:p>
        </p:txBody>
      </p:sp>
    </p:spTree>
    <p:extLst>
      <p:ext uri="{BB962C8B-B14F-4D97-AF65-F5344CB8AC3E}">
        <p14:creationId xmlns:p14="http://schemas.microsoft.com/office/powerpoint/2010/main" val="150205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Autofit/>
          </a:bodyPr>
          <a:lstStyle>
            <a:lvl1pPr marL="0" indent="0" algn="ctr">
              <a:buNone/>
              <a:defRPr sz="24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rgbClr val="603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7D33-6984-EBF9-E2FA-420247017D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CD8207-07CB-EE38-000B-36CD0FB93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F4D6FF-1D18-5791-4597-2225C654F8BB}"/>
              </a:ext>
            </a:extLst>
          </p:cNvPr>
          <p:cNvSpPr>
            <a:spLocks noGrp="1"/>
          </p:cNvSpPr>
          <p:nvPr>
            <p:ph type="dt" sz="half" idx="10"/>
          </p:nvPr>
        </p:nvSpPr>
        <p:spPr/>
        <p:txBody>
          <a:bodyPr/>
          <a:lstStyle/>
          <a:p>
            <a:fld id="{6A207FC2-C245-4C03-817D-B59CAFC4F2E7}" type="datetimeFigureOut">
              <a:rPr lang="en-US" smtClean="0"/>
              <a:t>3/30/2026</a:t>
            </a:fld>
            <a:endParaRPr lang="en-US"/>
          </a:p>
        </p:txBody>
      </p:sp>
      <p:sp>
        <p:nvSpPr>
          <p:cNvPr id="5" name="Footer Placeholder 4">
            <a:extLst>
              <a:ext uri="{FF2B5EF4-FFF2-40B4-BE49-F238E27FC236}">
                <a16:creationId xmlns:a16="http://schemas.microsoft.com/office/drawing/2014/main" id="{CD08E86C-9280-F830-6593-A6BEB023A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078D6-30B3-25A2-9328-4FD098F3B667}"/>
              </a:ext>
            </a:extLst>
          </p:cNvPr>
          <p:cNvSpPr>
            <a:spLocks noGrp="1"/>
          </p:cNvSpPr>
          <p:nvPr>
            <p:ph type="sldNum" sz="quarter" idx="12"/>
          </p:nvPr>
        </p:nvSpPr>
        <p:spPr/>
        <p:txBody>
          <a:bodyPr/>
          <a:lstStyle/>
          <a:p>
            <a:fld id="{51605E9D-9A60-4CCD-9342-5F1AD387881A}" type="slidenum">
              <a:rPr lang="en-US" smtClean="0"/>
              <a:t>‹#›</a:t>
            </a:fld>
            <a:endParaRPr lang="en-US"/>
          </a:p>
        </p:txBody>
      </p:sp>
    </p:spTree>
    <p:extLst>
      <p:ext uri="{BB962C8B-B14F-4D97-AF65-F5344CB8AC3E}">
        <p14:creationId xmlns:p14="http://schemas.microsoft.com/office/powerpoint/2010/main" val="1702624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584A-08F4-3ECE-DCD8-C342FFFAB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C2DD3-E96D-E447-A54B-3F42ED2C96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88AFA-5E5F-12AC-2B91-0DB381D289C8}"/>
              </a:ext>
            </a:extLst>
          </p:cNvPr>
          <p:cNvSpPr>
            <a:spLocks noGrp="1"/>
          </p:cNvSpPr>
          <p:nvPr>
            <p:ph type="dt" sz="half" idx="10"/>
          </p:nvPr>
        </p:nvSpPr>
        <p:spPr/>
        <p:txBody>
          <a:bodyPr/>
          <a:lstStyle/>
          <a:p>
            <a:fld id="{D1C609D8-DF22-4D66-ADE1-818645512093}" type="datetimeFigureOut">
              <a:rPr lang="en-US" smtClean="0"/>
              <a:t>3/30/2026</a:t>
            </a:fld>
            <a:endParaRPr lang="en-US"/>
          </a:p>
        </p:txBody>
      </p:sp>
      <p:sp>
        <p:nvSpPr>
          <p:cNvPr id="5" name="Footer Placeholder 4">
            <a:extLst>
              <a:ext uri="{FF2B5EF4-FFF2-40B4-BE49-F238E27FC236}">
                <a16:creationId xmlns:a16="http://schemas.microsoft.com/office/drawing/2014/main" id="{F20F6F9B-7DCB-FA5A-B136-F7209BF8C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6B952-C7C5-55A2-6AC2-989E6B13F67A}"/>
              </a:ext>
            </a:extLst>
          </p:cNvPr>
          <p:cNvSpPr>
            <a:spLocks noGrp="1"/>
          </p:cNvSpPr>
          <p:nvPr>
            <p:ph type="sldNum" sz="quarter" idx="12"/>
          </p:nvPr>
        </p:nvSpPr>
        <p:spPr/>
        <p:txBody>
          <a:bodyPr/>
          <a:lstStyle/>
          <a:p>
            <a:fld id="{207B5635-B3F8-4E39-8763-A17A0C4503DA}" type="slidenum">
              <a:rPr lang="en-US" smtClean="0"/>
              <a:t>‹#›</a:t>
            </a:fld>
            <a:endParaRPr lang="en-US"/>
          </a:p>
        </p:txBody>
      </p:sp>
    </p:spTree>
    <p:extLst>
      <p:ext uri="{BB962C8B-B14F-4D97-AF65-F5344CB8AC3E}">
        <p14:creationId xmlns:p14="http://schemas.microsoft.com/office/powerpoint/2010/main" val="224603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Autofit/>
          </a:bodyPr>
          <a:lstStyle>
            <a:lvl1pPr marL="0" indent="0" algn="ctr">
              <a:buNone/>
              <a:defRPr sz="24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rgbClr val="39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24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117231"/>
            <a:ext cx="12192000" cy="6853712"/>
          </a:xfrm>
          <a:solidFill>
            <a:schemeClr val="bg1">
              <a:lumMod val="95000"/>
            </a:schemeClr>
          </a:solidFill>
        </p:spPr>
        <p:txBody>
          <a:bodyPr/>
          <a:lstStyle/>
          <a:p>
            <a:r>
              <a:rPr lang="en-US"/>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7" r:id="rId1"/>
    <p:sldLayoutId id="2147483757" r:id="rId2"/>
    <p:sldLayoutId id="2147483673" r:id="rId3"/>
    <p:sldLayoutId id="2147483689"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700" r:id="rId33"/>
    <p:sldLayoutId id="2147483741" r:id="rId34"/>
    <p:sldLayoutId id="2147483742" r:id="rId35"/>
    <p:sldLayoutId id="2147483696" r:id="rId36"/>
    <p:sldLayoutId id="2147483743" r:id="rId37"/>
    <p:sldLayoutId id="2147483744" r:id="rId38"/>
    <p:sldLayoutId id="2147483745" r:id="rId39"/>
    <p:sldLayoutId id="2147483705" r:id="rId40"/>
    <p:sldLayoutId id="2147483746" r:id="rId41"/>
    <p:sldLayoutId id="2147483719" r:id="rId42"/>
    <p:sldLayoutId id="2147483720" r:id="rId43"/>
    <p:sldLayoutId id="2147483718" r:id="rId44"/>
    <p:sldLayoutId id="2147483721" r:id="rId45"/>
    <p:sldLayoutId id="2147483722" r:id="rId46"/>
    <p:sldLayoutId id="2147483723" r:id="rId47"/>
    <p:sldLayoutId id="2147483753" r:id="rId48"/>
    <p:sldLayoutId id="2147483754" r:id="rId49"/>
    <p:sldLayoutId id="2147483755" r:id="rId50"/>
    <p:sldLayoutId id="2147483756" r:id="rId51"/>
    <p:sldLayoutId id="2147483725" r:id="rId52"/>
    <p:sldLayoutId id="2147483726" r:id="rId53"/>
    <p:sldLayoutId id="2147483675" r:id="rId54"/>
    <p:sldLayoutId id="2147483729" r:id="rId55"/>
    <p:sldLayoutId id="2147483747" r:id="rId56"/>
    <p:sldLayoutId id="2147483728" r:id="rId57"/>
    <p:sldLayoutId id="2147483736" r:id="rId58"/>
    <p:sldLayoutId id="2147483758" r:id="rId59"/>
    <p:sldLayoutId id="2147483759" r:id="rId60"/>
    <p:sldLayoutId id="2147483760" r:id="rId61"/>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Rob Auermuller.jpg">
            <a:extLst>
              <a:ext uri="{FF2B5EF4-FFF2-40B4-BE49-F238E27FC236}">
                <a16:creationId xmlns:a16="http://schemas.microsoft.com/office/drawing/2014/main" id="{306F8EF3-8237-B07E-7665-57DF6A81115A}"/>
              </a:ext>
            </a:extLst>
          </p:cNvPr>
          <p:cNvPicPr>
            <a:picLocks noChangeAspect="1"/>
          </p:cNvPicPr>
          <p:nvPr/>
        </p:nvPicPr>
        <p:blipFill>
          <a:blip r:embed="rId3"/>
          <a:stretch>
            <a:fillRect/>
          </a:stretch>
        </p:blipFill>
        <p:spPr>
          <a:xfrm>
            <a:off x="-13251" y="-1641667"/>
            <a:ext cx="12210221" cy="6828291"/>
          </a:xfrm>
          <a:prstGeom prst="rect">
            <a:avLst/>
          </a:prstGeom>
        </p:spPr>
      </p:pic>
      <p:sp>
        <p:nvSpPr>
          <p:cNvPr id="8" name="Rectangle 7">
            <a:extLst>
              <a:ext uri="{FF2B5EF4-FFF2-40B4-BE49-F238E27FC236}">
                <a16:creationId xmlns:a16="http://schemas.microsoft.com/office/drawing/2014/main" id="{A239FA5F-89D7-3B61-A951-A69E94579D00}"/>
              </a:ext>
            </a:extLst>
          </p:cNvPr>
          <p:cNvSpPr/>
          <p:nvPr/>
        </p:nvSpPr>
        <p:spPr>
          <a:xfrm>
            <a:off x="7595737" y="5284931"/>
            <a:ext cx="4431195" cy="1225826"/>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947616" y="6125744"/>
            <a:ext cx="4988169" cy="559479"/>
          </a:xfrm>
          <a:prstGeom prst="rect">
            <a:avLst/>
          </a:prstGeom>
        </p:spPr>
        <p:txBody>
          <a:bodyPr vert="horz" lIns="91440" tIns="45720" rIns="91440" bIns="45720" rtlCol="0" anchor="t">
            <a:normAutofit/>
          </a:bodyPr>
          <a:lstStyle/>
          <a:p>
            <a:r>
              <a:rPr lang="en-US" sz="2400" b="1" dirty="0">
                <a:latin typeface="Aptos Narrow" panose="020B0004020202020204" pitchFamily="34" charset="0"/>
                <a:cs typeface="Calibri"/>
              </a:rPr>
              <a:t>Flood Communication Efforts</a:t>
            </a:r>
          </a:p>
        </p:txBody>
      </p:sp>
      <p:pic>
        <p:nvPicPr>
          <p:cNvPr id="18" name="Picture 17" descr="Logo&#10;&#10;Description automatically generated">
            <a:extLst>
              <a:ext uri="{FF2B5EF4-FFF2-40B4-BE49-F238E27FC236}">
                <a16:creationId xmlns:a16="http://schemas.microsoft.com/office/drawing/2014/main" id="{A000D75C-B267-3444-9D0B-81C36BD940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9613" y="5542085"/>
            <a:ext cx="1196051" cy="1228561"/>
          </a:xfrm>
          <a:prstGeom prst="rect">
            <a:avLst/>
          </a:prstGeom>
        </p:spPr>
      </p:pic>
      <p:sp>
        <p:nvSpPr>
          <p:cNvPr id="6" name="Rectangle 5">
            <a:extLst>
              <a:ext uri="{FF2B5EF4-FFF2-40B4-BE49-F238E27FC236}">
                <a16:creationId xmlns:a16="http://schemas.microsoft.com/office/drawing/2014/main" id="{FC8F8299-EC58-57BA-1118-FB1AB1039FEF}"/>
              </a:ext>
            </a:extLst>
          </p:cNvPr>
          <p:cNvSpPr/>
          <p:nvPr/>
        </p:nvSpPr>
        <p:spPr>
          <a:xfrm>
            <a:off x="-13251" y="4395444"/>
            <a:ext cx="12210221" cy="869674"/>
          </a:xfrm>
          <a:prstGeom prst="rect">
            <a:avLst/>
          </a:prstGeom>
          <a:solidFill>
            <a:srgbClr val="49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Aptos Narrow" panose="020B0004020202020204" pitchFamily="34" charset="0"/>
              </a:rPr>
              <a:t> Community-Based Art Grant Program</a:t>
            </a:r>
          </a:p>
        </p:txBody>
      </p:sp>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5240" y="5244276"/>
            <a:ext cx="8763001" cy="891250"/>
          </a:xfrm>
          <a:prstGeom prst="rect">
            <a:avLst/>
          </a:prstGeom>
        </p:spPr>
        <p:txBody>
          <a:bodyPr vert="horz" lIns="91440" tIns="45720" rIns="91440" bIns="45720" rtlCol="0" anchor="t">
            <a:noAutofit/>
          </a:bodyPr>
          <a:lstStyle/>
          <a:p>
            <a:r>
              <a:rPr lang="en-US" sz="2800" dirty="0">
                <a:latin typeface="Aptos Narrow" panose="020B0004020202020204" pitchFamily="34" charset="0"/>
                <a:ea typeface="+mj-lt"/>
                <a:cs typeface="+mj-lt"/>
              </a:rPr>
              <a:t> Risk Communication: A Campaign for Coastal New Jersey</a:t>
            </a:r>
            <a:endParaRPr lang="en-US" sz="2800" dirty="0">
              <a:latin typeface="Aptos Narrow" panose="020B0004020202020204" pitchFamily="34" charset="0"/>
            </a:endParaRPr>
          </a:p>
        </p:txBody>
      </p:sp>
      <p:pic>
        <p:nvPicPr>
          <p:cNvPr id="5" name="Picture 4" descr="Logo&#10;&#10;Description automatically generated">
            <a:extLst>
              <a:ext uri="{FF2B5EF4-FFF2-40B4-BE49-F238E27FC236}">
                <a16:creationId xmlns:a16="http://schemas.microsoft.com/office/drawing/2014/main" id="{81920C62-55C1-24A9-2494-6432717EDE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94102" y="4537084"/>
            <a:ext cx="1299079" cy="129907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AC0F95AE-5FDC-18DB-108A-260A503808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43641" y="5810958"/>
            <a:ext cx="1482358" cy="874265"/>
          </a:xfrm>
          <a:prstGeom prst="rect">
            <a:avLst/>
          </a:prstGeom>
        </p:spPr>
      </p:pic>
      <p:pic>
        <p:nvPicPr>
          <p:cNvPr id="1026" name="Picture 2">
            <a:extLst>
              <a:ext uri="{FF2B5EF4-FFF2-40B4-BE49-F238E27FC236}">
                <a16:creationId xmlns:a16="http://schemas.microsoft.com/office/drawing/2014/main" id="{EE041257-6AC5-C003-6544-8336B135573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47492" y="4609099"/>
            <a:ext cx="1514475" cy="809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278F4A6-59B2-7985-857F-5ED0B28E7394}"/>
              </a:ext>
            </a:extLst>
          </p:cNvPr>
          <p:cNvSpPr txBox="1"/>
          <p:nvPr/>
        </p:nvSpPr>
        <p:spPr>
          <a:xfrm>
            <a:off x="3985135" y="0"/>
            <a:ext cx="7840864" cy="954107"/>
          </a:xfrm>
          <a:prstGeom prst="rect">
            <a:avLst/>
          </a:prstGeom>
          <a:noFill/>
        </p:spPr>
        <p:txBody>
          <a:bodyPr wrap="none" rtlCol="0">
            <a:spAutoFit/>
          </a:bodyPr>
          <a:lstStyle/>
          <a:p>
            <a:r>
              <a:rPr lang="en-US" sz="2800" b="1" i="1" dirty="0">
                <a:latin typeface="Aptos Narrow" panose="020B0004020202020204" pitchFamily="34" charset="0"/>
              </a:rPr>
              <a:t>Community Creators</a:t>
            </a:r>
          </a:p>
          <a:p>
            <a:r>
              <a:rPr lang="en-US" sz="2800" b="1" i="1" dirty="0">
                <a:latin typeface="Aptos Narrow" panose="020B0004020202020204" pitchFamily="34" charset="0"/>
              </a:rPr>
              <a:t>Art Bridging the Gap in Coastal Hazard Communities</a:t>
            </a:r>
            <a:r>
              <a:rPr lang="en-US" sz="2400" b="1" dirty="0">
                <a:latin typeface="Arial Nova" panose="020B0504020202020204" pitchFamily="34" charset="0"/>
              </a:rPr>
              <a:t> </a:t>
            </a:r>
            <a:endParaRPr lang="en-US" b="1" dirty="0">
              <a:latin typeface="Arial Nova" panose="020B0504020202020204" pitchFamily="34" charset="0"/>
            </a:endParaRPr>
          </a:p>
        </p:txBody>
      </p:sp>
    </p:spTree>
    <p:extLst>
      <p:ext uri="{BB962C8B-B14F-4D97-AF65-F5344CB8AC3E}">
        <p14:creationId xmlns:p14="http://schemas.microsoft.com/office/powerpoint/2010/main" val="7959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F3B053-CA19-3451-705F-910008967C2C}"/>
              </a:ext>
            </a:extLst>
          </p:cNvPr>
          <p:cNvSpPr>
            <a:spLocks noGrp="1"/>
          </p:cNvSpPr>
          <p:nvPr>
            <p:ph type="title"/>
          </p:nvPr>
        </p:nvSpPr>
        <p:spPr>
          <a:xfrm>
            <a:off x="242303" y="2415425"/>
            <a:ext cx="4814047" cy="2823884"/>
          </a:xfrm>
        </p:spPr>
        <p:txBody>
          <a:bodyPr vert="horz" lIns="91440" tIns="45720" rIns="91440" bIns="45720" rtlCol="0" anchor="ctr">
            <a:normAutofit fontScale="90000"/>
          </a:bodyPr>
          <a:lstStyle/>
          <a:p>
            <a:pPr algn="l"/>
            <a:br>
              <a:rPr lang="en-US" sz="2500" i="1" dirty="0">
                <a:solidFill>
                  <a:schemeClr val="tx1"/>
                </a:solidFill>
                <a:cs typeface="+mj-cs"/>
              </a:rPr>
            </a:br>
            <a:br>
              <a:rPr lang="en-US" sz="2500" i="1" dirty="0">
                <a:solidFill>
                  <a:schemeClr val="tx1"/>
                </a:solidFill>
                <a:cs typeface="+mj-cs"/>
              </a:rPr>
            </a:br>
            <a:br>
              <a:rPr lang="en-US" sz="2500" i="1" dirty="0">
                <a:solidFill>
                  <a:schemeClr val="tx1"/>
                </a:solidFill>
                <a:cs typeface="+mj-cs"/>
              </a:rPr>
            </a:br>
            <a:br>
              <a:rPr lang="en-US" sz="2500" i="1" dirty="0">
                <a:latin typeface="Aptos Narrow" panose="020B0004020202020204" pitchFamily="34" charset="0"/>
                <a:cs typeface="+mj-cs"/>
              </a:rPr>
            </a:br>
            <a:r>
              <a:rPr lang="en-US" sz="2500" i="1" dirty="0">
                <a:solidFill>
                  <a:schemeClr val="tx1"/>
                </a:solidFill>
                <a:latin typeface="Aptos Narrow"/>
                <a:cs typeface="+mj-cs"/>
              </a:rPr>
              <a:t>Danielle Bursk</a:t>
            </a:r>
            <a:r>
              <a:rPr lang="en-US" sz="2500" b="0" dirty="0">
                <a:solidFill>
                  <a:schemeClr val="tx1"/>
                </a:solidFill>
                <a:latin typeface="Aptos Narrow"/>
                <a:cs typeface="+mj-cs"/>
              </a:rPr>
              <a:t>, </a:t>
            </a:r>
            <a:br>
              <a:rPr lang="en-US" sz="2500" b="0" dirty="0">
                <a:latin typeface="Aptos Narrow" panose="020B0004020202020204" pitchFamily="34" charset="0"/>
                <a:cs typeface="+mj-cs"/>
              </a:rPr>
            </a:br>
            <a:r>
              <a:rPr lang="en-US" sz="2500" b="0" dirty="0">
                <a:solidFill>
                  <a:schemeClr val="tx1"/>
                </a:solidFill>
                <a:latin typeface="Aptos Narrow"/>
                <a:cs typeface="+mj-cs"/>
              </a:rPr>
              <a:t>Director of Community Partnerships &amp; </a:t>
            </a:r>
            <a:br>
              <a:rPr lang="en-US" sz="2500" b="0" dirty="0">
                <a:latin typeface="Aptos Narrow" panose="020B0004020202020204" pitchFamily="34" charset="0"/>
                <a:cs typeface="+mj-cs"/>
              </a:rPr>
            </a:br>
            <a:r>
              <a:rPr lang="en-US" sz="2500" b="0" dirty="0">
                <a:solidFill>
                  <a:schemeClr val="tx1"/>
                </a:solidFill>
                <a:latin typeface="Aptos Narrow"/>
                <a:cs typeface="+mj-cs"/>
              </a:rPr>
              <a:t>Artist Services </a:t>
            </a:r>
            <a:r>
              <a:rPr lang="en-US" sz="2200" b="0" i="1" dirty="0">
                <a:solidFill>
                  <a:schemeClr val="tx1"/>
                </a:solidFill>
                <a:latin typeface="Aptos Narrow"/>
                <a:cs typeface="+mj-cs"/>
              </a:rPr>
              <a:t>(right)</a:t>
            </a:r>
            <a:br>
              <a:rPr lang="en-US" sz="2200" b="0" i="1" dirty="0">
                <a:latin typeface="Aptos Narrow" panose="020B0004020202020204" pitchFamily="34" charset="0"/>
                <a:cs typeface="+mj-cs"/>
              </a:rPr>
            </a:br>
            <a:r>
              <a:rPr lang="en-US" sz="2500" b="0" dirty="0">
                <a:solidFill>
                  <a:schemeClr val="tx1"/>
                </a:solidFill>
                <a:latin typeface="Aptos Narrow"/>
                <a:cs typeface="+mj-cs"/>
              </a:rPr>
              <a:t>  </a:t>
            </a:r>
            <a:br>
              <a:rPr lang="en-US" sz="2500" b="0" dirty="0">
                <a:latin typeface="Aptos Narrow" panose="020B0004020202020204" pitchFamily="34" charset="0"/>
                <a:cs typeface="+mj-cs"/>
              </a:rPr>
            </a:br>
            <a:r>
              <a:rPr lang="en-US" sz="2500" i="1" dirty="0">
                <a:solidFill>
                  <a:schemeClr val="tx1"/>
                </a:solidFill>
                <a:latin typeface="Aptos Narrow"/>
                <a:cs typeface="+mj-cs"/>
              </a:rPr>
              <a:t>Stephanie Nerbak</a:t>
            </a:r>
            <a:r>
              <a:rPr lang="en-US" sz="2500" b="0" dirty="0">
                <a:solidFill>
                  <a:schemeClr val="tx1"/>
                </a:solidFill>
                <a:latin typeface="Aptos Narrow"/>
                <a:cs typeface="+mj-cs"/>
              </a:rPr>
              <a:t>, </a:t>
            </a:r>
            <a:br>
              <a:rPr lang="en-US" sz="2500" b="0" dirty="0">
                <a:latin typeface="Aptos Narrow" panose="020B0004020202020204" pitchFamily="34" charset="0"/>
                <a:cs typeface="+mj-cs"/>
              </a:rPr>
            </a:br>
            <a:r>
              <a:rPr lang="en-US" sz="2500" b="0" dirty="0">
                <a:solidFill>
                  <a:schemeClr val="tx1"/>
                </a:solidFill>
                <a:latin typeface="Aptos Narrow"/>
                <a:cs typeface="+mj-cs"/>
              </a:rPr>
              <a:t>Artist Services Manager </a:t>
            </a:r>
            <a:r>
              <a:rPr lang="en-US" sz="2200" b="0" i="1" dirty="0">
                <a:solidFill>
                  <a:schemeClr val="tx1"/>
                </a:solidFill>
                <a:latin typeface="Aptos Narrow"/>
                <a:cs typeface="+mj-cs"/>
              </a:rPr>
              <a:t>(left)</a:t>
            </a:r>
            <a:br>
              <a:rPr lang="en-US" sz="2200" b="0" i="1" dirty="0">
                <a:latin typeface="Aptos Narrow" panose="020B0004020202020204" pitchFamily="34" charset="0"/>
                <a:cs typeface="+mj-cs"/>
              </a:rPr>
            </a:br>
            <a:br>
              <a:rPr lang="en-US" sz="2500" b="0" dirty="0">
                <a:latin typeface="Aptos Narrow" panose="020B0004020202020204" pitchFamily="34" charset="0"/>
                <a:cs typeface="+mj-cs"/>
              </a:rPr>
            </a:br>
            <a:r>
              <a:rPr lang="en-US" sz="2500" b="0" dirty="0">
                <a:solidFill>
                  <a:schemeClr val="tx1"/>
                </a:solidFill>
                <a:latin typeface="Aptos Narrow"/>
                <a:cs typeface="+mj-cs"/>
              </a:rPr>
              <a:t>New Jersey State Council on the Arts </a:t>
            </a:r>
            <a:br>
              <a:rPr lang="en-US" sz="2500" b="0" dirty="0">
                <a:latin typeface="Aptos Narrow" panose="020B0004020202020204" pitchFamily="34" charset="0"/>
                <a:cs typeface="+mj-cs"/>
              </a:rPr>
            </a:br>
            <a:r>
              <a:rPr lang="en-US" sz="2800" b="0" dirty="0">
                <a:solidFill>
                  <a:schemeClr val="tx1"/>
                </a:solidFill>
                <a:latin typeface="Aptos Narrow"/>
                <a:cs typeface="+mj-cs"/>
              </a:rPr>
              <a:t>artscouncil.nj.gov</a:t>
            </a:r>
            <a:br>
              <a:rPr lang="en-US" sz="2500" b="0" dirty="0">
                <a:solidFill>
                  <a:schemeClr val="tx1"/>
                </a:solidFill>
                <a:cs typeface="+mj-cs"/>
              </a:rPr>
            </a:br>
            <a:endParaRPr lang="en-US" sz="2500" dirty="0">
              <a:solidFill>
                <a:schemeClr val="tx1"/>
              </a:solidFill>
              <a:cs typeface="+mj-cs"/>
            </a:endParaRPr>
          </a:p>
        </p:txBody>
      </p:sp>
      <p:sp>
        <p:nvSpPr>
          <p:cNvPr id="5" name="Text Placeholder 4">
            <a:extLst>
              <a:ext uri="{FF2B5EF4-FFF2-40B4-BE49-F238E27FC236}">
                <a16:creationId xmlns:a16="http://schemas.microsoft.com/office/drawing/2014/main" id="{C2A5F1A1-7EAD-2903-41BF-03F569A4C8BC}"/>
              </a:ext>
            </a:extLst>
          </p:cNvPr>
          <p:cNvSpPr>
            <a:spLocks noGrp="1"/>
          </p:cNvSpPr>
          <p:nvPr>
            <p:ph type="body" sz="quarter" idx="14"/>
          </p:nvPr>
        </p:nvSpPr>
        <p:spPr>
          <a:xfrm>
            <a:off x="3983074" y="7190307"/>
            <a:ext cx="7252504" cy="338549"/>
          </a:xfrm>
        </p:spPr>
        <p:txBody>
          <a:bodyPr vert="horz" lIns="91440" tIns="45720" rIns="91440" bIns="45720" rtlCol="0" anchor="t">
            <a:noAutofit/>
          </a:bodyPr>
          <a:lstStyle/>
          <a:p>
            <a:endParaRPr lang="en-US"/>
          </a:p>
        </p:txBody>
      </p:sp>
      <p:pic>
        <p:nvPicPr>
          <p:cNvPr id="6" name="Picture 5" descr="Logo&#10;&#10;Description automatically generated">
            <a:extLst>
              <a:ext uri="{FF2B5EF4-FFF2-40B4-BE49-F238E27FC236}">
                <a16:creationId xmlns:a16="http://schemas.microsoft.com/office/drawing/2014/main" id="{B78E5598-A49C-9D83-728C-628DD02C25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5435" y="497541"/>
            <a:ext cx="2286001" cy="2286001"/>
          </a:xfrm>
          <a:prstGeom prst="rect">
            <a:avLst/>
          </a:prstGeom>
        </p:spPr>
      </p:pic>
      <p:pic>
        <p:nvPicPr>
          <p:cNvPr id="8" name="Picture 7">
            <a:extLst>
              <a:ext uri="{FF2B5EF4-FFF2-40B4-BE49-F238E27FC236}">
                <a16:creationId xmlns:a16="http://schemas.microsoft.com/office/drawing/2014/main" id="{FF300FE9-D754-CFEB-192D-E9FAF158C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8238" y="565337"/>
            <a:ext cx="7636436" cy="5727326"/>
          </a:xfrm>
          <a:prstGeom prst="rect">
            <a:avLst/>
          </a:prstGeom>
          <a:ln>
            <a:noFill/>
          </a:ln>
          <a:effectLst>
            <a:softEdge rad="112500"/>
          </a:effectLst>
        </p:spPr>
      </p:pic>
    </p:spTree>
    <p:extLst>
      <p:ext uri="{BB962C8B-B14F-4D97-AF65-F5344CB8AC3E}">
        <p14:creationId xmlns:p14="http://schemas.microsoft.com/office/powerpoint/2010/main" val="364804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6A54-7F33-86DF-3ABB-F43B39C89E41}"/>
              </a:ext>
            </a:extLst>
          </p:cNvPr>
          <p:cNvSpPr>
            <a:spLocks noGrp="1"/>
          </p:cNvSpPr>
          <p:nvPr>
            <p:ph type="title"/>
          </p:nvPr>
        </p:nvSpPr>
        <p:spPr>
          <a:xfrm>
            <a:off x="224798" y="273790"/>
            <a:ext cx="3288301" cy="1149325"/>
          </a:xfrm>
        </p:spPr>
        <p:txBody>
          <a:bodyPr/>
          <a:lstStyle/>
          <a:p>
            <a:pPr algn="l"/>
            <a:r>
              <a:rPr lang="en-US" dirty="0">
                <a:latin typeface="Aptos Narrow" panose="020B0004020202020204" pitchFamily="34" charset="0"/>
              </a:rPr>
              <a:t>Program Goals </a:t>
            </a:r>
          </a:p>
        </p:txBody>
      </p:sp>
      <p:pic>
        <p:nvPicPr>
          <p:cNvPr id="16" name="Picture Placeholder 15">
            <a:extLst>
              <a:ext uri="{FF2B5EF4-FFF2-40B4-BE49-F238E27FC236}">
                <a16:creationId xmlns:a16="http://schemas.microsoft.com/office/drawing/2014/main" id="{A6F59547-DC38-6355-40A0-AE8FAB74CD1A}"/>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224798" y="1746255"/>
            <a:ext cx="2715003" cy="27150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Placeholder 17">
            <a:extLst>
              <a:ext uri="{FF2B5EF4-FFF2-40B4-BE49-F238E27FC236}">
                <a16:creationId xmlns:a16="http://schemas.microsoft.com/office/drawing/2014/main" id="{8D52BB7C-8D22-97C2-5789-82E5EB6B21C7}"/>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xfrm>
            <a:off x="6480312" y="1488431"/>
            <a:ext cx="2792541" cy="27925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 Placeholder 6">
            <a:extLst>
              <a:ext uri="{FF2B5EF4-FFF2-40B4-BE49-F238E27FC236}">
                <a16:creationId xmlns:a16="http://schemas.microsoft.com/office/drawing/2014/main" id="{D6892369-8C55-AC1F-49D8-3F0698F77287}"/>
              </a:ext>
            </a:extLst>
          </p:cNvPr>
          <p:cNvSpPr>
            <a:spLocks noGrp="1"/>
          </p:cNvSpPr>
          <p:nvPr>
            <p:ph type="body" sz="quarter" idx="15"/>
          </p:nvPr>
        </p:nvSpPr>
        <p:spPr>
          <a:xfrm>
            <a:off x="332145" y="4912935"/>
            <a:ext cx="2517605" cy="2085076"/>
          </a:xfrm>
        </p:spPr>
        <p:txBody>
          <a:bodyPr/>
          <a:lstStyle/>
          <a:p>
            <a:r>
              <a:rPr lang="en-US" b="0" dirty="0">
                <a:latin typeface="Aptos Narrow" panose="020B0004020202020204" pitchFamily="34" charset="0"/>
              </a:rPr>
              <a:t>Elevate public awareness about flooding related to climate change and what they can do about it; </a:t>
            </a:r>
            <a:endParaRPr lang="en-US" sz="1600" dirty="0">
              <a:latin typeface="Aptos Narrow" panose="020B0004020202020204" pitchFamily="34" charset="0"/>
            </a:endParaRPr>
          </a:p>
        </p:txBody>
      </p:sp>
      <p:sp>
        <p:nvSpPr>
          <p:cNvPr id="8" name="Text Placeholder 7">
            <a:extLst>
              <a:ext uri="{FF2B5EF4-FFF2-40B4-BE49-F238E27FC236}">
                <a16:creationId xmlns:a16="http://schemas.microsoft.com/office/drawing/2014/main" id="{4740E95B-C4A7-278C-DA8A-706641D1754F}"/>
              </a:ext>
            </a:extLst>
          </p:cNvPr>
          <p:cNvSpPr>
            <a:spLocks noGrp="1"/>
          </p:cNvSpPr>
          <p:nvPr>
            <p:ph type="body" sz="quarter" idx="16"/>
          </p:nvPr>
        </p:nvSpPr>
        <p:spPr>
          <a:xfrm>
            <a:off x="267271" y="4513276"/>
            <a:ext cx="2517605" cy="382749"/>
          </a:xfrm>
        </p:spPr>
        <p:txBody>
          <a:bodyPr/>
          <a:lstStyle/>
          <a:p>
            <a:r>
              <a:rPr lang="en-US" dirty="0"/>
              <a:t>Goal</a:t>
            </a:r>
          </a:p>
        </p:txBody>
      </p:sp>
      <p:sp>
        <p:nvSpPr>
          <p:cNvPr id="9" name="Text Placeholder 8">
            <a:extLst>
              <a:ext uri="{FF2B5EF4-FFF2-40B4-BE49-F238E27FC236}">
                <a16:creationId xmlns:a16="http://schemas.microsoft.com/office/drawing/2014/main" id="{99304E7A-9908-32CD-8077-E4D2120E06AB}"/>
              </a:ext>
            </a:extLst>
          </p:cNvPr>
          <p:cNvSpPr>
            <a:spLocks noGrp="1"/>
          </p:cNvSpPr>
          <p:nvPr>
            <p:ph type="body" sz="quarter" idx="17"/>
          </p:nvPr>
        </p:nvSpPr>
        <p:spPr>
          <a:xfrm>
            <a:off x="3191109" y="4912935"/>
            <a:ext cx="2904891" cy="1918883"/>
          </a:xfrm>
        </p:spPr>
        <p:txBody>
          <a:bodyPr/>
          <a:lstStyle/>
          <a:p>
            <a:r>
              <a:rPr lang="en-US" b="0" dirty="0">
                <a:latin typeface="Aptos Narrow" panose="020B0004020202020204" pitchFamily="34" charset="0"/>
              </a:rPr>
              <a:t>Use innovative approaches that are tailored to the needs of local communities;</a:t>
            </a:r>
            <a:endParaRPr lang="en-US" dirty="0">
              <a:latin typeface="Aptos Narrow" panose="020B0004020202020204" pitchFamily="34" charset="0"/>
            </a:endParaRPr>
          </a:p>
        </p:txBody>
      </p:sp>
      <p:sp>
        <p:nvSpPr>
          <p:cNvPr id="10" name="Text Placeholder 9">
            <a:extLst>
              <a:ext uri="{FF2B5EF4-FFF2-40B4-BE49-F238E27FC236}">
                <a16:creationId xmlns:a16="http://schemas.microsoft.com/office/drawing/2014/main" id="{7905E123-DFE9-AA8F-E18E-FD8DBE98B090}"/>
              </a:ext>
            </a:extLst>
          </p:cNvPr>
          <p:cNvSpPr>
            <a:spLocks noGrp="1"/>
          </p:cNvSpPr>
          <p:nvPr>
            <p:ph type="body" sz="quarter" idx="18"/>
          </p:nvPr>
        </p:nvSpPr>
        <p:spPr>
          <a:xfrm>
            <a:off x="3341885" y="4461258"/>
            <a:ext cx="2517605" cy="382749"/>
          </a:xfrm>
        </p:spPr>
        <p:txBody>
          <a:bodyPr/>
          <a:lstStyle/>
          <a:p>
            <a:r>
              <a:rPr lang="en-US" dirty="0"/>
              <a:t>Goal</a:t>
            </a:r>
          </a:p>
        </p:txBody>
      </p:sp>
      <p:sp>
        <p:nvSpPr>
          <p:cNvPr id="11" name="Text Placeholder 10">
            <a:extLst>
              <a:ext uri="{FF2B5EF4-FFF2-40B4-BE49-F238E27FC236}">
                <a16:creationId xmlns:a16="http://schemas.microsoft.com/office/drawing/2014/main" id="{E87E0184-3EB6-FD25-1419-732FFABEF68A}"/>
              </a:ext>
            </a:extLst>
          </p:cNvPr>
          <p:cNvSpPr>
            <a:spLocks noGrp="1"/>
          </p:cNvSpPr>
          <p:nvPr>
            <p:ph type="body" sz="quarter" idx="23"/>
          </p:nvPr>
        </p:nvSpPr>
        <p:spPr>
          <a:xfrm>
            <a:off x="6547376" y="4922078"/>
            <a:ext cx="2658411" cy="2501645"/>
          </a:xfrm>
        </p:spPr>
        <p:txBody>
          <a:bodyPr/>
          <a:lstStyle/>
          <a:p>
            <a:r>
              <a:rPr lang="en-US" b="0" dirty="0">
                <a:latin typeface="Aptos Narrow" panose="020B0004020202020204" pitchFamily="34" charset="0"/>
              </a:rPr>
              <a:t>Advance resilience planning efforts in communities at greatest risk;</a:t>
            </a:r>
            <a:endParaRPr lang="en-US" dirty="0">
              <a:latin typeface="Aptos Narrow" panose="020B0004020202020204" pitchFamily="34" charset="0"/>
            </a:endParaRPr>
          </a:p>
        </p:txBody>
      </p:sp>
      <p:sp>
        <p:nvSpPr>
          <p:cNvPr id="12" name="Text Placeholder 11">
            <a:extLst>
              <a:ext uri="{FF2B5EF4-FFF2-40B4-BE49-F238E27FC236}">
                <a16:creationId xmlns:a16="http://schemas.microsoft.com/office/drawing/2014/main" id="{C26F3CC8-4846-ECEC-AA00-548195CF074C}"/>
              </a:ext>
            </a:extLst>
          </p:cNvPr>
          <p:cNvSpPr>
            <a:spLocks noGrp="1"/>
          </p:cNvSpPr>
          <p:nvPr>
            <p:ph type="body" sz="quarter" idx="24"/>
          </p:nvPr>
        </p:nvSpPr>
        <p:spPr>
          <a:xfrm>
            <a:off x="6502544" y="4472347"/>
            <a:ext cx="2517605" cy="382749"/>
          </a:xfrm>
        </p:spPr>
        <p:txBody>
          <a:bodyPr/>
          <a:lstStyle/>
          <a:p>
            <a:r>
              <a:rPr lang="en-US" dirty="0"/>
              <a:t>Goal</a:t>
            </a:r>
          </a:p>
        </p:txBody>
      </p:sp>
      <p:sp>
        <p:nvSpPr>
          <p:cNvPr id="13" name="Text Placeholder 12">
            <a:extLst>
              <a:ext uri="{FF2B5EF4-FFF2-40B4-BE49-F238E27FC236}">
                <a16:creationId xmlns:a16="http://schemas.microsoft.com/office/drawing/2014/main" id="{290C60B7-345A-7135-10A5-10C3F5D9353B}"/>
              </a:ext>
            </a:extLst>
          </p:cNvPr>
          <p:cNvSpPr>
            <a:spLocks noGrp="1"/>
          </p:cNvSpPr>
          <p:nvPr>
            <p:ph type="body" sz="quarter" idx="25"/>
          </p:nvPr>
        </p:nvSpPr>
        <p:spPr>
          <a:xfrm>
            <a:off x="9518716" y="4922078"/>
            <a:ext cx="2366683" cy="1918882"/>
          </a:xfrm>
        </p:spPr>
        <p:txBody>
          <a:bodyPr/>
          <a:lstStyle/>
          <a:p>
            <a:r>
              <a:rPr lang="en-US" b="0" dirty="0">
                <a:latin typeface="Aptos Narrow" panose="020B0004020202020204" pitchFamily="34" charset="0"/>
              </a:rPr>
              <a:t>Effectively communicate the necessary behavior changes that will lead to greater resilience.</a:t>
            </a:r>
            <a:endParaRPr lang="en-US" dirty="0">
              <a:latin typeface="Aptos Narrow" panose="020B0004020202020204" pitchFamily="34" charset="0"/>
            </a:endParaRPr>
          </a:p>
        </p:txBody>
      </p:sp>
      <p:sp>
        <p:nvSpPr>
          <p:cNvPr id="14" name="Text Placeholder 13">
            <a:extLst>
              <a:ext uri="{FF2B5EF4-FFF2-40B4-BE49-F238E27FC236}">
                <a16:creationId xmlns:a16="http://schemas.microsoft.com/office/drawing/2014/main" id="{AD48C8B4-7CFB-2D34-1D35-98CAC84343C5}"/>
              </a:ext>
            </a:extLst>
          </p:cNvPr>
          <p:cNvSpPr>
            <a:spLocks noGrp="1"/>
          </p:cNvSpPr>
          <p:nvPr>
            <p:ph type="body" sz="quarter" idx="26"/>
          </p:nvPr>
        </p:nvSpPr>
        <p:spPr>
          <a:xfrm>
            <a:off x="9518716" y="4461257"/>
            <a:ext cx="2517605" cy="382749"/>
          </a:xfrm>
        </p:spPr>
        <p:txBody>
          <a:bodyPr/>
          <a:lstStyle/>
          <a:p>
            <a:r>
              <a:rPr lang="en-US" dirty="0"/>
              <a:t>Goal</a:t>
            </a:r>
          </a:p>
        </p:txBody>
      </p:sp>
      <p:pic>
        <p:nvPicPr>
          <p:cNvPr id="2050" name="Picture 2" descr="A group of stone houses on sticks&#10;&#10;Description automatically generated">
            <a:extLst>
              <a:ext uri="{FF2B5EF4-FFF2-40B4-BE49-F238E27FC236}">
                <a16:creationId xmlns:a16="http://schemas.microsoft.com/office/drawing/2014/main" id="{8969C679-659D-F10B-8AFF-F9F8935CF96D}"/>
              </a:ext>
            </a:extLst>
          </p:cNvPr>
          <p:cNvPicPr>
            <a:picLocks noGrp="1" noChangeAspect="1" noChangeArrowheads="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bwMode="auto">
          <a:xfrm>
            <a:off x="9556874" y="1780048"/>
            <a:ext cx="2441288" cy="24412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A person with long white rope&#10;&#10;Description automatically generated">
            <a:extLst>
              <a:ext uri="{FF2B5EF4-FFF2-40B4-BE49-F238E27FC236}">
                <a16:creationId xmlns:a16="http://schemas.microsoft.com/office/drawing/2014/main" id="{E5AC8A06-BFF3-D899-A5F5-F4350F31B8A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3237382" y="1913341"/>
            <a:ext cx="2961792" cy="22738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62995F-D38E-B739-7658-FA1D6DD329B1}"/>
              </a:ext>
            </a:extLst>
          </p:cNvPr>
          <p:cNvSpPr txBox="1"/>
          <p:nvPr/>
        </p:nvSpPr>
        <p:spPr>
          <a:xfrm>
            <a:off x="3925548" y="383584"/>
            <a:ext cx="8041654" cy="984885"/>
          </a:xfrm>
          <a:prstGeom prst="rect">
            <a:avLst/>
          </a:prstGeom>
          <a:noFill/>
        </p:spPr>
        <p:txBody>
          <a:bodyPr wrap="square" rtlCol="0">
            <a:spAutoFit/>
          </a:bodyPr>
          <a:lstStyle/>
          <a:p>
            <a:r>
              <a:rPr lang="en-US" sz="2000" b="1" i="1" dirty="0">
                <a:solidFill>
                  <a:schemeClr val="bg1"/>
                </a:solidFill>
                <a:latin typeface="Aptos Narrow" panose="020B0004020202020204" pitchFamily="34" charset="0"/>
              </a:rPr>
              <a:t>Leveraging art to involve and inform the public about the coastal hazards impacts they will face and what actions they can take to mitigate!</a:t>
            </a:r>
          </a:p>
          <a:p>
            <a:endParaRPr lang="en-US" dirty="0"/>
          </a:p>
        </p:txBody>
      </p:sp>
    </p:spTree>
    <p:extLst>
      <p:ext uri="{BB962C8B-B14F-4D97-AF65-F5344CB8AC3E}">
        <p14:creationId xmlns:p14="http://schemas.microsoft.com/office/powerpoint/2010/main" val="298016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2F928-012E-9CA9-2253-5676BB75956E}"/>
              </a:ext>
            </a:extLst>
          </p:cNvPr>
          <p:cNvSpPr>
            <a:spLocks noGrp="1"/>
          </p:cNvSpPr>
          <p:nvPr>
            <p:ph type="body" sz="quarter" idx="15"/>
          </p:nvPr>
        </p:nvSpPr>
        <p:spPr>
          <a:xfrm>
            <a:off x="257176" y="2892363"/>
            <a:ext cx="2517605" cy="899708"/>
          </a:xfrm>
        </p:spPr>
        <p:txBody>
          <a:bodyPr/>
          <a:lstStyle/>
          <a:p>
            <a:r>
              <a:rPr lang="en-US" sz="2000" dirty="0">
                <a:latin typeface="Aptos Narrow" panose="020B0004020202020204" pitchFamily="34" charset="0"/>
              </a:rPr>
              <a:t>Funding from NOAA Project of Special Merit Program</a:t>
            </a:r>
          </a:p>
          <a:p>
            <a:endParaRPr lang="en-US" dirty="0"/>
          </a:p>
        </p:txBody>
      </p:sp>
      <p:sp>
        <p:nvSpPr>
          <p:cNvPr id="8" name="Text Placeholder 7">
            <a:extLst>
              <a:ext uri="{FF2B5EF4-FFF2-40B4-BE49-F238E27FC236}">
                <a16:creationId xmlns:a16="http://schemas.microsoft.com/office/drawing/2014/main" id="{B6EAC6D3-5B91-4F3D-9C4B-BAED62405599}"/>
              </a:ext>
            </a:extLst>
          </p:cNvPr>
          <p:cNvSpPr>
            <a:spLocks noGrp="1"/>
          </p:cNvSpPr>
          <p:nvPr>
            <p:ph type="body" sz="quarter" idx="17"/>
          </p:nvPr>
        </p:nvSpPr>
        <p:spPr>
          <a:xfrm>
            <a:off x="6399383" y="2610526"/>
            <a:ext cx="2517605" cy="731691"/>
          </a:xfrm>
        </p:spPr>
        <p:txBody>
          <a:bodyPr/>
          <a:lstStyle/>
          <a:p>
            <a:r>
              <a:rPr lang="en-US" sz="2000" dirty="0">
                <a:latin typeface="Aptos Narrow" panose="020B0004020202020204" pitchFamily="34" charset="0"/>
              </a:rPr>
              <a:t>Arts Council Creates Call for Artists and manages process for artist selection and matching</a:t>
            </a:r>
          </a:p>
        </p:txBody>
      </p:sp>
      <p:sp>
        <p:nvSpPr>
          <p:cNvPr id="10" name="Text Placeholder 9">
            <a:extLst>
              <a:ext uri="{FF2B5EF4-FFF2-40B4-BE49-F238E27FC236}">
                <a16:creationId xmlns:a16="http://schemas.microsoft.com/office/drawing/2014/main" id="{A4C5CD5F-02A5-2D26-173F-C0D5DF5054BF}"/>
              </a:ext>
            </a:extLst>
          </p:cNvPr>
          <p:cNvSpPr>
            <a:spLocks noGrp="1"/>
          </p:cNvSpPr>
          <p:nvPr>
            <p:ph type="body" sz="quarter" idx="19"/>
          </p:nvPr>
        </p:nvSpPr>
        <p:spPr>
          <a:xfrm>
            <a:off x="3328279" y="5133874"/>
            <a:ext cx="2517605" cy="484146"/>
          </a:xfrm>
        </p:spPr>
        <p:txBody>
          <a:bodyPr/>
          <a:lstStyle/>
          <a:p>
            <a:r>
              <a:rPr lang="en-US" sz="2000" dirty="0">
                <a:latin typeface="Aptos Narrow" panose="020B0004020202020204" pitchFamily="34" charset="0"/>
              </a:rPr>
              <a:t>NJCMP Creates Notice of Funds Available and manages grants to CBOs</a:t>
            </a:r>
          </a:p>
        </p:txBody>
      </p:sp>
      <p:sp>
        <p:nvSpPr>
          <p:cNvPr id="12" name="Text Placeholder 11">
            <a:extLst>
              <a:ext uri="{FF2B5EF4-FFF2-40B4-BE49-F238E27FC236}">
                <a16:creationId xmlns:a16="http://schemas.microsoft.com/office/drawing/2014/main" id="{43D68987-F5F0-BA80-A4B7-B957FC73B84A}"/>
              </a:ext>
            </a:extLst>
          </p:cNvPr>
          <p:cNvSpPr>
            <a:spLocks noGrp="1"/>
          </p:cNvSpPr>
          <p:nvPr>
            <p:ph type="body" sz="quarter" idx="21"/>
          </p:nvPr>
        </p:nvSpPr>
        <p:spPr>
          <a:xfrm>
            <a:off x="9513706" y="5074661"/>
            <a:ext cx="2517605" cy="484146"/>
          </a:xfrm>
        </p:spPr>
        <p:txBody>
          <a:bodyPr/>
          <a:lstStyle/>
          <a:p>
            <a:r>
              <a:rPr lang="en-US" sz="2000" dirty="0">
                <a:latin typeface="Aptos Narrow" panose="020B0004020202020204" pitchFamily="34" charset="0"/>
              </a:rPr>
              <a:t>Community-based Organizations and Artists create and share their projects</a:t>
            </a:r>
          </a:p>
        </p:txBody>
      </p:sp>
      <p:pic>
        <p:nvPicPr>
          <p:cNvPr id="20" name="Picture 19" descr="A picture containing logo&#10;&#10;Description automatically generated">
            <a:extLst>
              <a:ext uri="{FF2B5EF4-FFF2-40B4-BE49-F238E27FC236}">
                <a16:creationId xmlns:a16="http://schemas.microsoft.com/office/drawing/2014/main" id="{415BAAEF-64C6-9163-569D-081D542C9C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009" y="4541920"/>
            <a:ext cx="2261937" cy="2189748"/>
          </a:xfrm>
          <a:prstGeom prst="rect">
            <a:avLst/>
          </a:prstGeom>
        </p:spPr>
      </p:pic>
      <p:pic>
        <p:nvPicPr>
          <p:cNvPr id="22" name="Picture 21" descr="Logo&#10;&#10;Description automatically generated">
            <a:extLst>
              <a:ext uri="{FF2B5EF4-FFF2-40B4-BE49-F238E27FC236}">
                <a16:creationId xmlns:a16="http://schemas.microsoft.com/office/drawing/2014/main" id="{83F5E995-9B09-AC5F-1A97-3CF5FE9B95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7371" y="2445393"/>
            <a:ext cx="2596314" cy="1378086"/>
          </a:xfrm>
          <a:prstGeom prst="rect">
            <a:avLst/>
          </a:prstGeom>
        </p:spPr>
      </p:pic>
      <p:pic>
        <p:nvPicPr>
          <p:cNvPr id="24" name="Picture 23" descr="Logo&#10;&#10;Description automatically generated">
            <a:extLst>
              <a:ext uri="{FF2B5EF4-FFF2-40B4-BE49-F238E27FC236}">
                <a16:creationId xmlns:a16="http://schemas.microsoft.com/office/drawing/2014/main" id="{4708A795-E848-4EB4-6DA2-02CCA08ECD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8507" y="4474582"/>
            <a:ext cx="2324425" cy="2324425"/>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BB63093E-B57E-563A-E689-635B73E4636F}"/>
              </a:ext>
            </a:extLst>
          </p:cNvPr>
          <p:cNvPicPr>
            <a:picLocks noChangeAspect="1"/>
          </p:cNvPicPr>
          <p:nvPr/>
        </p:nvPicPr>
        <p:blipFill>
          <a:blip r:embed="rId6"/>
          <a:stretch>
            <a:fillRect/>
          </a:stretch>
        </p:blipFill>
        <p:spPr>
          <a:xfrm>
            <a:off x="10968708" y="3134436"/>
            <a:ext cx="1062603" cy="1062603"/>
          </a:xfrm>
          <a:prstGeom prst="rect">
            <a:avLst/>
          </a:prstGeom>
        </p:spPr>
      </p:pic>
      <p:pic>
        <p:nvPicPr>
          <p:cNvPr id="30" name="Picture 29" descr="Logo, company name&#10;&#10;Description automatically generated">
            <a:extLst>
              <a:ext uri="{FF2B5EF4-FFF2-40B4-BE49-F238E27FC236}">
                <a16:creationId xmlns:a16="http://schemas.microsoft.com/office/drawing/2014/main" id="{696DE175-D933-19C6-738B-6F22314E4548}"/>
              </a:ext>
            </a:extLst>
          </p:cNvPr>
          <p:cNvPicPr>
            <a:picLocks noChangeAspect="1"/>
          </p:cNvPicPr>
          <p:nvPr/>
        </p:nvPicPr>
        <p:blipFill>
          <a:blip r:embed="rId7"/>
          <a:stretch>
            <a:fillRect/>
          </a:stretch>
        </p:blipFill>
        <p:spPr>
          <a:xfrm>
            <a:off x="9350450" y="2926713"/>
            <a:ext cx="1452295" cy="1452295"/>
          </a:xfrm>
          <a:prstGeom prst="rect">
            <a:avLst/>
          </a:prstGeom>
        </p:spPr>
      </p:pic>
      <p:pic>
        <p:nvPicPr>
          <p:cNvPr id="28" name="Picture 27" descr="A picture containing graphical user interface&#10;&#10;Description automatically generated">
            <a:extLst>
              <a:ext uri="{FF2B5EF4-FFF2-40B4-BE49-F238E27FC236}">
                <a16:creationId xmlns:a16="http://schemas.microsoft.com/office/drawing/2014/main" id="{709A92DD-6D01-F777-E841-22A82647FB6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01519" y="2095415"/>
            <a:ext cx="1767189" cy="915277"/>
          </a:xfrm>
          <a:prstGeom prst="rect">
            <a:avLst/>
          </a:prstGeom>
        </p:spPr>
      </p:pic>
      <p:pic>
        <p:nvPicPr>
          <p:cNvPr id="32" name="Picture 31" descr="Logo&#10;&#10;Description automatically generated with low confidence">
            <a:extLst>
              <a:ext uri="{FF2B5EF4-FFF2-40B4-BE49-F238E27FC236}">
                <a16:creationId xmlns:a16="http://schemas.microsoft.com/office/drawing/2014/main" id="{2A9AD4E4-15BB-A205-F94C-D89171FEB2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67784" y="2229724"/>
            <a:ext cx="963527" cy="706909"/>
          </a:xfrm>
          <a:prstGeom prst="rect">
            <a:avLst/>
          </a:prstGeom>
        </p:spPr>
      </p:pic>
      <p:sp>
        <p:nvSpPr>
          <p:cNvPr id="35" name="Title 5">
            <a:extLst>
              <a:ext uri="{FF2B5EF4-FFF2-40B4-BE49-F238E27FC236}">
                <a16:creationId xmlns:a16="http://schemas.microsoft.com/office/drawing/2014/main" id="{20D56F74-0233-E96D-A01A-27CC0763AE44}"/>
              </a:ext>
            </a:extLst>
          </p:cNvPr>
          <p:cNvSpPr txBox="1">
            <a:spLocks/>
          </p:cNvSpPr>
          <p:nvPr/>
        </p:nvSpPr>
        <p:spPr>
          <a:xfrm>
            <a:off x="668543" y="292990"/>
            <a:ext cx="10854914" cy="804759"/>
          </a:xfrm>
          <a:prstGeom prst="rect">
            <a:avLst/>
          </a:prstGeom>
        </p:spPr>
        <p:txBody>
          <a:bodyPr vert="horz" lIns="0" tIns="45720" rIns="91440" bIns="45720" rtlCol="0" anchor="ctr">
            <a:normAutofit/>
          </a:bodyPr>
          <a:lstStyle>
            <a:lvl1pPr algn="ctr" defTabSz="914400" rtl="0" eaLnBrk="1" latinLnBrk="0" hangingPunct="1">
              <a:lnSpc>
                <a:spcPct val="90000"/>
              </a:lnSpc>
              <a:spcBef>
                <a:spcPct val="0"/>
              </a:spcBef>
              <a:buNone/>
              <a:defRPr sz="4400" b="1" i="0" kern="1200" spc="-150">
                <a:solidFill>
                  <a:srgbClr val="603341"/>
                </a:solidFill>
                <a:latin typeface="+mj-lt"/>
                <a:ea typeface="+mj-ea"/>
                <a:cs typeface="Gill Sans" panose="020B0502020104020203" pitchFamily="34" charset="-79"/>
              </a:defRPr>
            </a:lvl1pPr>
          </a:lstStyle>
          <a:p>
            <a:r>
              <a:rPr lang="en-US" sz="3600" dirty="0">
                <a:latin typeface="Aptos Narrow" panose="020B0004020202020204" pitchFamily="34" charset="0"/>
              </a:rPr>
              <a:t>Community-Based Art Grant Program Players </a:t>
            </a:r>
          </a:p>
        </p:txBody>
      </p:sp>
      <p:sp>
        <p:nvSpPr>
          <p:cNvPr id="36" name="Text Placeholder 6">
            <a:extLst>
              <a:ext uri="{FF2B5EF4-FFF2-40B4-BE49-F238E27FC236}">
                <a16:creationId xmlns:a16="http://schemas.microsoft.com/office/drawing/2014/main" id="{0EFE3C44-A36A-63CA-FC0B-BF3958B5BC19}"/>
              </a:ext>
            </a:extLst>
          </p:cNvPr>
          <p:cNvSpPr txBox="1">
            <a:spLocks/>
          </p:cNvSpPr>
          <p:nvPr/>
        </p:nvSpPr>
        <p:spPr>
          <a:xfrm>
            <a:off x="-239471" y="1239980"/>
            <a:ext cx="12670939" cy="731691"/>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1600" b="1"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tx1"/>
              </a:solidFill>
              <a:latin typeface="Aptos Narrow" panose="020B0004020202020204" pitchFamily="34" charset="0"/>
            </a:endParaRPr>
          </a:p>
        </p:txBody>
      </p:sp>
      <p:cxnSp>
        <p:nvCxnSpPr>
          <p:cNvPr id="38" name="Straight Connector 37">
            <a:extLst>
              <a:ext uri="{FF2B5EF4-FFF2-40B4-BE49-F238E27FC236}">
                <a16:creationId xmlns:a16="http://schemas.microsoft.com/office/drawing/2014/main" id="{6362839A-9410-88E5-4E83-115239A4E62B}"/>
              </a:ext>
            </a:extLst>
          </p:cNvPr>
          <p:cNvCxnSpPr/>
          <p:nvPr/>
        </p:nvCxnSpPr>
        <p:spPr>
          <a:xfrm>
            <a:off x="856247" y="1124687"/>
            <a:ext cx="10479505" cy="0"/>
          </a:xfrm>
          <a:prstGeom prst="line">
            <a:avLst/>
          </a:prstGeom>
          <a:ln w="76200">
            <a:solidFill>
              <a:srgbClr val="39BD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79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39A6-5BD3-470F-828A-BB8280F507F1}"/>
              </a:ext>
            </a:extLst>
          </p:cNvPr>
          <p:cNvSpPr>
            <a:spLocks noGrp="1"/>
          </p:cNvSpPr>
          <p:nvPr>
            <p:ph type="title"/>
          </p:nvPr>
        </p:nvSpPr>
        <p:spPr>
          <a:xfrm>
            <a:off x="268556" y="154750"/>
            <a:ext cx="6822526" cy="1139139"/>
          </a:xfrm>
        </p:spPr>
        <p:txBody>
          <a:bodyPr vert="horz" lIns="91440" tIns="45720" rIns="91440" bIns="45720" rtlCol="0" anchor="ctr">
            <a:normAutofit/>
          </a:bodyPr>
          <a:lstStyle/>
          <a:p>
            <a:r>
              <a:rPr lang="en-US" sz="2000" dirty="0">
                <a:solidFill>
                  <a:schemeClr val="tx1"/>
                </a:solidFill>
                <a:latin typeface="Aptos Narrow" panose="020B0004020202020204" pitchFamily="34" charset="0"/>
              </a:rPr>
              <a:t>Community-based organizations (CBOs)</a:t>
            </a:r>
            <a:br>
              <a:rPr lang="en-US" sz="1800" dirty="0">
                <a:latin typeface="Aptos Narrow" panose="020B0004020202020204" pitchFamily="34" charset="0"/>
                <a:cs typeface="Calibri Light"/>
              </a:rPr>
            </a:br>
            <a:endParaRPr lang="en-US" sz="1800" kern="1200" dirty="0">
              <a:solidFill>
                <a:schemeClr val="tx1"/>
              </a:solidFill>
              <a:latin typeface="Aptos Narrow" panose="020B0004020202020204" pitchFamily="34" charset="0"/>
              <a:cs typeface="+mj-cs"/>
            </a:endParaRPr>
          </a:p>
        </p:txBody>
      </p:sp>
      <p:sp>
        <p:nvSpPr>
          <p:cNvPr id="13" name="TextBox 12">
            <a:extLst>
              <a:ext uri="{FF2B5EF4-FFF2-40B4-BE49-F238E27FC236}">
                <a16:creationId xmlns:a16="http://schemas.microsoft.com/office/drawing/2014/main" id="{CE676163-227E-43BB-957E-3B753B80C8CF}"/>
              </a:ext>
            </a:extLst>
          </p:cNvPr>
          <p:cNvSpPr txBox="1"/>
          <p:nvPr/>
        </p:nvSpPr>
        <p:spPr>
          <a:xfrm>
            <a:off x="329148" y="917006"/>
            <a:ext cx="3747921" cy="3325679"/>
          </a:xfrm>
          <a:prstGeom prst="rect">
            <a:avLst/>
          </a:prstGeom>
        </p:spPr>
        <p:txBody>
          <a:bodyPr vert="horz" lIns="91440" tIns="45720" rIns="91440" bIns="45720" rtlCol="0" anchor="t">
            <a:noAutofit/>
          </a:bodyPr>
          <a:lstStyle/>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rPr>
              <a:t>Atlantic City Arts Foundation 2021, 2022</a:t>
            </a:r>
            <a:endParaRPr lang="en-US" sz="1100" b="1" i="1" dirty="0">
              <a:latin typeface="Aptos Narrow" panose="020B0004020202020204" pitchFamily="34" charset="0"/>
              <a:cs typeface="Calibri Light"/>
            </a:endParaRP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rPr>
              <a:t>Bayshore Center at Bivalve 2021</a:t>
            </a:r>
            <a:endParaRPr lang="en-US" sz="1100" b="1" i="1" dirty="0">
              <a:latin typeface="Aptos Narrow" panose="020B0004020202020204" pitchFamily="34" charset="0"/>
              <a:cs typeface="Calibri Light"/>
            </a:endParaRP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rPr>
              <a:t>Monmouth Arts 2021</a:t>
            </a:r>
            <a:endParaRPr lang="en-US" sz="1100" b="1" dirty="0">
              <a:latin typeface="Aptos Narrow" panose="020B0004020202020204" pitchFamily="34" charset="0"/>
              <a:cs typeface="Calibri Light"/>
            </a:endParaRP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rPr>
              <a:t>Passaic County 2021</a:t>
            </a:r>
            <a:endParaRPr lang="en-US" sz="1100" b="1" dirty="0">
              <a:latin typeface="Aptos Narrow" panose="020B0004020202020204" pitchFamily="34" charset="0"/>
              <a:cs typeface="Calibri Light"/>
            </a:endParaRP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rPr>
              <a:t>Four Corners Public Arts 2022</a:t>
            </a:r>
            <a:endParaRPr lang="en-US" sz="1100" b="1" dirty="0">
              <a:latin typeface="Aptos Narrow" panose="020B0004020202020204" pitchFamily="34" charset="0"/>
              <a:cs typeface="Calibri Light"/>
            </a:endParaRP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rPr>
              <a:t>Camden County Partnership 2022, 2023</a:t>
            </a:r>
            <a:endParaRPr lang="en-US" sz="1100" b="1" dirty="0">
              <a:latin typeface="Aptos Narrow" panose="020B0004020202020204" pitchFamily="34" charset="0"/>
              <a:cs typeface="Calibri Light"/>
            </a:endParaRP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rPr>
              <a:t>Ocean City Arts Center 2023</a:t>
            </a:r>
            <a:endParaRPr lang="en-US" sz="1100" b="1" dirty="0">
              <a:latin typeface="Aptos Narrow" panose="020B0004020202020204" pitchFamily="34" charset="0"/>
              <a:cs typeface="Calibri Light"/>
            </a:endParaRP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rPr>
              <a:t>City of Rahway 2023</a:t>
            </a:r>
            <a:endParaRPr lang="en-US" sz="1100" b="1" dirty="0">
              <a:latin typeface="Aptos Narrow" panose="020B0004020202020204" pitchFamily="34" charset="0"/>
              <a:cs typeface="Calibri Light"/>
            </a:endParaRP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rPr>
              <a:t>Monmouth Conservation Foundation 2023</a:t>
            </a:r>
            <a:endParaRPr lang="en-US" sz="1100" b="1" dirty="0">
              <a:latin typeface="Aptos Narrow" panose="020B0004020202020204" pitchFamily="34" charset="0"/>
              <a:cs typeface="Calibri Light"/>
            </a:endParaRP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rPr>
              <a:t>Northern NJ Community Foundation 2023</a:t>
            </a: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cs typeface="Calibri Light"/>
              </a:rPr>
              <a:t>Artworks Trenton 2024/2025</a:t>
            </a: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cs typeface="Calibri Light"/>
              </a:rPr>
              <a:t>Monmouth Arts 2024/2025</a:t>
            </a: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cs typeface="Calibri Light"/>
              </a:rPr>
              <a:t>Perkins Center for the Arts 2024/2025</a:t>
            </a:r>
          </a:p>
          <a:p>
            <a:pPr marL="742950" lvl="1" indent="-228600">
              <a:lnSpc>
                <a:spcPct val="90000"/>
              </a:lnSpc>
              <a:spcAft>
                <a:spcPts val="600"/>
              </a:spcAft>
              <a:buFont typeface="Arial" panose="020B0604020202020204" pitchFamily="34" charset="0"/>
              <a:buChar char="•"/>
            </a:pPr>
            <a:r>
              <a:rPr lang="en-US" sz="1100" b="1" dirty="0">
                <a:latin typeface="Aptos Narrow" panose="020B0004020202020204" pitchFamily="34" charset="0"/>
                <a:cs typeface="Calibri Light"/>
              </a:rPr>
              <a:t>Wheaton Arts and Cultural Center 2024/2025</a:t>
            </a:r>
            <a:endParaRPr lang="en-US" sz="1050" b="1" dirty="0">
              <a:latin typeface="Aptos Narrow" panose="020B0004020202020204" pitchFamily="34" charset="0"/>
              <a:cs typeface="Calibri Light"/>
            </a:endParaRPr>
          </a:p>
        </p:txBody>
      </p:sp>
      <p:sp>
        <p:nvSpPr>
          <p:cNvPr id="69" name="Oval 6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text, grass, outdoor, person&#10;&#10;Description automatically generated">
            <a:extLst>
              <a:ext uri="{FF2B5EF4-FFF2-40B4-BE49-F238E27FC236}">
                <a16:creationId xmlns:a16="http://schemas.microsoft.com/office/drawing/2014/main" id="{503436AB-E4F5-4A78-80D0-60D480C5B510}"/>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71" name="Freeform: Shape 7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water, sky, outdoor, lake&#10;&#10;Description automatically generated">
            <a:extLst>
              <a:ext uri="{FF2B5EF4-FFF2-40B4-BE49-F238E27FC236}">
                <a16:creationId xmlns:a16="http://schemas.microsoft.com/office/drawing/2014/main" id="{422EC78A-AB98-403F-9007-2C1FC7E6DF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3" name="Picture 3">
            <a:extLst>
              <a:ext uri="{FF2B5EF4-FFF2-40B4-BE49-F238E27FC236}">
                <a16:creationId xmlns:a16="http://schemas.microsoft.com/office/drawing/2014/main" id="{5E9B6BAF-90FC-82A3-0670-DCBAA72660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75" name="Freeform: Shape 7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grass, outdoor, sky&#10;&#10;Description automatically generated">
            <a:extLst>
              <a:ext uri="{FF2B5EF4-FFF2-40B4-BE49-F238E27FC236}">
                <a16:creationId xmlns:a16="http://schemas.microsoft.com/office/drawing/2014/main" id="{852615EC-4676-4AC0-9D27-C9D294D7D17A}"/>
              </a:ext>
            </a:extLst>
          </p:cNvPr>
          <p:cNvPicPr>
            <a:picLocks noGrp="1" noChangeAspect="1"/>
          </p:cNvPicPr>
          <p:nvPr>
            <p:ph sz="half" idx="1"/>
          </p:nvPr>
        </p:nvPicPr>
        <p:blipFill rotWithShape="1">
          <a:blip r:embed="rId6" cstate="email">
            <a:extLst>
              <a:ext uri="{28A0092B-C50C-407E-A947-70E740481C1C}">
                <a14:useLocalDpi xmlns:a14="http://schemas.microsoft.com/office/drawing/2010/main"/>
              </a:ext>
            </a:extLst>
          </a:blip>
          <a:srcRect/>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77" name="Freeform: Shape 7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tree, outdoor, grass">
            <a:extLst>
              <a:ext uri="{FF2B5EF4-FFF2-40B4-BE49-F238E27FC236}">
                <a16:creationId xmlns:a16="http://schemas.microsoft.com/office/drawing/2014/main" id="{82AF2892-63A0-C3FD-9482-A20B2634F01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4"/>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14" name="Picture 14">
            <a:extLst>
              <a:ext uri="{FF2B5EF4-FFF2-40B4-BE49-F238E27FC236}">
                <a16:creationId xmlns:a16="http://schemas.microsoft.com/office/drawing/2014/main" id="{3DA214BA-4754-1CF4-8BCD-64D43C1F3CD1}"/>
              </a:ext>
            </a:extLst>
          </p:cNvPr>
          <p:cNvPicPr>
            <a:picLocks noChangeAspect="1"/>
          </p:cNvPicPr>
          <p:nvPr/>
        </p:nvPicPr>
        <p:blipFill>
          <a:blip r:embed="rId8"/>
          <a:stretch>
            <a:fillRect/>
          </a:stretch>
        </p:blipFill>
        <p:spPr>
          <a:xfrm>
            <a:off x="268556" y="5468959"/>
            <a:ext cx="1224395" cy="1234291"/>
          </a:xfrm>
          <a:prstGeom prst="rect">
            <a:avLst/>
          </a:prstGeom>
        </p:spPr>
      </p:pic>
      <p:pic>
        <p:nvPicPr>
          <p:cNvPr id="16" name="Picture 15" descr="Logo&#10;&#10;Description automatically generated">
            <a:extLst>
              <a:ext uri="{FF2B5EF4-FFF2-40B4-BE49-F238E27FC236}">
                <a16:creationId xmlns:a16="http://schemas.microsoft.com/office/drawing/2014/main" id="{F52EC19B-DBB8-AEE2-24C8-3B0549F66B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107" y="4363152"/>
            <a:ext cx="1774938" cy="942658"/>
          </a:xfrm>
          <a:prstGeom prst="rect">
            <a:avLst/>
          </a:prstGeom>
        </p:spPr>
      </p:pic>
      <p:sp>
        <p:nvSpPr>
          <p:cNvPr id="4" name="TextBox 3">
            <a:extLst>
              <a:ext uri="{FF2B5EF4-FFF2-40B4-BE49-F238E27FC236}">
                <a16:creationId xmlns:a16="http://schemas.microsoft.com/office/drawing/2014/main" id="{ABC4273A-2047-9E51-D334-7DBDBCAF6DD5}"/>
              </a:ext>
            </a:extLst>
          </p:cNvPr>
          <p:cNvSpPr txBox="1"/>
          <p:nvPr/>
        </p:nvSpPr>
        <p:spPr>
          <a:xfrm>
            <a:off x="1304297" y="4100333"/>
            <a:ext cx="2811091" cy="307777"/>
          </a:xfrm>
          <a:prstGeom prst="rect">
            <a:avLst/>
          </a:prstGeom>
          <a:noFill/>
        </p:spPr>
        <p:txBody>
          <a:bodyPr wrap="none" rtlCol="0">
            <a:spAutoFit/>
          </a:bodyPr>
          <a:lstStyle/>
          <a:p>
            <a:r>
              <a:rPr lang="en-US" sz="1400" i="1" dirty="0">
                <a:latin typeface="Aptos Narrow" panose="020B0004020202020204" pitchFamily="34" charset="0"/>
              </a:rPr>
              <a:t>Next round of projects coming soon!</a:t>
            </a:r>
          </a:p>
        </p:txBody>
      </p:sp>
    </p:spTree>
    <p:extLst>
      <p:ext uri="{BB962C8B-B14F-4D97-AF65-F5344CB8AC3E}">
        <p14:creationId xmlns:p14="http://schemas.microsoft.com/office/powerpoint/2010/main" val="382160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oup of people playing a board game&#10;&#10;Description automatically generated with low confidence">
            <a:extLst>
              <a:ext uri="{FF2B5EF4-FFF2-40B4-BE49-F238E27FC236}">
                <a16:creationId xmlns:a16="http://schemas.microsoft.com/office/drawing/2014/main" id="{5AE01E9B-9C67-86FA-8CD0-A48FCF89DC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2970445" cy="3383269"/>
          </a:xfrm>
          <a:prstGeom prst="rect">
            <a:avLst/>
          </a:prstGeom>
        </p:spPr>
      </p:pic>
      <p:pic>
        <p:nvPicPr>
          <p:cNvPr id="14" name="Picture 13" descr="A picture containing text, grass, tree&#10;&#10;Description automatically generated">
            <a:extLst>
              <a:ext uri="{FF2B5EF4-FFF2-40B4-BE49-F238E27FC236}">
                <a16:creationId xmlns:a16="http://schemas.microsoft.com/office/drawing/2014/main" id="{9AE04DC4-9F00-D53C-3085-0425BB2CBF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866549" y="206406"/>
            <a:ext cx="3383278" cy="297046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C7DDA8C-8F36-2DD2-9836-178F3D27969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5940171" y="205738"/>
            <a:ext cx="3383278" cy="2971800"/>
          </a:xfrm>
          <a:prstGeom prst="rect">
            <a:avLst/>
          </a:prstGeom>
        </p:spPr>
      </p:pic>
      <p:sp>
        <p:nvSpPr>
          <p:cNvPr id="21" name="Rectangle 20">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06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1D493F5A-66DE-C8DA-B0C0-68B78C6D3ABC}"/>
              </a:ext>
            </a:extLst>
          </p:cNvPr>
          <p:cNvSpPr>
            <a:spLocks noGrp="1"/>
          </p:cNvSpPr>
          <p:nvPr>
            <p:ph type="title"/>
          </p:nvPr>
        </p:nvSpPr>
        <p:spPr>
          <a:xfrm>
            <a:off x="6491653" y="3799272"/>
            <a:ext cx="5193748" cy="637124"/>
          </a:xfrm>
        </p:spPr>
        <p:txBody>
          <a:bodyPr vert="horz" lIns="91440" tIns="45720" rIns="91440" bIns="45720" rtlCol="0" anchor="ctr">
            <a:noAutofit/>
          </a:bodyPr>
          <a:lstStyle/>
          <a:p>
            <a:pPr algn="l"/>
            <a:r>
              <a:rPr lang="en-US" sz="3600" kern="1200" dirty="0">
                <a:solidFill>
                  <a:srgbClr val="FFFFFF"/>
                </a:solidFill>
                <a:latin typeface="Aptos Narrow" panose="020B0004020202020204" pitchFamily="34" charset="0"/>
                <a:cs typeface="+mj-cs"/>
              </a:rPr>
              <a:t>Bayshore Center</a:t>
            </a:r>
            <a:br>
              <a:rPr lang="en-US" sz="3600" kern="1200" dirty="0">
                <a:solidFill>
                  <a:srgbClr val="FFFFFF"/>
                </a:solidFill>
                <a:latin typeface="Aptos Narrow" panose="020B0004020202020204" pitchFamily="34" charset="0"/>
                <a:cs typeface="+mj-cs"/>
              </a:rPr>
            </a:br>
            <a:r>
              <a:rPr lang="en-US" sz="2800" b="0" i="1" kern="1200" dirty="0">
                <a:solidFill>
                  <a:srgbClr val="FFFFFF"/>
                </a:solidFill>
                <a:latin typeface="Aptos Narrow" panose="020B0004020202020204" pitchFamily="34" charset="0"/>
                <a:cs typeface="+mj-cs"/>
              </a:rPr>
              <a:t>Residences for Resilience</a:t>
            </a:r>
          </a:p>
        </p:txBody>
      </p:sp>
      <p:pic>
        <p:nvPicPr>
          <p:cNvPr id="16" name="Picture 15" descr="A piece of paper on a table&#10;&#10;Description automatically generated with low confidence">
            <a:extLst>
              <a:ext uri="{FF2B5EF4-FFF2-40B4-BE49-F238E27FC236}">
                <a16:creationId xmlns:a16="http://schemas.microsoft.com/office/drawing/2014/main" id="{FF4CBD47-285B-DC62-AB6F-4CB38B59AAC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9013789" y="206411"/>
            <a:ext cx="3383269" cy="2970445"/>
          </a:xfrm>
          <a:prstGeom prst="rect">
            <a:avLst/>
          </a:prstGeom>
        </p:spPr>
      </p:pic>
      <p:pic>
        <p:nvPicPr>
          <p:cNvPr id="18" name="Picture 17" descr="A group of people sitting at tables&#10;&#10;Description automatically generated with medium confidence">
            <a:extLst>
              <a:ext uri="{FF2B5EF4-FFF2-40B4-BE49-F238E27FC236}">
                <a16:creationId xmlns:a16="http://schemas.microsoft.com/office/drawing/2014/main" id="{DDCE0F5C-8648-E673-6730-C504D4D0D9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3474708"/>
            <a:ext cx="6005533" cy="3383282"/>
          </a:xfrm>
          <a:prstGeom prst="rect">
            <a:avLst/>
          </a:prstGeom>
        </p:spPr>
      </p:pic>
      <p:sp>
        <p:nvSpPr>
          <p:cNvPr id="20" name="Text Placeholder 3">
            <a:extLst>
              <a:ext uri="{FF2B5EF4-FFF2-40B4-BE49-F238E27FC236}">
                <a16:creationId xmlns:a16="http://schemas.microsoft.com/office/drawing/2014/main" id="{1B2F31C6-3233-5C9D-1922-3C79B6B61EC3}"/>
              </a:ext>
            </a:extLst>
          </p:cNvPr>
          <p:cNvSpPr>
            <a:spLocks noGrp="1"/>
          </p:cNvSpPr>
          <p:nvPr>
            <p:ph type="body" sz="quarter" idx="14"/>
          </p:nvPr>
        </p:nvSpPr>
        <p:spPr>
          <a:xfrm>
            <a:off x="6491653" y="4527839"/>
            <a:ext cx="5583806" cy="1880023"/>
          </a:xfrm>
          <a:noFill/>
          <a:ln>
            <a:noFill/>
          </a:ln>
        </p:spPr>
        <p:txBody>
          <a:bodyPr vert="horz" lIns="91440" tIns="45720" rIns="91440" bIns="45720" rtlCol="0" anchor="ctr">
            <a:normAutofit/>
          </a:bodyPr>
          <a:lstStyle/>
          <a:p>
            <a:pPr indent="-228600">
              <a:buFont typeface="Arial" panose="020B0604020202020204" pitchFamily="34" charset="0"/>
              <a:buChar char="•"/>
            </a:pPr>
            <a:r>
              <a:rPr lang="en-US" sz="1800" dirty="0">
                <a:solidFill>
                  <a:srgbClr val="FFFFFF"/>
                </a:solidFill>
                <a:latin typeface="Aptos Narrow" panose="020B0004020202020204" pitchFamily="34" charset="0"/>
                <a:cs typeface="+mn-cs"/>
              </a:rPr>
              <a:t>Artists: Gail Scuderi and Kathy Casper</a:t>
            </a:r>
          </a:p>
          <a:p>
            <a:pPr indent="-228600">
              <a:buFont typeface="Arial" panose="020B0604020202020204" pitchFamily="34" charset="0"/>
              <a:buChar char="•"/>
            </a:pPr>
            <a:r>
              <a:rPr lang="en-US" sz="1800" dirty="0">
                <a:solidFill>
                  <a:srgbClr val="FFFFFF"/>
                </a:solidFill>
                <a:latin typeface="Aptos Narrow" panose="020B0004020202020204" pitchFamily="34" charset="0"/>
                <a:cs typeface="+mn-cs"/>
              </a:rPr>
              <a:t>Bayshore Center at Bivalve, Port Norris</a:t>
            </a:r>
          </a:p>
          <a:p>
            <a:pPr indent="-228600">
              <a:buFont typeface="Arial" panose="020B0604020202020204" pitchFamily="34" charset="0"/>
              <a:buChar char="•"/>
            </a:pPr>
            <a:r>
              <a:rPr lang="en-US" sz="1800" dirty="0">
                <a:solidFill>
                  <a:srgbClr val="FFFFFF"/>
                </a:solidFill>
                <a:latin typeface="Aptos Narrow" panose="020B0004020202020204" pitchFamily="34" charset="0"/>
                <a:cs typeface="+mn-cs"/>
              </a:rPr>
              <a:t>July-October 2021</a:t>
            </a:r>
          </a:p>
        </p:txBody>
      </p:sp>
      <p:sp>
        <p:nvSpPr>
          <p:cNvPr id="4" name="TextBox 3">
            <a:extLst>
              <a:ext uri="{FF2B5EF4-FFF2-40B4-BE49-F238E27FC236}">
                <a16:creationId xmlns:a16="http://schemas.microsoft.com/office/drawing/2014/main" id="{8A69D796-8E6D-1AB0-CE62-12BB61C24BE8}"/>
              </a:ext>
            </a:extLst>
          </p:cNvPr>
          <p:cNvSpPr txBox="1"/>
          <p:nvPr/>
        </p:nvSpPr>
        <p:spPr>
          <a:xfrm>
            <a:off x="3048000" y="3244334"/>
            <a:ext cx="6096000"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200634543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8" descr="COVERPAGEUPDATE.jpg">
            <a:extLst>
              <a:ext uri="{FF2B5EF4-FFF2-40B4-BE49-F238E27FC236}">
                <a16:creationId xmlns:a16="http://schemas.microsoft.com/office/drawing/2014/main" id="{576D37F0-A3AD-A845-75CF-37240A5B53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0" y="10"/>
            <a:ext cx="2970445" cy="3383269"/>
          </a:xfrm>
          <a:prstGeom prst="rect">
            <a:avLst/>
          </a:prstGeom>
        </p:spPr>
      </p:pic>
      <p:pic>
        <p:nvPicPr>
          <p:cNvPr id="11" name="Picture 12" descr="IMG_0576.jpeg">
            <a:extLst>
              <a:ext uri="{FF2B5EF4-FFF2-40B4-BE49-F238E27FC236}">
                <a16:creationId xmlns:a16="http://schemas.microsoft.com/office/drawing/2014/main" id="{39AEE444-4B82-3AAD-3D93-7E975AB75C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72956" y="10"/>
            <a:ext cx="2970465" cy="3383268"/>
          </a:xfrm>
          <a:prstGeom prst="rect">
            <a:avLst/>
          </a:prstGeom>
        </p:spPr>
      </p:pic>
      <p:pic>
        <p:nvPicPr>
          <p:cNvPr id="9" name="Picture 10" descr="IMG_0571.jpeg">
            <a:extLst>
              <a:ext uri="{FF2B5EF4-FFF2-40B4-BE49-F238E27FC236}">
                <a16:creationId xmlns:a16="http://schemas.microsoft.com/office/drawing/2014/main" id="{0FF4AECE-F037-E720-C973-FC58F8D2393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45909" y="10"/>
            <a:ext cx="2971800" cy="3383268"/>
          </a:xfrm>
          <a:prstGeom prst="rect">
            <a:avLst/>
          </a:prstGeom>
        </p:spPr>
      </p:pic>
      <p:pic>
        <p:nvPicPr>
          <p:cNvPr id="16" name="Picture 16" descr="image003.jpg">
            <a:extLst>
              <a:ext uri="{FF2B5EF4-FFF2-40B4-BE49-F238E27FC236}">
                <a16:creationId xmlns:a16="http://schemas.microsoft.com/office/drawing/2014/main" id="{04D5DB76-A1DB-F8B3-06ED-879CEA730F0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20200" y="10"/>
            <a:ext cx="2971800" cy="3383268"/>
          </a:xfrm>
          <a:prstGeom prst="rect">
            <a:avLst/>
          </a:prstGeom>
        </p:spPr>
      </p:pic>
      <p:pic>
        <p:nvPicPr>
          <p:cNvPr id="5" name="Picture 8">
            <a:extLst>
              <a:ext uri="{FF2B5EF4-FFF2-40B4-BE49-F238E27FC236}">
                <a16:creationId xmlns:a16="http://schemas.microsoft.com/office/drawing/2014/main" id="{7085EDD0-4E7F-4341-E8E8-1411E8826CCC}"/>
              </a:ext>
            </a:extLst>
          </p:cNvPr>
          <p:cNvPicPr>
            <a:picLocks noGrp="1" noChangeAspect="1"/>
          </p:cNvPicPr>
          <p:nvPr>
            <p:ph type="pic" sz="quarter" idx="15"/>
          </p:nvPr>
        </p:nvPicPr>
        <p:blipFill rotWithShape="1">
          <a:blip r:embed="rId7" cstate="email">
            <a:extLst>
              <a:ext uri="{28A0092B-C50C-407E-A947-70E740481C1C}">
                <a14:useLocalDpi xmlns:a14="http://schemas.microsoft.com/office/drawing/2010/main"/>
              </a:ext>
            </a:extLst>
          </a:blip>
          <a:srcRect r="-1"/>
          <a:stretch/>
        </p:blipFill>
        <p:spPr>
          <a:xfrm>
            <a:off x="-1018" y="3474720"/>
            <a:ext cx="6044438" cy="3383280"/>
          </a:xfrm>
          <a:prstGeom prst="rect">
            <a:avLst/>
          </a:prstGeom>
        </p:spPr>
      </p:pic>
      <p:sp>
        <p:nvSpPr>
          <p:cNvPr id="51" name="Rectangle 50">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66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3ADE3A0-F8CC-93AF-09F4-E8F9D3948A52}"/>
              </a:ext>
            </a:extLst>
          </p:cNvPr>
          <p:cNvSpPr>
            <a:spLocks noGrp="1"/>
          </p:cNvSpPr>
          <p:nvPr>
            <p:ph type="title"/>
          </p:nvPr>
        </p:nvSpPr>
        <p:spPr>
          <a:xfrm>
            <a:off x="6491653" y="3799272"/>
            <a:ext cx="5193748" cy="637124"/>
          </a:xfrm>
        </p:spPr>
        <p:txBody>
          <a:bodyPr vert="horz" lIns="91440" tIns="45720" rIns="91440" bIns="45720" rtlCol="0" anchor="ctr">
            <a:noAutofit/>
          </a:bodyPr>
          <a:lstStyle/>
          <a:p>
            <a:pPr algn="l"/>
            <a:r>
              <a:rPr lang="en-US" sz="2400" kern="1200" dirty="0">
                <a:solidFill>
                  <a:srgbClr val="FFFFFF"/>
                </a:solidFill>
                <a:latin typeface="Aptos Narrow" panose="020B0004020202020204" pitchFamily="34" charset="0"/>
                <a:cs typeface="+mj-cs"/>
              </a:rPr>
              <a:t>Camden Community Partnership </a:t>
            </a:r>
            <a:br>
              <a:rPr lang="en-US" sz="2400" kern="1200" dirty="0">
                <a:solidFill>
                  <a:srgbClr val="FFFFFF"/>
                </a:solidFill>
                <a:latin typeface="Aptos Narrow" panose="020B0004020202020204" pitchFamily="34" charset="0"/>
                <a:cs typeface="+mj-cs"/>
              </a:rPr>
            </a:br>
            <a:endParaRPr lang="en-US" sz="2400" b="0" i="1" kern="1200" dirty="0">
              <a:solidFill>
                <a:srgbClr val="FFFFFF"/>
              </a:solidFill>
              <a:latin typeface="Aptos Narrow" panose="020B0004020202020204" pitchFamily="34" charset="0"/>
              <a:cs typeface="+mj-cs"/>
            </a:endParaRPr>
          </a:p>
        </p:txBody>
      </p:sp>
      <p:sp>
        <p:nvSpPr>
          <p:cNvPr id="15" name="Text Placeholder 3">
            <a:extLst>
              <a:ext uri="{FF2B5EF4-FFF2-40B4-BE49-F238E27FC236}">
                <a16:creationId xmlns:a16="http://schemas.microsoft.com/office/drawing/2014/main" id="{7806D135-386F-899D-327F-9E5397FD981C}"/>
              </a:ext>
            </a:extLst>
          </p:cNvPr>
          <p:cNvSpPr>
            <a:spLocks noGrp="1"/>
          </p:cNvSpPr>
          <p:nvPr>
            <p:ph type="body" sz="quarter" idx="14"/>
          </p:nvPr>
        </p:nvSpPr>
        <p:spPr>
          <a:xfrm>
            <a:off x="6380014" y="4527838"/>
            <a:ext cx="5577881" cy="1758732"/>
          </a:xfrm>
        </p:spPr>
        <p:txBody>
          <a:bodyPr vert="horz" lIns="91440" tIns="45720" rIns="91440" bIns="45720" rtlCol="0">
            <a:normAutofit/>
          </a:bodyPr>
          <a:lstStyle/>
          <a:p>
            <a:pPr indent="-228600">
              <a:buFont typeface="Arial" panose="020B0604020202020204" pitchFamily="34" charset="0"/>
              <a:buChar char="•"/>
            </a:pPr>
            <a:r>
              <a:rPr lang="en-US" sz="1800" dirty="0">
                <a:solidFill>
                  <a:srgbClr val="FFFFFF"/>
                </a:solidFill>
                <a:latin typeface="Aptos Narrow" panose="020B0004020202020204" pitchFamily="34" charset="0"/>
                <a:cs typeface="+mn-cs"/>
              </a:rPr>
              <a:t>Artist: We Live Here Artist Collective </a:t>
            </a:r>
          </a:p>
          <a:p>
            <a:pPr indent="-228600">
              <a:buFont typeface="Arial" panose="020B0604020202020204" pitchFamily="34" charset="0"/>
              <a:buChar char="•"/>
            </a:pPr>
            <a:r>
              <a:rPr lang="en-US" sz="1800" dirty="0">
                <a:solidFill>
                  <a:srgbClr val="FFFFFF"/>
                </a:solidFill>
                <a:latin typeface="Aptos Narrow" panose="020B0004020202020204" pitchFamily="34" charset="0"/>
                <a:cs typeface="+mn-cs"/>
              </a:rPr>
              <a:t>City of Camden; storm drains project</a:t>
            </a:r>
          </a:p>
          <a:p>
            <a:pPr indent="-228600">
              <a:buFont typeface="Arial" panose="020B0604020202020204" pitchFamily="34" charset="0"/>
              <a:buChar char="•"/>
            </a:pPr>
            <a:r>
              <a:rPr lang="en-US" sz="1800" dirty="0">
                <a:solidFill>
                  <a:srgbClr val="FFFFFF"/>
                </a:solidFill>
                <a:latin typeface="Aptos Narrow" panose="020B0004020202020204" pitchFamily="34" charset="0"/>
                <a:cs typeface="+mn-cs"/>
              </a:rPr>
              <a:t>September – October 2022</a:t>
            </a:r>
          </a:p>
        </p:txBody>
      </p:sp>
    </p:spTree>
    <p:extLst>
      <p:ext uri="{BB962C8B-B14F-4D97-AF65-F5344CB8AC3E}">
        <p14:creationId xmlns:p14="http://schemas.microsoft.com/office/powerpoint/2010/main" val="206591030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9EC0023-3BF4-C408-0BB8-BC2E7876DA5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3299012"/>
            <a:ext cx="6498750" cy="3630706"/>
          </a:xfrm>
        </p:spPr>
      </p:pic>
      <p:sp>
        <p:nvSpPr>
          <p:cNvPr id="6" name="Text Placeholder 5">
            <a:extLst>
              <a:ext uri="{FF2B5EF4-FFF2-40B4-BE49-F238E27FC236}">
                <a16:creationId xmlns:a16="http://schemas.microsoft.com/office/drawing/2014/main" id="{E462D6A7-8E94-D8D5-8E41-D0A9337C01CD}"/>
              </a:ext>
            </a:extLst>
          </p:cNvPr>
          <p:cNvSpPr>
            <a:spLocks noGrp="1"/>
          </p:cNvSpPr>
          <p:nvPr>
            <p:ph type="body" sz="quarter" idx="15"/>
          </p:nvPr>
        </p:nvSpPr>
        <p:spPr>
          <a:xfrm>
            <a:off x="6598024" y="3837223"/>
            <a:ext cx="5593976" cy="3020777"/>
          </a:xfrm>
          <a:solidFill>
            <a:schemeClr val="tx1"/>
          </a:solidFill>
        </p:spPr>
        <p:txBody>
          <a:bodyPr/>
          <a:lstStyle/>
          <a:p>
            <a:pPr marL="0" indent="0">
              <a:buNone/>
            </a:pPr>
            <a:r>
              <a:rPr lang="en-US" dirty="0"/>
              <a:t> </a:t>
            </a:r>
            <a:r>
              <a:rPr lang="en-US" dirty="0">
                <a:latin typeface="Aptos Narrow" panose="020B0004020202020204" pitchFamily="34" charset="0"/>
              </a:rPr>
              <a:t>Monmouth Arts</a:t>
            </a:r>
          </a:p>
          <a:p>
            <a:pPr marL="0" indent="0">
              <a:buNone/>
            </a:pPr>
            <a:r>
              <a:rPr lang="en-US" sz="2000" i="1" dirty="0">
                <a:latin typeface="Aptos Narrow" panose="020B0004020202020204" pitchFamily="34" charset="0"/>
              </a:rPr>
              <a:t>  </a:t>
            </a:r>
            <a:r>
              <a:rPr lang="en-US" sz="2400" i="1" dirty="0">
                <a:latin typeface="Aptos Narrow" panose="020B0004020202020204" pitchFamily="34" charset="0"/>
              </a:rPr>
              <a:t>Monmouth Beach Rising</a:t>
            </a:r>
          </a:p>
          <a:p>
            <a:r>
              <a:rPr lang="en-US" sz="2400" dirty="0">
                <a:latin typeface="Aptos Narrow" panose="020B0004020202020204" pitchFamily="34" charset="0"/>
              </a:rPr>
              <a:t>Artist: Allison Hunter</a:t>
            </a:r>
          </a:p>
          <a:p>
            <a:r>
              <a:rPr lang="en-US" sz="2400" dirty="0">
                <a:latin typeface="Aptos Narrow" panose="020B0004020202020204" pitchFamily="34" charset="0"/>
              </a:rPr>
              <a:t>Fall of 2025</a:t>
            </a:r>
          </a:p>
        </p:txBody>
      </p:sp>
      <p:pic>
        <p:nvPicPr>
          <p:cNvPr id="12" name="Picture 11">
            <a:extLst>
              <a:ext uri="{FF2B5EF4-FFF2-40B4-BE49-F238E27FC236}">
                <a16:creationId xmlns:a16="http://schemas.microsoft.com/office/drawing/2014/main" id="{7F9D15A6-5774-FF02-1B43-6AE0F25D1D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252447" y="0"/>
            <a:ext cx="4939554" cy="3702424"/>
          </a:xfrm>
          <a:prstGeom prst="rect">
            <a:avLst/>
          </a:prstGeom>
        </p:spPr>
      </p:pic>
      <p:pic>
        <p:nvPicPr>
          <p:cNvPr id="16" name="Picture 15">
            <a:extLst>
              <a:ext uri="{FF2B5EF4-FFF2-40B4-BE49-F238E27FC236}">
                <a16:creationId xmlns:a16="http://schemas.microsoft.com/office/drawing/2014/main" id="{8906E2F1-2579-F73A-C540-9387364E716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213412" y="-780"/>
            <a:ext cx="3469343" cy="3068349"/>
          </a:xfrm>
          <a:prstGeom prst="rect">
            <a:avLst/>
          </a:prstGeom>
        </p:spPr>
      </p:pic>
      <p:pic>
        <p:nvPicPr>
          <p:cNvPr id="18" name="Picture 17">
            <a:extLst>
              <a:ext uri="{FF2B5EF4-FFF2-40B4-BE49-F238E27FC236}">
                <a16:creationId xmlns:a16="http://schemas.microsoft.com/office/drawing/2014/main" id="{7789CFE2-AA34-C7C2-CAAB-7B9C4B72BE8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0"/>
            <a:ext cx="4141694" cy="3037623"/>
          </a:xfrm>
          <a:prstGeom prst="rect">
            <a:avLst/>
          </a:prstGeom>
        </p:spPr>
      </p:pic>
    </p:spTree>
    <p:extLst>
      <p:ext uri="{BB962C8B-B14F-4D97-AF65-F5344CB8AC3E}">
        <p14:creationId xmlns:p14="http://schemas.microsoft.com/office/powerpoint/2010/main" val="125819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5E8A-2438-16B5-2698-379848CFA592}"/>
              </a:ext>
            </a:extLst>
          </p:cNvPr>
          <p:cNvSpPr>
            <a:spLocks noGrp="1"/>
          </p:cNvSpPr>
          <p:nvPr>
            <p:ph type="title"/>
          </p:nvPr>
        </p:nvSpPr>
        <p:spPr>
          <a:xfrm>
            <a:off x="2151379" y="1160265"/>
            <a:ext cx="7889241" cy="953016"/>
          </a:xfrm>
        </p:spPr>
        <p:txBody>
          <a:bodyPr/>
          <a:lstStyle/>
          <a:p>
            <a:r>
              <a:rPr lang="en-US" dirty="0">
                <a:latin typeface="Aptos Narrow" panose="020B0004020202020204" pitchFamily="34" charset="0"/>
              </a:rPr>
              <a:t>In Conclusion</a:t>
            </a:r>
            <a:br>
              <a:rPr lang="en-US" i="1" dirty="0">
                <a:latin typeface="Aptos Narrow" panose="020B0004020202020204" pitchFamily="34" charset="0"/>
              </a:rPr>
            </a:br>
            <a:br>
              <a:rPr lang="en-US" dirty="0">
                <a:latin typeface="Aptos Narrow" panose="020B0004020202020204" pitchFamily="34" charset="0"/>
              </a:rPr>
            </a:br>
            <a:r>
              <a:rPr lang="en-US" sz="4400" i="1" dirty="0">
                <a:latin typeface="Aptos Narrow" panose="020B0004020202020204" pitchFamily="34" charset="0"/>
              </a:rPr>
              <a:t>Bridging the Gap with</a:t>
            </a:r>
            <a:br>
              <a:rPr lang="en-US" sz="4400" i="1" dirty="0">
                <a:latin typeface="Aptos Narrow" panose="020B0004020202020204" pitchFamily="34" charset="0"/>
              </a:rPr>
            </a:br>
            <a:r>
              <a:rPr lang="en-US" sz="4400" i="1" dirty="0">
                <a:latin typeface="Aptos Narrow" panose="020B0004020202020204" pitchFamily="34" charset="0"/>
              </a:rPr>
              <a:t>Strategic Partnerships</a:t>
            </a:r>
            <a:br>
              <a:rPr lang="en-US" dirty="0">
                <a:latin typeface="Aptos Narrow" panose="020B0004020202020204" pitchFamily="34" charset="0"/>
              </a:rPr>
            </a:br>
            <a:endParaRPr lang="en-US" dirty="0">
              <a:latin typeface="Aptos Narrow" panose="020B0004020202020204" pitchFamily="34" charset="0"/>
            </a:endParaRPr>
          </a:p>
        </p:txBody>
      </p:sp>
      <p:sp>
        <p:nvSpPr>
          <p:cNvPr id="3" name="Text Placeholder 2">
            <a:extLst>
              <a:ext uri="{FF2B5EF4-FFF2-40B4-BE49-F238E27FC236}">
                <a16:creationId xmlns:a16="http://schemas.microsoft.com/office/drawing/2014/main" id="{48D169DD-4B1F-643A-A9EB-F89E43D31FC3}"/>
              </a:ext>
            </a:extLst>
          </p:cNvPr>
          <p:cNvSpPr>
            <a:spLocks noGrp="1"/>
          </p:cNvSpPr>
          <p:nvPr>
            <p:ph type="body" sz="quarter" idx="14"/>
          </p:nvPr>
        </p:nvSpPr>
        <p:spPr>
          <a:xfrm>
            <a:off x="2411211" y="4406171"/>
            <a:ext cx="7369577" cy="1291564"/>
          </a:xfrm>
        </p:spPr>
        <p:txBody>
          <a:bodyPr/>
          <a:lstStyle/>
          <a:p>
            <a:r>
              <a:rPr lang="en-US" dirty="0">
                <a:latin typeface="Aptos Narrow" panose="020B0004020202020204" pitchFamily="34" charset="0"/>
              </a:rPr>
              <a:t>How are you, your organizations, or communities uniquely positioned to contribute to solutions?</a:t>
            </a:r>
          </a:p>
        </p:txBody>
      </p:sp>
    </p:spTree>
    <p:extLst>
      <p:ext uri="{BB962C8B-B14F-4D97-AF65-F5344CB8AC3E}">
        <p14:creationId xmlns:p14="http://schemas.microsoft.com/office/powerpoint/2010/main" val="3982565488"/>
      </p:ext>
    </p:extLst>
  </p:cSld>
  <p:clrMapOvr>
    <a:masterClrMapping/>
  </p:clrMapOvr>
</p:sld>
</file>

<file path=ppt/theme/theme1.xml><?xml version="1.0" encoding="utf-8"?>
<a:theme xmlns:a="http://schemas.openxmlformats.org/drawingml/2006/main" name="Office Theme">
  <a:themeElements>
    <a:clrScheme name="Custom 4">
      <a:dk1>
        <a:srgbClr val="244F71"/>
      </a:dk1>
      <a:lt1>
        <a:srgbClr val="FFFFFF"/>
      </a:lt1>
      <a:dk2>
        <a:srgbClr val="000000"/>
      </a:dk2>
      <a:lt2>
        <a:srgbClr val="768A88"/>
      </a:lt2>
      <a:accent1>
        <a:srgbClr val="0189B2"/>
      </a:accent1>
      <a:accent2>
        <a:srgbClr val="69AB43"/>
      </a:accent2>
      <a:accent3>
        <a:srgbClr val="B5D134"/>
      </a:accent3>
      <a:accent4>
        <a:srgbClr val="39BDC7"/>
      </a:accent4>
      <a:accent5>
        <a:srgbClr val="387C2B"/>
      </a:accent5>
      <a:accent6>
        <a:srgbClr val="A5B498"/>
      </a:accent6>
      <a:hlink>
        <a:srgbClr val="603341"/>
      </a:hlink>
      <a:folHlink>
        <a:srgbClr val="603341"/>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0AD9602282A143A3E06563A2D0656D" ma:contentTypeVersion="13" ma:contentTypeDescription="Create a new document." ma:contentTypeScope="" ma:versionID="fa95000a97e45aea72408d8fc76a055d">
  <xsd:schema xmlns:xsd="http://www.w3.org/2001/XMLSchema" xmlns:xs="http://www.w3.org/2001/XMLSchema" xmlns:p="http://schemas.microsoft.com/office/2006/metadata/properties" xmlns:ns2="b18473cb-c071-46cc-9ea6-18711ec77ce4" xmlns:ns3="9aac453c-4aa2-40c3-85c6-e1ca01cd7c6a" targetNamespace="http://schemas.microsoft.com/office/2006/metadata/properties" ma:root="true" ma:fieldsID="8f48dee006a6083940e7d1b17a7c523c" ns2:_="" ns3:_="">
    <xsd:import namespace="b18473cb-c071-46cc-9ea6-18711ec77ce4"/>
    <xsd:import namespace="9aac453c-4aa2-40c3-85c6-e1ca01cd7c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8473cb-c071-46cc-9ea6-18711ec77c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81b0449-a7ed-439f-be55-0163d7004e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ac453c-4aa2-40c3-85c6-e1ca01cd7c6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88bf076-4c7b-4828-a011-807062703241}" ma:internalName="TaxCatchAll" ma:showField="CatchAllData" ma:web="9aac453c-4aa2-40c3-85c6-e1ca01cd7c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aac453c-4aa2-40c3-85c6-e1ca01cd7c6a" xsi:nil="true"/>
    <lcf76f155ced4ddcb4097134ff3c332f xmlns="b18473cb-c071-46cc-9ea6-18711ec77ce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6EAC68-F837-4F00-A7D2-18EBC61F93D4}">
  <ds:schemaRefs>
    <ds:schemaRef ds:uri="9aac453c-4aa2-40c3-85c6-e1ca01cd7c6a"/>
    <ds:schemaRef ds:uri="b18473cb-c071-46cc-9ea6-18711ec77c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51BBBC-BD5F-4669-AFE0-FE9CFC668D4B}">
  <ds:schemaRefs>
    <ds:schemaRef ds:uri="9aac453c-4aa2-40c3-85c6-e1ca01cd7c6a"/>
    <ds:schemaRef ds:uri="b18473cb-c071-46cc-9ea6-18711ec77c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27FD5E4-2C82-491D-8F65-D4D3DDE1E4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1788</TotalTime>
  <Words>1092</Words>
  <Application>Microsoft Office PowerPoint</Application>
  <PresentationFormat>Widescreen</PresentationFormat>
  <Paragraphs>96</Paragraphs>
  <Slides>9</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Aptos Narrow</vt:lpstr>
      <vt:lpstr>Arial</vt:lpstr>
      <vt:lpstr>Arial Nova</vt:lpstr>
      <vt:lpstr>Calibri</vt:lpstr>
      <vt:lpstr>Calibri Light</vt:lpstr>
      <vt:lpstr>Constantia</vt:lpstr>
      <vt:lpstr>Corbel</vt:lpstr>
      <vt:lpstr>Gill Sans</vt:lpstr>
      <vt:lpstr>Helvetica Light</vt:lpstr>
      <vt:lpstr>Helvetica Neue Medium</vt:lpstr>
      <vt:lpstr>Raleway</vt:lpstr>
      <vt:lpstr>Roboto</vt:lpstr>
      <vt:lpstr>Office Theme</vt:lpstr>
      <vt:lpstr> Risk Communication: A Campaign for Coastal New Jersey</vt:lpstr>
      <vt:lpstr>    Danielle Bursk,  Director of Community Partnerships &amp;  Artist Services (right)    Stephanie Nerbak,  Artist Services Manager (left)  New Jersey State Council on the Arts  artscouncil.nj.gov </vt:lpstr>
      <vt:lpstr>Program Goals </vt:lpstr>
      <vt:lpstr>PowerPoint Presentation</vt:lpstr>
      <vt:lpstr>Community-based organizations (CBOs) </vt:lpstr>
      <vt:lpstr>Bayshore Center Residences for Resilience</vt:lpstr>
      <vt:lpstr>Camden Community Partnership  </vt:lpstr>
      <vt:lpstr>PowerPoint Presentation</vt:lpstr>
      <vt:lpstr>In Conclusion  Bridging the Gap with Strategic Partnerships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Futey, Mandy [DEP]</dc:creator>
  <cp:lastModifiedBy>Vilacoba, Karl</cp:lastModifiedBy>
  <cp:revision>16</cp:revision>
  <dcterms:created xsi:type="dcterms:W3CDTF">2021-11-24T17:43:44Z</dcterms:created>
  <dcterms:modified xsi:type="dcterms:W3CDTF">2026-03-30T15:59:51Z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0x010100250AD9602282A143A3E06563A2D0656D</vt:lpwstr>
  </property>
  <property fmtid="{D5CDD505-2E9C-101B-9397-08002B2CF9AE}" pid="3" name="MediaServiceImageTags">
    <vt:lpwstr/>
  </property>
</Properties>
</file>