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521" r:id="rId2"/>
    <p:sldId id="509" r:id="rId3"/>
    <p:sldId id="510" r:id="rId4"/>
    <p:sldId id="511" r:id="rId5"/>
    <p:sldId id="526" r:id="rId6"/>
    <p:sldId id="1124" r:id="rId7"/>
    <p:sldId id="1121" r:id="rId8"/>
    <p:sldId id="523" r:id="rId9"/>
    <p:sldId id="525" r:id="rId10"/>
    <p:sldId id="1126" r:id="rId11"/>
    <p:sldId id="1125" r:id="rId12"/>
    <p:sldId id="1127" r:id="rId13"/>
    <p:sldId id="524" r:id="rId14"/>
    <p:sldId id="112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7B0DD-3DD2-4470-B6BB-1F20C0A9B52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52795-5364-48CC-89F7-C04049E1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40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7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north stream">
            <a:extLst>
              <a:ext uri="{FF2B5EF4-FFF2-40B4-BE49-F238E27FC236}">
                <a16:creationId xmlns:a16="http://schemas.microsoft.com/office/drawing/2014/main" id="{EE73BF51-036E-4E18-9A11-99C6048DB4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7B4B873-9AA8-419E-A303-DD9914F20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36" y="5486258"/>
            <a:ext cx="8942832" cy="84527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528AA8-7F35-4B62-A9E3-1753C3CD4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36" y="3098657"/>
            <a:ext cx="8928880" cy="2387600"/>
          </a:xfrm>
          <a:solidFill>
            <a:schemeClr val="accent2">
              <a:alpha val="40000"/>
            </a:schemeClr>
          </a:solidFill>
          <a:ln w="76200" cmpd="tri">
            <a:solidFill>
              <a:schemeClr val="accent4"/>
            </a:solidFill>
          </a:ln>
        </p:spPr>
        <p:txBody>
          <a:bodyPr anchor="b">
            <a:normAutofit/>
          </a:bodyPr>
          <a:lstStyle>
            <a:lvl1pPr algn="ctr">
              <a:defRPr sz="54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11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30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021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F2C65-67D7-431E-817D-0C100D0E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781AF-CF3B-4B97-A827-998E34DE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36571-5051-46A5-A521-89A1B6069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40335-A791-4A05-836B-D60A0BB2E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4F3B9-CAFB-4601-9467-82A3010A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0F6A8-AA63-4858-B7D2-2CC9589A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28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424C-53EA-48DA-AE61-2CF00360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9E011-F25D-46CF-B74C-64018A0E1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73AB6-2C2D-485B-9E11-71B55DC6D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C1CD1-8C09-4A5D-BD85-3258B273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C2078-2E10-4202-BD24-AEEEE6963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D9950-E49F-41C9-8C51-80D526E2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86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31C71-50CE-4D1C-A3D7-FBB653613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3A548-68F6-4C3F-8702-6C9F88039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8E104-D043-4701-8418-CE219D58A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CF2FE-D282-45FE-9BDC-5E9512EB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33BB1-9341-432D-B5E2-489D0E97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6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7384B-04B4-42BF-B0D2-9E7F9A885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5FE12-BD95-4C66-B0E7-E4024C1D8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18A0C-40F8-42CD-899D-42E5F6A02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E3F5E-D8C6-4D8C-9C68-83B64A6EB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39021-2D02-4A4A-80C5-2B0721E3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4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north stream">
            <a:extLst>
              <a:ext uri="{FF2B5EF4-FFF2-40B4-BE49-F238E27FC236}">
                <a16:creationId xmlns:a16="http://schemas.microsoft.com/office/drawing/2014/main" id="{BF775B37-3A6C-45F8-B844-39609E948D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E09ACB-591F-4BF8-AE33-2A45AE2249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F5FA6-0F55-42F7-99B0-82BD4A34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C02EF-B77A-4613-903B-4E77B4F78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3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5FA6-0F55-42F7-99B0-82BD4A34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C02EF-B77A-4613-903B-4E77B4F78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75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5FA6-0F55-42F7-99B0-82BD4A34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86333" cy="1690688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C02EF-B77A-4613-903B-4E77B4F78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9589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north stream">
            <a:extLst>
              <a:ext uri="{FF2B5EF4-FFF2-40B4-BE49-F238E27FC236}">
                <a16:creationId xmlns:a16="http://schemas.microsoft.com/office/drawing/2014/main" id="{D0A52B3B-4A80-4963-9D8B-3E57BCCE2D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6333" y="0"/>
            <a:ext cx="3005667" cy="1690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36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5FA6-0F55-42F7-99B0-82BD4A34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86333" cy="1690688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C02EF-B77A-4613-903B-4E77B4F78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9589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4" descr="north stream">
            <a:extLst>
              <a:ext uri="{FF2B5EF4-FFF2-40B4-BE49-F238E27FC236}">
                <a16:creationId xmlns:a16="http://schemas.microsoft.com/office/drawing/2014/main" id="{BF775B37-3A6C-45F8-B844-39609E948D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6333" y="0"/>
            <a:ext cx="3005667" cy="1690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79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FB94-490D-486A-A243-8B207285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86CB4-995E-441B-86E3-EF73282FA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BB8B0-034D-4398-85A6-95F4BD37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20A-CC8E-4C96-B264-9D92AEE1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34EBB-21EE-46E8-9918-9AAE8B19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9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8072A-BFC1-4954-A60B-B2B92FD1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2D940-2C57-4CAE-97F2-E9E4D6D50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2298F-16A1-4064-99C0-7A13ACA76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01175-4C68-4907-BF35-9FC17A0D6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79034-F91A-492D-80DD-F62FECC2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DCD2-5F5A-43E7-9FD1-E2D0B316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3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7D5FE-1E7D-4566-8ACA-9FB8782EA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2320A-3439-44CF-AC27-EC68E929F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B422C-61F3-491D-9C97-CDACF856B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5C0FA-DF00-4623-9F9B-B444E9039D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E2A9F-18EB-43B7-AB45-251803732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C57F7A-687F-420A-A520-D3C6C0E65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B60D9-DC0E-47E0-89D4-9E0CB09AD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1CD1A-37A3-4208-8286-6CEFBCB60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2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897E-DB08-42EA-96C1-AB739ABAC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F41DA5-E536-4430-9073-D8FD3685A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1BDB3-46DA-4CB6-A6E0-55FCB80AF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95844-FCA3-49A0-8BE5-09672936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6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184BE-0A17-44F9-A864-DB901FC8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6A507-6733-4944-A9DF-A8727154A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7FDA7-99A7-42AD-89BA-2537975EB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5BF05-28EB-41A8-AB8D-0642787CBD4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D6482-C714-4AE7-8E32-A9078E566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5BA0F-6BF0-433C-B062-9347CD080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8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7DA5-78E7-D60F-64D5-E35456A7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irds flying over a grassy field&#10;&#10;Description automatically generated">
            <a:extLst>
              <a:ext uri="{FF2B5EF4-FFF2-40B4-BE49-F238E27FC236}">
                <a16:creationId xmlns:a16="http://schemas.microsoft.com/office/drawing/2014/main" id="{F9B39B62-D730-9BD0-93F8-16DDA2E55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887717"/>
            <a:ext cx="6858000" cy="1263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D1D1F-52A7-4E7E-15D0-0D3F5CAEF470}"/>
              </a:ext>
            </a:extLst>
          </p:cNvPr>
          <p:cNvSpPr txBox="1"/>
          <p:nvPr/>
        </p:nvSpPr>
        <p:spPr>
          <a:xfrm>
            <a:off x="477077" y="501541"/>
            <a:ext cx="115028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NJDEP Regulatory Process Improvements 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and Resources for Nature Based Solution Projects</a:t>
            </a:r>
          </a:p>
          <a:p>
            <a:pPr algn="ctr"/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Colleen Keller – NJ Department of Environmental Protection Division of Land Resource Protection</a:t>
            </a:r>
          </a:p>
        </p:txBody>
      </p:sp>
    </p:spTree>
    <p:extLst>
      <p:ext uri="{BB962C8B-B14F-4D97-AF65-F5344CB8AC3E}">
        <p14:creationId xmlns:p14="http://schemas.microsoft.com/office/powerpoint/2010/main" val="1309588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89885E1-F8FF-8F98-F676-AA49F7120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0" y="1089790"/>
            <a:ext cx="5384800" cy="31649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2300" b="1" dirty="0"/>
            </a:br>
            <a:r>
              <a:rPr lang="en-US" sz="2300" b="1" dirty="0"/>
              <a:t>Engineering Guidelines &amp;</a:t>
            </a:r>
            <a:br>
              <a:rPr lang="en-US" sz="2300" b="1" dirty="0"/>
            </a:br>
            <a:r>
              <a:rPr lang="en-US" sz="2300" b="1" dirty="0"/>
              <a:t>Lessons Learned Assessment of 10 NBS Constructed Projects </a:t>
            </a:r>
            <a:br>
              <a:rPr lang="en-US" sz="2300" b="1" dirty="0"/>
            </a:br>
            <a:r>
              <a:rPr lang="en-US" sz="2300" b="1" dirty="0"/>
              <a:t>Permitted by DLRP</a:t>
            </a:r>
            <a:br>
              <a:rPr lang="en-US" sz="2300" b="1" dirty="0"/>
            </a:br>
            <a:br>
              <a:rPr lang="en-US" sz="2300" b="1" dirty="0"/>
            </a:br>
            <a:r>
              <a:rPr lang="en-US" sz="2300" b="1" dirty="0"/>
              <a:t> Developed for NJDEP </a:t>
            </a:r>
            <a:br>
              <a:rPr lang="en-US" sz="2300" b="1" dirty="0"/>
            </a:br>
            <a:r>
              <a:rPr lang="en-US" sz="2300" b="1" dirty="0"/>
              <a:t>by Stevens Institute of Technology </a:t>
            </a:r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F2354BC1-1FAB-C2AD-B394-E48ED9D8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74" y="713433"/>
            <a:ext cx="4654294" cy="2864597"/>
          </a:xfrm>
          <a:prstGeom prst="rect">
            <a:avLst/>
          </a:prstGeom>
        </p:spPr>
      </p:pic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5964780B-7D90-9565-FE33-C149ACE54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4" y="3581107"/>
            <a:ext cx="4555377" cy="26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28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C03C31CA-6C1A-899F-344A-BD259DC9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08" y="663191"/>
            <a:ext cx="6461090" cy="5234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3B2E33-CBBF-E3FF-7478-C94CF3323916}"/>
              </a:ext>
            </a:extLst>
          </p:cNvPr>
          <p:cNvSpPr txBox="1"/>
          <p:nvPr/>
        </p:nvSpPr>
        <p:spPr>
          <a:xfrm>
            <a:off x="7477036" y="1295376"/>
            <a:ext cx="40082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DLRP Guidance Document With Recommended Considerations</a:t>
            </a:r>
          </a:p>
          <a:p>
            <a:r>
              <a:rPr lang="en-US" sz="3600" b="1" dirty="0"/>
              <a:t>For Submittal of NBS Permit Application</a:t>
            </a:r>
          </a:p>
        </p:txBody>
      </p:sp>
    </p:spTree>
    <p:extLst>
      <p:ext uri="{BB962C8B-B14F-4D97-AF65-F5344CB8AC3E}">
        <p14:creationId xmlns:p14="http://schemas.microsoft.com/office/powerpoint/2010/main" val="2917992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F2416-AF9A-BB9A-8AB1-294E06FB7FD0}"/>
              </a:ext>
            </a:extLst>
          </p:cNvPr>
          <p:cNvSpPr txBox="1"/>
          <p:nvPr/>
        </p:nvSpPr>
        <p:spPr>
          <a:xfrm>
            <a:off x="638881" y="670218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latin typeface="+mj-lt"/>
                <a:ea typeface="+mj-ea"/>
                <a:cs typeface="+mj-cs"/>
              </a:rPr>
              <a:t>Media/Educational Info on Value of Choosing NBS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latin typeface="+mj-lt"/>
                <a:ea typeface="+mj-ea"/>
                <a:cs typeface="+mj-cs"/>
              </a:rPr>
              <a:t>&amp; Design Considerations 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AI-generated content may be incorrect.">
            <a:extLst>
              <a:ext uri="{FF2B5EF4-FFF2-40B4-BE49-F238E27FC236}">
                <a16:creationId xmlns:a16="http://schemas.microsoft.com/office/drawing/2014/main" id="{1BCAA865-EE30-2CA8-BF96-638841EB9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2864856"/>
            <a:ext cx="3758184" cy="3109897"/>
          </a:xfrm>
          <a:prstGeom prst="rect">
            <a:avLst/>
          </a:prstGeom>
        </p:spPr>
      </p:pic>
      <p:pic>
        <p:nvPicPr>
          <p:cNvPr id="5" name="Picture 4" descr="Graphical user interface, text, website&#10;&#10;AI-generated content may be incorrect.">
            <a:extLst>
              <a:ext uri="{FF2B5EF4-FFF2-40B4-BE49-F238E27FC236}">
                <a16:creationId xmlns:a16="http://schemas.microsoft.com/office/drawing/2014/main" id="{548A546C-4283-694C-6492-9E30CAA0F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2916531"/>
            <a:ext cx="3758184" cy="3006546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57E33DA6-06DF-1C92-9E36-09EBCCA5B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3085649"/>
            <a:ext cx="3758184" cy="266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6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Graphical user interface&#10;&#10;AI-generated content may be incorrect.">
            <a:extLst>
              <a:ext uri="{FF2B5EF4-FFF2-40B4-BE49-F238E27FC236}">
                <a16:creationId xmlns:a16="http://schemas.microsoft.com/office/drawing/2014/main" id="{C88E4F30-5625-99C7-080E-15072D8F22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1322024" y="457200"/>
            <a:ext cx="954795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81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3A0ED83-9E09-3381-3EEE-3E4EAFFE70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9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14006" y="4506384"/>
            <a:ext cx="16102299" cy="3527171"/>
            <a:chOff x="1030309" y="4254857"/>
            <a:chExt cx="8113691" cy="1777285"/>
          </a:xfrm>
          <a:solidFill>
            <a:schemeClr val="accent1">
              <a:lumMod val="75000"/>
            </a:schemeClr>
          </a:solidFill>
        </p:grpSpPr>
        <p:sp>
          <p:nvSpPr>
            <p:cNvPr id="15" name="Oval 14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Oval 16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Oval 17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95" y="5543550"/>
            <a:ext cx="3249612" cy="19315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13" y="5543550"/>
            <a:ext cx="3249612" cy="1931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550" y="5543550"/>
            <a:ext cx="3249612" cy="19315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3594986" y="5178949"/>
            <a:ext cx="16102299" cy="3527171"/>
            <a:chOff x="1030309" y="4254857"/>
            <a:chExt cx="8113691" cy="1777285"/>
          </a:xfrm>
        </p:grpSpPr>
        <p:sp>
          <p:nvSpPr>
            <p:cNvPr id="4" name="Oval 3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Oval 11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4F87CA-09B3-1D94-60C5-0A057238DDC4}"/>
              </a:ext>
            </a:extLst>
          </p:cNvPr>
          <p:cNvSpPr txBox="1"/>
          <p:nvPr/>
        </p:nvSpPr>
        <p:spPr>
          <a:xfrm>
            <a:off x="-1650911" y="1055584"/>
            <a:ext cx="1376428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ptos Black" panose="020B0004020202020204" pitchFamily="34" charset="0"/>
              </a:rPr>
              <a:t>                NJDEP DLRP CZM Grant Funded Training</a:t>
            </a:r>
          </a:p>
          <a:p>
            <a:pPr algn="ctr"/>
            <a:r>
              <a:rPr lang="en-US" sz="4800" dirty="0">
                <a:solidFill>
                  <a:srgbClr val="002060"/>
                </a:solidFill>
                <a:latin typeface="Aptos Black" panose="020B0004020202020204" pitchFamily="34" charset="0"/>
              </a:rPr>
              <a:t>           Coming in June 2026</a:t>
            </a:r>
          </a:p>
          <a:p>
            <a:r>
              <a:rPr lang="en-US" sz="4800" dirty="0">
                <a:solidFill>
                  <a:srgbClr val="002060"/>
                </a:solidFill>
                <a:latin typeface="Aptos Black" panose="020B000402020202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ptos Black" panose="020B0004020202020204" pitchFamily="34" charset="0"/>
              </a:rPr>
              <a:t>               Stevens Institute of Technology Training on the Design of NBS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ptos Black" panose="020B0004020202020204" pitchFamily="34" charset="0"/>
              </a:rPr>
              <a:t>    Projects for New Jersey Municipal Officials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ptos Black" panose="020B0004020202020204" pitchFamily="34" charset="0"/>
              </a:rPr>
              <a:t>     &amp; Non-Governmental Organizations</a:t>
            </a:r>
          </a:p>
          <a:p>
            <a:endParaRPr lang="en-US" sz="4800" dirty="0">
              <a:latin typeface="Aptos Black" panose="020B0004020202020204" pitchFamily="34" charset="0"/>
            </a:endParaRPr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476708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07/7/12/main" Requires="p14">
      <p:transition xmlns:p141="http://schemas.microsoft.com/office/powerpoint/2010/main" spd="slow" p141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2000" accel="29000" decel="71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2000" accel="29000" decel="71000" autoRev="1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3" descr="L:\Living Shorelines\photos\2012 09 13_sjnik_0018.jpg">
            <a:extLst>
              <a:ext uri="{FF2B5EF4-FFF2-40B4-BE49-F238E27FC236}">
                <a16:creationId xmlns:a16="http://schemas.microsoft.com/office/drawing/2014/main" id="{1CA343CC-DDD1-40A2-AF8C-77EB66334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2" r="-1" b="16691"/>
          <a:stretch/>
        </p:blipFill>
        <p:spPr bwMode="auto">
          <a:xfrm>
            <a:off x="-3" y="-8371"/>
            <a:ext cx="8115287" cy="44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:\Living Shorelines\photos\2317[1].jpg">
            <a:extLst>
              <a:ext uri="{FF2B5EF4-FFF2-40B4-BE49-F238E27FC236}">
                <a16:creationId xmlns:a16="http://schemas.microsoft.com/office/drawing/2014/main" id="{B593A6E2-D485-458A-81AD-CBB86FC60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r="-1" b="-1"/>
          <a:stretch/>
        </p:blipFill>
        <p:spPr bwMode="auto">
          <a:xfrm>
            <a:off x="8115292" y="-8371"/>
            <a:ext cx="4076700" cy="44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A48388-4E66-4C5F-9462-E7AB31E7E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4768553"/>
            <a:ext cx="6867289" cy="1115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Pre-Sandy Permitting Constraints</a:t>
            </a:r>
          </a:p>
        </p:txBody>
      </p:sp>
      <p:pic>
        <p:nvPicPr>
          <p:cNvPr id="9" name="Picture 4" descr="L:\Living Shorelines\photos\2012 09 13_sjnik_0096.jpg">
            <a:extLst>
              <a:ext uri="{FF2B5EF4-FFF2-40B4-BE49-F238E27FC236}">
                <a16:creationId xmlns:a16="http://schemas.microsoft.com/office/drawing/2014/main" id="{3A1A09A3-11C2-4018-AFA2-B86159A22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" b="11694"/>
          <a:stretch/>
        </p:blipFill>
        <p:spPr bwMode="auto">
          <a:xfrm>
            <a:off x="8115292" y="4454317"/>
            <a:ext cx="4076700" cy="241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0D7F93-CD02-4847-842F-9990F454C6BB}"/>
              </a:ext>
            </a:extLst>
          </p:cNvPr>
          <p:cNvSpPr txBox="1"/>
          <p:nvPr/>
        </p:nvSpPr>
        <p:spPr>
          <a:xfrm>
            <a:off x="9949543" y="4126966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Courtesy of the Partnership  for the Delaware Estuary </a:t>
            </a:r>
          </a:p>
        </p:txBody>
      </p:sp>
    </p:spTree>
    <p:extLst>
      <p:ext uri="{BB962C8B-B14F-4D97-AF65-F5344CB8AC3E}">
        <p14:creationId xmlns:p14="http://schemas.microsoft.com/office/powerpoint/2010/main" val="21155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ody of water with buildings along it&#10;&#10;Description automatically generated with low confidence">
            <a:extLst>
              <a:ext uri="{FF2B5EF4-FFF2-40B4-BE49-F238E27FC236}">
                <a16:creationId xmlns:a16="http://schemas.microsoft.com/office/drawing/2014/main" id="{F4DADB45-874A-4EB8-AE4D-61E0EF7E8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7135" r="2467" b="36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9EEC0-4A34-43A0-B78D-FFC44F12E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4000"/>
              <a:t>Revised Coastal Rules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C093301-9F79-46DB-A3EA-54FAD9CA1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857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June 2013 – Emergency adoption of New Coastal Zone Management Rules</a:t>
            </a:r>
            <a:endParaRPr lang="en-US" sz="17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r>
              <a:rPr lang="en-US" sz="17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   Revisions made to Coastal Regulations to facilitate the establishment of NBS/living shoreline projects: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Franklin Gothic Book" panose="020B0503020102020204" pitchFamily="34" charset="0"/>
              </a:rPr>
              <a:t>The general permit for habitat creation and enhancement was modified to include NBS/living shoreline activities  (General Permit #24 - N.J.A.C. 7:7-6.24)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Franklin Gothic Book" panose="020B0503020102020204" pitchFamily="34" charset="0"/>
              </a:rPr>
              <a:t>A new general water area rule was added for NBS/living shorelines (N.J.A.C. 7:7-12.24)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94757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with buildings along it&#10;&#10;Description automatically generated with low confidence">
            <a:extLst>
              <a:ext uri="{FF2B5EF4-FFF2-40B4-BE49-F238E27FC236}">
                <a16:creationId xmlns:a16="http://schemas.microsoft.com/office/drawing/2014/main" id="{92A06CED-37F1-4078-839C-420685AF6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7135" r="2467" b="36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B79F3-692F-4E28-BD77-8154C7B22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3" y="445150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 dirty="0"/>
              <a:t>General Permit 24 </a:t>
            </a:r>
            <a:br>
              <a:rPr lang="en-US" sz="4000" dirty="0"/>
            </a:br>
            <a:r>
              <a:rPr lang="en-US" sz="4000" dirty="0"/>
              <a:t>	</a:t>
            </a:r>
            <a:r>
              <a:rPr lang="en-US" sz="2800" dirty="0"/>
              <a:t>(2013 rule adoption)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ED240D-6685-46C3-8546-77F2AC370C91}"/>
              </a:ext>
            </a:extLst>
          </p:cNvPr>
          <p:cNvGrpSpPr/>
          <p:nvPr/>
        </p:nvGrpSpPr>
        <p:grpSpPr>
          <a:xfrm>
            <a:off x="594109" y="1757719"/>
            <a:ext cx="6620505" cy="4151453"/>
            <a:chOff x="594109" y="1757719"/>
            <a:chExt cx="6620505" cy="41514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858C17F-6236-413D-9D34-A7E5A0090174}"/>
                </a:ext>
              </a:extLst>
            </p:cNvPr>
            <p:cNvSpPr/>
            <p:nvPr/>
          </p:nvSpPr>
          <p:spPr>
            <a:xfrm>
              <a:off x="594109" y="1757719"/>
              <a:ext cx="6620505" cy="673852"/>
            </a:xfrm>
            <a:custGeom>
              <a:avLst/>
              <a:gdLst>
                <a:gd name="connsiteX0" fmla="*/ 0 w 6620505"/>
                <a:gd name="connsiteY0" fmla="*/ 112311 h 673852"/>
                <a:gd name="connsiteX1" fmla="*/ 112311 w 6620505"/>
                <a:gd name="connsiteY1" fmla="*/ 0 h 673852"/>
                <a:gd name="connsiteX2" fmla="*/ 6508194 w 6620505"/>
                <a:gd name="connsiteY2" fmla="*/ 0 h 673852"/>
                <a:gd name="connsiteX3" fmla="*/ 6620505 w 6620505"/>
                <a:gd name="connsiteY3" fmla="*/ 112311 h 673852"/>
                <a:gd name="connsiteX4" fmla="*/ 6620505 w 6620505"/>
                <a:gd name="connsiteY4" fmla="*/ 561541 h 673852"/>
                <a:gd name="connsiteX5" fmla="*/ 6508194 w 6620505"/>
                <a:gd name="connsiteY5" fmla="*/ 673852 h 673852"/>
                <a:gd name="connsiteX6" fmla="*/ 112311 w 6620505"/>
                <a:gd name="connsiteY6" fmla="*/ 673852 h 673852"/>
                <a:gd name="connsiteX7" fmla="*/ 0 w 6620505"/>
                <a:gd name="connsiteY7" fmla="*/ 561541 h 673852"/>
                <a:gd name="connsiteX8" fmla="*/ 0 w 6620505"/>
                <a:gd name="connsiteY8" fmla="*/ 112311 h 67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20505" h="673852">
                  <a:moveTo>
                    <a:pt x="0" y="112311"/>
                  </a:moveTo>
                  <a:cubicBezTo>
                    <a:pt x="0" y="50283"/>
                    <a:pt x="50283" y="0"/>
                    <a:pt x="112311" y="0"/>
                  </a:cubicBezTo>
                  <a:lnTo>
                    <a:pt x="6508194" y="0"/>
                  </a:lnTo>
                  <a:cubicBezTo>
                    <a:pt x="6570222" y="0"/>
                    <a:pt x="6620505" y="50283"/>
                    <a:pt x="6620505" y="112311"/>
                  </a:cubicBezTo>
                  <a:lnTo>
                    <a:pt x="6620505" y="561541"/>
                  </a:lnTo>
                  <a:cubicBezTo>
                    <a:pt x="6620505" y="623569"/>
                    <a:pt x="6570222" y="673852"/>
                    <a:pt x="6508194" y="673852"/>
                  </a:cubicBezTo>
                  <a:lnTo>
                    <a:pt x="112311" y="673852"/>
                  </a:lnTo>
                  <a:cubicBezTo>
                    <a:pt x="50283" y="673852"/>
                    <a:pt x="0" y="623569"/>
                    <a:pt x="0" y="561541"/>
                  </a:cubicBezTo>
                  <a:lnTo>
                    <a:pt x="0" y="11231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095" tIns="109095" rIns="109095" bIns="109095" numCol="1" spcCol="1270" anchor="ctr" anchorCtr="0">
              <a:noAutofit/>
            </a:bodyPr>
            <a:lstStyle/>
            <a:p>
              <a:pPr marL="0" marR="0" lvl="0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Living Shoreline/Habitat Restoration activities shall comply with the following: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C97C949-9A7C-42C9-917B-20821769DC52}"/>
                </a:ext>
              </a:extLst>
            </p:cNvPr>
            <p:cNvSpPr/>
            <p:nvPr/>
          </p:nvSpPr>
          <p:spPr>
            <a:xfrm>
              <a:off x="594109" y="2546252"/>
              <a:ext cx="6620505" cy="3362920"/>
            </a:xfrm>
            <a:custGeom>
              <a:avLst/>
              <a:gdLst>
                <a:gd name="connsiteX0" fmla="*/ 0 w 6620505"/>
                <a:gd name="connsiteY0" fmla="*/ 0 h 3477600"/>
                <a:gd name="connsiteX1" fmla="*/ 6620505 w 6620505"/>
                <a:gd name="connsiteY1" fmla="*/ 0 h 3477600"/>
                <a:gd name="connsiteX2" fmla="*/ 6620505 w 6620505"/>
                <a:gd name="connsiteY2" fmla="*/ 3477600 h 3477600"/>
                <a:gd name="connsiteX3" fmla="*/ 0 w 6620505"/>
                <a:gd name="connsiteY3" fmla="*/ 3477600 h 3477600"/>
                <a:gd name="connsiteX4" fmla="*/ 0 w 6620505"/>
                <a:gd name="connsiteY4" fmla="*/ 0 h 347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0505" h="3477600">
                  <a:moveTo>
                    <a:pt x="0" y="0"/>
                  </a:moveTo>
                  <a:lnTo>
                    <a:pt x="6620505" y="0"/>
                  </a:lnTo>
                  <a:lnTo>
                    <a:pt x="6620505" y="3477600"/>
                  </a:lnTo>
                  <a:lnTo>
                    <a:pt x="0" y="3477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0201" tIns="25400" rIns="142240" bIns="25400" numCol="1" spcCol="1270" anchor="t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Generally, &lt;1 acre of disturbance below the mean high water but can be larger if the applicant is a county, state or federal agency that demonstrates the project size is necessary to satisfy goals.</a:t>
              </a: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The project shall disturb the minimum amount of special areas, as defined by N.J.A.C. 7:7-9, necessary to successfully implement the project plan.</a:t>
              </a: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Shall not exceed the footprint of the shoreline as it appeared on the applicable Tidelands Map adopted by the Tidelands Resource Council (base map photography dated 1977/1978)</a:t>
              </a:r>
            </a:p>
            <a:p>
              <a:pPr marL="457200" marR="0" lvl="2" indent="-2857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Except for a structural component of the project intended to reduce wave energy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4564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8EEDC0-500C-4D39-5C39-FF0EC5600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9000"/>
          </a:blip>
          <a:srcRect l="427" r="2" b="2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9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4903FEF-645F-2668-A88D-BD4272C389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</a:blip>
          <a:srcRect l="427" r="2" b="2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C7806-6B23-2907-9B1F-E126C407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558" y="2833158"/>
            <a:ext cx="5998840" cy="334313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300" dirty="0">
                <a:solidFill>
                  <a:schemeClr val="tx1"/>
                </a:solidFill>
              </a:rPr>
            </a:br>
            <a:r>
              <a:rPr lang="en-US" sz="4000" u="sng" dirty="0">
                <a:solidFill>
                  <a:schemeClr val="tx1"/>
                </a:solidFill>
                <a:latin typeface="Aptos" panose="020B0004020202020204" pitchFamily="34" charset="0"/>
              </a:rPr>
              <a:t>NBS Permitting Process Improvements</a:t>
            </a: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– No Application Fee for NBS General Permit 24</a:t>
            </a: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-Electronic Submission for General Permits since 2021</a:t>
            </a: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-NJDEP NBS Workgroup for Better Internal Coordination</a:t>
            </a: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-NBS Permit Review Team for NBS Experienced, Expedited Reviews</a:t>
            </a: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-DLRP Managed CZM Grants for Research/Training to support NBS Projects</a:t>
            </a:r>
            <a:b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US" sz="1300" dirty="0">
                <a:solidFill>
                  <a:schemeClr val="tx1"/>
                </a:solidFill>
              </a:rPr>
            </a:br>
            <a:endParaRPr lang="en-US" sz="1300" dirty="0">
              <a:solidFill>
                <a:schemeClr val="tx1"/>
              </a:solidFill>
            </a:endParaRPr>
          </a:p>
        </p:txBody>
      </p:sp>
      <p:pic>
        <p:nvPicPr>
          <p:cNvPr id="7" name="Picture 6" descr="Map&#10;&#10;AI-generated content may be incorrect.">
            <a:extLst>
              <a:ext uri="{FF2B5EF4-FFF2-40B4-BE49-F238E27FC236}">
                <a16:creationId xmlns:a16="http://schemas.microsoft.com/office/drawing/2014/main" id="{205332FA-F953-6C32-153B-524D77DE95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1" r="2102"/>
          <a:stretch>
            <a:fillRect/>
          </a:stretch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EAE6A-B2A9-B064-D3EB-132E31DEBD77}"/>
              </a:ext>
            </a:extLst>
          </p:cNvPr>
          <p:cNvSpPr txBox="1"/>
          <p:nvPr/>
        </p:nvSpPr>
        <p:spPr>
          <a:xfrm>
            <a:off x="1250875" y="3778899"/>
            <a:ext cx="24912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NJDEP DLRP has issued more than 175 Permits for NBS Projects</a:t>
            </a:r>
          </a:p>
        </p:txBody>
      </p:sp>
    </p:spTree>
    <p:extLst>
      <p:ext uri="{BB962C8B-B14F-4D97-AF65-F5344CB8AC3E}">
        <p14:creationId xmlns:p14="http://schemas.microsoft.com/office/powerpoint/2010/main" val="25921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7DA7F-E10C-0B42-C49D-B01A904C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85" y="1474184"/>
            <a:ext cx="3914380" cy="4144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Aptos Display" panose="020B0004020202020204" pitchFamily="34" charset="0"/>
              </a:rPr>
              <a:t>DLRP NBS Website</a:t>
            </a:r>
            <a:br>
              <a:rPr lang="en-US" sz="3600" b="1">
                <a:solidFill>
                  <a:srgbClr val="FFFFFF"/>
                </a:solidFill>
                <a:latin typeface="Aptos Display" panose="020B0004020202020204" pitchFamily="34" charset="0"/>
              </a:rPr>
            </a:br>
            <a:br>
              <a:rPr lang="en-US" sz="3600" b="1">
                <a:solidFill>
                  <a:srgbClr val="FFFFFF"/>
                </a:solidFill>
                <a:latin typeface="Aptos Display" panose="020B0004020202020204" pitchFamily="34" charset="0"/>
              </a:rPr>
            </a:br>
            <a:r>
              <a:rPr lang="en-US" sz="3600" b="1">
                <a:solidFill>
                  <a:srgbClr val="FFFFFF"/>
                </a:solidFill>
                <a:latin typeface="Aptos Display" panose="020B0004020202020204" pitchFamily="34" charset="0"/>
              </a:rPr>
              <a:t>https://dep.nj.gov/wlm/lrp/common-projects/nature-based-solutions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61E0F3-9208-E324-1CB5-DDAFFC29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594" y="469931"/>
            <a:ext cx="2921362" cy="5385001"/>
          </a:xfrm>
          <a:prstGeom prst="rect">
            <a:avLst/>
          </a:prstGeom>
        </p:spPr>
      </p:pic>
      <p:pic>
        <p:nvPicPr>
          <p:cNvPr id="6" name="Picture 5" descr="Logo, company name&#10;&#10;AI-generated content may be incorrect.">
            <a:extLst>
              <a:ext uri="{FF2B5EF4-FFF2-40B4-BE49-F238E27FC236}">
                <a16:creationId xmlns:a16="http://schemas.microsoft.com/office/drawing/2014/main" id="{E86ED50B-EDB6-43C4-DAF3-1DBBF8D10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96" y="469670"/>
            <a:ext cx="3235579" cy="53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1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6" name="Picture Placeholder 5" descr="Graphical user interface&#10;&#10;AI-generated content may be incorrect.">
            <a:extLst>
              <a:ext uri="{FF2B5EF4-FFF2-40B4-BE49-F238E27FC236}">
                <a16:creationId xmlns:a16="http://schemas.microsoft.com/office/drawing/2014/main" id="{18CAA7D4-B773-917B-8F12-27A5C8D067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-1" b="3581"/>
          <a:stretch>
            <a:fillRect/>
          </a:stretch>
        </p:blipFill>
        <p:spPr>
          <a:xfrm>
            <a:off x="567526" y="559901"/>
            <a:ext cx="11056947" cy="57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24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444</Words>
  <Application>Microsoft Office PowerPoint</Application>
  <PresentationFormat>Widescreen</PresentationFormat>
  <Paragraphs>33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Black</vt:lpstr>
      <vt:lpstr>Aptos Display</vt:lpstr>
      <vt:lpstr>Arial</vt:lpstr>
      <vt:lpstr>Calibri</vt:lpstr>
      <vt:lpstr>Courier New</vt:lpstr>
      <vt:lpstr>Franklin Gothic Book</vt:lpstr>
      <vt:lpstr>1_Office Theme</vt:lpstr>
      <vt:lpstr>PowerPoint Presentation</vt:lpstr>
      <vt:lpstr>Pre-Sandy Permitting Constraints</vt:lpstr>
      <vt:lpstr>Revised Coastal Rules</vt:lpstr>
      <vt:lpstr>General Permit 24   (2013 rule adoption)</vt:lpstr>
      <vt:lpstr>PowerPoint Presentation</vt:lpstr>
      <vt:lpstr>PowerPoint Presentation</vt:lpstr>
      <vt:lpstr> NBS Permitting Process Improvements  – No Application Fee for NBS General Permit 24  -Electronic Submission for General Permits since 2021  -NJDEP NBS Workgroup for Better Internal Coordination  -NBS Permit Review Team for NBS Experienced, Expedited Reviews  -DLRP Managed CZM Grants for Research/Training to support NBS Projects  </vt:lpstr>
      <vt:lpstr>DLRP NBS Website  https://dep.nj.gov/wlm/lrp/common-projects/nature-based-solutions</vt:lpstr>
      <vt:lpstr>PowerPoint Presentation</vt:lpstr>
      <vt:lpstr> Engineering Guidelines &amp; Lessons Learned Assessment of 10 NBS Constructed Projects  Permitted by DLRP   Developed for NJDEP  by Stevens Institute of Technology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CZM Permits</dc:title>
  <dc:creator>Lesniak, Jennifer [DEP]</dc:creator>
  <cp:lastModifiedBy>Keller, Colleen [DEP]</cp:lastModifiedBy>
  <cp:revision>11</cp:revision>
  <dcterms:created xsi:type="dcterms:W3CDTF">2021-08-02T20:12:50Z</dcterms:created>
  <dcterms:modified xsi:type="dcterms:W3CDTF">2026-03-05T21:15:10Z</dcterms:modified>
</cp:coreProperties>
</file>