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5" r:id="rId4"/>
  </p:sldMasterIdLst>
  <p:notesMasterIdLst>
    <p:notesMasterId r:id="rId17"/>
  </p:notesMasterIdLst>
  <p:handoutMasterIdLst>
    <p:handoutMasterId r:id="rId18"/>
  </p:handoutMasterIdLst>
  <p:sldIdLst>
    <p:sldId id="256" r:id="rId5"/>
    <p:sldId id="728" r:id="rId6"/>
    <p:sldId id="720" r:id="rId7"/>
    <p:sldId id="727" r:id="rId8"/>
    <p:sldId id="725" r:id="rId9"/>
    <p:sldId id="724" r:id="rId10"/>
    <p:sldId id="729" r:id="rId11"/>
    <p:sldId id="726" r:id="rId12"/>
    <p:sldId id="730" r:id="rId13"/>
    <p:sldId id="731" r:id="rId14"/>
    <p:sldId id="723" r:id="rId15"/>
    <p:sldId id="721" r:id="rId16"/>
  </p:sldIdLst>
  <p:sldSz cx="12192000" cy="6858000"/>
  <p:notesSz cx="7102475" cy="9037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3E51"/>
    <a:srgbClr val="CC6600"/>
    <a:srgbClr val="003E52"/>
    <a:srgbClr val="CC3300"/>
    <a:srgbClr val="00A865"/>
    <a:srgbClr val="007299"/>
    <a:srgbClr val="FFCC99"/>
    <a:srgbClr val="00CE7D"/>
    <a:srgbClr val="D6E5F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81243" autoAdjust="0"/>
  </p:normalViewPr>
  <p:slideViewPr>
    <p:cSldViewPr snapToGrid="0">
      <p:cViewPr>
        <p:scale>
          <a:sx n="98" d="100"/>
          <a:sy n="98" d="100"/>
        </p:scale>
        <p:origin x="876" y="-18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0" d="100"/>
          <a:sy n="60" d="100"/>
        </p:scale>
        <p:origin x="3187" y="3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diagrams/_rels/drawing1.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371F54-9321-44BF-B72A-E37A5A1225DB}"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3F568401-4B8C-47D6-9D6F-51B5193EB5EE}">
      <dgm:prSet custT="1"/>
      <dgm:spPr/>
      <dgm:t>
        <a:bodyPr/>
        <a:lstStyle/>
        <a:p>
          <a:r>
            <a:rPr lang="en-US" sz="1800" b="1" dirty="0">
              <a:solidFill>
                <a:schemeClr val="bg1"/>
              </a:solidFill>
              <a:latin typeface="Aptos" panose="020B0004020202020204" pitchFamily="34" charset="0"/>
            </a:rPr>
            <a:t>Embed health </a:t>
          </a:r>
          <a:r>
            <a:rPr lang="en-US" sz="1800" dirty="0">
              <a:solidFill>
                <a:schemeClr val="bg1"/>
              </a:solidFill>
              <a:latin typeface="Aptos" panose="020B0004020202020204" pitchFamily="34" charset="0"/>
            </a:rPr>
            <a:t>considerations in adaptation policy and design standards – </a:t>
          </a:r>
          <a:r>
            <a:rPr lang="en-US" sz="1800" b="1" dirty="0">
              <a:solidFill>
                <a:schemeClr val="bg1"/>
              </a:solidFill>
              <a:latin typeface="Aptos" panose="020B0004020202020204" pitchFamily="34" charset="0"/>
            </a:rPr>
            <a:t>Health in All Policies, Health in All Design.</a:t>
          </a:r>
          <a:endParaRPr lang="en-US" sz="1800" dirty="0">
            <a:solidFill>
              <a:schemeClr val="bg1"/>
            </a:solidFill>
            <a:latin typeface="Aptos" panose="020B0004020202020204" pitchFamily="34" charset="0"/>
          </a:endParaRPr>
        </a:p>
      </dgm:t>
    </dgm:pt>
    <dgm:pt modelId="{B0056885-04CD-4308-8BEE-6524A5C9D8E4}" type="parTrans" cxnId="{6AC1F6F5-BBA4-4639-AD7D-1EB67202C62A}">
      <dgm:prSet/>
      <dgm:spPr/>
      <dgm:t>
        <a:bodyPr/>
        <a:lstStyle/>
        <a:p>
          <a:endParaRPr lang="en-US"/>
        </a:p>
      </dgm:t>
    </dgm:pt>
    <dgm:pt modelId="{A50BB76B-6C14-4057-A9D0-908DC0E1F942}" type="sibTrans" cxnId="{6AC1F6F5-BBA4-4639-AD7D-1EB67202C62A}">
      <dgm:prSet/>
      <dgm:spPr/>
      <dgm:t>
        <a:bodyPr/>
        <a:lstStyle/>
        <a:p>
          <a:endParaRPr lang="en-US"/>
        </a:p>
      </dgm:t>
    </dgm:pt>
    <dgm:pt modelId="{53F81083-F837-4923-A601-96E12A112AE8}">
      <dgm:prSet custT="1"/>
      <dgm:spPr/>
      <dgm:t>
        <a:bodyPr/>
        <a:lstStyle/>
        <a:p>
          <a:pPr marL="0" lvl="0" indent="0" algn="l" defTabSz="800100">
            <a:lnSpc>
              <a:spcPct val="90000"/>
            </a:lnSpc>
            <a:spcBef>
              <a:spcPct val="0"/>
            </a:spcBef>
            <a:spcAft>
              <a:spcPct val="35000"/>
            </a:spcAft>
            <a:buNone/>
          </a:pPr>
          <a:r>
            <a:rPr lang="en-US" sz="1800" b="0" kern="1200" dirty="0">
              <a:solidFill>
                <a:prstClr val="white"/>
              </a:solidFill>
              <a:latin typeface="Aptos" panose="020B0004020202020204" pitchFamily="34" charset="0"/>
              <a:ea typeface="+mn-ea"/>
              <a:cs typeface="+mn-cs"/>
            </a:rPr>
            <a:t>Use community </a:t>
          </a:r>
          <a:r>
            <a:rPr lang="en-US" sz="1800" b="1" kern="1200" dirty="0">
              <a:solidFill>
                <a:prstClr val="white"/>
              </a:solidFill>
              <a:latin typeface="Aptos" panose="020B0004020202020204" pitchFamily="34" charset="0"/>
              <a:ea typeface="+mn-ea"/>
              <a:cs typeface="+mn-cs"/>
            </a:rPr>
            <a:t>health data to help guide planning and design.</a:t>
          </a:r>
          <a:br>
            <a:rPr lang="en-US" sz="1800" b="1" kern="1200" dirty="0">
              <a:solidFill>
                <a:prstClr val="white"/>
              </a:solidFill>
              <a:latin typeface="Aptos" panose="020B0004020202020204" pitchFamily="34" charset="0"/>
              <a:ea typeface="+mn-ea"/>
              <a:cs typeface="+mn-cs"/>
            </a:rPr>
          </a:br>
          <a:r>
            <a:rPr lang="en-US" sz="1800" b="0" kern="1200" dirty="0">
              <a:solidFill>
                <a:prstClr val="white"/>
              </a:solidFill>
              <a:latin typeface="Aptos" panose="020B0004020202020204" pitchFamily="34" charset="0"/>
              <a:ea typeface="+mn-ea"/>
              <a:cs typeface="+mn-cs"/>
            </a:rPr>
            <a:t>Develop</a:t>
          </a:r>
          <a:r>
            <a:rPr lang="en-US" sz="1800" b="1" kern="1200" dirty="0">
              <a:solidFill>
                <a:prstClr val="white"/>
              </a:solidFill>
              <a:latin typeface="Aptos" panose="020B0004020202020204" pitchFamily="34" charset="0"/>
              <a:ea typeface="+mn-ea"/>
              <a:cs typeface="+mn-cs"/>
            </a:rPr>
            <a:t> joint metrics and evaluation tools</a:t>
          </a:r>
          <a:r>
            <a:rPr lang="en-US" sz="1800" b="0" kern="1200" dirty="0">
              <a:solidFill>
                <a:prstClr val="white"/>
              </a:solidFill>
              <a:latin typeface="Aptos" panose="020B0004020202020204" pitchFamily="34" charset="0"/>
              <a:ea typeface="+mn-ea"/>
              <a:cs typeface="+mn-cs"/>
            </a:rPr>
            <a:t>, include benefit-cost analyses to quantify health co-benefits</a:t>
          </a:r>
          <a:r>
            <a:rPr lang="en-US" sz="1800" b="1" kern="1200" dirty="0">
              <a:solidFill>
                <a:prstClr val="white"/>
              </a:solidFill>
              <a:latin typeface="Aptos" panose="020B0004020202020204" pitchFamily="34" charset="0"/>
              <a:ea typeface="+mn-ea"/>
              <a:cs typeface="+mn-cs"/>
            </a:rPr>
            <a:t>.</a:t>
          </a:r>
        </a:p>
      </dgm:t>
    </dgm:pt>
    <dgm:pt modelId="{9F818D91-2A00-4C0F-9701-42E23D5F2642}" type="parTrans" cxnId="{DC2C3CF9-75D1-4922-821A-DE60A5CDADF1}">
      <dgm:prSet/>
      <dgm:spPr/>
      <dgm:t>
        <a:bodyPr/>
        <a:lstStyle/>
        <a:p>
          <a:endParaRPr lang="en-US"/>
        </a:p>
      </dgm:t>
    </dgm:pt>
    <dgm:pt modelId="{A0CCB92D-2182-4722-868B-D2B9B4AE1427}" type="sibTrans" cxnId="{DC2C3CF9-75D1-4922-821A-DE60A5CDADF1}">
      <dgm:prSet/>
      <dgm:spPr/>
      <dgm:t>
        <a:bodyPr/>
        <a:lstStyle/>
        <a:p>
          <a:endParaRPr lang="en-US"/>
        </a:p>
      </dgm:t>
    </dgm:pt>
    <dgm:pt modelId="{3D5D7C56-C292-496E-8686-FE5836C8D2A6}">
      <dgm:prSet custT="1"/>
      <dgm:spPr/>
      <dgm:t>
        <a:bodyPr/>
        <a:lstStyle/>
        <a:p>
          <a:r>
            <a:rPr lang="en-US" sz="1800" b="0" kern="1200" dirty="0">
              <a:solidFill>
                <a:prstClr val="white"/>
              </a:solidFill>
              <a:latin typeface="Aptos" panose="020B0004020202020204" pitchFamily="34" charset="0"/>
              <a:ea typeface="+mn-ea"/>
              <a:cs typeface="+mn-cs"/>
            </a:rPr>
            <a:t>Leverage health benefits for </a:t>
          </a:r>
          <a:r>
            <a:rPr lang="en-US" sz="1800" b="1" kern="1200" dirty="0">
              <a:solidFill>
                <a:prstClr val="white"/>
              </a:solidFill>
              <a:latin typeface="Aptos" panose="020B0004020202020204" pitchFamily="34" charset="0"/>
              <a:ea typeface="+mn-ea"/>
              <a:cs typeface="+mn-cs"/>
            </a:rPr>
            <a:t>expanded funding opportunities.</a:t>
          </a:r>
          <a:r>
            <a:rPr lang="en-US" sz="1400" kern="1200" dirty="0"/>
            <a:t>.</a:t>
          </a:r>
        </a:p>
      </dgm:t>
    </dgm:pt>
    <dgm:pt modelId="{410AE8D0-C2FF-4974-B32D-6A376B1C1042}" type="parTrans" cxnId="{02ED1961-B411-4006-8AFB-9F61AE6FA052}">
      <dgm:prSet/>
      <dgm:spPr/>
      <dgm:t>
        <a:bodyPr/>
        <a:lstStyle/>
        <a:p>
          <a:endParaRPr lang="en-US"/>
        </a:p>
      </dgm:t>
    </dgm:pt>
    <dgm:pt modelId="{C9EB3052-D656-4AEC-80A7-EDA500FFEEC3}" type="sibTrans" cxnId="{02ED1961-B411-4006-8AFB-9F61AE6FA052}">
      <dgm:prSet/>
      <dgm:spPr/>
      <dgm:t>
        <a:bodyPr/>
        <a:lstStyle/>
        <a:p>
          <a:endParaRPr lang="en-US"/>
        </a:p>
      </dgm:t>
    </dgm:pt>
    <dgm:pt modelId="{45386900-4B78-4FFD-8308-80237BE06356}">
      <dgm:prSet custT="1"/>
      <dgm:spPr/>
      <dgm:t>
        <a:bodyPr/>
        <a:lstStyle/>
        <a:p>
          <a:pPr marL="0" lvl="0" indent="0" algn="l" defTabSz="800100">
            <a:lnSpc>
              <a:spcPct val="90000"/>
            </a:lnSpc>
            <a:spcBef>
              <a:spcPct val="0"/>
            </a:spcBef>
            <a:spcAft>
              <a:spcPct val="35000"/>
            </a:spcAft>
            <a:buNone/>
          </a:pPr>
          <a:r>
            <a:rPr lang="en-US" sz="1800" b="0" kern="1200" dirty="0">
              <a:solidFill>
                <a:prstClr val="white"/>
              </a:solidFill>
              <a:latin typeface="Aptos" panose="020B0004020202020204" pitchFamily="34" charset="0"/>
              <a:ea typeface="+mn-ea"/>
              <a:cs typeface="+mn-cs"/>
            </a:rPr>
            <a:t>Amplify </a:t>
          </a:r>
          <a:r>
            <a:rPr lang="en-US" sz="1800" b="1" kern="1200" dirty="0">
              <a:solidFill>
                <a:prstClr val="white"/>
              </a:solidFill>
              <a:latin typeface="Aptos" panose="020B0004020202020204" pitchFamily="34" charset="0"/>
              <a:ea typeface="+mn-ea"/>
              <a:cs typeface="+mn-cs"/>
            </a:rPr>
            <a:t>resilience </a:t>
          </a:r>
          <a:r>
            <a:rPr lang="en-US" sz="1800" b="0" kern="1200" dirty="0">
              <a:solidFill>
                <a:prstClr val="white"/>
              </a:solidFill>
              <a:latin typeface="Aptos" panose="020B0004020202020204" pitchFamily="34" charset="0"/>
              <a:ea typeface="+mn-ea"/>
              <a:cs typeface="+mn-cs"/>
            </a:rPr>
            <a:t>as a</a:t>
          </a:r>
          <a:r>
            <a:rPr lang="en-US" sz="1800" b="1" kern="1200" dirty="0">
              <a:solidFill>
                <a:prstClr val="white"/>
              </a:solidFill>
              <a:latin typeface="Aptos" panose="020B0004020202020204" pitchFamily="34" charset="0"/>
              <a:ea typeface="+mn-ea"/>
              <a:cs typeface="+mn-cs"/>
            </a:rPr>
            <a:t> public health intervention. </a:t>
          </a:r>
        </a:p>
      </dgm:t>
    </dgm:pt>
    <dgm:pt modelId="{CEB97842-7DF8-4A30-A471-22F0637DC3C5}" type="parTrans" cxnId="{376C86FB-0C55-4A9C-86DC-6B60D3AF8E9A}">
      <dgm:prSet/>
      <dgm:spPr/>
      <dgm:t>
        <a:bodyPr/>
        <a:lstStyle/>
        <a:p>
          <a:endParaRPr lang="en-US"/>
        </a:p>
      </dgm:t>
    </dgm:pt>
    <dgm:pt modelId="{4E9CAA64-70A9-4EE2-AF49-9E0B8021EF37}" type="sibTrans" cxnId="{376C86FB-0C55-4A9C-86DC-6B60D3AF8E9A}">
      <dgm:prSet/>
      <dgm:spPr/>
      <dgm:t>
        <a:bodyPr/>
        <a:lstStyle/>
        <a:p>
          <a:endParaRPr lang="en-US"/>
        </a:p>
      </dgm:t>
    </dgm:pt>
    <dgm:pt modelId="{3CD1BD6F-AFE8-4153-BB7D-29054D984521}">
      <dgm:prSet custT="1"/>
      <dgm:spPr/>
      <dgm:t>
        <a:bodyPr/>
        <a:lstStyle/>
        <a:p>
          <a:pPr marL="0" lvl="0" indent="0" algn="l" defTabSz="800100">
            <a:lnSpc>
              <a:spcPct val="90000"/>
            </a:lnSpc>
            <a:spcBef>
              <a:spcPct val="0"/>
            </a:spcBef>
            <a:spcAft>
              <a:spcPct val="35000"/>
            </a:spcAft>
            <a:buNone/>
          </a:pPr>
          <a:r>
            <a:rPr lang="en-US" sz="1800" b="0" kern="1200" dirty="0">
              <a:solidFill>
                <a:prstClr val="white"/>
              </a:solidFill>
              <a:latin typeface="Aptos" panose="020B0004020202020204" pitchFamily="34" charset="0"/>
              <a:ea typeface="+mn-ea"/>
              <a:cs typeface="+mn-cs"/>
            </a:rPr>
            <a:t>Foster spaces for </a:t>
          </a:r>
          <a:r>
            <a:rPr lang="en-US" sz="1800" b="1" kern="1200" dirty="0">
              <a:solidFill>
                <a:prstClr val="white"/>
              </a:solidFill>
              <a:latin typeface="Aptos" panose="020B0004020202020204" pitchFamily="34" charset="0"/>
              <a:ea typeface="+mn-ea"/>
              <a:cs typeface="+mn-cs"/>
            </a:rPr>
            <a:t>cross-disciplinary </a:t>
          </a:r>
          <a:r>
            <a:rPr lang="en-US" sz="1800" b="0" kern="1200" dirty="0">
              <a:solidFill>
                <a:prstClr val="white"/>
              </a:solidFill>
              <a:latin typeface="Aptos" panose="020B0004020202020204" pitchFamily="34" charset="0"/>
              <a:ea typeface="+mn-ea"/>
              <a:cs typeface="+mn-cs"/>
            </a:rPr>
            <a:t>discussion and relationship building</a:t>
          </a:r>
          <a:r>
            <a:rPr lang="en-US" sz="1800" b="1" kern="1200" dirty="0">
              <a:solidFill>
                <a:prstClr val="white"/>
              </a:solidFill>
              <a:latin typeface="Aptos" panose="020B0004020202020204" pitchFamily="34" charset="0"/>
              <a:ea typeface="+mn-ea"/>
              <a:cs typeface="+mn-cs"/>
            </a:rPr>
            <a:t>.</a:t>
          </a:r>
        </a:p>
      </dgm:t>
    </dgm:pt>
    <dgm:pt modelId="{A6433582-6802-4912-AED5-A6FCE509DA89}" type="parTrans" cxnId="{7898FC16-45F6-4C9D-A261-D82E34651906}">
      <dgm:prSet/>
      <dgm:spPr/>
      <dgm:t>
        <a:bodyPr/>
        <a:lstStyle/>
        <a:p>
          <a:endParaRPr lang="en-US"/>
        </a:p>
      </dgm:t>
    </dgm:pt>
    <dgm:pt modelId="{48E955E4-EC39-4AC2-8F97-9BBC6E907C24}" type="sibTrans" cxnId="{7898FC16-45F6-4C9D-A261-D82E34651906}">
      <dgm:prSet/>
      <dgm:spPr/>
      <dgm:t>
        <a:bodyPr/>
        <a:lstStyle/>
        <a:p>
          <a:endParaRPr lang="en-US"/>
        </a:p>
      </dgm:t>
    </dgm:pt>
    <dgm:pt modelId="{62F22803-C336-4D08-B0F3-EF954ED087E0}" type="pres">
      <dgm:prSet presAssocID="{23371F54-9321-44BF-B72A-E37A5A1225DB}" presName="root" presStyleCnt="0">
        <dgm:presLayoutVars>
          <dgm:dir/>
          <dgm:resizeHandles val="exact"/>
        </dgm:presLayoutVars>
      </dgm:prSet>
      <dgm:spPr/>
    </dgm:pt>
    <dgm:pt modelId="{D47CE457-2AE6-4823-B98A-6F5B367482DE}" type="pres">
      <dgm:prSet presAssocID="{23371F54-9321-44BF-B72A-E37A5A1225DB}" presName="container" presStyleCnt="0">
        <dgm:presLayoutVars>
          <dgm:dir/>
          <dgm:resizeHandles val="exact"/>
        </dgm:presLayoutVars>
      </dgm:prSet>
      <dgm:spPr/>
    </dgm:pt>
    <dgm:pt modelId="{9A3F09A8-88D8-4CD0-B756-FA675531BF02}" type="pres">
      <dgm:prSet presAssocID="{3F568401-4B8C-47D6-9D6F-51B5193EB5EE}" presName="compNode" presStyleCnt="0"/>
      <dgm:spPr/>
    </dgm:pt>
    <dgm:pt modelId="{657376A3-B54B-4E87-897F-2D5A86AFA543}" type="pres">
      <dgm:prSet presAssocID="{3F568401-4B8C-47D6-9D6F-51B5193EB5EE}" presName="iconBgRect" presStyleLbl="bgShp" presStyleIdx="0" presStyleCnt="5"/>
      <dgm:spPr/>
    </dgm:pt>
    <dgm:pt modelId="{54E5478D-215A-4DA5-826A-E06787C6B3CA}" type="pres">
      <dgm:prSet presAssocID="{3F568401-4B8C-47D6-9D6F-51B5193EB5EE}"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lueprint with solid fill"/>
        </a:ext>
      </dgm:extLst>
    </dgm:pt>
    <dgm:pt modelId="{5BD404BF-FB3E-42B7-B85D-AEC783E85BB2}" type="pres">
      <dgm:prSet presAssocID="{3F568401-4B8C-47D6-9D6F-51B5193EB5EE}" presName="spaceRect" presStyleCnt="0"/>
      <dgm:spPr/>
    </dgm:pt>
    <dgm:pt modelId="{EA8B1CC5-F39E-4905-85EF-C3859F872910}" type="pres">
      <dgm:prSet presAssocID="{3F568401-4B8C-47D6-9D6F-51B5193EB5EE}" presName="textRect" presStyleLbl="revTx" presStyleIdx="0" presStyleCnt="5">
        <dgm:presLayoutVars>
          <dgm:chMax val="1"/>
          <dgm:chPref val="1"/>
        </dgm:presLayoutVars>
      </dgm:prSet>
      <dgm:spPr/>
    </dgm:pt>
    <dgm:pt modelId="{CAF059B2-AD52-4B2F-997D-EE805DBBC783}" type="pres">
      <dgm:prSet presAssocID="{A50BB76B-6C14-4057-A9D0-908DC0E1F942}" presName="sibTrans" presStyleLbl="sibTrans2D1" presStyleIdx="0" presStyleCnt="0"/>
      <dgm:spPr/>
    </dgm:pt>
    <dgm:pt modelId="{FF46856F-5E83-4530-A423-13AE4735FBB3}" type="pres">
      <dgm:prSet presAssocID="{53F81083-F837-4923-A601-96E12A112AE8}" presName="compNode" presStyleCnt="0"/>
      <dgm:spPr/>
    </dgm:pt>
    <dgm:pt modelId="{CAE59D7E-0B91-4226-80EF-B5829D29FE58}" type="pres">
      <dgm:prSet presAssocID="{53F81083-F837-4923-A601-96E12A112AE8}" presName="iconBgRect" presStyleLbl="bgShp" presStyleIdx="1" presStyleCnt="5"/>
      <dgm:spPr/>
    </dgm:pt>
    <dgm:pt modelId="{1260C842-7294-4879-943D-2A68E03A51D9}" type="pres">
      <dgm:prSet presAssocID="{53F81083-F837-4923-A601-96E12A112AE8}"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atistics"/>
        </a:ext>
      </dgm:extLst>
    </dgm:pt>
    <dgm:pt modelId="{957478BE-A481-4EBC-93DA-4BBFB0CEC900}" type="pres">
      <dgm:prSet presAssocID="{53F81083-F837-4923-A601-96E12A112AE8}" presName="spaceRect" presStyleCnt="0"/>
      <dgm:spPr/>
    </dgm:pt>
    <dgm:pt modelId="{A8B4EA95-ECCC-4286-9B65-971BC4CEE8B3}" type="pres">
      <dgm:prSet presAssocID="{53F81083-F837-4923-A601-96E12A112AE8}" presName="textRect" presStyleLbl="revTx" presStyleIdx="1" presStyleCnt="5">
        <dgm:presLayoutVars>
          <dgm:chMax val="1"/>
          <dgm:chPref val="1"/>
        </dgm:presLayoutVars>
      </dgm:prSet>
      <dgm:spPr/>
    </dgm:pt>
    <dgm:pt modelId="{1EBE4BFE-4D78-476C-83AA-529602E7F2E7}" type="pres">
      <dgm:prSet presAssocID="{A0CCB92D-2182-4722-868B-D2B9B4AE1427}" presName="sibTrans" presStyleLbl="sibTrans2D1" presStyleIdx="0" presStyleCnt="0"/>
      <dgm:spPr/>
    </dgm:pt>
    <dgm:pt modelId="{DFB15D85-02D7-400A-A78F-A9E8543BD572}" type="pres">
      <dgm:prSet presAssocID="{3D5D7C56-C292-496E-8686-FE5836C8D2A6}" presName="compNode" presStyleCnt="0"/>
      <dgm:spPr/>
    </dgm:pt>
    <dgm:pt modelId="{B5B3C5BD-260B-4619-A89C-D46D761151C3}" type="pres">
      <dgm:prSet presAssocID="{3D5D7C56-C292-496E-8686-FE5836C8D2A6}" presName="iconBgRect" presStyleLbl="bgShp" presStyleIdx="2" presStyleCnt="5"/>
      <dgm:spPr/>
    </dgm:pt>
    <dgm:pt modelId="{6671849B-608B-441E-A2BC-615C6C5AC01F}" type="pres">
      <dgm:prSet presAssocID="{3D5D7C56-C292-496E-8686-FE5836C8D2A6}"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Dollar outline"/>
        </a:ext>
      </dgm:extLst>
    </dgm:pt>
    <dgm:pt modelId="{957D35BD-6724-489A-B775-936A2560A736}" type="pres">
      <dgm:prSet presAssocID="{3D5D7C56-C292-496E-8686-FE5836C8D2A6}" presName="spaceRect" presStyleCnt="0"/>
      <dgm:spPr/>
    </dgm:pt>
    <dgm:pt modelId="{C83F4CA1-BED9-457E-AE7C-0451176076AC}" type="pres">
      <dgm:prSet presAssocID="{3D5D7C56-C292-496E-8686-FE5836C8D2A6}" presName="textRect" presStyleLbl="revTx" presStyleIdx="2" presStyleCnt="5">
        <dgm:presLayoutVars>
          <dgm:chMax val="1"/>
          <dgm:chPref val="1"/>
        </dgm:presLayoutVars>
      </dgm:prSet>
      <dgm:spPr/>
    </dgm:pt>
    <dgm:pt modelId="{66594726-FBA9-4536-A2DC-0406512E6F08}" type="pres">
      <dgm:prSet presAssocID="{C9EB3052-D656-4AEC-80A7-EDA500FFEEC3}" presName="sibTrans" presStyleLbl="sibTrans2D1" presStyleIdx="0" presStyleCnt="0"/>
      <dgm:spPr/>
    </dgm:pt>
    <dgm:pt modelId="{8BF0C2A1-8C3F-4F2B-AFE4-3E169986A612}" type="pres">
      <dgm:prSet presAssocID="{45386900-4B78-4FFD-8308-80237BE06356}" presName="compNode" presStyleCnt="0"/>
      <dgm:spPr/>
    </dgm:pt>
    <dgm:pt modelId="{B607216F-72B4-4841-8A13-6DE113713D52}" type="pres">
      <dgm:prSet presAssocID="{45386900-4B78-4FFD-8308-80237BE06356}" presName="iconBgRect" presStyleLbl="bgShp" presStyleIdx="3" presStyleCnt="5"/>
      <dgm:spPr/>
    </dgm:pt>
    <dgm:pt modelId="{D0BBE8E1-5826-4C24-9F00-398895358B55}" type="pres">
      <dgm:prSet presAssocID="{45386900-4B78-4FFD-8308-80237BE06356}" presName="iconRect" presStyleLbl="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Open hand with plant with solid fill"/>
        </a:ext>
      </dgm:extLst>
    </dgm:pt>
    <dgm:pt modelId="{3E58CBEA-2B04-45F7-9FED-3C0033D04CAE}" type="pres">
      <dgm:prSet presAssocID="{45386900-4B78-4FFD-8308-80237BE06356}" presName="spaceRect" presStyleCnt="0"/>
      <dgm:spPr/>
    </dgm:pt>
    <dgm:pt modelId="{34E40124-D732-4A1C-A736-40D1B982F90F}" type="pres">
      <dgm:prSet presAssocID="{45386900-4B78-4FFD-8308-80237BE06356}" presName="textRect" presStyleLbl="revTx" presStyleIdx="3" presStyleCnt="5">
        <dgm:presLayoutVars>
          <dgm:chMax val="1"/>
          <dgm:chPref val="1"/>
        </dgm:presLayoutVars>
      </dgm:prSet>
      <dgm:spPr/>
    </dgm:pt>
    <dgm:pt modelId="{A71D8FAE-6452-4EF8-9A36-26545D76B73B}" type="pres">
      <dgm:prSet presAssocID="{4E9CAA64-70A9-4EE2-AF49-9E0B8021EF37}" presName="sibTrans" presStyleLbl="sibTrans2D1" presStyleIdx="0" presStyleCnt="0"/>
      <dgm:spPr/>
    </dgm:pt>
    <dgm:pt modelId="{EA836792-C422-42B9-A792-D874045C7B87}" type="pres">
      <dgm:prSet presAssocID="{3CD1BD6F-AFE8-4153-BB7D-29054D984521}" presName="compNode" presStyleCnt="0"/>
      <dgm:spPr/>
    </dgm:pt>
    <dgm:pt modelId="{CF8EDDD4-7291-4251-AD73-439E4BC52A07}" type="pres">
      <dgm:prSet presAssocID="{3CD1BD6F-AFE8-4153-BB7D-29054D984521}" presName="iconBgRect" presStyleLbl="bgShp" presStyleIdx="4" presStyleCnt="5"/>
      <dgm:spPr/>
    </dgm:pt>
    <dgm:pt modelId="{C511EB68-9129-4E88-8C93-DB7A3C340FD5}" type="pres">
      <dgm:prSet presAssocID="{3CD1BD6F-AFE8-4153-BB7D-29054D984521}"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ocial Network"/>
        </a:ext>
      </dgm:extLst>
    </dgm:pt>
    <dgm:pt modelId="{58844A02-07AC-4CEB-80ED-387D9EE0ACC8}" type="pres">
      <dgm:prSet presAssocID="{3CD1BD6F-AFE8-4153-BB7D-29054D984521}" presName="spaceRect" presStyleCnt="0"/>
      <dgm:spPr/>
    </dgm:pt>
    <dgm:pt modelId="{C733788A-227E-402A-903E-B9D7EED38F55}" type="pres">
      <dgm:prSet presAssocID="{3CD1BD6F-AFE8-4153-BB7D-29054D984521}" presName="textRect" presStyleLbl="revTx" presStyleIdx="4" presStyleCnt="5">
        <dgm:presLayoutVars>
          <dgm:chMax val="1"/>
          <dgm:chPref val="1"/>
        </dgm:presLayoutVars>
      </dgm:prSet>
      <dgm:spPr/>
    </dgm:pt>
  </dgm:ptLst>
  <dgm:cxnLst>
    <dgm:cxn modelId="{246B3D0A-0E69-4C6A-8584-207A0A6545CC}" type="presOf" srcId="{45386900-4B78-4FFD-8308-80237BE06356}" destId="{34E40124-D732-4A1C-A736-40D1B982F90F}" srcOrd="0" destOrd="0" presId="urn:microsoft.com/office/officeart/2018/2/layout/IconCircleList"/>
    <dgm:cxn modelId="{7898FC16-45F6-4C9D-A261-D82E34651906}" srcId="{23371F54-9321-44BF-B72A-E37A5A1225DB}" destId="{3CD1BD6F-AFE8-4153-BB7D-29054D984521}" srcOrd="4" destOrd="0" parTransId="{A6433582-6802-4912-AED5-A6FCE509DA89}" sibTransId="{48E955E4-EC39-4AC2-8F97-9BBC6E907C24}"/>
    <dgm:cxn modelId="{D34E6B2C-4706-4766-BA85-7CC3CF1F80E7}" type="presOf" srcId="{53F81083-F837-4923-A601-96E12A112AE8}" destId="{A8B4EA95-ECCC-4286-9B65-971BC4CEE8B3}" srcOrd="0" destOrd="0" presId="urn:microsoft.com/office/officeart/2018/2/layout/IconCircleList"/>
    <dgm:cxn modelId="{AF545D30-7C8E-40C8-9DD4-15BC4DDA544D}" type="presOf" srcId="{C9EB3052-D656-4AEC-80A7-EDA500FFEEC3}" destId="{66594726-FBA9-4536-A2DC-0406512E6F08}" srcOrd="0" destOrd="0" presId="urn:microsoft.com/office/officeart/2018/2/layout/IconCircleList"/>
    <dgm:cxn modelId="{CFC0D63A-983D-4D40-BA50-B7D28015757A}" type="presOf" srcId="{A0CCB92D-2182-4722-868B-D2B9B4AE1427}" destId="{1EBE4BFE-4D78-476C-83AA-529602E7F2E7}" srcOrd="0" destOrd="0" presId="urn:microsoft.com/office/officeart/2018/2/layout/IconCircleList"/>
    <dgm:cxn modelId="{02ED1961-B411-4006-8AFB-9F61AE6FA052}" srcId="{23371F54-9321-44BF-B72A-E37A5A1225DB}" destId="{3D5D7C56-C292-496E-8686-FE5836C8D2A6}" srcOrd="2" destOrd="0" parTransId="{410AE8D0-C2FF-4974-B32D-6A376B1C1042}" sibTransId="{C9EB3052-D656-4AEC-80A7-EDA500FFEEC3}"/>
    <dgm:cxn modelId="{F8E8AC66-BAFD-4EBC-9156-760FD8AB4160}" type="presOf" srcId="{3D5D7C56-C292-496E-8686-FE5836C8D2A6}" destId="{C83F4CA1-BED9-457E-AE7C-0451176076AC}" srcOrd="0" destOrd="0" presId="urn:microsoft.com/office/officeart/2018/2/layout/IconCircleList"/>
    <dgm:cxn modelId="{C1AA1479-A532-4701-9145-A1EB2AD2EFBB}" type="presOf" srcId="{4E9CAA64-70A9-4EE2-AF49-9E0B8021EF37}" destId="{A71D8FAE-6452-4EF8-9A36-26545D76B73B}" srcOrd="0" destOrd="0" presId="urn:microsoft.com/office/officeart/2018/2/layout/IconCircleList"/>
    <dgm:cxn modelId="{8741539C-D5EB-4E9F-AA99-512EE22C2813}" type="presOf" srcId="{3CD1BD6F-AFE8-4153-BB7D-29054D984521}" destId="{C733788A-227E-402A-903E-B9D7EED38F55}" srcOrd="0" destOrd="0" presId="urn:microsoft.com/office/officeart/2018/2/layout/IconCircleList"/>
    <dgm:cxn modelId="{99A151B9-3393-4398-BD1A-5E0FA9599E29}" type="presOf" srcId="{3F568401-4B8C-47D6-9D6F-51B5193EB5EE}" destId="{EA8B1CC5-F39E-4905-85EF-C3859F872910}" srcOrd="0" destOrd="0" presId="urn:microsoft.com/office/officeart/2018/2/layout/IconCircleList"/>
    <dgm:cxn modelId="{7304D1C2-E5EF-4F92-9F4C-400C89E54DC4}" type="presOf" srcId="{A50BB76B-6C14-4057-A9D0-908DC0E1F942}" destId="{CAF059B2-AD52-4B2F-997D-EE805DBBC783}" srcOrd="0" destOrd="0" presId="urn:microsoft.com/office/officeart/2018/2/layout/IconCircleList"/>
    <dgm:cxn modelId="{6AC1F6F5-BBA4-4639-AD7D-1EB67202C62A}" srcId="{23371F54-9321-44BF-B72A-E37A5A1225DB}" destId="{3F568401-4B8C-47D6-9D6F-51B5193EB5EE}" srcOrd="0" destOrd="0" parTransId="{B0056885-04CD-4308-8BEE-6524A5C9D8E4}" sibTransId="{A50BB76B-6C14-4057-A9D0-908DC0E1F942}"/>
    <dgm:cxn modelId="{DC2C3CF9-75D1-4922-821A-DE60A5CDADF1}" srcId="{23371F54-9321-44BF-B72A-E37A5A1225DB}" destId="{53F81083-F837-4923-A601-96E12A112AE8}" srcOrd="1" destOrd="0" parTransId="{9F818D91-2A00-4C0F-9701-42E23D5F2642}" sibTransId="{A0CCB92D-2182-4722-868B-D2B9B4AE1427}"/>
    <dgm:cxn modelId="{376C86FB-0C55-4A9C-86DC-6B60D3AF8E9A}" srcId="{23371F54-9321-44BF-B72A-E37A5A1225DB}" destId="{45386900-4B78-4FFD-8308-80237BE06356}" srcOrd="3" destOrd="0" parTransId="{CEB97842-7DF8-4A30-A471-22F0637DC3C5}" sibTransId="{4E9CAA64-70A9-4EE2-AF49-9E0B8021EF37}"/>
    <dgm:cxn modelId="{99802AFC-B6E0-4DE7-A6AC-58A1BE657F0F}" type="presOf" srcId="{23371F54-9321-44BF-B72A-E37A5A1225DB}" destId="{62F22803-C336-4D08-B0F3-EF954ED087E0}" srcOrd="0" destOrd="0" presId="urn:microsoft.com/office/officeart/2018/2/layout/IconCircleList"/>
    <dgm:cxn modelId="{EE1D11AA-8CA2-4F64-992D-529A774C39F8}" type="presParOf" srcId="{62F22803-C336-4D08-B0F3-EF954ED087E0}" destId="{D47CE457-2AE6-4823-B98A-6F5B367482DE}" srcOrd="0" destOrd="0" presId="urn:microsoft.com/office/officeart/2018/2/layout/IconCircleList"/>
    <dgm:cxn modelId="{3AB3EAA7-635E-4ECA-A16B-14BF3DAA4956}" type="presParOf" srcId="{D47CE457-2AE6-4823-B98A-6F5B367482DE}" destId="{9A3F09A8-88D8-4CD0-B756-FA675531BF02}" srcOrd="0" destOrd="0" presId="urn:microsoft.com/office/officeart/2018/2/layout/IconCircleList"/>
    <dgm:cxn modelId="{BF247882-236E-42DD-9CBF-F9A33B6852B9}" type="presParOf" srcId="{9A3F09A8-88D8-4CD0-B756-FA675531BF02}" destId="{657376A3-B54B-4E87-897F-2D5A86AFA543}" srcOrd="0" destOrd="0" presId="urn:microsoft.com/office/officeart/2018/2/layout/IconCircleList"/>
    <dgm:cxn modelId="{318540F0-80FE-4B7E-ACE1-25F0BA6BFC63}" type="presParOf" srcId="{9A3F09A8-88D8-4CD0-B756-FA675531BF02}" destId="{54E5478D-215A-4DA5-826A-E06787C6B3CA}" srcOrd="1" destOrd="0" presId="urn:microsoft.com/office/officeart/2018/2/layout/IconCircleList"/>
    <dgm:cxn modelId="{0ABA8B6B-868B-498D-9F48-90E9D28E4245}" type="presParOf" srcId="{9A3F09A8-88D8-4CD0-B756-FA675531BF02}" destId="{5BD404BF-FB3E-42B7-B85D-AEC783E85BB2}" srcOrd="2" destOrd="0" presId="urn:microsoft.com/office/officeart/2018/2/layout/IconCircleList"/>
    <dgm:cxn modelId="{1B6809AB-6103-4D68-A4C9-1BE5DB0751CB}" type="presParOf" srcId="{9A3F09A8-88D8-4CD0-B756-FA675531BF02}" destId="{EA8B1CC5-F39E-4905-85EF-C3859F872910}" srcOrd="3" destOrd="0" presId="urn:microsoft.com/office/officeart/2018/2/layout/IconCircleList"/>
    <dgm:cxn modelId="{A511E4E0-8295-458E-B3D0-023887C55B63}" type="presParOf" srcId="{D47CE457-2AE6-4823-B98A-6F5B367482DE}" destId="{CAF059B2-AD52-4B2F-997D-EE805DBBC783}" srcOrd="1" destOrd="0" presId="urn:microsoft.com/office/officeart/2018/2/layout/IconCircleList"/>
    <dgm:cxn modelId="{C4067CC1-F427-4A4F-845B-AA5CB0326D16}" type="presParOf" srcId="{D47CE457-2AE6-4823-B98A-6F5B367482DE}" destId="{FF46856F-5E83-4530-A423-13AE4735FBB3}" srcOrd="2" destOrd="0" presId="urn:microsoft.com/office/officeart/2018/2/layout/IconCircleList"/>
    <dgm:cxn modelId="{5B666BC7-C391-43C0-95E0-98F0FE71C1FE}" type="presParOf" srcId="{FF46856F-5E83-4530-A423-13AE4735FBB3}" destId="{CAE59D7E-0B91-4226-80EF-B5829D29FE58}" srcOrd="0" destOrd="0" presId="urn:microsoft.com/office/officeart/2018/2/layout/IconCircleList"/>
    <dgm:cxn modelId="{290A209E-72E7-4A32-A121-2F5D5E4B3530}" type="presParOf" srcId="{FF46856F-5E83-4530-A423-13AE4735FBB3}" destId="{1260C842-7294-4879-943D-2A68E03A51D9}" srcOrd="1" destOrd="0" presId="urn:microsoft.com/office/officeart/2018/2/layout/IconCircleList"/>
    <dgm:cxn modelId="{06BD2EE6-195B-4A36-B7AC-2C16533E8078}" type="presParOf" srcId="{FF46856F-5E83-4530-A423-13AE4735FBB3}" destId="{957478BE-A481-4EBC-93DA-4BBFB0CEC900}" srcOrd="2" destOrd="0" presId="urn:microsoft.com/office/officeart/2018/2/layout/IconCircleList"/>
    <dgm:cxn modelId="{7AB6A2C3-6B89-4FF3-A100-0B6AE4A7AEB9}" type="presParOf" srcId="{FF46856F-5E83-4530-A423-13AE4735FBB3}" destId="{A8B4EA95-ECCC-4286-9B65-971BC4CEE8B3}" srcOrd="3" destOrd="0" presId="urn:microsoft.com/office/officeart/2018/2/layout/IconCircleList"/>
    <dgm:cxn modelId="{8A45F386-CED0-43C9-8F6D-061DD5FF99E7}" type="presParOf" srcId="{D47CE457-2AE6-4823-B98A-6F5B367482DE}" destId="{1EBE4BFE-4D78-476C-83AA-529602E7F2E7}" srcOrd="3" destOrd="0" presId="urn:microsoft.com/office/officeart/2018/2/layout/IconCircleList"/>
    <dgm:cxn modelId="{EF2C1B1F-CD73-4487-9DAF-08AD577D4D70}" type="presParOf" srcId="{D47CE457-2AE6-4823-B98A-6F5B367482DE}" destId="{DFB15D85-02D7-400A-A78F-A9E8543BD572}" srcOrd="4" destOrd="0" presId="urn:microsoft.com/office/officeart/2018/2/layout/IconCircleList"/>
    <dgm:cxn modelId="{DA1A6AAC-4709-4FBB-9CCF-130178FC1BF7}" type="presParOf" srcId="{DFB15D85-02D7-400A-A78F-A9E8543BD572}" destId="{B5B3C5BD-260B-4619-A89C-D46D761151C3}" srcOrd="0" destOrd="0" presId="urn:microsoft.com/office/officeart/2018/2/layout/IconCircleList"/>
    <dgm:cxn modelId="{CD19B441-D753-4016-A57B-899FAE936B3A}" type="presParOf" srcId="{DFB15D85-02D7-400A-A78F-A9E8543BD572}" destId="{6671849B-608B-441E-A2BC-615C6C5AC01F}" srcOrd="1" destOrd="0" presId="urn:microsoft.com/office/officeart/2018/2/layout/IconCircleList"/>
    <dgm:cxn modelId="{D7938A65-0DFA-46F1-B41C-97FE74230100}" type="presParOf" srcId="{DFB15D85-02D7-400A-A78F-A9E8543BD572}" destId="{957D35BD-6724-489A-B775-936A2560A736}" srcOrd="2" destOrd="0" presId="urn:microsoft.com/office/officeart/2018/2/layout/IconCircleList"/>
    <dgm:cxn modelId="{5604B68F-BF75-4BDA-A836-4E946B22F311}" type="presParOf" srcId="{DFB15D85-02D7-400A-A78F-A9E8543BD572}" destId="{C83F4CA1-BED9-457E-AE7C-0451176076AC}" srcOrd="3" destOrd="0" presId="urn:microsoft.com/office/officeart/2018/2/layout/IconCircleList"/>
    <dgm:cxn modelId="{C83AAAFA-4C5B-4678-A38D-A91503318546}" type="presParOf" srcId="{D47CE457-2AE6-4823-B98A-6F5B367482DE}" destId="{66594726-FBA9-4536-A2DC-0406512E6F08}" srcOrd="5" destOrd="0" presId="urn:microsoft.com/office/officeart/2018/2/layout/IconCircleList"/>
    <dgm:cxn modelId="{0BCB8E7D-2D82-422A-9AF1-D7FEE8F4F24A}" type="presParOf" srcId="{D47CE457-2AE6-4823-B98A-6F5B367482DE}" destId="{8BF0C2A1-8C3F-4F2B-AFE4-3E169986A612}" srcOrd="6" destOrd="0" presId="urn:microsoft.com/office/officeart/2018/2/layout/IconCircleList"/>
    <dgm:cxn modelId="{FA0FC282-6196-4FEC-A0BA-6AF1A7A66084}" type="presParOf" srcId="{8BF0C2A1-8C3F-4F2B-AFE4-3E169986A612}" destId="{B607216F-72B4-4841-8A13-6DE113713D52}" srcOrd="0" destOrd="0" presId="urn:microsoft.com/office/officeart/2018/2/layout/IconCircleList"/>
    <dgm:cxn modelId="{9B10250E-8241-4549-B016-87B8B554C618}" type="presParOf" srcId="{8BF0C2A1-8C3F-4F2B-AFE4-3E169986A612}" destId="{D0BBE8E1-5826-4C24-9F00-398895358B55}" srcOrd="1" destOrd="0" presId="urn:microsoft.com/office/officeart/2018/2/layout/IconCircleList"/>
    <dgm:cxn modelId="{7D19522C-9D66-4DE7-B991-1ECFFA4E2A4E}" type="presParOf" srcId="{8BF0C2A1-8C3F-4F2B-AFE4-3E169986A612}" destId="{3E58CBEA-2B04-45F7-9FED-3C0033D04CAE}" srcOrd="2" destOrd="0" presId="urn:microsoft.com/office/officeart/2018/2/layout/IconCircleList"/>
    <dgm:cxn modelId="{32A49AB9-9C1F-4A2E-A836-137272669A48}" type="presParOf" srcId="{8BF0C2A1-8C3F-4F2B-AFE4-3E169986A612}" destId="{34E40124-D732-4A1C-A736-40D1B982F90F}" srcOrd="3" destOrd="0" presId="urn:microsoft.com/office/officeart/2018/2/layout/IconCircleList"/>
    <dgm:cxn modelId="{E7533B4F-DF48-470B-98CA-B08150088C53}" type="presParOf" srcId="{D47CE457-2AE6-4823-B98A-6F5B367482DE}" destId="{A71D8FAE-6452-4EF8-9A36-26545D76B73B}" srcOrd="7" destOrd="0" presId="urn:microsoft.com/office/officeart/2018/2/layout/IconCircleList"/>
    <dgm:cxn modelId="{73D86DD3-5353-46D2-B200-6650C0920D7C}" type="presParOf" srcId="{D47CE457-2AE6-4823-B98A-6F5B367482DE}" destId="{EA836792-C422-42B9-A792-D874045C7B87}" srcOrd="8" destOrd="0" presId="urn:microsoft.com/office/officeart/2018/2/layout/IconCircleList"/>
    <dgm:cxn modelId="{6A5EE1D6-3E46-46E8-8E4B-256667FB3047}" type="presParOf" srcId="{EA836792-C422-42B9-A792-D874045C7B87}" destId="{CF8EDDD4-7291-4251-AD73-439E4BC52A07}" srcOrd="0" destOrd="0" presId="urn:microsoft.com/office/officeart/2018/2/layout/IconCircleList"/>
    <dgm:cxn modelId="{C08DA893-4F02-4AEA-9280-A87F5C6F88E8}" type="presParOf" srcId="{EA836792-C422-42B9-A792-D874045C7B87}" destId="{C511EB68-9129-4E88-8C93-DB7A3C340FD5}" srcOrd="1" destOrd="0" presId="urn:microsoft.com/office/officeart/2018/2/layout/IconCircleList"/>
    <dgm:cxn modelId="{05913535-9874-443D-AEB5-82AF0C3C7922}" type="presParOf" srcId="{EA836792-C422-42B9-A792-D874045C7B87}" destId="{58844A02-07AC-4CEB-80ED-387D9EE0ACC8}" srcOrd="2" destOrd="0" presId="urn:microsoft.com/office/officeart/2018/2/layout/IconCircleList"/>
    <dgm:cxn modelId="{8797D1FF-73E1-4DA3-B348-85FA50FF1B37}" type="presParOf" srcId="{EA836792-C422-42B9-A792-D874045C7B87}" destId="{C733788A-227E-402A-903E-B9D7EED38F55}"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7376A3-B54B-4E87-897F-2D5A86AFA543}">
      <dsp:nvSpPr>
        <dsp:cNvPr id="0" name=""/>
        <dsp:cNvSpPr/>
      </dsp:nvSpPr>
      <dsp:spPr>
        <a:xfrm>
          <a:off x="132553" y="193750"/>
          <a:ext cx="1124448" cy="112444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E5478D-215A-4DA5-826A-E06787C6B3CA}">
      <dsp:nvSpPr>
        <dsp:cNvPr id="0" name=""/>
        <dsp:cNvSpPr/>
      </dsp:nvSpPr>
      <dsp:spPr>
        <a:xfrm>
          <a:off x="368687" y="429885"/>
          <a:ext cx="652179" cy="652179"/>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A8B1CC5-F39E-4905-85EF-C3859F872910}">
      <dsp:nvSpPr>
        <dsp:cNvPr id="0" name=""/>
        <dsp:cNvSpPr/>
      </dsp:nvSpPr>
      <dsp:spPr>
        <a:xfrm>
          <a:off x="1497955" y="193750"/>
          <a:ext cx="2650484" cy="1124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bg1"/>
              </a:solidFill>
              <a:latin typeface="Aptos" panose="020B0004020202020204" pitchFamily="34" charset="0"/>
            </a:rPr>
            <a:t>Embed health </a:t>
          </a:r>
          <a:r>
            <a:rPr lang="en-US" sz="1800" kern="1200" dirty="0">
              <a:solidFill>
                <a:schemeClr val="bg1"/>
              </a:solidFill>
              <a:latin typeface="Aptos" panose="020B0004020202020204" pitchFamily="34" charset="0"/>
            </a:rPr>
            <a:t>considerations in adaptation policy and design standards – </a:t>
          </a:r>
          <a:r>
            <a:rPr lang="en-US" sz="1800" b="1" kern="1200" dirty="0">
              <a:solidFill>
                <a:schemeClr val="bg1"/>
              </a:solidFill>
              <a:latin typeface="Aptos" panose="020B0004020202020204" pitchFamily="34" charset="0"/>
            </a:rPr>
            <a:t>Health in All Policies, Health in All Design.</a:t>
          </a:r>
          <a:endParaRPr lang="en-US" sz="1800" kern="1200" dirty="0">
            <a:solidFill>
              <a:schemeClr val="bg1"/>
            </a:solidFill>
            <a:latin typeface="Aptos" panose="020B0004020202020204" pitchFamily="34" charset="0"/>
          </a:endParaRPr>
        </a:p>
      </dsp:txBody>
      <dsp:txXfrm>
        <a:off x="1497955" y="193750"/>
        <a:ext cx="2650484" cy="1124448"/>
      </dsp:txXfrm>
    </dsp:sp>
    <dsp:sp modelId="{CAE59D7E-0B91-4226-80EF-B5829D29FE58}">
      <dsp:nvSpPr>
        <dsp:cNvPr id="0" name=""/>
        <dsp:cNvSpPr/>
      </dsp:nvSpPr>
      <dsp:spPr>
        <a:xfrm>
          <a:off x="4610266" y="193750"/>
          <a:ext cx="1124448" cy="112444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60C842-7294-4879-943D-2A68E03A51D9}">
      <dsp:nvSpPr>
        <dsp:cNvPr id="0" name=""/>
        <dsp:cNvSpPr/>
      </dsp:nvSpPr>
      <dsp:spPr>
        <a:xfrm>
          <a:off x="4846401" y="429885"/>
          <a:ext cx="652179" cy="65217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8B4EA95-ECCC-4286-9B65-971BC4CEE8B3}">
      <dsp:nvSpPr>
        <dsp:cNvPr id="0" name=""/>
        <dsp:cNvSpPr/>
      </dsp:nvSpPr>
      <dsp:spPr>
        <a:xfrm>
          <a:off x="5975668" y="193750"/>
          <a:ext cx="2650484" cy="1124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b="0" kern="1200" dirty="0">
              <a:solidFill>
                <a:prstClr val="white"/>
              </a:solidFill>
              <a:latin typeface="Aptos" panose="020B0004020202020204" pitchFamily="34" charset="0"/>
              <a:ea typeface="+mn-ea"/>
              <a:cs typeface="+mn-cs"/>
            </a:rPr>
            <a:t>Use community </a:t>
          </a:r>
          <a:r>
            <a:rPr lang="en-US" sz="1800" b="1" kern="1200" dirty="0">
              <a:solidFill>
                <a:prstClr val="white"/>
              </a:solidFill>
              <a:latin typeface="Aptos" panose="020B0004020202020204" pitchFamily="34" charset="0"/>
              <a:ea typeface="+mn-ea"/>
              <a:cs typeface="+mn-cs"/>
            </a:rPr>
            <a:t>health data to help guide planning and design.</a:t>
          </a:r>
          <a:br>
            <a:rPr lang="en-US" sz="1800" b="1" kern="1200" dirty="0">
              <a:solidFill>
                <a:prstClr val="white"/>
              </a:solidFill>
              <a:latin typeface="Aptos" panose="020B0004020202020204" pitchFamily="34" charset="0"/>
              <a:ea typeface="+mn-ea"/>
              <a:cs typeface="+mn-cs"/>
            </a:rPr>
          </a:br>
          <a:r>
            <a:rPr lang="en-US" sz="1800" b="0" kern="1200" dirty="0">
              <a:solidFill>
                <a:prstClr val="white"/>
              </a:solidFill>
              <a:latin typeface="Aptos" panose="020B0004020202020204" pitchFamily="34" charset="0"/>
              <a:ea typeface="+mn-ea"/>
              <a:cs typeface="+mn-cs"/>
            </a:rPr>
            <a:t>Develop</a:t>
          </a:r>
          <a:r>
            <a:rPr lang="en-US" sz="1800" b="1" kern="1200" dirty="0">
              <a:solidFill>
                <a:prstClr val="white"/>
              </a:solidFill>
              <a:latin typeface="Aptos" panose="020B0004020202020204" pitchFamily="34" charset="0"/>
              <a:ea typeface="+mn-ea"/>
              <a:cs typeface="+mn-cs"/>
            </a:rPr>
            <a:t> joint metrics and evaluation tools</a:t>
          </a:r>
          <a:r>
            <a:rPr lang="en-US" sz="1800" b="0" kern="1200" dirty="0">
              <a:solidFill>
                <a:prstClr val="white"/>
              </a:solidFill>
              <a:latin typeface="Aptos" panose="020B0004020202020204" pitchFamily="34" charset="0"/>
              <a:ea typeface="+mn-ea"/>
              <a:cs typeface="+mn-cs"/>
            </a:rPr>
            <a:t>, include benefit-cost analyses to quantify health co-benefits</a:t>
          </a:r>
          <a:r>
            <a:rPr lang="en-US" sz="1800" b="1" kern="1200" dirty="0">
              <a:solidFill>
                <a:prstClr val="white"/>
              </a:solidFill>
              <a:latin typeface="Aptos" panose="020B0004020202020204" pitchFamily="34" charset="0"/>
              <a:ea typeface="+mn-ea"/>
              <a:cs typeface="+mn-cs"/>
            </a:rPr>
            <a:t>.</a:t>
          </a:r>
        </a:p>
      </dsp:txBody>
      <dsp:txXfrm>
        <a:off x="5975668" y="193750"/>
        <a:ext cx="2650484" cy="1124448"/>
      </dsp:txXfrm>
    </dsp:sp>
    <dsp:sp modelId="{B5B3C5BD-260B-4619-A89C-D46D761151C3}">
      <dsp:nvSpPr>
        <dsp:cNvPr id="0" name=""/>
        <dsp:cNvSpPr/>
      </dsp:nvSpPr>
      <dsp:spPr>
        <a:xfrm>
          <a:off x="132553" y="2286901"/>
          <a:ext cx="1124448" cy="112444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71849B-608B-441E-A2BC-615C6C5AC01F}">
      <dsp:nvSpPr>
        <dsp:cNvPr id="0" name=""/>
        <dsp:cNvSpPr/>
      </dsp:nvSpPr>
      <dsp:spPr>
        <a:xfrm>
          <a:off x="368687" y="2523036"/>
          <a:ext cx="652179" cy="652179"/>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83F4CA1-BED9-457E-AE7C-0451176076AC}">
      <dsp:nvSpPr>
        <dsp:cNvPr id="0" name=""/>
        <dsp:cNvSpPr/>
      </dsp:nvSpPr>
      <dsp:spPr>
        <a:xfrm>
          <a:off x="1497955" y="2286901"/>
          <a:ext cx="2650484" cy="1124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b="0" kern="1200" dirty="0">
              <a:solidFill>
                <a:prstClr val="white"/>
              </a:solidFill>
              <a:latin typeface="Aptos" panose="020B0004020202020204" pitchFamily="34" charset="0"/>
              <a:ea typeface="+mn-ea"/>
              <a:cs typeface="+mn-cs"/>
            </a:rPr>
            <a:t>Leverage health benefits for </a:t>
          </a:r>
          <a:r>
            <a:rPr lang="en-US" sz="1800" b="1" kern="1200" dirty="0">
              <a:solidFill>
                <a:prstClr val="white"/>
              </a:solidFill>
              <a:latin typeface="Aptos" panose="020B0004020202020204" pitchFamily="34" charset="0"/>
              <a:ea typeface="+mn-ea"/>
              <a:cs typeface="+mn-cs"/>
            </a:rPr>
            <a:t>expanded funding opportunities.</a:t>
          </a:r>
          <a:r>
            <a:rPr lang="en-US" sz="1400" kern="1200" dirty="0"/>
            <a:t>.</a:t>
          </a:r>
        </a:p>
      </dsp:txBody>
      <dsp:txXfrm>
        <a:off x="1497955" y="2286901"/>
        <a:ext cx="2650484" cy="1124448"/>
      </dsp:txXfrm>
    </dsp:sp>
    <dsp:sp modelId="{B607216F-72B4-4841-8A13-6DE113713D52}">
      <dsp:nvSpPr>
        <dsp:cNvPr id="0" name=""/>
        <dsp:cNvSpPr/>
      </dsp:nvSpPr>
      <dsp:spPr>
        <a:xfrm>
          <a:off x="4610266" y="2286901"/>
          <a:ext cx="1124448" cy="112444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BBE8E1-5826-4C24-9F00-398895358B55}">
      <dsp:nvSpPr>
        <dsp:cNvPr id="0" name=""/>
        <dsp:cNvSpPr/>
      </dsp:nvSpPr>
      <dsp:spPr>
        <a:xfrm>
          <a:off x="4846401" y="2523036"/>
          <a:ext cx="652179" cy="652179"/>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4E40124-D732-4A1C-A736-40D1B982F90F}">
      <dsp:nvSpPr>
        <dsp:cNvPr id="0" name=""/>
        <dsp:cNvSpPr/>
      </dsp:nvSpPr>
      <dsp:spPr>
        <a:xfrm>
          <a:off x="5975668" y="2286901"/>
          <a:ext cx="2650484" cy="1124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b="0" kern="1200" dirty="0">
              <a:solidFill>
                <a:prstClr val="white"/>
              </a:solidFill>
              <a:latin typeface="Aptos" panose="020B0004020202020204" pitchFamily="34" charset="0"/>
              <a:ea typeface="+mn-ea"/>
              <a:cs typeface="+mn-cs"/>
            </a:rPr>
            <a:t>Amplify </a:t>
          </a:r>
          <a:r>
            <a:rPr lang="en-US" sz="1800" b="1" kern="1200" dirty="0">
              <a:solidFill>
                <a:prstClr val="white"/>
              </a:solidFill>
              <a:latin typeface="Aptos" panose="020B0004020202020204" pitchFamily="34" charset="0"/>
              <a:ea typeface="+mn-ea"/>
              <a:cs typeface="+mn-cs"/>
            </a:rPr>
            <a:t>resilience </a:t>
          </a:r>
          <a:r>
            <a:rPr lang="en-US" sz="1800" b="0" kern="1200" dirty="0">
              <a:solidFill>
                <a:prstClr val="white"/>
              </a:solidFill>
              <a:latin typeface="Aptos" panose="020B0004020202020204" pitchFamily="34" charset="0"/>
              <a:ea typeface="+mn-ea"/>
              <a:cs typeface="+mn-cs"/>
            </a:rPr>
            <a:t>as a</a:t>
          </a:r>
          <a:r>
            <a:rPr lang="en-US" sz="1800" b="1" kern="1200" dirty="0">
              <a:solidFill>
                <a:prstClr val="white"/>
              </a:solidFill>
              <a:latin typeface="Aptos" panose="020B0004020202020204" pitchFamily="34" charset="0"/>
              <a:ea typeface="+mn-ea"/>
              <a:cs typeface="+mn-cs"/>
            </a:rPr>
            <a:t> public health intervention. </a:t>
          </a:r>
        </a:p>
      </dsp:txBody>
      <dsp:txXfrm>
        <a:off x="5975668" y="2286901"/>
        <a:ext cx="2650484" cy="1124448"/>
      </dsp:txXfrm>
    </dsp:sp>
    <dsp:sp modelId="{CF8EDDD4-7291-4251-AD73-439E4BC52A07}">
      <dsp:nvSpPr>
        <dsp:cNvPr id="0" name=""/>
        <dsp:cNvSpPr/>
      </dsp:nvSpPr>
      <dsp:spPr>
        <a:xfrm>
          <a:off x="132553" y="4380052"/>
          <a:ext cx="1124448" cy="112444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11EB68-9129-4E88-8C93-DB7A3C340FD5}">
      <dsp:nvSpPr>
        <dsp:cNvPr id="0" name=""/>
        <dsp:cNvSpPr/>
      </dsp:nvSpPr>
      <dsp:spPr>
        <a:xfrm>
          <a:off x="368687" y="4616187"/>
          <a:ext cx="652179" cy="65217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733788A-227E-402A-903E-B9D7EED38F55}">
      <dsp:nvSpPr>
        <dsp:cNvPr id="0" name=""/>
        <dsp:cNvSpPr/>
      </dsp:nvSpPr>
      <dsp:spPr>
        <a:xfrm>
          <a:off x="1497955" y="4380052"/>
          <a:ext cx="2650484" cy="1124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b="0" kern="1200" dirty="0">
              <a:solidFill>
                <a:prstClr val="white"/>
              </a:solidFill>
              <a:latin typeface="Aptos" panose="020B0004020202020204" pitchFamily="34" charset="0"/>
              <a:ea typeface="+mn-ea"/>
              <a:cs typeface="+mn-cs"/>
            </a:rPr>
            <a:t>Foster spaces for </a:t>
          </a:r>
          <a:r>
            <a:rPr lang="en-US" sz="1800" b="1" kern="1200" dirty="0">
              <a:solidFill>
                <a:prstClr val="white"/>
              </a:solidFill>
              <a:latin typeface="Aptos" panose="020B0004020202020204" pitchFamily="34" charset="0"/>
              <a:ea typeface="+mn-ea"/>
              <a:cs typeface="+mn-cs"/>
            </a:rPr>
            <a:t>cross-disciplinary </a:t>
          </a:r>
          <a:r>
            <a:rPr lang="en-US" sz="1800" b="0" kern="1200" dirty="0">
              <a:solidFill>
                <a:prstClr val="white"/>
              </a:solidFill>
              <a:latin typeface="Aptos" panose="020B0004020202020204" pitchFamily="34" charset="0"/>
              <a:ea typeface="+mn-ea"/>
              <a:cs typeface="+mn-cs"/>
            </a:rPr>
            <a:t>discussion and relationship building</a:t>
          </a:r>
          <a:r>
            <a:rPr lang="en-US" sz="1800" b="1" kern="1200" dirty="0">
              <a:solidFill>
                <a:prstClr val="white"/>
              </a:solidFill>
              <a:latin typeface="Aptos" panose="020B0004020202020204" pitchFamily="34" charset="0"/>
              <a:ea typeface="+mn-ea"/>
              <a:cs typeface="+mn-cs"/>
            </a:rPr>
            <a:t>.</a:t>
          </a:r>
        </a:p>
      </dsp:txBody>
      <dsp:txXfrm>
        <a:off x="1497955" y="4380052"/>
        <a:ext cx="2650484" cy="1124448"/>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4366289-7251-4248-8185-9FEDE67FEBD0}"/>
              </a:ext>
            </a:extLst>
          </p:cNvPr>
          <p:cNvSpPr>
            <a:spLocks noGrp="1"/>
          </p:cNvSpPr>
          <p:nvPr>
            <p:ph type="hdr" sz="quarter"/>
          </p:nvPr>
        </p:nvSpPr>
        <p:spPr>
          <a:xfrm>
            <a:off x="0" y="0"/>
            <a:ext cx="3077739" cy="453451"/>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A911AAB-DA95-4CED-94BD-874BA4394EDD}"/>
              </a:ext>
            </a:extLst>
          </p:cNvPr>
          <p:cNvSpPr>
            <a:spLocks noGrp="1"/>
          </p:cNvSpPr>
          <p:nvPr>
            <p:ph type="dt" sz="quarter" idx="1"/>
          </p:nvPr>
        </p:nvSpPr>
        <p:spPr>
          <a:xfrm>
            <a:off x="4023092" y="0"/>
            <a:ext cx="3077739" cy="453451"/>
          </a:xfrm>
          <a:prstGeom prst="rect">
            <a:avLst/>
          </a:prstGeom>
        </p:spPr>
        <p:txBody>
          <a:bodyPr vert="horz" lIns="91440" tIns="45720" rIns="91440" bIns="45720" rtlCol="0"/>
          <a:lstStyle>
            <a:lvl1pPr algn="r">
              <a:defRPr sz="1200"/>
            </a:lvl1pPr>
          </a:lstStyle>
          <a:p>
            <a:fld id="{5CE2D0D4-6341-4059-9D73-098573890B8F}" type="datetimeFigureOut">
              <a:rPr lang="en-US" smtClean="0"/>
              <a:t>3/7/2026</a:t>
            </a:fld>
            <a:endParaRPr lang="en-US" dirty="0"/>
          </a:p>
        </p:txBody>
      </p:sp>
      <p:sp>
        <p:nvSpPr>
          <p:cNvPr id="4" name="Footer Placeholder 3">
            <a:extLst>
              <a:ext uri="{FF2B5EF4-FFF2-40B4-BE49-F238E27FC236}">
                <a16:creationId xmlns:a16="http://schemas.microsoft.com/office/drawing/2014/main" id="{796222C7-E745-4972-ADB2-26864641F2B0}"/>
              </a:ext>
            </a:extLst>
          </p:cNvPr>
          <p:cNvSpPr>
            <a:spLocks noGrp="1"/>
          </p:cNvSpPr>
          <p:nvPr>
            <p:ph type="ftr" sz="quarter" idx="2"/>
          </p:nvPr>
        </p:nvSpPr>
        <p:spPr>
          <a:xfrm>
            <a:off x="0" y="8584188"/>
            <a:ext cx="3077739" cy="45345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F0AA558-CC6A-4543-8082-2ECED10B3D0C}"/>
              </a:ext>
            </a:extLst>
          </p:cNvPr>
          <p:cNvSpPr>
            <a:spLocks noGrp="1"/>
          </p:cNvSpPr>
          <p:nvPr>
            <p:ph type="sldNum" sz="quarter" idx="3"/>
          </p:nvPr>
        </p:nvSpPr>
        <p:spPr>
          <a:xfrm>
            <a:off x="4023092" y="8584188"/>
            <a:ext cx="3077739" cy="453450"/>
          </a:xfrm>
          <a:prstGeom prst="rect">
            <a:avLst/>
          </a:prstGeom>
        </p:spPr>
        <p:txBody>
          <a:bodyPr vert="horz" lIns="91440" tIns="45720" rIns="91440" bIns="45720" rtlCol="0" anchor="b"/>
          <a:lstStyle>
            <a:lvl1pPr algn="r">
              <a:defRPr sz="1200"/>
            </a:lvl1pPr>
          </a:lstStyle>
          <a:p>
            <a:fld id="{E6FEEF11-4551-44CC-8138-2C9C44119EA2}" type="slidenum">
              <a:rPr lang="en-US" smtClean="0"/>
              <a:t>‹#›</a:t>
            </a:fld>
            <a:endParaRPr lang="en-US" dirty="0"/>
          </a:p>
        </p:txBody>
      </p:sp>
    </p:spTree>
    <p:extLst>
      <p:ext uri="{BB962C8B-B14F-4D97-AF65-F5344CB8AC3E}">
        <p14:creationId xmlns:p14="http://schemas.microsoft.com/office/powerpoint/2010/main" val="25847647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53451"/>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4023092" y="0"/>
            <a:ext cx="3077739" cy="453451"/>
          </a:xfrm>
          <a:prstGeom prst="rect">
            <a:avLst/>
          </a:prstGeom>
        </p:spPr>
        <p:txBody>
          <a:bodyPr vert="horz" lIns="91440" tIns="45720" rIns="91440" bIns="45720" rtlCol="0"/>
          <a:lstStyle>
            <a:lvl1pPr algn="r">
              <a:defRPr sz="1200"/>
            </a:lvl1pPr>
          </a:lstStyle>
          <a:p>
            <a:fld id="{60A64C05-FCBF-48B1-ABC9-9F817F02AAEB}" type="datetimeFigureOut">
              <a:rPr lang="en-US" smtClean="0"/>
              <a:t>3/7/2026</a:t>
            </a:fld>
            <a:endParaRPr lang="en-US" dirty="0"/>
          </a:p>
        </p:txBody>
      </p:sp>
      <p:sp>
        <p:nvSpPr>
          <p:cNvPr id="4" name="Slide Image Placeholder 3"/>
          <p:cNvSpPr>
            <a:spLocks noGrp="1" noRot="1" noChangeAspect="1"/>
          </p:cNvSpPr>
          <p:nvPr>
            <p:ph type="sldImg" idx="2"/>
          </p:nvPr>
        </p:nvSpPr>
        <p:spPr>
          <a:xfrm>
            <a:off x="839788" y="1130300"/>
            <a:ext cx="5422900" cy="3049588"/>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10248" y="4349363"/>
            <a:ext cx="5681980" cy="355857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584188"/>
            <a:ext cx="3077739" cy="45345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584188"/>
            <a:ext cx="3077739" cy="453450"/>
          </a:xfrm>
          <a:prstGeom prst="rect">
            <a:avLst/>
          </a:prstGeom>
        </p:spPr>
        <p:txBody>
          <a:bodyPr vert="horz" lIns="91440" tIns="45720" rIns="91440" bIns="45720" rtlCol="0" anchor="b"/>
          <a:lstStyle>
            <a:lvl1pPr algn="r">
              <a:defRPr sz="1200"/>
            </a:lvl1pPr>
          </a:lstStyle>
          <a:p>
            <a:fld id="{A4C8E5D6-E240-4AB4-B03F-F45C58F87E64}" type="slidenum">
              <a:rPr lang="en-US" smtClean="0"/>
              <a:t>‹#›</a:t>
            </a:fld>
            <a:endParaRPr lang="en-US" dirty="0"/>
          </a:p>
        </p:txBody>
      </p:sp>
    </p:spTree>
    <p:extLst>
      <p:ext uri="{BB962C8B-B14F-4D97-AF65-F5344CB8AC3E}">
        <p14:creationId xmlns:p14="http://schemas.microsoft.com/office/powerpoint/2010/main" val="4120306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C8E5D6-E240-4AB4-B03F-F45C58F87E64}" type="slidenum">
              <a:rPr lang="en-US" smtClean="0"/>
              <a:t>1</a:t>
            </a:fld>
            <a:endParaRPr lang="en-US" dirty="0"/>
          </a:p>
        </p:txBody>
      </p:sp>
    </p:spTree>
    <p:extLst>
      <p:ext uri="{BB962C8B-B14F-4D97-AF65-F5344CB8AC3E}">
        <p14:creationId xmlns:p14="http://schemas.microsoft.com/office/powerpoint/2010/main" val="3591548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Adaptation can promote safer homes, resilient infrastructure, healthier and more connected communities AND we’ve seen that the health benefits of adaptation can strengthen the case for taking action, which is why….</a:t>
            </a:r>
          </a:p>
          <a:p>
            <a:r>
              <a:rPr lang="en-US" dirty="0"/>
              <a:t>When we bring health into resilience planning, we’re not just preventing damage — we’re protecting people.</a:t>
            </a:r>
          </a:p>
        </p:txBody>
      </p:sp>
      <p:sp>
        <p:nvSpPr>
          <p:cNvPr id="4" name="Slide Number Placeholder 3"/>
          <p:cNvSpPr>
            <a:spLocks noGrp="1"/>
          </p:cNvSpPr>
          <p:nvPr>
            <p:ph type="sldNum" sz="quarter" idx="5"/>
          </p:nvPr>
        </p:nvSpPr>
        <p:spPr/>
        <p:txBody>
          <a:bodyPr/>
          <a:lstStyle/>
          <a:p>
            <a:fld id="{A4C8E5D6-E240-4AB4-B03F-F45C58F87E64}" type="slidenum">
              <a:rPr lang="en-US" smtClean="0"/>
              <a:t>10</a:t>
            </a:fld>
            <a:endParaRPr lang="en-US" dirty="0"/>
          </a:p>
        </p:txBody>
      </p:sp>
    </p:spTree>
    <p:extLst>
      <p:ext uri="{BB962C8B-B14F-4D97-AF65-F5344CB8AC3E}">
        <p14:creationId xmlns:p14="http://schemas.microsoft.com/office/powerpoint/2010/main" val="2347493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C8E5D6-E240-4AB4-B03F-F45C58F87E64}" type="slidenum">
              <a:rPr lang="en-US" smtClean="0"/>
              <a:t>11</a:t>
            </a:fld>
            <a:endParaRPr lang="en-US" dirty="0"/>
          </a:p>
        </p:txBody>
      </p:sp>
    </p:spTree>
    <p:extLst>
      <p:ext uri="{BB962C8B-B14F-4D97-AF65-F5344CB8AC3E}">
        <p14:creationId xmlns:p14="http://schemas.microsoft.com/office/powerpoint/2010/main" val="4143571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C8E5D6-E240-4AB4-B03F-F45C58F87E64}" type="slidenum">
              <a:rPr lang="en-US" smtClean="0"/>
              <a:t>12</a:t>
            </a:fld>
            <a:endParaRPr lang="en-US" dirty="0"/>
          </a:p>
        </p:txBody>
      </p:sp>
    </p:spTree>
    <p:extLst>
      <p:ext uri="{BB962C8B-B14F-4D97-AF65-F5344CB8AC3E}">
        <p14:creationId xmlns:p14="http://schemas.microsoft.com/office/powerpoint/2010/main" val="1514153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C8E5D6-E240-4AB4-B03F-F45C58F87E64}" type="slidenum">
              <a:rPr lang="en-US" smtClean="0"/>
              <a:t>2</a:t>
            </a:fld>
            <a:endParaRPr lang="en-US" dirty="0"/>
          </a:p>
        </p:txBody>
      </p:sp>
    </p:spTree>
    <p:extLst>
      <p:ext uri="{BB962C8B-B14F-4D97-AF65-F5344CB8AC3E}">
        <p14:creationId xmlns:p14="http://schemas.microsoft.com/office/powerpoint/2010/main" val="1689830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physical damage to residential, commercial, and municipal buildings; material assets (content) within buildings; time element losses such as business interruption or loss of living quarters; damage to vehicles and boats; public assets including roads, bridges, levees; electrical infrastructure and offshore energy platforms; agricultural assets including crops, livestock, and commercial timber; and wildfire suppression costs, among others.</a:t>
            </a:r>
            <a:endParaRPr lang="en-US" dirty="0"/>
          </a:p>
        </p:txBody>
      </p:sp>
      <p:sp>
        <p:nvSpPr>
          <p:cNvPr id="4" name="Slide Number Placeholder 3"/>
          <p:cNvSpPr>
            <a:spLocks noGrp="1"/>
          </p:cNvSpPr>
          <p:nvPr>
            <p:ph type="sldNum" sz="quarter" idx="5"/>
          </p:nvPr>
        </p:nvSpPr>
        <p:spPr/>
        <p:txBody>
          <a:bodyPr/>
          <a:lstStyle/>
          <a:p>
            <a:fld id="{A4C8E5D6-E240-4AB4-B03F-F45C58F87E64}" type="slidenum">
              <a:rPr lang="en-US" smtClean="0"/>
              <a:t>3</a:t>
            </a:fld>
            <a:endParaRPr lang="en-US" dirty="0"/>
          </a:p>
        </p:txBody>
      </p:sp>
    </p:spTree>
    <p:extLst>
      <p:ext uri="{BB962C8B-B14F-4D97-AF65-F5344CB8AC3E}">
        <p14:creationId xmlns:p14="http://schemas.microsoft.com/office/powerpoint/2010/main" val="2184488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38091-E98F-129A-A934-406AC3BEA2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5F4D57-D51F-F5DA-86E7-1F83133726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578A24-66A5-819F-0366-71AFF99194E8}"/>
              </a:ext>
            </a:extLst>
          </p:cNvPr>
          <p:cNvSpPr>
            <a:spLocks noGrp="1"/>
          </p:cNvSpPr>
          <p:nvPr>
            <p:ph type="body" idx="1"/>
          </p:nvPr>
        </p:nvSpPr>
        <p:spPr/>
        <p:txBody>
          <a:bodyPr/>
          <a:lstStyle/>
          <a:p>
            <a:endParaRPr lang="en-US" dirty="0"/>
          </a:p>
          <a:p>
            <a:r>
              <a:rPr lang="en-US" dirty="0"/>
              <a:t>When Hurricane Sandy hit New Jersey, the headlines focused on damaged homes and infrastructure.</a:t>
            </a:r>
            <a:br>
              <a:rPr lang="en-US" dirty="0"/>
            </a:br>
            <a:r>
              <a:rPr lang="en-US" dirty="0"/>
              <a:t>But the storm also created a wave of public health impacts — mold exposure in flooded homes, carbon monoxide poisonings from generators, disrupted medical care, and long-term health effects among older residents.</a:t>
            </a:r>
          </a:p>
          <a:p>
            <a:r>
              <a:rPr lang="en-US" dirty="0"/>
              <a:t>Yet most resilience planning still measures only property damage, not the health impacts that adaptation could prevent.</a:t>
            </a:r>
          </a:p>
          <a:p>
            <a:endParaRPr lang="en-US" dirty="0"/>
          </a:p>
          <a:p>
            <a:endParaRPr lang="en-US" dirty="0"/>
          </a:p>
          <a:p>
            <a:r>
              <a:rPr lang="en-US" dirty="0"/>
              <a:t>Health includes over </a:t>
            </a:r>
            <a:r>
              <a:rPr lang="en-US" dirty="0" err="1"/>
              <a:t>over</a:t>
            </a:r>
            <a:r>
              <a:rPr lang="en-US" dirty="0"/>
              <a:t> 6,000 hospitalizations, 2,500 ED visits and nearly the same number of outpatient encounters </a:t>
            </a:r>
          </a:p>
        </p:txBody>
      </p:sp>
      <p:sp>
        <p:nvSpPr>
          <p:cNvPr id="4" name="Slide Number Placeholder 3">
            <a:extLst>
              <a:ext uri="{FF2B5EF4-FFF2-40B4-BE49-F238E27FC236}">
                <a16:creationId xmlns:a16="http://schemas.microsoft.com/office/drawing/2014/main" id="{CBC85FDA-AF06-2FCA-FCF5-28BA11C69635}"/>
              </a:ext>
            </a:extLst>
          </p:cNvPr>
          <p:cNvSpPr>
            <a:spLocks noGrp="1"/>
          </p:cNvSpPr>
          <p:nvPr>
            <p:ph type="sldNum" sz="quarter" idx="5"/>
          </p:nvPr>
        </p:nvSpPr>
        <p:spPr/>
        <p:txBody>
          <a:bodyPr/>
          <a:lstStyle/>
          <a:p>
            <a:fld id="{A4C8E5D6-E240-4AB4-B03F-F45C58F87E64}" type="slidenum">
              <a:rPr lang="en-US" smtClean="0"/>
              <a:t>4</a:t>
            </a:fld>
            <a:endParaRPr lang="en-US" dirty="0"/>
          </a:p>
        </p:txBody>
      </p:sp>
    </p:spTree>
    <p:extLst>
      <p:ext uri="{BB962C8B-B14F-4D97-AF65-F5344CB8AC3E}">
        <p14:creationId xmlns:p14="http://schemas.microsoft.com/office/powerpoint/2010/main" val="2443106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C8E5D6-E240-4AB4-B03F-F45C58F87E64}" type="slidenum">
              <a:rPr lang="en-US" smtClean="0"/>
              <a:t>5</a:t>
            </a:fld>
            <a:endParaRPr lang="en-US" dirty="0"/>
          </a:p>
        </p:txBody>
      </p:sp>
    </p:spTree>
    <p:extLst>
      <p:ext uri="{BB962C8B-B14F-4D97-AF65-F5344CB8AC3E}">
        <p14:creationId xmlns:p14="http://schemas.microsoft.com/office/powerpoint/2010/main" val="4264713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C8E5D6-E240-4AB4-B03F-F45C58F87E64}" type="slidenum">
              <a:rPr lang="en-US" smtClean="0"/>
              <a:t>6</a:t>
            </a:fld>
            <a:endParaRPr lang="en-US" dirty="0"/>
          </a:p>
        </p:txBody>
      </p:sp>
    </p:spTree>
    <p:extLst>
      <p:ext uri="{BB962C8B-B14F-4D97-AF65-F5344CB8AC3E}">
        <p14:creationId xmlns:p14="http://schemas.microsoft.com/office/powerpoint/2010/main" val="2361009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C8E5D6-E240-4AB4-B03F-F45C58F87E64}" type="slidenum">
              <a:rPr lang="en-US" smtClean="0"/>
              <a:t>7</a:t>
            </a:fld>
            <a:endParaRPr lang="en-US" dirty="0"/>
          </a:p>
        </p:txBody>
      </p:sp>
    </p:spTree>
    <p:extLst>
      <p:ext uri="{BB962C8B-B14F-4D97-AF65-F5344CB8AC3E}">
        <p14:creationId xmlns:p14="http://schemas.microsoft.com/office/powerpoint/2010/main" val="4045269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C8E5D6-E240-4AB4-B03F-F45C58F87E64}" type="slidenum">
              <a:rPr lang="en-US" smtClean="0"/>
              <a:t>8</a:t>
            </a:fld>
            <a:endParaRPr lang="en-US" dirty="0"/>
          </a:p>
        </p:txBody>
      </p:sp>
    </p:spTree>
    <p:extLst>
      <p:ext uri="{BB962C8B-B14F-4D97-AF65-F5344CB8AC3E}">
        <p14:creationId xmlns:p14="http://schemas.microsoft.com/office/powerpoint/2010/main" val="3939325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C8E5D6-E240-4AB4-B03F-F45C58F87E64}" type="slidenum">
              <a:rPr lang="en-US" smtClean="0"/>
              <a:t>9</a:t>
            </a:fld>
            <a:endParaRPr lang="en-US" dirty="0"/>
          </a:p>
        </p:txBody>
      </p:sp>
    </p:spTree>
    <p:extLst>
      <p:ext uri="{BB962C8B-B14F-4D97-AF65-F5344CB8AC3E}">
        <p14:creationId xmlns:p14="http://schemas.microsoft.com/office/powerpoint/2010/main" val="35031195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79A576-E870-8AD9-7F34-924A2D0C89EE}"/>
              </a:ext>
            </a:extLst>
          </p:cNvPr>
          <p:cNvPicPr>
            <a:picLocks noChangeAspect="1"/>
          </p:cNvPicPr>
          <p:nvPr userDrawn="1"/>
        </p:nvPicPr>
        <p:blipFill>
          <a:blip r:embed="rId2"/>
          <a:stretch>
            <a:fillRect/>
          </a:stretch>
        </p:blipFill>
        <p:spPr>
          <a:xfrm>
            <a:off x="4710722" y="6478794"/>
            <a:ext cx="2770556" cy="289086"/>
          </a:xfrm>
          <a:prstGeom prst="rect">
            <a:avLst/>
          </a:prstGeom>
        </p:spPr>
      </p:pic>
      <p:pic>
        <p:nvPicPr>
          <p:cNvPr id="8" name="Picture 7">
            <a:extLst>
              <a:ext uri="{FF2B5EF4-FFF2-40B4-BE49-F238E27FC236}">
                <a16:creationId xmlns:a16="http://schemas.microsoft.com/office/drawing/2014/main" id="{F0DEFC20-0884-6366-CBD0-01A2AB6AB27E}"/>
              </a:ext>
            </a:extLst>
          </p:cNvPr>
          <p:cNvPicPr>
            <a:picLocks noChangeAspect="1"/>
          </p:cNvPicPr>
          <p:nvPr userDrawn="1"/>
        </p:nvPicPr>
        <p:blipFill>
          <a:blip r:embed="rId3"/>
          <a:stretch>
            <a:fillRect/>
          </a:stretch>
        </p:blipFill>
        <p:spPr>
          <a:xfrm>
            <a:off x="4264538" y="6023668"/>
            <a:ext cx="3662924" cy="400937"/>
          </a:xfrm>
          <a:prstGeom prst="rect">
            <a:avLst/>
          </a:prstGeom>
        </p:spPr>
      </p:pic>
      <p:sp>
        <p:nvSpPr>
          <p:cNvPr id="5" name="Picture Placeholder 4"/>
          <p:cNvSpPr>
            <a:spLocks noGrp="1"/>
          </p:cNvSpPr>
          <p:nvPr>
            <p:ph type="pic" sz="quarter" idx="13"/>
          </p:nvPr>
        </p:nvSpPr>
        <p:spPr>
          <a:xfrm>
            <a:off x="288586" y="948231"/>
            <a:ext cx="11614827" cy="4241261"/>
          </a:xfrm>
        </p:spPr>
        <p:txBody>
          <a:bodyPr/>
          <a:lstStyle>
            <a:lvl1pPr marL="0" indent="0" algn="ctr">
              <a:buNone/>
              <a:defRPr/>
            </a:lvl1pPr>
          </a:lstStyle>
          <a:p>
            <a:r>
              <a:rPr lang="en-US"/>
              <a:t>Click icon to add picture</a:t>
            </a:r>
            <a:endParaRPr lang="en-US" dirty="0"/>
          </a:p>
        </p:txBody>
      </p:sp>
      <p:sp>
        <p:nvSpPr>
          <p:cNvPr id="3" name="Subtitle 2"/>
          <p:cNvSpPr>
            <a:spLocks noGrp="1"/>
          </p:cNvSpPr>
          <p:nvPr>
            <p:ph type="subTitle" idx="1" hasCustomPrompt="1"/>
          </p:nvPr>
        </p:nvSpPr>
        <p:spPr>
          <a:xfrm>
            <a:off x="2978087" y="2670868"/>
            <a:ext cx="6225309" cy="590321"/>
          </a:xfrm>
        </p:spPr>
        <p:txBody>
          <a:bodyPr anchor="t">
            <a:normAutofit/>
          </a:bodyPr>
          <a:lstStyle>
            <a:lvl1pPr marL="0" indent="0" algn="ctr">
              <a:buNone/>
              <a:defRPr sz="1800" cap="none">
                <a:solidFill>
                  <a:srgbClr val="00A86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 name="Title 1"/>
          <p:cNvSpPr>
            <a:spLocks noGrp="1"/>
          </p:cNvSpPr>
          <p:nvPr>
            <p:ph type="ctrTitle"/>
          </p:nvPr>
        </p:nvSpPr>
        <p:spPr>
          <a:xfrm>
            <a:off x="593968" y="1836692"/>
            <a:ext cx="10993549" cy="862104"/>
          </a:xfrm>
          <a:effectLst/>
        </p:spPr>
        <p:txBody>
          <a:bodyPr anchor="t" anchorCtr="0">
            <a:normAutofit/>
          </a:bodyPr>
          <a:lstStyle>
            <a:lvl1pPr algn="ctr">
              <a:defRPr sz="4000">
                <a:solidFill>
                  <a:srgbClr val="007299"/>
                </a:solidFill>
              </a:defRPr>
            </a:lvl1pPr>
          </a:lstStyle>
          <a:p>
            <a:r>
              <a:rPr lang="en-US"/>
              <a:t>Click to edit Master title style</a:t>
            </a:r>
            <a:endParaRPr lang="en-US" dirty="0"/>
          </a:p>
        </p:txBody>
      </p:sp>
    </p:spTree>
    <p:extLst>
      <p:ext uri="{BB962C8B-B14F-4D97-AF65-F5344CB8AC3E}">
        <p14:creationId xmlns:p14="http://schemas.microsoft.com/office/powerpoint/2010/main" val="4283342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ontent with Caption">
    <p:bg>
      <p:bgPr>
        <a:solidFill>
          <a:srgbClr val="003E5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3A9EED-BC97-28CB-89B8-31D65ED47735}"/>
              </a:ext>
            </a:extLst>
          </p:cNvPr>
          <p:cNvPicPr>
            <a:picLocks noChangeAspect="1"/>
          </p:cNvPicPr>
          <p:nvPr userDrawn="1"/>
        </p:nvPicPr>
        <p:blipFill>
          <a:blip r:embed="rId2"/>
          <a:stretch>
            <a:fillRect/>
          </a:stretch>
        </p:blipFill>
        <p:spPr>
          <a:xfrm>
            <a:off x="10414272" y="6609009"/>
            <a:ext cx="1136135" cy="124359"/>
          </a:xfrm>
          <a:prstGeom prst="rect">
            <a:avLst/>
          </a:prstGeom>
        </p:spPr>
      </p:pic>
      <p:sp>
        <p:nvSpPr>
          <p:cNvPr id="3" name="Content Placeholder 2"/>
          <p:cNvSpPr>
            <a:spLocks noGrp="1"/>
          </p:cNvSpPr>
          <p:nvPr>
            <p:ph idx="1"/>
          </p:nvPr>
        </p:nvSpPr>
        <p:spPr>
          <a:xfrm>
            <a:off x="3256469" y="594483"/>
            <a:ext cx="8758707" cy="5698252"/>
          </a:xfrm>
        </p:spPr>
        <p:txBody>
          <a:bodyPr anchor="ctr">
            <a:normAutofit/>
          </a:bodyPr>
          <a:lstStyle>
            <a:lvl1pPr marL="306000" indent="-306000">
              <a:spcBef>
                <a:spcPts val="0"/>
              </a:spcBef>
              <a:spcAft>
                <a:spcPts val="1800"/>
              </a:spcAft>
              <a:buClr>
                <a:srgbClr val="00A865"/>
              </a:buClr>
              <a:buSzPct val="100000"/>
              <a:buFont typeface="Arial" panose="020B0604020202020204" pitchFamily="34" charset="0"/>
              <a:buChar char="˃"/>
              <a:defRPr sz="2800">
                <a:solidFill>
                  <a:schemeClr val="bg1"/>
                </a:solidFill>
              </a:defRPr>
            </a:lvl1pPr>
            <a:lvl2pPr marL="630000" indent="-306000">
              <a:spcBef>
                <a:spcPts val="0"/>
              </a:spcBef>
              <a:spcAft>
                <a:spcPts val="1800"/>
              </a:spcAft>
              <a:buClr>
                <a:srgbClr val="00A865"/>
              </a:buClr>
              <a:buSzPct val="100000"/>
              <a:buFont typeface="Arial" panose="020B0604020202020204" pitchFamily="34" charset="0"/>
              <a:buChar char="˃"/>
              <a:defRPr sz="2400">
                <a:solidFill>
                  <a:schemeClr val="bg1"/>
                </a:solidFill>
              </a:defRPr>
            </a:lvl2pPr>
            <a:lvl3pPr marL="900000" indent="-270000">
              <a:spcBef>
                <a:spcPts val="0"/>
              </a:spcBef>
              <a:spcAft>
                <a:spcPts val="1800"/>
              </a:spcAft>
              <a:buClr>
                <a:srgbClr val="00A865"/>
              </a:buClr>
              <a:buSzPct val="100000"/>
              <a:buFont typeface="Arial" panose="020B0604020202020204" pitchFamily="34" charset="0"/>
              <a:buChar char="˃"/>
              <a:defRPr sz="2000">
                <a:solidFill>
                  <a:schemeClr val="bg1"/>
                </a:solidFill>
              </a:defRPr>
            </a:lvl3pPr>
            <a:lvl4pPr marL="1242000" indent="-234000">
              <a:spcBef>
                <a:spcPts val="0"/>
              </a:spcBef>
              <a:spcAft>
                <a:spcPts val="1800"/>
              </a:spcAft>
              <a:buClr>
                <a:srgbClr val="00A865"/>
              </a:buClr>
              <a:buSzPct val="100000"/>
              <a:buFont typeface="Arial" panose="020B0604020202020204" pitchFamily="34" charset="0"/>
              <a:buChar char="˃"/>
              <a:defRPr sz="1800">
                <a:solidFill>
                  <a:schemeClr val="bg1"/>
                </a:solidFill>
              </a:defRPr>
            </a:lvl4pPr>
            <a:lvl5pPr marL="1602000" indent="-234000">
              <a:spcBef>
                <a:spcPts val="0"/>
              </a:spcBef>
              <a:spcAft>
                <a:spcPts val="1800"/>
              </a:spcAft>
              <a:buClr>
                <a:srgbClr val="00A865"/>
              </a:buClr>
              <a:buSzPct val="100000"/>
              <a:buFont typeface="Arial" panose="020B0604020202020204" pitchFamily="34" charset="0"/>
              <a:buChar char="˃"/>
              <a:defRPr sz="1800">
                <a:solidFill>
                  <a:schemeClr val="bg1"/>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317427" y="594483"/>
            <a:ext cx="2741656" cy="1722419"/>
          </a:xfrm>
        </p:spPr>
        <p:txBody>
          <a:bodyPr anchor="t" anchorCtr="0">
            <a:noAutofit/>
          </a:bodyPr>
          <a:lstStyle>
            <a:lvl1pPr algn="ctr">
              <a:defRPr sz="4800" b="0">
                <a:solidFill>
                  <a:srgbClr val="00A865"/>
                </a:solidFill>
              </a:defRPr>
            </a:lvl1pPr>
          </a:lstStyle>
          <a:p>
            <a:r>
              <a:rPr lang="en-US" dirty="0"/>
              <a:t>Click to edit Agenda</a:t>
            </a:r>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1053600" y="6456916"/>
            <a:ext cx="1052510" cy="365125"/>
          </a:xfrm>
        </p:spPr>
        <p:txBody>
          <a:bodyPr/>
          <a:lstStyle>
            <a:lvl1pPr>
              <a:defRPr>
                <a:solidFill>
                  <a:schemeClr val="bg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045955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0306" y="51031"/>
            <a:ext cx="11304494" cy="642550"/>
          </a:xfrm>
        </p:spPr>
        <p:txBody>
          <a:bodyPr/>
          <a:lstStyle/>
          <a:p>
            <a:r>
              <a:rPr lang="en-US"/>
              <a:t>Click to edit Master title style</a:t>
            </a:r>
            <a:endParaRPr lang="en-US" dirty="0"/>
          </a:p>
        </p:txBody>
      </p:sp>
      <p:sp>
        <p:nvSpPr>
          <p:cNvPr id="3" name="Content Placeholder 2"/>
          <p:cNvSpPr>
            <a:spLocks noGrp="1"/>
          </p:cNvSpPr>
          <p:nvPr>
            <p:ph idx="1"/>
          </p:nvPr>
        </p:nvSpPr>
        <p:spPr>
          <a:xfrm>
            <a:off x="430306" y="1057835"/>
            <a:ext cx="11180501" cy="540571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61648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0306" y="51031"/>
            <a:ext cx="11304494" cy="642550"/>
          </a:xfrm>
        </p:spPr>
        <p:txBody>
          <a:bodyPr/>
          <a:lstStyle/>
          <a:p>
            <a:r>
              <a:rPr lang="en-US"/>
              <a:t>Click to edit Master title style</a:t>
            </a:r>
            <a:endParaRPr lang="en-US" dirty="0"/>
          </a:p>
        </p:txBody>
      </p:sp>
      <p:sp>
        <p:nvSpPr>
          <p:cNvPr id="4" name="Picture Placeholder 6">
            <a:extLst>
              <a:ext uri="{FF2B5EF4-FFF2-40B4-BE49-F238E27FC236}">
                <a16:creationId xmlns:a16="http://schemas.microsoft.com/office/drawing/2014/main" id="{34E819E6-B378-2712-3827-55F83F6E96A9}"/>
              </a:ext>
            </a:extLst>
          </p:cNvPr>
          <p:cNvSpPr>
            <a:spLocks noGrp="1"/>
          </p:cNvSpPr>
          <p:nvPr>
            <p:ph type="pic" sz="quarter" idx="10"/>
          </p:nvPr>
        </p:nvSpPr>
        <p:spPr>
          <a:xfrm>
            <a:off x="603504" y="1819656"/>
            <a:ext cx="2276856" cy="2260600"/>
          </a:xfrm>
        </p:spPr>
        <p:txBody>
          <a:bodyPr>
            <a:normAutofit/>
          </a:bodyPr>
          <a:lstStyle>
            <a:lvl1pPr>
              <a:defRPr sz="180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5" name="Picture Placeholder 6">
            <a:extLst>
              <a:ext uri="{FF2B5EF4-FFF2-40B4-BE49-F238E27FC236}">
                <a16:creationId xmlns:a16="http://schemas.microsoft.com/office/drawing/2014/main" id="{4567531C-EF20-518C-AA11-4B052DC773B1}"/>
              </a:ext>
            </a:extLst>
          </p:cNvPr>
          <p:cNvSpPr>
            <a:spLocks noGrp="1"/>
          </p:cNvSpPr>
          <p:nvPr>
            <p:ph type="pic" sz="quarter" idx="11"/>
          </p:nvPr>
        </p:nvSpPr>
        <p:spPr>
          <a:xfrm>
            <a:off x="3511296" y="1819656"/>
            <a:ext cx="2276856" cy="2260600"/>
          </a:xfrm>
        </p:spPr>
        <p:txBody>
          <a:bodyPr>
            <a:normAutofit/>
          </a:bodyPr>
          <a:lstStyle>
            <a:lvl1pPr>
              <a:defRPr sz="180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6" name="Picture Placeholder 6">
            <a:extLst>
              <a:ext uri="{FF2B5EF4-FFF2-40B4-BE49-F238E27FC236}">
                <a16:creationId xmlns:a16="http://schemas.microsoft.com/office/drawing/2014/main" id="{D25586EC-2B41-33EA-0842-0D9CA8CDAD1F}"/>
              </a:ext>
            </a:extLst>
          </p:cNvPr>
          <p:cNvSpPr>
            <a:spLocks noGrp="1"/>
          </p:cNvSpPr>
          <p:nvPr>
            <p:ph type="pic" sz="quarter" idx="12"/>
          </p:nvPr>
        </p:nvSpPr>
        <p:spPr>
          <a:xfrm>
            <a:off x="6437376" y="1819656"/>
            <a:ext cx="2276856" cy="2260600"/>
          </a:xfrm>
        </p:spPr>
        <p:txBody>
          <a:bodyPr>
            <a:normAutofit/>
          </a:bodyPr>
          <a:lstStyle>
            <a:lvl1pPr>
              <a:defRPr sz="180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7" name="Picture Placeholder 6">
            <a:extLst>
              <a:ext uri="{FF2B5EF4-FFF2-40B4-BE49-F238E27FC236}">
                <a16:creationId xmlns:a16="http://schemas.microsoft.com/office/drawing/2014/main" id="{FDE90A41-D1D8-EFCC-586F-766639B472DD}"/>
              </a:ext>
            </a:extLst>
          </p:cNvPr>
          <p:cNvSpPr>
            <a:spLocks noGrp="1"/>
          </p:cNvSpPr>
          <p:nvPr>
            <p:ph type="pic" sz="quarter" idx="13"/>
          </p:nvPr>
        </p:nvSpPr>
        <p:spPr>
          <a:xfrm>
            <a:off x="9381744" y="1819656"/>
            <a:ext cx="2276856" cy="2260600"/>
          </a:xfrm>
        </p:spPr>
        <p:txBody>
          <a:bodyPr>
            <a:normAutofit/>
          </a:bodyPr>
          <a:lstStyle>
            <a:lvl1pPr>
              <a:defRPr sz="1800">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8" name="Text Placeholder 17">
            <a:extLst>
              <a:ext uri="{FF2B5EF4-FFF2-40B4-BE49-F238E27FC236}">
                <a16:creationId xmlns:a16="http://schemas.microsoft.com/office/drawing/2014/main" id="{7F6630DB-0914-E0C9-274D-876B9101656C}"/>
              </a:ext>
            </a:extLst>
          </p:cNvPr>
          <p:cNvSpPr>
            <a:spLocks noGrp="1"/>
          </p:cNvSpPr>
          <p:nvPr>
            <p:ph type="body" sz="quarter" idx="14" hasCustomPrompt="1"/>
          </p:nvPr>
        </p:nvSpPr>
        <p:spPr>
          <a:xfrm>
            <a:off x="603504" y="4252663"/>
            <a:ext cx="2347067" cy="274320"/>
          </a:xfrm>
        </p:spPr>
        <p:txBody>
          <a:bodyPr lIns="0" anchor="ctr" anchorCtr="0">
            <a:noAutofit/>
          </a:bodyPr>
          <a:lstStyle>
            <a:lvl1pPr marL="0" indent="0" algn="l">
              <a:buNone/>
              <a:defRPr sz="1400" b="1">
                <a:solidFill>
                  <a:srgbClr val="003E52"/>
                </a:solidFill>
                <a:latin typeface="Arial" panose="020B0604020202020204" pitchFamily="34" charset="0"/>
                <a:cs typeface="Arial" panose="020B0604020202020204" pitchFamily="34" charset="0"/>
              </a:defRPr>
            </a:lvl1pPr>
            <a:lvl2pPr marL="457200" indent="0">
              <a:buNone/>
              <a:defRPr sz="1400">
                <a:solidFill>
                  <a:schemeClr val="accent4"/>
                </a:solidFill>
                <a:latin typeface="Avenir Book" panose="02000503020000020003" pitchFamily="2" charset="0"/>
              </a:defRPr>
            </a:lvl2pPr>
            <a:lvl3pPr marL="914400" indent="0">
              <a:buNone/>
              <a:defRPr sz="1200">
                <a:solidFill>
                  <a:schemeClr val="accent4"/>
                </a:solidFill>
                <a:latin typeface="Avenir Book" panose="02000503020000020003" pitchFamily="2" charset="0"/>
              </a:defRPr>
            </a:lvl3pPr>
            <a:lvl4pPr marL="1371600" indent="0">
              <a:buNone/>
              <a:defRPr sz="1100">
                <a:solidFill>
                  <a:schemeClr val="accent4"/>
                </a:solidFill>
                <a:latin typeface="Avenir Book" panose="02000503020000020003" pitchFamily="2" charset="0"/>
              </a:defRPr>
            </a:lvl4pPr>
            <a:lvl5pPr marL="1828800" indent="0">
              <a:buNone/>
              <a:defRPr sz="1100">
                <a:solidFill>
                  <a:schemeClr val="accent4"/>
                </a:solidFill>
                <a:latin typeface="Avenir Book" panose="02000503020000020003" pitchFamily="2" charset="0"/>
              </a:defRPr>
            </a:lvl5pPr>
          </a:lstStyle>
          <a:p>
            <a:pPr lvl="0"/>
            <a:r>
              <a:rPr lang="en-US" dirty="0"/>
              <a:t>Click to edit master</a:t>
            </a:r>
          </a:p>
        </p:txBody>
      </p:sp>
      <p:sp>
        <p:nvSpPr>
          <p:cNvPr id="9" name="Text Placeholder 17">
            <a:extLst>
              <a:ext uri="{FF2B5EF4-FFF2-40B4-BE49-F238E27FC236}">
                <a16:creationId xmlns:a16="http://schemas.microsoft.com/office/drawing/2014/main" id="{90DF59ED-F304-C89D-55CE-486381141754}"/>
              </a:ext>
            </a:extLst>
          </p:cNvPr>
          <p:cNvSpPr>
            <a:spLocks noGrp="1"/>
          </p:cNvSpPr>
          <p:nvPr>
            <p:ph type="body" sz="quarter" idx="15" hasCustomPrompt="1"/>
          </p:nvPr>
        </p:nvSpPr>
        <p:spPr>
          <a:xfrm>
            <a:off x="603504" y="4515353"/>
            <a:ext cx="2347067" cy="274320"/>
          </a:xfrm>
        </p:spPr>
        <p:txBody>
          <a:bodyPr lIns="0">
            <a:noAutofit/>
          </a:bodyPr>
          <a:lstStyle>
            <a:lvl1pPr marL="0" indent="0" algn="l">
              <a:lnSpc>
                <a:spcPct val="100000"/>
              </a:lnSpc>
              <a:buNone/>
              <a:defRPr sz="1400">
                <a:solidFill>
                  <a:srgbClr val="00A865"/>
                </a:solidFill>
                <a:latin typeface="Arial" panose="020B0604020202020204" pitchFamily="34" charset="0"/>
                <a:cs typeface="Arial" panose="020B0604020202020204" pitchFamily="34" charset="0"/>
              </a:defRPr>
            </a:lvl1pPr>
            <a:lvl2pPr marL="457200" indent="0">
              <a:buNone/>
              <a:defRPr sz="1400">
                <a:solidFill>
                  <a:schemeClr val="accent4"/>
                </a:solidFill>
                <a:latin typeface="Avenir Book" panose="02000503020000020003" pitchFamily="2" charset="0"/>
              </a:defRPr>
            </a:lvl2pPr>
            <a:lvl3pPr marL="914400" indent="0">
              <a:buNone/>
              <a:defRPr sz="1200">
                <a:solidFill>
                  <a:schemeClr val="accent4"/>
                </a:solidFill>
                <a:latin typeface="Avenir Book" panose="02000503020000020003" pitchFamily="2" charset="0"/>
              </a:defRPr>
            </a:lvl3pPr>
            <a:lvl4pPr marL="1371600" indent="0">
              <a:buNone/>
              <a:defRPr sz="1100">
                <a:solidFill>
                  <a:schemeClr val="accent4"/>
                </a:solidFill>
                <a:latin typeface="Avenir Book" panose="02000503020000020003" pitchFamily="2" charset="0"/>
              </a:defRPr>
            </a:lvl4pPr>
            <a:lvl5pPr marL="1828800" indent="0">
              <a:buNone/>
              <a:defRPr sz="1100">
                <a:solidFill>
                  <a:schemeClr val="accent4"/>
                </a:solidFill>
                <a:latin typeface="Avenir Book" panose="02000503020000020003" pitchFamily="2" charset="0"/>
              </a:defRPr>
            </a:lvl5pPr>
          </a:lstStyle>
          <a:p>
            <a:pPr lvl="0"/>
            <a:r>
              <a:rPr lang="en-US" dirty="0"/>
              <a:t>Click to edit master</a:t>
            </a:r>
          </a:p>
        </p:txBody>
      </p:sp>
      <p:sp>
        <p:nvSpPr>
          <p:cNvPr id="10" name="Text Placeholder 17">
            <a:extLst>
              <a:ext uri="{FF2B5EF4-FFF2-40B4-BE49-F238E27FC236}">
                <a16:creationId xmlns:a16="http://schemas.microsoft.com/office/drawing/2014/main" id="{44B66B75-E00F-F251-6B25-8BEDD16139CE}"/>
              </a:ext>
            </a:extLst>
          </p:cNvPr>
          <p:cNvSpPr>
            <a:spLocks noGrp="1"/>
          </p:cNvSpPr>
          <p:nvPr>
            <p:ph type="body" sz="quarter" idx="16" hasCustomPrompt="1"/>
          </p:nvPr>
        </p:nvSpPr>
        <p:spPr>
          <a:xfrm>
            <a:off x="3511296" y="4252663"/>
            <a:ext cx="2347067" cy="274320"/>
          </a:xfrm>
        </p:spPr>
        <p:txBody>
          <a:bodyPr lIns="0" anchor="ctr" anchorCtr="0">
            <a:noAutofit/>
          </a:bodyPr>
          <a:lstStyle>
            <a:lvl1pPr marL="0" indent="0" algn="l">
              <a:buNone/>
              <a:defRPr sz="1400" b="1">
                <a:solidFill>
                  <a:srgbClr val="003E52"/>
                </a:solidFill>
                <a:latin typeface="Arial" panose="020B0604020202020204" pitchFamily="34" charset="0"/>
                <a:cs typeface="Arial" panose="020B0604020202020204" pitchFamily="34" charset="0"/>
              </a:defRPr>
            </a:lvl1pPr>
            <a:lvl2pPr marL="457200" indent="0">
              <a:buNone/>
              <a:defRPr sz="1400">
                <a:solidFill>
                  <a:schemeClr val="accent4"/>
                </a:solidFill>
                <a:latin typeface="Avenir Book" panose="02000503020000020003" pitchFamily="2" charset="0"/>
              </a:defRPr>
            </a:lvl2pPr>
            <a:lvl3pPr marL="914400" indent="0">
              <a:buNone/>
              <a:defRPr sz="1200">
                <a:solidFill>
                  <a:schemeClr val="accent4"/>
                </a:solidFill>
                <a:latin typeface="Avenir Book" panose="02000503020000020003" pitchFamily="2" charset="0"/>
              </a:defRPr>
            </a:lvl3pPr>
            <a:lvl4pPr marL="1371600" indent="0">
              <a:buNone/>
              <a:defRPr sz="1100">
                <a:solidFill>
                  <a:schemeClr val="accent4"/>
                </a:solidFill>
                <a:latin typeface="Avenir Book" panose="02000503020000020003" pitchFamily="2" charset="0"/>
              </a:defRPr>
            </a:lvl4pPr>
            <a:lvl5pPr marL="1828800" indent="0">
              <a:buNone/>
              <a:defRPr sz="1100">
                <a:solidFill>
                  <a:schemeClr val="accent4"/>
                </a:solidFill>
                <a:latin typeface="Avenir Book" panose="02000503020000020003" pitchFamily="2" charset="0"/>
              </a:defRPr>
            </a:lvl5pPr>
          </a:lstStyle>
          <a:p>
            <a:pPr lvl="0"/>
            <a:r>
              <a:rPr lang="en-US"/>
              <a:t>Click to edit master</a:t>
            </a:r>
          </a:p>
        </p:txBody>
      </p:sp>
      <p:sp>
        <p:nvSpPr>
          <p:cNvPr id="11" name="Text Placeholder 17">
            <a:extLst>
              <a:ext uri="{FF2B5EF4-FFF2-40B4-BE49-F238E27FC236}">
                <a16:creationId xmlns:a16="http://schemas.microsoft.com/office/drawing/2014/main" id="{5277F691-4C84-32F8-53D3-EF4D7475A893}"/>
              </a:ext>
            </a:extLst>
          </p:cNvPr>
          <p:cNvSpPr>
            <a:spLocks noGrp="1"/>
          </p:cNvSpPr>
          <p:nvPr>
            <p:ph type="body" sz="quarter" idx="17" hasCustomPrompt="1"/>
          </p:nvPr>
        </p:nvSpPr>
        <p:spPr>
          <a:xfrm>
            <a:off x="3511296" y="4515353"/>
            <a:ext cx="2347067" cy="274320"/>
          </a:xfrm>
        </p:spPr>
        <p:txBody>
          <a:bodyPr lIns="0">
            <a:noAutofit/>
          </a:bodyPr>
          <a:lstStyle>
            <a:lvl1pPr marL="0" indent="0" algn="l">
              <a:lnSpc>
                <a:spcPct val="100000"/>
              </a:lnSpc>
              <a:buNone/>
              <a:defRPr sz="1400">
                <a:solidFill>
                  <a:srgbClr val="00A865"/>
                </a:solidFill>
                <a:latin typeface="Arial" panose="020B0604020202020204" pitchFamily="34" charset="0"/>
                <a:cs typeface="Arial" panose="020B0604020202020204" pitchFamily="34" charset="0"/>
              </a:defRPr>
            </a:lvl1pPr>
            <a:lvl2pPr marL="457200" indent="0">
              <a:buNone/>
              <a:defRPr sz="1400">
                <a:solidFill>
                  <a:schemeClr val="accent4"/>
                </a:solidFill>
                <a:latin typeface="Avenir Book" panose="02000503020000020003" pitchFamily="2" charset="0"/>
              </a:defRPr>
            </a:lvl2pPr>
            <a:lvl3pPr marL="914400" indent="0">
              <a:buNone/>
              <a:defRPr sz="1200">
                <a:solidFill>
                  <a:schemeClr val="accent4"/>
                </a:solidFill>
                <a:latin typeface="Avenir Book" panose="02000503020000020003" pitchFamily="2" charset="0"/>
              </a:defRPr>
            </a:lvl3pPr>
            <a:lvl4pPr marL="1371600" indent="0">
              <a:buNone/>
              <a:defRPr sz="1100">
                <a:solidFill>
                  <a:schemeClr val="accent4"/>
                </a:solidFill>
                <a:latin typeface="Avenir Book" panose="02000503020000020003" pitchFamily="2" charset="0"/>
              </a:defRPr>
            </a:lvl4pPr>
            <a:lvl5pPr marL="1828800" indent="0">
              <a:buNone/>
              <a:defRPr sz="1100">
                <a:solidFill>
                  <a:schemeClr val="accent4"/>
                </a:solidFill>
                <a:latin typeface="Avenir Book" panose="02000503020000020003" pitchFamily="2" charset="0"/>
              </a:defRPr>
            </a:lvl5pPr>
          </a:lstStyle>
          <a:p>
            <a:pPr lvl="0"/>
            <a:r>
              <a:rPr lang="en-US"/>
              <a:t>Click to edit master</a:t>
            </a:r>
          </a:p>
        </p:txBody>
      </p:sp>
      <p:sp>
        <p:nvSpPr>
          <p:cNvPr id="12" name="Text Placeholder 17">
            <a:extLst>
              <a:ext uri="{FF2B5EF4-FFF2-40B4-BE49-F238E27FC236}">
                <a16:creationId xmlns:a16="http://schemas.microsoft.com/office/drawing/2014/main" id="{F295327E-05D3-108A-4B15-ED1A3FD3F21B}"/>
              </a:ext>
            </a:extLst>
          </p:cNvPr>
          <p:cNvSpPr>
            <a:spLocks noGrp="1"/>
          </p:cNvSpPr>
          <p:nvPr>
            <p:ph type="body" sz="quarter" idx="18" hasCustomPrompt="1"/>
          </p:nvPr>
        </p:nvSpPr>
        <p:spPr>
          <a:xfrm>
            <a:off x="6437376" y="4252663"/>
            <a:ext cx="2331720" cy="274320"/>
          </a:xfrm>
        </p:spPr>
        <p:txBody>
          <a:bodyPr lIns="0" anchor="ctr" anchorCtr="0">
            <a:noAutofit/>
          </a:bodyPr>
          <a:lstStyle>
            <a:lvl1pPr marL="0" indent="0" algn="l">
              <a:buNone/>
              <a:defRPr sz="1400" b="1">
                <a:solidFill>
                  <a:srgbClr val="003E52"/>
                </a:solidFill>
                <a:latin typeface="Arial" panose="020B0604020202020204" pitchFamily="34" charset="0"/>
                <a:cs typeface="Arial" panose="020B0604020202020204" pitchFamily="34" charset="0"/>
              </a:defRPr>
            </a:lvl1pPr>
            <a:lvl2pPr marL="457200" indent="0">
              <a:buNone/>
              <a:defRPr sz="1400">
                <a:solidFill>
                  <a:schemeClr val="accent4"/>
                </a:solidFill>
                <a:latin typeface="Avenir Book" panose="02000503020000020003" pitchFamily="2" charset="0"/>
              </a:defRPr>
            </a:lvl2pPr>
            <a:lvl3pPr marL="914400" indent="0">
              <a:buNone/>
              <a:defRPr sz="1200">
                <a:solidFill>
                  <a:schemeClr val="accent4"/>
                </a:solidFill>
                <a:latin typeface="Avenir Book" panose="02000503020000020003" pitchFamily="2" charset="0"/>
              </a:defRPr>
            </a:lvl3pPr>
            <a:lvl4pPr marL="1371600" indent="0">
              <a:buNone/>
              <a:defRPr sz="1100">
                <a:solidFill>
                  <a:schemeClr val="accent4"/>
                </a:solidFill>
                <a:latin typeface="Avenir Book" panose="02000503020000020003" pitchFamily="2" charset="0"/>
              </a:defRPr>
            </a:lvl4pPr>
            <a:lvl5pPr marL="1828800" indent="0">
              <a:buNone/>
              <a:defRPr sz="1100">
                <a:solidFill>
                  <a:schemeClr val="accent4"/>
                </a:solidFill>
                <a:latin typeface="Avenir Book" panose="02000503020000020003" pitchFamily="2" charset="0"/>
              </a:defRPr>
            </a:lvl5pPr>
          </a:lstStyle>
          <a:p>
            <a:pPr lvl="0"/>
            <a:r>
              <a:rPr lang="en-US"/>
              <a:t>Click to edit master</a:t>
            </a:r>
          </a:p>
        </p:txBody>
      </p:sp>
      <p:sp>
        <p:nvSpPr>
          <p:cNvPr id="13" name="Text Placeholder 17">
            <a:extLst>
              <a:ext uri="{FF2B5EF4-FFF2-40B4-BE49-F238E27FC236}">
                <a16:creationId xmlns:a16="http://schemas.microsoft.com/office/drawing/2014/main" id="{EA6434FD-1015-71CD-6A7C-AB29FA44D968}"/>
              </a:ext>
            </a:extLst>
          </p:cNvPr>
          <p:cNvSpPr>
            <a:spLocks noGrp="1"/>
          </p:cNvSpPr>
          <p:nvPr>
            <p:ph type="body" sz="quarter" idx="19" hasCustomPrompt="1"/>
          </p:nvPr>
        </p:nvSpPr>
        <p:spPr>
          <a:xfrm>
            <a:off x="6437376" y="4515353"/>
            <a:ext cx="2331720" cy="274320"/>
          </a:xfrm>
        </p:spPr>
        <p:txBody>
          <a:bodyPr lIns="0">
            <a:noAutofit/>
          </a:bodyPr>
          <a:lstStyle>
            <a:lvl1pPr marL="0" indent="0" algn="l">
              <a:lnSpc>
                <a:spcPct val="100000"/>
              </a:lnSpc>
              <a:buNone/>
              <a:defRPr sz="1400">
                <a:solidFill>
                  <a:srgbClr val="00A865"/>
                </a:solidFill>
                <a:latin typeface="Arial" panose="020B0604020202020204" pitchFamily="34" charset="0"/>
                <a:cs typeface="Arial" panose="020B0604020202020204" pitchFamily="34" charset="0"/>
              </a:defRPr>
            </a:lvl1pPr>
            <a:lvl2pPr marL="457200" indent="0">
              <a:buNone/>
              <a:defRPr sz="1400">
                <a:solidFill>
                  <a:schemeClr val="accent4"/>
                </a:solidFill>
                <a:latin typeface="Avenir Book" panose="02000503020000020003" pitchFamily="2" charset="0"/>
              </a:defRPr>
            </a:lvl2pPr>
            <a:lvl3pPr marL="914400" indent="0">
              <a:buNone/>
              <a:defRPr sz="1200">
                <a:solidFill>
                  <a:schemeClr val="accent4"/>
                </a:solidFill>
                <a:latin typeface="Avenir Book" panose="02000503020000020003" pitchFamily="2" charset="0"/>
              </a:defRPr>
            </a:lvl3pPr>
            <a:lvl4pPr marL="1371600" indent="0">
              <a:buNone/>
              <a:defRPr sz="1100">
                <a:solidFill>
                  <a:schemeClr val="accent4"/>
                </a:solidFill>
                <a:latin typeface="Avenir Book" panose="02000503020000020003" pitchFamily="2" charset="0"/>
              </a:defRPr>
            </a:lvl4pPr>
            <a:lvl5pPr marL="1828800" indent="0">
              <a:buNone/>
              <a:defRPr sz="1100">
                <a:solidFill>
                  <a:schemeClr val="accent4"/>
                </a:solidFill>
                <a:latin typeface="Avenir Book" panose="02000503020000020003" pitchFamily="2" charset="0"/>
              </a:defRPr>
            </a:lvl5pPr>
          </a:lstStyle>
          <a:p>
            <a:pPr lvl="0"/>
            <a:r>
              <a:rPr lang="en-US"/>
              <a:t>Click to edit master</a:t>
            </a:r>
          </a:p>
        </p:txBody>
      </p:sp>
      <p:sp>
        <p:nvSpPr>
          <p:cNvPr id="14" name="Text Placeholder 17">
            <a:extLst>
              <a:ext uri="{FF2B5EF4-FFF2-40B4-BE49-F238E27FC236}">
                <a16:creationId xmlns:a16="http://schemas.microsoft.com/office/drawing/2014/main" id="{19817BB1-0AD9-A8D5-7F50-9CB335587F25}"/>
              </a:ext>
            </a:extLst>
          </p:cNvPr>
          <p:cNvSpPr>
            <a:spLocks noGrp="1"/>
          </p:cNvSpPr>
          <p:nvPr>
            <p:ph type="body" sz="quarter" idx="20" hasCustomPrompt="1"/>
          </p:nvPr>
        </p:nvSpPr>
        <p:spPr>
          <a:xfrm>
            <a:off x="9381744" y="4252663"/>
            <a:ext cx="2332882" cy="274320"/>
          </a:xfrm>
        </p:spPr>
        <p:txBody>
          <a:bodyPr lIns="0" anchor="ctr" anchorCtr="0">
            <a:noAutofit/>
          </a:bodyPr>
          <a:lstStyle>
            <a:lvl1pPr marL="0" indent="0" algn="l">
              <a:buNone/>
              <a:defRPr sz="1400" b="1">
                <a:solidFill>
                  <a:srgbClr val="003E52"/>
                </a:solidFill>
                <a:latin typeface="Arial" panose="020B0604020202020204" pitchFamily="34" charset="0"/>
                <a:cs typeface="Arial" panose="020B0604020202020204" pitchFamily="34" charset="0"/>
              </a:defRPr>
            </a:lvl1pPr>
            <a:lvl2pPr marL="457200" indent="0">
              <a:buNone/>
              <a:defRPr sz="1400">
                <a:solidFill>
                  <a:schemeClr val="accent4"/>
                </a:solidFill>
                <a:latin typeface="Avenir Book" panose="02000503020000020003" pitchFamily="2" charset="0"/>
              </a:defRPr>
            </a:lvl2pPr>
            <a:lvl3pPr marL="914400" indent="0">
              <a:buNone/>
              <a:defRPr sz="1200">
                <a:solidFill>
                  <a:schemeClr val="accent4"/>
                </a:solidFill>
                <a:latin typeface="Avenir Book" panose="02000503020000020003" pitchFamily="2" charset="0"/>
              </a:defRPr>
            </a:lvl3pPr>
            <a:lvl4pPr marL="1371600" indent="0">
              <a:buNone/>
              <a:defRPr sz="1100">
                <a:solidFill>
                  <a:schemeClr val="accent4"/>
                </a:solidFill>
                <a:latin typeface="Avenir Book" panose="02000503020000020003" pitchFamily="2" charset="0"/>
              </a:defRPr>
            </a:lvl4pPr>
            <a:lvl5pPr marL="1828800" indent="0">
              <a:buNone/>
              <a:defRPr sz="1100">
                <a:solidFill>
                  <a:schemeClr val="accent4"/>
                </a:solidFill>
                <a:latin typeface="Avenir Book" panose="02000503020000020003" pitchFamily="2" charset="0"/>
              </a:defRPr>
            </a:lvl5pPr>
          </a:lstStyle>
          <a:p>
            <a:pPr lvl="0"/>
            <a:r>
              <a:rPr lang="en-US"/>
              <a:t>Click to edit master</a:t>
            </a:r>
          </a:p>
        </p:txBody>
      </p:sp>
      <p:sp>
        <p:nvSpPr>
          <p:cNvPr id="15" name="Text Placeholder 17">
            <a:extLst>
              <a:ext uri="{FF2B5EF4-FFF2-40B4-BE49-F238E27FC236}">
                <a16:creationId xmlns:a16="http://schemas.microsoft.com/office/drawing/2014/main" id="{C63CBE61-E963-20DD-1673-748713E65142}"/>
              </a:ext>
            </a:extLst>
          </p:cNvPr>
          <p:cNvSpPr>
            <a:spLocks noGrp="1"/>
          </p:cNvSpPr>
          <p:nvPr>
            <p:ph type="body" sz="quarter" idx="21" hasCustomPrompt="1"/>
          </p:nvPr>
        </p:nvSpPr>
        <p:spPr>
          <a:xfrm>
            <a:off x="9381744" y="4515353"/>
            <a:ext cx="2332882" cy="274320"/>
          </a:xfrm>
        </p:spPr>
        <p:txBody>
          <a:bodyPr lIns="0">
            <a:noAutofit/>
          </a:bodyPr>
          <a:lstStyle>
            <a:lvl1pPr marL="0" indent="0" algn="l">
              <a:lnSpc>
                <a:spcPct val="100000"/>
              </a:lnSpc>
              <a:buNone/>
              <a:defRPr sz="1400">
                <a:solidFill>
                  <a:srgbClr val="00A865"/>
                </a:solidFill>
                <a:latin typeface="Arial" panose="020B0604020202020204" pitchFamily="34" charset="0"/>
                <a:cs typeface="Arial" panose="020B0604020202020204" pitchFamily="34" charset="0"/>
              </a:defRPr>
            </a:lvl1pPr>
            <a:lvl2pPr marL="457200" indent="0">
              <a:buNone/>
              <a:defRPr sz="1400">
                <a:solidFill>
                  <a:schemeClr val="accent4"/>
                </a:solidFill>
                <a:latin typeface="Avenir Book" panose="02000503020000020003" pitchFamily="2" charset="0"/>
              </a:defRPr>
            </a:lvl2pPr>
            <a:lvl3pPr marL="914400" indent="0">
              <a:buNone/>
              <a:defRPr sz="1200">
                <a:solidFill>
                  <a:schemeClr val="accent4"/>
                </a:solidFill>
                <a:latin typeface="Avenir Book" panose="02000503020000020003" pitchFamily="2" charset="0"/>
              </a:defRPr>
            </a:lvl3pPr>
            <a:lvl4pPr marL="1371600" indent="0">
              <a:buNone/>
              <a:defRPr sz="1100">
                <a:solidFill>
                  <a:schemeClr val="accent4"/>
                </a:solidFill>
                <a:latin typeface="Avenir Book" panose="02000503020000020003" pitchFamily="2" charset="0"/>
              </a:defRPr>
            </a:lvl4pPr>
            <a:lvl5pPr marL="1828800" indent="0">
              <a:buNone/>
              <a:defRPr sz="1100">
                <a:solidFill>
                  <a:schemeClr val="accent4"/>
                </a:solidFill>
                <a:latin typeface="Avenir Book" panose="02000503020000020003" pitchFamily="2" charset="0"/>
              </a:defRPr>
            </a:lvl5pPr>
          </a:lstStyle>
          <a:p>
            <a:pPr lvl="0"/>
            <a:r>
              <a:rPr lang="en-US"/>
              <a:t>Click to edit master</a:t>
            </a:r>
          </a:p>
        </p:txBody>
      </p:sp>
    </p:spTree>
    <p:extLst>
      <p:ext uri="{BB962C8B-B14F-4D97-AF65-F5344CB8AC3E}">
        <p14:creationId xmlns:p14="http://schemas.microsoft.com/office/powerpoint/2010/main" val="3553292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Full Page Photo">
    <p:spTree>
      <p:nvGrpSpPr>
        <p:cNvPr id="1" name=""/>
        <p:cNvGrpSpPr/>
        <p:nvPr/>
      </p:nvGrpSpPr>
      <p:grpSpPr>
        <a:xfrm>
          <a:off x="0" y="0"/>
          <a:ext cx="0" cy="0"/>
          <a:chOff x="0" y="0"/>
          <a:chExt cx="0" cy="0"/>
        </a:xfrm>
      </p:grpSpPr>
      <p:sp>
        <p:nvSpPr>
          <p:cNvPr id="2" name="Title 1"/>
          <p:cNvSpPr>
            <a:spLocks noGrp="1"/>
          </p:cNvSpPr>
          <p:nvPr>
            <p:ph type="title"/>
          </p:nvPr>
        </p:nvSpPr>
        <p:spPr>
          <a:xfrm>
            <a:off x="430306" y="51031"/>
            <a:ext cx="11304494" cy="642550"/>
          </a:xfrm>
        </p:spPr>
        <p:txBody>
          <a:bodyPr/>
          <a:lstStyle/>
          <a:p>
            <a:r>
              <a:rPr lang="en-US"/>
              <a:t>Click to edit Master title style</a:t>
            </a:r>
            <a:endParaRPr lang="en-US" dirty="0"/>
          </a:p>
        </p:txBody>
      </p:sp>
      <p:sp>
        <p:nvSpPr>
          <p:cNvPr id="4" name="Picture Placeholder 4">
            <a:extLst>
              <a:ext uri="{FF2B5EF4-FFF2-40B4-BE49-F238E27FC236}">
                <a16:creationId xmlns:a16="http://schemas.microsoft.com/office/drawing/2014/main" id="{DBD17CC6-CC81-3CEB-7E09-CB476AB4BBE8}"/>
              </a:ext>
            </a:extLst>
          </p:cNvPr>
          <p:cNvSpPr>
            <a:spLocks noGrp="1"/>
          </p:cNvSpPr>
          <p:nvPr>
            <p:ph type="pic" sz="quarter" idx="13"/>
          </p:nvPr>
        </p:nvSpPr>
        <p:spPr>
          <a:xfrm>
            <a:off x="288586" y="768484"/>
            <a:ext cx="11614827" cy="5830620"/>
          </a:xfrm>
        </p:spPr>
        <p:txBody>
          <a:bodyPr/>
          <a:lstStyle>
            <a:lvl1pPr marL="0" indent="0" algn="ctr">
              <a:buNone/>
              <a:defRPr/>
            </a:lvl1pPr>
          </a:lstStyle>
          <a:p>
            <a:r>
              <a:rPr lang="en-US" dirty="0"/>
              <a:t>Click icon to add picture</a:t>
            </a:r>
          </a:p>
        </p:txBody>
      </p:sp>
    </p:spTree>
    <p:extLst>
      <p:ext uri="{BB962C8B-B14F-4D97-AF65-F5344CB8AC3E}">
        <p14:creationId xmlns:p14="http://schemas.microsoft.com/office/powerpoint/2010/main" val="2787418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007299"/>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1192" y="2355266"/>
            <a:ext cx="11029615" cy="2147467"/>
          </a:xfrm>
        </p:spPr>
        <p:txBody>
          <a:bodyPr anchor="ctr" anchorCtr="0">
            <a:normAutofit/>
          </a:bodyPr>
          <a:lstStyle>
            <a:lvl1pPr algn="ctr">
              <a:defRPr sz="4400" b="0" cap="none">
                <a:solidFill>
                  <a:schemeClr val="bg1"/>
                </a:solidFill>
              </a:defRPr>
            </a:lvl1pPr>
          </a:lstStyle>
          <a:p>
            <a:r>
              <a:rPr lang="en-US" dirty="0"/>
              <a:t>Click To Edit Master Title Style</a:t>
            </a:r>
          </a:p>
        </p:txBody>
      </p:sp>
      <p:pic>
        <p:nvPicPr>
          <p:cNvPr id="3" name="Picture 2">
            <a:extLst>
              <a:ext uri="{FF2B5EF4-FFF2-40B4-BE49-F238E27FC236}">
                <a16:creationId xmlns:a16="http://schemas.microsoft.com/office/drawing/2014/main" id="{1D5FD04D-6F47-A1AF-A1A7-FEA3FBA5F7A8}"/>
              </a:ext>
            </a:extLst>
          </p:cNvPr>
          <p:cNvPicPr>
            <a:picLocks noChangeAspect="1"/>
          </p:cNvPicPr>
          <p:nvPr userDrawn="1"/>
        </p:nvPicPr>
        <p:blipFill>
          <a:blip r:embed="rId2"/>
          <a:stretch>
            <a:fillRect/>
          </a:stretch>
        </p:blipFill>
        <p:spPr>
          <a:xfrm>
            <a:off x="10414272" y="6614069"/>
            <a:ext cx="1136135" cy="124359"/>
          </a:xfrm>
          <a:prstGeom prst="rect">
            <a:avLst/>
          </a:prstGeom>
        </p:spPr>
      </p:pic>
    </p:spTree>
    <p:extLst>
      <p:ext uri="{BB962C8B-B14F-4D97-AF65-F5344CB8AC3E}">
        <p14:creationId xmlns:p14="http://schemas.microsoft.com/office/powerpoint/2010/main" val="3661439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30306" y="68961"/>
            <a:ext cx="11029616" cy="62462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30306" y="969485"/>
            <a:ext cx="5665693" cy="534318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a:extLst>
              <a:ext uri="{FF2B5EF4-FFF2-40B4-BE49-F238E27FC236}">
                <a16:creationId xmlns:a16="http://schemas.microsoft.com/office/drawing/2014/main" id="{6B6F28B1-07CC-7666-CA21-D0CDCB89945C}"/>
              </a:ext>
            </a:extLst>
          </p:cNvPr>
          <p:cNvSpPr>
            <a:spLocks noGrp="1"/>
          </p:cNvSpPr>
          <p:nvPr>
            <p:ph type="pic" sz="quarter" idx="13"/>
          </p:nvPr>
        </p:nvSpPr>
        <p:spPr>
          <a:xfrm>
            <a:off x="6367749" y="969485"/>
            <a:ext cx="5535664" cy="5343180"/>
          </a:xfrm>
        </p:spPr>
        <p:txBody>
          <a:bodyPr/>
          <a:lstStyle>
            <a:lvl1pPr marL="0" indent="0" algn="ctr">
              <a:buNone/>
              <a:defRPr/>
            </a:lvl1pPr>
          </a:lstStyle>
          <a:p>
            <a:r>
              <a:rPr lang="en-US"/>
              <a:t>Click icon to add picture</a:t>
            </a:r>
            <a:endParaRPr lang="en-US" dirty="0"/>
          </a:p>
        </p:txBody>
      </p:sp>
    </p:spTree>
    <p:extLst>
      <p:ext uri="{BB962C8B-B14F-4D97-AF65-F5344CB8AC3E}">
        <p14:creationId xmlns:p14="http://schemas.microsoft.com/office/powerpoint/2010/main" val="2301660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88E89B-D641-A71B-0A91-47734005C4BB}"/>
              </a:ext>
            </a:extLst>
          </p:cNvPr>
          <p:cNvSpPr/>
          <p:nvPr userDrawn="1"/>
        </p:nvSpPr>
        <p:spPr>
          <a:xfrm>
            <a:off x="0" y="0"/>
            <a:ext cx="12192000" cy="6858000"/>
          </a:xfrm>
          <a:prstGeom prst="rect">
            <a:avLst/>
          </a:prstGeom>
          <a:solidFill>
            <a:srgbClr val="003E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2619632" y="3050918"/>
            <a:ext cx="7125730" cy="1427894"/>
          </a:xfrm>
          <a:effectLst>
            <a:outerShdw blurRad="152422" dist="77657" sx="110000" sy="110000" algn="ctr" rotWithShape="0">
              <a:schemeClr val="tx1">
                <a:alpha val="93000"/>
              </a:schemeClr>
            </a:outerShdw>
          </a:effectLst>
        </p:spPr>
        <p:txBody>
          <a:bodyPr anchor="ctr" anchorCtr="0">
            <a:normAutofit/>
          </a:bodyPr>
          <a:lstStyle>
            <a:lvl1pPr marL="0" indent="0" algn="ctr">
              <a:buNone/>
              <a:defRPr sz="1600" spc="0">
                <a:solidFill>
                  <a:schemeClr val="bg1"/>
                </a:solidFill>
                <a:effectLst>
                  <a:outerShdw blurRad="350742" sx="102000" sy="102000" algn="ctr" rotWithShape="0">
                    <a:prstClr val="black">
                      <a:alpha val="40000"/>
                    </a:prstClr>
                  </a:outerShdw>
                </a:effectLst>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2619632" y="1572170"/>
            <a:ext cx="7125730" cy="1128589"/>
          </a:xfrm>
          <a:effectLst>
            <a:outerShdw blurRad="63500" dist="150885" sx="102000" sy="102000" algn="ctr" rotWithShape="0">
              <a:prstClr val="black">
                <a:alpha val="40000"/>
              </a:prstClr>
            </a:outerShdw>
          </a:effectLst>
        </p:spPr>
        <p:txBody>
          <a:bodyPr anchor="ctr" anchorCtr="0">
            <a:noAutofit/>
          </a:bodyPr>
          <a:lstStyle>
            <a:lvl1pPr algn="ctr">
              <a:defRPr sz="7200" b="0">
                <a:solidFill>
                  <a:schemeClr val="bg1"/>
                </a:solidFill>
                <a:effectLst/>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961413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8EAD1E6-1085-FA01-D536-A5E6E6D76EF0}"/>
              </a:ext>
            </a:extLst>
          </p:cNvPr>
          <p:cNvPicPr>
            <a:picLocks noChangeAspect="1"/>
          </p:cNvPicPr>
          <p:nvPr userDrawn="1"/>
        </p:nvPicPr>
        <p:blipFill>
          <a:blip r:embed="rId10"/>
          <a:stretch>
            <a:fillRect/>
          </a:stretch>
        </p:blipFill>
        <p:spPr>
          <a:xfrm>
            <a:off x="10414273" y="6614069"/>
            <a:ext cx="1136135" cy="124359"/>
          </a:xfrm>
          <a:prstGeom prst="rect">
            <a:avLst/>
          </a:prstGeom>
        </p:spPr>
      </p:pic>
      <p:sp>
        <p:nvSpPr>
          <p:cNvPr id="2" name="Title Placeholder 1"/>
          <p:cNvSpPr>
            <a:spLocks noGrp="1"/>
          </p:cNvSpPr>
          <p:nvPr>
            <p:ph type="title"/>
          </p:nvPr>
        </p:nvSpPr>
        <p:spPr>
          <a:xfrm>
            <a:off x="446534" y="77598"/>
            <a:ext cx="11298933" cy="66170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46534" y="998220"/>
            <a:ext cx="11298932" cy="4989829"/>
          </a:xfrm>
          <a:prstGeom prst="rect">
            <a:avLst/>
          </a:prstGeom>
        </p:spPr>
        <p:txBody>
          <a:bodyPr vert="horz" lIns="91440" tIns="45720" rIns="91440" bIns="4572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05876" y="6427978"/>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3/7/2026</a:t>
            </a:fld>
            <a:endParaRPr lang="en-US" dirty="0"/>
          </a:p>
        </p:txBody>
      </p:sp>
      <p:sp>
        <p:nvSpPr>
          <p:cNvPr id="5" name="Footer Placeholder 4"/>
          <p:cNvSpPr>
            <a:spLocks noGrp="1"/>
          </p:cNvSpPr>
          <p:nvPr>
            <p:ph type="ftr" sz="quarter" idx="3"/>
          </p:nvPr>
        </p:nvSpPr>
        <p:spPr>
          <a:xfrm>
            <a:off x="581192" y="6423914"/>
            <a:ext cx="6267283"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982341" y="6423914"/>
            <a:ext cx="1052510" cy="434086"/>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pPr/>
              <a:t>‹#›</a:t>
            </a:fld>
            <a:endParaRPr lang="en-US" dirty="0"/>
          </a:p>
        </p:txBody>
      </p:sp>
      <p:sp>
        <p:nvSpPr>
          <p:cNvPr id="7" name="TextBox 6">
            <a:extLst>
              <a:ext uri="{FF2B5EF4-FFF2-40B4-BE49-F238E27FC236}">
                <a16:creationId xmlns:a16="http://schemas.microsoft.com/office/drawing/2014/main" id="{A5E945FD-A6B5-436C-194C-DE0A7C7AC9C4}"/>
              </a:ext>
            </a:extLst>
          </p:cNvPr>
          <p:cNvSpPr txBox="1"/>
          <p:nvPr userDrawn="1"/>
        </p:nvSpPr>
        <p:spPr>
          <a:xfrm>
            <a:off x="5139961" y="6640957"/>
            <a:ext cx="3108960" cy="338554"/>
          </a:xfrm>
          <a:prstGeom prst="rect">
            <a:avLst/>
          </a:prstGeom>
          <a:noFill/>
        </p:spPr>
        <p:txBody>
          <a:bodyPr wrap="square">
            <a:spAutoFit/>
          </a:bodyPr>
          <a:lstStyle/>
          <a:p>
            <a:pPr algn="r"/>
            <a:r>
              <a:rPr lang="en-US" sz="800" dirty="0">
                <a:solidFill>
                  <a:srgbClr val="00B050"/>
                </a:solidFill>
                <a:latin typeface="Arial" panose="020B0604020202020204" pitchFamily="34" charset="0"/>
                <a:cs typeface="Arial" panose="020B0604020202020204" pitchFamily="34" charset="0"/>
              </a:rPr>
              <a:t>NJ Coastal &amp; Climate Resilience Conference | March 9-11, 2026</a:t>
            </a:r>
          </a:p>
        </p:txBody>
      </p:sp>
      <p:sp>
        <p:nvSpPr>
          <p:cNvPr id="8" name="TextBox 7">
            <a:extLst>
              <a:ext uri="{FF2B5EF4-FFF2-40B4-BE49-F238E27FC236}">
                <a16:creationId xmlns:a16="http://schemas.microsoft.com/office/drawing/2014/main" id="{106AA0BC-F7E8-6FFD-0402-9B2FF72E7409}"/>
              </a:ext>
            </a:extLst>
          </p:cNvPr>
          <p:cNvSpPr txBox="1"/>
          <p:nvPr userDrawn="1"/>
        </p:nvSpPr>
        <p:spPr>
          <a:xfrm>
            <a:off x="157149" y="6614069"/>
            <a:ext cx="3851146" cy="215444"/>
          </a:xfrm>
          <a:prstGeom prst="rect">
            <a:avLst/>
          </a:prstGeom>
          <a:noFill/>
        </p:spPr>
        <p:txBody>
          <a:bodyPr wrap="square">
            <a:spAutoFit/>
          </a:bodyPr>
          <a:lstStyle/>
          <a:p>
            <a:pPr algn="l"/>
            <a:r>
              <a:rPr lang="en-US" sz="800" i="1" dirty="0">
                <a:solidFill>
                  <a:srgbClr val="00B050"/>
                </a:solidFill>
                <a:latin typeface="Arial" panose="020B0604020202020204" pitchFamily="34" charset="0"/>
                <a:cs typeface="Arial" panose="020B0604020202020204" pitchFamily="34" charset="0"/>
              </a:rPr>
              <a:t>A Call to Action: Bringing Health into the Coastal Resilience Toolbox </a:t>
            </a:r>
            <a:r>
              <a:rPr lang="en-US" sz="800" dirty="0">
                <a:solidFill>
                  <a:srgbClr val="00B050"/>
                </a:solidFill>
                <a:latin typeface="Arial" panose="020B0604020202020204" pitchFamily="34" charset="0"/>
                <a:cs typeface="Arial" panose="020B0604020202020204" pitchFamily="34" charset="0"/>
              </a:rPr>
              <a:t>| Diane Mas</a:t>
            </a:r>
          </a:p>
        </p:txBody>
      </p:sp>
    </p:spTree>
    <p:extLst>
      <p:ext uri="{BB962C8B-B14F-4D97-AF65-F5344CB8AC3E}">
        <p14:creationId xmlns:p14="http://schemas.microsoft.com/office/powerpoint/2010/main" val="124448909"/>
      </p:ext>
    </p:extLst>
  </p:cSld>
  <p:clrMap bg1="lt1" tx1="dk1" bg2="lt2" tx2="dk2" accent1="accent1" accent2="accent2" accent3="accent3" accent4="accent4" accent5="accent5" accent6="accent6" hlink="hlink" folHlink="folHlink"/>
  <p:sldLayoutIdLst>
    <p:sldLayoutId id="2147483687" r:id="rId1"/>
    <p:sldLayoutId id="2147483689" r:id="rId2"/>
    <p:sldLayoutId id="2147483675" r:id="rId3"/>
    <p:sldLayoutId id="2147483691" r:id="rId4"/>
    <p:sldLayoutId id="2147483692" r:id="rId5"/>
    <p:sldLayoutId id="2147483676" r:id="rId6"/>
    <p:sldLayoutId id="2147483677" r:id="rId7"/>
    <p:sldLayoutId id="2147483693" r:id="rId8"/>
  </p:sldLayoutIdLst>
  <p:hf sldNum="0" hdr="0" ftr="0" dt="0"/>
  <p:txStyles>
    <p:titleStyle>
      <a:lvl1pPr algn="l" defTabSz="457200" rtl="0" eaLnBrk="1" latinLnBrk="0" hangingPunct="1">
        <a:spcBef>
          <a:spcPct val="0"/>
        </a:spcBef>
        <a:buNone/>
        <a:defRPr sz="3600" b="0" kern="1200" cap="none">
          <a:solidFill>
            <a:srgbClr val="007299"/>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rgbClr val="007299"/>
        </a:buClr>
        <a:buSzPct val="92000"/>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30000" indent="-306000" algn="l" defTabSz="457200" rtl="0" eaLnBrk="1" latinLnBrk="0" hangingPunct="1">
        <a:spcBef>
          <a:spcPct val="20000"/>
        </a:spcBef>
        <a:spcAft>
          <a:spcPts val="600"/>
        </a:spcAft>
        <a:buClr>
          <a:srgbClr val="007299"/>
        </a:buClr>
        <a:buSzPct val="92000"/>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900000" indent="-270000" algn="l" defTabSz="457200" rtl="0" eaLnBrk="1" latinLnBrk="0" hangingPunct="1">
        <a:spcBef>
          <a:spcPct val="20000"/>
        </a:spcBef>
        <a:spcAft>
          <a:spcPts val="600"/>
        </a:spcAft>
        <a:buClr>
          <a:srgbClr val="007299"/>
        </a:buClr>
        <a:buSzPct val="92000"/>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242000" indent="-234000" algn="l" defTabSz="457200" rtl="0" eaLnBrk="1" latinLnBrk="0" hangingPunct="1">
        <a:spcBef>
          <a:spcPct val="20000"/>
        </a:spcBef>
        <a:spcAft>
          <a:spcPts val="600"/>
        </a:spcAft>
        <a:buClr>
          <a:srgbClr val="007299"/>
        </a:buClr>
        <a:buSzPct val="92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1602000" indent="-234000" algn="l" defTabSz="457200" rtl="0" eaLnBrk="1" latinLnBrk="0" hangingPunct="1">
        <a:spcBef>
          <a:spcPct val="20000"/>
        </a:spcBef>
        <a:spcAft>
          <a:spcPts val="600"/>
        </a:spcAft>
        <a:buClr>
          <a:srgbClr val="007299"/>
        </a:buClr>
        <a:buSzPct val="92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62.png"/></Relationships>
</file>

<file path=ppt/slides/_rels/slide12.xml.rels><?xml version="1.0" encoding="UTF-8" standalone="yes"?>
<Relationships xmlns="http://schemas.openxmlformats.org/package/2006/relationships"><Relationship Id="rId3" Type="http://schemas.openxmlformats.org/officeDocument/2006/relationships/hyperlink" Target="https://doi.org/10.1029/2019GH000202"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hyperlink" Target="https://doi.org/10.1038/s41467-021-22838-1"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image" Target="../media/image9.png"/><Relationship Id="rId7" Type="http://schemas.openxmlformats.org/officeDocument/2006/relationships/image" Target="../media/image13.svg"/><Relationship Id="rId12"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2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svg"/></Relationships>
</file>

<file path=ppt/slides/_rels/slide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FE6527-A8A8-3C81-D8E3-23F4F566139A}"/>
              </a:ext>
            </a:extLst>
          </p:cNvPr>
          <p:cNvSpPr/>
          <p:nvPr/>
        </p:nvSpPr>
        <p:spPr>
          <a:xfrm>
            <a:off x="0" y="0"/>
            <a:ext cx="12192000" cy="5830127"/>
          </a:xfrm>
          <a:prstGeom prst="rect">
            <a:avLst/>
          </a:prstGeom>
          <a:solidFill>
            <a:srgbClr val="003E5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ubtitle 15">
            <a:extLst>
              <a:ext uri="{FF2B5EF4-FFF2-40B4-BE49-F238E27FC236}">
                <a16:creationId xmlns:a16="http://schemas.microsoft.com/office/drawing/2014/main" id="{04979FE1-7E46-4759-CD1B-C54731DCC80E}"/>
              </a:ext>
            </a:extLst>
          </p:cNvPr>
          <p:cNvSpPr>
            <a:spLocks noGrp="1"/>
          </p:cNvSpPr>
          <p:nvPr>
            <p:ph type="subTitle" idx="1"/>
          </p:nvPr>
        </p:nvSpPr>
        <p:spPr>
          <a:xfrm>
            <a:off x="3156648" y="3969834"/>
            <a:ext cx="6226175" cy="989559"/>
          </a:xfrm>
        </p:spPr>
        <p:txBody>
          <a:bodyPr>
            <a:normAutofit fontScale="92500" lnSpcReduction="20000"/>
          </a:bodyPr>
          <a:lstStyle/>
          <a:p>
            <a:r>
              <a:rPr lang="en-US" dirty="0">
                <a:solidFill>
                  <a:schemeClr val="tx1"/>
                </a:solidFill>
              </a:rPr>
              <a:t>Diane Mas, PhD, REHS/RS</a:t>
            </a:r>
          </a:p>
          <a:p>
            <a:r>
              <a:rPr lang="en-US" dirty="0">
                <a:solidFill>
                  <a:schemeClr val="tx1"/>
                </a:solidFill>
              </a:rPr>
              <a:t>New Jersey Coastal and Climate Resilience Conference</a:t>
            </a:r>
          </a:p>
          <a:p>
            <a:r>
              <a:rPr lang="en-US" dirty="0">
                <a:solidFill>
                  <a:schemeClr val="tx1"/>
                </a:solidFill>
              </a:rPr>
              <a:t>March 9-11, 2026</a:t>
            </a:r>
          </a:p>
        </p:txBody>
      </p:sp>
      <p:sp>
        <p:nvSpPr>
          <p:cNvPr id="3" name="Title 2">
            <a:extLst>
              <a:ext uri="{FF2B5EF4-FFF2-40B4-BE49-F238E27FC236}">
                <a16:creationId xmlns:a16="http://schemas.microsoft.com/office/drawing/2014/main" id="{9851F956-BD93-0E71-C4A6-B1ABA9792F68}"/>
              </a:ext>
            </a:extLst>
          </p:cNvPr>
          <p:cNvSpPr>
            <a:spLocks noGrp="1"/>
          </p:cNvSpPr>
          <p:nvPr>
            <p:ph type="ctrTitle"/>
          </p:nvPr>
        </p:nvSpPr>
        <p:spPr>
          <a:xfrm>
            <a:off x="617810" y="1773094"/>
            <a:ext cx="11303850" cy="862104"/>
          </a:xfrm>
        </p:spPr>
        <p:txBody>
          <a:bodyPr>
            <a:noAutofit/>
          </a:bodyPr>
          <a:lstStyle/>
          <a:p>
            <a:r>
              <a:rPr lang="en-US" sz="3800" dirty="0">
                <a:solidFill>
                  <a:schemeClr val="tx1"/>
                </a:solidFill>
              </a:rPr>
              <a:t>A Call to Action: </a:t>
            </a:r>
            <a:br>
              <a:rPr lang="en-US" sz="3800" dirty="0">
                <a:solidFill>
                  <a:schemeClr val="tx1"/>
                </a:solidFill>
              </a:rPr>
            </a:br>
            <a:r>
              <a:rPr lang="en-US" sz="3800" dirty="0">
                <a:solidFill>
                  <a:schemeClr val="tx1"/>
                </a:solidFill>
              </a:rPr>
              <a:t>Bringing Health into the Coastal Resilience Toolbox</a:t>
            </a:r>
          </a:p>
        </p:txBody>
      </p:sp>
      <p:sp>
        <p:nvSpPr>
          <p:cNvPr id="18" name="Rectangle 17">
            <a:extLst>
              <a:ext uri="{FF2B5EF4-FFF2-40B4-BE49-F238E27FC236}">
                <a16:creationId xmlns:a16="http://schemas.microsoft.com/office/drawing/2014/main" id="{077A62E6-0F6F-C21E-C617-0B6D54A04767}"/>
              </a:ext>
            </a:extLst>
          </p:cNvPr>
          <p:cNvSpPr/>
          <p:nvPr/>
        </p:nvSpPr>
        <p:spPr>
          <a:xfrm>
            <a:off x="10097193" y="6051779"/>
            <a:ext cx="1805882" cy="59032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3E52"/>
                </a:solidFill>
                <a:latin typeface="Arial" panose="020B0604020202020204" pitchFamily="34" charset="0"/>
                <a:cs typeface="Arial" panose="020B0604020202020204" pitchFamily="34" charset="0"/>
              </a:rPr>
              <a:t>Teaming Partner Logo</a:t>
            </a:r>
          </a:p>
        </p:txBody>
      </p:sp>
      <p:sp>
        <p:nvSpPr>
          <p:cNvPr id="6" name="TextBox 5">
            <a:extLst>
              <a:ext uri="{FF2B5EF4-FFF2-40B4-BE49-F238E27FC236}">
                <a16:creationId xmlns:a16="http://schemas.microsoft.com/office/drawing/2014/main" id="{1F94B9CA-6A96-8666-A39A-4771D2B31423}"/>
              </a:ext>
            </a:extLst>
          </p:cNvPr>
          <p:cNvSpPr txBox="1"/>
          <p:nvPr/>
        </p:nvSpPr>
        <p:spPr>
          <a:xfrm>
            <a:off x="3048693" y="3244334"/>
            <a:ext cx="6097384" cy="369332"/>
          </a:xfrm>
          <a:prstGeom prst="rect">
            <a:avLst/>
          </a:prstGeom>
          <a:noFill/>
        </p:spPr>
        <p:txBody>
          <a:bodyPr wrap="square">
            <a:spAutoFit/>
          </a:bodyPr>
          <a:lstStyle/>
          <a:p>
            <a:r>
              <a:rPr lang="en-US" dirty="0"/>
              <a:t> </a:t>
            </a:r>
          </a:p>
        </p:txBody>
      </p:sp>
      <p:pic>
        <p:nvPicPr>
          <p:cNvPr id="10" name="Picture 9">
            <a:extLst>
              <a:ext uri="{FF2B5EF4-FFF2-40B4-BE49-F238E27FC236}">
                <a16:creationId xmlns:a16="http://schemas.microsoft.com/office/drawing/2014/main" id="{A5963B71-6185-422C-3545-3F87694F5CCB}"/>
              </a:ext>
            </a:extLst>
          </p:cNvPr>
          <p:cNvPicPr>
            <a:picLocks noChangeAspect="1"/>
          </p:cNvPicPr>
          <p:nvPr/>
        </p:nvPicPr>
        <p:blipFill>
          <a:blip r:embed="rId3"/>
          <a:stretch>
            <a:fillRect/>
          </a:stretch>
        </p:blipFill>
        <p:spPr>
          <a:xfrm>
            <a:off x="10078317" y="5927768"/>
            <a:ext cx="1958510" cy="800169"/>
          </a:xfrm>
          <a:prstGeom prst="rect">
            <a:avLst/>
          </a:prstGeom>
        </p:spPr>
      </p:pic>
      <p:pic>
        <p:nvPicPr>
          <p:cNvPr id="12" name="Picture 11">
            <a:extLst>
              <a:ext uri="{FF2B5EF4-FFF2-40B4-BE49-F238E27FC236}">
                <a16:creationId xmlns:a16="http://schemas.microsoft.com/office/drawing/2014/main" id="{43B0C8BE-D8D2-1500-1E24-4E297EB200BA}"/>
              </a:ext>
            </a:extLst>
          </p:cNvPr>
          <p:cNvPicPr>
            <a:picLocks noChangeAspect="1"/>
          </p:cNvPicPr>
          <p:nvPr/>
        </p:nvPicPr>
        <p:blipFill>
          <a:blip r:embed="rId4"/>
          <a:stretch>
            <a:fillRect/>
          </a:stretch>
        </p:blipFill>
        <p:spPr>
          <a:xfrm>
            <a:off x="357706" y="5915964"/>
            <a:ext cx="1356967" cy="726136"/>
          </a:xfrm>
          <a:prstGeom prst="rect">
            <a:avLst/>
          </a:prstGeom>
        </p:spPr>
      </p:pic>
      <p:grpSp>
        <p:nvGrpSpPr>
          <p:cNvPr id="20" name="Group 19">
            <a:extLst>
              <a:ext uri="{FF2B5EF4-FFF2-40B4-BE49-F238E27FC236}">
                <a16:creationId xmlns:a16="http://schemas.microsoft.com/office/drawing/2014/main" id="{3CBA988C-ED8B-26A2-0FA8-C4EB5E375CF1}"/>
              </a:ext>
            </a:extLst>
          </p:cNvPr>
          <p:cNvGrpSpPr/>
          <p:nvPr/>
        </p:nvGrpSpPr>
        <p:grpSpPr>
          <a:xfrm>
            <a:off x="3363952" y="1544039"/>
            <a:ext cx="1141141" cy="938527"/>
            <a:chOff x="3531220" y="1544039"/>
            <a:chExt cx="1141141" cy="938527"/>
          </a:xfrm>
        </p:grpSpPr>
        <p:pic>
          <p:nvPicPr>
            <p:cNvPr id="7" name="Graphic 6" descr="Megaphone with solid fill">
              <a:extLst>
                <a:ext uri="{FF2B5EF4-FFF2-40B4-BE49-F238E27FC236}">
                  <a16:creationId xmlns:a16="http://schemas.microsoft.com/office/drawing/2014/main" id="{787FCC7D-AD71-FF57-D1F8-CCC73FD4627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31220" y="1568166"/>
              <a:ext cx="914400" cy="914400"/>
            </a:xfrm>
            <a:prstGeom prst="rect">
              <a:avLst/>
            </a:prstGeom>
          </p:spPr>
        </p:pic>
        <p:cxnSp>
          <p:nvCxnSpPr>
            <p:cNvPr id="9" name="Straight Connector 8">
              <a:extLst>
                <a:ext uri="{FF2B5EF4-FFF2-40B4-BE49-F238E27FC236}">
                  <a16:creationId xmlns:a16="http://schemas.microsoft.com/office/drawing/2014/main" id="{0EB73F96-EE37-41B6-A4E0-13F0690AB9C0}"/>
                </a:ext>
              </a:extLst>
            </p:cNvPr>
            <p:cNvCxnSpPr>
              <a:cxnSpLocks/>
            </p:cNvCxnSpPr>
            <p:nvPr/>
          </p:nvCxnSpPr>
          <p:spPr>
            <a:xfrm flipV="1">
              <a:off x="4260948" y="1544039"/>
              <a:ext cx="184672" cy="269874"/>
            </a:xfrm>
            <a:prstGeom prst="line">
              <a:avLst/>
            </a:prstGeom>
            <a:ln w="38100">
              <a:solidFill>
                <a:srgbClr val="CC66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A0D90B6-AF63-DF9C-2B7E-4F366EB62E52}"/>
                </a:ext>
              </a:extLst>
            </p:cNvPr>
            <p:cNvCxnSpPr>
              <a:cxnSpLocks/>
            </p:cNvCxnSpPr>
            <p:nvPr/>
          </p:nvCxnSpPr>
          <p:spPr>
            <a:xfrm flipV="1">
              <a:off x="4328706" y="1722094"/>
              <a:ext cx="343655" cy="180533"/>
            </a:xfrm>
            <a:prstGeom prst="line">
              <a:avLst/>
            </a:prstGeom>
            <a:ln w="38100">
              <a:solidFill>
                <a:srgbClr val="CC66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2BA6F0D-DEBD-6D6F-4442-22FD1975C931}"/>
                </a:ext>
              </a:extLst>
            </p:cNvPr>
            <p:cNvCxnSpPr>
              <a:cxnSpLocks/>
            </p:cNvCxnSpPr>
            <p:nvPr/>
          </p:nvCxnSpPr>
          <p:spPr>
            <a:xfrm flipV="1">
              <a:off x="4346614" y="1958666"/>
              <a:ext cx="325747" cy="40243"/>
            </a:xfrm>
            <a:prstGeom prst="line">
              <a:avLst/>
            </a:prstGeom>
            <a:ln w="38100">
              <a:solidFill>
                <a:srgbClr val="CC66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041F2-2B46-2708-D5A0-DFDA994C1DB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5DE3630-7C1B-EF62-58C8-DDC0CFB93CAD}"/>
              </a:ext>
            </a:extLst>
          </p:cNvPr>
          <p:cNvSpPr>
            <a:spLocks noGrp="1"/>
          </p:cNvSpPr>
          <p:nvPr>
            <p:ph type="ctrTitle"/>
          </p:nvPr>
        </p:nvSpPr>
        <p:spPr>
          <a:xfrm>
            <a:off x="443345" y="3908606"/>
            <a:ext cx="11305309" cy="1128589"/>
          </a:xfrm>
        </p:spPr>
        <p:txBody>
          <a:bodyPr/>
          <a:lstStyle/>
          <a:p>
            <a:r>
              <a:rPr lang="en-US" sz="4000" dirty="0"/>
              <a:t>Health belongs in the Coastal Resilience Toolbox</a:t>
            </a:r>
          </a:p>
        </p:txBody>
      </p:sp>
      <p:sp>
        <p:nvSpPr>
          <p:cNvPr id="2" name="Title 2">
            <a:extLst>
              <a:ext uri="{FF2B5EF4-FFF2-40B4-BE49-F238E27FC236}">
                <a16:creationId xmlns:a16="http://schemas.microsoft.com/office/drawing/2014/main" id="{E580A635-384B-AD39-39AF-A96D5EC17F57}"/>
              </a:ext>
            </a:extLst>
          </p:cNvPr>
          <p:cNvSpPr txBox="1">
            <a:spLocks/>
          </p:cNvSpPr>
          <p:nvPr/>
        </p:nvSpPr>
        <p:spPr>
          <a:xfrm>
            <a:off x="443345" y="169228"/>
            <a:ext cx="11305309" cy="1128589"/>
          </a:xfrm>
          <a:prstGeom prst="rect">
            <a:avLst/>
          </a:prstGeom>
          <a:effectLst>
            <a:outerShdw blurRad="63500" dist="150885" sx="102000" sy="102000" algn="ctr" rotWithShape="0">
              <a:prstClr val="black">
                <a:alpha val="40000"/>
              </a:prstClr>
            </a:outerShdw>
          </a:effectLst>
        </p:spPr>
        <p:txBody>
          <a:bodyPr vert="horz" lIns="91440" tIns="45720" rIns="91440" bIns="45720" rtlCol="0" anchor="ctr" anchorCtr="0">
            <a:noAutofit/>
          </a:bodyPr>
          <a:lstStyle>
            <a:lvl1pPr algn="ctr" defTabSz="457200" rtl="0" eaLnBrk="1" latinLnBrk="0" hangingPunct="1">
              <a:spcBef>
                <a:spcPct val="0"/>
              </a:spcBef>
              <a:buNone/>
              <a:defRPr sz="7200" b="0" kern="1200" cap="none">
                <a:solidFill>
                  <a:schemeClr val="bg1"/>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dirty="0"/>
              <a:t>The Opportunity</a:t>
            </a:r>
          </a:p>
        </p:txBody>
      </p:sp>
      <p:pic>
        <p:nvPicPr>
          <p:cNvPr id="7" name="Graphic 6" descr="Bridge scene with solid fill">
            <a:extLst>
              <a:ext uri="{FF2B5EF4-FFF2-40B4-BE49-F238E27FC236}">
                <a16:creationId xmlns:a16="http://schemas.microsoft.com/office/drawing/2014/main" id="{1C1AD5DF-D241-9E39-102F-76A0CA5880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64479" y="1736827"/>
            <a:ext cx="1463040" cy="1463040"/>
          </a:xfrm>
          <a:prstGeom prst="rect">
            <a:avLst/>
          </a:prstGeom>
        </p:spPr>
      </p:pic>
      <p:pic>
        <p:nvPicPr>
          <p:cNvPr id="11" name="Graphic 10" descr="Neighborhood with solid fill">
            <a:extLst>
              <a:ext uri="{FF2B5EF4-FFF2-40B4-BE49-F238E27FC236}">
                <a16:creationId xmlns:a16="http://schemas.microsoft.com/office/drawing/2014/main" id="{D0A63271-F1ED-BEEA-A464-8F380487559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18489" y="1736827"/>
            <a:ext cx="1463040" cy="1463040"/>
          </a:xfrm>
          <a:prstGeom prst="rect">
            <a:avLst/>
          </a:prstGeom>
        </p:spPr>
      </p:pic>
      <p:pic>
        <p:nvPicPr>
          <p:cNvPr id="13" name="Graphic 12" descr="Group success with solid fill">
            <a:extLst>
              <a:ext uri="{FF2B5EF4-FFF2-40B4-BE49-F238E27FC236}">
                <a16:creationId xmlns:a16="http://schemas.microsoft.com/office/drawing/2014/main" id="{CBDDE581-9A99-9060-D83D-E74E645AEF5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10469" y="1736827"/>
            <a:ext cx="1463040" cy="1463040"/>
          </a:xfrm>
          <a:prstGeom prst="rect">
            <a:avLst/>
          </a:prstGeom>
        </p:spPr>
      </p:pic>
    </p:spTree>
    <p:extLst>
      <p:ext uri="{BB962C8B-B14F-4D97-AF65-F5344CB8AC3E}">
        <p14:creationId xmlns:p14="http://schemas.microsoft.com/office/powerpoint/2010/main" val="76006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A41F0DB-3594-D1EA-BE47-E3EC98C826BC}"/>
              </a:ext>
            </a:extLst>
          </p:cNvPr>
          <p:cNvPicPr>
            <a:picLocks noChangeAspect="1"/>
          </p:cNvPicPr>
          <p:nvPr/>
        </p:nvPicPr>
        <p:blipFill>
          <a:blip r:embed="rId3"/>
          <a:stretch>
            <a:fillRect/>
          </a:stretch>
        </p:blipFill>
        <p:spPr>
          <a:xfrm>
            <a:off x="4872681" y="6189925"/>
            <a:ext cx="2619633" cy="273338"/>
          </a:xfrm>
          <a:prstGeom prst="rect">
            <a:avLst/>
          </a:prstGeom>
        </p:spPr>
      </p:pic>
      <p:pic>
        <p:nvPicPr>
          <p:cNvPr id="4" name="Picture 3" descr="A green and white text on a black background&#10;&#10;AI-generated content may be incorrect.">
            <a:extLst>
              <a:ext uri="{FF2B5EF4-FFF2-40B4-BE49-F238E27FC236}">
                <a16:creationId xmlns:a16="http://schemas.microsoft.com/office/drawing/2014/main" id="{C4AF5F32-E36F-8440-D6C7-C60C2F2439B0}"/>
              </a:ext>
            </a:extLst>
          </p:cNvPr>
          <p:cNvPicPr>
            <a:picLocks noChangeAspect="1"/>
          </p:cNvPicPr>
          <p:nvPr/>
        </p:nvPicPr>
        <p:blipFill>
          <a:blip r:embed="rId4"/>
          <a:stretch>
            <a:fillRect/>
          </a:stretch>
        </p:blipFill>
        <p:spPr>
          <a:xfrm>
            <a:off x="5318604" y="5205828"/>
            <a:ext cx="1727787" cy="701870"/>
          </a:xfrm>
          <a:prstGeom prst="rect">
            <a:avLst/>
          </a:prstGeom>
        </p:spPr>
      </p:pic>
      <p:sp>
        <p:nvSpPr>
          <p:cNvPr id="6" name="Subtitle 5">
            <a:extLst>
              <a:ext uri="{FF2B5EF4-FFF2-40B4-BE49-F238E27FC236}">
                <a16:creationId xmlns:a16="http://schemas.microsoft.com/office/drawing/2014/main" id="{BE9A0979-9A09-3BD4-69DE-CEA50D275B7C}"/>
              </a:ext>
            </a:extLst>
          </p:cNvPr>
          <p:cNvSpPr>
            <a:spLocks noGrp="1"/>
          </p:cNvSpPr>
          <p:nvPr>
            <p:ph type="subTitle" idx="1"/>
          </p:nvPr>
        </p:nvSpPr>
        <p:spPr>
          <a:xfrm>
            <a:off x="2619632" y="3050918"/>
            <a:ext cx="7125730" cy="1427894"/>
          </a:xfrm>
        </p:spPr>
        <p:txBody>
          <a:bodyPr>
            <a:normAutofit lnSpcReduction="10000"/>
          </a:bodyPr>
          <a:lstStyle/>
          <a:p>
            <a:r>
              <a:rPr lang="en-US" dirty="0"/>
              <a:t>Diane Mas, PhD, REHS/RS</a:t>
            </a:r>
          </a:p>
          <a:p>
            <a:r>
              <a:rPr lang="en-US" dirty="0"/>
              <a:t>800.286.2469</a:t>
            </a:r>
          </a:p>
          <a:p>
            <a:r>
              <a:rPr lang="en-US" dirty="0"/>
              <a:t>Diane.Mas@fando.com</a:t>
            </a:r>
          </a:p>
          <a:p>
            <a:r>
              <a:rPr lang="en-US" dirty="0"/>
              <a:t>www.fando.com</a:t>
            </a:r>
          </a:p>
          <a:p>
            <a:endParaRPr lang="en-US" dirty="0"/>
          </a:p>
        </p:txBody>
      </p:sp>
      <p:sp>
        <p:nvSpPr>
          <p:cNvPr id="5" name="Title 4">
            <a:extLst>
              <a:ext uri="{FF2B5EF4-FFF2-40B4-BE49-F238E27FC236}">
                <a16:creationId xmlns:a16="http://schemas.microsoft.com/office/drawing/2014/main" id="{0FD93852-B952-10FA-D388-241927E99894}"/>
              </a:ext>
            </a:extLst>
          </p:cNvPr>
          <p:cNvSpPr>
            <a:spLocks noGrp="1"/>
          </p:cNvSpPr>
          <p:nvPr>
            <p:ph type="ctrTitle"/>
          </p:nvPr>
        </p:nvSpPr>
        <p:spPr>
          <a:xfrm>
            <a:off x="2619632" y="1572170"/>
            <a:ext cx="7125730" cy="1128589"/>
          </a:xfrm>
        </p:spPr>
        <p:txBody>
          <a:bodyPr/>
          <a:lstStyle/>
          <a:p>
            <a:r>
              <a:rPr lang="en-US" dirty="0"/>
              <a:t>Thank You</a:t>
            </a:r>
          </a:p>
        </p:txBody>
      </p:sp>
      <p:cxnSp>
        <p:nvCxnSpPr>
          <p:cNvPr id="7" name="Straight Connector 6">
            <a:extLst>
              <a:ext uri="{FF2B5EF4-FFF2-40B4-BE49-F238E27FC236}">
                <a16:creationId xmlns:a16="http://schemas.microsoft.com/office/drawing/2014/main" id="{FF3A366A-A341-7539-AA29-27D0CA8BE8DF}"/>
              </a:ext>
            </a:extLst>
          </p:cNvPr>
          <p:cNvCxnSpPr>
            <a:cxnSpLocks/>
          </p:cNvCxnSpPr>
          <p:nvPr/>
        </p:nvCxnSpPr>
        <p:spPr>
          <a:xfrm>
            <a:off x="4014739" y="2688390"/>
            <a:ext cx="4335517" cy="0"/>
          </a:xfrm>
          <a:prstGeom prst="line">
            <a:avLst/>
          </a:prstGeom>
          <a:ln w="38100">
            <a:solidFill>
              <a:srgbClr val="00A86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90590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47D7DD-A505-6572-9235-30B89E427F93}"/>
              </a:ext>
            </a:extLst>
          </p:cNvPr>
          <p:cNvSpPr>
            <a:spLocks noGrp="1"/>
          </p:cNvSpPr>
          <p:nvPr>
            <p:ph type="title"/>
          </p:nvPr>
        </p:nvSpPr>
        <p:spPr>
          <a:xfrm>
            <a:off x="430306" y="68961"/>
            <a:ext cx="11029616" cy="624620"/>
          </a:xfrm>
        </p:spPr>
        <p:txBody>
          <a:bodyPr>
            <a:normAutofit fontScale="90000"/>
          </a:bodyPr>
          <a:lstStyle/>
          <a:p>
            <a:r>
              <a:rPr lang="en-US" dirty="0"/>
              <a:t>References</a:t>
            </a:r>
          </a:p>
        </p:txBody>
      </p:sp>
      <p:sp>
        <p:nvSpPr>
          <p:cNvPr id="8" name="Content Placeholder 7">
            <a:extLst>
              <a:ext uri="{FF2B5EF4-FFF2-40B4-BE49-F238E27FC236}">
                <a16:creationId xmlns:a16="http://schemas.microsoft.com/office/drawing/2014/main" id="{13334A5F-EF56-D7D1-6229-CB46563A11A3}"/>
              </a:ext>
            </a:extLst>
          </p:cNvPr>
          <p:cNvSpPr>
            <a:spLocks noGrp="1"/>
          </p:cNvSpPr>
          <p:nvPr>
            <p:ph sz="half" idx="1"/>
          </p:nvPr>
        </p:nvSpPr>
        <p:spPr/>
        <p:txBody>
          <a:bodyPr>
            <a:normAutofit/>
          </a:bodyPr>
          <a:lstStyle/>
          <a:p>
            <a:pPr marL="0" indent="0">
              <a:buNone/>
            </a:pPr>
            <a:r>
              <a:rPr lang="en-US" sz="1100" dirty="0"/>
              <a:t>Centers for Disease Control and Prevention. (n.d.). Effects of climate change on health. https://www.cdc.gov/climate-health/php/effects/index.html</a:t>
            </a:r>
          </a:p>
          <a:p>
            <a:pPr marL="0" indent="0">
              <a:buNone/>
            </a:pPr>
            <a:r>
              <a:rPr lang="en-US" sz="1100" dirty="0"/>
              <a:t>Frumkin, H., Jackson, R. J., &amp; McMichael, A. J. (2017). Urban planning and public health: A critical partnership. JAMA, 317(16), 1701–1702. https://doi.org/10.1001/jama.2017.2438</a:t>
            </a:r>
          </a:p>
          <a:p>
            <a:pPr marL="0" indent="0">
              <a:buNone/>
            </a:pPr>
            <a:r>
              <a:rPr lang="en-US" sz="1100" dirty="0"/>
              <a:t>Houghton, A. &amp; C. Castillo-Salgado. (2025). Architectural Epidemiology.</a:t>
            </a:r>
          </a:p>
          <a:p>
            <a:pPr marL="0" indent="0">
              <a:buNone/>
            </a:pPr>
            <a:r>
              <a:rPr lang="en-US" sz="1100" dirty="0"/>
              <a:t>Levy K, Smith SM, Carlton EJ. Climate Change Impacts on Waterborne Diseases: Moving Toward Designing Interventions. Curr Environ Health Rep. 2018 Jun;5(2):272-282. </a:t>
            </a:r>
            <a:r>
              <a:rPr lang="en-US" sz="1100" dirty="0" err="1"/>
              <a:t>doi</a:t>
            </a:r>
            <a:r>
              <a:rPr lang="en-US" sz="1100" dirty="0"/>
              <a:t>: 10.1007/s40572-018-0199-7. PMID: 29721700; PMCID: PMC6119235.</a:t>
            </a:r>
          </a:p>
          <a:p>
            <a:pPr marL="0" indent="0">
              <a:buNone/>
            </a:pPr>
            <a:r>
              <a:rPr lang="en-US" sz="1100" dirty="0"/>
              <a:t>Limaye, V. S., Max, W., </a:t>
            </a:r>
            <a:r>
              <a:rPr lang="en-US" sz="1100" dirty="0" err="1"/>
              <a:t>Constible</a:t>
            </a:r>
            <a:r>
              <a:rPr lang="en-US" sz="1100" dirty="0"/>
              <a:t>, J., &amp; Knowlton, K. (2019). Estimating the Health-Related Costs of 10 Climate-Sensitive U.S. Events During 2012. </a:t>
            </a:r>
            <a:r>
              <a:rPr lang="en-US" sz="1100" dirty="0" err="1"/>
              <a:t>GeoHealth</a:t>
            </a:r>
            <a:r>
              <a:rPr lang="en-US" sz="1100" dirty="0"/>
              <a:t>, 3(9), 245–265. </a:t>
            </a:r>
            <a:r>
              <a:rPr lang="en-US" sz="1100" dirty="0">
                <a:hlinkClick r:id="rId3"/>
              </a:rPr>
              <a:t>https://doi.org/10.1029/2019GH000202</a:t>
            </a:r>
            <a:endParaRPr lang="en-US" sz="1100" dirty="0"/>
          </a:p>
          <a:p>
            <a:pPr marL="0" indent="0">
              <a:buNone/>
            </a:pPr>
            <a:r>
              <a:rPr lang="en-US" sz="1100" dirty="0"/>
              <a:t>Strauss, B.H., Orton, P.M., Bittermann, K. </a:t>
            </a:r>
            <a:r>
              <a:rPr lang="en-US" sz="1100" i="1" dirty="0"/>
              <a:t>et al.</a:t>
            </a:r>
            <a:r>
              <a:rPr lang="en-US" sz="1100" dirty="0"/>
              <a:t> Economic damages from Hurricane Sandy attributable to sea level rise caused by anthropogenic climate change. </a:t>
            </a:r>
            <a:r>
              <a:rPr lang="en-US" sz="1100" i="1" dirty="0"/>
              <a:t>Nat Commun</a:t>
            </a:r>
            <a:r>
              <a:rPr lang="en-US" sz="1100" dirty="0"/>
              <a:t> </a:t>
            </a:r>
            <a:r>
              <a:rPr lang="en-US" sz="1100" b="1" dirty="0"/>
              <a:t>12</a:t>
            </a:r>
            <a:r>
              <a:rPr lang="en-US" sz="1100" dirty="0"/>
              <a:t>, 2720 (2021). </a:t>
            </a:r>
            <a:r>
              <a:rPr lang="en-US" sz="1100" dirty="0">
                <a:hlinkClick r:id="rId4"/>
              </a:rPr>
              <a:t>https://doi.org/10.1038/s41467-021-22838-1</a:t>
            </a:r>
            <a:endParaRPr lang="en-US" sz="1100" dirty="0"/>
          </a:p>
          <a:p>
            <a:pPr marL="0" indent="0">
              <a:buNone/>
            </a:pPr>
            <a:r>
              <a:rPr lang="en-US" sz="1100" dirty="0" err="1"/>
              <a:t>Tzoulas</a:t>
            </a:r>
            <a:r>
              <a:rPr lang="en-US" sz="1100" dirty="0"/>
              <a:t>, K., Korpela, K., Venn, S., </a:t>
            </a:r>
            <a:r>
              <a:rPr lang="en-US" sz="1100" dirty="0" err="1"/>
              <a:t>Yli</a:t>
            </a:r>
            <a:r>
              <a:rPr lang="en-US" sz="1100" dirty="0"/>
              <a:t>-Pelkonen, V., Kaźmierczak, A., Niemelä, J., &amp; James, P. (2007). Promoting ecosystem and human health in urban areas using green infrastructure: A literature review. Landscape and Urban Planning, 81(3), 167–178. https://doi.org/10.1016/j.landurbplan.2007.02.001</a:t>
            </a:r>
          </a:p>
          <a:p>
            <a:pPr marL="0" indent="0">
              <a:buNone/>
            </a:pPr>
            <a:r>
              <a:rPr lang="en-US" sz="1100" dirty="0"/>
              <a:t>U.S. Environmental Protection Agency. (2021). Using trees and vegetation to reduce heat islands. https://www.epa.gov/heatislands</a:t>
            </a:r>
          </a:p>
          <a:p>
            <a:pPr marL="0" indent="0">
              <a:buNone/>
            </a:pPr>
            <a:r>
              <a:rPr lang="en-US" sz="1100" dirty="0"/>
              <a:t>World Health Organization. (2025). Nature-based solutions and health. https://www.who.int/europe/publications/i/item/WHO-EURO-2025-12214-51986-79744</a:t>
            </a:r>
          </a:p>
          <a:p>
            <a:pPr marL="0" indent="0">
              <a:buNone/>
            </a:pPr>
            <a:endParaRPr lang="en-US" sz="1100" dirty="0"/>
          </a:p>
        </p:txBody>
      </p:sp>
      <p:pic>
        <p:nvPicPr>
          <p:cNvPr id="11" name="Picture Placeholder 10" descr="A body of water with grass and trees&#10;&#10;Description automatically generated">
            <a:extLst>
              <a:ext uri="{FF2B5EF4-FFF2-40B4-BE49-F238E27FC236}">
                <a16:creationId xmlns:a16="http://schemas.microsoft.com/office/drawing/2014/main" id="{D7297892-B1BE-06CB-2D76-62ECF96CFD35}"/>
              </a:ext>
            </a:extLst>
          </p:cNvPr>
          <p:cNvPicPr>
            <a:picLocks noGrp="1" noChangeAspect="1"/>
          </p:cNvPicPr>
          <p:nvPr>
            <p:ph type="pic" sz="quarter" idx="13"/>
          </p:nvPr>
        </p:nvPicPr>
        <p:blipFill>
          <a:blip r:embed="rId5"/>
          <a:srcRect t="2531" b="2531"/>
          <a:stretch>
            <a:fillRect/>
          </a:stretch>
        </p:blipFill>
        <p:spPr/>
      </p:pic>
    </p:spTree>
    <p:extLst>
      <p:ext uri="{BB962C8B-B14F-4D97-AF65-F5344CB8AC3E}">
        <p14:creationId xmlns:p14="http://schemas.microsoft.com/office/powerpoint/2010/main" val="3732394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C8085C-C6E6-5F29-79ED-DD5B6F86F5CF}"/>
              </a:ext>
            </a:extLst>
          </p:cNvPr>
          <p:cNvSpPr>
            <a:spLocks noGrp="1"/>
          </p:cNvSpPr>
          <p:nvPr>
            <p:ph type="ctrTitle"/>
          </p:nvPr>
        </p:nvSpPr>
        <p:spPr>
          <a:xfrm>
            <a:off x="443345" y="2559307"/>
            <a:ext cx="11305309" cy="1128589"/>
          </a:xfrm>
        </p:spPr>
        <p:txBody>
          <a:bodyPr/>
          <a:lstStyle/>
          <a:p>
            <a:r>
              <a:rPr lang="en-US" sz="4800" dirty="0"/>
              <a:t>Climate Disasters are Health Disasters</a:t>
            </a:r>
          </a:p>
        </p:txBody>
      </p:sp>
    </p:spTree>
    <p:extLst>
      <p:ext uri="{BB962C8B-B14F-4D97-AF65-F5344CB8AC3E}">
        <p14:creationId xmlns:p14="http://schemas.microsoft.com/office/powerpoint/2010/main" val="3256716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4236AA06-FAB3-25DB-8251-AFD797668248}"/>
              </a:ext>
            </a:extLst>
          </p:cNvPr>
          <p:cNvPicPr>
            <a:picLocks noChangeAspect="1"/>
          </p:cNvPicPr>
          <p:nvPr/>
        </p:nvPicPr>
        <p:blipFill>
          <a:blip r:embed="rId3"/>
          <a:stretch>
            <a:fillRect/>
          </a:stretch>
        </p:blipFill>
        <p:spPr>
          <a:xfrm>
            <a:off x="195426" y="847185"/>
            <a:ext cx="9949551" cy="5163149"/>
          </a:xfrm>
          <a:prstGeom prst="rect">
            <a:avLst/>
          </a:prstGeom>
        </p:spPr>
      </p:pic>
      <p:sp>
        <p:nvSpPr>
          <p:cNvPr id="4" name="Title 3">
            <a:extLst>
              <a:ext uri="{FF2B5EF4-FFF2-40B4-BE49-F238E27FC236}">
                <a16:creationId xmlns:a16="http://schemas.microsoft.com/office/drawing/2014/main" id="{078DCA51-7411-BAE9-DA5F-123B1E6B899E}"/>
              </a:ext>
            </a:extLst>
          </p:cNvPr>
          <p:cNvSpPr>
            <a:spLocks noGrp="1"/>
          </p:cNvSpPr>
          <p:nvPr>
            <p:ph type="title"/>
          </p:nvPr>
        </p:nvSpPr>
        <p:spPr/>
        <p:txBody>
          <a:bodyPr>
            <a:normAutofit fontScale="90000"/>
          </a:bodyPr>
          <a:lstStyle/>
          <a:p>
            <a:r>
              <a:rPr lang="en-US" dirty="0"/>
              <a:t>How We Measure Impact (and Value Resilience)</a:t>
            </a:r>
          </a:p>
        </p:txBody>
      </p:sp>
      <p:sp>
        <p:nvSpPr>
          <p:cNvPr id="21" name="TextBox 20">
            <a:extLst>
              <a:ext uri="{FF2B5EF4-FFF2-40B4-BE49-F238E27FC236}">
                <a16:creationId xmlns:a16="http://schemas.microsoft.com/office/drawing/2014/main" id="{8AA654AD-390F-5BCB-AF9F-1A2242DDA895}"/>
              </a:ext>
            </a:extLst>
          </p:cNvPr>
          <p:cNvSpPr txBox="1"/>
          <p:nvPr/>
        </p:nvSpPr>
        <p:spPr>
          <a:xfrm>
            <a:off x="3048693" y="3244334"/>
            <a:ext cx="6097384" cy="369332"/>
          </a:xfrm>
          <a:prstGeom prst="rect">
            <a:avLst/>
          </a:prstGeom>
          <a:noFill/>
        </p:spPr>
        <p:txBody>
          <a:bodyPr wrap="square">
            <a:spAutoFit/>
          </a:bodyPr>
          <a:lstStyle/>
          <a:p>
            <a:r>
              <a:rPr lang="en-US" dirty="0"/>
              <a:t> </a:t>
            </a:r>
          </a:p>
        </p:txBody>
      </p:sp>
      <p:pic>
        <p:nvPicPr>
          <p:cNvPr id="27" name="Graphic 26" descr="City with solid fill">
            <a:extLst>
              <a:ext uri="{FF2B5EF4-FFF2-40B4-BE49-F238E27FC236}">
                <a16:creationId xmlns:a16="http://schemas.microsoft.com/office/drawing/2014/main" id="{1E6B3C7E-DF4B-B9E5-E4D8-2F860312384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10647" y="245706"/>
            <a:ext cx="914400" cy="914400"/>
          </a:xfrm>
          <a:prstGeom prst="rect">
            <a:avLst/>
          </a:prstGeom>
        </p:spPr>
      </p:pic>
      <p:pic>
        <p:nvPicPr>
          <p:cNvPr id="29" name="Graphic 28" descr="Bridge scene with solid fill">
            <a:extLst>
              <a:ext uri="{FF2B5EF4-FFF2-40B4-BE49-F238E27FC236}">
                <a16:creationId xmlns:a16="http://schemas.microsoft.com/office/drawing/2014/main" id="{90E1CE63-322F-0CC3-AC6D-CB675A14484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10647" y="3244334"/>
            <a:ext cx="914400" cy="914400"/>
          </a:xfrm>
          <a:prstGeom prst="rect">
            <a:avLst/>
          </a:prstGeom>
        </p:spPr>
      </p:pic>
      <p:pic>
        <p:nvPicPr>
          <p:cNvPr id="31" name="Graphic 30" descr="Crops with solid fill">
            <a:extLst>
              <a:ext uri="{FF2B5EF4-FFF2-40B4-BE49-F238E27FC236}">
                <a16:creationId xmlns:a16="http://schemas.microsoft.com/office/drawing/2014/main" id="{EF091F84-CAB1-AF7B-E74E-648444C39CA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210647" y="5544589"/>
            <a:ext cx="914400" cy="914400"/>
          </a:xfrm>
          <a:prstGeom prst="rect">
            <a:avLst/>
          </a:prstGeom>
        </p:spPr>
      </p:pic>
      <p:pic>
        <p:nvPicPr>
          <p:cNvPr id="33" name="Graphic 32" descr="Electric Tower with solid fill">
            <a:extLst>
              <a:ext uri="{FF2B5EF4-FFF2-40B4-BE49-F238E27FC236}">
                <a16:creationId xmlns:a16="http://schemas.microsoft.com/office/drawing/2014/main" id="{972D17DF-58FA-2B1E-4AAE-6DFDBB7630F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210647" y="4485609"/>
            <a:ext cx="914400" cy="914400"/>
          </a:xfrm>
          <a:prstGeom prst="rect">
            <a:avLst/>
          </a:prstGeom>
        </p:spPr>
      </p:pic>
      <p:pic>
        <p:nvPicPr>
          <p:cNvPr id="35" name="Graphic 34" descr="Clock with solid fill">
            <a:extLst>
              <a:ext uri="{FF2B5EF4-FFF2-40B4-BE49-F238E27FC236}">
                <a16:creationId xmlns:a16="http://schemas.microsoft.com/office/drawing/2014/main" id="{C8D9146C-02F2-800D-8F19-EAB73A9A498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210647" y="1336851"/>
            <a:ext cx="914400" cy="914400"/>
          </a:xfrm>
          <a:prstGeom prst="rect">
            <a:avLst/>
          </a:prstGeom>
        </p:spPr>
      </p:pic>
      <p:pic>
        <p:nvPicPr>
          <p:cNvPr id="37" name="Graphic 36" descr="No Driving with solid fill">
            <a:extLst>
              <a:ext uri="{FF2B5EF4-FFF2-40B4-BE49-F238E27FC236}">
                <a16:creationId xmlns:a16="http://schemas.microsoft.com/office/drawing/2014/main" id="{1913073A-B61A-6A99-370D-7BFB7232F6A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210647" y="2329934"/>
            <a:ext cx="914400" cy="914400"/>
          </a:xfrm>
          <a:prstGeom prst="rect">
            <a:avLst/>
          </a:prstGeom>
        </p:spPr>
      </p:pic>
      <p:sp>
        <p:nvSpPr>
          <p:cNvPr id="43" name="TextBox 42">
            <a:extLst>
              <a:ext uri="{FF2B5EF4-FFF2-40B4-BE49-F238E27FC236}">
                <a16:creationId xmlns:a16="http://schemas.microsoft.com/office/drawing/2014/main" id="{7692E4B7-BF31-55FD-A2F2-610B188C176C}"/>
              </a:ext>
            </a:extLst>
          </p:cNvPr>
          <p:cNvSpPr txBox="1"/>
          <p:nvPr/>
        </p:nvSpPr>
        <p:spPr>
          <a:xfrm>
            <a:off x="322118" y="6348845"/>
            <a:ext cx="4204421" cy="307777"/>
          </a:xfrm>
          <a:prstGeom prst="rect">
            <a:avLst/>
          </a:prstGeom>
          <a:noFill/>
        </p:spPr>
        <p:txBody>
          <a:bodyPr wrap="none" rtlCol="0">
            <a:spAutoFit/>
          </a:bodyPr>
          <a:lstStyle/>
          <a:p>
            <a:r>
              <a:rPr lang="en-US" sz="1400" dirty="0">
                <a:latin typeface="Aptos" panose="020B0004020202020204" pitchFamily="34" charset="0"/>
              </a:rPr>
              <a:t>Source: https://www.ncei.noaa.gov/access/billions/</a:t>
            </a:r>
          </a:p>
        </p:txBody>
      </p:sp>
    </p:spTree>
    <p:extLst>
      <p:ext uri="{BB962C8B-B14F-4D97-AF65-F5344CB8AC3E}">
        <p14:creationId xmlns:p14="http://schemas.microsoft.com/office/powerpoint/2010/main" val="1385021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F413A-602A-8CF1-202B-CE3B0D514A1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058EBA0-3E1A-2F1D-A020-588C6801AE86}"/>
              </a:ext>
            </a:extLst>
          </p:cNvPr>
          <p:cNvSpPr>
            <a:spLocks noGrp="1"/>
          </p:cNvSpPr>
          <p:nvPr>
            <p:ph type="title"/>
          </p:nvPr>
        </p:nvSpPr>
        <p:spPr/>
        <p:txBody>
          <a:bodyPr>
            <a:normAutofit fontScale="90000"/>
          </a:bodyPr>
          <a:lstStyle/>
          <a:p>
            <a:r>
              <a:rPr lang="en-US" dirty="0"/>
              <a:t>Hurricane Sandy</a:t>
            </a:r>
          </a:p>
        </p:txBody>
      </p:sp>
      <p:sp>
        <p:nvSpPr>
          <p:cNvPr id="21" name="TextBox 20">
            <a:extLst>
              <a:ext uri="{FF2B5EF4-FFF2-40B4-BE49-F238E27FC236}">
                <a16:creationId xmlns:a16="http://schemas.microsoft.com/office/drawing/2014/main" id="{4B91A1D8-A80B-E159-AC40-BCE382375267}"/>
              </a:ext>
            </a:extLst>
          </p:cNvPr>
          <p:cNvSpPr txBox="1"/>
          <p:nvPr/>
        </p:nvSpPr>
        <p:spPr>
          <a:xfrm>
            <a:off x="3048693" y="3244334"/>
            <a:ext cx="6097384" cy="369332"/>
          </a:xfrm>
          <a:prstGeom prst="rect">
            <a:avLst/>
          </a:prstGeom>
          <a:noFill/>
        </p:spPr>
        <p:txBody>
          <a:bodyPr wrap="square">
            <a:spAutoFit/>
          </a:bodyPr>
          <a:lstStyle/>
          <a:p>
            <a:r>
              <a:rPr lang="en-US" dirty="0"/>
              <a:t> </a:t>
            </a:r>
          </a:p>
        </p:txBody>
      </p:sp>
      <p:grpSp>
        <p:nvGrpSpPr>
          <p:cNvPr id="30" name="Group 29">
            <a:extLst>
              <a:ext uri="{FF2B5EF4-FFF2-40B4-BE49-F238E27FC236}">
                <a16:creationId xmlns:a16="http://schemas.microsoft.com/office/drawing/2014/main" id="{32C815AC-BEEB-C970-643C-7F99F0DCF6D5}"/>
              </a:ext>
            </a:extLst>
          </p:cNvPr>
          <p:cNvGrpSpPr/>
          <p:nvPr/>
        </p:nvGrpSpPr>
        <p:grpSpPr>
          <a:xfrm>
            <a:off x="6348568" y="1127591"/>
            <a:ext cx="5524396" cy="3970318"/>
            <a:chOff x="6348568" y="1127591"/>
            <a:chExt cx="5524396" cy="3970318"/>
          </a:xfrm>
        </p:grpSpPr>
        <p:grpSp>
          <p:nvGrpSpPr>
            <p:cNvPr id="20" name="Group 19">
              <a:extLst>
                <a:ext uri="{FF2B5EF4-FFF2-40B4-BE49-F238E27FC236}">
                  <a16:creationId xmlns:a16="http://schemas.microsoft.com/office/drawing/2014/main" id="{69F1FBCB-8335-F73F-5A76-81CFFC86AF39}"/>
                </a:ext>
              </a:extLst>
            </p:cNvPr>
            <p:cNvGrpSpPr/>
            <p:nvPr/>
          </p:nvGrpSpPr>
          <p:grpSpPr>
            <a:xfrm>
              <a:off x="6348568" y="1127591"/>
              <a:ext cx="5524396" cy="3970318"/>
              <a:chOff x="6296613" y="1127591"/>
              <a:chExt cx="5524396" cy="3970318"/>
            </a:xfrm>
          </p:grpSpPr>
          <p:sp>
            <p:nvSpPr>
              <p:cNvPr id="5" name="TextBox 4">
                <a:extLst>
                  <a:ext uri="{FF2B5EF4-FFF2-40B4-BE49-F238E27FC236}">
                    <a16:creationId xmlns:a16="http://schemas.microsoft.com/office/drawing/2014/main" id="{87210064-3BBF-EDA9-E472-C5A31B450B62}"/>
                  </a:ext>
                </a:extLst>
              </p:cNvPr>
              <p:cNvSpPr txBox="1"/>
              <p:nvPr/>
            </p:nvSpPr>
            <p:spPr>
              <a:xfrm>
                <a:off x="6296613" y="1127591"/>
                <a:ext cx="5524396" cy="3970318"/>
              </a:xfrm>
              <a:prstGeom prst="rect">
                <a:avLst/>
              </a:prstGeom>
              <a:solidFill>
                <a:schemeClr val="bg1"/>
              </a:solidFill>
              <a:ln w="38100">
                <a:solidFill>
                  <a:srgbClr val="FF0000"/>
                </a:solidFill>
              </a:ln>
            </p:spPr>
            <p:txBody>
              <a:bodyPr wrap="none" rtlCol="0">
                <a:spAutoFit/>
              </a:bodyPr>
              <a:lstStyle/>
              <a:p>
                <a:pPr algn="ctr"/>
                <a:r>
                  <a:rPr lang="en-US" sz="3600" dirty="0">
                    <a:latin typeface="Aptos" panose="020B0004020202020204" pitchFamily="34" charset="0"/>
                  </a:rPr>
                  <a:t>Total Health-Related Costs</a:t>
                </a:r>
              </a:p>
              <a:p>
                <a:pPr algn="ctr"/>
                <a:endParaRPr lang="en-US" sz="3600" dirty="0">
                  <a:latin typeface="Aptos" panose="020B0004020202020204" pitchFamily="34" charset="0"/>
                </a:endParaRPr>
              </a:p>
              <a:p>
                <a:pPr algn="ctr"/>
                <a:endParaRPr lang="en-US" sz="3600" dirty="0">
                  <a:latin typeface="Aptos" panose="020B0004020202020204" pitchFamily="34" charset="0"/>
                </a:endParaRPr>
              </a:p>
              <a:p>
                <a:pPr algn="ctr"/>
                <a:endParaRPr lang="en-US" sz="3600" dirty="0">
                  <a:latin typeface="Aptos" panose="020B0004020202020204" pitchFamily="34" charset="0"/>
                </a:endParaRPr>
              </a:p>
              <a:p>
                <a:pPr algn="ctr"/>
                <a:endParaRPr lang="en-US" sz="3600" dirty="0">
                  <a:latin typeface="Aptos" panose="020B0004020202020204" pitchFamily="34" charset="0"/>
                </a:endParaRPr>
              </a:p>
              <a:p>
                <a:pPr algn="ctr"/>
                <a:r>
                  <a:rPr lang="en-US" sz="3600" dirty="0">
                    <a:latin typeface="Aptos" panose="020B0004020202020204" pitchFamily="34" charset="0"/>
                  </a:rPr>
                  <a:t>~$11 billion</a:t>
                </a:r>
              </a:p>
              <a:p>
                <a:pPr algn="ctr"/>
                <a:r>
                  <a:rPr lang="en-US" sz="3600" dirty="0">
                    <a:latin typeface="Aptos" panose="020B0004020202020204" pitchFamily="34" charset="0"/>
                  </a:rPr>
                  <a:t>NY, NJ</a:t>
                </a:r>
              </a:p>
            </p:txBody>
          </p:sp>
          <p:pic>
            <p:nvPicPr>
              <p:cNvPr id="7" name="Graphic 6" descr="Doctor female with solid fill">
                <a:extLst>
                  <a:ext uri="{FF2B5EF4-FFF2-40B4-BE49-F238E27FC236}">
                    <a16:creationId xmlns:a16="http://schemas.microsoft.com/office/drawing/2014/main" id="{242F461F-EB0D-D7A9-3C53-8CF065CB98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74383" y="2083571"/>
                <a:ext cx="1554480" cy="1554480"/>
              </a:xfrm>
              <a:prstGeom prst="rect">
                <a:avLst/>
              </a:prstGeom>
            </p:spPr>
          </p:pic>
          <p:pic>
            <p:nvPicPr>
              <p:cNvPr id="9" name="Graphic 8" descr="Inpatient with solid fill">
                <a:extLst>
                  <a:ext uri="{FF2B5EF4-FFF2-40B4-BE49-F238E27FC236}">
                    <a16:creationId xmlns:a16="http://schemas.microsoft.com/office/drawing/2014/main" id="{5730C38E-5073-61E5-ED20-0818C079344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22028" y="2083571"/>
                <a:ext cx="1554480" cy="1554480"/>
              </a:xfrm>
              <a:prstGeom prst="rect">
                <a:avLst/>
              </a:prstGeom>
            </p:spPr>
          </p:pic>
          <p:pic>
            <p:nvPicPr>
              <p:cNvPr id="11" name="Graphic 10" descr="Ambulance with solid fill">
                <a:extLst>
                  <a:ext uri="{FF2B5EF4-FFF2-40B4-BE49-F238E27FC236}">
                    <a16:creationId xmlns:a16="http://schemas.microsoft.com/office/drawing/2014/main" id="{3CA9DBFF-9F34-AEB7-4A9C-64C3E9F0285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27148" y="2083571"/>
                <a:ext cx="1554480" cy="1554480"/>
              </a:xfrm>
              <a:prstGeom prst="rect">
                <a:avLst/>
              </a:prstGeom>
            </p:spPr>
          </p:pic>
        </p:grpSp>
        <p:sp>
          <p:nvSpPr>
            <p:cNvPr id="24" name="TextBox 23">
              <a:extLst>
                <a:ext uri="{FF2B5EF4-FFF2-40B4-BE49-F238E27FC236}">
                  <a16:creationId xmlns:a16="http://schemas.microsoft.com/office/drawing/2014/main" id="{A4AE680C-591A-1318-4383-355466AA5C97}"/>
                </a:ext>
              </a:extLst>
            </p:cNvPr>
            <p:cNvSpPr txBox="1"/>
            <p:nvPr/>
          </p:nvSpPr>
          <p:spPr>
            <a:xfrm>
              <a:off x="10406589" y="4728577"/>
              <a:ext cx="1426994" cy="276999"/>
            </a:xfrm>
            <a:prstGeom prst="rect">
              <a:avLst/>
            </a:prstGeom>
            <a:noFill/>
          </p:spPr>
          <p:txBody>
            <a:bodyPr wrap="none" rtlCol="0">
              <a:spAutoFit/>
            </a:bodyPr>
            <a:lstStyle/>
            <a:p>
              <a:r>
                <a:rPr lang="en-US" sz="1200" dirty="0">
                  <a:latin typeface="Aptos" panose="020B0004020202020204" pitchFamily="34" charset="0"/>
                </a:rPr>
                <a:t>Limaye et al (2019)</a:t>
              </a:r>
            </a:p>
          </p:txBody>
        </p:sp>
      </p:grpSp>
      <p:grpSp>
        <p:nvGrpSpPr>
          <p:cNvPr id="32" name="Group 31">
            <a:extLst>
              <a:ext uri="{FF2B5EF4-FFF2-40B4-BE49-F238E27FC236}">
                <a16:creationId xmlns:a16="http://schemas.microsoft.com/office/drawing/2014/main" id="{BC7BB098-05C8-5CB7-CAD8-8E257422BF46}"/>
              </a:ext>
            </a:extLst>
          </p:cNvPr>
          <p:cNvGrpSpPr/>
          <p:nvPr/>
        </p:nvGrpSpPr>
        <p:grpSpPr>
          <a:xfrm>
            <a:off x="248412" y="1149915"/>
            <a:ext cx="5718621" cy="3970318"/>
            <a:chOff x="248412" y="1149915"/>
            <a:chExt cx="5718621" cy="3970318"/>
          </a:xfrm>
        </p:grpSpPr>
        <p:grpSp>
          <p:nvGrpSpPr>
            <p:cNvPr id="22" name="Group 21">
              <a:extLst>
                <a:ext uri="{FF2B5EF4-FFF2-40B4-BE49-F238E27FC236}">
                  <a16:creationId xmlns:a16="http://schemas.microsoft.com/office/drawing/2014/main" id="{13D8C0B2-71BC-80BC-4273-A7A7D2B26BFC}"/>
                </a:ext>
              </a:extLst>
            </p:cNvPr>
            <p:cNvGrpSpPr/>
            <p:nvPr/>
          </p:nvGrpSpPr>
          <p:grpSpPr>
            <a:xfrm>
              <a:off x="248412" y="1149915"/>
              <a:ext cx="5698931" cy="3970318"/>
              <a:chOff x="196457" y="1149915"/>
              <a:chExt cx="5698931" cy="3970318"/>
            </a:xfrm>
          </p:grpSpPr>
          <p:sp>
            <p:nvSpPr>
              <p:cNvPr id="3" name="TextBox 2">
                <a:extLst>
                  <a:ext uri="{FF2B5EF4-FFF2-40B4-BE49-F238E27FC236}">
                    <a16:creationId xmlns:a16="http://schemas.microsoft.com/office/drawing/2014/main" id="{A9244645-5C84-1899-5FF5-D1A331A66A76}"/>
                  </a:ext>
                </a:extLst>
              </p:cNvPr>
              <p:cNvSpPr txBox="1"/>
              <p:nvPr/>
            </p:nvSpPr>
            <p:spPr>
              <a:xfrm>
                <a:off x="196457" y="1149915"/>
                <a:ext cx="5698931" cy="3970318"/>
              </a:xfrm>
              <a:prstGeom prst="rect">
                <a:avLst/>
              </a:prstGeom>
              <a:solidFill>
                <a:schemeClr val="bg1"/>
              </a:solidFill>
              <a:ln w="38100">
                <a:solidFill>
                  <a:srgbClr val="007299"/>
                </a:solidFill>
              </a:ln>
            </p:spPr>
            <p:txBody>
              <a:bodyPr wrap="none" rtlCol="0">
                <a:spAutoFit/>
              </a:bodyPr>
              <a:lstStyle/>
              <a:p>
                <a:pPr algn="ctr"/>
                <a:r>
                  <a:rPr lang="en-US" sz="3600" dirty="0">
                    <a:latin typeface="Aptos" panose="020B0004020202020204" pitchFamily="34" charset="0"/>
                  </a:rPr>
                  <a:t>Repair, Response, Recovery</a:t>
                </a:r>
              </a:p>
              <a:p>
                <a:pPr algn="ctr"/>
                <a:endParaRPr lang="en-US" sz="3600" dirty="0">
                  <a:latin typeface="Aptos" panose="020B0004020202020204" pitchFamily="34" charset="0"/>
                </a:endParaRPr>
              </a:p>
              <a:p>
                <a:pPr algn="ctr"/>
                <a:endParaRPr lang="en-US" sz="3600" dirty="0">
                  <a:latin typeface="Aptos" panose="020B0004020202020204" pitchFamily="34" charset="0"/>
                </a:endParaRPr>
              </a:p>
              <a:p>
                <a:pPr algn="ctr"/>
                <a:endParaRPr lang="en-US" sz="3600" dirty="0">
                  <a:latin typeface="Aptos" panose="020B0004020202020204" pitchFamily="34" charset="0"/>
                </a:endParaRPr>
              </a:p>
              <a:p>
                <a:pPr algn="ctr"/>
                <a:endParaRPr lang="en-US" sz="3600" dirty="0">
                  <a:latin typeface="Aptos" panose="020B0004020202020204" pitchFamily="34" charset="0"/>
                </a:endParaRPr>
              </a:p>
              <a:p>
                <a:pPr algn="ctr"/>
                <a:r>
                  <a:rPr lang="en-US" sz="3600" dirty="0">
                    <a:latin typeface="Aptos" panose="020B0004020202020204" pitchFamily="34" charset="0"/>
                  </a:rPr>
                  <a:t>~$62.5 billion</a:t>
                </a:r>
              </a:p>
              <a:p>
                <a:pPr algn="ctr"/>
                <a:r>
                  <a:rPr lang="en-US" sz="3600" dirty="0">
                    <a:latin typeface="Aptos" panose="020B0004020202020204" pitchFamily="34" charset="0"/>
                  </a:rPr>
                  <a:t>NY, NJ, CT</a:t>
                </a:r>
              </a:p>
            </p:txBody>
          </p:sp>
          <p:pic>
            <p:nvPicPr>
              <p:cNvPr id="15" name="Graphic 14" descr="Construction Barricade with solid fill">
                <a:extLst>
                  <a:ext uri="{FF2B5EF4-FFF2-40B4-BE49-F238E27FC236}">
                    <a16:creationId xmlns:a16="http://schemas.microsoft.com/office/drawing/2014/main" id="{562D4002-846E-83A2-B832-1BBB19B49F5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5744" y="2083571"/>
                <a:ext cx="1554480" cy="1554480"/>
              </a:xfrm>
              <a:prstGeom prst="rect">
                <a:avLst/>
              </a:prstGeom>
            </p:spPr>
          </p:pic>
          <p:pic>
            <p:nvPicPr>
              <p:cNvPr id="17" name="Graphic 16" descr="Bulldozer with solid fill">
                <a:extLst>
                  <a:ext uri="{FF2B5EF4-FFF2-40B4-BE49-F238E27FC236}">
                    <a16:creationId xmlns:a16="http://schemas.microsoft.com/office/drawing/2014/main" id="{0D1DDB2C-2F94-9F5C-F84C-C89E3EF3590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35513" y="2083571"/>
                <a:ext cx="1554480" cy="1554480"/>
              </a:xfrm>
              <a:prstGeom prst="rect">
                <a:avLst/>
              </a:prstGeom>
            </p:spPr>
          </p:pic>
          <p:pic>
            <p:nvPicPr>
              <p:cNvPr id="19" name="Graphic 18" descr="Construction worker male with solid fill">
                <a:extLst>
                  <a:ext uri="{FF2B5EF4-FFF2-40B4-BE49-F238E27FC236}">
                    <a16:creationId xmlns:a16="http://schemas.microsoft.com/office/drawing/2014/main" id="{F6BEB663-3310-F82A-347D-11B73B1067F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375639" y="2083571"/>
                <a:ext cx="1554480" cy="1554480"/>
              </a:xfrm>
              <a:prstGeom prst="rect">
                <a:avLst/>
              </a:prstGeom>
            </p:spPr>
          </p:pic>
        </p:grpSp>
        <p:sp>
          <p:nvSpPr>
            <p:cNvPr id="25" name="TextBox 24">
              <a:extLst>
                <a:ext uri="{FF2B5EF4-FFF2-40B4-BE49-F238E27FC236}">
                  <a16:creationId xmlns:a16="http://schemas.microsoft.com/office/drawing/2014/main" id="{5E053EDB-B195-DF7D-9D3B-CC2D6BE11592}"/>
                </a:ext>
              </a:extLst>
            </p:cNvPr>
            <p:cNvSpPr txBox="1"/>
            <p:nvPr/>
          </p:nvSpPr>
          <p:spPr>
            <a:xfrm>
              <a:off x="4470854" y="4769669"/>
              <a:ext cx="1496179" cy="276999"/>
            </a:xfrm>
            <a:prstGeom prst="rect">
              <a:avLst/>
            </a:prstGeom>
            <a:noFill/>
          </p:spPr>
          <p:txBody>
            <a:bodyPr wrap="none" rtlCol="0">
              <a:spAutoFit/>
            </a:bodyPr>
            <a:lstStyle/>
            <a:p>
              <a:r>
                <a:rPr lang="en-US" sz="1200" dirty="0">
                  <a:latin typeface="Aptos" panose="020B0004020202020204" pitchFamily="34" charset="0"/>
                </a:rPr>
                <a:t>Strauss et al. (2021)</a:t>
              </a:r>
            </a:p>
          </p:txBody>
        </p:sp>
      </p:grpSp>
    </p:spTree>
    <p:extLst>
      <p:ext uri="{BB962C8B-B14F-4D97-AF65-F5344CB8AC3E}">
        <p14:creationId xmlns:p14="http://schemas.microsoft.com/office/powerpoint/2010/main" val="117927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E72B2-D9D3-C770-904E-A39F4A1F6C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E81EF0-67EF-C757-DDC7-B1C08261697F}"/>
              </a:ext>
            </a:extLst>
          </p:cNvPr>
          <p:cNvSpPr>
            <a:spLocks noGrp="1"/>
          </p:cNvSpPr>
          <p:nvPr>
            <p:ph type="title"/>
          </p:nvPr>
        </p:nvSpPr>
        <p:spPr/>
        <p:txBody>
          <a:bodyPr/>
          <a:lstStyle/>
          <a:p>
            <a:r>
              <a:rPr lang="en-US" dirty="0"/>
              <a:t>Coastal Flooding and Cascading Health Impacts</a:t>
            </a:r>
          </a:p>
        </p:txBody>
      </p:sp>
      <p:pic>
        <p:nvPicPr>
          <p:cNvPr id="5" name="Content Placeholder 4">
            <a:extLst>
              <a:ext uri="{FF2B5EF4-FFF2-40B4-BE49-F238E27FC236}">
                <a16:creationId xmlns:a16="http://schemas.microsoft.com/office/drawing/2014/main" id="{AB6A1BB4-533F-CDCF-6B52-EE1BB6289E17}"/>
              </a:ext>
            </a:extLst>
          </p:cNvPr>
          <p:cNvPicPr>
            <a:picLocks noGrp="1" noChangeAspect="1"/>
          </p:cNvPicPr>
          <p:nvPr>
            <p:ph idx="1"/>
          </p:nvPr>
        </p:nvPicPr>
        <p:blipFill>
          <a:blip r:embed="rId3"/>
          <a:stretch>
            <a:fillRect/>
          </a:stretch>
        </p:blipFill>
        <p:spPr>
          <a:xfrm>
            <a:off x="1073763" y="978195"/>
            <a:ext cx="9753075" cy="5486105"/>
          </a:xfrm>
          <a:prstGeom prst="rect">
            <a:avLst/>
          </a:prstGeom>
        </p:spPr>
      </p:pic>
    </p:spTree>
    <p:extLst>
      <p:ext uri="{BB962C8B-B14F-4D97-AF65-F5344CB8AC3E}">
        <p14:creationId xmlns:p14="http://schemas.microsoft.com/office/powerpoint/2010/main" val="2458766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C2803-2B4F-07D2-43DA-5B05762EA35D}"/>
              </a:ext>
            </a:extLst>
          </p:cNvPr>
          <p:cNvSpPr>
            <a:spLocks noGrp="1"/>
          </p:cNvSpPr>
          <p:nvPr>
            <p:ph type="title"/>
          </p:nvPr>
        </p:nvSpPr>
        <p:spPr/>
        <p:txBody>
          <a:bodyPr/>
          <a:lstStyle/>
          <a:p>
            <a:r>
              <a:rPr lang="en-US" dirty="0"/>
              <a:t>Resilience Planning Project</a:t>
            </a:r>
          </a:p>
        </p:txBody>
      </p:sp>
      <p:pic>
        <p:nvPicPr>
          <p:cNvPr id="5" name="Content Placeholder 4">
            <a:extLst>
              <a:ext uri="{FF2B5EF4-FFF2-40B4-BE49-F238E27FC236}">
                <a16:creationId xmlns:a16="http://schemas.microsoft.com/office/drawing/2014/main" id="{02795BD8-3A65-77B1-410F-12C0BD17FB39}"/>
              </a:ext>
            </a:extLst>
          </p:cNvPr>
          <p:cNvPicPr>
            <a:picLocks noGrp="1" noChangeAspect="1"/>
          </p:cNvPicPr>
          <p:nvPr>
            <p:ph idx="1"/>
          </p:nvPr>
        </p:nvPicPr>
        <p:blipFill>
          <a:blip r:embed="rId3"/>
          <a:stretch>
            <a:fillRect/>
          </a:stretch>
        </p:blipFill>
        <p:spPr>
          <a:xfrm>
            <a:off x="241616" y="849456"/>
            <a:ext cx="8749192" cy="5655253"/>
          </a:xfrm>
          <a:prstGeom prst="rect">
            <a:avLst/>
          </a:prstGeom>
        </p:spPr>
      </p:pic>
      <p:sp>
        <p:nvSpPr>
          <p:cNvPr id="6" name="Flowchart: Connector 5">
            <a:extLst>
              <a:ext uri="{FF2B5EF4-FFF2-40B4-BE49-F238E27FC236}">
                <a16:creationId xmlns:a16="http://schemas.microsoft.com/office/drawing/2014/main" id="{123C7EE3-D5A2-C5A0-FC4E-F0C88DF66C24}"/>
              </a:ext>
            </a:extLst>
          </p:cNvPr>
          <p:cNvSpPr/>
          <p:nvPr/>
        </p:nvSpPr>
        <p:spPr>
          <a:xfrm>
            <a:off x="5814601" y="2031220"/>
            <a:ext cx="1350818" cy="1267691"/>
          </a:xfrm>
          <a:prstGeom prst="flowChartConnector">
            <a:avLst/>
          </a:prstGeom>
          <a:solidFill>
            <a:srgbClr val="FFFF00">
              <a:alpha val="4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69676D6A-1F78-CD46-00F3-DD82B0B3B837}"/>
              </a:ext>
            </a:extLst>
          </p:cNvPr>
          <p:cNvSpPr/>
          <p:nvPr/>
        </p:nvSpPr>
        <p:spPr>
          <a:xfrm>
            <a:off x="3429338" y="3043236"/>
            <a:ext cx="1350818" cy="1267691"/>
          </a:xfrm>
          <a:prstGeom prst="flowChartConnector">
            <a:avLst/>
          </a:prstGeom>
          <a:solidFill>
            <a:srgbClr val="FFFF00">
              <a:alpha val="4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29D17020-4136-0F16-C830-561470A65C00}"/>
              </a:ext>
            </a:extLst>
          </p:cNvPr>
          <p:cNvSpPr/>
          <p:nvPr/>
        </p:nvSpPr>
        <p:spPr>
          <a:xfrm>
            <a:off x="5721674" y="3640282"/>
            <a:ext cx="1350818" cy="1267691"/>
          </a:xfrm>
          <a:prstGeom prst="flowChartConnector">
            <a:avLst/>
          </a:prstGeom>
          <a:solidFill>
            <a:srgbClr val="FFFF00">
              <a:alpha val="4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45791593-F83E-7ED8-C501-BADA9BE0F621}"/>
              </a:ext>
            </a:extLst>
          </p:cNvPr>
          <p:cNvSpPr/>
          <p:nvPr/>
        </p:nvSpPr>
        <p:spPr>
          <a:xfrm>
            <a:off x="7810669" y="693581"/>
            <a:ext cx="1350818" cy="1267691"/>
          </a:xfrm>
          <a:prstGeom prst="flowChartConnector">
            <a:avLst/>
          </a:prstGeom>
          <a:solidFill>
            <a:srgbClr val="FFFF00">
              <a:alpha val="4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FF5754F-EB50-0470-4D08-E77846FEB31A}"/>
              </a:ext>
            </a:extLst>
          </p:cNvPr>
          <p:cNvPicPr>
            <a:picLocks noChangeAspect="1"/>
          </p:cNvPicPr>
          <p:nvPr/>
        </p:nvPicPr>
        <p:blipFill>
          <a:blip r:embed="rId4"/>
          <a:stretch>
            <a:fillRect/>
          </a:stretch>
        </p:blipFill>
        <p:spPr>
          <a:xfrm>
            <a:off x="10046912" y="5503584"/>
            <a:ext cx="1038692" cy="1038692"/>
          </a:xfrm>
          <a:prstGeom prst="rect">
            <a:avLst/>
          </a:prstGeom>
        </p:spPr>
      </p:pic>
      <p:pic>
        <p:nvPicPr>
          <p:cNvPr id="12" name="Picture 11">
            <a:extLst>
              <a:ext uri="{FF2B5EF4-FFF2-40B4-BE49-F238E27FC236}">
                <a16:creationId xmlns:a16="http://schemas.microsoft.com/office/drawing/2014/main" id="{0C4132ED-3D86-BD96-AF16-0F1EF7D06E66}"/>
              </a:ext>
            </a:extLst>
          </p:cNvPr>
          <p:cNvPicPr>
            <a:picLocks noChangeAspect="1"/>
          </p:cNvPicPr>
          <p:nvPr/>
        </p:nvPicPr>
        <p:blipFill>
          <a:blip r:embed="rId5"/>
          <a:srcRect l="30091" t="3468" r="16585"/>
          <a:stretch>
            <a:fillRect/>
          </a:stretch>
        </p:blipFill>
        <p:spPr>
          <a:xfrm>
            <a:off x="9169013" y="5587073"/>
            <a:ext cx="882797" cy="871715"/>
          </a:xfrm>
          <a:prstGeom prst="rect">
            <a:avLst/>
          </a:prstGeom>
        </p:spPr>
      </p:pic>
      <p:sp>
        <p:nvSpPr>
          <p:cNvPr id="13" name="Star: 5 Points 12">
            <a:extLst>
              <a:ext uri="{FF2B5EF4-FFF2-40B4-BE49-F238E27FC236}">
                <a16:creationId xmlns:a16="http://schemas.microsoft.com/office/drawing/2014/main" id="{84D8813A-7987-F69C-F70C-F7151855829C}"/>
              </a:ext>
            </a:extLst>
          </p:cNvPr>
          <p:cNvSpPr/>
          <p:nvPr/>
        </p:nvSpPr>
        <p:spPr>
          <a:xfrm>
            <a:off x="9553647" y="6110452"/>
            <a:ext cx="66907" cy="72391"/>
          </a:xfrm>
          <a:prstGeom prst="star5">
            <a:avLst/>
          </a:prstGeom>
          <a:solidFill>
            <a:srgbClr val="013E51"/>
          </a:solidFill>
          <a:ln>
            <a:solidFill>
              <a:srgbClr val="013E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E0E0E8BF-A57F-04BD-3361-9A3E21961946}"/>
              </a:ext>
            </a:extLst>
          </p:cNvPr>
          <p:cNvPicPr>
            <a:picLocks noChangeAspect="1"/>
          </p:cNvPicPr>
          <p:nvPr/>
        </p:nvPicPr>
        <p:blipFill>
          <a:blip r:embed="rId6"/>
          <a:stretch>
            <a:fillRect/>
          </a:stretch>
        </p:blipFill>
        <p:spPr>
          <a:xfrm>
            <a:off x="9126513" y="3555883"/>
            <a:ext cx="2981150" cy="1942298"/>
          </a:xfrm>
          <a:prstGeom prst="rect">
            <a:avLst/>
          </a:prstGeom>
        </p:spPr>
      </p:pic>
    </p:spTree>
    <p:extLst>
      <p:ext uri="{BB962C8B-B14F-4D97-AF65-F5344CB8AC3E}">
        <p14:creationId xmlns:p14="http://schemas.microsoft.com/office/powerpoint/2010/main" val="1309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34354-8FC4-934C-C743-F0271D8E392E}"/>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F684A75-EDE4-31E6-2B7F-B53483D47E47}"/>
              </a:ext>
            </a:extLst>
          </p:cNvPr>
          <p:cNvPicPr>
            <a:picLocks noGrp="1" noChangeAspect="1"/>
          </p:cNvPicPr>
          <p:nvPr>
            <p:ph idx="1"/>
          </p:nvPr>
        </p:nvPicPr>
        <p:blipFill>
          <a:blip r:embed="rId3"/>
          <a:srcRect r="24888" b="7498"/>
          <a:stretch>
            <a:fillRect/>
          </a:stretch>
        </p:blipFill>
        <p:spPr>
          <a:xfrm>
            <a:off x="1826178" y="579281"/>
            <a:ext cx="8512750" cy="5897066"/>
          </a:xfrm>
          <a:prstGeom prst="rect">
            <a:avLst/>
          </a:prstGeom>
        </p:spPr>
      </p:pic>
      <p:sp>
        <p:nvSpPr>
          <p:cNvPr id="2" name="Title 1">
            <a:extLst>
              <a:ext uri="{FF2B5EF4-FFF2-40B4-BE49-F238E27FC236}">
                <a16:creationId xmlns:a16="http://schemas.microsoft.com/office/drawing/2014/main" id="{E90FCBFB-3C9F-A086-EFAA-12F479000890}"/>
              </a:ext>
            </a:extLst>
          </p:cNvPr>
          <p:cNvSpPr>
            <a:spLocks noGrp="1"/>
          </p:cNvSpPr>
          <p:nvPr>
            <p:ph type="title"/>
          </p:nvPr>
        </p:nvSpPr>
        <p:spPr/>
        <p:txBody>
          <a:bodyPr/>
          <a:lstStyle/>
          <a:p>
            <a:r>
              <a:rPr lang="en-US" dirty="0"/>
              <a:t>Apply the Health Lens to Resilience Planning</a:t>
            </a:r>
          </a:p>
        </p:txBody>
      </p:sp>
      <p:grpSp>
        <p:nvGrpSpPr>
          <p:cNvPr id="9" name="Group 8">
            <a:extLst>
              <a:ext uri="{FF2B5EF4-FFF2-40B4-BE49-F238E27FC236}">
                <a16:creationId xmlns:a16="http://schemas.microsoft.com/office/drawing/2014/main" id="{C68B4D28-41F8-C5FB-3253-E5ADD5EC9F8A}"/>
              </a:ext>
            </a:extLst>
          </p:cNvPr>
          <p:cNvGrpSpPr/>
          <p:nvPr/>
        </p:nvGrpSpPr>
        <p:grpSpPr>
          <a:xfrm>
            <a:off x="276426" y="1784470"/>
            <a:ext cx="3561168" cy="1200329"/>
            <a:chOff x="276426" y="3280316"/>
            <a:chExt cx="3561168" cy="1200329"/>
          </a:xfrm>
        </p:grpSpPr>
        <p:sp>
          <p:nvSpPr>
            <p:cNvPr id="7" name="TextBox 6">
              <a:extLst>
                <a:ext uri="{FF2B5EF4-FFF2-40B4-BE49-F238E27FC236}">
                  <a16:creationId xmlns:a16="http://schemas.microsoft.com/office/drawing/2014/main" id="{CE1D781C-8EAF-04FD-C3B4-3B45BA42C67F}"/>
                </a:ext>
              </a:extLst>
            </p:cNvPr>
            <p:cNvSpPr txBox="1"/>
            <p:nvPr/>
          </p:nvSpPr>
          <p:spPr>
            <a:xfrm>
              <a:off x="276426" y="3280316"/>
              <a:ext cx="3561168" cy="1200329"/>
            </a:xfrm>
            <a:prstGeom prst="rect">
              <a:avLst/>
            </a:prstGeom>
            <a:solidFill>
              <a:schemeClr val="bg1"/>
            </a:solidFill>
          </p:spPr>
          <p:txBody>
            <a:bodyPr wrap="none" rtlCol="0">
              <a:spAutoFit/>
            </a:bodyPr>
            <a:lstStyle/>
            <a:p>
              <a:r>
                <a:rPr lang="en-US" dirty="0">
                  <a:latin typeface="Aptos" panose="020B0004020202020204" pitchFamily="34" charset="0"/>
                </a:rPr>
                <a:t>     Ecosystem Co-benefits</a:t>
              </a:r>
            </a:p>
            <a:p>
              <a:pPr marL="742950" lvl="1" indent="-285750">
                <a:buFont typeface="Wingdings" panose="05000000000000000000" pitchFamily="2" charset="2"/>
                <a:buChar char="ü"/>
              </a:pPr>
              <a:r>
                <a:rPr lang="en-US" dirty="0">
                  <a:latin typeface="Aptos" panose="020B0004020202020204" pitchFamily="34" charset="0"/>
                </a:rPr>
                <a:t>Increased physical activity</a:t>
              </a:r>
            </a:p>
            <a:p>
              <a:pPr marL="742950" lvl="1" indent="-285750">
                <a:buFont typeface="Wingdings" panose="05000000000000000000" pitchFamily="2" charset="2"/>
                <a:buChar char="ü"/>
              </a:pPr>
              <a:r>
                <a:rPr lang="en-US" dirty="0">
                  <a:latin typeface="Aptos" panose="020B0004020202020204" pitchFamily="34" charset="0"/>
                </a:rPr>
                <a:t>Improved mental health</a:t>
              </a:r>
            </a:p>
            <a:p>
              <a:pPr marL="742950" lvl="1" indent="-285750">
                <a:buFont typeface="Wingdings" panose="05000000000000000000" pitchFamily="2" charset="2"/>
                <a:buChar char="ü"/>
              </a:pPr>
              <a:r>
                <a:rPr lang="en-US" dirty="0">
                  <a:latin typeface="Aptos" panose="020B0004020202020204" pitchFamily="34" charset="0"/>
                </a:rPr>
                <a:t>Improved air quality</a:t>
              </a:r>
            </a:p>
          </p:txBody>
        </p:sp>
        <p:sp>
          <p:nvSpPr>
            <p:cNvPr id="8" name="Flowchart: Connector 7">
              <a:extLst>
                <a:ext uri="{FF2B5EF4-FFF2-40B4-BE49-F238E27FC236}">
                  <a16:creationId xmlns:a16="http://schemas.microsoft.com/office/drawing/2014/main" id="{2C93AB6F-CB3F-1C16-7DE0-18DAF2B0A47D}"/>
                </a:ext>
              </a:extLst>
            </p:cNvPr>
            <p:cNvSpPr/>
            <p:nvPr/>
          </p:nvSpPr>
          <p:spPr>
            <a:xfrm>
              <a:off x="344376" y="3373090"/>
              <a:ext cx="216465" cy="211874"/>
            </a:xfrm>
            <a:prstGeom prst="flowChartConnector">
              <a:avLst/>
            </a:prstGeom>
            <a:solidFill>
              <a:srgbClr val="00A8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EEBB343-8AFF-517E-0E1F-42B564C236BD}"/>
              </a:ext>
            </a:extLst>
          </p:cNvPr>
          <p:cNvGrpSpPr/>
          <p:nvPr/>
        </p:nvGrpSpPr>
        <p:grpSpPr>
          <a:xfrm>
            <a:off x="8531679" y="907306"/>
            <a:ext cx="3203121" cy="1477328"/>
            <a:chOff x="8531679" y="907306"/>
            <a:chExt cx="3203121" cy="1477328"/>
          </a:xfrm>
        </p:grpSpPr>
        <p:sp>
          <p:nvSpPr>
            <p:cNvPr id="4" name="TextBox 3">
              <a:extLst>
                <a:ext uri="{FF2B5EF4-FFF2-40B4-BE49-F238E27FC236}">
                  <a16:creationId xmlns:a16="http://schemas.microsoft.com/office/drawing/2014/main" id="{D30E95C3-C70A-24FF-A902-AAF6DAC2CD04}"/>
                </a:ext>
              </a:extLst>
            </p:cNvPr>
            <p:cNvSpPr txBox="1"/>
            <p:nvPr/>
          </p:nvSpPr>
          <p:spPr>
            <a:xfrm>
              <a:off x="8531679" y="907306"/>
              <a:ext cx="3203121" cy="1477328"/>
            </a:xfrm>
            <a:prstGeom prst="rect">
              <a:avLst/>
            </a:prstGeom>
            <a:solidFill>
              <a:schemeClr val="bg1"/>
            </a:solidFill>
          </p:spPr>
          <p:txBody>
            <a:bodyPr wrap="none" rtlCol="0">
              <a:spAutoFit/>
            </a:bodyPr>
            <a:lstStyle/>
            <a:p>
              <a:r>
                <a:rPr lang="en-US" dirty="0">
                  <a:latin typeface="Aptos" panose="020B0004020202020204" pitchFamily="34" charset="0"/>
                </a:rPr>
                <a:t>     Reducing Flooding</a:t>
              </a:r>
            </a:p>
            <a:p>
              <a:pPr marL="742950" lvl="1" indent="-285750">
                <a:buFont typeface="Wingdings" panose="05000000000000000000" pitchFamily="2" charset="2"/>
                <a:buChar char="ü"/>
              </a:pPr>
              <a:r>
                <a:rPr lang="en-US" dirty="0">
                  <a:latin typeface="Aptos" panose="020B0004020202020204" pitchFamily="34" charset="0"/>
                </a:rPr>
                <a:t>Injury &amp; mortality</a:t>
              </a:r>
            </a:p>
            <a:p>
              <a:pPr marL="742950" lvl="1" indent="-285750">
                <a:buFont typeface="Wingdings" panose="05000000000000000000" pitchFamily="2" charset="2"/>
                <a:buChar char="ü"/>
              </a:pPr>
              <a:r>
                <a:rPr lang="en-US" dirty="0">
                  <a:latin typeface="Aptos" panose="020B0004020202020204" pitchFamily="34" charset="0"/>
                </a:rPr>
                <a:t>Exposure to pathogens</a:t>
              </a:r>
            </a:p>
            <a:p>
              <a:pPr marL="742950" lvl="1" indent="-285750">
                <a:buFont typeface="Wingdings" panose="05000000000000000000" pitchFamily="2" charset="2"/>
                <a:buChar char="ü"/>
              </a:pPr>
              <a:r>
                <a:rPr lang="en-US" dirty="0">
                  <a:latin typeface="Aptos" panose="020B0004020202020204" pitchFamily="34" charset="0"/>
                </a:rPr>
                <a:t>Mental health impacts</a:t>
              </a:r>
            </a:p>
            <a:p>
              <a:pPr marL="742950" lvl="1" indent="-285750">
                <a:buFont typeface="Wingdings" panose="05000000000000000000" pitchFamily="2" charset="2"/>
                <a:buChar char="ü"/>
              </a:pPr>
              <a:r>
                <a:rPr lang="en-US" dirty="0">
                  <a:latin typeface="Aptos" panose="020B0004020202020204" pitchFamily="34" charset="0"/>
                </a:rPr>
                <a:t>Exposure to mold</a:t>
              </a:r>
            </a:p>
          </p:txBody>
        </p:sp>
        <p:sp>
          <p:nvSpPr>
            <p:cNvPr id="10" name="Flowchart: Connector 9">
              <a:extLst>
                <a:ext uri="{FF2B5EF4-FFF2-40B4-BE49-F238E27FC236}">
                  <a16:creationId xmlns:a16="http://schemas.microsoft.com/office/drawing/2014/main" id="{E847B216-D705-3B58-845D-3D01FE9A55B2}"/>
                </a:ext>
              </a:extLst>
            </p:cNvPr>
            <p:cNvSpPr/>
            <p:nvPr/>
          </p:nvSpPr>
          <p:spPr>
            <a:xfrm>
              <a:off x="8620673" y="981588"/>
              <a:ext cx="216465" cy="211874"/>
            </a:xfrm>
            <a:prstGeom prst="flowChartConnector">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795596C7-1070-5DF1-C0CB-49840A06896B}"/>
              </a:ext>
            </a:extLst>
          </p:cNvPr>
          <p:cNvGrpSpPr/>
          <p:nvPr/>
        </p:nvGrpSpPr>
        <p:grpSpPr>
          <a:xfrm>
            <a:off x="127911" y="5118118"/>
            <a:ext cx="4774333" cy="1200329"/>
            <a:chOff x="127911" y="5118118"/>
            <a:chExt cx="4774333" cy="1200329"/>
          </a:xfrm>
        </p:grpSpPr>
        <p:sp>
          <p:nvSpPr>
            <p:cNvPr id="6" name="TextBox 5">
              <a:extLst>
                <a:ext uri="{FF2B5EF4-FFF2-40B4-BE49-F238E27FC236}">
                  <a16:creationId xmlns:a16="http://schemas.microsoft.com/office/drawing/2014/main" id="{B68D20F6-D518-A373-3560-184E7B666BF4}"/>
                </a:ext>
              </a:extLst>
            </p:cNvPr>
            <p:cNvSpPr txBox="1"/>
            <p:nvPr/>
          </p:nvSpPr>
          <p:spPr>
            <a:xfrm>
              <a:off x="276426" y="5118118"/>
              <a:ext cx="4625818" cy="1200329"/>
            </a:xfrm>
            <a:prstGeom prst="rect">
              <a:avLst/>
            </a:prstGeom>
            <a:solidFill>
              <a:schemeClr val="bg1"/>
            </a:solidFill>
          </p:spPr>
          <p:txBody>
            <a:bodyPr wrap="none" rtlCol="0">
              <a:spAutoFit/>
            </a:bodyPr>
            <a:lstStyle/>
            <a:p>
              <a:r>
                <a:rPr lang="en-US" dirty="0">
                  <a:latin typeface="Aptos" panose="020B0004020202020204" pitchFamily="34" charset="0"/>
                </a:rPr>
                <a:t>Reducing Extreme Heat</a:t>
              </a:r>
            </a:p>
            <a:p>
              <a:pPr marL="742950" lvl="1" indent="-285750">
                <a:buFont typeface="Wingdings" panose="05000000000000000000" pitchFamily="2" charset="2"/>
                <a:buChar char="ü"/>
              </a:pPr>
              <a:r>
                <a:rPr lang="en-US" dirty="0">
                  <a:latin typeface="Aptos" panose="020B0004020202020204" pitchFamily="34" charset="0"/>
                </a:rPr>
                <a:t>Injury &amp; mortality</a:t>
              </a:r>
            </a:p>
            <a:p>
              <a:pPr marL="742950" lvl="1" indent="-285750">
                <a:buFont typeface="Wingdings" panose="05000000000000000000" pitchFamily="2" charset="2"/>
                <a:buChar char="ü"/>
              </a:pPr>
              <a:r>
                <a:rPr lang="en-US" dirty="0">
                  <a:latin typeface="Aptos" panose="020B0004020202020204" pitchFamily="34" charset="0"/>
                </a:rPr>
                <a:t>Mental health impacts</a:t>
              </a:r>
            </a:p>
            <a:p>
              <a:pPr marL="742950" lvl="1" indent="-285750">
                <a:buFont typeface="Wingdings" panose="05000000000000000000" pitchFamily="2" charset="2"/>
                <a:buChar char="ü"/>
              </a:pPr>
              <a:r>
                <a:rPr lang="en-US" dirty="0">
                  <a:latin typeface="Aptos" panose="020B0004020202020204" pitchFamily="34" charset="0"/>
                </a:rPr>
                <a:t>Cardiovascular &amp; respiratory Impacts</a:t>
              </a:r>
            </a:p>
          </p:txBody>
        </p:sp>
        <p:sp>
          <p:nvSpPr>
            <p:cNvPr id="12" name="Flowchart: Connector 11">
              <a:extLst>
                <a:ext uri="{FF2B5EF4-FFF2-40B4-BE49-F238E27FC236}">
                  <a16:creationId xmlns:a16="http://schemas.microsoft.com/office/drawing/2014/main" id="{4E31047F-9660-D89F-74B0-1C7B19315A03}"/>
                </a:ext>
              </a:extLst>
            </p:cNvPr>
            <p:cNvSpPr/>
            <p:nvPr/>
          </p:nvSpPr>
          <p:spPr>
            <a:xfrm>
              <a:off x="127911" y="5181882"/>
              <a:ext cx="216465" cy="211874"/>
            </a:xfrm>
            <a:prstGeom prst="flowChartConnector">
              <a:avLst/>
            </a:prstGeom>
            <a:solidFill>
              <a:srgbClr val="CC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632927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a:extLst>
              <a:ext uri="{FF2B5EF4-FFF2-40B4-BE49-F238E27FC236}">
                <a16:creationId xmlns:a16="http://schemas.microsoft.com/office/drawing/2014/main" id="{0B7E3D51-B641-4892-690E-C2D529969D05}"/>
              </a:ext>
            </a:extLst>
          </p:cNvPr>
          <p:cNvPicPr>
            <a:picLocks noChangeAspect="1"/>
          </p:cNvPicPr>
          <p:nvPr/>
        </p:nvPicPr>
        <p:blipFill>
          <a:blip r:embed="rId3"/>
          <a:srcRect l="59369" t="15200"/>
          <a:stretch>
            <a:fillRect/>
          </a:stretch>
        </p:blipFill>
        <p:spPr>
          <a:xfrm>
            <a:off x="511645" y="1303272"/>
            <a:ext cx="3305353" cy="4156447"/>
          </a:xfrm>
          <a:prstGeom prst="rect">
            <a:avLst/>
          </a:prstGeom>
        </p:spPr>
      </p:pic>
      <p:sp>
        <p:nvSpPr>
          <p:cNvPr id="2" name="Title 1">
            <a:extLst>
              <a:ext uri="{FF2B5EF4-FFF2-40B4-BE49-F238E27FC236}">
                <a16:creationId xmlns:a16="http://schemas.microsoft.com/office/drawing/2014/main" id="{77420C6D-AF48-A724-84B2-B8F023275026}"/>
              </a:ext>
            </a:extLst>
          </p:cNvPr>
          <p:cNvSpPr>
            <a:spLocks noGrp="1"/>
          </p:cNvSpPr>
          <p:nvPr>
            <p:ph type="title"/>
          </p:nvPr>
        </p:nvSpPr>
        <p:spPr/>
        <p:txBody>
          <a:bodyPr/>
          <a:lstStyle/>
          <a:p>
            <a:r>
              <a:rPr lang="en-US" dirty="0"/>
              <a:t>Coastal Adaptation Reduces Health Risks</a:t>
            </a:r>
          </a:p>
        </p:txBody>
      </p:sp>
      <p:pic>
        <p:nvPicPr>
          <p:cNvPr id="62" name="Content Placeholder 61">
            <a:extLst>
              <a:ext uri="{FF2B5EF4-FFF2-40B4-BE49-F238E27FC236}">
                <a16:creationId xmlns:a16="http://schemas.microsoft.com/office/drawing/2014/main" id="{23ACCAE4-DDF9-3DFF-CA15-586BFCC843C1}"/>
              </a:ext>
            </a:extLst>
          </p:cNvPr>
          <p:cNvPicPr>
            <a:picLocks noGrp="1" noChangeAspect="1"/>
          </p:cNvPicPr>
          <p:nvPr>
            <p:ph idx="1"/>
          </p:nvPr>
        </p:nvPicPr>
        <p:blipFill>
          <a:blip r:embed="rId4"/>
          <a:stretch>
            <a:fillRect/>
          </a:stretch>
        </p:blipFill>
        <p:spPr>
          <a:xfrm>
            <a:off x="3914078" y="1244716"/>
            <a:ext cx="7979892" cy="3024805"/>
          </a:xfrm>
          <a:prstGeom prst="rect">
            <a:avLst/>
          </a:prstGeom>
        </p:spPr>
      </p:pic>
      <p:sp>
        <p:nvSpPr>
          <p:cNvPr id="68" name="Rectangle 67">
            <a:extLst>
              <a:ext uri="{FF2B5EF4-FFF2-40B4-BE49-F238E27FC236}">
                <a16:creationId xmlns:a16="http://schemas.microsoft.com/office/drawing/2014/main" id="{7122C316-ED14-509C-9058-42A82662E069}"/>
              </a:ext>
            </a:extLst>
          </p:cNvPr>
          <p:cNvSpPr/>
          <p:nvPr/>
        </p:nvSpPr>
        <p:spPr>
          <a:xfrm>
            <a:off x="341097" y="3944809"/>
            <a:ext cx="3601844" cy="814039"/>
          </a:xfrm>
          <a:prstGeom prst="rect">
            <a:avLst/>
          </a:prstGeom>
          <a:noFill/>
          <a:ln w="38100">
            <a:solidFill>
              <a:srgbClr val="CC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4223F641-56A2-9BEA-02B6-4BB499EA47D3}"/>
              </a:ext>
            </a:extLst>
          </p:cNvPr>
          <p:cNvSpPr/>
          <p:nvPr/>
        </p:nvSpPr>
        <p:spPr>
          <a:xfrm>
            <a:off x="312234" y="1469149"/>
            <a:ext cx="3601844" cy="814039"/>
          </a:xfrm>
          <a:prstGeom prst="rect">
            <a:avLst/>
          </a:prstGeom>
          <a:noFill/>
          <a:ln w="38100">
            <a:solidFill>
              <a:srgbClr val="CC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Picture 70">
            <a:extLst>
              <a:ext uri="{FF2B5EF4-FFF2-40B4-BE49-F238E27FC236}">
                <a16:creationId xmlns:a16="http://schemas.microsoft.com/office/drawing/2014/main" id="{200379A9-4EF0-4A4E-65C3-58D45A5BC6F7}"/>
              </a:ext>
            </a:extLst>
          </p:cNvPr>
          <p:cNvPicPr>
            <a:picLocks noChangeAspect="1"/>
          </p:cNvPicPr>
          <p:nvPr/>
        </p:nvPicPr>
        <p:blipFill>
          <a:blip r:embed="rId5"/>
          <a:stretch>
            <a:fillRect/>
          </a:stretch>
        </p:blipFill>
        <p:spPr>
          <a:xfrm>
            <a:off x="7576228" y="4485163"/>
            <a:ext cx="974556" cy="974556"/>
          </a:xfrm>
          <a:prstGeom prst="rect">
            <a:avLst/>
          </a:prstGeom>
        </p:spPr>
      </p:pic>
      <p:pic>
        <p:nvPicPr>
          <p:cNvPr id="73" name="Picture 72">
            <a:extLst>
              <a:ext uri="{FF2B5EF4-FFF2-40B4-BE49-F238E27FC236}">
                <a16:creationId xmlns:a16="http://schemas.microsoft.com/office/drawing/2014/main" id="{51E6EFBE-D5A9-B034-7238-22D574A14287}"/>
              </a:ext>
            </a:extLst>
          </p:cNvPr>
          <p:cNvPicPr>
            <a:picLocks noChangeAspect="1"/>
          </p:cNvPicPr>
          <p:nvPr/>
        </p:nvPicPr>
        <p:blipFill>
          <a:blip r:embed="rId6"/>
          <a:stretch>
            <a:fillRect/>
          </a:stretch>
        </p:blipFill>
        <p:spPr>
          <a:xfrm>
            <a:off x="4232340" y="4351828"/>
            <a:ext cx="3301484" cy="2060780"/>
          </a:xfrm>
          <a:prstGeom prst="rect">
            <a:avLst/>
          </a:prstGeom>
        </p:spPr>
      </p:pic>
      <p:pic>
        <p:nvPicPr>
          <p:cNvPr id="75" name="Picture 74">
            <a:extLst>
              <a:ext uri="{FF2B5EF4-FFF2-40B4-BE49-F238E27FC236}">
                <a16:creationId xmlns:a16="http://schemas.microsoft.com/office/drawing/2014/main" id="{103E25AA-999E-6D6C-D909-EAC351CE382D}"/>
              </a:ext>
            </a:extLst>
          </p:cNvPr>
          <p:cNvPicPr>
            <a:picLocks noChangeAspect="1"/>
          </p:cNvPicPr>
          <p:nvPr/>
        </p:nvPicPr>
        <p:blipFill>
          <a:blip r:embed="rId7"/>
          <a:srcRect l="30091" t="3468" r="16585"/>
          <a:stretch>
            <a:fillRect/>
          </a:stretch>
        </p:blipFill>
        <p:spPr>
          <a:xfrm>
            <a:off x="7667987" y="5540893"/>
            <a:ext cx="882797" cy="871715"/>
          </a:xfrm>
          <a:prstGeom prst="rect">
            <a:avLst/>
          </a:prstGeom>
        </p:spPr>
      </p:pic>
      <p:sp>
        <p:nvSpPr>
          <p:cNvPr id="76" name="Star: 5 Points 75">
            <a:extLst>
              <a:ext uri="{FF2B5EF4-FFF2-40B4-BE49-F238E27FC236}">
                <a16:creationId xmlns:a16="http://schemas.microsoft.com/office/drawing/2014/main" id="{A0925FDA-E966-AAB5-E3E6-845F7A61CF8D}"/>
              </a:ext>
            </a:extLst>
          </p:cNvPr>
          <p:cNvSpPr/>
          <p:nvPr/>
        </p:nvSpPr>
        <p:spPr>
          <a:xfrm>
            <a:off x="8196144" y="5920029"/>
            <a:ext cx="66907" cy="72391"/>
          </a:xfrm>
          <a:prstGeom prst="star5">
            <a:avLst/>
          </a:prstGeom>
          <a:solidFill>
            <a:srgbClr val="013E51"/>
          </a:solidFill>
          <a:ln>
            <a:solidFill>
              <a:srgbClr val="013E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4388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287D5-1C27-61B4-85B0-3435B1937445}"/>
              </a:ext>
            </a:extLst>
          </p:cNvPr>
          <p:cNvSpPr>
            <a:spLocks noGrp="1"/>
          </p:cNvSpPr>
          <p:nvPr>
            <p:ph type="title"/>
          </p:nvPr>
        </p:nvSpPr>
        <p:spPr>
          <a:xfrm>
            <a:off x="317427" y="594483"/>
            <a:ext cx="2741656" cy="1722419"/>
          </a:xfrm>
        </p:spPr>
        <p:txBody>
          <a:bodyPr anchor="t">
            <a:normAutofit/>
          </a:bodyPr>
          <a:lstStyle/>
          <a:p>
            <a:r>
              <a:rPr lang="en-US" dirty="0"/>
              <a:t>Call to Action</a:t>
            </a:r>
          </a:p>
        </p:txBody>
      </p:sp>
      <p:graphicFrame>
        <p:nvGraphicFramePr>
          <p:cNvPr id="5" name="Content Placeholder 2">
            <a:extLst>
              <a:ext uri="{FF2B5EF4-FFF2-40B4-BE49-F238E27FC236}">
                <a16:creationId xmlns:a16="http://schemas.microsoft.com/office/drawing/2014/main" id="{91D0D3DA-7EC5-F5C2-32A1-B2432DE605EB}"/>
              </a:ext>
            </a:extLst>
          </p:cNvPr>
          <p:cNvGraphicFramePr>
            <a:graphicFrameLocks noGrp="1"/>
          </p:cNvGraphicFramePr>
          <p:nvPr>
            <p:ph idx="1"/>
            <p:extLst>
              <p:ext uri="{D42A27DB-BD31-4B8C-83A1-F6EECF244321}">
                <p14:modId xmlns:p14="http://schemas.microsoft.com/office/powerpoint/2010/main" val="2255218693"/>
              </p:ext>
            </p:extLst>
          </p:nvPr>
        </p:nvGraphicFramePr>
        <p:xfrm>
          <a:off x="3256469" y="594483"/>
          <a:ext cx="8758707" cy="56982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BF14F95B-B276-51BB-E226-82E87D4C6FD1}"/>
              </a:ext>
            </a:extLst>
          </p:cNvPr>
          <p:cNvPicPr>
            <a:picLocks noChangeAspect="1"/>
          </p:cNvPicPr>
          <p:nvPr/>
        </p:nvPicPr>
        <p:blipFill>
          <a:blip r:embed="rId8"/>
          <a:stretch>
            <a:fillRect/>
          </a:stretch>
        </p:blipFill>
        <p:spPr>
          <a:xfrm>
            <a:off x="1106036" y="2192138"/>
            <a:ext cx="1164437" cy="957155"/>
          </a:xfrm>
          <a:prstGeom prst="rect">
            <a:avLst/>
          </a:prstGeom>
        </p:spPr>
      </p:pic>
    </p:spTree>
    <p:extLst>
      <p:ext uri="{BB962C8B-B14F-4D97-AF65-F5344CB8AC3E}">
        <p14:creationId xmlns:p14="http://schemas.microsoft.com/office/powerpoint/2010/main" val="2179874313"/>
      </p:ext>
    </p:extLst>
  </p:cSld>
  <p:clrMapOvr>
    <a:masterClrMapping/>
  </p:clrMapOvr>
</p:sld>
</file>

<file path=ppt/theme/theme1.xml><?xml version="1.0" encoding="utf-8"?>
<a:theme xmlns:a="http://schemas.openxmlformats.org/drawingml/2006/main" name="DividendVTI">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esentation1" id="{9116BDD3-F168-42C0-A216-C65A92F063E1}" vid="{D1B36381-7C7A-4301-9874-342F60671B3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043F881-A283-4804-BC69-C2CA14CA7881}">
  <ds:schemaRefs>
    <ds:schemaRef ds:uri="http://schemas.microsoft.com/sharepoint/v3/contenttype/forms"/>
  </ds:schemaRefs>
</ds:datastoreItem>
</file>

<file path=customXml/itemProps2.xml><?xml version="1.0" encoding="utf-8"?>
<ds:datastoreItem xmlns:ds="http://schemas.openxmlformats.org/officeDocument/2006/customXml" ds:itemID="{A5A6C788-C4FC-4FDC-8A35-3D0FEBD2EC4E}">
  <ds:schemaRefs>
    <ds:schemaRef ds:uri="16c05727-aa75-4e4a-9b5f-8a80a1165891"/>
    <ds:schemaRef ds:uri="http://purl.org/dc/terms/"/>
    <ds:schemaRef ds:uri="http://schemas.microsoft.com/office/infopath/2007/PartnerControls"/>
    <ds:schemaRef ds:uri="http://schemas.microsoft.com/office/2006/documentManagement/types"/>
    <ds:schemaRef ds:uri="http://purl.org/dc/elements/1.1/"/>
    <ds:schemaRef ds:uri="71af3243-3dd4-4a8d-8c0d-dd76da1f02a5"/>
    <ds:schemaRef ds:uri="http://www.w3.org/XML/1998/namespace"/>
    <ds:schemaRef ds:uri="http://schemas.openxmlformats.org/package/2006/metadata/core-propertie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3F46A686-309E-4CB8-8B43-0618CA3DC8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External Presentation</Template>
  <TotalTime>906</TotalTime>
  <Words>877</Words>
  <Application>Microsoft Office PowerPoint</Application>
  <PresentationFormat>Widescreen</PresentationFormat>
  <Paragraphs>89</Paragraphs>
  <Slides>12</Slides>
  <Notes>12</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Aptos</vt:lpstr>
      <vt:lpstr>Arial</vt:lpstr>
      <vt:lpstr>Avenir Book</vt:lpstr>
      <vt:lpstr>Calibri</vt:lpstr>
      <vt:lpstr>Gill Sans MT</vt:lpstr>
      <vt:lpstr>Wingdings</vt:lpstr>
      <vt:lpstr>Wingdings 2</vt:lpstr>
      <vt:lpstr>DividendVTI</vt:lpstr>
      <vt:lpstr>A Call to Action:  Bringing Health into the Coastal Resilience Toolbox</vt:lpstr>
      <vt:lpstr>Climate Disasters are Health Disasters</vt:lpstr>
      <vt:lpstr>How We Measure Impact (and Value Resilience)</vt:lpstr>
      <vt:lpstr>Hurricane Sandy</vt:lpstr>
      <vt:lpstr>Coastal Flooding and Cascading Health Impacts</vt:lpstr>
      <vt:lpstr>Resilience Planning Project</vt:lpstr>
      <vt:lpstr>Apply the Health Lens to Resilience Planning</vt:lpstr>
      <vt:lpstr>Coastal Adaptation Reduces Health Risks</vt:lpstr>
      <vt:lpstr>Call to Action</vt:lpstr>
      <vt:lpstr>Health belongs in the Coastal Resilience Toolbox</vt:lpstr>
      <vt:lpstr>Thank You</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Diane Mas</dc:creator>
  <cp:lastModifiedBy>Diane Mas</cp:lastModifiedBy>
  <cp:revision>12</cp:revision>
  <cp:lastPrinted>2026-03-07T22:00:35Z</cp:lastPrinted>
  <dcterms:created xsi:type="dcterms:W3CDTF">2026-03-06T13:28:40Z</dcterms:created>
  <dcterms:modified xsi:type="dcterms:W3CDTF">2026-03-07T22:04:19Z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