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8PNjrgiEOua9PS/TZrz5ujSTh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29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0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1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2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0" name="Google Shape;270;p1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5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9" name="Google Shape;289;p1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6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9" name="Google Shape;309;p1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7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8" name="Google Shape;318;p1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8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1" name="Google Shape;331;p1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image" Target="../media/image29.jpe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commins@twp.brick.nj.u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EB0"/>
            </a:gs>
            <a:gs pos="33000">
              <a:srgbClr val="C3DEB0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381000" y="1122363"/>
            <a:ext cx="8229600" cy="2001837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</a:t>
            </a:r>
            <a:b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Presented to: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New Jersey Coastal Resilience Collaborative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March 9, 2026</a:t>
            </a:r>
            <a:endParaRPr/>
          </a:p>
        </p:txBody>
      </p:sp>
      <p:pic>
        <p:nvPicPr>
          <p:cNvPr id="91" name="Google Shape;91;p1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400" y="5861050"/>
            <a:ext cx="1663700" cy="9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Edwin B Forsythe Wildlife Refuge</a:t>
            </a:r>
            <a:endParaRPr/>
          </a:p>
        </p:txBody>
      </p:sp>
      <p:sp>
        <p:nvSpPr>
          <p:cNvPr id="209" name="Google Shape;209;p10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0" name="Google Shape;210;p10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203133"/>
            <a:ext cx="7924800" cy="5016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 txBox="1">
            <a:spLocks noGrp="1"/>
          </p:cNvSpPr>
          <p:nvPr>
            <p:ph type="body" idx="1"/>
          </p:nvPr>
        </p:nvSpPr>
        <p:spPr>
          <a:xfrm>
            <a:off x="466725" y="1810104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18" name="Google Shape;218;p11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9" name="Google Shape;219;p11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91" y="663288"/>
            <a:ext cx="7579534" cy="5965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28" name="Google Shape;228;p12"/>
          <p:cNvSpPr txBox="1">
            <a:spLocks noGrp="1"/>
          </p:cNvSpPr>
          <p:nvPr>
            <p:ph type="title"/>
          </p:nvPr>
        </p:nvSpPr>
        <p:spPr>
          <a:xfrm>
            <a:off x="304800" y="365125"/>
            <a:ext cx="821055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Beneficial Reuse Reduces the Cost of Dredging</a:t>
            </a:r>
            <a:endParaRPr/>
          </a:p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113083"/>
            <a:ext cx="5748748" cy="533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2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1" name="Google Shape;231;p12" descr="A picture containing text, sig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 txBox="1">
            <a:spLocks noGrp="1"/>
          </p:cNvSpPr>
          <p:nvPr>
            <p:ph type="title"/>
          </p:nvPr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8" name="Google Shape;238;p13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3"/>
          <p:cNvSpPr txBox="1"/>
          <p:nvPr/>
        </p:nvSpPr>
        <p:spPr>
          <a:xfrm>
            <a:off x="1219200" y="609600"/>
            <a:ext cx="6324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TOWNSHIP MODEL</a:t>
            </a:r>
            <a:endParaRPr/>
          </a:p>
        </p:txBody>
      </p:sp>
      <p:sp>
        <p:nvSpPr>
          <p:cNvPr id="240" name="Google Shape;240;p13"/>
          <p:cNvSpPr/>
          <p:nvPr/>
        </p:nvSpPr>
        <p:spPr>
          <a:xfrm>
            <a:off x="1371600" y="1447800"/>
            <a:ext cx="6082342" cy="41910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3"/>
          <p:cNvSpPr/>
          <p:nvPr/>
        </p:nvSpPr>
        <p:spPr>
          <a:xfrm>
            <a:off x="1447800" y="2320672"/>
            <a:ext cx="3035061" cy="2895600"/>
          </a:xfrm>
          <a:prstGeom prst="flowChartConnector">
            <a:avLst/>
          </a:prstGeom>
          <a:solidFill>
            <a:srgbClr val="FBE4D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3"/>
          <p:cNvSpPr/>
          <p:nvPr/>
        </p:nvSpPr>
        <p:spPr>
          <a:xfrm>
            <a:off x="4480705" y="2203341"/>
            <a:ext cx="2973237" cy="2895600"/>
          </a:xfrm>
          <a:prstGeom prst="flowChartConnector">
            <a:avLst/>
          </a:prstGeom>
          <a:solidFill>
            <a:srgbClr val="C4E0B2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3"/>
          <p:cNvSpPr txBox="1"/>
          <p:nvPr/>
        </p:nvSpPr>
        <p:spPr>
          <a:xfrm>
            <a:off x="3048000" y="1664732"/>
            <a:ext cx="2667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</a:t>
            </a:r>
            <a:endParaRPr/>
          </a:p>
        </p:txBody>
      </p:sp>
      <p:sp>
        <p:nvSpPr>
          <p:cNvPr id="244" name="Google Shape;244;p13"/>
          <p:cNvSpPr txBox="1"/>
          <p:nvPr/>
        </p:nvSpPr>
        <p:spPr>
          <a:xfrm>
            <a:off x="1752600" y="2895600"/>
            <a:ext cx="2263356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TAX ASSESSMENT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DREDGING</a:t>
            </a:r>
            <a:endParaRPr/>
          </a:p>
        </p:txBody>
      </p:sp>
      <p:sp>
        <p:nvSpPr>
          <p:cNvPr id="245" name="Google Shape;245;p13"/>
          <p:cNvSpPr txBox="1"/>
          <p:nvPr/>
        </p:nvSpPr>
        <p:spPr>
          <a:xfrm>
            <a:off x="4947610" y="2741950"/>
            <a:ext cx="19812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 REIMBURSABLES FOR CONTAINMENT, PLACEMENT &amp; MONITORING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723900" y="593725"/>
            <a:ext cx="7886700" cy="123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COMMUNITY ENGAGEMENT</a:t>
            </a:r>
            <a:b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252" name="Google Shape;252;p14"/>
          <p:cNvSpPr txBox="1"/>
          <p:nvPr/>
        </p:nvSpPr>
        <p:spPr>
          <a:xfrm>
            <a:off x="304800" y="52388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3" name="Google Shape;253;p14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4146550"/>
            <a:ext cx="3048000" cy="2286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14"/>
          <p:cNvGrpSpPr/>
          <p:nvPr/>
        </p:nvGrpSpPr>
        <p:grpSpPr>
          <a:xfrm>
            <a:off x="1063812" y="1371876"/>
            <a:ext cx="4396819" cy="4282521"/>
            <a:chOff x="559167" y="276"/>
            <a:chExt cx="4396819" cy="4282521"/>
          </a:xfrm>
        </p:grpSpPr>
        <p:sp>
          <p:nvSpPr>
            <p:cNvPr id="256" name="Google Shape;256;p14"/>
            <p:cNvSpPr/>
            <p:nvPr/>
          </p:nvSpPr>
          <p:spPr>
            <a:xfrm>
              <a:off x="2069529" y="276"/>
              <a:ext cx="1376095" cy="13760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 txBox="1"/>
            <p:nvPr/>
          </p:nvSpPr>
          <p:spPr>
            <a:xfrm>
              <a:off x="2413553" y="276"/>
              <a:ext cx="688047" cy="1135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Written Notification</a:t>
              </a: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 rot="3600000">
              <a:off x="3328048" y="726883"/>
              <a:ext cx="1376095" cy="13760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 txBox="1"/>
            <p:nvPr/>
          </p:nvSpPr>
          <p:spPr>
            <a:xfrm rot="-1800000">
              <a:off x="3552734" y="1010702"/>
              <a:ext cx="1135278" cy="688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Concept Design</a:t>
              </a: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 rot="7200000">
              <a:off x="3328048" y="2180095"/>
              <a:ext cx="1376095" cy="13760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 txBox="1"/>
            <p:nvPr/>
          </p:nvSpPr>
          <p:spPr>
            <a:xfrm rot="1800000">
              <a:off x="3552734" y="2584323"/>
              <a:ext cx="1135278" cy="688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Preliminary Cost Estimate</a:t>
              </a: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 rot="10800000">
              <a:off x="2069529" y="2906702"/>
              <a:ext cx="1376095" cy="13760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 txBox="1"/>
            <p:nvPr/>
          </p:nvSpPr>
          <p:spPr>
            <a:xfrm>
              <a:off x="2413553" y="3147519"/>
              <a:ext cx="688047" cy="1135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Individual Estimated Cost </a:t>
              </a: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 rot="-7200000">
              <a:off x="811010" y="2180095"/>
              <a:ext cx="1376095" cy="13760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 txBox="1"/>
            <p:nvPr/>
          </p:nvSpPr>
          <p:spPr>
            <a:xfrm rot="-1800000">
              <a:off x="827142" y="2584323"/>
              <a:ext cx="1135278" cy="688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Public Information Session</a:t>
              </a: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 rot="-3600000">
              <a:off x="811010" y="726883"/>
              <a:ext cx="1376095" cy="137609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 txBox="1"/>
            <p:nvPr/>
          </p:nvSpPr>
          <p:spPr>
            <a:xfrm rot="1800000">
              <a:off x="827142" y="1010702"/>
              <a:ext cx="1135278" cy="6880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Vote</a:t>
              </a:r>
              <a:br>
                <a:rPr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"/>
          <p:cNvSpPr txBox="1">
            <a:spLocks noGrp="1"/>
          </p:cNvSpPr>
          <p:nvPr>
            <p:ph type="title"/>
          </p:nvPr>
        </p:nvSpPr>
        <p:spPr>
          <a:xfrm>
            <a:off x="1524000" y="365125"/>
            <a:ext cx="6096000" cy="176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CATCH 22</a:t>
            </a:r>
            <a:b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274" name="Google Shape;274;p15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5" name="Google Shape;275;p15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962" y="2461641"/>
            <a:ext cx="2466076" cy="164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5" descr="3D black question marks with one yellow question mar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550" y="1467283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2336503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177" y="5598358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583742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635233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2334039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3523025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4577447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0" y="5562600"/>
            <a:ext cx="1447800" cy="52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5" descr="3D black question marks with one yellow question mark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4539" y="1476272"/>
            <a:ext cx="1447800" cy="52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"/>
          <p:cNvSpPr txBox="1">
            <a:spLocks noGrp="1"/>
          </p:cNvSpPr>
          <p:nvPr>
            <p:ph type="title"/>
          </p:nvPr>
        </p:nvSpPr>
        <p:spPr>
          <a:xfrm>
            <a:off x="1524000" y="365125"/>
            <a:ext cx="6096000" cy="176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CATCH 22</a:t>
            </a:r>
            <a:b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293" name="Google Shape;293;p16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4" name="Google Shape;294;p16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6"/>
          <p:cNvSpPr txBox="1"/>
          <p:nvPr/>
        </p:nvSpPr>
        <p:spPr>
          <a:xfrm>
            <a:off x="5897592" y="1438376"/>
            <a:ext cx="17669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 COMMITMENT</a:t>
            </a:r>
            <a:endParaRPr/>
          </a:p>
        </p:txBody>
      </p:sp>
      <p:sp>
        <p:nvSpPr>
          <p:cNvPr id="296" name="Google Shape;296;p16"/>
          <p:cNvSpPr txBox="1"/>
          <p:nvPr/>
        </p:nvSpPr>
        <p:spPr>
          <a:xfrm>
            <a:off x="6900413" y="2252754"/>
            <a:ext cx="17669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 DESIGN</a:t>
            </a:r>
            <a:endParaRPr/>
          </a:p>
        </p:txBody>
      </p:sp>
      <p:sp>
        <p:nvSpPr>
          <p:cNvPr id="297" name="Google Shape;297;p16"/>
          <p:cNvSpPr txBox="1"/>
          <p:nvPr/>
        </p:nvSpPr>
        <p:spPr>
          <a:xfrm>
            <a:off x="7072223" y="3148929"/>
            <a:ext cx="17669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SEDIMENT SAMPLING</a:t>
            </a:r>
            <a:endParaRPr/>
          </a:p>
        </p:txBody>
      </p:sp>
      <p:sp>
        <p:nvSpPr>
          <p:cNvPr id="298" name="Google Shape;298;p16"/>
          <p:cNvSpPr txBox="1"/>
          <p:nvPr/>
        </p:nvSpPr>
        <p:spPr>
          <a:xfrm>
            <a:off x="6747294" y="4616348"/>
            <a:ext cx="17669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 TESTING</a:t>
            </a:r>
            <a:endParaRPr/>
          </a:p>
        </p:txBody>
      </p:sp>
      <p:sp>
        <p:nvSpPr>
          <p:cNvPr id="299" name="Google Shape;299;p16"/>
          <p:cNvSpPr txBox="1"/>
          <p:nvPr/>
        </p:nvSpPr>
        <p:spPr>
          <a:xfrm>
            <a:off x="5305246" y="5562600"/>
            <a:ext cx="17669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F&amp;W APPROVAL</a:t>
            </a:r>
            <a:endParaRPr/>
          </a:p>
        </p:txBody>
      </p:sp>
      <p:sp>
        <p:nvSpPr>
          <p:cNvPr id="300" name="Google Shape;300;p16"/>
          <p:cNvSpPr txBox="1"/>
          <p:nvPr/>
        </p:nvSpPr>
        <p:spPr>
          <a:xfrm>
            <a:off x="3429001" y="5424100"/>
            <a:ext cx="1371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 DESIGN</a:t>
            </a:r>
            <a:endParaRPr/>
          </a:p>
        </p:txBody>
      </p:sp>
      <p:pic>
        <p:nvPicPr>
          <p:cNvPr id="301" name="Google Shape;301;p1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048" y="2357311"/>
            <a:ext cx="3581400" cy="201453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6"/>
          <p:cNvSpPr txBox="1"/>
          <p:nvPr/>
        </p:nvSpPr>
        <p:spPr>
          <a:xfrm>
            <a:off x="1427358" y="4744386"/>
            <a:ext cx="182880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 AUTHORIZATION</a:t>
            </a:r>
            <a:endParaRPr/>
          </a:p>
        </p:txBody>
      </p:sp>
      <p:sp>
        <p:nvSpPr>
          <p:cNvPr id="303" name="Google Shape;303;p16"/>
          <p:cNvSpPr txBox="1"/>
          <p:nvPr/>
        </p:nvSpPr>
        <p:spPr>
          <a:xfrm>
            <a:off x="970158" y="4009679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</a:t>
            </a:r>
            <a:endParaRPr/>
          </a:p>
        </p:txBody>
      </p:sp>
      <p:sp>
        <p:nvSpPr>
          <p:cNvPr id="304" name="Google Shape;304;p16"/>
          <p:cNvSpPr txBox="1"/>
          <p:nvPr/>
        </p:nvSpPr>
        <p:spPr>
          <a:xfrm>
            <a:off x="1117211" y="2188872"/>
            <a:ext cx="1371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BID</a:t>
            </a:r>
            <a:endParaRPr/>
          </a:p>
        </p:txBody>
      </p:sp>
      <p:sp>
        <p:nvSpPr>
          <p:cNvPr id="305" name="Google Shape;305;p16"/>
          <p:cNvSpPr txBox="1"/>
          <p:nvPr/>
        </p:nvSpPr>
        <p:spPr>
          <a:xfrm>
            <a:off x="1905000" y="1487269"/>
            <a:ext cx="203695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CONTRACT AWARD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6"/>
          <p:cNvSpPr txBox="1"/>
          <p:nvPr/>
        </p:nvSpPr>
        <p:spPr>
          <a:xfrm>
            <a:off x="808082" y="3089199"/>
            <a:ext cx="20113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CONSTRUCTION DOCUMENTS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"/>
          <p:cNvSpPr txBox="1"/>
          <p:nvPr/>
        </p:nvSpPr>
        <p:spPr>
          <a:xfrm>
            <a:off x="304800" y="98462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p1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466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br>
              <a:rPr lang="en-US"/>
            </a:br>
            <a:endParaRPr/>
          </a:p>
        </p:txBody>
      </p:sp>
      <p:pic>
        <p:nvPicPr>
          <p:cNvPr id="314" name="Google Shape;314;p17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609600"/>
            <a:ext cx="8534400" cy="3793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Times New Roman"/>
                <a:ea typeface="Times New Roman"/>
                <a:cs typeface="Times New Roman"/>
                <a:sym typeface="Times New Roman"/>
              </a:rPr>
              <a:t>Potential Partnerships</a:t>
            </a:r>
            <a:endParaRPr/>
          </a:p>
        </p:txBody>
      </p:sp>
      <p:sp>
        <p:nvSpPr>
          <p:cNvPr id="322" name="Google Shape;322;p18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3" name="Google Shape;323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91" y="3870324"/>
            <a:ext cx="3527397" cy="263022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4" name="Google Shape;324;p18"/>
          <p:cNvGraphicFramePr/>
          <p:nvPr/>
        </p:nvGraphicFramePr>
        <p:xfrm>
          <a:off x="628650" y="1167966"/>
          <a:ext cx="3860808" cy="249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5" imgW="3860808" imgH="2498170" progId="Acrobat.Document.DC">
                  <p:embed/>
                </p:oleObj>
              </mc:Choice>
              <mc:Fallback>
                <p:oleObj r:id="rId5" imgW="3860808" imgH="2498170" progId="Acrobat.Document.DC">
                  <p:embed/>
                  <p:pic>
                    <p:nvPicPr>
                      <p:cNvPr id="324" name="Google Shape;324;p1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628650" y="1167966"/>
                        <a:ext cx="3860808" cy="2498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5" name="Google Shape;325;p18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4667250" y="4163977"/>
            <a:ext cx="4019899" cy="22976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6" name="Google Shape;326;p18"/>
          <p:cNvGraphicFramePr/>
          <p:nvPr/>
        </p:nvGraphicFramePr>
        <p:xfrm>
          <a:off x="4737449" y="1143739"/>
          <a:ext cx="3949700" cy="25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8" imgW="3949700" imgH="2555688" progId="Acrobat.Document.DC">
                  <p:embed/>
                </p:oleObj>
              </mc:Choice>
              <mc:Fallback>
                <p:oleObj r:id="rId8" imgW="3949700" imgH="2555688" progId="Acrobat.Document.DC">
                  <p:embed/>
                  <p:pic>
                    <p:nvPicPr>
                      <p:cNvPr id="326" name="Google Shape;326;p18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/>
                      <a:stretch/>
                    </p:blipFill>
                    <p:spPr>
                      <a:xfrm>
                        <a:off x="4737449" y="1143739"/>
                        <a:ext cx="3949700" cy="255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" name="Google Shape;327;p18" descr="A picture containing text, sign&#10;&#10;Description automatically generated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3DEB0"/>
            </a:gs>
            <a:gs pos="33000">
              <a:srgbClr val="C3DEB0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9"/>
          <p:cNvSpPr txBox="1">
            <a:spLocks noGrp="1"/>
          </p:cNvSpPr>
          <p:nvPr>
            <p:ph type="subTitle" idx="1"/>
          </p:nvPr>
        </p:nvSpPr>
        <p:spPr>
          <a:xfrm>
            <a:off x="5486400" y="5377592"/>
            <a:ext cx="3441700" cy="135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Presented by: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Elissa C. Commins, PE PP CME CPWM CFM</a:t>
            </a:r>
            <a:b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Township of Brick</a:t>
            </a:r>
            <a:b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Township Engineer &amp; Floodplain Manager</a:t>
            </a:r>
            <a:b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ecommins@twp.brick.nj.us</a:t>
            </a: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19"/>
          <p:cNvSpPr txBox="1"/>
          <p:nvPr/>
        </p:nvSpPr>
        <p:spPr>
          <a:xfrm>
            <a:off x="4876800" y="4606523"/>
            <a:ext cx="43434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9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6" name="Google Shape;336;p19" descr="A picture containing text, sig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9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19" descr="Aerial view of a landscape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042" y="752978"/>
            <a:ext cx="5780318" cy="3853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1219200" y="1802914"/>
            <a:ext cx="2667000" cy="352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171450" lvl="0" indent="-1714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500"/>
              <a:t>To enhance coastal restoration efforts, utilizing dredge material is essential. Here are key points to consider: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500"/>
              <a:t>Dredge material provides necessary sediment for rebuilding eroded shorelines.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500"/>
              <a:t>It helps create habitats for marine and coastal wildlife.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500"/>
              <a:t>The material can be used to restore wetlands and improve water quality.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500"/>
              <a:t>Dredging can remove pollutants, enhancing ecosystem health.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500"/>
              <a:t>Properly managed dredge material can support recreational areas and tourism.</a:t>
            </a:r>
            <a:endParaRPr/>
          </a:p>
          <a:p>
            <a:pPr marL="171450" lvl="0" indent="-17148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500"/>
              <a:t>KEEPS THE NATIVE SOIL AND SEDIMENTS IN THE ECOSYSTEM!</a:t>
            </a:r>
            <a:endParaRPr/>
          </a:p>
          <a:p>
            <a:pPr marL="171450" lvl="0" indent="-960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50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1" indent="-11715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2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5879824"/>
            <a:ext cx="1371600" cy="78022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228600" y="5511936"/>
            <a:ext cx="2819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 Earth Image -Colors represent potential material thicknesses from bathymetry collected in 2019.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marR="0" lvl="1" indent="-1428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1" name="Google Shape;101;p2" descr="https://media.defense.gov/2019/Dec/13/2002224410/1300/700/0/191211-A-BZ847-814.JP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406" y="648041"/>
            <a:ext cx="3609186" cy="2707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https://api.army.mil/e2/c/images/2021/11/08/6d576f26/size0-full.jp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5899" y="3533480"/>
            <a:ext cx="4062201" cy="3046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379143" y="974567"/>
            <a:ext cx="42172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RESTORATION PROJECTS NEED SEDEMENT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>
            <a:spLocks noGrp="1"/>
          </p:cNvSpPr>
          <p:nvPr>
            <p:ph type="body" idx="1"/>
          </p:nvPr>
        </p:nvSpPr>
        <p:spPr>
          <a:xfrm>
            <a:off x="228600" y="818322"/>
            <a:ext cx="26670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2022 Permit to Dredge Entire Coastal Municipality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4000">
                <a:latin typeface="Times New Roman"/>
                <a:ea typeface="Times New Roman"/>
                <a:cs typeface="Times New Roman"/>
                <a:sym typeface="Times New Roman"/>
              </a:rPr>
              <a:t>1,878,376 Cubic Yards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lvl="1" indent="-7429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p3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5879824"/>
            <a:ext cx="1371600" cy="78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 descr="A map of a city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0" y="783535"/>
            <a:ext cx="4572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228600" y="5511936"/>
            <a:ext cx="2819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 Earth Image -Colors represent potential material thicknesses from bathymetry collected in 2019.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marR="0" lvl="1" indent="-1428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E7E6E6">
                  <a:alpha val="67843"/>
                </a:srgbClr>
              </a:gs>
              <a:gs pos="10000">
                <a:srgbClr val="E7E6E6">
                  <a:alpha val="67843"/>
                </a:srgbClr>
              </a:gs>
              <a:gs pos="85000">
                <a:srgbClr val="E7E6E6">
                  <a:alpha val="96862"/>
                </a:srgbClr>
              </a:gs>
              <a:gs pos="100000">
                <a:srgbClr val="E7E6E6">
                  <a:alpha val="9686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Innovative Dredging and Marsh Restoration: A Resilience Model for Resource-Limited Municipalities  				March 9, 2026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" name="Google Shape;122;p4"/>
          <p:cNvGrpSpPr/>
          <p:nvPr/>
        </p:nvGrpSpPr>
        <p:grpSpPr>
          <a:xfrm>
            <a:off x="630960" y="2168252"/>
            <a:ext cx="7882078" cy="3666082"/>
            <a:chOff x="2310" y="342627"/>
            <a:chExt cx="7882078" cy="3666082"/>
          </a:xfrm>
        </p:grpSpPr>
        <p:sp>
          <p:nvSpPr>
            <p:cNvPr id="123" name="Google Shape;123;p4"/>
            <p:cNvSpPr/>
            <p:nvPr/>
          </p:nvSpPr>
          <p:spPr>
            <a:xfrm>
              <a:off x="2310" y="342627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 txBox="1"/>
            <p:nvPr/>
          </p:nvSpPr>
          <p:spPr>
            <a:xfrm>
              <a:off x="2310" y="342627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🏛️ What municipal property taxes typically pay for</a:t>
              </a: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2018656" y="342627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 txBox="1"/>
            <p:nvPr/>
          </p:nvSpPr>
          <p:spPr>
            <a:xfrm>
              <a:off x="2018656" y="342627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Municipal governments use their share of the property tax levy to fund essential operations, including:</a:t>
              </a: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035002" y="342627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4035002" y="342627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Police, fire, and emergency services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— salaries, equipment, training, and facilities.</a:t>
              </a: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6051347" y="342627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 txBox="1"/>
            <p:nvPr/>
          </p:nvSpPr>
          <p:spPr>
            <a:xfrm>
              <a:off x="6051347" y="342627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Public works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— road maintenance, snow removal, stormwater systems, sanitation, and municipal buildings.</a:t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2310" y="1625756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 txBox="1"/>
            <p:nvPr/>
          </p:nvSpPr>
          <p:spPr>
            <a:xfrm>
              <a:off x="2310" y="1625756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Parks and recreation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— playgrounds, fields, community centers, and recreational programming.</a:t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2018656" y="1625756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 txBox="1"/>
            <p:nvPr/>
          </p:nvSpPr>
          <p:spPr>
            <a:xfrm>
              <a:off x="2018656" y="1625756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Municipal administration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— governing body operations, clerk’s office, finance, planning, zoning, and code enforcement.</a:t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4035002" y="1625756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 txBox="1"/>
            <p:nvPr/>
          </p:nvSpPr>
          <p:spPr>
            <a:xfrm>
              <a:off x="4035002" y="1625756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Libraries and cultural services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— when funded as part of the municipal budget.</a:t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6051347" y="1625756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 txBox="1"/>
            <p:nvPr/>
          </p:nvSpPr>
          <p:spPr>
            <a:xfrm>
              <a:off x="6051347" y="1625756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Debt service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— repayment of municipal bonds for capital projects.</a:t>
              </a: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018656" y="2908885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2018656" y="2908885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Other services allowed by law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— such as open space preservation or dedicated levies approved by voters.</a:t>
              </a: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035002" y="2908885"/>
              <a:ext cx="1833041" cy="1099824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 txBox="1"/>
            <p:nvPr/>
          </p:nvSpPr>
          <p:spPr>
            <a:xfrm>
              <a:off x="4035002" y="2908885"/>
              <a:ext cx="1833041" cy="10998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These services are part of the </a:t>
              </a:r>
              <a:r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municipal portion</a:t>
              </a: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of the tax bill, which is one of three major components: municipal, county, and school.</a:t>
              </a:r>
              <a:endParaRPr/>
            </a:p>
          </p:txBody>
        </p:sp>
      </p:grpSp>
      <p:pic>
        <p:nvPicPr>
          <p:cNvPr id="143" name="Google Shape;143;p4" descr="A picture containing text, sig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title"/>
          </p:nvPr>
        </p:nvSpPr>
        <p:spPr>
          <a:xfrm>
            <a:off x="304800" y="365125"/>
            <a:ext cx="821055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Beneficial Reuse Reduces the Cost of Dredging</a:t>
            </a:r>
            <a:endParaRPr/>
          </a:p>
        </p:txBody>
      </p:sp>
      <p:pic>
        <p:nvPicPr>
          <p:cNvPr id="151" name="Google Shape;151;p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191" y="1463813"/>
            <a:ext cx="5410200" cy="240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419" y="4036759"/>
            <a:ext cx="4248959" cy="257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1414583"/>
            <a:ext cx="1928495" cy="2783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6395" y="4318195"/>
            <a:ext cx="3429000" cy="237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 descr="A picture containing text, sign&#10;&#10;Description automatically generated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304800" y="365125"/>
            <a:ext cx="8210550" cy="93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Beneficial Reuse Reduces the Cost of Dredging</a:t>
            </a:r>
            <a:endParaRPr/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214" y="1193394"/>
            <a:ext cx="5755172" cy="255785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676" y="3947721"/>
            <a:ext cx="4225404" cy="25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4006322"/>
            <a:ext cx="3754270" cy="25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 descr="A picture containing text, sign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71" y="6461125"/>
            <a:ext cx="697691" cy="3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"/>
          <p:cNvSpPr/>
          <p:nvPr/>
        </p:nvSpPr>
        <p:spPr>
          <a:xfrm>
            <a:off x="4114800" y="2438400"/>
            <a:ext cx="762000" cy="152400"/>
          </a:xfrm>
          <a:prstGeom prst="ellipse">
            <a:avLst/>
          </a:prstGeom>
          <a:noFill/>
          <a:ln w="28575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4029075" y="3222633"/>
            <a:ext cx="762000" cy="152400"/>
          </a:xfrm>
          <a:prstGeom prst="ellipse">
            <a:avLst/>
          </a:prstGeom>
          <a:noFill/>
          <a:ln w="28575" cap="flat" cmpd="sng">
            <a:solidFill>
              <a:srgbClr val="0099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77" name="Google Shape;177;p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Edwin B Forsythe Wildlife Refuge</a:t>
            </a:r>
            <a:endParaRPr/>
          </a:p>
        </p:txBody>
      </p:sp>
      <p:pic>
        <p:nvPicPr>
          <p:cNvPr id="178" name="Google Shape;178;p7" descr="An aerial view of a river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26" y="1349560"/>
            <a:ext cx="7886700" cy="485047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7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0" name="Google Shape;180;p7" descr="A picture containing text, sig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Edwin B Forsythe Wildlife Refuge</a:t>
            </a:r>
            <a:endParaRPr/>
          </a:p>
        </p:txBody>
      </p:sp>
      <p:sp>
        <p:nvSpPr>
          <p:cNvPr id="188" name="Google Shape;188;p8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9" name="Google Shape;189;p8" descr="A picture containing text, sign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816" y="1424421"/>
            <a:ext cx="7741459" cy="502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C879"/>
            </a:gs>
            <a:gs pos="74001">
              <a:srgbClr val="ABC0E4"/>
            </a:gs>
            <a:gs pos="83000">
              <a:srgbClr val="ABC0E4"/>
            </a:gs>
            <a:gs pos="100000">
              <a:srgbClr val="C7D5ED"/>
            </a:gs>
          </a:gsLst>
          <a:lin ang="5400000" scaled="0"/>
        </a:gra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NJDEP RGGI Funding  - $5 Million </a:t>
            </a:r>
            <a:endParaRPr/>
          </a:p>
        </p:txBody>
      </p:sp>
      <p:pic>
        <p:nvPicPr>
          <p:cNvPr id="198" name="Google Shape;198;p9" descr="A person standing at a podium with a flag and a person standing at a podium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188" y="2868214"/>
            <a:ext cx="6640648" cy="392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1259710"/>
            <a:ext cx="8458200" cy="160850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>
            <a:off x="304800" y="164686"/>
            <a:ext cx="8534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Innovative Dredging and Marsh Restoration: A Resilience Model for Resource-Limited Municipalities  				March 9, 2026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1" name="Google Shape;201;p9" descr="A picture containing text, sign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6263169"/>
            <a:ext cx="697691" cy="39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Office PowerPoint</Application>
  <PresentationFormat>On-screen Show (4:3)</PresentationFormat>
  <Paragraphs>113</Paragraphs>
  <Slides>19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Adobe Acrobat Document</vt:lpstr>
      <vt:lpstr>Innovative Dredging and Marsh Restoration: A Resilience Model for Resource-Limited Municipalities  </vt:lpstr>
      <vt:lpstr>PowerPoint Presentation</vt:lpstr>
      <vt:lpstr>PowerPoint Presentation</vt:lpstr>
      <vt:lpstr>PowerPoint Presentation</vt:lpstr>
      <vt:lpstr>Beneficial Reuse Reduces the Cost of Dredging</vt:lpstr>
      <vt:lpstr>Beneficial Reuse Reduces the Cost of Dredging</vt:lpstr>
      <vt:lpstr>Edwin B Forsythe Wildlife Refuge</vt:lpstr>
      <vt:lpstr>Edwin B Forsythe Wildlife Refuge</vt:lpstr>
      <vt:lpstr>NJDEP RGGI Funding  - $5 Million </vt:lpstr>
      <vt:lpstr>Edwin B Forsythe Wildlife Refuge</vt:lpstr>
      <vt:lpstr>PowerPoint Presentation</vt:lpstr>
      <vt:lpstr>Beneficial Reuse Reduces the Cost of Dredging</vt:lpstr>
      <vt:lpstr>Innovative Dredging and Marsh Restoration: A Resilience Model for Resource-Limited Municipalities      March 9, 2026</vt:lpstr>
      <vt:lpstr>COMMUNITY ENGAGEMENT </vt:lpstr>
      <vt:lpstr>CATCH 22 </vt:lpstr>
      <vt:lpstr>CATCH 22 </vt:lpstr>
      <vt:lpstr>  </vt:lpstr>
      <vt:lpstr>Potential Partnerships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Dredging and Marsh Restoration: A Resilience Model for Resource-Limited Municipalities  </dc:title>
  <dc:creator>rjchankalian</dc:creator>
  <cp:lastModifiedBy>Vilacoba, Karl</cp:lastModifiedBy>
  <cp:revision>1</cp:revision>
  <dcterms:created xsi:type="dcterms:W3CDTF">2008-03-18T20:12:26Z</dcterms:created>
  <dcterms:modified xsi:type="dcterms:W3CDTF">2026-03-30T15:11:23Z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