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pRqMN1cC4je0S8Nj2NemYtaRk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2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6" name="Google Shape;226;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63" name="Google Shape;263;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9" name="Google Shape;279;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8" name="Google Shape;288;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5" name="Google Shape;29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8" name="Google Shape;308;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7" name="Google Shape;317;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29" name="Google Shape;329;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9" name="Google Shape;12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40" name="Google Shape;14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3" name="Google Shape;16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
        <p:cNvGrpSpPr/>
        <p:nvPr/>
      </p:nvGrpSpPr>
      <p:grpSpPr>
        <a:xfrm>
          <a:off x="0" y="0"/>
          <a:ext cx="0" cy="0"/>
          <a:chOff x="0" y="0"/>
          <a:chExt cx="0" cy="0"/>
        </a:xfrm>
      </p:grpSpPr>
      <p:sp>
        <p:nvSpPr>
          <p:cNvPr id="16" name="Google Shape;1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a:spLocks noGrp="1"/>
          </p:cNvSpPr>
          <p:nvPr>
            <p:ph type="pic" idx="2"/>
          </p:nvPr>
        </p:nvSpPr>
        <p:spPr>
          <a:xfrm>
            <a:off x="5183188" y="987425"/>
            <a:ext cx="6172200" cy="4873625"/>
          </a:xfrm>
          <a:prstGeom prst="rect">
            <a:avLst/>
          </a:prstGeom>
          <a:noFill/>
          <a:ln>
            <a:noFill/>
          </a:ln>
        </p:spPr>
      </p:sp>
      <p:sp>
        <p:nvSpPr>
          <p:cNvPr id="18" name="Google Shape;1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2576946" y="1949420"/>
            <a:ext cx="8072582" cy="66642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 </a:t>
            </a:r>
            <a:br>
              <a:rPr lang="en-US"/>
            </a:br>
            <a:r>
              <a:rPr lang="en-US"/>
              <a:t>A presentation of what matters most</a:t>
            </a:r>
            <a:br>
              <a:rPr lang="en-US"/>
            </a:br>
            <a:r>
              <a:rPr lang="en-US"/>
              <a:t>to the residents of Chincoteague Island, VA</a:t>
            </a:r>
            <a:endParaRPr/>
          </a:p>
        </p:txBody>
      </p:sp>
      <p:pic>
        <p:nvPicPr>
          <p:cNvPr id="90" name="Google Shape;90;p1"/>
          <p:cNvPicPr preferRelativeResize="0"/>
          <p:nvPr/>
        </p:nvPicPr>
        <p:blipFill rotWithShape="1">
          <a:blip r:embed="rId3">
            <a:alphaModFix/>
          </a:blip>
          <a:srcRect/>
          <a:stretch/>
        </p:blipFill>
        <p:spPr>
          <a:xfrm>
            <a:off x="1" y="2800055"/>
            <a:ext cx="12191999" cy="3555194"/>
          </a:xfrm>
          <a:prstGeom prst="rect">
            <a:avLst/>
          </a:prstGeom>
          <a:noFill/>
          <a:ln>
            <a:noFill/>
          </a:ln>
        </p:spPr>
      </p:pic>
      <p:sp>
        <p:nvSpPr>
          <p:cNvPr id="91" name="Google Shape;91;p1"/>
          <p:cNvSpPr txBox="1"/>
          <p:nvPr/>
        </p:nvSpPr>
        <p:spPr>
          <a:xfrm>
            <a:off x="2198958" y="480447"/>
            <a:ext cx="815570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Shore Strong</a:t>
            </a:r>
            <a:endParaRPr sz="6000" b="0" i="0" u="none" strike="noStrike" cap="none">
              <a:solidFill>
                <a:schemeClr val="dk1"/>
              </a:solidFill>
              <a:latin typeface="Calibri"/>
              <a:ea typeface="Calibri"/>
              <a:cs typeface="Calibri"/>
              <a:sym typeface="Calibri"/>
            </a:endParaRPr>
          </a:p>
        </p:txBody>
      </p:sp>
      <p:sp>
        <p:nvSpPr>
          <p:cNvPr id="92" name="Google Shape;92;p1"/>
          <p:cNvSpPr/>
          <p:nvPr/>
        </p:nvSpPr>
        <p:spPr>
          <a:xfrm>
            <a:off x="3843580" y="480447"/>
            <a:ext cx="4866467" cy="1061634"/>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type="title"/>
          </p:nvPr>
        </p:nvSpPr>
        <p:spPr>
          <a:xfrm>
            <a:off x="839788" y="457200"/>
            <a:ext cx="3932237"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Osprey</a:t>
            </a:r>
            <a:endParaRPr/>
          </a:p>
        </p:txBody>
      </p:sp>
      <p:sp>
        <p:nvSpPr>
          <p:cNvPr id="174" name="Google Shape;174;p11"/>
          <p:cNvSpPr txBox="1">
            <a:spLocks noGrp="1"/>
          </p:cNvSpPr>
          <p:nvPr>
            <p:ph type="body" idx="1"/>
          </p:nvPr>
        </p:nvSpPr>
        <p:spPr>
          <a:xfrm>
            <a:off x="728951" y="1375352"/>
            <a:ext cx="3932237" cy="4881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It is a common site to see Osprey on the Island, along with many other types of birds and waterfowl. The Osprey build their nests up high. They are great fishermen, too!</a:t>
            </a:r>
            <a:endParaRPr/>
          </a:p>
          <a:p>
            <a:pPr marL="0" lvl="0" indent="0" algn="l" rtl="0">
              <a:lnSpc>
                <a:spcPct val="90000"/>
              </a:lnSpc>
              <a:spcBef>
                <a:spcPts val="1000"/>
              </a:spcBef>
              <a:spcAft>
                <a:spcPts val="0"/>
              </a:spcAft>
              <a:buClr>
                <a:schemeClr val="dk1"/>
              </a:buClr>
              <a:buSzPts val="1600"/>
              <a:buNone/>
            </a:pPr>
            <a:r>
              <a:rPr lang="en-US"/>
              <a:t>Pesticides nearly doomed the osprey. When we spray for ticks and other insects, we are also destroying necessary food for birds fledging from May through July. </a:t>
            </a:r>
            <a:endParaRPr/>
          </a:p>
          <a:p>
            <a:pPr marL="0" lvl="0" indent="0" algn="l" rtl="0">
              <a:lnSpc>
                <a:spcPct val="90000"/>
              </a:lnSpc>
              <a:spcBef>
                <a:spcPts val="1000"/>
              </a:spcBef>
              <a:spcAft>
                <a:spcPts val="0"/>
              </a:spcAft>
              <a:buClr>
                <a:schemeClr val="dk1"/>
              </a:buClr>
              <a:buSzPts val="1600"/>
              <a:buNone/>
            </a:pPr>
            <a:r>
              <a:rPr lang="en-US"/>
              <a:t>Preserving and conserving our land, air, and water helps ensure the preservation of the Osprey and other wildlife that call our Island home.</a:t>
            </a:r>
            <a:endParaRPr/>
          </a:p>
        </p:txBody>
      </p:sp>
      <p:pic>
        <p:nvPicPr>
          <p:cNvPr id="175" name="Google Shape;175;p11"/>
          <p:cNvPicPr preferRelativeResize="0">
            <a:picLocks noGrp="1"/>
          </p:cNvPicPr>
          <p:nvPr>
            <p:ph type="pic" idx="2"/>
          </p:nvPr>
        </p:nvPicPr>
        <p:blipFill rotWithShape="1">
          <a:blip r:embed="rId3">
            <a:alphaModFix/>
          </a:blip>
          <a:srcRect t="1849" b="1849"/>
          <a:stretch/>
        </p:blipFill>
        <p:spPr>
          <a:xfrm>
            <a:off x="5183188" y="987425"/>
            <a:ext cx="6172200" cy="4873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4"/>
          <p:cNvSpPr/>
          <p:nvPr/>
        </p:nvSpPr>
        <p:spPr>
          <a:xfrm>
            <a:off x="5905850" y="2869035"/>
            <a:ext cx="5880682"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14"/>
          <p:cNvSpPr/>
          <p:nvPr/>
        </p:nvSpPr>
        <p:spPr>
          <a:xfrm>
            <a:off x="838199" y="2869035"/>
            <a:ext cx="4899871"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Island Wildlife</a:t>
            </a:r>
            <a:br>
              <a:rPr lang="en-US"/>
            </a:br>
            <a:r>
              <a:rPr lang="en-US"/>
              <a:t>Threats and Mitigation</a:t>
            </a:r>
            <a:endParaRPr/>
          </a:p>
        </p:txBody>
      </p:sp>
      <p:sp>
        <p:nvSpPr>
          <p:cNvPr id="183" name="Google Shape;183;p14"/>
          <p:cNvSpPr txBox="1">
            <a:spLocks noGrp="1"/>
          </p:cNvSpPr>
          <p:nvPr>
            <p:ph type="body" idx="1"/>
          </p:nvPr>
        </p:nvSpPr>
        <p:spPr>
          <a:xfrm>
            <a:off x="838199" y="1825625"/>
            <a:ext cx="11124501" cy="11105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The Chincoteague National Wildlife Refuge is one of the most heavily visited refuges in the National Wildlife Refuge System, and acts as a gateway to the accessible barrier islands on the East Coast. A visitor center, bird checklists, beach access, and an array of wildlife species make this one of the nation’s premier sites for easily accessible wildlife viewing.</a:t>
            </a:r>
            <a:endParaRPr/>
          </a:p>
          <a:p>
            <a:pPr marL="228600" lvl="0" indent="-114300" algn="l" rtl="0">
              <a:lnSpc>
                <a:spcPct val="90000"/>
              </a:lnSpc>
              <a:spcBef>
                <a:spcPts val="1000"/>
              </a:spcBef>
              <a:spcAft>
                <a:spcPts val="0"/>
              </a:spcAft>
              <a:buClr>
                <a:schemeClr val="dk1"/>
              </a:buClr>
              <a:buSzPts val="1800"/>
              <a:buNone/>
            </a:pPr>
            <a:endParaRPr sz="1800"/>
          </a:p>
        </p:txBody>
      </p:sp>
      <p:sp>
        <p:nvSpPr>
          <p:cNvPr id="184" name="Google Shape;184;p14"/>
          <p:cNvSpPr txBox="1"/>
          <p:nvPr/>
        </p:nvSpPr>
        <p:spPr>
          <a:xfrm>
            <a:off x="838199" y="29277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14"/>
          <p:cNvSpPr txBox="1"/>
          <p:nvPr/>
        </p:nvSpPr>
        <p:spPr>
          <a:xfrm>
            <a:off x="990599" y="30801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14"/>
          <p:cNvSpPr txBox="1"/>
          <p:nvPr/>
        </p:nvSpPr>
        <p:spPr>
          <a:xfrm>
            <a:off x="931179" y="3011648"/>
            <a:ext cx="4874004"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Potential Threats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Habitat loss and alteration – Coastal erosion, sea level rise and human development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Pollution – Lead ammunition, plastic pollution, and water quality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Invasive Species – Plants, overgrazing of marsh grass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Changes in temperature, precipitation patterns, ocean acidification, and disruptions to food webs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Overpopulation</a:t>
            </a:r>
            <a:endParaRPr sz="1800" b="0" i="0" u="none" strike="noStrike" cap="none">
              <a:solidFill>
                <a:schemeClr val="dk1"/>
              </a:solidFill>
              <a:latin typeface="Calibri"/>
              <a:ea typeface="Calibri"/>
              <a:cs typeface="Calibri"/>
              <a:sym typeface="Calibri"/>
            </a:endParaRPr>
          </a:p>
        </p:txBody>
      </p:sp>
      <p:sp>
        <p:nvSpPr>
          <p:cNvPr id="187" name="Google Shape;187;p14"/>
          <p:cNvSpPr txBox="1"/>
          <p:nvPr/>
        </p:nvSpPr>
        <p:spPr>
          <a:xfrm>
            <a:off x="6096000" y="2927758"/>
            <a:ext cx="5615031"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Possible Mitigations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Monitor and develop short and long-term plans to include risk analysis, changes to set-backs, beneficial use of dredging materials to supplement high risk areas of erosion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Transition to lead-free ammunition; implement regulations on plastic pollution; ban balloon release; monitor and report on water quality; regulate use of pesticides and fertilizer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Monitor plant diversity and growth patterns; move herds to underutilized forage areas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Monitor the population of wildlife and their habitats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14"/>
          <p:cNvSpPr txBox="1"/>
          <p:nvPr/>
        </p:nvSpPr>
        <p:spPr>
          <a:xfrm>
            <a:off x="1142999" y="32325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a:spLocks noGrp="1"/>
          </p:cNvSpPr>
          <p:nvPr>
            <p:ph type="title"/>
          </p:nvPr>
        </p:nvSpPr>
        <p:spPr>
          <a:xfrm>
            <a:off x="638452" y="1027653"/>
            <a:ext cx="5018571" cy="2479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Historic Island Movie Theater</a:t>
            </a:r>
            <a:endParaRPr/>
          </a:p>
        </p:txBody>
      </p:sp>
      <p:sp>
        <p:nvSpPr>
          <p:cNvPr id="195" name="Google Shape;195;p16"/>
          <p:cNvSpPr txBox="1">
            <a:spLocks noGrp="1"/>
          </p:cNvSpPr>
          <p:nvPr>
            <p:ph type="body" idx="1"/>
          </p:nvPr>
        </p:nvSpPr>
        <p:spPr>
          <a:xfrm>
            <a:off x="948845" y="1794048"/>
            <a:ext cx="3932237" cy="51638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The Island Theatre, a historic U.S. building  of the Art Deco style, originally opened in 1945.  It still serves as an operational movie theater today. In 2011, the Chincoteague Island Arts Organization raised money to restore the Main Street attraction with new seating, improved lighting, and a new screen projector. </a:t>
            </a:r>
            <a:endParaRPr/>
          </a:p>
          <a:p>
            <a:pPr marL="0" lvl="0" indent="0" algn="l" rtl="0">
              <a:lnSpc>
                <a:spcPct val="90000"/>
              </a:lnSpc>
              <a:spcBef>
                <a:spcPts val="1000"/>
              </a:spcBef>
              <a:spcAft>
                <a:spcPts val="0"/>
              </a:spcAft>
              <a:buClr>
                <a:schemeClr val="dk1"/>
              </a:buClr>
              <a:buSzPts val="1600"/>
              <a:buNone/>
            </a:pPr>
            <a:r>
              <a:rPr lang="en-US"/>
              <a:t>Originally named Island Theatre, the theatre was renamed Island Roxy from the 1980s until the name was reverted to Island Theatre in 2013.</a:t>
            </a:r>
            <a:endParaRPr/>
          </a:p>
          <a:p>
            <a:pPr marL="0" lvl="0" indent="0" algn="l" rtl="0">
              <a:lnSpc>
                <a:spcPct val="90000"/>
              </a:lnSpc>
              <a:spcBef>
                <a:spcPts val="1000"/>
              </a:spcBef>
              <a:spcAft>
                <a:spcPts val="0"/>
              </a:spcAft>
              <a:buClr>
                <a:schemeClr val="dk1"/>
              </a:buClr>
              <a:buSzPts val="1600"/>
              <a:buNone/>
            </a:pPr>
            <a:r>
              <a:rPr lang="en-US"/>
              <a:t>Today, the theater has become a hot spot for the Chincoteague community, offering game nights, plays, concerts, and more.</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p:txBody>
      </p:sp>
      <p:pic>
        <p:nvPicPr>
          <p:cNvPr id="196" name="Google Shape;196;p16"/>
          <p:cNvPicPr preferRelativeResize="0"/>
          <p:nvPr/>
        </p:nvPicPr>
        <p:blipFill rotWithShape="1">
          <a:blip r:embed="rId3">
            <a:alphaModFix/>
          </a:blip>
          <a:srcRect/>
          <a:stretch/>
        </p:blipFill>
        <p:spPr>
          <a:xfrm>
            <a:off x="6118243" y="581187"/>
            <a:ext cx="4599470" cy="58971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645824" y="614218"/>
            <a:ext cx="4896983"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Historic Timothy Hill’s House</a:t>
            </a:r>
            <a:endParaRPr/>
          </a:p>
        </p:txBody>
      </p:sp>
      <p:pic>
        <p:nvPicPr>
          <p:cNvPr id="203" name="Google Shape;203;p17"/>
          <p:cNvPicPr preferRelativeResize="0">
            <a:picLocks noGrp="1"/>
          </p:cNvPicPr>
          <p:nvPr>
            <p:ph type="pic" idx="2"/>
          </p:nvPr>
        </p:nvPicPr>
        <p:blipFill rotWithShape="1">
          <a:blip r:embed="rId3">
            <a:alphaModFix/>
          </a:blip>
          <a:srcRect l="2319" r="2319"/>
          <a:stretch/>
        </p:blipFill>
        <p:spPr>
          <a:xfrm>
            <a:off x="5183188" y="987425"/>
            <a:ext cx="6172200" cy="4873625"/>
          </a:xfrm>
          <a:prstGeom prst="rect">
            <a:avLst/>
          </a:prstGeom>
          <a:noFill/>
          <a:ln>
            <a:noFill/>
          </a:ln>
        </p:spPr>
      </p:pic>
      <p:sp>
        <p:nvSpPr>
          <p:cNvPr id="204" name="Google Shape;204;p17"/>
          <p:cNvSpPr txBox="1">
            <a:spLocks noGrp="1"/>
          </p:cNvSpPr>
          <p:nvPr>
            <p:ph type="body" idx="1"/>
          </p:nvPr>
        </p:nvSpPr>
        <p:spPr>
          <a:xfrm>
            <a:off x="839788" y="1292225"/>
            <a:ext cx="3932237" cy="511946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Timothy Hill's House is a historic dwelling on Chincoteague. It's a wonderful reminder of what houses looked like way back then. </a:t>
            </a:r>
            <a:endParaRPr/>
          </a:p>
          <a:p>
            <a:pPr marL="0" lvl="0" indent="0" algn="l" rtl="0">
              <a:lnSpc>
                <a:spcPct val="90000"/>
              </a:lnSpc>
              <a:spcBef>
                <a:spcPts val="1000"/>
              </a:spcBef>
              <a:spcAft>
                <a:spcPts val="0"/>
              </a:spcAft>
              <a:buClr>
                <a:schemeClr val="dk1"/>
              </a:buClr>
              <a:buSzPts val="1600"/>
              <a:buNone/>
            </a:pPr>
            <a:r>
              <a:rPr lang="en-US"/>
              <a:t>Legend has it that Timothy Hill came to Chincoteague in dramatic fashion, as a teenaged shipwreck survivor, and then stayed for the rest of his life. In census records, he identified himself as a sailor from New York. He worked for a shipping company for a while, then started up his own firm, delivering seafood and other goods to Philadelphia and other cities.</a:t>
            </a:r>
            <a:endParaRPr/>
          </a:p>
          <a:p>
            <a:pPr marL="0" lvl="0" indent="0" algn="l" rtl="0">
              <a:lnSpc>
                <a:spcPct val="90000"/>
              </a:lnSpc>
              <a:spcBef>
                <a:spcPts val="1000"/>
              </a:spcBef>
              <a:spcAft>
                <a:spcPts val="0"/>
              </a:spcAft>
              <a:buClr>
                <a:schemeClr val="dk1"/>
              </a:buClr>
              <a:buSzPts val="1600"/>
              <a:buNone/>
            </a:pPr>
            <a:r>
              <a:rPr lang="en-US"/>
              <a:t>Experts say the 17’ x 16’ house was built around 1800 and was moved to its current location in the 1980s. It is one of just 2 houses in Virginia with a wooden chimney!</a:t>
            </a:r>
            <a:endParaRPr/>
          </a:p>
          <a:p>
            <a:pPr marL="0" lvl="0" indent="0" algn="l" rtl="0">
              <a:lnSpc>
                <a:spcPct val="90000"/>
              </a:lnSpc>
              <a:spcBef>
                <a:spcPts val="1000"/>
              </a:spcBef>
              <a:spcAft>
                <a:spcPts val="0"/>
              </a:spcAft>
              <a:buClr>
                <a:schemeClr val="dk1"/>
              </a:buClr>
              <a:buSzPts val="1600"/>
              <a:buNone/>
            </a:pPr>
            <a:r>
              <a:rPr lang="en-US"/>
              <a:t>We still have many wonderful old waterman cottages across the island, but I'm afraid that they will not be able to withstand the pressure and lure of new development.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p:nvPr/>
        </p:nvSpPr>
        <p:spPr>
          <a:xfrm>
            <a:off x="5905850" y="2869035"/>
            <a:ext cx="5880682"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18"/>
          <p:cNvSpPr/>
          <p:nvPr/>
        </p:nvSpPr>
        <p:spPr>
          <a:xfrm>
            <a:off x="838199" y="2869035"/>
            <a:ext cx="4899871"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Main Street</a:t>
            </a:r>
            <a:br>
              <a:rPr lang="en-US"/>
            </a:br>
            <a:r>
              <a:rPr lang="en-US"/>
              <a:t>Threats and Mitigation</a:t>
            </a:r>
            <a:endParaRPr/>
          </a:p>
        </p:txBody>
      </p:sp>
      <p:sp>
        <p:nvSpPr>
          <p:cNvPr id="212" name="Google Shape;212;p18"/>
          <p:cNvSpPr txBox="1">
            <a:spLocks noGrp="1"/>
          </p:cNvSpPr>
          <p:nvPr>
            <p:ph type="body" idx="1"/>
          </p:nvPr>
        </p:nvSpPr>
        <p:spPr>
          <a:xfrm>
            <a:off x="838199" y="1741036"/>
            <a:ext cx="11124501" cy="11105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Chincoteague’s Main Street is home to many historic homes and buildings, some of which have fallen into disrepair and some have been preserved. The old architecture invites us to remember the past, even as we plan for the future. </a:t>
            </a:r>
            <a:endParaRPr sz="1800"/>
          </a:p>
        </p:txBody>
      </p:sp>
      <p:sp>
        <p:nvSpPr>
          <p:cNvPr id="213" name="Google Shape;213;p18"/>
          <p:cNvSpPr txBox="1"/>
          <p:nvPr/>
        </p:nvSpPr>
        <p:spPr>
          <a:xfrm>
            <a:off x="838199" y="29277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18"/>
          <p:cNvSpPr txBox="1"/>
          <p:nvPr/>
        </p:nvSpPr>
        <p:spPr>
          <a:xfrm>
            <a:off x="990599" y="30801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18"/>
          <p:cNvSpPr txBox="1"/>
          <p:nvPr/>
        </p:nvSpPr>
        <p:spPr>
          <a:xfrm>
            <a:off x="916148" y="3095909"/>
            <a:ext cx="4874004"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Potential Threats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Poverty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Negative Public Perception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Age and condition of structures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Blight, increased crime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New development vs. rehabilitation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Storms, wind damage</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6" name="Google Shape;216;p18"/>
          <p:cNvSpPr txBox="1"/>
          <p:nvPr/>
        </p:nvSpPr>
        <p:spPr>
          <a:xfrm>
            <a:off x="6096000" y="2927758"/>
            <a:ext cx="5615031"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Possible Mitigations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Partner with non-profit organizations to restore and repair when possible, rather than tear down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Develop programs to assist homeowners with limited resources to maintain their property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Promote responsible property ownership through special tax sales to parties who will restore them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Demolish abandoned properties that cannot be rehabilitated, particularly if they are unsafe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Enforce codes related to blight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Engage and educate the public on the value of maintaining historic buildings for public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9"/>
          <p:cNvSpPr/>
          <p:nvPr/>
        </p:nvSpPr>
        <p:spPr>
          <a:xfrm>
            <a:off x="461818" y="350982"/>
            <a:ext cx="11286837" cy="5865091"/>
          </a:xfrm>
          <a:prstGeom prst="roundRect">
            <a:avLst>
              <a:gd name="adj" fmla="val 16667"/>
            </a:avLst>
          </a:prstGeom>
          <a:blipFill rotWithShape="1">
            <a:blip r:embed="rId3">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19"/>
          <p:cNvSpPr txBox="1">
            <a:spLocks noGrp="1"/>
          </p:cNvSpPr>
          <p:nvPr>
            <p:ph type="ctrTitle"/>
          </p:nvPr>
        </p:nvSpPr>
        <p:spPr>
          <a:xfrm>
            <a:off x="-1413163" y="350982"/>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Industry &amp;</a:t>
            </a:r>
            <a:br>
              <a:rPr lang="en-US"/>
            </a:br>
            <a:r>
              <a:rPr lang="en-US"/>
              <a:t>Commerce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0"/>
          <p:cNvSpPr txBox="1">
            <a:spLocks noGrp="1"/>
          </p:cNvSpPr>
          <p:nvPr>
            <p:ph type="title"/>
          </p:nvPr>
        </p:nvSpPr>
        <p:spPr>
          <a:xfrm>
            <a:off x="839787" y="987425"/>
            <a:ext cx="3932237" cy="80591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The Future of CI’s Seafood Industry</a:t>
            </a:r>
            <a:endParaRPr/>
          </a:p>
        </p:txBody>
      </p:sp>
      <p:pic>
        <p:nvPicPr>
          <p:cNvPr id="229" name="Google Shape;229;p20"/>
          <p:cNvPicPr preferRelativeResize="0">
            <a:picLocks noGrp="1"/>
          </p:cNvPicPr>
          <p:nvPr>
            <p:ph type="pic" idx="2"/>
          </p:nvPr>
        </p:nvPicPr>
        <p:blipFill rotWithShape="1">
          <a:blip r:embed="rId3">
            <a:alphaModFix/>
          </a:blip>
          <a:srcRect l="2322" r="2322"/>
          <a:stretch/>
        </p:blipFill>
        <p:spPr>
          <a:xfrm>
            <a:off x="5183188" y="987425"/>
            <a:ext cx="6172200" cy="4873625"/>
          </a:xfrm>
          <a:prstGeom prst="rect">
            <a:avLst/>
          </a:prstGeom>
          <a:noFill/>
          <a:ln>
            <a:noFill/>
          </a:ln>
        </p:spPr>
      </p:pic>
      <p:sp>
        <p:nvSpPr>
          <p:cNvPr id="230" name="Google Shape;230;p20"/>
          <p:cNvSpPr txBox="1">
            <a:spLocks noGrp="1"/>
          </p:cNvSpPr>
          <p:nvPr>
            <p:ph type="body" idx="1"/>
          </p:nvPr>
        </p:nvSpPr>
        <p:spPr>
          <a:xfrm>
            <a:off x="839787" y="2085148"/>
            <a:ext cx="3932237" cy="46058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Chincoteague Island became first known for its seafood. I love that we still have so many watermen and women making a living off the sea.</a:t>
            </a:r>
            <a:endParaRPr/>
          </a:p>
          <a:p>
            <a:pPr marL="0" lvl="0" indent="0" algn="l" rtl="0">
              <a:lnSpc>
                <a:spcPct val="90000"/>
              </a:lnSpc>
              <a:spcBef>
                <a:spcPts val="1000"/>
              </a:spcBef>
              <a:spcAft>
                <a:spcPts val="0"/>
              </a:spcAft>
              <a:buClr>
                <a:schemeClr val="dk1"/>
              </a:buClr>
              <a:buSzPts val="1600"/>
              <a:buNone/>
            </a:pPr>
            <a:r>
              <a:rPr lang="en-US"/>
              <a:t>Will this be true for the years to come, or will shrimp and fishing trawlers be replaced by boats catering to tourists?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2"/>
          <p:cNvSpPr txBox="1">
            <a:spLocks noGrp="1"/>
          </p:cNvSpPr>
          <p:nvPr>
            <p:ph type="title"/>
          </p:nvPr>
        </p:nvSpPr>
        <p:spPr>
          <a:xfrm>
            <a:off x="756661" y="729673"/>
            <a:ext cx="4343400" cy="11914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The Future of the Crabbing Industry</a:t>
            </a:r>
            <a:endParaRPr/>
          </a:p>
        </p:txBody>
      </p:sp>
      <p:pic>
        <p:nvPicPr>
          <p:cNvPr id="237" name="Google Shape;237;p22"/>
          <p:cNvPicPr preferRelativeResize="0">
            <a:picLocks noGrp="1"/>
          </p:cNvPicPr>
          <p:nvPr>
            <p:ph type="pic" idx="2"/>
          </p:nvPr>
        </p:nvPicPr>
        <p:blipFill rotWithShape="1">
          <a:blip r:embed="rId3">
            <a:alphaModFix/>
          </a:blip>
          <a:srcRect t="20264" b="20264"/>
          <a:stretch/>
        </p:blipFill>
        <p:spPr>
          <a:xfrm>
            <a:off x="5183188" y="987425"/>
            <a:ext cx="6172200" cy="4873625"/>
          </a:xfrm>
          <a:prstGeom prst="rect">
            <a:avLst/>
          </a:prstGeom>
          <a:noFill/>
          <a:ln>
            <a:noFill/>
          </a:ln>
        </p:spPr>
      </p:pic>
      <p:sp>
        <p:nvSpPr>
          <p:cNvPr id="238" name="Google Shape;238;p22"/>
          <p:cNvSpPr txBox="1">
            <a:spLocks noGrp="1"/>
          </p:cNvSpPr>
          <p:nvPr>
            <p:ph type="body" idx="1"/>
          </p:nvPr>
        </p:nvSpPr>
        <p:spPr>
          <a:xfrm>
            <a:off x="756661" y="2049463"/>
            <a:ext cx="3932237" cy="396914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u="sng"/>
              <a:t>Why is this important?</a:t>
            </a:r>
            <a:endParaRPr/>
          </a:p>
          <a:p>
            <a:pPr marL="0" lvl="0" indent="0" algn="l" rtl="0">
              <a:lnSpc>
                <a:spcPct val="90000"/>
              </a:lnSpc>
              <a:spcBef>
                <a:spcPts val="1000"/>
              </a:spcBef>
              <a:spcAft>
                <a:spcPts val="0"/>
              </a:spcAft>
              <a:buClr>
                <a:schemeClr val="dk1"/>
              </a:buClr>
              <a:buSzPct val="100000"/>
              <a:buNone/>
            </a:pPr>
            <a:r>
              <a:rPr lang="en-US"/>
              <a:t>Protecting the crabbing industry on Chincoteague Island, Virginia involves a combination of regulations, habitat restoration efforts, monitoring, and addressing threats posed by climate change.</a:t>
            </a:r>
            <a:endParaRPr/>
          </a:p>
          <a:p>
            <a:pPr marL="0" lvl="0" indent="0" algn="l" rtl="0">
              <a:lnSpc>
                <a:spcPct val="90000"/>
              </a:lnSpc>
              <a:spcBef>
                <a:spcPts val="1000"/>
              </a:spcBef>
              <a:spcAft>
                <a:spcPts val="0"/>
              </a:spcAft>
              <a:buClr>
                <a:schemeClr val="dk1"/>
              </a:buClr>
              <a:buSzPct val="100000"/>
              <a:buNone/>
            </a:pPr>
            <a:r>
              <a:rPr lang="en-US"/>
              <a:t>Underwater Grass Restoration: Blue crabs rely on underwater grass beds (SAV) as nursery habitats, feeding grounds, and protection from predators. Efforts to restore these habitats are crucial for the health of the crab population.</a:t>
            </a:r>
            <a:endParaRPr/>
          </a:p>
          <a:p>
            <a:pPr marL="0" lvl="0" indent="0" algn="l" rtl="0">
              <a:lnSpc>
                <a:spcPct val="90000"/>
              </a:lnSpc>
              <a:spcBef>
                <a:spcPts val="1000"/>
              </a:spcBef>
              <a:spcAft>
                <a:spcPts val="0"/>
              </a:spcAft>
              <a:buClr>
                <a:schemeClr val="dk1"/>
              </a:buClr>
              <a:buSzPct val="100000"/>
              <a:buNone/>
            </a:pPr>
            <a:r>
              <a:rPr lang="en-US"/>
              <a:t>Water Quality Improvements: Maintaining good water quality is essential for blue crab survival. This involves managing pollution and agricultural runoff that can negatively impact the Bay ecosystem.</a:t>
            </a:r>
            <a:endParaRPr/>
          </a:p>
          <a:p>
            <a:pPr marL="0" lvl="0" indent="0" algn="l" rtl="0">
              <a:lnSpc>
                <a:spcPct val="90000"/>
              </a:lnSpc>
              <a:spcBef>
                <a:spcPts val="1000"/>
              </a:spcBef>
              <a:spcAft>
                <a:spcPts val="0"/>
              </a:spcAft>
              <a:buClr>
                <a:schemeClr val="dk1"/>
              </a:buClr>
              <a:buSzPct val="100000"/>
              <a:buNone/>
            </a:pPr>
            <a:r>
              <a:rPr lang="en-US"/>
              <a:t>Saltmarsh Protection and Restoration: Salt marshes provide vital habitat for various species, including blue crabs, and are vulnerable to shoreline development and sea level rise. Measures such as limiting shoreline hardening and engaging in salt marsh restoration help mitigate these threats. </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239" name="Google Shape;239;p22"/>
          <p:cNvSpPr txBox="1"/>
          <p:nvPr/>
        </p:nvSpPr>
        <p:spPr>
          <a:xfrm>
            <a:off x="6502400" y="6018603"/>
            <a:ext cx="44888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Crab pots at Curtis Merritt Harbor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839786" y="995795"/>
            <a:ext cx="3932237"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Educational Component</a:t>
            </a:r>
            <a:endParaRPr/>
          </a:p>
        </p:txBody>
      </p:sp>
      <p:pic>
        <p:nvPicPr>
          <p:cNvPr id="246" name="Google Shape;246;p24"/>
          <p:cNvPicPr preferRelativeResize="0">
            <a:picLocks noGrp="1"/>
          </p:cNvPicPr>
          <p:nvPr>
            <p:ph type="pic" idx="2"/>
          </p:nvPr>
        </p:nvPicPr>
        <p:blipFill rotWithShape="1">
          <a:blip r:embed="rId3">
            <a:alphaModFix/>
          </a:blip>
          <a:srcRect l="5654" r="5654"/>
          <a:stretch/>
        </p:blipFill>
        <p:spPr>
          <a:xfrm>
            <a:off x="5183188" y="987425"/>
            <a:ext cx="6172200" cy="4873625"/>
          </a:xfrm>
          <a:prstGeom prst="rect">
            <a:avLst/>
          </a:prstGeom>
          <a:noFill/>
          <a:ln>
            <a:noFill/>
          </a:ln>
        </p:spPr>
      </p:pic>
      <p:sp>
        <p:nvSpPr>
          <p:cNvPr id="247" name="Google Shape;247;p24"/>
          <p:cNvSpPr txBox="1">
            <a:spLocks noGrp="1"/>
          </p:cNvSpPr>
          <p:nvPr>
            <p:ph type="body" idx="1"/>
          </p:nvPr>
        </p:nvSpPr>
        <p:spPr>
          <a:xfrm>
            <a:off x="839787" y="1976437"/>
            <a:ext cx="3932237" cy="4881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A Chincoteague boat tour guide shows an island visitor how to use a seine net. The island has several boat tour businesses that provide a unique service — not only are the boat rides fun and the views pretty, but there is also an educational component that teaches visitors about coastal ecology.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5"/>
          <p:cNvSpPr/>
          <p:nvPr/>
        </p:nvSpPr>
        <p:spPr>
          <a:xfrm>
            <a:off x="5905850" y="2869035"/>
            <a:ext cx="5880682"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25"/>
          <p:cNvSpPr/>
          <p:nvPr/>
        </p:nvSpPr>
        <p:spPr>
          <a:xfrm>
            <a:off x="838199" y="2869035"/>
            <a:ext cx="4899871"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Industry and Commerce</a:t>
            </a:r>
            <a:br>
              <a:rPr lang="en-US"/>
            </a:br>
            <a:r>
              <a:rPr lang="en-US"/>
              <a:t>Threats and Mitigation</a:t>
            </a:r>
            <a:endParaRPr/>
          </a:p>
        </p:txBody>
      </p:sp>
      <p:sp>
        <p:nvSpPr>
          <p:cNvPr id="255" name="Google Shape;255;p25"/>
          <p:cNvSpPr txBox="1">
            <a:spLocks noGrp="1"/>
          </p:cNvSpPr>
          <p:nvPr>
            <p:ph type="body" idx="1"/>
          </p:nvPr>
        </p:nvSpPr>
        <p:spPr>
          <a:xfrm>
            <a:off x="662031" y="1610614"/>
            <a:ext cx="11124501" cy="11105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Chincoteague’s economy is heavily reliant on tourism with a secondary but significant focus on the seafood industry. Visitors are drawn to the island’s natural beauty, wildlife and family-friendly atmosphere. Tourism fuels a wide range of businesses, including hotels, restaurants, shops, tour operators, and recreational facilities. The seafood industry has been a cornerstone of the economy since its early settlement and continues to be today. </a:t>
            </a:r>
            <a:endParaRPr sz="1800"/>
          </a:p>
        </p:txBody>
      </p:sp>
      <p:sp>
        <p:nvSpPr>
          <p:cNvPr id="256" name="Google Shape;256;p25"/>
          <p:cNvSpPr txBox="1"/>
          <p:nvPr/>
        </p:nvSpPr>
        <p:spPr>
          <a:xfrm>
            <a:off x="838199" y="29277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 name="Google Shape;257;p25"/>
          <p:cNvSpPr txBox="1"/>
          <p:nvPr/>
        </p:nvSpPr>
        <p:spPr>
          <a:xfrm>
            <a:off x="990599" y="30801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 name="Google Shape;258;p25"/>
          <p:cNvSpPr txBox="1"/>
          <p:nvPr/>
        </p:nvSpPr>
        <p:spPr>
          <a:xfrm>
            <a:off x="901817" y="3003958"/>
            <a:ext cx="487400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Potential Threats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Chain franchises with recognized names vs. small, local businesses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Loss of local, small town atmosphere to over-development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Flight of next generation to more urban areas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Overfishing and pollution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Erosion, flooding, and pollution of crab and oyster habitats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Increasing environmental pressures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9" name="Google Shape;259;p25"/>
          <p:cNvSpPr txBox="1"/>
          <p:nvPr/>
        </p:nvSpPr>
        <p:spPr>
          <a:xfrm>
            <a:off x="6096000" y="2785145"/>
            <a:ext cx="5615031"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Possible Mitigations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Encourage and provide incentives to support local, small businesses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Educate the public on the importance of local “flavor”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Provide small business education and support to local businesses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Enforce fishing regulations and protect fishing areas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Support legislation that helps protect and support the fishing industry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Add an educational component to recreational opportunities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Restore, preserve, and enhance marshland and underwater grasses, manage storm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p:nvPr/>
        </p:nvSpPr>
        <p:spPr>
          <a:xfrm>
            <a:off x="830510" y="321056"/>
            <a:ext cx="9848675" cy="830997"/>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VA’s Planning District Commissions</a:t>
            </a: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1291905" y="160219"/>
            <a:ext cx="9303390" cy="1140075"/>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2"/>
          <p:cNvSpPr txBox="1"/>
          <p:nvPr/>
        </p:nvSpPr>
        <p:spPr>
          <a:xfrm>
            <a:off x="1562877" y="1632858"/>
            <a:ext cx="9223695" cy="5355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 accordance with Virginia Regional Cooperation Act, Virginia has 21 planning district commissions (PDCs)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The Accomack-Northampton PDC is the regional PDC for the Eastern Shore of Virginia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The PDCs are a voluntary association of local governments</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 purpose  of the Virginia PDCs is to:</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Foster intergovernmental cooperation by bringing together local elected and appointed offices and involved citizens to discuss common needs and determine solutions to regional issues.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Encourage and facilitate local government cooperation in addressing, on a regional basis, problems of greater than local significance.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Develop a regional strategic plan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Coordinate efforts and oversee development for other, specific plans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Hazard Mitigation Plan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Water Supply Plan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Provide technical assistance to local governments for regional needs, grant funding opportunities, community outreach, and other duties in the Regional Cooperation Act</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618115" y="987425"/>
            <a:ext cx="3932237"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Protecting Fragile Land</a:t>
            </a:r>
            <a:endParaRPr/>
          </a:p>
        </p:txBody>
      </p:sp>
      <p:pic>
        <p:nvPicPr>
          <p:cNvPr id="266" name="Google Shape;266;p28"/>
          <p:cNvPicPr preferRelativeResize="0">
            <a:picLocks noGrp="1"/>
          </p:cNvPicPr>
          <p:nvPr>
            <p:ph type="pic" idx="2"/>
          </p:nvPr>
        </p:nvPicPr>
        <p:blipFill rotWithShape="1">
          <a:blip r:embed="rId3">
            <a:alphaModFix/>
          </a:blip>
          <a:srcRect t="15787" b="15787"/>
          <a:stretch/>
        </p:blipFill>
        <p:spPr>
          <a:xfrm>
            <a:off x="5183188" y="987425"/>
            <a:ext cx="6172200" cy="4873625"/>
          </a:xfrm>
          <a:prstGeom prst="rect">
            <a:avLst/>
          </a:prstGeom>
          <a:noFill/>
          <a:ln>
            <a:noFill/>
          </a:ln>
        </p:spPr>
      </p:pic>
      <p:sp>
        <p:nvSpPr>
          <p:cNvPr id="267" name="Google Shape;267;p28"/>
          <p:cNvSpPr txBox="1">
            <a:spLocks noGrp="1"/>
          </p:cNvSpPr>
          <p:nvPr>
            <p:ph type="body" idx="1"/>
          </p:nvPr>
        </p:nvSpPr>
        <p:spPr>
          <a:xfrm>
            <a:off x="839788" y="1874115"/>
            <a:ext cx="3932237" cy="4881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An intact marsh and oyster banks are two important components of our ecosystem that protect our precious but vulnerable islands.</a:t>
            </a:r>
            <a:endParaRPr/>
          </a:p>
          <a:p>
            <a:pPr marL="0" lvl="0" indent="0" algn="l" rtl="0">
              <a:lnSpc>
                <a:spcPct val="90000"/>
              </a:lnSpc>
              <a:spcBef>
                <a:spcPts val="1000"/>
              </a:spcBef>
              <a:spcAft>
                <a:spcPts val="0"/>
              </a:spcAft>
              <a:buClr>
                <a:schemeClr val="dk1"/>
              </a:buClr>
              <a:buSzPts val="1600"/>
              <a:buNone/>
            </a:pPr>
            <a:r>
              <a:rPr lang="en-US"/>
              <a:t> Keeping those existing buffers in place while finding additional sustainable interventions will be crucial to withstanding future erosion and storms.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950624" y="1251527"/>
            <a:ext cx="3932237"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Flood Resiliency</a:t>
            </a:r>
            <a:endParaRPr/>
          </a:p>
        </p:txBody>
      </p:sp>
      <p:pic>
        <p:nvPicPr>
          <p:cNvPr id="274" name="Google Shape;274;p29"/>
          <p:cNvPicPr preferRelativeResize="0">
            <a:picLocks noGrp="1"/>
          </p:cNvPicPr>
          <p:nvPr>
            <p:ph type="pic" idx="2"/>
          </p:nvPr>
        </p:nvPicPr>
        <p:blipFill rotWithShape="1">
          <a:blip r:embed="rId3">
            <a:alphaModFix/>
          </a:blip>
          <a:srcRect l="20424" r="20424"/>
          <a:stretch/>
        </p:blipFill>
        <p:spPr>
          <a:xfrm>
            <a:off x="5183188" y="987425"/>
            <a:ext cx="6172200" cy="4873625"/>
          </a:xfrm>
          <a:prstGeom prst="rect">
            <a:avLst/>
          </a:prstGeom>
          <a:noFill/>
          <a:ln>
            <a:noFill/>
          </a:ln>
        </p:spPr>
      </p:pic>
      <p:sp>
        <p:nvSpPr>
          <p:cNvPr id="275" name="Google Shape;275;p29"/>
          <p:cNvSpPr txBox="1">
            <a:spLocks noGrp="1"/>
          </p:cNvSpPr>
          <p:nvPr>
            <p:ph type="body" idx="1"/>
          </p:nvPr>
        </p:nvSpPr>
        <p:spPr>
          <a:xfrm>
            <a:off x="839788" y="2169679"/>
            <a:ext cx="3932237" cy="4881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It's easy to get used to a little flooding on the island after a big rain or storm, but flooding is increasing. How do we help residents prepare for the increase over time? Homeowner's and flood insurance is getting harder to find and prices are going up. </a:t>
            </a:r>
            <a:endParaRPr/>
          </a:p>
          <a:p>
            <a:pPr marL="0" lvl="0" indent="0" algn="l" rtl="0">
              <a:lnSpc>
                <a:spcPct val="90000"/>
              </a:lnSpc>
              <a:spcBef>
                <a:spcPts val="1000"/>
              </a:spcBef>
              <a:spcAft>
                <a:spcPts val="0"/>
              </a:spcAft>
              <a:buClr>
                <a:schemeClr val="dk1"/>
              </a:buClr>
              <a:buSzPts val="1600"/>
              <a:buNone/>
            </a:pPr>
            <a:r>
              <a:rPr lang="en-US"/>
              <a:t>Sea level rise and the increased number and severity of storms contribute to flooding.</a:t>
            </a:r>
            <a:endParaRPr/>
          </a:p>
          <a:p>
            <a:pPr marL="0" lvl="0" indent="0" algn="l" rtl="0">
              <a:lnSpc>
                <a:spcPct val="90000"/>
              </a:lnSpc>
              <a:spcBef>
                <a:spcPts val="1000"/>
              </a:spcBef>
              <a:spcAft>
                <a:spcPts val="0"/>
              </a:spcAft>
              <a:buClr>
                <a:schemeClr val="dk1"/>
              </a:buClr>
              <a:buSzPts val="1600"/>
              <a:buNone/>
            </a:pPr>
            <a:r>
              <a:rPr lang="en-US"/>
              <a:t>By building a flood resiliency strategy we can help mitigate the impacts of water on our environment and on the folks who live here.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0"/>
          <p:cNvSpPr txBox="1">
            <a:spLocks noGrp="1"/>
          </p:cNvSpPr>
          <p:nvPr>
            <p:ph type="title"/>
          </p:nvPr>
        </p:nvSpPr>
        <p:spPr>
          <a:xfrm>
            <a:off x="969097" y="614218"/>
            <a:ext cx="3932237" cy="6896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A House and a Buoy once at Water’s Edge</a:t>
            </a:r>
            <a:endParaRPr/>
          </a:p>
        </p:txBody>
      </p:sp>
      <p:pic>
        <p:nvPicPr>
          <p:cNvPr id="282" name="Google Shape;282;p30"/>
          <p:cNvPicPr preferRelativeResize="0">
            <a:picLocks noGrp="1"/>
          </p:cNvPicPr>
          <p:nvPr>
            <p:ph type="pic" idx="2"/>
          </p:nvPr>
        </p:nvPicPr>
        <p:blipFill rotWithShape="1">
          <a:blip r:embed="rId3">
            <a:alphaModFix/>
          </a:blip>
          <a:srcRect l="20390" r="20390"/>
          <a:stretch/>
        </p:blipFill>
        <p:spPr>
          <a:xfrm>
            <a:off x="7764389" y="1070333"/>
            <a:ext cx="3595091" cy="4553002"/>
          </a:xfrm>
          <a:prstGeom prst="rect">
            <a:avLst/>
          </a:prstGeom>
          <a:noFill/>
          <a:ln>
            <a:noFill/>
          </a:ln>
        </p:spPr>
      </p:pic>
      <p:pic>
        <p:nvPicPr>
          <p:cNvPr id="283" name="Google Shape;283;p30"/>
          <p:cNvPicPr preferRelativeResize="0"/>
          <p:nvPr/>
        </p:nvPicPr>
        <p:blipFill rotWithShape="1">
          <a:blip r:embed="rId4">
            <a:alphaModFix/>
          </a:blip>
          <a:srcRect/>
          <a:stretch/>
        </p:blipFill>
        <p:spPr>
          <a:xfrm>
            <a:off x="4851450" y="3467026"/>
            <a:ext cx="4170600" cy="3127950"/>
          </a:xfrm>
          <a:prstGeom prst="rect">
            <a:avLst/>
          </a:prstGeom>
          <a:noFill/>
          <a:ln>
            <a:noFill/>
          </a:ln>
        </p:spPr>
      </p:pic>
      <p:sp>
        <p:nvSpPr>
          <p:cNvPr id="284" name="Google Shape;284;p30"/>
          <p:cNvSpPr txBox="1">
            <a:spLocks noGrp="1"/>
          </p:cNvSpPr>
          <p:nvPr>
            <p:ph type="body" idx="1"/>
          </p:nvPr>
        </p:nvSpPr>
        <p:spPr>
          <a:xfrm>
            <a:off x="839788" y="2088284"/>
            <a:ext cx="3932237" cy="5254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These photos show the erosion of the shoreline at Mariner’s Point. The buoy and remnants of what once was a structure are now approximately 200 ft. off the point.</a:t>
            </a:r>
            <a:endParaRPr/>
          </a:p>
          <a:p>
            <a:pPr marL="0" lvl="0" indent="0" algn="l" rtl="0">
              <a:lnSpc>
                <a:spcPct val="90000"/>
              </a:lnSpc>
              <a:spcBef>
                <a:spcPts val="1000"/>
              </a:spcBef>
              <a:spcAft>
                <a:spcPts val="0"/>
              </a:spcAft>
              <a:buClr>
                <a:schemeClr val="dk1"/>
              </a:buClr>
              <a:buSzPts val="1600"/>
              <a:buNone/>
            </a:pPr>
            <a:r>
              <a:rPr lang="en-US"/>
              <a:t>Continued sea level rise and erosion eat away at the shoreline.</a:t>
            </a:r>
            <a:endParaRPr/>
          </a:p>
          <a:p>
            <a:pPr marL="0" lvl="0" indent="0" algn="l" rtl="0">
              <a:lnSpc>
                <a:spcPct val="90000"/>
              </a:lnSpc>
              <a:spcBef>
                <a:spcPts val="1000"/>
              </a:spcBef>
              <a:spcAft>
                <a:spcPts val="0"/>
              </a:spcAft>
              <a:buClr>
                <a:schemeClr val="dk1"/>
              </a:buClr>
              <a:buSzPts val="1600"/>
              <a:buNone/>
            </a:pPr>
            <a:r>
              <a:rPr lang="en-US"/>
              <a:t>The pilings you see out in the water were once the foundation of a home, now lost to erosion.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1"/>
          <p:cNvSpPr txBox="1">
            <a:spLocks noGrp="1"/>
          </p:cNvSpPr>
          <p:nvPr>
            <p:ph type="title"/>
          </p:nvPr>
        </p:nvSpPr>
        <p:spPr>
          <a:xfrm>
            <a:off x="839788" y="987425"/>
            <a:ext cx="3932237" cy="90665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Marsh land at Mariner’s Point</a:t>
            </a:r>
            <a:endParaRPr/>
          </a:p>
        </p:txBody>
      </p:sp>
      <p:pic>
        <p:nvPicPr>
          <p:cNvPr id="291" name="Google Shape;291;p31"/>
          <p:cNvPicPr preferRelativeResize="0">
            <a:picLocks noGrp="1"/>
          </p:cNvPicPr>
          <p:nvPr>
            <p:ph type="pic" idx="2"/>
          </p:nvPr>
        </p:nvPicPr>
        <p:blipFill rotWithShape="1">
          <a:blip r:embed="rId3">
            <a:alphaModFix/>
          </a:blip>
          <a:srcRect l="20390" r="20390"/>
          <a:stretch/>
        </p:blipFill>
        <p:spPr>
          <a:xfrm>
            <a:off x="5832475" y="338138"/>
            <a:ext cx="4873626" cy="6172200"/>
          </a:xfrm>
          <a:prstGeom prst="rect">
            <a:avLst/>
          </a:prstGeom>
          <a:noFill/>
          <a:ln>
            <a:noFill/>
          </a:ln>
        </p:spPr>
      </p:pic>
      <p:sp>
        <p:nvSpPr>
          <p:cNvPr id="292" name="Google Shape;292;p31"/>
          <p:cNvSpPr txBox="1">
            <a:spLocks noGrp="1"/>
          </p:cNvSpPr>
          <p:nvPr>
            <p:ph type="body" idx="1"/>
          </p:nvPr>
        </p:nvSpPr>
        <p:spPr>
          <a:xfrm>
            <a:off x="839788" y="2028681"/>
            <a:ext cx="3932237" cy="45053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Marshland off of Mariner’s Point is being encroached upon by sea level rise as well as the invasive plant species, phragmites. </a:t>
            </a:r>
            <a:endParaRPr/>
          </a:p>
          <a:p>
            <a:pPr marL="0" lvl="0" indent="0" algn="l" rtl="0">
              <a:lnSpc>
                <a:spcPct val="90000"/>
              </a:lnSpc>
              <a:spcBef>
                <a:spcPts val="1000"/>
              </a:spcBef>
              <a:spcAft>
                <a:spcPts val="0"/>
              </a:spcAft>
              <a:buClr>
                <a:schemeClr val="dk1"/>
              </a:buClr>
              <a:buSzPts val="1600"/>
              <a:buNone/>
            </a:pPr>
            <a:r>
              <a:rPr lang="en-US"/>
              <a:t>Phragmites, also known as the common reed, is an invasive wetland plant that can dominate marsh ecosystems</a:t>
            </a:r>
            <a:endParaRPr/>
          </a:p>
          <a:p>
            <a:pPr marL="0" lvl="0" indent="0" algn="l" rtl="0">
              <a:lnSpc>
                <a:spcPct val="90000"/>
              </a:lnSpc>
              <a:spcBef>
                <a:spcPts val="1000"/>
              </a:spcBef>
              <a:spcAft>
                <a:spcPts val="0"/>
              </a:spcAft>
              <a:buClr>
                <a:schemeClr val="dk1"/>
              </a:buClr>
              <a:buSzPts val="1600"/>
              <a:buNone/>
            </a:pPr>
            <a:r>
              <a:rPr lang="en-US"/>
              <a:t>Phragmites aggressively outcompete native plants in wetlands, reducing biodiversity and impacting wildlife habitats. Its dense growth can alter wetland hydrology, increase fire risk, and negatively affect recreational uses.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p:nvPr/>
        </p:nvSpPr>
        <p:spPr>
          <a:xfrm>
            <a:off x="5905850" y="2869035"/>
            <a:ext cx="5880682"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32"/>
          <p:cNvSpPr/>
          <p:nvPr/>
        </p:nvSpPr>
        <p:spPr>
          <a:xfrm>
            <a:off x="838199" y="2869035"/>
            <a:ext cx="4899871" cy="3531765"/>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Resiliency and Sustainability</a:t>
            </a:r>
            <a:br>
              <a:rPr lang="en-US"/>
            </a:br>
            <a:r>
              <a:rPr lang="en-US"/>
              <a:t>Threats and Mitigation</a:t>
            </a:r>
            <a:endParaRPr/>
          </a:p>
        </p:txBody>
      </p:sp>
      <p:sp>
        <p:nvSpPr>
          <p:cNvPr id="300" name="Google Shape;300;p32"/>
          <p:cNvSpPr txBox="1">
            <a:spLocks noGrp="1"/>
          </p:cNvSpPr>
          <p:nvPr>
            <p:ph type="body" idx="1"/>
          </p:nvPr>
        </p:nvSpPr>
        <p:spPr>
          <a:xfrm>
            <a:off x="662031" y="1610614"/>
            <a:ext cx="11124501" cy="111052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600"/>
              <a:buNone/>
            </a:pPr>
            <a:r>
              <a:rPr lang="en-US" sz="1600"/>
              <a:t>Chincoteague Island, nestled between Assateague Island and Wallops Island, is home to the Chincoteague National Wildlife Refuge, one of the most visited refuges in the country, with over one million visitors each year.  Surrounded by salt marshes and beautiful beaches, the island is about 8 miles long and 2 miles wide. Chincoteague Inlet, a break in the barrier island system, occurs near Chincoteague Island, at the southern end of Assateague Island. Assateague shelters Chincoteague from the Atlantic Ocean and stretches north almost 30 miles.</a:t>
            </a:r>
            <a:endParaRPr sz="1600"/>
          </a:p>
        </p:txBody>
      </p:sp>
      <p:sp>
        <p:nvSpPr>
          <p:cNvPr id="301" name="Google Shape;301;p32"/>
          <p:cNvSpPr txBox="1"/>
          <p:nvPr/>
        </p:nvSpPr>
        <p:spPr>
          <a:xfrm>
            <a:off x="838199" y="29277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32"/>
          <p:cNvSpPr txBox="1"/>
          <p:nvPr/>
        </p:nvSpPr>
        <p:spPr>
          <a:xfrm>
            <a:off x="990599" y="3080158"/>
            <a:ext cx="5487099" cy="3540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32"/>
          <p:cNvSpPr txBox="1"/>
          <p:nvPr/>
        </p:nvSpPr>
        <p:spPr>
          <a:xfrm>
            <a:off x="901817" y="3003958"/>
            <a:ext cx="487400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Potential Threats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Sea level rise and flooding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Strong wind and waves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Impact of heightened storm surges and erosion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Salt water intrusion into shallow aquifer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Contamination of water supply such as PFAS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Over development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Habitat loss of marsh ecosystems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Invasive species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4" name="Google Shape;304;p32"/>
          <p:cNvSpPr txBox="1"/>
          <p:nvPr/>
        </p:nvSpPr>
        <p:spPr>
          <a:xfrm>
            <a:off x="6096000" y="2785145"/>
            <a:ext cx="5615031"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0" u="sng" strike="noStrike" cap="none">
                <a:solidFill>
                  <a:schemeClr val="dk1"/>
                </a:solidFill>
                <a:latin typeface="Calibri"/>
                <a:ea typeface="Calibri"/>
                <a:cs typeface="Calibri"/>
                <a:sym typeface="Calibri"/>
              </a:rPr>
              <a:t>Possible Mitigations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Build physical barriers, breakwaters, and seawalls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Clear drainage ditches and systems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Acquire and move or raise flood-prone properties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Restore and conserve natural habitats and wetlands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Monitor and reduce well pumping rates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Install filters and treatment to public and private wells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Control building and development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Regulate buffer zones around wetlands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Educate public on use of non-toxic household cleaners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Practice effective storm water control such as use of permeable surfaces, rain gardens</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Cut phragmites underwater to drown them out</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4"/>
          <p:cNvSpPr txBox="1">
            <a:spLocks noGrp="1"/>
          </p:cNvSpPr>
          <p:nvPr>
            <p:ph type="title"/>
          </p:nvPr>
        </p:nvSpPr>
        <p:spPr>
          <a:xfrm>
            <a:off x="768457" y="706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Recruited Committed, Engaged Volunteers</a:t>
            </a:r>
            <a:endParaRPr/>
          </a:p>
        </p:txBody>
      </p:sp>
      <p:sp>
        <p:nvSpPr>
          <p:cNvPr id="311" name="Google Shape;311;p34"/>
          <p:cNvSpPr txBox="1"/>
          <p:nvPr/>
        </p:nvSpPr>
        <p:spPr>
          <a:xfrm>
            <a:off x="893901" y="1220867"/>
            <a:ext cx="95237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Many rural PDCs are under-resourced and volunteers can help us with projects in various ways.</a:t>
            </a:r>
            <a:endParaRPr sz="1800" b="0" i="0" u="none" strike="noStrike" cap="none">
              <a:solidFill>
                <a:schemeClr val="dk1"/>
              </a:solidFill>
              <a:latin typeface="Calibri"/>
              <a:ea typeface="Calibri"/>
              <a:cs typeface="Calibri"/>
              <a:sym typeface="Calibri"/>
            </a:endParaRPr>
          </a:p>
        </p:txBody>
      </p:sp>
      <p:sp>
        <p:nvSpPr>
          <p:cNvPr id="312" name="Google Shape;312;p34"/>
          <p:cNvSpPr/>
          <p:nvPr/>
        </p:nvSpPr>
        <p:spPr>
          <a:xfrm>
            <a:off x="587229" y="335186"/>
            <a:ext cx="10167457" cy="861260"/>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3" name="Google Shape;313;p34"/>
          <p:cNvPicPr preferRelativeResize="0"/>
          <p:nvPr/>
        </p:nvPicPr>
        <p:blipFill rotWithShape="1">
          <a:blip r:embed="rId3">
            <a:alphaModFix/>
          </a:blip>
          <a:srcRect/>
          <a:stretch/>
        </p:blipFill>
        <p:spPr>
          <a:xfrm>
            <a:off x="1136009" y="1660749"/>
            <a:ext cx="4114800" cy="5029200"/>
          </a:xfrm>
          <a:prstGeom prst="rect">
            <a:avLst/>
          </a:prstGeom>
          <a:noFill/>
          <a:ln>
            <a:noFill/>
          </a:ln>
        </p:spPr>
      </p:pic>
      <p:pic>
        <p:nvPicPr>
          <p:cNvPr id="314" name="Google Shape;314;p34"/>
          <p:cNvPicPr preferRelativeResize="0"/>
          <p:nvPr/>
        </p:nvPicPr>
        <p:blipFill rotWithShape="1">
          <a:blip r:embed="rId4">
            <a:alphaModFix/>
          </a:blip>
          <a:srcRect/>
          <a:stretch/>
        </p:blipFill>
        <p:spPr>
          <a:xfrm>
            <a:off x="5795750" y="2233955"/>
            <a:ext cx="5177051" cy="38827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txBox="1">
            <a:spLocks noGrp="1"/>
          </p:cNvSpPr>
          <p:nvPr>
            <p:ph type="title"/>
          </p:nvPr>
        </p:nvSpPr>
        <p:spPr>
          <a:xfrm>
            <a:off x="768457" y="706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Project Focus Afterward – Mariner’s Point</a:t>
            </a:r>
            <a:endParaRPr/>
          </a:p>
        </p:txBody>
      </p:sp>
      <p:sp>
        <p:nvSpPr>
          <p:cNvPr id="320" name="Google Shape;320;p35"/>
          <p:cNvSpPr txBox="1"/>
          <p:nvPr/>
        </p:nvSpPr>
        <p:spPr>
          <a:xfrm>
            <a:off x="893901" y="1220867"/>
            <a:ext cx="952370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Work Study to address erosion at Mariner’s Point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Partnership with Old Dominion University research program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Preservation of Mariner’s Point set as Legislative Priority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Potential beneficial use of dredge material</a:t>
            </a:r>
            <a:endParaRPr sz="1800" b="0" i="0" u="none" strike="noStrike" cap="none">
              <a:solidFill>
                <a:schemeClr val="dk1"/>
              </a:solidFill>
              <a:latin typeface="Calibri"/>
              <a:ea typeface="Calibri"/>
              <a:cs typeface="Calibri"/>
              <a:sym typeface="Calibri"/>
            </a:endParaRPr>
          </a:p>
        </p:txBody>
      </p:sp>
      <p:pic>
        <p:nvPicPr>
          <p:cNvPr id="321" name="Google Shape;321;p35"/>
          <p:cNvPicPr preferRelativeResize="0"/>
          <p:nvPr/>
        </p:nvPicPr>
        <p:blipFill rotWithShape="1">
          <a:blip r:embed="rId3">
            <a:alphaModFix/>
          </a:blip>
          <a:srcRect/>
          <a:stretch/>
        </p:blipFill>
        <p:spPr>
          <a:xfrm>
            <a:off x="445813" y="2741714"/>
            <a:ext cx="3354587" cy="2954044"/>
          </a:xfrm>
          <a:prstGeom prst="rect">
            <a:avLst/>
          </a:prstGeom>
          <a:noFill/>
          <a:ln>
            <a:noFill/>
          </a:ln>
        </p:spPr>
      </p:pic>
      <p:pic>
        <p:nvPicPr>
          <p:cNvPr id="322" name="Google Shape;322;p35"/>
          <p:cNvPicPr preferRelativeResize="0"/>
          <p:nvPr/>
        </p:nvPicPr>
        <p:blipFill rotWithShape="1">
          <a:blip r:embed="rId4">
            <a:alphaModFix/>
          </a:blip>
          <a:srcRect/>
          <a:stretch/>
        </p:blipFill>
        <p:spPr>
          <a:xfrm>
            <a:off x="7633033" y="2741725"/>
            <a:ext cx="3881366" cy="2911025"/>
          </a:xfrm>
          <a:prstGeom prst="rect">
            <a:avLst/>
          </a:prstGeom>
          <a:noFill/>
          <a:ln>
            <a:noFill/>
          </a:ln>
        </p:spPr>
      </p:pic>
      <p:pic>
        <p:nvPicPr>
          <p:cNvPr id="323" name="Google Shape;323;p35"/>
          <p:cNvPicPr preferRelativeResize="0"/>
          <p:nvPr/>
        </p:nvPicPr>
        <p:blipFill rotWithShape="1">
          <a:blip r:embed="rId5">
            <a:alphaModFix/>
          </a:blip>
          <a:srcRect/>
          <a:stretch/>
        </p:blipFill>
        <p:spPr>
          <a:xfrm>
            <a:off x="3989425" y="2741725"/>
            <a:ext cx="3354574" cy="2911030"/>
          </a:xfrm>
          <a:prstGeom prst="rect">
            <a:avLst/>
          </a:prstGeom>
          <a:noFill/>
          <a:ln>
            <a:noFill/>
          </a:ln>
        </p:spPr>
      </p:pic>
      <p:sp>
        <p:nvSpPr>
          <p:cNvPr id="324" name="Google Shape;324;p35"/>
          <p:cNvSpPr txBox="1"/>
          <p:nvPr/>
        </p:nvSpPr>
        <p:spPr>
          <a:xfrm>
            <a:off x="7913436" y="5973274"/>
            <a:ext cx="341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Memorial to watermen lost at sea</a:t>
            </a:r>
            <a:endParaRPr sz="1800" b="0" i="0" u="none" strike="noStrike" cap="none">
              <a:solidFill>
                <a:schemeClr val="dk1"/>
              </a:solidFill>
              <a:latin typeface="Calibri"/>
              <a:ea typeface="Calibri"/>
              <a:cs typeface="Calibri"/>
              <a:sym typeface="Calibri"/>
            </a:endParaRPr>
          </a:p>
        </p:txBody>
      </p:sp>
      <p:sp>
        <p:nvSpPr>
          <p:cNvPr id="325" name="Google Shape;325;p35"/>
          <p:cNvSpPr txBox="1"/>
          <p:nvPr/>
        </p:nvSpPr>
        <p:spPr>
          <a:xfrm>
            <a:off x="1580669" y="6016274"/>
            <a:ext cx="50137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Surrounding marsh needing restoration</a:t>
            </a:r>
            <a:endParaRPr sz="1800" b="0" i="0" u="none" strike="noStrike" cap="none">
              <a:solidFill>
                <a:schemeClr val="dk1"/>
              </a:solidFill>
              <a:latin typeface="Calibri"/>
              <a:ea typeface="Calibri"/>
              <a:cs typeface="Calibri"/>
              <a:sym typeface="Calibri"/>
            </a:endParaRPr>
          </a:p>
        </p:txBody>
      </p:sp>
      <p:sp>
        <p:nvSpPr>
          <p:cNvPr id="326" name="Google Shape;326;p35"/>
          <p:cNvSpPr/>
          <p:nvPr/>
        </p:nvSpPr>
        <p:spPr>
          <a:xfrm>
            <a:off x="712922" y="294468"/>
            <a:ext cx="9701939" cy="861260"/>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Questions?</a:t>
            </a:r>
            <a:endParaRPr/>
          </a:p>
        </p:txBody>
      </p:sp>
      <p:sp>
        <p:nvSpPr>
          <p:cNvPr id="332" name="Google Shape;332;p36"/>
          <p:cNvSpPr/>
          <p:nvPr/>
        </p:nvSpPr>
        <p:spPr>
          <a:xfrm>
            <a:off x="3921071" y="2394488"/>
            <a:ext cx="4269783" cy="1239865"/>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34000"/>
          </a:blip>
          <a:stretch>
            <a:fillRect/>
          </a:stretch>
        </a:blipFill>
        <a:effectLst/>
      </p:bgPr>
    </p:bg>
    <p:spTree>
      <p:nvGrpSpPr>
        <p:cNvPr id="1" name="Shape 105"/>
        <p:cNvGrpSpPr/>
        <p:nvPr/>
      </p:nvGrpSpPr>
      <p:grpSpPr>
        <a:xfrm>
          <a:off x="0" y="0"/>
          <a:ext cx="0" cy="0"/>
          <a:chOff x="0" y="0"/>
          <a:chExt cx="0" cy="0"/>
        </a:xfrm>
      </p:grpSpPr>
      <p:sp>
        <p:nvSpPr>
          <p:cNvPr id="106" name="Google Shape;106;p3"/>
          <p:cNvSpPr txBox="1"/>
          <p:nvPr/>
        </p:nvSpPr>
        <p:spPr>
          <a:xfrm>
            <a:off x="2121545" y="762093"/>
            <a:ext cx="77216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Shore Strong?</a:t>
            </a:r>
            <a:endParaRPr sz="4400" b="0" i="0" u="none" strike="noStrike" cap="none">
              <a:solidFill>
                <a:schemeClr val="dk1"/>
              </a:solidFill>
              <a:latin typeface="Calibri"/>
              <a:ea typeface="Calibri"/>
              <a:cs typeface="Calibri"/>
              <a:sym typeface="Calibri"/>
            </a:endParaRPr>
          </a:p>
        </p:txBody>
      </p:sp>
      <p:sp>
        <p:nvSpPr>
          <p:cNvPr id="107" name="Google Shape;107;p3"/>
          <p:cNvSpPr txBox="1"/>
          <p:nvPr/>
        </p:nvSpPr>
        <p:spPr>
          <a:xfrm>
            <a:off x="562424" y="1947282"/>
            <a:ext cx="10964400" cy="5079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 project funded by NOAA, with VA’s Department of Environmental Quality, Coastal Management Zone managing the deliverables in partnership with Accomack-Northampton Planning District Commission staff.</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 method for citizens to capture what is important to them about their community that they would like to see preserved for future generations.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Community members use pictures and captions to capture what is most important to them and prepare them for an exhibit for the Chincoteague community,  including local government leaders.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Local town leadership uses this input for resilience project planning.</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The project provides a forum for community members, partners in resilience planning, and local government representatives to come together to share ideas and gain insights.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Chincoteague Island Shore Strong participants provided and presented 89 photos and captions as well as suggestions for resilience projects at the final Shore Strong Exhibit, including segments related to commerce, wildlife refuges, historic building preservation and habitat preservation, among others.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08" name="Google Shape;108;p3"/>
          <p:cNvSpPr/>
          <p:nvPr/>
        </p:nvSpPr>
        <p:spPr>
          <a:xfrm>
            <a:off x="3325964" y="762093"/>
            <a:ext cx="5455403" cy="848729"/>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9" name="Google Shape;109;p3"/>
          <p:cNvPicPr preferRelativeResize="0"/>
          <p:nvPr/>
        </p:nvPicPr>
        <p:blipFill rotWithShape="1">
          <a:blip r:embed="rId4">
            <a:alphaModFix/>
          </a:blip>
          <a:srcRect/>
          <a:stretch/>
        </p:blipFill>
        <p:spPr>
          <a:xfrm>
            <a:off x="1742255" y="346345"/>
            <a:ext cx="1271533" cy="1264477"/>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9843145" y="977915"/>
            <a:ext cx="1683690" cy="636061"/>
          </a:xfrm>
          <a:prstGeom prst="rect">
            <a:avLst/>
          </a:prstGeom>
          <a:noFill/>
          <a:ln>
            <a:noFill/>
          </a:ln>
        </p:spPr>
      </p:pic>
      <p:pic>
        <p:nvPicPr>
          <p:cNvPr id="111" name="Google Shape;111;p3"/>
          <p:cNvPicPr preferRelativeResize="0"/>
          <p:nvPr/>
        </p:nvPicPr>
        <p:blipFill rotWithShape="1">
          <a:blip r:embed="rId6">
            <a:alphaModFix/>
          </a:blip>
          <a:srcRect/>
          <a:stretch/>
        </p:blipFill>
        <p:spPr>
          <a:xfrm>
            <a:off x="9843145" y="261257"/>
            <a:ext cx="1652777" cy="647338"/>
          </a:xfrm>
          <a:prstGeom prst="rect">
            <a:avLst/>
          </a:prstGeom>
          <a:noFill/>
          <a:ln>
            <a:noFill/>
          </a:ln>
        </p:spPr>
      </p:pic>
      <p:pic>
        <p:nvPicPr>
          <p:cNvPr id="112" name="Google Shape;112;p3"/>
          <p:cNvPicPr preferRelativeResize="0"/>
          <p:nvPr/>
        </p:nvPicPr>
        <p:blipFill rotWithShape="1">
          <a:blip r:embed="rId7">
            <a:alphaModFix/>
          </a:blip>
          <a:srcRect/>
          <a:stretch/>
        </p:blipFill>
        <p:spPr>
          <a:xfrm>
            <a:off x="725194" y="453718"/>
            <a:ext cx="827416" cy="8274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Process - Preparation</a:t>
            </a:r>
            <a:endParaRPr/>
          </a:p>
        </p:txBody>
      </p:sp>
      <p:sp>
        <p:nvSpPr>
          <p:cNvPr id="118" name="Google Shape;118;p4"/>
          <p:cNvSpPr txBox="1"/>
          <p:nvPr/>
        </p:nvSpPr>
        <p:spPr>
          <a:xfrm>
            <a:off x="1061634" y="1991990"/>
            <a:ext cx="9856922" cy="480131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Identify Facilitator and Co-Facilitator for the project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Identify and book meeting space location for kick-off, working meetings, and final exhibit reception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Prepare press releases, advertisements, flyers</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Solicit Volunteers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Press release for local newspaper (include project description, kick-off meeting date, potential “working” meeting dates (2 – 3), Final Exhibition Date)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Notify local radio/TV stations for community announcement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Set-up email address for responses (e.g., info.ShoreStrong@gmail.com)</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Flyers posted at local Post Offices, Libraries, Town Hall Building(s), other public places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Posting to Facebook and website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Photographer to give a “Tips for Great Photos” lesson at first meeting. Include the process to “pin” the location to the photograph for future reference</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119" name="Google Shape;119;p4"/>
          <p:cNvSpPr/>
          <p:nvPr/>
        </p:nvSpPr>
        <p:spPr>
          <a:xfrm>
            <a:off x="3014420" y="588936"/>
            <a:ext cx="6307811" cy="875654"/>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652220" y="23338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Process - Working</a:t>
            </a:r>
            <a:endParaRPr/>
          </a:p>
        </p:txBody>
      </p:sp>
      <p:sp>
        <p:nvSpPr>
          <p:cNvPr id="125" name="Google Shape;125;p5"/>
          <p:cNvSpPr txBox="1"/>
          <p:nvPr/>
        </p:nvSpPr>
        <p:spPr>
          <a:xfrm>
            <a:off x="1193370" y="1767264"/>
            <a:ext cx="9678692" cy="50783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Confirm participants, meeting space, dates and times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Kick-off meeting – Get to know the participants and set expectations, beginning of community-building between the facilitators and the community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Establish communication methods, share contact information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How will photos and captions be captured? Padlet or other application; instructions for use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Set timeline for gathering of photos and captions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Courier New"/>
              <a:buChar char="o"/>
            </a:pPr>
            <a:r>
              <a:rPr lang="en-US" sz="1800" b="0" i="0" u="none" strike="noStrike" cap="none">
                <a:solidFill>
                  <a:schemeClr val="dk1"/>
                </a:solidFill>
                <a:latin typeface="Calibri"/>
                <a:ea typeface="Calibri"/>
                <a:cs typeface="Calibri"/>
                <a:sym typeface="Calibri"/>
              </a:rPr>
              <a:t>Allow for participants to bring photos from other community members who may want to participate but can’t dedicate the time to the working meetings or are disabled</a:t>
            </a:r>
            <a:endParaRPr sz="1400" b="0" i="0" u="none" strike="noStrike" cap="none">
              <a:solidFill>
                <a:srgbClr val="000000"/>
              </a:solidFill>
              <a:latin typeface="Arial"/>
              <a:ea typeface="Arial"/>
              <a:cs typeface="Arial"/>
              <a:sym typeface="Arial"/>
            </a:endParaRPr>
          </a:p>
          <a:p>
            <a:pPr marL="1200150" marR="0" lvl="2" indent="-171450" algn="l" rtl="0">
              <a:lnSpc>
                <a:spcPct val="100000"/>
              </a:lnSpc>
              <a:spcBef>
                <a:spcPts val="0"/>
              </a:spcBef>
              <a:spcAft>
                <a:spcPts val="0"/>
              </a:spcAft>
              <a:buClr>
                <a:schemeClr val="dk1"/>
              </a:buClr>
              <a:buSzPts val="1800"/>
              <a:buFont typeface="Courier New"/>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Working meetings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2 – 3 meetings to organize, refine captions, prepare the final exhibit reception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Courier New"/>
              <a:buChar char="o"/>
            </a:pPr>
            <a:r>
              <a:rPr lang="en-US" sz="1800" b="0" i="0" u="none" strike="noStrike" cap="none">
                <a:solidFill>
                  <a:schemeClr val="dk1"/>
                </a:solidFill>
                <a:latin typeface="Calibri"/>
                <a:ea typeface="Calibri"/>
                <a:cs typeface="Calibri"/>
                <a:sym typeface="Calibri"/>
              </a:rPr>
              <a:t>How will the photos and captions be displayed? Framed?</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Courier New"/>
              <a:buChar char="o"/>
            </a:pPr>
            <a:r>
              <a:rPr lang="en-US" sz="1800" b="0" i="0" u="none" strike="noStrike" cap="none">
                <a:solidFill>
                  <a:schemeClr val="dk1"/>
                </a:solidFill>
                <a:latin typeface="Calibri"/>
                <a:ea typeface="Calibri"/>
                <a:cs typeface="Calibri"/>
                <a:sym typeface="Calibri"/>
              </a:rPr>
              <a:t>What method will be used to capture public comments?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chemeClr val="dk1"/>
              </a:buClr>
              <a:buSzPts val="1800"/>
              <a:buFont typeface="Courier New"/>
              <a:buChar char="o"/>
            </a:pPr>
            <a:r>
              <a:rPr lang="en-US" sz="1800" b="0" i="0" u="none" strike="noStrike" cap="none">
                <a:solidFill>
                  <a:schemeClr val="dk1"/>
                </a:solidFill>
                <a:latin typeface="Calibri"/>
                <a:ea typeface="Calibri"/>
                <a:cs typeface="Calibri"/>
                <a:sym typeface="Calibri"/>
              </a:rPr>
              <a:t>How will public vote for their favorites?</a:t>
            </a:r>
            <a:endParaRPr sz="1800" b="0" i="0" u="none" strike="noStrike" cap="none">
              <a:solidFill>
                <a:schemeClr val="dk1"/>
              </a:solidFill>
              <a:latin typeface="Calibri"/>
              <a:ea typeface="Calibri"/>
              <a:cs typeface="Calibri"/>
              <a:sym typeface="Calibri"/>
            </a:endParaRPr>
          </a:p>
          <a:p>
            <a:pPr marL="742950" marR="0" lvl="1" indent="-171450" algn="l" rtl="0">
              <a:lnSpc>
                <a:spcPct val="100000"/>
              </a:lnSpc>
              <a:spcBef>
                <a:spcPts val="0"/>
              </a:spcBef>
              <a:spcAft>
                <a:spcPts val="0"/>
              </a:spcAft>
              <a:buClr>
                <a:schemeClr val="dk1"/>
              </a:buClr>
              <a:buSzPts val="1800"/>
              <a:buFont typeface="Courier New"/>
              <a:buNone/>
            </a:pPr>
            <a:endParaRPr sz="1800" b="0" i="0" u="none" strike="noStrike" cap="none">
              <a:solidFill>
                <a:schemeClr val="dk1"/>
              </a:solidFill>
              <a:latin typeface="Calibri"/>
              <a:ea typeface="Calibri"/>
              <a:cs typeface="Calibri"/>
              <a:sym typeface="Calibri"/>
            </a:endParaRPr>
          </a:p>
          <a:p>
            <a:pPr marL="1200150" marR="0" lvl="2" indent="-171450" algn="l" rtl="0">
              <a:lnSpc>
                <a:spcPct val="100000"/>
              </a:lnSpc>
              <a:spcBef>
                <a:spcPts val="0"/>
              </a:spcBef>
              <a:spcAft>
                <a:spcPts val="0"/>
              </a:spcAft>
              <a:buClr>
                <a:schemeClr val="dk1"/>
              </a:buClr>
              <a:buSzPts val="1800"/>
              <a:buFont typeface="Courier New"/>
              <a:buNone/>
            </a:pPr>
            <a:endParaRPr sz="1800" b="0" i="0" u="none" strike="noStrike" cap="none">
              <a:solidFill>
                <a:schemeClr val="dk1"/>
              </a:solidFill>
              <a:latin typeface="Calibri"/>
              <a:ea typeface="Calibri"/>
              <a:cs typeface="Calibri"/>
              <a:sym typeface="Calibri"/>
            </a:endParaRPr>
          </a:p>
          <a:p>
            <a:pPr marL="742950" marR="0" lvl="1" indent="-171450" algn="l" rtl="0">
              <a:lnSpc>
                <a:spcPct val="100000"/>
              </a:lnSpc>
              <a:spcBef>
                <a:spcPts val="0"/>
              </a:spcBef>
              <a:spcAft>
                <a:spcPts val="0"/>
              </a:spcAft>
              <a:buClr>
                <a:schemeClr val="dk1"/>
              </a:buClr>
              <a:buSzPts val="1800"/>
              <a:buFont typeface="Courier New"/>
              <a:buNone/>
            </a:pPr>
            <a:endParaRPr sz="1800" b="0" i="0" u="none" strike="noStrike" cap="none">
              <a:solidFill>
                <a:schemeClr val="dk1"/>
              </a:solidFill>
              <a:latin typeface="Calibri"/>
              <a:ea typeface="Calibri"/>
              <a:cs typeface="Calibri"/>
              <a:sym typeface="Calibri"/>
            </a:endParaRPr>
          </a:p>
        </p:txBody>
      </p:sp>
      <p:sp>
        <p:nvSpPr>
          <p:cNvPr id="126" name="Google Shape;126;p5"/>
          <p:cNvSpPr/>
          <p:nvPr/>
        </p:nvSpPr>
        <p:spPr>
          <a:xfrm>
            <a:off x="3107410" y="441701"/>
            <a:ext cx="5540644" cy="937647"/>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760709" y="10165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Process – Final Exhibit and Reception</a:t>
            </a:r>
            <a:endParaRPr/>
          </a:p>
        </p:txBody>
      </p:sp>
      <p:sp>
        <p:nvSpPr>
          <p:cNvPr id="132" name="Google Shape;132;p6"/>
          <p:cNvSpPr txBox="1"/>
          <p:nvPr/>
        </p:nvSpPr>
        <p:spPr>
          <a:xfrm>
            <a:off x="612437" y="1163216"/>
            <a:ext cx="9144000" cy="28623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Prepare and distribute Invitations; should be held in the evening and/or weekend</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Newspaper, radio, TV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Local government leadership</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Public Invitations, flyers, Facebook, website notices</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Schedule time with volunteers to prepare the exhibit at chosen location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Order catering, or drinks/food for the exhibit, be creative with procuring if necessary →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Assign photographer to take photos of the reception</a:t>
            </a:r>
            <a:endParaRPr sz="1800" b="0" i="0" u="none" strike="noStrike" cap="none">
              <a:solidFill>
                <a:schemeClr val="dk1"/>
              </a:solidFill>
              <a:latin typeface="Calibri"/>
              <a:ea typeface="Calibri"/>
              <a:cs typeface="Calibri"/>
              <a:sym typeface="Calibri"/>
            </a:endParaRPr>
          </a:p>
        </p:txBody>
      </p:sp>
      <p:pic>
        <p:nvPicPr>
          <p:cNvPr id="133" name="Google Shape;133;p6"/>
          <p:cNvPicPr preferRelativeResize="0"/>
          <p:nvPr/>
        </p:nvPicPr>
        <p:blipFill rotWithShape="1">
          <a:blip r:embed="rId3">
            <a:alphaModFix/>
          </a:blip>
          <a:srcRect/>
          <a:stretch/>
        </p:blipFill>
        <p:spPr>
          <a:xfrm>
            <a:off x="702590" y="4188800"/>
            <a:ext cx="3073320" cy="2304990"/>
          </a:xfrm>
          <a:prstGeom prst="rect">
            <a:avLst/>
          </a:prstGeom>
          <a:noFill/>
          <a:ln>
            <a:noFill/>
          </a:ln>
        </p:spPr>
      </p:pic>
      <p:pic>
        <p:nvPicPr>
          <p:cNvPr id="134" name="Google Shape;134;p6"/>
          <p:cNvPicPr preferRelativeResize="0"/>
          <p:nvPr/>
        </p:nvPicPr>
        <p:blipFill rotWithShape="1">
          <a:blip r:embed="rId4">
            <a:alphaModFix/>
          </a:blip>
          <a:srcRect/>
          <a:stretch/>
        </p:blipFill>
        <p:spPr>
          <a:xfrm rot="5400000">
            <a:off x="6638460" y="3982039"/>
            <a:ext cx="2946831" cy="2210123"/>
          </a:xfrm>
          <a:prstGeom prst="rect">
            <a:avLst/>
          </a:prstGeom>
          <a:noFill/>
          <a:ln>
            <a:noFill/>
          </a:ln>
        </p:spPr>
      </p:pic>
      <p:pic>
        <p:nvPicPr>
          <p:cNvPr id="135" name="Google Shape;135;p6"/>
          <p:cNvPicPr preferRelativeResize="0"/>
          <p:nvPr/>
        </p:nvPicPr>
        <p:blipFill rotWithShape="1">
          <a:blip r:embed="rId5">
            <a:alphaModFix/>
          </a:blip>
          <a:srcRect/>
          <a:stretch/>
        </p:blipFill>
        <p:spPr>
          <a:xfrm>
            <a:off x="3907352" y="4188800"/>
            <a:ext cx="2879585" cy="2304990"/>
          </a:xfrm>
          <a:prstGeom prst="rect">
            <a:avLst/>
          </a:prstGeom>
          <a:noFill/>
          <a:ln>
            <a:noFill/>
          </a:ln>
        </p:spPr>
      </p:pic>
      <p:sp>
        <p:nvSpPr>
          <p:cNvPr id="136" name="Google Shape;136;p6"/>
          <p:cNvSpPr/>
          <p:nvPr/>
        </p:nvSpPr>
        <p:spPr>
          <a:xfrm>
            <a:off x="1146875" y="364210"/>
            <a:ext cx="9740684" cy="799006"/>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7" name="Google Shape;137;p6"/>
          <p:cNvPicPr preferRelativeResize="0"/>
          <p:nvPr/>
        </p:nvPicPr>
        <p:blipFill rotWithShape="1">
          <a:blip r:embed="rId6">
            <a:alphaModFix/>
          </a:blip>
          <a:srcRect/>
          <a:stretch/>
        </p:blipFill>
        <p:spPr>
          <a:xfrm>
            <a:off x="9416737" y="1571732"/>
            <a:ext cx="2199273" cy="3515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descr="Screen Clipping"/>
          <p:cNvPicPr preferRelativeResize="0"/>
          <p:nvPr/>
        </p:nvPicPr>
        <p:blipFill rotWithShape="1">
          <a:blip r:embed="rId3">
            <a:alphaModFix/>
          </a:blip>
          <a:srcRect/>
          <a:stretch/>
        </p:blipFill>
        <p:spPr>
          <a:xfrm>
            <a:off x="122390" y="1516019"/>
            <a:ext cx="5258922" cy="4639314"/>
          </a:xfrm>
          <a:prstGeom prst="rect">
            <a:avLst/>
          </a:prstGeom>
          <a:noFill/>
          <a:ln>
            <a:noFill/>
          </a:ln>
        </p:spPr>
      </p:pic>
      <p:pic>
        <p:nvPicPr>
          <p:cNvPr id="143" name="Google Shape;143;p7" descr="Screen Clipping"/>
          <p:cNvPicPr preferRelativeResize="0"/>
          <p:nvPr/>
        </p:nvPicPr>
        <p:blipFill rotWithShape="1">
          <a:blip r:embed="rId4">
            <a:alphaModFix/>
          </a:blip>
          <a:srcRect/>
          <a:stretch/>
        </p:blipFill>
        <p:spPr>
          <a:xfrm>
            <a:off x="8987684" y="2354485"/>
            <a:ext cx="3000256" cy="3701046"/>
          </a:xfrm>
          <a:prstGeom prst="rect">
            <a:avLst/>
          </a:prstGeom>
          <a:noFill/>
          <a:ln>
            <a:noFill/>
          </a:ln>
        </p:spPr>
      </p:pic>
      <p:sp>
        <p:nvSpPr>
          <p:cNvPr id="144" name="Google Shape;144;p7"/>
          <p:cNvSpPr txBox="1"/>
          <p:nvPr/>
        </p:nvSpPr>
        <p:spPr>
          <a:xfrm>
            <a:off x="1456842" y="1030638"/>
            <a:ext cx="18055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FACEBOOK POST</a:t>
            </a:r>
            <a:endParaRPr sz="1800" b="0" i="0" u="none" strike="noStrike" cap="none">
              <a:solidFill>
                <a:schemeClr val="dk1"/>
              </a:solidFill>
              <a:latin typeface="Calibri"/>
              <a:ea typeface="Calibri"/>
              <a:cs typeface="Calibri"/>
              <a:sym typeface="Calibri"/>
            </a:endParaRPr>
          </a:p>
        </p:txBody>
      </p:sp>
      <p:pic>
        <p:nvPicPr>
          <p:cNvPr id="145" name="Google Shape;145;p7" descr="Screen Clipping"/>
          <p:cNvPicPr preferRelativeResize="0"/>
          <p:nvPr/>
        </p:nvPicPr>
        <p:blipFill rotWithShape="1">
          <a:blip r:embed="rId5">
            <a:alphaModFix/>
          </a:blip>
          <a:srcRect/>
          <a:stretch/>
        </p:blipFill>
        <p:spPr>
          <a:xfrm>
            <a:off x="5489838" y="278970"/>
            <a:ext cx="3319540" cy="3233516"/>
          </a:xfrm>
          <a:prstGeom prst="rect">
            <a:avLst/>
          </a:prstGeom>
          <a:noFill/>
          <a:ln>
            <a:noFill/>
          </a:ln>
        </p:spPr>
      </p:pic>
      <p:sp>
        <p:nvSpPr>
          <p:cNvPr id="146" name="Google Shape;146;p7"/>
          <p:cNvSpPr txBox="1"/>
          <p:nvPr/>
        </p:nvSpPr>
        <p:spPr>
          <a:xfrm>
            <a:off x="6245817" y="3835676"/>
            <a:ext cx="23169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NEWSPAPER AD</a:t>
            </a:r>
            <a:endParaRPr sz="1800" b="0" i="0" u="none" strike="noStrike" cap="none">
              <a:solidFill>
                <a:schemeClr val="dk1"/>
              </a:solidFill>
              <a:latin typeface="Calibri"/>
              <a:ea typeface="Calibri"/>
              <a:cs typeface="Calibri"/>
              <a:sym typeface="Calibri"/>
            </a:endParaRPr>
          </a:p>
        </p:txBody>
      </p:sp>
      <p:sp>
        <p:nvSpPr>
          <p:cNvPr id="147" name="Google Shape;147;p7"/>
          <p:cNvSpPr txBox="1"/>
          <p:nvPr/>
        </p:nvSpPr>
        <p:spPr>
          <a:xfrm>
            <a:off x="6037623" y="4254196"/>
            <a:ext cx="229374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Also used as flyer posted in multiple public places</a:t>
            </a:r>
            <a:endParaRPr sz="1600" b="0" i="0" u="none" strike="noStrike" cap="none">
              <a:solidFill>
                <a:schemeClr val="dk1"/>
              </a:solidFill>
              <a:latin typeface="Calibri"/>
              <a:ea typeface="Calibri"/>
              <a:cs typeface="Calibri"/>
              <a:sym typeface="Calibri"/>
            </a:endParaRPr>
          </a:p>
        </p:txBody>
      </p:sp>
      <p:sp>
        <p:nvSpPr>
          <p:cNvPr id="148" name="Google Shape;148;p7"/>
          <p:cNvSpPr txBox="1"/>
          <p:nvPr/>
        </p:nvSpPr>
        <p:spPr>
          <a:xfrm>
            <a:off x="9531457" y="1301858"/>
            <a:ext cx="203027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ALTERNATE FLYER</a:t>
            </a: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a:off x="2146515" y="1030637"/>
            <a:ext cx="45719" cy="45719"/>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7"/>
          <p:cNvSpPr/>
          <p:nvPr/>
        </p:nvSpPr>
        <p:spPr>
          <a:xfrm>
            <a:off x="1441342" y="1030637"/>
            <a:ext cx="1859797" cy="402956"/>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7"/>
          <p:cNvSpPr/>
          <p:nvPr/>
        </p:nvSpPr>
        <p:spPr>
          <a:xfrm>
            <a:off x="5951349" y="3835676"/>
            <a:ext cx="2380023" cy="369332"/>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7"/>
          <p:cNvSpPr/>
          <p:nvPr/>
        </p:nvSpPr>
        <p:spPr>
          <a:xfrm>
            <a:off x="9446217" y="1301858"/>
            <a:ext cx="2115518" cy="340962"/>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7"/>
          <p:cNvSpPr txBox="1"/>
          <p:nvPr/>
        </p:nvSpPr>
        <p:spPr>
          <a:xfrm>
            <a:off x="9531457" y="1728061"/>
            <a:ext cx="211551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For use in high schools, civic clubs, other places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p:nvPr/>
        </p:nvSpPr>
        <p:spPr>
          <a:xfrm>
            <a:off x="1201119" y="2309246"/>
            <a:ext cx="985692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Examples of Photos and Captions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Submitted by Participants</a:t>
            </a:r>
            <a:endParaRPr sz="3600" b="0" i="0" u="none" strike="noStrike" cap="none">
              <a:solidFill>
                <a:schemeClr val="dk1"/>
              </a:solidFill>
              <a:latin typeface="Calibri"/>
              <a:ea typeface="Calibri"/>
              <a:cs typeface="Calibri"/>
              <a:sym typeface="Calibri"/>
            </a:endParaRPr>
          </a:p>
        </p:txBody>
      </p:sp>
      <p:sp>
        <p:nvSpPr>
          <p:cNvPr id="159" name="Google Shape;159;p8"/>
          <p:cNvSpPr/>
          <p:nvPr/>
        </p:nvSpPr>
        <p:spPr>
          <a:xfrm>
            <a:off x="2557220" y="1844298"/>
            <a:ext cx="7183465" cy="2069024"/>
          </a:xfrm>
          <a:prstGeom prst="frame">
            <a:avLst>
              <a:gd name="adj1" fmla="val 1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title"/>
          </p:nvPr>
        </p:nvSpPr>
        <p:spPr>
          <a:xfrm>
            <a:off x="839788" y="457200"/>
            <a:ext cx="3932237" cy="530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Protection of Marsh Life</a:t>
            </a:r>
            <a:endParaRPr/>
          </a:p>
        </p:txBody>
      </p:sp>
      <p:sp>
        <p:nvSpPr>
          <p:cNvPr id="166" name="Google Shape;166;p9"/>
          <p:cNvSpPr txBox="1">
            <a:spLocks noGrp="1"/>
          </p:cNvSpPr>
          <p:nvPr>
            <p:ph type="body" idx="1"/>
          </p:nvPr>
        </p:nvSpPr>
        <p:spPr>
          <a:xfrm>
            <a:off x="839788" y="1100381"/>
            <a:ext cx="3932237" cy="47686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u="sng"/>
              <a:t>Why is this important?</a:t>
            </a:r>
            <a:endParaRPr/>
          </a:p>
          <a:p>
            <a:pPr marL="0" lvl="0" indent="0" algn="l" rtl="0">
              <a:lnSpc>
                <a:spcPct val="90000"/>
              </a:lnSpc>
              <a:spcBef>
                <a:spcPts val="1000"/>
              </a:spcBef>
              <a:spcAft>
                <a:spcPts val="0"/>
              </a:spcAft>
              <a:buClr>
                <a:schemeClr val="dk1"/>
              </a:buClr>
              <a:buSzPts val="1600"/>
              <a:buNone/>
            </a:pPr>
            <a:r>
              <a:rPr lang="en-US"/>
              <a:t>Lightning whelks are a beautiful species of whelk native to the Eastern Shore. Living in shallow marshy areas, there are fewer whelks today than in years past. Chanel whelks and knobbed whelks are also found locally. </a:t>
            </a:r>
            <a:endParaRPr/>
          </a:p>
          <a:p>
            <a:pPr marL="0" lvl="0" indent="0" algn="l" rtl="0">
              <a:lnSpc>
                <a:spcPct val="90000"/>
              </a:lnSpc>
              <a:spcBef>
                <a:spcPts val="1000"/>
              </a:spcBef>
              <a:spcAft>
                <a:spcPts val="0"/>
              </a:spcAft>
              <a:buClr>
                <a:schemeClr val="dk1"/>
              </a:buClr>
              <a:buSzPts val="1600"/>
              <a:buNone/>
            </a:pPr>
            <a:r>
              <a:rPr lang="en-US" u="sng"/>
              <a:t>Potential Threats to Marsh Life:</a:t>
            </a:r>
            <a:endParaRPr/>
          </a:p>
          <a:p>
            <a:pPr marL="0" lvl="0" indent="0" algn="l" rtl="0">
              <a:lnSpc>
                <a:spcPct val="90000"/>
              </a:lnSpc>
              <a:spcBef>
                <a:spcPts val="1000"/>
              </a:spcBef>
              <a:spcAft>
                <a:spcPts val="0"/>
              </a:spcAft>
              <a:buClr>
                <a:schemeClr val="dk1"/>
              </a:buClr>
              <a:buSzPts val="1600"/>
              <a:buNone/>
            </a:pPr>
            <a:r>
              <a:rPr lang="en-US"/>
              <a:t>Changing habitats</a:t>
            </a:r>
            <a:endParaRPr/>
          </a:p>
          <a:p>
            <a:pPr marL="0" lvl="0" indent="0" algn="l" rtl="0">
              <a:lnSpc>
                <a:spcPct val="90000"/>
              </a:lnSpc>
              <a:spcBef>
                <a:spcPts val="1000"/>
              </a:spcBef>
              <a:spcAft>
                <a:spcPts val="0"/>
              </a:spcAft>
              <a:buClr>
                <a:schemeClr val="dk1"/>
              </a:buClr>
              <a:buSzPts val="1600"/>
              <a:buNone/>
            </a:pPr>
            <a:r>
              <a:rPr lang="en-US"/>
              <a:t>Overharvesting</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p:txBody>
      </p:sp>
      <p:pic>
        <p:nvPicPr>
          <p:cNvPr id="167" name="Google Shape;167;p9"/>
          <p:cNvPicPr preferRelativeResize="0">
            <a:picLocks noGrp="1"/>
          </p:cNvPicPr>
          <p:nvPr>
            <p:ph type="pic" idx="2"/>
          </p:nvPr>
        </p:nvPicPr>
        <p:blipFill rotWithShape="1">
          <a:blip r:embed="rId3">
            <a:alphaModFix/>
          </a:blip>
          <a:srcRect t="10987" b="10987"/>
          <a:stretch/>
        </p:blipFill>
        <p:spPr>
          <a:xfrm>
            <a:off x="5780088" y="550863"/>
            <a:ext cx="5022850" cy="531018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2647</Words>
  <Application>Microsoft Office PowerPoint</Application>
  <PresentationFormat>Widescreen</PresentationFormat>
  <Paragraphs>246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Noto Sans Symbols</vt:lpstr>
      <vt:lpstr>Office Theme</vt:lpstr>
      <vt:lpstr>  A presentation of what matters most to the residents of Chincoteague Island, VA</vt:lpstr>
      <vt:lpstr>PowerPoint Presentation</vt:lpstr>
      <vt:lpstr>PowerPoint Presentation</vt:lpstr>
      <vt:lpstr>The Process - Preparation</vt:lpstr>
      <vt:lpstr>The Process - Working</vt:lpstr>
      <vt:lpstr>The Process – Final Exhibit and Reception</vt:lpstr>
      <vt:lpstr>PowerPoint Presentation</vt:lpstr>
      <vt:lpstr>PowerPoint Presentation</vt:lpstr>
      <vt:lpstr>Protection of Marsh Life</vt:lpstr>
      <vt:lpstr>Osprey</vt:lpstr>
      <vt:lpstr>Island Wildlife Threats and Mitigation</vt:lpstr>
      <vt:lpstr>Historic Island Movie Theater</vt:lpstr>
      <vt:lpstr>Historic Timothy Hill’s House</vt:lpstr>
      <vt:lpstr>Main Street Threats and Mitigation</vt:lpstr>
      <vt:lpstr>Industry &amp; Commerce</vt:lpstr>
      <vt:lpstr>The Future of CI’s Seafood Industry</vt:lpstr>
      <vt:lpstr>The Future of the Crabbing Industry</vt:lpstr>
      <vt:lpstr>Educational Component</vt:lpstr>
      <vt:lpstr>Industry and Commerce Threats and Mitigation</vt:lpstr>
      <vt:lpstr>Protecting Fragile Land</vt:lpstr>
      <vt:lpstr>Flood Resiliency</vt:lpstr>
      <vt:lpstr>A House and a Buoy once at Water’s Edge</vt:lpstr>
      <vt:lpstr>Marsh land at Mariner’s Point</vt:lpstr>
      <vt:lpstr>Resiliency and Sustainability Threats and Mitigation</vt:lpstr>
      <vt:lpstr>Recruited Committed, Engaged Volunteers</vt:lpstr>
      <vt:lpstr>Project Focus Afterward – Mariner’s Point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presentation of what matters most to the residents of Chincoteague Island, VA</dc:title>
  <dc:creator>Rita Chandler</dc:creator>
  <cp:lastModifiedBy>Rita Chandler</cp:lastModifiedBy>
  <cp:revision>2</cp:revision>
  <dcterms:created xsi:type="dcterms:W3CDTF">2025-07-02T19:10:17Z</dcterms:created>
  <dcterms:modified xsi:type="dcterms:W3CDTF">2026-03-06T22:50:56Z</dcterms:modified>
</cp:coreProperties>
</file>