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0" r:id="rId5"/>
    <p:sldId id="304" r:id="rId6"/>
    <p:sldId id="294" r:id="rId7"/>
    <p:sldId id="301" r:id="rId8"/>
    <p:sldId id="300" r:id="rId9"/>
    <p:sldId id="302" r:id="rId10"/>
    <p:sldId id="303" r:id="rId11"/>
    <p:sldId id="299" r:id="rId12"/>
    <p:sldId id="305" r:id="rId13"/>
    <p:sldId id="293" r:id="rId14"/>
    <p:sldId id="296" r:id="rId15"/>
    <p:sldId id="295" r:id="rId16"/>
    <p:sldId id="306" r:id="rId17"/>
    <p:sldId id="297"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971"/>
    <a:srgbClr val="1C4C3C"/>
    <a:srgbClr val="F1EAE0"/>
    <a:srgbClr val="9F792F"/>
    <a:srgbClr val="785029"/>
    <a:srgbClr val="E3CEB2"/>
    <a:srgbClr val="648260"/>
    <a:srgbClr val="A49B37"/>
    <a:srgbClr val="006A8A"/>
    <a:srgbClr val="BD7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snapToObjects="1" showGuides="1">
      <p:cViewPr varScale="1">
        <p:scale>
          <a:sx n="119" d="100"/>
          <a:sy n="119" d="100"/>
        </p:scale>
        <p:origin x="192" y="108"/>
      </p:cViewPr>
      <p:guideLst>
        <p:guide orient="horz" pos="1272"/>
        <p:guide pos="7056"/>
        <p:guide pos="600"/>
        <p:guide pos="458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3/30/2026</a:t>
            </a:fld>
            <a:endParaRPr lang="en-US"/>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3/30/2026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4</a:t>
            </a:fld>
            <a:endParaRPr lang="en-US" dirty="0"/>
          </a:p>
        </p:txBody>
      </p:sp>
    </p:spTree>
    <p:extLst>
      <p:ext uri="{BB962C8B-B14F-4D97-AF65-F5344CB8AC3E}">
        <p14:creationId xmlns:p14="http://schemas.microsoft.com/office/powerpoint/2010/main" val="117799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to suggestions for monitoring and data sharing.</a:t>
            </a:r>
          </a:p>
        </p:txBody>
      </p:sp>
      <p:sp>
        <p:nvSpPr>
          <p:cNvPr id="4" name="Slide Number Placeholder 3"/>
          <p:cNvSpPr>
            <a:spLocks noGrp="1"/>
          </p:cNvSpPr>
          <p:nvPr>
            <p:ph type="sldNum" sz="quarter" idx="5"/>
          </p:nvPr>
        </p:nvSpPr>
        <p:spPr/>
        <p:txBody>
          <a:bodyPr/>
          <a:lstStyle/>
          <a:p>
            <a:fld id="{9FF27C41-0A2A-4222-A37E-11722EF2C482}" type="slidenum">
              <a:rPr lang="en-US" smtClean="0"/>
              <a:t>15</a:t>
            </a:fld>
            <a:endParaRPr lang="en-US"/>
          </a:p>
        </p:txBody>
      </p:sp>
    </p:spTree>
    <p:extLst>
      <p:ext uri="{BB962C8B-B14F-4D97-AF65-F5344CB8AC3E}">
        <p14:creationId xmlns:p14="http://schemas.microsoft.com/office/powerpoint/2010/main" val="110552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98286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13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p:txBody>
          <a:bodyPr/>
          <a:lstStyle/>
          <a:p>
            <a:fld id="{8058A7CE-F400-7B46-9E16-10D36E8C32FD}" type="slidenum">
              <a:rPr lang="en-US" smtClean="0"/>
              <a:t>‹#›</a:t>
            </a:fld>
            <a:endParaRPr lang="en-US" dirty="0"/>
          </a:p>
        </p:txBody>
      </p:sp>
    </p:spTree>
    <p:extLst>
      <p:ext uri="{BB962C8B-B14F-4D97-AF65-F5344CB8AC3E}">
        <p14:creationId xmlns:p14="http://schemas.microsoft.com/office/powerpoint/2010/main" val="379846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FA3A82B-AB98-7510-5B1F-000D214C740D}"/>
              </a:ext>
            </a:extLst>
          </p:cNvPr>
          <p:cNvSpPr>
            <a:spLocks noGrp="1"/>
          </p:cNvSpPr>
          <p:nvPr>
            <p:ph type="ftr" sz="quarter" idx="10"/>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32773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5673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771237E1-6846-B0F5-86C9-7BC757AACBAF}"/>
              </a:ext>
            </a:extLst>
          </p:cNvPr>
          <p:cNvSpPr>
            <a:spLocks noGrp="1"/>
          </p:cNvSpPr>
          <p:nvPr>
            <p:ph type="ftr" sz="quarter" idx="10"/>
          </p:nvPr>
        </p:nvSpPr>
        <p:spPr/>
        <p:txBody>
          <a:bodyPr/>
          <a:lstStyle/>
          <a:p>
            <a:r>
              <a:rPr lang="en-US" dirty="0"/>
              <a:t>course title</a:t>
            </a:r>
          </a:p>
        </p:txBody>
      </p:sp>
      <p:sp>
        <p:nvSpPr>
          <p:cNvPr id="9" name="Slide Number Placeholder 8">
            <a:extLst>
              <a:ext uri="{FF2B5EF4-FFF2-40B4-BE49-F238E27FC236}">
                <a16:creationId xmlns:a16="http://schemas.microsoft.com/office/drawing/2014/main" id="{28D90CB2-96B7-2FE3-2F3A-4A4C704BB5E9}"/>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680328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3/30/2026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36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173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4748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292516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652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chemeClr val="accent1">
              <a:lumMod val="75000"/>
            </a:schemeClr>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4602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9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6" r:id="rId7"/>
    <p:sldLayoutId id="2147483668" r:id="rId8"/>
    <p:sldLayoutId id="2147483653" r:id="rId9"/>
    <p:sldLayoutId id="2147483650" r:id="rId10"/>
    <p:sldLayoutId id="2147483662" r:id="rId11"/>
    <p:sldLayoutId id="2147483663" r:id="rId12"/>
    <p:sldLayoutId id="2147483664" r:id="rId13"/>
    <p:sldLayoutId id="2147483652" r:id="rId14"/>
    <p:sldLayoutId id="2147483654" r:id="rId15"/>
    <p:sldLayoutId id="2147483655" r:id="rId16"/>
    <p:sldLayoutId id="2147483656" r:id="rId17"/>
    <p:sldLayoutId id="2147483669" r:id="rId18"/>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E9595E-1A39-7F13-C5AA-DBD9AAA951E7}"/>
              </a:ext>
            </a:extLst>
          </p:cNvPr>
          <p:cNvPicPr>
            <a:picLocks noChangeAspect="1"/>
          </p:cNvPicPr>
          <p:nvPr/>
        </p:nvPicPr>
        <p:blipFill>
          <a:blip r:embed="rId2" cstate="email">
            <a:extLst>
              <a:ext uri="{28A0092B-C50C-407E-A947-70E740481C1C}">
                <a14:useLocalDpi xmlns:a14="http://schemas.microsoft.com/office/drawing/2010/main"/>
              </a:ext>
            </a:extLst>
          </a:blip>
          <a:srcRect r="20737"/>
          <a:stretch>
            <a:fillRect/>
          </a:stretch>
        </p:blipFill>
        <p:spPr>
          <a:xfrm>
            <a:off x="5726069" y="0"/>
            <a:ext cx="6465931" cy="6858000"/>
          </a:xfrm>
          <a:prstGeom prst="rect">
            <a:avLst/>
          </a:prstGeom>
          <a:effectLst>
            <a:softEdge rad="139700"/>
          </a:effectLst>
        </p:spPr>
      </p:pic>
      <p:sp>
        <p:nvSpPr>
          <p:cNvPr id="3" name="Title 2">
            <a:extLst>
              <a:ext uri="{FF2B5EF4-FFF2-40B4-BE49-F238E27FC236}">
                <a16:creationId xmlns:a16="http://schemas.microsoft.com/office/drawing/2014/main" id="{CEAEB2A6-C71F-0538-4083-5C97297C2C85}"/>
              </a:ext>
            </a:extLst>
          </p:cNvPr>
          <p:cNvSpPr>
            <a:spLocks noGrp="1"/>
          </p:cNvSpPr>
          <p:nvPr>
            <p:ph type="ctrTitle"/>
          </p:nvPr>
        </p:nvSpPr>
        <p:spPr>
          <a:xfrm>
            <a:off x="241934" y="418988"/>
            <a:ext cx="7493890" cy="2084832"/>
          </a:xfrm>
        </p:spPr>
        <p:txBody>
          <a:bodyPr/>
          <a:lstStyle/>
          <a:p>
            <a:r>
              <a:rPr lang="en-US" sz="3600" b="0" dirty="0">
                <a:latin typeface="Calibri" panose="020F0502020204030204" pitchFamily="34" charset="0"/>
                <a:ea typeface="Calibri" panose="020F0502020204030204" pitchFamily="34" charset="0"/>
                <a:cs typeface="Calibri" panose="020F0502020204030204" pitchFamily="34" charset="0"/>
              </a:rPr>
              <a:t>Chucking Restoration Spaghetti – What Sticks? </a:t>
            </a:r>
          </a:p>
        </p:txBody>
      </p:sp>
      <p:sp>
        <p:nvSpPr>
          <p:cNvPr id="4" name="Subtitle 3">
            <a:extLst>
              <a:ext uri="{FF2B5EF4-FFF2-40B4-BE49-F238E27FC236}">
                <a16:creationId xmlns:a16="http://schemas.microsoft.com/office/drawing/2014/main" id="{03C0E02C-F7A1-FCC4-11A2-E245AD423ED8}"/>
              </a:ext>
            </a:extLst>
          </p:cNvPr>
          <p:cNvSpPr>
            <a:spLocks noGrp="1"/>
          </p:cNvSpPr>
          <p:nvPr>
            <p:ph type="subTitle" idx="1"/>
          </p:nvPr>
        </p:nvSpPr>
        <p:spPr>
          <a:xfrm>
            <a:off x="241935" y="2088292"/>
            <a:ext cx="5116449" cy="1307592"/>
          </a:xfrm>
        </p:spPr>
        <p:txBody>
          <a:bodyPr/>
          <a:lstStyle/>
          <a:p>
            <a:pPr algn="l"/>
            <a:r>
              <a:rPr lang="en-US" dirty="0">
                <a:latin typeface="Century" panose="02040604050505020304" pitchFamily="18" charset="0"/>
              </a:rPr>
              <a:t>Finding Successes and Learning Lessons in Habitat Restoration</a:t>
            </a:r>
          </a:p>
        </p:txBody>
      </p:sp>
      <p:sp>
        <p:nvSpPr>
          <p:cNvPr id="5" name="Text Placeholder 4">
            <a:extLst>
              <a:ext uri="{FF2B5EF4-FFF2-40B4-BE49-F238E27FC236}">
                <a16:creationId xmlns:a16="http://schemas.microsoft.com/office/drawing/2014/main" id="{A9B60069-490F-6B34-EAD3-1DEC642BF1E3}"/>
              </a:ext>
            </a:extLst>
          </p:cNvPr>
          <p:cNvSpPr>
            <a:spLocks noGrp="1"/>
          </p:cNvSpPr>
          <p:nvPr>
            <p:ph type="body" sz="quarter" idx="10"/>
          </p:nvPr>
        </p:nvSpPr>
        <p:spPr>
          <a:xfrm>
            <a:off x="1887319" y="5007639"/>
            <a:ext cx="4389120" cy="1307592"/>
          </a:xfrm>
        </p:spPr>
        <p:txBody>
          <a:bodyPr>
            <a:normAutofit/>
          </a:bodyPr>
          <a:lstStyle/>
          <a:p>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Shane Godshall, CERP</a:t>
            </a:r>
          </a:p>
          <a:p>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Habitat Restoration Project Manager</a:t>
            </a:r>
          </a:p>
          <a:p>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American Littoral Society</a:t>
            </a:r>
          </a:p>
        </p:txBody>
      </p:sp>
      <p:pic>
        <p:nvPicPr>
          <p:cNvPr id="2" name="Picture 1" descr="A logo with a lighthouse and fish&#10;&#10;AI-generated content may be incorrect.">
            <a:extLst>
              <a:ext uri="{FF2B5EF4-FFF2-40B4-BE49-F238E27FC236}">
                <a16:creationId xmlns:a16="http://schemas.microsoft.com/office/drawing/2014/main" id="{DE964045-CA0C-3CA7-AA21-571377845E51}"/>
              </a:ext>
            </a:extLst>
          </p:cNvPr>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241935" y="4737767"/>
            <a:ext cx="1581376" cy="1573016"/>
          </a:xfrm>
          <a:prstGeom prst="rect">
            <a:avLst/>
          </a:prstGeom>
        </p:spPr>
      </p:pic>
    </p:spTree>
    <p:extLst>
      <p:ext uri="{BB962C8B-B14F-4D97-AF65-F5344CB8AC3E}">
        <p14:creationId xmlns:p14="http://schemas.microsoft.com/office/powerpoint/2010/main" val="299190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5CFEFE-C26D-0C59-8F98-49E099D3569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62D027-3EAA-35AF-8935-6E026185D244}"/>
              </a:ext>
            </a:extLst>
          </p:cNvPr>
          <p:cNvSpPr>
            <a:spLocks noGrp="1"/>
          </p:cNvSpPr>
          <p:nvPr>
            <p:ph type="title"/>
          </p:nvPr>
        </p:nvSpPr>
        <p:spPr>
          <a:xfrm>
            <a:off x="1164336" y="134049"/>
            <a:ext cx="10515600" cy="1325563"/>
          </a:xfrm>
        </p:spPr>
        <p:txBody>
          <a:bodyPr/>
          <a:lstStyle/>
          <a:p>
            <a:pPr algn="r"/>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Up to our knees in places, we used coir mats as walkways</a:t>
            </a:r>
          </a:p>
        </p:txBody>
      </p:sp>
    </p:spTree>
    <p:extLst>
      <p:ext uri="{BB962C8B-B14F-4D97-AF65-F5344CB8AC3E}">
        <p14:creationId xmlns:p14="http://schemas.microsoft.com/office/powerpoint/2010/main" val="98504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E1F9-FFC9-49F8-EB35-0DA58F26FB00}"/>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1FDC092B-F28E-B0EF-A172-925C3E6CB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164EAF4-7A4C-57F1-1609-7C98380AB870}"/>
              </a:ext>
            </a:extLst>
          </p:cNvPr>
          <p:cNvSpPr txBox="1">
            <a:spLocks/>
          </p:cNvSpPr>
          <p:nvPr/>
        </p:nvSpPr>
        <p:spPr>
          <a:xfrm>
            <a:off x="0" y="142232"/>
            <a:ext cx="11912165" cy="15484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r"/>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Floating in materials via Jon Boat and positioning what we could during the falling tide. </a:t>
            </a:r>
          </a:p>
        </p:txBody>
      </p:sp>
    </p:spTree>
    <p:extLst>
      <p:ext uri="{BB962C8B-B14F-4D97-AF65-F5344CB8AC3E}">
        <p14:creationId xmlns:p14="http://schemas.microsoft.com/office/powerpoint/2010/main" val="195774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F6F41F-08DA-19C8-B87D-A959E5AC742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4793B7-EBF1-578A-DF98-34B80D07FF08}"/>
              </a:ext>
            </a:extLst>
          </p:cNvPr>
          <p:cNvSpPr>
            <a:spLocks noGrp="1"/>
          </p:cNvSpPr>
          <p:nvPr>
            <p:ph type="title"/>
          </p:nvPr>
        </p:nvSpPr>
        <p:spPr>
          <a:xfrm>
            <a:off x="272143" y="365125"/>
            <a:ext cx="10515600" cy="1325563"/>
          </a:xfrm>
        </p:spPr>
        <p:txBody>
          <a:bodyPr/>
          <a:lstStyle/>
          <a:p>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Don’t try walking in a newly restored marsh to plant seed. Revegetation worked out fine without seeding.</a:t>
            </a:r>
            <a:endParaRPr lang="en-US" dirty="0"/>
          </a:p>
        </p:txBody>
      </p:sp>
    </p:spTree>
    <p:extLst>
      <p:ext uri="{BB962C8B-B14F-4D97-AF65-F5344CB8AC3E}">
        <p14:creationId xmlns:p14="http://schemas.microsoft.com/office/powerpoint/2010/main" val="403111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F01F-0AA2-2E02-AF49-7CCCECE58A55}"/>
              </a:ext>
            </a:extLst>
          </p:cNvPr>
          <p:cNvSpPr>
            <a:spLocks noGrp="1"/>
          </p:cNvSpPr>
          <p:nvPr>
            <p:ph type="title"/>
          </p:nvPr>
        </p:nvSpPr>
        <p:spPr>
          <a:xfrm>
            <a:off x="838200" y="2368096"/>
            <a:ext cx="6491514" cy="1325563"/>
          </a:xfrm>
        </p:spPr>
        <p:txBody>
          <a:bodyPr/>
          <a:lstStyle/>
          <a:p>
            <a:r>
              <a:rPr lang="en-US" sz="5400" b="1" dirty="0">
                <a:solidFill>
                  <a:schemeClr val="tx1"/>
                </a:solidFill>
                <a:latin typeface="Calibri" panose="020F0502020204030204" pitchFamily="34" charset="0"/>
                <a:ea typeface="Calibri" panose="020F0502020204030204" pitchFamily="34" charset="0"/>
                <a:cs typeface="Calibri" panose="020F0502020204030204" pitchFamily="34" charset="0"/>
              </a:rPr>
              <a:t>Your boots will always be a half inch too short.</a:t>
            </a:r>
            <a:endParaRPr lang="en-US" sz="5400" dirty="0">
              <a:solidFill>
                <a:schemeClr val="tx1"/>
              </a:solidFill>
            </a:endParaRPr>
          </a:p>
        </p:txBody>
      </p:sp>
    </p:spTree>
    <p:extLst>
      <p:ext uri="{BB962C8B-B14F-4D97-AF65-F5344CB8AC3E}">
        <p14:creationId xmlns:p14="http://schemas.microsoft.com/office/powerpoint/2010/main" val="39757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00516C-25A2-81BF-8007-F103D857B4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C0E642-BBA3-0022-EE08-53F588245A2F}"/>
              </a:ext>
            </a:extLst>
          </p:cNvPr>
          <p:cNvSpPr>
            <a:spLocks noGrp="1"/>
          </p:cNvSpPr>
          <p:nvPr>
            <p:ph type="title"/>
          </p:nvPr>
        </p:nvSpPr>
        <p:spPr>
          <a:xfrm>
            <a:off x="8789000" y="3429000"/>
            <a:ext cx="3006760" cy="2300351"/>
          </a:xfrm>
        </p:spPr>
        <p:txBody>
          <a:bodyPr/>
          <a:lstStyle/>
          <a:p>
            <a:pPr algn="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Just figure you’re </a:t>
            </a: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gonna</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get wet.</a:t>
            </a:r>
          </a:p>
        </p:txBody>
      </p:sp>
      <p:sp>
        <p:nvSpPr>
          <p:cNvPr id="10" name="Arrow: Left 9">
            <a:extLst>
              <a:ext uri="{FF2B5EF4-FFF2-40B4-BE49-F238E27FC236}">
                <a16:creationId xmlns:a16="http://schemas.microsoft.com/office/drawing/2014/main" id="{5EC2E5A3-292C-E105-2CAC-9C351D883F2F}"/>
              </a:ext>
            </a:extLst>
          </p:cNvPr>
          <p:cNvSpPr/>
          <p:nvPr/>
        </p:nvSpPr>
        <p:spPr>
          <a:xfrm rot="14192310">
            <a:off x="663097" y="4528806"/>
            <a:ext cx="2578481" cy="594360"/>
          </a:xfrm>
          <a:prstGeom prst="lef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54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1EC0B3-5982-917B-C65C-1211F6C16E1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4829215"/>
          </a:xfrm>
          <a:prstGeom prst="rect">
            <a:avLst/>
          </a:prstGeom>
        </p:spPr>
      </p:pic>
      <p:sp>
        <p:nvSpPr>
          <p:cNvPr id="7" name="TextBox 6">
            <a:extLst>
              <a:ext uri="{FF2B5EF4-FFF2-40B4-BE49-F238E27FC236}">
                <a16:creationId xmlns:a16="http://schemas.microsoft.com/office/drawing/2014/main" id="{9DBAAEAD-98D7-B41B-5EAF-F7E88E490715}"/>
              </a:ext>
            </a:extLst>
          </p:cNvPr>
          <p:cNvSpPr txBox="1"/>
          <p:nvPr/>
        </p:nvSpPr>
        <p:spPr>
          <a:xfrm>
            <a:off x="692131" y="1689245"/>
            <a:ext cx="5646811" cy="1585049"/>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Shane Godshall, CERP</a:t>
            </a:r>
          </a:p>
          <a:p>
            <a:r>
              <a:rPr lang="en-US" sz="2300" b="1" dirty="0">
                <a:solidFill>
                  <a:schemeClr val="bg1"/>
                </a:solidFill>
                <a:effectLst>
                  <a:outerShdw blurRad="38100" dist="38100" dir="2700000" algn="tl">
                    <a:srgbClr val="000000">
                      <a:alpha val="43137"/>
                    </a:srgbClr>
                  </a:outerShdw>
                </a:effectLst>
              </a:rPr>
              <a:t>Habitat Restoration Project Manager</a:t>
            </a:r>
          </a:p>
          <a:p>
            <a:r>
              <a:rPr lang="en-US" sz="2300" b="1" dirty="0">
                <a:solidFill>
                  <a:schemeClr val="bg1"/>
                </a:solidFill>
                <a:effectLst>
                  <a:outerShdw blurRad="38100" dist="38100" dir="2700000" algn="tl">
                    <a:srgbClr val="000000">
                      <a:alpha val="43137"/>
                    </a:srgbClr>
                  </a:outerShdw>
                </a:effectLst>
              </a:rPr>
              <a:t>American Littoral Society</a:t>
            </a:r>
          </a:p>
          <a:p>
            <a:r>
              <a:rPr lang="en-US" sz="2300" b="1" dirty="0">
                <a:solidFill>
                  <a:schemeClr val="bg1"/>
                </a:solidFill>
                <a:effectLst>
                  <a:outerShdw blurRad="38100" dist="38100" dir="2700000" algn="tl">
                    <a:srgbClr val="000000">
                      <a:alpha val="43137"/>
                    </a:srgbClr>
                  </a:outerShdw>
                </a:effectLst>
              </a:rPr>
              <a:t>shane@littoralsociety.org</a:t>
            </a:r>
          </a:p>
        </p:txBody>
      </p:sp>
      <p:sp>
        <p:nvSpPr>
          <p:cNvPr id="8" name="TextBox 7">
            <a:extLst>
              <a:ext uri="{FF2B5EF4-FFF2-40B4-BE49-F238E27FC236}">
                <a16:creationId xmlns:a16="http://schemas.microsoft.com/office/drawing/2014/main" id="{92A8E411-A4EC-ADAC-F766-1EA59552DCF2}"/>
              </a:ext>
            </a:extLst>
          </p:cNvPr>
          <p:cNvSpPr txBox="1"/>
          <p:nvPr/>
        </p:nvSpPr>
        <p:spPr>
          <a:xfrm>
            <a:off x="679939" y="3597564"/>
            <a:ext cx="5351247" cy="954107"/>
          </a:xfrm>
          <a:prstGeom prst="rect">
            <a:avLst/>
          </a:prstGeom>
          <a:noFill/>
        </p:spPr>
        <p:txBody>
          <a:bodyPr wrap="square" rtlCol="0">
            <a:spAutoFit/>
          </a:bodyPr>
          <a:lstStyle/>
          <a:p>
            <a:pPr defTabSz="685800"/>
            <a:r>
              <a:rPr lang="en-US" sz="3200" b="1" dirty="0">
                <a:solidFill>
                  <a:schemeClr val="bg1"/>
                </a:solidFill>
                <a:effectLst>
                  <a:outerShdw blurRad="38100" dist="38100" dir="2700000" algn="tl">
                    <a:srgbClr val="000000">
                      <a:alpha val="43137"/>
                    </a:srgbClr>
                  </a:outerShdw>
                </a:effectLst>
                <a:latin typeface="Calibri" panose="020F0502020204030204"/>
              </a:rPr>
              <a:t>www.LittoralSociety.org</a:t>
            </a:r>
          </a:p>
          <a:p>
            <a:pPr defTabSz="685800"/>
            <a:endParaRPr lang="en-US" sz="2400" dirty="0">
              <a:solidFill>
                <a:prstClr val="black"/>
              </a:solidFill>
              <a:latin typeface="Calibri" panose="020F0502020204030204"/>
            </a:endParaRPr>
          </a:p>
        </p:txBody>
      </p:sp>
      <p:sp>
        <p:nvSpPr>
          <p:cNvPr id="9" name="Title 1">
            <a:extLst>
              <a:ext uri="{FF2B5EF4-FFF2-40B4-BE49-F238E27FC236}">
                <a16:creationId xmlns:a16="http://schemas.microsoft.com/office/drawing/2014/main" id="{157D0AF9-35D2-2C3A-7798-1450512B4342}"/>
              </a:ext>
            </a:extLst>
          </p:cNvPr>
          <p:cNvSpPr>
            <a:spLocks noGrp="1"/>
          </p:cNvSpPr>
          <p:nvPr>
            <p:ph type="title"/>
          </p:nvPr>
        </p:nvSpPr>
        <p:spPr>
          <a:xfrm>
            <a:off x="692131" y="727220"/>
            <a:ext cx="7886700" cy="639761"/>
          </a:xfrm>
        </p:spPr>
        <p:txBody>
          <a:bodyPr/>
          <a:lstStyle/>
          <a:p>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Thank You</a:t>
            </a:r>
          </a:p>
        </p:txBody>
      </p:sp>
      <p:sp>
        <p:nvSpPr>
          <p:cNvPr id="3" name="TextBox 2">
            <a:extLst>
              <a:ext uri="{FF2B5EF4-FFF2-40B4-BE49-F238E27FC236}">
                <a16:creationId xmlns:a16="http://schemas.microsoft.com/office/drawing/2014/main" id="{B3F23EC2-9C13-988C-6C20-3D6C22B31A1F}"/>
              </a:ext>
            </a:extLst>
          </p:cNvPr>
          <p:cNvSpPr txBox="1"/>
          <p:nvPr/>
        </p:nvSpPr>
        <p:spPr>
          <a:xfrm>
            <a:off x="1819656" y="5474927"/>
            <a:ext cx="10372344" cy="1015663"/>
          </a:xfrm>
          <a:prstGeom prst="rect">
            <a:avLst/>
          </a:prstGeom>
          <a:noFill/>
        </p:spPr>
        <p:txBody>
          <a:bodyPr wrap="square">
            <a:spAutoFit/>
          </a:bodyPr>
          <a:lstStyle/>
          <a:p>
            <a:r>
              <a:rPr lang="en-US" sz="1200" dirty="0"/>
              <a:t>The views and conclusions contained in this document are those of the authors and should not be interpreted as representing the opinions or policies of the U.S. Government or the National Fish and Wildlife Foundation and its funding sources. Mention of trade names or commercial products does not constitute their endorsement by the U.S. Government, or the National Fish and Wildlife Foundation or its funding sources.</a:t>
            </a:r>
          </a:p>
          <a:p>
            <a:endParaRPr lang="en-US" sz="1200" dirty="0"/>
          </a:p>
          <a:p>
            <a:r>
              <a:rPr lang="en-US" sz="1200" dirty="0"/>
              <a:t>Source funding: USFWS</a:t>
            </a:r>
          </a:p>
        </p:txBody>
      </p:sp>
      <p:sp>
        <p:nvSpPr>
          <p:cNvPr id="4" name="Text Placeholder 4">
            <a:extLst>
              <a:ext uri="{FF2B5EF4-FFF2-40B4-BE49-F238E27FC236}">
                <a16:creationId xmlns:a16="http://schemas.microsoft.com/office/drawing/2014/main" id="{C5E00A46-A91E-93A1-7CE9-B6943D929D4E}"/>
              </a:ext>
            </a:extLst>
          </p:cNvPr>
          <p:cNvSpPr txBox="1">
            <a:spLocks/>
          </p:cNvSpPr>
          <p:nvPr/>
        </p:nvSpPr>
        <p:spPr>
          <a:xfrm>
            <a:off x="1819656" y="5152662"/>
            <a:ext cx="6254496" cy="42976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j-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Funding provided by National Fish and Wildlife Foundation</a:t>
            </a:r>
          </a:p>
          <a:p>
            <a:endParaRPr lang="en-US" dirty="0"/>
          </a:p>
        </p:txBody>
      </p:sp>
      <p:pic>
        <p:nvPicPr>
          <p:cNvPr id="5" name="Picture 4" descr="A blue and black logo&#10;&#10;Description automatically generated">
            <a:extLst>
              <a:ext uri="{FF2B5EF4-FFF2-40B4-BE49-F238E27FC236}">
                <a16:creationId xmlns:a16="http://schemas.microsoft.com/office/drawing/2014/main" id="{9561600A-0BD3-FA05-7494-C93425940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939" y="5152663"/>
            <a:ext cx="1139717" cy="1337928"/>
          </a:xfrm>
          <a:prstGeom prst="rect">
            <a:avLst/>
          </a:prstGeom>
        </p:spPr>
      </p:pic>
      <p:pic>
        <p:nvPicPr>
          <p:cNvPr id="14" name="Picture 13">
            <a:extLst>
              <a:ext uri="{FF2B5EF4-FFF2-40B4-BE49-F238E27FC236}">
                <a16:creationId xmlns:a16="http://schemas.microsoft.com/office/drawing/2014/main" id="{7B51CCB8-DA46-7BF9-A99A-D60D8EDD53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300768" y="365686"/>
            <a:ext cx="3695842" cy="3708932"/>
          </a:xfrm>
          <a:prstGeom prst="rect">
            <a:avLst/>
          </a:prstGeom>
        </p:spPr>
      </p:pic>
    </p:spTree>
    <p:extLst>
      <p:ext uri="{BB962C8B-B14F-4D97-AF65-F5344CB8AC3E}">
        <p14:creationId xmlns:p14="http://schemas.microsoft.com/office/powerpoint/2010/main" val="105254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2CC20D-3998-6DD4-B15C-8BB7437A782A}"/>
              </a:ext>
            </a:extLst>
          </p:cNvPr>
          <p:cNvSpPr>
            <a:spLocks noGrp="1"/>
          </p:cNvSpPr>
          <p:nvPr>
            <p:ph type="title"/>
          </p:nvPr>
        </p:nvSpPr>
        <p:spPr>
          <a:xfrm>
            <a:off x="838200" y="365125"/>
            <a:ext cx="6767286" cy="5759904"/>
          </a:xfrm>
        </p:spPr>
        <p:txBody>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To Berm or Not To Berm – That’s Not Really a Question</a:t>
            </a:r>
            <a:endParaRPr lang="en-US" dirty="0">
              <a:solidFill>
                <a:schemeClr val="tx1"/>
              </a:solidFill>
            </a:endParaRPr>
          </a:p>
        </p:txBody>
      </p:sp>
    </p:spTree>
    <p:extLst>
      <p:ext uri="{BB962C8B-B14F-4D97-AF65-F5344CB8AC3E}">
        <p14:creationId xmlns:p14="http://schemas.microsoft.com/office/powerpoint/2010/main" val="72778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6E7F4-402E-7D29-E951-3A37BCADD1D0}"/>
              </a:ext>
            </a:extLst>
          </p:cNvPr>
          <p:cNvPicPr>
            <a:picLocks noChangeAspect="1"/>
          </p:cNvPicPr>
          <p:nvPr/>
        </p:nvPicPr>
        <p:blipFill>
          <a:blip r:embed="rId2" cstate="email">
            <a:extLst>
              <a:ext uri="{28A0092B-C50C-407E-A947-70E740481C1C}">
                <a14:useLocalDpi xmlns:a14="http://schemas.microsoft.com/office/drawing/2010/main"/>
              </a:ext>
            </a:extLst>
          </a:blip>
          <a:srcRect t="13600"/>
          <a:stretch>
            <a:fillRect/>
          </a:stretch>
        </p:blipFill>
        <p:spPr>
          <a:xfrm>
            <a:off x="0" y="0"/>
            <a:ext cx="12157748" cy="6858001"/>
          </a:xfrm>
          <a:prstGeom prst="rect">
            <a:avLst/>
          </a:prstGeom>
        </p:spPr>
      </p:pic>
      <p:sp>
        <p:nvSpPr>
          <p:cNvPr id="2" name="Title 1">
            <a:extLst>
              <a:ext uri="{FF2B5EF4-FFF2-40B4-BE49-F238E27FC236}">
                <a16:creationId xmlns:a16="http://schemas.microsoft.com/office/drawing/2014/main" id="{ED8688C1-9B74-3569-4139-5A2BA0D90449}"/>
              </a:ext>
            </a:extLst>
          </p:cNvPr>
          <p:cNvSpPr>
            <a:spLocks noGrp="1"/>
          </p:cNvSpPr>
          <p:nvPr>
            <p:ph type="title"/>
          </p:nvPr>
        </p:nvSpPr>
        <p:spPr>
          <a:xfrm>
            <a:off x="5938955" y="261257"/>
            <a:ext cx="5938085" cy="1973943"/>
          </a:xfrm>
        </p:spPr>
        <p:txBody>
          <a:bodyPr/>
          <a:lstStyle/>
          <a:p>
            <a:pPr algn="r"/>
            <a:r>
              <a:rPr lang="en-US" sz="40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Overwashes</a:t>
            </a:r>
            <a:r>
              <a:rPr lang="en-US" sz="4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can be good sometimes in some places. </a:t>
            </a:r>
          </a:p>
        </p:txBody>
      </p:sp>
    </p:spTree>
    <p:extLst>
      <p:ext uri="{BB962C8B-B14F-4D97-AF65-F5344CB8AC3E}">
        <p14:creationId xmlns:p14="http://schemas.microsoft.com/office/powerpoint/2010/main" val="192887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3B4FBC-0C78-ED2C-2137-420B8877945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455E1AEB-6BCB-FC43-4D49-6393A6B72407}"/>
              </a:ext>
            </a:extLst>
          </p:cNvPr>
          <p:cNvSpPr>
            <a:spLocks noGrp="1"/>
          </p:cNvSpPr>
          <p:nvPr>
            <p:ph type="title"/>
          </p:nvPr>
        </p:nvSpPr>
        <p:spPr>
          <a:xfrm>
            <a:off x="214085" y="203201"/>
            <a:ext cx="10515600" cy="1325563"/>
          </a:xfrm>
        </p:spPr>
        <p:txBody>
          <a:bodyPr/>
          <a:lstStyle/>
          <a:p>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a:t>
            </a:r>
            <a:r>
              <a:rPr lang="en-US"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overwashes</a:t>
            </a:r>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the Delaware Bay are often Horseshoe Crab Traps</a:t>
            </a:r>
          </a:p>
        </p:txBody>
      </p:sp>
    </p:spTree>
    <p:extLst>
      <p:ext uri="{BB962C8B-B14F-4D97-AF65-F5344CB8AC3E}">
        <p14:creationId xmlns:p14="http://schemas.microsoft.com/office/powerpoint/2010/main" val="30635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380AD3-C359-AA4A-5812-070A82888E5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
            <a:ext cx="12267560" cy="6858001"/>
          </a:xfrm>
          <a:prstGeom prst="rect">
            <a:avLst/>
          </a:prstGeom>
        </p:spPr>
      </p:pic>
      <p:sp>
        <p:nvSpPr>
          <p:cNvPr id="7" name="Title 1">
            <a:extLst>
              <a:ext uri="{FF2B5EF4-FFF2-40B4-BE49-F238E27FC236}">
                <a16:creationId xmlns:a16="http://schemas.microsoft.com/office/drawing/2014/main" id="{D4DAA80E-9AC5-561C-A7E1-3DEFFF6D85E2}"/>
              </a:ext>
            </a:extLst>
          </p:cNvPr>
          <p:cNvSpPr>
            <a:spLocks noGrp="1"/>
          </p:cNvSpPr>
          <p:nvPr>
            <p:ph type="title"/>
          </p:nvPr>
        </p:nvSpPr>
        <p:spPr>
          <a:xfrm>
            <a:off x="355629" y="377825"/>
            <a:ext cx="5397500" cy="1325563"/>
          </a:xfrm>
        </p:spPr>
        <p:txBody>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Berm Constructed</a:t>
            </a:r>
          </a:p>
        </p:txBody>
      </p:sp>
    </p:spTree>
    <p:extLst>
      <p:ext uri="{BB962C8B-B14F-4D97-AF65-F5344CB8AC3E}">
        <p14:creationId xmlns:p14="http://schemas.microsoft.com/office/powerpoint/2010/main" val="119550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A65D-676E-9A43-D440-082E57F6D9CB}"/>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025CFD97-4122-E47C-089D-F068F8924E8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8287"/>
            <a:ext cx="12192000" cy="6954573"/>
          </a:xfrm>
          <a:prstGeom prst="rect">
            <a:avLst/>
          </a:prstGeom>
        </p:spPr>
      </p:pic>
      <p:sp>
        <p:nvSpPr>
          <p:cNvPr id="7" name="Title 1">
            <a:extLst>
              <a:ext uri="{FF2B5EF4-FFF2-40B4-BE49-F238E27FC236}">
                <a16:creationId xmlns:a16="http://schemas.microsoft.com/office/drawing/2014/main" id="{30B3999A-BB8C-2186-E206-AC415A78D9C7}"/>
              </a:ext>
            </a:extLst>
          </p:cNvPr>
          <p:cNvSpPr txBox="1">
            <a:spLocks/>
          </p:cNvSpPr>
          <p:nvPr/>
        </p:nvSpPr>
        <p:spPr>
          <a:xfrm>
            <a:off x="584199" y="0"/>
            <a:ext cx="397512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And planted</a:t>
            </a:r>
          </a:p>
        </p:txBody>
      </p:sp>
    </p:spTree>
    <p:extLst>
      <p:ext uri="{BB962C8B-B14F-4D97-AF65-F5344CB8AC3E}">
        <p14:creationId xmlns:p14="http://schemas.microsoft.com/office/powerpoint/2010/main" val="416344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C5C67B-9887-519A-D795-33BCE1E9032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0BD50C-5CCD-725C-342F-8AC3123A33AC}"/>
              </a:ext>
            </a:extLst>
          </p:cNvPr>
          <p:cNvSpPr>
            <a:spLocks noGrp="1"/>
          </p:cNvSpPr>
          <p:nvPr>
            <p:ph type="title"/>
          </p:nvPr>
        </p:nvSpPr>
        <p:spPr>
          <a:xfrm>
            <a:off x="141514" y="4513943"/>
            <a:ext cx="11847286" cy="2344057"/>
          </a:xfrm>
        </p:spPr>
        <p:txBody>
          <a:bodyPr/>
          <a:lstStyle/>
          <a:p>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notable lack of dead horseshoe crabs at the end of first HSC season after implementation. </a:t>
            </a:r>
          </a:p>
        </p:txBody>
      </p:sp>
    </p:spTree>
    <p:extLst>
      <p:ext uri="{BB962C8B-B14F-4D97-AF65-F5344CB8AC3E}">
        <p14:creationId xmlns:p14="http://schemas.microsoft.com/office/powerpoint/2010/main" val="278216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B34C42-DD26-521F-EC01-98C28C8FEA9A}"/>
              </a:ext>
            </a:extLst>
          </p:cNvPr>
          <p:cNvPicPr>
            <a:picLocks noChangeAspect="1"/>
          </p:cNvPicPr>
          <p:nvPr/>
        </p:nvPicPr>
        <p:blipFill>
          <a:blip r:embed="rId2" cstate="email">
            <a:extLst>
              <a:ext uri="{28A0092B-C50C-407E-A947-70E740481C1C}">
                <a14:useLocalDpi xmlns:a14="http://schemas.microsoft.com/office/drawing/2010/main"/>
              </a:ext>
            </a:extLst>
          </a:blip>
          <a:srcRect t="4006" b="4006"/>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32BFC892-E2F1-1701-8D8F-5348C22ABED5}"/>
              </a:ext>
            </a:extLst>
          </p:cNvPr>
          <p:cNvSpPr>
            <a:spLocks noGrp="1"/>
          </p:cNvSpPr>
          <p:nvPr>
            <p:ph type="title"/>
          </p:nvPr>
        </p:nvSpPr>
        <p:spPr>
          <a:xfrm>
            <a:off x="7137400" y="365125"/>
            <a:ext cx="4216400" cy="1325563"/>
          </a:xfrm>
        </p:spPr>
        <p:txBody>
          <a:bodyPr/>
          <a:lstStyle/>
          <a:p>
            <a:pPr algn="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4 years post</a:t>
            </a:r>
          </a:p>
        </p:txBody>
      </p:sp>
    </p:spTree>
    <p:extLst>
      <p:ext uri="{BB962C8B-B14F-4D97-AF65-F5344CB8AC3E}">
        <p14:creationId xmlns:p14="http://schemas.microsoft.com/office/powerpoint/2010/main" val="75027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B9AE-2D6E-90ED-F63A-95A7C0D7B69C}"/>
              </a:ext>
            </a:extLst>
          </p:cNvPr>
          <p:cNvSpPr>
            <a:spLocks noGrp="1"/>
          </p:cNvSpPr>
          <p:nvPr>
            <p:ph type="title"/>
          </p:nvPr>
        </p:nvSpPr>
        <p:spPr>
          <a:xfrm>
            <a:off x="707572" y="2103437"/>
            <a:ext cx="10515600" cy="1325563"/>
          </a:xfrm>
        </p:spPr>
        <p:txBody>
          <a:bodyPr/>
          <a:lstStyle/>
          <a:p>
            <a:r>
              <a:rPr lang="en-US" sz="5400" b="1" dirty="0">
                <a:solidFill>
                  <a:schemeClr val="tx1"/>
                </a:solidFill>
                <a:latin typeface="Calibri" panose="020F0502020204030204" pitchFamily="34" charset="0"/>
                <a:ea typeface="Calibri" panose="020F0502020204030204" pitchFamily="34" charset="0"/>
                <a:cs typeface="Calibri" panose="020F0502020204030204" pitchFamily="34" charset="0"/>
              </a:rPr>
              <a:t>Mud can be difficult.</a:t>
            </a:r>
            <a:endParaRPr lang="en-US" sz="5400" dirty="0">
              <a:solidFill>
                <a:schemeClr val="tx1"/>
              </a:solidFill>
            </a:endParaRPr>
          </a:p>
        </p:txBody>
      </p:sp>
    </p:spTree>
    <p:extLst>
      <p:ext uri="{BB962C8B-B14F-4D97-AF65-F5344CB8AC3E}">
        <p14:creationId xmlns:p14="http://schemas.microsoft.com/office/powerpoint/2010/main" val="583600132"/>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66DFBA-374C-41C2-B90E-F32A24B2E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B385D8-F902-4922-8FBA-406E7ED219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65AE5F-E0C7-443C-9CED-36FB3B770C7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Nature course presentation</Template>
  <TotalTime>205</TotalTime>
  <Words>274</Words>
  <Application>Microsoft Office PowerPoint</Application>
  <PresentationFormat>Widescreen</PresentationFormat>
  <Paragraphs>31</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Calibri</vt:lpstr>
      <vt:lpstr>Century</vt:lpstr>
      <vt:lpstr>Century Gothic</vt:lpstr>
      <vt:lpstr>Sabon Next LT</vt:lpstr>
      <vt:lpstr>Office Theme</vt:lpstr>
      <vt:lpstr>Chucking Restoration Spaghetti – What Sticks? </vt:lpstr>
      <vt:lpstr>To Berm or Not To Berm – That’s Not Really a Question</vt:lpstr>
      <vt:lpstr>Overwashes can be good sometimes in some places. </vt:lpstr>
      <vt:lpstr>But overwashes in the Delaware Bay are often Horseshoe Crab Traps</vt:lpstr>
      <vt:lpstr>Berm Constructed</vt:lpstr>
      <vt:lpstr>PowerPoint Presentation</vt:lpstr>
      <vt:lpstr>A notable lack of dead horseshoe crabs at the end of first HSC season after implementation. </vt:lpstr>
      <vt:lpstr>4 years post</vt:lpstr>
      <vt:lpstr>Mud can be difficult.</vt:lpstr>
      <vt:lpstr>Up to our knees in places, we used coir mats as walkways</vt:lpstr>
      <vt:lpstr>PowerPoint Presentation</vt:lpstr>
      <vt:lpstr>Don’t try walking in a newly restored marsh to plant seed. Revegetation worked out fine without seeding.</vt:lpstr>
      <vt:lpstr>Your boots will always be a half inch too short.</vt:lpstr>
      <vt:lpstr>Just figure you’re gonna get wet.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Chucking Restoration Spaghetti – What Sticks? </dc:title>
  <dc:creator>Shane Godshall</dc:creator>
  <cp:lastModifiedBy>Vilacoba, Karl</cp:lastModifiedBy>
  <cp:revision>8</cp:revision>
  <dcterms:created xsi:type="dcterms:W3CDTF">2026-03-10T13:17:15Z</dcterms:created>
  <dcterms:modified xsi:type="dcterms:W3CDTF">2026-03-30T17:48:41Z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