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10" r:id="rId5"/>
    <p:sldId id="259" r:id="rId6"/>
    <p:sldId id="261" r:id="rId7"/>
    <p:sldId id="263" r:id="rId8"/>
    <p:sldId id="264" r:id="rId9"/>
    <p:sldId id="265" r:id="rId10"/>
    <p:sldId id="266" r:id="rId11"/>
    <p:sldId id="2563" r:id="rId12"/>
    <p:sldId id="316" r:id="rId13"/>
    <p:sldId id="2565" r:id="rId14"/>
    <p:sldId id="2566" r:id="rId15"/>
    <p:sldId id="2568" r:id="rId16"/>
    <p:sldId id="2572" r:id="rId17"/>
    <p:sldId id="2569" r:id="rId18"/>
    <p:sldId id="2573" r:id="rId19"/>
    <p:sldId id="25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542"/>
    <a:srgbClr val="335C64"/>
    <a:srgbClr val="6792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6513C-BB93-4F38-8EE0-41234B129877}" v="2909" dt="2026-03-09T00:49:03.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684" autoAdjust="0"/>
  </p:normalViewPr>
  <p:slideViewPr>
    <p:cSldViewPr snapToGrid="0">
      <p:cViewPr varScale="1">
        <p:scale>
          <a:sx n="64" d="100"/>
          <a:sy n="64" d="100"/>
        </p:scale>
        <p:origin x="1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BF320-4ED7-470D-B307-3BCF9CA66403}"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3335809-BC06-4A8D-A426-82E54194F951}">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dirty="0"/>
            <a:t>Strength in Collaboration</a:t>
          </a:r>
        </a:p>
      </dgm:t>
    </dgm:pt>
    <dgm:pt modelId="{C12D7057-0CDF-42DF-9FAC-C47EAF43163A}" type="parTrans" cxnId="{BC41AF0B-30DF-48CB-A42D-7AA3666D1A18}">
      <dgm:prSet/>
      <dgm:spPr/>
      <dgm:t>
        <a:bodyPr/>
        <a:lstStyle/>
        <a:p>
          <a:endParaRPr lang="en-US"/>
        </a:p>
      </dgm:t>
    </dgm:pt>
    <dgm:pt modelId="{24CA1859-130F-41AB-B8F3-9C72D6537AAC}" type="sibTrans" cxnId="{BC41AF0B-30DF-48CB-A42D-7AA3666D1A18}">
      <dgm:prSet/>
      <dgm:spPr/>
      <dgm:t>
        <a:bodyPr/>
        <a:lstStyle/>
        <a:p>
          <a:endParaRPr lang="en-US"/>
        </a:p>
      </dgm:t>
    </dgm:pt>
    <dgm:pt modelId="{7A598D29-20B0-46B7-AED8-3381CEF1F7E6}">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Excellence Through Shared Learning</a:t>
          </a:r>
        </a:p>
      </dgm:t>
    </dgm:pt>
    <dgm:pt modelId="{6408E142-A03F-46FF-B42C-8F1005104153}" type="parTrans" cxnId="{4F46075D-0433-43E4-B3E8-29DE6519E7FB}">
      <dgm:prSet/>
      <dgm:spPr/>
      <dgm:t>
        <a:bodyPr/>
        <a:lstStyle/>
        <a:p>
          <a:endParaRPr lang="en-US"/>
        </a:p>
      </dgm:t>
    </dgm:pt>
    <dgm:pt modelId="{4689B08B-D7E6-475D-AEFB-8368282D573E}" type="sibTrans" cxnId="{4F46075D-0433-43E4-B3E8-29DE6519E7FB}">
      <dgm:prSet/>
      <dgm:spPr/>
      <dgm:t>
        <a:bodyPr/>
        <a:lstStyle/>
        <a:p>
          <a:endParaRPr lang="en-US"/>
        </a:p>
      </dgm:t>
    </dgm:pt>
    <dgm:pt modelId="{0ABCD705-A34E-4FE3-830C-401852D0C4EC}">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Holistic Approaches</a:t>
          </a:r>
        </a:p>
      </dgm:t>
    </dgm:pt>
    <dgm:pt modelId="{96C4EFAF-5194-4B86-9351-8A33932F87F7}" type="parTrans" cxnId="{A435770F-7056-4A15-809E-A2DD271A381F}">
      <dgm:prSet/>
      <dgm:spPr/>
      <dgm:t>
        <a:bodyPr/>
        <a:lstStyle/>
        <a:p>
          <a:endParaRPr lang="en-US"/>
        </a:p>
      </dgm:t>
    </dgm:pt>
    <dgm:pt modelId="{7EFE596C-C825-4E7D-BA9F-CD124809EC3A}" type="sibTrans" cxnId="{A435770F-7056-4A15-809E-A2DD271A381F}">
      <dgm:prSet/>
      <dgm:spPr/>
      <dgm:t>
        <a:bodyPr/>
        <a:lstStyle/>
        <a:p>
          <a:endParaRPr lang="en-US"/>
        </a:p>
      </dgm:t>
    </dgm:pt>
    <dgm:pt modelId="{31AE2504-77EE-4C43-822C-5B54C3DD98B7}">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Inclusive and Community-Driven Solutions</a:t>
          </a:r>
        </a:p>
      </dgm:t>
    </dgm:pt>
    <dgm:pt modelId="{3F5F014A-4961-40C3-A5F4-A0EB5199CF51}" type="parTrans" cxnId="{8DBF5EBE-B2F1-4C82-8ABD-E7BECF8B1057}">
      <dgm:prSet/>
      <dgm:spPr/>
      <dgm:t>
        <a:bodyPr/>
        <a:lstStyle/>
        <a:p>
          <a:endParaRPr lang="en-US"/>
        </a:p>
      </dgm:t>
    </dgm:pt>
    <dgm:pt modelId="{717C1571-E24E-4639-B871-E9411230D14C}" type="sibTrans" cxnId="{8DBF5EBE-B2F1-4C82-8ABD-E7BECF8B1057}">
      <dgm:prSet/>
      <dgm:spPr/>
      <dgm:t>
        <a:bodyPr/>
        <a:lstStyle/>
        <a:p>
          <a:endParaRPr lang="en-US"/>
        </a:p>
      </dgm:t>
    </dgm:pt>
    <dgm:pt modelId="{150B6229-DEE3-43DD-B69F-C169D5E31DB7}">
      <dgm:prSet>
        <dgm:style>
          <a:lnRef idx="3">
            <a:schemeClr val="lt1"/>
          </a:lnRef>
          <a:fillRef idx="1">
            <a:schemeClr val="dk1"/>
          </a:fillRef>
          <a:effectRef idx="1">
            <a:schemeClr val="dk1"/>
          </a:effectRef>
          <a:fontRef idx="minor">
            <a:schemeClr val="lt1"/>
          </a:fontRef>
        </dgm:style>
      </dgm:prSet>
      <dgm:spPr>
        <a:solidFill>
          <a:srgbClr val="335C64"/>
        </a:solidFill>
        <a:ln>
          <a:noFill/>
        </a:ln>
      </dgm:spPr>
      <dgm:t>
        <a:bodyPr/>
        <a:lstStyle/>
        <a:p>
          <a:r>
            <a:rPr lang="en-US" b="0" dirty="0"/>
            <a:t>Empowering Local Capacity</a:t>
          </a:r>
        </a:p>
      </dgm:t>
    </dgm:pt>
    <dgm:pt modelId="{6BBA5D49-A8BD-4377-A138-DC0D3AB30718}" type="parTrans" cxnId="{D9E174AC-0D2F-4369-9FF9-4D8AF0EA97E1}">
      <dgm:prSet/>
      <dgm:spPr/>
      <dgm:t>
        <a:bodyPr/>
        <a:lstStyle/>
        <a:p>
          <a:endParaRPr lang="en-US"/>
        </a:p>
      </dgm:t>
    </dgm:pt>
    <dgm:pt modelId="{0CBE48F9-2F98-4E56-9462-DE6106BC8842}" type="sibTrans" cxnId="{D9E174AC-0D2F-4369-9FF9-4D8AF0EA97E1}">
      <dgm:prSet/>
      <dgm:spPr/>
      <dgm:t>
        <a:bodyPr/>
        <a:lstStyle/>
        <a:p>
          <a:endParaRPr lang="en-US"/>
        </a:p>
      </dgm:t>
    </dgm:pt>
    <dgm:pt modelId="{73A54CE0-C383-43A0-9B83-EF388C5C971F}">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Forward-Thinking Planning</a:t>
          </a:r>
        </a:p>
      </dgm:t>
    </dgm:pt>
    <dgm:pt modelId="{82E97E0D-3403-4A17-879F-887A4A577162}" type="parTrans" cxnId="{56AA653B-178F-474B-8CCC-6F1F12606A96}">
      <dgm:prSet/>
      <dgm:spPr/>
      <dgm:t>
        <a:bodyPr/>
        <a:lstStyle/>
        <a:p>
          <a:endParaRPr lang="en-US"/>
        </a:p>
      </dgm:t>
    </dgm:pt>
    <dgm:pt modelId="{422E017C-2888-4BF0-9061-8EB0E9314D26}" type="sibTrans" cxnId="{56AA653B-178F-474B-8CCC-6F1F12606A96}">
      <dgm:prSet/>
      <dgm:spPr/>
      <dgm:t>
        <a:bodyPr/>
        <a:lstStyle/>
        <a:p>
          <a:endParaRPr lang="en-US"/>
        </a:p>
      </dgm:t>
    </dgm:pt>
    <dgm:pt modelId="{8C93EDE4-DDC2-4EF2-B4B6-8CBBEB780672}">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Science-Based Decision-Making</a:t>
          </a:r>
        </a:p>
      </dgm:t>
    </dgm:pt>
    <dgm:pt modelId="{FA95694C-AB95-4ED3-8CAC-FB1ACB0C8AD2}" type="parTrans" cxnId="{117574ED-AC66-442B-B5DB-B35F006D9350}">
      <dgm:prSet/>
      <dgm:spPr/>
      <dgm:t>
        <a:bodyPr/>
        <a:lstStyle/>
        <a:p>
          <a:endParaRPr lang="en-US"/>
        </a:p>
      </dgm:t>
    </dgm:pt>
    <dgm:pt modelId="{E5039887-4C53-4E9B-AEE9-83ACD97D91D7}" type="sibTrans" cxnId="{117574ED-AC66-442B-B5DB-B35F006D9350}">
      <dgm:prSet/>
      <dgm:spPr/>
      <dgm:t>
        <a:bodyPr/>
        <a:lstStyle/>
        <a:p>
          <a:endParaRPr lang="en-US"/>
        </a:p>
      </dgm:t>
    </dgm:pt>
    <dgm:pt modelId="{C65DE028-D1B4-4292-A6F1-836511C19B82}">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Authentic Community Engagement</a:t>
          </a:r>
        </a:p>
      </dgm:t>
    </dgm:pt>
    <dgm:pt modelId="{E876F9F5-A1CB-4AB0-834A-3EF41D72B26C}" type="parTrans" cxnId="{6A46E706-727A-4AAD-AFF8-23FA1BCB1D82}">
      <dgm:prSet/>
      <dgm:spPr/>
      <dgm:t>
        <a:bodyPr/>
        <a:lstStyle/>
        <a:p>
          <a:endParaRPr lang="en-US"/>
        </a:p>
      </dgm:t>
    </dgm:pt>
    <dgm:pt modelId="{6C329F66-87E7-4806-BFEC-91A182C02899}" type="sibTrans" cxnId="{6A46E706-727A-4AAD-AFF8-23FA1BCB1D82}">
      <dgm:prSet/>
      <dgm:spPr/>
      <dgm:t>
        <a:bodyPr/>
        <a:lstStyle/>
        <a:p>
          <a:endParaRPr lang="en-US"/>
        </a:p>
      </dgm:t>
    </dgm:pt>
    <dgm:pt modelId="{0EC655F2-8F52-4D3D-A00E-850819BF7B42}">
      <dgm:prSet>
        <dgm:style>
          <a:lnRef idx="2">
            <a:schemeClr val="dk1">
              <a:shade val="15000"/>
            </a:schemeClr>
          </a:lnRef>
          <a:fillRef idx="1">
            <a:schemeClr val="dk1"/>
          </a:fillRef>
          <a:effectRef idx="0">
            <a:schemeClr val="dk1"/>
          </a:effectRef>
          <a:fontRef idx="minor">
            <a:schemeClr val="lt1"/>
          </a:fontRef>
        </dgm:style>
      </dgm:prSet>
      <dgm:spPr>
        <a:solidFill>
          <a:srgbClr val="335C64"/>
        </a:solidFill>
        <a:ln>
          <a:noFill/>
        </a:ln>
      </dgm:spPr>
      <dgm:t>
        <a:bodyPr/>
        <a:lstStyle/>
        <a:p>
          <a:r>
            <a:rPr lang="en-US" b="0" dirty="0"/>
            <a:t>Adaptability and Resilience</a:t>
          </a:r>
        </a:p>
      </dgm:t>
    </dgm:pt>
    <dgm:pt modelId="{7520FCD7-4D36-4D9B-81DC-7327A3C49EAE}" type="parTrans" cxnId="{11D47ADA-8AA1-4D3B-B336-D9EE219F05D6}">
      <dgm:prSet/>
      <dgm:spPr/>
      <dgm:t>
        <a:bodyPr/>
        <a:lstStyle/>
        <a:p>
          <a:endParaRPr lang="en-US"/>
        </a:p>
      </dgm:t>
    </dgm:pt>
    <dgm:pt modelId="{9DF7FBD6-C8C7-428F-BC49-24D1BDAC1415}" type="sibTrans" cxnId="{11D47ADA-8AA1-4D3B-B336-D9EE219F05D6}">
      <dgm:prSet/>
      <dgm:spPr/>
      <dgm:t>
        <a:bodyPr/>
        <a:lstStyle/>
        <a:p>
          <a:endParaRPr lang="en-US"/>
        </a:p>
      </dgm:t>
    </dgm:pt>
    <dgm:pt modelId="{79F78B77-19A8-4F00-9C9F-937914FE18B8}" type="pres">
      <dgm:prSet presAssocID="{9CFBF320-4ED7-470D-B307-3BCF9CA66403}" presName="linear" presStyleCnt="0">
        <dgm:presLayoutVars>
          <dgm:animLvl val="lvl"/>
          <dgm:resizeHandles val="exact"/>
        </dgm:presLayoutVars>
      </dgm:prSet>
      <dgm:spPr/>
    </dgm:pt>
    <dgm:pt modelId="{09677B9A-D44D-442F-A2A3-DBA794C46375}" type="pres">
      <dgm:prSet presAssocID="{C3335809-BC06-4A8D-A426-82E54194F951}" presName="parentText" presStyleLbl="node1" presStyleIdx="0" presStyleCnt="9">
        <dgm:presLayoutVars>
          <dgm:chMax val="0"/>
          <dgm:bulletEnabled val="1"/>
        </dgm:presLayoutVars>
      </dgm:prSet>
      <dgm:spPr/>
    </dgm:pt>
    <dgm:pt modelId="{878C332C-3970-421A-BB77-5D137FC8FF68}" type="pres">
      <dgm:prSet presAssocID="{24CA1859-130F-41AB-B8F3-9C72D6537AAC}" presName="spacer" presStyleCnt="0"/>
      <dgm:spPr/>
    </dgm:pt>
    <dgm:pt modelId="{200D40F8-D5B2-40CE-9C4A-0A6D85FAA367}" type="pres">
      <dgm:prSet presAssocID="{7A598D29-20B0-46B7-AED8-3381CEF1F7E6}" presName="parentText" presStyleLbl="node1" presStyleIdx="1" presStyleCnt="9">
        <dgm:presLayoutVars>
          <dgm:chMax val="0"/>
          <dgm:bulletEnabled val="1"/>
        </dgm:presLayoutVars>
      </dgm:prSet>
      <dgm:spPr/>
    </dgm:pt>
    <dgm:pt modelId="{5B2DD69C-5F3F-4545-9019-F49B2A1D4113}" type="pres">
      <dgm:prSet presAssocID="{4689B08B-D7E6-475D-AEFB-8368282D573E}" presName="spacer" presStyleCnt="0"/>
      <dgm:spPr/>
    </dgm:pt>
    <dgm:pt modelId="{6711EA0D-66C3-4299-ABEF-D1DA5296CC13}" type="pres">
      <dgm:prSet presAssocID="{0ABCD705-A34E-4FE3-830C-401852D0C4EC}" presName="parentText" presStyleLbl="node1" presStyleIdx="2" presStyleCnt="9">
        <dgm:presLayoutVars>
          <dgm:chMax val="0"/>
          <dgm:bulletEnabled val="1"/>
        </dgm:presLayoutVars>
      </dgm:prSet>
      <dgm:spPr/>
    </dgm:pt>
    <dgm:pt modelId="{17E7DA28-2B23-424A-A2E7-5984DE3B101A}" type="pres">
      <dgm:prSet presAssocID="{7EFE596C-C825-4E7D-BA9F-CD124809EC3A}" presName="spacer" presStyleCnt="0"/>
      <dgm:spPr/>
    </dgm:pt>
    <dgm:pt modelId="{58C7DD6E-2532-4BD4-B11D-3CE7F0265CCA}" type="pres">
      <dgm:prSet presAssocID="{31AE2504-77EE-4C43-822C-5B54C3DD98B7}" presName="parentText" presStyleLbl="node1" presStyleIdx="3" presStyleCnt="9">
        <dgm:presLayoutVars>
          <dgm:chMax val="0"/>
          <dgm:bulletEnabled val="1"/>
        </dgm:presLayoutVars>
      </dgm:prSet>
      <dgm:spPr/>
    </dgm:pt>
    <dgm:pt modelId="{57EA17B8-FA75-4C37-800D-91280245EDC9}" type="pres">
      <dgm:prSet presAssocID="{717C1571-E24E-4639-B871-E9411230D14C}" presName="spacer" presStyleCnt="0"/>
      <dgm:spPr/>
    </dgm:pt>
    <dgm:pt modelId="{67E0F6BB-64DD-456E-81E6-6AB91FC81269}" type="pres">
      <dgm:prSet presAssocID="{150B6229-DEE3-43DD-B69F-C169D5E31DB7}" presName="parentText" presStyleLbl="node1" presStyleIdx="4" presStyleCnt="9">
        <dgm:presLayoutVars>
          <dgm:chMax val="0"/>
          <dgm:bulletEnabled val="1"/>
        </dgm:presLayoutVars>
      </dgm:prSet>
      <dgm:spPr/>
    </dgm:pt>
    <dgm:pt modelId="{49B74440-674C-455C-8CC0-61867E870C60}" type="pres">
      <dgm:prSet presAssocID="{0CBE48F9-2F98-4E56-9462-DE6106BC8842}" presName="spacer" presStyleCnt="0"/>
      <dgm:spPr/>
    </dgm:pt>
    <dgm:pt modelId="{1ED64CB1-5B3D-472D-B9D1-4C239F934140}" type="pres">
      <dgm:prSet presAssocID="{73A54CE0-C383-43A0-9B83-EF388C5C971F}" presName="parentText" presStyleLbl="node1" presStyleIdx="5" presStyleCnt="9">
        <dgm:presLayoutVars>
          <dgm:chMax val="0"/>
          <dgm:bulletEnabled val="1"/>
        </dgm:presLayoutVars>
      </dgm:prSet>
      <dgm:spPr/>
    </dgm:pt>
    <dgm:pt modelId="{1DD2D3D6-7843-46E5-8DF8-3AFDF91CAC23}" type="pres">
      <dgm:prSet presAssocID="{422E017C-2888-4BF0-9061-8EB0E9314D26}" presName="spacer" presStyleCnt="0"/>
      <dgm:spPr/>
    </dgm:pt>
    <dgm:pt modelId="{12DE5801-D8CA-42A8-93EF-FE0638CA749F}" type="pres">
      <dgm:prSet presAssocID="{8C93EDE4-DDC2-4EF2-B4B6-8CBBEB780672}" presName="parentText" presStyleLbl="node1" presStyleIdx="6" presStyleCnt="9">
        <dgm:presLayoutVars>
          <dgm:chMax val="0"/>
          <dgm:bulletEnabled val="1"/>
        </dgm:presLayoutVars>
      </dgm:prSet>
      <dgm:spPr/>
    </dgm:pt>
    <dgm:pt modelId="{2532E4A9-CEE4-4EF3-A3D9-28ED46A4D826}" type="pres">
      <dgm:prSet presAssocID="{E5039887-4C53-4E9B-AEE9-83ACD97D91D7}" presName="spacer" presStyleCnt="0"/>
      <dgm:spPr/>
    </dgm:pt>
    <dgm:pt modelId="{E2E4E299-47EA-4E6A-8AAC-F5362B71DBC0}" type="pres">
      <dgm:prSet presAssocID="{C65DE028-D1B4-4292-A6F1-836511C19B82}" presName="parentText" presStyleLbl="node1" presStyleIdx="7" presStyleCnt="9">
        <dgm:presLayoutVars>
          <dgm:chMax val="0"/>
          <dgm:bulletEnabled val="1"/>
        </dgm:presLayoutVars>
      </dgm:prSet>
      <dgm:spPr/>
    </dgm:pt>
    <dgm:pt modelId="{5A8B11B8-18E5-4DEC-A9E4-82B8D6F6C42E}" type="pres">
      <dgm:prSet presAssocID="{6C329F66-87E7-4806-BFEC-91A182C02899}" presName="spacer" presStyleCnt="0"/>
      <dgm:spPr/>
    </dgm:pt>
    <dgm:pt modelId="{FF0FBF14-CEE1-4918-A57B-CB53B4F3FF91}" type="pres">
      <dgm:prSet presAssocID="{0EC655F2-8F52-4D3D-A00E-850819BF7B42}" presName="parentText" presStyleLbl="node1" presStyleIdx="8" presStyleCnt="9">
        <dgm:presLayoutVars>
          <dgm:chMax val="0"/>
          <dgm:bulletEnabled val="1"/>
        </dgm:presLayoutVars>
      </dgm:prSet>
      <dgm:spPr/>
    </dgm:pt>
  </dgm:ptLst>
  <dgm:cxnLst>
    <dgm:cxn modelId="{A5282804-825E-49BA-B92C-4F2537F7D527}" type="presOf" srcId="{C3335809-BC06-4A8D-A426-82E54194F951}" destId="{09677B9A-D44D-442F-A2A3-DBA794C46375}" srcOrd="0" destOrd="0" presId="urn:microsoft.com/office/officeart/2005/8/layout/vList2"/>
    <dgm:cxn modelId="{6A46E706-727A-4AAD-AFF8-23FA1BCB1D82}" srcId="{9CFBF320-4ED7-470D-B307-3BCF9CA66403}" destId="{C65DE028-D1B4-4292-A6F1-836511C19B82}" srcOrd="7" destOrd="0" parTransId="{E876F9F5-A1CB-4AB0-834A-3EF41D72B26C}" sibTransId="{6C329F66-87E7-4806-BFEC-91A182C02899}"/>
    <dgm:cxn modelId="{BC41AF0B-30DF-48CB-A42D-7AA3666D1A18}" srcId="{9CFBF320-4ED7-470D-B307-3BCF9CA66403}" destId="{C3335809-BC06-4A8D-A426-82E54194F951}" srcOrd="0" destOrd="0" parTransId="{C12D7057-0CDF-42DF-9FAC-C47EAF43163A}" sibTransId="{24CA1859-130F-41AB-B8F3-9C72D6537AAC}"/>
    <dgm:cxn modelId="{A435770F-7056-4A15-809E-A2DD271A381F}" srcId="{9CFBF320-4ED7-470D-B307-3BCF9CA66403}" destId="{0ABCD705-A34E-4FE3-830C-401852D0C4EC}" srcOrd="2" destOrd="0" parTransId="{96C4EFAF-5194-4B86-9351-8A33932F87F7}" sibTransId="{7EFE596C-C825-4E7D-BA9F-CD124809EC3A}"/>
    <dgm:cxn modelId="{CC78062B-CB82-4D21-93BF-64FEB77482E9}" type="presOf" srcId="{0EC655F2-8F52-4D3D-A00E-850819BF7B42}" destId="{FF0FBF14-CEE1-4918-A57B-CB53B4F3FF91}" srcOrd="0" destOrd="0" presId="urn:microsoft.com/office/officeart/2005/8/layout/vList2"/>
    <dgm:cxn modelId="{39864833-1210-4E27-BA72-D4301E78D1F5}" type="presOf" srcId="{C65DE028-D1B4-4292-A6F1-836511C19B82}" destId="{E2E4E299-47EA-4E6A-8AAC-F5362B71DBC0}" srcOrd="0" destOrd="0" presId="urn:microsoft.com/office/officeart/2005/8/layout/vList2"/>
    <dgm:cxn modelId="{56AA653B-178F-474B-8CCC-6F1F12606A96}" srcId="{9CFBF320-4ED7-470D-B307-3BCF9CA66403}" destId="{73A54CE0-C383-43A0-9B83-EF388C5C971F}" srcOrd="5" destOrd="0" parTransId="{82E97E0D-3403-4A17-879F-887A4A577162}" sibTransId="{422E017C-2888-4BF0-9061-8EB0E9314D26}"/>
    <dgm:cxn modelId="{4F46075D-0433-43E4-B3E8-29DE6519E7FB}" srcId="{9CFBF320-4ED7-470D-B307-3BCF9CA66403}" destId="{7A598D29-20B0-46B7-AED8-3381CEF1F7E6}" srcOrd="1" destOrd="0" parTransId="{6408E142-A03F-46FF-B42C-8F1005104153}" sibTransId="{4689B08B-D7E6-475D-AEFB-8368282D573E}"/>
    <dgm:cxn modelId="{66D69642-C0F0-401C-B414-04903E82ECCB}" type="presOf" srcId="{150B6229-DEE3-43DD-B69F-C169D5E31DB7}" destId="{67E0F6BB-64DD-456E-81E6-6AB91FC81269}" srcOrd="0" destOrd="0" presId="urn:microsoft.com/office/officeart/2005/8/layout/vList2"/>
    <dgm:cxn modelId="{D091D645-55E4-4E09-8AA5-175E20BADC8E}" type="presOf" srcId="{73A54CE0-C383-43A0-9B83-EF388C5C971F}" destId="{1ED64CB1-5B3D-472D-B9D1-4C239F934140}" srcOrd="0" destOrd="0" presId="urn:microsoft.com/office/officeart/2005/8/layout/vList2"/>
    <dgm:cxn modelId="{D728524F-2212-4F7F-9C49-51724069CD54}" type="presOf" srcId="{8C93EDE4-DDC2-4EF2-B4B6-8CBBEB780672}" destId="{12DE5801-D8CA-42A8-93EF-FE0638CA749F}" srcOrd="0" destOrd="0" presId="urn:microsoft.com/office/officeart/2005/8/layout/vList2"/>
    <dgm:cxn modelId="{8E759A75-CB65-4660-BFEB-7904C641246D}" type="presOf" srcId="{9CFBF320-4ED7-470D-B307-3BCF9CA66403}" destId="{79F78B77-19A8-4F00-9C9F-937914FE18B8}" srcOrd="0" destOrd="0" presId="urn:microsoft.com/office/officeart/2005/8/layout/vList2"/>
    <dgm:cxn modelId="{8AF86EA4-8F79-4690-97B5-E162885EE8BA}" type="presOf" srcId="{31AE2504-77EE-4C43-822C-5B54C3DD98B7}" destId="{58C7DD6E-2532-4BD4-B11D-3CE7F0265CCA}" srcOrd="0" destOrd="0" presId="urn:microsoft.com/office/officeart/2005/8/layout/vList2"/>
    <dgm:cxn modelId="{D9E174AC-0D2F-4369-9FF9-4D8AF0EA97E1}" srcId="{9CFBF320-4ED7-470D-B307-3BCF9CA66403}" destId="{150B6229-DEE3-43DD-B69F-C169D5E31DB7}" srcOrd="4" destOrd="0" parTransId="{6BBA5D49-A8BD-4377-A138-DC0D3AB30718}" sibTransId="{0CBE48F9-2F98-4E56-9462-DE6106BC8842}"/>
    <dgm:cxn modelId="{8DBF5EBE-B2F1-4C82-8ABD-E7BECF8B1057}" srcId="{9CFBF320-4ED7-470D-B307-3BCF9CA66403}" destId="{31AE2504-77EE-4C43-822C-5B54C3DD98B7}" srcOrd="3" destOrd="0" parTransId="{3F5F014A-4961-40C3-A5F4-A0EB5199CF51}" sibTransId="{717C1571-E24E-4639-B871-E9411230D14C}"/>
    <dgm:cxn modelId="{F8E6D7CF-CFE2-417B-8905-DD36558C1193}" type="presOf" srcId="{7A598D29-20B0-46B7-AED8-3381CEF1F7E6}" destId="{200D40F8-D5B2-40CE-9C4A-0A6D85FAA367}" srcOrd="0" destOrd="0" presId="urn:microsoft.com/office/officeart/2005/8/layout/vList2"/>
    <dgm:cxn modelId="{11D47ADA-8AA1-4D3B-B336-D9EE219F05D6}" srcId="{9CFBF320-4ED7-470D-B307-3BCF9CA66403}" destId="{0EC655F2-8F52-4D3D-A00E-850819BF7B42}" srcOrd="8" destOrd="0" parTransId="{7520FCD7-4D36-4D9B-81DC-7327A3C49EAE}" sibTransId="{9DF7FBD6-C8C7-428F-BC49-24D1BDAC1415}"/>
    <dgm:cxn modelId="{117574ED-AC66-442B-B5DB-B35F006D9350}" srcId="{9CFBF320-4ED7-470D-B307-3BCF9CA66403}" destId="{8C93EDE4-DDC2-4EF2-B4B6-8CBBEB780672}" srcOrd="6" destOrd="0" parTransId="{FA95694C-AB95-4ED3-8CAC-FB1ACB0C8AD2}" sibTransId="{E5039887-4C53-4E9B-AEE9-83ACD97D91D7}"/>
    <dgm:cxn modelId="{FEA714F5-8DDA-41BB-92C6-14FE5C5123E6}" type="presOf" srcId="{0ABCD705-A34E-4FE3-830C-401852D0C4EC}" destId="{6711EA0D-66C3-4299-ABEF-D1DA5296CC13}" srcOrd="0" destOrd="0" presId="urn:microsoft.com/office/officeart/2005/8/layout/vList2"/>
    <dgm:cxn modelId="{EFE56F34-4D2E-4A84-AA70-B63D894B9795}" type="presParOf" srcId="{79F78B77-19A8-4F00-9C9F-937914FE18B8}" destId="{09677B9A-D44D-442F-A2A3-DBA794C46375}" srcOrd="0" destOrd="0" presId="urn:microsoft.com/office/officeart/2005/8/layout/vList2"/>
    <dgm:cxn modelId="{F394BAD9-F0D9-47E9-A516-978268A9D094}" type="presParOf" srcId="{79F78B77-19A8-4F00-9C9F-937914FE18B8}" destId="{878C332C-3970-421A-BB77-5D137FC8FF68}" srcOrd="1" destOrd="0" presId="urn:microsoft.com/office/officeart/2005/8/layout/vList2"/>
    <dgm:cxn modelId="{B93BE55F-7A1E-498A-9E94-9C41F414373D}" type="presParOf" srcId="{79F78B77-19A8-4F00-9C9F-937914FE18B8}" destId="{200D40F8-D5B2-40CE-9C4A-0A6D85FAA367}" srcOrd="2" destOrd="0" presId="urn:microsoft.com/office/officeart/2005/8/layout/vList2"/>
    <dgm:cxn modelId="{20A01E6A-DBE2-4982-85F5-08CA6C4A912F}" type="presParOf" srcId="{79F78B77-19A8-4F00-9C9F-937914FE18B8}" destId="{5B2DD69C-5F3F-4545-9019-F49B2A1D4113}" srcOrd="3" destOrd="0" presId="urn:microsoft.com/office/officeart/2005/8/layout/vList2"/>
    <dgm:cxn modelId="{26FAD099-DA49-4816-8067-3FDA6B5A975E}" type="presParOf" srcId="{79F78B77-19A8-4F00-9C9F-937914FE18B8}" destId="{6711EA0D-66C3-4299-ABEF-D1DA5296CC13}" srcOrd="4" destOrd="0" presId="urn:microsoft.com/office/officeart/2005/8/layout/vList2"/>
    <dgm:cxn modelId="{39BD0E18-E3DB-48B0-8F77-5BF0102D2BB3}" type="presParOf" srcId="{79F78B77-19A8-4F00-9C9F-937914FE18B8}" destId="{17E7DA28-2B23-424A-A2E7-5984DE3B101A}" srcOrd="5" destOrd="0" presId="urn:microsoft.com/office/officeart/2005/8/layout/vList2"/>
    <dgm:cxn modelId="{2C43BD49-3C4E-4CF7-907A-B31C7837090A}" type="presParOf" srcId="{79F78B77-19A8-4F00-9C9F-937914FE18B8}" destId="{58C7DD6E-2532-4BD4-B11D-3CE7F0265CCA}" srcOrd="6" destOrd="0" presId="urn:microsoft.com/office/officeart/2005/8/layout/vList2"/>
    <dgm:cxn modelId="{A4B34FFB-9A72-46C6-8414-21B05472FF7C}" type="presParOf" srcId="{79F78B77-19A8-4F00-9C9F-937914FE18B8}" destId="{57EA17B8-FA75-4C37-800D-91280245EDC9}" srcOrd="7" destOrd="0" presId="urn:microsoft.com/office/officeart/2005/8/layout/vList2"/>
    <dgm:cxn modelId="{A9E6E88C-1F29-420A-94F3-41749A581A5A}" type="presParOf" srcId="{79F78B77-19A8-4F00-9C9F-937914FE18B8}" destId="{67E0F6BB-64DD-456E-81E6-6AB91FC81269}" srcOrd="8" destOrd="0" presId="urn:microsoft.com/office/officeart/2005/8/layout/vList2"/>
    <dgm:cxn modelId="{8C1809A6-A886-4A52-BE4B-9C8CD539C1BE}" type="presParOf" srcId="{79F78B77-19A8-4F00-9C9F-937914FE18B8}" destId="{49B74440-674C-455C-8CC0-61867E870C60}" srcOrd="9" destOrd="0" presId="urn:microsoft.com/office/officeart/2005/8/layout/vList2"/>
    <dgm:cxn modelId="{D27F6ED1-B8DE-4601-9DAE-E97159B33B6D}" type="presParOf" srcId="{79F78B77-19A8-4F00-9C9F-937914FE18B8}" destId="{1ED64CB1-5B3D-472D-B9D1-4C239F934140}" srcOrd="10" destOrd="0" presId="urn:microsoft.com/office/officeart/2005/8/layout/vList2"/>
    <dgm:cxn modelId="{75AB7873-6571-4A53-87F5-A2A6D9E52E70}" type="presParOf" srcId="{79F78B77-19A8-4F00-9C9F-937914FE18B8}" destId="{1DD2D3D6-7843-46E5-8DF8-3AFDF91CAC23}" srcOrd="11" destOrd="0" presId="urn:microsoft.com/office/officeart/2005/8/layout/vList2"/>
    <dgm:cxn modelId="{17D954F5-0099-4EDB-9970-1057453FE7F9}" type="presParOf" srcId="{79F78B77-19A8-4F00-9C9F-937914FE18B8}" destId="{12DE5801-D8CA-42A8-93EF-FE0638CA749F}" srcOrd="12" destOrd="0" presId="urn:microsoft.com/office/officeart/2005/8/layout/vList2"/>
    <dgm:cxn modelId="{8F440DB1-C798-4986-A660-3FE44F75F450}" type="presParOf" srcId="{79F78B77-19A8-4F00-9C9F-937914FE18B8}" destId="{2532E4A9-CEE4-4EF3-A3D9-28ED46A4D826}" srcOrd="13" destOrd="0" presId="urn:microsoft.com/office/officeart/2005/8/layout/vList2"/>
    <dgm:cxn modelId="{51FA5DC4-7AD0-45D6-BE63-CB9ADE6D5457}" type="presParOf" srcId="{79F78B77-19A8-4F00-9C9F-937914FE18B8}" destId="{E2E4E299-47EA-4E6A-8AAC-F5362B71DBC0}" srcOrd="14" destOrd="0" presId="urn:microsoft.com/office/officeart/2005/8/layout/vList2"/>
    <dgm:cxn modelId="{272C7B86-50C1-476F-8DFF-66D72ACA9E70}" type="presParOf" srcId="{79F78B77-19A8-4F00-9C9F-937914FE18B8}" destId="{5A8B11B8-18E5-4DEC-A9E4-82B8D6F6C42E}" srcOrd="15" destOrd="0" presId="urn:microsoft.com/office/officeart/2005/8/layout/vList2"/>
    <dgm:cxn modelId="{ABB86994-5154-4183-8331-6A0464640DDB}" type="presParOf" srcId="{79F78B77-19A8-4F00-9C9F-937914FE18B8}" destId="{FF0FBF14-CEE1-4918-A57B-CB53B4F3FF91}"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2B520-EAA5-4658-B4BA-A9DC05B4B42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A3BDD52-0573-4781-B4FA-AE76F7D0D9FF}">
      <dgm:prSet custT="1"/>
      <dgm:spPr>
        <a:solidFill>
          <a:srgbClr val="67923D"/>
        </a:solidFill>
      </dgm:spPr>
      <dgm:t>
        <a:bodyPr/>
        <a:lstStyle/>
        <a:p>
          <a:r>
            <a:rPr lang="en-US" sz="2400" dirty="0"/>
            <a:t>Climate Resilience</a:t>
          </a:r>
        </a:p>
      </dgm:t>
    </dgm:pt>
    <dgm:pt modelId="{EBE64ADE-4E16-4336-A090-8D76F9F352CE}" type="parTrans" cxnId="{B92DB912-EC73-496A-B332-F53B98C98DDA}">
      <dgm:prSet/>
      <dgm:spPr/>
      <dgm:t>
        <a:bodyPr/>
        <a:lstStyle/>
        <a:p>
          <a:endParaRPr lang="en-US"/>
        </a:p>
      </dgm:t>
    </dgm:pt>
    <dgm:pt modelId="{D8A34A39-016E-4D1A-BD50-1C4EB5AF1DAC}" type="sibTrans" cxnId="{B92DB912-EC73-496A-B332-F53B98C98DDA}">
      <dgm:prSet/>
      <dgm:spPr/>
      <dgm:t>
        <a:bodyPr/>
        <a:lstStyle/>
        <a:p>
          <a:endParaRPr lang="en-US"/>
        </a:p>
      </dgm:t>
    </dgm:pt>
    <dgm:pt modelId="{0197F58C-642D-43B8-9434-46EAFBF5EFFA}">
      <dgm:prSet custT="1"/>
      <dgm:spPr>
        <a:solidFill>
          <a:srgbClr val="67923D"/>
        </a:solidFill>
      </dgm:spPr>
      <dgm:t>
        <a:bodyPr/>
        <a:lstStyle/>
        <a:p>
          <a:r>
            <a:rPr lang="en-US" sz="2400" dirty="0"/>
            <a:t>Sustainable Land Use and Infrastructure</a:t>
          </a:r>
        </a:p>
      </dgm:t>
    </dgm:pt>
    <dgm:pt modelId="{38CA4F44-AA35-4A00-AB8E-10EF9E181037}" type="parTrans" cxnId="{6427EDE9-3F1E-4F9F-927A-9DCEC4BABCC4}">
      <dgm:prSet/>
      <dgm:spPr/>
      <dgm:t>
        <a:bodyPr/>
        <a:lstStyle/>
        <a:p>
          <a:endParaRPr lang="en-US"/>
        </a:p>
      </dgm:t>
    </dgm:pt>
    <dgm:pt modelId="{C35E1858-A10B-4B05-BE95-2B58AC49F988}" type="sibTrans" cxnId="{6427EDE9-3F1E-4F9F-927A-9DCEC4BABCC4}">
      <dgm:prSet/>
      <dgm:spPr/>
      <dgm:t>
        <a:bodyPr/>
        <a:lstStyle/>
        <a:p>
          <a:endParaRPr lang="en-US"/>
        </a:p>
      </dgm:t>
    </dgm:pt>
    <dgm:pt modelId="{03363FBE-9789-4BE8-8B15-DD44876AB826}">
      <dgm:prSet custT="1"/>
      <dgm:spPr>
        <a:solidFill>
          <a:srgbClr val="67923D"/>
        </a:solidFill>
      </dgm:spPr>
      <dgm:t>
        <a:bodyPr/>
        <a:lstStyle/>
        <a:p>
          <a:r>
            <a:rPr lang="en-US" sz="2400" dirty="0"/>
            <a:t>Hazard Mitigation and Emergency Management</a:t>
          </a:r>
        </a:p>
      </dgm:t>
    </dgm:pt>
    <dgm:pt modelId="{2B003A35-35BF-49BB-AF52-3F3DBD23DB4C}" type="parTrans" cxnId="{1FB95706-7550-454C-8194-2A72286EB318}">
      <dgm:prSet/>
      <dgm:spPr/>
      <dgm:t>
        <a:bodyPr/>
        <a:lstStyle/>
        <a:p>
          <a:endParaRPr lang="en-US"/>
        </a:p>
      </dgm:t>
    </dgm:pt>
    <dgm:pt modelId="{3EBA5604-6B5B-49D1-A3A2-424B9563F63B}" type="sibTrans" cxnId="{1FB95706-7550-454C-8194-2A72286EB318}">
      <dgm:prSet/>
      <dgm:spPr/>
      <dgm:t>
        <a:bodyPr/>
        <a:lstStyle/>
        <a:p>
          <a:endParaRPr lang="en-US"/>
        </a:p>
      </dgm:t>
    </dgm:pt>
    <dgm:pt modelId="{BF66C2F7-08C8-4EEB-9AB0-C21ABE79682A}" type="pres">
      <dgm:prSet presAssocID="{ED82B520-EAA5-4658-B4BA-A9DC05B4B42D}" presName="linear" presStyleCnt="0">
        <dgm:presLayoutVars>
          <dgm:animLvl val="lvl"/>
          <dgm:resizeHandles val="exact"/>
        </dgm:presLayoutVars>
      </dgm:prSet>
      <dgm:spPr/>
    </dgm:pt>
    <dgm:pt modelId="{A6BC9470-3FAC-4E96-87F7-B35EE62DFEB7}" type="pres">
      <dgm:prSet presAssocID="{3A3BDD52-0573-4781-B4FA-AE76F7D0D9FF}" presName="parentText" presStyleLbl="node1" presStyleIdx="0" presStyleCnt="3">
        <dgm:presLayoutVars>
          <dgm:chMax val="0"/>
          <dgm:bulletEnabled val="1"/>
        </dgm:presLayoutVars>
      </dgm:prSet>
      <dgm:spPr/>
    </dgm:pt>
    <dgm:pt modelId="{0D0F80A0-A409-4B4A-ADE1-83BDE99505A6}" type="pres">
      <dgm:prSet presAssocID="{D8A34A39-016E-4D1A-BD50-1C4EB5AF1DAC}" presName="spacer" presStyleCnt="0"/>
      <dgm:spPr/>
    </dgm:pt>
    <dgm:pt modelId="{3872ECB7-C744-47AE-AB50-0CC0D6C12B09}" type="pres">
      <dgm:prSet presAssocID="{0197F58C-642D-43B8-9434-46EAFBF5EFFA}" presName="parentText" presStyleLbl="node1" presStyleIdx="1" presStyleCnt="3">
        <dgm:presLayoutVars>
          <dgm:chMax val="0"/>
          <dgm:bulletEnabled val="1"/>
        </dgm:presLayoutVars>
      </dgm:prSet>
      <dgm:spPr/>
    </dgm:pt>
    <dgm:pt modelId="{ADED30E5-C82B-46FB-A84C-C79E4A086911}" type="pres">
      <dgm:prSet presAssocID="{C35E1858-A10B-4B05-BE95-2B58AC49F988}" presName="spacer" presStyleCnt="0"/>
      <dgm:spPr/>
    </dgm:pt>
    <dgm:pt modelId="{32068112-38A3-45BD-84DD-490841FBD8CD}" type="pres">
      <dgm:prSet presAssocID="{03363FBE-9789-4BE8-8B15-DD44876AB826}" presName="parentText" presStyleLbl="node1" presStyleIdx="2" presStyleCnt="3">
        <dgm:presLayoutVars>
          <dgm:chMax val="0"/>
          <dgm:bulletEnabled val="1"/>
        </dgm:presLayoutVars>
      </dgm:prSet>
      <dgm:spPr/>
    </dgm:pt>
  </dgm:ptLst>
  <dgm:cxnLst>
    <dgm:cxn modelId="{1FB95706-7550-454C-8194-2A72286EB318}" srcId="{ED82B520-EAA5-4658-B4BA-A9DC05B4B42D}" destId="{03363FBE-9789-4BE8-8B15-DD44876AB826}" srcOrd="2" destOrd="0" parTransId="{2B003A35-35BF-49BB-AF52-3F3DBD23DB4C}" sibTransId="{3EBA5604-6B5B-49D1-A3A2-424B9563F63B}"/>
    <dgm:cxn modelId="{B92DB912-EC73-496A-B332-F53B98C98DDA}" srcId="{ED82B520-EAA5-4658-B4BA-A9DC05B4B42D}" destId="{3A3BDD52-0573-4781-B4FA-AE76F7D0D9FF}" srcOrd="0" destOrd="0" parTransId="{EBE64ADE-4E16-4336-A090-8D76F9F352CE}" sibTransId="{D8A34A39-016E-4D1A-BD50-1C4EB5AF1DAC}"/>
    <dgm:cxn modelId="{2DAA5E13-9B9B-49DE-A747-3FF06351CF62}" type="presOf" srcId="{ED82B520-EAA5-4658-B4BA-A9DC05B4B42D}" destId="{BF66C2F7-08C8-4EEB-9AB0-C21ABE79682A}" srcOrd="0" destOrd="0" presId="urn:microsoft.com/office/officeart/2005/8/layout/vList2"/>
    <dgm:cxn modelId="{91EE481B-A60C-4129-AECD-69FAAF8E7A0B}" type="presOf" srcId="{0197F58C-642D-43B8-9434-46EAFBF5EFFA}" destId="{3872ECB7-C744-47AE-AB50-0CC0D6C12B09}" srcOrd="0" destOrd="0" presId="urn:microsoft.com/office/officeart/2005/8/layout/vList2"/>
    <dgm:cxn modelId="{6E389F77-498B-47CA-8F36-80E86D382CC4}" type="presOf" srcId="{3A3BDD52-0573-4781-B4FA-AE76F7D0D9FF}" destId="{A6BC9470-3FAC-4E96-87F7-B35EE62DFEB7}" srcOrd="0" destOrd="0" presId="urn:microsoft.com/office/officeart/2005/8/layout/vList2"/>
    <dgm:cxn modelId="{0A9C915A-5FB9-4CF1-8435-5FBAE4B906BE}" type="presOf" srcId="{03363FBE-9789-4BE8-8B15-DD44876AB826}" destId="{32068112-38A3-45BD-84DD-490841FBD8CD}" srcOrd="0" destOrd="0" presId="urn:microsoft.com/office/officeart/2005/8/layout/vList2"/>
    <dgm:cxn modelId="{6427EDE9-3F1E-4F9F-927A-9DCEC4BABCC4}" srcId="{ED82B520-EAA5-4658-B4BA-A9DC05B4B42D}" destId="{0197F58C-642D-43B8-9434-46EAFBF5EFFA}" srcOrd="1" destOrd="0" parTransId="{38CA4F44-AA35-4A00-AB8E-10EF9E181037}" sibTransId="{C35E1858-A10B-4B05-BE95-2B58AC49F988}"/>
    <dgm:cxn modelId="{50DB1F74-E4C5-493B-B88A-EBA7D270CAF0}" type="presParOf" srcId="{BF66C2F7-08C8-4EEB-9AB0-C21ABE79682A}" destId="{A6BC9470-3FAC-4E96-87F7-B35EE62DFEB7}" srcOrd="0" destOrd="0" presId="urn:microsoft.com/office/officeart/2005/8/layout/vList2"/>
    <dgm:cxn modelId="{282B0D7E-AB41-4CDC-AB66-E75C6C7BD4CA}" type="presParOf" srcId="{BF66C2F7-08C8-4EEB-9AB0-C21ABE79682A}" destId="{0D0F80A0-A409-4B4A-ADE1-83BDE99505A6}" srcOrd="1" destOrd="0" presId="urn:microsoft.com/office/officeart/2005/8/layout/vList2"/>
    <dgm:cxn modelId="{43A8C833-B24B-4693-8F56-FB43ABA2DBC8}" type="presParOf" srcId="{BF66C2F7-08C8-4EEB-9AB0-C21ABE79682A}" destId="{3872ECB7-C744-47AE-AB50-0CC0D6C12B09}" srcOrd="2" destOrd="0" presId="urn:microsoft.com/office/officeart/2005/8/layout/vList2"/>
    <dgm:cxn modelId="{97A95B7D-4C75-4EA4-B601-54ECEA8FA962}" type="presParOf" srcId="{BF66C2F7-08C8-4EEB-9AB0-C21ABE79682A}" destId="{ADED30E5-C82B-46FB-A84C-C79E4A086911}" srcOrd="3" destOrd="0" presId="urn:microsoft.com/office/officeart/2005/8/layout/vList2"/>
    <dgm:cxn modelId="{3ACDBE0D-54F7-42C0-ABB3-FE898327D49D}" type="presParOf" srcId="{BF66C2F7-08C8-4EEB-9AB0-C21ABE79682A}" destId="{32068112-38A3-45BD-84DD-490841FBD8C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5829D1-FDC8-46C7-A8F6-9F0E728F0643}" type="doc">
      <dgm:prSet loTypeId="urn:microsoft.com/office/officeart/2005/8/layout/cycle2" loCatId="cycle" qsTypeId="urn:microsoft.com/office/officeart/2005/8/quickstyle/simple1" qsCatId="simple" csTypeId="urn:microsoft.com/office/officeart/2005/8/colors/accent3_2" csCatId="accent3" phldr="1"/>
      <dgm:spPr/>
      <dgm:t>
        <a:bodyPr/>
        <a:lstStyle/>
        <a:p>
          <a:endParaRPr lang="en-US"/>
        </a:p>
      </dgm:t>
    </dgm:pt>
    <dgm:pt modelId="{B4212A72-9EE9-4B6D-ADCF-32F758606915}">
      <dgm:prSet phldrT="[Text]" phldr="0" custT="1"/>
      <dgm:spPr>
        <a:solidFill>
          <a:srgbClr val="67923D"/>
        </a:solidFill>
      </dgm:spPr>
      <dgm:t>
        <a:bodyPr/>
        <a:lstStyle/>
        <a:p>
          <a:r>
            <a:rPr lang="en-US" sz="1100" b="0" dirty="0"/>
            <a:t>State Investment</a:t>
          </a:r>
        </a:p>
      </dgm:t>
    </dgm:pt>
    <dgm:pt modelId="{F85326AF-3745-46ED-99A8-ECDFE7D2E7DA}" type="parTrans" cxnId="{DC2BCCD6-9E5F-4F1C-9C55-B6660A28D59E}">
      <dgm:prSet/>
      <dgm:spPr/>
      <dgm:t>
        <a:bodyPr/>
        <a:lstStyle/>
        <a:p>
          <a:endParaRPr lang="en-US"/>
        </a:p>
      </dgm:t>
    </dgm:pt>
    <dgm:pt modelId="{300ADB76-F70A-46FB-BD25-51F721A8DCAD}" type="sibTrans" cxnId="{DC2BCCD6-9E5F-4F1C-9C55-B6660A28D59E}">
      <dgm:prSet/>
      <dgm:spPr/>
      <dgm:t>
        <a:bodyPr/>
        <a:lstStyle/>
        <a:p>
          <a:endParaRPr lang="en-US"/>
        </a:p>
      </dgm:t>
    </dgm:pt>
    <dgm:pt modelId="{E1840739-9D18-43FB-B1D1-C92042BF822E}">
      <dgm:prSet phldrT="[Text]" phldr="0" custT="1"/>
      <dgm:spPr>
        <a:solidFill>
          <a:srgbClr val="67923D"/>
        </a:solidFill>
      </dgm:spPr>
      <dgm:t>
        <a:bodyPr/>
        <a:lstStyle/>
        <a:p>
          <a:r>
            <a:rPr lang="en-US" sz="1100" dirty="0"/>
            <a:t>Support for Network Coordinator</a:t>
          </a:r>
        </a:p>
      </dgm:t>
    </dgm:pt>
    <dgm:pt modelId="{7FA6BF10-2E83-4FBD-BBFB-5E015D551E3D}" type="parTrans" cxnId="{A4E58386-8CBF-4F13-846C-18358490E391}">
      <dgm:prSet/>
      <dgm:spPr/>
      <dgm:t>
        <a:bodyPr/>
        <a:lstStyle/>
        <a:p>
          <a:endParaRPr lang="en-US"/>
        </a:p>
      </dgm:t>
    </dgm:pt>
    <dgm:pt modelId="{E1CFEF2C-12B0-4301-B4FC-72A2947562FD}" type="sibTrans" cxnId="{A4E58386-8CBF-4F13-846C-18358490E391}">
      <dgm:prSet/>
      <dgm:spPr/>
      <dgm:t>
        <a:bodyPr/>
        <a:lstStyle/>
        <a:p>
          <a:endParaRPr lang="en-US"/>
        </a:p>
      </dgm:t>
    </dgm:pt>
    <dgm:pt modelId="{E0A8185B-4E68-4B5E-A295-18C776E51CDB}">
      <dgm:prSet phldrT="[Text]" phldr="0" custT="1"/>
      <dgm:spPr>
        <a:solidFill>
          <a:srgbClr val="335C64"/>
        </a:solidFill>
      </dgm:spPr>
      <dgm:t>
        <a:bodyPr/>
        <a:lstStyle/>
        <a:p>
          <a:r>
            <a:rPr lang="en-US" sz="1100" dirty="0"/>
            <a:t>Member-Generated Programs</a:t>
          </a:r>
        </a:p>
      </dgm:t>
    </dgm:pt>
    <dgm:pt modelId="{C3851350-2AA0-4479-BCE4-1B188E76AB52}" type="parTrans" cxnId="{D9FF9923-8A11-42B5-99FA-8678AA2FAE01}">
      <dgm:prSet/>
      <dgm:spPr/>
      <dgm:t>
        <a:bodyPr/>
        <a:lstStyle/>
        <a:p>
          <a:endParaRPr lang="en-US"/>
        </a:p>
      </dgm:t>
    </dgm:pt>
    <dgm:pt modelId="{DF8C915E-19A4-4449-93ED-24DF87970393}" type="sibTrans" cxnId="{D9FF9923-8A11-42B5-99FA-8678AA2FAE01}">
      <dgm:prSet/>
      <dgm:spPr/>
      <dgm:t>
        <a:bodyPr/>
        <a:lstStyle/>
        <a:p>
          <a:endParaRPr lang="en-US"/>
        </a:p>
      </dgm:t>
    </dgm:pt>
    <dgm:pt modelId="{789AD9CD-513C-4261-84A1-1A7FFBEBB2AB}">
      <dgm:prSet phldrT="[Text]" phldr="0" custT="1"/>
      <dgm:spPr>
        <a:solidFill>
          <a:srgbClr val="0A3542"/>
        </a:solidFill>
      </dgm:spPr>
      <dgm:t>
        <a:bodyPr/>
        <a:lstStyle/>
        <a:p>
          <a:r>
            <a:rPr lang="en-US" sz="1050" dirty="0"/>
            <a:t>Community Engagement</a:t>
          </a:r>
        </a:p>
      </dgm:t>
    </dgm:pt>
    <dgm:pt modelId="{23CE0DE2-5BFB-4A2B-BA11-B52F02833A04}" type="parTrans" cxnId="{73FEBCE3-BFFA-4C06-AA2C-02BC393816D2}">
      <dgm:prSet/>
      <dgm:spPr/>
      <dgm:t>
        <a:bodyPr/>
        <a:lstStyle/>
        <a:p>
          <a:endParaRPr lang="en-US"/>
        </a:p>
      </dgm:t>
    </dgm:pt>
    <dgm:pt modelId="{10109533-A8AE-4BB0-91AB-585B5EDACCB6}" type="sibTrans" cxnId="{73FEBCE3-BFFA-4C06-AA2C-02BC393816D2}">
      <dgm:prSet/>
      <dgm:spPr/>
      <dgm:t>
        <a:bodyPr/>
        <a:lstStyle/>
        <a:p>
          <a:endParaRPr lang="en-US"/>
        </a:p>
      </dgm:t>
    </dgm:pt>
    <dgm:pt modelId="{2621B4BC-15FB-488D-823D-840B1071DE22}">
      <dgm:prSet phldrT="[Text]" phldr="0"/>
      <dgm:spPr>
        <a:solidFill>
          <a:srgbClr val="0A3542"/>
        </a:solidFill>
      </dgm:spPr>
      <dgm:t>
        <a:bodyPr/>
        <a:lstStyle/>
        <a:p>
          <a:r>
            <a:rPr lang="en-US" dirty="0"/>
            <a:t>Community Trust</a:t>
          </a:r>
        </a:p>
      </dgm:t>
    </dgm:pt>
    <dgm:pt modelId="{064D5D6E-CA21-463E-9875-8093D8C9B39D}" type="parTrans" cxnId="{99E00746-55F8-4312-B165-613A781D1D4E}">
      <dgm:prSet/>
      <dgm:spPr/>
      <dgm:t>
        <a:bodyPr/>
        <a:lstStyle/>
        <a:p>
          <a:endParaRPr lang="en-US"/>
        </a:p>
      </dgm:t>
    </dgm:pt>
    <dgm:pt modelId="{3B386D7E-B78D-4C49-9AA1-06806BA17416}" type="sibTrans" cxnId="{99E00746-55F8-4312-B165-613A781D1D4E}">
      <dgm:prSet/>
      <dgm:spPr/>
      <dgm:t>
        <a:bodyPr/>
        <a:lstStyle/>
        <a:p>
          <a:endParaRPr lang="en-US"/>
        </a:p>
      </dgm:t>
    </dgm:pt>
    <dgm:pt modelId="{D8F31A8E-E19A-4BE4-8FF4-B208B373DAE5}" type="pres">
      <dgm:prSet presAssocID="{FB5829D1-FDC8-46C7-A8F6-9F0E728F0643}" presName="cycle" presStyleCnt="0">
        <dgm:presLayoutVars>
          <dgm:dir/>
          <dgm:resizeHandles val="exact"/>
        </dgm:presLayoutVars>
      </dgm:prSet>
      <dgm:spPr/>
    </dgm:pt>
    <dgm:pt modelId="{ECC2A7CB-85BD-4F1E-81D4-EBF2B327CC8D}" type="pres">
      <dgm:prSet presAssocID="{B4212A72-9EE9-4B6D-ADCF-32F758606915}" presName="node" presStyleLbl="node1" presStyleIdx="0" presStyleCnt="5">
        <dgm:presLayoutVars>
          <dgm:bulletEnabled val="1"/>
        </dgm:presLayoutVars>
      </dgm:prSet>
      <dgm:spPr/>
    </dgm:pt>
    <dgm:pt modelId="{BE989101-2C1F-4AD0-9133-BEAC9E88D1D9}" type="pres">
      <dgm:prSet presAssocID="{300ADB76-F70A-46FB-BD25-51F721A8DCAD}" presName="sibTrans" presStyleLbl="sibTrans2D1" presStyleIdx="0" presStyleCnt="5"/>
      <dgm:spPr/>
    </dgm:pt>
    <dgm:pt modelId="{56474770-6BED-44FD-94C5-6B6911BB1A8C}" type="pres">
      <dgm:prSet presAssocID="{300ADB76-F70A-46FB-BD25-51F721A8DCAD}" presName="connectorText" presStyleLbl="sibTrans2D1" presStyleIdx="0" presStyleCnt="5"/>
      <dgm:spPr/>
    </dgm:pt>
    <dgm:pt modelId="{56ADEAEE-4672-4F46-8DD1-A9A2D9670ABD}" type="pres">
      <dgm:prSet presAssocID="{E1840739-9D18-43FB-B1D1-C92042BF822E}" presName="node" presStyleLbl="node1" presStyleIdx="1" presStyleCnt="5">
        <dgm:presLayoutVars>
          <dgm:bulletEnabled val="1"/>
        </dgm:presLayoutVars>
      </dgm:prSet>
      <dgm:spPr/>
    </dgm:pt>
    <dgm:pt modelId="{40DF4121-6B66-4B38-9B9A-EA34CBCEAA4F}" type="pres">
      <dgm:prSet presAssocID="{E1CFEF2C-12B0-4301-B4FC-72A2947562FD}" presName="sibTrans" presStyleLbl="sibTrans2D1" presStyleIdx="1" presStyleCnt="5"/>
      <dgm:spPr/>
    </dgm:pt>
    <dgm:pt modelId="{50AAC904-F12A-46F2-8C2A-93F33BA791D3}" type="pres">
      <dgm:prSet presAssocID="{E1CFEF2C-12B0-4301-B4FC-72A2947562FD}" presName="connectorText" presStyleLbl="sibTrans2D1" presStyleIdx="1" presStyleCnt="5"/>
      <dgm:spPr/>
    </dgm:pt>
    <dgm:pt modelId="{6293A417-3950-44D2-A306-5CB63C99CD67}" type="pres">
      <dgm:prSet presAssocID="{E0A8185B-4E68-4B5E-A295-18C776E51CDB}" presName="node" presStyleLbl="node1" presStyleIdx="2" presStyleCnt="5">
        <dgm:presLayoutVars>
          <dgm:bulletEnabled val="1"/>
        </dgm:presLayoutVars>
      </dgm:prSet>
      <dgm:spPr/>
    </dgm:pt>
    <dgm:pt modelId="{FA65D0AC-361B-471A-A762-C0279652DB8B}" type="pres">
      <dgm:prSet presAssocID="{DF8C915E-19A4-4449-93ED-24DF87970393}" presName="sibTrans" presStyleLbl="sibTrans2D1" presStyleIdx="2" presStyleCnt="5"/>
      <dgm:spPr/>
    </dgm:pt>
    <dgm:pt modelId="{75170771-C73C-4340-8E48-604877F7E02A}" type="pres">
      <dgm:prSet presAssocID="{DF8C915E-19A4-4449-93ED-24DF87970393}" presName="connectorText" presStyleLbl="sibTrans2D1" presStyleIdx="2" presStyleCnt="5"/>
      <dgm:spPr/>
    </dgm:pt>
    <dgm:pt modelId="{26C37CF1-4453-4C4E-986D-24F9594FEB10}" type="pres">
      <dgm:prSet presAssocID="{789AD9CD-513C-4261-84A1-1A7FFBEBB2AB}" presName="node" presStyleLbl="node1" presStyleIdx="3" presStyleCnt="5">
        <dgm:presLayoutVars>
          <dgm:bulletEnabled val="1"/>
        </dgm:presLayoutVars>
      </dgm:prSet>
      <dgm:spPr/>
    </dgm:pt>
    <dgm:pt modelId="{C54FE9BA-7238-4ADC-B361-938A47B95AF9}" type="pres">
      <dgm:prSet presAssocID="{10109533-A8AE-4BB0-91AB-585B5EDACCB6}" presName="sibTrans" presStyleLbl="sibTrans2D1" presStyleIdx="3" presStyleCnt="5"/>
      <dgm:spPr/>
    </dgm:pt>
    <dgm:pt modelId="{88FC48A6-48FE-4979-8A31-6CDD5C37C04E}" type="pres">
      <dgm:prSet presAssocID="{10109533-A8AE-4BB0-91AB-585B5EDACCB6}" presName="connectorText" presStyleLbl="sibTrans2D1" presStyleIdx="3" presStyleCnt="5"/>
      <dgm:spPr/>
    </dgm:pt>
    <dgm:pt modelId="{358B4875-7D09-4224-AAB7-08EBF98B590F}" type="pres">
      <dgm:prSet presAssocID="{2621B4BC-15FB-488D-823D-840B1071DE22}" presName="node" presStyleLbl="node1" presStyleIdx="4" presStyleCnt="5">
        <dgm:presLayoutVars>
          <dgm:bulletEnabled val="1"/>
        </dgm:presLayoutVars>
      </dgm:prSet>
      <dgm:spPr/>
    </dgm:pt>
    <dgm:pt modelId="{3C8189A7-2F7F-4503-B73F-1FEB8955F288}" type="pres">
      <dgm:prSet presAssocID="{3B386D7E-B78D-4C49-9AA1-06806BA17416}" presName="sibTrans" presStyleLbl="sibTrans2D1" presStyleIdx="4" presStyleCnt="5"/>
      <dgm:spPr/>
    </dgm:pt>
    <dgm:pt modelId="{1F16CDFB-41AC-4E90-9154-E9DB54925207}" type="pres">
      <dgm:prSet presAssocID="{3B386D7E-B78D-4C49-9AA1-06806BA17416}" presName="connectorText" presStyleLbl="sibTrans2D1" presStyleIdx="4" presStyleCnt="5"/>
      <dgm:spPr/>
    </dgm:pt>
  </dgm:ptLst>
  <dgm:cxnLst>
    <dgm:cxn modelId="{E4143201-28E7-4632-89CE-2C6CD5960FF6}" type="presOf" srcId="{300ADB76-F70A-46FB-BD25-51F721A8DCAD}" destId="{BE989101-2C1F-4AD0-9133-BEAC9E88D1D9}" srcOrd="0" destOrd="0" presId="urn:microsoft.com/office/officeart/2005/8/layout/cycle2"/>
    <dgm:cxn modelId="{D9FF9923-8A11-42B5-99FA-8678AA2FAE01}" srcId="{FB5829D1-FDC8-46C7-A8F6-9F0E728F0643}" destId="{E0A8185B-4E68-4B5E-A295-18C776E51CDB}" srcOrd="2" destOrd="0" parTransId="{C3851350-2AA0-4479-BCE4-1B188E76AB52}" sibTransId="{DF8C915E-19A4-4449-93ED-24DF87970393}"/>
    <dgm:cxn modelId="{660F5B24-8829-4D89-89BA-6852A66B53A7}" type="presOf" srcId="{10109533-A8AE-4BB0-91AB-585B5EDACCB6}" destId="{C54FE9BA-7238-4ADC-B361-938A47B95AF9}" srcOrd="0" destOrd="0" presId="urn:microsoft.com/office/officeart/2005/8/layout/cycle2"/>
    <dgm:cxn modelId="{1FEDE42A-21E8-42DF-8348-F05C4827FB1C}" type="presOf" srcId="{E0A8185B-4E68-4B5E-A295-18C776E51CDB}" destId="{6293A417-3950-44D2-A306-5CB63C99CD67}" srcOrd="0" destOrd="0" presId="urn:microsoft.com/office/officeart/2005/8/layout/cycle2"/>
    <dgm:cxn modelId="{99E00746-55F8-4312-B165-613A781D1D4E}" srcId="{FB5829D1-FDC8-46C7-A8F6-9F0E728F0643}" destId="{2621B4BC-15FB-488D-823D-840B1071DE22}" srcOrd="4" destOrd="0" parTransId="{064D5D6E-CA21-463E-9875-8093D8C9B39D}" sibTransId="{3B386D7E-B78D-4C49-9AA1-06806BA17416}"/>
    <dgm:cxn modelId="{0A230267-B638-457C-A150-1C799EEBA306}" type="presOf" srcId="{2621B4BC-15FB-488D-823D-840B1071DE22}" destId="{358B4875-7D09-4224-AAB7-08EBF98B590F}" srcOrd="0" destOrd="0" presId="urn:microsoft.com/office/officeart/2005/8/layout/cycle2"/>
    <dgm:cxn modelId="{ED3CB667-D074-4180-A31D-7D2D79724958}" type="presOf" srcId="{DF8C915E-19A4-4449-93ED-24DF87970393}" destId="{FA65D0AC-361B-471A-A762-C0279652DB8B}" srcOrd="0" destOrd="0" presId="urn:microsoft.com/office/officeart/2005/8/layout/cycle2"/>
    <dgm:cxn modelId="{2DB3AD50-9147-4D33-A6F4-3955ED29CEA8}" type="presOf" srcId="{E1CFEF2C-12B0-4301-B4FC-72A2947562FD}" destId="{40DF4121-6B66-4B38-9B9A-EA34CBCEAA4F}" srcOrd="0" destOrd="0" presId="urn:microsoft.com/office/officeart/2005/8/layout/cycle2"/>
    <dgm:cxn modelId="{214C4174-712B-4E30-B2E1-DBA9AD19E7B0}" type="presOf" srcId="{E1CFEF2C-12B0-4301-B4FC-72A2947562FD}" destId="{50AAC904-F12A-46F2-8C2A-93F33BA791D3}" srcOrd="1" destOrd="0" presId="urn:microsoft.com/office/officeart/2005/8/layout/cycle2"/>
    <dgm:cxn modelId="{5522BE75-11A7-41FF-A554-88B8F11B7363}" type="presOf" srcId="{FB5829D1-FDC8-46C7-A8F6-9F0E728F0643}" destId="{D8F31A8E-E19A-4BE4-8FF4-B208B373DAE5}" srcOrd="0" destOrd="0" presId="urn:microsoft.com/office/officeart/2005/8/layout/cycle2"/>
    <dgm:cxn modelId="{38A97B77-2E91-48FE-B2F7-6FA4E2E07224}" type="presOf" srcId="{3B386D7E-B78D-4C49-9AA1-06806BA17416}" destId="{1F16CDFB-41AC-4E90-9154-E9DB54925207}" srcOrd="1" destOrd="0" presId="urn:microsoft.com/office/officeart/2005/8/layout/cycle2"/>
    <dgm:cxn modelId="{A0AC1958-0AB8-4B02-AD8B-6490785C3B54}" type="presOf" srcId="{DF8C915E-19A4-4449-93ED-24DF87970393}" destId="{75170771-C73C-4340-8E48-604877F7E02A}" srcOrd="1" destOrd="0" presId="urn:microsoft.com/office/officeart/2005/8/layout/cycle2"/>
    <dgm:cxn modelId="{872BBD58-C7EC-4A5C-8965-4A3F4F8ACFCC}" type="presOf" srcId="{789AD9CD-513C-4261-84A1-1A7FFBEBB2AB}" destId="{26C37CF1-4453-4C4E-986D-24F9594FEB10}" srcOrd="0" destOrd="0" presId="urn:microsoft.com/office/officeart/2005/8/layout/cycle2"/>
    <dgm:cxn modelId="{A4E58386-8CBF-4F13-846C-18358490E391}" srcId="{FB5829D1-FDC8-46C7-A8F6-9F0E728F0643}" destId="{E1840739-9D18-43FB-B1D1-C92042BF822E}" srcOrd="1" destOrd="0" parTransId="{7FA6BF10-2E83-4FBD-BBFB-5E015D551E3D}" sibTransId="{E1CFEF2C-12B0-4301-B4FC-72A2947562FD}"/>
    <dgm:cxn modelId="{8D6D98A5-E188-4C67-BA24-BC429996D655}" type="presOf" srcId="{3B386D7E-B78D-4C49-9AA1-06806BA17416}" destId="{3C8189A7-2F7F-4503-B73F-1FEB8955F288}" srcOrd="0" destOrd="0" presId="urn:microsoft.com/office/officeart/2005/8/layout/cycle2"/>
    <dgm:cxn modelId="{405080C7-D289-42C7-AFD2-23620F2B5B1D}" type="presOf" srcId="{300ADB76-F70A-46FB-BD25-51F721A8DCAD}" destId="{56474770-6BED-44FD-94C5-6B6911BB1A8C}" srcOrd="1" destOrd="0" presId="urn:microsoft.com/office/officeart/2005/8/layout/cycle2"/>
    <dgm:cxn modelId="{DC2BCCD6-9E5F-4F1C-9C55-B6660A28D59E}" srcId="{FB5829D1-FDC8-46C7-A8F6-9F0E728F0643}" destId="{B4212A72-9EE9-4B6D-ADCF-32F758606915}" srcOrd="0" destOrd="0" parTransId="{F85326AF-3745-46ED-99A8-ECDFE7D2E7DA}" sibTransId="{300ADB76-F70A-46FB-BD25-51F721A8DCAD}"/>
    <dgm:cxn modelId="{73FEBCE3-BFFA-4C06-AA2C-02BC393816D2}" srcId="{FB5829D1-FDC8-46C7-A8F6-9F0E728F0643}" destId="{789AD9CD-513C-4261-84A1-1A7FFBEBB2AB}" srcOrd="3" destOrd="0" parTransId="{23CE0DE2-5BFB-4A2B-BA11-B52F02833A04}" sibTransId="{10109533-A8AE-4BB0-91AB-585B5EDACCB6}"/>
    <dgm:cxn modelId="{1C28C4F8-368D-4E81-8EF1-B3FD377FC61B}" type="presOf" srcId="{10109533-A8AE-4BB0-91AB-585B5EDACCB6}" destId="{88FC48A6-48FE-4979-8A31-6CDD5C37C04E}" srcOrd="1" destOrd="0" presId="urn:microsoft.com/office/officeart/2005/8/layout/cycle2"/>
    <dgm:cxn modelId="{5A6EEAF8-7635-4D29-A986-540BF77E9A47}" type="presOf" srcId="{B4212A72-9EE9-4B6D-ADCF-32F758606915}" destId="{ECC2A7CB-85BD-4F1E-81D4-EBF2B327CC8D}" srcOrd="0" destOrd="0" presId="urn:microsoft.com/office/officeart/2005/8/layout/cycle2"/>
    <dgm:cxn modelId="{6A80DFFD-B503-4895-9228-93071D831B05}" type="presOf" srcId="{E1840739-9D18-43FB-B1D1-C92042BF822E}" destId="{56ADEAEE-4672-4F46-8DD1-A9A2D9670ABD}" srcOrd="0" destOrd="0" presId="urn:microsoft.com/office/officeart/2005/8/layout/cycle2"/>
    <dgm:cxn modelId="{BE14E4CC-A3AA-4B53-9C89-F008A73F7C0A}" type="presParOf" srcId="{D8F31A8E-E19A-4BE4-8FF4-B208B373DAE5}" destId="{ECC2A7CB-85BD-4F1E-81D4-EBF2B327CC8D}" srcOrd="0" destOrd="0" presId="urn:microsoft.com/office/officeart/2005/8/layout/cycle2"/>
    <dgm:cxn modelId="{FE1A148F-B15F-441F-AF69-BF739C5F7B85}" type="presParOf" srcId="{D8F31A8E-E19A-4BE4-8FF4-B208B373DAE5}" destId="{BE989101-2C1F-4AD0-9133-BEAC9E88D1D9}" srcOrd="1" destOrd="0" presId="urn:microsoft.com/office/officeart/2005/8/layout/cycle2"/>
    <dgm:cxn modelId="{5A245F20-6FC8-45D3-A80D-F421DE857726}" type="presParOf" srcId="{BE989101-2C1F-4AD0-9133-BEAC9E88D1D9}" destId="{56474770-6BED-44FD-94C5-6B6911BB1A8C}" srcOrd="0" destOrd="0" presId="urn:microsoft.com/office/officeart/2005/8/layout/cycle2"/>
    <dgm:cxn modelId="{2F1FE9C4-3090-43B8-93A8-1E3E1C850CB3}" type="presParOf" srcId="{D8F31A8E-E19A-4BE4-8FF4-B208B373DAE5}" destId="{56ADEAEE-4672-4F46-8DD1-A9A2D9670ABD}" srcOrd="2" destOrd="0" presId="urn:microsoft.com/office/officeart/2005/8/layout/cycle2"/>
    <dgm:cxn modelId="{94A68C88-42A7-4551-9B66-B8B86295B2FD}" type="presParOf" srcId="{D8F31A8E-E19A-4BE4-8FF4-B208B373DAE5}" destId="{40DF4121-6B66-4B38-9B9A-EA34CBCEAA4F}" srcOrd="3" destOrd="0" presId="urn:microsoft.com/office/officeart/2005/8/layout/cycle2"/>
    <dgm:cxn modelId="{F9CE75E7-84DF-49D9-BA23-18052F17418C}" type="presParOf" srcId="{40DF4121-6B66-4B38-9B9A-EA34CBCEAA4F}" destId="{50AAC904-F12A-46F2-8C2A-93F33BA791D3}" srcOrd="0" destOrd="0" presId="urn:microsoft.com/office/officeart/2005/8/layout/cycle2"/>
    <dgm:cxn modelId="{CAC05FB9-F969-480D-B9A0-FEB0DA5D8413}" type="presParOf" srcId="{D8F31A8E-E19A-4BE4-8FF4-B208B373DAE5}" destId="{6293A417-3950-44D2-A306-5CB63C99CD67}" srcOrd="4" destOrd="0" presId="urn:microsoft.com/office/officeart/2005/8/layout/cycle2"/>
    <dgm:cxn modelId="{B357D700-A0CB-446C-88FC-76C21CB2B303}" type="presParOf" srcId="{D8F31A8E-E19A-4BE4-8FF4-B208B373DAE5}" destId="{FA65D0AC-361B-471A-A762-C0279652DB8B}" srcOrd="5" destOrd="0" presId="urn:microsoft.com/office/officeart/2005/8/layout/cycle2"/>
    <dgm:cxn modelId="{1658954B-B4CD-4F4C-A952-7378EBE776C1}" type="presParOf" srcId="{FA65D0AC-361B-471A-A762-C0279652DB8B}" destId="{75170771-C73C-4340-8E48-604877F7E02A}" srcOrd="0" destOrd="0" presId="urn:microsoft.com/office/officeart/2005/8/layout/cycle2"/>
    <dgm:cxn modelId="{C658FCBC-9BEA-4FD5-9171-3A8B3747920D}" type="presParOf" srcId="{D8F31A8E-E19A-4BE4-8FF4-B208B373DAE5}" destId="{26C37CF1-4453-4C4E-986D-24F9594FEB10}" srcOrd="6" destOrd="0" presId="urn:microsoft.com/office/officeart/2005/8/layout/cycle2"/>
    <dgm:cxn modelId="{7A673380-C2BA-443C-9108-18ACBDD85071}" type="presParOf" srcId="{D8F31A8E-E19A-4BE4-8FF4-B208B373DAE5}" destId="{C54FE9BA-7238-4ADC-B361-938A47B95AF9}" srcOrd="7" destOrd="0" presId="urn:microsoft.com/office/officeart/2005/8/layout/cycle2"/>
    <dgm:cxn modelId="{AB95C07E-3490-455D-BE8E-7948AC2D4022}" type="presParOf" srcId="{C54FE9BA-7238-4ADC-B361-938A47B95AF9}" destId="{88FC48A6-48FE-4979-8A31-6CDD5C37C04E}" srcOrd="0" destOrd="0" presId="urn:microsoft.com/office/officeart/2005/8/layout/cycle2"/>
    <dgm:cxn modelId="{27F5DE69-ED4A-40D8-B57E-976E2E7DF508}" type="presParOf" srcId="{D8F31A8E-E19A-4BE4-8FF4-B208B373DAE5}" destId="{358B4875-7D09-4224-AAB7-08EBF98B590F}" srcOrd="8" destOrd="0" presId="urn:microsoft.com/office/officeart/2005/8/layout/cycle2"/>
    <dgm:cxn modelId="{531560EF-F3BD-4913-B8B4-9BBA60D3693F}" type="presParOf" srcId="{D8F31A8E-E19A-4BE4-8FF4-B208B373DAE5}" destId="{3C8189A7-2F7F-4503-B73F-1FEB8955F288}" srcOrd="9" destOrd="0" presId="urn:microsoft.com/office/officeart/2005/8/layout/cycle2"/>
    <dgm:cxn modelId="{B1F2C3B4-F5E9-4871-BD5D-5FAFB31DA4E4}" type="presParOf" srcId="{3C8189A7-2F7F-4503-B73F-1FEB8955F288}" destId="{1F16CDFB-41AC-4E90-9154-E9DB5492520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77B9A-D44D-442F-A2A3-DBA794C46375}">
      <dsp:nvSpPr>
        <dsp:cNvPr id="0" name=""/>
        <dsp:cNvSpPr/>
      </dsp:nvSpPr>
      <dsp:spPr>
        <a:xfrm>
          <a:off x="0" y="124388"/>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Strength in Collaboration</a:t>
          </a:r>
        </a:p>
      </dsp:txBody>
      <dsp:txXfrm>
        <a:off x="25759" y="150147"/>
        <a:ext cx="6212122" cy="476152"/>
      </dsp:txXfrm>
    </dsp:sp>
    <dsp:sp modelId="{200D40F8-D5B2-40CE-9C4A-0A6D85FAA367}">
      <dsp:nvSpPr>
        <dsp:cNvPr id="0" name=""/>
        <dsp:cNvSpPr/>
      </dsp:nvSpPr>
      <dsp:spPr>
        <a:xfrm>
          <a:off x="0" y="715418"/>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Excellence Through Shared Learning</a:t>
          </a:r>
        </a:p>
      </dsp:txBody>
      <dsp:txXfrm>
        <a:off x="25759" y="741177"/>
        <a:ext cx="6212122" cy="476152"/>
      </dsp:txXfrm>
    </dsp:sp>
    <dsp:sp modelId="{6711EA0D-66C3-4299-ABEF-D1DA5296CC13}">
      <dsp:nvSpPr>
        <dsp:cNvPr id="0" name=""/>
        <dsp:cNvSpPr/>
      </dsp:nvSpPr>
      <dsp:spPr>
        <a:xfrm>
          <a:off x="0" y="1306448"/>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Holistic Approaches</a:t>
          </a:r>
        </a:p>
      </dsp:txBody>
      <dsp:txXfrm>
        <a:off x="25759" y="1332207"/>
        <a:ext cx="6212122" cy="476152"/>
      </dsp:txXfrm>
    </dsp:sp>
    <dsp:sp modelId="{58C7DD6E-2532-4BD4-B11D-3CE7F0265CCA}">
      <dsp:nvSpPr>
        <dsp:cNvPr id="0" name=""/>
        <dsp:cNvSpPr/>
      </dsp:nvSpPr>
      <dsp:spPr>
        <a:xfrm>
          <a:off x="0" y="1897478"/>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Inclusive and Community-Driven Solutions</a:t>
          </a:r>
        </a:p>
      </dsp:txBody>
      <dsp:txXfrm>
        <a:off x="25759" y="1923237"/>
        <a:ext cx="6212122" cy="476152"/>
      </dsp:txXfrm>
    </dsp:sp>
    <dsp:sp modelId="{67E0F6BB-64DD-456E-81E6-6AB91FC81269}">
      <dsp:nvSpPr>
        <dsp:cNvPr id="0" name=""/>
        <dsp:cNvSpPr/>
      </dsp:nvSpPr>
      <dsp:spPr>
        <a:xfrm>
          <a:off x="0" y="2488508"/>
          <a:ext cx="6263640" cy="527670"/>
        </a:xfrm>
        <a:prstGeom prst="roundRect">
          <a:avLst/>
        </a:prstGeom>
        <a:solidFill>
          <a:srgbClr val="335C64"/>
        </a:solidFill>
        <a:ln w="25400" cap="flat" cmpd="sng" algn="ctr">
          <a:no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Empowering Local Capacity</a:t>
          </a:r>
        </a:p>
      </dsp:txBody>
      <dsp:txXfrm>
        <a:off x="25759" y="2514267"/>
        <a:ext cx="6212122" cy="476152"/>
      </dsp:txXfrm>
    </dsp:sp>
    <dsp:sp modelId="{1ED64CB1-5B3D-472D-B9D1-4C239F934140}">
      <dsp:nvSpPr>
        <dsp:cNvPr id="0" name=""/>
        <dsp:cNvSpPr/>
      </dsp:nvSpPr>
      <dsp:spPr>
        <a:xfrm>
          <a:off x="0" y="3079539"/>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Forward-Thinking Planning</a:t>
          </a:r>
        </a:p>
      </dsp:txBody>
      <dsp:txXfrm>
        <a:off x="25759" y="3105298"/>
        <a:ext cx="6212122" cy="476152"/>
      </dsp:txXfrm>
    </dsp:sp>
    <dsp:sp modelId="{12DE5801-D8CA-42A8-93EF-FE0638CA749F}">
      <dsp:nvSpPr>
        <dsp:cNvPr id="0" name=""/>
        <dsp:cNvSpPr/>
      </dsp:nvSpPr>
      <dsp:spPr>
        <a:xfrm>
          <a:off x="0" y="3670569"/>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Science-Based Decision-Making</a:t>
          </a:r>
        </a:p>
      </dsp:txBody>
      <dsp:txXfrm>
        <a:off x="25759" y="3696328"/>
        <a:ext cx="6212122" cy="476152"/>
      </dsp:txXfrm>
    </dsp:sp>
    <dsp:sp modelId="{E2E4E299-47EA-4E6A-8AAC-F5362B71DBC0}">
      <dsp:nvSpPr>
        <dsp:cNvPr id="0" name=""/>
        <dsp:cNvSpPr/>
      </dsp:nvSpPr>
      <dsp:spPr>
        <a:xfrm>
          <a:off x="0" y="4261599"/>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Authentic Community Engagement</a:t>
          </a:r>
        </a:p>
      </dsp:txBody>
      <dsp:txXfrm>
        <a:off x="25759" y="4287358"/>
        <a:ext cx="6212122" cy="476152"/>
      </dsp:txXfrm>
    </dsp:sp>
    <dsp:sp modelId="{FF0FBF14-CEE1-4918-A57B-CB53B4F3FF91}">
      <dsp:nvSpPr>
        <dsp:cNvPr id="0" name=""/>
        <dsp:cNvSpPr/>
      </dsp:nvSpPr>
      <dsp:spPr>
        <a:xfrm>
          <a:off x="0" y="4852629"/>
          <a:ext cx="6263640" cy="527670"/>
        </a:xfrm>
        <a:prstGeom prst="roundRect">
          <a:avLst/>
        </a:prstGeom>
        <a:solidFill>
          <a:srgbClr val="335C64"/>
        </a:solidFill>
        <a:ln w="19050" cap="flat" cmpd="sng" algn="ctr">
          <a:no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t>Adaptability and Resilience</a:t>
          </a:r>
        </a:p>
      </dsp:txBody>
      <dsp:txXfrm>
        <a:off x="25759" y="4878388"/>
        <a:ext cx="6212122"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9470-3FAC-4E96-87F7-B35EE62DFEB7}">
      <dsp:nvSpPr>
        <dsp:cNvPr id="0" name=""/>
        <dsp:cNvSpPr/>
      </dsp:nvSpPr>
      <dsp:spPr>
        <a:xfrm>
          <a:off x="0" y="739943"/>
          <a:ext cx="6263640" cy="1216800"/>
        </a:xfrm>
        <a:prstGeom prst="roundRect">
          <a:avLst/>
        </a:prstGeom>
        <a:solidFill>
          <a:srgbClr val="67923D"/>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Climate Resilience</a:t>
          </a:r>
        </a:p>
      </dsp:txBody>
      <dsp:txXfrm>
        <a:off x="59399" y="799342"/>
        <a:ext cx="6144842" cy="1098002"/>
      </dsp:txXfrm>
    </dsp:sp>
    <dsp:sp modelId="{3872ECB7-C744-47AE-AB50-0CC0D6C12B09}">
      <dsp:nvSpPr>
        <dsp:cNvPr id="0" name=""/>
        <dsp:cNvSpPr/>
      </dsp:nvSpPr>
      <dsp:spPr>
        <a:xfrm>
          <a:off x="0" y="2143944"/>
          <a:ext cx="6263640" cy="1216800"/>
        </a:xfrm>
        <a:prstGeom prst="roundRect">
          <a:avLst/>
        </a:prstGeom>
        <a:solidFill>
          <a:srgbClr val="67923D"/>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Sustainable Land Use and Infrastructure</a:t>
          </a:r>
        </a:p>
      </dsp:txBody>
      <dsp:txXfrm>
        <a:off x="59399" y="2203343"/>
        <a:ext cx="6144842" cy="1098002"/>
      </dsp:txXfrm>
    </dsp:sp>
    <dsp:sp modelId="{32068112-38A3-45BD-84DD-490841FBD8CD}">
      <dsp:nvSpPr>
        <dsp:cNvPr id="0" name=""/>
        <dsp:cNvSpPr/>
      </dsp:nvSpPr>
      <dsp:spPr>
        <a:xfrm>
          <a:off x="0" y="3547944"/>
          <a:ext cx="6263640" cy="1216800"/>
        </a:xfrm>
        <a:prstGeom prst="roundRect">
          <a:avLst/>
        </a:prstGeom>
        <a:solidFill>
          <a:srgbClr val="67923D"/>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Hazard Mitigation and Emergency Management</a:t>
          </a:r>
        </a:p>
      </dsp:txBody>
      <dsp:txXfrm>
        <a:off x="59399" y="3607343"/>
        <a:ext cx="614484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2A7CB-85BD-4F1E-81D4-EBF2B327CC8D}">
      <dsp:nvSpPr>
        <dsp:cNvPr id="0" name=""/>
        <dsp:cNvSpPr/>
      </dsp:nvSpPr>
      <dsp:spPr>
        <a:xfrm>
          <a:off x="1619621" y="459421"/>
          <a:ext cx="1332755" cy="1332755"/>
        </a:xfrm>
        <a:prstGeom prst="ellipse">
          <a:avLst/>
        </a:prstGeom>
        <a:solidFill>
          <a:srgbClr val="6792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State Investment</a:t>
          </a:r>
        </a:p>
      </dsp:txBody>
      <dsp:txXfrm>
        <a:off x="1814798" y="654598"/>
        <a:ext cx="942401" cy="942401"/>
      </dsp:txXfrm>
    </dsp:sp>
    <dsp:sp modelId="{BE989101-2C1F-4AD0-9133-BEAC9E88D1D9}">
      <dsp:nvSpPr>
        <dsp:cNvPr id="0" name=""/>
        <dsp:cNvSpPr/>
      </dsp:nvSpPr>
      <dsp:spPr>
        <a:xfrm rot="2160000">
          <a:off x="2910260" y="1483158"/>
          <a:ext cx="354307" cy="44980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20410" y="1541881"/>
        <a:ext cx="248015" cy="269883"/>
      </dsp:txXfrm>
    </dsp:sp>
    <dsp:sp modelId="{56ADEAEE-4672-4F46-8DD1-A9A2D9670ABD}">
      <dsp:nvSpPr>
        <dsp:cNvPr id="0" name=""/>
        <dsp:cNvSpPr/>
      </dsp:nvSpPr>
      <dsp:spPr>
        <a:xfrm>
          <a:off x="3238675" y="1635733"/>
          <a:ext cx="1332755" cy="1332755"/>
        </a:xfrm>
        <a:prstGeom prst="ellipse">
          <a:avLst/>
        </a:prstGeom>
        <a:solidFill>
          <a:srgbClr val="6792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Support for Network Coordinator</a:t>
          </a:r>
        </a:p>
      </dsp:txBody>
      <dsp:txXfrm>
        <a:off x="3433852" y="1830910"/>
        <a:ext cx="942401" cy="942401"/>
      </dsp:txXfrm>
    </dsp:sp>
    <dsp:sp modelId="{40DF4121-6B66-4B38-9B9A-EA34CBCEAA4F}">
      <dsp:nvSpPr>
        <dsp:cNvPr id="0" name=""/>
        <dsp:cNvSpPr/>
      </dsp:nvSpPr>
      <dsp:spPr>
        <a:xfrm rot="6480000">
          <a:off x="3421786" y="3019327"/>
          <a:ext cx="354307" cy="44980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491355" y="3058743"/>
        <a:ext cx="248015" cy="269883"/>
      </dsp:txXfrm>
    </dsp:sp>
    <dsp:sp modelId="{6293A417-3950-44D2-A306-5CB63C99CD67}">
      <dsp:nvSpPr>
        <dsp:cNvPr id="0" name=""/>
        <dsp:cNvSpPr/>
      </dsp:nvSpPr>
      <dsp:spPr>
        <a:xfrm>
          <a:off x="2620251" y="3539044"/>
          <a:ext cx="1332755" cy="1332755"/>
        </a:xfrm>
        <a:prstGeom prst="ellipse">
          <a:avLst/>
        </a:prstGeom>
        <a:solidFill>
          <a:srgbClr val="335C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Member-Generated Programs</a:t>
          </a:r>
        </a:p>
      </dsp:txBody>
      <dsp:txXfrm>
        <a:off x="2815428" y="3734221"/>
        <a:ext cx="942401" cy="942401"/>
      </dsp:txXfrm>
    </dsp:sp>
    <dsp:sp modelId="{FA65D0AC-361B-471A-A762-C0279652DB8B}">
      <dsp:nvSpPr>
        <dsp:cNvPr id="0" name=""/>
        <dsp:cNvSpPr/>
      </dsp:nvSpPr>
      <dsp:spPr>
        <a:xfrm rot="10800000">
          <a:off x="2118873" y="3980519"/>
          <a:ext cx="354307" cy="44980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225165" y="4070480"/>
        <a:ext cx="248015" cy="269883"/>
      </dsp:txXfrm>
    </dsp:sp>
    <dsp:sp modelId="{26C37CF1-4453-4C4E-986D-24F9594FEB10}">
      <dsp:nvSpPr>
        <dsp:cNvPr id="0" name=""/>
        <dsp:cNvSpPr/>
      </dsp:nvSpPr>
      <dsp:spPr>
        <a:xfrm>
          <a:off x="618991" y="3539044"/>
          <a:ext cx="1332755" cy="1332755"/>
        </a:xfrm>
        <a:prstGeom prst="ellipse">
          <a:avLst/>
        </a:prstGeom>
        <a:solidFill>
          <a:srgbClr val="0A35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Community Engagement</a:t>
          </a:r>
        </a:p>
      </dsp:txBody>
      <dsp:txXfrm>
        <a:off x="814168" y="3734221"/>
        <a:ext cx="942401" cy="942401"/>
      </dsp:txXfrm>
    </dsp:sp>
    <dsp:sp modelId="{C54FE9BA-7238-4ADC-B361-938A47B95AF9}">
      <dsp:nvSpPr>
        <dsp:cNvPr id="0" name=""/>
        <dsp:cNvSpPr/>
      </dsp:nvSpPr>
      <dsp:spPr>
        <a:xfrm rot="15120000">
          <a:off x="802102" y="3038400"/>
          <a:ext cx="354307" cy="44980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871671" y="3178906"/>
        <a:ext cx="248015" cy="269883"/>
      </dsp:txXfrm>
    </dsp:sp>
    <dsp:sp modelId="{358B4875-7D09-4224-AAB7-08EBF98B590F}">
      <dsp:nvSpPr>
        <dsp:cNvPr id="0" name=""/>
        <dsp:cNvSpPr/>
      </dsp:nvSpPr>
      <dsp:spPr>
        <a:xfrm>
          <a:off x="568" y="1635733"/>
          <a:ext cx="1332755" cy="1332755"/>
        </a:xfrm>
        <a:prstGeom prst="ellipse">
          <a:avLst/>
        </a:prstGeom>
        <a:solidFill>
          <a:srgbClr val="0A35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Community Trust</a:t>
          </a:r>
        </a:p>
      </dsp:txBody>
      <dsp:txXfrm>
        <a:off x="195745" y="1830910"/>
        <a:ext cx="942401" cy="942401"/>
      </dsp:txXfrm>
    </dsp:sp>
    <dsp:sp modelId="{3C8189A7-2F7F-4503-B73F-1FEB8955F288}">
      <dsp:nvSpPr>
        <dsp:cNvPr id="0" name=""/>
        <dsp:cNvSpPr/>
      </dsp:nvSpPr>
      <dsp:spPr>
        <a:xfrm rot="19440000">
          <a:off x="1291206" y="1494946"/>
          <a:ext cx="354307" cy="44980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01356" y="1616145"/>
        <a:ext cx="248015" cy="2698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29204-D566-4406-9055-3280B87F9F83}"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919D1-DB06-46E1-AFE6-60C79E5CB245}" type="slidenum">
              <a:rPr lang="en-US" smtClean="0"/>
              <a:t>‹#›</a:t>
            </a:fld>
            <a:endParaRPr lang="en-US"/>
          </a:p>
        </p:txBody>
      </p:sp>
    </p:spTree>
    <p:extLst>
      <p:ext uri="{BB962C8B-B14F-4D97-AF65-F5344CB8AC3E}">
        <p14:creationId xmlns:p14="http://schemas.microsoft.com/office/powerpoint/2010/main" val="419375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919D1-DB06-46E1-AFE6-60C79E5CB245}" type="slidenum">
              <a:rPr lang="en-US" smtClean="0"/>
              <a:t>1</a:t>
            </a:fld>
            <a:endParaRPr lang="en-US"/>
          </a:p>
        </p:txBody>
      </p:sp>
    </p:spTree>
    <p:extLst>
      <p:ext uri="{BB962C8B-B14F-4D97-AF65-F5344CB8AC3E}">
        <p14:creationId xmlns:p14="http://schemas.microsoft.com/office/powerpoint/2010/main" val="301765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4C3B-0699-F827-98DC-AEDB8305C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19655-10A8-D406-23B2-4256EDDED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2FF1D-F473-6BCD-5154-942BA3381F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55FB31-E988-3833-55E9-AC7B5136F7ED}"/>
              </a:ext>
            </a:extLst>
          </p:cNvPr>
          <p:cNvSpPr>
            <a:spLocks noGrp="1"/>
          </p:cNvSpPr>
          <p:nvPr>
            <p:ph type="sldNum" sz="quarter" idx="5"/>
          </p:nvPr>
        </p:nvSpPr>
        <p:spPr/>
        <p:txBody>
          <a:bodyPr/>
          <a:lstStyle/>
          <a:p>
            <a:fld id="{D23919D1-DB06-46E1-AFE6-60C79E5CB245}" type="slidenum">
              <a:rPr lang="en-US" smtClean="0"/>
              <a:t>13</a:t>
            </a:fld>
            <a:endParaRPr lang="en-US"/>
          </a:p>
        </p:txBody>
      </p:sp>
    </p:spTree>
    <p:extLst>
      <p:ext uri="{BB962C8B-B14F-4D97-AF65-F5344CB8AC3E}">
        <p14:creationId xmlns:p14="http://schemas.microsoft.com/office/powerpoint/2010/main" val="292671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“Yeah… we got a lot bigger, and we did a </a:t>
            </a:r>
            <a:r>
              <a:rPr lang="en-US" sz="1200" b="0" i="1" kern="1200" dirty="0">
                <a:solidFill>
                  <a:schemeClr val="tx1"/>
                </a:solidFill>
                <a:effectLst/>
                <a:latin typeface="+mn-lt"/>
                <a:ea typeface="+mn-ea"/>
                <a:cs typeface="+mn-cs"/>
              </a:rPr>
              <a:t>lot</a:t>
            </a:r>
            <a:r>
              <a:rPr lang="en-US" sz="1200" b="0" i="0" kern="1200" dirty="0">
                <a:solidFill>
                  <a:schemeClr val="tx1"/>
                </a:solidFill>
                <a:effectLst/>
                <a:latin typeface="+mn-lt"/>
                <a:ea typeface="+mn-ea"/>
                <a:cs typeface="+mn-cs"/>
              </a:rPr>
              <a:t> more stuff!</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Project Guidance Group</a:t>
            </a:r>
            <a:r>
              <a:rPr lang="en-US" sz="1200" b="0" i="0" kern="1200" dirty="0">
                <a:solidFill>
                  <a:schemeClr val="tx1"/>
                </a:solidFill>
                <a:effectLst/>
                <a:latin typeface="+mn-lt"/>
                <a:ea typeface="+mn-ea"/>
                <a:cs typeface="+mn-cs"/>
              </a:rPr>
              <a:t> is our free technical‑assistance program for communities that get stuck somewhere in the project pipeline. This went from an idea on paper turned to meeting with eight communities and helped streamline workplans across three of our member organizations.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We were able to respond to </a:t>
            </a:r>
            <a:r>
              <a:rPr lang="en-US" sz="1200" b="1" i="0" kern="1200" dirty="0">
                <a:solidFill>
                  <a:schemeClr val="tx1"/>
                </a:solidFill>
                <a:effectLst/>
                <a:latin typeface="+mn-lt"/>
                <a:ea typeface="+mn-ea"/>
                <a:cs typeface="+mn-cs"/>
              </a:rPr>
              <a:t>Senate Bill 237</a:t>
            </a:r>
            <a:r>
              <a:rPr lang="en-US" sz="1200" b="0" i="0" kern="1200" dirty="0">
                <a:solidFill>
                  <a:schemeClr val="tx1"/>
                </a:solidFill>
                <a:effectLst/>
                <a:latin typeface="+mn-lt"/>
                <a:ea typeface="+mn-ea"/>
                <a:cs typeface="+mn-cs"/>
              </a:rPr>
              <a:t>—that mandates counties and larger municipalities to include climate‑change considerations in their comprehensive plans by creating a resource guide to help with that. The photo you see is Kristie Arlotta, who was the Sustainability Coordinator for New Castle County at the time. She used our guide while writing the county’s first sustainability plan and has publicly credited it with helping her navigate the process. That workgroup is now developing a </a:t>
            </a:r>
            <a:r>
              <a:rPr lang="en-US" sz="1200" b="1" i="0" kern="1200" dirty="0">
                <a:solidFill>
                  <a:schemeClr val="tx1"/>
                </a:solidFill>
                <a:effectLst/>
                <a:latin typeface="+mn-lt"/>
                <a:ea typeface="+mn-ea"/>
                <a:cs typeface="+mn-cs"/>
              </a:rPr>
              <a:t>model ordinance for tree preservation</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Several member organizations had goals around connecting community needs to research questions. So RASCL revived a dormant workgroup to host a </a:t>
            </a:r>
            <a:r>
              <a:rPr lang="en-US" sz="1200" b="1" i="0" kern="1200" dirty="0">
                <a:solidFill>
                  <a:schemeClr val="tx1"/>
                </a:solidFill>
                <a:effectLst/>
                <a:latin typeface="+mn-lt"/>
                <a:ea typeface="+mn-ea"/>
                <a:cs typeface="+mn-cs"/>
              </a:rPr>
              <a:t>Research Forum</a:t>
            </a:r>
            <a:r>
              <a:rPr lang="en-US" sz="1200" b="0" i="0" kern="1200" dirty="0">
                <a:solidFill>
                  <a:schemeClr val="tx1"/>
                </a:solidFill>
                <a:effectLst/>
                <a:latin typeface="+mn-lt"/>
                <a:ea typeface="+mn-ea"/>
                <a:cs typeface="+mn-cs"/>
              </a:rPr>
              <a:t>, where community leaders sat down with researchers to share their needs and turn them into research questions. Together, they refined the questions and aligned them with available funding. That effort produced RASCL’s first </a:t>
            </a:r>
            <a:r>
              <a:rPr lang="en-US" sz="1200" b="1" i="0" kern="1200" dirty="0">
                <a:solidFill>
                  <a:schemeClr val="tx1"/>
                </a:solidFill>
                <a:effectLst/>
                <a:latin typeface="+mn-lt"/>
                <a:ea typeface="+mn-ea"/>
                <a:cs typeface="+mn-cs"/>
              </a:rPr>
              <a:t>Community-Based Research Needs List</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Our </a:t>
            </a:r>
            <a:r>
              <a:rPr lang="en-US" sz="1200" b="1" i="0" kern="1200" dirty="0">
                <a:solidFill>
                  <a:schemeClr val="tx1"/>
                </a:solidFill>
                <a:effectLst/>
                <a:latin typeface="+mn-lt"/>
                <a:ea typeface="+mn-ea"/>
                <a:cs typeface="+mn-cs"/>
              </a:rPr>
              <a:t>Coffee Hours</a:t>
            </a:r>
            <a:r>
              <a:rPr lang="en-US" sz="1200" b="0" i="0" kern="1200" dirty="0">
                <a:solidFill>
                  <a:schemeClr val="tx1"/>
                </a:solidFill>
                <a:effectLst/>
                <a:latin typeface="+mn-lt"/>
                <a:ea typeface="+mn-ea"/>
                <a:cs typeface="+mn-cs"/>
              </a:rPr>
              <a:t> used to rely on free meeting rooms provided by our members and minimal funding. Now, we’ve expanded into true site visits—actually delivering information </a:t>
            </a:r>
            <a:r>
              <a:rPr lang="en-US" sz="1200" b="0" i="1" kern="1200" dirty="0">
                <a:solidFill>
                  <a:schemeClr val="tx1"/>
                </a:solidFill>
                <a:effectLst/>
                <a:latin typeface="+mn-lt"/>
                <a:ea typeface="+mn-ea"/>
                <a:cs typeface="+mn-cs"/>
              </a:rPr>
              <a:t>in</a:t>
            </a:r>
            <a:r>
              <a:rPr lang="en-US" sz="1200" b="0" i="0" kern="1200" dirty="0">
                <a:solidFill>
                  <a:schemeClr val="tx1"/>
                </a:solidFill>
                <a:effectLst/>
                <a:latin typeface="+mn-lt"/>
                <a:ea typeface="+mn-ea"/>
                <a:cs typeface="+mn-cs"/>
              </a:rPr>
              <a:t> communities instead of making people come to us. And I don’t know about you, but I’d rather be walking along the beach like we were in that picture among the dunes rather than learning about the program in a conference room.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Remember earlier when I talked about the blind spot created by separating members from end users? Recently we saw increased interest from organizations doing similar work but serving different audiences. Combined with that need for more direct community input, we launched a new Community </a:t>
            </a:r>
            <a:r>
              <a:rPr lang="en-US" sz="1200" b="1" i="0" kern="1200" dirty="0">
                <a:solidFill>
                  <a:schemeClr val="tx1"/>
                </a:solidFill>
                <a:effectLst/>
                <a:latin typeface="+mn-lt"/>
                <a:ea typeface="+mn-ea"/>
                <a:cs typeface="+mn-cs"/>
              </a:rPr>
              <a:t>Advisory Workgroup</a:t>
            </a:r>
            <a:r>
              <a:rPr lang="en-US" sz="1200" b="0" i="0" kern="1200" dirty="0">
                <a:solidFill>
                  <a:schemeClr val="tx1"/>
                </a:solidFill>
                <a:effectLst/>
                <a:latin typeface="+mn-lt"/>
                <a:ea typeface="+mn-ea"/>
                <a:cs typeface="+mn-cs"/>
              </a:rPr>
              <a:t> made up of towns, preservation coalitions, public works departments, planning offices, a health-care system, and hyper-local community coalitions. Their role is to tell us what’s working, what’s not, and what we haven’t even thought about yet.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RASCL Summit</a:t>
            </a:r>
            <a:r>
              <a:rPr lang="en-US" sz="1200" b="0" i="0" kern="1200" dirty="0">
                <a:solidFill>
                  <a:schemeClr val="tx1"/>
                </a:solidFill>
                <a:effectLst/>
                <a:latin typeface="+mn-lt"/>
                <a:ea typeface="+mn-ea"/>
                <a:cs typeface="+mn-cs"/>
              </a:rPr>
              <a:t> like many events’ attendance dipped after the pandemic. We were averaging around 150–175 attendees. But the last two years we’ve actually sold out—and we only capped it where we did because of budget. Municipal participation doubled, from seven up to fifteen, and we’ve had the governor attend the last two Summits and state secretaries the last three. We actually just held the 2026 Summit four days ago—hence the under eye bags. This year We had 230 registered, over 200 onsite, participation from 15 Delaware municipalities, and for the first time ever—one from Maryland.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We saw </a:t>
            </a:r>
            <a:r>
              <a:rPr lang="en-US" sz="1200" b="1" i="0" kern="1200" dirty="0">
                <a:solidFill>
                  <a:schemeClr val="tx1"/>
                </a:solidFill>
                <a:effectLst/>
                <a:latin typeface="+mn-lt"/>
                <a:ea typeface="+mn-ea"/>
                <a:cs typeface="+mn-cs"/>
              </a:rPr>
              <a:t>member‑organization growth</a:t>
            </a:r>
            <a:r>
              <a:rPr lang="en-US" sz="1200" b="0" i="0" kern="1200" dirty="0">
                <a:solidFill>
                  <a:schemeClr val="tx1"/>
                </a:solidFill>
                <a:effectLst/>
                <a:latin typeface="+mn-lt"/>
                <a:ea typeface="+mn-ea"/>
                <a:cs typeface="+mn-cs"/>
              </a:rPr>
              <a:t> from 17 to 28, with another on deck.</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RASCL was officially mentioned in Delaware’s </a:t>
            </a:r>
            <a:r>
              <a:rPr lang="en-US" sz="1200" b="1" i="0" kern="1200" dirty="0">
                <a:solidFill>
                  <a:schemeClr val="tx1"/>
                </a:solidFill>
                <a:effectLst/>
                <a:latin typeface="+mn-lt"/>
                <a:ea typeface="+mn-ea"/>
                <a:cs typeface="+mn-cs"/>
              </a:rPr>
              <a:t>updated climate action plan</a:t>
            </a:r>
            <a:r>
              <a:rPr lang="en-US" sz="1200" b="0" i="0" kern="1200" dirty="0">
                <a:solidFill>
                  <a:schemeClr val="tx1"/>
                </a:solidFill>
                <a:effectLst/>
                <a:latin typeface="+mn-lt"/>
                <a:ea typeface="+mn-ea"/>
                <a:cs typeface="+mn-cs"/>
              </a:rPr>
              <a:t>, released this January. That’s a huge recognition of the network’s value and a big step toward our goal of becoming a trusted resource.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Lastly, we were able to complete our strategic plan update in-house. I know most people aren’t like, “yes, I get to go to more meetings to write my own strategic plan”—but the result was worth it. The plan was written for the members </a:t>
            </a:r>
            <a:r>
              <a:rPr lang="en-US" sz="1200" b="0" i="1" kern="1200" dirty="0">
                <a:solidFill>
                  <a:schemeClr val="tx1"/>
                </a:solidFill>
                <a:effectLst/>
                <a:latin typeface="+mn-lt"/>
                <a:ea typeface="+mn-ea"/>
                <a:cs typeface="+mn-cs"/>
              </a:rPr>
              <a:t>by</a:t>
            </a:r>
            <a:r>
              <a:rPr lang="en-US" sz="1200" b="0" i="0" kern="1200" dirty="0">
                <a:solidFill>
                  <a:schemeClr val="tx1"/>
                </a:solidFill>
                <a:effectLst/>
                <a:latin typeface="+mn-lt"/>
                <a:ea typeface="+mn-ea"/>
                <a:cs typeface="+mn-cs"/>
              </a:rPr>
              <a:t> the members and is centered on community input. And because we quite literally wrote the whole thing ourselves, we feel a real sense of pride and ownership of it and want to see it be a success.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And none of this happened by accident. It’s not coincidence. </a:t>
            </a:r>
            <a:r>
              <a:rPr lang="en-US" sz="1200" b="1" i="0" kern="1200" dirty="0">
                <a:solidFill>
                  <a:schemeClr val="tx1"/>
                </a:solidFill>
                <a:effectLst/>
                <a:latin typeface="+mn-lt"/>
                <a:ea typeface="+mn-ea"/>
                <a:cs typeface="+mn-cs"/>
              </a:rPr>
              <a:t>Every bit of this growth was possible because of increased state funding</a:t>
            </a:r>
            <a:r>
              <a:rPr lang="en-US" sz="1200" b="0" i="0" kern="1200" dirty="0">
                <a:solidFill>
                  <a:schemeClr val="tx1"/>
                </a:solidFill>
                <a:effectLst/>
                <a:latin typeface="+mn-lt"/>
                <a:ea typeface="+mn-ea"/>
                <a:cs typeface="+mn-cs"/>
              </a:rPr>
              <a:t>, which allowed me and the team at PDE to support the members, who then had the capacity to grow these programs.”</a:t>
            </a:r>
          </a:p>
        </p:txBody>
      </p:sp>
      <p:sp>
        <p:nvSpPr>
          <p:cNvPr id="4" name="Slide Number Placeholder 3"/>
          <p:cNvSpPr>
            <a:spLocks noGrp="1"/>
          </p:cNvSpPr>
          <p:nvPr>
            <p:ph type="sldNum" sz="quarter" idx="5"/>
          </p:nvPr>
        </p:nvSpPr>
        <p:spPr/>
        <p:txBody>
          <a:bodyPr/>
          <a:lstStyle/>
          <a:p>
            <a:fld id="{38EFF46E-6B43-41F9-9272-B566D03A251C}" type="slidenum">
              <a:rPr lang="en-US" smtClean="0"/>
              <a:t>14</a:t>
            </a:fld>
            <a:endParaRPr lang="en-US"/>
          </a:p>
        </p:txBody>
      </p:sp>
    </p:spTree>
    <p:extLst>
      <p:ext uri="{BB962C8B-B14F-4D97-AF65-F5344CB8AC3E}">
        <p14:creationId xmlns:p14="http://schemas.microsoft.com/office/powerpoint/2010/main" val="13498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
</a:t>
            </a:r>
            <a:r>
              <a:rPr lang="en-US" sz="1200" b="0" i="0" kern="1200" dirty="0">
                <a:solidFill>
                  <a:schemeClr val="tx1"/>
                </a:solidFill>
                <a:effectLst/>
                <a:latin typeface="+mn-lt"/>
                <a:ea typeface="+mn-ea"/>
                <a:cs typeface="+mn-cs"/>
              </a:rPr>
              <a:t>So to pull everything together the big takeaway is this: </a:t>
            </a:r>
            <a:r>
              <a:rPr lang="en-US" sz="1200" b="1" i="0" kern="1200" dirty="0">
                <a:solidFill>
                  <a:schemeClr val="tx1"/>
                </a:solidFill>
                <a:effectLst/>
                <a:latin typeface="+mn-lt"/>
                <a:ea typeface="+mn-ea"/>
                <a:cs typeface="+mn-cs"/>
              </a:rPr>
              <a:t>state support is the backbone of networks like RASCL.</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It starts with that initial buy‑in—someone inside a state agency who believes in the work enough to push for funding and help get the structure in place. That early support is what gives a network the infrastructure it needs to actually function, coordinate partners, and move from ideas to real programs.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Once that foundation is there, </a:t>
            </a:r>
            <a:r>
              <a:rPr lang="en-US" sz="1200" b="1" i="0" kern="1200" dirty="0">
                <a:solidFill>
                  <a:schemeClr val="tx1"/>
                </a:solidFill>
                <a:effectLst/>
                <a:latin typeface="+mn-lt"/>
                <a:ea typeface="+mn-ea"/>
                <a:cs typeface="+mn-cs"/>
              </a:rPr>
              <a:t>state investment multiplies the impact</a:t>
            </a:r>
            <a:r>
              <a:rPr lang="en-US" sz="1200" b="0" i="0" kern="1200" dirty="0">
                <a:solidFill>
                  <a:schemeClr val="tx1"/>
                </a:solidFill>
                <a:effectLst/>
                <a:latin typeface="+mn-lt"/>
                <a:ea typeface="+mn-ea"/>
                <a:cs typeface="+mn-cs"/>
              </a:rPr>
              <a:t>. When there’s funding for a coordinator, the role can shift from just handling logistics to doing real strategic development, building programs, engaging members, and supporting communities in meaningful ways. And when that capacity grows, participation naturally grows with it—members do more, communities get more support, and everything starts to build momentum.</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And ultimately, this kind of support is </a:t>
            </a:r>
            <a:r>
              <a:rPr lang="en-US" sz="1200" b="1" i="0" kern="1200" dirty="0">
                <a:solidFill>
                  <a:schemeClr val="tx1"/>
                </a:solidFill>
                <a:effectLst/>
                <a:latin typeface="+mn-lt"/>
                <a:ea typeface="+mn-ea"/>
                <a:cs typeface="+mn-cs"/>
              </a:rPr>
              <a:t>essential for resilient communities</a:t>
            </a:r>
            <a:r>
              <a:rPr lang="en-US" sz="1200" b="0" i="0" kern="1200" dirty="0">
                <a:solidFill>
                  <a:schemeClr val="tx1"/>
                </a:solidFill>
                <a:effectLst/>
                <a:latin typeface="+mn-lt"/>
                <a:ea typeface="+mn-ea"/>
                <a:cs typeface="+mn-cs"/>
              </a:rPr>
              <a:t>. Climate adaptation, sustainable growth, and long‑term resilience don’t happen piecemeal. They require steady investment, coordination, and a network that’s strong enough to connect people, share resources, and respond to community needs across the entire state</a:t>
            </a:r>
          </a:p>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15</a:t>
            </a:fld>
            <a:endParaRPr lang="en-US"/>
          </a:p>
        </p:txBody>
      </p:sp>
    </p:spTree>
    <p:extLst>
      <p:ext uri="{BB962C8B-B14F-4D97-AF65-F5344CB8AC3E}">
        <p14:creationId xmlns:p14="http://schemas.microsoft.com/office/powerpoint/2010/main" val="130009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Thank you all so much for your time today. I’ll be around through the end of the day, so if you’d like to ask a question or talk more about any of this, please feel free to grab me at lunch or stop me in the hall.</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After that, I’ll be heading back up to Wilmington—as we’re only two working days out from the RASCL Summit, I’m very much in post‑event wrap‑up mode.</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So If we miss each other here, you can reach me at </a:t>
            </a:r>
            <a:r>
              <a:rPr lang="en-US" sz="1200" b="1" i="0" kern="1200" dirty="0">
                <a:solidFill>
                  <a:schemeClr val="tx1"/>
                </a:solidFill>
                <a:effectLst/>
                <a:latin typeface="+mn-lt"/>
                <a:ea typeface="+mn-ea"/>
                <a:cs typeface="+mn-cs"/>
              </a:rPr>
              <a:t>jsavini@delawareestuary.org</a:t>
            </a:r>
            <a:r>
              <a:rPr lang="en-US" sz="1200" b="0" i="0" kern="1200" dirty="0">
                <a:solidFill>
                  <a:schemeClr val="tx1"/>
                </a:solidFill>
                <a:effectLst/>
                <a:latin typeface="+mn-lt"/>
                <a:ea typeface="+mn-ea"/>
                <a:cs typeface="+mn-cs"/>
              </a:rPr>
              <a:t>, and if you want to learn more about RASCL, check out our website at </a:t>
            </a:r>
            <a:r>
              <a:rPr lang="en-US" sz="1200" b="1" i="0" kern="1200" dirty="0">
                <a:solidFill>
                  <a:schemeClr val="tx1"/>
                </a:solidFill>
                <a:effectLst/>
                <a:latin typeface="+mn-lt"/>
                <a:ea typeface="+mn-ea"/>
                <a:cs typeface="+mn-cs"/>
              </a:rPr>
              <a:t>www.derascl.org</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Thanks, </a:t>
            </a:r>
            <a:r>
              <a:rPr lang="en-US" sz="1200" b="0" i="0" kern="1200">
                <a:solidFill>
                  <a:schemeClr val="tx1"/>
                </a:solidFill>
                <a:effectLst/>
                <a:latin typeface="+mn-lt"/>
                <a:ea typeface="+mn-ea"/>
                <a:cs typeface="+mn-cs"/>
              </a:rPr>
              <a:t>everyone.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3919D1-DB06-46E1-AFE6-60C79E5CB245}" type="slidenum">
              <a:rPr lang="en-US" smtClean="0"/>
              <a:t>16</a:t>
            </a:fld>
            <a:endParaRPr lang="en-US"/>
          </a:p>
        </p:txBody>
      </p:sp>
    </p:spTree>
    <p:extLst>
      <p:ext uri="{BB962C8B-B14F-4D97-AF65-F5344CB8AC3E}">
        <p14:creationId xmlns:p14="http://schemas.microsoft.com/office/powerpoint/2010/main" val="7707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So, RASCL was created because, for years, Delaware had many agencies and organizations doing really similar resilience and sustainability work—but they were doing it in silos. And in a small state like Delaware, that kind of disconnected approach just doesn’t make sense. We were duplicating efforts, missing opportunities, and competing for the same communities’ attention.</a:t>
            </a:r>
          </a:p>
          <a:p>
            <a:pPr fontAlgn="t"/>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the idea behind RASCL was very simple: if we work together, we can work smarter, not harder. By building a unified network, we can accomplish more than any organization could on its own. We just kicked off RASCL’s 10</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anniversary last week, and I have been at the helm for the last 5. In that time, RASCL has become a force‑multiplier—helping our member organizations expand their reach and connect Delaware’s communities with resources, knowledge, and support that’s grounded in science and best practices.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Ultimately, RASCL is about strengthening Delaware’s resilience and sustainability through coordinated, community‑focused collaboration.</a:t>
            </a:r>
          </a:p>
          <a:p>
            <a:endParaRPr lang="en-US" dirty="0"/>
          </a:p>
        </p:txBody>
      </p:sp>
      <p:sp>
        <p:nvSpPr>
          <p:cNvPr id="4" name="Slide Number Placeholder 3"/>
          <p:cNvSpPr>
            <a:spLocks noGrp="1"/>
          </p:cNvSpPr>
          <p:nvPr>
            <p:ph type="sldNum" sz="quarter" idx="5"/>
          </p:nvPr>
        </p:nvSpPr>
        <p:spPr/>
        <p:txBody>
          <a:bodyPr/>
          <a:lstStyle/>
          <a:p>
            <a:fld id="{D23919D1-DB06-46E1-AFE6-60C79E5CB245}" type="slidenum">
              <a:rPr lang="en-US" smtClean="0"/>
              <a:t>2</a:t>
            </a:fld>
            <a:endParaRPr lang="en-US"/>
          </a:p>
        </p:txBody>
      </p:sp>
    </p:spTree>
    <p:extLst>
      <p:ext uri="{BB962C8B-B14F-4D97-AF65-F5344CB8AC3E}">
        <p14:creationId xmlns:p14="http://schemas.microsoft.com/office/powerpoint/2010/main" val="342716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RASCL is made up of 28 member organizations—state agencies, nonprofits, and university partners. We draw an important distinction between </a:t>
            </a:r>
            <a:r>
              <a:rPr lang="en-US" sz="1200" b="0" i="1" kern="1200" dirty="0">
                <a:solidFill>
                  <a:schemeClr val="tx1"/>
                </a:solidFill>
                <a:effectLst/>
                <a:latin typeface="+mn-lt"/>
                <a:ea typeface="+mn-ea"/>
                <a:cs typeface="+mn-cs"/>
              </a:rPr>
              <a:t>members</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end users.</a:t>
            </a:r>
            <a:r>
              <a:rPr lang="en-US" sz="1200" b="0" i="0" kern="1200" dirty="0">
                <a:solidFill>
                  <a:schemeClr val="tx1"/>
                </a:solidFill>
                <a:effectLst/>
                <a:latin typeface="+mn-lt"/>
                <a:ea typeface="+mn-ea"/>
                <a:cs typeface="+mn-cs"/>
              </a:rPr>
              <a:t> Members are the people and organizations </a:t>
            </a:r>
            <a:r>
              <a:rPr lang="en-US" sz="1200" b="0" i="1" kern="1200" dirty="0">
                <a:solidFill>
                  <a:schemeClr val="tx1"/>
                </a:solidFill>
                <a:effectLst/>
                <a:latin typeface="+mn-lt"/>
                <a:ea typeface="+mn-ea"/>
                <a:cs typeface="+mn-cs"/>
              </a:rPr>
              <a:t>creating</a:t>
            </a:r>
            <a:r>
              <a:rPr lang="en-US" sz="1200" b="0" i="0" kern="1200" dirty="0">
                <a:solidFill>
                  <a:schemeClr val="tx1"/>
                </a:solidFill>
                <a:effectLst/>
                <a:latin typeface="+mn-lt"/>
                <a:ea typeface="+mn-ea"/>
                <a:cs typeface="+mn-cs"/>
              </a:rPr>
              <a:t> tools, programs, and resources. End users are the communities who ultimately </a:t>
            </a:r>
            <a:r>
              <a:rPr lang="en-US" sz="1200" b="0" i="1" kern="1200" dirty="0">
                <a:solidFill>
                  <a:schemeClr val="tx1"/>
                </a:solidFill>
                <a:effectLst/>
                <a:latin typeface="+mn-lt"/>
                <a:ea typeface="+mn-ea"/>
                <a:cs typeface="+mn-cs"/>
              </a:rPr>
              <a:t>use</a:t>
            </a:r>
            <a:r>
              <a:rPr lang="en-US" sz="1200" b="0" i="0" kern="1200" dirty="0">
                <a:solidFill>
                  <a:schemeClr val="tx1"/>
                </a:solidFill>
                <a:effectLst/>
                <a:latin typeface="+mn-lt"/>
                <a:ea typeface="+mn-ea"/>
                <a:cs typeface="+mn-cs"/>
              </a:rPr>
              <a:t> them.</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separate those roles on purpose so we’re not asking community members to both give input </a:t>
            </a:r>
            <a:r>
              <a:rPr lang="en-US" sz="1200" b="0" i="1"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help build the tools themselves. Their job is to tell us what they need—our job is to build it.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For their efforts, RASCL offers several benefits to it’s member organizations.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first amplified and expanded outreach. RASCL lets organizations reach a much broader combined audience than they could alone. For example, people who get the libraries’ newsletter may not also follow State Planning, or the League of Local Governments, or the DNREC Division of Water, but through RASCL, everyone receives the same information.</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Members also get a dedicated space to collaborate without having to worry about things like budgets or logistics. They can just show up and create.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And maybe the biggest benefit is the networking. Because of our diverse member pool, RASCL brings almost everyone you need to talk to into the same room. </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That said, limiting membership does create a blind spot around end‑user feedback and oversight. Hold onto that thought—we’ll come back to it later in the presentation.”</a:t>
            </a:r>
          </a:p>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3919D1-DB06-46E1-AFE6-60C79E5CB245}" type="slidenum">
              <a:rPr lang="en-US" smtClean="0"/>
              <a:t>6</a:t>
            </a:fld>
            <a:endParaRPr lang="en-US"/>
          </a:p>
        </p:txBody>
      </p:sp>
    </p:spTree>
    <p:extLst>
      <p:ext uri="{BB962C8B-B14F-4D97-AF65-F5344CB8AC3E}">
        <p14:creationId xmlns:p14="http://schemas.microsoft.com/office/powerpoint/2010/main" val="159266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RASCL Steering Committee is comprised of the Delaware Department of Natural Resources and Environmental Control, the Delaware Department of Transportation, Delaware Sea Grant, the Delaware Office of State Planning Coordination, and the Partnership for the Delaware Estuary.</a:t>
            </a:r>
          </a:p>
          <a:p>
            <a:endParaRPr lang="en-US" dirty="0"/>
          </a:p>
          <a:p>
            <a:pPr fontAlgn="t"/>
            <a:r>
              <a:rPr lang="en-US" sz="1200" b="0" i="0" kern="1200" dirty="0">
                <a:solidFill>
                  <a:schemeClr val="tx1"/>
                </a:solidFill>
                <a:effectLst/>
                <a:latin typeface="+mn-lt"/>
                <a:ea typeface="+mn-ea"/>
                <a:cs typeface="+mn-cs"/>
              </a:rPr>
              <a:t>With the exception of State Planning—who joined later that the others—each of these groups contributes financially in some way to keep the network running.</a:t>
            </a:r>
          </a:p>
          <a:p>
            <a:endParaRPr lang="en-US" dirty="0"/>
          </a:p>
          <a:p>
            <a:pPr fontAlgn="t"/>
            <a:r>
              <a:rPr lang="en-US" sz="1200" b="0" i="0" kern="1200" dirty="0">
                <a:solidFill>
                  <a:schemeClr val="tx1"/>
                </a:solidFill>
                <a:effectLst/>
                <a:latin typeface="+mn-lt"/>
                <a:ea typeface="+mn-ea"/>
                <a:cs typeface="+mn-cs"/>
              </a:rPr>
              <a:t>DNREC covers a large portion of the administrative and program costs that keep RASCL going day‑to‑day.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DelDOT funds the annual RASCL Summit, which is our largest event of the year.</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Delaware Sea Grant supports the network by providing graduate student interns.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Partnership for the Delaware Estuary serves as the fiscal and administrative host for the entire network. So that’s where I fit in—I work for the Partnership. Our team handles all the behind‑the‑scenes operations like managing budgets, contracts, invoicing, paying the bills, hosting the website, and managing the online platforms.</a:t>
            </a:r>
          </a:p>
          <a:p>
            <a:pPr fontAlgn="t"/>
            <a:r>
              <a:rPr lang="en-US" sz="1200" b="0" i="0" kern="1200" dirty="0">
                <a:solidFill>
                  <a:schemeClr val="tx1"/>
                </a:solidFill>
                <a:effectLst/>
                <a:latin typeface="+mn-lt"/>
                <a:ea typeface="+mn-ea"/>
                <a:cs typeface="+mn-cs"/>
              </a:rPr>
              <a:t>We also go after additional funding for new and  emerging programs that aren’t yet part of the normal operating budget.</a:t>
            </a:r>
          </a:p>
          <a:p>
            <a:endParaRPr lang="en-US" dirty="0"/>
          </a:p>
        </p:txBody>
      </p:sp>
      <p:sp>
        <p:nvSpPr>
          <p:cNvPr id="4" name="Slide Number Placeholder 3"/>
          <p:cNvSpPr>
            <a:spLocks noGrp="1"/>
          </p:cNvSpPr>
          <p:nvPr>
            <p:ph type="sldNum" sz="quarter" idx="5"/>
          </p:nvPr>
        </p:nvSpPr>
        <p:spPr/>
        <p:txBody>
          <a:bodyPr/>
          <a:lstStyle/>
          <a:p>
            <a:fld id="{D23919D1-DB06-46E1-AFE6-60C79E5CB245}" type="slidenum">
              <a:rPr lang="en-US" smtClean="0"/>
              <a:t>7</a:t>
            </a:fld>
            <a:endParaRPr lang="en-US"/>
          </a:p>
        </p:txBody>
      </p:sp>
    </p:spTree>
    <p:extLst>
      <p:ext uri="{BB962C8B-B14F-4D97-AF65-F5344CB8AC3E}">
        <p14:creationId xmlns:p14="http://schemas.microsoft.com/office/powerpoint/2010/main" val="207107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So before we go any further, I want to pause on some terms you’re going to hear me use a lot today. The first is state support.</a:t>
            </a:r>
            <a:endParaRPr lang="en-US" sz="1200" b="0" i="1"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And when I say state support, I mean </a:t>
            </a:r>
            <a:r>
              <a:rPr lang="en-US" sz="1200" b="1" i="0" kern="1200" dirty="0">
                <a:solidFill>
                  <a:schemeClr val="tx1"/>
                </a:solidFill>
                <a:effectLst/>
                <a:latin typeface="+mn-lt"/>
                <a:ea typeface="+mn-ea"/>
                <a:cs typeface="+mn-cs"/>
              </a:rPr>
              <a:t>funding, </a:t>
            </a:r>
            <a:r>
              <a:rPr lang="en-US" sz="1200" b="0" i="0" kern="1200" dirty="0">
                <a:solidFill>
                  <a:schemeClr val="tx1"/>
                </a:solidFill>
                <a:effectLst/>
                <a:latin typeface="+mn-lt"/>
                <a:ea typeface="+mn-ea"/>
                <a:cs typeface="+mn-cs"/>
              </a:rPr>
              <a:t>but not funding that just magically appears. Like I don’t come into the office and find an envelope on my desk labeled “state funding for RASCL” It starts with a program </a:t>
            </a:r>
            <a:r>
              <a:rPr lang="en-US" sz="1200" b="1" i="0" kern="1200" dirty="0">
                <a:solidFill>
                  <a:schemeClr val="tx1"/>
                </a:solidFill>
                <a:effectLst/>
                <a:latin typeface="+mn-lt"/>
                <a:ea typeface="+mn-ea"/>
                <a:cs typeface="+mn-cs"/>
              </a:rPr>
              <a:t>champion inside a state agency</a:t>
            </a:r>
            <a:r>
              <a:rPr lang="en-US" sz="1200" b="0" i="0" kern="1200" dirty="0">
                <a:solidFill>
                  <a:schemeClr val="tx1"/>
                </a:solidFill>
                <a:effectLst/>
                <a:latin typeface="+mn-lt"/>
                <a:ea typeface="+mn-ea"/>
                <a:cs typeface="+mn-cs"/>
              </a:rPr>
              <a:t>. Someone who believes in the work strongly enough to push for it, advocate for it, and ultimately get the funding greenlit.</a:t>
            </a:r>
          </a:p>
          <a:p>
            <a:pPr fontAlgn="t"/>
            <a:r>
              <a:rPr lang="en-US" sz="1200" b="0" i="0" kern="1200" dirty="0">
                <a:solidFill>
                  <a:schemeClr val="tx1"/>
                </a:solidFill>
                <a:effectLst/>
                <a:latin typeface="+mn-lt"/>
                <a:ea typeface="+mn-ea"/>
                <a:cs typeface="+mn-cs"/>
              </a:rPr>
              <a:t>RASCL is in a good place now because, after ten years, we have several champions across the state. But it absolutely did not start that way. In the beginning, it was just one or two people who said, ‘This matters, and we’re going to find a way to fund it.’ That’s really the spark that gets resilience networks off the ground.”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second is Network Coordinator or Coordinator. And while the day-to-day operations are my responsibility, network coordination includes the support staff who I mentioned in the last slide that help me with the administrative operations.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with that in mind, the foundation of a strong network like RASCL really comes down to state support—meaning start-up funding that turns an idea into something functional, stable, and impactful. And once the state invests in a coordinator role, that capacity can grow. Instead of being stuck in basic admin tasks, the coordinator can actually focus on strategic development, building programs, and engaging with members and communities in meaningful ways.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Stable funding also creates consistency. A network can’t rely solely on federal grants or people doing this in addition to their already full workdays. When the state invests, the network becomes sustainable even through workload spikes or shifting priorities.</a:t>
            </a:r>
          </a:p>
          <a:p>
            <a:pPr fontAlgn="t"/>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when coordinator capacity grows, you feel it everywhere. Members participate more, communities get more support, and the impact starts to multiply across the entire state. That’s the whole goal—the initial investment creating a ripple effect that benefits everyone.</a:t>
            </a:r>
          </a:p>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8</a:t>
            </a:fld>
            <a:endParaRPr lang="en-US"/>
          </a:p>
        </p:txBody>
      </p:sp>
    </p:spTree>
    <p:extLst>
      <p:ext uri="{BB962C8B-B14F-4D97-AF65-F5344CB8AC3E}">
        <p14:creationId xmlns:p14="http://schemas.microsoft.com/office/powerpoint/2010/main" val="1266668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to what you came to here for. How exactly does RASCL build statewide resiliency?</a:t>
            </a:r>
          </a:p>
          <a:p>
            <a:endParaRPr lang="en-US" dirty="0"/>
          </a:p>
          <a:p>
            <a:r>
              <a:rPr lang="en-US" dirty="0"/>
              <a:t>I won’t bore you with popping our mission statement up there, but the gist of it is that RASCL helps Delaware’s communities become more resilient and sustainable by doing these three specific things. Collaboration, Information Sharing, and Technical Assistance. </a:t>
            </a:r>
          </a:p>
        </p:txBody>
      </p:sp>
      <p:sp>
        <p:nvSpPr>
          <p:cNvPr id="4" name="Slide Number Placeholder 3"/>
          <p:cNvSpPr>
            <a:spLocks noGrp="1"/>
          </p:cNvSpPr>
          <p:nvPr>
            <p:ph type="sldNum" sz="quarter" idx="5"/>
          </p:nvPr>
        </p:nvSpPr>
        <p:spPr/>
        <p:txBody>
          <a:bodyPr/>
          <a:lstStyle/>
          <a:p>
            <a:fld id="{D23919D1-DB06-46E1-AFE6-60C79E5CB245}" type="slidenum">
              <a:rPr lang="en-US" smtClean="0"/>
              <a:t>9</a:t>
            </a:fld>
            <a:endParaRPr lang="en-US"/>
          </a:p>
        </p:txBody>
      </p:sp>
    </p:spTree>
    <p:extLst>
      <p:ext uri="{BB962C8B-B14F-4D97-AF65-F5344CB8AC3E}">
        <p14:creationId xmlns:p14="http://schemas.microsoft.com/office/powerpoint/2010/main" val="4163314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Ok, I know what you’re thinking – this woman has lost her mind. And . . . That might be true . . .but hear me out.</a:t>
            </a:r>
          </a:p>
          <a:p>
            <a:endParaRPr lang="en-US" dirty="0"/>
          </a:p>
          <a:p>
            <a:r>
              <a:rPr lang="en-US" dirty="0"/>
              <a:t>“Make each other look good” is a saying I learned in an improv class.  I know – I’m not making this any better but I swear this is relevant. </a:t>
            </a:r>
          </a:p>
          <a:p>
            <a:endParaRPr lang="en-US" dirty="0"/>
          </a:p>
          <a:p>
            <a:r>
              <a:rPr lang="en-US" dirty="0"/>
              <a:t>Make each other look good the guiding principle I use when managing this big, statewide network of people with all different experience levels, professional responsibilities and goals, and personal interests. </a:t>
            </a:r>
          </a:p>
          <a:p>
            <a:endParaRPr lang="en-US" dirty="0"/>
          </a:p>
          <a:p>
            <a:r>
              <a:rPr lang="en-US" dirty="0"/>
              <a:t>What I mean when I say “Make each other look good” is don’t worry about how you are going to come off and instead direct all your energy into making your fellow work group members, your partners, and our end users look good. If I was just looking out for myself that’s only one person looking out for me. When I have a whole network of people who are focused on making me look good, that’s way more than one person and I’d rather take those odds.</a:t>
            </a:r>
          </a:p>
          <a:p>
            <a:endParaRPr lang="en-US" dirty="0"/>
          </a:p>
          <a:p>
            <a:r>
              <a:rPr lang="en-US" dirty="0"/>
              <a:t>But Jana, what about the pirates?</a:t>
            </a:r>
          </a:p>
          <a:p>
            <a:endParaRPr lang="en-US" dirty="0"/>
          </a:p>
          <a:p>
            <a:r>
              <a:rPr lang="en-US" dirty="0"/>
              <a:t>Again, this is an improv thing, but I’ve found it quite useful when managing the RASCL network and the broad range of expertise and personalities that comes with that</a:t>
            </a:r>
          </a:p>
          <a:p>
            <a:endParaRPr lang="en-US" dirty="0"/>
          </a:p>
          <a:p>
            <a:r>
              <a:rPr lang="en-US" dirty="0"/>
              <a:t>The way you make each other look good is by first taking care of yourself before your pour from your cup to give to the group. This includes acknowledging what your role in the group is, and where your skillset and expertise lie, and not dropping that to just go along with what everyone else says. This is the equivalent of putting your own oxygen mask on first, before helping those around you. </a:t>
            </a:r>
          </a:p>
          <a:p>
            <a:endParaRPr lang="en-US" dirty="0"/>
          </a:p>
          <a:p>
            <a:r>
              <a:rPr lang="en-US" dirty="0"/>
              <a:t>This is where the pirates come in</a:t>
            </a:r>
          </a:p>
          <a:p>
            <a:endParaRPr lang="en-US" dirty="0"/>
          </a:p>
          <a:p>
            <a:r>
              <a:rPr lang="en-US" dirty="0"/>
              <a:t>In very general terms, there are three categories of people needed for successful collaboration. Robots, pirates, and ninjas. </a:t>
            </a:r>
          </a:p>
          <a:p>
            <a:endParaRPr lang="en-US" dirty="0"/>
          </a:p>
          <a:p>
            <a:r>
              <a:rPr lang="en-US" dirty="0"/>
              <a:t>Robots do all the heavy lifting. If they’ve done their job well, they go unnoticed. In RASCL, the coordinator is the robot. So for me that looks like managing the administrative tasks like we’ve discussed, sharing RASCL programs and member news out to our </a:t>
            </a:r>
            <a:r>
              <a:rPr lang="en-US" dirty="0" err="1"/>
              <a:t>our</a:t>
            </a:r>
            <a:r>
              <a:rPr lang="en-US" dirty="0"/>
              <a:t> network, keeping the workgroup co-chairs on task with agenda prep, facilitating the meetings, providing a space for open and honest discussion, and this last one is a biggie for me – and that’s ensuring that participating in RASCL is a value-added experience and not an extra burden. It’s my job to make sure the workplans, activities, and deliverables are catalysts for our members’ work outside RASCL and not just another meeting their boss told them to go to. </a:t>
            </a:r>
          </a:p>
          <a:p>
            <a:endParaRPr lang="en-US" dirty="0"/>
          </a:p>
          <a:p>
            <a:r>
              <a:rPr lang="en-US" dirty="0"/>
              <a:t>Pirates are leading the charge. They have big ideas and want to make bold moves. The RASCL members are the pirates. They don’t have to spend time and energy on logistics or admin work so they can devote all of their time to dreaming big creating programs that are helpful to them and the communities they serve. I’m going to discuss what those programs are a little later in this presentation</a:t>
            </a:r>
          </a:p>
          <a:p>
            <a:endParaRPr lang="en-US" dirty="0"/>
          </a:p>
          <a:p>
            <a:r>
              <a:rPr lang="en-US" dirty="0"/>
              <a:t>Ninjas are waiting patiently and quietly while the robots and the pirates faff about. Our end users, our communities, are the Ninjas. When they interact with our programming and resources, they weigh in and give the work meaning, and context, and stakes. The practitioner network of RASCL is nothing without our local governments using our tools and letting us know what they think of them. </a:t>
            </a:r>
          </a:p>
          <a:p>
            <a:endParaRPr lang="en-US" dirty="0"/>
          </a:p>
        </p:txBody>
      </p:sp>
      <p:sp>
        <p:nvSpPr>
          <p:cNvPr id="4" name="Slide Number Placeholder 3"/>
          <p:cNvSpPr>
            <a:spLocks noGrp="1"/>
          </p:cNvSpPr>
          <p:nvPr>
            <p:ph type="sldNum" sz="quarter" idx="5"/>
          </p:nvPr>
        </p:nvSpPr>
        <p:spPr/>
        <p:txBody>
          <a:bodyPr/>
          <a:lstStyle/>
          <a:p>
            <a:fld id="{38EFF46E-6B43-41F9-9272-B566D03A251C}" type="slidenum">
              <a:rPr lang="en-US" smtClean="0"/>
              <a:t>10</a:t>
            </a:fld>
            <a:endParaRPr lang="en-US"/>
          </a:p>
        </p:txBody>
      </p:sp>
    </p:spTree>
    <p:extLst>
      <p:ext uri="{BB962C8B-B14F-4D97-AF65-F5344CB8AC3E}">
        <p14:creationId xmlns:p14="http://schemas.microsoft.com/office/powerpoint/2010/main" val="85851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RASCL puts a huge emphasis on keeping information—and our members—as accessible, collaborative, and consistent as possible. Everything we do is built around meeting communities where they are, not asking them to come to us.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One way we do that is through our quarterly Coffee Hours. We host two virtual sessions and two in‑person sessions, and the in‑person ones rotate around the state so we’re bringing information and ourselves to different communities.</a:t>
            </a:r>
          </a:p>
          <a:p>
            <a:pPr fontAlgn="t"/>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photo on this slide is from a Coffee Hour on dune grass preservation last spring at Slaughter Beach. The folks you see there include DNREC program leads, the mayor, and local residents—and just outside the frame were an engineering consultant, the vice mayor, the town manager, a mayor from the next town, and some Delaware Sea Grant staff. It’s a great example of how we bring a full mix of people together in an informal, low‑barrier setting.</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Our biggest event each year is the RASCL Summit—our one‑day statewide conference. We keep it one day on purpose so it’s doable for mostly everyone. Registration is only $15—we raised it from $10 just last year—and we work hard to keep the time, travel, and cost as low as possible so that our smallest towns can participate just as easily as the largest, best‑funded ones.</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We also put a lot of thought into the agenda. We center community needs, and we make sure the content is actionable. And the mix of people in the room is incredible. It’s completely normal to find yourself in a conversation with an elected official, a division administrator, a funder, a researcher, and a reporter all at the same time. That can feel intimidating, especially for newer folks, so we’re really intentional about keeping the tone welcoming and making sure everyone feels like they’re on equal footing.</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And because program champions are so important to the success of this work, staying in touch with our communities is a big priority. An ongoing challenge is staff turnover in municipalities. To help with that, we send a flyer every year to every municipality in Delaware. It reintroduces RASCL, outlines our programs and members, and includes a save‑the‑date for the Summit. At minimum, it guarantees we’ve made one connection with whoever is currently on staff, no matter how recently they’ve joined.”</a:t>
            </a:r>
          </a:p>
        </p:txBody>
      </p:sp>
      <p:sp>
        <p:nvSpPr>
          <p:cNvPr id="4" name="Slide Number Placeholder 3"/>
          <p:cNvSpPr>
            <a:spLocks noGrp="1"/>
          </p:cNvSpPr>
          <p:nvPr>
            <p:ph type="sldNum" sz="quarter" idx="5"/>
          </p:nvPr>
        </p:nvSpPr>
        <p:spPr/>
        <p:txBody>
          <a:bodyPr/>
          <a:lstStyle/>
          <a:p>
            <a:fld id="{38EFF46E-6B43-41F9-9272-B566D03A251C}" type="slidenum">
              <a:rPr lang="en-US" smtClean="0"/>
              <a:t>11</a:t>
            </a:fld>
            <a:endParaRPr lang="en-US"/>
          </a:p>
        </p:txBody>
      </p:sp>
    </p:spTree>
    <p:extLst>
      <p:ext uri="{BB962C8B-B14F-4D97-AF65-F5344CB8AC3E}">
        <p14:creationId xmlns:p14="http://schemas.microsoft.com/office/powerpoint/2010/main" val="29154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were those big ideas I mentioned a few slides ago. Our members came up with three big program initiatives that they identified a need for</a:t>
            </a:r>
          </a:p>
          <a:p>
            <a:endParaRPr lang="en-US" dirty="0"/>
          </a:p>
          <a:p>
            <a:r>
              <a:rPr lang="en-US" dirty="0"/>
              <a:t>The Project Guidance Group connects communities who are stuck anywhere in the project pipeline to next steps. It’s not project management, but it’s a connection to information and options. We do this by finding the person or persons who the community needs to talk to, get everyone on a call together, then facilitate the conversation going forward until the community and the resource person have formed a working relationship. We don’t say call </a:t>
            </a:r>
            <a:r>
              <a:rPr lang="en-US" dirty="0" err="1"/>
              <a:t>steve</a:t>
            </a:r>
            <a:r>
              <a:rPr lang="en-US" dirty="0"/>
              <a:t> at the office of such and such, it’s the personal touch that really makes this program stand out</a:t>
            </a:r>
          </a:p>
          <a:p>
            <a:endParaRPr lang="en-US" dirty="0"/>
          </a:p>
          <a:p>
            <a:r>
              <a:rPr lang="en-US" dirty="0"/>
              <a:t>Resource guides are designed to address capacity gaps for our local governments. Like how to guides.</a:t>
            </a:r>
          </a:p>
          <a:p>
            <a:endParaRPr lang="en-US" dirty="0"/>
          </a:p>
          <a:p>
            <a:r>
              <a:rPr lang="en-US" dirty="0"/>
              <a:t>Research Needs, research forum, published list</a:t>
            </a:r>
          </a:p>
        </p:txBody>
      </p:sp>
      <p:sp>
        <p:nvSpPr>
          <p:cNvPr id="4" name="Slide Number Placeholder 3"/>
          <p:cNvSpPr>
            <a:spLocks noGrp="1"/>
          </p:cNvSpPr>
          <p:nvPr>
            <p:ph type="sldNum" sz="quarter" idx="5"/>
          </p:nvPr>
        </p:nvSpPr>
        <p:spPr/>
        <p:txBody>
          <a:bodyPr/>
          <a:lstStyle/>
          <a:p>
            <a:fld id="{38EFF46E-6B43-41F9-9272-B566D03A251C}" type="slidenum">
              <a:rPr lang="en-US" smtClean="0"/>
              <a:t>12</a:t>
            </a:fld>
            <a:endParaRPr lang="en-US"/>
          </a:p>
        </p:txBody>
      </p:sp>
    </p:spTree>
    <p:extLst>
      <p:ext uri="{BB962C8B-B14F-4D97-AF65-F5344CB8AC3E}">
        <p14:creationId xmlns:p14="http://schemas.microsoft.com/office/powerpoint/2010/main" val="2280601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B428-A4C8-B040-03C3-2ABB86AB61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D783E-A3B4-A1F7-F1F2-63DA89615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04AD8-7553-A480-76C4-1EE6980DAE1B}"/>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5" name="Footer Placeholder 4">
            <a:extLst>
              <a:ext uri="{FF2B5EF4-FFF2-40B4-BE49-F238E27FC236}">
                <a16:creationId xmlns:a16="http://schemas.microsoft.com/office/drawing/2014/main" id="{D530D8EA-2BB0-DEC6-EBDB-6B6FD4172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E07FC-A870-89D3-6CE7-E9003F54EF75}"/>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23915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37BE-8405-D1B1-7369-D56DF92E52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D02001-3088-ECB8-814A-84A1D4EF7B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78E3-BCA2-35C3-F034-7EE83F785F6E}"/>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5" name="Footer Placeholder 4">
            <a:extLst>
              <a:ext uri="{FF2B5EF4-FFF2-40B4-BE49-F238E27FC236}">
                <a16:creationId xmlns:a16="http://schemas.microsoft.com/office/drawing/2014/main" id="{D5B7E24B-360C-1B18-24DC-F96A91610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EB5DC-EA1D-27E4-819B-06373083A713}"/>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2507680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EC53D-814A-4E78-2F28-951E5D257B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202F6-613A-60FE-4D07-B4979D4C65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2648D-D070-D9E9-1E33-E0D4E4773C80}"/>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5" name="Footer Placeholder 4">
            <a:extLst>
              <a:ext uri="{FF2B5EF4-FFF2-40B4-BE49-F238E27FC236}">
                <a16:creationId xmlns:a16="http://schemas.microsoft.com/office/drawing/2014/main" id="{1C642B39-7610-6177-A393-811098A59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9773D-1960-AD69-A132-F3CE5ED17230}"/>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108331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Picture 16">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7EC580-88DE-56DE-5258-9F16851E9486}"/>
              </a:ext>
            </a:extLst>
          </p:cNvPr>
          <p:cNvSpPr>
            <a:spLocks noGrp="1"/>
          </p:cNvSpPr>
          <p:nvPr>
            <p:ph type="title"/>
          </p:nvPr>
        </p:nvSpPr>
        <p:spPr>
          <a:xfrm>
            <a:off x="381001" y="685801"/>
            <a:ext cx="6857999" cy="914400"/>
          </a:xfrm>
          <a:prstGeom prst="rect">
            <a:avLst/>
          </a:prstGeom>
        </p:spPr>
        <p:txBody>
          <a:bodyPr anchor="t"/>
          <a:lstStyle/>
          <a:p>
            <a:r>
              <a:rPr lang="en-US"/>
              <a:t>Click to edit Master title style</a:t>
            </a:r>
          </a:p>
        </p:txBody>
      </p:sp>
      <p:sp>
        <p:nvSpPr>
          <p:cNvPr id="4" name="Content Placeholder 7">
            <a:extLst>
              <a:ext uri="{FF2B5EF4-FFF2-40B4-BE49-F238E27FC236}">
                <a16:creationId xmlns:a16="http://schemas.microsoft.com/office/drawing/2014/main" id="{C0C3FF79-59DB-9A09-BAE9-314BF322E5E3}"/>
              </a:ext>
            </a:extLst>
          </p:cNvPr>
          <p:cNvSpPr>
            <a:spLocks noGrp="1"/>
          </p:cNvSpPr>
          <p:nvPr>
            <p:ph sz="quarter" idx="14"/>
          </p:nvPr>
        </p:nvSpPr>
        <p:spPr>
          <a:xfrm>
            <a:off x="381000" y="1760954"/>
            <a:ext cx="6858000" cy="4411245"/>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3964543-7DAC-0CE9-CE60-91786FE74153}"/>
              </a:ext>
            </a:extLst>
          </p:cNvPr>
          <p:cNvSpPr>
            <a:spLocks noGrp="1"/>
          </p:cNvSpPr>
          <p:nvPr>
            <p:ph type="pic" sz="quarter" idx="15"/>
          </p:nvPr>
        </p:nvSpPr>
        <p:spPr>
          <a:xfrm>
            <a:off x="8382000" y="152400"/>
            <a:ext cx="3657600" cy="6545835"/>
          </a:xfrm>
          <a:custGeom>
            <a:avLst/>
            <a:gdLst>
              <a:gd name="connsiteX0" fmla="*/ 349250 w 3657600"/>
              <a:gd name="connsiteY0" fmla="*/ 0 h 6545835"/>
              <a:gd name="connsiteX1" fmla="*/ 1828286 w 3657600"/>
              <a:gd name="connsiteY1" fmla="*/ 0 h 6545835"/>
              <a:gd name="connsiteX2" fmla="*/ 1828800 w 3657600"/>
              <a:gd name="connsiteY2" fmla="*/ 514 h 6545835"/>
              <a:gd name="connsiteX3" fmla="*/ 1829315 w 3657600"/>
              <a:gd name="connsiteY3" fmla="*/ 1028 h 6545835"/>
              <a:gd name="connsiteX4" fmla="*/ 3308351 w 3657600"/>
              <a:gd name="connsiteY4" fmla="*/ 1028 h 6545835"/>
              <a:gd name="connsiteX5" fmla="*/ 3650505 w 3657600"/>
              <a:gd name="connsiteY5" fmla="*/ 279622 h 6545835"/>
              <a:gd name="connsiteX6" fmla="*/ 3657600 w 3657600"/>
              <a:gd name="connsiteY6" fmla="*/ 349930 h 6545835"/>
              <a:gd name="connsiteX7" fmla="*/ 3657600 w 3657600"/>
              <a:gd name="connsiteY7" fmla="*/ 5697120 h 6545835"/>
              <a:gd name="connsiteX8" fmla="*/ 3650505 w 3657600"/>
              <a:gd name="connsiteY8" fmla="*/ 5767427 h 6545835"/>
              <a:gd name="connsiteX9" fmla="*/ 3308351 w 3657600"/>
              <a:gd name="connsiteY9" fmla="*/ 6046022 h 6545835"/>
              <a:gd name="connsiteX10" fmla="*/ 2078946 w 3657600"/>
              <a:gd name="connsiteY10" fmla="*/ 6046022 h 6545835"/>
              <a:gd name="connsiteX11" fmla="*/ 1828800 w 3657600"/>
              <a:gd name="connsiteY11" fmla="*/ 6295926 h 6545835"/>
              <a:gd name="connsiteX12" fmla="*/ 1676022 w 3657600"/>
              <a:gd name="connsiteY12" fmla="*/ 6526195 h 6545835"/>
              <a:gd name="connsiteX13" fmla="*/ 1578660 w 3657600"/>
              <a:gd name="connsiteY13" fmla="*/ 6545835 h 6545835"/>
              <a:gd name="connsiteX14" fmla="*/ 349241 w 3657600"/>
              <a:gd name="connsiteY14" fmla="*/ 6545835 h 6545835"/>
              <a:gd name="connsiteX15" fmla="*/ 278864 w 3657600"/>
              <a:gd name="connsiteY15" fmla="*/ 6538746 h 6545835"/>
              <a:gd name="connsiteX16" fmla="*/ 0 w 3657600"/>
              <a:gd name="connsiteY16" fmla="*/ 6196917 h 6545835"/>
              <a:gd name="connsiteX17" fmla="*/ 0 w 3657600"/>
              <a:gd name="connsiteY17" fmla="*/ 348912 h 6545835"/>
              <a:gd name="connsiteX18" fmla="*/ 349250 w 3657600"/>
              <a:gd name="connsiteY18" fmla="*/ 0 h 65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0" h="6545835">
                <a:moveTo>
                  <a:pt x="349250" y="0"/>
                </a:moveTo>
                <a:lnTo>
                  <a:pt x="1828286" y="0"/>
                </a:lnTo>
                <a:cubicBezTo>
                  <a:pt x="1828572" y="0"/>
                  <a:pt x="1828800" y="230"/>
                  <a:pt x="1828800" y="514"/>
                </a:cubicBezTo>
                <a:cubicBezTo>
                  <a:pt x="1828800" y="798"/>
                  <a:pt x="1829029" y="1028"/>
                  <a:pt x="1829315" y="1028"/>
                </a:cubicBezTo>
                <a:lnTo>
                  <a:pt x="3308351" y="1028"/>
                </a:lnTo>
                <a:cubicBezTo>
                  <a:pt x="3477126" y="1028"/>
                  <a:pt x="3617939" y="120629"/>
                  <a:pt x="3650505" y="279622"/>
                </a:cubicBezTo>
                <a:lnTo>
                  <a:pt x="3657600" y="349930"/>
                </a:lnTo>
                <a:lnTo>
                  <a:pt x="3657600" y="5697120"/>
                </a:lnTo>
                <a:lnTo>
                  <a:pt x="3650505" y="5767427"/>
                </a:lnTo>
                <a:cubicBezTo>
                  <a:pt x="3617939" y="5926419"/>
                  <a:pt x="3477126" y="6046022"/>
                  <a:pt x="3308351" y="6046022"/>
                </a:cubicBezTo>
                <a:lnTo>
                  <a:pt x="2078946" y="6046022"/>
                </a:lnTo>
                <a:cubicBezTo>
                  <a:pt x="1940795" y="6046022"/>
                  <a:pt x="1828800" y="6157909"/>
                  <a:pt x="1828800" y="6295926"/>
                </a:cubicBezTo>
                <a:cubicBezTo>
                  <a:pt x="1828800" y="6399429"/>
                  <a:pt x="1765803" y="6488252"/>
                  <a:pt x="1676022" y="6526195"/>
                </a:cubicBezTo>
                <a:lnTo>
                  <a:pt x="1578660" y="6545835"/>
                </a:lnTo>
                <a:lnTo>
                  <a:pt x="349241" y="6545835"/>
                </a:lnTo>
                <a:lnTo>
                  <a:pt x="278864" y="6538746"/>
                </a:lnTo>
                <a:cubicBezTo>
                  <a:pt x="119715" y="6506205"/>
                  <a:pt x="0" y="6365503"/>
                  <a:pt x="0" y="6196917"/>
                </a:cubicBezTo>
                <a:lnTo>
                  <a:pt x="0" y="348912"/>
                </a:lnTo>
                <a:cubicBezTo>
                  <a:pt x="0" y="156213"/>
                  <a:pt x="156362" y="0"/>
                  <a:pt x="349250" y="0"/>
                </a:cubicBezTo>
                <a:close/>
              </a:path>
            </a:pathLst>
          </a:custGeom>
          <a:blipFill>
            <a:blip r:embed="rId2">
              <a:alphaModFix amt="60000"/>
            </a:blip>
            <a:stretch>
              <a:fillRect/>
            </a:stretch>
          </a:blipFill>
        </p:spPr>
        <p:txBody>
          <a:bodyPr wrap="square">
            <a:noAutofit/>
          </a:bodyPr>
          <a:lstStyle/>
          <a:p>
            <a:endParaRPr lang="en-US"/>
          </a:p>
        </p:txBody>
      </p:sp>
      <p:sp>
        <p:nvSpPr>
          <p:cNvPr id="12" name="Footer Placeholder 11">
            <a:extLst>
              <a:ext uri="{FF2B5EF4-FFF2-40B4-BE49-F238E27FC236}">
                <a16:creationId xmlns:a16="http://schemas.microsoft.com/office/drawing/2014/main" id="{0200DA31-8001-338B-5371-3A7494E8D478}"/>
              </a:ext>
            </a:extLst>
          </p:cNvPr>
          <p:cNvSpPr>
            <a:spLocks noGrp="1"/>
          </p:cNvSpPr>
          <p:nvPr>
            <p:ph type="ftr" sz="quarter" idx="17"/>
          </p:nvPr>
        </p:nvSpPr>
        <p:spPr/>
        <p:txBody>
          <a:bodyPr/>
          <a:lstStyle/>
          <a:p>
            <a:r>
              <a:rPr lang="en-US"/>
              <a:t>Sample Footer Text</a:t>
            </a:r>
          </a:p>
        </p:txBody>
      </p:sp>
      <p:sp>
        <p:nvSpPr>
          <p:cNvPr id="11" name="Date Placeholder 10">
            <a:extLst>
              <a:ext uri="{FF2B5EF4-FFF2-40B4-BE49-F238E27FC236}">
                <a16:creationId xmlns:a16="http://schemas.microsoft.com/office/drawing/2014/main" id="{261ED7C0-4B00-0749-E13A-727478511638}"/>
              </a:ext>
            </a:extLst>
          </p:cNvPr>
          <p:cNvSpPr>
            <a:spLocks noGrp="1"/>
          </p:cNvSpPr>
          <p:nvPr>
            <p:ph type="dt" sz="half" idx="16"/>
          </p:nvPr>
        </p:nvSpPr>
        <p:spPr>
          <a:xfrm>
            <a:off x="5819829" y="6340475"/>
            <a:ext cx="1800171" cy="365125"/>
          </a:xfrm>
        </p:spPr>
        <p:txBody>
          <a:bodyPr/>
          <a:lstStyle/>
          <a:p>
            <a:fld id="{3FE5D550-C18F-9046-9823-1666101C984D}" type="datetime1">
              <a:rPr lang="en-US" smtClean="0"/>
              <a:t>3/8/2026</a:t>
            </a:fld>
            <a:endParaRPr lang="en-US"/>
          </a:p>
        </p:txBody>
      </p:sp>
      <p:sp>
        <p:nvSpPr>
          <p:cNvPr id="13" name="Slide Number Placeholder 12">
            <a:extLst>
              <a:ext uri="{FF2B5EF4-FFF2-40B4-BE49-F238E27FC236}">
                <a16:creationId xmlns:a16="http://schemas.microsoft.com/office/drawing/2014/main" id="{C084553E-C102-DA3B-F180-DD3972113269}"/>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06051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Picture 17">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6344-2F7D-4A55-E6DD-6BBEF41A7B66}"/>
              </a:ext>
            </a:extLst>
          </p:cNvPr>
          <p:cNvSpPr>
            <a:spLocks noGrp="1"/>
          </p:cNvSpPr>
          <p:nvPr>
            <p:ph type="title"/>
          </p:nvPr>
        </p:nvSpPr>
        <p:spPr>
          <a:xfrm>
            <a:off x="381000" y="709099"/>
            <a:ext cx="4572000" cy="1348301"/>
          </a:xfrm>
          <a:prstGeom prst="rect">
            <a:avLst/>
          </a:prstGeo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C45C96D9-D192-32BB-6CEF-7F4A787A921E}"/>
              </a:ext>
            </a:extLst>
          </p:cNvPr>
          <p:cNvSpPr>
            <a:spLocks noGrp="1"/>
          </p:cNvSpPr>
          <p:nvPr>
            <p:ph type="pic" sz="quarter" idx="15"/>
          </p:nvPr>
        </p:nvSpPr>
        <p:spPr>
          <a:xfrm>
            <a:off x="387926" y="2590800"/>
            <a:ext cx="4578206" cy="3560521"/>
          </a:xfrm>
          <a:custGeom>
            <a:avLst/>
            <a:gdLst>
              <a:gd name="connsiteX0" fmla="*/ 345466 w 4114800"/>
              <a:gd name="connsiteY0" fmla="*/ 0 h 3200125"/>
              <a:gd name="connsiteX1" fmla="*/ 3769335 w 4114800"/>
              <a:gd name="connsiteY1" fmla="*/ 0 h 3200125"/>
              <a:gd name="connsiteX2" fmla="*/ 3835937 w 4114800"/>
              <a:gd name="connsiteY2" fmla="*/ 6705 h 3200125"/>
              <a:gd name="connsiteX3" fmla="*/ 4114800 w 4114800"/>
              <a:gd name="connsiteY3" fmla="*/ 348409 h 3200125"/>
              <a:gd name="connsiteX4" fmla="*/ 4114800 w 4114800"/>
              <a:gd name="connsiteY4" fmla="*/ 2851335 h 3200125"/>
              <a:gd name="connsiteX5" fmla="*/ 3765550 w 4114800"/>
              <a:gd name="connsiteY5" fmla="*/ 3200125 h 3200125"/>
              <a:gd name="connsiteX6" fmla="*/ 349250 w 4114800"/>
              <a:gd name="connsiteY6" fmla="*/ 3200125 h 3200125"/>
              <a:gd name="connsiteX7" fmla="*/ 0 w 4114800"/>
              <a:gd name="connsiteY7" fmla="*/ 2851335 h 3200125"/>
              <a:gd name="connsiteX8" fmla="*/ 0 w 4114800"/>
              <a:gd name="connsiteY8" fmla="*/ 348409 h 3200125"/>
              <a:gd name="connsiteX9" fmla="*/ 278864 w 4114800"/>
              <a:gd name="connsiteY9" fmla="*/ 6705 h 32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800" h="3200125">
                <a:moveTo>
                  <a:pt x="345466" y="0"/>
                </a:moveTo>
                <a:lnTo>
                  <a:pt x="3769335" y="0"/>
                </a:lnTo>
                <a:lnTo>
                  <a:pt x="3835937" y="6705"/>
                </a:lnTo>
                <a:cubicBezTo>
                  <a:pt x="3995086" y="39229"/>
                  <a:pt x="4114800" y="179857"/>
                  <a:pt x="4114800" y="348409"/>
                </a:cubicBezTo>
                <a:lnTo>
                  <a:pt x="4114800" y="2851335"/>
                </a:lnTo>
                <a:cubicBezTo>
                  <a:pt x="4114800" y="3043969"/>
                  <a:pt x="3958438" y="3200125"/>
                  <a:pt x="3765550" y="3200125"/>
                </a:cubicBezTo>
                <a:lnTo>
                  <a:pt x="349250" y="3200125"/>
                </a:lnTo>
                <a:cubicBezTo>
                  <a:pt x="156364" y="3200125"/>
                  <a:pt x="0" y="3043969"/>
                  <a:pt x="0" y="2851335"/>
                </a:cubicBezTo>
                <a:lnTo>
                  <a:pt x="0" y="348409"/>
                </a:lnTo>
                <a:cubicBezTo>
                  <a:pt x="0" y="179857"/>
                  <a:pt x="119716" y="39229"/>
                  <a:pt x="278864" y="6705"/>
                </a:cubicBezTo>
                <a:close/>
              </a:path>
            </a:pathLst>
          </a:custGeom>
          <a:blipFill>
            <a:blip r:embed="rId2">
              <a:alphaModFix amt="60000"/>
            </a:blip>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38800" y="706803"/>
            <a:ext cx="6172200" cy="5465398"/>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38C66154-743D-C7F5-97C4-2FAB2B6A1D3C}"/>
              </a:ext>
            </a:extLst>
          </p:cNvPr>
          <p:cNvSpPr>
            <a:spLocks noGrp="1"/>
          </p:cNvSpPr>
          <p:nvPr>
            <p:ph type="ftr" sz="quarter" idx="17"/>
          </p:nvPr>
        </p:nvSpPr>
        <p:spPr/>
        <p:txBody>
          <a:bodyPr/>
          <a:lstStyle/>
          <a:p>
            <a:r>
              <a:rPr lang="en-US"/>
              <a:t>Sample Footer Text</a:t>
            </a:r>
          </a:p>
        </p:txBody>
      </p:sp>
      <p:sp>
        <p:nvSpPr>
          <p:cNvPr id="13" name="Date Placeholder 12">
            <a:extLst>
              <a:ext uri="{FF2B5EF4-FFF2-40B4-BE49-F238E27FC236}">
                <a16:creationId xmlns:a16="http://schemas.microsoft.com/office/drawing/2014/main" id="{AA3F3A86-D339-7100-3E81-E5798445D506}"/>
              </a:ext>
            </a:extLst>
          </p:cNvPr>
          <p:cNvSpPr>
            <a:spLocks noGrp="1"/>
          </p:cNvSpPr>
          <p:nvPr>
            <p:ph type="dt" sz="half" idx="16"/>
          </p:nvPr>
        </p:nvSpPr>
        <p:spPr/>
        <p:txBody>
          <a:bodyPr/>
          <a:lstStyle/>
          <a:p>
            <a:fld id="{345EA323-74B6-5848-92CE-4C72A64B8493}" type="datetime1">
              <a:rPr lang="en-US" smtClean="0"/>
              <a:t>3/8/2026</a:t>
            </a:fld>
            <a:endParaRPr lang="en-US"/>
          </a:p>
        </p:txBody>
      </p:sp>
      <p:sp>
        <p:nvSpPr>
          <p:cNvPr id="15" name="Slide Number Placeholder 14">
            <a:extLst>
              <a:ext uri="{FF2B5EF4-FFF2-40B4-BE49-F238E27FC236}">
                <a16:creationId xmlns:a16="http://schemas.microsoft.com/office/drawing/2014/main" id="{FEDCFD90-149A-5BBC-51D0-89BB36B9E80A}"/>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6224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2515-2A2A-3A8A-9012-4EB06EF93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F305DC-7D74-D2C4-6F2A-CC017E4FF7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CBB76-4DB5-D315-78F3-2E792971DE01}"/>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5" name="Footer Placeholder 4">
            <a:extLst>
              <a:ext uri="{FF2B5EF4-FFF2-40B4-BE49-F238E27FC236}">
                <a16:creationId xmlns:a16="http://schemas.microsoft.com/office/drawing/2014/main" id="{298FDADD-A139-04CE-4EC3-6EF251E2A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07F68-73ED-5F7E-C01B-2E93EDA4500F}"/>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59894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8DA9-0957-5D41-80C1-6FC6D8541E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46B499-40C4-8F14-D2FC-72A0716115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A397C-855B-798B-A7CF-B401BBFFBF3E}"/>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5" name="Footer Placeholder 4">
            <a:extLst>
              <a:ext uri="{FF2B5EF4-FFF2-40B4-BE49-F238E27FC236}">
                <a16:creationId xmlns:a16="http://schemas.microsoft.com/office/drawing/2014/main" id="{3DF95FE2-E7FF-813B-2187-A2FFAA801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572F1-523A-A4BE-03C8-F15EBA86F8FB}"/>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113707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2D2B-6103-ABB8-36A4-575212D6A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CEB00-9CC2-7DBB-221C-9947447F5E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0CF37D-1BE1-5039-8B5E-C9B4C7D034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84A1E2-A92C-2CCD-59B2-824588569C90}"/>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6" name="Footer Placeholder 5">
            <a:extLst>
              <a:ext uri="{FF2B5EF4-FFF2-40B4-BE49-F238E27FC236}">
                <a16:creationId xmlns:a16="http://schemas.microsoft.com/office/drawing/2014/main" id="{B0D5C23A-A0E9-1381-DD67-9FC3D9720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0CBF0-E1C5-2DAA-4F0A-2EC57DE7D59D}"/>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157149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A358-55C5-3405-1C83-C0E68FEE4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DCB783-CAE3-4772-9FC4-6361DAF509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2D7AC1-11E8-8AAD-DEBE-11A33BA24C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CEFB0-A5E3-F7AD-FEDF-DC7617062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B0DAA-2B02-E9D2-8328-43C9FC5F51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1AD39-D34F-7D05-6D69-E678B04D1F29}"/>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8" name="Footer Placeholder 7">
            <a:extLst>
              <a:ext uri="{FF2B5EF4-FFF2-40B4-BE49-F238E27FC236}">
                <a16:creationId xmlns:a16="http://schemas.microsoft.com/office/drawing/2014/main" id="{5F4080A1-4D0C-D9AA-C2C6-7140BEB772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44B93A-3A7E-F9B1-5338-346117B6632E}"/>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110194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7737-FA61-C6AA-260E-27B2638BB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F55F28-2824-8162-AE82-114AA687BCD9}"/>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4" name="Footer Placeholder 3">
            <a:extLst>
              <a:ext uri="{FF2B5EF4-FFF2-40B4-BE49-F238E27FC236}">
                <a16:creationId xmlns:a16="http://schemas.microsoft.com/office/drawing/2014/main" id="{6895B11F-DC39-5907-6F2C-E6AF6E44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83C810-CB0C-BEC1-4768-C5545AB51BA9}"/>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273695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B3F05-E5B4-A5B8-2E31-B9EBD461C1F7}"/>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3" name="Footer Placeholder 2">
            <a:extLst>
              <a:ext uri="{FF2B5EF4-FFF2-40B4-BE49-F238E27FC236}">
                <a16:creationId xmlns:a16="http://schemas.microsoft.com/office/drawing/2014/main" id="{FFAA40D4-AB24-FF9A-804D-001794730A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A01C63-E4FE-7AB0-FBDD-5BE4044F8F4D}"/>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35881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8598-E5AA-0D48-BC7C-0CE26AF8D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965D0-5C2F-DC55-4F78-E28BEA952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07700-4888-E824-68BE-6FECCFC8A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418520-7494-1911-9B66-653B4EC6F011}"/>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6" name="Footer Placeholder 5">
            <a:extLst>
              <a:ext uri="{FF2B5EF4-FFF2-40B4-BE49-F238E27FC236}">
                <a16:creationId xmlns:a16="http://schemas.microsoft.com/office/drawing/2014/main" id="{331C982C-DBC8-84C1-C3AB-47EC3EAE72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B2727-D380-8A12-78B8-791806914243}"/>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119952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CE24-1713-EBB8-D963-0AC987C58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0EB2AC-D6DF-AD38-EE3B-C73C0BBFF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510095-0776-914A-8FF3-9B4E3C5FE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E9B4B-55A4-895D-4DFA-DA513BAA8EBA}"/>
              </a:ext>
            </a:extLst>
          </p:cNvPr>
          <p:cNvSpPr>
            <a:spLocks noGrp="1"/>
          </p:cNvSpPr>
          <p:nvPr>
            <p:ph type="dt" sz="half" idx="10"/>
          </p:nvPr>
        </p:nvSpPr>
        <p:spPr/>
        <p:txBody>
          <a:bodyPr/>
          <a:lstStyle/>
          <a:p>
            <a:fld id="{4EA30DDF-3A4D-4628-BBCB-5B8AD4DF5C4C}" type="datetimeFigureOut">
              <a:rPr lang="en-US" smtClean="0"/>
              <a:t>3/8/2026</a:t>
            </a:fld>
            <a:endParaRPr lang="en-US"/>
          </a:p>
        </p:txBody>
      </p:sp>
      <p:sp>
        <p:nvSpPr>
          <p:cNvPr id="6" name="Footer Placeholder 5">
            <a:extLst>
              <a:ext uri="{FF2B5EF4-FFF2-40B4-BE49-F238E27FC236}">
                <a16:creationId xmlns:a16="http://schemas.microsoft.com/office/drawing/2014/main" id="{AE14D89C-72A3-2E31-F06D-68A4CFCAF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187FE-1377-521B-3224-B628FE0ABEE2}"/>
              </a:ext>
            </a:extLst>
          </p:cNvPr>
          <p:cNvSpPr>
            <a:spLocks noGrp="1"/>
          </p:cNvSpPr>
          <p:nvPr>
            <p:ph type="sldNum" sz="quarter" idx="12"/>
          </p:nvPr>
        </p:nvSpPr>
        <p:spPr/>
        <p:txBody>
          <a:bodyPr/>
          <a:lstStyle/>
          <a:p>
            <a:fld id="{189C7BE0-E4BD-4A6F-ABB6-39744D5251B2}" type="slidenum">
              <a:rPr lang="en-US" smtClean="0"/>
              <a:t>‹#›</a:t>
            </a:fld>
            <a:endParaRPr lang="en-US"/>
          </a:p>
        </p:txBody>
      </p:sp>
    </p:spTree>
    <p:extLst>
      <p:ext uri="{BB962C8B-B14F-4D97-AF65-F5344CB8AC3E}">
        <p14:creationId xmlns:p14="http://schemas.microsoft.com/office/powerpoint/2010/main" val="3168580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4683E0-E4B3-37C7-6FDE-8C433FEA9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4B1EA5-7C07-A39C-BBF1-C62EB941E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EB44F-0328-DE66-A7A2-3F2391DC6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A30DDF-3A4D-4628-BBCB-5B8AD4DF5C4C}" type="datetimeFigureOut">
              <a:rPr lang="en-US" smtClean="0"/>
              <a:t>3/8/2026</a:t>
            </a:fld>
            <a:endParaRPr lang="en-US"/>
          </a:p>
        </p:txBody>
      </p:sp>
      <p:sp>
        <p:nvSpPr>
          <p:cNvPr id="5" name="Footer Placeholder 4">
            <a:extLst>
              <a:ext uri="{FF2B5EF4-FFF2-40B4-BE49-F238E27FC236}">
                <a16:creationId xmlns:a16="http://schemas.microsoft.com/office/drawing/2014/main" id="{DDECB885-7333-90B9-3B4A-2C37E3E16B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13973C6-7C25-4501-8387-57F3DA7CF5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9C7BE0-E4BD-4A6F-ABB6-39744D5251B2}" type="slidenum">
              <a:rPr lang="en-US" smtClean="0"/>
              <a:t>‹#›</a:t>
            </a:fld>
            <a:endParaRPr lang="en-US"/>
          </a:p>
        </p:txBody>
      </p:sp>
    </p:spTree>
    <p:extLst>
      <p:ext uri="{BB962C8B-B14F-4D97-AF65-F5344CB8AC3E}">
        <p14:creationId xmlns:p14="http://schemas.microsoft.com/office/powerpoint/2010/main" val="409180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mailto:jsavini@delawareestuary.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2267-D484-DDB7-6A52-6F1ED90323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AFEBAC-7F39-209C-6D59-DCB723BE30CB}"/>
              </a:ext>
            </a:extLst>
          </p:cNvPr>
          <p:cNvPicPr>
            <a:picLocks noChangeAspect="1"/>
          </p:cNvPicPr>
          <p:nvPr/>
        </p:nvPicPr>
        <p:blipFill>
          <a:blip r:embed="rId3"/>
          <a:stretch>
            <a:fillRect/>
          </a:stretch>
        </p:blipFill>
        <p:spPr>
          <a:xfrm>
            <a:off x="1806" y="0"/>
            <a:ext cx="12188389" cy="6858000"/>
          </a:xfrm>
          <a:prstGeom prst="rect">
            <a:avLst/>
          </a:prstGeom>
        </p:spPr>
      </p:pic>
      <p:pic>
        <p:nvPicPr>
          <p:cNvPr id="4" name="Picture 3">
            <a:extLst>
              <a:ext uri="{FF2B5EF4-FFF2-40B4-BE49-F238E27FC236}">
                <a16:creationId xmlns:a16="http://schemas.microsoft.com/office/drawing/2014/main" id="{069133EE-DED4-D9B1-80C7-DF849877F47B}"/>
              </a:ext>
            </a:extLst>
          </p:cNvPr>
          <p:cNvPicPr>
            <a:picLocks noChangeAspect="1"/>
          </p:cNvPicPr>
          <p:nvPr/>
        </p:nvPicPr>
        <p:blipFill>
          <a:blip r:embed="rId4">
            <a:alphaModFix amt="70000"/>
          </a:blip>
          <a:stretch>
            <a:fillRect/>
          </a:stretch>
        </p:blipFill>
        <p:spPr>
          <a:xfrm>
            <a:off x="10160" y="2514600"/>
            <a:ext cx="10266554" cy="3397799"/>
          </a:xfrm>
          <a:prstGeom prst="rect">
            <a:avLst/>
          </a:prstGeom>
          <a:solidFill>
            <a:srgbClr val="0A3542">
              <a:alpha val="64706"/>
            </a:srgbClr>
          </a:solidFill>
        </p:spPr>
      </p:pic>
      <p:sp>
        <p:nvSpPr>
          <p:cNvPr id="8" name="TextBox 7">
            <a:extLst>
              <a:ext uri="{FF2B5EF4-FFF2-40B4-BE49-F238E27FC236}">
                <a16:creationId xmlns:a16="http://schemas.microsoft.com/office/drawing/2014/main" id="{D78BC4E0-1B1A-526D-B744-3C27BDDA36A0}"/>
              </a:ext>
            </a:extLst>
          </p:cNvPr>
          <p:cNvSpPr txBox="1"/>
          <p:nvPr/>
        </p:nvSpPr>
        <p:spPr>
          <a:xfrm>
            <a:off x="546037" y="3265066"/>
            <a:ext cx="9194800" cy="1405449"/>
          </a:xfrm>
          <a:prstGeom prst="rect">
            <a:avLst/>
          </a:prstGeom>
          <a:noFill/>
        </p:spPr>
        <p:txBody>
          <a:bodyPr wrap="square">
            <a:spAutoFit/>
          </a:bodyPr>
          <a:lstStyle/>
          <a:p>
            <a:pPr defTabSz="609630">
              <a:defRPr/>
            </a:pPr>
            <a:r>
              <a:rPr lang="en-US" sz="2933" b="1" dirty="0">
                <a:solidFill>
                  <a:srgbClr val="FAFAFA"/>
                </a:solidFill>
                <a:latin typeface="Montserrat" panose="00000500000000000000" pitchFamily="2" charset="0"/>
                <a:ea typeface="Open Sans" panose="020B0606030504020204" pitchFamily="34" charset="0"/>
                <a:cs typeface="Open Sans" panose="020B0606030504020204" pitchFamily="34" charset="0"/>
              </a:rPr>
              <a:t>Building Statewide Resilience and Sustainability Through Collaboration</a:t>
            </a:r>
          </a:p>
          <a:p>
            <a:pPr defTabSz="609630">
              <a:defRPr/>
            </a:pPr>
            <a:r>
              <a:rPr lang="en-US" sz="2667" dirty="0">
                <a:solidFill>
                  <a:srgbClr val="FAFAFA"/>
                </a:solidFill>
                <a:latin typeface="Montserrat" panose="00000500000000000000" pitchFamily="2" charset="0"/>
                <a:ea typeface="Open Sans" panose="020B0606030504020204" pitchFamily="34" charset="0"/>
                <a:cs typeface="Open Sans" panose="020B0606030504020204" pitchFamily="34" charset="0"/>
              </a:rPr>
              <a:t>The Role of RASCL in Delaware’s Climate Adaptation</a:t>
            </a:r>
          </a:p>
        </p:txBody>
      </p:sp>
      <p:sp>
        <p:nvSpPr>
          <p:cNvPr id="10" name="TextBox 9">
            <a:extLst>
              <a:ext uri="{FF2B5EF4-FFF2-40B4-BE49-F238E27FC236}">
                <a16:creationId xmlns:a16="http://schemas.microsoft.com/office/drawing/2014/main" id="{FC332ADD-A29E-65EE-AFC6-7B0619D532F9}"/>
              </a:ext>
            </a:extLst>
          </p:cNvPr>
          <p:cNvSpPr txBox="1"/>
          <p:nvPr/>
        </p:nvSpPr>
        <p:spPr>
          <a:xfrm>
            <a:off x="546037" y="4888066"/>
            <a:ext cx="6211602" cy="707694"/>
          </a:xfrm>
          <a:prstGeom prst="rect">
            <a:avLst/>
          </a:prstGeom>
          <a:noFill/>
        </p:spPr>
        <p:txBody>
          <a:bodyPr wrap="square">
            <a:spAutoFit/>
          </a:bodyPr>
          <a:lstStyle/>
          <a:p>
            <a:pPr defTabSz="609630">
              <a:defRPr/>
            </a:pPr>
            <a:r>
              <a:rPr lang="en-US" sz="1333" dirty="0">
                <a:solidFill>
                  <a:srgbClr val="FAFAFA"/>
                </a:solidFill>
                <a:latin typeface="Montserrat" panose="00000500000000000000" pitchFamily="2" charset="0"/>
              </a:rPr>
              <a:t>New Jersey Climate and Coastal Resilience Conference | March 9, 2026</a:t>
            </a:r>
          </a:p>
          <a:p>
            <a:pPr defTabSz="609630">
              <a:defRPr/>
            </a:pPr>
            <a:r>
              <a:rPr lang="en-US" sz="1333" dirty="0">
                <a:solidFill>
                  <a:srgbClr val="FAFAFA"/>
                </a:solidFill>
                <a:latin typeface="Montserrat" panose="00000500000000000000" pitchFamily="2" charset="0"/>
              </a:rPr>
              <a:t>Jana Savini, Coastal Collaboration Manager, RASCL Coordinator</a:t>
            </a:r>
          </a:p>
          <a:p>
            <a:pPr defTabSz="609630">
              <a:defRPr/>
            </a:pPr>
            <a:r>
              <a:rPr lang="en-US" sz="1333" dirty="0">
                <a:solidFill>
                  <a:srgbClr val="FAFAFA"/>
                </a:solidFill>
                <a:latin typeface="Montserrat" panose="00000500000000000000" pitchFamily="2" charset="0"/>
              </a:rPr>
              <a:t>Partnership for the Delaware Estuary</a:t>
            </a:r>
          </a:p>
        </p:txBody>
      </p:sp>
      <p:pic>
        <p:nvPicPr>
          <p:cNvPr id="5" name="Picture 4" descr="RESILIENT AND SUSTAINABLE COMMUNITIES LEAGUE.&#10;&#10;AI-generated content may be incorrect.">
            <a:extLst>
              <a:ext uri="{FF2B5EF4-FFF2-40B4-BE49-F238E27FC236}">
                <a16:creationId xmlns:a16="http://schemas.microsoft.com/office/drawing/2014/main" id="{DDFB4568-CAA8-00ED-5E0D-8C05AD37445C}"/>
              </a:ext>
            </a:extLst>
          </p:cNvPr>
          <p:cNvPicPr>
            <a:picLocks noChangeAspect="1"/>
          </p:cNvPicPr>
          <p:nvPr/>
        </p:nvPicPr>
        <p:blipFill>
          <a:blip r:embed="rId5">
            <a:extLst>
              <a:ext uri="{28A0092B-C50C-407E-A947-70E740481C1C}">
                <a14:useLocalDpi xmlns:a14="http://schemas.microsoft.com/office/drawing/2010/main" val="0"/>
              </a:ext>
            </a:extLst>
          </a:blip>
          <a:srcRect l="16666" t="32222" r="17407" b="35926"/>
          <a:stretch>
            <a:fillRect/>
          </a:stretch>
        </p:blipFill>
        <p:spPr>
          <a:xfrm>
            <a:off x="7924800" y="4873963"/>
            <a:ext cx="1581329" cy="764013"/>
          </a:xfrm>
          <a:prstGeom prst="rect">
            <a:avLst/>
          </a:prstGeom>
        </p:spPr>
      </p:pic>
    </p:spTree>
    <p:extLst>
      <p:ext uri="{BB962C8B-B14F-4D97-AF65-F5344CB8AC3E}">
        <p14:creationId xmlns:p14="http://schemas.microsoft.com/office/powerpoint/2010/main" val="400144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9BE1D-87C3-319F-478D-04D618B08E4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b="1" dirty="0"/>
              <a:t>Collaboration</a:t>
            </a:r>
            <a:br>
              <a:rPr lang="en-US" sz="2500" b="1" dirty="0"/>
            </a:br>
            <a:r>
              <a:rPr lang="en-US" sz="2400" b="1" dirty="0"/>
              <a:t>Make each other look good and </a:t>
            </a:r>
            <a:br>
              <a:rPr lang="en-US" sz="2400" b="1" dirty="0"/>
            </a:br>
            <a:r>
              <a:rPr lang="en-US" sz="2400" b="1" dirty="0"/>
              <a:t>robots, pirates and ninjas.</a:t>
            </a:r>
          </a:p>
        </p:txBody>
      </p:sp>
      <p:sp>
        <p:nvSpPr>
          <p:cNvPr id="4" name="Content Placeholder 3">
            <a:extLst>
              <a:ext uri="{FF2B5EF4-FFF2-40B4-BE49-F238E27FC236}">
                <a16:creationId xmlns:a16="http://schemas.microsoft.com/office/drawing/2014/main" id="{2069F9E0-3842-A4FD-CE86-C8BB05DBFEB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6679" y="2025926"/>
            <a:ext cx="6002110" cy="4631352"/>
          </a:xfrm>
        </p:spPr>
        <p:txBody>
          <a:bodyPr>
            <a:normAutofit/>
          </a:bodyPr>
          <a:lstStyle/>
          <a:p>
            <a:pPr marL="0" lvl="1" indent="0">
              <a:buFont typeface="Arial" panose="020B0604020202020204" pitchFamily="34" charset="0"/>
              <a:buNone/>
            </a:pPr>
            <a:endParaRPr lang="en-US" sz="1300" dirty="0"/>
          </a:p>
          <a:p>
            <a:pPr marL="0" lvl="1" indent="0">
              <a:buFont typeface="Arial" panose="020B0604020202020204" pitchFamily="34" charset="0"/>
              <a:buNone/>
            </a:pPr>
            <a:r>
              <a:rPr lang="en-US" sz="1600" dirty="0"/>
              <a:t>RASCL collaboration is based on a symbiotic relationship between coordinator, member organizations and end users (municipalities) that builds overall resilience and sustainability.</a:t>
            </a:r>
          </a:p>
          <a:p>
            <a:pPr marL="0" indent="0">
              <a:spcBef>
                <a:spcPts val="2500"/>
              </a:spcBef>
              <a:buFont typeface="Arial" panose="020B0604020202020204" pitchFamily="34" charset="0"/>
              <a:buNone/>
            </a:pPr>
            <a:r>
              <a:rPr lang="en-US" sz="1600" b="1" dirty="0"/>
              <a:t>Coordinator's Role (Robot)</a:t>
            </a:r>
          </a:p>
          <a:p>
            <a:pPr marL="0" lvl="1" indent="0">
              <a:buFont typeface="Arial" panose="020B0604020202020204" pitchFamily="34" charset="0"/>
              <a:buNone/>
            </a:pPr>
            <a:r>
              <a:rPr lang="en-US" sz="1600" dirty="0"/>
              <a:t>The coordinator organizes logistics, shapes agendas, and fosters open discussion to add value and alignment for members.</a:t>
            </a:r>
          </a:p>
          <a:p>
            <a:pPr marL="0" indent="0">
              <a:spcBef>
                <a:spcPts val="2500"/>
              </a:spcBef>
              <a:buFont typeface="Arial" panose="020B0604020202020204" pitchFamily="34" charset="0"/>
              <a:buNone/>
            </a:pPr>
            <a:r>
              <a:rPr lang="en-US" sz="1600" b="1" dirty="0"/>
              <a:t>Members’ Contributions (Pirate)</a:t>
            </a:r>
          </a:p>
          <a:p>
            <a:pPr marL="0" lvl="1" indent="0">
              <a:buFont typeface="Arial" panose="020B0604020202020204" pitchFamily="34" charset="0"/>
              <a:buNone/>
            </a:pPr>
            <a:r>
              <a:rPr lang="en-US" sz="1600" dirty="0"/>
              <a:t>Members are encouraged to think big and create programs and resources that make their jobs easier.</a:t>
            </a:r>
          </a:p>
          <a:p>
            <a:pPr marL="0" indent="0">
              <a:spcBef>
                <a:spcPts val="2500"/>
              </a:spcBef>
              <a:buFont typeface="Arial" panose="020B0604020202020204" pitchFamily="34" charset="0"/>
              <a:buNone/>
            </a:pPr>
            <a:r>
              <a:rPr lang="en-US" sz="1600" b="1" dirty="0"/>
              <a:t>Results for End Users (Ninja)</a:t>
            </a:r>
          </a:p>
          <a:p>
            <a:pPr marL="0" lvl="1" indent="0">
              <a:buFont typeface="Arial" panose="020B0604020202020204" pitchFamily="34" charset="0"/>
              <a:buNone/>
            </a:pPr>
            <a:r>
              <a:rPr lang="en-US" sz="1600" dirty="0"/>
              <a:t>Municipalities receive the information that RASCL puts forth and puts it to use.</a:t>
            </a:r>
          </a:p>
        </p:txBody>
      </p:sp>
      <p:pic>
        <p:nvPicPr>
          <p:cNvPr id="8" name="Content Placeholder 7">
            <a:extLst>
              <a:ext uri="{FF2B5EF4-FFF2-40B4-BE49-F238E27FC236}">
                <a16:creationId xmlns:a16="http://schemas.microsoft.com/office/drawing/2014/main" id="{1380EACD-8DEF-49C4-B901-7E01DF893D38}"/>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0352" r="25422" b="-1"/>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41551166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A026-0116-6F10-5BCF-37C4DD8568B4}"/>
              </a:ext>
            </a:extLst>
          </p:cNvPr>
          <p:cNvSpPr>
            <a:spLocks noGrp="1"/>
          </p:cNvSpPr>
          <p:nvPr>
            <p:ph type="title"/>
          </p:nvPr>
        </p:nvSpPr>
        <p:spPr>
          <a:xfrm>
            <a:off x="381000" y="709099"/>
            <a:ext cx="4572000" cy="1348301"/>
          </a:xfrm>
        </p:spPr>
        <p:txBody>
          <a:bodyPr anchor="t">
            <a:normAutofit/>
          </a:bodyPr>
          <a:lstStyle/>
          <a:p>
            <a:r>
              <a:rPr lang="en-US" sz="4400" b="1" dirty="0"/>
              <a:t>Information Sharing</a:t>
            </a:r>
          </a:p>
        </p:txBody>
      </p:sp>
      <p:pic>
        <p:nvPicPr>
          <p:cNvPr id="8" name="Content Placeholder 7">
            <a:extLst>
              <a:ext uri="{FF2B5EF4-FFF2-40B4-BE49-F238E27FC236}">
                <a16:creationId xmlns:a16="http://schemas.microsoft.com/office/drawing/2014/main" id="{58BC3671-204A-4F1D-A644-7C0BDB6570C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426" r="14426"/>
          <a:stretch/>
        </p:blipFill>
        <p:spPr>
          <a:xfrm>
            <a:off x="387926" y="2590800"/>
            <a:ext cx="4578206" cy="3560521"/>
          </a:xfrm>
        </p:spPr>
      </p:pic>
      <p:sp>
        <p:nvSpPr>
          <p:cNvPr id="4" name="Content Placeholder 3">
            <a:extLst>
              <a:ext uri="{FF2B5EF4-FFF2-40B4-BE49-F238E27FC236}">
                <a16:creationId xmlns:a16="http://schemas.microsoft.com/office/drawing/2014/main" id="{0550B67A-6D3E-A8D2-071A-2039BDD1DA3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706803"/>
            <a:ext cx="6172200" cy="5465398"/>
          </a:xfrm>
        </p:spPr>
        <p:txBody>
          <a:bodyPr>
            <a:normAutofit/>
          </a:bodyPr>
          <a:lstStyle/>
          <a:p>
            <a:pPr marL="0" indent="0">
              <a:spcBef>
                <a:spcPts val="2500"/>
              </a:spcBef>
              <a:buFont typeface="Arial" panose="020B0604020202020204" pitchFamily="34" charset="0"/>
              <a:buNone/>
            </a:pPr>
            <a:r>
              <a:rPr lang="en-US" sz="2400" b="1" dirty="0"/>
              <a:t>Accessible Community Engagement</a:t>
            </a:r>
          </a:p>
          <a:p>
            <a:pPr marL="0" lvl="1" indent="0">
              <a:lnSpc>
                <a:spcPct val="120000"/>
              </a:lnSpc>
              <a:buFont typeface="Arial" panose="020B0604020202020204" pitchFamily="34" charset="0"/>
              <a:buNone/>
            </a:pPr>
            <a:r>
              <a:rPr sz="1600" dirty="0"/>
              <a:t>Coffee Hours are </a:t>
            </a:r>
            <a:r>
              <a:rPr lang="en-US" sz="1600" dirty="0"/>
              <a:t>free </a:t>
            </a:r>
            <a:r>
              <a:rPr sz="1600" dirty="0"/>
              <a:t>and rotate statewide to include all communities.</a:t>
            </a:r>
            <a:r>
              <a:rPr lang="en-US" sz="1600" dirty="0"/>
              <a:t> The RASCL Summit registration is $15 thanks to state support. </a:t>
            </a:r>
          </a:p>
          <a:p>
            <a:pPr marL="0" indent="0">
              <a:spcBef>
                <a:spcPts val="2500"/>
              </a:spcBef>
              <a:buFont typeface="Arial" panose="020B0604020202020204" pitchFamily="34" charset="0"/>
              <a:buNone/>
            </a:pPr>
            <a:r>
              <a:rPr lang="en-US" sz="2400" b="1" dirty="0"/>
              <a:t>Collaborative Learning Environment</a:t>
            </a:r>
          </a:p>
          <a:p>
            <a:pPr marL="0" lvl="1" indent="0">
              <a:lnSpc>
                <a:spcPct val="120000"/>
              </a:lnSpc>
              <a:buFont typeface="Arial" panose="020B0604020202020204" pitchFamily="34" charset="0"/>
              <a:buNone/>
            </a:pPr>
            <a:r>
              <a:rPr sz="1600" dirty="0"/>
              <a:t>The </a:t>
            </a:r>
            <a:r>
              <a:rPr lang="en-US" sz="1600" dirty="0"/>
              <a:t>RASCL Summit agenda and activities are crafted to draw practitioners, non-profits, consultants, local governments, academic partners, funders, and interested community members.</a:t>
            </a:r>
          </a:p>
          <a:p>
            <a:pPr marL="0" lvl="1" indent="0">
              <a:lnSpc>
                <a:spcPct val="120000"/>
              </a:lnSpc>
              <a:buFont typeface="Arial" panose="020B0604020202020204" pitchFamily="34" charset="0"/>
              <a:buNone/>
            </a:pPr>
            <a:r>
              <a:rPr lang="en-US" b="1" dirty="0"/>
              <a:t>Consistent Outreach</a:t>
            </a:r>
          </a:p>
          <a:p>
            <a:pPr marL="0" lvl="1" indent="0">
              <a:lnSpc>
                <a:spcPct val="110000"/>
              </a:lnSpc>
              <a:buFont typeface="Arial" panose="020B0604020202020204" pitchFamily="34" charset="0"/>
              <a:buNone/>
            </a:pPr>
            <a:r>
              <a:rPr lang="en-US" sz="1600" dirty="0"/>
              <a:t>The Outreach Workgroup connects with each of Delaware’s 57 municipalities annually with a flyer advertising our programs and contact information for each out our member organizations. It also serves as a personal invitation to the RASCL Summit.</a:t>
            </a:r>
          </a:p>
        </p:txBody>
      </p:sp>
    </p:spTree>
    <p:extLst>
      <p:ext uri="{BB962C8B-B14F-4D97-AF65-F5344CB8AC3E}">
        <p14:creationId xmlns:p14="http://schemas.microsoft.com/office/powerpoint/2010/main" val="17733880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752A3-7908-D396-4C52-4878F10EC44F}"/>
              </a:ext>
            </a:extLst>
          </p:cNvPr>
          <p:cNvSpPr>
            <a:spLocks noGrp="1"/>
          </p:cNvSpPr>
          <p:nvPr>
            <p:ph type="title"/>
          </p:nvPr>
        </p:nvSpPr>
        <p:spPr>
          <a:xfrm>
            <a:off x="381000" y="709099"/>
            <a:ext cx="4572000" cy="1348301"/>
          </a:xfrm>
        </p:spPr>
        <p:txBody>
          <a:bodyPr anchor="t">
            <a:normAutofit/>
          </a:bodyPr>
          <a:lstStyle/>
          <a:p>
            <a:r>
              <a:rPr lang="en-US" sz="4400" b="1" dirty="0"/>
              <a:t>Technical Assistance</a:t>
            </a:r>
          </a:p>
        </p:txBody>
      </p:sp>
      <p:pic>
        <p:nvPicPr>
          <p:cNvPr id="8" name="Content Placeholder 7">
            <a:extLst>
              <a:ext uri="{FF2B5EF4-FFF2-40B4-BE49-F238E27FC236}">
                <a16:creationId xmlns:a16="http://schemas.microsoft.com/office/drawing/2014/main" id="{791E89C6-88E3-48B5-A832-A54F0B15AA3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958" r="11958"/>
          <a:stretch/>
        </p:blipFill>
        <p:spPr>
          <a:xfrm>
            <a:off x="387926" y="2590800"/>
            <a:ext cx="4578206" cy="3560521"/>
          </a:xfrm>
        </p:spPr>
      </p:pic>
      <p:sp>
        <p:nvSpPr>
          <p:cNvPr id="4" name="Content Placeholder 3">
            <a:extLst>
              <a:ext uri="{FF2B5EF4-FFF2-40B4-BE49-F238E27FC236}">
                <a16:creationId xmlns:a16="http://schemas.microsoft.com/office/drawing/2014/main" id="{DF67A345-E753-B8F0-39F6-B26A69DDB3B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706803"/>
            <a:ext cx="6172200" cy="5465398"/>
          </a:xfrm>
        </p:spPr>
        <p:txBody>
          <a:bodyPr>
            <a:normAutofit/>
          </a:bodyPr>
          <a:lstStyle/>
          <a:p>
            <a:pPr marL="0" indent="0">
              <a:lnSpc>
                <a:spcPct val="110000"/>
              </a:lnSpc>
              <a:spcBef>
                <a:spcPts val="2500"/>
              </a:spcBef>
              <a:buFont typeface="Arial" panose="020B0604020202020204" pitchFamily="34" charset="0"/>
              <a:buNone/>
            </a:pPr>
            <a:r>
              <a:rPr lang="en-US" sz="2400" b="1" dirty="0"/>
              <a:t>Project Guidance Group</a:t>
            </a:r>
          </a:p>
          <a:p>
            <a:pPr marL="0" lvl="1" indent="0">
              <a:lnSpc>
                <a:spcPct val="110000"/>
              </a:lnSpc>
              <a:buNone/>
            </a:pPr>
            <a:r>
              <a:rPr lang="en-US" sz="1600" dirty="0"/>
              <a:t>A free service designed for Delaware communities seeking advice and technical assistance to advance their resilience-related projects</a:t>
            </a:r>
          </a:p>
          <a:p>
            <a:pPr marL="0" lvl="1" indent="0">
              <a:lnSpc>
                <a:spcPct val="110000"/>
              </a:lnSpc>
              <a:buNone/>
            </a:pPr>
            <a:endParaRPr lang="en-US" sz="1600" dirty="0"/>
          </a:p>
          <a:p>
            <a:pPr marL="0" lvl="1" indent="0">
              <a:lnSpc>
                <a:spcPct val="110000"/>
              </a:lnSpc>
              <a:buNone/>
            </a:pPr>
            <a:r>
              <a:rPr lang="en-US" sz="2400" b="1" dirty="0"/>
              <a:t>Resource Guides</a:t>
            </a:r>
          </a:p>
          <a:p>
            <a:pPr marL="0" lvl="1" indent="0">
              <a:lnSpc>
                <a:spcPct val="110000"/>
              </a:lnSpc>
              <a:buFont typeface="Arial" panose="020B0604020202020204" pitchFamily="34" charset="0"/>
              <a:buNone/>
            </a:pPr>
            <a:r>
              <a:rPr sz="1600" dirty="0"/>
              <a:t>Translate</a:t>
            </a:r>
            <a:r>
              <a:rPr lang="en-US" sz="1600" dirty="0"/>
              <a:t> </a:t>
            </a:r>
            <a:r>
              <a:rPr sz="1600" dirty="0"/>
              <a:t>legislation</a:t>
            </a:r>
            <a:r>
              <a:rPr lang="en-US" sz="1600" dirty="0"/>
              <a:t>, </a:t>
            </a:r>
            <a:r>
              <a:rPr sz="1600" dirty="0"/>
              <a:t>best practices</a:t>
            </a:r>
            <a:r>
              <a:rPr lang="en-US" sz="1600" dirty="0"/>
              <a:t> and community-identified needs</a:t>
            </a:r>
            <a:r>
              <a:rPr sz="1600" dirty="0"/>
              <a:t> into practical tools</a:t>
            </a:r>
            <a:r>
              <a:rPr lang="en-US" sz="1600" dirty="0"/>
              <a:t>.</a:t>
            </a:r>
            <a:r>
              <a:rPr sz="1600" dirty="0"/>
              <a:t> </a:t>
            </a:r>
            <a:endParaRPr lang="en-US" sz="1600" dirty="0"/>
          </a:p>
          <a:p>
            <a:pPr marL="0" lvl="1" indent="0">
              <a:lnSpc>
                <a:spcPct val="110000"/>
              </a:lnSpc>
              <a:buFont typeface="Arial" panose="020B0604020202020204" pitchFamily="34" charset="0"/>
              <a:buNone/>
            </a:pPr>
            <a:endParaRPr lang="en-US" sz="1600" dirty="0"/>
          </a:p>
          <a:p>
            <a:pPr marL="0" lvl="1" indent="0">
              <a:lnSpc>
                <a:spcPct val="110000"/>
              </a:lnSpc>
              <a:buFont typeface="Arial" panose="020B0604020202020204" pitchFamily="34" charset="0"/>
              <a:buNone/>
            </a:pPr>
            <a:r>
              <a:rPr lang="en-US" b="1" dirty="0"/>
              <a:t>Community-Based Research Needs</a:t>
            </a:r>
          </a:p>
          <a:p>
            <a:pPr marL="0" lvl="1" indent="0">
              <a:lnSpc>
                <a:spcPct val="110000"/>
              </a:lnSpc>
              <a:buFont typeface="Arial" panose="020B0604020202020204" pitchFamily="34" charset="0"/>
              <a:buNone/>
            </a:pPr>
            <a:r>
              <a:rPr lang="en-US" sz="1600" dirty="0"/>
              <a:t>Turns community needs into research questions and pairs them with available funding.</a:t>
            </a:r>
          </a:p>
          <a:p>
            <a:pPr marL="0" indent="0">
              <a:lnSpc>
                <a:spcPct val="110000"/>
              </a:lnSpc>
              <a:spcBef>
                <a:spcPts val="2500"/>
              </a:spcBef>
              <a:buFont typeface="Arial" panose="020B0604020202020204" pitchFamily="34" charset="0"/>
              <a:buNone/>
            </a:pPr>
            <a:r>
              <a:rPr lang="en-US" sz="2400" b="1" dirty="0"/>
              <a:t>Staff Capacity and Impact</a:t>
            </a:r>
          </a:p>
          <a:p>
            <a:pPr marL="0" lvl="1" indent="0">
              <a:lnSpc>
                <a:spcPct val="110000"/>
              </a:lnSpc>
              <a:buFont typeface="Arial" panose="020B0604020202020204" pitchFamily="34" charset="0"/>
              <a:buNone/>
            </a:pPr>
            <a:r>
              <a:rPr sz="1600" dirty="0"/>
              <a:t>Increased staffing capacity enabled programs to evolve from ideas into impactful statewide community resources.</a:t>
            </a:r>
            <a:endParaRPr lang="en-US" sz="1600" dirty="0"/>
          </a:p>
        </p:txBody>
      </p:sp>
    </p:spTree>
    <p:extLst>
      <p:ext uri="{BB962C8B-B14F-4D97-AF65-F5344CB8AC3E}">
        <p14:creationId xmlns:p14="http://schemas.microsoft.com/office/powerpoint/2010/main" val="14649180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3542"/>
        </a:solidFill>
        <a:effectLst/>
      </p:bgPr>
    </p:bg>
    <p:spTree>
      <p:nvGrpSpPr>
        <p:cNvPr id="1" name="">
          <a:extLst>
            <a:ext uri="{FF2B5EF4-FFF2-40B4-BE49-F238E27FC236}">
              <a16:creationId xmlns:a16="http://schemas.microsoft.com/office/drawing/2014/main" id="{60FB0107-CC0B-F20E-6BAA-2BBCB0CEF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127F8-BC40-8D27-3F67-CB91B0797661}"/>
              </a:ext>
            </a:extLst>
          </p:cNvPr>
          <p:cNvSpPr>
            <a:spLocks noGrp="1"/>
          </p:cNvSpPr>
          <p:nvPr>
            <p:ph type="title"/>
          </p:nvPr>
        </p:nvSpPr>
        <p:spPr>
          <a:xfrm>
            <a:off x="838200" y="1780507"/>
            <a:ext cx="10515600" cy="2852737"/>
          </a:xfrm>
        </p:spPr>
        <p:txBody>
          <a:bodyPr>
            <a:normAutofit/>
          </a:bodyPr>
          <a:lstStyle/>
          <a:p>
            <a:r>
              <a:rPr lang="en-US" sz="4400" b="1" dirty="0">
                <a:solidFill>
                  <a:schemeClr val="bg1"/>
                </a:solidFill>
              </a:rPr>
              <a:t>In the last three years, state funding boost increased coordinator's time from under 20% to nearly 75%.</a:t>
            </a:r>
          </a:p>
        </p:txBody>
      </p:sp>
      <p:sp>
        <p:nvSpPr>
          <p:cNvPr id="3" name="Text Placeholder 2">
            <a:extLst>
              <a:ext uri="{FF2B5EF4-FFF2-40B4-BE49-F238E27FC236}">
                <a16:creationId xmlns:a16="http://schemas.microsoft.com/office/drawing/2014/main" id="{D45D0A86-0331-C2A6-29D7-D081446A09BF}"/>
              </a:ext>
            </a:extLst>
          </p:cNvPr>
          <p:cNvSpPr>
            <a:spLocks noGrp="1"/>
          </p:cNvSpPr>
          <p:nvPr>
            <p:ph type="body" idx="1"/>
          </p:nvPr>
        </p:nvSpPr>
        <p:spPr>
          <a:xfrm>
            <a:off x="838200" y="5077493"/>
            <a:ext cx="10515600" cy="1500187"/>
          </a:xfrm>
        </p:spPr>
        <p:txBody>
          <a:bodyPr/>
          <a:lstStyle/>
          <a:p>
            <a:r>
              <a:rPr lang="en-US" dirty="0">
                <a:solidFill>
                  <a:schemeClr val="bg1"/>
                </a:solidFill>
              </a:rPr>
              <a:t>Can you guess what happened next?</a:t>
            </a:r>
          </a:p>
        </p:txBody>
      </p:sp>
    </p:spTree>
    <p:extLst>
      <p:ext uri="{BB962C8B-B14F-4D97-AF65-F5344CB8AC3E}">
        <p14:creationId xmlns:p14="http://schemas.microsoft.com/office/powerpoint/2010/main" val="11192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6463-7BE9-0ADE-8E77-3101ADF24A5E}"/>
              </a:ext>
            </a:extLst>
          </p:cNvPr>
          <p:cNvSpPr>
            <a:spLocks noGrp="1"/>
          </p:cNvSpPr>
          <p:nvPr>
            <p:ph type="title"/>
          </p:nvPr>
        </p:nvSpPr>
        <p:spPr>
          <a:xfrm>
            <a:off x="381000" y="709099"/>
            <a:ext cx="4572000" cy="1348301"/>
          </a:xfrm>
        </p:spPr>
        <p:txBody>
          <a:bodyPr anchor="t">
            <a:normAutofit/>
          </a:bodyPr>
          <a:lstStyle/>
          <a:p>
            <a:r>
              <a:rPr lang="en-US" b="1" dirty="0"/>
              <a:t>Capacity Expansion and Program Growth</a:t>
            </a:r>
          </a:p>
        </p:txBody>
      </p:sp>
      <p:pic>
        <p:nvPicPr>
          <p:cNvPr id="8" name="Content Placeholder 7">
            <a:extLst>
              <a:ext uri="{FF2B5EF4-FFF2-40B4-BE49-F238E27FC236}">
                <a16:creationId xmlns:a16="http://schemas.microsoft.com/office/drawing/2014/main" id="{EC605A40-5516-49B5-AD1B-DFEAFCE767C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7150" r="7150"/>
          <a:stretch/>
        </p:blipFill>
        <p:spPr>
          <a:xfrm>
            <a:off x="387926" y="2590800"/>
            <a:ext cx="4578206" cy="3560521"/>
          </a:xfrm>
        </p:spPr>
      </p:pic>
      <p:sp>
        <p:nvSpPr>
          <p:cNvPr id="4" name="Content Placeholder 3">
            <a:extLst>
              <a:ext uri="{FF2B5EF4-FFF2-40B4-BE49-F238E27FC236}">
                <a16:creationId xmlns:a16="http://schemas.microsoft.com/office/drawing/2014/main" id="{34EA8A77-2873-6F45-C24D-6750564C376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706803"/>
            <a:ext cx="6172200" cy="5465398"/>
          </a:xfrm>
        </p:spPr>
        <p:txBody>
          <a:bodyPr>
            <a:normAutofit fontScale="85000" lnSpcReduction="20000"/>
          </a:bodyPr>
          <a:lstStyle/>
          <a:p>
            <a:pPr marL="0" indent="0">
              <a:spcBef>
                <a:spcPts val="2500"/>
              </a:spcBef>
              <a:buFont typeface="Arial" panose="020B0604020202020204" pitchFamily="34" charset="0"/>
              <a:buNone/>
            </a:pPr>
            <a:r>
              <a:rPr lang="en-US" sz="2600" b="1" dirty="0"/>
              <a:t>Program Development Progress</a:t>
            </a:r>
          </a:p>
          <a:p>
            <a:pPr marL="0" lvl="1" indent="0">
              <a:lnSpc>
                <a:spcPct val="120000"/>
              </a:lnSpc>
              <a:buFont typeface="Arial" panose="020B0604020202020204" pitchFamily="34" charset="0"/>
              <a:buNone/>
            </a:pPr>
            <a:r>
              <a:rPr lang="en-US" sz="1900" dirty="0"/>
              <a:t>The </a:t>
            </a:r>
            <a:r>
              <a:rPr sz="1900" dirty="0"/>
              <a:t>Project Guidance</a:t>
            </a:r>
            <a:r>
              <a:rPr lang="en-US" sz="1900" dirty="0"/>
              <a:t> Group</a:t>
            </a:r>
            <a:r>
              <a:rPr sz="1900" dirty="0"/>
              <a:t>, </a:t>
            </a:r>
            <a:r>
              <a:rPr lang="en-US" sz="1900" dirty="0"/>
              <a:t>Resource Guides</a:t>
            </a:r>
            <a:r>
              <a:rPr sz="1900" dirty="0"/>
              <a:t>, and </a:t>
            </a:r>
            <a:r>
              <a:rPr lang="en-US" sz="1900" dirty="0"/>
              <a:t>Community-Based Research Needs </a:t>
            </a:r>
            <a:r>
              <a:rPr sz="1900" dirty="0"/>
              <a:t>evolved </a:t>
            </a:r>
            <a:r>
              <a:rPr lang="en-US" sz="1900" dirty="0"/>
              <a:t>from ideas on a page to active programs with measurable results.</a:t>
            </a:r>
          </a:p>
          <a:p>
            <a:pPr marL="0" indent="0">
              <a:spcBef>
                <a:spcPts val="2500"/>
              </a:spcBef>
              <a:buFont typeface="Arial" panose="020B0604020202020204" pitchFamily="34" charset="0"/>
              <a:buNone/>
            </a:pPr>
            <a:r>
              <a:rPr lang="en-US" sz="2600" b="1" dirty="0"/>
              <a:t>New &amp; Enhanced Engagement Activities</a:t>
            </a:r>
          </a:p>
          <a:p>
            <a:pPr marL="0" lvl="1" indent="0">
              <a:lnSpc>
                <a:spcPct val="120000"/>
              </a:lnSpc>
              <a:buFont typeface="Arial" panose="020B0604020202020204" pitchFamily="34" charset="0"/>
              <a:buNone/>
            </a:pPr>
            <a:r>
              <a:rPr sz="1900" dirty="0"/>
              <a:t>Coffee Hours shifted to interactive site visits, boosting engagement and hands-on learning experiences.</a:t>
            </a:r>
            <a:r>
              <a:rPr lang="en-US" sz="1900" dirty="0"/>
              <a:t> Convening our first ever Community Advisory Team.</a:t>
            </a:r>
          </a:p>
          <a:p>
            <a:pPr marL="0" indent="0">
              <a:spcBef>
                <a:spcPts val="2500"/>
              </a:spcBef>
              <a:buFont typeface="Arial" panose="020B0604020202020204" pitchFamily="34" charset="0"/>
              <a:buNone/>
            </a:pPr>
            <a:r>
              <a:rPr lang="en-US" sz="2600" b="1" dirty="0"/>
              <a:t>Growth in Participation and Recognition</a:t>
            </a:r>
          </a:p>
          <a:p>
            <a:pPr marL="0" lvl="1" indent="0">
              <a:lnSpc>
                <a:spcPct val="120000"/>
              </a:lnSpc>
              <a:buFont typeface="Arial" panose="020B0604020202020204" pitchFamily="34" charset="0"/>
              <a:buNone/>
            </a:pPr>
            <a:r>
              <a:rPr sz="1900" dirty="0"/>
              <a:t>RASCL Summit attendance grew from 150 to 225, featuring high-level officials</a:t>
            </a:r>
            <a:r>
              <a:rPr lang="en-US" sz="1900" dirty="0"/>
              <a:t>. Our network grew from 17 to 28 member organizations. RASCL is referred to as a trusted resource and Delaware’s Climate Action Plan.</a:t>
            </a:r>
          </a:p>
          <a:p>
            <a:pPr marL="0" indent="0">
              <a:spcBef>
                <a:spcPts val="2500"/>
              </a:spcBef>
              <a:buNone/>
            </a:pPr>
            <a:r>
              <a:rPr lang="en-US" sz="2600" b="1" dirty="0"/>
              <a:t>In-House Strategic Planning</a:t>
            </a:r>
          </a:p>
          <a:p>
            <a:pPr marL="0" lvl="1" indent="0">
              <a:lnSpc>
                <a:spcPct val="120000"/>
              </a:lnSpc>
              <a:buNone/>
            </a:pPr>
            <a:r>
              <a:rPr lang="en-US" sz="2000" dirty="0"/>
              <a:t>By updating our strategic plan ourselves, there’s a sense of ownership, accountability and connection among participants.</a:t>
            </a:r>
          </a:p>
          <a:p>
            <a:pPr marL="0" lvl="1" indent="0">
              <a:lnSpc>
                <a:spcPct val="120000"/>
              </a:lnSpc>
              <a:buFont typeface="Arial" panose="020B0604020202020204" pitchFamily="34" charset="0"/>
              <a:buNone/>
            </a:pPr>
            <a:endParaRPr lang="en-US" sz="1900" dirty="0"/>
          </a:p>
        </p:txBody>
      </p:sp>
    </p:spTree>
    <p:extLst>
      <p:ext uri="{BB962C8B-B14F-4D97-AF65-F5344CB8AC3E}">
        <p14:creationId xmlns:p14="http://schemas.microsoft.com/office/powerpoint/2010/main" val="30467096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4A65C6E0-C8E0-499F-BEE2-3C5B26E8B9C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72" r="240" b="1"/>
          <a:stretch>
            <a:fillRect/>
          </a:stretch>
        </p:blipFill>
        <p:spPr>
          <a:xfrm>
            <a:off x="3986188" y="-1471962"/>
            <a:ext cx="10300628" cy="8608741"/>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5BD1E0-0041-8C10-DB9D-3443C45DBA9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State Investment Is Foundational</a:t>
            </a:r>
          </a:p>
        </p:txBody>
      </p:sp>
      <p:sp>
        <p:nvSpPr>
          <p:cNvPr id="4" name="Content Placeholder 3">
            <a:extLst>
              <a:ext uri="{FF2B5EF4-FFF2-40B4-BE49-F238E27FC236}">
                <a16:creationId xmlns:a16="http://schemas.microsoft.com/office/drawing/2014/main" id="{14E299BB-EF58-4C03-5E62-1369EDD4A92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2434201"/>
            <a:ext cx="4302512" cy="3742762"/>
          </a:xfrm>
        </p:spPr>
        <p:txBody>
          <a:bodyPr>
            <a:noAutofit/>
          </a:bodyPr>
          <a:lstStyle/>
          <a:p>
            <a:pPr marL="0" indent="0">
              <a:spcBef>
                <a:spcPts val="2500"/>
              </a:spcBef>
              <a:buFont typeface="Arial" panose="020B0604020202020204" pitchFamily="34" charset="0"/>
              <a:buNone/>
            </a:pPr>
            <a:r>
              <a:rPr lang="en-US" sz="1600" b="1" dirty="0"/>
              <a:t>Building Structural Backbone</a:t>
            </a:r>
          </a:p>
          <a:p>
            <a:pPr marL="0" lvl="1" indent="0">
              <a:buFont typeface="Arial" panose="020B0604020202020204" pitchFamily="34" charset="0"/>
              <a:buNone/>
            </a:pPr>
            <a:r>
              <a:rPr lang="en-US" sz="1600" dirty="0"/>
              <a:t>Initial state buy-in provides essential infrastructure for program development and partner coordination within networks.</a:t>
            </a:r>
          </a:p>
          <a:p>
            <a:pPr marL="0" indent="0">
              <a:spcBef>
                <a:spcPts val="2500"/>
              </a:spcBef>
              <a:buFont typeface="Arial" panose="020B0604020202020204" pitchFamily="34" charset="0"/>
              <a:buNone/>
            </a:pPr>
            <a:r>
              <a:rPr lang="en-US" sz="1600" b="1" dirty="0"/>
              <a:t>Multiplying Impact Through Capacity</a:t>
            </a:r>
          </a:p>
          <a:p>
            <a:pPr marL="0" lvl="1" indent="0">
              <a:buFont typeface="Arial" panose="020B0604020202020204" pitchFamily="34" charset="0"/>
              <a:buNone/>
            </a:pPr>
            <a:r>
              <a:rPr lang="en-US" sz="1600" dirty="0"/>
              <a:t>State support enhances coordinator capacity, empowering members and growing network participation organically.</a:t>
            </a:r>
          </a:p>
          <a:p>
            <a:pPr marL="0" indent="0">
              <a:spcBef>
                <a:spcPts val="2500"/>
              </a:spcBef>
              <a:buFont typeface="Arial" panose="020B0604020202020204" pitchFamily="34" charset="0"/>
              <a:buNone/>
            </a:pPr>
            <a:r>
              <a:rPr lang="en-US" sz="1600" b="1" dirty="0"/>
              <a:t>Essential for Resilient Communities</a:t>
            </a:r>
          </a:p>
          <a:p>
            <a:pPr marL="0" lvl="1" indent="0">
              <a:buFont typeface="Arial" panose="020B0604020202020204" pitchFamily="34" charset="0"/>
              <a:buNone/>
            </a:pPr>
            <a:r>
              <a:rPr lang="en-US" sz="1600" dirty="0"/>
              <a:t>State-level support is crucial for climate adaptation, sustainable growth, and resilience across diverse regions.</a:t>
            </a:r>
          </a:p>
        </p:txBody>
      </p:sp>
    </p:spTree>
    <p:extLst>
      <p:ext uri="{BB962C8B-B14F-4D97-AF65-F5344CB8AC3E}">
        <p14:creationId xmlns:p14="http://schemas.microsoft.com/office/powerpoint/2010/main" val="37136081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4A52-BD86-8F2A-2EE6-4B6F9BAEABDD}"/>
              </a:ext>
            </a:extLst>
          </p:cNvPr>
          <p:cNvSpPr>
            <a:spLocks noGrp="1"/>
          </p:cNvSpPr>
          <p:nvPr>
            <p:ph type="title"/>
          </p:nvPr>
        </p:nvSpPr>
        <p:spPr>
          <a:xfrm>
            <a:off x="844549" y="950680"/>
            <a:ext cx="5251450" cy="1106834"/>
          </a:xfrm>
        </p:spPr>
        <p:txBody>
          <a:bodyPr>
            <a:normAutofit/>
          </a:bodyPr>
          <a:lstStyle/>
          <a:p>
            <a:r>
              <a:rPr lang="en-US" sz="5400" b="1" dirty="0"/>
              <a:t>Let’s Connect</a:t>
            </a:r>
          </a:p>
        </p:txBody>
      </p:sp>
      <p:sp>
        <p:nvSpPr>
          <p:cNvPr id="3" name="Text Placeholder 2">
            <a:extLst>
              <a:ext uri="{FF2B5EF4-FFF2-40B4-BE49-F238E27FC236}">
                <a16:creationId xmlns:a16="http://schemas.microsoft.com/office/drawing/2014/main" id="{A5014A4D-0D8D-B3A0-6CEB-1890BD911535}"/>
              </a:ext>
            </a:extLst>
          </p:cNvPr>
          <p:cNvSpPr>
            <a:spLocks noGrp="1"/>
          </p:cNvSpPr>
          <p:nvPr>
            <p:ph type="body" idx="1"/>
          </p:nvPr>
        </p:nvSpPr>
        <p:spPr>
          <a:xfrm>
            <a:off x="844549" y="2414353"/>
            <a:ext cx="6091509" cy="1500187"/>
          </a:xfrm>
        </p:spPr>
        <p:txBody>
          <a:bodyPr>
            <a:noAutofit/>
          </a:bodyPr>
          <a:lstStyle/>
          <a:p>
            <a:r>
              <a:rPr lang="en-US" dirty="0">
                <a:solidFill>
                  <a:schemeClr val="tx1"/>
                </a:solidFill>
              </a:rPr>
              <a:t>Jana Savini, Coastal Collaboration Manager, RASCL Coordinator</a:t>
            </a:r>
          </a:p>
          <a:p>
            <a:r>
              <a:rPr lang="en-US" dirty="0">
                <a:solidFill>
                  <a:schemeClr val="tx1"/>
                </a:solidFill>
              </a:rPr>
              <a:t>Partnership for the Delaware Estuary</a:t>
            </a:r>
          </a:p>
          <a:p>
            <a:r>
              <a:rPr lang="en-US" dirty="0">
                <a:solidFill>
                  <a:schemeClr val="tx1"/>
                </a:solidFill>
                <a:hlinkClick r:id="rId3">
                  <a:extLst>
                    <a:ext uri="{A12FA001-AC4F-418D-AE19-62706E023703}">
                      <ahyp:hlinkClr xmlns:ahyp="http://schemas.microsoft.com/office/drawing/2018/hyperlinkcolor" val="tx"/>
                    </a:ext>
                  </a:extLst>
                </a:hlinkClick>
              </a:rPr>
              <a:t>jsavini@delawareestuary.org</a:t>
            </a:r>
            <a:endParaRPr lang="en-US" dirty="0">
              <a:solidFill>
                <a:schemeClr val="tx1"/>
              </a:solidFill>
            </a:endParaRPr>
          </a:p>
          <a:p>
            <a:r>
              <a:rPr lang="en-US" dirty="0">
                <a:solidFill>
                  <a:schemeClr val="tx1"/>
                </a:solidFill>
              </a:rPr>
              <a:t>www.derascl.org</a:t>
            </a:r>
          </a:p>
        </p:txBody>
      </p:sp>
      <p:pic>
        <p:nvPicPr>
          <p:cNvPr id="5" name="Picture 4" descr="The image depicts a celebratory emblem for the RASCE (Resilient and Sustainable Communities League) marking its 10th anniversary in 2016.&#10;&#10;AI-generated content may be incorrect.">
            <a:extLst>
              <a:ext uri="{FF2B5EF4-FFF2-40B4-BE49-F238E27FC236}">
                <a16:creationId xmlns:a16="http://schemas.microsoft.com/office/drawing/2014/main" id="{328A2DF4-0B61-56BD-480E-BD5798D22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9" y="4664536"/>
            <a:ext cx="3154106" cy="1500188"/>
          </a:xfrm>
          <a:prstGeom prst="rect">
            <a:avLst/>
          </a:prstGeom>
        </p:spPr>
      </p:pic>
      <p:pic>
        <p:nvPicPr>
          <p:cNvPr id="6" name="Picture 5" descr="The image shows a QR code, which is a two-dimensional barcode that can be scanned to reveal information or direct to a webpage.&#10;&#10;AI-generated content may be incorrect.">
            <a:extLst>
              <a:ext uri="{FF2B5EF4-FFF2-40B4-BE49-F238E27FC236}">
                <a16:creationId xmlns:a16="http://schemas.microsoft.com/office/drawing/2014/main" id="{4D1A0BC5-52A4-674D-48BB-5D566F29F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0751" y="2057514"/>
            <a:ext cx="2742969" cy="2742969"/>
          </a:xfrm>
          <a:prstGeom prst="rect">
            <a:avLst/>
          </a:prstGeom>
        </p:spPr>
      </p:pic>
    </p:spTree>
    <p:extLst>
      <p:ext uri="{BB962C8B-B14F-4D97-AF65-F5344CB8AC3E}">
        <p14:creationId xmlns:p14="http://schemas.microsoft.com/office/powerpoint/2010/main" val="636623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214D8-B417-134E-283A-2DB4C3AC06BD}"/>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What is RASCL?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7080C5B-E908-57B3-3B4E-EF3812CE8A13}"/>
              </a:ext>
            </a:extLst>
          </p:cNvPr>
          <p:cNvSpPr>
            <a:spLocks noGrp="1"/>
          </p:cNvSpPr>
          <p:nvPr>
            <p:ph idx="1"/>
          </p:nvPr>
        </p:nvSpPr>
        <p:spPr>
          <a:xfrm>
            <a:off x="4727344" y="636190"/>
            <a:ext cx="6906491" cy="5585619"/>
          </a:xfrm>
        </p:spPr>
        <p:txBody>
          <a:bodyPr anchor="ctr">
            <a:normAutofit/>
          </a:bodyPr>
          <a:lstStyle/>
          <a:p>
            <a:pPr marL="0" indent="0">
              <a:lnSpc>
                <a:spcPct val="100000"/>
              </a:lnSpc>
              <a:buNone/>
            </a:pPr>
            <a:r>
              <a:rPr lang="en-US" sz="2400" dirty="0">
                <a:solidFill>
                  <a:srgbClr val="0A3542"/>
                </a:solidFill>
              </a:rPr>
              <a:t>The Delaware Resilient And Sustainable Communities League (RASCL) is a collaborative network of state agencies, non-profit organizations, and academic institutions that convenes partners, leverages limited resources, and coordinates efforts to build a more resilient and sustainable Delaware. </a:t>
            </a:r>
          </a:p>
        </p:txBody>
      </p:sp>
    </p:spTree>
    <p:extLst>
      <p:ext uri="{BB962C8B-B14F-4D97-AF65-F5344CB8AC3E}">
        <p14:creationId xmlns:p14="http://schemas.microsoft.com/office/powerpoint/2010/main" val="261573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1B90E-73E4-CD8C-8D38-7F0640B93D89}"/>
              </a:ext>
            </a:extLst>
          </p:cNvPr>
          <p:cNvSpPr>
            <a:spLocks noGrp="1"/>
          </p:cNvSpPr>
          <p:nvPr>
            <p:ph type="title"/>
          </p:nvPr>
        </p:nvSpPr>
        <p:spPr>
          <a:xfrm>
            <a:off x="686834" y="591344"/>
            <a:ext cx="3200400" cy="5585619"/>
          </a:xfrm>
        </p:spPr>
        <p:txBody>
          <a:bodyPr>
            <a:normAutofit/>
          </a:bodyPr>
          <a:lstStyle/>
          <a:p>
            <a:r>
              <a:rPr lang="en-US" b="1" dirty="0">
                <a:solidFill>
                  <a:srgbClr val="FFFFFF"/>
                </a:solidFill>
              </a:rPr>
              <a:t>Our Mission</a:t>
            </a:r>
          </a:p>
        </p:txBody>
      </p:sp>
      <p:sp>
        <p:nvSpPr>
          <p:cNvPr id="65" name="Arc 6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93D9C02C-3F1B-D5D0-C470-3B10EB9F1C9D}"/>
              </a:ext>
            </a:extLst>
          </p:cNvPr>
          <p:cNvSpPr>
            <a:spLocks noGrp="1"/>
          </p:cNvSpPr>
          <p:nvPr>
            <p:ph idx="1"/>
          </p:nvPr>
        </p:nvSpPr>
        <p:spPr>
          <a:xfrm>
            <a:off x="4726388" y="640428"/>
            <a:ext cx="6906491" cy="5585619"/>
          </a:xfrm>
        </p:spPr>
        <p:txBody>
          <a:bodyPr anchor="ctr">
            <a:normAutofit/>
          </a:bodyPr>
          <a:lstStyle/>
          <a:p>
            <a:pPr marL="0" indent="0">
              <a:buNone/>
            </a:pPr>
            <a:r>
              <a:rPr lang="en-US" sz="2400" dirty="0"/>
              <a:t>To support all Delaware communities in taking the necessary actions to thrive in the face of changing environmental conditions through </a:t>
            </a:r>
            <a:r>
              <a:rPr lang="en-US" sz="2400" b="1" dirty="0"/>
              <a:t>collaboration, information sharing, and technical assistance. </a:t>
            </a:r>
          </a:p>
        </p:txBody>
      </p:sp>
    </p:spTree>
    <p:extLst>
      <p:ext uri="{BB962C8B-B14F-4D97-AF65-F5344CB8AC3E}">
        <p14:creationId xmlns:p14="http://schemas.microsoft.com/office/powerpoint/2010/main" val="177811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B1533-0F56-99A7-E703-D2E94FE8B1E8}"/>
              </a:ext>
            </a:extLst>
          </p:cNvPr>
          <p:cNvSpPr>
            <a:spLocks noGrp="1"/>
          </p:cNvSpPr>
          <p:nvPr>
            <p:ph type="title"/>
          </p:nvPr>
        </p:nvSpPr>
        <p:spPr>
          <a:xfrm>
            <a:off x="838200" y="557189"/>
            <a:ext cx="3374136" cy="5567891"/>
          </a:xfrm>
        </p:spPr>
        <p:txBody>
          <a:bodyPr>
            <a:normAutofit/>
          </a:bodyPr>
          <a:lstStyle/>
          <a:p>
            <a:r>
              <a:rPr lang="en-US" b="1"/>
              <a:t>Guiding Principles</a:t>
            </a:r>
            <a:endParaRPr lang="en-US" b="1" dirty="0"/>
          </a:p>
        </p:txBody>
      </p:sp>
      <p:graphicFrame>
        <p:nvGraphicFramePr>
          <p:cNvPr id="25" name="Content Placeholder 2">
            <a:extLst>
              <a:ext uri="{FF2B5EF4-FFF2-40B4-BE49-F238E27FC236}">
                <a16:creationId xmlns:a16="http://schemas.microsoft.com/office/drawing/2014/main" id="{4D1C55DD-34AF-4005-4FA1-900D4C1130CD}"/>
              </a:ext>
            </a:extLst>
          </p:cNvPr>
          <p:cNvGraphicFramePr>
            <a:graphicFrameLocks noGrp="1"/>
          </p:cNvGraphicFramePr>
          <p:nvPr>
            <p:ph idx="1"/>
            <p:extLst>
              <p:ext uri="{D42A27DB-BD31-4B8C-83A1-F6EECF244321}">
                <p14:modId xmlns:p14="http://schemas.microsoft.com/office/powerpoint/2010/main" val="120381215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585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5EBB8-192E-8C18-A6D2-6E635111D20F}"/>
              </a:ext>
            </a:extLst>
          </p:cNvPr>
          <p:cNvSpPr>
            <a:spLocks noGrp="1"/>
          </p:cNvSpPr>
          <p:nvPr>
            <p:ph type="title"/>
          </p:nvPr>
        </p:nvSpPr>
        <p:spPr>
          <a:xfrm>
            <a:off x="838200" y="557189"/>
            <a:ext cx="3374136" cy="5567891"/>
          </a:xfrm>
        </p:spPr>
        <p:txBody>
          <a:bodyPr>
            <a:normAutofit/>
          </a:bodyPr>
          <a:lstStyle/>
          <a:p>
            <a:r>
              <a:rPr lang="en-US" sz="5200" b="1"/>
              <a:t>Core Topics</a:t>
            </a:r>
          </a:p>
        </p:txBody>
      </p:sp>
      <p:graphicFrame>
        <p:nvGraphicFramePr>
          <p:cNvPr id="24" name="Content Placeholder 2">
            <a:extLst>
              <a:ext uri="{FF2B5EF4-FFF2-40B4-BE49-F238E27FC236}">
                <a16:creationId xmlns:a16="http://schemas.microsoft.com/office/drawing/2014/main" id="{6ECAD3D2-FF63-C429-6116-F28BE85E2540}"/>
              </a:ext>
            </a:extLst>
          </p:cNvPr>
          <p:cNvGraphicFramePr>
            <a:graphicFrameLocks noGrp="1"/>
          </p:cNvGraphicFramePr>
          <p:nvPr>
            <p:ph idx="1"/>
            <p:extLst>
              <p:ext uri="{D42A27DB-BD31-4B8C-83A1-F6EECF244321}">
                <p14:modId xmlns:p14="http://schemas.microsoft.com/office/powerpoint/2010/main" val="79675687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713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B511-1155-636E-B264-78C8489C7666}"/>
              </a:ext>
            </a:extLst>
          </p:cNvPr>
          <p:cNvSpPr>
            <a:spLocks noGrp="1"/>
          </p:cNvSpPr>
          <p:nvPr>
            <p:ph type="title"/>
          </p:nvPr>
        </p:nvSpPr>
        <p:spPr>
          <a:xfrm>
            <a:off x="839788" y="812800"/>
            <a:ext cx="3932237" cy="706120"/>
          </a:xfrm>
        </p:spPr>
        <p:txBody>
          <a:bodyPr/>
          <a:lstStyle/>
          <a:p>
            <a:r>
              <a:rPr lang="en-US" b="1" dirty="0"/>
              <a:t>Who is RASCL?</a:t>
            </a:r>
          </a:p>
        </p:txBody>
      </p:sp>
      <p:sp>
        <p:nvSpPr>
          <p:cNvPr id="3" name="Content Placeholder 2">
            <a:extLst>
              <a:ext uri="{FF2B5EF4-FFF2-40B4-BE49-F238E27FC236}">
                <a16:creationId xmlns:a16="http://schemas.microsoft.com/office/drawing/2014/main" id="{08E3CEC1-727C-8F0D-8C74-B39627957D75}"/>
              </a:ext>
            </a:extLst>
          </p:cNvPr>
          <p:cNvSpPr>
            <a:spLocks noGrp="1"/>
          </p:cNvSpPr>
          <p:nvPr>
            <p:ph idx="1"/>
          </p:nvPr>
        </p:nvSpPr>
        <p:spPr>
          <a:xfrm>
            <a:off x="5180012" y="992187"/>
            <a:ext cx="6172200" cy="4873625"/>
          </a:xfrm>
        </p:spPr>
        <p:txBody>
          <a:bodyPr>
            <a:normAutofit fontScale="85000" lnSpcReduction="20000"/>
          </a:bodyPr>
          <a:lstStyle/>
          <a:p>
            <a:pPr marL="0" indent="0">
              <a:buNone/>
            </a:pPr>
            <a:r>
              <a:rPr lang="en-US" sz="1900" b="1" dirty="0"/>
              <a:t>State Agencies</a:t>
            </a:r>
          </a:p>
          <a:p>
            <a:pPr marL="0" indent="0">
              <a:lnSpc>
                <a:spcPct val="120000"/>
              </a:lnSpc>
              <a:buNone/>
            </a:pPr>
            <a:r>
              <a:rPr lang="en-US" sz="1600" dirty="0"/>
              <a:t>Emergency Management Agency, Department of Environmental Resources and Environmental Control, Department of Transportation, Division of Libraries, Division of Public Health, Forest Service, Office of State Planning Coordination, Housing Authority</a:t>
            </a:r>
          </a:p>
          <a:p>
            <a:pPr marL="0" indent="0">
              <a:buNone/>
            </a:pPr>
            <a:endParaRPr lang="en-US" sz="2400" dirty="0"/>
          </a:p>
          <a:p>
            <a:pPr marL="0" indent="0">
              <a:buNone/>
            </a:pPr>
            <a:r>
              <a:rPr lang="en-US" sz="1900" b="1" dirty="0"/>
              <a:t>Non-Profit Organizations</a:t>
            </a:r>
          </a:p>
          <a:p>
            <a:pPr marL="0" indent="0">
              <a:lnSpc>
                <a:spcPct val="110000"/>
              </a:lnSpc>
              <a:buNone/>
            </a:pPr>
            <a:r>
              <a:rPr lang="en-US" sz="1600" dirty="0"/>
              <a:t>Center for the Inland Bays, League of Local Governments, Delaware Nature Society, Sustainable Energy Utility, Voluntary Organizations Active in Disaster, Green Building United, National Wildlife Federation, The Nature Conservancy, Partnership for the Delaware Estuary, Sussex County Land Trust</a:t>
            </a:r>
          </a:p>
          <a:p>
            <a:pPr marL="0" indent="0">
              <a:buNone/>
            </a:pPr>
            <a:endParaRPr lang="en-US" sz="1600" dirty="0"/>
          </a:p>
          <a:p>
            <a:pPr marL="0" indent="0">
              <a:buNone/>
            </a:pPr>
            <a:r>
              <a:rPr lang="en-US" sz="1900" b="1" dirty="0"/>
              <a:t>University Partners</a:t>
            </a:r>
          </a:p>
          <a:p>
            <a:pPr marL="0" indent="0">
              <a:lnSpc>
                <a:spcPct val="120000"/>
              </a:lnSpc>
              <a:buNone/>
            </a:pPr>
            <a:r>
              <a:rPr lang="en-US" sz="1600" dirty="0"/>
              <a:t>Geological Survey, Center for Environmental Monitoring Analysis, Environmental Institute, Delaware Sea Grant, Coastal Resilience Design Studio, UD Office of Sustainability, UD Water Resources Center, University of Maryland Environmental Finance Center</a:t>
            </a:r>
          </a:p>
        </p:txBody>
      </p:sp>
      <p:sp>
        <p:nvSpPr>
          <p:cNvPr id="4" name="Text Placeholder 3">
            <a:extLst>
              <a:ext uri="{FF2B5EF4-FFF2-40B4-BE49-F238E27FC236}">
                <a16:creationId xmlns:a16="http://schemas.microsoft.com/office/drawing/2014/main" id="{88D6BB47-1603-3097-911B-769D19A4F6B8}"/>
              </a:ext>
            </a:extLst>
          </p:cNvPr>
          <p:cNvSpPr>
            <a:spLocks noGrp="1"/>
          </p:cNvSpPr>
          <p:nvPr>
            <p:ph type="body" sz="half" idx="2"/>
          </p:nvPr>
        </p:nvSpPr>
        <p:spPr>
          <a:xfrm>
            <a:off x="839788" y="1452880"/>
            <a:ext cx="3932237" cy="1735455"/>
          </a:xfrm>
        </p:spPr>
        <p:txBody>
          <a:bodyPr/>
          <a:lstStyle/>
          <a:p>
            <a:endParaRPr lang="en-US" dirty="0"/>
          </a:p>
          <a:p>
            <a:r>
              <a:rPr lang="en-US" dirty="0"/>
              <a:t>RASCL member organizations leverage their diverse expertise and work together to support Delaware communities in adapting to and mitigating environmental changes. </a:t>
            </a:r>
          </a:p>
        </p:txBody>
      </p:sp>
      <p:pic>
        <p:nvPicPr>
          <p:cNvPr id="7" name="Picture 6" descr="The image depicts a picturesque urban scene with a river bordered by a mix of historical and modern buildings, surrounded by trees and under a clear evening sky.&#10;&#10;AI-generated content may be incorrect.">
            <a:extLst>
              <a:ext uri="{FF2B5EF4-FFF2-40B4-BE49-F238E27FC236}">
                <a16:creationId xmlns:a16="http://schemas.microsoft.com/office/drawing/2014/main" id="{D52E5901-AB15-70B3-1779-DFFB43354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2" y="3188335"/>
            <a:ext cx="3796348" cy="2677477"/>
          </a:xfrm>
          <a:prstGeom prst="rect">
            <a:avLst/>
          </a:prstGeom>
        </p:spPr>
      </p:pic>
    </p:spTree>
    <p:extLst>
      <p:ext uri="{BB962C8B-B14F-4D97-AF65-F5344CB8AC3E}">
        <p14:creationId xmlns:p14="http://schemas.microsoft.com/office/powerpoint/2010/main" val="317331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F2EC8-8321-EFBA-65A2-30A7B0D5919D}"/>
              </a:ext>
            </a:extLst>
          </p:cNvPr>
          <p:cNvSpPr>
            <a:spLocks noGrp="1"/>
          </p:cNvSpPr>
          <p:nvPr>
            <p:ph type="title"/>
          </p:nvPr>
        </p:nvSpPr>
        <p:spPr>
          <a:xfrm>
            <a:off x="836677" y="573552"/>
            <a:ext cx="10515595" cy="1499852"/>
          </a:xfrm>
        </p:spPr>
        <p:txBody>
          <a:bodyPr vert="horz" lIns="91440" tIns="45720" rIns="91440" bIns="45720" rtlCol="0" anchor="b">
            <a:normAutofit/>
          </a:bodyPr>
          <a:lstStyle/>
          <a:p>
            <a:pPr algn="ctr"/>
            <a:r>
              <a:rPr lang="en-US" sz="4000" b="1" kern="1200" dirty="0">
                <a:solidFill>
                  <a:schemeClr val="tx1"/>
                </a:solidFill>
                <a:latin typeface="+mj-lt"/>
                <a:ea typeface="+mj-ea"/>
                <a:cs typeface="+mj-cs"/>
              </a:rPr>
              <a:t>RASCL Steering Committee</a:t>
            </a:r>
          </a:p>
        </p:txBody>
      </p:sp>
      <p:pic>
        <p:nvPicPr>
          <p:cNvPr id="32" name="Picture 31" descr="DeIDOT is a logo featuring a geometric triangular shape with a blue background and a diagonal line pattern.&#10;&#10;AI-generated content may be incorrect.">
            <a:extLst>
              <a:ext uri="{FF2B5EF4-FFF2-40B4-BE49-F238E27FC236}">
                <a16:creationId xmlns:a16="http://schemas.microsoft.com/office/drawing/2014/main" id="{6CEF8D53-02BF-AA49-6898-DBEF52B05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705" y="3819109"/>
            <a:ext cx="1444876" cy="1449294"/>
          </a:xfrm>
          <a:prstGeom prst="rect">
            <a:avLst/>
          </a:prstGeom>
        </p:spPr>
      </p:pic>
      <p:pic>
        <p:nvPicPr>
          <p:cNvPr id="24" name="Picture 23">
            <a:extLst>
              <a:ext uri="{FF2B5EF4-FFF2-40B4-BE49-F238E27FC236}">
                <a16:creationId xmlns:a16="http://schemas.microsoft.com/office/drawing/2014/main" id="{13B0B18B-6D64-381F-47CB-85D3A7A00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87" y="3747895"/>
            <a:ext cx="1532634" cy="1532634"/>
          </a:xfrm>
          <a:prstGeom prst="rect">
            <a:avLst/>
          </a:prstGeom>
        </p:spPr>
      </p:pic>
      <p:pic>
        <p:nvPicPr>
          <p:cNvPr id="30" name="Picture 29" descr="The image depicts the logo for Sea Grant Delaware, featuring a stylized seagull emblem.&#10;&#10;AI-generated content may be incorrect.">
            <a:extLst>
              <a:ext uri="{FF2B5EF4-FFF2-40B4-BE49-F238E27FC236}">
                <a16:creationId xmlns:a16="http://schemas.microsoft.com/office/drawing/2014/main" id="{EF94B99A-E4B2-A770-D4AD-5906903E8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765" y="3819109"/>
            <a:ext cx="2251332" cy="1834835"/>
          </a:xfrm>
          <a:prstGeom prst="rect">
            <a:avLst/>
          </a:prstGeom>
        </p:spPr>
      </p:pic>
      <p:pic>
        <p:nvPicPr>
          <p:cNvPr id="28" name="Picture 27" descr="The image depicts the logo of the Office of State Planning Coordination in Delaware, featuring an outline of the state's shape, symbols representing various state services, and the organization's name prominently displayed.&#10;&#10;AI-generated content may be incorrect.">
            <a:extLst>
              <a:ext uri="{FF2B5EF4-FFF2-40B4-BE49-F238E27FC236}">
                <a16:creationId xmlns:a16="http://schemas.microsoft.com/office/drawing/2014/main" id="{13BF7FE0-7597-9953-9711-98290E4A9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5983" y="3980775"/>
            <a:ext cx="2251332" cy="1565871"/>
          </a:xfrm>
          <a:prstGeom prst="rect">
            <a:avLst/>
          </a:prstGeom>
        </p:spPr>
      </p:pic>
      <p:pic>
        <p:nvPicPr>
          <p:cNvPr id="26" name="Picture 25">
            <a:extLst>
              <a:ext uri="{FF2B5EF4-FFF2-40B4-BE49-F238E27FC236}">
                <a16:creationId xmlns:a16="http://schemas.microsoft.com/office/drawing/2014/main" id="{A05C8276-FBF0-40F4-9115-503C2DC053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6341" y="3656777"/>
            <a:ext cx="3412116" cy="1944904"/>
          </a:xfrm>
          <a:prstGeom prst="rect">
            <a:avLst/>
          </a:prstGeom>
        </p:spPr>
      </p:pic>
      <p:sp>
        <p:nvSpPr>
          <p:cNvPr id="4" name="Text Placeholder 3">
            <a:extLst>
              <a:ext uri="{FF2B5EF4-FFF2-40B4-BE49-F238E27FC236}">
                <a16:creationId xmlns:a16="http://schemas.microsoft.com/office/drawing/2014/main" id="{47859E72-B63E-FCF3-20D7-8DA9442C560D}"/>
              </a:ext>
            </a:extLst>
          </p:cNvPr>
          <p:cNvSpPr>
            <a:spLocks noGrp="1"/>
          </p:cNvSpPr>
          <p:nvPr>
            <p:ph type="body" sz="half" idx="2"/>
          </p:nvPr>
        </p:nvSpPr>
        <p:spPr>
          <a:xfrm>
            <a:off x="836677" y="1977442"/>
            <a:ext cx="10515595" cy="1493070"/>
          </a:xfrm>
        </p:spPr>
        <p:txBody>
          <a:bodyPr vert="horz" lIns="91440" tIns="45720" rIns="91440" bIns="45720" rtlCol="0">
            <a:normAutofit/>
          </a:bodyPr>
          <a:lstStyle/>
          <a:p>
            <a:pPr indent="-228600" algn="ctr">
              <a:buFont typeface="Arial" panose="020B0604020202020204" pitchFamily="34" charset="0"/>
              <a:buChar char="•"/>
            </a:pPr>
            <a:endParaRPr lang="en-US" sz="1900" dirty="0"/>
          </a:p>
          <a:p>
            <a:r>
              <a:rPr lang="en-US" sz="1900" dirty="0"/>
              <a:t>Provides strategic direction and leadership for RASCL in accordance with the goals of the Strategic Plan and the will of the membership. Ensures RASCL projects, programs, and messaging align with the established RASCL goals and core topics. </a:t>
            </a:r>
          </a:p>
        </p:txBody>
      </p:sp>
    </p:spTree>
    <p:extLst>
      <p:ext uri="{BB962C8B-B14F-4D97-AF65-F5344CB8AC3E}">
        <p14:creationId xmlns:p14="http://schemas.microsoft.com/office/powerpoint/2010/main" val="2786049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8A44-B87E-4CBF-F4E4-D876BDFFC8EA}"/>
              </a:ext>
            </a:extLst>
          </p:cNvPr>
          <p:cNvSpPr>
            <a:spLocks noGrp="1"/>
          </p:cNvSpPr>
          <p:nvPr>
            <p:ph type="title"/>
          </p:nvPr>
        </p:nvSpPr>
        <p:spPr>
          <a:xfrm>
            <a:off x="381001" y="685801"/>
            <a:ext cx="6857999" cy="914400"/>
          </a:xfrm>
        </p:spPr>
        <p:txBody>
          <a:bodyPr anchor="t">
            <a:noAutofit/>
          </a:bodyPr>
          <a:lstStyle/>
          <a:p>
            <a:r>
              <a:rPr lang="en-US" sz="3600" b="1" dirty="0">
                <a:latin typeface="Montserrat" panose="00000500000000000000" pitchFamily="2" charset="0"/>
              </a:rPr>
              <a:t>Why State Support Matters</a:t>
            </a:r>
          </a:p>
        </p:txBody>
      </p:sp>
      <p:sp>
        <p:nvSpPr>
          <p:cNvPr id="4" name="Content Placeholder 3">
            <a:extLst>
              <a:ext uri="{FF2B5EF4-FFF2-40B4-BE49-F238E27FC236}">
                <a16:creationId xmlns:a16="http://schemas.microsoft.com/office/drawing/2014/main" id="{9DC1D1DD-D2C7-B485-F7B4-492043792A9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81000" y="1760954"/>
            <a:ext cx="6858000" cy="4411245"/>
          </a:xfrm>
        </p:spPr>
        <p:txBody>
          <a:bodyPr>
            <a:normAutofit fontScale="70000" lnSpcReduction="20000"/>
          </a:bodyPr>
          <a:lstStyle/>
          <a:p>
            <a:pPr marL="0" indent="0">
              <a:spcBef>
                <a:spcPts val="2500"/>
              </a:spcBef>
              <a:buFont typeface="Arial" panose="020B0604020202020204" pitchFamily="34" charset="0"/>
              <a:buNone/>
            </a:pPr>
            <a:r>
              <a:rPr lang="en-US" b="1" dirty="0"/>
              <a:t>Foundation of Resilience Networks</a:t>
            </a:r>
          </a:p>
          <a:p>
            <a:pPr marL="0" lvl="1" indent="0">
              <a:lnSpc>
                <a:spcPct val="120000"/>
              </a:lnSpc>
              <a:buFont typeface="Arial" panose="020B0604020202020204" pitchFamily="34" charset="0"/>
              <a:buNone/>
            </a:pPr>
            <a:r>
              <a:rPr sz="2300" dirty="0"/>
              <a:t>State support is essential for building effective, functional resilience networks with sustained impact.</a:t>
            </a:r>
            <a:endParaRPr lang="en-US" sz="2300" dirty="0"/>
          </a:p>
          <a:p>
            <a:pPr marL="0" indent="0">
              <a:spcBef>
                <a:spcPts val="2500"/>
              </a:spcBef>
              <a:buFont typeface="Arial" panose="020B0604020202020204" pitchFamily="34" charset="0"/>
              <a:buNone/>
            </a:pPr>
            <a:r>
              <a:rPr lang="en-US" b="1" dirty="0"/>
              <a:t>Capacity Growth and Strategic Development</a:t>
            </a:r>
          </a:p>
          <a:p>
            <a:pPr marL="0" lvl="1" indent="0">
              <a:lnSpc>
                <a:spcPct val="120000"/>
              </a:lnSpc>
              <a:buFont typeface="Arial" panose="020B0604020202020204" pitchFamily="34" charset="0"/>
              <a:buNone/>
            </a:pPr>
            <a:r>
              <a:rPr sz="2300" dirty="0"/>
              <a:t>State investment enables coordinator</a:t>
            </a:r>
            <a:r>
              <a:rPr lang="en-US" sz="2300" dirty="0"/>
              <a:t> capacity</a:t>
            </a:r>
            <a:r>
              <a:rPr sz="2300" dirty="0"/>
              <a:t> to </a:t>
            </a:r>
            <a:r>
              <a:rPr lang="en-US" sz="2300" dirty="0"/>
              <a:t>expand</a:t>
            </a:r>
            <a:r>
              <a:rPr sz="2300" dirty="0"/>
              <a:t> from </a:t>
            </a:r>
            <a:r>
              <a:rPr lang="en-US" sz="2300" dirty="0"/>
              <a:t>just </a:t>
            </a:r>
            <a:r>
              <a:rPr sz="2300" dirty="0"/>
              <a:t>administrative tasks to strategic development and program engagement.</a:t>
            </a:r>
            <a:endParaRPr lang="en-US" sz="2300" dirty="0"/>
          </a:p>
          <a:p>
            <a:pPr marL="0" indent="0">
              <a:spcBef>
                <a:spcPts val="2500"/>
              </a:spcBef>
              <a:buFont typeface="Arial" panose="020B0604020202020204" pitchFamily="34" charset="0"/>
              <a:buNone/>
            </a:pPr>
            <a:r>
              <a:rPr lang="en-US" b="1" dirty="0"/>
              <a:t>Consistency and Sustainability</a:t>
            </a:r>
          </a:p>
          <a:p>
            <a:pPr marL="0" lvl="1" indent="0">
              <a:lnSpc>
                <a:spcPct val="120000"/>
              </a:lnSpc>
              <a:buFont typeface="Arial" panose="020B0604020202020204" pitchFamily="34" charset="0"/>
              <a:buNone/>
            </a:pPr>
            <a:r>
              <a:rPr sz="2300" dirty="0"/>
              <a:t>Well-funded networks provide consistency and ensure long-term sustainability beyond federal grants or workload spikes.</a:t>
            </a:r>
            <a:endParaRPr lang="en-US" sz="2300" dirty="0"/>
          </a:p>
          <a:p>
            <a:pPr marL="0" indent="0">
              <a:spcBef>
                <a:spcPts val="2500"/>
              </a:spcBef>
              <a:buFont typeface="Arial" panose="020B0604020202020204" pitchFamily="34" charset="0"/>
              <a:buNone/>
            </a:pPr>
            <a:r>
              <a:rPr lang="en-US" b="1" dirty="0"/>
              <a:t>Multiplier Effect on Communities</a:t>
            </a:r>
          </a:p>
          <a:p>
            <a:pPr marL="0" lvl="1" indent="0">
              <a:lnSpc>
                <a:spcPct val="120000"/>
              </a:lnSpc>
              <a:buFont typeface="Arial" panose="020B0604020202020204" pitchFamily="34" charset="0"/>
              <a:buNone/>
            </a:pPr>
            <a:r>
              <a:rPr sz="2300" dirty="0"/>
              <a:t>Expanded coordinator capacity increases </a:t>
            </a:r>
            <a:r>
              <a:rPr lang="en-US" sz="2300" dirty="0"/>
              <a:t>member</a:t>
            </a:r>
            <a:r>
              <a:rPr sz="2300" dirty="0"/>
              <a:t> participation and community support, creating a statewide multiplier effect.</a:t>
            </a:r>
            <a:endParaRPr lang="en-US" sz="2300" dirty="0"/>
          </a:p>
        </p:txBody>
      </p:sp>
      <p:graphicFrame>
        <p:nvGraphicFramePr>
          <p:cNvPr id="6" name="Content Placeholder 3">
            <a:extLst>
              <a:ext uri="{FF2B5EF4-FFF2-40B4-BE49-F238E27FC236}">
                <a16:creationId xmlns:a16="http://schemas.microsoft.com/office/drawing/2014/main" id="{02917CB7-F047-CF37-41BF-18C3C046F399}"/>
              </a:ext>
            </a:extLst>
          </p:cNvPr>
          <p:cNvGraphicFramePr>
            <a:graphicFrameLocks/>
          </p:cNvGraphicFramePr>
          <p:nvPr>
            <p:extLst>
              <p:ext uri="{D42A27DB-BD31-4B8C-83A1-F6EECF244321}">
                <p14:modId xmlns:p14="http://schemas.microsoft.com/office/powerpoint/2010/main" val="668899956"/>
              </p:ext>
            </p:extLst>
          </p:nvPr>
        </p:nvGraphicFramePr>
        <p:xfrm>
          <a:off x="7239000" y="763389"/>
          <a:ext cx="4571999" cy="5331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044489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35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E7E3-314F-FA89-BEE5-545449C22A44}"/>
              </a:ext>
            </a:extLst>
          </p:cNvPr>
          <p:cNvSpPr>
            <a:spLocks noGrp="1"/>
          </p:cNvSpPr>
          <p:nvPr>
            <p:ph type="title"/>
          </p:nvPr>
        </p:nvSpPr>
        <p:spPr>
          <a:xfrm>
            <a:off x="838200" y="768350"/>
            <a:ext cx="10515600" cy="2852737"/>
          </a:xfrm>
        </p:spPr>
        <p:txBody>
          <a:bodyPr>
            <a:normAutofit/>
          </a:bodyPr>
          <a:lstStyle/>
          <a:p>
            <a:r>
              <a:rPr lang="en-US" sz="4400" b="1">
                <a:solidFill>
                  <a:schemeClr val="bg1"/>
                </a:solidFill>
              </a:rPr>
              <a:t>How does RASCL build statewide resilience and sustainability?</a:t>
            </a:r>
            <a:endParaRPr lang="en-US" sz="4400" b="1" dirty="0">
              <a:solidFill>
                <a:schemeClr val="bg1"/>
              </a:solidFill>
            </a:endParaRPr>
          </a:p>
        </p:txBody>
      </p:sp>
      <p:sp>
        <p:nvSpPr>
          <p:cNvPr id="3" name="Text Placeholder 2">
            <a:extLst>
              <a:ext uri="{FF2B5EF4-FFF2-40B4-BE49-F238E27FC236}">
                <a16:creationId xmlns:a16="http://schemas.microsoft.com/office/drawing/2014/main" id="{9CACB274-E60A-2396-43E3-AD053CF3F8BF}"/>
              </a:ext>
            </a:extLst>
          </p:cNvPr>
          <p:cNvSpPr>
            <a:spLocks noGrp="1"/>
          </p:cNvSpPr>
          <p:nvPr>
            <p:ph type="body" idx="1"/>
          </p:nvPr>
        </p:nvSpPr>
        <p:spPr>
          <a:xfrm>
            <a:off x="838200" y="4051581"/>
            <a:ext cx="10515600" cy="1500187"/>
          </a:xfrm>
        </p:spPr>
        <p:txBody>
          <a:bodyPr/>
          <a:lstStyle/>
          <a:p>
            <a:pPr marL="457200" indent="-457200">
              <a:buFont typeface="+mj-lt"/>
              <a:buAutoNum type="arabicPeriod"/>
            </a:pPr>
            <a:r>
              <a:rPr lang="en-US" dirty="0">
                <a:solidFill>
                  <a:schemeClr val="bg1"/>
                </a:solidFill>
              </a:rPr>
              <a:t>Collaboration</a:t>
            </a:r>
          </a:p>
          <a:p>
            <a:pPr marL="457200" indent="-457200">
              <a:buFont typeface="+mj-lt"/>
              <a:buAutoNum type="arabicPeriod"/>
            </a:pPr>
            <a:r>
              <a:rPr lang="en-US" dirty="0">
                <a:solidFill>
                  <a:schemeClr val="bg1"/>
                </a:solidFill>
              </a:rPr>
              <a:t>Information Sharing</a:t>
            </a:r>
          </a:p>
          <a:p>
            <a:pPr marL="457200" indent="-457200">
              <a:buFont typeface="+mj-lt"/>
              <a:buAutoNum type="arabicPeriod"/>
            </a:pPr>
            <a:r>
              <a:rPr lang="en-US" dirty="0">
                <a:solidFill>
                  <a:schemeClr val="bg1"/>
                </a:solidFill>
              </a:rPr>
              <a:t>Technical Assistance</a:t>
            </a:r>
          </a:p>
        </p:txBody>
      </p:sp>
    </p:spTree>
    <p:extLst>
      <p:ext uri="{BB962C8B-B14F-4D97-AF65-F5344CB8AC3E}">
        <p14:creationId xmlns:p14="http://schemas.microsoft.com/office/powerpoint/2010/main" val="373813700"/>
      </p:ext>
    </p:extLst>
  </p:cSld>
  <p:clrMapOvr>
    <a:masterClrMapping/>
  </p:clrMapOvr>
</p:sld>
</file>

<file path=ppt/theme/theme1.xml><?xml version="1.0" encoding="utf-8"?>
<a:theme xmlns:a="http://schemas.openxmlformats.org/drawingml/2006/main" name="Office Theme">
  <a:themeElements>
    <a:clrScheme name="RASCL">
      <a:dk1>
        <a:srgbClr val="0A3542"/>
      </a:dk1>
      <a:lt1>
        <a:sysClr val="window" lastClr="FFFFFF"/>
      </a:lt1>
      <a:dk2>
        <a:srgbClr val="0E2841"/>
      </a:dk2>
      <a:lt2>
        <a:srgbClr val="FFFFFF"/>
      </a:lt2>
      <a:accent1>
        <a:srgbClr val="0A3542"/>
      </a:accent1>
      <a:accent2>
        <a:srgbClr val="0A3542"/>
      </a:accent2>
      <a:accent3>
        <a:srgbClr val="0A3542"/>
      </a:accent3>
      <a:accent4>
        <a:srgbClr val="FFFFFF"/>
      </a:accent4>
      <a:accent5>
        <a:srgbClr val="FFFFFF"/>
      </a:accent5>
      <a:accent6>
        <a:srgbClr val="FFFFFF"/>
      </a:accent6>
      <a:hlink>
        <a:srgbClr val="FFFFFF"/>
      </a:hlink>
      <a:folHlink>
        <a:srgbClr val="FFFFFF"/>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35cf58-abcb-42bb-b780-a44431caafc0">
      <Terms xmlns="http://schemas.microsoft.com/office/infopath/2007/PartnerControls"/>
    </lcf76f155ced4ddcb4097134ff3c332f>
    <TaxCatchAll xmlns="824ece3f-9948-46ea-8143-5429ce38e0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E1F13C88D64548B33A72A69C7B6126" ma:contentTypeVersion="13" ma:contentTypeDescription="Create a new document." ma:contentTypeScope="" ma:versionID="d3c9f4cf3927c46c8bfd5a69863b11bd">
  <xsd:schema xmlns:xsd="http://www.w3.org/2001/XMLSchema" xmlns:xs="http://www.w3.org/2001/XMLSchema" xmlns:p="http://schemas.microsoft.com/office/2006/metadata/properties" xmlns:ns2="2935cf58-abcb-42bb-b780-a44431caafc0" xmlns:ns3="824ece3f-9948-46ea-8143-5429ce38e0da" targetNamespace="http://schemas.microsoft.com/office/2006/metadata/properties" ma:root="true" ma:fieldsID="b9c0993cd5931c14c1a5243e168091f6" ns2:_="" ns3:_="">
    <xsd:import namespace="2935cf58-abcb-42bb-b780-a44431caafc0"/>
    <xsd:import namespace="824ece3f-9948-46ea-8143-5429ce38e0d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5cf58-abcb-42bb-b780-a44431caaf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9122afc-25b9-48cd-a239-c1adb5cdd97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4ece3f-9948-46ea-8143-5429ce38e0d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033618a-51ad-4e7f-94fd-67f34db6f8e8}" ma:internalName="TaxCatchAll" ma:showField="CatchAllData" ma:web="824ece3f-9948-46ea-8143-5429ce38e0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476226-F797-453D-A17F-6F3B62C88C6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824ece3f-9948-46ea-8143-5429ce38e0da"/>
    <ds:schemaRef ds:uri="2935cf58-abcb-42bb-b780-a44431caafc0"/>
    <ds:schemaRef ds:uri="http://www.w3.org/XML/1998/namespace"/>
  </ds:schemaRefs>
</ds:datastoreItem>
</file>

<file path=customXml/itemProps2.xml><?xml version="1.0" encoding="utf-8"?>
<ds:datastoreItem xmlns:ds="http://schemas.openxmlformats.org/officeDocument/2006/customXml" ds:itemID="{19C5CCC2-A75E-4CB6-8B35-359A84CB8422}">
  <ds:schemaRefs>
    <ds:schemaRef ds:uri="http://schemas.microsoft.com/sharepoint/v3/contenttype/forms"/>
  </ds:schemaRefs>
</ds:datastoreItem>
</file>

<file path=customXml/itemProps3.xml><?xml version="1.0" encoding="utf-8"?>
<ds:datastoreItem xmlns:ds="http://schemas.openxmlformats.org/officeDocument/2006/customXml" ds:itemID="{EAA19B10-A541-4215-B007-21206809CD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35cf58-abcb-42bb-b780-a44431caafc0"/>
    <ds:schemaRef ds:uri="824ece3f-9948-46ea-8143-5429ce38e0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897</TotalTime>
  <Words>4385</Words>
  <Application>Microsoft Office PowerPoint</Application>
  <PresentationFormat>Widescreen</PresentationFormat>
  <Paragraphs>234</Paragraphs>
  <Slides>16</Slides>
  <Notes>13</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Montserrat</vt:lpstr>
      <vt:lpstr>Office Theme</vt:lpstr>
      <vt:lpstr>PowerPoint Presentation</vt:lpstr>
      <vt:lpstr>What is RASCL?</vt:lpstr>
      <vt:lpstr>Our Mission</vt:lpstr>
      <vt:lpstr>Guiding Principles</vt:lpstr>
      <vt:lpstr>Core Topics</vt:lpstr>
      <vt:lpstr>Who is RASCL?</vt:lpstr>
      <vt:lpstr>RASCL Steering Committee</vt:lpstr>
      <vt:lpstr>Why State Support Matters</vt:lpstr>
      <vt:lpstr>How does RASCL build statewide resilience and sustainability?</vt:lpstr>
      <vt:lpstr>Collaboration Make each other look good and  robots, pirates and ninjas.</vt:lpstr>
      <vt:lpstr>Information Sharing</vt:lpstr>
      <vt:lpstr>Technical Assistance</vt:lpstr>
      <vt:lpstr>In the last three years, state funding boost increased coordinator's time from under 20% to nearly 75%.</vt:lpstr>
      <vt:lpstr>Capacity Expansion and Program Growth</vt:lpstr>
      <vt:lpstr>State Investment Is Foundational</vt:lpstr>
      <vt:lpstr>Let’s Connect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Jana Savini</dc:creator>
  <cp:lastModifiedBy>Jana Savini</cp:lastModifiedBy>
  <cp:revision>3</cp:revision>
  <dcterms:created xsi:type="dcterms:W3CDTF">2026-02-24T19:44:29Z</dcterms:created>
  <dcterms:modified xsi:type="dcterms:W3CDTF">2026-03-09T00:51:25Z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0x01010002E1F13C88D64548B33A72A69C7B6126</vt:lpwstr>
  </property>
  <property fmtid="{D5CDD505-2E9C-101B-9397-08002B2CF9AE}" pid="3" name="MediaServiceImageTags">
    <vt:lpwstr/>
  </property>
</Properties>
</file>