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6"/>
  </p:notesMasterIdLst>
  <p:sldIdLst>
    <p:sldId id="256" r:id="rId2"/>
    <p:sldId id="277" r:id="rId3"/>
    <p:sldId id="536" r:id="rId4"/>
    <p:sldId id="551" r:id="rId5"/>
    <p:sldId id="482" r:id="rId6"/>
    <p:sldId id="500" r:id="rId7"/>
    <p:sldId id="258" r:id="rId8"/>
    <p:sldId id="273" r:id="rId9"/>
    <p:sldId id="276" r:id="rId10"/>
    <p:sldId id="315" r:id="rId11"/>
    <p:sldId id="320" r:id="rId12"/>
    <p:sldId id="502" r:id="rId13"/>
    <p:sldId id="539" r:id="rId14"/>
    <p:sldId id="543" r:id="rId15"/>
    <p:sldId id="531" r:id="rId16"/>
    <p:sldId id="550" r:id="rId17"/>
    <p:sldId id="554" r:id="rId18"/>
    <p:sldId id="540" r:id="rId19"/>
    <p:sldId id="299" r:id="rId20"/>
    <p:sldId id="327" r:id="rId21"/>
    <p:sldId id="544" r:id="rId22"/>
    <p:sldId id="295" r:id="rId23"/>
    <p:sldId id="529" r:id="rId24"/>
    <p:sldId id="263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61748" autoAdjust="0"/>
  </p:normalViewPr>
  <p:slideViewPr>
    <p:cSldViewPr snapToGrid="0">
      <p:cViewPr varScale="1">
        <p:scale>
          <a:sx n="76" d="100"/>
          <a:sy n="76" d="100"/>
        </p:scale>
        <p:origin x="1848" y="126"/>
      </p:cViewPr>
      <p:guideLst/>
    </p:cSldViewPr>
  </p:slideViewPr>
  <p:outlineViewPr>
    <p:cViewPr>
      <p:scale>
        <a:sx n="33" d="100"/>
        <a:sy n="33" d="100"/>
      </p:scale>
      <p:origin x="0" y="-9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Andersen" userId="9cec61eb-d4ec-4e67-95c0-55e63320d8b7" providerId="ADAL" clId="{B1E983FE-4044-4DED-A22E-6864A42167AE}"/>
    <pc:docChg chg="custSel delSld modSld sldOrd">
      <pc:chgData name="Angela Andersen" userId="9cec61eb-d4ec-4e67-95c0-55e63320d8b7" providerId="ADAL" clId="{B1E983FE-4044-4DED-A22E-6864A42167AE}" dt="2026-03-02T18:18:58.176" v="1181" actId="20577"/>
      <pc:docMkLst>
        <pc:docMk/>
      </pc:docMkLst>
      <pc:sldChg chg="modSp mod">
        <pc:chgData name="Angela Andersen" userId="9cec61eb-d4ec-4e67-95c0-55e63320d8b7" providerId="ADAL" clId="{B1E983FE-4044-4DED-A22E-6864A42167AE}" dt="2026-03-02T18:04:53.900" v="852" actId="20577"/>
        <pc:sldMkLst>
          <pc:docMk/>
          <pc:sldMk cId="3608230240" sldId="258"/>
        </pc:sldMkLst>
        <pc:spChg chg="mod">
          <ac:chgData name="Angela Andersen" userId="9cec61eb-d4ec-4e67-95c0-55e63320d8b7" providerId="ADAL" clId="{B1E983FE-4044-4DED-A22E-6864A42167AE}" dt="2026-03-02T18:04:53.900" v="852" actId="20577"/>
          <ac:spMkLst>
            <pc:docMk/>
            <pc:sldMk cId="3608230240" sldId="258"/>
            <ac:spMk id="5" creationId="{407FC9A8-ADF6-4454-8087-D9D4578CBE74}"/>
          </ac:spMkLst>
        </pc:spChg>
      </pc:sldChg>
      <pc:sldChg chg="modSp mod">
        <pc:chgData name="Angela Andersen" userId="9cec61eb-d4ec-4e67-95c0-55e63320d8b7" providerId="ADAL" clId="{B1E983FE-4044-4DED-A22E-6864A42167AE}" dt="2026-03-02T18:11:03.450" v="1135" actId="20577"/>
        <pc:sldMkLst>
          <pc:docMk/>
          <pc:sldMk cId="3963009622" sldId="276"/>
        </pc:sldMkLst>
        <pc:spChg chg="mod">
          <ac:chgData name="Angela Andersen" userId="9cec61eb-d4ec-4e67-95c0-55e63320d8b7" providerId="ADAL" clId="{B1E983FE-4044-4DED-A22E-6864A42167AE}" dt="2026-03-02T17:38:37.355" v="352" actId="20577"/>
          <ac:spMkLst>
            <pc:docMk/>
            <pc:sldMk cId="3963009622" sldId="276"/>
            <ac:spMk id="7" creationId="{90B264B5-C8F9-01AD-EB1D-077240514AFA}"/>
          </ac:spMkLst>
        </pc:spChg>
        <pc:spChg chg="mod">
          <ac:chgData name="Angela Andersen" userId="9cec61eb-d4ec-4e67-95c0-55e63320d8b7" providerId="ADAL" clId="{B1E983FE-4044-4DED-A22E-6864A42167AE}" dt="2026-03-02T18:11:03.450" v="1135" actId="20577"/>
          <ac:spMkLst>
            <pc:docMk/>
            <pc:sldMk cId="3963009622" sldId="276"/>
            <ac:spMk id="8" creationId="{CED1426C-38D0-F828-3F47-79DA78FB4FFF}"/>
          </ac:spMkLst>
        </pc:spChg>
      </pc:sldChg>
      <pc:sldChg chg="modSp mod">
        <pc:chgData name="Angela Andersen" userId="9cec61eb-d4ec-4e67-95c0-55e63320d8b7" providerId="ADAL" clId="{B1E983FE-4044-4DED-A22E-6864A42167AE}" dt="2026-03-02T18:09:52.268" v="1097" actId="20577"/>
        <pc:sldMkLst>
          <pc:docMk/>
          <pc:sldMk cId="2411843939" sldId="277"/>
        </pc:sldMkLst>
        <pc:spChg chg="mod">
          <ac:chgData name="Angela Andersen" userId="9cec61eb-d4ec-4e67-95c0-55e63320d8b7" providerId="ADAL" clId="{B1E983FE-4044-4DED-A22E-6864A42167AE}" dt="2026-03-02T18:09:52.268" v="1097" actId="20577"/>
          <ac:spMkLst>
            <pc:docMk/>
            <pc:sldMk cId="2411843939" sldId="277"/>
            <ac:spMk id="2" creationId="{00000000-0000-0000-0000-000000000000}"/>
          </ac:spMkLst>
        </pc:spChg>
      </pc:sldChg>
      <pc:sldChg chg="modSp mod">
        <pc:chgData name="Angela Andersen" userId="9cec61eb-d4ec-4e67-95c0-55e63320d8b7" providerId="ADAL" clId="{B1E983FE-4044-4DED-A22E-6864A42167AE}" dt="2026-03-02T18:08:32.984" v="1045" actId="20577"/>
        <pc:sldMkLst>
          <pc:docMk/>
          <pc:sldMk cId="814295359" sldId="295"/>
        </pc:sldMkLst>
        <pc:spChg chg="mod">
          <ac:chgData name="Angela Andersen" userId="9cec61eb-d4ec-4e67-95c0-55e63320d8b7" providerId="ADAL" clId="{B1E983FE-4044-4DED-A22E-6864A42167AE}" dt="2026-03-02T18:08:32.984" v="1045" actId="20577"/>
          <ac:spMkLst>
            <pc:docMk/>
            <pc:sldMk cId="814295359" sldId="295"/>
            <ac:spMk id="2" creationId="{00000000-0000-0000-0000-000000000000}"/>
          </ac:spMkLst>
        </pc:spChg>
      </pc:sldChg>
      <pc:sldChg chg="modSp mod ord">
        <pc:chgData name="Angela Andersen" userId="9cec61eb-d4ec-4e67-95c0-55e63320d8b7" providerId="ADAL" clId="{B1E983FE-4044-4DED-A22E-6864A42167AE}" dt="2026-03-02T18:09:19.523" v="1049"/>
        <pc:sldMkLst>
          <pc:docMk/>
          <pc:sldMk cId="3504455900" sldId="299"/>
        </pc:sldMkLst>
        <pc:spChg chg="mod">
          <ac:chgData name="Angela Andersen" userId="9cec61eb-d4ec-4e67-95c0-55e63320d8b7" providerId="ADAL" clId="{B1E983FE-4044-4DED-A22E-6864A42167AE}" dt="2026-03-02T18:06:38.754" v="935" actId="20577"/>
          <ac:spMkLst>
            <pc:docMk/>
            <pc:sldMk cId="3504455900" sldId="299"/>
            <ac:spMk id="2" creationId="{00000000-0000-0000-0000-000000000000}"/>
          </ac:spMkLst>
        </pc:spChg>
      </pc:sldChg>
      <pc:sldChg chg="modNotesTx">
        <pc:chgData name="Angela Andersen" userId="9cec61eb-d4ec-4e67-95c0-55e63320d8b7" providerId="ADAL" clId="{B1E983FE-4044-4DED-A22E-6864A42167AE}" dt="2026-02-26T21:16:01.289" v="69" actId="20577"/>
        <pc:sldMkLst>
          <pc:docMk/>
          <pc:sldMk cId="613984385" sldId="315"/>
        </pc:sldMkLst>
      </pc:sldChg>
      <pc:sldChg chg="modNotesTx">
        <pc:chgData name="Angela Andersen" userId="9cec61eb-d4ec-4e67-95c0-55e63320d8b7" providerId="ADAL" clId="{B1E983FE-4044-4DED-A22E-6864A42167AE}" dt="2026-02-26T21:17:06.848" v="312" actId="20577"/>
        <pc:sldMkLst>
          <pc:docMk/>
          <pc:sldMk cId="638450463" sldId="320"/>
        </pc:sldMkLst>
      </pc:sldChg>
      <pc:sldChg chg="modSp mod">
        <pc:chgData name="Angela Andersen" userId="9cec61eb-d4ec-4e67-95c0-55e63320d8b7" providerId="ADAL" clId="{B1E983FE-4044-4DED-A22E-6864A42167AE}" dt="2026-03-02T18:12:27.152" v="1165" actId="20577"/>
        <pc:sldMkLst>
          <pc:docMk/>
          <pc:sldMk cId="3163673265" sldId="327"/>
        </pc:sldMkLst>
        <pc:spChg chg="mod">
          <ac:chgData name="Angela Andersen" userId="9cec61eb-d4ec-4e67-95c0-55e63320d8b7" providerId="ADAL" clId="{B1E983FE-4044-4DED-A22E-6864A42167AE}" dt="2026-03-02T18:12:27.152" v="1165" actId="20577"/>
          <ac:spMkLst>
            <pc:docMk/>
            <pc:sldMk cId="3163673265" sldId="327"/>
            <ac:spMk id="2" creationId="{58ECE367-4154-345F-43C2-4728A3983845}"/>
          </ac:spMkLst>
        </pc:spChg>
      </pc:sldChg>
      <pc:sldChg chg="modNotesTx">
        <pc:chgData name="Angela Andersen" userId="9cec61eb-d4ec-4e67-95c0-55e63320d8b7" providerId="ADAL" clId="{B1E983FE-4044-4DED-A22E-6864A42167AE}" dt="2026-03-02T17:39:15.409" v="412" actId="20577"/>
        <pc:sldMkLst>
          <pc:docMk/>
          <pc:sldMk cId="608545653" sldId="502"/>
        </pc:sldMkLst>
      </pc:sldChg>
      <pc:sldChg chg="modSp mod ord">
        <pc:chgData name="Angela Andersen" userId="9cec61eb-d4ec-4e67-95c0-55e63320d8b7" providerId="ADAL" clId="{B1E983FE-4044-4DED-A22E-6864A42167AE}" dt="2026-03-02T18:04:01.463" v="828" actId="20577"/>
        <pc:sldMkLst>
          <pc:docMk/>
          <pc:sldMk cId="1759061266" sldId="536"/>
        </pc:sldMkLst>
        <pc:spChg chg="mod">
          <ac:chgData name="Angela Andersen" userId="9cec61eb-d4ec-4e67-95c0-55e63320d8b7" providerId="ADAL" clId="{B1E983FE-4044-4DED-A22E-6864A42167AE}" dt="2026-03-02T18:04:01.463" v="828" actId="20577"/>
          <ac:spMkLst>
            <pc:docMk/>
            <pc:sldMk cId="1759061266" sldId="536"/>
            <ac:spMk id="2" creationId="{9EE2F560-CE42-D096-6BF4-B6E4546DE5B9}"/>
          </ac:spMkLst>
        </pc:spChg>
      </pc:sldChg>
      <pc:sldChg chg="modSp mod">
        <pc:chgData name="Angela Andersen" userId="9cec61eb-d4ec-4e67-95c0-55e63320d8b7" providerId="ADAL" clId="{B1E983FE-4044-4DED-A22E-6864A42167AE}" dt="2026-03-02T18:11:32.808" v="1150" actId="20577"/>
        <pc:sldMkLst>
          <pc:docMk/>
          <pc:sldMk cId="2347792428" sldId="539"/>
        </pc:sldMkLst>
        <pc:spChg chg="mod">
          <ac:chgData name="Angela Andersen" userId="9cec61eb-d4ec-4e67-95c0-55e63320d8b7" providerId="ADAL" clId="{B1E983FE-4044-4DED-A22E-6864A42167AE}" dt="2026-03-02T18:11:32.808" v="1150" actId="20577"/>
          <ac:spMkLst>
            <pc:docMk/>
            <pc:sldMk cId="2347792428" sldId="539"/>
            <ac:spMk id="2" creationId="{C26C41EE-700A-A586-A936-A37720031412}"/>
          </ac:spMkLst>
        </pc:spChg>
      </pc:sldChg>
      <pc:sldChg chg="del">
        <pc:chgData name="Angela Andersen" userId="9cec61eb-d4ec-4e67-95c0-55e63320d8b7" providerId="ADAL" clId="{B1E983FE-4044-4DED-A22E-6864A42167AE}" dt="2026-03-02T17:40:40.046" v="425" actId="2696"/>
        <pc:sldMkLst>
          <pc:docMk/>
          <pc:sldMk cId="189054613" sldId="542"/>
        </pc:sldMkLst>
      </pc:sldChg>
      <pc:sldChg chg="modSp mod">
        <pc:chgData name="Angela Andersen" userId="9cec61eb-d4ec-4e67-95c0-55e63320d8b7" providerId="ADAL" clId="{B1E983FE-4044-4DED-A22E-6864A42167AE}" dt="2026-03-02T18:18:58.176" v="1181" actId="20577"/>
        <pc:sldMkLst>
          <pc:docMk/>
          <pc:sldMk cId="2025886941" sldId="544"/>
        </pc:sldMkLst>
        <pc:spChg chg="mod">
          <ac:chgData name="Angela Andersen" userId="9cec61eb-d4ec-4e67-95c0-55e63320d8b7" providerId="ADAL" clId="{B1E983FE-4044-4DED-A22E-6864A42167AE}" dt="2026-03-02T18:18:58.176" v="1181" actId="20577"/>
          <ac:spMkLst>
            <pc:docMk/>
            <pc:sldMk cId="2025886941" sldId="544"/>
            <ac:spMk id="4" creationId="{5BEA4EC4-985E-0CDC-5AA9-CA13500F2870}"/>
          </ac:spMkLst>
        </pc:spChg>
      </pc:sldChg>
      <pc:sldChg chg="modSp mod ord">
        <pc:chgData name="Angela Andersen" userId="9cec61eb-d4ec-4e67-95c0-55e63320d8b7" providerId="ADAL" clId="{B1E983FE-4044-4DED-A22E-6864A42167AE}" dt="2026-03-02T18:11:55.838" v="1152"/>
        <pc:sldMkLst>
          <pc:docMk/>
          <pc:sldMk cId="1253829400" sldId="550"/>
        </pc:sldMkLst>
        <pc:spChg chg="mod">
          <ac:chgData name="Angela Andersen" userId="9cec61eb-d4ec-4e67-95c0-55e63320d8b7" providerId="ADAL" clId="{B1E983FE-4044-4DED-A22E-6864A42167AE}" dt="2026-03-02T18:05:49.283" v="881" actId="20577"/>
          <ac:spMkLst>
            <pc:docMk/>
            <pc:sldMk cId="1253829400" sldId="550"/>
            <ac:spMk id="2" creationId="{7B13ACF2-DC3B-546E-9174-97D62423779A}"/>
          </ac:spMkLst>
        </pc:spChg>
      </pc:sldChg>
      <pc:sldChg chg="modSp mod ord">
        <pc:chgData name="Angela Andersen" userId="9cec61eb-d4ec-4e67-95c0-55e63320d8b7" providerId="ADAL" clId="{B1E983FE-4044-4DED-A22E-6864A42167AE}" dt="2026-03-02T18:04:36.768" v="838" actId="20577"/>
        <pc:sldMkLst>
          <pc:docMk/>
          <pc:sldMk cId="2842210835" sldId="551"/>
        </pc:sldMkLst>
        <pc:spChg chg="mod">
          <ac:chgData name="Angela Andersen" userId="9cec61eb-d4ec-4e67-95c0-55e63320d8b7" providerId="ADAL" clId="{B1E983FE-4044-4DED-A22E-6864A42167AE}" dt="2026-03-02T18:04:36.768" v="838" actId="20577"/>
          <ac:spMkLst>
            <pc:docMk/>
            <pc:sldMk cId="2842210835" sldId="551"/>
            <ac:spMk id="2" creationId="{1EB7F069-69CF-0578-2B39-4FE5AF58AD05}"/>
          </ac:spMkLst>
        </pc:spChg>
      </pc:sldChg>
      <pc:sldChg chg="modSp mod">
        <pc:chgData name="Angela Andersen" userId="9cec61eb-d4ec-4e67-95c0-55e63320d8b7" providerId="ADAL" clId="{B1E983FE-4044-4DED-A22E-6864A42167AE}" dt="2026-03-02T17:39:59.974" v="423" actId="6549"/>
        <pc:sldMkLst>
          <pc:docMk/>
          <pc:sldMk cId="873332218" sldId="554"/>
        </pc:sldMkLst>
        <pc:spChg chg="mod">
          <ac:chgData name="Angela Andersen" userId="9cec61eb-d4ec-4e67-95c0-55e63320d8b7" providerId="ADAL" clId="{B1E983FE-4044-4DED-A22E-6864A42167AE}" dt="2026-03-02T17:39:59.974" v="423" actId="6549"/>
          <ac:spMkLst>
            <pc:docMk/>
            <pc:sldMk cId="873332218" sldId="554"/>
            <ac:spMk id="2" creationId="{0ED29B0E-0316-3976-3580-1BB6BD10DA94}"/>
          </ac:spMkLst>
        </pc:spChg>
      </pc:sldChg>
      <pc:sldChg chg="del">
        <pc:chgData name="Angela Andersen" userId="9cec61eb-d4ec-4e67-95c0-55e63320d8b7" providerId="ADAL" clId="{B1E983FE-4044-4DED-A22E-6864A42167AE}" dt="2026-03-02T17:40:18.365" v="424" actId="2696"/>
        <pc:sldMkLst>
          <pc:docMk/>
          <pc:sldMk cId="938863692" sldId="557"/>
        </pc:sldMkLst>
      </pc:sldChg>
      <pc:sldChg chg="del">
        <pc:chgData name="Angela Andersen" userId="9cec61eb-d4ec-4e67-95c0-55e63320d8b7" providerId="ADAL" clId="{B1E983FE-4044-4DED-A22E-6864A42167AE}" dt="2026-03-02T17:36:53.397" v="317" actId="2696"/>
        <pc:sldMkLst>
          <pc:docMk/>
          <pc:sldMk cId="3799355731" sldId="56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74D66-36C9-4DB5-8D23-B66407F34FE6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33C332-2EB8-4272-8298-D42ABBEA98BE}">
      <dgm:prSet custT="1"/>
      <dgm:spPr/>
      <dgm:t>
        <a:bodyPr/>
        <a:lstStyle/>
        <a:p>
          <a:r>
            <a:rPr lang="en-US" sz="2400" dirty="0"/>
            <a:t>F</a:t>
          </a:r>
          <a:r>
            <a:rPr lang="en-US" sz="2400" b="0" i="0" dirty="0"/>
            <a:t>or the </a:t>
          </a:r>
          <a:r>
            <a:rPr lang="en-US" sz="2400" b="1" i="0" dirty="0"/>
            <a:t>resilience of  the natural habitats </a:t>
          </a:r>
          <a:r>
            <a:rPr lang="en-US" sz="2400" b="1" dirty="0"/>
            <a:t>&amp; </a:t>
          </a:r>
          <a:r>
            <a:rPr lang="en-US" sz="2400" b="1" i="0" dirty="0"/>
            <a:t>developed communities  of NJ </a:t>
          </a:r>
          <a:r>
            <a:rPr lang="en-US" sz="2400" b="0" i="0" dirty="0"/>
            <a:t>bays</a:t>
          </a:r>
          <a:r>
            <a:rPr lang="en-US" sz="2000" b="0" i="0" dirty="0"/>
            <a:t>.</a:t>
          </a:r>
        </a:p>
        <a:p>
          <a:endParaRPr lang="en-US" sz="2000" dirty="0"/>
        </a:p>
      </dgm:t>
    </dgm:pt>
    <dgm:pt modelId="{9F043BAE-9ECA-474B-AF55-6A796A7E033A}" type="parTrans" cxnId="{B85073FC-A47D-4200-A7CC-EC8C30DDE980}">
      <dgm:prSet/>
      <dgm:spPr/>
      <dgm:t>
        <a:bodyPr/>
        <a:lstStyle/>
        <a:p>
          <a:endParaRPr lang="en-US"/>
        </a:p>
      </dgm:t>
    </dgm:pt>
    <dgm:pt modelId="{8D736726-D07F-41E5-AAD6-446132AFEB59}" type="sibTrans" cxnId="{B85073FC-A47D-4200-A7CC-EC8C30DDE980}">
      <dgm:prSet/>
      <dgm:spPr/>
      <dgm:t>
        <a:bodyPr/>
        <a:lstStyle/>
        <a:p>
          <a:endParaRPr lang="en-US"/>
        </a:p>
      </dgm:t>
    </dgm:pt>
    <dgm:pt modelId="{ED4BA766-9F75-4500-898D-43D300A723D0}">
      <dgm:prSet custT="1"/>
      <dgm:spPr/>
      <dgm:t>
        <a:bodyPr/>
        <a:lstStyle/>
        <a:p>
          <a:r>
            <a:rPr lang="en-US" sz="2400" b="0" i="0" dirty="0"/>
            <a:t>A </a:t>
          </a:r>
          <a:r>
            <a:rPr lang="en-US" sz="2400" b="1" i="0" dirty="0"/>
            <a:t>regional </a:t>
          </a:r>
          <a:r>
            <a:rPr lang="en-US" sz="2400" b="1" dirty="0"/>
            <a:t>&amp;</a:t>
          </a:r>
          <a:r>
            <a:rPr lang="en-US" sz="2400" b="1" i="0" dirty="0"/>
            <a:t> coordinated approach </a:t>
          </a:r>
          <a:r>
            <a:rPr lang="en-US" sz="2400" b="0" i="0" dirty="0"/>
            <a:t>to bay island restoration. </a:t>
          </a:r>
          <a:endParaRPr lang="en-US" sz="2400" dirty="0"/>
        </a:p>
      </dgm:t>
    </dgm:pt>
    <dgm:pt modelId="{691F2655-725F-46C0-859E-F3B1AD0198B1}" type="parTrans" cxnId="{B4BEFCDC-0FE9-4B05-A466-7180837EB76A}">
      <dgm:prSet/>
      <dgm:spPr/>
      <dgm:t>
        <a:bodyPr/>
        <a:lstStyle/>
        <a:p>
          <a:endParaRPr lang="en-US"/>
        </a:p>
      </dgm:t>
    </dgm:pt>
    <dgm:pt modelId="{7CC5BB04-E91D-4CEF-B1B9-3A9BA656DD15}" type="sibTrans" cxnId="{B4BEFCDC-0FE9-4B05-A466-7180837EB76A}">
      <dgm:prSet/>
      <dgm:spPr/>
      <dgm:t>
        <a:bodyPr/>
        <a:lstStyle/>
        <a:p>
          <a:endParaRPr lang="en-US"/>
        </a:p>
      </dgm:t>
    </dgm:pt>
    <dgm:pt modelId="{78B1AB18-F22D-4BC0-B3EC-CE66AA5F08CB}">
      <dgm:prSet/>
      <dgm:spPr/>
      <dgm:t>
        <a:bodyPr/>
        <a:lstStyle/>
        <a:p>
          <a:r>
            <a:rPr lang="en-US" b="0" i="0" dirty="0"/>
            <a:t>Goal to manage </a:t>
          </a:r>
          <a:r>
            <a:rPr lang="en-US" b="1" i="0" dirty="0"/>
            <a:t>bay islands as a </a:t>
          </a:r>
          <a:r>
            <a:rPr lang="en-US" b="1" i="0" u="sng" dirty="0"/>
            <a:t>system</a:t>
          </a:r>
          <a:endParaRPr lang="en-US" dirty="0"/>
        </a:p>
      </dgm:t>
    </dgm:pt>
    <dgm:pt modelId="{BB3C160A-1498-44E4-9C5F-65CA127E22DB}" type="parTrans" cxnId="{78E58F55-F201-4B7F-9FB4-363A124630F3}">
      <dgm:prSet/>
      <dgm:spPr/>
      <dgm:t>
        <a:bodyPr/>
        <a:lstStyle/>
        <a:p>
          <a:endParaRPr lang="en-US"/>
        </a:p>
      </dgm:t>
    </dgm:pt>
    <dgm:pt modelId="{F8D1A2E4-378B-4AFE-AB83-493C003E269D}" type="sibTrans" cxnId="{78E58F55-F201-4B7F-9FB4-363A124630F3}">
      <dgm:prSet/>
      <dgm:spPr/>
      <dgm:t>
        <a:bodyPr/>
        <a:lstStyle/>
        <a:p>
          <a:endParaRPr lang="en-US"/>
        </a:p>
      </dgm:t>
    </dgm:pt>
    <dgm:pt modelId="{E68F0C11-C0BF-4EB9-8E14-23E4CA816BBE}" type="pres">
      <dgm:prSet presAssocID="{33A74D66-36C9-4DB5-8D23-B66407F34FE6}" presName="vert0" presStyleCnt="0">
        <dgm:presLayoutVars>
          <dgm:dir/>
          <dgm:animOne val="branch"/>
          <dgm:animLvl val="lvl"/>
        </dgm:presLayoutVars>
      </dgm:prSet>
      <dgm:spPr/>
    </dgm:pt>
    <dgm:pt modelId="{604F2ECD-BFD0-4818-8E52-5DCD5C1E1A88}" type="pres">
      <dgm:prSet presAssocID="{7133C332-2EB8-4272-8298-D42ABBEA98BE}" presName="thickLine" presStyleLbl="alignNode1" presStyleIdx="0" presStyleCnt="3"/>
      <dgm:spPr/>
    </dgm:pt>
    <dgm:pt modelId="{E0BB2A97-EB5D-4D5D-9AA8-BCB453494106}" type="pres">
      <dgm:prSet presAssocID="{7133C332-2EB8-4272-8298-D42ABBEA98BE}" presName="horz1" presStyleCnt="0"/>
      <dgm:spPr/>
    </dgm:pt>
    <dgm:pt modelId="{9542A812-F31F-414D-8576-3E3DB05E724E}" type="pres">
      <dgm:prSet presAssocID="{7133C332-2EB8-4272-8298-D42ABBEA98BE}" presName="tx1" presStyleLbl="revTx" presStyleIdx="0" presStyleCnt="3"/>
      <dgm:spPr/>
    </dgm:pt>
    <dgm:pt modelId="{CAABD61C-E30C-4D9D-B9F7-797E1EAB8117}" type="pres">
      <dgm:prSet presAssocID="{7133C332-2EB8-4272-8298-D42ABBEA98BE}" presName="vert1" presStyleCnt="0"/>
      <dgm:spPr/>
    </dgm:pt>
    <dgm:pt modelId="{509254F6-BBE5-4F21-91B1-F4CA632FEB20}" type="pres">
      <dgm:prSet presAssocID="{ED4BA766-9F75-4500-898D-43D300A723D0}" presName="thickLine" presStyleLbl="alignNode1" presStyleIdx="1" presStyleCnt="3"/>
      <dgm:spPr/>
    </dgm:pt>
    <dgm:pt modelId="{B582E3DC-E6FC-460C-B56A-F6241071068D}" type="pres">
      <dgm:prSet presAssocID="{ED4BA766-9F75-4500-898D-43D300A723D0}" presName="horz1" presStyleCnt="0"/>
      <dgm:spPr/>
    </dgm:pt>
    <dgm:pt modelId="{B7A020CB-F5DE-4C1B-AD68-FC0975A08C75}" type="pres">
      <dgm:prSet presAssocID="{ED4BA766-9F75-4500-898D-43D300A723D0}" presName="tx1" presStyleLbl="revTx" presStyleIdx="1" presStyleCnt="3"/>
      <dgm:spPr/>
    </dgm:pt>
    <dgm:pt modelId="{787CBBF5-E5E5-4407-AEF1-5727A5E53E21}" type="pres">
      <dgm:prSet presAssocID="{ED4BA766-9F75-4500-898D-43D300A723D0}" presName="vert1" presStyleCnt="0"/>
      <dgm:spPr/>
    </dgm:pt>
    <dgm:pt modelId="{EB7FF85E-A956-4439-994F-FA96E07BBDC3}" type="pres">
      <dgm:prSet presAssocID="{78B1AB18-F22D-4BC0-B3EC-CE66AA5F08CB}" presName="thickLine" presStyleLbl="alignNode1" presStyleIdx="2" presStyleCnt="3"/>
      <dgm:spPr/>
    </dgm:pt>
    <dgm:pt modelId="{A05C1DAD-7197-46A8-A47E-0E699BEF1390}" type="pres">
      <dgm:prSet presAssocID="{78B1AB18-F22D-4BC0-B3EC-CE66AA5F08CB}" presName="horz1" presStyleCnt="0"/>
      <dgm:spPr/>
    </dgm:pt>
    <dgm:pt modelId="{0848C760-AF9F-424D-8E4F-41C83DCFBCD0}" type="pres">
      <dgm:prSet presAssocID="{78B1AB18-F22D-4BC0-B3EC-CE66AA5F08CB}" presName="tx1" presStyleLbl="revTx" presStyleIdx="2" presStyleCnt="3"/>
      <dgm:spPr/>
    </dgm:pt>
    <dgm:pt modelId="{8CF78C83-67DE-4F83-A14B-09E79D9B8439}" type="pres">
      <dgm:prSet presAssocID="{78B1AB18-F22D-4BC0-B3EC-CE66AA5F08CB}" presName="vert1" presStyleCnt="0"/>
      <dgm:spPr/>
    </dgm:pt>
  </dgm:ptLst>
  <dgm:cxnLst>
    <dgm:cxn modelId="{CBBB3833-686A-4408-8A38-EBB316D51856}" type="presOf" srcId="{ED4BA766-9F75-4500-898D-43D300A723D0}" destId="{B7A020CB-F5DE-4C1B-AD68-FC0975A08C75}" srcOrd="0" destOrd="0" presId="urn:microsoft.com/office/officeart/2008/layout/LinedList"/>
    <dgm:cxn modelId="{78E58F55-F201-4B7F-9FB4-363A124630F3}" srcId="{33A74D66-36C9-4DB5-8D23-B66407F34FE6}" destId="{78B1AB18-F22D-4BC0-B3EC-CE66AA5F08CB}" srcOrd="2" destOrd="0" parTransId="{BB3C160A-1498-44E4-9C5F-65CA127E22DB}" sibTransId="{F8D1A2E4-378B-4AFE-AB83-493C003E269D}"/>
    <dgm:cxn modelId="{4F15EF90-99A2-47A1-8DF1-4602E36A38A2}" type="presOf" srcId="{7133C332-2EB8-4272-8298-D42ABBEA98BE}" destId="{9542A812-F31F-414D-8576-3E3DB05E724E}" srcOrd="0" destOrd="0" presId="urn:microsoft.com/office/officeart/2008/layout/LinedList"/>
    <dgm:cxn modelId="{90B57894-78AD-4FC0-984A-D8653581CFF8}" type="presOf" srcId="{78B1AB18-F22D-4BC0-B3EC-CE66AA5F08CB}" destId="{0848C760-AF9F-424D-8E4F-41C83DCFBCD0}" srcOrd="0" destOrd="0" presId="urn:microsoft.com/office/officeart/2008/layout/LinedList"/>
    <dgm:cxn modelId="{7C88B099-CCB1-485F-8EF3-8E258056F24A}" type="presOf" srcId="{33A74D66-36C9-4DB5-8D23-B66407F34FE6}" destId="{E68F0C11-C0BF-4EB9-8E14-23E4CA816BBE}" srcOrd="0" destOrd="0" presId="urn:microsoft.com/office/officeart/2008/layout/LinedList"/>
    <dgm:cxn modelId="{B4BEFCDC-0FE9-4B05-A466-7180837EB76A}" srcId="{33A74D66-36C9-4DB5-8D23-B66407F34FE6}" destId="{ED4BA766-9F75-4500-898D-43D300A723D0}" srcOrd="1" destOrd="0" parTransId="{691F2655-725F-46C0-859E-F3B1AD0198B1}" sibTransId="{7CC5BB04-E91D-4CEF-B1B9-3A9BA656DD15}"/>
    <dgm:cxn modelId="{B85073FC-A47D-4200-A7CC-EC8C30DDE980}" srcId="{33A74D66-36C9-4DB5-8D23-B66407F34FE6}" destId="{7133C332-2EB8-4272-8298-D42ABBEA98BE}" srcOrd="0" destOrd="0" parTransId="{9F043BAE-9ECA-474B-AF55-6A796A7E033A}" sibTransId="{8D736726-D07F-41E5-AAD6-446132AFEB59}"/>
    <dgm:cxn modelId="{5F8DA959-B69F-4F44-BFBB-1D0DA111C198}" type="presParOf" srcId="{E68F0C11-C0BF-4EB9-8E14-23E4CA816BBE}" destId="{604F2ECD-BFD0-4818-8E52-5DCD5C1E1A88}" srcOrd="0" destOrd="0" presId="urn:microsoft.com/office/officeart/2008/layout/LinedList"/>
    <dgm:cxn modelId="{16BEC83E-19AB-4DC5-AAF7-1FEE84C0A412}" type="presParOf" srcId="{E68F0C11-C0BF-4EB9-8E14-23E4CA816BBE}" destId="{E0BB2A97-EB5D-4D5D-9AA8-BCB453494106}" srcOrd="1" destOrd="0" presId="urn:microsoft.com/office/officeart/2008/layout/LinedList"/>
    <dgm:cxn modelId="{44853262-0934-4017-BF13-73D5E4057358}" type="presParOf" srcId="{E0BB2A97-EB5D-4D5D-9AA8-BCB453494106}" destId="{9542A812-F31F-414D-8576-3E3DB05E724E}" srcOrd="0" destOrd="0" presId="urn:microsoft.com/office/officeart/2008/layout/LinedList"/>
    <dgm:cxn modelId="{6FC5CC13-AFA9-4C8E-8C7E-ECA0E666D028}" type="presParOf" srcId="{E0BB2A97-EB5D-4D5D-9AA8-BCB453494106}" destId="{CAABD61C-E30C-4D9D-B9F7-797E1EAB8117}" srcOrd="1" destOrd="0" presId="urn:microsoft.com/office/officeart/2008/layout/LinedList"/>
    <dgm:cxn modelId="{41269063-BA91-4D23-8E65-2050A56857B1}" type="presParOf" srcId="{E68F0C11-C0BF-4EB9-8E14-23E4CA816BBE}" destId="{509254F6-BBE5-4F21-91B1-F4CA632FEB20}" srcOrd="2" destOrd="0" presId="urn:microsoft.com/office/officeart/2008/layout/LinedList"/>
    <dgm:cxn modelId="{2803D900-80EE-4199-A748-ADBC4057C6AD}" type="presParOf" srcId="{E68F0C11-C0BF-4EB9-8E14-23E4CA816BBE}" destId="{B582E3DC-E6FC-460C-B56A-F6241071068D}" srcOrd="3" destOrd="0" presId="urn:microsoft.com/office/officeart/2008/layout/LinedList"/>
    <dgm:cxn modelId="{2B0AF77C-851F-479B-9080-AC45313E5B83}" type="presParOf" srcId="{B582E3DC-E6FC-460C-B56A-F6241071068D}" destId="{B7A020CB-F5DE-4C1B-AD68-FC0975A08C75}" srcOrd="0" destOrd="0" presId="urn:microsoft.com/office/officeart/2008/layout/LinedList"/>
    <dgm:cxn modelId="{F2FA7B14-84C7-49E7-B430-91C7BFA4AEC6}" type="presParOf" srcId="{B582E3DC-E6FC-460C-B56A-F6241071068D}" destId="{787CBBF5-E5E5-4407-AEF1-5727A5E53E21}" srcOrd="1" destOrd="0" presId="urn:microsoft.com/office/officeart/2008/layout/LinedList"/>
    <dgm:cxn modelId="{BC59F56F-ABCB-45C9-A523-8C47836E89BF}" type="presParOf" srcId="{E68F0C11-C0BF-4EB9-8E14-23E4CA816BBE}" destId="{EB7FF85E-A956-4439-994F-FA96E07BBDC3}" srcOrd="4" destOrd="0" presId="urn:microsoft.com/office/officeart/2008/layout/LinedList"/>
    <dgm:cxn modelId="{CC3621E0-1D05-49B7-88FC-339D109D983B}" type="presParOf" srcId="{E68F0C11-C0BF-4EB9-8E14-23E4CA816BBE}" destId="{A05C1DAD-7197-46A8-A47E-0E699BEF1390}" srcOrd="5" destOrd="0" presId="urn:microsoft.com/office/officeart/2008/layout/LinedList"/>
    <dgm:cxn modelId="{A8614403-4707-423D-A375-A2D551A63DCA}" type="presParOf" srcId="{A05C1DAD-7197-46A8-A47E-0E699BEF1390}" destId="{0848C760-AF9F-424D-8E4F-41C83DCFBCD0}" srcOrd="0" destOrd="0" presId="urn:microsoft.com/office/officeart/2008/layout/LinedList"/>
    <dgm:cxn modelId="{D5F3FB40-EA14-4D2C-A5DF-2C5FE1D2F44A}" type="presParOf" srcId="{A05C1DAD-7197-46A8-A47E-0E699BEF1390}" destId="{8CF78C83-67DE-4F83-A14B-09E79D9B84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F2ECD-BFD0-4818-8E52-5DCD5C1E1A88}">
      <dsp:nvSpPr>
        <dsp:cNvPr id="0" name=""/>
        <dsp:cNvSpPr/>
      </dsp:nvSpPr>
      <dsp:spPr>
        <a:xfrm>
          <a:off x="0" y="2053"/>
          <a:ext cx="367667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42A812-F31F-414D-8576-3E3DB05E724E}">
      <dsp:nvSpPr>
        <dsp:cNvPr id="0" name=""/>
        <dsp:cNvSpPr/>
      </dsp:nvSpPr>
      <dsp:spPr>
        <a:xfrm>
          <a:off x="0" y="2053"/>
          <a:ext cx="3676678" cy="1400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</a:t>
          </a:r>
          <a:r>
            <a:rPr lang="en-US" sz="2400" b="0" i="0" kern="1200" dirty="0"/>
            <a:t>or the </a:t>
          </a:r>
          <a:r>
            <a:rPr lang="en-US" sz="2400" b="1" i="0" kern="1200" dirty="0"/>
            <a:t>resilience of  the natural habitats </a:t>
          </a:r>
          <a:r>
            <a:rPr lang="en-US" sz="2400" b="1" kern="1200" dirty="0"/>
            <a:t>&amp; </a:t>
          </a:r>
          <a:r>
            <a:rPr lang="en-US" sz="2400" b="1" i="0" kern="1200" dirty="0"/>
            <a:t>developed communities  of NJ </a:t>
          </a:r>
          <a:r>
            <a:rPr lang="en-US" sz="2400" b="0" i="0" kern="1200" dirty="0"/>
            <a:t>bays</a:t>
          </a:r>
          <a:r>
            <a:rPr lang="en-US" sz="2000" b="0" i="0" kern="1200" dirty="0"/>
            <a:t>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2053"/>
        <a:ext cx="3676678" cy="1400710"/>
      </dsp:txXfrm>
    </dsp:sp>
    <dsp:sp modelId="{509254F6-BBE5-4F21-91B1-F4CA632FEB20}">
      <dsp:nvSpPr>
        <dsp:cNvPr id="0" name=""/>
        <dsp:cNvSpPr/>
      </dsp:nvSpPr>
      <dsp:spPr>
        <a:xfrm>
          <a:off x="0" y="1402764"/>
          <a:ext cx="367667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A020CB-F5DE-4C1B-AD68-FC0975A08C75}">
      <dsp:nvSpPr>
        <dsp:cNvPr id="0" name=""/>
        <dsp:cNvSpPr/>
      </dsp:nvSpPr>
      <dsp:spPr>
        <a:xfrm>
          <a:off x="0" y="1402764"/>
          <a:ext cx="3676678" cy="1400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A </a:t>
          </a:r>
          <a:r>
            <a:rPr lang="en-US" sz="2400" b="1" i="0" kern="1200" dirty="0"/>
            <a:t>regional </a:t>
          </a:r>
          <a:r>
            <a:rPr lang="en-US" sz="2400" b="1" kern="1200" dirty="0"/>
            <a:t>&amp;</a:t>
          </a:r>
          <a:r>
            <a:rPr lang="en-US" sz="2400" b="1" i="0" kern="1200" dirty="0"/>
            <a:t> coordinated approach </a:t>
          </a:r>
          <a:r>
            <a:rPr lang="en-US" sz="2400" b="0" i="0" kern="1200" dirty="0"/>
            <a:t>to bay island restoration. </a:t>
          </a:r>
          <a:endParaRPr lang="en-US" sz="2400" kern="1200" dirty="0"/>
        </a:p>
      </dsp:txBody>
      <dsp:txXfrm>
        <a:off x="0" y="1402764"/>
        <a:ext cx="3676678" cy="1400710"/>
      </dsp:txXfrm>
    </dsp:sp>
    <dsp:sp modelId="{EB7FF85E-A956-4439-994F-FA96E07BBDC3}">
      <dsp:nvSpPr>
        <dsp:cNvPr id="0" name=""/>
        <dsp:cNvSpPr/>
      </dsp:nvSpPr>
      <dsp:spPr>
        <a:xfrm>
          <a:off x="0" y="2803475"/>
          <a:ext cx="367667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48C760-AF9F-424D-8E4F-41C83DCFBCD0}">
      <dsp:nvSpPr>
        <dsp:cNvPr id="0" name=""/>
        <dsp:cNvSpPr/>
      </dsp:nvSpPr>
      <dsp:spPr>
        <a:xfrm>
          <a:off x="0" y="2803475"/>
          <a:ext cx="3676678" cy="1400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Goal to manage </a:t>
          </a:r>
          <a:r>
            <a:rPr lang="en-US" sz="3100" b="1" i="0" kern="1200" dirty="0"/>
            <a:t>bay islands as a </a:t>
          </a:r>
          <a:r>
            <a:rPr lang="en-US" sz="3100" b="1" i="0" u="sng" kern="1200" dirty="0"/>
            <a:t>system</a:t>
          </a:r>
          <a:endParaRPr lang="en-US" sz="3100" kern="1200" dirty="0"/>
        </a:p>
      </dsp:txBody>
      <dsp:txXfrm>
        <a:off x="0" y="2803475"/>
        <a:ext cx="3676678" cy="1400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6E689A-2CE3-4038-B7F8-240A21682F6E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19DDCB-3B5B-4E8D-949E-83C642C34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4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3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9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48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7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68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1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39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Wild oysters on ribbed mussel in a healthy wetland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11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5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42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6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9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7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Stockton Coastal Research Center field data collection and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8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Monmouth Urban Coast Institute – install tide gauge at the field station and monitoring the data. </a:t>
            </a:r>
          </a:p>
          <a:p>
            <a:r>
              <a:rPr lang="en-US" dirty="0"/>
              <a:t>University students working in the field at clam cove to test a new shallow water wave data collection unit.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0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Monmouth U preliminary design. Following the 1977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9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9DDCB-3B5B-4E8D-949E-83C642C347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1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69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81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9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88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01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4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5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8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6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3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hyperlink" Target="mailto:andersen@longbeachtownship.com" TargetMode="External"/><Relationship Id="rId4" Type="http://schemas.openxmlformats.org/officeDocument/2006/relationships/hyperlink" Target="http://www.lbtfieldstatio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4163786"/>
            <a:ext cx="11471565" cy="201361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2400" dirty="0"/>
              <a:t>		</a:t>
            </a:r>
            <a:br>
              <a:rPr lang="en-US" sz="2400"/>
            </a:br>
            <a:br>
              <a:rPr lang="en-US" sz="2400" dirty="0"/>
            </a:br>
            <a:br>
              <a:rPr lang="en-US" sz="2400"/>
            </a:br>
            <a:r>
              <a:rPr lang="en-US" sz="2400"/>
              <a:t>                                </a:t>
            </a:r>
            <a:r>
              <a:rPr lang="en-US" sz="3100"/>
              <a:t>BUILDING RESILIENCE FOR MUNICIPALITIES  </a:t>
            </a:r>
            <a:r>
              <a:rPr lang="en-US" sz="3100" dirty="0"/>
              <a:t>						 </a:t>
            </a:r>
            <a:br>
              <a:rPr lang="en-US" sz="3100" dirty="0"/>
            </a:br>
            <a:r>
              <a:rPr lang="en-US" sz="3100" dirty="0"/>
              <a:t>			Long Beach Township, Ocean County </a:t>
            </a:r>
            <a:br>
              <a:rPr lang="en-US" sz="3100" dirty="0"/>
            </a:br>
            <a:br>
              <a:rPr lang="en-US" sz="2400" dirty="0"/>
            </a:br>
            <a:r>
              <a:rPr lang="en-US" sz="2700" b="1" dirty="0"/>
              <a:t>Angela C. Andersen, LBT Field Station director\ Resilience Program Manager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09" y="5567680"/>
            <a:ext cx="11018382" cy="457201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-182880">
              <a:buFont typeface="Wingdings" pitchFamily="2" charset="2"/>
              <a:buChar char=""/>
            </a:pPr>
            <a:endParaRPr lang="en-US" sz="500" dirty="0"/>
          </a:p>
          <a:p>
            <a:pPr indent="-182880">
              <a:buFont typeface="Wingdings" pitchFamily="2" charset="2"/>
              <a:buChar char=""/>
            </a:pPr>
            <a:endParaRPr lang="en-US" sz="500" dirty="0"/>
          </a:p>
          <a:p>
            <a:pPr indent="-182880">
              <a:buFont typeface="Wingdings" pitchFamily="2" charset="2"/>
              <a:buChar char=""/>
            </a:pPr>
            <a:endParaRPr lang="en-US" sz="500" dirty="0"/>
          </a:p>
          <a:p>
            <a:pPr indent="-182880">
              <a:buFont typeface="Wingdings" pitchFamily="2" charset="2"/>
              <a:buChar char=""/>
            </a:pPr>
            <a:r>
              <a:rPr lang="en-US" sz="500" dirty="0"/>
              <a:t>	</a:t>
            </a:r>
          </a:p>
          <a:p>
            <a:pPr indent="-182880">
              <a:buFont typeface="Wingdings" pitchFamily="2" charset="2"/>
              <a:buChar char=""/>
            </a:pPr>
            <a:endParaRPr lang="en-US" sz="500" dirty="0"/>
          </a:p>
          <a:p>
            <a:pPr indent="-182880">
              <a:buFont typeface="Wingdings" pitchFamily="2" charset="2"/>
              <a:buChar char=""/>
            </a:pPr>
            <a:endParaRPr lang="en-US" sz="500" dirty="0"/>
          </a:p>
          <a:p>
            <a:pPr indent="-182880">
              <a:buFont typeface="Wingdings" pitchFamily="2" charset="2"/>
              <a:buChar char=""/>
            </a:pPr>
            <a:endParaRPr lang="en-US" sz="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ACD72-5941-63CD-06BB-D2BE89141C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255" y="680599"/>
            <a:ext cx="3021923" cy="3014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C01F03-85FC-4374-B1AB-9D13AFD884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301" y="833120"/>
            <a:ext cx="2505286" cy="24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8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pic>
        <p:nvPicPr>
          <p:cNvPr id="1026" name="486FC3DA-29BE-409D-B53A-765034E3A239" descr="IMG_0834.jpg">
            <a:extLst>
              <a:ext uri="{FF2B5EF4-FFF2-40B4-BE49-F238E27FC236}">
                <a16:creationId xmlns:a16="http://schemas.microsoft.com/office/drawing/2014/main" id="{83C6D141-8280-6079-AAC4-94E944FAF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98301A15-136E-46BC-BBE5-BB3F7CDE85CF" descr="IMG_0808.jpg">
            <a:extLst>
              <a:ext uri="{FF2B5EF4-FFF2-40B4-BE49-F238E27FC236}">
                <a16:creationId xmlns:a16="http://schemas.microsoft.com/office/drawing/2014/main" id="{EE997B03-3728-2F4D-7FB3-478C747AA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22DA89CC-54E0-4DC4-AE37-F63BBEBD655C" descr="IMG_0915.jpg">
            <a:extLst>
              <a:ext uri="{FF2B5EF4-FFF2-40B4-BE49-F238E27FC236}">
                <a16:creationId xmlns:a16="http://schemas.microsoft.com/office/drawing/2014/main" id="{A0700D63-3C90-F410-C6A1-E1D9AA09C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6929" y="3514856"/>
            <a:ext cx="5786386" cy="2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98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boat in the water&#10;&#10;AI-generated content may be incorrect.">
            <a:extLst>
              <a:ext uri="{FF2B5EF4-FFF2-40B4-BE49-F238E27FC236}">
                <a16:creationId xmlns:a16="http://schemas.microsoft.com/office/drawing/2014/main" id="{40D6BF39-9F29-381F-40C5-38A06639E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365" y="823511"/>
            <a:ext cx="6096000" cy="4572000"/>
          </a:xfrm>
          <a:prstGeom prst="rect">
            <a:avLst/>
          </a:prstGeom>
        </p:spPr>
      </p:pic>
      <p:pic>
        <p:nvPicPr>
          <p:cNvPr id="5" name="Picture 4" descr="A long shot of a dock&#10;&#10;AI-generated content may be incorrect.">
            <a:extLst>
              <a:ext uri="{FF2B5EF4-FFF2-40B4-BE49-F238E27FC236}">
                <a16:creationId xmlns:a16="http://schemas.microsoft.com/office/drawing/2014/main" id="{CEE60CEA-843A-3AB8-AB5E-714523BE10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4231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5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723BBC-CEE8-4448-A7B9-A0E9D9EC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97615" y="-2352641"/>
            <a:ext cx="6083856" cy="1159328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D03FE5-24A6-4ED6-BFC2-CF5AC7F9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442"/>
            <a:ext cx="8229600" cy="1217997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D972B-7882-4672-8CED-8FDA3AC1FF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61">
            <a:off x="4356845" y="4182605"/>
            <a:ext cx="1522715" cy="287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1A3E6-F756-4BE3-B40C-56359CC895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4564540"/>
            <a:ext cx="254202" cy="112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43E4CC-D739-4733-B7F1-F77A4F56A9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0999">
            <a:off x="5219111" y="4558225"/>
            <a:ext cx="254202" cy="112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F9EBB-705E-4D7F-A029-2C5AAFACEF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8375">
            <a:off x="4870603" y="4481297"/>
            <a:ext cx="254202" cy="112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60F7D9-D492-4AD2-A6E5-F29768392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8375">
            <a:off x="4539297" y="4366464"/>
            <a:ext cx="254202" cy="112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194502-40B6-4141-A808-A0518A2783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8375">
            <a:off x="4169916" y="4262112"/>
            <a:ext cx="254202" cy="1120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6D8891-E14E-44E2-B40D-B0A835B5147F}"/>
              </a:ext>
            </a:extLst>
          </p:cNvPr>
          <p:cNvSpPr txBox="1"/>
          <p:nvPr/>
        </p:nvSpPr>
        <p:spPr>
          <a:xfrm>
            <a:off x="5912880" y="5562600"/>
            <a:ext cx="2941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Sand Placement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 Alterniflora Planting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Oyster/Shell Bag breakwaters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434798-F9D5-4130-A0AD-A880B8B218CF}"/>
              </a:ext>
            </a:extLst>
          </p:cNvPr>
          <p:cNvCxnSpPr>
            <a:cxnSpLocks/>
          </p:cNvCxnSpPr>
          <p:nvPr/>
        </p:nvCxnSpPr>
        <p:spPr>
          <a:xfrm flipH="1" flipV="1">
            <a:off x="5562600" y="4441251"/>
            <a:ext cx="429856" cy="116230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EAF94A-2463-45F9-B1EE-E4AE04C28740}"/>
              </a:ext>
            </a:extLst>
          </p:cNvPr>
          <p:cNvCxnSpPr>
            <a:cxnSpLocks/>
          </p:cNvCxnSpPr>
          <p:nvPr/>
        </p:nvCxnSpPr>
        <p:spPr>
          <a:xfrm flipH="1" flipV="1">
            <a:off x="5211402" y="4253633"/>
            <a:ext cx="754378" cy="179260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524C0A-539F-45CE-9318-71A1BA18575F}"/>
              </a:ext>
            </a:extLst>
          </p:cNvPr>
          <p:cNvCxnSpPr>
            <a:cxnSpLocks/>
          </p:cNvCxnSpPr>
          <p:nvPr/>
        </p:nvCxnSpPr>
        <p:spPr>
          <a:xfrm flipH="1" flipV="1">
            <a:off x="4626226" y="4518530"/>
            <a:ext cx="1286655" cy="17427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C3B1DC7-BEB0-41A0-8281-440FFE206BA8}"/>
              </a:ext>
            </a:extLst>
          </p:cNvPr>
          <p:cNvSpPr txBox="1"/>
          <p:nvPr/>
        </p:nvSpPr>
        <p:spPr>
          <a:xfrm>
            <a:off x="2614949" y="4475735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1977 Tideline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EC5B8F-F303-45C7-81E4-424440DBDA79}"/>
              </a:ext>
            </a:extLst>
          </p:cNvPr>
          <p:cNvCxnSpPr>
            <a:cxnSpLocks/>
          </p:cNvCxnSpPr>
          <p:nvPr/>
        </p:nvCxnSpPr>
        <p:spPr>
          <a:xfrm flipV="1">
            <a:off x="3709671" y="4326417"/>
            <a:ext cx="227314" cy="30694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3" name="Rectangle 5152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C41EE-700A-A586-A936-A3772003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5503375" cy="223792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b="1" dirty="0"/>
              <a:t>LOCAL FUNDING :</a:t>
            </a:r>
            <a:br>
              <a:rPr lang="en-US" sz="3100" b="1" dirty="0"/>
            </a:br>
            <a:r>
              <a:rPr lang="en-US" sz="3100" b="1" dirty="0"/>
              <a:t>Secured private funding, obtained permits, ordered material, performed preconstruction site surveys. </a:t>
            </a:r>
            <a:br>
              <a:rPr lang="en-US" sz="3100" b="1" dirty="0"/>
            </a:br>
            <a:r>
              <a:rPr lang="en-US" sz="3100" b="1" dirty="0"/>
              <a:t>&amp; started construction.</a:t>
            </a:r>
            <a:endParaRPr lang="en-US" sz="3100" dirty="0"/>
          </a:p>
        </p:txBody>
      </p:sp>
      <p:cxnSp>
        <p:nvCxnSpPr>
          <p:cNvPr id="5155" name="Straight Connector 5154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D5F6753-E8EF-A83D-8066-8C4DFDDE55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57" y="664659"/>
            <a:ext cx="4038665" cy="269752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C9D0A1-4283-7EDE-7486-564B93E8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5503374" cy="247003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1" u="sng" dirty="0"/>
              <a:t>NJR</a:t>
            </a:r>
            <a:r>
              <a:rPr lang="en-US" sz="1700" dirty="0"/>
              <a:t>: Donation to Monmouth University- Urban Coast Institute -January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b="1" u="sng" dirty="0"/>
              <a:t>NJCWRP</a:t>
            </a:r>
            <a:r>
              <a:rPr lang="en-US" sz="1700" dirty="0"/>
              <a:t>: Grant to Long Beach Township- June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Jan-June 2025- NJDEP permit GP #24 received,  Tidelands License confirmed &amp; ACOE NW#54 secured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October-  field work underway and construction started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November- working around the weather and install continues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BB318A2-B122-8CA0-9661-268AF5F04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9562" y="3495816"/>
            <a:ext cx="5170254" cy="269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57" name="Straight Connector 5156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79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map with white text&#10;&#10;AI-generated content may be incorrect.">
            <a:extLst>
              <a:ext uri="{FF2B5EF4-FFF2-40B4-BE49-F238E27FC236}">
                <a16:creationId xmlns:a16="http://schemas.microsoft.com/office/drawing/2014/main" id="{90A8F8E0-12A0-56AA-C2F2-E355D5FEE2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11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E4236-27DD-2C4D-04D6-8E8F2F7D6B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465" y="948807"/>
            <a:ext cx="7598535" cy="57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8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3ACF2-DC3B-546E-9174-97D62423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WORKFORCE DEVELOPMENT: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LBT DPW- understands that marsh islands are part of municipal infrastructure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42766-8006-5E20-EBE1-5FC8EA09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600" y="3408254"/>
            <a:ext cx="3964250" cy="24700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Township acquired a retired hopper barge from Ocean County. It was a good partner contribution to arrange for the township to purchase it for $1</a:t>
            </a:r>
          </a:p>
        </p:txBody>
      </p:sp>
      <p:pic>
        <p:nvPicPr>
          <p:cNvPr id="6" name="Picture Placeholder 5" descr="A group of people on a boat&#10;&#10;AI-generated content may be incorrect.">
            <a:extLst>
              <a:ext uri="{FF2B5EF4-FFF2-40B4-BE49-F238E27FC236}">
                <a16:creationId xmlns:a16="http://schemas.microsoft.com/office/drawing/2014/main" id="{2CC19D1A-F692-6510-AA45-E5124F5664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0694" y="938459"/>
            <a:ext cx="6588977" cy="498108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2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80" y="0"/>
            <a:ext cx="121770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29B0E-0316-3976-3580-1BB6BD10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702869"/>
            <a:ext cx="6120515" cy="465289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Oyster castles designed for: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 oyster spat retention </a:t>
            </a:r>
            <a:br>
              <a:rPr lang="en-US" sz="3600" dirty="0"/>
            </a:br>
            <a:r>
              <a:rPr lang="en-US" sz="3600" dirty="0"/>
              <a:t> - creating reefs </a:t>
            </a:r>
            <a:br>
              <a:rPr lang="en-US" sz="3600" dirty="0"/>
            </a:br>
            <a:r>
              <a:rPr lang="en-US" sz="3600" dirty="0"/>
              <a:t>-  strengthening shorelines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 We purchased 32 pallets for this project.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84CC28-1690-471E-9AE2-3198EB8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166100-EE45-8594-F4B0-B42DF0B6B4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1317" y="803708"/>
            <a:ext cx="4158354" cy="2419426"/>
          </a:xfrm>
          <a:prstGeom prst="rect">
            <a:avLst/>
          </a:prstGeom>
        </p:spPr>
      </p:pic>
      <p:pic>
        <p:nvPicPr>
          <p:cNvPr id="6" name="Content Placeholder 5" descr="A pile of grey blocks&#10;&#10;AI-generated content may be incorrect.">
            <a:extLst>
              <a:ext uri="{FF2B5EF4-FFF2-40B4-BE49-F238E27FC236}">
                <a16:creationId xmlns:a16="http://schemas.microsoft.com/office/drawing/2014/main" id="{411173C5-6517-BB3B-EE38-1F6B5C9A41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1317" y="3634866"/>
            <a:ext cx="4158354" cy="241942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26E6137-4B85-4A65-BCC4-9BAB3D0D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332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oat on the water&#10;&#10;AI-generated content may be incorrect.">
            <a:extLst>
              <a:ext uri="{FF2B5EF4-FFF2-40B4-BE49-F238E27FC236}">
                <a16:creationId xmlns:a16="http://schemas.microsoft.com/office/drawing/2014/main" id="{D209499B-6F7E-76A2-8309-0653E4E8D7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600" y="489857"/>
            <a:ext cx="11147070" cy="43746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8D438D-C105-4C7E-9451-DA9252FFF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599" y="4864480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10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71" y="489854"/>
            <a:ext cx="5614993" cy="48278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spc="150" dirty="0"/>
              <a:t>INNOVATION IN GOVERNANCE:</a:t>
            </a:r>
            <a:br>
              <a:rPr lang="en-US" sz="2800" spc="150" dirty="0"/>
            </a:br>
            <a:br>
              <a:rPr lang="en-US" sz="2800" spc="150" dirty="0"/>
            </a:br>
            <a:r>
              <a:rPr lang="en-US" sz="2800" spc="150" dirty="0"/>
              <a:t>2017 </a:t>
            </a:r>
            <a:br>
              <a:rPr lang="en-US" sz="2800" spc="150" dirty="0"/>
            </a:br>
            <a:r>
              <a:rPr lang="en-US" sz="2800" spc="150" dirty="0"/>
              <a:t>LBT became first town in NJ to collect shell</a:t>
            </a:r>
            <a:br>
              <a:rPr lang="en-US" sz="2800" spc="150" dirty="0"/>
            </a:br>
            <a:br>
              <a:rPr lang="en-US" sz="2800" spc="150" dirty="0"/>
            </a:br>
            <a:r>
              <a:rPr lang="en-US" sz="2800" spc="150" dirty="0"/>
              <a:t>2020-NJDEP ReX award for leadership</a:t>
            </a:r>
            <a:br>
              <a:rPr lang="en-US" sz="2800" spc="150" dirty="0"/>
            </a:br>
            <a:br>
              <a:rPr lang="en-US" sz="2800" spc="150" dirty="0"/>
            </a:br>
            <a:r>
              <a:rPr lang="en-US" sz="2800" spc="150" dirty="0"/>
              <a:t>Still the only town to collect shell</a:t>
            </a:r>
            <a:br>
              <a:rPr lang="en-US" sz="2100" spc="150" dirty="0"/>
            </a:br>
            <a:r>
              <a:rPr lang="en-US" sz="2100" spc="150" dirty="0"/>
              <a:t> </a:t>
            </a:r>
            <a:br>
              <a:rPr lang="en-US" sz="2100" spc="150" dirty="0"/>
            </a:br>
            <a:r>
              <a:rPr lang="en-US" sz="2000" spc="150" dirty="0"/>
              <a:t>The State program has expanded through Atlantic &amp; Cape May &amp; recently w/ sysco </a:t>
            </a:r>
            <a:br>
              <a:rPr lang="en-US" sz="2100" spc="150" dirty="0"/>
            </a:br>
            <a:endParaRPr lang="en-US" sz="2100" spc="15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A1AB15-495E-4EE0-98F0-89DD89CD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E561E6-C714-463A-7EBD-49D34746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090" y="1540290"/>
            <a:ext cx="5019817" cy="377741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4EEBF2A-B7AF-4EC9-B6F7-BF425E70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45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07" y="979711"/>
            <a:ext cx="10638750" cy="172254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150" dirty="0"/>
              <a:t>SENSE OF PLACE: Long Beach Township is the largest  of the 6 towns on Long Beach Island in Ocean County: </a:t>
            </a:r>
            <a:br>
              <a:rPr lang="en-US" sz="2800" spc="150" dirty="0"/>
            </a:br>
            <a:r>
              <a:rPr lang="en-US" sz="2800" spc="150" dirty="0"/>
              <a:t>12 non contiguous of the 18 mile island </a:t>
            </a:r>
            <a:br>
              <a:rPr lang="en-US" sz="2800" spc="150" dirty="0"/>
            </a:br>
            <a:endParaRPr lang="en-US" sz="2800" spc="1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A030CB-D662-4E87-B668-9DE9163E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40693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771" y="3112686"/>
            <a:ext cx="2138351" cy="306573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198" y="3112686"/>
            <a:ext cx="2368281" cy="306573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629" y="3112686"/>
            <a:ext cx="3544204" cy="30657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660E41-71CE-4FFE-9511-E9964B38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43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CE367-4154-345F-43C2-4728A398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794760"/>
            <a:ext cx="11471565" cy="17393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0000"/>
              </a:lnSpc>
            </a:pPr>
            <a:br>
              <a:rPr lang="en-US" sz="2800" spc="150" dirty="0"/>
            </a:br>
            <a:br>
              <a:rPr lang="en-US" sz="2800" spc="150" dirty="0"/>
            </a:br>
            <a:r>
              <a:rPr lang="en-US" sz="2800" spc="150" dirty="0"/>
              <a:t>VOLUNTEERS:</a:t>
            </a:r>
            <a:br>
              <a:rPr lang="en-US" sz="2800" spc="150" dirty="0"/>
            </a:br>
            <a:r>
              <a:rPr lang="en-US" sz="3600" spc="150" dirty="0"/>
              <a:t>2023 &amp; 2024 shell used in this project </a:t>
            </a:r>
            <a:br>
              <a:rPr lang="en-US" sz="3600" spc="150" dirty="0"/>
            </a:br>
            <a:r>
              <a:rPr lang="en-US" sz="3600" spc="150" dirty="0"/>
              <a:t>Cured shell is bagged up at LBTFS </a:t>
            </a:r>
            <a:br>
              <a:rPr lang="en-US" sz="3600" spc="150" dirty="0"/>
            </a:br>
            <a:br>
              <a:rPr lang="en-US" sz="3600" spc="150" dirty="0"/>
            </a:br>
            <a:endParaRPr lang="en-US" sz="3600" spc="1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B481D4-9264-C1B0-7942-F9745FF58C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3800" y="10"/>
            <a:ext cx="4648200" cy="36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C7542F3-F1CA-9734-9A5C-3AA473C8E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20" y="10"/>
            <a:ext cx="7543780" cy="36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73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EA4EC4-985E-0CDC-5AA9-CA13500F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071" y="1312469"/>
            <a:ext cx="5614993" cy="43743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RESEARCH &amp; DATA COLLECTION</a:t>
            </a:r>
            <a:br>
              <a:rPr lang="en-US" sz="3100" dirty="0"/>
            </a:br>
            <a:r>
              <a:rPr lang="en-US" sz="3100" dirty="0"/>
              <a:t>5 types of bag material to research how to use less plastic in the design.</a:t>
            </a:r>
            <a:br>
              <a:rPr lang="en-US" sz="3100" dirty="0"/>
            </a:br>
            <a:br>
              <a:rPr lang="en-US" sz="3100" dirty="0"/>
            </a:br>
            <a:r>
              <a:rPr lang="en-US" sz="3100"/>
              <a:t>TRANSFERABILITY</a:t>
            </a:r>
            <a:br>
              <a:rPr lang="en-US" sz="3100"/>
            </a:br>
            <a:r>
              <a:rPr lang="en-US" sz="3100"/>
              <a:t>The </a:t>
            </a:r>
            <a:r>
              <a:rPr lang="en-US" sz="3100" dirty="0"/>
              <a:t>breakwater will stabilize the eroding shoreline &amp; create reef habitat &amp; inform the rest of the shoreline project &amp; other bay islands. </a:t>
            </a:r>
          </a:p>
        </p:txBody>
      </p:sp>
      <p:pic>
        <p:nvPicPr>
          <p:cNvPr id="3" name="Picture 2" descr="A pile of shells on a table&#10;&#10;AI-generated content may be incorrect.">
            <a:extLst>
              <a:ext uri="{FF2B5EF4-FFF2-40B4-BE49-F238E27FC236}">
                <a16:creationId xmlns:a16="http://schemas.microsoft.com/office/drawing/2014/main" id="{5F26B446-3EDF-BD03-D41E-D8FF04833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 rot="5400000">
            <a:off x="218124" y="754331"/>
            <a:ext cx="5878282" cy="534933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30F693-CD1C-4A41-9E80-FBEF9D128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970E3C-BEF9-4097-A8D1-F4536869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886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3657599"/>
            <a:ext cx="11471565" cy="17393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spc="150" dirty="0"/>
              <a:t>PROJECT TEAM: </a:t>
            </a:r>
            <a:br>
              <a:rPr lang="en-US" sz="2800" spc="150" dirty="0"/>
            </a:br>
            <a:r>
              <a:rPr lang="en-US" sz="2800" spc="150" dirty="0"/>
              <a:t>Monmouth Urban Coast Institute, Stockton Coastal Research Center, LBT-DPW, Holgate Marina, </a:t>
            </a:r>
            <a:br>
              <a:rPr lang="en-US" sz="2800" spc="150" dirty="0"/>
            </a:br>
            <a:r>
              <a:rPr lang="en-US" sz="2800" spc="150" dirty="0"/>
              <a:t>and countless volunteers that got us here! </a:t>
            </a:r>
            <a:br>
              <a:rPr lang="en-US" sz="2800" spc="150" dirty="0"/>
            </a:br>
            <a:br>
              <a:rPr lang="en-US" sz="2800" b="1" spc="150" dirty="0"/>
            </a:br>
            <a:r>
              <a:rPr lang="en-US" sz="2800" b="1" spc="150" dirty="0"/>
              <a:t>The Clam Cove team is designing a transferable model to utilize oyster reefs  to stabilize &amp; restore bay islands </a:t>
            </a:r>
          </a:p>
        </p:txBody>
      </p:sp>
      <p:pic>
        <p:nvPicPr>
          <p:cNvPr id="1026" name="Picture 2" descr="Image result for parsons aquaculture cent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3013" y="693890"/>
            <a:ext cx="4325973" cy="250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95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pic>
        <p:nvPicPr>
          <p:cNvPr id="3074" name="6CC5AC04-4A6D-4EDA-93A4-336083349F27" descr="IMG_1608.jpg">
            <a:extLst>
              <a:ext uri="{FF2B5EF4-FFF2-40B4-BE49-F238E27FC236}">
                <a16:creationId xmlns:a16="http://schemas.microsoft.com/office/drawing/2014/main" id="{F182266F-2B9A-AE56-AF49-D43C05D98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885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8689-B756-4A7E-BE93-B573A9ED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85D84875-5689-4B73-9AC6-3D99B4CB9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071" y="712566"/>
            <a:ext cx="2115048" cy="21150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D9EAD-78C8-406B-8BE9-014943E41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276" y="2011680"/>
            <a:ext cx="3836123" cy="4206240"/>
          </a:xfrm>
        </p:spPr>
        <p:txBody>
          <a:bodyPr vert="horz" lIns="91440" tIns="45720" rIns="91440" bIns="45720" rtlCol="0">
            <a:no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"/>
            </a:pPr>
            <a:r>
              <a:rPr lang="en-US" sz="2800" dirty="0"/>
              <a:t>127 W. Osborn Ave, Holgate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"/>
            </a:pPr>
            <a:r>
              <a:rPr lang="en-US" sz="2800" dirty="0">
                <a:hlinkClick r:id="rId4"/>
              </a:rPr>
              <a:t>www.lbtfieldstation.com</a:t>
            </a:r>
            <a:endParaRPr lang="en-US" sz="2800" dirty="0"/>
          </a:p>
          <a:p>
            <a:pPr indent="-182880">
              <a:lnSpc>
                <a:spcPct val="90000"/>
              </a:lnSpc>
              <a:buFont typeface="Wingdings" pitchFamily="2" charset="2"/>
              <a:buChar char=""/>
            </a:pPr>
            <a:r>
              <a:rPr lang="en-US" sz="2800" dirty="0"/>
              <a:t>Angela C. Andersen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"/>
            </a:pPr>
            <a:r>
              <a:rPr lang="en-US" sz="2800" dirty="0">
                <a:hlinkClick r:id="rId5"/>
              </a:rPr>
              <a:t>andersen@longbeachtownship.com</a:t>
            </a:r>
            <a:endParaRPr lang="en-US" sz="2800" dirty="0"/>
          </a:p>
          <a:p>
            <a:pPr indent="-182880">
              <a:lnSpc>
                <a:spcPct val="90000"/>
              </a:lnSpc>
              <a:buFont typeface="Wingdings" pitchFamily="2" charset="2"/>
              <a:buChar char=""/>
            </a:pPr>
            <a:r>
              <a:rPr lang="en-US" sz="2800" dirty="0"/>
              <a:t>609-361-6641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"/>
            </a:pPr>
            <a:r>
              <a:rPr lang="en-US" sz="2800" dirty="0"/>
              <a:t>@lbtfieldstation</a:t>
            </a:r>
          </a:p>
        </p:txBody>
      </p:sp>
      <p:pic>
        <p:nvPicPr>
          <p:cNvPr id="1026" name="17D88D0B-44CC-4D94-A169-2C29BF727745" descr="A building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52A0DAA2-09C0-4AEF-B526-784D0264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0882" y="1366040"/>
            <a:ext cx="3168665" cy="42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ACB38B-F486-47EB-B953-CD11F832F2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951" y="3353603"/>
            <a:ext cx="2181288" cy="2908384"/>
          </a:xfrm>
          <a:prstGeom prst="rect">
            <a:avLst/>
          </a:prstGeom>
        </p:spPr>
      </p:pic>
      <p:sp>
        <p:nvSpPr>
          <p:cNvPr id="3" name="AutoShape 2" descr="Image result for ANJR">
            <a:extLst>
              <a:ext uri="{FF2B5EF4-FFF2-40B4-BE49-F238E27FC236}">
                <a16:creationId xmlns:a16="http://schemas.microsoft.com/office/drawing/2014/main" id="{7F16F48B-1933-0806-EEF4-93A21D4995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12811" y="3831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3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2" name="Straight Connector 4111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4" name="Straight Connector 4113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6" name="Straight Connector 4115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4118" name="Rectangle 4117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2F560-CE42-D096-6BF4-B6E4546D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4134848"/>
            <a:ext cx="10638750" cy="20062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spc="150" dirty="0"/>
              <a:t>RESILIENCE HUB: utilizing open space trust acquired a vacant marina property. 2018. The township designed and built the facility. </a:t>
            </a:r>
            <a:br>
              <a:rPr lang="en-US" sz="2600" spc="150" dirty="0"/>
            </a:br>
            <a:br>
              <a:rPr lang="en-US" sz="2600" spc="150" dirty="0"/>
            </a:br>
            <a:r>
              <a:rPr lang="en-US" sz="2600" spc="150" dirty="0"/>
              <a:t>2021 LBT  opened the LBT Marine Education Field Station in Holgate</a:t>
            </a:r>
            <a:br>
              <a:rPr lang="en-US" sz="2600" spc="150" dirty="0"/>
            </a:br>
            <a:br>
              <a:rPr lang="en-US" sz="2600" spc="150" dirty="0"/>
            </a:br>
            <a:r>
              <a:rPr lang="en-US" sz="2600" spc="150" dirty="0"/>
              <a:t>Creating an innovative resilience hub for public education &amp; scientific  research </a:t>
            </a:r>
          </a:p>
        </p:txBody>
      </p:sp>
      <p:cxnSp>
        <p:nvCxnSpPr>
          <p:cNvPr id="4119" name="Straight Connector 4118">
            <a:extLst>
              <a:ext uri="{FF2B5EF4-FFF2-40B4-BE49-F238E27FC236}">
                <a16:creationId xmlns:a16="http://schemas.microsoft.com/office/drawing/2014/main" id="{A7A030CB-D662-4E87-B668-9DE9163E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95090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10E588C5-D915-B0A9-CF81-F09A7659AD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1008" y="674242"/>
            <a:ext cx="5456250" cy="30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B34434C-89D5-F7A5-011F-1465DA4BF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3421" y="1513140"/>
            <a:ext cx="5456250" cy="13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0" name="Straight Connector 4119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2253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1" name="Straight Connector 4120">
            <a:extLst>
              <a:ext uri="{FF2B5EF4-FFF2-40B4-BE49-F238E27FC236}">
                <a16:creationId xmlns:a16="http://schemas.microsoft.com/office/drawing/2014/main" id="{06660E41-71CE-4FFE-9511-E9964B38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6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1F914-4291-4C8C-A243-2C99A9B7A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3918855"/>
            <a:ext cx="11147071" cy="24492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7F069-69CF-0578-2B39-4FE5AF58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4134848"/>
            <a:ext cx="10384741" cy="20062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FUNDING SOURCES: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j-ea"/>
                <a:cs typeface="+mj-cs"/>
              </a:rPr>
              <a:t> Open Space Trust 2017 </a:t>
            </a:r>
            <a:br>
              <a:rPr lang="en-US" sz="3600" dirty="0"/>
            </a:br>
            <a:r>
              <a:rPr lang="en-US" sz="3600" dirty="0"/>
              <a:t>2018-LBT purchased the  22 acre saltmarsh naming it </a:t>
            </a:r>
            <a:br>
              <a:rPr lang="en-US" sz="3600" dirty="0"/>
            </a:br>
            <a:r>
              <a:rPr lang="en-US" sz="3600" dirty="0"/>
              <a:t>	Clam Cove Reserve</a:t>
            </a:r>
            <a:br>
              <a:rPr lang="en-US" sz="3600" dirty="0"/>
            </a:br>
            <a:r>
              <a:rPr lang="en-US" sz="3600" dirty="0"/>
              <a:t> LBT in cost share (51%) w Ocean Co Natural Lands ( 49%)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A030CB-D662-4E87-B668-9DE9163E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95090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Placeholder 5" descr="A bird's eye view of a marshy area&#10;&#10;AI-generated content may be incorrect.">
            <a:extLst>
              <a:ext uri="{FF2B5EF4-FFF2-40B4-BE49-F238E27FC236}">
                <a16:creationId xmlns:a16="http://schemas.microsoft.com/office/drawing/2014/main" id="{A587199C-28DC-E138-3C7B-5A32DAD70A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552" y="702168"/>
            <a:ext cx="3983720" cy="2989617"/>
          </a:xfrm>
          <a:prstGeom prst="rect">
            <a:avLst/>
          </a:prstGeom>
        </p:spPr>
      </p:pic>
      <p:pic>
        <p:nvPicPr>
          <p:cNvPr id="6" name="Content Placeholder 5" descr="An aerial view of a rock formation&#10;&#10;AI-generated content may be incorrect.">
            <a:extLst>
              <a:ext uri="{FF2B5EF4-FFF2-40B4-BE49-F238E27FC236}">
                <a16:creationId xmlns:a16="http://schemas.microsoft.com/office/drawing/2014/main" id="{1C994474-B92C-12B9-B92A-44926D4C57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4" y="787475"/>
            <a:ext cx="3983720" cy="305839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2253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660E41-71CE-4FFE-9511-E9964B38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1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33056-4F68-4DAD-98E0-7B57115C33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743" y="158016"/>
            <a:ext cx="9144000" cy="6541968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FFBEAA1D-D49B-4BED-B7EF-1AC1AF73EDAB}"/>
              </a:ext>
            </a:extLst>
          </p:cNvPr>
          <p:cNvSpPr/>
          <p:nvPr/>
        </p:nvSpPr>
        <p:spPr>
          <a:xfrm>
            <a:off x="4419600" y="5867400"/>
            <a:ext cx="5334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37E1B-A4D8-4D4B-8B79-FCEF56EB1606}"/>
              </a:ext>
            </a:extLst>
          </p:cNvPr>
          <p:cNvSpPr txBox="1"/>
          <p:nvPr/>
        </p:nvSpPr>
        <p:spPr>
          <a:xfrm flipH="1">
            <a:off x="7467600" y="267238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Clam Cove LBT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A2CB3-838F-8736-F995-95912E34DF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632" y="3733801"/>
            <a:ext cx="3349877" cy="2511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6D54C-D0BB-B786-2696-47930205E095}"/>
              </a:ext>
            </a:extLst>
          </p:cNvPr>
          <p:cNvSpPr txBox="1"/>
          <p:nvPr/>
        </p:nvSpPr>
        <p:spPr>
          <a:xfrm>
            <a:off x="6729442" y="5943600"/>
            <a:ext cx="22621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 courtesy Krystal Aguilar 8/18/2022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D395A-22AF-F6F9-6CB1-849246E722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425006"/>
            <a:ext cx="408546" cy="4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F737DF-4442-4203-A511-F90282E99B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300" y="685800"/>
            <a:ext cx="7645400" cy="573405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0C5E65A4-0DBB-44A0-A85A-085FD8E27A1D}"/>
              </a:ext>
            </a:extLst>
          </p:cNvPr>
          <p:cNvSpPr txBox="1">
            <a:spLocks/>
          </p:cNvSpPr>
          <p:nvPr/>
        </p:nvSpPr>
        <p:spPr>
          <a:xfrm>
            <a:off x="1981200" y="36443"/>
            <a:ext cx="8229600" cy="79216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48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0960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6440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1920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Time is not on our side. Needed to stabilize the most vulnerable part of the shoreline while we work through the federal grant process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B69D71-734E-48E5-B796-8469D740B14E}"/>
              </a:ext>
            </a:extLst>
          </p:cNvPr>
          <p:cNvSpPr/>
          <p:nvPr/>
        </p:nvSpPr>
        <p:spPr>
          <a:xfrm>
            <a:off x="6705600" y="4773168"/>
            <a:ext cx="1447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C6DCD-7DED-4A8D-9AE1-28E5E736C5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828605"/>
            <a:ext cx="3454400" cy="25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AD385B-CB60-469A-8FDD-4C69B78379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06270" y="3784935"/>
            <a:ext cx="2924245" cy="219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7FC9A8-ADF6-4454-8087-D9D4578C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PARTNERSHIPS:</a:t>
            </a:r>
            <a:br>
              <a:rPr lang="en-US" sz="3100" dirty="0"/>
            </a:br>
            <a:r>
              <a:rPr lang="en-US" sz="3100" dirty="0"/>
              <a:t>Njbayislands.org</a:t>
            </a:r>
            <a:br>
              <a:rPr lang="en-US" sz="2800" dirty="0"/>
            </a:br>
            <a:r>
              <a:rPr lang="en-US" sz="2800" dirty="0"/>
              <a:t>co-founded by LBT</a:t>
            </a:r>
            <a:br>
              <a:rPr lang="en-US" sz="2800" dirty="0"/>
            </a:br>
            <a:r>
              <a:rPr lang="en-US" sz="2800" dirty="0"/>
              <a:t>	est. 2020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0778CD3F-33FC-43CB-B434-07F53088B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568063"/>
              </p:ext>
            </p:extLst>
          </p:nvPr>
        </p:nvGraphicFramePr>
        <p:xfrm>
          <a:off x="634277" y="2011680"/>
          <a:ext cx="3676678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982EAAAC-EDDC-20DF-3776-E7CC0405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94526" y="598634"/>
            <a:ext cx="5619286" cy="56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3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B13918-E49E-45D3-B556-359A6FDA5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6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2DF668E-65D6-46B1-B517-9AC406EE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3918855"/>
            <a:ext cx="11147071" cy="24492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B264B5-C8F9-01AD-EB1D-07724051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172300"/>
            <a:ext cx="10692791" cy="20204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Project team formed &amp; federal funding secured. Municipal-academia-NGO partnership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D1426C-38D0-F828-3F47-79DA78FB4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853363"/>
            <a:ext cx="3884218" cy="282650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2000" dirty="0"/>
              <a:t>FEDERAL FUNDING: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2021 </a:t>
            </a:r>
            <a:r>
              <a:rPr lang="en-US" sz="2000" b="0" i="0" u="none" strike="noStrike" baseline="0" dirty="0"/>
              <a:t>National Fish and Wildlife Foundation – National Coastal Resilience Fund </a:t>
            </a:r>
            <a:r>
              <a:rPr lang="en-US" sz="2000" dirty="0"/>
              <a:t>Grant</a:t>
            </a:r>
            <a:endParaRPr lang="en-US" sz="2000" b="0" i="0" u="none" strike="noStrike" baseline="0" dirty="0"/>
          </a:p>
          <a:p>
            <a:pPr>
              <a:lnSpc>
                <a:spcPct val="90000"/>
              </a:lnSpc>
            </a:pPr>
            <a:r>
              <a:rPr lang="en-US" sz="2000" b="0" i="0" u="none" strike="noStrike" baseline="0" dirty="0"/>
              <a:t>Restoring Bay Islands for Community Resiliency – Long Beach Township NJ- for 5 islands of off Twp.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2024!! Funding for final design and permitting of top 2 islands. </a:t>
            </a:r>
          </a:p>
        </p:txBody>
      </p:sp>
      <p:pic>
        <p:nvPicPr>
          <p:cNvPr id="11" name="Content Placeholder 10" descr="A map of a forest&#10;&#10;Description automatically generated">
            <a:extLst>
              <a:ext uri="{FF2B5EF4-FFF2-40B4-BE49-F238E27FC236}">
                <a16:creationId xmlns:a16="http://schemas.microsoft.com/office/drawing/2014/main" id="{D278D6CE-4B48-0556-AEC4-B677731116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340179" y="659382"/>
            <a:ext cx="2320169" cy="3062930"/>
          </a:xfrm>
          <a:prstGeom prst="rect">
            <a:avLst/>
          </a:prstGeom>
        </p:spPr>
      </p:pic>
      <p:pic>
        <p:nvPicPr>
          <p:cNvPr id="10" name="Picture 9" descr="A green and white rectangle&#10;&#10;Description automatically generated">
            <a:extLst>
              <a:ext uri="{FF2B5EF4-FFF2-40B4-BE49-F238E27FC236}">
                <a16:creationId xmlns:a16="http://schemas.microsoft.com/office/drawing/2014/main" id="{70FB571B-A271-3264-7558-A378E8DEF5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5577" y="659382"/>
            <a:ext cx="2312722" cy="3062930"/>
          </a:xfrm>
          <a:prstGeom prst="rect">
            <a:avLst/>
          </a:prstGeom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09622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71941</TotalTime>
  <Words>756</Words>
  <Application>Microsoft Office PowerPoint</Application>
  <PresentationFormat>Widescreen</PresentationFormat>
  <Paragraphs>70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Seaford</vt:lpstr>
      <vt:lpstr>Wingdings</vt:lpstr>
      <vt:lpstr>LevelVTI</vt:lpstr>
      <vt:lpstr>                                     BUILDING RESILIENCE FOR MUNICIPALITIES             Long Beach Township, Ocean County   Angela C. Andersen, LBT Field Station director\ Resilience Program Manager </vt:lpstr>
      <vt:lpstr>SENSE OF PLACE: Long Beach Township is the largest  of the 6 towns on Long Beach Island in Ocean County:  12 non contiguous of the 18 mile island  </vt:lpstr>
      <vt:lpstr>RESILIENCE HUB: utilizing open space trust acquired a vacant marina property. 2018. The township designed and built the facility.   2021 LBT  opened the LBT Marine Education Field Station in Holgate  Creating an innovative resilience hub for public education &amp; scientific  research </vt:lpstr>
      <vt:lpstr>FUNDING SOURCES: Open Space Trust 2017  2018-LBT purchased the  22 acre saltmarsh naming it   Clam Cove Reserve  LBT in cost share (51%) w Ocean Co Natural Lands ( 49%) </vt:lpstr>
      <vt:lpstr>PowerPoint Presentation</vt:lpstr>
      <vt:lpstr>PowerPoint Presentation</vt:lpstr>
      <vt:lpstr>  PARTNERSHIPS: Njbayislands.org co-founded by LBT  est. 2020 </vt:lpstr>
      <vt:lpstr>PowerPoint Presentation</vt:lpstr>
      <vt:lpstr>Project team formed &amp; federal funding secured. Municipal-academia-NGO partnership</vt:lpstr>
      <vt:lpstr>PowerPoint Presentation</vt:lpstr>
      <vt:lpstr>PowerPoint Presentation</vt:lpstr>
      <vt:lpstr>    Mo</vt:lpstr>
      <vt:lpstr>LOCAL FUNDING : Secured private funding, obtained permits, ordered material, performed preconstruction site surveys.  &amp; started construction.</vt:lpstr>
      <vt:lpstr>PowerPoint Presentation</vt:lpstr>
      <vt:lpstr>PowerPoint Presentation</vt:lpstr>
      <vt:lpstr>WORKFORCE DEVELOPMENT:  LBT DPW- understands that marsh islands are part of municipal infrastructure </vt:lpstr>
      <vt:lpstr>Oyster castles designed for:  -  oyster spat retention   - creating reefs  -  strengthening shorelines   We purchased 32 pallets for this project. </vt:lpstr>
      <vt:lpstr>PowerPoint Presentation</vt:lpstr>
      <vt:lpstr>INNOVATION IN GOVERNANCE:  2017  LBT became first town in NJ to collect shell  2020-NJDEP ReX award for leadership  Still the only town to collect shell   The State program has expanded through Atlantic &amp; Cape May &amp; recently w/ sysco  </vt:lpstr>
      <vt:lpstr>  VOLUNTEERS: 2023 &amp; 2024 shell used in this project  Cured shell is bagged up at LBTFS   </vt:lpstr>
      <vt:lpstr>     RESEARCH &amp; DATA COLLECTION 5 types of bag material to research how to use less plastic in the design.  TRANSFERABILITY The breakwater will stabilize the eroding shoreline &amp; create reef habitat &amp; inform the rest of the shoreline project &amp; other bay islands. </vt:lpstr>
      <vt:lpstr>PROJECT TEAM:  Monmouth Urban Coast Institute, Stockton Coastal Research Center, LBT-DPW, Holgate Marina,  and countless volunteers that got us here!   The Clam Cove team is designing a transferable model to utilize oyster reefs  to stabilize &amp; restore bay islands 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Wastewise business partnership            LBT Oyster Shell Recycling partnership</dc:title>
  <dc:creator>Angela Andersen</dc:creator>
  <cp:lastModifiedBy>Vilacoba, Karl</cp:lastModifiedBy>
  <cp:revision>56</cp:revision>
  <dcterms:created xsi:type="dcterms:W3CDTF">2020-11-10T14:11:52Z</dcterms:created>
  <dcterms:modified xsi:type="dcterms:W3CDTF">2026-03-30T15:00:57Z</dcterms:modified>
</cp:coreProperties>
</file>