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843" r:id="rId6"/>
    <p:sldId id="391" r:id="rId7"/>
    <p:sldId id="526" r:id="rId8"/>
    <p:sldId id="845" r:id="rId9"/>
    <p:sldId id="392" r:id="rId10"/>
    <p:sldId id="397" r:id="rId11"/>
    <p:sldId id="857" r:id="rId12"/>
    <p:sldId id="723" r:id="rId13"/>
    <p:sldId id="858" r:id="rId14"/>
    <p:sldId id="730" r:id="rId15"/>
    <p:sldId id="721" r:id="rId16"/>
    <p:sldId id="847" r:id="rId17"/>
    <p:sldId id="263" r:id="rId18"/>
    <p:sldId id="525" r:id="rId19"/>
    <p:sldId id="289" r:id="rId20"/>
    <p:sldId id="406" r:id="rId21"/>
    <p:sldId id="399" r:id="rId22"/>
    <p:sldId id="842" r:id="rId23"/>
    <p:sldId id="852" r:id="rId24"/>
    <p:sldId id="8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2B07A-3BB7-44FA-A508-7275EFFB7B05}" v="6" dt="2026-03-10T01:57:56.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39" autoAdjust="0"/>
  </p:normalViewPr>
  <p:slideViewPr>
    <p:cSldViewPr snapToGrid="0">
      <p:cViewPr varScale="1">
        <p:scale>
          <a:sx n="102" d="100"/>
          <a:sy n="102" d="100"/>
        </p:scale>
        <p:origin x="870" y="72"/>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E70C4-21A1-F692-5946-6161F6797C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3A87E1-E229-BE60-A637-908C4E4FAB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30D27A-6C41-4BAE-B673-1D0DB5074A97}" type="datetimeFigureOut">
              <a:rPr lang="en-US" smtClean="0"/>
              <a:t>3/30/2026</a:t>
            </a:fld>
            <a:endParaRPr lang="en-US"/>
          </a:p>
        </p:txBody>
      </p:sp>
      <p:sp>
        <p:nvSpPr>
          <p:cNvPr id="4" name="Footer Placeholder 3">
            <a:extLst>
              <a:ext uri="{FF2B5EF4-FFF2-40B4-BE49-F238E27FC236}">
                <a16:creationId xmlns:a16="http://schemas.microsoft.com/office/drawing/2014/main" id="{1C33B5AB-2375-DCC3-74E9-8390F4784D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71B0F2-2FCB-C48A-33CF-842790E463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3B24ED-BB34-45F4-9596-164E7B4DCEA7}" type="slidenum">
              <a:rPr lang="en-US" smtClean="0"/>
              <a:t>‹#›</a:t>
            </a:fld>
            <a:endParaRPr lang="en-US"/>
          </a:p>
        </p:txBody>
      </p:sp>
    </p:spTree>
    <p:extLst>
      <p:ext uri="{BB962C8B-B14F-4D97-AF65-F5344CB8AC3E}">
        <p14:creationId xmlns:p14="http://schemas.microsoft.com/office/powerpoint/2010/main" val="3361945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18FE-9599-49C4-9952-7759A096CD0B}"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FD5C5-9689-49F6-9871-28C3E4D2AC14}" type="slidenum">
              <a:rPr lang="en-US" smtClean="0"/>
              <a:t>‹#›</a:t>
            </a:fld>
            <a:endParaRPr lang="en-US"/>
          </a:p>
        </p:txBody>
      </p:sp>
    </p:spTree>
    <p:extLst>
      <p:ext uri="{BB962C8B-B14F-4D97-AF65-F5344CB8AC3E}">
        <p14:creationId xmlns:p14="http://schemas.microsoft.com/office/powerpoint/2010/main" val="165782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Beth Lambert.  I’m the Director of the Massachusetts Division of Ecological Restoration, a state agency in Massachusetts. </a:t>
            </a:r>
            <a:r>
              <a:rPr lang="en-US" sz="1200" b="0" i="0" kern="1200" dirty="0">
                <a:solidFill>
                  <a:schemeClr val="tx1"/>
                </a:solidFill>
                <a:effectLst/>
                <a:latin typeface="+mn-lt"/>
                <a:ea typeface="+mn-ea"/>
                <a:cs typeface="+mn-cs"/>
              </a:rPr>
              <a:t>In 2009, EEA, the Commonwealth established DER to raise awareness, drive momentum, and build capacity for river and wetland restoration efforts. </a:t>
            </a:r>
            <a:endParaRPr lang="en-US" dirty="0"/>
          </a:p>
        </p:txBody>
      </p:sp>
      <p:sp>
        <p:nvSpPr>
          <p:cNvPr id="4" name="Slide Number Placeholder 3"/>
          <p:cNvSpPr>
            <a:spLocks noGrp="1"/>
          </p:cNvSpPr>
          <p:nvPr>
            <p:ph type="sldNum" sz="quarter" idx="5"/>
          </p:nvPr>
        </p:nvSpPr>
        <p:spPr/>
        <p:txBody>
          <a:bodyPr/>
          <a:lstStyle/>
          <a:p>
            <a:fld id="{07790AFE-805C-4D10-A35E-2E651E8064E2}" type="slidenum">
              <a:rPr lang="en-US" smtClean="0"/>
              <a:t>1</a:t>
            </a:fld>
            <a:endParaRPr lang="en-US"/>
          </a:p>
        </p:txBody>
      </p:sp>
    </p:spTree>
    <p:extLst>
      <p:ext uri="{BB962C8B-B14F-4D97-AF65-F5344CB8AC3E}">
        <p14:creationId xmlns:p14="http://schemas.microsoft.com/office/powerpoint/2010/main" val="330413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Close with a few bigger</a:t>
            </a:r>
            <a:r>
              <a:rPr lang="en-US" baseline="0"/>
              <a:t> picture thoughts.</a:t>
            </a:r>
          </a:p>
          <a:p>
            <a:endParaRPr lang="en-US" baseline="0"/>
          </a:p>
          <a:p>
            <a:pPr marL="171450" indent="-171450">
              <a:buFontTx/>
              <a:buChar char="-"/>
            </a:pPr>
            <a:r>
              <a:rPr lang="en-US" baseline="0"/>
              <a:t>First, Massachusetts is a leader nationally in this arena – this model that we’ve collectively developed.  We can serve as an example for other states to follow.</a:t>
            </a:r>
          </a:p>
          <a:p>
            <a:pPr marL="171450" indent="-171450">
              <a:buFontTx/>
              <a:buChar char="-"/>
            </a:pPr>
            <a:r>
              <a:rPr lang="en-US" baseline="0"/>
              <a:t>Second, the benefits of restoration to people go beyond public safety, habitat, and access to nature.  There’s a hope and optimism that comes with the restoration experience, the experience of working together with others towards a common goal; to seeing a vision made real; the gut level knowledge that action makes a difference.  We are at a point in society where we need these hopeful experiences.  We need the skills of taking action and working towards common goals; to believe that our actions bear fruit.</a:t>
            </a:r>
          </a:p>
          <a:p>
            <a:pPr marL="171450" indent="-171450">
              <a:buFontTx/>
              <a:buChar char="-"/>
            </a:pPr>
            <a:r>
              <a:rPr lang="en-US" baseline="0"/>
              <a:t>We have an exciting vision for the future.  It relies on each of us in this room and outside doing what we can to build capacity across all levels of government and across organizations and landowners.  I invite you to join us in refining, sharing, and making this vision real.  Thank you for your partnership over the last 10 years.  I look forward to working together in the years ahead.</a:t>
            </a:r>
          </a:p>
          <a:p>
            <a:endParaRPr lang="en-US" baseline="0"/>
          </a:p>
          <a:p>
            <a:endParaRPr lang="en-US"/>
          </a:p>
          <a:p>
            <a:endParaRPr lang="en-US"/>
          </a:p>
        </p:txBody>
      </p:sp>
      <p:sp>
        <p:nvSpPr>
          <p:cNvPr id="4" name="Slide Number Placeholder 3"/>
          <p:cNvSpPr>
            <a:spLocks noGrp="1"/>
          </p:cNvSpPr>
          <p:nvPr>
            <p:ph type="sldNum" sz="quarter" idx="10"/>
          </p:nvPr>
        </p:nvSpPr>
        <p:spPr/>
        <p:txBody>
          <a:bodyPr/>
          <a:lstStyle/>
          <a:p>
            <a:fld id="{A0D97DE4-FC85-4E18-AADD-9077BA7D8552}" type="slidenum">
              <a:rPr lang="en-US" smtClean="0"/>
              <a:t>15</a:t>
            </a:fld>
            <a:endParaRPr lang="en-US"/>
          </a:p>
        </p:txBody>
      </p:sp>
    </p:spTree>
    <p:extLst>
      <p:ext uri="{BB962C8B-B14F-4D97-AF65-F5344CB8AC3E}">
        <p14:creationId xmlns:p14="http://schemas.microsoft.com/office/powerpoint/2010/main" val="64345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D97DE4-FC85-4E18-AADD-9077BA7D8552}" type="slidenum">
              <a:rPr lang="en-US" smtClean="0"/>
              <a:t>17</a:t>
            </a:fld>
            <a:endParaRPr lang="en-US"/>
          </a:p>
        </p:txBody>
      </p:sp>
    </p:spTree>
    <p:extLst>
      <p:ext uri="{BB962C8B-B14F-4D97-AF65-F5344CB8AC3E}">
        <p14:creationId xmlns:p14="http://schemas.microsoft.com/office/powerpoint/2010/main" val="398016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Scale up our regional restoration partnerships program.  Through this program, we give sustained funding to watershed and other regional organizations, enabling them to lead and support restoration within their geographies.  Model has been proven in the western US, and we’re tailoring it for Massachusetts.  In just the few years it’s been in existence so far, this program has already developed a solid pipeline of high value river and wetland restoration projects led by watershed and other organizations.  This is one of the best ways to scale up restoration in Massachusetts.</a:t>
            </a:r>
          </a:p>
          <a:p>
            <a:endParaRPr lang="en-US" b="1" dirty="0"/>
          </a:p>
          <a:p>
            <a:r>
              <a:rPr lang="en-US" b="1" dirty="0"/>
              <a:t>Outcomes:</a:t>
            </a:r>
          </a:p>
          <a:p>
            <a:endParaRPr lang="en-US" b="1" dirty="0"/>
          </a:p>
          <a:p>
            <a:r>
              <a:rPr lang="en-US" b="1" dirty="0"/>
              <a:t>In less than 5 years, the 3 Regional Restoration Partnerships have shown what’s possible:</a:t>
            </a:r>
          </a:p>
          <a:p>
            <a:pPr marL="176679" indent="-176679">
              <a:buFont typeface="Arial" panose="020B0604020202020204" pitchFamily="34" charset="0"/>
              <a:buChar char="•"/>
            </a:pPr>
            <a:r>
              <a:rPr lang="en-US" b="1" dirty="0"/>
              <a:t>Built regional coalitions</a:t>
            </a:r>
            <a:r>
              <a:rPr lang="en-US" dirty="0"/>
              <a:t> – connecting municipalities, NGOs, and agencies across watersheds.</a:t>
            </a:r>
          </a:p>
          <a:p>
            <a:pPr marL="176679" indent="-176679">
              <a:buFont typeface="Arial" panose="020B0604020202020204" pitchFamily="34" charset="0"/>
              <a:buChar char="•"/>
            </a:pPr>
            <a:r>
              <a:rPr lang="en-US" b="1" dirty="0"/>
              <a:t>Established priorities &amp; plans</a:t>
            </a:r>
            <a:r>
              <a:rPr lang="en-US" dirty="0"/>
              <a:t> – identified stressors, set restoration goals, and created regional strategies centered around a shared restoration vision.</a:t>
            </a:r>
          </a:p>
          <a:p>
            <a:pPr marL="176679" indent="-176679">
              <a:buFont typeface="Arial" panose="020B0604020202020204" pitchFamily="34" charset="0"/>
              <a:buChar char="•"/>
            </a:pPr>
            <a:r>
              <a:rPr lang="en-US" b="1" dirty="0"/>
              <a:t>Created a pipeline of high-value projects</a:t>
            </a:r>
            <a:r>
              <a:rPr lang="en-US" dirty="0"/>
              <a:t> – including dam removals, culvert replacements, wetland and salt marsh restoration.</a:t>
            </a:r>
          </a:p>
          <a:p>
            <a:pPr marL="176679" indent="-176679">
              <a:buFont typeface="Arial" panose="020B0604020202020204" pitchFamily="34" charset="0"/>
              <a:buChar char="•"/>
            </a:pPr>
            <a:r>
              <a:rPr lang="en-US" b="1" dirty="0"/>
              <a:t>Leveraged external funding</a:t>
            </a:r>
            <a:r>
              <a:rPr lang="en-US" dirty="0"/>
              <a:t> – every $1 state investment has attracted ~$6 from other sources.</a:t>
            </a:r>
          </a:p>
          <a:p>
            <a:pPr marL="176679" indent="-176679">
              <a:buFont typeface="Arial" panose="020B0604020202020204" pitchFamily="34" charset="0"/>
              <a:buChar char="•"/>
            </a:pPr>
            <a:r>
              <a:rPr lang="en-US" b="1" dirty="0"/>
              <a:t>Accelerated measurable outcomes</a:t>
            </a:r>
            <a:r>
              <a:rPr lang="en-US" dirty="0"/>
              <a:t> – restored habitat, improved stream and wetland function, and reduced flood risk.</a:t>
            </a:r>
          </a:p>
          <a:p>
            <a:pPr marL="176679" indent="-176679">
              <a:buFont typeface="Arial" panose="020B0604020202020204" pitchFamily="34" charset="0"/>
              <a:buChar char="•"/>
            </a:pPr>
            <a:r>
              <a:rPr lang="en-US" b="1" dirty="0"/>
              <a:t>Expanded community capacity &amp; networks</a:t>
            </a:r>
            <a:r>
              <a:rPr lang="en-US" dirty="0"/>
              <a:t> – more staff, stronger local knowledge, and broader collaboration.</a:t>
            </a:r>
          </a:p>
          <a:p>
            <a:pPr marL="176679" indent="-176679">
              <a:lnSpc>
                <a:spcPct val="107000"/>
              </a:lnSpc>
              <a:buFont typeface="Arial" panose="020B0604020202020204" pitchFamily="34" charset="0"/>
              <a:buChar char="•"/>
            </a:pPr>
            <a:endParaRPr lang="en-US" i="1" kern="100" dirty="0">
              <a:ea typeface="Calibri" panose="020F0502020204030204" pitchFamily="34" charset="0"/>
              <a:cs typeface="Times New Roman" panose="02020603050405020304" pitchFamily="18" charset="0"/>
            </a:endParaRPr>
          </a:p>
          <a:p>
            <a:pPr>
              <a:lnSpc>
                <a:spcPct val="107000"/>
              </a:lnSpc>
            </a:pPr>
            <a:r>
              <a:rPr lang="en-US" dirty="0"/>
              <a:t>If scaled up, the Partnerships could become a </a:t>
            </a:r>
            <a:r>
              <a:rPr lang="en-US" b="1" dirty="0"/>
              <a:t>cornerstone mechanism for accelerating restoration statewide</a:t>
            </a:r>
            <a:r>
              <a:rPr lang="en-US" dirty="0"/>
              <a:t>.</a:t>
            </a:r>
          </a:p>
          <a:p>
            <a:pPr>
              <a:lnSpc>
                <a:spcPct val="107000"/>
              </a:lnSpc>
            </a:pPr>
            <a:endParaRPr lang="en-US" i="1" kern="100" dirty="0">
              <a:ea typeface="Calibri" panose="020F0502020204030204" pitchFamily="34" charset="0"/>
              <a:cs typeface="Times New Roman" panose="02020603050405020304" pitchFamily="18" charset="0"/>
            </a:endParaRPr>
          </a:p>
          <a:p>
            <a:pPr>
              <a:lnSpc>
                <a:spcPct val="107000"/>
              </a:lnSpc>
              <a:defRPr/>
            </a:pPr>
            <a:r>
              <a:rPr lang="en-US" kern="100" dirty="0">
                <a:ea typeface="Calibri"/>
                <a:cs typeface="Calibri"/>
              </a:rPr>
              <a:t>UPDATED 9/15/2025</a:t>
            </a: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kern="100" dirty="0">
              <a:ea typeface="Calibri" panose="020F0502020204030204" pitchFamily="34" charset="0"/>
              <a:cs typeface="Times New Roman" panose="02020603050405020304" pitchFamily="18" charset="0"/>
            </a:endParaRPr>
          </a:p>
          <a:p>
            <a:pPr>
              <a:lnSpc>
                <a:spcPct val="107000"/>
              </a:lnSpc>
            </a:pP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2289">
              <a:defRPr/>
            </a:pPr>
            <a:fld id="{06E5B57E-3F86-4069-A287-71E27E4B198A}" type="slidenum">
              <a:rPr lang="en-US">
                <a:solidFill>
                  <a:prstClr val="black"/>
                </a:solidFill>
                <a:latin typeface="Calibri" panose="020F0502020204030204"/>
              </a:rPr>
              <a:pPr defTabSz="94228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7967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other steps that are necessary to create enabling conditions for scaling up river and wetland restoration.  These are beyond the purview of my agency, but we champion and support those who are leading these.  </a:t>
            </a:r>
          </a:p>
          <a:p>
            <a:pPr marL="171450" indent="-171450">
              <a:buFontTx/>
              <a:buChar char="-"/>
            </a:pPr>
            <a:r>
              <a:rPr lang="en-US" dirty="0"/>
              <a:t>Reduce the cost and accelerate speed of regulatory process – to make restoration the path of least resistance, rather than path of more resistance</a:t>
            </a:r>
          </a:p>
          <a:p>
            <a:pPr marL="171450" indent="-171450">
              <a:buFontTx/>
              <a:buChar char="-"/>
            </a:pPr>
            <a:r>
              <a:rPr lang="en-US" dirty="0"/>
              <a:t>Codify our Division in state law, and memorialize the state’s commitment to ecological restoration.  This makes the state’s approach permanent.</a:t>
            </a:r>
          </a:p>
          <a:p>
            <a:pPr marL="171450" indent="-171450">
              <a:buFontTx/>
              <a:buChar char="-"/>
            </a:pPr>
            <a:r>
              <a:rPr lang="en-US" dirty="0"/>
              <a:t>Lastly, establish a dedicated revenue stream for habitat restoration.  Restoration projects take many years to plan and construct.  Yet, funding for restoration is depends on annual decisions by the legislature and the state administration.  We are fortunate to have support currently, but that has not always been the case.  A dedicated funding stream, whether by diverting a portion of a state tax, diverting a fee, or other means, is critical for expanding restoration. </a:t>
            </a:r>
          </a:p>
        </p:txBody>
      </p:sp>
      <p:sp>
        <p:nvSpPr>
          <p:cNvPr id="4" name="Slide Number Placeholder 3"/>
          <p:cNvSpPr>
            <a:spLocks noGrp="1"/>
          </p:cNvSpPr>
          <p:nvPr>
            <p:ph type="sldNum" sz="quarter" idx="5"/>
          </p:nvPr>
        </p:nvSpPr>
        <p:spPr/>
        <p:txBody>
          <a:bodyPr/>
          <a:lstStyle/>
          <a:p>
            <a:fld id="{21CB9AE8-9773-4C62-A510-04326963A8FF}" type="slidenum">
              <a:rPr lang="en-US" smtClean="0"/>
              <a:t>19</a:t>
            </a:fld>
            <a:endParaRPr lang="en-US"/>
          </a:p>
        </p:txBody>
      </p:sp>
    </p:spTree>
    <p:extLst>
      <p:ext uri="{BB962C8B-B14F-4D97-AF65-F5344CB8AC3E}">
        <p14:creationId xmlns:p14="http://schemas.microsoft.com/office/powerpoint/2010/main" val="258358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last three items are underway.  Our Governor, Governor Maura Healey recently released biodiversity goals for the Commonwealth, along with an ambitious plan for achieving the goals.  That plan includes recommendations for regulatory streamlining and calls for a dedicated funding source.</a:t>
            </a:r>
          </a:p>
        </p:txBody>
      </p:sp>
      <p:sp>
        <p:nvSpPr>
          <p:cNvPr id="4" name="Slide Number Placeholder 3"/>
          <p:cNvSpPr>
            <a:spLocks noGrp="1"/>
          </p:cNvSpPr>
          <p:nvPr>
            <p:ph type="sldNum" sz="quarter" idx="5"/>
          </p:nvPr>
        </p:nvSpPr>
        <p:spPr/>
        <p:txBody>
          <a:bodyPr/>
          <a:lstStyle/>
          <a:p>
            <a:fld id="{21CB9AE8-9773-4C62-A510-04326963A8FF}" type="slidenum">
              <a:rPr lang="en-US" smtClean="0"/>
              <a:t>20</a:t>
            </a:fld>
            <a:endParaRPr lang="en-US"/>
          </a:p>
        </p:txBody>
      </p:sp>
    </p:spTree>
    <p:extLst>
      <p:ext uri="{BB962C8B-B14F-4D97-AF65-F5344CB8AC3E}">
        <p14:creationId xmlns:p14="http://schemas.microsoft.com/office/powerpoint/2010/main" val="388025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2400 acres of freshwater and coastal wetlands restored</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C3211D-4EAC-46FD-AD42-9C2860E45647}" type="slidenum">
              <a:rPr lang="en-US" smtClean="0"/>
              <a:t>2</a:t>
            </a:fld>
            <a:endParaRPr lang="en-US"/>
          </a:p>
        </p:txBody>
      </p:sp>
    </p:spTree>
    <p:extLst>
      <p:ext uri="{BB962C8B-B14F-4D97-AF65-F5344CB8AC3E}">
        <p14:creationId xmlns:p14="http://schemas.microsoft.com/office/powerpoint/2010/main" val="90563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only addressed a small piece of the overall restoration need.  Ecosystem stressors are widespread across the landscape in Massachusetts.  For example, 3000 dams and 25,000 chop rivers and streams into tiny segments.  Septic systems and nutrients threaten our salt marshes, already under stress from sea level rise. And, rising over all, is climate change.  As we think about ramping up, and accelerating restoration, we need to fit the approach to the scale of the stressors. For Massachusetts, we need to make restoration part of doing business for every community and landowner.</a:t>
            </a:r>
          </a:p>
        </p:txBody>
      </p:sp>
      <p:sp>
        <p:nvSpPr>
          <p:cNvPr id="4" name="Slide Number Placeholder 3"/>
          <p:cNvSpPr>
            <a:spLocks noGrp="1"/>
          </p:cNvSpPr>
          <p:nvPr>
            <p:ph type="sldNum" sz="quarter" idx="5"/>
          </p:nvPr>
        </p:nvSpPr>
        <p:spPr/>
        <p:txBody>
          <a:bodyPr/>
          <a:lstStyle/>
          <a:p>
            <a:fld id="{21CB9AE8-9773-4C62-A510-04326963A8FF}" type="slidenum">
              <a:rPr lang="en-US" smtClean="0"/>
              <a:t>4</a:t>
            </a:fld>
            <a:endParaRPr lang="en-US"/>
          </a:p>
        </p:txBody>
      </p:sp>
    </p:spTree>
    <p:extLst>
      <p:ext uri="{BB962C8B-B14F-4D97-AF65-F5344CB8AC3E}">
        <p14:creationId xmlns:p14="http://schemas.microsoft.com/office/powerpoint/2010/main" val="55329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that our Division is doing, and then I’ll describe three others that are critical but outside our control.</a:t>
            </a:r>
          </a:p>
          <a:p>
            <a:pPr marL="228600" indent="-228600">
              <a:buAutoNum type="arabicPeriod"/>
            </a:pPr>
            <a:r>
              <a:rPr lang="en-US" dirty="0"/>
              <a:t>Over the last seven years, in response to demands from communities, we’ve doubled our restoration project management.  Staff who work in the trenches with cities and towns to remove aging dams, restore wetlands, and restore coastal </a:t>
            </a:r>
            <a:r>
              <a:rPr lang="en-US" dirty="0" err="1"/>
              <a:t>wetalnds</a:t>
            </a:r>
            <a:r>
              <a:rPr lang="en-US" dirty="0"/>
              <a:t>. 60 </a:t>
            </a:r>
            <a:r>
              <a:rPr lang="en-US"/>
              <a:t>projects underway.  </a:t>
            </a:r>
            <a:endParaRPr lang="en-US" dirty="0"/>
          </a:p>
          <a:p>
            <a:pPr marL="228600" indent="-228600">
              <a:buAutoNum type="arabicPeriod"/>
            </a:pPr>
            <a:r>
              <a:rPr lang="en-US" dirty="0"/>
              <a:t>We’re going to share our restoration knowledge with those who need it to lead and support restoration.  Translating into tools, products, SOPs, trainings, and other shareable products.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1CB9AE8-9773-4C62-A510-04326963A8FF}" type="slidenum">
              <a:rPr lang="en-US" smtClean="0"/>
              <a:t>5</a:t>
            </a:fld>
            <a:endParaRPr lang="en-US"/>
          </a:p>
        </p:txBody>
      </p:sp>
    </p:spTree>
    <p:extLst>
      <p:ext uri="{BB962C8B-B14F-4D97-AF65-F5344CB8AC3E}">
        <p14:creationId xmlns:p14="http://schemas.microsoft.com/office/powerpoint/2010/main" val="14209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expertise in the following restoration practices:</a:t>
            </a:r>
          </a:p>
        </p:txBody>
      </p:sp>
      <p:sp>
        <p:nvSpPr>
          <p:cNvPr id="4" name="Slide Number Placeholder 3"/>
          <p:cNvSpPr>
            <a:spLocks noGrp="1"/>
          </p:cNvSpPr>
          <p:nvPr>
            <p:ph type="sldNum" sz="quarter" idx="5"/>
          </p:nvPr>
        </p:nvSpPr>
        <p:spPr/>
        <p:txBody>
          <a:bodyPr/>
          <a:lstStyle/>
          <a:p>
            <a:fld id="{231CA7DB-55C1-46BD-8F49-B69A1B73C3C2}" type="slidenum">
              <a:rPr lang="en-US" smtClean="0"/>
              <a:t>6</a:t>
            </a:fld>
            <a:endParaRPr lang="en-US"/>
          </a:p>
        </p:txBody>
      </p:sp>
    </p:spTree>
    <p:extLst>
      <p:ext uri="{BB962C8B-B14F-4D97-AF65-F5344CB8AC3E}">
        <p14:creationId xmlns:p14="http://schemas.microsoft.com/office/powerpoint/2010/main" val="348555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known for…</a:t>
            </a:r>
          </a:p>
        </p:txBody>
      </p:sp>
      <p:sp>
        <p:nvSpPr>
          <p:cNvPr id="4" name="Slide Number Placeholder 3"/>
          <p:cNvSpPr>
            <a:spLocks noGrp="1"/>
          </p:cNvSpPr>
          <p:nvPr>
            <p:ph type="sldNum" sz="quarter" idx="5"/>
          </p:nvPr>
        </p:nvSpPr>
        <p:spPr/>
        <p:txBody>
          <a:bodyPr/>
          <a:lstStyle/>
          <a:p>
            <a:fld id="{231CA7DB-55C1-46BD-8F49-B69A1B73C3C2}" type="slidenum">
              <a:rPr lang="en-US" smtClean="0"/>
              <a:t>8</a:t>
            </a:fld>
            <a:endParaRPr lang="en-US"/>
          </a:p>
        </p:txBody>
      </p:sp>
    </p:spTree>
    <p:extLst>
      <p:ext uri="{BB962C8B-B14F-4D97-AF65-F5344CB8AC3E}">
        <p14:creationId xmlns:p14="http://schemas.microsoft.com/office/powerpoint/2010/main" val="283659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Scale up our regional restoration partnerships program.  Through this program, we give sustained funding to watershed and other regional organizations, enabling them to lead and support restoration within their geographies.  Model has been proven in the western US, and we’re tailoring it for Massachusetts.  In just the few years it’s been in existence so far, this program has already developed a solid pipeline of high value river and wetland restoration projects led by watershed and other organizations.  This is one of the best ways to scale up restoration in Massachusetts.</a:t>
            </a:r>
          </a:p>
          <a:p>
            <a:endParaRPr lang="en-US" b="1" dirty="0"/>
          </a:p>
          <a:p>
            <a:r>
              <a:rPr lang="en-US" b="1" dirty="0"/>
              <a:t>Outcomes:</a:t>
            </a:r>
          </a:p>
          <a:p>
            <a:endParaRPr lang="en-US" b="1" dirty="0"/>
          </a:p>
          <a:p>
            <a:r>
              <a:rPr lang="en-US" b="1" dirty="0"/>
              <a:t>In less than 5 years, the 3 Regional Restoration Partnerships have shown what’s possible:</a:t>
            </a:r>
          </a:p>
          <a:p>
            <a:pPr marL="176679" indent="-176679">
              <a:buFont typeface="Arial" panose="020B0604020202020204" pitchFamily="34" charset="0"/>
              <a:buChar char="•"/>
            </a:pPr>
            <a:r>
              <a:rPr lang="en-US" b="1" dirty="0"/>
              <a:t>Built regional coalitions</a:t>
            </a:r>
            <a:r>
              <a:rPr lang="en-US" dirty="0"/>
              <a:t> – connecting municipalities, NGOs, and agencies across watersheds.</a:t>
            </a:r>
          </a:p>
          <a:p>
            <a:pPr marL="176679" indent="-176679">
              <a:buFont typeface="Arial" panose="020B0604020202020204" pitchFamily="34" charset="0"/>
              <a:buChar char="•"/>
            </a:pPr>
            <a:r>
              <a:rPr lang="en-US" b="1" dirty="0"/>
              <a:t>Established priorities &amp; plans</a:t>
            </a:r>
            <a:r>
              <a:rPr lang="en-US" dirty="0"/>
              <a:t> – identified stressors, set restoration goals, and created regional strategies centered around a shared restoration vision.</a:t>
            </a:r>
          </a:p>
          <a:p>
            <a:pPr marL="176679" indent="-176679">
              <a:buFont typeface="Arial" panose="020B0604020202020204" pitchFamily="34" charset="0"/>
              <a:buChar char="•"/>
            </a:pPr>
            <a:r>
              <a:rPr lang="en-US" b="1" dirty="0"/>
              <a:t>Created a pipeline of high-value projects</a:t>
            </a:r>
            <a:r>
              <a:rPr lang="en-US" dirty="0"/>
              <a:t> – including dam removals, culvert replacements, wetland and salt marsh restoration.</a:t>
            </a:r>
          </a:p>
          <a:p>
            <a:pPr marL="176679" indent="-176679">
              <a:buFont typeface="Arial" panose="020B0604020202020204" pitchFamily="34" charset="0"/>
              <a:buChar char="•"/>
            </a:pPr>
            <a:r>
              <a:rPr lang="en-US" b="1" dirty="0"/>
              <a:t>Leveraged external funding</a:t>
            </a:r>
            <a:r>
              <a:rPr lang="en-US" dirty="0"/>
              <a:t> – every $1 state investment has attracted ~$6 from other sources.</a:t>
            </a:r>
          </a:p>
          <a:p>
            <a:pPr marL="176679" indent="-176679">
              <a:buFont typeface="Arial" panose="020B0604020202020204" pitchFamily="34" charset="0"/>
              <a:buChar char="•"/>
            </a:pPr>
            <a:r>
              <a:rPr lang="en-US" b="1" dirty="0"/>
              <a:t>Accelerated measurable outcomes</a:t>
            </a:r>
            <a:r>
              <a:rPr lang="en-US" dirty="0"/>
              <a:t> – restored habitat, improved stream and wetland function, and reduced flood risk.</a:t>
            </a:r>
          </a:p>
          <a:p>
            <a:pPr marL="176679" indent="-176679">
              <a:buFont typeface="Arial" panose="020B0604020202020204" pitchFamily="34" charset="0"/>
              <a:buChar char="•"/>
            </a:pPr>
            <a:r>
              <a:rPr lang="en-US" b="1" dirty="0"/>
              <a:t>Expanded community capacity &amp; networks</a:t>
            </a:r>
            <a:r>
              <a:rPr lang="en-US" dirty="0"/>
              <a:t> – more staff, stronger local knowledge, and broader collaboration.</a:t>
            </a:r>
          </a:p>
          <a:p>
            <a:pPr marL="176679" indent="-176679">
              <a:lnSpc>
                <a:spcPct val="107000"/>
              </a:lnSpc>
              <a:buFont typeface="Arial" panose="020B0604020202020204" pitchFamily="34" charset="0"/>
              <a:buChar char="•"/>
            </a:pPr>
            <a:endParaRPr lang="en-US" i="1" kern="100" dirty="0">
              <a:ea typeface="Calibri" panose="020F0502020204030204" pitchFamily="34" charset="0"/>
              <a:cs typeface="Times New Roman" panose="02020603050405020304" pitchFamily="18" charset="0"/>
            </a:endParaRPr>
          </a:p>
          <a:p>
            <a:pPr>
              <a:lnSpc>
                <a:spcPct val="107000"/>
              </a:lnSpc>
            </a:pPr>
            <a:r>
              <a:rPr lang="en-US" dirty="0"/>
              <a:t>If scaled up, the Partnerships could become a </a:t>
            </a:r>
            <a:r>
              <a:rPr lang="en-US" b="1" dirty="0"/>
              <a:t>cornerstone mechanism for accelerating restoration statewide</a:t>
            </a:r>
            <a:r>
              <a:rPr lang="en-US" dirty="0"/>
              <a:t>.</a:t>
            </a:r>
          </a:p>
          <a:p>
            <a:pPr>
              <a:lnSpc>
                <a:spcPct val="107000"/>
              </a:lnSpc>
            </a:pPr>
            <a:endParaRPr lang="en-US" i="1" kern="100" dirty="0">
              <a:ea typeface="Calibri" panose="020F0502020204030204" pitchFamily="34" charset="0"/>
              <a:cs typeface="Times New Roman" panose="02020603050405020304" pitchFamily="18" charset="0"/>
            </a:endParaRPr>
          </a:p>
          <a:p>
            <a:pPr>
              <a:lnSpc>
                <a:spcPct val="107000"/>
              </a:lnSpc>
              <a:defRPr/>
            </a:pPr>
            <a:r>
              <a:rPr lang="en-US" kern="100" dirty="0">
                <a:ea typeface="Calibri"/>
                <a:cs typeface="Calibri"/>
              </a:rPr>
              <a:t>UPDATED 9/15/2025</a:t>
            </a: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kern="100" dirty="0">
              <a:ea typeface="Calibri" panose="020F0502020204030204" pitchFamily="34" charset="0"/>
              <a:cs typeface="Times New Roman" panose="02020603050405020304" pitchFamily="18" charset="0"/>
            </a:endParaRPr>
          </a:p>
          <a:p>
            <a:pPr>
              <a:lnSpc>
                <a:spcPct val="107000"/>
              </a:lnSpc>
            </a:pP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kern="100" dirty="0">
              <a:ea typeface="Calibri" panose="020F0502020204030204" pitchFamily="34" charset="0"/>
              <a:cs typeface="Times New Roman" panose="02020603050405020304" pitchFamily="18" charset="0"/>
            </a:endParaRPr>
          </a:p>
          <a:p>
            <a:pPr>
              <a:lnSpc>
                <a:spcPct val="107000"/>
              </a:lnSpc>
              <a:spcAft>
                <a:spcPts val="842"/>
              </a:spcAft>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2289">
              <a:defRPr/>
            </a:pPr>
            <a:fld id="{06E5B57E-3F86-4069-A287-71E27E4B198A}"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90969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deliberate focus on building the capacity of others to lead and support restoration, which is how we’re going to achieve restoration at scale.  What that looks like is trainings, </a:t>
            </a:r>
          </a:p>
        </p:txBody>
      </p:sp>
      <p:sp>
        <p:nvSpPr>
          <p:cNvPr id="4" name="Slide Number Placeholder 3"/>
          <p:cNvSpPr>
            <a:spLocks noGrp="1"/>
          </p:cNvSpPr>
          <p:nvPr>
            <p:ph type="sldNum" sz="quarter" idx="5"/>
          </p:nvPr>
        </p:nvSpPr>
        <p:spPr/>
        <p:txBody>
          <a:bodyPr/>
          <a:lstStyle/>
          <a:p>
            <a:fld id="{231CA7DB-55C1-46BD-8F49-B69A1B73C3C2}" type="slidenum">
              <a:rPr lang="en-US" smtClean="0"/>
              <a:t>10</a:t>
            </a:fld>
            <a:endParaRPr lang="en-US"/>
          </a:p>
        </p:txBody>
      </p:sp>
    </p:spTree>
    <p:extLst>
      <p:ext uri="{BB962C8B-B14F-4D97-AF65-F5344CB8AC3E}">
        <p14:creationId xmlns:p14="http://schemas.microsoft.com/office/powerpoint/2010/main" val="37959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created the Division of Ecological Restoration around 15 years ago to bring momentum and attention to river and wetland restoration.  We are non-regulatory, meaning that all  of our restoration work takes place through voluntary partnerships.  Over the last 15+ years, our collective work, together with our partners, has delivered 3000 acres restored; 65 dams removed; 900 jobs created and maintained, and many other restoration metrics.</a:t>
            </a:r>
          </a:p>
          <a:p>
            <a:r>
              <a:rPr lang="en-US" dirty="0"/>
              <a:t>But these successes represent only a </a:t>
            </a:r>
            <a:r>
              <a:rPr lang="en-US" b="1" dirty="0"/>
              <a:t>fraction of the work still needed</a:t>
            </a:r>
            <a:r>
              <a:rPr lang="en-US" dirty="0"/>
              <a:t>—</a:t>
            </a:r>
            <a:r>
              <a:rPr lang="en-US" i="1" dirty="0"/>
              <a:t>a drop in the bucket compared to the scale of restoration demand across Massachusetts.</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790AFE-805C-4D10-A35E-2E651E8064E2}" type="slidenum">
              <a:rPr lang="en-US" smtClean="0"/>
              <a:t>12</a:t>
            </a:fld>
            <a:endParaRPr lang="en-US"/>
          </a:p>
        </p:txBody>
      </p:sp>
    </p:spTree>
    <p:extLst>
      <p:ext uri="{BB962C8B-B14F-4D97-AF65-F5344CB8AC3E}">
        <p14:creationId xmlns:p14="http://schemas.microsoft.com/office/powerpoint/2010/main" val="356653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8948-AC39-B7DD-E6DE-2D302AA89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9B939-9F57-B973-7F9D-B6651E33A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716F2-5B35-41B4-F659-2DBD08BB327B}"/>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5BB17470-592E-E188-569D-1B907E18B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90B9A-1AAA-1359-D694-7C3B08CCC1ED}"/>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336971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F700-1DCF-69BD-1E89-0BCF6D200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EB775-A4AE-4B76-23CC-205EAE987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02C0C-0C42-FCA1-470A-E13CC9040F3F}"/>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E8D63F3A-5A5E-D245-EAA2-BDACE50B4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0A082-17C6-9DFF-599C-43485BABE667}"/>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166249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68FED-58F3-06C5-2F89-FF6A50633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1A953-F926-4E2E-29A8-DB3B37ED8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BAE2F-BD05-28C0-CB7E-16CA5ABF49B0}"/>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923B7025-0504-84CB-128C-BB3B7BD18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8A567-27B8-8EA5-AD68-DCC68ECA499E}"/>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326987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1379851-8EC0-46B9-87AB-26CC7AB945C7}" type="slidenum">
              <a:rPr lang="en-US" smtClean="0"/>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435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D26F-C622-E8E8-1F84-11454B605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50B04-7AB3-801E-55B3-ACF992044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41D26-54BF-214F-6040-B5D0688DD20C}"/>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AE490332-D8C8-D25D-EFCA-0AF804D5C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97432-831E-F563-801F-169CEA4D4D05}"/>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80064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CB26-2E6A-5684-7938-DD64B1F37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9B7F89-C081-B9AF-2D86-6AE8CE409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37346A-F848-09F8-1657-B9B3C3BA7062}"/>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51ED17FD-465F-8927-324D-A6BE28560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2DF38-067F-250C-B5E9-740BE031CEBA}"/>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289105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C086-97BC-DEE8-23AE-696071F51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01E76-F9AC-20B2-491E-371544EC4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15B952-1AC7-EAF9-64E9-E584B150B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C9B80-3AD0-92DA-6250-4D6166F2F906}"/>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6" name="Footer Placeholder 5">
            <a:extLst>
              <a:ext uri="{FF2B5EF4-FFF2-40B4-BE49-F238E27FC236}">
                <a16:creationId xmlns:a16="http://schemas.microsoft.com/office/drawing/2014/main" id="{2CB2BF1F-CEAE-37A0-5B69-85E5C0CE2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73A95-2C35-9F4C-B6DF-587C41E3CF82}"/>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93645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CA82-6421-5F2D-CFE7-2D5729297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0F1303-B7AA-7BF1-F6BA-C089496E1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9EF92-C8B2-2281-B6C5-D7CB40424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D9779-51C9-598A-2B3C-58A123D33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6E58CE-A8FD-6322-A36C-5E109815F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EA4E95-B196-2881-2E86-16067453C294}"/>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8" name="Footer Placeholder 7">
            <a:extLst>
              <a:ext uri="{FF2B5EF4-FFF2-40B4-BE49-F238E27FC236}">
                <a16:creationId xmlns:a16="http://schemas.microsoft.com/office/drawing/2014/main" id="{E5254C32-359E-D981-0F31-3CA75E598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D87E21-F679-23AF-473F-92CC30F19DDA}"/>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389574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B348-1A5F-72BE-8230-E8D56F0B0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CF1675-3720-FCB9-9EA9-B31EED96EABC}"/>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4" name="Footer Placeholder 3">
            <a:extLst>
              <a:ext uri="{FF2B5EF4-FFF2-40B4-BE49-F238E27FC236}">
                <a16:creationId xmlns:a16="http://schemas.microsoft.com/office/drawing/2014/main" id="{843293B1-74FA-58ED-49BE-88273645D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34D5E1-BA6F-FD26-F89B-4E3A05A3E45A}"/>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184183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6050B-E853-105B-36DB-197302E61C03}"/>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3" name="Footer Placeholder 2">
            <a:extLst>
              <a:ext uri="{FF2B5EF4-FFF2-40B4-BE49-F238E27FC236}">
                <a16:creationId xmlns:a16="http://schemas.microsoft.com/office/drawing/2014/main" id="{0EF717CF-E4FF-201D-8A49-803C4B1E3B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3F950-9E1C-3B9C-86EA-56AEBE5A6C10}"/>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408666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FB96-7EF7-0574-486A-8895C2B9B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57519-4B73-FA99-3ED0-FA71CD486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5AB5B-4779-9A26-1389-5A32172AD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99B5E-3A5C-0C24-763C-CFC7990DC799}"/>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6" name="Footer Placeholder 5">
            <a:extLst>
              <a:ext uri="{FF2B5EF4-FFF2-40B4-BE49-F238E27FC236}">
                <a16:creationId xmlns:a16="http://schemas.microsoft.com/office/drawing/2014/main" id="{7601D80A-41AD-E87C-BE08-F5DBA7A4A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41682-BE9A-8609-8547-083933170130}"/>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70727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8FC5-1D04-59F9-4947-D98BAD475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723869-3EFA-BE0C-4580-03A785C04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BCFB8-9AAE-2CEC-8E43-A7BF88F1C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5D25D-5E47-CB1A-7125-87C7E33371CA}"/>
              </a:ext>
            </a:extLst>
          </p:cNvPr>
          <p:cNvSpPr>
            <a:spLocks noGrp="1"/>
          </p:cNvSpPr>
          <p:nvPr>
            <p:ph type="dt" sz="half" idx="10"/>
          </p:nvPr>
        </p:nvSpPr>
        <p:spPr/>
        <p:txBody>
          <a:bodyPr/>
          <a:lstStyle/>
          <a:p>
            <a:fld id="{A593D98D-C45E-4688-AD2B-50E29DDF4A96}" type="datetimeFigureOut">
              <a:rPr lang="en-US" smtClean="0"/>
              <a:t>3/30/2026</a:t>
            </a:fld>
            <a:endParaRPr lang="en-US"/>
          </a:p>
        </p:txBody>
      </p:sp>
      <p:sp>
        <p:nvSpPr>
          <p:cNvPr id="6" name="Footer Placeholder 5">
            <a:extLst>
              <a:ext uri="{FF2B5EF4-FFF2-40B4-BE49-F238E27FC236}">
                <a16:creationId xmlns:a16="http://schemas.microsoft.com/office/drawing/2014/main" id="{D7FC97E6-CB9F-0FA7-4D92-90937E60F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3DFC4-BF6D-25E8-B7AC-A94F18EC0027}"/>
              </a:ext>
            </a:extLst>
          </p:cNvPr>
          <p:cNvSpPr>
            <a:spLocks noGrp="1"/>
          </p:cNvSpPr>
          <p:nvPr>
            <p:ph type="sldNum" sz="quarter" idx="12"/>
          </p:nvPr>
        </p:nvSpPr>
        <p:spPr/>
        <p:txBody>
          <a:bodyPr/>
          <a:lstStyle/>
          <a:p>
            <a:fld id="{9C694EDB-851E-40E8-B8AD-A42DD55D83F2}" type="slidenum">
              <a:rPr lang="en-US" smtClean="0"/>
              <a:t>‹#›</a:t>
            </a:fld>
            <a:endParaRPr lang="en-US"/>
          </a:p>
        </p:txBody>
      </p:sp>
    </p:spTree>
    <p:extLst>
      <p:ext uri="{BB962C8B-B14F-4D97-AF65-F5344CB8AC3E}">
        <p14:creationId xmlns:p14="http://schemas.microsoft.com/office/powerpoint/2010/main" val="18990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1F714-638D-3694-E53C-1BC8BCFB8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EC569-E3B2-0AE4-F63A-D71157696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53D18-37EC-582B-175D-A987EF2A5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3D98D-C45E-4688-AD2B-50E29DDF4A96}" type="datetimeFigureOut">
              <a:rPr lang="en-US" smtClean="0"/>
              <a:t>3/30/2026</a:t>
            </a:fld>
            <a:endParaRPr lang="en-US"/>
          </a:p>
        </p:txBody>
      </p:sp>
      <p:sp>
        <p:nvSpPr>
          <p:cNvPr id="5" name="Footer Placeholder 4">
            <a:extLst>
              <a:ext uri="{FF2B5EF4-FFF2-40B4-BE49-F238E27FC236}">
                <a16:creationId xmlns:a16="http://schemas.microsoft.com/office/drawing/2014/main" id="{6A14E17E-941D-2410-68AF-9A6C3D145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D48B9-FDF9-084C-6887-72F4B3E40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94EDB-851E-40E8-B8AD-A42DD55D83F2}" type="slidenum">
              <a:rPr lang="en-US" smtClean="0"/>
              <a:t>‹#›</a:t>
            </a:fld>
            <a:endParaRPr lang="en-US"/>
          </a:p>
        </p:txBody>
      </p:sp>
    </p:spTree>
    <p:extLst>
      <p:ext uri="{BB962C8B-B14F-4D97-AF65-F5344CB8AC3E}">
        <p14:creationId xmlns:p14="http://schemas.microsoft.com/office/powerpoint/2010/main" val="14299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827F0-2F81-29D5-B9FE-4090E66B24FA}"/>
              </a:ext>
            </a:extLst>
          </p:cNvPr>
          <p:cNvSpPr/>
          <p:nvPr/>
        </p:nvSpPr>
        <p:spPr>
          <a:xfrm>
            <a:off x="0" y="0"/>
            <a:ext cx="12192000" cy="6854504"/>
          </a:xfrm>
          <a:prstGeom prst="rect">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7E2E44-FAD6-8DE3-1237-D98249F052F9}"/>
              </a:ext>
            </a:extLst>
          </p:cNvPr>
          <p:cNvSpPr/>
          <p:nvPr/>
        </p:nvSpPr>
        <p:spPr>
          <a:xfrm>
            <a:off x="-724611" y="4171002"/>
            <a:ext cx="13306927" cy="3348766"/>
          </a:xfrm>
          <a:prstGeom prst="rect">
            <a:avLst/>
          </a:prstGeom>
          <a:solidFill>
            <a:schemeClr val="bg1">
              <a:alpha val="70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 name="TextBox 4">
            <a:extLst>
              <a:ext uri="{FF2B5EF4-FFF2-40B4-BE49-F238E27FC236}">
                <a16:creationId xmlns:a16="http://schemas.microsoft.com/office/drawing/2014/main" id="{BE2455FC-FA9D-09B6-EA5F-F40C54860B17}"/>
              </a:ext>
            </a:extLst>
          </p:cNvPr>
          <p:cNvSpPr txBox="1"/>
          <p:nvPr/>
        </p:nvSpPr>
        <p:spPr>
          <a:xfrm>
            <a:off x="2292384" y="4853406"/>
            <a:ext cx="827306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accent1">
                    <a:lumMod val="50000"/>
                  </a:schemeClr>
                </a:solidFill>
                <a:effectLst/>
                <a:uLnTx/>
                <a:uFillTx/>
                <a:latin typeface="Aptos" panose="020B0004020202020204"/>
                <a:ea typeface="+mn-ea"/>
                <a:cs typeface="+mn-cs"/>
              </a:rPr>
              <a:t>The Division of </a:t>
            </a:r>
            <a:r>
              <a:rPr kumimoji="0" lang="en-US" sz="3000" b="0" i="0" u="none" strike="noStrike" kern="1200" cap="none" spc="0" normalizeH="0" baseline="0" noProof="0" dirty="0" err="1">
                <a:ln>
                  <a:noFill/>
                </a:ln>
                <a:solidFill>
                  <a:schemeClr val="accent1">
                    <a:lumMod val="50000"/>
                  </a:schemeClr>
                </a:solidFill>
                <a:effectLst/>
                <a:uLnTx/>
                <a:uFillTx/>
                <a:latin typeface="Aptos" panose="020B0004020202020204"/>
                <a:ea typeface="+mn-ea"/>
                <a:cs typeface="+mn-cs"/>
              </a:rPr>
              <a:t>Ecologica</a:t>
            </a:r>
            <a:r>
              <a:rPr lang="en-US" sz="3000" dirty="0">
                <a:solidFill>
                  <a:schemeClr val="accent1">
                    <a:lumMod val="50000"/>
                  </a:schemeClr>
                </a:solidFill>
                <a:latin typeface="Aptos" panose="020B0004020202020204"/>
              </a:rPr>
              <a:t>l Restoration: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accent1">
                    <a:lumMod val="50000"/>
                  </a:schemeClr>
                </a:solidFill>
                <a:latin typeface="Aptos" panose="020B0004020202020204"/>
              </a:rPr>
              <a:t> a state government approach to scaling river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solidFill>
                  <a:schemeClr val="accent1">
                    <a:lumMod val="50000"/>
                  </a:schemeClr>
                </a:solidFill>
                <a:latin typeface="Aptos" panose="020B0004020202020204"/>
              </a:rPr>
              <a:t>and wetland restoration</a:t>
            </a:r>
            <a:endParaRPr kumimoji="0" lang="en-US" sz="3000" b="1" i="0" u="none" strike="noStrike" kern="1200" cap="none" spc="0" normalizeH="0" baseline="0" noProof="0" dirty="0">
              <a:ln>
                <a:noFill/>
              </a:ln>
              <a:solidFill>
                <a:schemeClr val="accent1">
                  <a:lumMod val="50000"/>
                </a:schemeClr>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558D57D6-D449-B727-0EA2-B7AC0D5E8A07}"/>
              </a:ext>
            </a:extLst>
          </p:cNvPr>
          <p:cNvSpPr txBox="1"/>
          <p:nvPr/>
        </p:nvSpPr>
        <p:spPr>
          <a:xfrm>
            <a:off x="429897" y="6303379"/>
            <a:ext cx="117621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0B0004020202020204"/>
                <a:ea typeface="+mn-ea"/>
                <a:cs typeface="+mn-cs"/>
              </a:rPr>
              <a:t>Beth Lambert, Director</a:t>
            </a:r>
          </a:p>
        </p:txBody>
      </p:sp>
      <p:cxnSp>
        <p:nvCxnSpPr>
          <p:cNvPr id="10" name="Straight Connector 9">
            <a:extLst>
              <a:ext uri="{FF2B5EF4-FFF2-40B4-BE49-F238E27FC236}">
                <a16:creationId xmlns:a16="http://schemas.microsoft.com/office/drawing/2014/main" id="{428977FC-973A-B398-30E9-AD5B4CBFA64B}"/>
              </a:ext>
            </a:extLst>
          </p:cNvPr>
          <p:cNvCxnSpPr>
            <a:cxnSpLocks/>
          </p:cNvCxnSpPr>
          <p:nvPr/>
        </p:nvCxnSpPr>
        <p:spPr>
          <a:xfrm>
            <a:off x="-8546" y="5894248"/>
            <a:ext cx="4410425" cy="0"/>
          </a:xfrm>
          <a:prstGeom prst="line">
            <a:avLst/>
          </a:prstGeom>
          <a:ln w="57150">
            <a:solidFill>
              <a:srgbClr val="054670"/>
            </a:solidFill>
          </a:ln>
        </p:spPr>
        <p:style>
          <a:lnRef idx="2">
            <a:schemeClr val="accent1"/>
          </a:lnRef>
          <a:fillRef idx="0">
            <a:schemeClr val="accent1"/>
          </a:fillRef>
          <a:effectRef idx="1">
            <a:schemeClr val="accent1"/>
          </a:effectRef>
          <a:fontRef idx="minor">
            <a:schemeClr val="tx1"/>
          </a:fontRef>
        </p:style>
      </p:cxnSp>
      <p:pic>
        <p:nvPicPr>
          <p:cNvPr id="13" name="Picture 12" descr="Logo&#10;&#10;AI-generated content may be incorrect.">
            <a:extLst>
              <a:ext uri="{FF2B5EF4-FFF2-40B4-BE49-F238E27FC236}">
                <a16:creationId xmlns:a16="http://schemas.microsoft.com/office/drawing/2014/main" id="{32E437C6-767E-78FC-69E2-6C228DFB4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125" y="4554901"/>
            <a:ext cx="2307365" cy="1329898"/>
          </a:xfrm>
          <a:prstGeom prst="rect">
            <a:avLst/>
          </a:prstGeom>
        </p:spPr>
      </p:pic>
      <p:pic>
        <p:nvPicPr>
          <p:cNvPr id="2" name="Picture 1">
            <a:extLst>
              <a:ext uri="{FF2B5EF4-FFF2-40B4-BE49-F238E27FC236}">
                <a16:creationId xmlns:a16="http://schemas.microsoft.com/office/drawing/2014/main" id="{99420AE0-269B-1C0D-BEC6-A26F0E937F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897" y="393056"/>
            <a:ext cx="11332206" cy="4005349"/>
          </a:xfrm>
          <a:prstGeom prst="rect">
            <a:avLst/>
          </a:prstGeom>
        </p:spPr>
      </p:pic>
      <p:grpSp>
        <p:nvGrpSpPr>
          <p:cNvPr id="8" name="Group 7">
            <a:extLst>
              <a:ext uri="{FF2B5EF4-FFF2-40B4-BE49-F238E27FC236}">
                <a16:creationId xmlns:a16="http://schemas.microsoft.com/office/drawing/2014/main" id="{7088CBD9-49F3-E7F4-9602-37DBB0E694FD}"/>
              </a:ext>
            </a:extLst>
          </p:cNvPr>
          <p:cNvGrpSpPr/>
          <p:nvPr/>
        </p:nvGrpSpPr>
        <p:grpSpPr>
          <a:xfrm>
            <a:off x="10266342" y="4509467"/>
            <a:ext cx="1406778" cy="1849752"/>
            <a:chOff x="5316537" y="2231707"/>
            <a:chExt cx="1559560" cy="2422042"/>
          </a:xfrm>
        </p:grpSpPr>
        <p:sp>
          <p:nvSpPr>
            <p:cNvPr id="3" name="Text Box 2">
              <a:extLst>
                <a:ext uri="{FF2B5EF4-FFF2-40B4-BE49-F238E27FC236}">
                  <a16:creationId xmlns:a16="http://schemas.microsoft.com/office/drawing/2014/main" id="{FC033D81-EA3D-3B2D-440C-CF7C63DCE46D}"/>
                </a:ext>
              </a:extLst>
            </p:cNvPr>
            <p:cNvSpPr txBox="1">
              <a:spLocks noChangeArrowheads="1"/>
            </p:cNvSpPr>
            <p:nvPr/>
          </p:nvSpPr>
          <p:spPr bwMode="auto">
            <a:xfrm>
              <a:off x="5316537" y="3830790"/>
              <a:ext cx="1557020" cy="822959"/>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ts val="1100"/>
                </a:lnSpc>
                <a:buNone/>
                <a:tabLst>
                  <a:tab pos="2971800" algn="ctr"/>
                  <a:tab pos="5943600" algn="r"/>
                </a:tabLst>
              </a:pPr>
              <a:r>
                <a:rPr lang="en-US" sz="1100" dirty="0">
                  <a:effectLst/>
                  <a:latin typeface="Cambria" panose="02040503050406030204" pitchFamily="18" charset="0"/>
                  <a:ea typeface="Calibri" panose="020F0502020204030204" pitchFamily="34" charset="0"/>
                  <a:cs typeface="Times New Roman" panose="02020603050405020304" pitchFamily="18" charset="0"/>
                </a:rPr>
                <a:t>Maura T. Healey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100"/>
                </a:lnSpc>
                <a:buNone/>
                <a:tabLst>
                  <a:tab pos="2971800" algn="ctr"/>
                  <a:tab pos="5943600" algn="r"/>
                </a:tabLst>
              </a:pPr>
              <a:r>
                <a:rPr lang="en-US" sz="1100" i="1" dirty="0">
                  <a:effectLst/>
                  <a:latin typeface="Cambria" panose="02040503050406030204" pitchFamily="18" charset="0"/>
                  <a:ea typeface="Calibri" panose="020F0502020204030204" pitchFamily="34" charset="0"/>
                  <a:cs typeface="Times New Roman" panose="02020603050405020304" pitchFamily="18" charset="0"/>
                </a:rPr>
                <a:t>Governor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100"/>
                </a:lnSpc>
                <a:buNone/>
                <a:tabLst>
                  <a:tab pos="2971800" algn="ctr"/>
                  <a:tab pos="5943600" algn="r"/>
                </a:tabLst>
              </a:pPr>
              <a:r>
                <a:rPr lang="en-US" sz="1100" i="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100"/>
                </a:lnSpc>
                <a:buNone/>
                <a:tabLst>
                  <a:tab pos="2971800" algn="ctr"/>
                  <a:tab pos="5943600" algn="r"/>
                </a:tabLst>
              </a:pPr>
              <a:r>
                <a:rPr lang="en-US" sz="1100" dirty="0">
                  <a:effectLst/>
                  <a:latin typeface="Cambria" panose="02040503050406030204" pitchFamily="18" charset="0"/>
                  <a:ea typeface="Calibri" panose="020F0502020204030204" pitchFamily="34" charset="0"/>
                  <a:cs typeface="Times New Roman" panose="02020603050405020304" pitchFamily="18" charset="0"/>
                </a:rPr>
                <a:t>Kimberley Driscoll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buNone/>
              </a:pPr>
              <a:r>
                <a:rPr lang="en-US" sz="1100" i="1" dirty="0">
                  <a:effectLst/>
                  <a:latin typeface="Cambria" panose="02040503050406030204" pitchFamily="18" charset="0"/>
                  <a:ea typeface="Calibri" panose="020F0502020204030204" pitchFamily="34" charset="0"/>
                  <a:cs typeface="Times New Roman" panose="02020603050405020304" pitchFamily="18" charset="0"/>
                </a:rPr>
                <a:t>Lieutenant Governor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4FC97C1-339E-C540-C2D6-29F35C2512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6537" y="2231707"/>
              <a:ext cx="1559560" cy="1470660"/>
            </a:xfrm>
            <a:prstGeom prst="rect">
              <a:avLst/>
            </a:prstGeom>
          </p:spPr>
        </p:pic>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field&#10;&#10;AI-generated content may be incorrect.">
            <a:extLst>
              <a:ext uri="{FF2B5EF4-FFF2-40B4-BE49-F238E27FC236}">
                <a16:creationId xmlns:a16="http://schemas.microsoft.com/office/drawing/2014/main" id="{7B10D358-E4F6-7D7F-CD82-26BDF731F5D8}"/>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20" y="10"/>
            <a:ext cx="4003019" cy="3388883"/>
          </a:xfrm>
          <a:prstGeom prst="rect">
            <a:avLst/>
          </a:prstGeom>
        </p:spPr>
      </p:pic>
      <p:pic>
        <p:nvPicPr>
          <p:cNvPr id="16" name="Picture 15" descr="A group of people sitting around a table watching a presentation&#10;&#10;AI-generated content may be incorrect.">
            <a:extLst>
              <a:ext uri="{FF2B5EF4-FFF2-40B4-BE49-F238E27FC236}">
                <a16:creationId xmlns:a16="http://schemas.microsoft.com/office/drawing/2014/main" id="{19A5D5B5-0EEF-7CD7-85CF-76C3809AE154}"/>
              </a:ext>
            </a:extLst>
          </p:cNvPr>
          <p:cNvPicPr>
            <a:picLocks noChangeAspect="1"/>
          </p:cNvPicPr>
          <p:nvPr/>
        </p:nvPicPr>
        <p:blipFill>
          <a:blip r:embed="rId4" cstate="email">
            <a:extLst>
              <a:ext uri="{28A0092B-C50C-407E-A947-70E740481C1C}">
                <a14:useLocalDpi xmlns:a14="http://schemas.microsoft.com/office/drawing/2010/main"/>
              </a:ext>
            </a:extLst>
          </a:blip>
          <a:srcRect r="-3" b="-3"/>
          <a:stretch>
            <a:fillRect/>
          </a:stretch>
        </p:blipFill>
        <p:spPr>
          <a:xfrm>
            <a:off x="20" y="3469102"/>
            <a:ext cx="4003019" cy="3388893"/>
          </a:xfrm>
          <a:prstGeom prst="rect">
            <a:avLst/>
          </a:prstGeom>
        </p:spPr>
      </p:pic>
      <p:pic>
        <p:nvPicPr>
          <p:cNvPr id="6" name="Picture 5" descr="A picture containing tree&#10;&#10;AI-generated content may be incorrect.">
            <a:extLst>
              <a:ext uri="{FF2B5EF4-FFF2-40B4-BE49-F238E27FC236}">
                <a16:creationId xmlns:a16="http://schemas.microsoft.com/office/drawing/2014/main" id="{63BBCA55-D6F2-E72F-2FC4-73F51C7DFED4}"/>
              </a:ext>
            </a:extLst>
          </p:cNvPr>
          <p:cNvPicPr>
            <a:picLocks noChangeAspect="1"/>
          </p:cNvPicPr>
          <p:nvPr/>
        </p:nvPicPr>
        <p:blipFill>
          <a:blip r:embed="rId5" cstate="email">
            <a:extLst>
              <a:ext uri="{28A0092B-C50C-407E-A947-70E740481C1C}">
                <a14:useLocalDpi xmlns:a14="http://schemas.microsoft.com/office/drawing/2010/main"/>
              </a:ext>
            </a:extLst>
          </a:blip>
          <a:srcRect b="-1"/>
          <a:stretch>
            <a:fillRect/>
          </a:stretch>
        </p:blipFill>
        <p:spPr>
          <a:xfrm rot="5400000">
            <a:off x="2672502" y="1421976"/>
            <a:ext cx="6858000" cy="4014047"/>
          </a:xfrm>
          <a:prstGeom prst="rect">
            <a:avLst/>
          </a:prstGeom>
        </p:spPr>
      </p:pic>
      <p:pic>
        <p:nvPicPr>
          <p:cNvPr id="1026" name="Picture 2" descr="Dam Busters 201: Wheeler Pond Dam Site Visit | Massrivers">
            <a:extLst>
              <a:ext uri="{FF2B5EF4-FFF2-40B4-BE49-F238E27FC236}">
                <a16:creationId xmlns:a16="http://schemas.microsoft.com/office/drawing/2014/main" id="{48433546-17D5-A964-F995-7EE0257DCEE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men in safety vests&#10;&#10;Description automatically generated">
            <a:extLst>
              <a:ext uri="{FF2B5EF4-FFF2-40B4-BE49-F238E27FC236}">
                <a16:creationId xmlns:a16="http://schemas.microsoft.com/office/drawing/2014/main" id="{5888F8CD-5C5F-8F39-5AAD-22EBD6DA3E2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199966" y="3469102"/>
            <a:ext cx="3992034" cy="3388893"/>
          </a:xfrm>
          <a:prstGeom prst="rect">
            <a:avLst/>
          </a:prstGeom>
        </p:spPr>
      </p:pic>
      <p:sp>
        <p:nvSpPr>
          <p:cNvPr id="3" name="TextBox 2">
            <a:extLst>
              <a:ext uri="{FF2B5EF4-FFF2-40B4-BE49-F238E27FC236}">
                <a16:creationId xmlns:a16="http://schemas.microsoft.com/office/drawing/2014/main" id="{60A7376E-D382-1F3C-8A66-B739E40EE32F}"/>
              </a:ext>
            </a:extLst>
          </p:cNvPr>
          <p:cNvSpPr txBox="1"/>
          <p:nvPr/>
        </p:nvSpPr>
        <p:spPr>
          <a:xfrm>
            <a:off x="0" y="0"/>
            <a:ext cx="12190476" cy="461665"/>
          </a:xfrm>
          <a:prstGeom prst="rect">
            <a:avLst/>
          </a:prstGeom>
          <a:solidFill>
            <a:schemeClr val="bg1"/>
          </a:solidFill>
        </p:spPr>
        <p:txBody>
          <a:bodyPr wrap="square" rtlCol="0">
            <a:spAutoFit/>
          </a:bodyPr>
          <a:lstStyle/>
          <a:p>
            <a:r>
              <a:rPr lang="en-US" sz="2400" dirty="0"/>
              <a:t>Share restoration knowledge</a:t>
            </a:r>
          </a:p>
        </p:txBody>
      </p:sp>
    </p:spTree>
    <p:extLst>
      <p:ext uri="{BB962C8B-B14F-4D97-AF65-F5344CB8AC3E}">
        <p14:creationId xmlns:p14="http://schemas.microsoft.com/office/powerpoint/2010/main" val="44695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C9AD71-564A-1C6F-4E82-F7A81B0252D5}"/>
              </a:ext>
            </a:extLst>
          </p:cNvPr>
          <p:cNvPicPr>
            <a:picLocks noChangeAspect="1"/>
          </p:cNvPicPr>
          <p:nvPr/>
        </p:nvPicPr>
        <p:blipFill>
          <a:blip r:embed="rId2" cstate="email">
            <a:extLst>
              <a:ext uri="{28A0092B-C50C-407E-A947-70E740481C1C}">
                <a14:useLocalDpi xmlns:a14="http://schemas.microsoft.com/office/drawing/2010/main"/>
              </a:ext>
            </a:extLst>
          </a:blip>
          <a:srcRect t="7943" b="14280"/>
          <a:stretch>
            <a:fillRect/>
          </a:stretch>
        </p:blipFill>
        <p:spPr>
          <a:xfrm>
            <a:off x="1351539" y="200417"/>
            <a:ext cx="10840461" cy="6501008"/>
          </a:xfrm>
          <a:prstGeom prst="rect">
            <a:avLst/>
          </a:prstGeom>
        </p:spPr>
      </p:pic>
      <p:sp>
        <p:nvSpPr>
          <p:cNvPr id="3" name="TextBox 2">
            <a:extLst>
              <a:ext uri="{FF2B5EF4-FFF2-40B4-BE49-F238E27FC236}">
                <a16:creationId xmlns:a16="http://schemas.microsoft.com/office/drawing/2014/main" id="{C639814E-0F95-6412-C84B-944DEDC8A9DC}"/>
              </a:ext>
            </a:extLst>
          </p:cNvPr>
          <p:cNvSpPr txBox="1"/>
          <p:nvPr/>
        </p:nvSpPr>
        <p:spPr>
          <a:xfrm rot="16200000">
            <a:off x="-505692" y="2287622"/>
            <a:ext cx="2790080" cy="1446550"/>
          </a:xfrm>
          <a:prstGeom prst="rect">
            <a:avLst/>
          </a:prstGeom>
          <a:noFill/>
        </p:spPr>
        <p:txBody>
          <a:bodyPr wrap="square" rtlCol="0">
            <a:spAutoFit/>
          </a:bodyPr>
          <a:lstStyle/>
          <a:p>
            <a:r>
              <a:rPr lang="en-US" sz="8800" dirty="0">
                <a:solidFill>
                  <a:schemeClr val="accent1">
                    <a:lumMod val="50000"/>
                  </a:schemeClr>
                </a:solidFill>
              </a:rPr>
              <a:t>2025</a:t>
            </a:r>
          </a:p>
        </p:txBody>
      </p:sp>
    </p:spTree>
    <p:extLst>
      <p:ext uri="{BB962C8B-B14F-4D97-AF65-F5344CB8AC3E}">
        <p14:creationId xmlns:p14="http://schemas.microsoft.com/office/powerpoint/2010/main" val="65398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236B9-C2AB-3258-9E07-97B7266FF8F3}"/>
              </a:ext>
            </a:extLst>
          </p:cNvPr>
          <p:cNvSpPr/>
          <p:nvPr/>
        </p:nvSpPr>
        <p:spPr>
          <a:xfrm>
            <a:off x="0" y="0"/>
            <a:ext cx="12192000" cy="6854504"/>
          </a:xfrm>
          <a:prstGeom prst="rect">
            <a:avLst/>
          </a:prstGeom>
          <a:solidFill>
            <a:srgbClr val="06466F"/>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3F5E24-CAA1-F016-5E9C-B46272A6AA3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23602" y="214288"/>
            <a:ext cx="9090574" cy="6425928"/>
          </a:xfrm>
          <a:prstGeom prst="rect">
            <a:avLst/>
          </a:prstGeom>
        </p:spPr>
      </p:pic>
    </p:spTree>
    <p:extLst>
      <p:ext uri="{BB962C8B-B14F-4D97-AF65-F5344CB8AC3E}">
        <p14:creationId xmlns:p14="http://schemas.microsoft.com/office/powerpoint/2010/main" val="129781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D11F-AA6A-4FE6-81F1-15A48E82064B}"/>
              </a:ext>
            </a:extLst>
          </p:cNvPr>
          <p:cNvSpPr>
            <a:spLocks noGrp="1"/>
          </p:cNvSpPr>
          <p:nvPr>
            <p:ph type="title"/>
          </p:nvPr>
        </p:nvSpPr>
        <p:spPr>
          <a:xfrm>
            <a:off x="838200" y="229416"/>
            <a:ext cx="10515600" cy="454025"/>
          </a:xfrm>
        </p:spPr>
        <p:txBody>
          <a:bodyPr>
            <a:normAutofit fontScale="90000"/>
          </a:bodyPr>
          <a:lstStyle/>
          <a:p>
            <a:r>
              <a:rPr lang="en-US" dirty="0">
                <a:latin typeface="+mn-lt"/>
              </a:rPr>
              <a:t>DER’s funding</a:t>
            </a:r>
          </a:p>
        </p:txBody>
      </p:sp>
      <p:sp>
        <p:nvSpPr>
          <p:cNvPr id="3" name="Content Placeholder 2">
            <a:extLst>
              <a:ext uri="{FF2B5EF4-FFF2-40B4-BE49-F238E27FC236}">
                <a16:creationId xmlns:a16="http://schemas.microsoft.com/office/drawing/2014/main" id="{24557E6A-15E9-4213-9370-20186F5C1283}"/>
              </a:ext>
            </a:extLst>
          </p:cNvPr>
          <p:cNvSpPr>
            <a:spLocks noGrp="1"/>
          </p:cNvSpPr>
          <p:nvPr>
            <p:ph idx="1"/>
          </p:nvPr>
        </p:nvSpPr>
        <p:spPr>
          <a:xfrm>
            <a:off x="440709" y="895118"/>
            <a:ext cx="5947565" cy="5643794"/>
          </a:xfrm>
        </p:spPr>
        <p:txBody>
          <a:bodyPr>
            <a:noAutofit/>
          </a:bodyPr>
          <a:lstStyle/>
          <a:p>
            <a:pPr marL="0" indent="0">
              <a:buNone/>
            </a:pPr>
            <a:r>
              <a:rPr lang="en-US" b="1" dirty="0"/>
              <a:t>Operational Budget</a:t>
            </a:r>
          </a:p>
          <a:p>
            <a:r>
              <a:rPr lang="en-US" dirty="0"/>
              <a:t>Determined by the legislature annually via budget process</a:t>
            </a:r>
          </a:p>
          <a:p>
            <a:pPr lvl="1">
              <a:buFont typeface="Wingdings" panose="05000000000000000000" pitchFamily="2" charset="2"/>
              <a:buChar char="§"/>
            </a:pPr>
            <a:r>
              <a:rPr lang="en-US" sz="2800" dirty="0"/>
              <a:t>Salaries (30 FTEs), travel, equipment, training, Partnerships grant program, $5 million</a:t>
            </a:r>
          </a:p>
          <a:p>
            <a:pPr lvl="1">
              <a:buFont typeface="Wingdings" panose="05000000000000000000" pitchFamily="2" charset="2"/>
              <a:buChar char="§"/>
            </a:pPr>
            <a:r>
              <a:rPr lang="en-US" sz="2800" dirty="0"/>
              <a:t>Culvert TA $2.8 million	</a:t>
            </a:r>
          </a:p>
          <a:p>
            <a:pPr marL="0" indent="0">
              <a:buNone/>
            </a:pPr>
            <a:r>
              <a:rPr lang="en-US" b="1" dirty="0"/>
              <a:t>Grants</a:t>
            </a:r>
          </a:p>
          <a:p>
            <a:pPr>
              <a:lnSpc>
                <a:spcPct val="100000"/>
              </a:lnSpc>
            </a:pPr>
            <a:r>
              <a:rPr lang="en-US" dirty="0"/>
              <a:t>DER staff and partners apply for many federal and other grants to cover the full cost of restoration projects.  </a:t>
            </a:r>
          </a:p>
          <a:p>
            <a:pPr>
              <a:lnSpc>
                <a:spcPct val="100000"/>
              </a:lnSpc>
            </a:pPr>
            <a:r>
              <a:rPr lang="en-US" dirty="0"/>
              <a:t>Leverage rate is ~1:5 – 1:12 depending on the year.</a:t>
            </a:r>
          </a:p>
        </p:txBody>
      </p:sp>
      <p:sp>
        <p:nvSpPr>
          <p:cNvPr id="6" name="Slide Number Placeholder 5">
            <a:extLst>
              <a:ext uri="{FF2B5EF4-FFF2-40B4-BE49-F238E27FC236}">
                <a16:creationId xmlns:a16="http://schemas.microsoft.com/office/drawing/2014/main" id="{F14620D3-E4AB-42A3-9B2A-0DFF485A25C9}"/>
              </a:ext>
            </a:extLst>
          </p:cNvPr>
          <p:cNvSpPr>
            <a:spLocks noGrp="1"/>
          </p:cNvSpPr>
          <p:nvPr>
            <p:ph type="sldNum" sz="quarter" idx="12"/>
          </p:nvPr>
        </p:nvSpPr>
        <p:spPr/>
        <p:txBody>
          <a:bodyPr/>
          <a:lstStyle/>
          <a:p>
            <a:fld id="{5FFAA0D7-61AF-4461-954F-22F20C191987}" type="slidenum">
              <a:rPr lang="en-US" smtClean="0"/>
              <a:t>13</a:t>
            </a:fld>
            <a:endParaRPr lang="en-US" dirty="0"/>
          </a:p>
        </p:txBody>
      </p:sp>
      <p:sp>
        <p:nvSpPr>
          <p:cNvPr id="4" name="Content Placeholder 3">
            <a:extLst>
              <a:ext uri="{FF2B5EF4-FFF2-40B4-BE49-F238E27FC236}">
                <a16:creationId xmlns:a16="http://schemas.microsoft.com/office/drawing/2014/main" id="{4ECAD39F-030A-458E-A6E9-A4A5A0B72E0C}"/>
              </a:ext>
            </a:extLst>
          </p:cNvPr>
          <p:cNvSpPr>
            <a:spLocks noGrp="1"/>
          </p:cNvSpPr>
          <p:nvPr>
            <p:ph sz="half" idx="4294967295"/>
          </p:nvPr>
        </p:nvSpPr>
        <p:spPr>
          <a:xfrm>
            <a:off x="6635463" y="317148"/>
            <a:ext cx="5363880" cy="6404327"/>
          </a:xfrm>
        </p:spPr>
        <p:txBody>
          <a:bodyPr>
            <a:noAutofit/>
          </a:bodyPr>
          <a:lstStyle/>
          <a:p>
            <a:pPr marL="0" indent="0">
              <a:spcBef>
                <a:spcPts val="600"/>
              </a:spcBef>
              <a:buNone/>
            </a:pPr>
            <a:r>
              <a:rPr lang="en-US" b="1" dirty="0"/>
              <a:t>Capital Budget</a:t>
            </a:r>
          </a:p>
          <a:p>
            <a:pPr>
              <a:lnSpc>
                <a:spcPct val="110000"/>
              </a:lnSpc>
              <a:spcBef>
                <a:spcPts val="600"/>
              </a:spcBef>
            </a:pPr>
            <a:r>
              <a:rPr lang="en-US" dirty="0"/>
              <a:t>Engineering, permitting, some construction, monitoring, grants to partners for project costs</a:t>
            </a:r>
          </a:p>
          <a:p>
            <a:pPr>
              <a:lnSpc>
                <a:spcPct val="110000"/>
              </a:lnSpc>
              <a:spcBef>
                <a:spcPts val="600"/>
              </a:spcBef>
            </a:pPr>
            <a:r>
              <a:rPr lang="en-US" dirty="0"/>
              <a:t>Funding comes from Env. Bond Bill</a:t>
            </a:r>
          </a:p>
          <a:p>
            <a:pPr>
              <a:lnSpc>
                <a:spcPct val="110000"/>
              </a:lnSpc>
              <a:spcBef>
                <a:spcPts val="600"/>
              </a:spcBef>
            </a:pPr>
            <a:r>
              <a:rPr lang="en-US" dirty="0"/>
              <a:t>~ $8 million / year</a:t>
            </a:r>
          </a:p>
          <a:p>
            <a:pPr marL="0" indent="0">
              <a:spcBef>
                <a:spcPts val="600"/>
              </a:spcBef>
              <a:buNone/>
            </a:pPr>
            <a:r>
              <a:rPr lang="en-US" b="1" dirty="0"/>
              <a:t>One-time Funds</a:t>
            </a:r>
          </a:p>
          <a:p>
            <a:pPr>
              <a:spcBef>
                <a:spcPts val="600"/>
              </a:spcBef>
            </a:pPr>
            <a:r>
              <a:rPr lang="en-US" dirty="0"/>
              <a:t>American Rescue Plan Act funds:</a:t>
            </a:r>
          </a:p>
          <a:p>
            <a:pPr lvl="1">
              <a:spcBef>
                <a:spcPts val="600"/>
              </a:spcBef>
              <a:buFont typeface="Wingdings" panose="05000000000000000000" pitchFamily="2" charset="2"/>
              <a:buChar char="§"/>
            </a:pPr>
            <a:r>
              <a:rPr lang="en-US" sz="2800" dirty="0"/>
              <a:t>$35 million in 2022</a:t>
            </a:r>
          </a:p>
          <a:p>
            <a:pPr lvl="1">
              <a:spcBef>
                <a:spcPts val="600"/>
              </a:spcBef>
              <a:buFont typeface="Wingdings" panose="05000000000000000000" pitchFamily="2" charset="2"/>
              <a:buChar char="§"/>
            </a:pPr>
            <a:r>
              <a:rPr lang="en-US" sz="2800" dirty="0"/>
              <a:t>$6 million in 2023</a:t>
            </a:r>
          </a:p>
        </p:txBody>
      </p:sp>
    </p:spTree>
    <p:extLst>
      <p:ext uri="{BB962C8B-B14F-4D97-AF65-F5344CB8AC3E}">
        <p14:creationId xmlns:p14="http://schemas.microsoft.com/office/powerpoint/2010/main" val="20162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D5630-82A4-FC69-A470-90B3506E22F3}"/>
              </a:ext>
            </a:extLst>
          </p:cNvPr>
          <p:cNvSpPr>
            <a:spLocks noGrp="1"/>
          </p:cNvSpPr>
          <p:nvPr>
            <p:ph type="title"/>
          </p:nvPr>
        </p:nvSpPr>
        <p:spPr>
          <a:xfrm>
            <a:off x="617605" y="147641"/>
            <a:ext cx="6002110" cy="1495425"/>
          </a:xfrm>
        </p:spPr>
        <p:txBody>
          <a:bodyPr vert="horz" lIns="91440" tIns="45720" rIns="91440" bIns="45720" rtlCol="0" anchor="ctr">
            <a:normAutofit/>
          </a:bodyPr>
          <a:lstStyle/>
          <a:p>
            <a:r>
              <a:rPr lang="en-US" sz="4000" dirty="0">
                <a:latin typeface="+mn-lt"/>
              </a:rPr>
              <a:t>Practical benefits to the Commonwealth from DER</a:t>
            </a:r>
          </a:p>
        </p:txBody>
      </p:sp>
      <p:sp>
        <p:nvSpPr>
          <p:cNvPr id="3" name="Content Placeholder 2">
            <a:extLst>
              <a:ext uri="{FF2B5EF4-FFF2-40B4-BE49-F238E27FC236}">
                <a16:creationId xmlns:a16="http://schemas.microsoft.com/office/drawing/2014/main" id="{B958A20B-D870-1D82-F557-CCBBFAFF2A57}"/>
              </a:ext>
            </a:extLst>
          </p:cNvPr>
          <p:cNvSpPr>
            <a:spLocks noGrp="1"/>
          </p:cNvSpPr>
          <p:nvPr>
            <p:ph sz="half" idx="1"/>
          </p:nvPr>
        </p:nvSpPr>
        <p:spPr>
          <a:xfrm>
            <a:off x="469318" y="1657748"/>
            <a:ext cx="6440260" cy="5052611"/>
          </a:xfrm>
        </p:spPr>
        <p:txBody>
          <a:bodyPr vert="horz" lIns="91440" tIns="45720" rIns="91440" bIns="45720" rtlCol="0">
            <a:normAutofit/>
          </a:bodyPr>
          <a:lstStyle/>
          <a:p>
            <a:pPr marL="457200" indent="-457200">
              <a:buAutoNum type="arabicPeriod"/>
            </a:pPr>
            <a:r>
              <a:rPr lang="en-US" dirty="0"/>
              <a:t>Hands-on help for small towns with limited capacity</a:t>
            </a:r>
          </a:p>
          <a:p>
            <a:pPr marL="457200" indent="-457200">
              <a:buAutoNum type="arabicPeriod"/>
            </a:pPr>
            <a:r>
              <a:rPr lang="en-US" dirty="0"/>
              <a:t>Larger towns get training / guidance / nudges in the right direction</a:t>
            </a:r>
          </a:p>
          <a:p>
            <a:pPr marL="457200" indent="-457200">
              <a:buFont typeface="Arial" panose="020B0604020202020204" pitchFamily="34" charset="0"/>
              <a:buAutoNum type="arabicPeriod"/>
            </a:pPr>
            <a:r>
              <a:rPr lang="en-US" dirty="0"/>
              <a:t>DER brings federal $$ to communities that don’t have capacity to write grants</a:t>
            </a:r>
          </a:p>
          <a:p>
            <a:pPr marL="457200" indent="-457200">
              <a:buAutoNum type="arabicPeriod"/>
            </a:pPr>
            <a:r>
              <a:rPr lang="en-US" dirty="0"/>
              <a:t>Restoration is integrated into state strategies, plans, policies</a:t>
            </a:r>
          </a:p>
          <a:p>
            <a:pPr marL="457200" indent="-457200">
              <a:buAutoNum type="arabicPeriod"/>
            </a:pPr>
            <a:r>
              <a:rPr lang="en-US" dirty="0"/>
              <a:t>Restoration is seen as a good business decision for communities, not a niche activity</a:t>
            </a:r>
          </a:p>
          <a:p>
            <a:pPr marL="457200" indent="-457200">
              <a:buAutoNum type="arabicPeriod"/>
            </a:pPr>
            <a:endParaRPr lang="en-US" dirty="0"/>
          </a:p>
        </p:txBody>
      </p:sp>
      <p:pic>
        <p:nvPicPr>
          <p:cNvPr id="5" name="Picture 4" descr="A picture containing sky, outdoor, ground, water&#10;&#10;Description automatically generated">
            <a:extLst>
              <a:ext uri="{FF2B5EF4-FFF2-40B4-BE49-F238E27FC236}">
                <a16:creationId xmlns:a16="http://schemas.microsoft.com/office/drawing/2014/main" id="{BD659DDA-F125-D2E6-C481-100D2BC23F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117992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ssy field with trees in the background&#10;&#10;Description automatically generated">
            <a:extLst>
              <a:ext uri="{FF2B5EF4-FFF2-40B4-BE49-F238E27FC236}">
                <a16:creationId xmlns:a16="http://schemas.microsoft.com/office/drawing/2014/main" id="{FEAD08F5-6B21-479F-95E2-7FA98A60BE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47" y="1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1742AD-AD19-4911-9B3D-0B630607F7DF}"/>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a:solidFill>
                  <a:srgbClr val="FFFFFF"/>
                </a:solidFill>
                <a:latin typeface="+mj-lt"/>
                <a:ea typeface="+mj-ea"/>
                <a:cs typeface="+mj-cs"/>
              </a:rPr>
              <a:t>Thank you!</a:t>
            </a:r>
          </a:p>
          <a:p>
            <a:pPr algn="ctr">
              <a:lnSpc>
                <a:spcPct val="90000"/>
              </a:lnSpc>
              <a:spcBef>
                <a:spcPct val="0"/>
              </a:spcBef>
              <a:spcAft>
                <a:spcPts val="600"/>
              </a:spcAft>
            </a:pPr>
            <a:r>
              <a:rPr lang="en-US" sz="5200">
                <a:solidFill>
                  <a:srgbClr val="FFFFFF"/>
                </a:solidFill>
                <a:latin typeface="+mj-lt"/>
                <a:ea typeface="+mj-ea"/>
                <a:cs typeface="+mj-cs"/>
              </a:rPr>
              <a:t>Beth.Lambert@mass.gov</a:t>
            </a:r>
          </a:p>
        </p:txBody>
      </p:sp>
    </p:spTree>
    <p:extLst>
      <p:ext uri="{BB962C8B-B14F-4D97-AF65-F5344CB8AC3E}">
        <p14:creationId xmlns:p14="http://schemas.microsoft.com/office/powerpoint/2010/main" val="398181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ree, outdoor&#10;&#10;Description automatically generated">
            <a:extLst>
              <a:ext uri="{FF2B5EF4-FFF2-40B4-BE49-F238E27FC236}">
                <a16:creationId xmlns:a16="http://schemas.microsoft.com/office/drawing/2014/main" id="{7F85B4E9-80EA-4446-1FAE-DD4381F1A0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5648" y="-133770"/>
            <a:ext cx="3174339" cy="3792174"/>
          </a:xfrm>
          <a:prstGeom prst="rect">
            <a:avLst/>
          </a:prstGeom>
        </p:spPr>
      </p:pic>
      <p:pic>
        <p:nvPicPr>
          <p:cNvPr id="23" name="Picture 22" descr="A picture containing tree, outdoor, sky, person&#10;&#10;Description automatically generated">
            <a:extLst>
              <a:ext uri="{FF2B5EF4-FFF2-40B4-BE49-F238E27FC236}">
                <a16:creationId xmlns:a16="http://schemas.microsoft.com/office/drawing/2014/main" id="{37D2A906-D67B-367A-60A0-81F9203AC5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4209091" y="175147"/>
            <a:ext cx="3792174" cy="3174339"/>
          </a:xfrm>
          <a:prstGeom prst="rect">
            <a:avLst/>
          </a:prstGeom>
        </p:spPr>
      </p:pic>
      <p:pic>
        <p:nvPicPr>
          <p:cNvPr id="5" name="Picture 4" descr="A group of people in reflective vests&#10;&#10;Description automatically generated">
            <a:extLst>
              <a:ext uri="{FF2B5EF4-FFF2-40B4-BE49-F238E27FC236}">
                <a16:creationId xmlns:a16="http://schemas.microsoft.com/office/drawing/2014/main" id="{7DD04C83-371D-4C10-7777-E10451ACB2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rot="10800000">
            <a:off x="205637" y="3505598"/>
            <a:ext cx="3792174" cy="3174339"/>
          </a:xfrm>
          <a:prstGeom prst="rect">
            <a:avLst/>
          </a:prstGeom>
        </p:spPr>
      </p:pic>
      <p:pic>
        <p:nvPicPr>
          <p:cNvPr id="20" name="Picture 19" descr="A picture containing tree, outdoor, nature&#10;&#10;Description automatically generated">
            <a:extLst>
              <a:ext uri="{FF2B5EF4-FFF2-40B4-BE49-F238E27FC236}">
                <a16:creationId xmlns:a16="http://schemas.microsoft.com/office/drawing/2014/main" id="{6A1251E8-F295-E8BD-8CE9-C7B36D4994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4"/>
          <a:stretch/>
        </p:blipFill>
        <p:spPr>
          <a:xfrm rot="10800000">
            <a:off x="8188574" y="178060"/>
            <a:ext cx="3792174" cy="3171426"/>
          </a:xfrm>
          <a:prstGeom prst="rect">
            <a:avLst/>
          </a:prstGeom>
        </p:spPr>
      </p:pic>
      <p:pic>
        <p:nvPicPr>
          <p:cNvPr id="3" name="Picture 2" descr="A construction site with a crane&#10;&#10;Description automatically generated">
            <a:extLst>
              <a:ext uri="{FF2B5EF4-FFF2-40B4-BE49-F238E27FC236}">
                <a16:creationId xmlns:a16="http://schemas.microsoft.com/office/drawing/2014/main" id="{84A01C46-57B5-7051-8718-D7EB1336A0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
          <a:stretch/>
        </p:blipFill>
        <p:spPr>
          <a:xfrm>
            <a:off x="4203448" y="3508511"/>
            <a:ext cx="3792174" cy="3171426"/>
          </a:xfrm>
          <a:prstGeom prst="rect">
            <a:avLst/>
          </a:prstGeom>
        </p:spPr>
      </p:pic>
      <p:pic>
        <p:nvPicPr>
          <p:cNvPr id="11" name="Picture 10" descr="A group of people posing for a photo&#10;&#10;Description automatically generated with medium confidence">
            <a:extLst>
              <a:ext uri="{FF2B5EF4-FFF2-40B4-BE49-F238E27FC236}">
                <a16:creationId xmlns:a16="http://schemas.microsoft.com/office/drawing/2014/main" id="{A8B53130-2641-EA3D-78B4-4E33AA4534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
          <a:stretch/>
        </p:blipFill>
        <p:spPr>
          <a:xfrm>
            <a:off x="8188574" y="3508511"/>
            <a:ext cx="3792174" cy="3171426"/>
          </a:xfrm>
          <a:prstGeom prst="rect">
            <a:avLst/>
          </a:prstGeom>
        </p:spPr>
      </p:pic>
    </p:spTree>
    <p:extLst>
      <p:ext uri="{BB962C8B-B14F-4D97-AF65-F5344CB8AC3E}">
        <p14:creationId xmlns:p14="http://schemas.microsoft.com/office/powerpoint/2010/main" val="247166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C5510-6A66-4BC3-B7F0-594159CAA117}"/>
              </a:ext>
            </a:extLst>
          </p:cNvPr>
          <p:cNvSpPr>
            <a:spLocks noGrp="1"/>
          </p:cNvSpPr>
          <p:nvPr>
            <p:ph type="title"/>
          </p:nvPr>
        </p:nvSpPr>
        <p:spPr>
          <a:xfrm>
            <a:off x="8279529" y="-362079"/>
            <a:ext cx="3967213" cy="1082118"/>
          </a:xfrm>
        </p:spPr>
        <p:txBody>
          <a:bodyPr vert="horz" lIns="91440" tIns="45720" rIns="91440" bIns="45720" rtlCol="0" anchor="b">
            <a:normAutofit/>
          </a:bodyPr>
          <a:lstStyle/>
          <a:p>
            <a:r>
              <a:rPr lang="en-US" sz="3200" dirty="0">
                <a:latin typeface="+mn-lt"/>
              </a:rPr>
              <a:t>Today’s Presentation</a:t>
            </a:r>
          </a:p>
        </p:txBody>
      </p:sp>
      <p:pic>
        <p:nvPicPr>
          <p:cNvPr id="7" name="Content Placeholder 6" descr="A picture containing outdoor, sky, tree, power shovel&#10;&#10;Description automatically generated">
            <a:extLst>
              <a:ext uri="{FF2B5EF4-FFF2-40B4-BE49-F238E27FC236}">
                <a16:creationId xmlns:a16="http://schemas.microsoft.com/office/drawing/2014/main" id="{BEF5CBCF-1181-5A11-92DA-631C0E406E4F}"/>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4" name="Content Placeholder 3">
            <a:extLst>
              <a:ext uri="{FF2B5EF4-FFF2-40B4-BE49-F238E27FC236}">
                <a16:creationId xmlns:a16="http://schemas.microsoft.com/office/drawing/2014/main" id="{CDAB1A95-7177-4C5B-8261-9E8FDE623B09}"/>
              </a:ext>
            </a:extLst>
          </p:cNvPr>
          <p:cNvSpPr>
            <a:spLocks noGrp="1"/>
          </p:cNvSpPr>
          <p:nvPr>
            <p:ph sz="half" idx="2"/>
          </p:nvPr>
        </p:nvSpPr>
        <p:spPr>
          <a:xfrm>
            <a:off x="8382873" y="720039"/>
            <a:ext cx="3552827" cy="5094835"/>
          </a:xfrm>
        </p:spPr>
        <p:txBody>
          <a:bodyPr vert="horz" lIns="91440" tIns="45720" rIns="91440" bIns="45720" rtlCol="0">
            <a:noAutofit/>
          </a:bodyPr>
          <a:lstStyle/>
          <a:p>
            <a:pPr indent="-228600" defTabSz="914400">
              <a:lnSpc>
                <a:spcPct val="90000"/>
              </a:lnSpc>
            </a:pPr>
            <a:r>
              <a:rPr lang="en-US" sz="2800" dirty="0"/>
              <a:t>Background on the MA Division of Ecological Restoration (DER)</a:t>
            </a:r>
          </a:p>
          <a:p>
            <a:pPr indent="-228600" defTabSz="914400">
              <a:lnSpc>
                <a:spcPct val="90000"/>
              </a:lnSpc>
            </a:pPr>
            <a:r>
              <a:rPr lang="en-US" sz="2800" dirty="0"/>
              <a:t>What DER does</a:t>
            </a:r>
          </a:p>
          <a:p>
            <a:pPr indent="-228600" defTabSz="914400">
              <a:lnSpc>
                <a:spcPct val="90000"/>
              </a:lnSpc>
            </a:pPr>
            <a:r>
              <a:rPr lang="en-US" dirty="0"/>
              <a:t>Lessons learned from building a statewide river and wetland restoration program</a:t>
            </a:r>
            <a:endParaRPr lang="en-US" sz="2800" dirty="0"/>
          </a:p>
          <a:p>
            <a:pPr indent="-228600" defTabSz="914400">
              <a:lnSpc>
                <a:spcPct val="90000"/>
              </a:lnSpc>
            </a:pPr>
            <a:r>
              <a:rPr lang="en-US" sz="2800" dirty="0"/>
              <a:t>Vision for the future</a:t>
            </a:r>
          </a:p>
        </p:txBody>
      </p:sp>
      <p:sp>
        <p:nvSpPr>
          <p:cNvPr id="24" name="Rectangle 2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09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CFCEF-A6D5-6163-BC5D-6389D1B546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929" y="713715"/>
            <a:ext cx="6968210" cy="4305262"/>
          </a:xfrm>
          <a:prstGeom prst="rect">
            <a:avLst/>
          </a:prstGeom>
        </p:spPr>
      </p:pic>
      <p:sp>
        <p:nvSpPr>
          <p:cNvPr id="3" name="Title 1">
            <a:extLst>
              <a:ext uri="{FF2B5EF4-FFF2-40B4-BE49-F238E27FC236}">
                <a16:creationId xmlns:a16="http://schemas.microsoft.com/office/drawing/2014/main" id="{8360A98E-D3CE-38FB-EB53-B4D5A2AEC6D8}"/>
              </a:ext>
            </a:extLst>
          </p:cNvPr>
          <p:cNvSpPr txBox="1">
            <a:spLocks/>
          </p:cNvSpPr>
          <p:nvPr/>
        </p:nvSpPr>
        <p:spPr>
          <a:xfrm>
            <a:off x="0" y="227840"/>
            <a:ext cx="12192000" cy="7435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dirty="0">
                <a:latin typeface="+mn-lt"/>
              </a:rPr>
              <a:t>3. Build restoration capacity statewide</a:t>
            </a:r>
            <a:endParaRPr kumimoji="0" lang="en-US" sz="3600" i="0" u="none" strike="noStrike" kern="1200" cap="none" spc="0" normalizeH="0" baseline="0" noProof="0" dirty="0">
              <a:ln>
                <a:noFill/>
              </a:ln>
              <a:effectLst/>
              <a:uLnTx/>
              <a:uFillTx/>
              <a:latin typeface="+mn-lt"/>
              <a:ea typeface="+mj-ea"/>
              <a:cs typeface="+mj-cs"/>
            </a:endParaRPr>
          </a:p>
        </p:txBody>
      </p:sp>
      <p:sp>
        <p:nvSpPr>
          <p:cNvPr id="17" name="TextBox 16">
            <a:extLst>
              <a:ext uri="{FF2B5EF4-FFF2-40B4-BE49-F238E27FC236}">
                <a16:creationId xmlns:a16="http://schemas.microsoft.com/office/drawing/2014/main" id="{D7563BE3-4B8E-2650-25E8-B96DECEB5892}"/>
              </a:ext>
            </a:extLst>
          </p:cNvPr>
          <p:cNvSpPr txBox="1"/>
          <p:nvPr/>
        </p:nvSpPr>
        <p:spPr>
          <a:xfrm>
            <a:off x="123597" y="858852"/>
            <a:ext cx="5329548" cy="3970318"/>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defRPr/>
            </a:pPr>
            <a:r>
              <a:rPr lang="en-US" sz="2800" dirty="0">
                <a:latin typeface="Aptos" panose="020B0004020202020204" pitchFamily="34" charset="0"/>
              </a:rPr>
              <a:t>Establish additional regional restoration hubs at watershed orgs, other regional orgs.</a:t>
            </a:r>
          </a:p>
          <a:p>
            <a:pPr marL="342900" lvl="0" indent="-342900">
              <a:buFont typeface="Arial" panose="020B0604020202020204" pitchFamily="34" charset="0"/>
              <a:buChar char="•"/>
              <a:defRPr/>
            </a:pPr>
            <a:r>
              <a:rPr lang="en-US" sz="2800" dirty="0">
                <a:latin typeface="Aptos" panose="020B0004020202020204" pitchFamily="34" charset="0"/>
              </a:rPr>
              <a:t>Combine incentive funding with technical assistance</a:t>
            </a:r>
          </a:p>
          <a:p>
            <a:pPr marL="342900" lvl="0" indent="-342900">
              <a:buFont typeface="Arial" panose="020B0604020202020204" pitchFamily="34" charset="0"/>
              <a:buChar char="•"/>
              <a:defRPr/>
            </a:pPr>
            <a:r>
              <a:rPr lang="en-US" sz="2800" dirty="0">
                <a:latin typeface="Aptos" panose="020B0004020202020204" pitchFamily="34" charset="0"/>
              </a:rPr>
              <a:t>Based on needs assessment, build new programs for restoration knowledge-sharing, training</a:t>
            </a:r>
          </a:p>
        </p:txBody>
      </p:sp>
      <p:sp>
        <p:nvSpPr>
          <p:cNvPr id="12" name="TextBox 11">
            <a:extLst>
              <a:ext uri="{FF2B5EF4-FFF2-40B4-BE49-F238E27FC236}">
                <a16:creationId xmlns:a16="http://schemas.microsoft.com/office/drawing/2014/main" id="{7DAB2C26-8B43-DBA2-C5BA-0D0EDE3B8B31}"/>
              </a:ext>
            </a:extLst>
          </p:cNvPr>
          <p:cNvSpPr txBox="1"/>
          <p:nvPr/>
        </p:nvSpPr>
        <p:spPr>
          <a:xfrm>
            <a:off x="187344" y="6007364"/>
            <a:ext cx="12562916" cy="4070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000" b="0" i="1" u="none" strike="noStrike" kern="1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If scaled up, Partnerships Program could be a major mechanism for ramping up restoration across the state.  </a:t>
            </a:r>
          </a:p>
        </p:txBody>
      </p:sp>
      <p:grpSp>
        <p:nvGrpSpPr>
          <p:cNvPr id="18" name="Group 17">
            <a:extLst>
              <a:ext uri="{FF2B5EF4-FFF2-40B4-BE49-F238E27FC236}">
                <a16:creationId xmlns:a16="http://schemas.microsoft.com/office/drawing/2014/main" id="{BA24FF4B-15D6-5A98-C3E9-8BFD6658CD8B}"/>
              </a:ext>
            </a:extLst>
          </p:cNvPr>
          <p:cNvGrpSpPr/>
          <p:nvPr/>
        </p:nvGrpSpPr>
        <p:grpSpPr>
          <a:xfrm>
            <a:off x="1093" y="4935511"/>
            <a:ext cx="12400767" cy="1922489"/>
            <a:chOff x="502742" y="6105193"/>
            <a:chExt cx="12400767" cy="1922489"/>
          </a:xfrm>
        </p:grpSpPr>
        <p:pic>
          <p:nvPicPr>
            <p:cNvPr id="24" name="Picture 23" descr="A picture containing tree, outdoor, water, rock&#10;&#10;Description automatically generated">
              <a:extLst>
                <a:ext uri="{FF2B5EF4-FFF2-40B4-BE49-F238E27FC236}">
                  <a16:creationId xmlns:a16="http://schemas.microsoft.com/office/drawing/2014/main" id="{DB8D1777-56A5-C8D2-EFFA-56104C68F41B}"/>
                </a:ext>
              </a:extLst>
            </p:cNvPr>
            <p:cNvPicPr>
              <a:picLocks noChangeAspect="1"/>
            </p:cNvPicPr>
            <p:nvPr/>
          </p:nvPicPr>
          <p:blipFill>
            <a:blip r:embed="rId4" cstate="email">
              <a:extLst>
                <a:ext uri="{28A0092B-C50C-407E-A947-70E740481C1C}">
                  <a14:useLocalDpi xmlns:a14="http://schemas.microsoft.com/office/drawing/2010/main"/>
                </a:ext>
              </a:extLst>
            </a:blip>
            <a:srcRect b="-137"/>
            <a:stretch/>
          </p:blipFill>
          <p:spPr>
            <a:xfrm>
              <a:off x="502742" y="6105193"/>
              <a:ext cx="2290213" cy="1915529"/>
            </a:xfrm>
            <a:prstGeom prst="rect">
              <a:avLst/>
            </a:prstGeom>
          </p:spPr>
        </p:pic>
        <p:pic>
          <p:nvPicPr>
            <p:cNvPr id="6" name="Picture 5">
              <a:extLst>
                <a:ext uri="{FF2B5EF4-FFF2-40B4-BE49-F238E27FC236}">
                  <a16:creationId xmlns:a16="http://schemas.microsoft.com/office/drawing/2014/main" id="{47EB5699-8D03-3C35-5C3B-509DEA323D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0189" y="6105193"/>
              <a:ext cx="2563318" cy="1903750"/>
            </a:xfrm>
            <a:prstGeom prst="rect">
              <a:avLst/>
            </a:prstGeom>
          </p:spPr>
        </p:pic>
        <p:pic>
          <p:nvPicPr>
            <p:cNvPr id="13" name="Picture 12" descr="A group of people standing outside&#10;&#10;AI-generated content may be incorrect.">
              <a:extLst>
                <a:ext uri="{FF2B5EF4-FFF2-40B4-BE49-F238E27FC236}">
                  <a16:creationId xmlns:a16="http://schemas.microsoft.com/office/drawing/2014/main" id="{9A1D8363-65D2-E4DE-EB10-34A0F1A150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7275" y="6105193"/>
              <a:ext cx="2544949" cy="1908712"/>
            </a:xfrm>
            <a:prstGeom prst="rect">
              <a:avLst/>
            </a:prstGeom>
          </p:spPr>
        </p:pic>
        <p:pic>
          <p:nvPicPr>
            <p:cNvPr id="9" name="Picture 8" descr="A group of people sitting around a table watching a presentation&#10;&#10;AI-generated content may be incorrect.">
              <a:extLst>
                <a:ext uri="{FF2B5EF4-FFF2-40B4-BE49-F238E27FC236}">
                  <a16:creationId xmlns:a16="http://schemas.microsoft.com/office/drawing/2014/main" id="{F95A46A0-2657-8533-CB33-FDC34B334F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47967" y="6105193"/>
              <a:ext cx="2563318" cy="1922489"/>
            </a:xfrm>
            <a:prstGeom prst="rect">
              <a:avLst/>
            </a:prstGeom>
          </p:spPr>
        </p:pic>
        <p:pic>
          <p:nvPicPr>
            <p:cNvPr id="15" name="Picture 14" descr="A picture containing tree, outdoor, person, people&#10;&#10;AI-generated content may be incorrect.">
              <a:extLst>
                <a:ext uri="{FF2B5EF4-FFF2-40B4-BE49-F238E27FC236}">
                  <a16:creationId xmlns:a16="http://schemas.microsoft.com/office/drawing/2014/main" id="{70CAE57F-C624-57A6-0188-62F433B5C0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40192" y="6105193"/>
              <a:ext cx="2563317" cy="1922488"/>
            </a:xfrm>
            <a:prstGeom prst="rect">
              <a:avLst/>
            </a:prstGeom>
          </p:spPr>
        </p:pic>
        <p:pic>
          <p:nvPicPr>
            <p:cNvPr id="16" name="Picture 15">
              <a:extLst>
                <a:ext uri="{FF2B5EF4-FFF2-40B4-BE49-F238E27FC236}">
                  <a16:creationId xmlns:a16="http://schemas.microsoft.com/office/drawing/2014/main" id="{8D82CEF0-2467-E410-7A57-7610AF825F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56972" y="6105193"/>
              <a:ext cx="1428765" cy="1908712"/>
            </a:xfrm>
            <a:prstGeom prst="rect">
              <a:avLst/>
            </a:prstGeom>
          </p:spPr>
        </p:pic>
      </p:grpSp>
    </p:spTree>
    <p:extLst>
      <p:ext uri="{BB962C8B-B14F-4D97-AF65-F5344CB8AC3E}">
        <p14:creationId xmlns:p14="http://schemas.microsoft.com/office/powerpoint/2010/main" val="252571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3884-4E4E-FF26-AD17-72A1019E12A3}"/>
              </a:ext>
            </a:extLst>
          </p:cNvPr>
          <p:cNvSpPr>
            <a:spLocks noGrp="1"/>
          </p:cNvSpPr>
          <p:nvPr>
            <p:ph type="title"/>
          </p:nvPr>
        </p:nvSpPr>
        <p:spPr>
          <a:xfrm>
            <a:off x="762000" y="1138036"/>
            <a:ext cx="4085665" cy="681239"/>
          </a:xfrm>
        </p:spPr>
        <p:txBody>
          <a:bodyPr vert="horz" lIns="91440" tIns="45720" rIns="91440" bIns="45720" rtlCol="0" anchor="t">
            <a:normAutofit/>
          </a:bodyPr>
          <a:lstStyle/>
          <a:p>
            <a:r>
              <a:rPr lang="en-US" sz="3600" dirty="0">
                <a:latin typeface="+mn-lt"/>
              </a:rPr>
              <a:t>Scaling up cont’d</a:t>
            </a:r>
          </a:p>
        </p:txBody>
      </p:sp>
      <p:sp>
        <p:nvSpPr>
          <p:cNvPr id="4" name="Content Placeholder 3">
            <a:extLst>
              <a:ext uri="{FF2B5EF4-FFF2-40B4-BE49-F238E27FC236}">
                <a16:creationId xmlns:a16="http://schemas.microsoft.com/office/drawing/2014/main" id="{16F86C2E-A6F4-3799-CAA8-EA793E46FCFE}"/>
              </a:ext>
            </a:extLst>
          </p:cNvPr>
          <p:cNvSpPr>
            <a:spLocks noGrp="1"/>
          </p:cNvSpPr>
          <p:nvPr>
            <p:ph sz="half" idx="2"/>
          </p:nvPr>
        </p:nvSpPr>
        <p:spPr>
          <a:xfrm>
            <a:off x="762000" y="1943101"/>
            <a:ext cx="4724400" cy="4323108"/>
          </a:xfrm>
        </p:spPr>
        <p:txBody>
          <a:bodyPr vert="horz" lIns="91440" tIns="45720" rIns="91440" bIns="45720" rtlCol="0">
            <a:normAutofit/>
          </a:bodyPr>
          <a:lstStyle/>
          <a:p>
            <a:pPr marL="57150" indent="0">
              <a:buNone/>
            </a:pPr>
            <a:r>
              <a:rPr lang="en-US" dirty="0"/>
              <a:t>4. Reduce cost and accelerate speed of regulatory process</a:t>
            </a:r>
          </a:p>
          <a:p>
            <a:pPr marL="57150" indent="0">
              <a:buNone/>
            </a:pPr>
            <a:r>
              <a:rPr lang="en-US" dirty="0"/>
              <a:t>5. Codify the Division of Ecological Restoration in state statute</a:t>
            </a:r>
          </a:p>
          <a:p>
            <a:pPr marL="57150" indent="0">
              <a:buNone/>
            </a:pPr>
            <a:r>
              <a:rPr lang="en-US" b="1" dirty="0"/>
              <a:t>6. Establish dedicated funding source for aquatic habitat restoration</a:t>
            </a:r>
          </a:p>
        </p:txBody>
      </p:sp>
      <p:pic>
        <p:nvPicPr>
          <p:cNvPr id="7" name="Content Placeholder 6" descr="A picture containing tree, outdoor, grass, plant&#10;&#10;AI-generated content may be incorrect.">
            <a:extLst>
              <a:ext uri="{FF2B5EF4-FFF2-40B4-BE49-F238E27FC236}">
                <a16:creationId xmlns:a16="http://schemas.microsoft.com/office/drawing/2014/main" id="{7F022C9B-C3A4-AA22-F978-4A492DBE59C6}"/>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5650992" y="10"/>
            <a:ext cx="6541008" cy="6857990"/>
          </a:xfrm>
          <a:prstGeom prst="rect">
            <a:avLst/>
          </a:prstGeom>
        </p:spPr>
      </p:pic>
    </p:spTree>
    <p:extLst>
      <p:ext uri="{BB962C8B-B14F-4D97-AF65-F5344CB8AC3E}">
        <p14:creationId xmlns:p14="http://schemas.microsoft.com/office/powerpoint/2010/main" val="44219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field&#10;&#10;Description automatically generated">
            <a:extLst>
              <a:ext uri="{FF2B5EF4-FFF2-40B4-BE49-F238E27FC236}">
                <a16:creationId xmlns:a16="http://schemas.microsoft.com/office/drawing/2014/main" id="{E882FD63-14F1-420A-AB6A-F639E07BA9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4"/>
          </a:xfrm>
          <a:prstGeom prst="rect">
            <a:avLst/>
          </a:prstGeom>
        </p:spPr>
      </p:pic>
      <p:sp>
        <p:nvSpPr>
          <p:cNvPr id="2" name="TextBox 1">
            <a:extLst>
              <a:ext uri="{FF2B5EF4-FFF2-40B4-BE49-F238E27FC236}">
                <a16:creationId xmlns:a16="http://schemas.microsoft.com/office/drawing/2014/main" id="{8DA2131E-9531-4AC6-AB06-4D8ED70360E2}"/>
              </a:ext>
            </a:extLst>
          </p:cNvPr>
          <p:cNvSpPr txBox="1"/>
          <p:nvPr/>
        </p:nvSpPr>
        <p:spPr>
          <a:xfrm>
            <a:off x="167811" y="136525"/>
            <a:ext cx="11909170" cy="3970318"/>
          </a:xfrm>
          <a:prstGeom prst="rect">
            <a:avLst/>
          </a:prstGeom>
          <a:noFill/>
        </p:spPr>
        <p:txBody>
          <a:bodyPr wrap="square" rtlCol="0">
            <a:spAutoFit/>
          </a:bodyPr>
          <a:lstStyle/>
          <a:p>
            <a:r>
              <a:rPr lang="en-US" sz="2800" dirty="0"/>
              <a:t>The MA Division of Ecological Restoration (est. 2009) restores and protects rivers, wetlands, and watersheds for the benefit of people and the environment</a:t>
            </a:r>
          </a:p>
          <a:p>
            <a:pPr marL="742932" lvl="1" indent="-285744">
              <a:buFont typeface="Arial" panose="020B0604020202020204" pitchFamily="34" charset="0"/>
              <a:buChar char="•"/>
            </a:pPr>
            <a:r>
              <a:rPr lang="en-US" sz="2800" dirty="0"/>
              <a:t>30 staff </a:t>
            </a:r>
          </a:p>
          <a:p>
            <a:pPr marL="742932" lvl="1" indent="-285744">
              <a:buFont typeface="Arial" panose="020B0604020202020204" pitchFamily="34" charset="0"/>
              <a:buChar char="•"/>
            </a:pPr>
            <a:r>
              <a:rPr lang="en-US" sz="2800" dirty="0"/>
              <a:t>Mission-driven</a:t>
            </a:r>
          </a:p>
          <a:p>
            <a:pPr marL="742932" lvl="1" indent="-285744">
              <a:buFont typeface="Arial" panose="020B0604020202020204" pitchFamily="34" charset="0"/>
              <a:buChar char="•"/>
            </a:pPr>
            <a:r>
              <a:rPr lang="en-US" sz="2800" dirty="0"/>
              <a:t>Science-based</a:t>
            </a:r>
          </a:p>
          <a:p>
            <a:pPr marL="742932" lvl="1" indent="-285744">
              <a:buFont typeface="Arial" panose="020B0604020202020204" pitchFamily="34" charset="0"/>
              <a:buChar char="•"/>
            </a:pPr>
            <a:r>
              <a:rPr lang="en-US" sz="2800" dirty="0"/>
              <a:t>Non regulatory</a:t>
            </a:r>
          </a:p>
          <a:p>
            <a:pPr marL="742932" lvl="1" indent="-285744">
              <a:buFont typeface="Arial" panose="020B0604020202020204" pitchFamily="34" charset="0"/>
              <a:buChar char="•"/>
            </a:pPr>
            <a:r>
              <a:rPr lang="en-US" sz="2800" dirty="0"/>
              <a:t>Motivated by nature and partnerships</a:t>
            </a:r>
          </a:p>
          <a:p>
            <a:pPr marL="742932" lvl="1" indent="-285744">
              <a:buFont typeface="Arial" panose="020B0604020202020204" pitchFamily="34" charset="0"/>
              <a:buChar char="•"/>
            </a:pPr>
            <a:r>
              <a:rPr lang="en-US" sz="2800" dirty="0"/>
              <a:t>User-friendly</a:t>
            </a:r>
          </a:p>
          <a:p>
            <a:pPr marL="742932" lvl="1" indent="-285744">
              <a:buFont typeface="Arial" panose="020B0604020202020204" pitchFamily="34" charset="0"/>
              <a:buChar char="•"/>
            </a:pPr>
            <a:r>
              <a:rPr lang="en-US" sz="2800" dirty="0"/>
              <a:t>Build programs based on community need</a:t>
            </a:r>
          </a:p>
        </p:txBody>
      </p:sp>
      <p:sp>
        <p:nvSpPr>
          <p:cNvPr id="6" name="Slide Number Placeholder 5">
            <a:extLst>
              <a:ext uri="{FF2B5EF4-FFF2-40B4-BE49-F238E27FC236}">
                <a16:creationId xmlns:a16="http://schemas.microsoft.com/office/drawing/2014/main" id="{7B920B49-21A5-EA98-08AD-FC01FEC485AC}"/>
              </a:ext>
            </a:extLst>
          </p:cNvPr>
          <p:cNvSpPr>
            <a:spLocks noGrp="1"/>
          </p:cNvSpPr>
          <p:nvPr>
            <p:ph type="sldNum" sz="quarter" idx="12"/>
          </p:nvPr>
        </p:nvSpPr>
        <p:spPr/>
        <p:txBody>
          <a:bodyPr/>
          <a:lstStyle/>
          <a:p>
            <a:fld id="{5FFAA0D7-61AF-4461-954F-22F20C191987}" type="slidenum">
              <a:rPr lang="en-US" smtClean="0"/>
              <a:t>2</a:t>
            </a:fld>
            <a:endParaRPr lang="en-US"/>
          </a:p>
        </p:txBody>
      </p:sp>
    </p:spTree>
    <p:extLst>
      <p:ext uri="{BB962C8B-B14F-4D97-AF65-F5344CB8AC3E}">
        <p14:creationId xmlns:p14="http://schemas.microsoft.com/office/powerpoint/2010/main" val="251502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ley-Driscoll Administration Launches Nation-Leading Plan to Protect Nature and Wildlife">
            <a:extLst>
              <a:ext uri="{FF2B5EF4-FFF2-40B4-BE49-F238E27FC236}">
                <a16:creationId xmlns:a16="http://schemas.microsoft.com/office/drawing/2014/main" id="{1022FB07-DF63-FA62-3D57-FC0AD7AE8B5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245572" y="225694"/>
            <a:ext cx="5452152" cy="640661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807CC3-774F-06B3-36DF-9EAB889B903E}"/>
              </a:ext>
            </a:extLst>
          </p:cNvPr>
          <p:cNvPicPr>
            <a:picLocks noChangeAspect="1"/>
          </p:cNvPicPr>
          <p:nvPr/>
        </p:nvPicPr>
        <p:blipFill>
          <a:blip r:embed="rId4" cstate="email">
            <a:extLst>
              <a:ext uri="{28A0092B-C50C-407E-A947-70E740481C1C}">
                <a14:useLocalDpi xmlns:a14="http://schemas.microsoft.com/office/drawing/2010/main"/>
              </a:ext>
            </a:extLst>
          </a:blip>
          <a:srcRect l="1369" t="1806" r="-1369" b="-1806"/>
          <a:stretch>
            <a:fillRect/>
          </a:stretch>
        </p:blipFill>
        <p:spPr>
          <a:xfrm>
            <a:off x="5975534" y="225694"/>
            <a:ext cx="5851282" cy="640661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656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37501" y="186771"/>
            <a:ext cx="6586492" cy="594465"/>
          </a:xfrm>
        </p:spPr>
        <p:txBody>
          <a:bodyPr vert="horz" lIns="91440" tIns="45720" rIns="91440" bIns="45720" rtlCol="0" anchor="ctr">
            <a:noAutofit/>
          </a:bodyPr>
          <a:lstStyle/>
          <a:p>
            <a:pPr algn="ctr"/>
            <a:r>
              <a:rPr lang="en-US" sz="3200" dirty="0">
                <a:latin typeface="+mn-lt"/>
              </a:rPr>
              <a:t>Division of Ecological Restoration</a:t>
            </a:r>
          </a:p>
        </p:txBody>
      </p:sp>
      <p:sp>
        <p:nvSpPr>
          <p:cNvPr id="3" name="Content Placeholder 2"/>
          <p:cNvSpPr>
            <a:spLocks noGrp="1"/>
          </p:cNvSpPr>
          <p:nvPr>
            <p:ph sz="quarter" idx="1"/>
          </p:nvPr>
        </p:nvSpPr>
        <p:spPr>
          <a:xfrm>
            <a:off x="4961626" y="1069478"/>
            <a:ext cx="7351459" cy="5788517"/>
          </a:xfrm>
        </p:spPr>
        <p:txBody>
          <a:bodyPr vert="horz" lIns="91440" tIns="45720" rIns="91440" bIns="45720" rtlCol="0">
            <a:noAutofit/>
          </a:bodyPr>
          <a:lstStyle/>
          <a:p>
            <a:r>
              <a:rPr lang="en-US" dirty="0"/>
              <a:t>2000s:  Salt marsh led by small state Wetland Restoration Program (CZM).</a:t>
            </a:r>
          </a:p>
          <a:p>
            <a:r>
              <a:rPr lang="en-US" dirty="0"/>
              <a:t>2003-2005 Riverways Program (DFG) leads dam removal, culvert replacement projects</a:t>
            </a:r>
          </a:p>
          <a:p>
            <a:r>
              <a:rPr lang="en-US" dirty="0"/>
              <a:t>2005: Government and NGO task force on opportunities to advance restoration with prioritized recommendations</a:t>
            </a:r>
          </a:p>
          <a:p>
            <a:pPr lvl="1"/>
            <a:r>
              <a:rPr lang="en-US" sz="2800" dirty="0"/>
              <a:t>Recommended creation of a non-regulatory unit to lead and support river and wetland restoration</a:t>
            </a:r>
          </a:p>
          <a:p>
            <a:r>
              <a:rPr lang="en-US" dirty="0"/>
              <a:t>2009: Leaders merge CZM’s Wetlands Program (3 FTEs) with DFG’s Riverways Program (10 FTEs) to create DER</a:t>
            </a:r>
          </a:p>
        </p:txBody>
      </p:sp>
      <p:cxnSp>
        <p:nvCxnSpPr>
          <p:cNvPr id="6" name="Straight Connector 5">
            <a:extLst>
              <a:ext uri="{FF2B5EF4-FFF2-40B4-BE49-F238E27FC236}">
                <a16:creationId xmlns:a16="http://schemas.microsoft.com/office/drawing/2014/main" id="{8146ADC9-A781-4D5D-69CD-A6C04CA08F22}"/>
              </a:ext>
            </a:extLst>
          </p:cNvPr>
          <p:cNvCxnSpPr/>
          <p:nvPr/>
        </p:nvCxnSpPr>
        <p:spPr>
          <a:xfrm>
            <a:off x="4937502" y="923279"/>
            <a:ext cx="6586491" cy="0"/>
          </a:xfrm>
          <a:prstGeom prst="line">
            <a:avLst/>
          </a:prstGeom>
          <a:ln w="53975">
            <a:solidFill>
              <a:schemeClr val="accent1">
                <a:alpha val="99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B8DAEE6-AA9E-718A-DB34-6C60EB631DA1}"/>
              </a:ext>
            </a:extLst>
          </p:cNvPr>
          <p:cNvSpPr/>
          <p:nvPr/>
        </p:nvSpPr>
        <p:spPr>
          <a:xfrm>
            <a:off x="399011" y="133026"/>
            <a:ext cx="2061556" cy="3272121"/>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CC8BA1-063D-9806-FBF2-1D77674EC9E9}"/>
              </a:ext>
            </a:extLst>
          </p:cNvPr>
          <p:cNvSpPr/>
          <p:nvPr/>
        </p:nvSpPr>
        <p:spPr>
          <a:xfrm>
            <a:off x="2783008" y="133026"/>
            <a:ext cx="1832053" cy="3272121"/>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2E43F6-0F35-9EB3-B3AB-8E7D3449FB49}"/>
              </a:ext>
            </a:extLst>
          </p:cNvPr>
          <p:cNvSpPr txBox="1"/>
          <p:nvPr/>
        </p:nvSpPr>
        <p:spPr>
          <a:xfrm>
            <a:off x="489638" y="243430"/>
            <a:ext cx="1880302" cy="3108543"/>
          </a:xfrm>
          <a:prstGeom prst="rect">
            <a:avLst/>
          </a:prstGeom>
          <a:noFill/>
        </p:spPr>
        <p:txBody>
          <a:bodyPr wrap="square" rtlCol="0">
            <a:spAutoFit/>
          </a:bodyPr>
          <a:lstStyle/>
          <a:p>
            <a:pPr algn="ctr"/>
            <a:r>
              <a:rPr lang="en-US" sz="2800" dirty="0">
                <a:solidFill>
                  <a:schemeClr val="bg1"/>
                </a:solidFill>
              </a:rPr>
              <a:t>Wetlands Restoration Program, Coastal Zone </a:t>
            </a:r>
            <a:r>
              <a:rPr lang="en-US" sz="2800" dirty="0" err="1">
                <a:solidFill>
                  <a:schemeClr val="bg1"/>
                </a:solidFill>
              </a:rPr>
              <a:t>Mgmnt</a:t>
            </a:r>
            <a:endParaRPr lang="en-US" sz="2800" dirty="0">
              <a:solidFill>
                <a:schemeClr val="bg1"/>
              </a:solidFill>
            </a:endParaRPr>
          </a:p>
          <a:p>
            <a:pPr algn="ctr"/>
            <a:r>
              <a:rPr lang="en-US" sz="2800" dirty="0">
                <a:solidFill>
                  <a:schemeClr val="bg1"/>
                </a:solidFill>
              </a:rPr>
              <a:t>1998-2009</a:t>
            </a:r>
          </a:p>
        </p:txBody>
      </p:sp>
      <p:sp>
        <p:nvSpPr>
          <p:cNvPr id="11" name="TextBox 10">
            <a:extLst>
              <a:ext uri="{FF2B5EF4-FFF2-40B4-BE49-F238E27FC236}">
                <a16:creationId xmlns:a16="http://schemas.microsoft.com/office/drawing/2014/main" id="{248DE673-5641-1E11-F825-DEB7BA122DC7}"/>
              </a:ext>
            </a:extLst>
          </p:cNvPr>
          <p:cNvSpPr txBox="1"/>
          <p:nvPr/>
        </p:nvSpPr>
        <p:spPr>
          <a:xfrm>
            <a:off x="2758883" y="243430"/>
            <a:ext cx="1880302" cy="2246769"/>
          </a:xfrm>
          <a:prstGeom prst="rect">
            <a:avLst/>
          </a:prstGeom>
          <a:noFill/>
        </p:spPr>
        <p:txBody>
          <a:bodyPr wrap="square" rtlCol="0">
            <a:spAutoFit/>
          </a:bodyPr>
          <a:lstStyle/>
          <a:p>
            <a:pPr algn="ctr"/>
            <a:r>
              <a:rPr lang="en-US" sz="2800" dirty="0">
                <a:solidFill>
                  <a:schemeClr val="bg1"/>
                </a:solidFill>
              </a:rPr>
              <a:t>Riverways Program, Dept. Fish &amp; Game</a:t>
            </a:r>
          </a:p>
          <a:p>
            <a:pPr algn="ctr"/>
            <a:r>
              <a:rPr lang="en-US" sz="2800" dirty="0">
                <a:solidFill>
                  <a:schemeClr val="bg1"/>
                </a:solidFill>
              </a:rPr>
              <a:t>1987-2009</a:t>
            </a:r>
          </a:p>
        </p:txBody>
      </p:sp>
      <p:sp>
        <p:nvSpPr>
          <p:cNvPr id="12" name="Arrow: Striped Right 11">
            <a:extLst>
              <a:ext uri="{FF2B5EF4-FFF2-40B4-BE49-F238E27FC236}">
                <a16:creationId xmlns:a16="http://schemas.microsoft.com/office/drawing/2014/main" id="{976F3619-E086-B159-A75E-D794432123F0}"/>
              </a:ext>
            </a:extLst>
          </p:cNvPr>
          <p:cNvSpPr/>
          <p:nvPr/>
        </p:nvSpPr>
        <p:spPr>
          <a:xfrm rot="5400000">
            <a:off x="1700312" y="3916618"/>
            <a:ext cx="1848340" cy="825399"/>
          </a:xfrm>
          <a:prstGeom prst="stripedRightArrow">
            <a:avLst>
              <a:gd name="adj1" fmla="val 50000"/>
              <a:gd name="adj2" fmla="val 471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99471C-5B95-9309-612D-A872433F01CF}"/>
              </a:ext>
            </a:extLst>
          </p:cNvPr>
          <p:cNvSpPr/>
          <p:nvPr/>
        </p:nvSpPr>
        <p:spPr>
          <a:xfrm>
            <a:off x="121092" y="5170516"/>
            <a:ext cx="4840534" cy="132016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82935EB-C3D1-9160-4827-DA4030AB0389}"/>
              </a:ext>
            </a:extLst>
          </p:cNvPr>
          <p:cNvSpPr txBox="1"/>
          <p:nvPr/>
        </p:nvSpPr>
        <p:spPr>
          <a:xfrm>
            <a:off x="121091" y="5138101"/>
            <a:ext cx="4937502" cy="1384995"/>
          </a:xfrm>
          <a:prstGeom prst="rect">
            <a:avLst/>
          </a:prstGeom>
          <a:noFill/>
        </p:spPr>
        <p:txBody>
          <a:bodyPr wrap="square" rtlCol="0">
            <a:spAutoFit/>
          </a:bodyPr>
          <a:lstStyle/>
          <a:p>
            <a:pPr algn="ctr"/>
            <a:r>
              <a:rPr lang="en-US" sz="2800" dirty="0">
                <a:solidFill>
                  <a:schemeClr val="bg1"/>
                </a:solidFill>
              </a:rPr>
              <a:t>Division of Ecological Restoration, Dept. Fish &amp; Game</a:t>
            </a:r>
          </a:p>
          <a:p>
            <a:pPr algn="ctr"/>
            <a:r>
              <a:rPr lang="en-US" sz="2800" dirty="0">
                <a:solidFill>
                  <a:schemeClr val="bg1"/>
                </a:solidFill>
              </a:rPr>
              <a:t>2009 - </a:t>
            </a:r>
          </a:p>
        </p:txBody>
      </p:sp>
      <p:sp>
        <p:nvSpPr>
          <p:cNvPr id="16" name="Explosion: 8 Points 15">
            <a:extLst>
              <a:ext uri="{FF2B5EF4-FFF2-40B4-BE49-F238E27FC236}">
                <a16:creationId xmlns:a16="http://schemas.microsoft.com/office/drawing/2014/main" id="{13F4BC00-E145-659B-BA7C-6E91EC743650}"/>
              </a:ext>
            </a:extLst>
          </p:cNvPr>
          <p:cNvSpPr/>
          <p:nvPr/>
        </p:nvSpPr>
        <p:spPr>
          <a:xfrm>
            <a:off x="1887487" y="3642467"/>
            <a:ext cx="1402538" cy="903654"/>
          </a:xfrm>
          <a:prstGeom prst="irregularSeal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2C3B912-FDD4-C74C-757C-CA42FC53252C}"/>
              </a:ext>
            </a:extLst>
          </p:cNvPr>
          <p:cNvSpPr txBox="1"/>
          <p:nvPr/>
        </p:nvSpPr>
        <p:spPr>
          <a:xfrm>
            <a:off x="2128658" y="3861848"/>
            <a:ext cx="825399" cy="369332"/>
          </a:xfrm>
          <a:prstGeom prst="rect">
            <a:avLst/>
          </a:prstGeom>
          <a:noFill/>
        </p:spPr>
        <p:txBody>
          <a:bodyPr wrap="square" rtlCol="0">
            <a:spAutoFit/>
          </a:bodyPr>
          <a:lstStyle/>
          <a:p>
            <a:r>
              <a:rPr lang="en-US" dirty="0"/>
              <a:t>Merge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4AC07C-0FEC-1AE4-68A3-7BBE235D86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0883" y="425408"/>
            <a:ext cx="4062513" cy="2518756"/>
          </a:xfrm>
          <a:prstGeom prst="rect">
            <a:avLst/>
          </a:prstGeom>
        </p:spPr>
      </p:pic>
      <p:pic>
        <p:nvPicPr>
          <p:cNvPr id="5" name="Picture 4">
            <a:extLst>
              <a:ext uri="{FF2B5EF4-FFF2-40B4-BE49-F238E27FC236}">
                <a16:creationId xmlns:a16="http://schemas.microsoft.com/office/drawing/2014/main" id="{A850BD01-A252-7774-ED4F-A203AFFEA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5555" y="3543496"/>
            <a:ext cx="4047841" cy="2518756"/>
          </a:xfrm>
          <a:prstGeom prst="rect">
            <a:avLst/>
          </a:prstGeom>
        </p:spPr>
      </p:pic>
      <p:sp>
        <p:nvSpPr>
          <p:cNvPr id="13" name="TextBox 12">
            <a:extLst>
              <a:ext uri="{FF2B5EF4-FFF2-40B4-BE49-F238E27FC236}">
                <a16:creationId xmlns:a16="http://schemas.microsoft.com/office/drawing/2014/main" id="{5EA647AE-FDAB-5093-0888-A75B2C5C5066}"/>
              </a:ext>
            </a:extLst>
          </p:cNvPr>
          <p:cNvSpPr txBox="1"/>
          <p:nvPr/>
        </p:nvSpPr>
        <p:spPr>
          <a:xfrm>
            <a:off x="7250883" y="6062252"/>
            <a:ext cx="4479308" cy="461665"/>
          </a:xfrm>
          <a:prstGeom prst="rect">
            <a:avLst/>
          </a:prstGeom>
          <a:solidFill>
            <a:schemeClr val="bg1"/>
          </a:solidFill>
        </p:spPr>
        <p:txBody>
          <a:bodyPr wrap="square" rtlCol="0">
            <a:spAutoFit/>
          </a:bodyPr>
          <a:lstStyle/>
          <a:p>
            <a:r>
              <a:rPr lang="en-US" sz="2400" dirty="0"/>
              <a:t>3000 dams &amp; 25,000 culverts</a:t>
            </a:r>
          </a:p>
        </p:txBody>
      </p:sp>
      <p:sp>
        <p:nvSpPr>
          <p:cNvPr id="17" name="TextBox 16">
            <a:extLst>
              <a:ext uri="{FF2B5EF4-FFF2-40B4-BE49-F238E27FC236}">
                <a16:creationId xmlns:a16="http://schemas.microsoft.com/office/drawing/2014/main" id="{5B00507C-3259-8FA3-4989-256378194003}"/>
              </a:ext>
            </a:extLst>
          </p:cNvPr>
          <p:cNvSpPr txBox="1"/>
          <p:nvPr/>
        </p:nvSpPr>
        <p:spPr>
          <a:xfrm>
            <a:off x="7190498" y="2967335"/>
            <a:ext cx="4345938" cy="461665"/>
          </a:xfrm>
          <a:prstGeom prst="rect">
            <a:avLst/>
          </a:prstGeom>
          <a:solidFill>
            <a:schemeClr val="bg1"/>
          </a:solidFill>
        </p:spPr>
        <p:txBody>
          <a:bodyPr wrap="square" rtlCol="0">
            <a:spAutoFit/>
          </a:bodyPr>
          <a:lstStyle/>
          <a:p>
            <a:r>
              <a:rPr lang="en-US" sz="2400" dirty="0"/>
              <a:t>Salt marshes under threat</a:t>
            </a:r>
          </a:p>
        </p:txBody>
      </p:sp>
      <p:sp>
        <p:nvSpPr>
          <p:cNvPr id="8" name="TextBox 7">
            <a:extLst>
              <a:ext uri="{FF2B5EF4-FFF2-40B4-BE49-F238E27FC236}">
                <a16:creationId xmlns:a16="http://schemas.microsoft.com/office/drawing/2014/main" id="{AFEBFD0D-B46E-06B3-74C4-A47B20CB2EF7}"/>
              </a:ext>
            </a:extLst>
          </p:cNvPr>
          <p:cNvSpPr txBox="1"/>
          <p:nvPr/>
        </p:nvSpPr>
        <p:spPr>
          <a:xfrm>
            <a:off x="776377" y="358841"/>
            <a:ext cx="5865963" cy="5293757"/>
          </a:xfrm>
          <a:prstGeom prst="rect">
            <a:avLst/>
          </a:prstGeom>
          <a:noFill/>
        </p:spPr>
        <p:txBody>
          <a:bodyPr wrap="square" rtlCol="0">
            <a:spAutoFit/>
          </a:bodyPr>
          <a:lstStyle/>
          <a:p>
            <a:r>
              <a:rPr lang="en-US" sz="3600" dirty="0"/>
              <a:t>DER recently doubled in size</a:t>
            </a:r>
          </a:p>
          <a:p>
            <a:endParaRPr lang="en-US" dirty="0"/>
          </a:p>
          <a:p>
            <a:pPr marL="285750" indent="-285750">
              <a:buFont typeface="Arial" panose="020B0604020202020204" pitchFamily="34" charset="0"/>
              <a:buChar char="•"/>
            </a:pPr>
            <a:r>
              <a:rPr lang="en-US" sz="3200" dirty="0"/>
              <a:t>Growing need and demand for restoration assistance</a:t>
            </a:r>
          </a:p>
          <a:p>
            <a:pPr marL="285750" indent="-285750">
              <a:buFont typeface="Arial" panose="020B0604020202020204" pitchFamily="34" charset="0"/>
              <a:buChar char="•"/>
            </a:pPr>
            <a:r>
              <a:rPr lang="en-US" sz="3200" dirty="0"/>
              <a:t>Towns want to remove aging dams, upgrade culverts, restore marshes BUT</a:t>
            </a:r>
          </a:p>
          <a:p>
            <a:pPr marL="285750" indent="-285750">
              <a:buFont typeface="Arial" panose="020B0604020202020204" pitchFamily="34" charset="0"/>
              <a:buChar char="•"/>
            </a:pPr>
            <a:r>
              <a:rPr lang="en-US" sz="3200" dirty="0"/>
              <a:t>Limited municipal capacity to manage projects</a:t>
            </a:r>
          </a:p>
          <a:p>
            <a:pPr marL="285750" indent="-285750">
              <a:buFont typeface="Arial" panose="020B0604020202020204" pitchFamily="34" charset="0"/>
              <a:buChar char="•"/>
            </a:pPr>
            <a:r>
              <a:rPr lang="en-US" sz="3200" dirty="0"/>
              <a:t>DER fills the capacity gap</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08420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tree, yellow, bicycle&#10;&#10;AI-generated content may be incorrect.">
            <a:extLst>
              <a:ext uri="{FF2B5EF4-FFF2-40B4-BE49-F238E27FC236}">
                <a16:creationId xmlns:a16="http://schemas.microsoft.com/office/drawing/2014/main" id="{3F1B0A73-D8ED-AA13-AB78-55BB0F6EADA6}"/>
              </a:ext>
            </a:extLst>
          </p:cNvPr>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descr="A picture containing grass, outdoor, person, tree&#10;&#10;Description automatically generated">
            <a:extLst>
              <a:ext uri="{FF2B5EF4-FFF2-40B4-BE49-F238E27FC236}">
                <a16:creationId xmlns:a16="http://schemas.microsoft.com/office/drawing/2014/main" id="{6175F1FF-94F1-6A79-174F-CE78E06FAE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1D871D79-F95F-497A-8D70-AF2E704CA88B}"/>
              </a:ext>
            </a:extLst>
          </p:cNvPr>
          <p:cNvSpPr>
            <a:spLocks noGrp="1"/>
          </p:cNvSpPr>
          <p:nvPr>
            <p:ph type="title"/>
          </p:nvPr>
        </p:nvSpPr>
        <p:spPr>
          <a:xfrm>
            <a:off x="530290" y="438917"/>
            <a:ext cx="3982430" cy="1243584"/>
          </a:xfrm>
        </p:spPr>
        <p:txBody>
          <a:bodyPr vert="horz" lIns="91440" tIns="45720" rIns="91440" bIns="45720" rtlCol="0" anchor="ctr">
            <a:noAutofit/>
          </a:bodyPr>
          <a:lstStyle/>
          <a:p>
            <a:r>
              <a:rPr lang="en-US" kern="1200" dirty="0">
                <a:solidFill>
                  <a:schemeClr val="tx1"/>
                </a:solidFill>
                <a:latin typeface="+mn-lt"/>
                <a:ea typeface="+mj-ea"/>
                <a:cs typeface="+mj-cs"/>
              </a:rPr>
              <a:t>DER’s approach</a:t>
            </a:r>
          </a:p>
        </p:txBody>
      </p:sp>
      <p:sp>
        <p:nvSpPr>
          <p:cNvPr id="10" name="Content Placeholder 9">
            <a:extLst>
              <a:ext uri="{FF2B5EF4-FFF2-40B4-BE49-F238E27FC236}">
                <a16:creationId xmlns:a16="http://schemas.microsoft.com/office/drawing/2014/main" id="{AECB923C-EF37-B6DD-F1D0-FCC1D210D898}"/>
              </a:ext>
            </a:extLst>
          </p:cNvPr>
          <p:cNvSpPr>
            <a:spLocks noGrp="1"/>
          </p:cNvSpPr>
          <p:nvPr>
            <p:ph sz="half" idx="1"/>
          </p:nvPr>
        </p:nvSpPr>
        <p:spPr>
          <a:xfrm>
            <a:off x="159984" y="1966587"/>
            <a:ext cx="5181600" cy="2567836"/>
          </a:xfrm>
        </p:spPr>
        <p:txBody>
          <a:bodyPr>
            <a:noAutofit/>
          </a:bodyPr>
          <a:lstStyle/>
          <a:p>
            <a:pPr marL="514350" indent="-514350">
              <a:buFont typeface="+mj-lt"/>
              <a:buAutoNum type="arabicPeriod"/>
            </a:pPr>
            <a:r>
              <a:rPr lang="en-US" sz="3600" dirty="0"/>
              <a:t>Lead / manage river and wetland restoration projects</a:t>
            </a:r>
          </a:p>
          <a:p>
            <a:pPr marL="514350" indent="-514350">
              <a:buFont typeface="+mj-lt"/>
              <a:buAutoNum type="arabicPeriod"/>
            </a:pPr>
            <a:r>
              <a:rPr lang="en-US" sz="3600" dirty="0"/>
              <a:t>Help others build capacity to lead and support restoration</a:t>
            </a:r>
          </a:p>
          <a:p>
            <a:pPr marL="514350" indent="-514350">
              <a:buFont typeface="+mj-lt"/>
              <a:buAutoNum type="arabicPeriod"/>
            </a:pPr>
            <a:r>
              <a:rPr lang="en-US" sz="3600" dirty="0"/>
              <a:t>Share restoration knowledge</a:t>
            </a:r>
          </a:p>
        </p:txBody>
      </p:sp>
    </p:spTree>
    <p:extLst>
      <p:ext uri="{BB962C8B-B14F-4D97-AF65-F5344CB8AC3E}">
        <p14:creationId xmlns:p14="http://schemas.microsoft.com/office/powerpoint/2010/main" val="306272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onstruction site with excavators and a bulldozer&#10;&#10;Description automatically generated">
            <a:extLst>
              <a:ext uri="{FF2B5EF4-FFF2-40B4-BE49-F238E27FC236}">
                <a16:creationId xmlns:a16="http://schemas.microsoft.com/office/drawing/2014/main" id="{B9CD1495-8EC0-100E-450F-B5F9251152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01B9BE44-7AD8-62F9-19BB-EA0D5F74C8AA}"/>
              </a:ext>
            </a:extLst>
          </p:cNvPr>
          <p:cNvSpPr txBox="1"/>
          <p:nvPr/>
        </p:nvSpPr>
        <p:spPr>
          <a:xfrm>
            <a:off x="4597400" y="101600"/>
            <a:ext cx="5168900" cy="584775"/>
          </a:xfrm>
          <a:prstGeom prst="rect">
            <a:avLst/>
          </a:prstGeom>
          <a:noFill/>
        </p:spPr>
        <p:txBody>
          <a:bodyPr wrap="square" rtlCol="0">
            <a:spAutoFit/>
          </a:bodyPr>
          <a:lstStyle/>
          <a:p>
            <a:r>
              <a:rPr lang="en-US" sz="3200" dirty="0"/>
              <a:t>Remove obsolete dams</a:t>
            </a:r>
          </a:p>
        </p:txBody>
      </p:sp>
      <p:sp>
        <p:nvSpPr>
          <p:cNvPr id="4" name="TextBox 3">
            <a:extLst>
              <a:ext uri="{FF2B5EF4-FFF2-40B4-BE49-F238E27FC236}">
                <a16:creationId xmlns:a16="http://schemas.microsoft.com/office/drawing/2014/main" id="{43E935D2-857A-DA5D-116C-117763521DC8}"/>
              </a:ext>
            </a:extLst>
          </p:cNvPr>
          <p:cNvSpPr txBox="1"/>
          <p:nvPr/>
        </p:nvSpPr>
        <p:spPr>
          <a:xfrm>
            <a:off x="203200" y="6235700"/>
            <a:ext cx="4076700" cy="369332"/>
          </a:xfrm>
          <a:prstGeom prst="rect">
            <a:avLst/>
          </a:prstGeom>
          <a:noFill/>
        </p:spPr>
        <p:txBody>
          <a:bodyPr wrap="square" rtlCol="0">
            <a:spAutoFit/>
          </a:bodyPr>
          <a:lstStyle/>
          <a:p>
            <a:r>
              <a:rPr lang="en-US" dirty="0">
                <a:solidFill>
                  <a:schemeClr val="bg1"/>
                </a:solidFill>
              </a:rPr>
              <a:t>Hopewell Mills Dam Removal, 2012</a:t>
            </a:r>
          </a:p>
        </p:txBody>
      </p:sp>
    </p:spTree>
    <p:extLst>
      <p:ext uri="{BB962C8B-B14F-4D97-AF65-F5344CB8AC3E}">
        <p14:creationId xmlns:p14="http://schemas.microsoft.com/office/powerpoint/2010/main" val="111677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iver with trees around it&#10;&#10;Description automatically generated">
            <a:extLst>
              <a:ext uri="{FF2B5EF4-FFF2-40B4-BE49-F238E27FC236}">
                <a16:creationId xmlns:a16="http://schemas.microsoft.com/office/drawing/2014/main" id="{119759F7-E7D6-08BA-053D-C2A890A2B68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2A63BC1-C433-75D9-0F26-DC36C2490E37}"/>
              </a:ext>
            </a:extLst>
          </p:cNvPr>
          <p:cNvSpPr txBox="1"/>
          <p:nvPr/>
        </p:nvSpPr>
        <p:spPr>
          <a:xfrm>
            <a:off x="7434187" y="6369050"/>
            <a:ext cx="4603889" cy="369332"/>
          </a:xfrm>
          <a:prstGeom prst="rect">
            <a:avLst/>
          </a:prstGeom>
          <a:noFill/>
        </p:spPr>
        <p:txBody>
          <a:bodyPr wrap="none" rtlCol="0">
            <a:spAutoFit/>
          </a:bodyPr>
          <a:lstStyle/>
          <a:p>
            <a:r>
              <a:rPr lang="en-US" dirty="0">
                <a:solidFill>
                  <a:schemeClr val="bg1"/>
                </a:solidFill>
              </a:rPr>
              <a:t>Hopewell Mills Dam Removal, Taunton, 2022</a:t>
            </a:r>
          </a:p>
        </p:txBody>
      </p:sp>
    </p:spTree>
    <p:extLst>
      <p:ext uri="{BB962C8B-B14F-4D97-AF65-F5344CB8AC3E}">
        <p14:creationId xmlns:p14="http://schemas.microsoft.com/office/powerpoint/2010/main" val="17508556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field with a hole in the ground&#10;&#10;Description automatically generated">
            <a:extLst>
              <a:ext uri="{FF2B5EF4-FFF2-40B4-BE49-F238E27FC236}">
                <a16:creationId xmlns:a16="http://schemas.microsoft.com/office/drawing/2014/main" id="{7A2E5DFF-7867-FD1A-8520-B7B9A31CD3CB}"/>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5" name="Picture 4" descr="A person standing in a field&#10;&#10;AI-generated content may be incorrect.">
            <a:extLst>
              <a:ext uri="{FF2B5EF4-FFF2-40B4-BE49-F238E27FC236}">
                <a16:creationId xmlns:a16="http://schemas.microsoft.com/office/drawing/2014/main" id="{40EBB57D-D584-5A39-09D5-2E8F8886D23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11" name="Picture 10" descr="A construction site with a truck on the side&#10;&#10;Description automatically generated">
            <a:extLst>
              <a:ext uri="{FF2B5EF4-FFF2-40B4-BE49-F238E27FC236}">
                <a16:creationId xmlns:a16="http://schemas.microsoft.com/office/drawing/2014/main" id="{310FAB79-E1B6-BD1B-10AE-D146AB078C4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
        <p:nvSpPr>
          <p:cNvPr id="6" name="TextBox 5">
            <a:extLst>
              <a:ext uri="{FF2B5EF4-FFF2-40B4-BE49-F238E27FC236}">
                <a16:creationId xmlns:a16="http://schemas.microsoft.com/office/drawing/2014/main" id="{41352A90-988C-7554-CA30-9DBB59C760E9}"/>
              </a:ext>
            </a:extLst>
          </p:cNvPr>
          <p:cNvSpPr txBox="1"/>
          <p:nvPr/>
        </p:nvSpPr>
        <p:spPr>
          <a:xfrm>
            <a:off x="0" y="88900"/>
            <a:ext cx="5334000" cy="461665"/>
          </a:xfrm>
          <a:prstGeom prst="rect">
            <a:avLst/>
          </a:prstGeom>
          <a:noFill/>
        </p:spPr>
        <p:txBody>
          <a:bodyPr wrap="square" rtlCol="0">
            <a:spAutoFit/>
          </a:bodyPr>
          <a:lstStyle/>
          <a:p>
            <a:r>
              <a:rPr lang="en-US" sz="2400" dirty="0"/>
              <a:t>Rewild former cranberry farmland</a:t>
            </a:r>
          </a:p>
        </p:txBody>
      </p:sp>
      <p:sp>
        <p:nvSpPr>
          <p:cNvPr id="9" name="TextBox 8">
            <a:extLst>
              <a:ext uri="{FF2B5EF4-FFF2-40B4-BE49-F238E27FC236}">
                <a16:creationId xmlns:a16="http://schemas.microsoft.com/office/drawing/2014/main" id="{E424C433-C20C-BC5F-541C-21BD038527DB}"/>
              </a:ext>
            </a:extLst>
          </p:cNvPr>
          <p:cNvSpPr txBox="1"/>
          <p:nvPr/>
        </p:nvSpPr>
        <p:spPr>
          <a:xfrm>
            <a:off x="6489699" y="88900"/>
            <a:ext cx="5012469"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Replace undersized culverts</a:t>
            </a:r>
          </a:p>
        </p:txBody>
      </p:sp>
      <p:sp>
        <p:nvSpPr>
          <p:cNvPr id="10" name="TextBox 9">
            <a:extLst>
              <a:ext uri="{FF2B5EF4-FFF2-40B4-BE49-F238E27FC236}">
                <a16:creationId xmlns:a16="http://schemas.microsoft.com/office/drawing/2014/main" id="{2B2C0217-D808-3DCD-515D-2EC24FFFB07D}"/>
              </a:ext>
            </a:extLst>
          </p:cNvPr>
          <p:cNvSpPr txBox="1"/>
          <p:nvPr/>
        </p:nvSpPr>
        <p:spPr>
          <a:xfrm>
            <a:off x="7950200" y="6481674"/>
            <a:ext cx="4397481"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Restore coastal salt marshes</a:t>
            </a:r>
          </a:p>
        </p:txBody>
      </p:sp>
    </p:spTree>
    <p:extLst>
      <p:ext uri="{BB962C8B-B14F-4D97-AF65-F5344CB8AC3E}">
        <p14:creationId xmlns:p14="http://schemas.microsoft.com/office/powerpoint/2010/main" val="93815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CFCEF-A6D5-6163-BC5D-6389D1B546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320" y="1528176"/>
            <a:ext cx="7498309" cy="4632780"/>
          </a:xfrm>
          <a:prstGeom prst="rect">
            <a:avLst/>
          </a:prstGeom>
        </p:spPr>
      </p:pic>
      <p:sp>
        <p:nvSpPr>
          <p:cNvPr id="3" name="Title 1">
            <a:extLst>
              <a:ext uri="{FF2B5EF4-FFF2-40B4-BE49-F238E27FC236}">
                <a16:creationId xmlns:a16="http://schemas.microsoft.com/office/drawing/2014/main" id="{8360A98E-D3CE-38FB-EB53-B4D5A2AEC6D8}"/>
              </a:ext>
            </a:extLst>
          </p:cNvPr>
          <p:cNvSpPr txBox="1">
            <a:spLocks/>
          </p:cNvSpPr>
          <p:nvPr/>
        </p:nvSpPr>
        <p:spPr>
          <a:xfrm>
            <a:off x="0" y="227840"/>
            <a:ext cx="12192000" cy="7435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dirty="0">
                <a:latin typeface="+mn-lt"/>
              </a:rPr>
              <a:t> Build restoration capacity statewide</a:t>
            </a:r>
            <a:endParaRPr kumimoji="0" lang="en-US" sz="3600" i="0" u="none" strike="noStrike" kern="1200" cap="none" spc="0" normalizeH="0" baseline="0" noProof="0" dirty="0">
              <a:ln>
                <a:noFill/>
              </a:ln>
              <a:effectLst/>
              <a:uLnTx/>
              <a:uFillTx/>
              <a:latin typeface="+mn-lt"/>
              <a:ea typeface="+mj-ea"/>
              <a:cs typeface="+mj-cs"/>
            </a:endParaRPr>
          </a:p>
        </p:txBody>
      </p:sp>
      <p:sp>
        <p:nvSpPr>
          <p:cNvPr id="17" name="TextBox 16">
            <a:extLst>
              <a:ext uri="{FF2B5EF4-FFF2-40B4-BE49-F238E27FC236}">
                <a16:creationId xmlns:a16="http://schemas.microsoft.com/office/drawing/2014/main" id="{D7563BE3-4B8E-2650-25E8-B96DECEB5892}"/>
              </a:ext>
            </a:extLst>
          </p:cNvPr>
          <p:cNvSpPr txBox="1"/>
          <p:nvPr/>
        </p:nvSpPr>
        <p:spPr>
          <a:xfrm>
            <a:off x="117300" y="939854"/>
            <a:ext cx="5519412" cy="5509200"/>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defRPr/>
            </a:pPr>
            <a:r>
              <a:rPr lang="en-US" sz="3200" dirty="0">
                <a:latin typeface="Aptos" panose="020B0004020202020204" pitchFamily="34" charset="0"/>
              </a:rPr>
              <a:t>Establish regional restoration partnerships at watershed associations, RPAs</a:t>
            </a:r>
          </a:p>
          <a:p>
            <a:pPr marL="342900" lvl="0" indent="-342900">
              <a:buFont typeface="Arial" panose="020B0604020202020204" pitchFamily="34" charset="0"/>
              <a:buChar char="•"/>
              <a:defRPr/>
            </a:pPr>
            <a:r>
              <a:rPr lang="en-US" sz="3200" dirty="0">
                <a:latin typeface="Aptos" panose="020B0004020202020204" pitchFamily="34" charset="0"/>
              </a:rPr>
              <a:t>DER gives funding for planning / project management and technical support</a:t>
            </a:r>
          </a:p>
          <a:p>
            <a:pPr marL="342900" lvl="0" indent="-342900">
              <a:buFont typeface="Arial" panose="020B0604020202020204" pitchFamily="34" charset="0"/>
              <a:buChar char="•"/>
              <a:defRPr/>
            </a:pPr>
            <a:r>
              <a:rPr lang="en-US" sz="3200" dirty="0">
                <a:latin typeface="Aptos" panose="020B0004020202020204" pitchFamily="34" charset="0"/>
              </a:rPr>
              <a:t>Each partnership IDs priority projects and advances them</a:t>
            </a:r>
          </a:p>
          <a:p>
            <a:pPr marL="342900" lvl="0" indent="-342900">
              <a:buFont typeface="Arial" panose="020B0604020202020204" pitchFamily="34" charset="0"/>
              <a:buChar char="•"/>
              <a:defRPr/>
            </a:pPr>
            <a:r>
              <a:rPr lang="en-US" sz="3200" dirty="0">
                <a:latin typeface="Aptos" panose="020B0004020202020204" pitchFamily="34" charset="0"/>
              </a:rPr>
              <a:t>Expanding program this year</a:t>
            </a:r>
          </a:p>
        </p:txBody>
      </p:sp>
      <p:sp>
        <p:nvSpPr>
          <p:cNvPr id="2" name="TextBox 1">
            <a:extLst>
              <a:ext uri="{FF2B5EF4-FFF2-40B4-BE49-F238E27FC236}">
                <a16:creationId xmlns:a16="http://schemas.microsoft.com/office/drawing/2014/main" id="{55D52938-5FD7-8C22-D67B-DBD5F135FC64}"/>
              </a:ext>
            </a:extLst>
          </p:cNvPr>
          <p:cNvSpPr txBox="1"/>
          <p:nvPr/>
        </p:nvSpPr>
        <p:spPr>
          <a:xfrm>
            <a:off x="6555290" y="4129495"/>
            <a:ext cx="3014859" cy="1200329"/>
          </a:xfrm>
          <a:prstGeom prst="rect">
            <a:avLst/>
          </a:prstGeom>
          <a:noFill/>
        </p:spPr>
        <p:txBody>
          <a:bodyPr wrap="square" rtlCol="0">
            <a:spAutoFit/>
          </a:bodyPr>
          <a:lstStyle/>
          <a:p>
            <a:r>
              <a:rPr lang="en-US" sz="2400" dirty="0"/>
              <a:t>Restoration partnership regions and projects</a:t>
            </a:r>
          </a:p>
        </p:txBody>
      </p:sp>
    </p:spTree>
    <p:extLst>
      <p:ext uri="{BB962C8B-B14F-4D97-AF65-F5344CB8AC3E}">
        <p14:creationId xmlns:p14="http://schemas.microsoft.com/office/powerpoint/2010/main" val="4175986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6f7fc10-315f-4884-8231-57a9c90b9c56">DERDOCID-497289486-510195</_dlc_DocId>
    <_dlc_DocIdUrl xmlns="46f7fc10-315f-4884-8231-57a9c90b9c56">
      <Url>https://massgov.sharepoint.com/sites/FWE-TEAMS-DER/_layouts/15/DocIdRedir.aspx?ID=DERDOCID-497289486-510195</Url>
      <Description>DERDOCID-497289486-510195</Description>
    </_dlc_DocIdUrl>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7" ma:contentTypeDescription="Create a new document." ma:contentTypeScope="" ma:versionID="563cdefa233a883e121a0d02aadbb20b">
  <xsd:schema xmlns:xsd="http://www.w3.org/2001/XMLSchema" xmlns:xs="http://www.w3.org/2001/XMLSchema" xmlns:p="http://schemas.microsoft.com/office/2006/metadata/properties" xmlns:ns2="46f7fc10-315f-4884-8231-57a9c90b9c56" xmlns:ns3="67cbf261-e971-4a38-83b4-d85e273e70b4" targetNamespace="http://schemas.microsoft.com/office/2006/metadata/properties" ma:root="true" ma:fieldsID="ef9c6566d73f8caa847a2a9a80412037" ns2:_="" ns3:_="">
    <xsd:import namespace="46f7fc10-315f-4884-8231-57a9c90b9c56"/>
    <xsd:import namespace="67cbf261-e971-4a38-83b4-d85e273e70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9fcbe254-cc67-4e88-9ec8-144d593b4490}"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2A4F9A-65D2-4EE3-BB0D-85ACC324CA75}">
  <ds:schemaRefs>
    <ds:schemaRef ds:uri="http://schemas.microsoft.com/sharepoint/v3/contenttype/forms"/>
  </ds:schemaRefs>
</ds:datastoreItem>
</file>

<file path=customXml/itemProps2.xml><?xml version="1.0" encoding="utf-8"?>
<ds:datastoreItem xmlns:ds="http://schemas.openxmlformats.org/officeDocument/2006/customXml" ds:itemID="{A3158599-1052-4058-8789-D04E5427998B}">
  <ds:schemaRefs>
    <ds:schemaRef ds:uri="http://schemas.microsoft.com/office/2006/metadata/properties"/>
    <ds:schemaRef ds:uri="http://schemas.microsoft.com/office/infopath/2007/PartnerControls"/>
    <ds:schemaRef ds:uri="46f7fc10-315f-4884-8231-57a9c90b9c56"/>
    <ds:schemaRef ds:uri="67cbf261-e971-4a38-83b4-d85e273e70b4"/>
  </ds:schemaRefs>
</ds:datastoreItem>
</file>

<file path=customXml/itemProps3.xml><?xml version="1.0" encoding="utf-8"?>
<ds:datastoreItem xmlns:ds="http://schemas.openxmlformats.org/officeDocument/2006/customXml" ds:itemID="{1B87C62C-98F8-4EB4-AF92-038D54589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7fc10-315f-4884-8231-57a9c90b9c56"/>
    <ds:schemaRef ds:uri="67cbf261-e971-4a38-83b4-d85e273e7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891409F-64FE-40FC-9160-741D181B1755}">
  <ds:schemaRefs>
    <ds:schemaRef ds:uri="http://schemas.microsoft.com/sharepoint/event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1456</TotalTime>
  <Words>2002</Words>
  <Application>Microsoft Office PowerPoint</Application>
  <PresentationFormat>Widescreen</PresentationFormat>
  <Paragraphs>166</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Calibri Light</vt:lpstr>
      <vt:lpstr>Cambria</vt:lpstr>
      <vt:lpstr>Times New Roman</vt:lpstr>
      <vt:lpstr>Wingdings</vt:lpstr>
      <vt:lpstr>Office Theme</vt:lpstr>
      <vt:lpstr>PowerPoint Presentation</vt:lpstr>
      <vt:lpstr>PowerPoint Presentation</vt:lpstr>
      <vt:lpstr>Division of Ecological Restoration</vt:lpstr>
      <vt:lpstr>PowerPoint Presentation</vt:lpstr>
      <vt:lpstr>DER’s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DER’s funding</vt:lpstr>
      <vt:lpstr>Practical benefits to the Commonwealth from DER</vt:lpstr>
      <vt:lpstr>PowerPoint Presentation</vt:lpstr>
      <vt:lpstr>PowerPoint Presentation</vt:lpstr>
      <vt:lpstr>Today’s Presentation</vt:lpstr>
      <vt:lpstr>PowerPoint Presentation</vt:lpstr>
      <vt:lpstr>Scaling up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Sustaining a State Government Approach to Aquatic Habitat Restoration</dc:title>
  <dc:creator>Lambert, Beth (FWE)</dc:creator>
  <cp:lastModifiedBy>Vilacoba, Karl</cp:lastModifiedBy>
  <cp:revision>8</cp:revision>
  <dcterms:created xsi:type="dcterms:W3CDTF">2023-02-22T18:47:48Z</dcterms:created>
  <dcterms:modified xsi:type="dcterms:W3CDTF">2026-03-30T15:52:37Z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0x010100A59D2FCE26A5CF42B73DB707666E1E83</vt:lpwstr>
  </property>
  <property fmtid="{D5CDD505-2E9C-101B-9397-08002B2CF9AE}" pid="3" name="MediaServiceImageTags">
    <vt:lpwstr/>
  </property>
  <property fmtid="{D5CDD505-2E9C-101B-9397-08002B2CF9AE}" pid="4" name="_dlc_DocIdItemGuid">
    <vt:lpwstr>79e150d0-8664-4189-8128-fdf4a8640ebe</vt:lpwstr>
  </property>
</Properties>
</file>