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6"/>
  </p:notesMasterIdLst>
  <p:sldIdLst>
    <p:sldId id="461" r:id="rId2"/>
    <p:sldId id="594" r:id="rId3"/>
    <p:sldId id="596" r:id="rId4"/>
    <p:sldId id="660" r:id="rId5"/>
    <p:sldId id="659" r:id="rId6"/>
    <p:sldId id="471" r:id="rId7"/>
    <p:sldId id="484" r:id="rId8"/>
    <p:sldId id="485" r:id="rId9"/>
    <p:sldId id="496" r:id="rId10"/>
    <p:sldId id="495" r:id="rId11"/>
    <p:sldId id="499" r:id="rId12"/>
    <p:sldId id="498" r:id="rId13"/>
    <p:sldId id="666" r:id="rId14"/>
    <p:sldId id="598" r:id="rId15"/>
    <p:sldId id="657" r:id="rId16"/>
    <p:sldId id="671" r:id="rId17"/>
    <p:sldId id="672" r:id="rId18"/>
    <p:sldId id="676" r:id="rId19"/>
    <p:sldId id="592" r:id="rId20"/>
    <p:sldId id="300" r:id="rId21"/>
    <p:sldId id="679" r:id="rId22"/>
    <p:sldId id="602" r:id="rId23"/>
    <p:sldId id="610" r:id="rId24"/>
    <p:sldId id="655" r:id="rId25"/>
    <p:sldId id="575" r:id="rId26"/>
    <p:sldId id="677" r:id="rId27"/>
    <p:sldId id="665" r:id="rId28"/>
    <p:sldId id="260" r:id="rId29"/>
    <p:sldId id="428" r:id="rId30"/>
    <p:sldId id="492" r:id="rId31"/>
    <p:sldId id="678" r:id="rId32"/>
    <p:sldId id="479" r:id="rId33"/>
    <p:sldId id="264" r:id="rId34"/>
    <p:sldId id="59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428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0AACF13-A5BA-768D-0BE2-E9AD49A2FCAD}" name="Nicole McClain" initials="NM" userId="Nicole McClain" providerId="None"/>
  <p188:author id="{2412EA46-37D6-AB5E-515B-E836C74F6C60}" name="Nicole Filipow" initials="NF" userId="S::nfilipow@taylorengineering.com::d9a4f031-c6da-4f23-a3f1-e8200f776feb" providerId="AD"/>
  <p188:author id="{43F2BF6A-1301-C9D3-695D-C635064E7574}" name="Nicole McClain" initials="NM" userId="S::nmcclain@taylorengineering.com::d9a4f031-c6da-4f23-a3f1-e8200f776feb" providerId="AD"/>
  <p188:author id="{5AB60D90-468F-D914-EFCE-82B0B8A07C0D}" name="Natalie Lamb" initials="NL" userId="S::nlamb@taylorengineering.com::a01fc3b4-8754-464a-9cef-8949a51b2b01" providerId="AD"/>
  <p188:author id="{304217E0-F633-7F32-ED9B-0F6FD34B2C6A}" name="Wendy Laurent" initials="WL" userId="S::wlaurent@taylorengineering.com::9c0679a7-18f7-47d5-994e-99048cb2673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4749"/>
    <a:srgbClr val="FFFFFF"/>
    <a:srgbClr val="B63481"/>
    <a:srgbClr val="824AAC"/>
    <a:srgbClr val="8DCCC1"/>
    <a:srgbClr val="0A9CD0"/>
    <a:srgbClr val="7D95BE"/>
    <a:srgbClr val="E60000"/>
    <a:srgbClr val="E5B73B"/>
    <a:srgbClr val="D1E2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1041" autoAdjust="0"/>
  </p:normalViewPr>
  <p:slideViewPr>
    <p:cSldViewPr snapToGrid="0" showGuides="1">
      <p:cViewPr varScale="1">
        <p:scale>
          <a:sx n="114" d="100"/>
          <a:sy n="114" d="100"/>
        </p:scale>
        <p:origin x="402" y="96"/>
      </p:cViewPr>
      <p:guideLst>
        <p:guide orient="horz" pos="2136"/>
        <p:guide pos="4288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DEC7B-88D4-481B-AD37-724AC7CDE1EE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8C9D9-8DA4-486E-A4CB-8E7B1CD880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27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8C9D9-8DA4-486E-A4CB-8E7B1CD8809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729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8C9D9-8DA4-486E-A4CB-8E7B1CD8809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436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3B3BD-6359-6FF0-DD10-CAAFA0776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163300-191B-D4AE-EB44-399199A963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2137C6-C18A-E834-BD5A-FAA881D950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06D6C-A033-59BE-1369-5EC3812B3A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8C9D9-8DA4-486E-A4CB-8E7B1CD8809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6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8C9D9-8DA4-486E-A4CB-8E7B1CD8809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70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8C9D9-8DA4-486E-A4CB-8E7B1CD8809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07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8C9D9-8DA4-486E-A4CB-8E7B1CD8809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0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8C9D9-8DA4-486E-A4CB-8E7B1CD8809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43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5F0EA-13B3-585B-A936-947136799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15FB40-0362-B5ED-3E4F-19E83C8844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8D6DFA-4037-F5BE-C1B8-37AF17A225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D2BD0-4DC6-72F2-E40B-8EFC4A564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8C9D9-8DA4-486E-A4CB-8E7B1CD8809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24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8C9D9-8DA4-486E-A4CB-8E7B1CD8809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43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8C9D9-8DA4-486E-A4CB-8E7B1CD8809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74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8C9D9-8DA4-486E-A4CB-8E7B1CD8809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66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8C9D9-8DA4-486E-A4CB-8E7B1CD8809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37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hurricanes in 2025 but beach still eroded significantly due to nor’easters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8C9D9-8DA4-486E-A4CB-8E7B1CD880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53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033AD-06FD-6AC4-AD5F-7E1A4F21B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BBDB4B-6FDD-F975-DC35-4D61184775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8C78B9-6D39-AA83-125B-750EC719F9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24BDC-F0C0-5E22-AD8C-DE6BE8E00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8C9D9-8DA4-486E-A4CB-8E7B1CD8809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07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8C9D9-8DA4-486E-A4CB-8E7B1CD8809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885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8C9D9-8DA4-486E-A4CB-8E7B1CD8809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64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8C9D9-8DA4-486E-A4CB-8E7B1CD8809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65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8C9D9-8DA4-486E-A4CB-8E7B1CD8809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166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8C9D9-8DA4-486E-A4CB-8E7B1CD8809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26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984" y="1987336"/>
            <a:ext cx="5181600" cy="2387600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rgbClr val="005C7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586" y="4467011"/>
            <a:ext cx="396789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33F854-537A-49D5-AF9E-4B6A9B241F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7369" y="6046791"/>
            <a:ext cx="4119033" cy="58737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005C7E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b="1" dirty="0"/>
              <a:t>Name</a:t>
            </a:r>
          </a:p>
          <a:p>
            <a:pPr lvl="0"/>
            <a:r>
              <a:rPr lang="en-US" b="1" dirty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30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9C6891A-28EE-4E88-9479-108B4A0761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" y="1344506"/>
            <a:ext cx="10820400" cy="448479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2ABBE8-9EA1-4773-B699-2EED5106638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4800" y="1243910"/>
            <a:ext cx="11582400" cy="0"/>
          </a:xfrm>
          <a:prstGeom prst="line">
            <a:avLst/>
          </a:prstGeom>
          <a:noFill/>
          <a:ln w="44450" cap="flat" cmpd="sng" algn="ctr">
            <a:solidFill>
              <a:srgbClr val="8CB777"/>
            </a:solidFill>
            <a:prstDash val="solid"/>
            <a:round/>
            <a:headEnd type="none" w="med" len="med"/>
            <a:tailEnd type="none" w="med" len="med"/>
          </a:ln>
          <a:effectLst>
            <a:outerShdw blurRad="1143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947E0C7E-D2A6-4803-9E25-FDCD461CB2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7688"/>
            <a:ext cx="10515600" cy="1018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row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0C5E70F-47EE-4C01-94FE-262C1D290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5C7E"/>
                </a:solidFill>
              </a:defRPr>
            </a:lvl1pPr>
          </a:lstStyle>
          <a:p>
            <a:r>
              <a:rPr lang="en-US" dirty="0"/>
              <a:t>Taylor Engineering </a:t>
            </a:r>
            <a:r>
              <a:rPr lang="en-US" dirty="0">
                <a:solidFill>
                  <a:srgbClr val="8CB777"/>
                </a:solidFill>
              </a:rPr>
              <a:t>|</a:t>
            </a:r>
            <a:r>
              <a:rPr lang="en-US" dirty="0"/>
              <a:t> </a:t>
            </a:r>
            <a:fld id="{600D3F8A-5A50-40AD-938B-050757F6A9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C3F7A4B-5345-4F98-9ED1-CD947AFDEB4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04800" y="5850130"/>
            <a:ext cx="11582400" cy="578496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rgbClr val="005C7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If picture, add caption</a:t>
            </a:r>
          </a:p>
        </p:txBody>
      </p:sp>
    </p:spTree>
    <p:extLst>
      <p:ext uri="{BB962C8B-B14F-4D97-AF65-F5344CB8AC3E}">
        <p14:creationId xmlns:p14="http://schemas.microsoft.com/office/powerpoint/2010/main" val="180912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s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9C6891A-28EE-4E88-9479-108B4A0761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" y="947357"/>
            <a:ext cx="10820400" cy="488193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2ABBE8-9EA1-4773-B699-2EED5106638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4800" y="790830"/>
            <a:ext cx="11582400" cy="0"/>
          </a:xfrm>
          <a:prstGeom prst="line">
            <a:avLst/>
          </a:prstGeom>
          <a:noFill/>
          <a:ln w="44450" cap="flat" cmpd="sng" algn="ctr">
            <a:solidFill>
              <a:srgbClr val="8CB777"/>
            </a:solidFill>
            <a:prstDash val="solid"/>
            <a:round/>
            <a:headEnd type="none" w="med" len="med"/>
            <a:tailEnd type="none" w="med" len="med"/>
          </a:ln>
          <a:effectLst>
            <a:outerShdw blurRad="1143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947E0C7E-D2A6-4803-9E25-FDCD461CB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686"/>
            <a:ext cx="10515600" cy="5501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0C5E70F-47EE-4C01-94FE-262C1D290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5C7E"/>
                </a:solidFill>
              </a:defRPr>
            </a:lvl1pPr>
          </a:lstStyle>
          <a:p>
            <a:r>
              <a:rPr lang="en-US" dirty="0"/>
              <a:t>Taylor Engineering </a:t>
            </a:r>
            <a:r>
              <a:rPr lang="en-US" dirty="0">
                <a:solidFill>
                  <a:srgbClr val="8CB777"/>
                </a:solidFill>
              </a:rPr>
              <a:t>|</a:t>
            </a:r>
            <a:r>
              <a:rPr lang="en-US" dirty="0"/>
              <a:t> </a:t>
            </a:r>
            <a:fld id="{600D3F8A-5A50-40AD-938B-050757F6A9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C3F7A4B-5345-4F98-9ED1-CD947AFDEB4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04800" y="5850130"/>
            <a:ext cx="11582400" cy="578496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rgbClr val="005C7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If picture, add caption</a:t>
            </a:r>
          </a:p>
        </p:txBody>
      </p:sp>
    </p:spTree>
    <p:extLst>
      <p:ext uri="{BB962C8B-B14F-4D97-AF65-F5344CB8AC3E}">
        <p14:creationId xmlns:p14="http://schemas.microsoft.com/office/powerpoint/2010/main" val="731786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9C6891A-28EE-4E88-9479-108B4A0761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4156" y="1326301"/>
            <a:ext cx="5341699" cy="2561954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C7BEC1-31C3-4C5F-952A-F5469AFD5E7D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4800" y="1243910"/>
            <a:ext cx="11582400" cy="0"/>
          </a:xfrm>
          <a:prstGeom prst="line">
            <a:avLst/>
          </a:prstGeom>
          <a:noFill/>
          <a:ln w="44450" cap="flat" cmpd="sng" algn="ctr">
            <a:solidFill>
              <a:srgbClr val="8CB777"/>
            </a:solidFill>
            <a:prstDash val="solid"/>
            <a:round/>
            <a:headEnd type="none" w="med" len="med"/>
            <a:tailEnd type="none" w="med" len="med"/>
          </a:ln>
          <a:effectLst>
            <a:outerShdw blurRad="1143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9A54DCB-CC4E-4937-B481-A99A614C0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7688"/>
            <a:ext cx="10515600" cy="1018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row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45DB14E1-226C-4238-88A4-2D3CAE4C40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4156" y="3898873"/>
            <a:ext cx="5341699" cy="2561954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AE3A33AF-060A-414F-B108-D22D30BA91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8805" y="1326301"/>
            <a:ext cx="5341699" cy="2561954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BA7FE8A3-BE87-410C-8F5F-9BBED59786E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18805" y="3898873"/>
            <a:ext cx="5341699" cy="2561954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723418-8F34-4EDC-90F7-8F54AB525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5C7E"/>
                </a:solidFill>
              </a:defRPr>
            </a:lvl1pPr>
          </a:lstStyle>
          <a:p>
            <a:r>
              <a:rPr lang="en-US" dirty="0"/>
              <a:t>Taylor Engineering </a:t>
            </a:r>
            <a:r>
              <a:rPr lang="en-US" dirty="0">
                <a:solidFill>
                  <a:srgbClr val="8CB777"/>
                </a:solidFill>
              </a:rPr>
              <a:t>|</a:t>
            </a:r>
            <a:r>
              <a:rPr lang="en-US" dirty="0"/>
              <a:t> </a:t>
            </a:r>
            <a:fld id="{600D3F8A-5A50-40AD-938B-050757F6A9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461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Pictu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9C6891A-28EE-4E88-9479-108B4A0761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4156" y="1013260"/>
            <a:ext cx="5341699" cy="2561954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C7BEC1-31C3-4C5F-952A-F5469AFD5E7D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94653" y="807306"/>
            <a:ext cx="11582400" cy="0"/>
          </a:xfrm>
          <a:prstGeom prst="line">
            <a:avLst/>
          </a:prstGeom>
          <a:noFill/>
          <a:ln w="44450" cap="flat" cmpd="sng" algn="ctr">
            <a:solidFill>
              <a:srgbClr val="8CB777"/>
            </a:solidFill>
            <a:prstDash val="solid"/>
            <a:round/>
            <a:headEnd type="none" w="med" len="med"/>
            <a:tailEnd type="none" w="med" len="med"/>
          </a:ln>
          <a:effectLst>
            <a:outerShdw blurRad="1143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9A54DCB-CC4E-4937-B481-A99A614C0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686"/>
            <a:ext cx="10515600" cy="5749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45DB14E1-226C-4238-88A4-2D3CAE4C40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4156" y="3585832"/>
            <a:ext cx="5341699" cy="2561954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AE3A33AF-060A-414F-B108-D22D30BA91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8805" y="1013260"/>
            <a:ext cx="5341699" cy="2561954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BA7FE8A3-BE87-410C-8F5F-9BBED59786E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18805" y="3585832"/>
            <a:ext cx="5341699" cy="2561954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723418-8F34-4EDC-90F7-8F54AB525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5C7E"/>
                </a:solidFill>
              </a:defRPr>
            </a:lvl1pPr>
          </a:lstStyle>
          <a:p>
            <a:r>
              <a:rPr lang="en-US" dirty="0"/>
              <a:t>Taylor Engineering </a:t>
            </a:r>
            <a:r>
              <a:rPr lang="en-US" dirty="0">
                <a:solidFill>
                  <a:srgbClr val="8CB777"/>
                </a:solidFill>
              </a:rPr>
              <a:t>|</a:t>
            </a:r>
            <a:r>
              <a:rPr lang="en-US" dirty="0"/>
              <a:t> </a:t>
            </a:r>
            <a:fld id="{600D3F8A-5A50-40AD-938B-050757F6A9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306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2CA8795-CDA0-48EA-BD55-5652C330BE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5C7E"/>
                </a:solidFill>
              </a:defRPr>
            </a:lvl1pPr>
          </a:lstStyle>
          <a:p>
            <a:r>
              <a:rPr lang="en-US" dirty="0"/>
              <a:t>Taylor Engineering </a:t>
            </a:r>
            <a:r>
              <a:rPr lang="en-US" dirty="0">
                <a:solidFill>
                  <a:srgbClr val="8CB777"/>
                </a:solidFill>
              </a:rPr>
              <a:t>|</a:t>
            </a:r>
            <a:r>
              <a:rPr lang="en-US" dirty="0"/>
              <a:t> </a:t>
            </a:r>
            <a:fld id="{600D3F8A-5A50-40AD-938B-050757F6A9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18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EFB742-67AE-4F0F-9A94-83ECCAE61EA5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304800" y="182731"/>
            <a:ext cx="11582400" cy="561391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E3DFAB5-F783-4E0D-87CA-938FAA4C7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800" y="5850130"/>
            <a:ext cx="11582400" cy="578496"/>
          </a:xfrm>
        </p:spPr>
        <p:txBody>
          <a:bodyPr/>
          <a:lstStyle>
            <a:lvl1pPr marL="0" indent="0" algn="ctr">
              <a:buNone/>
              <a:defRPr sz="1600" b="1">
                <a:solidFill>
                  <a:srgbClr val="005C7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E78785-0D04-46D5-A3B4-C588B02CF9D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4800" y="5821361"/>
            <a:ext cx="11582400" cy="0"/>
          </a:xfrm>
          <a:prstGeom prst="line">
            <a:avLst/>
          </a:prstGeom>
          <a:noFill/>
          <a:ln w="44450" cap="flat" cmpd="sng" algn="ctr">
            <a:solidFill>
              <a:srgbClr val="8CB777"/>
            </a:solidFill>
            <a:prstDash val="solid"/>
            <a:round/>
            <a:headEnd type="none" w="med" len="med"/>
            <a:tailEnd type="none" w="med" len="med"/>
          </a:ln>
          <a:effectLst>
            <a:outerShdw blurRad="1143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606B8B-D5A9-4873-9F4C-5C0095851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5C7E"/>
                </a:solidFill>
              </a:defRPr>
            </a:lvl1pPr>
          </a:lstStyle>
          <a:p>
            <a:r>
              <a:rPr lang="en-US" dirty="0"/>
              <a:t>Taylor Engineering </a:t>
            </a:r>
            <a:r>
              <a:rPr lang="en-US" dirty="0">
                <a:solidFill>
                  <a:srgbClr val="8CB777"/>
                </a:solidFill>
              </a:rPr>
              <a:t>|</a:t>
            </a:r>
            <a:r>
              <a:rPr lang="en-US" dirty="0"/>
              <a:t> </a:t>
            </a:r>
            <a:fld id="{600D3F8A-5A50-40AD-938B-050757F6A9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96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42770"/>
            <a:ext cx="6172200" cy="5013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42776"/>
            <a:ext cx="3932237" cy="50135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C79C6A-C3A9-46D0-8BCC-4661146F01D5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4800" y="1243910"/>
            <a:ext cx="11582400" cy="0"/>
          </a:xfrm>
          <a:prstGeom prst="line">
            <a:avLst/>
          </a:prstGeom>
          <a:noFill/>
          <a:ln w="44450" cap="flat" cmpd="sng" algn="ctr">
            <a:solidFill>
              <a:srgbClr val="8CB777"/>
            </a:solidFill>
            <a:prstDash val="solid"/>
            <a:round/>
            <a:headEnd type="none" w="med" len="med"/>
            <a:tailEnd type="none" w="med" len="med"/>
          </a:ln>
          <a:effectLst>
            <a:outerShdw blurRad="1143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7B5B87F-D43B-403F-B941-93355C4240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7688"/>
            <a:ext cx="10515600" cy="1018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row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85EF6F3-6C6A-43E4-8328-E6BDAB47D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5C7E"/>
                </a:solidFill>
              </a:defRPr>
            </a:lvl1pPr>
          </a:lstStyle>
          <a:p>
            <a:r>
              <a:rPr lang="en-US" dirty="0"/>
              <a:t>Taylor Engineering </a:t>
            </a:r>
            <a:r>
              <a:rPr lang="en-US" dirty="0">
                <a:solidFill>
                  <a:srgbClr val="8CB777"/>
                </a:solidFill>
              </a:rPr>
              <a:t>|</a:t>
            </a:r>
            <a:r>
              <a:rPr lang="en-US" dirty="0"/>
              <a:t> </a:t>
            </a:r>
            <a:fld id="{600D3F8A-5A50-40AD-938B-050757F6A9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82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06161"/>
            <a:ext cx="6172200" cy="5013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906168"/>
            <a:ext cx="3932237" cy="50135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C79C6A-C3A9-46D0-8BCC-4661146F01D5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4800" y="766115"/>
            <a:ext cx="11582400" cy="0"/>
          </a:xfrm>
          <a:prstGeom prst="line">
            <a:avLst/>
          </a:prstGeom>
          <a:noFill/>
          <a:ln w="44450" cap="flat" cmpd="sng" algn="ctr">
            <a:solidFill>
              <a:srgbClr val="8CB777"/>
            </a:solidFill>
            <a:prstDash val="solid"/>
            <a:round/>
            <a:headEnd type="none" w="med" len="med"/>
            <a:tailEnd type="none" w="med" len="med"/>
          </a:ln>
          <a:effectLst>
            <a:outerShdw blurRad="1143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7B5B87F-D43B-403F-B941-93355C424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686"/>
            <a:ext cx="10515600" cy="533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85EF6F3-6C6A-43E4-8328-E6BDAB47D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5C7E"/>
                </a:solidFill>
              </a:defRPr>
            </a:lvl1pPr>
          </a:lstStyle>
          <a:p>
            <a:r>
              <a:rPr lang="en-US" dirty="0"/>
              <a:t>Taylor Engineering </a:t>
            </a:r>
            <a:r>
              <a:rPr lang="en-US" dirty="0">
                <a:solidFill>
                  <a:srgbClr val="8CB777"/>
                </a:solidFill>
              </a:rPr>
              <a:t>|</a:t>
            </a:r>
            <a:r>
              <a:rPr lang="en-US" dirty="0"/>
              <a:t> </a:t>
            </a:r>
            <a:fld id="{600D3F8A-5A50-40AD-938B-050757F6A9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94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4800" y="1326291"/>
            <a:ext cx="11582400" cy="465009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4800" y="5976383"/>
            <a:ext cx="11582400" cy="4443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algn="ctr"/>
            <a:r>
              <a:rPr lang="en-US" b="1" dirty="0">
                <a:solidFill>
                  <a:srgbClr val="005C7E"/>
                </a:solidFill>
              </a:rPr>
              <a:t>Caption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E4031F-7A78-426A-8C6E-EEB261FF4A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4800" y="1243910"/>
            <a:ext cx="11582400" cy="0"/>
          </a:xfrm>
          <a:prstGeom prst="line">
            <a:avLst/>
          </a:prstGeom>
          <a:noFill/>
          <a:ln w="44450" cap="flat" cmpd="sng" algn="ctr">
            <a:solidFill>
              <a:srgbClr val="8CB777"/>
            </a:solidFill>
            <a:prstDash val="solid"/>
            <a:round/>
            <a:headEnd type="none" w="med" len="med"/>
            <a:tailEnd type="none" w="med" len="med"/>
          </a:ln>
          <a:effectLst>
            <a:outerShdw blurRad="1143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13EFE6FA-A10B-4EF8-816C-A177CB55B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7688"/>
            <a:ext cx="10515600" cy="1018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row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8777F85-BB92-404B-8FE4-24253DC5F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5C7E"/>
                </a:solidFill>
              </a:defRPr>
            </a:lvl1pPr>
          </a:lstStyle>
          <a:p>
            <a:r>
              <a:rPr lang="en-US" dirty="0"/>
              <a:t>Taylor Engineering </a:t>
            </a:r>
            <a:r>
              <a:rPr lang="en-US" dirty="0">
                <a:solidFill>
                  <a:srgbClr val="8CB777"/>
                </a:solidFill>
              </a:rPr>
              <a:t>|</a:t>
            </a:r>
            <a:r>
              <a:rPr lang="en-US" dirty="0"/>
              <a:t> </a:t>
            </a:r>
            <a:fld id="{600D3F8A-5A50-40AD-938B-050757F6A9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399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4800" y="1021495"/>
            <a:ext cx="11582400" cy="495488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4800" y="5976383"/>
            <a:ext cx="11582400" cy="4443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algn="ctr"/>
            <a:r>
              <a:rPr lang="en-US" b="1" dirty="0">
                <a:solidFill>
                  <a:srgbClr val="005C7E"/>
                </a:solidFill>
              </a:rPr>
              <a:t>Caption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E4031F-7A78-426A-8C6E-EEB261FF4A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4800" y="856732"/>
            <a:ext cx="11582400" cy="0"/>
          </a:xfrm>
          <a:prstGeom prst="line">
            <a:avLst/>
          </a:prstGeom>
          <a:noFill/>
          <a:ln w="44450" cap="flat" cmpd="sng" algn="ctr">
            <a:solidFill>
              <a:srgbClr val="8CB777"/>
            </a:solidFill>
            <a:prstDash val="solid"/>
            <a:round/>
            <a:headEnd type="none" w="med" len="med"/>
            <a:tailEnd type="none" w="med" len="med"/>
          </a:ln>
          <a:effectLst>
            <a:outerShdw blurRad="1143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13EFE6FA-A10B-4EF8-816C-A177CB55B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686"/>
            <a:ext cx="10515600" cy="6160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8777F85-BB92-404B-8FE4-24253DC5F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5C7E"/>
                </a:solidFill>
              </a:defRPr>
            </a:lvl1pPr>
          </a:lstStyle>
          <a:p>
            <a:r>
              <a:rPr lang="en-US" dirty="0"/>
              <a:t>Taylor Engineering </a:t>
            </a:r>
            <a:r>
              <a:rPr lang="en-US" dirty="0">
                <a:solidFill>
                  <a:srgbClr val="8CB777"/>
                </a:solidFill>
              </a:rPr>
              <a:t>|</a:t>
            </a:r>
            <a:r>
              <a:rPr lang="en-US" dirty="0"/>
              <a:t> </a:t>
            </a:r>
            <a:fld id="{600D3F8A-5A50-40AD-938B-050757F6A9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08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5723"/>
            <a:ext cx="10515600" cy="4801240"/>
          </a:xfrm>
        </p:spPr>
        <p:txBody>
          <a:bodyPr/>
          <a:lstStyle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C89BC7-6905-4196-825A-605A3A8A37FF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4800" y="1243910"/>
            <a:ext cx="11582400" cy="0"/>
          </a:xfrm>
          <a:prstGeom prst="line">
            <a:avLst/>
          </a:prstGeom>
          <a:noFill/>
          <a:ln w="44450" cap="flat" cmpd="sng" algn="ctr">
            <a:solidFill>
              <a:srgbClr val="8CB777"/>
            </a:solidFill>
            <a:prstDash val="solid"/>
            <a:round/>
            <a:headEnd type="none" w="med" len="med"/>
            <a:tailEnd type="none" w="med" len="med"/>
          </a:ln>
          <a:effectLst>
            <a:outerShdw blurRad="1143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B78B747-965A-439F-A291-6F2B0902F2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07688"/>
            <a:ext cx="11049000" cy="1018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row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614780A-9C88-7332-621F-6A5383C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5C7E"/>
                </a:solidFill>
              </a:defRPr>
            </a:lvl1pPr>
          </a:lstStyle>
          <a:p>
            <a:r>
              <a:rPr lang="en-US" dirty="0"/>
              <a:t>Taylor Engineering </a:t>
            </a:r>
            <a:r>
              <a:rPr lang="en-US" dirty="0">
                <a:solidFill>
                  <a:srgbClr val="8CB777"/>
                </a:solidFill>
              </a:rPr>
              <a:t>|</a:t>
            </a:r>
            <a:r>
              <a:rPr lang="en-US" dirty="0"/>
              <a:t> </a:t>
            </a:r>
            <a:fld id="{600D3F8A-5A50-40AD-938B-050757F6A9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501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12A73E-258D-43DC-96C2-639A113055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6005" y="1811341"/>
            <a:ext cx="12422717" cy="51847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99F9C8-6FBF-4284-AA0A-339027CCA100}"/>
              </a:ext>
            </a:extLst>
          </p:cNvPr>
          <p:cNvSpPr/>
          <p:nvPr userDrawn="1"/>
        </p:nvSpPr>
        <p:spPr>
          <a:xfrm>
            <a:off x="0" y="3"/>
            <a:ext cx="12192000" cy="3264177"/>
          </a:xfrm>
          <a:prstGeom prst="rect">
            <a:avLst/>
          </a:prstGeom>
          <a:solidFill>
            <a:srgbClr val="8CB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880158-D352-4687-8384-BDA679ECAE4C}"/>
              </a:ext>
            </a:extLst>
          </p:cNvPr>
          <p:cNvSpPr txBox="1"/>
          <p:nvPr userDrawn="1"/>
        </p:nvSpPr>
        <p:spPr>
          <a:xfrm>
            <a:off x="288473" y="711969"/>
            <a:ext cx="11615057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F898B0-9E03-4319-9646-A4B1BCAAF4F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3264177"/>
            <a:ext cx="12192000" cy="0"/>
          </a:xfrm>
          <a:prstGeom prst="line">
            <a:avLst/>
          </a:prstGeom>
          <a:noFill/>
          <a:ln w="44450" cap="flat" cmpd="sng" algn="ctr">
            <a:solidFill>
              <a:srgbClr val="005C7E"/>
            </a:solidFill>
            <a:prstDash val="solid"/>
            <a:round/>
            <a:headEnd type="none" w="med" len="med"/>
            <a:tailEnd type="none" w="med" len="med"/>
          </a:ln>
          <a:effectLst>
            <a:outerShdw blurRad="1143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0444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447B4A-DA36-1ACE-7B84-C2DD1798C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322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932165-B0E3-CF28-BAC7-A4086D3ABFD6}"/>
              </a:ext>
            </a:extLst>
          </p:cNvPr>
          <p:cNvSpPr/>
          <p:nvPr userDrawn="1"/>
        </p:nvSpPr>
        <p:spPr>
          <a:xfrm>
            <a:off x="773054" y="2817839"/>
            <a:ext cx="4631776" cy="1493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D4E2CAA-650E-DFC8-C44D-B01D63225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538" y="2264276"/>
            <a:ext cx="5263215" cy="519697"/>
          </a:xfrm>
        </p:spPr>
        <p:txBody>
          <a:bodyPr>
            <a:noAutofit/>
          </a:bodyPr>
          <a:lstStyle>
            <a:lvl1pPr algn="ctr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DF0042-A85F-4011-99B2-984C83F269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538" y="3001100"/>
            <a:ext cx="5263215" cy="614362"/>
          </a:xfrm>
        </p:spPr>
        <p:txBody>
          <a:bodyPr>
            <a:noAutofit/>
          </a:bodyPr>
          <a:lstStyle>
            <a:lvl1pPr marL="0" indent="0" algn="ctr">
              <a:defRPr sz="3200" b="1">
                <a:solidFill>
                  <a:schemeClr val="bg1"/>
                </a:solidFill>
              </a:defRPr>
            </a:lvl1pPr>
            <a:lvl2pPr algn="ctr">
              <a:defRPr sz="2400" b="1">
                <a:solidFill>
                  <a:schemeClr val="bg1"/>
                </a:solidFill>
              </a:defRPr>
            </a:lvl2pPr>
            <a:lvl3pPr algn="ctr">
              <a:defRPr sz="2400" b="1">
                <a:solidFill>
                  <a:schemeClr val="bg1"/>
                </a:solidFill>
              </a:defRPr>
            </a:lvl3pPr>
            <a:lvl4pPr algn="ctr">
              <a:defRPr sz="2400" b="1">
                <a:solidFill>
                  <a:schemeClr val="bg1"/>
                </a:solidFill>
              </a:defRPr>
            </a:lvl4pPr>
            <a:lvl5pPr algn="ctr"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55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375723"/>
            <a:ext cx="11582399" cy="4801240"/>
          </a:xfrm>
        </p:spPr>
        <p:txBody>
          <a:bodyPr/>
          <a:lstStyle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C89BC7-6905-4196-825A-605A3A8A37FF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4800" y="1243910"/>
            <a:ext cx="11582400" cy="0"/>
          </a:xfrm>
          <a:prstGeom prst="line">
            <a:avLst/>
          </a:prstGeom>
          <a:noFill/>
          <a:ln w="44450" cap="flat" cmpd="sng" algn="ctr">
            <a:solidFill>
              <a:srgbClr val="8CB777"/>
            </a:solidFill>
            <a:prstDash val="solid"/>
            <a:round/>
            <a:headEnd type="none" w="med" len="med"/>
            <a:tailEnd type="none" w="med" len="med"/>
          </a:ln>
          <a:effectLst>
            <a:outerShdw blurRad="1143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B78B747-965A-439F-A291-6F2B0902F2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5218" y="207689"/>
            <a:ext cx="10208581" cy="856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row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8AF595-A872-4275-AD1E-00E800764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5C7E"/>
                </a:solidFill>
              </a:defRPr>
            </a:lvl1pPr>
          </a:lstStyle>
          <a:p>
            <a:r>
              <a:rPr lang="en-US" dirty="0"/>
              <a:t>Taylor Engineering </a:t>
            </a:r>
            <a:r>
              <a:rPr lang="en-US" dirty="0">
                <a:solidFill>
                  <a:srgbClr val="8CB777"/>
                </a:solidFill>
              </a:rPr>
              <a:t>|</a:t>
            </a:r>
            <a:r>
              <a:rPr lang="en-US" dirty="0"/>
              <a:t> </a:t>
            </a:r>
            <a:fld id="{600D3F8A-5A50-40AD-938B-050757F6A9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5B8C73B-8FFC-B1A8-C98A-7DC9A10E612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3165" y="141784"/>
            <a:ext cx="1012053" cy="988640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4400" b="1">
                <a:solidFill>
                  <a:schemeClr val="accent1"/>
                </a:solidFill>
              </a:defRPr>
            </a:lvl2pPr>
            <a:lvl3pPr marL="914400" indent="0" algn="ctr">
              <a:buNone/>
              <a:defRPr sz="4400" b="1">
                <a:solidFill>
                  <a:schemeClr val="accent1"/>
                </a:solidFill>
              </a:defRPr>
            </a:lvl3pPr>
            <a:lvl4pPr marL="1371600" indent="0" algn="ctr">
              <a:buNone/>
              <a:defRPr sz="4400" b="1">
                <a:solidFill>
                  <a:schemeClr val="accent1"/>
                </a:solidFill>
              </a:defRPr>
            </a:lvl4pPr>
            <a:lvl5pPr marL="1828800" indent="0" algn="ctr">
              <a:buNone/>
              <a:defRPr sz="44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9444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4975"/>
            <a:ext cx="10515600" cy="5311988"/>
          </a:xfrm>
        </p:spPr>
        <p:txBody>
          <a:bodyPr/>
          <a:lstStyle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C89BC7-6905-4196-825A-605A3A8A37FF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4800" y="766113"/>
            <a:ext cx="11582400" cy="0"/>
          </a:xfrm>
          <a:prstGeom prst="line">
            <a:avLst/>
          </a:prstGeom>
          <a:noFill/>
          <a:ln w="44450" cap="flat" cmpd="sng" algn="ctr">
            <a:solidFill>
              <a:srgbClr val="8CB777"/>
            </a:solidFill>
            <a:prstDash val="solid"/>
            <a:round/>
            <a:headEnd type="none" w="med" len="med"/>
            <a:tailEnd type="none" w="med" len="med"/>
          </a:ln>
          <a:effectLst>
            <a:outerShdw blurRad="1143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B78B747-965A-439F-A291-6F2B0902F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686"/>
            <a:ext cx="10515600" cy="533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8AF595-A872-4275-AD1E-00E800764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5C7E"/>
                </a:solidFill>
              </a:defRPr>
            </a:lvl1pPr>
          </a:lstStyle>
          <a:p>
            <a:r>
              <a:rPr lang="en-US" dirty="0"/>
              <a:t>Taylor Engineering </a:t>
            </a:r>
            <a:r>
              <a:rPr lang="en-US" dirty="0">
                <a:solidFill>
                  <a:srgbClr val="8CB777"/>
                </a:solidFill>
              </a:rPr>
              <a:t>|</a:t>
            </a:r>
            <a:r>
              <a:rPr lang="en-US" dirty="0"/>
              <a:t> </a:t>
            </a:r>
            <a:fld id="{600D3F8A-5A50-40AD-938B-050757F6A9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54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6F08CCB-6AEE-4E86-8733-F17C8AC41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5C7E"/>
                </a:solidFill>
              </a:defRPr>
            </a:lvl1pPr>
          </a:lstStyle>
          <a:p>
            <a:r>
              <a:rPr lang="en-US" dirty="0"/>
              <a:t>Taylor Engineering </a:t>
            </a:r>
            <a:r>
              <a:rPr lang="en-US" dirty="0">
                <a:solidFill>
                  <a:srgbClr val="8CB777"/>
                </a:solidFill>
              </a:rPr>
              <a:t>|</a:t>
            </a:r>
            <a:r>
              <a:rPr lang="en-US" dirty="0"/>
              <a:t> </a:t>
            </a:r>
            <a:fld id="{600D3F8A-5A50-40AD-938B-050757F6A97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F42FC0-22F4-4358-8A76-DC90C6DF7EA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4800" y="4589464"/>
            <a:ext cx="11582400" cy="0"/>
          </a:xfrm>
          <a:prstGeom prst="line">
            <a:avLst/>
          </a:prstGeom>
          <a:noFill/>
          <a:ln w="44450" cap="flat" cmpd="sng" algn="ctr">
            <a:solidFill>
              <a:srgbClr val="8CB777"/>
            </a:solidFill>
            <a:prstDash val="solid"/>
            <a:round/>
            <a:headEnd type="none" w="med" len="med"/>
            <a:tailEnd type="none" w="med" len="med"/>
          </a:ln>
          <a:effectLst>
            <a:outerShdw blurRad="1143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621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97256"/>
            <a:ext cx="5181600" cy="4351338"/>
          </a:xfrm>
        </p:spPr>
        <p:txBody>
          <a:bodyPr/>
          <a:lstStyle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9725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A7E008-EFA7-4719-A211-B10ECAC5124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4800" y="1243910"/>
            <a:ext cx="11582400" cy="0"/>
          </a:xfrm>
          <a:prstGeom prst="line">
            <a:avLst/>
          </a:prstGeom>
          <a:noFill/>
          <a:ln w="44450" cap="flat" cmpd="sng" algn="ctr">
            <a:solidFill>
              <a:srgbClr val="8CB777"/>
            </a:solidFill>
            <a:prstDash val="solid"/>
            <a:round/>
            <a:headEnd type="none" w="med" len="med"/>
            <a:tailEnd type="none" w="med" len="med"/>
          </a:ln>
          <a:effectLst>
            <a:outerShdw blurRad="1143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0334374-961B-4545-8E2C-D5EF2922B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7688"/>
            <a:ext cx="10515600" cy="1018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row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3AF8D13-C4D6-4184-B1CC-AD52DA1C4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5C7E"/>
                </a:solidFill>
              </a:defRPr>
            </a:lvl1pPr>
          </a:lstStyle>
          <a:p>
            <a:r>
              <a:rPr lang="en-US" dirty="0"/>
              <a:t>Taylor Engineering </a:t>
            </a:r>
            <a:r>
              <a:rPr lang="en-US" dirty="0">
                <a:solidFill>
                  <a:srgbClr val="8CB777"/>
                </a:solidFill>
              </a:rPr>
              <a:t>|</a:t>
            </a:r>
            <a:r>
              <a:rPr lang="en-US" dirty="0"/>
              <a:t> </a:t>
            </a:r>
            <a:fld id="{600D3F8A-5A50-40AD-938B-050757F6A9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51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55592"/>
            <a:ext cx="5181600" cy="4793002"/>
          </a:xfrm>
        </p:spPr>
        <p:txBody>
          <a:bodyPr/>
          <a:lstStyle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55592"/>
            <a:ext cx="5181600" cy="47930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A7E008-EFA7-4719-A211-B10ECAC5124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4800" y="807304"/>
            <a:ext cx="11582400" cy="0"/>
          </a:xfrm>
          <a:prstGeom prst="line">
            <a:avLst/>
          </a:prstGeom>
          <a:noFill/>
          <a:ln w="44450" cap="flat" cmpd="sng" algn="ctr">
            <a:solidFill>
              <a:srgbClr val="8CB777"/>
            </a:solidFill>
            <a:prstDash val="solid"/>
            <a:round/>
            <a:headEnd type="none" w="med" len="med"/>
            <a:tailEnd type="none" w="med" len="med"/>
          </a:ln>
          <a:effectLst>
            <a:outerShdw blurRad="1143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0334374-961B-4545-8E2C-D5EF2922B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686"/>
            <a:ext cx="10515600" cy="5818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3AF8D13-C4D6-4184-B1CC-AD52DA1C4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5C7E"/>
                </a:solidFill>
              </a:defRPr>
            </a:lvl1pPr>
          </a:lstStyle>
          <a:p>
            <a:r>
              <a:rPr lang="en-US" dirty="0"/>
              <a:t>Taylor Engineering </a:t>
            </a:r>
            <a:r>
              <a:rPr lang="en-US" dirty="0">
                <a:solidFill>
                  <a:srgbClr val="8CB777"/>
                </a:solidFill>
              </a:rPr>
              <a:t>|</a:t>
            </a:r>
            <a:r>
              <a:rPr lang="en-US" dirty="0"/>
              <a:t> </a:t>
            </a:r>
            <a:fld id="{600D3F8A-5A50-40AD-938B-050757F6A9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256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38459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08511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38459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208511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FF2A8A-F97C-47FB-B1EF-283837FD875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4800" y="1243910"/>
            <a:ext cx="11582400" cy="0"/>
          </a:xfrm>
          <a:prstGeom prst="line">
            <a:avLst/>
          </a:prstGeom>
          <a:noFill/>
          <a:ln w="44450" cap="flat" cmpd="sng" algn="ctr">
            <a:solidFill>
              <a:srgbClr val="8CB777"/>
            </a:solidFill>
            <a:prstDash val="solid"/>
            <a:round/>
            <a:headEnd type="none" w="med" len="med"/>
            <a:tailEnd type="none" w="med" len="med"/>
          </a:ln>
          <a:effectLst>
            <a:outerShdw blurRad="1143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E8254F8C-1A38-4D5F-AC57-0089FE6438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7688"/>
            <a:ext cx="10515600" cy="1018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row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7AD6E4C-AE63-40F2-B88B-3712EDE8E2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5C7E"/>
                </a:solidFill>
              </a:defRPr>
            </a:lvl1pPr>
          </a:lstStyle>
          <a:p>
            <a:r>
              <a:rPr lang="en-US" dirty="0"/>
              <a:t>Taylor Engineering </a:t>
            </a:r>
            <a:r>
              <a:rPr lang="en-US" dirty="0">
                <a:solidFill>
                  <a:srgbClr val="8CB777"/>
                </a:solidFill>
              </a:rPr>
              <a:t>|</a:t>
            </a:r>
            <a:r>
              <a:rPr lang="en-US" dirty="0"/>
              <a:t> </a:t>
            </a:r>
            <a:fld id="{600D3F8A-5A50-40AD-938B-050757F6A9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8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97264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796555"/>
            <a:ext cx="5157787" cy="40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9023" y="97264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1796555"/>
            <a:ext cx="5183188" cy="40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FF2A8A-F97C-47FB-B1EF-283837FD875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4800" y="805368"/>
            <a:ext cx="11582400" cy="0"/>
          </a:xfrm>
          <a:prstGeom prst="line">
            <a:avLst/>
          </a:prstGeom>
          <a:noFill/>
          <a:ln w="44450" cap="flat" cmpd="sng" algn="ctr">
            <a:solidFill>
              <a:srgbClr val="8CB777"/>
            </a:solidFill>
            <a:prstDash val="solid"/>
            <a:round/>
            <a:headEnd type="none" w="med" len="med"/>
            <a:tailEnd type="none" w="med" len="med"/>
          </a:ln>
          <a:effectLst>
            <a:outerShdw blurRad="1143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E8254F8C-1A38-4D5F-AC57-0089FE643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686"/>
            <a:ext cx="10515600" cy="5729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7AD6E4C-AE63-40F2-B88B-3712EDE8E2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5C7E"/>
                </a:solidFill>
              </a:defRPr>
            </a:lvl1pPr>
          </a:lstStyle>
          <a:p>
            <a:r>
              <a:rPr lang="en-US" dirty="0"/>
              <a:t>Taylor Engineering </a:t>
            </a:r>
            <a:r>
              <a:rPr lang="en-US" dirty="0">
                <a:solidFill>
                  <a:srgbClr val="8CB777"/>
                </a:solidFill>
              </a:rPr>
              <a:t>|</a:t>
            </a:r>
            <a:r>
              <a:rPr lang="en-US" dirty="0"/>
              <a:t> </a:t>
            </a:r>
            <a:fld id="{600D3F8A-5A50-40AD-938B-050757F6A9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318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07688"/>
            <a:ext cx="10515600" cy="1018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34533"/>
            <a:ext cx="10515600" cy="4842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6FC7CE2-BA5A-136B-7896-7ECBAE49D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5C7E"/>
                </a:solidFill>
              </a:defRPr>
            </a:lvl1pPr>
          </a:lstStyle>
          <a:p>
            <a:r>
              <a:rPr lang="en-US" dirty="0"/>
              <a:t>Taylor Engineering </a:t>
            </a:r>
            <a:r>
              <a:rPr lang="en-US" dirty="0">
                <a:solidFill>
                  <a:srgbClr val="8CB777"/>
                </a:solidFill>
              </a:rPr>
              <a:t>|</a:t>
            </a:r>
            <a:r>
              <a:rPr lang="en-US" dirty="0"/>
              <a:t> </a:t>
            </a:r>
            <a:fld id="{600D3F8A-5A50-40AD-938B-050757F6A9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97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93" r:id="rId3"/>
    <p:sldLayoutId id="2147483685" r:id="rId4"/>
    <p:sldLayoutId id="2147483675" r:id="rId5"/>
    <p:sldLayoutId id="2147483676" r:id="rId6"/>
    <p:sldLayoutId id="2147483686" r:id="rId7"/>
    <p:sldLayoutId id="2147483677" r:id="rId8"/>
    <p:sldLayoutId id="2147483687" r:id="rId9"/>
    <p:sldLayoutId id="2147483678" r:id="rId10"/>
    <p:sldLayoutId id="2147483688" r:id="rId11"/>
    <p:sldLayoutId id="2147483682" r:id="rId12"/>
    <p:sldLayoutId id="2147483689" r:id="rId13"/>
    <p:sldLayoutId id="2147483679" r:id="rId14"/>
    <p:sldLayoutId id="2147483683" r:id="rId15"/>
    <p:sldLayoutId id="2147483680" r:id="rId16"/>
    <p:sldLayoutId id="2147483690" r:id="rId17"/>
    <p:sldLayoutId id="2147483681" r:id="rId18"/>
    <p:sldLayoutId id="2147483691" r:id="rId19"/>
    <p:sldLayoutId id="2147483684" r:id="rId20"/>
    <p:sldLayoutId id="2147483694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5C7E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5C7E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C7E"/>
        </a:buClr>
        <a:buSzPct val="70000"/>
        <a:buFont typeface="Wingdings" panose="05000000000000000000" pitchFamily="2" charset="2"/>
        <a:buChar char="Ø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C7E"/>
        </a:buClr>
        <a:buSzPct val="7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C7E"/>
        </a:buClr>
        <a:buSzPct val="70000"/>
        <a:buFont typeface="Courier New" panose="02070309020205020404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C7E"/>
        </a:buClr>
        <a:buSzPct val="70000"/>
        <a:buFont typeface="Wingdings" panose="05000000000000000000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sv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Relationship Id="rId14" Type="http://schemas.openxmlformats.org/officeDocument/2006/relationships/image" Target="../media/image5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2.png"/><Relationship Id="rId4" Type="http://schemas.openxmlformats.org/officeDocument/2006/relationships/image" Target="../media/image6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4.png"/><Relationship Id="rId4" Type="http://schemas.openxmlformats.org/officeDocument/2006/relationships/hyperlink" Target="mailto:wlaurent@taylorengineering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FCB914-FE80-2910-E2E6-35F5868EF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rgbClr val="005C7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Taylor Engineering </a:t>
            </a:r>
            <a:r>
              <a:rPr lang="en-US" dirty="0">
                <a:solidFill>
                  <a:srgbClr val="8CB777"/>
                </a:solidFill>
              </a:rPr>
              <a:t>|</a:t>
            </a:r>
            <a:r>
              <a:rPr lang="en-US" dirty="0"/>
              <a:t> </a:t>
            </a:r>
            <a:fld id="{600D3F8A-5A50-40AD-938B-050757F6A97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7D1AA5-BE7E-4900-1EC5-E7E06FB894B3}"/>
              </a:ext>
            </a:extLst>
          </p:cNvPr>
          <p:cNvSpPr/>
          <p:nvPr/>
        </p:nvSpPr>
        <p:spPr>
          <a:xfrm>
            <a:off x="0" y="3617657"/>
            <a:ext cx="12192000" cy="3240343"/>
          </a:xfrm>
          <a:prstGeom prst="rect">
            <a:avLst/>
          </a:prstGeom>
          <a:solidFill>
            <a:srgbClr val="33A5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99A1C16-FBFD-4C7C-4013-CD0F1C8586E3}"/>
              </a:ext>
            </a:extLst>
          </p:cNvPr>
          <p:cNvGrpSpPr/>
          <p:nvPr/>
        </p:nvGrpSpPr>
        <p:grpSpPr>
          <a:xfrm>
            <a:off x="0" y="3606527"/>
            <a:ext cx="12192000" cy="3293209"/>
            <a:chOff x="-1524000" y="3606524"/>
            <a:chExt cx="12192000" cy="3293209"/>
          </a:xfrm>
          <a:noFill/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22CEF06-EF7B-A5AF-5CEB-FABD34BCC7F2}"/>
                </a:ext>
              </a:extLst>
            </p:cNvPr>
            <p:cNvSpPr txBox="1"/>
            <p:nvPr/>
          </p:nvSpPr>
          <p:spPr>
            <a:xfrm>
              <a:off x="-1524000" y="3606524"/>
              <a:ext cx="12192000" cy="329320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Ins="365760" rtlCol="0">
              <a:spAutoFit/>
            </a:bodyPr>
            <a:lstStyle/>
            <a:p>
              <a:pPr marR="7200" algn="r"/>
              <a:endParaRPr lang="en-US" sz="2400" baseline="30000" dirty="0">
                <a:solidFill>
                  <a:schemeClr val="bg1"/>
                </a:solidFill>
                <a:latin typeface="+mj-lt"/>
              </a:endParaRPr>
            </a:p>
            <a:p>
              <a:pPr marL="1371600" marR="7200" algn="r"/>
              <a:r>
                <a:rPr lang="en-US" sz="2400" baseline="30000" dirty="0">
                  <a:solidFill>
                    <a:schemeClr val="bg1"/>
                  </a:solidFill>
                  <a:latin typeface="+mj-lt"/>
                </a:rPr>
                <a:t>2026 New Jersey Coastal and Climate Resilience Conference</a:t>
              </a:r>
            </a:p>
            <a:p>
              <a:pPr marL="1371600" marR="7200" algn="r"/>
              <a:r>
                <a:rPr lang="en-US" sz="2400" baseline="30000" dirty="0">
                  <a:solidFill>
                    <a:schemeClr val="bg1"/>
                  </a:solidFill>
                  <a:latin typeface="+mj-lt"/>
                </a:rPr>
                <a:t>March 9, 2026| 12:00 PM</a:t>
              </a:r>
            </a:p>
            <a:p>
              <a:pPr marL="1371600" marR="7200" algn="r"/>
              <a:endParaRPr lang="en-US" sz="2400" baseline="30000" dirty="0">
                <a:solidFill>
                  <a:schemeClr val="bg1"/>
                </a:solidFill>
                <a:latin typeface="+mj-lt"/>
              </a:endParaRPr>
            </a:p>
            <a:p>
              <a:pPr marL="1371600" marR="7200" algn="r"/>
              <a:endParaRPr lang="en-US" sz="2000" baseline="30000" dirty="0">
                <a:solidFill>
                  <a:schemeClr val="bg1"/>
                </a:solidFill>
                <a:latin typeface="+mj-lt"/>
              </a:endParaRPr>
            </a:p>
            <a:p>
              <a:pPr marL="1371600" marR="7200" algn="r"/>
              <a:r>
                <a:rPr lang="en-US" sz="2400" baseline="30000" dirty="0">
                  <a:solidFill>
                    <a:schemeClr val="bg1"/>
                  </a:solidFill>
                  <a:latin typeface="+mj-lt"/>
                </a:rPr>
                <a:t> </a:t>
              </a:r>
            </a:p>
            <a:p>
              <a:pPr marL="1371600" marR="7200" algn="r"/>
              <a:r>
                <a:rPr lang="en-US" sz="5400" b="1" baseline="30000" dirty="0">
                  <a:solidFill>
                    <a:schemeClr val="bg1"/>
                  </a:solidFill>
                </a:rPr>
                <a:t>Where Planning Meets Action: </a:t>
              </a:r>
            </a:p>
            <a:p>
              <a:pPr marL="1371600" marR="7200" algn="r"/>
              <a:r>
                <a:rPr lang="en-US" sz="5400" b="1" baseline="30000" dirty="0">
                  <a:solidFill>
                    <a:schemeClr val="bg1"/>
                  </a:solidFill>
                </a:rPr>
                <a:t>Strategies for Smarter Coastal Resilience</a:t>
              </a:r>
            </a:p>
            <a:p>
              <a:pPr marL="1371600" marR="7200" algn="r"/>
              <a:r>
                <a:rPr lang="en-US" sz="3200" baseline="30000" dirty="0">
                  <a:solidFill>
                    <a:schemeClr val="bg1"/>
                  </a:solidFill>
                </a:rPr>
                <a:t>Wendy Laurent, P.E., WEDG</a:t>
              </a:r>
            </a:p>
            <a:p>
              <a:pPr marL="1371600" marR="7200" algn="r"/>
              <a:endParaRPr lang="en-US" sz="3200" baseline="30000" dirty="0">
                <a:solidFill>
                  <a:schemeClr val="bg1"/>
                </a:solidFill>
              </a:endParaRPr>
            </a:p>
          </p:txBody>
        </p:sp>
        <p:pic>
          <p:nvPicPr>
            <p:cNvPr id="5" name="Picture 4" descr="A black and white logo&#10;&#10;Description automatically generated">
              <a:extLst>
                <a:ext uri="{FF2B5EF4-FFF2-40B4-BE49-F238E27FC236}">
                  <a16:creationId xmlns:a16="http://schemas.microsoft.com/office/drawing/2014/main" id="{0618619B-8668-541F-3CB7-785083250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04906" y="3792625"/>
              <a:ext cx="2282591" cy="2928851"/>
            </a:xfrm>
            <a:prstGeom prst="rect">
              <a:avLst/>
            </a:prstGeom>
            <a:grpFill/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60CE918-02C1-F6EB-B6A2-00B5DB9DC52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1170" y="0"/>
            <a:ext cx="4600830" cy="34564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6A62E3-AA1F-BE07-18D2-CD779A8A88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4600831" cy="34564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739BDB-8E2B-89AB-432E-4F9060EA0CA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0152" y="0"/>
            <a:ext cx="2691699" cy="345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11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E7898-59E6-A1ED-36B6-A3ABF86D9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FF988B-0385-9444-08AD-70514AE66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&amp; Proactive Project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564FA-FD2F-35C4-0D3C-63C675972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Taylor Engineering </a:t>
            </a:r>
            <a:r>
              <a:rPr lang="en-US">
                <a:solidFill>
                  <a:srgbClr val="8CB777"/>
                </a:solidFill>
              </a:rPr>
              <a:t>|</a:t>
            </a:r>
            <a:r>
              <a:rPr lang="en-US"/>
              <a:t> </a:t>
            </a:r>
            <a:fld id="{600D3F8A-5A50-40AD-938B-050757F6A97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862A7C-E92D-01E3-A799-4123B5328171}"/>
              </a:ext>
            </a:extLst>
          </p:cNvPr>
          <p:cNvSpPr/>
          <p:nvPr/>
        </p:nvSpPr>
        <p:spPr>
          <a:xfrm>
            <a:off x="304800" y="1359405"/>
            <a:ext cx="11049000" cy="5856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BUILD FLEXIBILITY INTO PERMITS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15B318D-73A6-9E75-AED0-F344874FEBE7}"/>
              </a:ext>
            </a:extLst>
          </p:cNvPr>
          <p:cNvSpPr/>
          <p:nvPr/>
        </p:nvSpPr>
        <p:spPr>
          <a:xfrm>
            <a:off x="304800" y="2733303"/>
            <a:ext cx="11049000" cy="5856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PLAN AHEAD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A525B44-2988-38FC-B229-184A457772A5}"/>
              </a:ext>
            </a:extLst>
          </p:cNvPr>
          <p:cNvSpPr/>
          <p:nvPr/>
        </p:nvSpPr>
        <p:spPr>
          <a:xfrm>
            <a:off x="304800" y="2046354"/>
            <a:ext cx="11049000" cy="5856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EMERGENCY SAND PLACEMENT CONTRACTS</a:t>
            </a:r>
          </a:p>
        </p:txBody>
      </p:sp>
    </p:spTree>
    <p:extLst>
      <p:ext uri="{BB962C8B-B14F-4D97-AF65-F5344CB8AC3E}">
        <p14:creationId xmlns:p14="http://schemas.microsoft.com/office/powerpoint/2010/main" val="3599230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DAD75-3C10-3767-02FA-08A8DA054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BE0AF40-9E83-9F2D-E176-DC693E1CC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1943121"/>
            <a:ext cx="5880828" cy="4149147"/>
          </a:xfrm>
        </p:spPr>
        <p:txBody>
          <a:bodyPr>
            <a:normAutofit/>
          </a:bodyPr>
          <a:lstStyle/>
          <a:p>
            <a:r>
              <a:rPr lang="en-US" dirty="0"/>
              <a:t>Sand sources</a:t>
            </a:r>
          </a:p>
          <a:p>
            <a:pPr lvl="1"/>
            <a:r>
              <a:rPr lang="en-US" dirty="0"/>
              <a:t>Borrow area</a:t>
            </a:r>
          </a:p>
          <a:p>
            <a:pPr lvl="1"/>
            <a:r>
              <a:rPr lang="en-US" dirty="0"/>
              <a:t>Upland sand mine</a:t>
            </a:r>
          </a:p>
          <a:p>
            <a:pPr lvl="1"/>
            <a:r>
              <a:rPr lang="en-US" dirty="0"/>
              <a:t>Channel/AIWW/Fort Pierce Harbor</a:t>
            </a:r>
          </a:p>
          <a:p>
            <a:pPr lvl="1"/>
            <a:r>
              <a:rPr lang="en-US" dirty="0"/>
              <a:t>Sand Trap</a:t>
            </a:r>
          </a:p>
          <a:p>
            <a:r>
              <a:rPr lang="en-US" dirty="0"/>
              <a:t>Placement methods</a:t>
            </a:r>
          </a:p>
          <a:p>
            <a:pPr lvl="1"/>
            <a:r>
              <a:rPr lang="en-US" dirty="0"/>
              <a:t>Dredge</a:t>
            </a:r>
          </a:p>
          <a:p>
            <a:pPr lvl="1"/>
            <a:r>
              <a:rPr lang="en-US" dirty="0"/>
              <a:t>Truck Haul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1CBDAA-A518-1970-907D-FF2F049C2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&amp; Proactive Project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BDB76-2F55-F5FE-BDEF-3768DBC2B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Taylor Engineering </a:t>
            </a:r>
            <a:r>
              <a:rPr lang="en-US">
                <a:solidFill>
                  <a:srgbClr val="8CB777"/>
                </a:solidFill>
              </a:rPr>
              <a:t>|</a:t>
            </a:r>
            <a:r>
              <a:rPr lang="en-US"/>
              <a:t> </a:t>
            </a:r>
            <a:fld id="{600D3F8A-5A50-40AD-938B-050757F6A97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B5807B-76C9-FF36-ED96-E35DD819BC3E}"/>
              </a:ext>
            </a:extLst>
          </p:cNvPr>
          <p:cNvSpPr/>
          <p:nvPr/>
        </p:nvSpPr>
        <p:spPr>
          <a:xfrm>
            <a:off x="304800" y="5493642"/>
            <a:ext cx="6934200" cy="5856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EMERGENCY SAND PLACEMENT CONTRACTS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B7354FC-248E-77EF-78CF-575598655C6E}"/>
              </a:ext>
            </a:extLst>
          </p:cNvPr>
          <p:cNvSpPr/>
          <p:nvPr/>
        </p:nvSpPr>
        <p:spPr>
          <a:xfrm>
            <a:off x="304800" y="1359405"/>
            <a:ext cx="6934200" cy="5856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BUILD FLEXIBILITY INTO PERMITS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BDA7D4D-48CD-7D2D-5F07-EAB5D8B27324}"/>
              </a:ext>
            </a:extLst>
          </p:cNvPr>
          <p:cNvSpPr/>
          <p:nvPr/>
        </p:nvSpPr>
        <p:spPr>
          <a:xfrm>
            <a:off x="304800" y="6184066"/>
            <a:ext cx="6934200" cy="5856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PLAN AHEAD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B12816-532F-CEFC-6FAC-62FF694104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2464" y="1687519"/>
            <a:ext cx="2743200" cy="35280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D495CA-4A1B-325B-F7B3-151BD941BA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16351">
            <a:off x="8705694" y="1954937"/>
            <a:ext cx="2743200" cy="35218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0405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5E42D-FF98-49C5-B65E-B1A86A3F5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AA97886-9685-F006-F6CF-495DD8822B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940" y="3961793"/>
            <a:ext cx="3844413" cy="288331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E7A7CE8-61EF-BD56-621E-0D5967E42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&amp; Proactive Project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67934-28E0-F2D4-822F-2A903D2DF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Taylor Engineering </a:t>
            </a:r>
            <a:r>
              <a:rPr lang="en-US">
                <a:solidFill>
                  <a:srgbClr val="8CB777"/>
                </a:solidFill>
              </a:rPr>
              <a:t>|</a:t>
            </a:r>
            <a:r>
              <a:rPr lang="en-US"/>
              <a:t> </a:t>
            </a:r>
            <a:fld id="{600D3F8A-5A50-40AD-938B-050757F6A97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23DB994-535A-3B29-6CB8-A68B613777DF}"/>
              </a:ext>
            </a:extLst>
          </p:cNvPr>
          <p:cNvSpPr/>
          <p:nvPr/>
        </p:nvSpPr>
        <p:spPr>
          <a:xfrm>
            <a:off x="304800" y="1359405"/>
            <a:ext cx="6934200" cy="5856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BUILD FLEXIBILITY INTO PERMITS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0914761F-5711-326F-B921-923D9FDC3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768" y="2677701"/>
            <a:ext cx="6639232" cy="1482819"/>
          </a:xfrm>
        </p:spPr>
        <p:txBody>
          <a:bodyPr/>
          <a:lstStyle/>
          <a:p>
            <a:r>
              <a:rPr lang="en-US" dirty="0"/>
              <a:t>Expedite contracting</a:t>
            </a:r>
          </a:p>
          <a:p>
            <a:r>
              <a:rPr lang="en-US" dirty="0"/>
              <a:t>Contractor ready to mobilize </a:t>
            </a:r>
            <a:r>
              <a:rPr lang="en-US" i="1" dirty="0"/>
              <a:t>*almost* </a:t>
            </a:r>
            <a:r>
              <a:rPr lang="en-US" dirty="0"/>
              <a:t>immediately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03455E0-FADD-D83E-C631-AA03FB23D34C}"/>
              </a:ext>
            </a:extLst>
          </p:cNvPr>
          <p:cNvSpPr/>
          <p:nvPr/>
        </p:nvSpPr>
        <p:spPr>
          <a:xfrm>
            <a:off x="304800" y="2046354"/>
            <a:ext cx="6934200" cy="5856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EMERGENCY SAND PLACEMENT CONTRACTS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9A91A4C-46BF-5216-6438-DB9785B1F915}"/>
              </a:ext>
            </a:extLst>
          </p:cNvPr>
          <p:cNvSpPr/>
          <p:nvPr/>
        </p:nvSpPr>
        <p:spPr>
          <a:xfrm>
            <a:off x="304800" y="4071802"/>
            <a:ext cx="6934200" cy="5856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PLAN AHEAD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30E16233-8D14-4AB0-E80F-0E0C043BB618}"/>
              </a:ext>
            </a:extLst>
          </p:cNvPr>
          <p:cNvSpPr txBox="1">
            <a:spLocks/>
          </p:cNvSpPr>
          <p:nvPr/>
        </p:nvSpPr>
        <p:spPr>
          <a:xfrm>
            <a:off x="593183" y="4712292"/>
            <a:ext cx="6822601" cy="21457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C7E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C7E"/>
              </a:buClr>
              <a:buSzPct val="70000"/>
              <a:buFont typeface="Wingdings" panose="05000000000000000000" pitchFamily="2" charset="2"/>
              <a:buChar char="Ø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C7E"/>
              </a:buClr>
              <a:buSzPct val="7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C7E"/>
              </a:buClr>
              <a:buSzPct val="70000"/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C7E"/>
              </a:buClr>
              <a:buSzPct val="70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Permits, environmental timelines</a:t>
            </a:r>
          </a:p>
          <a:p>
            <a:r>
              <a:rPr lang="en-US" dirty="0"/>
              <a:t>Industry availability</a:t>
            </a:r>
          </a:p>
          <a:p>
            <a:pPr lvl="1"/>
            <a:r>
              <a:rPr lang="en-US" dirty="0"/>
              <a:t>Host industry days</a:t>
            </a:r>
          </a:p>
          <a:p>
            <a:pPr lvl="2"/>
            <a:r>
              <a:rPr lang="en-US" dirty="0"/>
              <a:t>Projects in the same region</a:t>
            </a:r>
          </a:p>
          <a:p>
            <a:pPr lvl="2"/>
            <a:r>
              <a:rPr lang="en-US" dirty="0"/>
              <a:t>Projects with similar means and methods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36EC4C-BF43-3CAB-1CA1-FAA02A3716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317" y="1475224"/>
            <a:ext cx="3984483" cy="29883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D96CFC-04FB-2391-BBED-4CF060503396}"/>
              </a:ext>
            </a:extLst>
          </p:cNvPr>
          <p:cNvSpPr txBox="1"/>
          <p:nvPr/>
        </p:nvSpPr>
        <p:spPr>
          <a:xfrm>
            <a:off x="7369317" y="3976706"/>
            <a:ext cx="4673600" cy="306467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Contractor Mobilization One Month After Postponed Federal Project</a:t>
            </a:r>
          </a:p>
        </p:txBody>
      </p:sp>
    </p:spTree>
    <p:extLst>
      <p:ext uri="{BB962C8B-B14F-4D97-AF65-F5344CB8AC3E}">
        <p14:creationId xmlns:p14="http://schemas.microsoft.com/office/powerpoint/2010/main" val="3261702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0BA93-68C9-F115-D021-5F99337A2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B29A5F-D859-4C12-8559-21A00E178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Volusia County Beaches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6C0BC8-FC43-91A1-02FF-D5CA2BBDA0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COUNTYWIDE PLANNING + FOUNDATIONAL COMMUNITY SUPPORT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2D1CF-F9C2-6BE5-68E6-5B44589B57A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Taylor Engineering </a:t>
            </a:r>
            <a:r>
              <a:rPr lang="en-US" dirty="0">
                <a:solidFill>
                  <a:srgbClr val="8CB777"/>
                </a:solidFill>
              </a:rPr>
              <a:t>|</a:t>
            </a:r>
            <a:r>
              <a:rPr lang="en-US" dirty="0"/>
              <a:t> </a:t>
            </a:r>
            <a:fld id="{600D3F8A-5A50-40AD-938B-050757F6A97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9D85E7-1723-334F-9417-42375308B1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2368" y="0"/>
            <a:ext cx="6199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4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DA4F81-60CE-D1F9-DB13-E8849CAACCA7}"/>
              </a:ext>
            </a:extLst>
          </p:cNvPr>
          <p:cNvSpPr/>
          <p:nvPr/>
        </p:nvSpPr>
        <p:spPr>
          <a:xfrm>
            <a:off x="10601324" y="914186"/>
            <a:ext cx="1565529" cy="601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C52B8D-D283-4C25-AADE-ABAB8FC6D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375723"/>
            <a:ext cx="5271674" cy="534575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47 total miles of beach </a:t>
            </a:r>
            <a:r>
              <a:rPr lang="en-US" dirty="0"/>
              <a:t>with 15 miles designated for beach driving and 27+ miles classified as critically eroded</a:t>
            </a:r>
          </a:p>
          <a:p>
            <a:r>
              <a:rPr lang="en-US" b="1" dirty="0">
                <a:solidFill>
                  <a:schemeClr val="accent1"/>
                </a:solidFill>
              </a:rPr>
              <a:t>Key destinations </a:t>
            </a:r>
            <a:r>
              <a:rPr lang="en-US" dirty="0"/>
              <a:t>include Daytona Beach and New Smyrna Beach</a:t>
            </a:r>
          </a:p>
          <a:p>
            <a:r>
              <a:rPr lang="en-US" b="1" dirty="0">
                <a:solidFill>
                  <a:schemeClr val="accent1"/>
                </a:solidFill>
              </a:rPr>
              <a:t>Annual beach tourism generates $4.3 billion </a:t>
            </a:r>
            <a:r>
              <a:rPr lang="en-US" dirty="0"/>
              <a:t>in regional economic impact</a:t>
            </a:r>
          </a:p>
          <a:p>
            <a:r>
              <a:rPr lang="en-US" dirty="0"/>
              <a:t>Severely impacted by </a:t>
            </a:r>
            <a:r>
              <a:rPr lang="en-US" b="1" dirty="0">
                <a:solidFill>
                  <a:schemeClr val="accent1"/>
                </a:solidFill>
              </a:rPr>
              <a:t>Hurricanes Ian and Nicole</a:t>
            </a:r>
            <a:r>
              <a:rPr lang="en-US" dirty="0"/>
              <a:t> (2022)</a:t>
            </a:r>
          </a:p>
          <a:p>
            <a:pPr lvl="1"/>
            <a:r>
              <a:rPr lang="en-US" dirty="0"/>
              <a:t>Erosion of 6.4 Mcy (-34 cy/ft)</a:t>
            </a:r>
          </a:p>
          <a:p>
            <a:pPr lvl="1"/>
            <a:r>
              <a:rPr lang="en-US" dirty="0"/>
              <a:t>Sand starved environment</a:t>
            </a:r>
          </a:p>
          <a:p>
            <a:r>
              <a:rPr lang="en-US" b="1" dirty="0">
                <a:solidFill>
                  <a:schemeClr val="accent1"/>
                </a:solidFill>
              </a:rPr>
              <a:t>Limited active beach management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F471D2-DD78-FFA9-C693-F70AB7B3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Volusia County Beaches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7BDFD77-B75F-B0F1-5E47-259B819CD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r>
              <a:rPr lang="en-US" dirty="0"/>
              <a:t>Taylor Engineering </a:t>
            </a:r>
            <a:r>
              <a:rPr lang="en-US" dirty="0">
                <a:solidFill>
                  <a:srgbClr val="8CB777"/>
                </a:solidFill>
              </a:rPr>
              <a:t>|</a:t>
            </a:r>
            <a:r>
              <a:rPr lang="en-US" dirty="0"/>
              <a:t> </a:t>
            </a:r>
            <a:fld id="{600D3F8A-5A50-40AD-938B-050757F6A97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1C62C9-5B63-2148-6666-DA5B226C0F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935" y="1396953"/>
            <a:ext cx="6279520" cy="47096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31B253-6303-BE43-ADFD-535A450B54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249">
            <a:off x="9118753" y="335860"/>
            <a:ext cx="2894278" cy="256986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D0743D4-BDD4-E3C6-ED94-67D2A1D00B0B}"/>
              </a:ext>
            </a:extLst>
          </p:cNvPr>
          <p:cNvSpPr/>
          <p:nvPr/>
        </p:nvSpPr>
        <p:spPr>
          <a:xfrm>
            <a:off x="11538936" y="1013631"/>
            <a:ext cx="133564" cy="133564"/>
          </a:xfrm>
          <a:prstGeom prst="ellipse">
            <a:avLst/>
          </a:prstGeom>
          <a:solidFill>
            <a:srgbClr val="E60000"/>
          </a:solidFill>
          <a:ln>
            <a:solidFill>
              <a:srgbClr val="E6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48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A7F57C-6FBB-A9BB-E990-9241FDD842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2598" y="1344642"/>
            <a:ext cx="3067208" cy="2439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1CE70C-1B93-1B2F-8C74-9F4288908C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475" y="1356112"/>
            <a:ext cx="3342968" cy="24398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3D5388-C885-286C-211E-676436C4B9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6108" y="3925546"/>
            <a:ext cx="4129175" cy="265793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C52B8D-D283-4C25-AADE-ABAB8FC6D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375723"/>
            <a:ext cx="5271674" cy="534575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47 total miles of beach </a:t>
            </a:r>
            <a:r>
              <a:rPr lang="en-US" dirty="0"/>
              <a:t>with 15 miles designated for beach driving and 27+ miles classified as critically eroded</a:t>
            </a:r>
          </a:p>
          <a:p>
            <a:r>
              <a:rPr lang="en-US" b="1" dirty="0">
                <a:solidFill>
                  <a:schemeClr val="accent1"/>
                </a:solidFill>
              </a:rPr>
              <a:t>Key destinations </a:t>
            </a:r>
            <a:r>
              <a:rPr lang="en-US" dirty="0"/>
              <a:t>include Daytona Beach and New Smyrna Beach</a:t>
            </a:r>
          </a:p>
          <a:p>
            <a:r>
              <a:rPr lang="en-US" b="1" dirty="0">
                <a:solidFill>
                  <a:schemeClr val="accent1"/>
                </a:solidFill>
              </a:rPr>
              <a:t>Annual beach tourism generates $4.3 billion </a:t>
            </a:r>
            <a:r>
              <a:rPr lang="en-US" dirty="0"/>
              <a:t>in regional economic impact</a:t>
            </a:r>
          </a:p>
          <a:p>
            <a:r>
              <a:rPr lang="en-US" dirty="0"/>
              <a:t>Severely impacted by </a:t>
            </a:r>
            <a:r>
              <a:rPr lang="en-US" b="1" dirty="0">
                <a:solidFill>
                  <a:schemeClr val="accent1"/>
                </a:solidFill>
              </a:rPr>
              <a:t>Hurricanes Ian and Nicole</a:t>
            </a:r>
            <a:r>
              <a:rPr lang="en-US" dirty="0"/>
              <a:t> (2022)</a:t>
            </a:r>
          </a:p>
          <a:p>
            <a:pPr lvl="1"/>
            <a:r>
              <a:rPr lang="en-US" dirty="0"/>
              <a:t>Erosion of 6.4 Mcy (-34 cy/ft)</a:t>
            </a:r>
          </a:p>
          <a:p>
            <a:pPr lvl="1"/>
            <a:r>
              <a:rPr lang="en-US" dirty="0"/>
              <a:t>Sand starved environment</a:t>
            </a:r>
          </a:p>
          <a:p>
            <a:r>
              <a:rPr lang="en-US" b="1" dirty="0">
                <a:solidFill>
                  <a:schemeClr val="accent1"/>
                </a:solidFill>
              </a:rPr>
              <a:t>Limited active beach management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F471D2-DD78-FFA9-C693-F70AB7B3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Volusia County Beaches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7BDFD77-B75F-B0F1-5E47-259B819CD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r>
              <a:rPr lang="en-US" dirty="0"/>
              <a:t>Taylor Engineering </a:t>
            </a:r>
            <a:r>
              <a:rPr lang="en-US" dirty="0">
                <a:solidFill>
                  <a:srgbClr val="8CB777"/>
                </a:solidFill>
              </a:rPr>
              <a:t>|</a:t>
            </a:r>
            <a:r>
              <a:rPr lang="en-US" dirty="0"/>
              <a:t> </a:t>
            </a:r>
            <a:fld id="{600D3F8A-5A50-40AD-938B-050757F6A97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30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A7E5F-D190-BD30-5927-0ED845227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F88D78-F5E4-43C1-341A-41DE16273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to Stability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9E0B0-80E4-AC8C-3B2D-51F8DBD611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Taylor Engineering </a:t>
            </a:r>
            <a:r>
              <a:rPr lang="en-US">
                <a:solidFill>
                  <a:srgbClr val="8CB777"/>
                </a:solidFill>
              </a:rPr>
              <a:t>|</a:t>
            </a:r>
            <a:r>
              <a:rPr lang="en-US"/>
              <a:t> </a:t>
            </a:r>
            <a:fld id="{600D3F8A-5A50-40AD-938B-050757F6A97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C014EA-D503-642E-350C-5F497393B4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2500" y="1730859"/>
            <a:ext cx="10287000" cy="339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75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F236B-CBEB-C59D-3DFF-C89E3C818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C80C64-22FD-5E93-5A0F-44767DCE1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to Stability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F28F0-6FC1-7BB0-AE38-9203B3C8D6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Taylor Engineering </a:t>
            </a:r>
            <a:r>
              <a:rPr lang="en-US">
                <a:solidFill>
                  <a:srgbClr val="8CB777"/>
                </a:solidFill>
              </a:rPr>
              <a:t>|</a:t>
            </a:r>
            <a:r>
              <a:rPr lang="en-US"/>
              <a:t> </a:t>
            </a:r>
            <a:fld id="{600D3F8A-5A50-40AD-938B-050757F6A97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1C9879-EA8A-CAB9-8461-41A8355353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2500" y="1441454"/>
            <a:ext cx="102870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923BB-9F01-51EA-512D-6E08F91FD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4BA211-31D2-CFDB-63FB-4E0F0FBCE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to Stability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9E1EE-65DA-EDB0-A9AD-5F16C2946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Taylor Engineering </a:t>
            </a:r>
            <a:r>
              <a:rPr lang="en-US">
                <a:solidFill>
                  <a:srgbClr val="8CB777"/>
                </a:solidFill>
              </a:rPr>
              <a:t>|</a:t>
            </a:r>
            <a:r>
              <a:rPr lang="en-US"/>
              <a:t> </a:t>
            </a:r>
            <a:fld id="{600D3F8A-5A50-40AD-938B-050757F6A97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F8BC0D-3627-FE6B-7F8B-871649D919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800" y="1416054"/>
            <a:ext cx="7179736" cy="3448046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5E4FB0F-CE03-3D37-9906-9D2F6997F3E0}"/>
              </a:ext>
            </a:extLst>
          </p:cNvPr>
          <p:cNvSpPr/>
          <p:nvPr/>
        </p:nvSpPr>
        <p:spPr>
          <a:xfrm>
            <a:off x="2273300" y="1689100"/>
            <a:ext cx="6499223" cy="4546600"/>
          </a:xfrm>
          <a:custGeom>
            <a:avLst/>
            <a:gdLst>
              <a:gd name="csX0" fmla="*/ 0 w 6731000"/>
              <a:gd name="csY0" fmla="*/ 3035300 h 4546600"/>
              <a:gd name="csX1" fmla="*/ 25400 w 6731000"/>
              <a:gd name="csY1" fmla="*/ 3251200 h 4546600"/>
              <a:gd name="csX2" fmla="*/ 38100 w 6731000"/>
              <a:gd name="csY2" fmla="*/ 3327400 h 4546600"/>
              <a:gd name="csX3" fmla="*/ 63500 w 6731000"/>
              <a:gd name="csY3" fmla="*/ 3581400 h 4546600"/>
              <a:gd name="csX4" fmla="*/ 114300 w 6731000"/>
              <a:gd name="csY4" fmla="*/ 3797300 h 4546600"/>
              <a:gd name="csX5" fmla="*/ 469900 w 6731000"/>
              <a:gd name="csY5" fmla="*/ 4216400 h 4546600"/>
              <a:gd name="csX6" fmla="*/ 762000 w 6731000"/>
              <a:gd name="csY6" fmla="*/ 4394200 h 4546600"/>
              <a:gd name="csX7" fmla="*/ 1473200 w 6731000"/>
              <a:gd name="csY7" fmla="*/ 4546600 h 4546600"/>
              <a:gd name="csX8" fmla="*/ 2374900 w 6731000"/>
              <a:gd name="csY8" fmla="*/ 4533900 h 4546600"/>
              <a:gd name="csX9" fmla="*/ 2794000 w 6731000"/>
              <a:gd name="csY9" fmla="*/ 4521200 h 4546600"/>
              <a:gd name="csX10" fmla="*/ 3467100 w 6731000"/>
              <a:gd name="csY10" fmla="*/ 4381500 h 4546600"/>
              <a:gd name="csX11" fmla="*/ 4013200 w 6731000"/>
              <a:gd name="csY11" fmla="*/ 4178300 h 4546600"/>
              <a:gd name="csX12" fmla="*/ 4292600 w 6731000"/>
              <a:gd name="csY12" fmla="*/ 3898900 h 4546600"/>
              <a:gd name="csX13" fmla="*/ 4330700 w 6731000"/>
              <a:gd name="csY13" fmla="*/ 3784600 h 4546600"/>
              <a:gd name="csX14" fmla="*/ 4267200 w 6731000"/>
              <a:gd name="csY14" fmla="*/ 3492500 h 4546600"/>
              <a:gd name="csX15" fmla="*/ 4229100 w 6731000"/>
              <a:gd name="csY15" fmla="*/ 3479800 h 4546600"/>
              <a:gd name="csX16" fmla="*/ 4203700 w 6731000"/>
              <a:gd name="csY16" fmla="*/ 3594100 h 4546600"/>
              <a:gd name="csX17" fmla="*/ 4191000 w 6731000"/>
              <a:gd name="csY17" fmla="*/ 3632200 h 4546600"/>
              <a:gd name="csX18" fmla="*/ 4178300 w 6731000"/>
              <a:gd name="csY18" fmla="*/ 3708400 h 4546600"/>
              <a:gd name="csX19" fmla="*/ 4203700 w 6731000"/>
              <a:gd name="csY19" fmla="*/ 3975100 h 4546600"/>
              <a:gd name="csX20" fmla="*/ 4229100 w 6731000"/>
              <a:gd name="csY20" fmla="*/ 4025900 h 4546600"/>
              <a:gd name="csX21" fmla="*/ 4305300 w 6731000"/>
              <a:gd name="csY21" fmla="*/ 4114800 h 4546600"/>
              <a:gd name="csX22" fmla="*/ 4368800 w 6731000"/>
              <a:gd name="csY22" fmla="*/ 4140200 h 4546600"/>
              <a:gd name="csX23" fmla="*/ 4521200 w 6731000"/>
              <a:gd name="csY23" fmla="*/ 4152900 h 4546600"/>
              <a:gd name="csX24" fmla="*/ 4660900 w 6731000"/>
              <a:gd name="csY24" fmla="*/ 4114800 h 4546600"/>
              <a:gd name="csX25" fmla="*/ 4737100 w 6731000"/>
              <a:gd name="csY25" fmla="*/ 4025900 h 4546600"/>
              <a:gd name="csX26" fmla="*/ 4876800 w 6731000"/>
              <a:gd name="csY26" fmla="*/ 3835400 h 4546600"/>
              <a:gd name="csX27" fmla="*/ 4991100 w 6731000"/>
              <a:gd name="csY27" fmla="*/ 3657600 h 4546600"/>
              <a:gd name="csX28" fmla="*/ 5118100 w 6731000"/>
              <a:gd name="csY28" fmla="*/ 3213100 h 4546600"/>
              <a:gd name="csX29" fmla="*/ 5245100 w 6731000"/>
              <a:gd name="csY29" fmla="*/ 2641600 h 4546600"/>
              <a:gd name="csX30" fmla="*/ 5321300 w 6731000"/>
              <a:gd name="csY30" fmla="*/ 2019300 h 4546600"/>
              <a:gd name="csX31" fmla="*/ 5346700 w 6731000"/>
              <a:gd name="csY31" fmla="*/ 1778000 h 4546600"/>
              <a:gd name="csX32" fmla="*/ 5410200 w 6731000"/>
              <a:gd name="csY32" fmla="*/ 1270000 h 4546600"/>
              <a:gd name="csX33" fmla="*/ 5461000 w 6731000"/>
              <a:gd name="csY33" fmla="*/ 533400 h 4546600"/>
              <a:gd name="csX34" fmla="*/ 5511800 w 6731000"/>
              <a:gd name="csY34" fmla="*/ 317500 h 4546600"/>
              <a:gd name="csX35" fmla="*/ 5727700 w 6731000"/>
              <a:gd name="csY35" fmla="*/ 25400 h 4546600"/>
              <a:gd name="csX36" fmla="*/ 5829300 w 6731000"/>
              <a:gd name="csY36" fmla="*/ 0 h 4546600"/>
              <a:gd name="csX37" fmla="*/ 6159500 w 6731000"/>
              <a:gd name="csY37" fmla="*/ 304800 h 4546600"/>
              <a:gd name="csX38" fmla="*/ 6197600 w 6731000"/>
              <a:gd name="csY38" fmla="*/ 381000 h 4546600"/>
              <a:gd name="csX39" fmla="*/ 6248400 w 6731000"/>
              <a:gd name="csY39" fmla="*/ 469900 h 4546600"/>
              <a:gd name="csX40" fmla="*/ 6324600 w 6731000"/>
              <a:gd name="csY40" fmla="*/ 609600 h 4546600"/>
              <a:gd name="csX41" fmla="*/ 6350000 w 6731000"/>
              <a:gd name="csY41" fmla="*/ 660400 h 4546600"/>
              <a:gd name="csX42" fmla="*/ 6400800 w 6731000"/>
              <a:gd name="csY42" fmla="*/ 685800 h 4546600"/>
              <a:gd name="csX43" fmla="*/ 6540500 w 6731000"/>
              <a:gd name="csY43" fmla="*/ 647700 h 4546600"/>
              <a:gd name="csX44" fmla="*/ 6705600 w 6731000"/>
              <a:gd name="csY44" fmla="*/ 533400 h 4546600"/>
              <a:gd name="csX45" fmla="*/ 6731000 w 6731000"/>
              <a:gd name="csY45" fmla="*/ 508000 h 45466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</a:cxnLst>
            <a:rect l="l" t="t" r="r" b="b"/>
            <a:pathLst>
              <a:path w="6731000" h="4546600">
                <a:moveTo>
                  <a:pt x="0" y="3035300"/>
                </a:moveTo>
                <a:cubicBezTo>
                  <a:pt x="27300" y="3171800"/>
                  <a:pt x="38" y="3022941"/>
                  <a:pt x="25400" y="3251200"/>
                </a:cubicBezTo>
                <a:cubicBezTo>
                  <a:pt x="28244" y="3276793"/>
                  <a:pt x="35148" y="3301819"/>
                  <a:pt x="38100" y="3327400"/>
                </a:cubicBezTo>
                <a:cubicBezTo>
                  <a:pt x="47853" y="3411928"/>
                  <a:pt x="51874" y="3497109"/>
                  <a:pt x="63500" y="3581400"/>
                </a:cubicBezTo>
                <a:cubicBezTo>
                  <a:pt x="64351" y="3587572"/>
                  <a:pt x="108164" y="3785029"/>
                  <a:pt x="114300" y="3797300"/>
                </a:cubicBezTo>
                <a:cubicBezTo>
                  <a:pt x="191648" y="3951996"/>
                  <a:pt x="321279" y="4125935"/>
                  <a:pt x="469900" y="4216400"/>
                </a:cubicBezTo>
                <a:cubicBezTo>
                  <a:pt x="567267" y="4275667"/>
                  <a:pt x="657023" y="4349787"/>
                  <a:pt x="762000" y="4394200"/>
                </a:cubicBezTo>
                <a:cubicBezTo>
                  <a:pt x="984831" y="4488475"/>
                  <a:pt x="1237369" y="4511662"/>
                  <a:pt x="1473200" y="4546600"/>
                </a:cubicBezTo>
                <a:lnTo>
                  <a:pt x="2374900" y="4533900"/>
                </a:lnTo>
                <a:cubicBezTo>
                  <a:pt x="2514638" y="4531213"/>
                  <a:pt x="2654735" y="4533002"/>
                  <a:pt x="2794000" y="4521200"/>
                </a:cubicBezTo>
                <a:cubicBezTo>
                  <a:pt x="3040147" y="4500340"/>
                  <a:pt x="3229270" y="4447564"/>
                  <a:pt x="3467100" y="4381500"/>
                </a:cubicBezTo>
                <a:cubicBezTo>
                  <a:pt x="3591655" y="4346902"/>
                  <a:pt x="3888199" y="4276985"/>
                  <a:pt x="4013200" y="4178300"/>
                </a:cubicBezTo>
                <a:cubicBezTo>
                  <a:pt x="4116577" y="4096686"/>
                  <a:pt x="4292600" y="3898900"/>
                  <a:pt x="4292600" y="3898900"/>
                </a:cubicBezTo>
                <a:cubicBezTo>
                  <a:pt x="4305300" y="3860800"/>
                  <a:pt x="4329267" y="3824735"/>
                  <a:pt x="4330700" y="3784600"/>
                </a:cubicBezTo>
                <a:cubicBezTo>
                  <a:pt x="4333261" y="3712897"/>
                  <a:pt x="4345929" y="3558108"/>
                  <a:pt x="4267200" y="3492500"/>
                </a:cubicBezTo>
                <a:cubicBezTo>
                  <a:pt x="4256916" y="3483930"/>
                  <a:pt x="4241800" y="3484033"/>
                  <a:pt x="4229100" y="3479800"/>
                </a:cubicBezTo>
                <a:cubicBezTo>
                  <a:pt x="4220370" y="3523448"/>
                  <a:pt x="4215657" y="3552251"/>
                  <a:pt x="4203700" y="3594100"/>
                </a:cubicBezTo>
                <a:cubicBezTo>
                  <a:pt x="4200022" y="3606972"/>
                  <a:pt x="4193904" y="3619132"/>
                  <a:pt x="4191000" y="3632200"/>
                </a:cubicBezTo>
                <a:cubicBezTo>
                  <a:pt x="4185414" y="3657337"/>
                  <a:pt x="4182533" y="3683000"/>
                  <a:pt x="4178300" y="3708400"/>
                </a:cubicBezTo>
                <a:cubicBezTo>
                  <a:pt x="4186767" y="3797300"/>
                  <a:pt x="4189591" y="3886919"/>
                  <a:pt x="4203700" y="3975100"/>
                </a:cubicBezTo>
                <a:cubicBezTo>
                  <a:pt x="4206691" y="3993794"/>
                  <a:pt x="4219707" y="4009462"/>
                  <a:pt x="4229100" y="4025900"/>
                </a:cubicBezTo>
                <a:cubicBezTo>
                  <a:pt x="4246777" y="4056835"/>
                  <a:pt x="4276665" y="4095710"/>
                  <a:pt x="4305300" y="4114800"/>
                </a:cubicBezTo>
                <a:cubicBezTo>
                  <a:pt x="4324268" y="4127446"/>
                  <a:pt x="4346350" y="4136238"/>
                  <a:pt x="4368800" y="4140200"/>
                </a:cubicBezTo>
                <a:cubicBezTo>
                  <a:pt x="4419000" y="4149059"/>
                  <a:pt x="4470400" y="4148667"/>
                  <a:pt x="4521200" y="4152900"/>
                </a:cubicBezTo>
                <a:cubicBezTo>
                  <a:pt x="4567767" y="4140200"/>
                  <a:pt x="4619297" y="4139273"/>
                  <a:pt x="4660900" y="4114800"/>
                </a:cubicBezTo>
                <a:cubicBezTo>
                  <a:pt x="4694541" y="4095011"/>
                  <a:pt x="4713236" y="4056783"/>
                  <a:pt x="4737100" y="4025900"/>
                </a:cubicBezTo>
                <a:cubicBezTo>
                  <a:pt x="4785248" y="3963591"/>
                  <a:pt x="4832094" y="3900224"/>
                  <a:pt x="4876800" y="3835400"/>
                </a:cubicBezTo>
                <a:cubicBezTo>
                  <a:pt x="4916801" y="3777399"/>
                  <a:pt x="4959591" y="3720618"/>
                  <a:pt x="4991100" y="3657600"/>
                </a:cubicBezTo>
                <a:cubicBezTo>
                  <a:pt x="5055164" y="3529473"/>
                  <a:pt x="5083837" y="3343922"/>
                  <a:pt x="5118100" y="3213100"/>
                </a:cubicBezTo>
                <a:cubicBezTo>
                  <a:pt x="5210026" y="2862109"/>
                  <a:pt x="5193104" y="3021171"/>
                  <a:pt x="5245100" y="2641600"/>
                </a:cubicBezTo>
                <a:cubicBezTo>
                  <a:pt x="5273463" y="2434551"/>
                  <a:pt x="5299423" y="2227134"/>
                  <a:pt x="5321300" y="2019300"/>
                </a:cubicBezTo>
                <a:cubicBezTo>
                  <a:pt x="5329767" y="1938867"/>
                  <a:pt x="5337171" y="1858314"/>
                  <a:pt x="5346700" y="1778000"/>
                </a:cubicBezTo>
                <a:cubicBezTo>
                  <a:pt x="5366806" y="1608537"/>
                  <a:pt x="5410200" y="1270000"/>
                  <a:pt x="5410200" y="1270000"/>
                </a:cubicBezTo>
                <a:cubicBezTo>
                  <a:pt x="5417111" y="1135243"/>
                  <a:pt x="5429366" y="723205"/>
                  <a:pt x="5461000" y="533400"/>
                </a:cubicBezTo>
                <a:cubicBezTo>
                  <a:pt x="5473154" y="460474"/>
                  <a:pt x="5487076" y="387176"/>
                  <a:pt x="5511800" y="317500"/>
                </a:cubicBezTo>
                <a:cubicBezTo>
                  <a:pt x="5556932" y="190311"/>
                  <a:pt x="5610960" y="96741"/>
                  <a:pt x="5727700" y="25400"/>
                </a:cubicBezTo>
                <a:cubicBezTo>
                  <a:pt x="5757487" y="7197"/>
                  <a:pt x="5795433" y="8467"/>
                  <a:pt x="5829300" y="0"/>
                </a:cubicBezTo>
                <a:cubicBezTo>
                  <a:pt x="6009666" y="81984"/>
                  <a:pt x="6042738" y="71277"/>
                  <a:pt x="6159500" y="304800"/>
                </a:cubicBezTo>
                <a:cubicBezTo>
                  <a:pt x="6172200" y="330200"/>
                  <a:pt x="6184136" y="355996"/>
                  <a:pt x="6197600" y="381000"/>
                </a:cubicBezTo>
                <a:cubicBezTo>
                  <a:pt x="6213781" y="411051"/>
                  <a:pt x="6233136" y="439373"/>
                  <a:pt x="6248400" y="469900"/>
                </a:cubicBezTo>
                <a:cubicBezTo>
                  <a:pt x="6391867" y="756834"/>
                  <a:pt x="6203453" y="415765"/>
                  <a:pt x="6324600" y="609600"/>
                </a:cubicBezTo>
                <a:cubicBezTo>
                  <a:pt x="6334634" y="625654"/>
                  <a:pt x="6336613" y="647013"/>
                  <a:pt x="6350000" y="660400"/>
                </a:cubicBezTo>
                <a:cubicBezTo>
                  <a:pt x="6363387" y="673787"/>
                  <a:pt x="6383867" y="677333"/>
                  <a:pt x="6400800" y="685800"/>
                </a:cubicBezTo>
                <a:cubicBezTo>
                  <a:pt x="6464573" y="673045"/>
                  <a:pt x="6476048" y="673481"/>
                  <a:pt x="6540500" y="647700"/>
                </a:cubicBezTo>
                <a:cubicBezTo>
                  <a:pt x="6600034" y="623886"/>
                  <a:pt x="6664154" y="574846"/>
                  <a:pt x="6705600" y="533400"/>
                </a:cubicBezTo>
                <a:lnTo>
                  <a:pt x="6731000" y="508000"/>
                </a:lnTo>
              </a:path>
            </a:pathLst>
          </a:custGeom>
          <a:noFill/>
          <a:ln w="38100">
            <a:solidFill>
              <a:schemeClr val="bg2">
                <a:lumMod val="90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323A96-62B6-D6F6-8AB5-1CF5455B760F}"/>
              </a:ext>
            </a:extLst>
          </p:cNvPr>
          <p:cNvSpPr txBox="1"/>
          <p:nvPr/>
        </p:nvSpPr>
        <p:spPr>
          <a:xfrm>
            <a:off x="8763000" y="1536700"/>
            <a:ext cx="2108200" cy="2801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WHO</a:t>
            </a:r>
          </a:p>
          <a:p>
            <a:r>
              <a:rPr lang="en-US" sz="3200" b="1" dirty="0"/>
              <a:t>WHAT</a:t>
            </a:r>
          </a:p>
          <a:p>
            <a:r>
              <a:rPr lang="en-US" sz="3200" b="1" dirty="0"/>
              <a:t>WHERE</a:t>
            </a:r>
          </a:p>
          <a:p>
            <a:r>
              <a:rPr lang="en-US" sz="3200" dirty="0"/>
              <a:t>WHEN</a:t>
            </a:r>
          </a:p>
          <a:p>
            <a:r>
              <a:rPr lang="en-US" sz="3200" dirty="0"/>
              <a:t>WHY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E4C42B1-02B2-8635-92FD-7EB7C4783AD7}"/>
              </a:ext>
            </a:extLst>
          </p:cNvPr>
          <p:cNvSpPr/>
          <p:nvPr/>
        </p:nvSpPr>
        <p:spPr>
          <a:xfrm>
            <a:off x="5063381" y="4699000"/>
            <a:ext cx="3991719" cy="1828800"/>
          </a:xfrm>
          <a:custGeom>
            <a:avLst/>
            <a:gdLst>
              <a:gd name="csX0" fmla="*/ 16619 w 3991719"/>
              <a:gd name="csY0" fmla="*/ 0 h 1828800"/>
              <a:gd name="csX1" fmla="*/ 29319 w 3991719"/>
              <a:gd name="csY1" fmla="*/ 749300 h 1828800"/>
              <a:gd name="csX2" fmla="*/ 143619 w 3991719"/>
              <a:gd name="csY2" fmla="*/ 1079500 h 1828800"/>
              <a:gd name="csX3" fmla="*/ 283319 w 3991719"/>
              <a:gd name="csY3" fmla="*/ 1333500 h 1828800"/>
              <a:gd name="csX4" fmla="*/ 423019 w 3991719"/>
              <a:gd name="csY4" fmla="*/ 1460500 h 1828800"/>
              <a:gd name="csX5" fmla="*/ 575419 w 3991719"/>
              <a:gd name="csY5" fmla="*/ 1600200 h 1828800"/>
              <a:gd name="csX6" fmla="*/ 727819 w 3991719"/>
              <a:gd name="csY6" fmla="*/ 1689100 h 1828800"/>
              <a:gd name="csX7" fmla="*/ 969119 w 3991719"/>
              <a:gd name="csY7" fmla="*/ 1778000 h 1828800"/>
              <a:gd name="csX8" fmla="*/ 1172319 w 3991719"/>
              <a:gd name="csY8" fmla="*/ 1828800 h 1828800"/>
              <a:gd name="csX9" fmla="*/ 1870819 w 3991719"/>
              <a:gd name="csY9" fmla="*/ 1765300 h 1828800"/>
              <a:gd name="csX10" fmla="*/ 2226419 w 3991719"/>
              <a:gd name="csY10" fmla="*/ 1676400 h 1828800"/>
              <a:gd name="csX11" fmla="*/ 2442319 w 3991719"/>
              <a:gd name="csY11" fmla="*/ 1511300 h 1828800"/>
              <a:gd name="csX12" fmla="*/ 2582019 w 3991719"/>
              <a:gd name="csY12" fmla="*/ 1016000 h 1828800"/>
              <a:gd name="csX13" fmla="*/ 2632819 w 3991719"/>
              <a:gd name="csY13" fmla="*/ 800100 h 1828800"/>
              <a:gd name="csX14" fmla="*/ 2797919 w 3991719"/>
              <a:gd name="csY14" fmla="*/ 419100 h 1828800"/>
              <a:gd name="csX15" fmla="*/ 2988419 w 3991719"/>
              <a:gd name="csY15" fmla="*/ 190500 h 1828800"/>
              <a:gd name="csX16" fmla="*/ 3115419 w 3991719"/>
              <a:gd name="csY16" fmla="*/ 127000 h 1828800"/>
              <a:gd name="csX17" fmla="*/ 3280519 w 3991719"/>
              <a:gd name="csY17" fmla="*/ 139700 h 1828800"/>
              <a:gd name="csX18" fmla="*/ 3407519 w 3991719"/>
              <a:gd name="csY18" fmla="*/ 190500 h 1828800"/>
              <a:gd name="csX19" fmla="*/ 3534519 w 3991719"/>
              <a:gd name="csY19" fmla="*/ 228600 h 1828800"/>
              <a:gd name="csX20" fmla="*/ 3598019 w 3991719"/>
              <a:gd name="csY20" fmla="*/ 241300 h 1828800"/>
              <a:gd name="csX21" fmla="*/ 3648819 w 3991719"/>
              <a:gd name="csY21" fmla="*/ 266700 h 1828800"/>
              <a:gd name="csX22" fmla="*/ 3737719 w 3991719"/>
              <a:gd name="csY22" fmla="*/ 279400 h 1828800"/>
              <a:gd name="csX23" fmla="*/ 3991719 w 3991719"/>
              <a:gd name="csY23" fmla="*/ 292100 h 1828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</a:cxnLst>
            <a:rect l="l" t="t" r="r" b="b"/>
            <a:pathLst>
              <a:path w="3991719" h="1828800">
                <a:moveTo>
                  <a:pt x="16619" y="0"/>
                </a:moveTo>
                <a:cubicBezTo>
                  <a:pt x="-4504" y="316843"/>
                  <a:pt x="-10632" y="301846"/>
                  <a:pt x="29319" y="749300"/>
                </a:cubicBezTo>
                <a:cubicBezTo>
                  <a:pt x="38152" y="848234"/>
                  <a:pt x="102088" y="996439"/>
                  <a:pt x="143619" y="1079500"/>
                </a:cubicBezTo>
                <a:cubicBezTo>
                  <a:pt x="186832" y="1165926"/>
                  <a:pt x="211820" y="1268501"/>
                  <a:pt x="283319" y="1333500"/>
                </a:cubicBezTo>
                <a:cubicBezTo>
                  <a:pt x="329886" y="1375833"/>
                  <a:pt x="377107" y="1417458"/>
                  <a:pt x="423019" y="1460500"/>
                </a:cubicBezTo>
                <a:cubicBezTo>
                  <a:pt x="478143" y="1512178"/>
                  <a:pt x="510696" y="1555916"/>
                  <a:pt x="575419" y="1600200"/>
                </a:cubicBezTo>
                <a:cubicBezTo>
                  <a:pt x="623956" y="1633410"/>
                  <a:pt x="675776" y="1661709"/>
                  <a:pt x="727819" y="1689100"/>
                </a:cubicBezTo>
                <a:cubicBezTo>
                  <a:pt x="790730" y="1722211"/>
                  <a:pt x="911046" y="1760326"/>
                  <a:pt x="969119" y="1778000"/>
                </a:cubicBezTo>
                <a:cubicBezTo>
                  <a:pt x="1081000" y="1812051"/>
                  <a:pt x="1083243" y="1810985"/>
                  <a:pt x="1172319" y="1828800"/>
                </a:cubicBezTo>
                <a:cubicBezTo>
                  <a:pt x="1405152" y="1807633"/>
                  <a:pt x="1638831" y="1794299"/>
                  <a:pt x="1870819" y="1765300"/>
                </a:cubicBezTo>
                <a:cubicBezTo>
                  <a:pt x="1937432" y="1756973"/>
                  <a:pt x="2143530" y="1699006"/>
                  <a:pt x="2226419" y="1676400"/>
                </a:cubicBezTo>
                <a:cubicBezTo>
                  <a:pt x="2306768" y="1626955"/>
                  <a:pt x="2396387" y="1597422"/>
                  <a:pt x="2442319" y="1511300"/>
                </a:cubicBezTo>
                <a:cubicBezTo>
                  <a:pt x="2512944" y="1378878"/>
                  <a:pt x="2557427" y="1118841"/>
                  <a:pt x="2582019" y="1016000"/>
                </a:cubicBezTo>
                <a:cubicBezTo>
                  <a:pt x="2599214" y="944095"/>
                  <a:pt x="2606860" y="869325"/>
                  <a:pt x="2632819" y="800100"/>
                </a:cubicBezTo>
                <a:cubicBezTo>
                  <a:pt x="2681743" y="669635"/>
                  <a:pt x="2722964" y="538147"/>
                  <a:pt x="2797919" y="419100"/>
                </a:cubicBezTo>
                <a:cubicBezTo>
                  <a:pt x="2823791" y="378010"/>
                  <a:pt x="2927292" y="239402"/>
                  <a:pt x="2988419" y="190500"/>
                </a:cubicBezTo>
                <a:cubicBezTo>
                  <a:pt x="3029943" y="157281"/>
                  <a:pt x="3067350" y="146228"/>
                  <a:pt x="3115419" y="127000"/>
                </a:cubicBezTo>
                <a:cubicBezTo>
                  <a:pt x="3170452" y="131233"/>
                  <a:pt x="3226583" y="127975"/>
                  <a:pt x="3280519" y="139700"/>
                </a:cubicBezTo>
                <a:cubicBezTo>
                  <a:pt x="3325073" y="149386"/>
                  <a:pt x="3364264" y="176082"/>
                  <a:pt x="3407519" y="190500"/>
                </a:cubicBezTo>
                <a:cubicBezTo>
                  <a:pt x="3455911" y="206631"/>
                  <a:pt x="3476364" y="214061"/>
                  <a:pt x="3534519" y="228600"/>
                </a:cubicBezTo>
                <a:cubicBezTo>
                  <a:pt x="3555460" y="233835"/>
                  <a:pt x="3576852" y="237067"/>
                  <a:pt x="3598019" y="241300"/>
                </a:cubicBezTo>
                <a:cubicBezTo>
                  <a:pt x="3614952" y="249767"/>
                  <a:pt x="3630554" y="261719"/>
                  <a:pt x="3648819" y="266700"/>
                </a:cubicBezTo>
                <a:cubicBezTo>
                  <a:pt x="3677698" y="274576"/>
                  <a:pt x="3707990" y="275902"/>
                  <a:pt x="3737719" y="279400"/>
                </a:cubicBezTo>
                <a:cubicBezTo>
                  <a:pt x="3881474" y="296312"/>
                  <a:pt x="3847417" y="292100"/>
                  <a:pt x="3991719" y="292100"/>
                </a:cubicBezTo>
              </a:path>
            </a:pathLst>
          </a:custGeom>
          <a:noFill/>
          <a:ln w="38100">
            <a:solidFill>
              <a:schemeClr val="bg2">
                <a:lumMod val="90000"/>
              </a:schemeClr>
            </a:solidFill>
            <a:prstDash val="lgDashDot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CC6020-82F3-EB85-E64A-65A9CA4F933B}"/>
              </a:ext>
            </a:extLst>
          </p:cNvPr>
          <p:cNvSpPr txBox="1"/>
          <p:nvPr/>
        </p:nvSpPr>
        <p:spPr>
          <a:xfrm>
            <a:off x="9150349" y="4700341"/>
            <a:ext cx="2863851" cy="119181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OUTREACH &amp; ENGAGEMENT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4702C1-DC0B-0B8B-46A8-585D1181028D}"/>
              </a:ext>
            </a:extLst>
          </p:cNvPr>
          <p:cNvSpPr txBox="1"/>
          <p:nvPr/>
        </p:nvSpPr>
        <p:spPr>
          <a:xfrm>
            <a:off x="10582274" y="1937378"/>
            <a:ext cx="1609726" cy="7150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ALTERNATIVES ANALYSIS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67A40-7268-ED82-2ECA-F142760649D3}"/>
              </a:ext>
            </a:extLst>
          </p:cNvPr>
          <p:cNvSpPr txBox="1"/>
          <p:nvPr/>
        </p:nvSpPr>
        <p:spPr>
          <a:xfrm>
            <a:off x="10582274" y="2810196"/>
            <a:ext cx="1609726" cy="7150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RISK ASSESSMENT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3184A1B-288D-A8C3-60F1-7D096F509937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10071100" y="2294923"/>
            <a:ext cx="511174" cy="11807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A6F37DB-BDB8-688C-EC21-E371A5B80919}"/>
              </a:ext>
            </a:extLst>
          </p:cNvPr>
          <p:cNvCxnSpPr>
            <a:cxnSpLocks/>
          </p:cNvCxnSpPr>
          <p:nvPr/>
        </p:nvCxnSpPr>
        <p:spPr>
          <a:xfrm>
            <a:off x="10248900" y="2935068"/>
            <a:ext cx="402164" cy="11807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56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 animBg="1"/>
      <p:bldP spid="7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5EBE58-E23D-BFBB-8C07-56C539CBC0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2336" y="2502221"/>
            <a:ext cx="6446964" cy="349832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8150C08-4E33-4A4E-2F9E-81AFDEFF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Risk Assessment – Methodology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B6D430-43D9-6238-D631-DBD921CA2359}"/>
              </a:ext>
            </a:extLst>
          </p:cNvPr>
          <p:cNvGrpSpPr/>
          <p:nvPr/>
        </p:nvGrpSpPr>
        <p:grpSpPr>
          <a:xfrm>
            <a:off x="85796" y="2150067"/>
            <a:ext cx="6286500" cy="1125363"/>
            <a:chOff x="85796" y="2150067"/>
            <a:chExt cx="6286500" cy="112536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E7EF7D3-9F65-224F-6C38-97CB2BE63EA8}"/>
                </a:ext>
              </a:extLst>
            </p:cNvPr>
            <p:cNvSpPr/>
            <p:nvPr/>
          </p:nvSpPr>
          <p:spPr>
            <a:xfrm>
              <a:off x="85796" y="2150067"/>
              <a:ext cx="825500" cy="8229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</a:p>
          </p:txBody>
        </p:sp>
        <p:sp>
          <p:nvSpPr>
            <p:cNvPr id="8" name="Title 26">
              <a:extLst>
                <a:ext uri="{FF2B5EF4-FFF2-40B4-BE49-F238E27FC236}">
                  <a16:creationId xmlns:a16="http://schemas.microsoft.com/office/drawing/2014/main" id="{D22A74BB-1E60-5917-2819-A571BAA44EF5}"/>
                </a:ext>
              </a:extLst>
            </p:cNvPr>
            <p:cNvSpPr txBox="1">
              <a:spLocks/>
            </p:cNvSpPr>
            <p:nvPr/>
          </p:nvSpPr>
          <p:spPr>
            <a:xfrm>
              <a:off x="911296" y="2305235"/>
              <a:ext cx="5461000" cy="51262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3200" b="1" kern="1200" cap="all" spc="300" baseline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algn="l"/>
              <a:r>
                <a:rPr lang="en-US" sz="2400" dirty="0">
                  <a:solidFill>
                    <a:schemeClr val="tx1"/>
                  </a:solidFill>
                </a:rPr>
                <a:t>Shoreline Encroachment</a:t>
              </a:r>
            </a:p>
            <a:p>
              <a:pPr algn="l"/>
              <a:endParaRPr lang="en-US" sz="9300" dirty="0">
                <a:solidFill>
                  <a:schemeClr val="tx1"/>
                </a:solidFill>
                <a:latin typeface="+mj-lt"/>
              </a:endParaRPr>
            </a:p>
            <a:p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BEEBD5C-C9C1-DAD5-7D95-FEC628A3DCED}"/>
                </a:ext>
              </a:extLst>
            </p:cNvPr>
            <p:cNvSpPr txBox="1"/>
            <p:nvPr/>
          </p:nvSpPr>
          <p:spPr>
            <a:xfrm>
              <a:off x="911296" y="2629099"/>
              <a:ext cx="47766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the horizontal distance (or “buffer”) between the MHW shoreline position and infrastructure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F8C077-A6B8-EA3E-86D7-D213593B141F}"/>
              </a:ext>
            </a:extLst>
          </p:cNvPr>
          <p:cNvGrpSpPr/>
          <p:nvPr/>
        </p:nvGrpSpPr>
        <p:grpSpPr>
          <a:xfrm>
            <a:off x="80962" y="3326797"/>
            <a:ext cx="6286500" cy="1320495"/>
            <a:chOff x="80962" y="3235043"/>
            <a:chExt cx="6286500" cy="132049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22A9B53-71BC-5B32-1ADE-BE2FCB56F557}"/>
                </a:ext>
              </a:extLst>
            </p:cNvPr>
            <p:cNvSpPr/>
            <p:nvPr/>
          </p:nvSpPr>
          <p:spPr>
            <a:xfrm>
              <a:off x="80962" y="3235043"/>
              <a:ext cx="825500" cy="8229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</a:p>
          </p:txBody>
        </p:sp>
        <p:sp>
          <p:nvSpPr>
            <p:cNvPr id="9" name="Title 26">
              <a:extLst>
                <a:ext uri="{FF2B5EF4-FFF2-40B4-BE49-F238E27FC236}">
                  <a16:creationId xmlns:a16="http://schemas.microsoft.com/office/drawing/2014/main" id="{3BA7C08C-3DD8-4AE8-0A2C-D00E80B3B6AD}"/>
                </a:ext>
              </a:extLst>
            </p:cNvPr>
            <p:cNvSpPr txBox="1">
              <a:spLocks/>
            </p:cNvSpPr>
            <p:nvPr/>
          </p:nvSpPr>
          <p:spPr>
            <a:xfrm>
              <a:off x="906462" y="3324845"/>
              <a:ext cx="5461000" cy="51262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3200" b="1" kern="1200" cap="all" spc="300" baseline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algn="l"/>
              <a:r>
                <a:rPr lang="en-US" sz="2400" dirty="0">
                  <a:solidFill>
                    <a:schemeClr val="tx1"/>
                  </a:solidFill>
                </a:rPr>
                <a:t>Infrastructure exposure</a:t>
              </a:r>
            </a:p>
            <a:p>
              <a:pPr algn="l"/>
              <a:endParaRPr lang="en-US" sz="9300" dirty="0">
                <a:solidFill>
                  <a:schemeClr val="tx1"/>
                </a:solidFill>
                <a:latin typeface="+mj-lt"/>
              </a:endParaRPr>
            </a:p>
            <a:p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6E0270E-350A-C20A-09B6-4B7E09C6DD61}"/>
                </a:ext>
              </a:extLst>
            </p:cNvPr>
            <p:cNvSpPr txBox="1"/>
            <p:nvPr/>
          </p:nvSpPr>
          <p:spPr>
            <a:xfrm>
              <a:off x="906462" y="3632208"/>
              <a:ext cx="47814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or the “elevation buffer”; Percentage of parcels where infrastructure is within or below 1 ft of the USACE SACS 1% AEP SWEL		 </a:t>
              </a: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D2DD9F43-5460-808C-02D3-F8423262361E}"/>
              </a:ext>
            </a:extLst>
          </p:cNvPr>
          <p:cNvSpPr txBox="1">
            <a:spLocks/>
          </p:cNvSpPr>
          <p:nvPr/>
        </p:nvSpPr>
        <p:spPr>
          <a:xfrm>
            <a:off x="1296823" y="1361539"/>
            <a:ext cx="9598354" cy="784872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vulnerability parameters</a:t>
            </a:r>
            <a:r>
              <a:rPr lang="en-US" sz="32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3200" b="1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US" sz="3200" b="1" dirty="0">
                <a:sym typeface="Wingdings" panose="05000000000000000000" pitchFamily="2" charset="2"/>
              </a:rPr>
              <a:t> </a:t>
            </a:r>
            <a:r>
              <a:rPr lang="en-US" sz="3200" b="1" dirty="0">
                <a:solidFill>
                  <a:schemeClr val="tx1"/>
                </a:solidFill>
                <a:sym typeface="Wingdings" panose="05000000000000000000" pitchFamily="2" charset="2"/>
              </a:rPr>
              <a:t>community risk index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C50C29-EEAC-41D6-A3E7-EA6852FD9B64}"/>
              </a:ext>
            </a:extLst>
          </p:cNvPr>
          <p:cNvGrpSpPr/>
          <p:nvPr/>
        </p:nvGrpSpPr>
        <p:grpSpPr>
          <a:xfrm>
            <a:off x="80962" y="4764025"/>
            <a:ext cx="6286500" cy="1027383"/>
            <a:chOff x="80962" y="4529272"/>
            <a:chExt cx="6286500" cy="102738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43CD090-DF23-57E4-75C5-4330716A68D4}"/>
                </a:ext>
              </a:extLst>
            </p:cNvPr>
            <p:cNvSpPr/>
            <p:nvPr/>
          </p:nvSpPr>
          <p:spPr>
            <a:xfrm>
              <a:off x="80962" y="4529272"/>
              <a:ext cx="825500" cy="8229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</a:p>
          </p:txBody>
        </p:sp>
        <p:sp>
          <p:nvSpPr>
            <p:cNvPr id="16" name="Title 26">
              <a:extLst>
                <a:ext uri="{FF2B5EF4-FFF2-40B4-BE49-F238E27FC236}">
                  <a16:creationId xmlns:a16="http://schemas.microsoft.com/office/drawing/2014/main" id="{5502CF30-DC2F-F74B-CB69-8954DBB8D8EB}"/>
                </a:ext>
              </a:extLst>
            </p:cNvPr>
            <p:cNvSpPr txBox="1">
              <a:spLocks/>
            </p:cNvSpPr>
            <p:nvPr/>
          </p:nvSpPr>
          <p:spPr>
            <a:xfrm>
              <a:off x="906462" y="4614290"/>
              <a:ext cx="5461000" cy="51262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3200" b="1" kern="1200" cap="all" spc="300" baseline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algn="l"/>
              <a:r>
                <a:rPr lang="en-US" sz="2400" dirty="0">
                  <a:solidFill>
                    <a:schemeClr val="tx1"/>
                  </a:solidFill>
                </a:rPr>
                <a:t>Historical Erosion Rate</a:t>
              </a:r>
            </a:p>
            <a:p>
              <a:pPr algn="l"/>
              <a:endParaRPr lang="en-US" sz="9300" dirty="0">
                <a:solidFill>
                  <a:schemeClr val="tx1"/>
                </a:solidFill>
                <a:latin typeface="+mj-lt"/>
              </a:endParaRPr>
            </a:p>
            <a:p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702701-2B8B-41C4-10F1-51635FE90695}"/>
                </a:ext>
              </a:extLst>
            </p:cNvPr>
            <p:cNvSpPr txBox="1"/>
            <p:nvPr/>
          </p:nvSpPr>
          <p:spPr>
            <a:xfrm>
              <a:off x="906462" y="4910324"/>
              <a:ext cx="45023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the average shoreline change rate since 2016 calculated via linear regression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52FFE8D-5BFB-6E4F-814B-44598FB45A0F}"/>
              </a:ext>
            </a:extLst>
          </p:cNvPr>
          <p:cNvCxnSpPr>
            <a:cxnSpLocks/>
          </p:cNvCxnSpPr>
          <p:nvPr/>
        </p:nvCxnSpPr>
        <p:spPr>
          <a:xfrm flipV="1">
            <a:off x="6754503" y="4111390"/>
            <a:ext cx="990600" cy="27146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759F2CA-0A11-75C7-2591-AF901625C31D}"/>
              </a:ext>
            </a:extLst>
          </p:cNvPr>
          <p:cNvCxnSpPr>
            <a:cxnSpLocks/>
          </p:cNvCxnSpPr>
          <p:nvPr/>
        </p:nvCxnSpPr>
        <p:spPr>
          <a:xfrm flipV="1">
            <a:off x="6367463" y="3671834"/>
            <a:ext cx="777565" cy="17861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6BA0063-F4DE-87D0-0465-BCC98B0F3601}"/>
              </a:ext>
            </a:extLst>
          </p:cNvPr>
          <p:cNvCxnSpPr>
            <a:cxnSpLocks/>
          </p:cNvCxnSpPr>
          <p:nvPr/>
        </p:nvCxnSpPr>
        <p:spPr>
          <a:xfrm>
            <a:off x="6432480" y="4178300"/>
            <a:ext cx="341073" cy="20576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61682FB-A02A-6558-2030-A4EE78A0DEEC}"/>
              </a:ext>
            </a:extLst>
          </p:cNvPr>
          <p:cNvCxnSpPr>
            <a:cxnSpLocks/>
          </p:cNvCxnSpPr>
          <p:nvPr/>
        </p:nvCxnSpPr>
        <p:spPr>
          <a:xfrm>
            <a:off x="6432480" y="3856136"/>
            <a:ext cx="0" cy="322164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038CFCC0-EA40-327B-B3A8-33695DF11503}"/>
              </a:ext>
            </a:extLst>
          </p:cNvPr>
          <p:cNvSpPr/>
          <p:nvPr/>
        </p:nvSpPr>
        <p:spPr>
          <a:xfrm>
            <a:off x="5979160" y="3857198"/>
            <a:ext cx="320040" cy="3200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5DF9BC0-7A1C-6064-7C53-F7D2764E0044}"/>
              </a:ext>
            </a:extLst>
          </p:cNvPr>
          <p:cNvCxnSpPr>
            <a:cxnSpLocks/>
          </p:cNvCxnSpPr>
          <p:nvPr/>
        </p:nvCxnSpPr>
        <p:spPr>
          <a:xfrm>
            <a:off x="6424556" y="4158275"/>
            <a:ext cx="348997" cy="220697"/>
          </a:xfrm>
          <a:prstGeom prst="straightConnector1">
            <a:avLst/>
          </a:prstGeom>
          <a:ln w="381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8722E02F-85C1-9628-5E36-F48D26FEBD0B}"/>
              </a:ext>
            </a:extLst>
          </p:cNvPr>
          <p:cNvSpPr/>
          <p:nvPr/>
        </p:nvSpPr>
        <p:spPr>
          <a:xfrm>
            <a:off x="6251836" y="4278963"/>
            <a:ext cx="320040" cy="32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16FF4A7-1F6D-1FFB-CEEC-9205B33B5612}"/>
              </a:ext>
            </a:extLst>
          </p:cNvPr>
          <p:cNvSpPr/>
          <p:nvPr/>
        </p:nvSpPr>
        <p:spPr>
          <a:xfrm>
            <a:off x="9405257" y="2772786"/>
            <a:ext cx="320040" cy="32004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…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630EABE-31D9-91E0-6D8C-46A58A2A4280}"/>
              </a:ext>
            </a:extLst>
          </p:cNvPr>
          <p:cNvCxnSpPr>
            <a:cxnSpLocks/>
          </p:cNvCxnSpPr>
          <p:nvPr/>
        </p:nvCxnSpPr>
        <p:spPr>
          <a:xfrm flipH="1">
            <a:off x="9105755" y="3044651"/>
            <a:ext cx="299502" cy="2320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F8963433-10D5-7C13-E08E-69735D946335}"/>
              </a:ext>
            </a:extLst>
          </p:cNvPr>
          <p:cNvGrpSpPr/>
          <p:nvPr/>
        </p:nvGrpSpPr>
        <p:grpSpPr>
          <a:xfrm>
            <a:off x="80962" y="5774696"/>
            <a:ext cx="9644334" cy="822960"/>
            <a:chOff x="80962" y="5413435"/>
            <a:chExt cx="9644334" cy="82296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80E539D-1C1A-7918-9603-40233CAF6CE6}"/>
                </a:ext>
              </a:extLst>
            </p:cNvPr>
            <p:cNvSpPr/>
            <p:nvPr/>
          </p:nvSpPr>
          <p:spPr>
            <a:xfrm>
              <a:off x="80962" y="5413435"/>
              <a:ext cx="825500" cy="8229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…</a:t>
              </a:r>
            </a:p>
          </p:txBody>
        </p:sp>
        <p:sp>
          <p:nvSpPr>
            <p:cNvPr id="56" name="Title 26">
              <a:extLst>
                <a:ext uri="{FF2B5EF4-FFF2-40B4-BE49-F238E27FC236}">
                  <a16:creationId xmlns:a16="http://schemas.microsoft.com/office/drawing/2014/main" id="{33BC199B-A042-F036-9191-DA3440157283}"/>
                </a:ext>
              </a:extLst>
            </p:cNvPr>
            <p:cNvSpPr txBox="1">
              <a:spLocks/>
            </p:cNvSpPr>
            <p:nvPr/>
          </p:nvSpPr>
          <p:spPr>
            <a:xfrm>
              <a:off x="906462" y="5528881"/>
              <a:ext cx="5461000" cy="51262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3200" b="1" kern="1200" cap="all" spc="300" baseline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algn="l"/>
              <a:r>
                <a:rPr lang="en-US" sz="2400" dirty="0">
                  <a:solidFill>
                    <a:schemeClr val="tx1"/>
                  </a:solidFill>
                </a:rPr>
                <a:t>Other Factors</a:t>
              </a:r>
            </a:p>
            <a:p>
              <a:pPr algn="l"/>
              <a:endParaRPr lang="en-US" sz="9300" dirty="0">
                <a:solidFill>
                  <a:schemeClr val="tx1"/>
                </a:solidFill>
                <a:latin typeface="+mj-lt"/>
              </a:endParaRPr>
            </a:p>
            <a:p>
              <a:endParaRPr lang="en-US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9B24D57-FBDB-990B-3737-B1CF6EC85FDA}"/>
                </a:ext>
              </a:extLst>
            </p:cNvPr>
            <p:cNvSpPr txBox="1"/>
            <p:nvPr/>
          </p:nvSpPr>
          <p:spPr>
            <a:xfrm>
              <a:off x="906461" y="5856614"/>
              <a:ext cx="88188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armoring presence and exposure; SBEACH storm response; community demographics; etc.</a:t>
              </a:r>
            </a:p>
          </p:txBody>
        </p:sp>
      </p:grp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38E4C801-A4EE-D88F-77CB-C34D433D4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r>
              <a:rPr lang="en-US" dirty="0"/>
              <a:t>Taylor Engineering </a:t>
            </a:r>
            <a:r>
              <a:rPr lang="en-US" dirty="0">
                <a:solidFill>
                  <a:srgbClr val="8CB777"/>
                </a:solidFill>
              </a:rPr>
              <a:t>|</a:t>
            </a:r>
            <a:r>
              <a:rPr lang="en-US" dirty="0"/>
              <a:t> </a:t>
            </a:r>
            <a:fld id="{600D3F8A-5A50-40AD-938B-050757F6A97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533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DE46EE5-B7DA-C93C-8825-07D43A439EEE}"/>
              </a:ext>
            </a:extLst>
          </p:cNvPr>
          <p:cNvSpPr/>
          <p:nvPr/>
        </p:nvSpPr>
        <p:spPr>
          <a:xfrm>
            <a:off x="6698512" y="821933"/>
            <a:ext cx="5375752" cy="877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12547C-D767-2285-7CC9-1E26656DE2CD}"/>
              </a:ext>
            </a:extLst>
          </p:cNvPr>
          <p:cNvSpPr/>
          <p:nvPr/>
        </p:nvSpPr>
        <p:spPr>
          <a:xfrm>
            <a:off x="6698512" y="924673"/>
            <a:ext cx="5375752" cy="3553298"/>
          </a:xfrm>
          <a:prstGeom prst="roundRect">
            <a:avLst/>
          </a:prstGeom>
          <a:solidFill>
            <a:srgbClr val="8CB77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OUTLINE</a:t>
            </a:r>
          </a:p>
          <a:p>
            <a:pPr marL="574675" indent="-341313"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Fort Pierce Beach– permit flexibility supports rapid action</a:t>
            </a:r>
          </a:p>
          <a:p>
            <a:pPr marL="574675" indent="-341313"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Volusia County Beaches– countywide planning + foundational community support</a:t>
            </a:r>
          </a:p>
          <a:p>
            <a:pPr marL="574675" indent="-341313"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Martin County SPP– template modifications for SLR adaptation</a:t>
            </a:r>
          </a:p>
          <a:p>
            <a:pPr marL="574675" indent="-341313">
              <a:buAutoNum type="arabicPeriod"/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DD0333-9BFC-4599-C4E3-EAB28111F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and 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14CD8-3317-3CB5-8BDA-82DA3DB40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5722"/>
            <a:ext cx="6393712" cy="5274590"/>
          </a:xfrm>
        </p:spPr>
        <p:txBody>
          <a:bodyPr>
            <a:normAutofit fontScale="92500"/>
          </a:bodyPr>
          <a:lstStyle/>
          <a:p>
            <a:r>
              <a:rPr lang="en-US" dirty="0"/>
              <a:t>Healthy, well-maintained beaches are </a:t>
            </a:r>
            <a:r>
              <a:rPr lang="en-US" b="1" dirty="0">
                <a:solidFill>
                  <a:schemeClr val="accent1"/>
                </a:solidFill>
              </a:rPr>
              <a:t>essential to resilient coastal communities</a:t>
            </a:r>
          </a:p>
          <a:p>
            <a:pPr lvl="1"/>
            <a:r>
              <a:rPr lang="en-US" u="sng" dirty="0"/>
              <a:t>Benefits of beaches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Reduce storm-related forces, minimizing damage to landward infrastructure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Dynamic features that allow</a:t>
            </a:r>
            <a:r>
              <a:rPr lang="en-US" dirty="0"/>
              <a:t> for recovery following storms </a:t>
            </a:r>
          </a:p>
          <a:p>
            <a:pPr lvl="2"/>
            <a:r>
              <a:rPr lang="en-US" dirty="0"/>
              <a:t>Naturally adapt to the impacts of SLR</a:t>
            </a:r>
          </a:p>
          <a:p>
            <a:pPr lvl="2"/>
            <a:r>
              <a:rPr lang="en-US" dirty="0"/>
              <a:t>Also support recreation, enhance ecological value, and contribute to local economies</a:t>
            </a:r>
          </a:p>
          <a:p>
            <a:r>
              <a:rPr lang="en-US" b="1" dirty="0">
                <a:solidFill>
                  <a:schemeClr val="accent1"/>
                </a:solidFill>
              </a:rPr>
              <a:t>Lessons Learned </a:t>
            </a:r>
            <a:r>
              <a:rPr lang="en-US" dirty="0"/>
              <a:t>from three case studies</a:t>
            </a:r>
          </a:p>
          <a:p>
            <a:pPr lvl="1"/>
            <a:r>
              <a:rPr lang="en-US" dirty="0"/>
              <a:t>Demonstrate how </a:t>
            </a:r>
            <a:r>
              <a:rPr lang="en-US" dirty="0">
                <a:solidFill>
                  <a:schemeClr val="accent1"/>
                </a:solidFill>
              </a:rPr>
              <a:t>proactive planning and strategic decision-making can strengthen beach management practices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FE57B2C-2B32-36A5-D8D7-9EAB3E8B0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r>
              <a:rPr lang="en-US" dirty="0"/>
              <a:t>Taylor Engineering </a:t>
            </a:r>
            <a:r>
              <a:rPr lang="en-US" dirty="0">
                <a:solidFill>
                  <a:srgbClr val="8CB777"/>
                </a:solidFill>
              </a:rPr>
              <a:t>|</a:t>
            </a:r>
            <a:r>
              <a:rPr lang="en-US" dirty="0"/>
              <a:t> </a:t>
            </a:r>
            <a:fld id="{600D3F8A-5A50-40AD-938B-050757F6A97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482480-B6E3-655A-3444-A04A635998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749" y="4013017"/>
            <a:ext cx="2743200" cy="27432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69F6C6C-BF75-01BD-1263-BCD26B0BE933}"/>
              </a:ext>
            </a:extLst>
          </p:cNvPr>
          <p:cNvSpPr/>
          <p:nvPr/>
        </p:nvSpPr>
        <p:spPr>
          <a:xfrm>
            <a:off x="9641200" y="5440497"/>
            <a:ext cx="133564" cy="133564"/>
          </a:xfrm>
          <a:prstGeom prst="ellipse">
            <a:avLst/>
          </a:prstGeom>
          <a:solidFill>
            <a:srgbClr val="E60000"/>
          </a:solidFill>
          <a:ln>
            <a:solidFill>
              <a:srgbClr val="E6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9DA2AA-1D18-00E2-60F9-57D4F2D66881}"/>
              </a:ext>
            </a:extLst>
          </p:cNvPr>
          <p:cNvSpPr/>
          <p:nvPr/>
        </p:nvSpPr>
        <p:spPr>
          <a:xfrm>
            <a:off x="9707982" y="5574061"/>
            <a:ext cx="133564" cy="133564"/>
          </a:xfrm>
          <a:prstGeom prst="ellipse">
            <a:avLst/>
          </a:prstGeom>
          <a:solidFill>
            <a:srgbClr val="E60000"/>
          </a:solidFill>
          <a:ln>
            <a:solidFill>
              <a:srgbClr val="E6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llout: Line with Border and Accent Bar 9">
            <a:extLst>
              <a:ext uri="{FF2B5EF4-FFF2-40B4-BE49-F238E27FC236}">
                <a16:creationId xmlns:a16="http://schemas.microsoft.com/office/drawing/2014/main" id="{34CEDE20-109E-8683-DCE9-BEC9357B6A29}"/>
              </a:ext>
            </a:extLst>
          </p:cNvPr>
          <p:cNvSpPr/>
          <p:nvPr/>
        </p:nvSpPr>
        <p:spPr>
          <a:xfrm>
            <a:off x="9565000" y="4580711"/>
            <a:ext cx="285964" cy="265800"/>
          </a:xfrm>
          <a:prstGeom prst="accentBorderCallout1">
            <a:avLst>
              <a:gd name="adj1" fmla="val 18750"/>
              <a:gd name="adj2" fmla="val -8333"/>
              <a:gd name="adj3" fmla="val 109643"/>
              <a:gd name="adj4" fmla="val -48326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</p:txBody>
      </p:sp>
      <p:sp>
        <p:nvSpPr>
          <p:cNvPr id="11" name="Callout: Line with Border and Accent Bar 10">
            <a:extLst>
              <a:ext uri="{FF2B5EF4-FFF2-40B4-BE49-F238E27FC236}">
                <a16:creationId xmlns:a16="http://schemas.microsoft.com/office/drawing/2014/main" id="{6324FEE6-E5FF-FF76-0E77-336BBA48333F}"/>
              </a:ext>
            </a:extLst>
          </p:cNvPr>
          <p:cNvSpPr/>
          <p:nvPr/>
        </p:nvSpPr>
        <p:spPr>
          <a:xfrm>
            <a:off x="9864236" y="5202336"/>
            <a:ext cx="285964" cy="265800"/>
          </a:xfrm>
          <a:prstGeom prst="accentBorderCallout1">
            <a:avLst>
              <a:gd name="adj1" fmla="val 18750"/>
              <a:gd name="adj2" fmla="val -8333"/>
              <a:gd name="adj3" fmla="val 109643"/>
              <a:gd name="adj4" fmla="val -48326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</p:txBody>
      </p:sp>
      <p:sp>
        <p:nvSpPr>
          <p:cNvPr id="12" name="Callout: Line with Border and Accent Bar 11">
            <a:extLst>
              <a:ext uri="{FF2B5EF4-FFF2-40B4-BE49-F238E27FC236}">
                <a16:creationId xmlns:a16="http://schemas.microsoft.com/office/drawing/2014/main" id="{EB31F25E-FA1A-DDAF-076F-7A88C3B3BD6B}"/>
              </a:ext>
            </a:extLst>
          </p:cNvPr>
          <p:cNvSpPr/>
          <p:nvPr/>
        </p:nvSpPr>
        <p:spPr>
          <a:xfrm>
            <a:off x="9971553" y="5633289"/>
            <a:ext cx="285964" cy="265800"/>
          </a:xfrm>
          <a:prstGeom prst="accentBorderCallout1">
            <a:avLst>
              <a:gd name="adj1" fmla="val 18750"/>
              <a:gd name="adj2" fmla="val -8333"/>
              <a:gd name="adj3" fmla="val 2137"/>
              <a:gd name="adj4" fmla="val -71642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09886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38A41B1-8F79-2309-5B2F-56BBE57820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6" t="1041" r="1361" b="1215"/>
          <a:stretch/>
        </p:blipFill>
        <p:spPr>
          <a:xfrm>
            <a:off x="6629266" y="0"/>
            <a:ext cx="5562734" cy="686702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D9F8D-C40B-ABA9-4C44-39A6A8A82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5723"/>
            <a:ext cx="6293755" cy="5274590"/>
          </a:xfrm>
        </p:spPr>
        <p:txBody>
          <a:bodyPr>
            <a:normAutofit/>
          </a:bodyPr>
          <a:lstStyle/>
          <a:p>
            <a:r>
              <a:rPr lang="en-US" dirty="0"/>
              <a:t>Parcel-by-parcel</a:t>
            </a:r>
            <a:r>
              <a:rPr lang="en-US" dirty="0">
                <a:sym typeface="Wingdings" panose="05000000000000000000" pitchFamily="2" charset="2"/>
              </a:rPr>
              <a:t> community average</a:t>
            </a:r>
          </a:p>
          <a:p>
            <a:pPr lvl="1"/>
            <a:r>
              <a:rPr lang="en-US" dirty="0"/>
              <a:t>Categorized and marked upland infrastructure for each parcel </a:t>
            </a:r>
          </a:p>
          <a:p>
            <a:pPr lvl="2"/>
            <a:r>
              <a:rPr lang="en-US" dirty="0"/>
              <a:t>Non-essential, accessory components of a property not included </a:t>
            </a:r>
          </a:p>
          <a:p>
            <a:pPr lvl="2"/>
            <a:r>
              <a:rPr lang="en-US" dirty="0"/>
              <a:t>Coastal armoring features</a:t>
            </a:r>
          </a:p>
          <a:p>
            <a:r>
              <a:rPr lang="en-US" dirty="0"/>
              <a:t>Calculated the elevation at each infrastructure/armoring point using LiDAR data</a:t>
            </a:r>
          </a:p>
          <a:p>
            <a:pPr lvl="1"/>
            <a:r>
              <a:rPr lang="en-US" dirty="0"/>
              <a:t>Distance between significant feature- infrastructure, armoring, MHW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418A3B-B0DC-DBD5-27E0-ACD91803D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Geospatial Analysis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4CF257-F31A-3C59-209A-D2D433A95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Taylor Engineering </a:t>
            </a:r>
            <a:r>
              <a:rPr lang="en-US" dirty="0">
                <a:solidFill>
                  <a:srgbClr val="8CB777"/>
                </a:solidFill>
              </a:rPr>
              <a:t>|</a:t>
            </a:r>
            <a:r>
              <a:rPr lang="en-US" dirty="0"/>
              <a:t> </a:t>
            </a:r>
            <a:fld id="{600D3F8A-5A50-40AD-938B-050757F6A976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4AD7A4-798F-4A47-2136-2C5FE74FE8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1" t="603" r="1074" b="638"/>
          <a:stretch/>
        </p:blipFill>
        <p:spPr>
          <a:xfrm>
            <a:off x="6636387" y="9022"/>
            <a:ext cx="5562734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20D95D7-918D-620B-0669-8B1F914F9D2C}"/>
              </a:ext>
            </a:extLst>
          </p:cNvPr>
          <p:cNvCxnSpPr>
            <a:cxnSpLocks/>
          </p:cNvCxnSpPr>
          <p:nvPr/>
        </p:nvCxnSpPr>
        <p:spPr>
          <a:xfrm flipV="1">
            <a:off x="8466017" y="2451100"/>
            <a:ext cx="728783" cy="356105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01C682-5408-94EE-CF9F-A723111CDA3F}"/>
              </a:ext>
            </a:extLst>
          </p:cNvPr>
          <p:cNvSpPr txBox="1"/>
          <p:nvPr/>
        </p:nvSpPr>
        <p:spPr>
          <a:xfrm>
            <a:off x="9194800" y="1782337"/>
            <a:ext cx="2845981" cy="523220"/>
          </a:xfrm>
          <a:prstGeom prst="rect">
            <a:avLst/>
          </a:prstGeom>
          <a:solidFill>
            <a:schemeClr val="bg1"/>
          </a:solidFill>
          <a:ln>
            <a:solidFill>
              <a:srgbClr val="005C7E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5C7E"/>
                </a:solidFill>
              </a:rPr>
              <a:t>Structure to MHW: 150 ft</a:t>
            </a:r>
          </a:p>
          <a:p>
            <a:r>
              <a:rPr lang="en-US" sz="1400" dirty="0">
                <a:solidFill>
                  <a:srgbClr val="005C7E"/>
                </a:solidFill>
              </a:rPr>
              <a:t>Structure Elevation: + 23 ft-NAVD88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AE13AB-A619-2229-F753-A768706B1E6E}"/>
              </a:ext>
            </a:extLst>
          </p:cNvPr>
          <p:cNvSpPr txBox="1"/>
          <p:nvPr/>
        </p:nvSpPr>
        <p:spPr>
          <a:xfrm rot="3327310">
            <a:off x="9938630" y="4427891"/>
            <a:ext cx="786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MHW</a:t>
            </a:r>
          </a:p>
        </p:txBody>
      </p:sp>
    </p:spTree>
    <p:extLst>
      <p:ext uri="{BB962C8B-B14F-4D97-AF65-F5344CB8AC3E}">
        <p14:creationId xmlns:p14="http://schemas.microsoft.com/office/powerpoint/2010/main" val="274303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35D5D6-CA4B-AC4D-A7E1-E365F1559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5723"/>
            <a:ext cx="11049000" cy="4801240"/>
          </a:xfrm>
        </p:spPr>
        <p:txBody>
          <a:bodyPr/>
          <a:lstStyle/>
          <a:p>
            <a:r>
              <a:rPr lang="en-US" dirty="0"/>
              <a:t>Quantified risk utilizing a high/medium/low scoring system</a:t>
            </a:r>
          </a:p>
          <a:p>
            <a:pPr lvl="1"/>
            <a:r>
              <a:rPr lang="en-US" dirty="0"/>
              <a:t>Bins based on results</a:t>
            </a:r>
          </a:p>
          <a:p>
            <a:pPr lvl="1"/>
            <a:r>
              <a:rPr lang="en-US" dirty="0"/>
              <a:t>Each community received a score and rank</a:t>
            </a:r>
          </a:p>
          <a:p>
            <a:pPr lvl="1"/>
            <a:r>
              <a:rPr lang="en-US" dirty="0"/>
              <a:t>Easily comprehended by the public</a:t>
            </a:r>
          </a:p>
          <a:p>
            <a:r>
              <a:rPr lang="en-US" dirty="0"/>
              <a:t>Included additional information for decision making</a:t>
            </a:r>
          </a:p>
          <a:p>
            <a:r>
              <a:rPr lang="en-US" dirty="0"/>
              <a:t>Allows for prioritization of projects across communities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C628EB-EA3C-2AED-29AA-6DE3807ED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 –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A2C79-0D1D-55BE-FA62-1512990DC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Taylor Engineering </a:t>
            </a:r>
            <a:r>
              <a:rPr lang="en-US">
                <a:solidFill>
                  <a:srgbClr val="8CB777"/>
                </a:solidFill>
              </a:rPr>
              <a:t>|</a:t>
            </a:r>
            <a:r>
              <a:rPr lang="en-US"/>
              <a:t> </a:t>
            </a:r>
            <a:fld id="{600D3F8A-5A50-40AD-938B-050757F6A976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040D61-3857-0BB6-9D7D-AA7B046E4428}"/>
              </a:ext>
            </a:extLst>
          </p:cNvPr>
          <p:cNvGrpSpPr/>
          <p:nvPr/>
        </p:nvGrpSpPr>
        <p:grpSpPr>
          <a:xfrm>
            <a:off x="9432249" y="971793"/>
            <a:ext cx="1481776" cy="1754326"/>
            <a:chOff x="10021545" y="991042"/>
            <a:chExt cx="1481776" cy="175432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66F9413-4400-FC88-4373-D18EC1CD3C79}"/>
                </a:ext>
              </a:extLst>
            </p:cNvPr>
            <p:cNvGrpSpPr/>
            <p:nvPr/>
          </p:nvGrpSpPr>
          <p:grpSpPr>
            <a:xfrm>
              <a:off x="10398267" y="1411513"/>
              <a:ext cx="1105054" cy="885101"/>
              <a:chOff x="9486831" y="159380"/>
              <a:chExt cx="1105054" cy="88510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C3B56B42-F766-800F-872B-110B515C41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486831" y="159380"/>
                <a:ext cx="1105054" cy="257211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F4F8441B-B6D1-8C1E-9516-12CA3C6154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459" t="6568" r="2459" b="3535"/>
              <a:stretch/>
            </p:blipFill>
            <p:spPr>
              <a:xfrm>
                <a:off x="9486831" y="473618"/>
                <a:ext cx="1105054" cy="256917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6450F24-01FF-B017-53AF-C5AABAA8C8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0508" b="5212"/>
              <a:stretch/>
            </p:blipFill>
            <p:spPr>
              <a:xfrm>
                <a:off x="9486831" y="787563"/>
                <a:ext cx="1105054" cy="256918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537781B-D88C-EE8C-BC53-20A325CA85A3}"/>
                  </a:ext>
                </a:extLst>
              </p:cNvPr>
              <p:cNvSpPr/>
              <p:nvPr/>
            </p:nvSpPr>
            <p:spPr>
              <a:xfrm>
                <a:off x="9486831" y="159380"/>
                <a:ext cx="1105054" cy="88510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1D23D2-D8BA-2B46-B668-AF1856BB3F32}"/>
                </a:ext>
              </a:extLst>
            </p:cNvPr>
            <p:cNvSpPr txBox="1"/>
            <p:nvPr/>
          </p:nvSpPr>
          <p:spPr>
            <a:xfrm>
              <a:off x="10021545" y="991042"/>
              <a:ext cx="461665" cy="175432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b="1" dirty="0"/>
                <a:t>POINTS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644E773-C36A-AAC1-8638-6F0BA276E5CB}"/>
              </a:ext>
            </a:extLst>
          </p:cNvPr>
          <p:cNvGrpSpPr/>
          <p:nvPr/>
        </p:nvGrpSpPr>
        <p:grpSpPr>
          <a:xfrm>
            <a:off x="11041795" y="1367948"/>
            <a:ext cx="1644121" cy="338554"/>
            <a:chOff x="10870999" y="171898"/>
            <a:chExt cx="1644121" cy="338554"/>
          </a:xfrm>
        </p:grpSpPr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A968FA50-D983-E239-083C-1B054C8B0D5E}"/>
                </a:ext>
              </a:extLst>
            </p:cNvPr>
            <p:cNvSpPr/>
            <p:nvPr/>
          </p:nvSpPr>
          <p:spPr>
            <a:xfrm flipV="1">
              <a:off x="10870999" y="260785"/>
              <a:ext cx="103548" cy="177321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A7FF1B-DEC3-72EC-2239-726BC2F6A6DE}"/>
                </a:ext>
              </a:extLst>
            </p:cNvPr>
            <p:cNvSpPr txBox="1"/>
            <p:nvPr/>
          </p:nvSpPr>
          <p:spPr>
            <a:xfrm>
              <a:off x="10922773" y="210946"/>
              <a:ext cx="8700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points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8A4E501-F799-D975-99EA-7BBBAAB79C6A}"/>
                </a:ext>
              </a:extLst>
            </p:cNvPr>
            <p:cNvSpPr txBox="1"/>
            <p:nvPr/>
          </p:nvSpPr>
          <p:spPr>
            <a:xfrm>
              <a:off x="11335753" y="171898"/>
              <a:ext cx="309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=</a:t>
              </a:r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B0C17FAF-3431-7F6E-4917-4589DB1E3DB6}"/>
                </a:ext>
              </a:extLst>
            </p:cNvPr>
            <p:cNvSpPr/>
            <p:nvPr/>
          </p:nvSpPr>
          <p:spPr>
            <a:xfrm flipV="1">
              <a:off x="11593247" y="257527"/>
              <a:ext cx="103548" cy="177321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41D7147-62B3-37B7-C7F7-1FDEC8EBA38D}"/>
                </a:ext>
              </a:extLst>
            </p:cNvPr>
            <p:cNvSpPr txBox="1"/>
            <p:nvPr/>
          </p:nvSpPr>
          <p:spPr>
            <a:xfrm>
              <a:off x="11645021" y="207688"/>
              <a:ext cx="8700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risk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5D6F367-8834-E2B3-959B-67D8E8330F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725" y="4144785"/>
            <a:ext cx="7451150" cy="271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40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34BA0DB-0FDB-F17F-F2EB-7391EC85DD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1518" y="4412275"/>
            <a:ext cx="3840480" cy="2453988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5271FB3-89DF-0EF5-3C6A-F538072B8A99}"/>
              </a:ext>
            </a:extLst>
          </p:cNvPr>
          <p:cNvSpPr txBox="1">
            <a:spLocks/>
          </p:cNvSpPr>
          <p:nvPr/>
        </p:nvSpPr>
        <p:spPr>
          <a:xfrm>
            <a:off x="3470125" y="2184819"/>
            <a:ext cx="8696475" cy="2298721"/>
          </a:xfrm>
          <a:prstGeom prst="rect">
            <a:avLst/>
          </a:prstGeom>
        </p:spPr>
        <p:txBody>
          <a:bodyPr vert="horz" lIns="91440" tIns="45720" rIns="91440" bIns="45720" numCol="2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C7E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C7E"/>
              </a:buClr>
              <a:buSzPct val="70000"/>
              <a:buFont typeface="Wingdings" panose="05000000000000000000" pitchFamily="2" charset="2"/>
              <a:buChar char="Ø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C7E"/>
              </a:buClr>
              <a:buSzPct val="7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C7E"/>
              </a:buClr>
              <a:buSzPct val="70000"/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C7E"/>
              </a:buClr>
              <a:buSzPct val="70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274320">
              <a:buFont typeface="+mj-lt"/>
              <a:buAutoNum type="arabicPeriod"/>
            </a:pPr>
            <a:r>
              <a:rPr lang="en-US" sz="2400" dirty="0"/>
              <a:t>No Action</a:t>
            </a:r>
          </a:p>
          <a:p>
            <a:pPr marL="971550" lvl="1" indent="-274320">
              <a:buFont typeface="+mj-lt"/>
              <a:buAutoNum type="arabicPeriod"/>
            </a:pPr>
            <a:r>
              <a:rPr lang="en-US" sz="2400" dirty="0"/>
              <a:t>Structural Relocation</a:t>
            </a:r>
          </a:p>
          <a:p>
            <a:pPr marL="971550" lvl="1" indent="-274320">
              <a:buFont typeface="+mj-lt"/>
              <a:buAutoNum type="arabicPeriod"/>
            </a:pPr>
            <a:r>
              <a:rPr lang="en-US" sz="2400" dirty="0"/>
              <a:t>Flood Proofing and Structural Elevation</a:t>
            </a:r>
            <a:endParaRPr lang="en-US" sz="2400" dirty="0">
              <a:ea typeface="Calibri"/>
              <a:cs typeface="Calibri"/>
            </a:endParaRPr>
          </a:p>
          <a:p>
            <a:pPr marL="971550" lvl="1" indent="-274320">
              <a:buFont typeface="+mj-lt"/>
              <a:buAutoNum type="arabicPeriod"/>
            </a:pPr>
            <a:r>
              <a:rPr lang="en-US" sz="2400" dirty="0"/>
              <a:t>Seawalls</a:t>
            </a:r>
            <a:endParaRPr lang="en-US" sz="2400" dirty="0">
              <a:ea typeface="Calibri"/>
              <a:cs typeface="Calibri"/>
            </a:endParaRPr>
          </a:p>
          <a:p>
            <a:pPr marL="971550" lvl="1" indent="-274320">
              <a:buFont typeface="+mj-lt"/>
              <a:buAutoNum type="arabicPeriod"/>
            </a:pPr>
            <a:r>
              <a:rPr lang="en-US" sz="2400" dirty="0"/>
              <a:t>Revetments</a:t>
            </a:r>
            <a:endParaRPr lang="en-US" sz="2400" dirty="0">
              <a:ea typeface="Calibri"/>
              <a:cs typeface="Calibri"/>
            </a:endParaRPr>
          </a:p>
          <a:p>
            <a:pPr marL="971550" lvl="1" indent="-274320">
              <a:buFont typeface="+mj-lt"/>
              <a:buAutoNum type="arabicPeriod"/>
            </a:pPr>
            <a:r>
              <a:rPr lang="en-US" sz="2400" dirty="0"/>
              <a:t>Beach Nourishment</a:t>
            </a:r>
            <a:endParaRPr lang="en-US" sz="2400" dirty="0">
              <a:ea typeface="Calibri"/>
              <a:cs typeface="Calibri"/>
            </a:endParaRPr>
          </a:p>
          <a:p>
            <a:pPr marL="971550" lvl="1" indent="-274320">
              <a:buFont typeface="+mj-lt"/>
              <a:buAutoNum type="arabicPeriod"/>
            </a:pPr>
            <a:r>
              <a:rPr lang="en-US" sz="2400" dirty="0"/>
              <a:t>Groins</a:t>
            </a:r>
            <a:endParaRPr lang="en-US" sz="2400" dirty="0">
              <a:ea typeface="Calibri"/>
              <a:cs typeface="Calibri"/>
            </a:endParaRPr>
          </a:p>
          <a:p>
            <a:pPr marL="971550" lvl="1" indent="-274320">
              <a:buFont typeface="+mj-lt"/>
              <a:buAutoNum type="arabicPeriod"/>
            </a:pPr>
            <a:r>
              <a:rPr lang="en-US" sz="2400" dirty="0"/>
              <a:t>Nearshore Sand Placement</a:t>
            </a:r>
            <a:endParaRPr lang="en-US" sz="2400" dirty="0">
              <a:ea typeface="Calibri"/>
              <a:cs typeface="Calibri"/>
            </a:endParaRPr>
          </a:p>
          <a:p>
            <a:pPr marL="971550" lvl="1" indent="-274320">
              <a:buFont typeface="+mj-lt"/>
              <a:buAutoNum type="arabicPeriod"/>
            </a:pPr>
            <a:r>
              <a:rPr lang="en-US" sz="2400" dirty="0"/>
              <a:t>Breakwaters</a:t>
            </a:r>
            <a:endParaRPr lang="en-US" sz="2400" dirty="0">
              <a:ea typeface="Calibri"/>
              <a:cs typeface="Calibri"/>
            </a:endParaRPr>
          </a:p>
          <a:p>
            <a:pPr marL="971550" lvl="1" indent="-274320">
              <a:buFont typeface="+mj-lt"/>
              <a:buAutoNum type="arabicPeriod"/>
            </a:pPr>
            <a:r>
              <a:rPr lang="en-US" sz="2400" dirty="0"/>
              <a:t>Nearshore Artificial Reefs</a:t>
            </a:r>
            <a:endParaRPr lang="en-US" sz="2400" dirty="0">
              <a:ea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B5070A-66D7-3B26-A759-279EAAB56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5723"/>
            <a:ext cx="11049000" cy="4801240"/>
          </a:xfrm>
        </p:spPr>
        <p:txBody>
          <a:bodyPr>
            <a:normAutofit/>
          </a:bodyPr>
          <a:lstStyle/>
          <a:p>
            <a:r>
              <a:rPr lang="en-US" dirty="0"/>
              <a:t>Investigate beach management alternatives and their applicability to the County’s shoreline reaches</a:t>
            </a:r>
          </a:p>
          <a:p>
            <a:r>
              <a:rPr lang="en-US" dirty="0"/>
              <a:t>Alternatives include </a:t>
            </a:r>
            <a:endParaRPr lang="en-US" sz="26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A3E0A9-B8C6-9A8A-F269-9E2830F1D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Shoreline Alternatives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E54A1-87CB-E665-47E1-0E7143F311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rgbClr val="005C7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Taylor Engineering </a:t>
            </a:r>
            <a:r>
              <a:rPr lang="en-US" dirty="0">
                <a:solidFill>
                  <a:srgbClr val="8CB777"/>
                </a:solidFill>
              </a:rPr>
              <a:t>|</a:t>
            </a:r>
            <a:r>
              <a:rPr lang="en-US" dirty="0"/>
              <a:t> </a:t>
            </a:r>
            <a:fld id="{600D3F8A-5A50-40AD-938B-050757F6A976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A215B1-6B00-2B89-B685-048901F587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396" y="4404011"/>
            <a:ext cx="3836487" cy="2453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492C30-EDEC-D53D-3A5C-B74473E399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7757" y="4404012"/>
            <a:ext cx="3836487" cy="2462250"/>
          </a:xfrm>
          <a:prstGeom prst="rect">
            <a:avLst/>
          </a:prstGeom>
        </p:spPr>
      </p:pic>
      <p:sp>
        <p:nvSpPr>
          <p:cNvPr id="21" name="Title 26">
            <a:extLst>
              <a:ext uri="{FF2B5EF4-FFF2-40B4-BE49-F238E27FC236}">
                <a16:creationId xmlns:a16="http://schemas.microsoft.com/office/drawing/2014/main" id="{609FF649-7F2D-3674-7254-A7CFE3ADA797}"/>
              </a:ext>
            </a:extLst>
          </p:cNvPr>
          <p:cNvSpPr txBox="1">
            <a:spLocks/>
          </p:cNvSpPr>
          <p:nvPr/>
        </p:nvSpPr>
        <p:spPr>
          <a:xfrm>
            <a:off x="-5396" y="4365910"/>
            <a:ext cx="2521360" cy="4095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cap="all" spc="300" baseline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en-US" sz="2000" dirty="0">
                <a:solidFill>
                  <a:schemeClr val="tx1"/>
                </a:solidFill>
              </a:rPr>
              <a:t>No ACTION</a:t>
            </a:r>
            <a:endParaRPr lang="en-US" sz="9300" dirty="0">
              <a:solidFill>
                <a:schemeClr val="tx1"/>
              </a:solidFill>
              <a:latin typeface="+mj-lt"/>
            </a:endParaRPr>
          </a:p>
          <a:p>
            <a:endParaRPr lang="en-US" dirty="0"/>
          </a:p>
        </p:txBody>
      </p:sp>
      <p:sp>
        <p:nvSpPr>
          <p:cNvPr id="22" name="Title 26">
            <a:extLst>
              <a:ext uri="{FF2B5EF4-FFF2-40B4-BE49-F238E27FC236}">
                <a16:creationId xmlns:a16="http://schemas.microsoft.com/office/drawing/2014/main" id="{5F35F2AF-FCAB-2E1F-32F2-9F0FEB1E3D3F}"/>
              </a:ext>
            </a:extLst>
          </p:cNvPr>
          <p:cNvSpPr txBox="1">
            <a:spLocks/>
          </p:cNvSpPr>
          <p:nvPr/>
        </p:nvSpPr>
        <p:spPr>
          <a:xfrm>
            <a:off x="4177757" y="4365910"/>
            <a:ext cx="3318418" cy="512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cap="all" spc="300" baseline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en-US" sz="2000" dirty="0">
                <a:solidFill>
                  <a:schemeClr val="tx1"/>
                </a:solidFill>
              </a:rPr>
              <a:t>Beach Nourishment</a:t>
            </a:r>
          </a:p>
          <a:p>
            <a:endParaRPr lang="en-US" dirty="0"/>
          </a:p>
        </p:txBody>
      </p:sp>
      <p:sp>
        <p:nvSpPr>
          <p:cNvPr id="23" name="Title 26">
            <a:extLst>
              <a:ext uri="{FF2B5EF4-FFF2-40B4-BE49-F238E27FC236}">
                <a16:creationId xmlns:a16="http://schemas.microsoft.com/office/drawing/2014/main" id="{8AB89410-8B7A-0D8B-7837-DA3AB82CB355}"/>
              </a:ext>
            </a:extLst>
          </p:cNvPr>
          <p:cNvSpPr txBox="1">
            <a:spLocks/>
          </p:cNvSpPr>
          <p:nvPr/>
        </p:nvSpPr>
        <p:spPr>
          <a:xfrm>
            <a:off x="8369300" y="4365910"/>
            <a:ext cx="3928362" cy="742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cap="all" spc="300" baseline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en-US" sz="2000" dirty="0">
                <a:solidFill>
                  <a:schemeClr val="tx1"/>
                </a:solidFill>
              </a:rPr>
              <a:t>BREAKWATERS</a:t>
            </a:r>
          </a:p>
          <a:p>
            <a:pPr algn="l"/>
            <a:endParaRPr lang="en-US" sz="9300" dirty="0">
              <a:solidFill>
                <a:schemeClr val="tx1"/>
              </a:solidFill>
              <a:latin typeface="+mj-lt"/>
            </a:endParaRPr>
          </a:p>
          <a:p>
            <a:endParaRPr lang="en-US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42A9259D-5BE7-BFBA-7187-234BA739B607}"/>
              </a:ext>
            </a:extLst>
          </p:cNvPr>
          <p:cNvSpPr/>
          <p:nvPr/>
        </p:nvSpPr>
        <p:spPr>
          <a:xfrm>
            <a:off x="3545612" y="2184820"/>
            <a:ext cx="632145" cy="2110014"/>
          </a:xfrm>
          <a:prstGeom prst="leftBrace">
            <a:avLst>
              <a:gd name="adj1" fmla="val 0"/>
              <a:gd name="adj2" fmla="val 15263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B44C4-F254-EE39-FDEE-740344DFC791}"/>
              </a:ext>
            </a:extLst>
          </p:cNvPr>
          <p:cNvCxnSpPr>
            <a:cxnSpLocks/>
          </p:cNvCxnSpPr>
          <p:nvPr/>
        </p:nvCxnSpPr>
        <p:spPr>
          <a:xfrm>
            <a:off x="4110567" y="2184819"/>
            <a:ext cx="784104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C9F0FBE-CFCC-04C3-5C73-ACA42566503C}"/>
              </a:ext>
            </a:extLst>
          </p:cNvPr>
          <p:cNvCxnSpPr>
            <a:cxnSpLocks/>
          </p:cNvCxnSpPr>
          <p:nvPr/>
        </p:nvCxnSpPr>
        <p:spPr>
          <a:xfrm>
            <a:off x="4163667" y="4294833"/>
            <a:ext cx="778794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5F1C13-A38D-44B5-0998-BF08411CAFB0}"/>
              </a:ext>
            </a:extLst>
          </p:cNvPr>
          <p:cNvCxnSpPr>
            <a:cxnSpLocks/>
          </p:cNvCxnSpPr>
          <p:nvPr/>
        </p:nvCxnSpPr>
        <p:spPr>
          <a:xfrm>
            <a:off x="11947377" y="2184819"/>
            <a:ext cx="0" cy="211226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004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37DADB-1230-30F1-4B85-78B6CDB67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Shoreline Alternatives Analysis – Methodology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0BEC7-B259-F491-6966-15432D97E9E3}"/>
              </a:ext>
            </a:extLst>
          </p:cNvPr>
          <p:cNvSpPr txBox="1">
            <a:spLocks/>
          </p:cNvSpPr>
          <p:nvPr/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rgbClr val="005C7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Taylor Engineering </a:t>
            </a:r>
            <a:r>
              <a:rPr lang="en-US" dirty="0">
                <a:solidFill>
                  <a:srgbClr val="8CB777"/>
                </a:solidFill>
              </a:rPr>
              <a:t>|</a:t>
            </a:r>
            <a:r>
              <a:rPr lang="en-US" dirty="0"/>
              <a:t> </a:t>
            </a:r>
            <a:fld id="{600D3F8A-5A50-40AD-938B-050757F6A97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9C6743-41A6-DF07-CE60-6F09C9F8A257}"/>
              </a:ext>
            </a:extLst>
          </p:cNvPr>
          <p:cNvSpPr/>
          <p:nvPr/>
        </p:nvSpPr>
        <p:spPr>
          <a:xfrm>
            <a:off x="462337" y="1385484"/>
            <a:ext cx="685800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2F4FE4E-0624-797F-3B53-2B33F9A5ACE5}"/>
              </a:ext>
            </a:extLst>
          </p:cNvPr>
          <p:cNvSpPr/>
          <p:nvPr/>
        </p:nvSpPr>
        <p:spPr>
          <a:xfrm>
            <a:off x="1148137" y="2254896"/>
            <a:ext cx="5384743" cy="5856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DEFINE OBJECTIVES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836773B-181D-FFD2-E70B-DAA2D3B19E2D}"/>
              </a:ext>
            </a:extLst>
          </p:cNvPr>
          <p:cNvSpPr/>
          <p:nvPr/>
        </p:nvSpPr>
        <p:spPr>
          <a:xfrm>
            <a:off x="462337" y="2192487"/>
            <a:ext cx="685800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6F251FE-A156-ED69-B855-7431A4139205}"/>
              </a:ext>
            </a:extLst>
          </p:cNvPr>
          <p:cNvSpPr/>
          <p:nvPr/>
        </p:nvSpPr>
        <p:spPr>
          <a:xfrm>
            <a:off x="8687656" y="5589344"/>
            <a:ext cx="2911868" cy="365760"/>
          </a:xfrm>
          <a:prstGeom prst="roundRect">
            <a:avLst/>
          </a:prstGeom>
          <a:solidFill>
            <a:srgbClr val="DD97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does not meet objective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75F7391-BA04-F762-D97A-965190C6DAFE}"/>
              </a:ext>
            </a:extLst>
          </p:cNvPr>
          <p:cNvSpPr/>
          <p:nvPr/>
        </p:nvSpPr>
        <p:spPr>
          <a:xfrm>
            <a:off x="5085064" y="5589345"/>
            <a:ext cx="2911868" cy="365760"/>
          </a:xfrm>
          <a:prstGeom prst="roundRect">
            <a:avLst/>
          </a:prstGeom>
          <a:solidFill>
            <a:srgbClr val="FFEF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partially meets objective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BD0C73D-046F-30A9-BCE3-E23AF3B8F795}"/>
              </a:ext>
            </a:extLst>
          </p:cNvPr>
          <p:cNvSpPr/>
          <p:nvPr/>
        </p:nvSpPr>
        <p:spPr>
          <a:xfrm>
            <a:off x="1482472" y="5592888"/>
            <a:ext cx="2911868" cy="3657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fully meets objective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C4EB44-D783-4B71-A467-63C81A489B47}"/>
              </a:ext>
            </a:extLst>
          </p:cNvPr>
          <p:cNvGrpSpPr/>
          <p:nvPr/>
        </p:nvGrpSpPr>
        <p:grpSpPr>
          <a:xfrm>
            <a:off x="1286744" y="2894738"/>
            <a:ext cx="10934791" cy="2486910"/>
            <a:chOff x="1257989" y="2904667"/>
            <a:chExt cx="10934791" cy="2486910"/>
          </a:xfrm>
        </p:grpSpPr>
        <p:sp>
          <p:nvSpPr>
            <p:cNvPr id="8" name="Content Placeholder 1">
              <a:extLst>
                <a:ext uri="{FF2B5EF4-FFF2-40B4-BE49-F238E27FC236}">
                  <a16:creationId xmlns:a16="http://schemas.microsoft.com/office/drawing/2014/main" id="{B32B94C3-EA89-1AB4-66F9-0A38AF421525}"/>
                </a:ext>
              </a:extLst>
            </p:cNvPr>
            <p:cNvSpPr txBox="1">
              <a:spLocks/>
            </p:cNvSpPr>
            <p:nvPr/>
          </p:nvSpPr>
          <p:spPr>
            <a:xfrm>
              <a:off x="1453717" y="2904667"/>
              <a:ext cx="10739063" cy="248691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5C7E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5C7E"/>
                </a:buClr>
                <a:buSzPct val="70000"/>
                <a:buFont typeface="Wingdings" panose="05000000000000000000" pitchFamily="2" charset="2"/>
                <a:buChar char="Ø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5C7E"/>
                </a:buClr>
                <a:buSzPct val="70000"/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5C7E"/>
                </a:buClr>
                <a:buSzPct val="70000"/>
                <a:buFont typeface="Courier New" panose="02070309020205020404" pitchFamily="49" charset="0"/>
                <a:buChar char="o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5C7E"/>
                </a:buClr>
                <a:buSzPct val="70000"/>
                <a:buFont typeface="Wingdings" panose="05000000000000000000" pitchFamily="2" charset="2"/>
                <a:buChar char="v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80000"/>
                </a:lnSpc>
                <a:spcBef>
                  <a:spcPts val="600"/>
                </a:spcBef>
                <a:buNone/>
              </a:pPr>
              <a:r>
                <a:rPr 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Reduce coastal storm damages to structures, critical infrastructure, and cultural resources</a:t>
              </a:r>
            </a:p>
            <a:p>
              <a:pPr marL="0" indent="0">
                <a:lnSpc>
                  <a:spcPct val="80000"/>
                </a:lnSpc>
                <a:spcBef>
                  <a:spcPts val="600"/>
                </a:spcBef>
                <a:buNone/>
              </a:pPr>
              <a:r>
                <a:rPr 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Reduce risk of natural resource loss</a:t>
              </a:r>
            </a:p>
            <a:p>
              <a:pPr marL="0" indent="0">
                <a:lnSpc>
                  <a:spcPct val="80000"/>
                </a:lnSpc>
                <a:spcBef>
                  <a:spcPts val="600"/>
                </a:spcBef>
                <a:buNone/>
              </a:pPr>
              <a:r>
                <a:rPr 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Reduce risk to life safety</a:t>
              </a:r>
            </a:p>
            <a:p>
              <a:pPr marL="0" indent="0">
                <a:lnSpc>
                  <a:spcPct val="80000"/>
                </a:lnSpc>
                <a:spcBef>
                  <a:spcPts val="600"/>
                </a:spcBef>
                <a:buNone/>
              </a:pPr>
              <a:r>
                <a:rPr 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Avoid impact to recreation</a:t>
              </a:r>
            </a:p>
            <a:p>
              <a:pPr marL="0" indent="0">
                <a:lnSpc>
                  <a:spcPct val="80000"/>
                </a:lnSpc>
                <a:spcBef>
                  <a:spcPts val="600"/>
                </a:spcBef>
                <a:buNone/>
              </a:pPr>
              <a:r>
                <a:rPr 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Minimize impacts to threatened and endangered species and their habitats</a:t>
              </a:r>
            </a:p>
            <a:p>
              <a:pPr marL="0" indent="0">
                <a:lnSpc>
                  <a:spcPct val="80000"/>
                </a:lnSpc>
                <a:spcBef>
                  <a:spcPts val="600"/>
                </a:spcBef>
                <a:buNone/>
              </a:pPr>
              <a:r>
                <a:rPr 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Comply with federal, state, and local policies and regulations</a:t>
              </a:r>
            </a:p>
          </p:txBody>
        </p: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68985C2A-0205-43EA-2E84-5F8D21146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13497" y="4435980"/>
              <a:ext cx="159285" cy="202725"/>
            </a:xfrm>
            <a:prstGeom prst="rect">
              <a:avLst/>
            </a:prstGeom>
          </p:spPr>
        </p:pic>
        <p:pic>
          <p:nvPicPr>
            <p:cNvPr id="5" name="Content Placeholder 4" descr="Bucket and shovel with solid fill">
              <a:extLst>
                <a:ext uri="{FF2B5EF4-FFF2-40B4-BE49-F238E27FC236}">
                  <a16:creationId xmlns:a16="http://schemas.microsoft.com/office/drawing/2014/main" id="{6DE3DF85-ACA8-EAF4-4BBF-B7C2AA189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7989" y="3805904"/>
              <a:ext cx="270300" cy="2703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5FF973D5-B72B-9CF3-7FFB-1906CBAAF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304678" y="3555046"/>
              <a:ext cx="176923" cy="202725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0FCFA4AC-194C-0473-7333-BA0DD0CF1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02834" y="3253312"/>
              <a:ext cx="180610" cy="202725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1C7C1226-E149-11F7-BA36-013DC4FEF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306388" y="4133496"/>
              <a:ext cx="173502" cy="202725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74806D34-E8D2-141A-5FC9-156A49940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301732" y="2952943"/>
              <a:ext cx="182814" cy="202725"/>
            </a:xfrm>
            <a:prstGeom prst="rect">
              <a:avLst/>
            </a:prstGeom>
          </p:spPr>
        </p:pic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3045411-8712-3845-23B7-8EC2B86C9F1C}"/>
              </a:ext>
            </a:extLst>
          </p:cNvPr>
          <p:cNvSpPr/>
          <p:nvPr/>
        </p:nvSpPr>
        <p:spPr>
          <a:xfrm>
            <a:off x="1148137" y="1447893"/>
            <a:ext cx="5384743" cy="5856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COMPILE BACKGROUND INFORMATION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680AF7E-1215-E78C-A071-6E152CF0957C}"/>
              </a:ext>
            </a:extLst>
          </p:cNvPr>
          <p:cNvSpPr txBox="1">
            <a:spLocks/>
          </p:cNvSpPr>
          <p:nvPr/>
        </p:nvSpPr>
        <p:spPr>
          <a:xfrm>
            <a:off x="6540998" y="1447987"/>
            <a:ext cx="5651002" cy="1018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C7E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C7E"/>
              </a:buClr>
              <a:buSzPct val="70000"/>
              <a:buFont typeface="Wingdings" panose="05000000000000000000" pitchFamily="2" charset="2"/>
              <a:buChar char="Ø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C7E"/>
              </a:buClr>
              <a:buSzPct val="7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C7E"/>
              </a:buClr>
              <a:buSzPct val="70000"/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C7E"/>
              </a:buClr>
              <a:buSzPct val="70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function, benefits and drawbacks, risk and uncertainties, social considerations, large-scale feasibility, $$$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627B5EB-484F-3447-201F-D120EC9CF0F1}"/>
              </a:ext>
            </a:extLst>
          </p:cNvPr>
          <p:cNvSpPr/>
          <p:nvPr/>
        </p:nvSpPr>
        <p:spPr>
          <a:xfrm>
            <a:off x="1148137" y="4839638"/>
            <a:ext cx="5384743" cy="5856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RANK OBJECTIVES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38EE083-1EA2-1AAC-6370-E581A395FDD6}"/>
              </a:ext>
            </a:extLst>
          </p:cNvPr>
          <p:cNvSpPr/>
          <p:nvPr/>
        </p:nvSpPr>
        <p:spPr>
          <a:xfrm>
            <a:off x="462337" y="4777229"/>
            <a:ext cx="685800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8ECC846-CE8B-D03A-BB0E-8DA009C1407D}"/>
              </a:ext>
            </a:extLst>
          </p:cNvPr>
          <p:cNvSpPr/>
          <p:nvPr/>
        </p:nvSpPr>
        <p:spPr>
          <a:xfrm>
            <a:off x="1148137" y="6198628"/>
            <a:ext cx="11170578" cy="58562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DOWN SELECT ALTERNATIVES </a:t>
            </a:r>
            <a:r>
              <a:rPr lang="en-US" sz="2400" b="1" dirty="0">
                <a:sym typeface="Wingdings" panose="05000000000000000000" pitchFamily="2" charset="2"/>
              </a:rPr>
              <a:t></a:t>
            </a:r>
            <a:r>
              <a:rPr lang="en-US" sz="2400" b="1" dirty="0"/>
              <a:t> APPLY JUDGMENT </a:t>
            </a:r>
            <a:r>
              <a:rPr lang="en-US" sz="2400" b="1" dirty="0">
                <a:sym typeface="Wingdings" panose="05000000000000000000" pitchFamily="2" charset="2"/>
              </a:rPr>
              <a:t></a:t>
            </a:r>
            <a:r>
              <a:rPr lang="en-US" sz="2400" b="1" dirty="0"/>
              <a:t>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02326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5" grpId="0" animBg="1"/>
      <p:bldP spid="6" grpId="0"/>
      <p:bldP spid="22" grpId="0" animBg="1"/>
      <p:bldP spid="23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392115FC-CAC2-E1FC-86CE-94A618191F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8139" y="3677954"/>
            <a:ext cx="5268221" cy="26784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70980D-6496-7C1A-8C90-773E2A1A9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5722"/>
            <a:ext cx="6587613" cy="5274589"/>
          </a:xfrm>
        </p:spPr>
        <p:txBody>
          <a:bodyPr>
            <a:normAutofit fontScale="92500"/>
          </a:bodyPr>
          <a:lstStyle/>
          <a:p>
            <a:r>
              <a:rPr lang="en-US" dirty="0"/>
              <a:t>Two series of </a:t>
            </a:r>
            <a:r>
              <a:rPr lang="en-US" b="1" dirty="0">
                <a:solidFill>
                  <a:schemeClr val="accent1"/>
                </a:solidFill>
              </a:rPr>
              <a:t>meetings</a:t>
            </a:r>
            <a:r>
              <a:rPr lang="en-US" dirty="0"/>
              <a:t>– </a:t>
            </a:r>
            <a:r>
              <a:rPr lang="en-US" sz="2000" dirty="0"/>
              <a:t>3 hours/evenings/locations</a:t>
            </a:r>
          </a:p>
          <a:p>
            <a:pPr lvl="1"/>
            <a:r>
              <a:rPr lang="en-US" dirty="0"/>
              <a:t>Brief presentations to introduce topics followed by poster sessions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Meeting 1 study kickoff- </a:t>
            </a:r>
            <a:r>
              <a:rPr lang="en-US" dirty="0"/>
              <a:t>introduced the study and reviewed current beach conditions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Meeting 2 results &amp; preliminary recommendations- </a:t>
            </a:r>
            <a:r>
              <a:rPr lang="en-US" dirty="0"/>
              <a:t>shared risk assessment findings; discussed shoreline management alternatives; presented top ranked alternatives</a:t>
            </a:r>
          </a:p>
          <a:p>
            <a:r>
              <a:rPr lang="en-US" dirty="0"/>
              <a:t>Two </a:t>
            </a:r>
            <a:r>
              <a:rPr lang="en-US" b="1" dirty="0">
                <a:solidFill>
                  <a:schemeClr val="accent1"/>
                </a:solidFill>
              </a:rPr>
              <a:t>public surveys</a:t>
            </a:r>
          </a:p>
          <a:p>
            <a:pPr lvl="1"/>
            <a:r>
              <a:rPr lang="en-US" dirty="0"/>
              <a:t>Beach usage and quality– </a:t>
            </a:r>
            <a:r>
              <a:rPr lang="en-US" dirty="0">
                <a:solidFill>
                  <a:schemeClr val="accent1"/>
                </a:solidFill>
              </a:rPr>
              <a:t>over 12,000 responses!</a:t>
            </a:r>
          </a:p>
          <a:p>
            <a:pPr lvl="1"/>
            <a:r>
              <a:rPr lang="en-US" dirty="0"/>
              <a:t>Future management of beaches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D1A83A-4A9F-0EFD-DFF4-E53A8BF0D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Outreach and Engagement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44D85-3616-52AE-E6A9-E8BFACC8A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Taylor Engineering </a:t>
            </a:r>
            <a:r>
              <a:rPr lang="en-US" dirty="0">
                <a:solidFill>
                  <a:srgbClr val="8CB777"/>
                </a:solidFill>
              </a:rPr>
              <a:t>|</a:t>
            </a:r>
            <a:r>
              <a:rPr lang="en-US" dirty="0"/>
              <a:t> </a:t>
            </a:r>
            <a:fld id="{600D3F8A-5A50-40AD-938B-050757F6A976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DFBC21-C6FB-7B58-4295-DBF4222DB2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3689" y="746803"/>
            <a:ext cx="4532671" cy="268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58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A6D5CF2-C65D-84CA-527E-915ACEC7E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Taylor Engineering </a:t>
            </a:r>
            <a:r>
              <a:rPr lang="en-US" dirty="0">
                <a:solidFill>
                  <a:srgbClr val="8CB777"/>
                </a:solidFill>
              </a:rPr>
              <a:t>|</a:t>
            </a:r>
            <a:r>
              <a:rPr lang="en-US" dirty="0"/>
              <a:t> </a:t>
            </a:r>
            <a:fld id="{600D3F8A-5A50-40AD-938B-050757F6A976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390436D-9AE8-9F47-790C-EA965751760A}"/>
              </a:ext>
            </a:extLst>
          </p:cNvPr>
          <p:cNvGrpSpPr/>
          <p:nvPr/>
        </p:nvGrpSpPr>
        <p:grpSpPr>
          <a:xfrm>
            <a:off x="407552" y="1424196"/>
            <a:ext cx="7958527" cy="5213570"/>
            <a:chOff x="3693539" y="1436744"/>
            <a:chExt cx="7958527" cy="521357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B781065-AA8C-E3E4-E923-8613829ADCBC}"/>
                </a:ext>
              </a:extLst>
            </p:cNvPr>
            <p:cNvSpPr/>
            <p:nvPr/>
          </p:nvSpPr>
          <p:spPr>
            <a:xfrm>
              <a:off x="9091746" y="2724134"/>
              <a:ext cx="2560320" cy="2560320"/>
            </a:xfrm>
            <a:custGeom>
              <a:avLst/>
              <a:gdLst>
                <a:gd name="connsiteX0" fmla="*/ 0 w 1699542"/>
                <a:gd name="connsiteY0" fmla="*/ 849771 h 1699542"/>
                <a:gd name="connsiteX1" fmla="*/ 849771 w 1699542"/>
                <a:gd name="connsiteY1" fmla="*/ 0 h 1699542"/>
                <a:gd name="connsiteX2" fmla="*/ 1699542 w 1699542"/>
                <a:gd name="connsiteY2" fmla="*/ 849771 h 1699542"/>
                <a:gd name="connsiteX3" fmla="*/ 849771 w 1699542"/>
                <a:gd name="connsiteY3" fmla="*/ 1699542 h 1699542"/>
                <a:gd name="connsiteX4" fmla="*/ 0 w 1699542"/>
                <a:gd name="connsiteY4" fmla="*/ 849771 h 16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542" h="1699542">
                  <a:moveTo>
                    <a:pt x="0" y="849771"/>
                  </a:moveTo>
                  <a:cubicBezTo>
                    <a:pt x="0" y="380455"/>
                    <a:pt x="380455" y="0"/>
                    <a:pt x="849771" y="0"/>
                  </a:cubicBezTo>
                  <a:cubicBezTo>
                    <a:pt x="1319087" y="0"/>
                    <a:pt x="1699542" y="380455"/>
                    <a:pt x="1699542" y="849771"/>
                  </a:cubicBezTo>
                  <a:cubicBezTo>
                    <a:pt x="1699542" y="1319087"/>
                    <a:pt x="1319087" y="1699542"/>
                    <a:pt x="849771" y="1699542"/>
                  </a:cubicBezTo>
                  <a:cubicBezTo>
                    <a:pt x="380455" y="1699542"/>
                    <a:pt x="0" y="1319087"/>
                    <a:pt x="0" y="84977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6832" tIns="276832" rIns="276832" bIns="276832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/>
                <a:t>Feasibility Study</a:t>
              </a:r>
            </a:p>
          </p:txBody>
        </p:sp>
        <p:sp>
          <p:nvSpPr>
            <p:cNvPr id="15" name="Flowchart: Terminator 14">
              <a:extLst>
                <a:ext uri="{FF2B5EF4-FFF2-40B4-BE49-F238E27FC236}">
                  <a16:creationId xmlns:a16="http://schemas.microsoft.com/office/drawing/2014/main" id="{D43579C4-C320-2E15-98B1-C11A5A09913C}"/>
                </a:ext>
              </a:extLst>
            </p:cNvPr>
            <p:cNvSpPr/>
            <p:nvPr/>
          </p:nvSpPr>
          <p:spPr>
            <a:xfrm>
              <a:off x="3693539" y="1436744"/>
              <a:ext cx="3696416" cy="1189679"/>
            </a:xfrm>
            <a:prstGeom prst="flowChartTerminator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194" tIns="188194" rIns="188194" bIns="18819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Current Management Actions</a:t>
              </a:r>
            </a:p>
          </p:txBody>
        </p:sp>
        <p:sp>
          <p:nvSpPr>
            <p:cNvPr id="16" name="Flowchart: Terminator 15">
              <a:extLst>
                <a:ext uri="{FF2B5EF4-FFF2-40B4-BE49-F238E27FC236}">
                  <a16:creationId xmlns:a16="http://schemas.microsoft.com/office/drawing/2014/main" id="{6650DEB1-5F5E-0434-7EED-F88D056E14FD}"/>
                </a:ext>
              </a:extLst>
            </p:cNvPr>
            <p:cNvSpPr/>
            <p:nvPr/>
          </p:nvSpPr>
          <p:spPr>
            <a:xfrm>
              <a:off x="3693539" y="2778041"/>
              <a:ext cx="3696416" cy="1189679"/>
            </a:xfrm>
            <a:prstGeom prst="flowChartTerminator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194" tIns="188194" rIns="188194" bIns="18819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Risk</a:t>
              </a:r>
            </a:p>
          </p:txBody>
        </p:sp>
        <p:sp>
          <p:nvSpPr>
            <p:cNvPr id="17" name="Flowchart: Terminator 16">
              <a:extLst>
                <a:ext uri="{FF2B5EF4-FFF2-40B4-BE49-F238E27FC236}">
                  <a16:creationId xmlns:a16="http://schemas.microsoft.com/office/drawing/2014/main" id="{0067E603-F8DC-7F59-7C96-BC55AC8FD7BF}"/>
                </a:ext>
              </a:extLst>
            </p:cNvPr>
            <p:cNvSpPr/>
            <p:nvPr/>
          </p:nvSpPr>
          <p:spPr>
            <a:xfrm>
              <a:off x="3693539" y="5460635"/>
              <a:ext cx="3696416" cy="1189679"/>
            </a:xfrm>
            <a:prstGeom prst="flowChartTerminator">
              <a:avLst/>
            </a:prstGeom>
            <a:ln w="57150"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194" tIns="188194" rIns="188194" bIns="18819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Community Feedback</a:t>
              </a:r>
            </a:p>
          </p:txBody>
        </p:sp>
        <p:sp>
          <p:nvSpPr>
            <p:cNvPr id="18" name="Flowchart: Terminator 17">
              <a:extLst>
                <a:ext uri="{FF2B5EF4-FFF2-40B4-BE49-F238E27FC236}">
                  <a16:creationId xmlns:a16="http://schemas.microsoft.com/office/drawing/2014/main" id="{C0713ED8-2996-B387-3D4B-1D77458E72CC}"/>
                </a:ext>
              </a:extLst>
            </p:cNvPr>
            <p:cNvSpPr/>
            <p:nvPr/>
          </p:nvSpPr>
          <p:spPr>
            <a:xfrm>
              <a:off x="3693539" y="4119338"/>
              <a:ext cx="3696416" cy="1189679"/>
            </a:xfrm>
            <a:prstGeom prst="flowChartTerminator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194" tIns="188194" rIns="188194" bIns="18819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Shoreline Alternatives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dirty="0"/>
                <a:t>Analysis</a:t>
              </a:r>
              <a:endParaRPr lang="en-US" sz="2400" kern="1200" dirty="0"/>
            </a:p>
          </p:txBody>
        </p:sp>
      </p:grpSp>
      <p:sp>
        <p:nvSpPr>
          <p:cNvPr id="19" name="Left Bracket 18">
            <a:extLst>
              <a:ext uri="{FF2B5EF4-FFF2-40B4-BE49-F238E27FC236}">
                <a16:creationId xmlns:a16="http://schemas.microsoft.com/office/drawing/2014/main" id="{2A1027E0-8990-8249-0223-64F9AA7D5D56}"/>
              </a:ext>
            </a:extLst>
          </p:cNvPr>
          <p:cNvSpPr/>
          <p:nvPr/>
        </p:nvSpPr>
        <p:spPr>
          <a:xfrm flipH="1">
            <a:off x="4377894" y="1403681"/>
            <a:ext cx="419100" cy="5246633"/>
          </a:xfrm>
          <a:prstGeom prst="leftBracket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500253C3-348C-924D-0357-033F01DD84C2}"/>
              </a:ext>
            </a:extLst>
          </p:cNvPr>
          <p:cNvSpPr/>
          <p:nvPr/>
        </p:nvSpPr>
        <p:spPr>
          <a:xfrm>
            <a:off x="5010081" y="3722339"/>
            <a:ext cx="759839" cy="383477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F922D90-825E-F185-AFEF-252D74143487}"/>
              </a:ext>
            </a:extLst>
          </p:cNvPr>
          <p:cNvSpPr/>
          <p:nvPr/>
        </p:nvSpPr>
        <p:spPr>
          <a:xfrm>
            <a:off x="9530906" y="2702562"/>
            <a:ext cx="2560320" cy="2560320"/>
          </a:xfrm>
          <a:custGeom>
            <a:avLst/>
            <a:gdLst>
              <a:gd name="connsiteX0" fmla="*/ 0 w 1699542"/>
              <a:gd name="connsiteY0" fmla="*/ 849771 h 1699542"/>
              <a:gd name="connsiteX1" fmla="*/ 849771 w 1699542"/>
              <a:gd name="connsiteY1" fmla="*/ 0 h 1699542"/>
              <a:gd name="connsiteX2" fmla="*/ 1699542 w 1699542"/>
              <a:gd name="connsiteY2" fmla="*/ 849771 h 1699542"/>
              <a:gd name="connsiteX3" fmla="*/ 849771 w 1699542"/>
              <a:gd name="connsiteY3" fmla="*/ 1699542 h 1699542"/>
              <a:gd name="connsiteX4" fmla="*/ 0 w 1699542"/>
              <a:gd name="connsiteY4" fmla="*/ 849771 h 169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9542" h="1699542">
                <a:moveTo>
                  <a:pt x="0" y="849771"/>
                </a:moveTo>
                <a:cubicBezTo>
                  <a:pt x="0" y="380455"/>
                  <a:pt x="380455" y="0"/>
                  <a:pt x="849771" y="0"/>
                </a:cubicBezTo>
                <a:cubicBezTo>
                  <a:pt x="1319087" y="0"/>
                  <a:pt x="1699542" y="380455"/>
                  <a:pt x="1699542" y="849771"/>
                </a:cubicBezTo>
                <a:cubicBezTo>
                  <a:pt x="1699542" y="1319087"/>
                  <a:pt x="1319087" y="1699542"/>
                  <a:pt x="849771" y="1699542"/>
                </a:cubicBezTo>
                <a:cubicBezTo>
                  <a:pt x="380455" y="1699542"/>
                  <a:pt x="0" y="1319087"/>
                  <a:pt x="0" y="849771"/>
                </a:cubicBezTo>
                <a:close/>
              </a:path>
            </a:pathLst>
          </a:custGeom>
          <a:ln>
            <a:solidFill>
              <a:schemeClr val="accent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276832" tIns="276832" rIns="276832" bIns="276832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dirty="0"/>
              <a:t>Management </a:t>
            </a:r>
            <a:r>
              <a:rPr lang="en-US" sz="2800" b="1" kern="1200" dirty="0"/>
              <a:t>Actions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69E5DEA4-48E3-73EA-45ED-BAC58423B31D}"/>
              </a:ext>
            </a:extLst>
          </p:cNvPr>
          <p:cNvSpPr/>
          <p:nvPr/>
        </p:nvSpPr>
        <p:spPr>
          <a:xfrm>
            <a:off x="8618268" y="3763433"/>
            <a:ext cx="759839" cy="383477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98310B-249E-4741-A54D-CB87DA549E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9956" y="126125"/>
            <a:ext cx="3332983" cy="110039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3A3E0A9-B8C6-9A8A-F269-9E2830F1D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826" y="207688"/>
            <a:ext cx="8024973" cy="1018831"/>
          </a:xfrm>
        </p:spPr>
        <p:txBody>
          <a:bodyPr/>
          <a:lstStyle/>
          <a:p>
            <a:r>
              <a:rPr lang="en-US" dirty="0"/>
              <a:t>Volusia’s Path Toward Stability</a:t>
            </a:r>
          </a:p>
        </p:txBody>
      </p:sp>
    </p:spTree>
    <p:extLst>
      <p:ext uri="{BB962C8B-B14F-4D97-AF65-F5344CB8AC3E}">
        <p14:creationId xmlns:p14="http://schemas.microsoft.com/office/powerpoint/2010/main" val="1536169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9E980-99D9-0579-62E7-D7CB043E3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534B6D-54D1-A83C-7417-1B693D37A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Martin County SPP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690AFA-E83B-AC2C-5BBB-59542E55BF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TEMPLATE MODIFICATIONS FOR SLR ADAPTATION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865EF-0932-5F96-55CB-EE3AD4B6369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Taylor Engineering </a:t>
            </a:r>
            <a:r>
              <a:rPr lang="en-US" dirty="0">
                <a:solidFill>
                  <a:srgbClr val="8CB777"/>
                </a:solidFill>
              </a:rPr>
              <a:t>|</a:t>
            </a:r>
            <a:r>
              <a:rPr lang="en-US" dirty="0"/>
              <a:t> </a:t>
            </a:r>
            <a:fld id="{600D3F8A-5A50-40AD-938B-050757F6A976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8777E9-248A-4B3E-9206-1101BD3C0A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2"/>
          <a:stretch>
            <a:fillRect/>
          </a:stretch>
        </p:blipFill>
        <p:spPr>
          <a:xfrm>
            <a:off x="6023114" y="0"/>
            <a:ext cx="6168886" cy="686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0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ky, outdoor, beach, nature&#10;&#10;Description automatically generated">
            <a:extLst>
              <a:ext uri="{FF2B5EF4-FFF2-40B4-BE49-F238E27FC236}">
                <a16:creationId xmlns:a16="http://schemas.microsoft.com/office/drawing/2014/main" id="{E9F2E2B5-63F6-2FDD-2E06-E155B8DF9C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9020" y="1762381"/>
            <a:ext cx="4959864" cy="37198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091C505-5E7F-8384-1FB8-2C9F0339BE6E}"/>
              </a:ext>
            </a:extLst>
          </p:cNvPr>
          <p:cNvSpPr/>
          <p:nvPr/>
        </p:nvSpPr>
        <p:spPr>
          <a:xfrm>
            <a:off x="10601324" y="914186"/>
            <a:ext cx="1565529" cy="601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895833-77CD-426B-BFF5-366F43BD0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5721"/>
            <a:ext cx="6209578" cy="548227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Northern-most 4 miles of Martin County– </a:t>
            </a:r>
            <a:r>
              <a:rPr lang="en-US" dirty="0">
                <a:solidFill>
                  <a:schemeClr val="accent1"/>
                </a:solidFill>
              </a:rPr>
              <a:t>Stuart &amp; Jensen Beach</a:t>
            </a:r>
          </a:p>
          <a:p>
            <a:r>
              <a:rPr lang="en-US" dirty="0"/>
              <a:t>Consistent overtopping of the berm + increased nourishment</a:t>
            </a:r>
          </a:p>
          <a:p>
            <a:endParaRPr lang="en-US" dirty="0"/>
          </a:p>
          <a:p>
            <a:r>
              <a:rPr lang="en-US" dirty="0"/>
              <a:t>The County asked Taylor Engineering to investigate options to </a:t>
            </a:r>
            <a:r>
              <a:rPr lang="en-US" dirty="0">
                <a:solidFill>
                  <a:schemeClr val="accent1"/>
                </a:solidFill>
              </a:rPr>
              <a:t>modify the project design to increase the performance of the beach fill and enhance resilience</a:t>
            </a:r>
          </a:p>
          <a:p>
            <a:pPr marL="627063" lvl="2" indent="-165100"/>
            <a:r>
              <a:rPr lang="en-US" dirty="0"/>
              <a:t>Summarize project history &amp; available data</a:t>
            </a:r>
          </a:p>
          <a:p>
            <a:pPr marL="627063" lvl="2" indent="-165100"/>
            <a:r>
              <a:rPr lang="en-US" dirty="0"/>
              <a:t>Analyze historic beach trends </a:t>
            </a:r>
          </a:p>
          <a:p>
            <a:pPr marL="627063" lvl="2" indent="-165100"/>
            <a:r>
              <a:rPr lang="en-US" dirty="0"/>
              <a:t>Initiate discussions with project partners + permitting agencies</a:t>
            </a:r>
          </a:p>
          <a:p>
            <a:pPr marL="627063" lvl="2" indent="-165100"/>
            <a:r>
              <a:rPr lang="en-US" dirty="0"/>
              <a:t>Model current and alternative templates using XBEACH</a:t>
            </a:r>
          </a:p>
          <a:p>
            <a:pPr marL="627063" lvl="2" indent="-165100"/>
            <a:r>
              <a:rPr lang="en-US" dirty="0"/>
              <a:t>… recommendations and next steps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2C194F-635A-4D68-9542-481CBC965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Martin County Shore Protection Project (SPP)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EC144-B4B4-427C-8113-A665C0441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Taylor Engineering </a:t>
            </a:r>
            <a:r>
              <a:rPr lang="en-US">
                <a:solidFill>
                  <a:srgbClr val="8CB777"/>
                </a:solidFill>
              </a:rPr>
              <a:t>|</a:t>
            </a:r>
            <a:r>
              <a:rPr lang="en-US"/>
              <a:t> </a:t>
            </a:r>
            <a:fld id="{600D3F8A-5A50-40AD-938B-050757F6A976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D2638D-4242-0621-1529-FBC9A098A8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249">
            <a:off x="9118753" y="335860"/>
            <a:ext cx="2894278" cy="256986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7984556-AA38-96EE-31F5-52E44D203777}"/>
              </a:ext>
            </a:extLst>
          </p:cNvPr>
          <p:cNvSpPr/>
          <p:nvPr/>
        </p:nvSpPr>
        <p:spPr>
          <a:xfrm>
            <a:off x="11852738" y="1762381"/>
            <a:ext cx="133564" cy="133564"/>
          </a:xfrm>
          <a:prstGeom prst="ellipse">
            <a:avLst/>
          </a:prstGeom>
          <a:solidFill>
            <a:srgbClr val="E60000"/>
          </a:solidFill>
          <a:ln>
            <a:solidFill>
              <a:srgbClr val="E6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08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2474C6-9C61-4506-8704-A80E9968A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Beach Nourishment History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A1B0C-DB7D-4E7C-A257-080D6E419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Taylor Engineering </a:t>
            </a:r>
            <a:r>
              <a:rPr lang="en-US">
                <a:solidFill>
                  <a:srgbClr val="8CB777"/>
                </a:solidFill>
              </a:rPr>
              <a:t>|</a:t>
            </a:r>
            <a:r>
              <a:rPr lang="en-US"/>
              <a:t> </a:t>
            </a:r>
            <a:fld id="{600D3F8A-5A50-40AD-938B-050757F6A976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AC05DA-B81E-49D1-A597-16015A412B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892" y="1380451"/>
            <a:ext cx="4206434" cy="52523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C3661E-1B51-E7E5-6B39-3F4DA50DCD56}"/>
              </a:ext>
            </a:extLst>
          </p:cNvPr>
          <p:cNvSpPr txBox="1"/>
          <p:nvPr/>
        </p:nvSpPr>
        <p:spPr>
          <a:xfrm>
            <a:off x="9030363" y="3037091"/>
            <a:ext cx="1523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2,229,780</a:t>
            </a:r>
            <a:r>
              <a:rPr lang="en-US" b="1" dirty="0"/>
              <a:t> cy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34DFBF19-94B8-A4B3-AD57-EB454F04B564}"/>
              </a:ext>
            </a:extLst>
          </p:cNvPr>
          <p:cNvCxnSpPr>
            <a:cxnSpLocks/>
            <a:endCxn id="11" idx="3"/>
          </p:cNvCxnSpPr>
          <p:nvPr/>
        </p:nvCxnSpPr>
        <p:spPr>
          <a:xfrm>
            <a:off x="8547540" y="2172037"/>
            <a:ext cx="2006820" cy="1065109"/>
          </a:xfrm>
          <a:prstGeom prst="bentConnector3">
            <a:avLst>
              <a:gd name="adj1" fmla="val 105630"/>
            </a:avLst>
          </a:prstGeom>
          <a:ln w="28575">
            <a:solidFill>
              <a:srgbClr val="005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ket 20">
            <a:extLst>
              <a:ext uri="{FF2B5EF4-FFF2-40B4-BE49-F238E27FC236}">
                <a16:creationId xmlns:a16="http://schemas.microsoft.com/office/drawing/2014/main" id="{7D5CCCA1-EF5F-EC37-45FB-2BFB5092D0C1}"/>
              </a:ext>
            </a:extLst>
          </p:cNvPr>
          <p:cNvSpPr/>
          <p:nvPr/>
        </p:nvSpPr>
        <p:spPr>
          <a:xfrm>
            <a:off x="8747230" y="2546782"/>
            <a:ext cx="198185" cy="1585621"/>
          </a:xfrm>
          <a:prstGeom prst="rightBracket">
            <a:avLst/>
          </a:prstGeom>
          <a:ln w="28575">
            <a:solidFill>
              <a:srgbClr val="005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BD72A35-66E5-9BF6-8F0B-A2F885EA4D60}"/>
              </a:ext>
            </a:extLst>
          </p:cNvPr>
          <p:cNvCxnSpPr>
            <a:cxnSpLocks/>
          </p:cNvCxnSpPr>
          <p:nvPr/>
        </p:nvCxnSpPr>
        <p:spPr>
          <a:xfrm>
            <a:off x="8956454" y="3221757"/>
            <a:ext cx="137160" cy="0"/>
          </a:xfrm>
          <a:prstGeom prst="line">
            <a:avLst/>
          </a:prstGeom>
          <a:ln w="28575">
            <a:solidFill>
              <a:srgbClr val="005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E7BABB-276D-82B4-5803-16703BF07BF3}"/>
              </a:ext>
            </a:extLst>
          </p:cNvPr>
          <p:cNvCxnSpPr>
            <a:cxnSpLocks/>
          </p:cNvCxnSpPr>
          <p:nvPr/>
        </p:nvCxnSpPr>
        <p:spPr>
          <a:xfrm>
            <a:off x="10669970" y="2686387"/>
            <a:ext cx="137160" cy="0"/>
          </a:xfrm>
          <a:prstGeom prst="line">
            <a:avLst/>
          </a:prstGeom>
          <a:ln w="28575">
            <a:solidFill>
              <a:srgbClr val="005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CB9A1F6-CBF3-61E8-6CE4-4E15C0D84EAC}"/>
              </a:ext>
            </a:extLst>
          </p:cNvPr>
          <p:cNvSpPr txBox="1"/>
          <p:nvPr/>
        </p:nvSpPr>
        <p:spPr>
          <a:xfrm>
            <a:off x="10754050" y="2483516"/>
            <a:ext cx="1523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3,567,780 cy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0ECE13-EF98-23C7-97D7-716714CA939D}"/>
              </a:ext>
            </a:extLst>
          </p:cNvPr>
          <p:cNvSpPr txBox="1"/>
          <p:nvPr/>
        </p:nvSpPr>
        <p:spPr>
          <a:xfrm>
            <a:off x="4721447" y="4424535"/>
            <a:ext cx="69785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GDM</a:t>
            </a:r>
            <a:r>
              <a:rPr lang="en-US" sz="2000" dirty="0"/>
              <a:t>: Renourishment of 589,000 every 11 years (</a:t>
            </a:r>
            <a:r>
              <a:rPr lang="en-US" sz="2000" dirty="0">
                <a:solidFill>
                  <a:schemeClr val="accent1"/>
                </a:solidFill>
              </a:rPr>
              <a:t>53,600 cy/</a:t>
            </a:r>
            <a:r>
              <a:rPr lang="en-US" sz="2000" dirty="0" err="1">
                <a:solidFill>
                  <a:schemeClr val="accent1"/>
                </a:solidFill>
              </a:rPr>
              <a:t>yr</a:t>
            </a:r>
            <a:r>
              <a:rPr lang="en-US" sz="2000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LRR: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Renourishment of 787,800 cy every 13 years 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60,600 cy/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8601676-A965-CE17-DBF4-42ABABBCBCAB}"/>
                  </a:ext>
                </a:extLst>
              </p:cNvPr>
              <p:cNvSpPr txBox="1"/>
              <p:nvPr/>
            </p:nvSpPr>
            <p:spPr>
              <a:xfrm>
                <a:off x="5186741" y="5810149"/>
                <a:ext cx="4043311" cy="6328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2,229,780 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(2024−2001)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=~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97,000 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𝑐𝑦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8601676-A965-CE17-DBF4-42ABABBCB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741" y="5810149"/>
                <a:ext cx="4043311" cy="6328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E1009FEB-3A1F-9A46-BECB-80455594FAB0}"/>
              </a:ext>
            </a:extLst>
          </p:cNvPr>
          <p:cNvSpPr txBox="1"/>
          <p:nvPr/>
        </p:nvSpPr>
        <p:spPr>
          <a:xfrm>
            <a:off x="4893558" y="5277814"/>
            <a:ext cx="5459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Some quick math of what has been occurring… </a:t>
            </a:r>
          </a:p>
        </p:txBody>
      </p:sp>
      <p:pic>
        <p:nvPicPr>
          <p:cNvPr id="1028" name="Picture 4" descr="Free Red-Flag Cliparts, Download Free Red-Flag Cliparts png images, Free  ClipArts on Clipart Library">
            <a:extLst>
              <a:ext uri="{FF2B5EF4-FFF2-40B4-BE49-F238E27FC236}">
                <a16:creationId xmlns:a16="http://schemas.microsoft.com/office/drawing/2014/main" id="{546EF997-5EBF-88EC-A053-0D865EFF2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89916" l="9906" r="89623">
                        <a14:foregroundMark x1="21698" y1="25630" x2="19811" y2="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2575" y="5692228"/>
            <a:ext cx="773751" cy="86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FC6E8A-A52C-4FC8-BDFB-E05B1FB22A6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1447" y="1380450"/>
            <a:ext cx="4075748" cy="2981343"/>
          </a:xfrm>
          <a:prstGeom prst="rect">
            <a:avLst/>
          </a:prstGeom>
        </p:spPr>
      </p:pic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0A893D23-BBEF-DCE3-5AAA-0AC49F7DE8A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691" y="5679860"/>
            <a:ext cx="71263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69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2DE37E-BCDE-30F7-EE45-790DD032A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466" y="1375723"/>
            <a:ext cx="7163171" cy="400557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B6368C-A941-4185-8650-7FAF13ECB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5723"/>
            <a:ext cx="4591050" cy="4447008"/>
          </a:xfrm>
        </p:spPr>
        <p:txBody>
          <a:bodyPr>
            <a:normAutofit/>
          </a:bodyPr>
          <a:lstStyle/>
          <a:p>
            <a:r>
              <a:rPr lang="en-US" dirty="0"/>
              <a:t>4 construction templates</a:t>
            </a:r>
          </a:p>
          <a:p>
            <a:r>
              <a:rPr lang="en-US" dirty="0"/>
              <a:t>Variable reference datums</a:t>
            </a:r>
          </a:p>
          <a:p>
            <a:pPr lvl="1"/>
            <a:r>
              <a:rPr lang="en-US" dirty="0"/>
              <a:t>Tidal vs geodetic datums</a:t>
            </a:r>
          </a:p>
          <a:p>
            <a:pPr lvl="2"/>
            <a:r>
              <a:rPr lang="en-US" dirty="0"/>
              <a:t>MHW; MSL; MLW</a:t>
            </a:r>
          </a:p>
          <a:p>
            <a:pPr lvl="2"/>
            <a:r>
              <a:rPr lang="en-US" dirty="0"/>
              <a:t>NAVD88; NGVD29</a:t>
            </a:r>
          </a:p>
          <a:p>
            <a:r>
              <a:rPr lang="en-US" dirty="0"/>
              <a:t>MHW varies over project design life </a:t>
            </a:r>
          </a:p>
          <a:p>
            <a:pPr lvl="1"/>
            <a:r>
              <a:rPr lang="en-US" dirty="0"/>
              <a:t>Construction template elevations consistent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0AEE7C-1174-49D7-BF2B-D7A4ED7B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Design Parameters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3064A-20C7-48C0-B8A0-538A22088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Taylor Engineering </a:t>
            </a:r>
            <a:r>
              <a:rPr lang="en-US">
                <a:solidFill>
                  <a:srgbClr val="8CB777"/>
                </a:solidFill>
              </a:rPr>
              <a:t>|</a:t>
            </a:r>
            <a:r>
              <a:rPr lang="en-US"/>
              <a:t> </a:t>
            </a:r>
            <a:fld id="{600D3F8A-5A50-40AD-938B-050757F6A976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1D4D579-B732-499D-9E5E-0A40C2524081}"/>
              </a:ext>
            </a:extLst>
          </p:cNvPr>
          <p:cNvGrpSpPr>
            <a:grpSpLocks noChangeAspect="1"/>
          </p:cNvGrpSpPr>
          <p:nvPr/>
        </p:nvGrpSpPr>
        <p:grpSpPr>
          <a:xfrm>
            <a:off x="4806727" y="1945069"/>
            <a:ext cx="1809749" cy="455164"/>
            <a:chOff x="5124451" y="1924049"/>
            <a:chExt cx="1809749" cy="455164"/>
          </a:xfrm>
        </p:grpSpPr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0CEC342F-8106-4E3A-ACBF-2EE4B66191E2}"/>
                </a:ext>
              </a:extLst>
            </p:cNvPr>
            <p:cNvSpPr/>
            <p:nvPr/>
          </p:nvSpPr>
          <p:spPr>
            <a:xfrm>
              <a:off x="5124451" y="1924049"/>
              <a:ext cx="494009" cy="455164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6BB0B82-B126-4C4B-BD47-729519E3BC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00652" y="2059860"/>
              <a:ext cx="333548" cy="151831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AD6D3CA-7710-44EB-BCA5-9D75B5453866}"/>
                </a:ext>
              </a:extLst>
            </p:cNvPr>
            <p:cNvCxnSpPr>
              <a:cxnSpLocks/>
            </p:cNvCxnSpPr>
            <p:nvPr/>
          </p:nvCxnSpPr>
          <p:spPr>
            <a:xfrm>
              <a:off x="6583068" y="2209066"/>
              <a:ext cx="351132" cy="151831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DE66D29-FBFA-D8BE-9A13-DEF4FA8AA1DB}"/>
              </a:ext>
            </a:extLst>
          </p:cNvPr>
          <p:cNvSpPr/>
          <p:nvPr/>
        </p:nvSpPr>
        <p:spPr>
          <a:xfrm>
            <a:off x="8103476" y="4696115"/>
            <a:ext cx="1292772" cy="569567"/>
          </a:xfrm>
          <a:prstGeom prst="rect">
            <a:avLst/>
          </a:prstGeom>
          <a:noFill/>
          <a:ln w="76200">
            <a:solidFill>
              <a:srgbClr val="8CB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C741EF-ECF3-4C28-A5D0-C999C4AD592D}"/>
              </a:ext>
            </a:extLst>
          </p:cNvPr>
          <p:cNvSpPr/>
          <p:nvPr/>
        </p:nvSpPr>
        <p:spPr>
          <a:xfrm>
            <a:off x="8103476" y="1849821"/>
            <a:ext cx="1292772" cy="380265"/>
          </a:xfrm>
          <a:prstGeom prst="rect">
            <a:avLst/>
          </a:prstGeom>
          <a:noFill/>
          <a:ln w="76200">
            <a:solidFill>
              <a:srgbClr val="8CB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4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A4ACF9-166F-B691-C1F0-CA9FA720F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Fort Pierce Beach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CEA84A-EDCE-B310-7BE9-2394466AC9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PERMIT FLEXIBILITY SUPPORTS RAPID ACTION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8E5E5-B44E-2357-CC47-84AF3716F1D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Taylor Engineering </a:t>
            </a:r>
            <a:r>
              <a:rPr lang="en-US" dirty="0">
                <a:solidFill>
                  <a:srgbClr val="8CB777"/>
                </a:solidFill>
              </a:rPr>
              <a:t>|</a:t>
            </a:r>
            <a:r>
              <a:rPr lang="en-US" dirty="0"/>
              <a:t> </a:t>
            </a:r>
            <a:fld id="{600D3F8A-5A50-40AD-938B-050757F6A97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2E7F29-F8FB-88FB-F10C-6F991560B8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655" y="0"/>
            <a:ext cx="61813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8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32725D0-E384-3D44-AAC9-4B3FBE3F62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137" y="1369470"/>
            <a:ext cx="10305725" cy="535200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E0AEE7C-1174-49D7-BF2B-D7A4ED7B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Level History and Projections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3064A-20C7-48C0-B8A0-538A22088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Taylor Engineering </a:t>
            </a:r>
            <a:r>
              <a:rPr lang="en-US" dirty="0">
                <a:solidFill>
                  <a:srgbClr val="8CB777"/>
                </a:solidFill>
              </a:rPr>
              <a:t>|</a:t>
            </a:r>
            <a:r>
              <a:rPr lang="en-US" dirty="0"/>
              <a:t> </a:t>
            </a:r>
            <a:fld id="{600D3F8A-5A50-40AD-938B-050757F6A976}" type="slidenum">
              <a:rPr lang="en-US" smtClean="0"/>
              <a:pPr/>
              <a:t>30</a:t>
            </a:fld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195F8BD-E0B8-BE78-5F3D-544DDD111A0B}"/>
              </a:ext>
            </a:extLst>
          </p:cNvPr>
          <p:cNvCxnSpPr>
            <a:cxnSpLocks/>
          </p:cNvCxnSpPr>
          <p:nvPr/>
        </p:nvCxnSpPr>
        <p:spPr>
          <a:xfrm flipH="1">
            <a:off x="9785131" y="2717089"/>
            <a:ext cx="575606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6BFE281-0FB7-3E81-A8C4-7FA8BFA1E855}"/>
              </a:ext>
            </a:extLst>
          </p:cNvPr>
          <p:cNvSpPr txBox="1"/>
          <p:nvPr/>
        </p:nvSpPr>
        <p:spPr>
          <a:xfrm rot="20779488">
            <a:off x="2390710" y="5696871"/>
            <a:ext cx="1799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Observed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EE5032-C2CC-2F9C-26B3-3E88EBB21D1A}"/>
              </a:ext>
            </a:extLst>
          </p:cNvPr>
          <p:cNvCxnSpPr/>
          <p:nvPr/>
        </p:nvCxnSpPr>
        <p:spPr>
          <a:xfrm>
            <a:off x="9951162" y="4876800"/>
            <a:ext cx="81915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F282C7-A2A1-7120-3341-86CE7274971F}"/>
              </a:ext>
            </a:extLst>
          </p:cNvPr>
          <p:cNvCxnSpPr/>
          <p:nvPr/>
        </p:nvCxnSpPr>
        <p:spPr>
          <a:xfrm>
            <a:off x="9841871" y="3657600"/>
            <a:ext cx="81915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3E4BAD0-813B-02D1-5AB4-08F3705EFF19}"/>
              </a:ext>
            </a:extLst>
          </p:cNvPr>
          <p:cNvSpPr/>
          <p:nvPr/>
        </p:nvSpPr>
        <p:spPr>
          <a:xfrm rot="18914704">
            <a:off x="4887029" y="3074014"/>
            <a:ext cx="4427647" cy="1110914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6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D1BF4-24E8-0015-4780-A76F867DD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3749CE9-E1A2-AF29-6FC2-541A6F5A9F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137" y="1369470"/>
            <a:ext cx="8154677" cy="423491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2B4CD48-8C51-0A36-4139-951A273E0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Level History and Projections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6A757-04D5-D8D0-4ABF-15A7766EF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Taylor Engineering </a:t>
            </a:r>
            <a:r>
              <a:rPr lang="en-US" dirty="0">
                <a:solidFill>
                  <a:srgbClr val="8CB777"/>
                </a:solidFill>
              </a:rPr>
              <a:t>|</a:t>
            </a:r>
            <a:r>
              <a:rPr lang="en-US" dirty="0"/>
              <a:t> </a:t>
            </a:r>
            <a:fld id="{600D3F8A-5A50-40AD-938B-050757F6A976}" type="slidenum">
              <a:rPr lang="en-US" smtClean="0"/>
              <a:pPr/>
              <a:t>31</a:t>
            </a:fld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DC28666-CE29-3498-2F2F-4EFB6F0A2724}"/>
              </a:ext>
            </a:extLst>
          </p:cNvPr>
          <p:cNvCxnSpPr>
            <a:cxnSpLocks/>
          </p:cNvCxnSpPr>
          <p:nvPr/>
        </p:nvCxnSpPr>
        <p:spPr>
          <a:xfrm flipH="1">
            <a:off x="7954296" y="2461450"/>
            <a:ext cx="540774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5DA313D-BE6C-3DCE-2855-F4053DA563F0}"/>
              </a:ext>
            </a:extLst>
          </p:cNvPr>
          <p:cNvSpPr txBox="1"/>
          <p:nvPr/>
        </p:nvSpPr>
        <p:spPr>
          <a:xfrm rot="20779488">
            <a:off x="1955900" y="4722911"/>
            <a:ext cx="1418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Observed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2F227D3-477B-7E43-5E3C-A59F6B38C943}"/>
              </a:ext>
            </a:extLst>
          </p:cNvPr>
          <p:cNvSpPr/>
          <p:nvPr/>
        </p:nvSpPr>
        <p:spPr>
          <a:xfrm rot="18914704">
            <a:off x="4004668" y="2741298"/>
            <a:ext cx="3489542" cy="87904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E1CEEB-ACFD-CD60-EA46-6A6DAFE5C0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979" y="5488529"/>
            <a:ext cx="7817509" cy="8827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1240BC-F2B3-406B-6E37-C5B3599F1F03}"/>
              </a:ext>
            </a:extLst>
          </p:cNvPr>
          <p:cNvSpPr txBox="1"/>
          <p:nvPr/>
        </p:nvSpPr>
        <p:spPr>
          <a:xfrm>
            <a:off x="3717653" y="5071586"/>
            <a:ext cx="6760114" cy="442674"/>
          </a:xfrm>
          <a:prstGeom prst="round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Martin County SPP’s 1993 General Design Memorandum: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A2C835-D826-BF78-C963-D38A8D587B9D}"/>
              </a:ext>
            </a:extLst>
          </p:cNvPr>
          <p:cNvCxnSpPr/>
          <p:nvPr/>
        </p:nvCxnSpPr>
        <p:spPr>
          <a:xfrm>
            <a:off x="4837471" y="6037006"/>
            <a:ext cx="7049729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9C7B900-4561-7EA3-58C9-B0707C5FFEAC}"/>
              </a:ext>
            </a:extLst>
          </p:cNvPr>
          <p:cNvCxnSpPr>
            <a:cxnSpLocks/>
          </p:cNvCxnSpPr>
          <p:nvPr/>
        </p:nvCxnSpPr>
        <p:spPr>
          <a:xfrm>
            <a:off x="4200978" y="6317026"/>
            <a:ext cx="6276789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685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3709041-9A33-A35C-1B67-38D16D0AB6F2}"/>
              </a:ext>
            </a:extLst>
          </p:cNvPr>
          <p:cNvSpPr/>
          <p:nvPr/>
        </p:nvSpPr>
        <p:spPr>
          <a:xfrm>
            <a:off x="171236" y="1323787"/>
            <a:ext cx="11866652" cy="52398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971E32-C4EF-C365-A93B-89D3B7F2E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85997"/>
            <a:ext cx="11715964" cy="52398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authorized design dependent on tidal datum </a:t>
            </a:r>
            <a:r>
              <a:rPr lang="en-US" sz="2400" b="1" dirty="0">
                <a:solidFill>
                  <a:schemeClr val="bg1"/>
                </a:solidFill>
                <a:sym typeface="Wingdings" panose="05000000000000000000" pitchFamily="2" charset="2"/>
              </a:rPr>
              <a:t> i</a:t>
            </a:r>
            <a:r>
              <a:rPr lang="en-US" sz="2400" b="1" dirty="0">
                <a:solidFill>
                  <a:schemeClr val="bg1"/>
                </a:solidFill>
              </a:rPr>
              <a:t>ncrease in SLR (high) </a:t>
            </a:r>
            <a:r>
              <a:rPr lang="en-US" sz="24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2400" b="1" dirty="0">
                <a:solidFill>
                  <a:schemeClr val="accent3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b="1" i="1" dirty="0">
                <a:solidFill>
                  <a:schemeClr val="accent3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increase in volume?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3AA250-7492-6E33-1D18-B9958EEC3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818DE-B9A8-C0DD-9104-F14CC1032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Taylor Engineering </a:t>
            </a:r>
            <a:r>
              <a:rPr lang="en-US">
                <a:solidFill>
                  <a:srgbClr val="8CB777"/>
                </a:solidFill>
              </a:rPr>
              <a:t>|</a:t>
            </a:r>
            <a:r>
              <a:rPr lang="en-US"/>
              <a:t> </a:t>
            </a:r>
            <a:fld id="{600D3F8A-5A50-40AD-938B-050757F6A976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7A2F6A-4177-1989-CE44-A21F781365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168" y="1972189"/>
            <a:ext cx="5393032" cy="3947664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ABDD8449-BA5F-880D-1296-96B60D9C589B}"/>
              </a:ext>
            </a:extLst>
          </p:cNvPr>
          <p:cNvSpPr txBox="1">
            <a:spLocks/>
          </p:cNvSpPr>
          <p:nvPr/>
        </p:nvSpPr>
        <p:spPr>
          <a:xfrm>
            <a:off x="304800" y="1945037"/>
            <a:ext cx="6488608" cy="4610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C7E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C7E"/>
              </a:buClr>
              <a:buSzPct val="70000"/>
              <a:buFont typeface="Wingdings" panose="05000000000000000000" pitchFamily="2" charset="2"/>
              <a:buChar char="Ø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C7E"/>
              </a:buClr>
              <a:buSzPct val="7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C7E"/>
              </a:buClr>
              <a:buSzPct val="70000"/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C7E"/>
              </a:buClr>
              <a:buSzPct val="70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Coordination with USACE</a:t>
            </a:r>
          </a:p>
          <a:p>
            <a:r>
              <a:rPr lang="en-US" dirty="0"/>
              <a:t>Analysis of four alternate construction templates (XBEACH modeling)</a:t>
            </a:r>
          </a:p>
          <a:p>
            <a:pPr lvl="1"/>
            <a:r>
              <a:rPr lang="en-US" dirty="0"/>
              <a:t>Design limitations</a:t>
            </a:r>
          </a:p>
          <a:p>
            <a:pPr lvl="1"/>
            <a:r>
              <a:rPr lang="en-US" dirty="0"/>
              <a:t>Analyze performance through contour tracking; volume changes; profile wetting</a:t>
            </a:r>
          </a:p>
          <a:p>
            <a:pPr lvl="1"/>
            <a:r>
              <a:rPr lang="en-US" dirty="0"/>
              <a:t>Iterative process to optimize design</a:t>
            </a:r>
          </a:p>
          <a:p>
            <a:pPr lvl="1"/>
            <a:r>
              <a:rPr lang="en-US" dirty="0"/>
              <a:t>Back berm 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80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F2F027-967A-4650-A34B-12ECD6DBB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5722"/>
            <a:ext cx="6735097" cy="54169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Planned renourishment (March 2026) is implementing the new modified template!</a:t>
            </a:r>
          </a:p>
          <a:p>
            <a:r>
              <a:rPr lang="en-US" i="1" dirty="0"/>
              <a:t>How do we make changes to a project over the project lifetime due to SLR or increased erosion rates?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Authorizing documents lay the foundation </a:t>
            </a:r>
          </a:p>
          <a:p>
            <a:r>
              <a:rPr lang="en-US" dirty="0"/>
              <a:t>Beach resilience directly related to “buffer” volume and recovery time/conditions </a:t>
            </a:r>
          </a:p>
          <a:p>
            <a:pPr lvl="1"/>
            <a:r>
              <a:rPr lang="en-US" dirty="0"/>
              <a:t>Increased volume and strategic sand placement led to increased performance</a:t>
            </a:r>
          </a:p>
          <a:p>
            <a:r>
              <a:rPr lang="en-US" dirty="0"/>
              <a:t>Project partner </a:t>
            </a:r>
            <a:r>
              <a:rPr lang="en-US" dirty="0">
                <a:solidFill>
                  <a:schemeClr val="accent1"/>
                </a:solidFill>
              </a:rPr>
              <a:t>relationships</a:t>
            </a:r>
            <a:r>
              <a:rPr lang="en-US" dirty="0"/>
              <a:t> are critical for success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F7941D-F9CF-4251-AC84-1AE23E96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Successes and Lessons Learned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5C1789-FFA2-4D3A-83B5-B60F37DC8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Taylor Engineering </a:t>
            </a:r>
            <a:r>
              <a:rPr lang="en-US" dirty="0">
                <a:solidFill>
                  <a:srgbClr val="8CB777"/>
                </a:solidFill>
              </a:rPr>
              <a:t>|</a:t>
            </a:r>
            <a:r>
              <a:rPr lang="en-US" dirty="0"/>
              <a:t> </a:t>
            </a:r>
            <a:fld id="{600D3F8A-5A50-40AD-938B-050757F6A976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474DAB-FA06-FBCD-96FD-A9A61C090B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326"/>
          <a:stretch>
            <a:fillRect/>
          </a:stretch>
        </p:blipFill>
        <p:spPr>
          <a:xfrm>
            <a:off x="7365792" y="3018302"/>
            <a:ext cx="4618299" cy="33380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AEF234-1EC8-CDD7-2FAE-0073ADD0F6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4359" y="2653177"/>
            <a:ext cx="4618299" cy="365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B64DFF-53C1-A4B4-967B-29CFDB95094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4358" y="1504149"/>
            <a:ext cx="4618299" cy="11110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1B92771-9FC5-5330-02E0-D2E2B2B78181}"/>
              </a:ext>
            </a:extLst>
          </p:cNvPr>
          <p:cNvSpPr/>
          <p:nvPr/>
        </p:nvSpPr>
        <p:spPr>
          <a:xfrm>
            <a:off x="7275871" y="1375722"/>
            <a:ext cx="4788310" cy="506440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27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16BF071-EC52-49D0-8153-0B71690226C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182563"/>
            <a:ext cx="11582400" cy="5613400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BE06A570-3597-8B51-CF88-26BCCC49D80B}"/>
              </a:ext>
            </a:extLst>
          </p:cNvPr>
          <p:cNvSpPr txBox="1">
            <a:spLocks/>
          </p:cNvSpPr>
          <p:nvPr/>
        </p:nvSpPr>
        <p:spPr>
          <a:xfrm>
            <a:off x="3200400" y="2219690"/>
            <a:ext cx="5791200" cy="1787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C7E"/>
              </a:buClr>
              <a:buFont typeface="Arial" panose="020B0604020202020204" pitchFamily="34" charset="0"/>
              <a:buNone/>
              <a:defRPr sz="1600" b="1" kern="1200">
                <a:solidFill>
                  <a:srgbClr val="005C7E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C7E"/>
              </a:buClr>
              <a:buSzPct val="7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C7E"/>
              </a:buClr>
              <a:buSzPct val="7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C7E"/>
              </a:buClr>
              <a:buSzPct val="70000"/>
              <a:buFont typeface="Courier New" panose="02070309020205020404" pitchFamily="49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C7E"/>
              </a:buClr>
              <a:buSzPct val="7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/>
              <a:t>THANK YOU</a:t>
            </a:r>
          </a:p>
          <a:p>
            <a:r>
              <a:rPr lang="en-US" sz="4800" b="0" dirty="0"/>
              <a:t>QUESTIONS?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88071DA-37FB-8366-92FC-E2AE5E9D32FA}"/>
              </a:ext>
            </a:extLst>
          </p:cNvPr>
          <p:cNvSpPr txBox="1">
            <a:spLocks/>
          </p:cNvSpPr>
          <p:nvPr/>
        </p:nvSpPr>
        <p:spPr>
          <a:xfrm>
            <a:off x="4254919" y="5856653"/>
            <a:ext cx="3828422" cy="10620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C7E"/>
              </a:buClr>
              <a:buFont typeface="Arial" panose="020B0604020202020204" pitchFamily="34" charset="0"/>
              <a:buNone/>
              <a:defRPr sz="1600" b="1" kern="1200">
                <a:solidFill>
                  <a:srgbClr val="005C7E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C7E"/>
              </a:buClr>
              <a:buSzPct val="7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C7E"/>
              </a:buClr>
              <a:buSzPct val="7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C7E"/>
              </a:buClr>
              <a:buSzPct val="70000"/>
              <a:buFont typeface="Courier New" panose="02070309020205020404" pitchFamily="49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C7E"/>
              </a:buClr>
              <a:buSzPct val="7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Wendy Laurent, P.E., WEDG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b="0" dirty="0"/>
              <a:t>Associate Vice President, Coastal Engineer, Philadelphia Office Lead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200" b="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wlaurent@taylorengineering.com</a:t>
            </a:r>
            <a:r>
              <a:rPr lang="en-US" sz="1200" b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A38F787A-A661-ACEA-EAFB-A704734243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968"/>
          <a:stretch/>
        </p:blipFill>
        <p:spPr>
          <a:xfrm>
            <a:off x="10905590" y="5918297"/>
            <a:ext cx="1074889" cy="846982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47D7967-E1A0-FE1E-3F61-3FE5DCBE79D7}"/>
              </a:ext>
            </a:extLst>
          </p:cNvPr>
          <p:cNvSpPr/>
          <p:nvPr/>
        </p:nvSpPr>
        <p:spPr>
          <a:xfrm>
            <a:off x="470898" y="416297"/>
            <a:ext cx="11250203" cy="156966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C4A7F1-FA0C-6D85-A5AC-FBCF395C9274}"/>
              </a:ext>
            </a:extLst>
          </p:cNvPr>
          <p:cNvSpPr txBox="1"/>
          <p:nvPr/>
        </p:nvSpPr>
        <p:spPr>
          <a:xfrm>
            <a:off x="304801" y="416297"/>
            <a:ext cx="115823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TOGETHER, THESE CASE STUDIES UNDERSCORE THE IMPORTANCE OF PROACTIVE PLANNING, ADAPTIVE PERMITTING, AND COMMUNITY ENGAGEMENT FOR RESOURCE MANAGERS AND DECISION-MAKERS WORKING TO PROTECT INFRASTRUCTURE, ENHANCE COASTAL RESILIENCE, AND ENSURE LONG-TERM COMMUNITY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3905952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376CA-745C-5EB6-B9AD-3AADBAE38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CB4046-014D-9FD1-00F9-93577542D7A6}"/>
              </a:ext>
            </a:extLst>
          </p:cNvPr>
          <p:cNvSpPr/>
          <p:nvPr/>
        </p:nvSpPr>
        <p:spPr>
          <a:xfrm>
            <a:off x="10601324" y="914186"/>
            <a:ext cx="1565529" cy="601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474117E-DDFC-9CE1-731D-9F796D5646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11876"/>
            <a:ext cx="12192000" cy="234612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58263-3553-FFDE-7FF8-1CDAD4296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5723"/>
            <a:ext cx="11049000" cy="2801074"/>
          </a:xfrm>
        </p:spPr>
        <p:txBody>
          <a:bodyPr>
            <a:normAutofit/>
          </a:bodyPr>
          <a:lstStyle/>
          <a:p>
            <a:r>
              <a:rPr lang="en-US" sz="2400" dirty="0"/>
              <a:t>Location– Fort Pierce Beach, St. Lucie County, FL</a:t>
            </a:r>
          </a:p>
          <a:p>
            <a:r>
              <a:rPr lang="en-US" sz="2400" dirty="0"/>
              <a:t>Erosion hot spot has led to numerous studies and changes to the federal project</a:t>
            </a:r>
          </a:p>
          <a:p>
            <a:pPr lvl="1"/>
            <a:r>
              <a:rPr lang="en-US" sz="2200" dirty="0"/>
              <a:t>First constructed in 1971, 5-year nourishment interval</a:t>
            </a:r>
          </a:p>
          <a:p>
            <a:pPr lvl="1"/>
            <a:r>
              <a:rPr lang="en-US" sz="2200" dirty="0">
                <a:sym typeface="Wingdings" panose="05000000000000000000" pitchFamily="2" charset="2"/>
              </a:rPr>
              <a:t>2006 Limited Reevaluation Report  2-year nourishment interval </a:t>
            </a:r>
          </a:p>
          <a:p>
            <a:pPr lvl="1"/>
            <a:r>
              <a:rPr lang="en-US" sz="2200" dirty="0"/>
              <a:t>2026? General Reevaluation Report/Section 203 Study </a:t>
            </a:r>
            <a:r>
              <a:rPr lang="en-US" sz="2200" dirty="0">
                <a:sym typeface="Wingdings" panose="05000000000000000000" pitchFamily="2" charset="2"/>
              </a:rPr>
              <a:t> erosion control structures</a:t>
            </a:r>
            <a:endParaRPr lang="en-US" sz="2200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8E80D6-B261-2FF3-4934-E9B9006FC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Fort Pierce Project Background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F45C29-BEFA-D1A3-066D-8B56ED8BBDE6}"/>
              </a:ext>
            </a:extLst>
          </p:cNvPr>
          <p:cNvSpPr txBox="1"/>
          <p:nvPr/>
        </p:nvSpPr>
        <p:spPr>
          <a:xfrm>
            <a:off x="9692641" y="6385682"/>
            <a:ext cx="1746503" cy="306467"/>
          </a:xfrm>
          <a:prstGeom prst="roundRect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134FF-CE82-F9EE-6884-AB88C0D4FC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Taylor Engineering </a:t>
            </a:r>
            <a:r>
              <a:rPr lang="en-US">
                <a:solidFill>
                  <a:srgbClr val="8CB777"/>
                </a:solidFill>
              </a:rPr>
              <a:t>|</a:t>
            </a:r>
            <a:r>
              <a:rPr lang="en-US"/>
              <a:t> </a:t>
            </a:r>
            <a:fld id="{600D3F8A-5A50-40AD-938B-050757F6A976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575C8B1-3654-D06C-05C1-09678A064890}"/>
              </a:ext>
            </a:extLst>
          </p:cNvPr>
          <p:cNvCxnSpPr>
            <a:cxnSpLocks/>
          </p:cNvCxnSpPr>
          <p:nvPr/>
        </p:nvCxnSpPr>
        <p:spPr>
          <a:xfrm>
            <a:off x="1406013" y="5427406"/>
            <a:ext cx="5653548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DE7D2E1-0260-4FB5-AD4F-38D68A6E09AD}"/>
              </a:ext>
            </a:extLst>
          </p:cNvPr>
          <p:cNvCxnSpPr>
            <a:cxnSpLocks/>
          </p:cNvCxnSpPr>
          <p:nvPr/>
        </p:nvCxnSpPr>
        <p:spPr>
          <a:xfrm flipV="1">
            <a:off x="1406013" y="5289755"/>
            <a:ext cx="0" cy="3657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2CA3A8-D725-A10A-40CB-E03BBA1F42E9}"/>
              </a:ext>
            </a:extLst>
          </p:cNvPr>
          <p:cNvCxnSpPr>
            <a:cxnSpLocks/>
          </p:cNvCxnSpPr>
          <p:nvPr/>
        </p:nvCxnSpPr>
        <p:spPr>
          <a:xfrm flipV="1">
            <a:off x="7059561" y="5289755"/>
            <a:ext cx="0" cy="8229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AB9ACA2-534B-1CE9-8C1F-FEC643B44DA0}"/>
              </a:ext>
            </a:extLst>
          </p:cNvPr>
          <p:cNvCxnSpPr>
            <a:cxnSpLocks/>
          </p:cNvCxnSpPr>
          <p:nvPr/>
        </p:nvCxnSpPr>
        <p:spPr>
          <a:xfrm flipV="1">
            <a:off x="11218607" y="5289755"/>
            <a:ext cx="0" cy="7315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ED87BB1-CAB0-2C11-4C31-AD9FFCF01270}"/>
              </a:ext>
            </a:extLst>
          </p:cNvPr>
          <p:cNvCxnSpPr>
            <a:cxnSpLocks/>
          </p:cNvCxnSpPr>
          <p:nvPr/>
        </p:nvCxnSpPr>
        <p:spPr>
          <a:xfrm>
            <a:off x="7059561" y="5427406"/>
            <a:ext cx="415137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ACC991A-2AA4-B988-0C26-CA0ED9D05187}"/>
              </a:ext>
            </a:extLst>
          </p:cNvPr>
          <p:cNvSpPr txBox="1"/>
          <p:nvPr/>
        </p:nvSpPr>
        <p:spPr>
          <a:xfrm>
            <a:off x="2583176" y="5066578"/>
            <a:ext cx="2993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Project Area, ~1.4 miles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C4BFB4-D2C3-E281-0043-FD348A2A1781}"/>
              </a:ext>
            </a:extLst>
          </p:cNvPr>
          <p:cNvSpPr txBox="1"/>
          <p:nvPr/>
        </p:nvSpPr>
        <p:spPr>
          <a:xfrm>
            <a:off x="7792863" y="5058280"/>
            <a:ext cx="2993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Monitoring Area, ~1 mile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D1FDCF-EF5D-C6C3-666C-0EBB02483E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143" l="10000" r="90000">
                        <a14:foregroundMark x1="55510" y1="26286" x2="55510" y2="26286"/>
                        <a14:foregroundMark x1="49796" y1="40571" x2="49796" y2="40571"/>
                        <a14:foregroundMark x1="41020" y1="92286" x2="41020" y2="92286"/>
                        <a14:foregroundMark x1="60000" y1="93143" x2="60000" y2="93143"/>
                        <a14:foregroundMark x1="39796" y1="93143" x2="39796" y2="93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522777">
            <a:off x="-65662" y="4461321"/>
            <a:ext cx="1059368" cy="756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F01389-6596-3933-CD66-CA398DEC9C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249">
            <a:off x="9118753" y="335860"/>
            <a:ext cx="2894278" cy="256986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66B6084-85AC-8FE5-1FF4-73F28DEFB15E}"/>
              </a:ext>
            </a:extLst>
          </p:cNvPr>
          <p:cNvSpPr/>
          <p:nvPr/>
        </p:nvSpPr>
        <p:spPr>
          <a:xfrm>
            <a:off x="11801368" y="1649367"/>
            <a:ext cx="133564" cy="133564"/>
          </a:xfrm>
          <a:prstGeom prst="ellipse">
            <a:avLst/>
          </a:prstGeom>
          <a:solidFill>
            <a:srgbClr val="E60000"/>
          </a:solidFill>
          <a:ln>
            <a:solidFill>
              <a:srgbClr val="E6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77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A7295-753F-8EB7-F5CB-5B27DCB39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B10BF2-B29F-2B61-B64B-4B2CA00EFEDC}"/>
              </a:ext>
            </a:extLst>
          </p:cNvPr>
          <p:cNvSpPr/>
          <p:nvPr/>
        </p:nvSpPr>
        <p:spPr>
          <a:xfrm>
            <a:off x="10601324" y="914186"/>
            <a:ext cx="1565529" cy="601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BA80B39-76C2-C87D-6CFB-6E70F2E8FD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11876"/>
            <a:ext cx="12192000" cy="234612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1D62AEF-051D-0C55-380A-472E5737E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Fort Pierce Project Background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4817F9-625B-D165-C7FE-4131BA3A23D8}"/>
              </a:ext>
            </a:extLst>
          </p:cNvPr>
          <p:cNvSpPr txBox="1"/>
          <p:nvPr/>
        </p:nvSpPr>
        <p:spPr>
          <a:xfrm>
            <a:off x="9692641" y="6385682"/>
            <a:ext cx="1746503" cy="306467"/>
          </a:xfrm>
          <a:prstGeom prst="roundRect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73FBD-FDA9-52A0-12C2-4804410D2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Taylor Engineering </a:t>
            </a:r>
            <a:r>
              <a:rPr lang="en-US">
                <a:solidFill>
                  <a:srgbClr val="8CB777"/>
                </a:solidFill>
              </a:rPr>
              <a:t>|</a:t>
            </a:r>
            <a:r>
              <a:rPr lang="en-US"/>
              <a:t> </a:t>
            </a:r>
            <a:fld id="{600D3F8A-5A50-40AD-938B-050757F6A976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751ADF3-7356-50D5-3CF3-36B45D70BD15}"/>
              </a:ext>
            </a:extLst>
          </p:cNvPr>
          <p:cNvCxnSpPr>
            <a:cxnSpLocks/>
          </p:cNvCxnSpPr>
          <p:nvPr/>
        </p:nvCxnSpPr>
        <p:spPr>
          <a:xfrm>
            <a:off x="1406013" y="5427406"/>
            <a:ext cx="5653548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B264CB2-FE2F-F829-E515-06D5EAE721E7}"/>
              </a:ext>
            </a:extLst>
          </p:cNvPr>
          <p:cNvCxnSpPr>
            <a:cxnSpLocks/>
          </p:cNvCxnSpPr>
          <p:nvPr/>
        </p:nvCxnSpPr>
        <p:spPr>
          <a:xfrm flipV="1">
            <a:off x="1406013" y="5289755"/>
            <a:ext cx="0" cy="3657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05DAFA1-83CE-FDE3-4BAF-C98DCFF3716A}"/>
              </a:ext>
            </a:extLst>
          </p:cNvPr>
          <p:cNvCxnSpPr>
            <a:cxnSpLocks/>
          </p:cNvCxnSpPr>
          <p:nvPr/>
        </p:nvCxnSpPr>
        <p:spPr>
          <a:xfrm flipV="1">
            <a:off x="7059561" y="5289755"/>
            <a:ext cx="0" cy="8229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97204D4-A221-EA0E-0B3A-88AEB4DEDE4A}"/>
              </a:ext>
            </a:extLst>
          </p:cNvPr>
          <p:cNvCxnSpPr>
            <a:cxnSpLocks/>
          </p:cNvCxnSpPr>
          <p:nvPr/>
        </p:nvCxnSpPr>
        <p:spPr>
          <a:xfrm flipV="1">
            <a:off x="11218607" y="5289755"/>
            <a:ext cx="0" cy="7315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AD21075-C52F-1B1E-195D-62626A785F64}"/>
              </a:ext>
            </a:extLst>
          </p:cNvPr>
          <p:cNvCxnSpPr>
            <a:cxnSpLocks/>
          </p:cNvCxnSpPr>
          <p:nvPr/>
        </p:nvCxnSpPr>
        <p:spPr>
          <a:xfrm>
            <a:off x="7059561" y="5427406"/>
            <a:ext cx="415137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171A7B1-23E0-F8F9-E68F-248C1BE07E2F}"/>
              </a:ext>
            </a:extLst>
          </p:cNvPr>
          <p:cNvSpPr txBox="1"/>
          <p:nvPr/>
        </p:nvSpPr>
        <p:spPr>
          <a:xfrm>
            <a:off x="2583176" y="5066578"/>
            <a:ext cx="2993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Project Area, ~1.4 miles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414A89-891B-4A42-9866-DC7DA7A14214}"/>
              </a:ext>
            </a:extLst>
          </p:cNvPr>
          <p:cNvSpPr txBox="1"/>
          <p:nvPr/>
        </p:nvSpPr>
        <p:spPr>
          <a:xfrm>
            <a:off x="7792863" y="5058280"/>
            <a:ext cx="2993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Monitoring Area, ~1 mile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0A3BCF-6C26-715B-8579-CACCEB1E5B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143" l="10000" r="90000">
                        <a14:foregroundMark x1="55510" y1="26286" x2="55510" y2="26286"/>
                        <a14:foregroundMark x1="49796" y1="40571" x2="49796" y2="40571"/>
                        <a14:foregroundMark x1="41020" y1="92286" x2="41020" y2="92286"/>
                        <a14:foregroundMark x1="60000" y1="93143" x2="60000" y2="93143"/>
                        <a14:foregroundMark x1="39796" y1="93143" x2="39796" y2="93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522777">
            <a:off x="-65662" y="4461321"/>
            <a:ext cx="1059368" cy="756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0A9792-4D5C-0347-C60C-F46DD4D3DE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249">
            <a:off x="9118753" y="335860"/>
            <a:ext cx="2894278" cy="256986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AA2CE68-7CDA-6E95-3E03-82DDE9DFCF64}"/>
              </a:ext>
            </a:extLst>
          </p:cNvPr>
          <p:cNvSpPr/>
          <p:nvPr/>
        </p:nvSpPr>
        <p:spPr>
          <a:xfrm>
            <a:off x="11801368" y="1649367"/>
            <a:ext cx="133564" cy="133564"/>
          </a:xfrm>
          <a:prstGeom prst="ellipse">
            <a:avLst/>
          </a:prstGeom>
          <a:solidFill>
            <a:srgbClr val="E60000"/>
          </a:solidFill>
          <a:ln>
            <a:solidFill>
              <a:srgbClr val="E6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aphic 2">
            <a:extLst>
              <a:ext uri="{FF2B5EF4-FFF2-40B4-BE49-F238E27FC236}">
                <a16:creationId xmlns:a16="http://schemas.microsoft.com/office/drawing/2014/main" id="{DAB5F19E-951D-BC0F-A789-D126FE2A6231}"/>
              </a:ext>
            </a:extLst>
          </p:cNvPr>
          <p:cNvGrpSpPr>
            <a:grpSpLocks noChangeAspect="1"/>
          </p:cNvGrpSpPr>
          <p:nvPr/>
        </p:nvGrpSpPr>
        <p:grpSpPr>
          <a:xfrm>
            <a:off x="4442648" y="2879372"/>
            <a:ext cx="973351" cy="594360"/>
            <a:chOff x="5705475" y="3397862"/>
            <a:chExt cx="933450" cy="570348"/>
          </a:xfrm>
          <a:solidFill>
            <a:schemeClr val="accent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66CA671-84FD-3FCF-B355-BB6D059244A7}"/>
                </a:ext>
              </a:extLst>
            </p:cNvPr>
            <p:cNvSpPr/>
            <p:nvPr/>
          </p:nvSpPr>
          <p:spPr>
            <a:xfrm>
              <a:off x="6454901" y="3843147"/>
              <a:ext cx="476" cy="1047"/>
            </a:xfrm>
            <a:custGeom>
              <a:avLst/>
              <a:gdLst>
                <a:gd name="connsiteX0" fmla="*/ 476 w 476"/>
                <a:gd name="connsiteY0" fmla="*/ 381 h 1047"/>
                <a:gd name="connsiteX1" fmla="*/ 0 w 476"/>
                <a:gd name="connsiteY1" fmla="*/ 1048 h 1047"/>
                <a:gd name="connsiteX2" fmla="*/ 0 w 476"/>
                <a:gd name="connsiteY2" fmla="*/ 0 h 1047"/>
                <a:gd name="connsiteX3" fmla="*/ 476 w 476"/>
                <a:gd name="connsiteY3" fmla="*/ 381 h 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" h="1047">
                  <a:moveTo>
                    <a:pt x="476" y="381"/>
                  </a:moveTo>
                  <a:lnTo>
                    <a:pt x="0" y="1048"/>
                  </a:lnTo>
                  <a:lnTo>
                    <a:pt x="0" y="0"/>
                  </a:lnTo>
                  <a:lnTo>
                    <a:pt x="476" y="3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A29F455-5132-F419-23CC-E5B1B7C6AC87}"/>
                </a:ext>
              </a:extLst>
            </p:cNvPr>
            <p:cNvSpPr/>
            <p:nvPr/>
          </p:nvSpPr>
          <p:spPr>
            <a:xfrm>
              <a:off x="6086760" y="3816858"/>
              <a:ext cx="476" cy="1047"/>
            </a:xfrm>
            <a:custGeom>
              <a:avLst/>
              <a:gdLst>
                <a:gd name="connsiteX0" fmla="*/ 476 w 476"/>
                <a:gd name="connsiteY0" fmla="*/ 381 h 1047"/>
                <a:gd name="connsiteX1" fmla="*/ 0 w 476"/>
                <a:gd name="connsiteY1" fmla="*/ 1048 h 1047"/>
                <a:gd name="connsiteX2" fmla="*/ 0 w 476"/>
                <a:gd name="connsiteY2" fmla="*/ 0 h 1047"/>
                <a:gd name="connsiteX3" fmla="*/ 476 w 476"/>
                <a:gd name="connsiteY3" fmla="*/ 381 h 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" h="1047">
                  <a:moveTo>
                    <a:pt x="476" y="381"/>
                  </a:moveTo>
                  <a:lnTo>
                    <a:pt x="0" y="1048"/>
                  </a:lnTo>
                  <a:lnTo>
                    <a:pt x="0" y="0"/>
                  </a:lnTo>
                  <a:lnTo>
                    <a:pt x="476" y="3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1B37059-3081-76DC-6957-FBF82CEBD817}"/>
                </a:ext>
              </a:extLst>
            </p:cNvPr>
            <p:cNvSpPr/>
            <p:nvPr/>
          </p:nvSpPr>
          <p:spPr>
            <a:xfrm>
              <a:off x="6086760" y="3816858"/>
              <a:ext cx="476" cy="1047"/>
            </a:xfrm>
            <a:custGeom>
              <a:avLst/>
              <a:gdLst>
                <a:gd name="connsiteX0" fmla="*/ 476 w 476"/>
                <a:gd name="connsiteY0" fmla="*/ 381 h 1047"/>
                <a:gd name="connsiteX1" fmla="*/ 0 w 476"/>
                <a:gd name="connsiteY1" fmla="*/ 1048 h 1047"/>
                <a:gd name="connsiteX2" fmla="*/ 0 w 476"/>
                <a:gd name="connsiteY2" fmla="*/ 0 h 1047"/>
                <a:gd name="connsiteX3" fmla="*/ 476 w 476"/>
                <a:gd name="connsiteY3" fmla="*/ 381 h 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" h="1047">
                  <a:moveTo>
                    <a:pt x="476" y="381"/>
                  </a:moveTo>
                  <a:lnTo>
                    <a:pt x="0" y="1048"/>
                  </a:lnTo>
                  <a:lnTo>
                    <a:pt x="0" y="0"/>
                  </a:lnTo>
                  <a:lnTo>
                    <a:pt x="476" y="3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2079832-A22F-860D-81EC-1637E8B54DAA}"/>
                </a:ext>
              </a:extLst>
            </p:cNvPr>
            <p:cNvSpPr/>
            <p:nvPr/>
          </p:nvSpPr>
          <p:spPr>
            <a:xfrm>
              <a:off x="6086760" y="3816858"/>
              <a:ext cx="476" cy="1047"/>
            </a:xfrm>
            <a:custGeom>
              <a:avLst/>
              <a:gdLst>
                <a:gd name="connsiteX0" fmla="*/ 0 w 476"/>
                <a:gd name="connsiteY0" fmla="*/ 0 h 1047"/>
                <a:gd name="connsiteX1" fmla="*/ 476 w 476"/>
                <a:gd name="connsiteY1" fmla="*/ 381 h 1047"/>
                <a:gd name="connsiteX2" fmla="*/ 0 w 476"/>
                <a:gd name="connsiteY2" fmla="*/ 1048 h 1047"/>
                <a:gd name="connsiteX3" fmla="*/ 0 w 476"/>
                <a:gd name="connsiteY3" fmla="*/ 0 h 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" h="1047">
                  <a:moveTo>
                    <a:pt x="0" y="0"/>
                  </a:moveTo>
                  <a:lnTo>
                    <a:pt x="476" y="381"/>
                  </a:lnTo>
                  <a:lnTo>
                    <a:pt x="0" y="104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B3819D2-C386-D1E8-4A31-D2CEB6876118}"/>
                </a:ext>
              </a:extLst>
            </p:cNvPr>
            <p:cNvSpPr/>
            <p:nvPr/>
          </p:nvSpPr>
          <p:spPr>
            <a:xfrm>
              <a:off x="6454901" y="3843147"/>
              <a:ext cx="476" cy="1047"/>
            </a:xfrm>
            <a:custGeom>
              <a:avLst/>
              <a:gdLst>
                <a:gd name="connsiteX0" fmla="*/ 476 w 476"/>
                <a:gd name="connsiteY0" fmla="*/ 381 h 1047"/>
                <a:gd name="connsiteX1" fmla="*/ 0 w 476"/>
                <a:gd name="connsiteY1" fmla="*/ 1048 h 1047"/>
                <a:gd name="connsiteX2" fmla="*/ 0 w 476"/>
                <a:gd name="connsiteY2" fmla="*/ 0 h 1047"/>
                <a:gd name="connsiteX3" fmla="*/ 476 w 476"/>
                <a:gd name="connsiteY3" fmla="*/ 381 h 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" h="1047">
                  <a:moveTo>
                    <a:pt x="476" y="381"/>
                  </a:moveTo>
                  <a:lnTo>
                    <a:pt x="0" y="1048"/>
                  </a:lnTo>
                  <a:lnTo>
                    <a:pt x="0" y="0"/>
                  </a:lnTo>
                  <a:lnTo>
                    <a:pt x="476" y="3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24383ED-C0E6-B61E-D441-2A2420888F78}"/>
                </a:ext>
              </a:extLst>
            </p:cNvPr>
            <p:cNvSpPr/>
            <p:nvPr/>
          </p:nvSpPr>
          <p:spPr>
            <a:xfrm>
              <a:off x="5705475" y="3503295"/>
              <a:ext cx="933450" cy="464915"/>
            </a:xfrm>
            <a:custGeom>
              <a:avLst/>
              <a:gdLst>
                <a:gd name="connsiteX0" fmla="*/ 933450 w 933450"/>
                <a:gd name="connsiteY0" fmla="*/ 0 h 464915"/>
                <a:gd name="connsiteX1" fmla="*/ 289274 w 933450"/>
                <a:gd name="connsiteY1" fmla="*/ 0 h 464915"/>
                <a:gd name="connsiteX2" fmla="*/ 289274 w 933450"/>
                <a:gd name="connsiteY2" fmla="*/ 276130 h 464915"/>
                <a:gd name="connsiteX3" fmla="*/ 249841 w 933450"/>
                <a:gd name="connsiteY3" fmla="*/ 276130 h 464915"/>
                <a:gd name="connsiteX4" fmla="*/ 249841 w 933450"/>
                <a:gd name="connsiteY4" fmla="*/ 39433 h 464915"/>
                <a:gd name="connsiteX5" fmla="*/ 63627 w 933450"/>
                <a:gd name="connsiteY5" fmla="*/ 39433 h 464915"/>
                <a:gd name="connsiteX6" fmla="*/ 0 w 933450"/>
                <a:gd name="connsiteY6" fmla="*/ 184023 h 464915"/>
                <a:gd name="connsiteX7" fmla="*/ 0 w 933450"/>
                <a:gd name="connsiteY7" fmla="*/ 368046 h 464915"/>
                <a:gd name="connsiteX8" fmla="*/ 65246 w 933450"/>
                <a:gd name="connsiteY8" fmla="*/ 368046 h 464915"/>
                <a:gd name="connsiteX9" fmla="*/ 64961 w 933450"/>
                <a:gd name="connsiteY9" fmla="*/ 372904 h 464915"/>
                <a:gd name="connsiteX10" fmla="*/ 156972 w 933450"/>
                <a:gd name="connsiteY10" fmla="*/ 464915 h 464915"/>
                <a:gd name="connsiteX11" fmla="*/ 248984 w 933450"/>
                <a:gd name="connsiteY11" fmla="*/ 372904 h 464915"/>
                <a:gd name="connsiteX12" fmla="*/ 248698 w 933450"/>
                <a:gd name="connsiteY12" fmla="*/ 368046 h 464915"/>
                <a:gd name="connsiteX13" fmla="*/ 487966 w 933450"/>
                <a:gd name="connsiteY13" fmla="*/ 368046 h 464915"/>
                <a:gd name="connsiteX14" fmla="*/ 487680 w 933450"/>
                <a:gd name="connsiteY14" fmla="*/ 372904 h 464915"/>
                <a:gd name="connsiteX15" fmla="*/ 579692 w 933450"/>
                <a:gd name="connsiteY15" fmla="*/ 464915 h 464915"/>
                <a:gd name="connsiteX16" fmla="*/ 671703 w 933450"/>
                <a:gd name="connsiteY16" fmla="*/ 372904 h 464915"/>
                <a:gd name="connsiteX17" fmla="*/ 671417 w 933450"/>
                <a:gd name="connsiteY17" fmla="*/ 368046 h 464915"/>
                <a:gd name="connsiteX18" fmla="*/ 671989 w 933450"/>
                <a:gd name="connsiteY18" fmla="*/ 368046 h 464915"/>
                <a:gd name="connsiteX19" fmla="*/ 671703 w 933450"/>
                <a:gd name="connsiteY19" fmla="*/ 372904 h 464915"/>
                <a:gd name="connsiteX20" fmla="*/ 763714 w 933450"/>
                <a:gd name="connsiteY20" fmla="*/ 464915 h 464915"/>
                <a:gd name="connsiteX21" fmla="*/ 855726 w 933450"/>
                <a:gd name="connsiteY21" fmla="*/ 372904 h 464915"/>
                <a:gd name="connsiteX22" fmla="*/ 855440 w 933450"/>
                <a:gd name="connsiteY22" fmla="*/ 368046 h 464915"/>
                <a:gd name="connsiteX23" fmla="*/ 893826 w 933450"/>
                <a:gd name="connsiteY23" fmla="*/ 368046 h 464915"/>
                <a:gd name="connsiteX24" fmla="*/ 893826 w 933450"/>
                <a:gd name="connsiteY24" fmla="*/ 276034 h 464915"/>
                <a:gd name="connsiteX25" fmla="*/ 854393 w 933450"/>
                <a:gd name="connsiteY25" fmla="*/ 276034 h 464915"/>
                <a:gd name="connsiteX26" fmla="*/ 933259 w 933450"/>
                <a:gd name="connsiteY26" fmla="*/ 78867 h 464915"/>
                <a:gd name="connsiteX27" fmla="*/ 933259 w 933450"/>
                <a:gd name="connsiteY27" fmla="*/ 0 h 464915"/>
                <a:gd name="connsiteX28" fmla="*/ 156972 w 933450"/>
                <a:gd name="connsiteY28" fmla="*/ 410813 h 464915"/>
                <a:gd name="connsiteX29" fmla="*/ 119063 w 933450"/>
                <a:gd name="connsiteY29" fmla="*/ 372904 h 464915"/>
                <a:gd name="connsiteX30" fmla="*/ 119348 w 933450"/>
                <a:gd name="connsiteY30" fmla="*/ 368046 h 464915"/>
                <a:gd name="connsiteX31" fmla="*/ 156972 w 933450"/>
                <a:gd name="connsiteY31" fmla="*/ 335185 h 464915"/>
                <a:gd name="connsiteX32" fmla="*/ 194405 w 933450"/>
                <a:gd name="connsiteY32" fmla="*/ 368046 h 464915"/>
                <a:gd name="connsiteX33" fmla="*/ 194691 w 933450"/>
                <a:gd name="connsiteY33" fmla="*/ 372904 h 464915"/>
                <a:gd name="connsiteX34" fmla="*/ 156972 w 933450"/>
                <a:gd name="connsiteY34" fmla="*/ 410813 h 464915"/>
                <a:gd name="connsiteX35" fmla="*/ 210312 w 933450"/>
                <a:gd name="connsiteY35" fmla="*/ 170878 h 464915"/>
                <a:gd name="connsiteX36" fmla="*/ 65722 w 933450"/>
                <a:gd name="connsiteY36" fmla="*/ 170878 h 464915"/>
                <a:gd name="connsiteX37" fmla="*/ 92012 w 933450"/>
                <a:gd name="connsiteY37" fmla="*/ 92011 h 464915"/>
                <a:gd name="connsiteX38" fmla="*/ 210312 w 933450"/>
                <a:gd name="connsiteY38" fmla="*/ 92011 h 464915"/>
                <a:gd name="connsiteX39" fmla="*/ 210312 w 933450"/>
                <a:gd name="connsiteY39" fmla="*/ 170878 h 464915"/>
                <a:gd name="connsiteX40" fmla="*/ 381286 w 933450"/>
                <a:gd name="connsiteY40" fmla="*/ 314611 h 464915"/>
                <a:gd name="connsiteX41" fmla="*/ 381286 w 933450"/>
                <a:gd name="connsiteY41" fmla="*/ 313563 h 464915"/>
                <a:gd name="connsiteX42" fmla="*/ 381857 w 933450"/>
                <a:gd name="connsiteY42" fmla="*/ 313944 h 464915"/>
                <a:gd name="connsiteX43" fmla="*/ 381286 w 933450"/>
                <a:gd name="connsiteY43" fmla="*/ 314611 h 464915"/>
                <a:gd name="connsiteX44" fmla="*/ 579787 w 933450"/>
                <a:gd name="connsiteY44" fmla="*/ 410813 h 464915"/>
                <a:gd name="connsiteX45" fmla="*/ 541877 w 933450"/>
                <a:gd name="connsiteY45" fmla="*/ 372904 h 464915"/>
                <a:gd name="connsiteX46" fmla="*/ 542163 w 933450"/>
                <a:gd name="connsiteY46" fmla="*/ 368046 h 464915"/>
                <a:gd name="connsiteX47" fmla="*/ 579787 w 933450"/>
                <a:gd name="connsiteY47" fmla="*/ 335185 h 464915"/>
                <a:gd name="connsiteX48" fmla="*/ 617220 w 933450"/>
                <a:gd name="connsiteY48" fmla="*/ 368046 h 464915"/>
                <a:gd name="connsiteX49" fmla="*/ 617506 w 933450"/>
                <a:gd name="connsiteY49" fmla="*/ 372904 h 464915"/>
                <a:gd name="connsiteX50" fmla="*/ 579787 w 933450"/>
                <a:gd name="connsiteY50" fmla="*/ 410813 h 464915"/>
                <a:gd name="connsiteX51" fmla="*/ 763810 w 933450"/>
                <a:gd name="connsiteY51" fmla="*/ 410813 h 464915"/>
                <a:gd name="connsiteX52" fmla="*/ 725900 w 933450"/>
                <a:gd name="connsiteY52" fmla="*/ 372904 h 464915"/>
                <a:gd name="connsiteX53" fmla="*/ 726186 w 933450"/>
                <a:gd name="connsiteY53" fmla="*/ 368046 h 464915"/>
                <a:gd name="connsiteX54" fmla="*/ 763810 w 933450"/>
                <a:gd name="connsiteY54" fmla="*/ 335185 h 464915"/>
                <a:gd name="connsiteX55" fmla="*/ 801243 w 933450"/>
                <a:gd name="connsiteY55" fmla="*/ 368046 h 464915"/>
                <a:gd name="connsiteX56" fmla="*/ 801529 w 933450"/>
                <a:gd name="connsiteY56" fmla="*/ 372904 h 464915"/>
                <a:gd name="connsiteX57" fmla="*/ 763810 w 933450"/>
                <a:gd name="connsiteY57" fmla="*/ 410813 h 46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933450" h="464915">
                  <a:moveTo>
                    <a:pt x="933450" y="0"/>
                  </a:moveTo>
                  <a:lnTo>
                    <a:pt x="289274" y="0"/>
                  </a:lnTo>
                  <a:lnTo>
                    <a:pt x="289274" y="276130"/>
                  </a:lnTo>
                  <a:lnTo>
                    <a:pt x="249841" y="276130"/>
                  </a:lnTo>
                  <a:lnTo>
                    <a:pt x="249841" y="39433"/>
                  </a:lnTo>
                  <a:lnTo>
                    <a:pt x="63627" y="39433"/>
                  </a:lnTo>
                  <a:cubicBezTo>
                    <a:pt x="42482" y="87725"/>
                    <a:pt x="21336" y="135826"/>
                    <a:pt x="0" y="184023"/>
                  </a:cubicBezTo>
                  <a:lnTo>
                    <a:pt x="0" y="368046"/>
                  </a:lnTo>
                  <a:lnTo>
                    <a:pt x="65246" y="368046"/>
                  </a:lnTo>
                  <a:cubicBezTo>
                    <a:pt x="64961" y="369665"/>
                    <a:pt x="64961" y="371380"/>
                    <a:pt x="64961" y="372904"/>
                  </a:cubicBezTo>
                  <a:cubicBezTo>
                    <a:pt x="64961" y="423767"/>
                    <a:pt x="106108" y="464915"/>
                    <a:pt x="156972" y="464915"/>
                  </a:cubicBezTo>
                  <a:cubicBezTo>
                    <a:pt x="207836" y="464915"/>
                    <a:pt x="248984" y="423767"/>
                    <a:pt x="248984" y="372904"/>
                  </a:cubicBezTo>
                  <a:cubicBezTo>
                    <a:pt x="248984" y="371284"/>
                    <a:pt x="248984" y="369570"/>
                    <a:pt x="248698" y="368046"/>
                  </a:cubicBezTo>
                  <a:lnTo>
                    <a:pt x="487966" y="368046"/>
                  </a:lnTo>
                  <a:cubicBezTo>
                    <a:pt x="487680" y="369665"/>
                    <a:pt x="487680" y="371380"/>
                    <a:pt x="487680" y="372904"/>
                  </a:cubicBezTo>
                  <a:cubicBezTo>
                    <a:pt x="487680" y="423767"/>
                    <a:pt x="528828" y="464915"/>
                    <a:pt x="579692" y="464915"/>
                  </a:cubicBezTo>
                  <a:cubicBezTo>
                    <a:pt x="630555" y="464915"/>
                    <a:pt x="671703" y="423767"/>
                    <a:pt x="671703" y="372904"/>
                  </a:cubicBezTo>
                  <a:cubicBezTo>
                    <a:pt x="671703" y="371284"/>
                    <a:pt x="671703" y="369570"/>
                    <a:pt x="671417" y="368046"/>
                  </a:cubicBezTo>
                  <a:lnTo>
                    <a:pt x="671989" y="368046"/>
                  </a:lnTo>
                  <a:cubicBezTo>
                    <a:pt x="671703" y="369665"/>
                    <a:pt x="671703" y="371380"/>
                    <a:pt x="671703" y="372904"/>
                  </a:cubicBezTo>
                  <a:cubicBezTo>
                    <a:pt x="671703" y="423767"/>
                    <a:pt x="712851" y="464915"/>
                    <a:pt x="763714" y="464915"/>
                  </a:cubicBezTo>
                  <a:cubicBezTo>
                    <a:pt x="814578" y="464915"/>
                    <a:pt x="855726" y="423767"/>
                    <a:pt x="855726" y="372904"/>
                  </a:cubicBezTo>
                  <a:cubicBezTo>
                    <a:pt x="855726" y="371284"/>
                    <a:pt x="855726" y="369570"/>
                    <a:pt x="855440" y="368046"/>
                  </a:cubicBezTo>
                  <a:lnTo>
                    <a:pt x="893826" y="368046"/>
                  </a:lnTo>
                  <a:lnTo>
                    <a:pt x="893826" y="276034"/>
                  </a:lnTo>
                  <a:lnTo>
                    <a:pt x="854393" y="276034"/>
                  </a:lnTo>
                  <a:lnTo>
                    <a:pt x="933259" y="78867"/>
                  </a:lnTo>
                  <a:lnTo>
                    <a:pt x="933259" y="0"/>
                  </a:lnTo>
                  <a:close/>
                  <a:moveTo>
                    <a:pt x="156972" y="410813"/>
                  </a:moveTo>
                  <a:cubicBezTo>
                    <a:pt x="136112" y="410813"/>
                    <a:pt x="119063" y="393859"/>
                    <a:pt x="119063" y="372904"/>
                  </a:cubicBezTo>
                  <a:cubicBezTo>
                    <a:pt x="119063" y="371189"/>
                    <a:pt x="119158" y="369570"/>
                    <a:pt x="119348" y="368046"/>
                  </a:cubicBezTo>
                  <a:cubicBezTo>
                    <a:pt x="121825" y="349377"/>
                    <a:pt x="137732" y="335185"/>
                    <a:pt x="156972" y="335185"/>
                  </a:cubicBezTo>
                  <a:cubicBezTo>
                    <a:pt x="176213" y="335185"/>
                    <a:pt x="191929" y="349377"/>
                    <a:pt x="194405" y="368046"/>
                  </a:cubicBezTo>
                  <a:cubicBezTo>
                    <a:pt x="194500" y="369665"/>
                    <a:pt x="194691" y="371189"/>
                    <a:pt x="194691" y="372904"/>
                  </a:cubicBezTo>
                  <a:cubicBezTo>
                    <a:pt x="194691" y="393763"/>
                    <a:pt x="177832" y="410813"/>
                    <a:pt x="156972" y="410813"/>
                  </a:cubicBezTo>
                  <a:close/>
                  <a:moveTo>
                    <a:pt x="210312" y="170878"/>
                  </a:moveTo>
                  <a:lnTo>
                    <a:pt x="65722" y="170878"/>
                  </a:lnTo>
                  <a:cubicBezTo>
                    <a:pt x="74486" y="144590"/>
                    <a:pt x="83249" y="118300"/>
                    <a:pt x="92012" y="92011"/>
                  </a:cubicBezTo>
                  <a:lnTo>
                    <a:pt x="210312" y="92011"/>
                  </a:lnTo>
                  <a:lnTo>
                    <a:pt x="210312" y="170878"/>
                  </a:lnTo>
                  <a:close/>
                  <a:moveTo>
                    <a:pt x="381286" y="314611"/>
                  </a:moveTo>
                  <a:lnTo>
                    <a:pt x="381286" y="313563"/>
                  </a:lnTo>
                  <a:lnTo>
                    <a:pt x="381857" y="313944"/>
                  </a:lnTo>
                  <a:lnTo>
                    <a:pt x="381286" y="314611"/>
                  </a:lnTo>
                  <a:close/>
                  <a:moveTo>
                    <a:pt x="579787" y="410813"/>
                  </a:moveTo>
                  <a:cubicBezTo>
                    <a:pt x="558927" y="410813"/>
                    <a:pt x="541877" y="393859"/>
                    <a:pt x="541877" y="372904"/>
                  </a:cubicBezTo>
                  <a:cubicBezTo>
                    <a:pt x="541877" y="371189"/>
                    <a:pt x="541972" y="369570"/>
                    <a:pt x="542163" y="368046"/>
                  </a:cubicBezTo>
                  <a:cubicBezTo>
                    <a:pt x="544639" y="349377"/>
                    <a:pt x="560546" y="335185"/>
                    <a:pt x="579787" y="335185"/>
                  </a:cubicBezTo>
                  <a:cubicBezTo>
                    <a:pt x="599027" y="335185"/>
                    <a:pt x="614743" y="349377"/>
                    <a:pt x="617220" y="368046"/>
                  </a:cubicBezTo>
                  <a:cubicBezTo>
                    <a:pt x="617315" y="369665"/>
                    <a:pt x="617506" y="371189"/>
                    <a:pt x="617506" y="372904"/>
                  </a:cubicBezTo>
                  <a:cubicBezTo>
                    <a:pt x="617506" y="393763"/>
                    <a:pt x="600647" y="410813"/>
                    <a:pt x="579787" y="410813"/>
                  </a:cubicBezTo>
                  <a:close/>
                  <a:moveTo>
                    <a:pt x="763810" y="410813"/>
                  </a:moveTo>
                  <a:cubicBezTo>
                    <a:pt x="742950" y="410813"/>
                    <a:pt x="725900" y="393859"/>
                    <a:pt x="725900" y="372904"/>
                  </a:cubicBezTo>
                  <a:cubicBezTo>
                    <a:pt x="725900" y="371189"/>
                    <a:pt x="725996" y="369570"/>
                    <a:pt x="726186" y="368046"/>
                  </a:cubicBezTo>
                  <a:cubicBezTo>
                    <a:pt x="728663" y="349377"/>
                    <a:pt x="744569" y="335185"/>
                    <a:pt x="763810" y="335185"/>
                  </a:cubicBezTo>
                  <a:cubicBezTo>
                    <a:pt x="783050" y="335185"/>
                    <a:pt x="798767" y="349377"/>
                    <a:pt x="801243" y="368046"/>
                  </a:cubicBezTo>
                  <a:cubicBezTo>
                    <a:pt x="801338" y="369665"/>
                    <a:pt x="801529" y="371189"/>
                    <a:pt x="801529" y="372904"/>
                  </a:cubicBezTo>
                  <a:cubicBezTo>
                    <a:pt x="801529" y="393763"/>
                    <a:pt x="784670" y="410813"/>
                    <a:pt x="763810" y="410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E493A18-BAC5-AF36-F356-40670C8DA7C9}"/>
                </a:ext>
              </a:extLst>
            </p:cNvPr>
            <p:cNvSpPr/>
            <p:nvPr/>
          </p:nvSpPr>
          <p:spPr>
            <a:xfrm>
              <a:off x="6099905" y="3397924"/>
              <a:ext cx="197423" cy="79081"/>
            </a:xfrm>
            <a:custGeom>
              <a:avLst/>
              <a:gdLst>
                <a:gd name="connsiteX0" fmla="*/ 197167 w 197423"/>
                <a:gd name="connsiteY0" fmla="*/ 52792 h 79081"/>
                <a:gd name="connsiteX1" fmla="*/ 184023 w 197423"/>
                <a:gd name="connsiteY1" fmla="*/ 65937 h 79081"/>
                <a:gd name="connsiteX2" fmla="*/ 170879 w 197423"/>
                <a:gd name="connsiteY2" fmla="*/ 79081 h 79081"/>
                <a:gd name="connsiteX3" fmla="*/ 0 w 197423"/>
                <a:gd name="connsiteY3" fmla="*/ 79081 h 79081"/>
                <a:gd name="connsiteX4" fmla="*/ 118300 w 197423"/>
                <a:gd name="connsiteY4" fmla="*/ 214 h 79081"/>
                <a:gd name="connsiteX5" fmla="*/ 131445 w 197423"/>
                <a:gd name="connsiteY5" fmla="*/ 214 h 79081"/>
                <a:gd name="connsiteX6" fmla="*/ 197167 w 197423"/>
                <a:gd name="connsiteY6" fmla="*/ 52792 h 7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423" h="79081">
                  <a:moveTo>
                    <a:pt x="197167" y="52792"/>
                  </a:moveTo>
                  <a:cubicBezTo>
                    <a:pt x="196501" y="54888"/>
                    <a:pt x="194500" y="55840"/>
                    <a:pt x="184023" y="65937"/>
                  </a:cubicBezTo>
                  <a:cubicBezTo>
                    <a:pt x="178117" y="71557"/>
                    <a:pt x="173641" y="76224"/>
                    <a:pt x="170879" y="79081"/>
                  </a:cubicBezTo>
                  <a:lnTo>
                    <a:pt x="0" y="79081"/>
                  </a:lnTo>
                  <a:cubicBezTo>
                    <a:pt x="18097" y="53554"/>
                    <a:pt x="59531" y="3739"/>
                    <a:pt x="118300" y="214"/>
                  </a:cubicBezTo>
                  <a:cubicBezTo>
                    <a:pt x="122492" y="-71"/>
                    <a:pt x="126968" y="-71"/>
                    <a:pt x="131445" y="214"/>
                  </a:cubicBezTo>
                  <a:cubicBezTo>
                    <a:pt x="189452" y="32790"/>
                    <a:pt x="199263" y="46506"/>
                    <a:pt x="197167" y="527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1558192-B7F9-0762-55EB-69E0073B6058}"/>
                </a:ext>
              </a:extLst>
            </p:cNvPr>
            <p:cNvSpPr/>
            <p:nvPr/>
          </p:nvSpPr>
          <p:spPr>
            <a:xfrm>
              <a:off x="6297072" y="3397862"/>
              <a:ext cx="249840" cy="79143"/>
            </a:xfrm>
            <a:custGeom>
              <a:avLst/>
              <a:gdLst>
                <a:gd name="connsiteX0" fmla="*/ 249841 w 249840"/>
                <a:gd name="connsiteY0" fmla="*/ 79144 h 79143"/>
                <a:gd name="connsiteX1" fmla="*/ 0 w 249840"/>
                <a:gd name="connsiteY1" fmla="*/ 79144 h 79143"/>
                <a:gd name="connsiteX2" fmla="*/ 65722 w 249840"/>
                <a:gd name="connsiteY2" fmla="*/ 26566 h 79143"/>
                <a:gd name="connsiteX3" fmla="*/ 118300 w 249840"/>
                <a:gd name="connsiteY3" fmla="*/ 277 h 79143"/>
                <a:gd name="connsiteX4" fmla="*/ 131445 w 249840"/>
                <a:gd name="connsiteY4" fmla="*/ 277 h 79143"/>
                <a:gd name="connsiteX5" fmla="*/ 170879 w 249840"/>
                <a:gd name="connsiteY5" fmla="*/ 13421 h 79143"/>
                <a:gd name="connsiteX6" fmla="*/ 249746 w 249840"/>
                <a:gd name="connsiteY6" fmla="*/ 79144 h 7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840" h="79143">
                  <a:moveTo>
                    <a:pt x="249841" y="79144"/>
                  </a:moveTo>
                  <a:lnTo>
                    <a:pt x="0" y="79144"/>
                  </a:lnTo>
                  <a:cubicBezTo>
                    <a:pt x="26384" y="58474"/>
                    <a:pt x="47244" y="41901"/>
                    <a:pt x="65722" y="26566"/>
                  </a:cubicBezTo>
                  <a:cubicBezTo>
                    <a:pt x="76676" y="17517"/>
                    <a:pt x="94774" y="2277"/>
                    <a:pt x="118300" y="277"/>
                  </a:cubicBezTo>
                  <a:cubicBezTo>
                    <a:pt x="124492" y="-295"/>
                    <a:pt x="130492" y="181"/>
                    <a:pt x="131445" y="277"/>
                  </a:cubicBezTo>
                  <a:cubicBezTo>
                    <a:pt x="149542" y="1705"/>
                    <a:pt x="162496" y="8659"/>
                    <a:pt x="170879" y="13421"/>
                  </a:cubicBezTo>
                  <a:cubicBezTo>
                    <a:pt x="189262" y="23518"/>
                    <a:pt x="218122" y="45901"/>
                    <a:pt x="249746" y="79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6073A00-8FB5-06A2-91EB-6BAECDA6D1D1}"/>
              </a:ext>
            </a:extLst>
          </p:cNvPr>
          <p:cNvSpPr txBox="1"/>
          <p:nvPr/>
        </p:nvSpPr>
        <p:spPr>
          <a:xfrm>
            <a:off x="1414553" y="2509007"/>
            <a:ext cx="25119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since initial construction</a:t>
            </a:r>
          </a:p>
          <a:p>
            <a:pPr algn="ctr"/>
            <a:r>
              <a:rPr lang="en-US" sz="2800" b="1" dirty="0"/>
              <a:t>7,600,000 cy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CF9373-C62F-BEE0-1797-19C96E063CDA}"/>
              </a:ext>
            </a:extLst>
          </p:cNvPr>
          <p:cNvSpPr txBox="1"/>
          <p:nvPr/>
        </p:nvSpPr>
        <p:spPr>
          <a:xfrm>
            <a:off x="5451993" y="1525525"/>
            <a:ext cx="25287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Federal dredging events</a:t>
            </a:r>
          </a:p>
          <a:p>
            <a:r>
              <a:rPr lang="en-US" sz="2800" b="1" dirty="0"/>
              <a:t>6,700,000 cy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32D60BA-EB8C-240F-12DD-D82B83E6A8D8}"/>
              </a:ext>
            </a:extLst>
          </p:cNvPr>
          <p:cNvGrpSpPr>
            <a:grpSpLocks noChangeAspect="1"/>
          </p:cNvGrpSpPr>
          <p:nvPr/>
        </p:nvGrpSpPr>
        <p:grpSpPr>
          <a:xfrm>
            <a:off x="1999154" y="1565652"/>
            <a:ext cx="1335102" cy="914400"/>
            <a:chOff x="2155371" y="2625354"/>
            <a:chExt cx="2205522" cy="1510552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E92A02A-F443-5247-2E5F-7433A73953F7}"/>
                </a:ext>
              </a:extLst>
            </p:cNvPr>
            <p:cNvCxnSpPr>
              <a:cxnSpLocks/>
            </p:cNvCxnSpPr>
            <p:nvPr/>
          </p:nvCxnSpPr>
          <p:spPr>
            <a:xfrm>
              <a:off x="2166333" y="4135906"/>
              <a:ext cx="2194560" cy="0"/>
            </a:xfrm>
            <a:prstGeom prst="line">
              <a:avLst/>
            </a:prstGeom>
            <a:ln w="381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10E3E39-AA70-AA08-508D-B89F7B24D216}"/>
                </a:ext>
              </a:extLst>
            </p:cNvPr>
            <p:cNvCxnSpPr>
              <a:cxnSpLocks/>
            </p:cNvCxnSpPr>
            <p:nvPr/>
          </p:nvCxnSpPr>
          <p:spPr>
            <a:xfrm rot="2280000">
              <a:off x="3696586" y="2644605"/>
              <a:ext cx="365760" cy="0"/>
            </a:xfrm>
            <a:prstGeom prst="line">
              <a:avLst/>
            </a:prstGeom>
            <a:ln w="381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4A3BF8E-5336-C168-9B9C-AD86846CD8D8}"/>
                </a:ext>
              </a:extLst>
            </p:cNvPr>
            <p:cNvCxnSpPr>
              <a:cxnSpLocks/>
            </p:cNvCxnSpPr>
            <p:nvPr/>
          </p:nvCxnSpPr>
          <p:spPr>
            <a:xfrm rot="2280000">
              <a:off x="3326472" y="3140888"/>
              <a:ext cx="365760" cy="0"/>
            </a:xfrm>
            <a:prstGeom prst="line">
              <a:avLst/>
            </a:prstGeom>
            <a:ln w="381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FD2F65B-5E85-3C69-6C2F-C85A496007DA}"/>
                </a:ext>
              </a:extLst>
            </p:cNvPr>
            <p:cNvCxnSpPr>
              <a:cxnSpLocks/>
            </p:cNvCxnSpPr>
            <p:nvPr/>
          </p:nvCxnSpPr>
          <p:spPr>
            <a:xfrm rot="7680000">
              <a:off x="3404738" y="2899674"/>
              <a:ext cx="548640" cy="0"/>
            </a:xfrm>
            <a:prstGeom prst="line">
              <a:avLst/>
            </a:prstGeom>
            <a:ln w="381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6E3E120-C27B-2565-6E18-35A0311707DC}"/>
                </a:ext>
              </a:extLst>
            </p:cNvPr>
            <p:cNvCxnSpPr>
              <a:cxnSpLocks/>
            </p:cNvCxnSpPr>
            <p:nvPr/>
          </p:nvCxnSpPr>
          <p:spPr>
            <a:xfrm rot="7680000">
              <a:off x="3502202" y="3325535"/>
              <a:ext cx="182880" cy="0"/>
            </a:xfrm>
            <a:prstGeom prst="line">
              <a:avLst/>
            </a:prstGeom>
            <a:ln w="381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E86D8E4-E8FF-23D1-53FA-2C8A49CBA27B}"/>
                </a:ext>
              </a:extLst>
            </p:cNvPr>
            <p:cNvCxnSpPr>
              <a:cxnSpLocks/>
            </p:cNvCxnSpPr>
            <p:nvPr/>
          </p:nvCxnSpPr>
          <p:spPr>
            <a:xfrm rot="7680000">
              <a:off x="3214915" y="3103776"/>
              <a:ext cx="182880" cy="0"/>
            </a:xfrm>
            <a:prstGeom prst="line">
              <a:avLst/>
            </a:prstGeom>
            <a:ln w="381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85F42A1-7A89-FAA2-D469-7C450B501C72}"/>
                </a:ext>
              </a:extLst>
            </p:cNvPr>
            <p:cNvSpPr/>
            <p:nvPr/>
          </p:nvSpPr>
          <p:spPr>
            <a:xfrm>
              <a:off x="2155371" y="3222853"/>
              <a:ext cx="2108719" cy="901278"/>
            </a:xfrm>
            <a:custGeom>
              <a:avLst/>
              <a:gdLst>
                <a:gd name="connsiteX0" fmla="*/ 0 w 2108719"/>
                <a:gd name="connsiteY0" fmla="*/ 901278 h 901278"/>
                <a:gd name="connsiteX1" fmla="*/ 401217 w 2108719"/>
                <a:gd name="connsiteY1" fmla="*/ 182820 h 901278"/>
                <a:gd name="connsiteX2" fmla="*/ 699796 w 2108719"/>
                <a:gd name="connsiteY2" fmla="*/ 5539 h 901278"/>
                <a:gd name="connsiteX3" fmla="*/ 989045 w 2108719"/>
                <a:gd name="connsiteY3" fmla="*/ 61523 h 901278"/>
                <a:gd name="connsiteX4" fmla="*/ 1166327 w 2108719"/>
                <a:gd name="connsiteY4" fmla="*/ 229474 h 901278"/>
                <a:gd name="connsiteX5" fmla="*/ 1324947 w 2108719"/>
                <a:gd name="connsiteY5" fmla="*/ 332110 h 901278"/>
                <a:gd name="connsiteX6" fmla="*/ 1502229 w 2108719"/>
                <a:gd name="connsiteY6" fmla="*/ 294788 h 901278"/>
                <a:gd name="connsiteX7" fmla="*/ 1632858 w 2108719"/>
                <a:gd name="connsiteY7" fmla="*/ 182820 h 901278"/>
                <a:gd name="connsiteX8" fmla="*/ 1810139 w 2108719"/>
                <a:gd name="connsiteY8" fmla="*/ 201482 h 901278"/>
                <a:gd name="connsiteX9" fmla="*/ 2108719 w 2108719"/>
                <a:gd name="connsiteY9" fmla="*/ 640020 h 90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8719" h="901278">
                  <a:moveTo>
                    <a:pt x="0" y="901278"/>
                  </a:moveTo>
                  <a:cubicBezTo>
                    <a:pt x="142292" y="616694"/>
                    <a:pt x="284584" y="332110"/>
                    <a:pt x="401217" y="182820"/>
                  </a:cubicBezTo>
                  <a:cubicBezTo>
                    <a:pt x="517850" y="33530"/>
                    <a:pt x="601825" y="25755"/>
                    <a:pt x="699796" y="5539"/>
                  </a:cubicBezTo>
                  <a:cubicBezTo>
                    <a:pt x="797767" y="-14677"/>
                    <a:pt x="911290" y="24200"/>
                    <a:pt x="989045" y="61523"/>
                  </a:cubicBezTo>
                  <a:cubicBezTo>
                    <a:pt x="1066800" y="98846"/>
                    <a:pt x="1110343" y="184376"/>
                    <a:pt x="1166327" y="229474"/>
                  </a:cubicBezTo>
                  <a:cubicBezTo>
                    <a:pt x="1222311" y="274572"/>
                    <a:pt x="1268963" y="321224"/>
                    <a:pt x="1324947" y="332110"/>
                  </a:cubicBezTo>
                  <a:cubicBezTo>
                    <a:pt x="1380931" y="342996"/>
                    <a:pt x="1450911" y="319670"/>
                    <a:pt x="1502229" y="294788"/>
                  </a:cubicBezTo>
                  <a:cubicBezTo>
                    <a:pt x="1553547" y="269906"/>
                    <a:pt x="1581540" y="198371"/>
                    <a:pt x="1632858" y="182820"/>
                  </a:cubicBezTo>
                  <a:cubicBezTo>
                    <a:pt x="1684176" y="167269"/>
                    <a:pt x="1730829" y="125282"/>
                    <a:pt x="1810139" y="201482"/>
                  </a:cubicBezTo>
                  <a:cubicBezTo>
                    <a:pt x="1889449" y="277682"/>
                    <a:pt x="1999084" y="458851"/>
                    <a:pt x="2108719" y="640020"/>
                  </a:cubicBezTo>
                </a:path>
              </a:pathLst>
            </a:custGeom>
            <a:noFill/>
            <a:ln w="38100" cap="rnd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844A621-199D-2D60-A58C-4947588AC8BD}"/>
              </a:ext>
            </a:extLst>
          </p:cNvPr>
          <p:cNvGrpSpPr>
            <a:grpSpLocks noChangeAspect="1"/>
          </p:cNvGrpSpPr>
          <p:nvPr/>
        </p:nvGrpSpPr>
        <p:grpSpPr>
          <a:xfrm>
            <a:off x="4422388" y="1533143"/>
            <a:ext cx="1029605" cy="731520"/>
            <a:chOff x="2630356" y="1465702"/>
            <a:chExt cx="640080" cy="454768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C90A2D-3E1E-CC3D-0A58-07D71CCA916F}"/>
                </a:ext>
              </a:extLst>
            </p:cNvPr>
            <p:cNvSpPr/>
            <p:nvPr/>
          </p:nvSpPr>
          <p:spPr>
            <a:xfrm>
              <a:off x="2630356" y="1465702"/>
              <a:ext cx="640080" cy="336986"/>
            </a:xfrm>
            <a:custGeom>
              <a:avLst/>
              <a:gdLst>
                <a:gd name="connsiteX0" fmla="*/ 276035 w 813054"/>
                <a:gd name="connsiteY0" fmla="*/ 236125 h 428053"/>
                <a:gd name="connsiteX1" fmla="*/ 351758 w 813054"/>
                <a:gd name="connsiteY1" fmla="*/ 127826 h 428053"/>
                <a:gd name="connsiteX2" fmla="*/ 433483 w 813054"/>
                <a:gd name="connsiteY2" fmla="*/ 127826 h 428053"/>
                <a:gd name="connsiteX3" fmla="*/ 454057 w 813054"/>
                <a:gd name="connsiteY3" fmla="*/ 96869 h 428053"/>
                <a:gd name="connsiteX4" fmla="*/ 472440 w 813054"/>
                <a:gd name="connsiteY4" fmla="*/ 96869 h 428053"/>
                <a:gd name="connsiteX5" fmla="*/ 472440 w 813054"/>
                <a:gd name="connsiteY5" fmla="*/ 0 h 428053"/>
                <a:gd name="connsiteX6" fmla="*/ 483965 w 813054"/>
                <a:gd name="connsiteY6" fmla="*/ 0 h 428053"/>
                <a:gd name="connsiteX7" fmla="*/ 483965 w 813054"/>
                <a:gd name="connsiteY7" fmla="*/ 96869 h 428053"/>
                <a:gd name="connsiteX8" fmla="*/ 520351 w 813054"/>
                <a:gd name="connsiteY8" fmla="*/ 96869 h 428053"/>
                <a:gd name="connsiteX9" fmla="*/ 520351 w 813054"/>
                <a:gd name="connsiteY9" fmla="*/ 0 h 428053"/>
                <a:gd name="connsiteX10" fmla="*/ 531876 w 813054"/>
                <a:gd name="connsiteY10" fmla="*/ 0 h 428053"/>
                <a:gd name="connsiteX11" fmla="*/ 531876 w 813054"/>
                <a:gd name="connsiteY11" fmla="*/ 96869 h 428053"/>
                <a:gd name="connsiteX12" fmla="*/ 566547 w 813054"/>
                <a:gd name="connsiteY12" fmla="*/ 96869 h 428053"/>
                <a:gd name="connsiteX13" fmla="*/ 547307 w 813054"/>
                <a:gd name="connsiteY13" fmla="*/ 131159 h 428053"/>
                <a:gd name="connsiteX14" fmla="*/ 582359 w 813054"/>
                <a:gd name="connsiteY14" fmla="*/ 131159 h 428053"/>
                <a:gd name="connsiteX15" fmla="*/ 539591 w 813054"/>
                <a:gd name="connsiteY15" fmla="*/ 236030 h 428053"/>
                <a:gd name="connsiteX16" fmla="*/ 275939 w 813054"/>
                <a:gd name="connsiteY16" fmla="*/ 236030 h 428053"/>
                <a:gd name="connsiteX17" fmla="*/ 572643 w 813054"/>
                <a:gd name="connsiteY17" fmla="*/ 316230 h 428053"/>
                <a:gd name="connsiteX18" fmla="*/ 552926 w 813054"/>
                <a:gd name="connsiteY18" fmla="*/ 294037 h 428053"/>
                <a:gd name="connsiteX19" fmla="*/ 572643 w 813054"/>
                <a:gd name="connsiteY19" fmla="*/ 271748 h 428053"/>
                <a:gd name="connsiteX20" fmla="*/ 592360 w 813054"/>
                <a:gd name="connsiteY20" fmla="*/ 294037 h 428053"/>
                <a:gd name="connsiteX21" fmla="*/ 572643 w 813054"/>
                <a:gd name="connsiteY21" fmla="*/ 316230 h 428053"/>
                <a:gd name="connsiteX22" fmla="*/ 572643 w 813054"/>
                <a:gd name="connsiteY22" fmla="*/ 316230 h 428053"/>
                <a:gd name="connsiteX23" fmla="*/ 651415 w 813054"/>
                <a:gd name="connsiteY23" fmla="*/ 316230 h 428053"/>
                <a:gd name="connsiteX24" fmla="*/ 631698 w 813054"/>
                <a:gd name="connsiteY24" fmla="*/ 294037 h 428053"/>
                <a:gd name="connsiteX25" fmla="*/ 651415 w 813054"/>
                <a:gd name="connsiteY25" fmla="*/ 271748 h 428053"/>
                <a:gd name="connsiteX26" fmla="*/ 671132 w 813054"/>
                <a:gd name="connsiteY26" fmla="*/ 294037 h 428053"/>
                <a:gd name="connsiteX27" fmla="*/ 651415 w 813054"/>
                <a:gd name="connsiteY27" fmla="*/ 316230 h 428053"/>
                <a:gd name="connsiteX28" fmla="*/ 651415 w 813054"/>
                <a:gd name="connsiteY28" fmla="*/ 316230 h 428053"/>
                <a:gd name="connsiteX29" fmla="*/ 710470 w 813054"/>
                <a:gd name="connsiteY29" fmla="*/ 293942 h 428053"/>
                <a:gd name="connsiteX30" fmla="*/ 730187 w 813054"/>
                <a:gd name="connsiteY30" fmla="*/ 271653 h 428053"/>
                <a:gd name="connsiteX31" fmla="*/ 749903 w 813054"/>
                <a:gd name="connsiteY31" fmla="*/ 293942 h 428053"/>
                <a:gd name="connsiteX32" fmla="*/ 730187 w 813054"/>
                <a:gd name="connsiteY32" fmla="*/ 316135 h 428053"/>
                <a:gd name="connsiteX33" fmla="*/ 710470 w 813054"/>
                <a:gd name="connsiteY33" fmla="*/ 293942 h 428053"/>
                <a:gd name="connsiteX34" fmla="*/ 710470 w 813054"/>
                <a:gd name="connsiteY34" fmla="*/ 293942 h 428053"/>
                <a:gd name="connsiteX35" fmla="*/ 415195 w 813054"/>
                <a:gd name="connsiteY35" fmla="*/ 316230 h 428053"/>
                <a:gd name="connsiteX36" fmla="*/ 395478 w 813054"/>
                <a:gd name="connsiteY36" fmla="*/ 294037 h 428053"/>
                <a:gd name="connsiteX37" fmla="*/ 415195 w 813054"/>
                <a:gd name="connsiteY37" fmla="*/ 271748 h 428053"/>
                <a:gd name="connsiteX38" fmla="*/ 434912 w 813054"/>
                <a:gd name="connsiteY38" fmla="*/ 294037 h 428053"/>
                <a:gd name="connsiteX39" fmla="*/ 415195 w 813054"/>
                <a:gd name="connsiteY39" fmla="*/ 316230 h 428053"/>
                <a:gd name="connsiteX40" fmla="*/ 415195 w 813054"/>
                <a:gd name="connsiteY40" fmla="*/ 316230 h 428053"/>
                <a:gd name="connsiteX41" fmla="*/ 474250 w 813054"/>
                <a:gd name="connsiteY41" fmla="*/ 293942 h 428053"/>
                <a:gd name="connsiteX42" fmla="*/ 493967 w 813054"/>
                <a:gd name="connsiteY42" fmla="*/ 271653 h 428053"/>
                <a:gd name="connsiteX43" fmla="*/ 513683 w 813054"/>
                <a:gd name="connsiteY43" fmla="*/ 293942 h 428053"/>
                <a:gd name="connsiteX44" fmla="*/ 493967 w 813054"/>
                <a:gd name="connsiteY44" fmla="*/ 316135 h 428053"/>
                <a:gd name="connsiteX45" fmla="*/ 474250 w 813054"/>
                <a:gd name="connsiteY45" fmla="*/ 293942 h 428053"/>
                <a:gd name="connsiteX46" fmla="*/ 474250 w 813054"/>
                <a:gd name="connsiteY46" fmla="*/ 293942 h 428053"/>
                <a:gd name="connsiteX47" fmla="*/ 336423 w 813054"/>
                <a:gd name="connsiteY47" fmla="*/ 316230 h 428053"/>
                <a:gd name="connsiteX48" fmla="*/ 316706 w 813054"/>
                <a:gd name="connsiteY48" fmla="*/ 294037 h 428053"/>
                <a:gd name="connsiteX49" fmla="*/ 336423 w 813054"/>
                <a:gd name="connsiteY49" fmla="*/ 271748 h 428053"/>
                <a:gd name="connsiteX50" fmla="*/ 356140 w 813054"/>
                <a:gd name="connsiteY50" fmla="*/ 294037 h 428053"/>
                <a:gd name="connsiteX51" fmla="*/ 336423 w 813054"/>
                <a:gd name="connsiteY51" fmla="*/ 316230 h 428053"/>
                <a:gd name="connsiteX52" fmla="*/ 336423 w 813054"/>
                <a:gd name="connsiteY52" fmla="*/ 316230 h 428053"/>
                <a:gd name="connsiteX53" fmla="*/ 257651 w 813054"/>
                <a:gd name="connsiteY53" fmla="*/ 316230 h 428053"/>
                <a:gd name="connsiteX54" fmla="*/ 237935 w 813054"/>
                <a:gd name="connsiteY54" fmla="*/ 294037 h 428053"/>
                <a:gd name="connsiteX55" fmla="*/ 257651 w 813054"/>
                <a:gd name="connsiteY55" fmla="*/ 271748 h 428053"/>
                <a:gd name="connsiteX56" fmla="*/ 277368 w 813054"/>
                <a:gd name="connsiteY56" fmla="*/ 294037 h 428053"/>
                <a:gd name="connsiteX57" fmla="*/ 257651 w 813054"/>
                <a:gd name="connsiteY57" fmla="*/ 316230 h 428053"/>
                <a:gd name="connsiteX58" fmla="*/ 257651 w 813054"/>
                <a:gd name="connsiteY58" fmla="*/ 316230 h 428053"/>
                <a:gd name="connsiteX59" fmla="*/ 198596 w 813054"/>
                <a:gd name="connsiteY59" fmla="*/ 293942 h 428053"/>
                <a:gd name="connsiteX60" fmla="*/ 178880 w 813054"/>
                <a:gd name="connsiteY60" fmla="*/ 316135 h 428053"/>
                <a:gd name="connsiteX61" fmla="*/ 159163 w 813054"/>
                <a:gd name="connsiteY61" fmla="*/ 293942 h 428053"/>
                <a:gd name="connsiteX62" fmla="*/ 178880 w 813054"/>
                <a:gd name="connsiteY62" fmla="*/ 271653 h 428053"/>
                <a:gd name="connsiteX63" fmla="*/ 198596 w 813054"/>
                <a:gd name="connsiteY63" fmla="*/ 293942 h 428053"/>
                <a:gd name="connsiteX64" fmla="*/ 198596 w 813054"/>
                <a:gd name="connsiteY64" fmla="*/ 293942 h 428053"/>
                <a:gd name="connsiteX65" fmla="*/ 0 w 813054"/>
                <a:gd name="connsiteY65" fmla="*/ 246317 h 428053"/>
                <a:gd name="connsiteX66" fmla="*/ 857 w 813054"/>
                <a:gd name="connsiteY66" fmla="*/ 291751 h 428053"/>
                <a:gd name="connsiteX67" fmla="*/ 127540 w 813054"/>
                <a:gd name="connsiteY67" fmla="*/ 428054 h 428053"/>
                <a:gd name="connsiteX68" fmla="*/ 771144 w 813054"/>
                <a:gd name="connsiteY68" fmla="*/ 428054 h 428053"/>
                <a:gd name="connsiteX69" fmla="*/ 801910 w 813054"/>
                <a:gd name="connsiteY69" fmla="*/ 285941 h 428053"/>
                <a:gd name="connsiteX70" fmla="*/ 813054 w 813054"/>
                <a:gd name="connsiteY70" fmla="*/ 285941 h 428053"/>
                <a:gd name="connsiteX71" fmla="*/ 811340 w 813054"/>
                <a:gd name="connsiteY71" fmla="*/ 251079 h 428053"/>
                <a:gd name="connsiteX72" fmla="*/ 0 w 813054"/>
                <a:gd name="connsiteY72" fmla="*/ 246317 h 428053"/>
                <a:gd name="connsiteX73" fmla="*/ 0 w 813054"/>
                <a:gd name="connsiteY73" fmla="*/ 246317 h 428053"/>
                <a:gd name="connsiteX74" fmla="*/ 100203 w 813054"/>
                <a:gd name="connsiteY74" fmla="*/ 271653 h 428053"/>
                <a:gd name="connsiteX75" fmla="*/ 119920 w 813054"/>
                <a:gd name="connsiteY75" fmla="*/ 293942 h 428053"/>
                <a:gd name="connsiteX76" fmla="*/ 100203 w 813054"/>
                <a:gd name="connsiteY76" fmla="*/ 316135 h 428053"/>
                <a:gd name="connsiteX77" fmla="*/ 80486 w 813054"/>
                <a:gd name="connsiteY77" fmla="*/ 293942 h 428053"/>
                <a:gd name="connsiteX78" fmla="*/ 100203 w 813054"/>
                <a:gd name="connsiteY78" fmla="*/ 271653 h 428053"/>
                <a:gd name="connsiteX79" fmla="*/ 100203 w 813054"/>
                <a:gd name="connsiteY79" fmla="*/ 271653 h 42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813054" h="428053">
                  <a:moveTo>
                    <a:pt x="276035" y="236125"/>
                  </a:moveTo>
                  <a:lnTo>
                    <a:pt x="351758" y="127826"/>
                  </a:lnTo>
                  <a:lnTo>
                    <a:pt x="433483" y="127826"/>
                  </a:lnTo>
                  <a:lnTo>
                    <a:pt x="454057" y="96869"/>
                  </a:lnTo>
                  <a:lnTo>
                    <a:pt x="472440" y="96869"/>
                  </a:lnTo>
                  <a:lnTo>
                    <a:pt x="472440" y="0"/>
                  </a:lnTo>
                  <a:lnTo>
                    <a:pt x="483965" y="0"/>
                  </a:lnTo>
                  <a:lnTo>
                    <a:pt x="483965" y="96869"/>
                  </a:lnTo>
                  <a:lnTo>
                    <a:pt x="520351" y="96869"/>
                  </a:lnTo>
                  <a:lnTo>
                    <a:pt x="520351" y="0"/>
                  </a:lnTo>
                  <a:lnTo>
                    <a:pt x="531876" y="0"/>
                  </a:lnTo>
                  <a:lnTo>
                    <a:pt x="531876" y="96869"/>
                  </a:lnTo>
                  <a:lnTo>
                    <a:pt x="566547" y="96869"/>
                  </a:lnTo>
                  <a:lnTo>
                    <a:pt x="547307" y="131159"/>
                  </a:lnTo>
                  <a:lnTo>
                    <a:pt x="582359" y="131159"/>
                  </a:lnTo>
                  <a:lnTo>
                    <a:pt x="539591" y="236030"/>
                  </a:lnTo>
                  <a:lnTo>
                    <a:pt x="275939" y="236030"/>
                  </a:lnTo>
                  <a:close/>
                  <a:moveTo>
                    <a:pt x="572643" y="316230"/>
                  </a:moveTo>
                  <a:cubicBezTo>
                    <a:pt x="561785" y="316230"/>
                    <a:pt x="552926" y="306229"/>
                    <a:pt x="552926" y="294037"/>
                  </a:cubicBezTo>
                  <a:cubicBezTo>
                    <a:pt x="552926" y="281845"/>
                    <a:pt x="561785" y="271748"/>
                    <a:pt x="572643" y="271748"/>
                  </a:cubicBezTo>
                  <a:cubicBezTo>
                    <a:pt x="583502" y="271748"/>
                    <a:pt x="592360" y="281750"/>
                    <a:pt x="592360" y="294037"/>
                  </a:cubicBezTo>
                  <a:cubicBezTo>
                    <a:pt x="592360" y="306324"/>
                    <a:pt x="583502" y="316230"/>
                    <a:pt x="572643" y="316230"/>
                  </a:cubicBezTo>
                  <a:lnTo>
                    <a:pt x="572643" y="316230"/>
                  </a:lnTo>
                  <a:close/>
                  <a:moveTo>
                    <a:pt x="651415" y="316230"/>
                  </a:moveTo>
                  <a:cubicBezTo>
                    <a:pt x="640556" y="316230"/>
                    <a:pt x="631698" y="306229"/>
                    <a:pt x="631698" y="294037"/>
                  </a:cubicBezTo>
                  <a:cubicBezTo>
                    <a:pt x="631698" y="281845"/>
                    <a:pt x="640556" y="271748"/>
                    <a:pt x="651415" y="271748"/>
                  </a:cubicBezTo>
                  <a:cubicBezTo>
                    <a:pt x="662273" y="271748"/>
                    <a:pt x="671132" y="281750"/>
                    <a:pt x="671132" y="294037"/>
                  </a:cubicBezTo>
                  <a:cubicBezTo>
                    <a:pt x="671132" y="306324"/>
                    <a:pt x="662273" y="316230"/>
                    <a:pt x="651415" y="316230"/>
                  </a:cubicBezTo>
                  <a:lnTo>
                    <a:pt x="651415" y="316230"/>
                  </a:lnTo>
                  <a:close/>
                  <a:moveTo>
                    <a:pt x="710470" y="293942"/>
                  </a:moveTo>
                  <a:cubicBezTo>
                    <a:pt x="710470" y="281654"/>
                    <a:pt x="719328" y="271653"/>
                    <a:pt x="730187" y="271653"/>
                  </a:cubicBezTo>
                  <a:cubicBezTo>
                    <a:pt x="741045" y="271653"/>
                    <a:pt x="749903" y="281654"/>
                    <a:pt x="749903" y="293942"/>
                  </a:cubicBezTo>
                  <a:cubicBezTo>
                    <a:pt x="749903" y="306229"/>
                    <a:pt x="741045" y="316135"/>
                    <a:pt x="730187" y="316135"/>
                  </a:cubicBezTo>
                  <a:cubicBezTo>
                    <a:pt x="719328" y="316135"/>
                    <a:pt x="710470" y="306134"/>
                    <a:pt x="710470" y="293942"/>
                  </a:cubicBezTo>
                  <a:lnTo>
                    <a:pt x="710470" y="293942"/>
                  </a:lnTo>
                  <a:close/>
                  <a:moveTo>
                    <a:pt x="415195" y="316230"/>
                  </a:moveTo>
                  <a:cubicBezTo>
                    <a:pt x="404336" y="316230"/>
                    <a:pt x="395478" y="306229"/>
                    <a:pt x="395478" y="294037"/>
                  </a:cubicBezTo>
                  <a:cubicBezTo>
                    <a:pt x="395478" y="281845"/>
                    <a:pt x="404336" y="271748"/>
                    <a:pt x="415195" y="271748"/>
                  </a:cubicBezTo>
                  <a:cubicBezTo>
                    <a:pt x="426053" y="271748"/>
                    <a:pt x="434912" y="281750"/>
                    <a:pt x="434912" y="294037"/>
                  </a:cubicBezTo>
                  <a:cubicBezTo>
                    <a:pt x="434912" y="306324"/>
                    <a:pt x="426053" y="316230"/>
                    <a:pt x="415195" y="316230"/>
                  </a:cubicBezTo>
                  <a:lnTo>
                    <a:pt x="415195" y="316230"/>
                  </a:lnTo>
                  <a:close/>
                  <a:moveTo>
                    <a:pt x="474250" y="293942"/>
                  </a:moveTo>
                  <a:cubicBezTo>
                    <a:pt x="474250" y="281654"/>
                    <a:pt x="483108" y="271653"/>
                    <a:pt x="493967" y="271653"/>
                  </a:cubicBezTo>
                  <a:cubicBezTo>
                    <a:pt x="504825" y="271653"/>
                    <a:pt x="513683" y="281654"/>
                    <a:pt x="513683" y="293942"/>
                  </a:cubicBezTo>
                  <a:cubicBezTo>
                    <a:pt x="513683" y="306229"/>
                    <a:pt x="504825" y="316135"/>
                    <a:pt x="493967" y="316135"/>
                  </a:cubicBezTo>
                  <a:cubicBezTo>
                    <a:pt x="483108" y="316135"/>
                    <a:pt x="474250" y="306134"/>
                    <a:pt x="474250" y="293942"/>
                  </a:cubicBezTo>
                  <a:lnTo>
                    <a:pt x="474250" y="293942"/>
                  </a:lnTo>
                  <a:close/>
                  <a:moveTo>
                    <a:pt x="336423" y="316230"/>
                  </a:moveTo>
                  <a:cubicBezTo>
                    <a:pt x="325565" y="316230"/>
                    <a:pt x="316706" y="306229"/>
                    <a:pt x="316706" y="294037"/>
                  </a:cubicBezTo>
                  <a:cubicBezTo>
                    <a:pt x="316706" y="281845"/>
                    <a:pt x="325565" y="271748"/>
                    <a:pt x="336423" y="271748"/>
                  </a:cubicBezTo>
                  <a:cubicBezTo>
                    <a:pt x="347282" y="271748"/>
                    <a:pt x="356140" y="281750"/>
                    <a:pt x="356140" y="294037"/>
                  </a:cubicBezTo>
                  <a:cubicBezTo>
                    <a:pt x="356140" y="306324"/>
                    <a:pt x="347282" y="316230"/>
                    <a:pt x="336423" y="316230"/>
                  </a:cubicBezTo>
                  <a:lnTo>
                    <a:pt x="336423" y="316230"/>
                  </a:lnTo>
                  <a:close/>
                  <a:moveTo>
                    <a:pt x="257651" y="316230"/>
                  </a:moveTo>
                  <a:cubicBezTo>
                    <a:pt x="246793" y="316230"/>
                    <a:pt x="237935" y="306229"/>
                    <a:pt x="237935" y="294037"/>
                  </a:cubicBezTo>
                  <a:cubicBezTo>
                    <a:pt x="237935" y="281845"/>
                    <a:pt x="246793" y="271748"/>
                    <a:pt x="257651" y="271748"/>
                  </a:cubicBezTo>
                  <a:cubicBezTo>
                    <a:pt x="268510" y="271748"/>
                    <a:pt x="277368" y="281750"/>
                    <a:pt x="277368" y="294037"/>
                  </a:cubicBezTo>
                  <a:cubicBezTo>
                    <a:pt x="277368" y="306324"/>
                    <a:pt x="268510" y="316230"/>
                    <a:pt x="257651" y="316230"/>
                  </a:cubicBezTo>
                  <a:lnTo>
                    <a:pt x="257651" y="316230"/>
                  </a:lnTo>
                  <a:close/>
                  <a:moveTo>
                    <a:pt x="198596" y="293942"/>
                  </a:moveTo>
                  <a:cubicBezTo>
                    <a:pt x="198596" y="306229"/>
                    <a:pt x="189738" y="316135"/>
                    <a:pt x="178880" y="316135"/>
                  </a:cubicBezTo>
                  <a:cubicBezTo>
                    <a:pt x="168021" y="316135"/>
                    <a:pt x="159163" y="306134"/>
                    <a:pt x="159163" y="293942"/>
                  </a:cubicBezTo>
                  <a:cubicBezTo>
                    <a:pt x="159163" y="281750"/>
                    <a:pt x="168021" y="271653"/>
                    <a:pt x="178880" y="271653"/>
                  </a:cubicBezTo>
                  <a:cubicBezTo>
                    <a:pt x="189738" y="271653"/>
                    <a:pt x="198596" y="281654"/>
                    <a:pt x="198596" y="293942"/>
                  </a:cubicBezTo>
                  <a:lnTo>
                    <a:pt x="198596" y="293942"/>
                  </a:lnTo>
                  <a:close/>
                  <a:moveTo>
                    <a:pt x="0" y="246317"/>
                  </a:moveTo>
                  <a:lnTo>
                    <a:pt x="857" y="291751"/>
                  </a:lnTo>
                  <a:lnTo>
                    <a:pt x="127540" y="428054"/>
                  </a:lnTo>
                  <a:lnTo>
                    <a:pt x="771144" y="428054"/>
                  </a:lnTo>
                  <a:lnTo>
                    <a:pt x="801910" y="285941"/>
                  </a:lnTo>
                  <a:lnTo>
                    <a:pt x="813054" y="285941"/>
                  </a:lnTo>
                  <a:lnTo>
                    <a:pt x="811340" y="251079"/>
                  </a:lnTo>
                  <a:lnTo>
                    <a:pt x="0" y="246317"/>
                  </a:lnTo>
                  <a:lnTo>
                    <a:pt x="0" y="246317"/>
                  </a:lnTo>
                  <a:close/>
                  <a:moveTo>
                    <a:pt x="100203" y="271653"/>
                  </a:moveTo>
                  <a:cubicBezTo>
                    <a:pt x="111062" y="271653"/>
                    <a:pt x="119920" y="281654"/>
                    <a:pt x="119920" y="293942"/>
                  </a:cubicBezTo>
                  <a:cubicBezTo>
                    <a:pt x="119920" y="306229"/>
                    <a:pt x="111062" y="316135"/>
                    <a:pt x="100203" y="316135"/>
                  </a:cubicBezTo>
                  <a:cubicBezTo>
                    <a:pt x="89345" y="316135"/>
                    <a:pt x="80486" y="306134"/>
                    <a:pt x="80486" y="293942"/>
                  </a:cubicBezTo>
                  <a:cubicBezTo>
                    <a:pt x="80486" y="281750"/>
                    <a:pt x="89345" y="271653"/>
                    <a:pt x="100203" y="271653"/>
                  </a:cubicBezTo>
                  <a:lnTo>
                    <a:pt x="100203" y="271653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2D4A324-AAA5-BD15-256A-7A069FDDCC1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947060" y="1768908"/>
              <a:ext cx="145811" cy="157314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50D3934D-CE30-6104-44B8-C551357F1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791917"/>
              </p:ext>
            </p:extLst>
          </p:nvPr>
        </p:nvGraphicFramePr>
        <p:xfrm>
          <a:off x="8375509" y="1533143"/>
          <a:ext cx="263308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213">
                  <a:extLst>
                    <a:ext uri="{9D8B030D-6E8A-4147-A177-3AD203B41FA5}">
                      <a16:colId xmlns:a16="http://schemas.microsoft.com/office/drawing/2014/main" val="3049995425"/>
                    </a:ext>
                  </a:extLst>
                </a:gridCol>
                <a:gridCol w="2025867">
                  <a:extLst>
                    <a:ext uri="{9D8B030D-6E8A-4147-A177-3AD203B41FA5}">
                      <a16:colId xmlns:a16="http://schemas.microsoft.com/office/drawing/2014/main" val="394176861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Nourishment 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87854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Dredge (Federal)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7197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Truck Haul (County)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3100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Dredge (Federal)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1113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Dredge (Federal)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3899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Truck Haul (County)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9194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i="1"/>
                        <a:t>2026</a:t>
                      </a:r>
                      <a:endParaRPr lang="en-US" sz="16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Dredge (Federal)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192700"/>
                  </a:ext>
                </a:extLst>
              </a:tr>
            </a:tbl>
          </a:graphicData>
        </a:graphic>
      </p:graphicFrame>
      <p:sp>
        <p:nvSpPr>
          <p:cNvPr id="51" name="Left Brace 50">
            <a:extLst>
              <a:ext uri="{FF2B5EF4-FFF2-40B4-BE49-F238E27FC236}">
                <a16:creationId xmlns:a16="http://schemas.microsoft.com/office/drawing/2014/main" id="{8B043320-8317-9A95-DFB7-ACA479926B8A}"/>
              </a:ext>
            </a:extLst>
          </p:cNvPr>
          <p:cNvSpPr/>
          <p:nvPr/>
        </p:nvSpPr>
        <p:spPr>
          <a:xfrm>
            <a:off x="3420000" y="1862564"/>
            <a:ext cx="919523" cy="1369480"/>
          </a:xfrm>
          <a:prstGeom prst="leftBrace">
            <a:avLst>
              <a:gd name="adj1" fmla="val 0"/>
              <a:gd name="adj2" fmla="val 2769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5C449AC-06DB-7F3E-D68E-8F585FF22C89}"/>
              </a:ext>
            </a:extLst>
          </p:cNvPr>
          <p:cNvGrpSpPr/>
          <p:nvPr/>
        </p:nvGrpSpPr>
        <p:grpSpPr>
          <a:xfrm>
            <a:off x="8405820" y="3995234"/>
            <a:ext cx="2572457" cy="400110"/>
            <a:chOff x="8241015" y="3987616"/>
            <a:chExt cx="2572457" cy="40011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34E9CCA-199D-F8CE-C300-50B7CEED2163}"/>
                </a:ext>
              </a:extLst>
            </p:cNvPr>
            <p:cNvSpPr/>
            <p:nvPr/>
          </p:nvSpPr>
          <p:spPr>
            <a:xfrm>
              <a:off x="8241015" y="4044241"/>
              <a:ext cx="2544972" cy="2868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E41B993-DA4F-5223-30DA-C1AC0E6A53E1}"/>
                </a:ext>
              </a:extLst>
            </p:cNvPr>
            <p:cNvSpPr txBox="1"/>
            <p:nvPr/>
          </p:nvSpPr>
          <p:spPr>
            <a:xfrm>
              <a:off x="8241015" y="3987616"/>
              <a:ext cx="2572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= ~240,000 cy per year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9341E544-6E5B-0171-58BB-ED18C4FD3F60}"/>
              </a:ext>
            </a:extLst>
          </p:cNvPr>
          <p:cNvSpPr txBox="1"/>
          <p:nvPr/>
        </p:nvSpPr>
        <p:spPr>
          <a:xfrm>
            <a:off x="251596" y="1411982"/>
            <a:ext cx="1046440" cy="2835811"/>
          </a:xfrm>
          <a:prstGeom prst="rect">
            <a:avLst/>
          </a:prstGeom>
          <a:solidFill>
            <a:schemeClr val="accent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NOURISHMENT STATS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ECB877C-EAE0-84DE-0073-B4BDB1910907}"/>
              </a:ext>
            </a:extLst>
          </p:cNvPr>
          <p:cNvSpPr txBox="1"/>
          <p:nvPr/>
        </p:nvSpPr>
        <p:spPr>
          <a:xfrm>
            <a:off x="5464937" y="2817317"/>
            <a:ext cx="29105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Supplemental County events</a:t>
            </a:r>
          </a:p>
          <a:p>
            <a:r>
              <a:rPr lang="en-US" sz="2800" b="1" dirty="0"/>
              <a:t>900,000 cy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5EB6691-924B-96BC-DFC7-CF5D1664878C}"/>
              </a:ext>
            </a:extLst>
          </p:cNvPr>
          <p:cNvGrpSpPr/>
          <p:nvPr/>
        </p:nvGrpSpPr>
        <p:grpSpPr>
          <a:xfrm>
            <a:off x="1396948" y="3300722"/>
            <a:ext cx="2511978" cy="369332"/>
            <a:chOff x="1396948" y="3300722"/>
            <a:chExt cx="2511978" cy="36933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605BF28-FEF8-3DC6-C98F-51B0A4067C90}"/>
                </a:ext>
              </a:extLst>
            </p:cNvPr>
            <p:cNvSpPr/>
            <p:nvPr/>
          </p:nvSpPr>
          <p:spPr>
            <a:xfrm>
              <a:off x="1503482" y="3346572"/>
              <a:ext cx="2332633" cy="2868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0C6673C-4CB2-4A9F-29A6-770349F0789C}"/>
                </a:ext>
              </a:extLst>
            </p:cNvPr>
            <p:cNvSpPr txBox="1"/>
            <p:nvPr/>
          </p:nvSpPr>
          <p:spPr>
            <a:xfrm>
              <a:off x="1396948" y="3300722"/>
              <a:ext cx="25119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= ~140,000 cy per year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7057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19BC3D-940F-5A36-C811-D4D2BDC5C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5723"/>
            <a:ext cx="11049000" cy="4801240"/>
          </a:xfrm>
        </p:spPr>
        <p:txBody>
          <a:bodyPr/>
          <a:lstStyle/>
          <a:p>
            <a:r>
              <a:rPr lang="en-US" dirty="0"/>
              <a:t>March – May 2023</a:t>
            </a:r>
          </a:p>
          <a:p>
            <a:r>
              <a:rPr lang="en-US" dirty="0"/>
              <a:t>Placed ~490,000 cy across ~1.4 miles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CC7378-9588-EC58-88C1-A2C34E211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Federal Nourishment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193DB-44B5-6C24-AB01-81ADEC746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Taylor Engineering </a:t>
            </a:r>
            <a:r>
              <a:rPr lang="en-US">
                <a:solidFill>
                  <a:srgbClr val="8CB777"/>
                </a:solidFill>
              </a:rPr>
              <a:t>|</a:t>
            </a:r>
            <a:r>
              <a:rPr lang="en-US"/>
              <a:t> </a:t>
            </a:r>
            <a:fld id="{600D3F8A-5A50-40AD-938B-050757F6A97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E05664-0345-5C47-A60B-DD82C58DD0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7224" y="298136"/>
            <a:ext cx="4468368" cy="33512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348D61-D5D1-DD19-56AB-E1D1E8439F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408" y="2470027"/>
            <a:ext cx="4893813" cy="36703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1B6C399-F28C-6E17-4A47-B4B2E8C520B5}"/>
              </a:ext>
            </a:extLst>
          </p:cNvPr>
          <p:cNvSpPr txBox="1"/>
          <p:nvPr/>
        </p:nvSpPr>
        <p:spPr>
          <a:xfrm>
            <a:off x="131850" y="2569982"/>
            <a:ext cx="3504729" cy="306467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Fort Pierce Beach Pre-Construction Condition 2023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5101AFB-8315-C0BF-EA8D-63017654C7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947" y="3112962"/>
            <a:ext cx="4800601" cy="360045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8E80245-E4AC-250B-8AB9-9842B90AB57D}"/>
              </a:ext>
            </a:extLst>
          </p:cNvPr>
          <p:cNvSpPr txBox="1"/>
          <p:nvPr/>
        </p:nvSpPr>
        <p:spPr>
          <a:xfrm>
            <a:off x="4444770" y="6327225"/>
            <a:ext cx="3574623" cy="306467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Fort Pierce Beach Post-Construction Condition 2023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A9DA3D-FFDF-262F-7F9A-578873D32FAF}"/>
              </a:ext>
            </a:extLst>
          </p:cNvPr>
          <p:cNvSpPr txBox="1"/>
          <p:nvPr/>
        </p:nvSpPr>
        <p:spPr>
          <a:xfrm>
            <a:off x="7410474" y="383714"/>
            <a:ext cx="3015788" cy="306467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Fort Pierce Beach During Construction 2023</a:t>
            </a:r>
          </a:p>
        </p:txBody>
      </p:sp>
    </p:spTree>
    <p:extLst>
      <p:ext uri="{BB962C8B-B14F-4D97-AF65-F5344CB8AC3E}">
        <p14:creationId xmlns:p14="http://schemas.microsoft.com/office/powerpoint/2010/main" val="3916469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F3D10-7C91-133B-AC95-AFFCF8B69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D8493-B2A2-316B-B1FD-EF526B25E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375723"/>
            <a:ext cx="6495394" cy="1018831"/>
          </a:xfrm>
        </p:spPr>
        <p:txBody>
          <a:bodyPr/>
          <a:lstStyle/>
          <a:p>
            <a:r>
              <a:rPr lang="en-US" dirty="0"/>
              <a:t>Planned 2025 USACE nourishment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3A8954-D747-08FB-3242-463EDD1E9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Federal Nourishment</a:t>
            </a:r>
          </a:p>
        </p:txBody>
      </p:sp>
      <p:pic>
        <p:nvPicPr>
          <p:cNvPr id="10" name="Picture 9" descr="A sandy beach with waves crashing on the shore&#10;&#10;AI-generated content may be incorrect.">
            <a:extLst>
              <a:ext uri="{FF2B5EF4-FFF2-40B4-BE49-F238E27FC236}">
                <a16:creationId xmlns:a16="http://schemas.microsoft.com/office/drawing/2014/main" id="{D4DD5A4C-0CE2-91FB-8677-53806673E9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458" y="2946992"/>
            <a:ext cx="4937760" cy="3703320"/>
          </a:xfrm>
          <a:prstGeom prst="rect">
            <a:avLst/>
          </a:prstGeom>
        </p:spPr>
      </p:pic>
      <p:pic>
        <p:nvPicPr>
          <p:cNvPr id="8" name="Picture 7" descr="A beach with grass and houses&#10;&#10;AI-generated content may be incorrect.">
            <a:extLst>
              <a:ext uri="{FF2B5EF4-FFF2-40B4-BE49-F238E27FC236}">
                <a16:creationId xmlns:a16="http://schemas.microsoft.com/office/drawing/2014/main" id="{A88DCFB6-5282-FCCB-00D6-857B0171C9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876" y="207688"/>
            <a:ext cx="5072724" cy="38045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80CB4F5-E896-64C2-DD8C-4DD08D2CA542}"/>
              </a:ext>
            </a:extLst>
          </p:cNvPr>
          <p:cNvSpPr txBox="1"/>
          <p:nvPr/>
        </p:nvSpPr>
        <p:spPr>
          <a:xfrm>
            <a:off x="6695699" y="3858997"/>
            <a:ext cx="3078848" cy="306467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Fort Pierce Beach February 2025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0482D-6BA4-58DC-A0A8-83A5ACD36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Taylor Engineering </a:t>
            </a:r>
            <a:r>
              <a:rPr lang="en-US" dirty="0">
                <a:solidFill>
                  <a:srgbClr val="8CB777"/>
                </a:solidFill>
              </a:rPr>
              <a:t>|</a:t>
            </a:r>
            <a:r>
              <a:rPr lang="en-US" dirty="0"/>
              <a:t> </a:t>
            </a:r>
            <a:fld id="{600D3F8A-5A50-40AD-938B-050757F6A97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444D5D8-8E58-9CAB-7D9C-2F36E5293278}"/>
              </a:ext>
            </a:extLst>
          </p:cNvPr>
          <p:cNvSpPr txBox="1">
            <a:spLocks/>
          </p:cNvSpPr>
          <p:nvPr/>
        </p:nvSpPr>
        <p:spPr>
          <a:xfrm>
            <a:off x="441864" y="1822732"/>
            <a:ext cx="5460829" cy="2045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C7E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C7E"/>
              </a:buClr>
              <a:buSzPct val="70000"/>
              <a:buFont typeface="Wingdings" panose="05000000000000000000" pitchFamily="2" charset="2"/>
              <a:buChar char="Ø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C7E"/>
              </a:buClr>
              <a:buSzPct val="7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C7E"/>
              </a:buClr>
              <a:buSzPct val="70000"/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C7E"/>
              </a:buClr>
              <a:buSzPct val="70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First solicitation (October 2024)– </a:t>
            </a:r>
            <a:r>
              <a:rPr lang="en-US" dirty="0">
                <a:solidFill>
                  <a:schemeClr val="accent1"/>
                </a:solidFill>
              </a:rPr>
              <a:t>no bids received</a:t>
            </a:r>
          </a:p>
          <a:p>
            <a:pPr lvl="1"/>
            <a:r>
              <a:rPr lang="en-US" dirty="0"/>
              <a:t>Second solicitation (January 2025)– bids </a:t>
            </a:r>
            <a:r>
              <a:rPr lang="en-US" dirty="0">
                <a:solidFill>
                  <a:schemeClr val="accent1"/>
                </a:solidFill>
              </a:rPr>
              <a:t>2x government estimate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6172C7A-B064-FBED-8F8F-F706D2409A27}"/>
              </a:ext>
            </a:extLst>
          </p:cNvPr>
          <p:cNvSpPr txBox="1">
            <a:spLocks/>
          </p:cNvSpPr>
          <p:nvPr/>
        </p:nvSpPr>
        <p:spPr>
          <a:xfrm>
            <a:off x="441864" y="3867807"/>
            <a:ext cx="4727940" cy="1859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C7E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C7E"/>
              </a:buClr>
              <a:buSzPct val="70000"/>
              <a:buFont typeface="Wingdings" panose="05000000000000000000" pitchFamily="2" charset="2"/>
              <a:buChar char="Ø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C7E"/>
              </a:buClr>
              <a:buSzPct val="7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C7E"/>
              </a:buClr>
              <a:buSzPct val="70000"/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C7E"/>
              </a:buClr>
              <a:buSzPct val="70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Project </a:t>
            </a:r>
            <a:r>
              <a:rPr lang="en-US" b="1" dirty="0">
                <a:solidFill>
                  <a:schemeClr val="accent1"/>
                </a:solidFill>
              </a:rPr>
              <a:t>postponed</a:t>
            </a:r>
            <a:r>
              <a:rPr lang="en-US" dirty="0"/>
              <a:t> 1 year</a:t>
            </a:r>
          </a:p>
          <a:p>
            <a:r>
              <a:rPr lang="en-US" dirty="0"/>
              <a:t>Erosion too close for comfort going into hurricane season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7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D3789-3FA4-108F-418E-5BC04312B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each with people sitting on it&#10;&#10;AI-generated content may be incorrect.">
            <a:extLst>
              <a:ext uri="{FF2B5EF4-FFF2-40B4-BE49-F238E27FC236}">
                <a16:creationId xmlns:a16="http://schemas.microsoft.com/office/drawing/2014/main" id="{D59127D5-56FE-2E2A-9651-C94509DDD2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5114" y="3866807"/>
            <a:ext cx="3974393" cy="2980795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36B885-72BF-3F46-DAC9-A19CF225A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5723"/>
            <a:ext cx="7683062" cy="4801240"/>
          </a:xfrm>
        </p:spPr>
        <p:txBody>
          <a:bodyPr/>
          <a:lstStyle/>
          <a:p>
            <a:r>
              <a:rPr lang="en-US" dirty="0"/>
              <a:t>Pivot from dredging project to </a:t>
            </a:r>
            <a:r>
              <a:rPr lang="en-US" b="1" dirty="0">
                <a:solidFill>
                  <a:schemeClr val="accent1"/>
                </a:solidFill>
              </a:rPr>
              <a:t>emergency truck haul project </a:t>
            </a:r>
            <a:r>
              <a:rPr lang="en-US" dirty="0"/>
              <a:t>before the summer season</a:t>
            </a:r>
          </a:p>
          <a:p>
            <a:pPr lvl="1"/>
            <a:r>
              <a:rPr lang="en-US" dirty="0"/>
              <a:t>Contractor mobilized </a:t>
            </a:r>
            <a:r>
              <a:rPr lang="en-US" dirty="0">
                <a:solidFill>
                  <a:schemeClr val="accent1"/>
                </a:solidFill>
              </a:rPr>
              <a:t>within 1 month </a:t>
            </a:r>
            <a:r>
              <a:rPr lang="en-US" dirty="0"/>
              <a:t>after postponed project</a:t>
            </a:r>
          </a:p>
          <a:p>
            <a:pPr lvl="1"/>
            <a:r>
              <a:rPr lang="en-US" dirty="0"/>
              <a:t>March – April 2025; placement of ~95,000 cy in the erosion hot spot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899B9B-1F88-CB13-E890-E493D7B7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Emergency Truck Haul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D6789-6A82-1B83-7636-AE16045CD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Taylor Engineering </a:t>
            </a:r>
            <a:r>
              <a:rPr lang="en-US">
                <a:solidFill>
                  <a:srgbClr val="8CB777"/>
                </a:solidFill>
              </a:rPr>
              <a:t>|</a:t>
            </a:r>
            <a:r>
              <a:rPr lang="en-US"/>
              <a:t> </a:t>
            </a:r>
            <a:fld id="{600D3F8A-5A50-40AD-938B-050757F6A97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A sandy beach with grass and water&#10;&#10;AI-generated content may be incorrect.">
            <a:extLst>
              <a:ext uri="{FF2B5EF4-FFF2-40B4-BE49-F238E27FC236}">
                <a16:creationId xmlns:a16="http://schemas.microsoft.com/office/drawing/2014/main" id="{C1EC9577-C352-EAAC-C44C-2248CE3DCE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359" y="3866808"/>
            <a:ext cx="3974392" cy="29807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84295B-EDA6-430C-0981-DB7D2C1D5FAE}"/>
              </a:ext>
            </a:extLst>
          </p:cNvPr>
          <p:cNvSpPr txBox="1"/>
          <p:nvPr/>
        </p:nvSpPr>
        <p:spPr>
          <a:xfrm>
            <a:off x="1518351" y="3950314"/>
            <a:ext cx="3487158" cy="306467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Fort Pierce Beach Pre-Construction Condition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523AD-15B8-43AB-32A1-BB4C36B92E49}"/>
              </a:ext>
            </a:extLst>
          </p:cNvPr>
          <p:cNvSpPr txBox="1"/>
          <p:nvPr/>
        </p:nvSpPr>
        <p:spPr>
          <a:xfrm>
            <a:off x="5848441" y="3950314"/>
            <a:ext cx="3606030" cy="306467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Fort Pierce Beach Post-Construction Condition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2ADE47-4E4B-D277-7E3A-38FFD1DB82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4027" y="1336386"/>
            <a:ext cx="4350960" cy="23084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57C032-A390-E478-5DD3-81585CB7E4C6}"/>
              </a:ext>
            </a:extLst>
          </p:cNvPr>
          <p:cNvSpPr txBox="1"/>
          <p:nvPr/>
        </p:nvSpPr>
        <p:spPr>
          <a:xfrm>
            <a:off x="7651456" y="3279675"/>
            <a:ext cx="2622701" cy="306467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Fort Pierce Beach Construction 2025</a:t>
            </a:r>
          </a:p>
        </p:txBody>
      </p:sp>
    </p:spTree>
    <p:extLst>
      <p:ext uri="{BB962C8B-B14F-4D97-AF65-F5344CB8AC3E}">
        <p14:creationId xmlns:p14="http://schemas.microsoft.com/office/powerpoint/2010/main" val="2944566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F12A0-DC4B-3B35-3021-738A55BB5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hill&#10;&#10;AI-generated content may be incorrect.">
            <a:extLst>
              <a:ext uri="{FF2B5EF4-FFF2-40B4-BE49-F238E27FC236}">
                <a16:creationId xmlns:a16="http://schemas.microsoft.com/office/drawing/2014/main" id="{602D208C-0E73-DC9C-C3C5-C16874BE27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0720" y="1912412"/>
            <a:ext cx="3606800" cy="480906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815D4C-73DD-0D10-9EBA-370C48300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885" y="1375723"/>
            <a:ext cx="11003915" cy="536689"/>
          </a:xfrm>
        </p:spPr>
        <p:txBody>
          <a:bodyPr/>
          <a:lstStyle/>
          <a:p>
            <a:r>
              <a:rPr lang="en-US" dirty="0"/>
              <a:t>USACE held </a:t>
            </a:r>
            <a:r>
              <a:rPr lang="en-US" dirty="0">
                <a:solidFill>
                  <a:schemeClr val="accent1"/>
                </a:solidFill>
              </a:rPr>
              <a:t>Industry Day</a:t>
            </a:r>
            <a:r>
              <a:rPr lang="en-US" dirty="0"/>
              <a:t>– </a:t>
            </a:r>
            <a:r>
              <a:rPr lang="en-US" i="1" dirty="0"/>
              <a:t>Consolidate projects? Bid all separately?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D256A4-94BB-20EF-1C75-B65D7D893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 Federal Nourishment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B32AD9-8C38-DD7F-0302-BB87FE9C966F}"/>
              </a:ext>
            </a:extLst>
          </p:cNvPr>
          <p:cNvSpPr txBox="1"/>
          <p:nvPr/>
        </p:nvSpPr>
        <p:spPr>
          <a:xfrm>
            <a:off x="9692641" y="6385682"/>
            <a:ext cx="1746503" cy="306467"/>
          </a:xfrm>
          <a:prstGeom prst="roundRect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66034-0305-ABB8-73C1-AE4EDF1C1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Taylor Engineering </a:t>
            </a:r>
            <a:r>
              <a:rPr lang="en-US">
                <a:solidFill>
                  <a:srgbClr val="8CB777"/>
                </a:solidFill>
              </a:rPr>
              <a:t>|</a:t>
            </a:r>
            <a:r>
              <a:rPr lang="en-US"/>
              <a:t> </a:t>
            </a:r>
            <a:fld id="{600D3F8A-5A50-40AD-938B-050757F6A97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 descr="A yellow sign on a fence next to a red box&#10;&#10;AI-generated content may be incorrect.">
            <a:extLst>
              <a:ext uri="{FF2B5EF4-FFF2-40B4-BE49-F238E27FC236}">
                <a16:creationId xmlns:a16="http://schemas.microsoft.com/office/drawing/2014/main" id="{000808E1-9AF6-53E3-6DD8-4A827795777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885" y="2970254"/>
            <a:ext cx="3770630" cy="3746423"/>
          </a:xfrm>
          <a:prstGeom prst="rect">
            <a:avLst/>
          </a:prstGeom>
        </p:spPr>
      </p:pic>
      <p:pic>
        <p:nvPicPr>
          <p:cNvPr id="12" name="Picture 11" descr="A sandy beach with a body of water&#10;&#10;AI-generated content may be incorrect.">
            <a:extLst>
              <a:ext uri="{FF2B5EF4-FFF2-40B4-BE49-F238E27FC236}">
                <a16:creationId xmlns:a16="http://schemas.microsoft.com/office/drawing/2014/main" id="{23815259-30B6-0961-7172-CB0E7B15F9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287" y="3315967"/>
            <a:ext cx="3814661" cy="28609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F72C7A7-9B78-4F81-016E-7BEE5C66B403}"/>
              </a:ext>
            </a:extLst>
          </p:cNvPr>
          <p:cNvSpPr txBox="1"/>
          <p:nvPr/>
        </p:nvSpPr>
        <p:spPr>
          <a:xfrm>
            <a:off x="231929" y="3060578"/>
            <a:ext cx="2927831" cy="306467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Fort Pierce Beach Closure Due to Erosion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153A7F-14C5-611A-8FE1-727DD36B02AA}"/>
              </a:ext>
            </a:extLst>
          </p:cNvPr>
          <p:cNvSpPr txBox="1"/>
          <p:nvPr/>
        </p:nvSpPr>
        <p:spPr>
          <a:xfrm>
            <a:off x="4238471" y="5505688"/>
            <a:ext cx="2927831" cy="306467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Fort Pierce Beach January 2026 Condition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171CD4-0794-053F-1FFA-4ABAC3491ECF}"/>
              </a:ext>
            </a:extLst>
          </p:cNvPr>
          <p:cNvSpPr txBox="1"/>
          <p:nvPr/>
        </p:nvSpPr>
        <p:spPr>
          <a:xfrm>
            <a:off x="8211031" y="2030968"/>
            <a:ext cx="2927831" cy="306467"/>
          </a:xfrm>
          <a:prstGeom prst="roundRect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Fort Pierce Beach January 2026 Condition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AF612E3-4E70-4555-69F8-B6A1E6708E2E}"/>
              </a:ext>
            </a:extLst>
          </p:cNvPr>
          <p:cNvSpPr txBox="1">
            <a:spLocks/>
          </p:cNvSpPr>
          <p:nvPr/>
        </p:nvSpPr>
        <p:spPr>
          <a:xfrm>
            <a:off x="349885" y="1800490"/>
            <a:ext cx="7768063" cy="1684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C7E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C7E"/>
              </a:buClr>
              <a:buSzPct val="70000"/>
              <a:buFont typeface="Wingdings" panose="05000000000000000000" pitchFamily="2" charset="2"/>
              <a:buChar char="Ø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C7E"/>
              </a:buClr>
              <a:buSzPct val="7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C7E"/>
              </a:buClr>
              <a:buSzPct val="70000"/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C7E"/>
              </a:buClr>
              <a:buSzPct val="70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Bids received! Anticipated mobilization late March 2026</a:t>
            </a:r>
            <a:r>
              <a:rPr lang="en-US" i="1" dirty="0"/>
              <a:t> (not soon enough…)</a:t>
            </a:r>
            <a:r>
              <a:rPr lang="en-US" dirty="0"/>
              <a:t>; planned placement of ~400,000 cy across ~ 1 mile</a:t>
            </a:r>
          </a:p>
        </p:txBody>
      </p:sp>
    </p:spTree>
    <p:extLst>
      <p:ext uri="{BB962C8B-B14F-4D97-AF65-F5344CB8AC3E}">
        <p14:creationId xmlns:p14="http://schemas.microsoft.com/office/powerpoint/2010/main" val="157293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TE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7E"/>
      </a:accent1>
      <a:accent2>
        <a:srgbClr val="8CB777"/>
      </a:accent2>
      <a:accent3>
        <a:srgbClr val="FF9966"/>
      </a:accent3>
      <a:accent4>
        <a:srgbClr val="6699CC"/>
      </a:accent4>
      <a:accent5>
        <a:srgbClr val="CC99CC"/>
      </a:accent5>
      <a:accent6>
        <a:srgbClr val="547E5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Slides Template.potx" id="{B0CCDF4B-F2C1-4B83-9F15-9186E74BC340}" vid="{DA63BDCE-9EC4-4227-BBCD-398467B2F8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Slides Template</Template>
  <TotalTime>8392</TotalTime>
  <Words>1747</Words>
  <Application>Microsoft Office PowerPoint</Application>
  <PresentationFormat>Widescreen</PresentationFormat>
  <Paragraphs>338</Paragraphs>
  <Slides>34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Courier New</vt:lpstr>
      <vt:lpstr>Times New Roman</vt:lpstr>
      <vt:lpstr>Wingdings</vt:lpstr>
      <vt:lpstr>Theme1</vt:lpstr>
      <vt:lpstr>PowerPoint Presentation</vt:lpstr>
      <vt:lpstr>Purpose and Presentation Outline</vt:lpstr>
      <vt:lpstr>Fort Pierce Beach</vt:lpstr>
      <vt:lpstr>Fort Pierce Project Background</vt:lpstr>
      <vt:lpstr>Fort Pierce Project Background</vt:lpstr>
      <vt:lpstr>2023 Federal Nourishment</vt:lpstr>
      <vt:lpstr>2025 Federal Nourishment</vt:lpstr>
      <vt:lpstr>2025 Emergency Truck Haul</vt:lpstr>
      <vt:lpstr>2026 Federal Nourishment</vt:lpstr>
      <vt:lpstr>Lessons Learned &amp; Proactive Project Management</vt:lpstr>
      <vt:lpstr>Lessons Learned &amp; Proactive Project Management</vt:lpstr>
      <vt:lpstr>Lessons Learned &amp; Proactive Project Management</vt:lpstr>
      <vt:lpstr>Volusia County Beaches</vt:lpstr>
      <vt:lpstr>Volusia County Beaches</vt:lpstr>
      <vt:lpstr>Volusia County Beaches</vt:lpstr>
      <vt:lpstr>Path to Stability</vt:lpstr>
      <vt:lpstr>Path to Stability</vt:lpstr>
      <vt:lpstr>Path to Stability</vt:lpstr>
      <vt:lpstr>WHERE Risk Assessment – Methodology</vt:lpstr>
      <vt:lpstr>Geospatial Analysis</vt:lpstr>
      <vt:lpstr>Risk Assessment – Results</vt:lpstr>
      <vt:lpstr>WHAT Shoreline Alternatives Analysis</vt:lpstr>
      <vt:lpstr>Shoreline Alternatives Analysis – Methodology</vt:lpstr>
      <vt:lpstr>Outreach and Engagement</vt:lpstr>
      <vt:lpstr>Volusia’s Path Toward Stability</vt:lpstr>
      <vt:lpstr>Martin County SPP</vt:lpstr>
      <vt:lpstr>Martin County Shore Protection Project (SPP)</vt:lpstr>
      <vt:lpstr>Beach Nourishment History</vt:lpstr>
      <vt:lpstr>Project Design Parameters</vt:lpstr>
      <vt:lpstr>Water Level History and Projections</vt:lpstr>
      <vt:lpstr>Water Level History and Projections</vt:lpstr>
      <vt:lpstr>Alternatives Analysis</vt:lpstr>
      <vt:lpstr>Successes and Lessons Learned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McClain</dc:creator>
  <cp:lastModifiedBy>Vilacoba, Karl</cp:lastModifiedBy>
  <cp:revision>389</cp:revision>
  <dcterms:created xsi:type="dcterms:W3CDTF">2024-04-08T16:26:22Z</dcterms:created>
  <dcterms:modified xsi:type="dcterms:W3CDTF">2026-03-30T15:00:20Z</dcterms:modified>
</cp:coreProperties>
</file>