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 id="2147483677" r:id="rId4"/>
    <p:sldMasterId id="2147483680" r:id="rId5"/>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6858000" type="screen4x3"/>
  <p:notesSz cx="7010400" cy="9296400"/>
  <p:embeddedFontLs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F6yW8mWl2iCbb/oStkDV5Rp9D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Ginth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01" autoAdjust="0"/>
    <p:restoredTop sz="88889" autoAdjust="0"/>
  </p:normalViewPr>
  <p:slideViewPr>
    <p:cSldViewPr snapToGrid="0">
      <p:cViewPr varScale="1">
        <p:scale>
          <a:sx n="111" d="100"/>
          <a:sy n="111" d="100"/>
        </p:scale>
        <p:origin x="11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3-03T13:53:02.153" idx="1">
    <p:pos x="3092" y="2283"/>
    <p:text>USS Wasp - 2017</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1SU4p-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145" cy="465743"/>
          </a:xfrm>
          <a:prstGeom prst="rect">
            <a:avLst/>
          </a:prstGeom>
          <a:noFill/>
          <a:ln>
            <a:noFill/>
          </a:ln>
        </p:spPr>
        <p:txBody>
          <a:bodyPr spcFirstLastPara="1" wrap="square" lIns="88125" tIns="44050" rIns="88125" bIns="440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734" y="0"/>
            <a:ext cx="3038145" cy="465743"/>
          </a:xfrm>
          <a:prstGeom prst="rect">
            <a:avLst/>
          </a:prstGeom>
          <a:noFill/>
          <a:ln>
            <a:noFill/>
          </a:ln>
        </p:spPr>
        <p:txBody>
          <a:bodyPr spcFirstLastPara="1" wrap="square" lIns="88125" tIns="44050" rIns="88125" bIns="440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0658"/>
            <a:ext cx="3038145" cy="465742"/>
          </a:xfrm>
          <a:prstGeom prst="rect">
            <a:avLst/>
          </a:prstGeom>
          <a:noFill/>
          <a:ln>
            <a:noFill/>
          </a:ln>
        </p:spPr>
        <p:txBody>
          <a:bodyPr spcFirstLastPara="1" wrap="square" lIns="88125" tIns="44050" rIns="88125" bIns="440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734" y="8830658"/>
            <a:ext cx="3038145" cy="465742"/>
          </a:xfrm>
          <a:prstGeom prst="rect">
            <a:avLst/>
          </a:prstGeom>
          <a:noFill/>
          <a:ln>
            <a:noFill/>
          </a:ln>
        </p:spPr>
        <p:txBody>
          <a:bodyPr spcFirstLastPara="1" wrap="square" lIns="88125" tIns="44050" rIns="88125" bIns="440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ba072a1ba3_24_42:notes"/>
          <p:cNvSpPr>
            <a:spLocks noGrp="1" noRot="1" noChangeAspect="1"/>
          </p:cNvSpPr>
          <p:nvPr>
            <p:ph type="sldImg" idx="2"/>
          </p:nvPr>
        </p:nvSpPr>
        <p:spPr>
          <a:xfrm>
            <a:off x="-2463800" y="0"/>
            <a:ext cx="7227888" cy="5422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g3ba072a1ba3_24_42:notes"/>
          <p:cNvSpPr txBox="1">
            <a:spLocks noGrp="1"/>
          </p:cNvSpPr>
          <p:nvPr>
            <p:ph type="body" idx="1"/>
          </p:nvPr>
        </p:nvSpPr>
        <p:spPr>
          <a:xfrm>
            <a:off x="0" y="0"/>
            <a:ext cx="2300000" cy="54222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100"/>
              <a:t>After Superstorm Sandy, NWSE wanted to address resilience needs through living shorelines, coastal restoration, and Nature-based solutions, so programming at NWSE evolved to incorporate NbS in the form of oyster castles set with oyster larvae that would provide wave attenuation and habitat.</a:t>
            </a:r>
            <a:endParaRPr sz="1100"/>
          </a:p>
          <a:p>
            <a:pPr marL="0" marR="0" lvl="0" indent="0" algn="l" rtl="0">
              <a:lnSpc>
                <a:spcPct val="100000"/>
              </a:lnSpc>
              <a:spcBef>
                <a:spcPts val="0"/>
              </a:spcBef>
              <a:spcAft>
                <a:spcPts val="0"/>
              </a:spcAft>
              <a:buSzPts val="1100"/>
              <a:buNone/>
            </a:pPr>
            <a:endParaRPr sz="1100"/>
          </a:p>
          <a:p>
            <a:pPr marL="0" marR="0" lvl="0" indent="0" algn="l" rtl="0">
              <a:lnSpc>
                <a:spcPct val="100000"/>
              </a:lnSpc>
              <a:spcBef>
                <a:spcPts val="0"/>
              </a:spcBef>
              <a:spcAft>
                <a:spcPts val="0"/>
              </a:spcAft>
              <a:buSzPts val="1100"/>
              <a:buNone/>
            </a:pPr>
            <a:r>
              <a:rPr lang="en-US" sz="1100"/>
              <a:t>Approximately 800 oyster castles set with shell and over 500,000 juveniles and oyster seed have been planted since 2012. </a:t>
            </a:r>
            <a:endParaRPr sz="1100"/>
          </a:p>
          <a:p>
            <a:pPr marL="0" marR="0" lvl="0" indent="0" algn="l" rtl="0">
              <a:lnSpc>
                <a:spcPct val="100000"/>
              </a:lnSpc>
              <a:spcBef>
                <a:spcPts val="0"/>
              </a:spcBef>
              <a:spcAft>
                <a:spcPts val="0"/>
              </a:spcAft>
              <a:buSzPts val="1100"/>
              <a:buNone/>
            </a:pPr>
            <a:endParaRPr sz="1100"/>
          </a:p>
          <a:p>
            <a:pPr marL="0" marR="0" lvl="0" indent="0" algn="l" rtl="0">
              <a:lnSpc>
                <a:spcPct val="100000"/>
              </a:lnSpc>
              <a:spcBef>
                <a:spcPts val="0"/>
              </a:spcBef>
              <a:spcAft>
                <a:spcPts val="0"/>
              </a:spcAft>
              <a:buSzPts val="1100"/>
              <a:buNone/>
            </a:pPr>
            <a:r>
              <a:rPr lang="en-US" sz="1100"/>
              <a:t>The ongoing projects at NWSE offer a valuable opportunity to evaluate the effectiveness of NbS as shoreline protection strategies in an urban environment. </a:t>
            </a:r>
            <a:endParaRPr sz="1100"/>
          </a:p>
          <a:p>
            <a:pPr marL="0" marR="0" lvl="0" indent="0" algn="l" rtl="0">
              <a:lnSpc>
                <a:spcPct val="100000"/>
              </a:lnSpc>
              <a:spcBef>
                <a:spcPts val="0"/>
              </a:spcBef>
              <a:spcAft>
                <a:spcPts val="0"/>
              </a:spcAft>
              <a:buSzPts val="1100"/>
              <a:buNone/>
            </a:pPr>
            <a:endParaRPr sz="1100"/>
          </a:p>
          <a:p>
            <a:pPr marL="0" marR="0" lvl="0" indent="0" algn="l" rtl="0">
              <a:lnSpc>
                <a:spcPct val="100000"/>
              </a:lnSpc>
              <a:spcBef>
                <a:spcPts val="0"/>
              </a:spcBef>
              <a:spcAft>
                <a:spcPts val="0"/>
              </a:spcAft>
              <a:buSzPts val="1100"/>
              <a:buNone/>
            </a:pPr>
            <a:r>
              <a:rPr lang="en-US" sz="1100"/>
              <a:t>Project designs are based on site assessment findings and the site-specific conditions of NWSE, which Kevin will discuss.</a:t>
            </a:r>
            <a:endParaRPr sz="1100"/>
          </a:p>
          <a:p>
            <a:pPr marL="0" marR="0" lvl="0" indent="0" algn="l" rtl="0">
              <a:lnSpc>
                <a:spcPct val="100000"/>
              </a:lnSpc>
              <a:spcBef>
                <a:spcPts val="0"/>
              </a:spcBef>
              <a:spcAft>
                <a:spcPts val="0"/>
              </a:spcAft>
              <a:buSzPts val="1100"/>
              <a:buNone/>
            </a:pPr>
            <a:endParaRPr sz="1100"/>
          </a:p>
          <a:p>
            <a:pPr marL="0" marR="0" lvl="0" indent="0" algn="l" rtl="0">
              <a:lnSpc>
                <a:spcPct val="100000"/>
              </a:lnSpc>
              <a:spcBef>
                <a:spcPts val="0"/>
              </a:spcBef>
              <a:spcAft>
                <a:spcPts val="0"/>
              </a:spcAft>
              <a:buSzPts val="1100"/>
              <a:buNone/>
            </a:pPr>
            <a:r>
              <a:rPr lang="en-US" sz="1100"/>
              <a:t>As Harriet and Nick mentioned, numerous stakeholders and governmental entities are engaged in efforts that align with this project at the local, county, state, and federal level. These include regional coastal resilience planning studies, site-specific shoreline monitoring, and ecological design pilot projects. </a:t>
            </a:r>
            <a:endParaRPr sz="1100"/>
          </a:p>
          <a:p>
            <a:pPr marL="0" marR="0" lvl="0" indent="0" algn="l" rtl="0">
              <a:lnSpc>
                <a:spcPct val="100000"/>
              </a:lnSpc>
              <a:spcBef>
                <a:spcPts val="0"/>
              </a:spcBef>
              <a:spcAft>
                <a:spcPts val="0"/>
              </a:spcAft>
              <a:buSzPts val="1100"/>
              <a:buNone/>
            </a:pPr>
            <a:endParaRPr sz="1100"/>
          </a:p>
        </p:txBody>
      </p:sp>
      <p:sp>
        <p:nvSpPr>
          <p:cNvPr id="350" name="Google Shape;350;g3ba072a1ba3_24_42:notes"/>
          <p:cNvSpPr txBox="1">
            <a:spLocks noGrp="1"/>
          </p:cNvSpPr>
          <p:nvPr>
            <p:ph type="sldNum" idx="12"/>
          </p:nvPr>
        </p:nvSpPr>
        <p:spPr>
          <a:xfrm>
            <a:off x="0" y="0"/>
            <a:ext cx="2300000" cy="542222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ba072a1ba3_30_2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3ba072a1ba3_30_24:notes"/>
          <p:cNvSpPr txBox="1">
            <a:spLocks noGrp="1"/>
          </p:cNvSpPr>
          <p:nvPr>
            <p:ph type="body" idx="1"/>
          </p:nvPr>
        </p:nvSpPr>
        <p:spPr>
          <a:xfrm>
            <a:off x="701040" y="4473176"/>
            <a:ext cx="5608320" cy="36611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Activities at NWSE include: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Aquaculture operations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Reef building</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Reef monitoring</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Research</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Student and Community Engagement - woven through every part of our work</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ba072a1ba3_24_80:notes"/>
          <p:cNvSpPr txBox="1">
            <a:spLocks noGrp="1"/>
          </p:cNvSpPr>
          <p:nvPr>
            <p:ph type="body" idx="1"/>
          </p:nvPr>
        </p:nvSpPr>
        <p:spPr>
          <a:xfrm>
            <a:off x="701040" y="4415767"/>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A</a:t>
            </a:r>
            <a:r>
              <a:rPr lang="en-US">
                <a:solidFill>
                  <a:schemeClr val="dk1"/>
                </a:solidFill>
                <a:latin typeface="Calibri"/>
                <a:ea typeface="Calibri"/>
                <a:cs typeface="Calibri"/>
                <a:sym typeface="Calibri"/>
              </a:rPr>
              <a:t> lack of substrate and larvae </a:t>
            </a:r>
            <a:r>
              <a:rPr lang="en-US"/>
              <a:t>in the system </a:t>
            </a:r>
            <a:r>
              <a:rPr lang="en-US">
                <a:solidFill>
                  <a:schemeClr val="dk1"/>
                </a:solidFill>
                <a:latin typeface="Calibri"/>
                <a:ea typeface="Calibri"/>
                <a:cs typeface="Calibri"/>
                <a:sym typeface="Calibri"/>
              </a:rPr>
              <a:t>requires us to remote set onto shell or substrate prior to deploying reef elements. </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Due to regulatory restrictions, all oysters for NWSE projects are produced at the aquaculture facility, which is located on base. </a:t>
            </a:r>
            <a:endParaRPr/>
          </a:p>
          <a:p>
            <a:pPr marL="0" marR="0" lvl="0" indent="0" algn="l" rtl="0">
              <a:lnSpc>
                <a:spcPct val="100000"/>
              </a:lnSpc>
              <a:spcBef>
                <a:spcPts val="0"/>
              </a:spcBef>
              <a:spcAft>
                <a:spcPts val="0"/>
              </a:spcAft>
              <a:buClr>
                <a:srgbClr val="000000"/>
              </a:buClr>
              <a:buSzPts val="1100"/>
              <a:buFont typeface="Arial"/>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a:solidFill>
                  <a:schemeClr val="dk1"/>
                </a:solidFill>
                <a:latin typeface="Calibri"/>
                <a:ea typeface="Calibri"/>
                <a:cs typeface="Calibri"/>
                <a:sym typeface="Calibri"/>
              </a:rPr>
              <a:t>In addition to using oyster castles, we are beginning to incorporate biomimicry concepts and products into our projects, including 3D printed structures and proprietary structures from Natrx, Reefball Foundation, etc.</a:t>
            </a:r>
            <a:r>
              <a:rPr lang="en-US"/>
              <a:t>. Kevin will discuss some of these techniques in a bit.</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a:solidFill>
                  <a:srgbClr val="000000"/>
                </a:solidFill>
                <a:latin typeface="Calibri"/>
                <a:ea typeface="Calibri"/>
                <a:cs typeface="Calibri"/>
                <a:sym typeface="Calibri"/>
              </a:rPr>
              <a:t>This past year UCI collaborated with Monmouth U’s Art Department to develop 3D printed molds of various oyster reef topographies to include in our tanks and research plot. </a:t>
            </a:r>
            <a:endParaRPr/>
          </a:p>
          <a:p>
            <a:pPr marL="0" lvl="0" indent="0" algn="l" rtl="0">
              <a:lnSpc>
                <a:spcPct val="100000"/>
              </a:lnSpc>
              <a:spcBef>
                <a:spcPts val="0"/>
              </a:spcBef>
              <a:spcAft>
                <a:spcPts val="0"/>
              </a:spcAft>
              <a:buSzPts val="1100"/>
              <a:buNone/>
            </a:pPr>
            <a:endParaRPr/>
          </a:p>
        </p:txBody>
      </p:sp>
      <p:sp>
        <p:nvSpPr>
          <p:cNvPr id="392" name="Google Shape;392;g3ba072a1ba3_24_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ba072a1ba3_24_5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3ba072a1ba3_24_55:notes"/>
          <p:cNvSpPr txBox="1">
            <a:spLocks noGrp="1"/>
          </p:cNvSpPr>
          <p:nvPr>
            <p:ph type="body" idx="1"/>
          </p:nvPr>
        </p:nvSpPr>
        <p:spPr>
          <a:xfrm>
            <a:off x="701040" y="4473176"/>
            <a:ext cx="5608320" cy="3661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a:t>Reef building and project monitoring occurs at the NWSE Complex.</a:t>
            </a:r>
            <a:endParaRPr/>
          </a:p>
          <a:p>
            <a:pPr marL="0" marR="0" lvl="0" indent="0" algn="l" rtl="0">
              <a:lnSpc>
                <a:spcPct val="100000"/>
              </a:lnSpc>
              <a:spcBef>
                <a:spcPts val="0"/>
              </a:spcBef>
              <a:spcAft>
                <a:spcPts val="0"/>
              </a:spcAft>
              <a:buSzPts val="1100"/>
              <a:buNone/>
            </a:pPr>
            <a:endParaRPr/>
          </a:p>
          <a:p>
            <a:pPr marL="0" lvl="0" indent="0" algn="l" rtl="0">
              <a:spcBef>
                <a:spcPts val="0"/>
              </a:spcBef>
              <a:spcAft>
                <a:spcPts val="0"/>
              </a:spcAft>
              <a:buNone/>
            </a:pPr>
            <a:r>
              <a:rPr lang="en-US"/>
              <a:t>Reef Building - Design and implementation, permitting and vetting, careful coordination with NWSE Staff, vessel logistics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Project Monitoring - primarily done with instrumentation and SCUBA since the reef is subtidal. Many challenges, but partnerships help.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Research - aimed at understanding which NbS work best in an URBAN system</a:t>
            </a:r>
            <a:endParaRPr/>
          </a:p>
          <a:p>
            <a:pPr marL="0" lvl="0" indent="0" algn="l" rtl="0">
              <a:spcBef>
                <a:spcPts val="0"/>
              </a:spcBef>
              <a:spcAft>
                <a:spcPts val="0"/>
              </a:spcAft>
              <a:buClr>
                <a:schemeClr val="dk1"/>
              </a:buClr>
              <a:buFont typeface="Arial"/>
              <a:buNone/>
            </a:pPr>
            <a:endParaRPr/>
          </a:p>
          <a:p>
            <a:pPr marL="0" marR="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ba072a1ba3_24_3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3ba072a1ba3_24_33:notes"/>
          <p:cNvSpPr txBox="1">
            <a:spLocks noGrp="1"/>
          </p:cNvSpPr>
          <p:nvPr>
            <p:ph type="body" idx="1"/>
          </p:nvPr>
        </p:nvSpPr>
        <p:spPr>
          <a:xfrm>
            <a:off x="701040" y="4473176"/>
            <a:ext cx="5608320" cy="36611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r>
              <a:rPr lang="en-US">
                <a:solidFill>
                  <a:srgbClr val="002060"/>
                </a:solidFill>
              </a:rPr>
              <a:t>Capacity Building for identifying, prioritizing and planning community and ecosystem resilience projects is the necessary first step to understanding and identifying resilience needs that benefit all community stakeholders.</a:t>
            </a:r>
            <a:endParaRPr>
              <a:solidFill>
                <a:srgbClr val="002060"/>
              </a:solidFill>
            </a:endParaRPr>
          </a:p>
          <a:p>
            <a:pPr marL="0" lvl="0" indent="0" algn="l" rtl="0">
              <a:lnSpc>
                <a:spcPct val="115000"/>
              </a:lnSpc>
              <a:spcBef>
                <a:spcPts val="1200"/>
              </a:spcBef>
              <a:spcAft>
                <a:spcPts val="0"/>
              </a:spcAft>
              <a:buNone/>
            </a:pPr>
            <a:r>
              <a:rPr lang="en-US">
                <a:solidFill>
                  <a:srgbClr val="002060"/>
                </a:solidFill>
              </a:rPr>
              <a:t>Once complete the community can use the plan collectively or independently to advance the identified projects</a:t>
            </a:r>
            <a:endParaRPr>
              <a:solidFill>
                <a:srgbClr val="002060"/>
              </a:solidFill>
            </a:endParaRPr>
          </a:p>
          <a:p>
            <a:pPr marL="0" lvl="0" indent="0" algn="l" rtl="0">
              <a:lnSpc>
                <a:spcPct val="115000"/>
              </a:lnSpc>
              <a:spcBef>
                <a:spcPts val="1200"/>
              </a:spcBef>
              <a:spcAft>
                <a:spcPts val="0"/>
              </a:spcAft>
              <a:buNone/>
            </a:pPr>
            <a:r>
              <a:rPr lang="en-US">
                <a:solidFill>
                  <a:srgbClr val="002060"/>
                </a:solidFill>
              </a:rPr>
              <a:t>The engagement and planning process does not need to be at a technical level, it can be scaled to the size of the desired resilience projects</a:t>
            </a:r>
            <a:endParaRPr>
              <a:solidFill>
                <a:srgbClr val="002060"/>
              </a:solidFill>
            </a:endParaRPr>
          </a:p>
          <a:p>
            <a:pPr marL="0" lvl="0" indent="0" algn="l" rtl="0">
              <a:lnSpc>
                <a:spcPct val="115000"/>
              </a:lnSpc>
              <a:spcBef>
                <a:spcPts val="1200"/>
              </a:spcBef>
              <a:spcAft>
                <a:spcPts val="0"/>
              </a:spcAft>
              <a:buNone/>
            </a:pPr>
            <a:r>
              <a:rPr lang="en-US">
                <a:solidFill>
                  <a:srgbClr val="002060"/>
                </a:solidFill>
              </a:rPr>
              <a:t>Project coordination will result in projects that are permittable at the state and federal level. </a:t>
            </a:r>
            <a:endParaRPr>
              <a:solidFill>
                <a:srgbClr val="002060"/>
              </a:solidFill>
            </a:endParaRPr>
          </a:p>
          <a:p>
            <a:pPr marL="0" lvl="0" indent="0" algn="l" rtl="0">
              <a:lnSpc>
                <a:spcPct val="115000"/>
              </a:lnSpc>
              <a:spcBef>
                <a:spcPts val="1200"/>
              </a:spcBef>
              <a:spcAft>
                <a:spcPts val="0"/>
              </a:spcAft>
              <a:buNone/>
            </a:pPr>
            <a:r>
              <a:rPr lang="en-US">
                <a:solidFill>
                  <a:srgbClr val="002060"/>
                </a:solidFill>
              </a:rPr>
              <a:t>Cooperative Agreements/MOUs formed between local/state/federal levels provide a mechanism for handling and distributing complicated and large project awards.</a:t>
            </a:r>
            <a:endParaRPr>
              <a:solidFill>
                <a:srgbClr val="002060"/>
              </a:solidFill>
            </a:endParaRPr>
          </a:p>
          <a:p>
            <a:pPr marL="0" lvl="0" indent="0" algn="l" rtl="0">
              <a:lnSpc>
                <a:spcPct val="115000"/>
              </a:lnSpc>
              <a:spcBef>
                <a:spcPts val="1200"/>
              </a:spcBef>
              <a:spcAft>
                <a:spcPts val="0"/>
              </a:spcAft>
              <a:buNone/>
            </a:pPr>
            <a:r>
              <a:rPr lang="en-US">
                <a:solidFill>
                  <a:srgbClr val="002060"/>
                </a:solidFill>
              </a:rPr>
              <a:t>I will now hand it over to Kevin who will discuss one of the projects this partnership has been working on. </a:t>
            </a:r>
            <a:endParaRPr>
              <a:solidFill>
                <a:srgbClr val="002060"/>
              </a:solidFill>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0" lvl="0" indent="0" algn="l" rtl="0">
              <a:lnSpc>
                <a:spcPct val="90000"/>
              </a:lnSpc>
              <a:spcBef>
                <a:spcPts val="1200"/>
              </a:spcBef>
              <a:spcAft>
                <a:spcPts val="0"/>
              </a:spcAft>
              <a:buNone/>
            </a:pPr>
            <a:endParaRPr sz="4300">
              <a:solidFill>
                <a:srgbClr val="002060"/>
              </a:solidFill>
              <a:latin typeface="Arial"/>
              <a:ea typeface="Arial"/>
              <a:cs typeface="Arial"/>
              <a:sym typeface="Arial"/>
            </a:endParaRPr>
          </a:p>
          <a:p>
            <a:pPr marL="0" lvl="0" indent="0" algn="l" rtl="0">
              <a:lnSpc>
                <a:spcPct val="90000"/>
              </a:lnSpc>
              <a:spcBef>
                <a:spcPts val="750"/>
              </a:spcBef>
              <a:spcAft>
                <a:spcPts val="0"/>
              </a:spcAft>
              <a:buClr>
                <a:schemeClr val="dk1"/>
              </a:buClr>
              <a:buSzPts val="1100"/>
              <a:buFont typeface="Arial"/>
              <a:buNone/>
            </a:pPr>
            <a:endParaRPr sz="1450">
              <a:solidFill>
                <a:srgbClr val="00206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ba072a1ba3_13_7: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3ba072a1ba3_13_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ba072a1ba3_13_19: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3ba072a1ba3_13_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ccae21996d_1_16: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3ccae21996d_1_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ba072a1ba3_13_79: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3ba072a1ba3_13_7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ba072a1ba3_13_119: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492" name="Google Shape;492;g3ba072a1ba3_13_1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ba072a1ba3_13_103: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r>
              <a:rPr lang="en-US"/>
              <a:t>Compare biobenchmarks to </a:t>
            </a:r>
            <a:endParaRPr/>
          </a:p>
        </p:txBody>
      </p:sp>
      <p:sp>
        <p:nvSpPr>
          <p:cNvPr id="501" name="Google Shape;501;g3ba072a1ba3_13_10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ba072a1ba3_13_92: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10" name="Google Shape;510;g3ba072a1ba3_13_9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ba072a1ba3_13_143: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19" name="Google Shape;519;g3ba072a1ba3_13_14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ba072a1ba3_13_152: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29" name="Google Shape;529;g3ba072a1ba3_13_15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86d79d4b2e_0_23: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35" name="Google Shape;535;g386d79d4b2e_0_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86d79d4b2e_0_9: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386d79d4b2e_0_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ba072a1ba3_13_179: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57" name="Google Shape;557;g3ba072a1ba3_13_17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ba072a1ba3_13_188: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66" name="Google Shape;566;g3ba072a1ba3_13_18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ccae21996d_1_48: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3ccae21996d_1_4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ba072a1ba3_13_197: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84" name="Google Shape;584;g3ba072a1ba3_13_19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285750" lvl="0" indent="-285750" algn="l" rtl="0">
              <a:lnSpc>
                <a:spcPct val="100000"/>
              </a:lnSpc>
              <a:spcBef>
                <a:spcPts val="0"/>
              </a:spcBef>
              <a:spcAft>
                <a:spcPts val="0"/>
              </a:spcAft>
              <a:buClr>
                <a:schemeClr val="dk1"/>
              </a:buClr>
              <a:buSzPts val="1200"/>
              <a:buFont typeface="Noto Sans Symbols"/>
              <a:buChar char="§"/>
            </a:pPr>
            <a:r>
              <a:rPr lang="en-US"/>
              <a:t>Covers nearly 12,000 acres</a:t>
            </a:r>
            <a:endParaRPr/>
          </a:p>
          <a:p>
            <a:pPr marL="285750" lvl="0" indent="-285750" algn="l" rtl="0">
              <a:lnSpc>
                <a:spcPct val="100000"/>
              </a:lnSpc>
              <a:spcBef>
                <a:spcPts val="1000"/>
              </a:spcBef>
              <a:spcAft>
                <a:spcPts val="0"/>
              </a:spcAft>
              <a:buClr>
                <a:schemeClr val="dk1"/>
              </a:buClr>
              <a:buSzPts val="1200"/>
              <a:buFont typeface="Noto Sans Symbols"/>
              <a:buChar char="§"/>
            </a:pPr>
            <a:r>
              <a:rPr lang="en-US"/>
              <a:t>Integral to the Navy’s ammunition supply capabilities</a:t>
            </a:r>
            <a:endParaRPr/>
          </a:p>
          <a:p>
            <a:pPr marL="285750" lvl="0" indent="-285750" algn="l" rtl="0">
              <a:lnSpc>
                <a:spcPct val="100000"/>
              </a:lnSpc>
              <a:spcBef>
                <a:spcPts val="1000"/>
              </a:spcBef>
              <a:spcAft>
                <a:spcPts val="0"/>
              </a:spcAft>
              <a:buClr>
                <a:schemeClr val="dk1"/>
              </a:buClr>
              <a:buSzPts val="1200"/>
              <a:buFont typeface="Noto Sans Symbols"/>
              <a:buChar char="§"/>
            </a:pPr>
            <a:r>
              <a:rPr lang="en-US"/>
              <a:t>Ordnance transported from central Monmouth County to a 2.9-mile-long pier in Middletown (the Navy’s longest).</a:t>
            </a:r>
            <a:endParaRPr/>
          </a:p>
          <a:p>
            <a:pPr marL="285750" lvl="0" indent="-285750" algn="l" rtl="0">
              <a:lnSpc>
                <a:spcPct val="100000"/>
              </a:lnSpc>
              <a:spcBef>
                <a:spcPts val="1000"/>
              </a:spcBef>
              <a:spcAft>
                <a:spcPts val="0"/>
              </a:spcAft>
              <a:buClr>
                <a:schemeClr val="dk1"/>
              </a:buClr>
              <a:buSzPts val="1200"/>
              <a:buFont typeface="Noto Sans Symbols"/>
              <a:buChar char="§"/>
            </a:pPr>
            <a:r>
              <a:rPr lang="en-US"/>
              <a:t>Transportation managed primarily via privately owned and operated railway, linking parts of Wall, Howell, Tinton Falls and Colts Neck to the waterfront in Leonardo (Middletown).</a:t>
            </a:r>
            <a:endParaRPr/>
          </a:p>
        </p:txBody>
      </p:sp>
      <p:sp>
        <p:nvSpPr>
          <p:cNvPr id="261" name="Google Shape;261;p3:notes"/>
          <p:cNvSpPr txBox="1">
            <a:spLocks noGrp="1"/>
          </p:cNvSpPr>
          <p:nvPr>
            <p:ph type="sldNum" idx="12"/>
          </p:nvPr>
        </p:nvSpPr>
        <p:spPr>
          <a:xfrm>
            <a:off x="3970734" y="8830658"/>
            <a:ext cx="3038145" cy="465742"/>
          </a:xfrm>
          <a:prstGeom prst="rect">
            <a:avLst/>
          </a:prstGeom>
          <a:noFill/>
          <a:ln>
            <a:noFill/>
          </a:ln>
        </p:spPr>
        <p:txBody>
          <a:bodyPr spcFirstLastPara="1" wrap="square" lIns="88125" tIns="44050" rIns="88125" bIns="440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1: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4: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285750" lvl="0" indent="-285750" algn="l" rtl="0">
              <a:lnSpc>
                <a:spcPct val="100000"/>
              </a:lnSpc>
              <a:spcBef>
                <a:spcPts val="0"/>
              </a:spcBef>
              <a:spcAft>
                <a:spcPts val="0"/>
              </a:spcAft>
              <a:buClr>
                <a:schemeClr val="dk1"/>
              </a:buClr>
              <a:buSzPts val="1200"/>
              <a:buFont typeface="Noto Sans Symbols"/>
              <a:buChar char="§"/>
            </a:pPr>
            <a:r>
              <a:rPr lang="en-US"/>
              <a:t>Sustained $50 million in damage during Superstorm Sandy</a:t>
            </a:r>
            <a:endParaRPr/>
          </a:p>
          <a:p>
            <a:pPr marL="285750" lvl="0" indent="-285750" algn="l" rtl="0">
              <a:lnSpc>
                <a:spcPct val="100000"/>
              </a:lnSpc>
              <a:spcBef>
                <a:spcPts val="1000"/>
              </a:spcBef>
              <a:spcAft>
                <a:spcPts val="0"/>
              </a:spcAft>
              <a:buClr>
                <a:schemeClr val="dk1"/>
              </a:buClr>
              <a:buSzPts val="1200"/>
              <a:buFont typeface="Noto Sans Symbols"/>
              <a:buChar char="§"/>
            </a:pPr>
            <a:r>
              <a:rPr lang="en-US"/>
              <a:t>Another local base, Fort Monmouth, closed in 2011</a:t>
            </a:r>
            <a:endParaRPr/>
          </a:p>
          <a:p>
            <a:pPr marL="285750" lvl="0" indent="-285750" algn="l" rtl="0">
              <a:lnSpc>
                <a:spcPct val="100000"/>
              </a:lnSpc>
              <a:spcBef>
                <a:spcPts val="1000"/>
              </a:spcBef>
              <a:spcAft>
                <a:spcPts val="0"/>
              </a:spcAft>
              <a:buClr>
                <a:schemeClr val="dk1"/>
              </a:buClr>
              <a:buSzPts val="1200"/>
              <a:buFont typeface="Noto Sans Symbols"/>
              <a:buChar char="§"/>
            </a:pPr>
            <a:r>
              <a:rPr lang="en-US"/>
              <a:t>Top issues: climate &amp; coastal resilience, storm surge, incompatible land use, encroachments, water supply, wildfire</a:t>
            </a:r>
            <a:endParaRPr/>
          </a:p>
        </p:txBody>
      </p:sp>
      <p:sp>
        <p:nvSpPr>
          <p:cNvPr id="273" name="Google Shape;273;p4:notes"/>
          <p:cNvSpPr txBox="1">
            <a:spLocks noGrp="1"/>
          </p:cNvSpPr>
          <p:nvPr>
            <p:ph type="sldNum" idx="12"/>
          </p:nvPr>
        </p:nvSpPr>
        <p:spPr>
          <a:xfrm>
            <a:off x="3970734" y="8830658"/>
            <a:ext cx="3038145" cy="465742"/>
          </a:xfrm>
          <a:prstGeom prst="rect">
            <a:avLst/>
          </a:prstGeom>
          <a:noFill/>
          <a:ln>
            <a:noFill/>
          </a:ln>
        </p:spPr>
        <p:txBody>
          <a:bodyPr spcFirstLastPara="1" wrap="square" lIns="88125" tIns="44050" rIns="88125" bIns="440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6: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285750" lvl="0" indent="-285750" algn="l" rtl="0">
              <a:lnSpc>
                <a:spcPct val="100000"/>
              </a:lnSpc>
              <a:spcBef>
                <a:spcPts val="0"/>
              </a:spcBef>
              <a:spcAft>
                <a:spcPts val="0"/>
              </a:spcAft>
              <a:buClr>
                <a:schemeClr val="dk1"/>
              </a:buClr>
              <a:buSzPts val="1200"/>
              <a:buFont typeface="Noto Sans Symbols"/>
              <a:buChar char="§"/>
            </a:pPr>
            <a:r>
              <a:rPr lang="en-US"/>
              <a:t>Sustained $50 million in damage during Superstorm Sandy</a:t>
            </a:r>
            <a:endParaRPr/>
          </a:p>
          <a:p>
            <a:pPr marL="285750" lvl="0" indent="-285750" algn="l" rtl="0">
              <a:lnSpc>
                <a:spcPct val="100000"/>
              </a:lnSpc>
              <a:spcBef>
                <a:spcPts val="1000"/>
              </a:spcBef>
              <a:spcAft>
                <a:spcPts val="0"/>
              </a:spcAft>
              <a:buClr>
                <a:schemeClr val="dk1"/>
              </a:buClr>
              <a:buSzPts val="1200"/>
              <a:buFont typeface="Noto Sans Symbols"/>
              <a:buChar char="§"/>
            </a:pPr>
            <a:r>
              <a:rPr lang="en-US"/>
              <a:t>Another local base, Fort Monmouth, closed in 2011</a:t>
            </a:r>
            <a:endParaRPr/>
          </a:p>
          <a:p>
            <a:pPr marL="285750" lvl="0" indent="-285750" algn="l" rtl="0">
              <a:lnSpc>
                <a:spcPct val="100000"/>
              </a:lnSpc>
              <a:spcBef>
                <a:spcPts val="1000"/>
              </a:spcBef>
              <a:spcAft>
                <a:spcPts val="0"/>
              </a:spcAft>
              <a:buClr>
                <a:schemeClr val="dk1"/>
              </a:buClr>
              <a:buSzPts val="1200"/>
              <a:buFont typeface="Noto Sans Symbols"/>
              <a:buChar char="§"/>
            </a:pPr>
            <a:r>
              <a:rPr lang="en-US"/>
              <a:t>Top issues: climate &amp; coastal resilience, storm surge, incompatible land use, encroachments, water supply, wildfire</a:t>
            </a:r>
            <a:endParaRPr/>
          </a:p>
        </p:txBody>
      </p:sp>
      <p:sp>
        <p:nvSpPr>
          <p:cNvPr id="288" name="Google Shape;288;p6:notes"/>
          <p:cNvSpPr txBox="1">
            <a:spLocks noGrp="1"/>
          </p:cNvSpPr>
          <p:nvPr>
            <p:ph type="sldNum" idx="12"/>
          </p:nvPr>
        </p:nvSpPr>
        <p:spPr>
          <a:xfrm>
            <a:off x="3970734" y="8830658"/>
            <a:ext cx="3038145" cy="465742"/>
          </a:xfrm>
          <a:prstGeom prst="rect">
            <a:avLst/>
          </a:prstGeom>
          <a:noFill/>
          <a:ln>
            <a:noFill/>
          </a:ln>
        </p:spPr>
        <p:txBody>
          <a:bodyPr spcFirstLastPara="1" wrap="square" lIns="88125" tIns="44050" rIns="88125" bIns="440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9aedf646d_1_0:notes"/>
          <p:cNvSpPr txBox="1">
            <a:spLocks noGrp="1"/>
          </p:cNvSpPr>
          <p:nvPr>
            <p:ph type="body" idx="1"/>
          </p:nvPr>
        </p:nvSpPr>
        <p:spPr>
          <a:xfrm>
            <a:off x="701345" y="4474508"/>
            <a:ext cx="5607600" cy="3659700"/>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3b9aedf646d_1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notes"/>
          <p:cNvSpPr txBox="1">
            <a:spLocks noGrp="1"/>
          </p:cNvSpPr>
          <p:nvPr>
            <p:ph type="body" idx="1"/>
          </p:nvPr>
        </p:nvSpPr>
        <p:spPr>
          <a:xfrm>
            <a:off x="701345" y="4474508"/>
            <a:ext cx="5607711" cy="3659842"/>
          </a:xfrm>
          <a:prstGeom prst="rect">
            <a:avLst/>
          </a:prstGeom>
          <a:noFill/>
          <a:ln>
            <a:noFill/>
          </a:ln>
        </p:spPr>
        <p:txBody>
          <a:bodyPr spcFirstLastPara="1" wrap="square" lIns="88125" tIns="44050" rIns="88125" bIns="4405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2"/>
        <p:cNvGrpSpPr/>
        <p:nvPr/>
      </p:nvGrpSpPr>
      <p:grpSpPr>
        <a:xfrm>
          <a:off x="0" y="0"/>
          <a:ext cx="0" cy="0"/>
          <a:chOff x="0" y="0"/>
          <a:chExt cx="0" cy="0"/>
        </a:xfrm>
      </p:grpSpPr>
      <p:sp>
        <p:nvSpPr>
          <p:cNvPr id="73" name="Google Shape;73;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4"/>
        <p:cNvGrpSpPr/>
        <p:nvPr/>
      </p:nvGrpSpPr>
      <p:grpSpPr>
        <a:xfrm>
          <a:off x="0" y="0"/>
          <a:ext cx="0" cy="0"/>
          <a:chOff x="0" y="0"/>
          <a:chExt cx="0" cy="0"/>
        </a:xfrm>
      </p:grpSpPr>
      <p:sp>
        <p:nvSpPr>
          <p:cNvPr id="85" name="Google Shape;85;g3ba072a1ba3_21_16"/>
          <p:cNvSpPr txBox="1">
            <a:spLocks noGrp="1"/>
          </p:cNvSpPr>
          <p:nvPr>
            <p:ph type="ftr" idx="11"/>
          </p:nvPr>
        </p:nvSpPr>
        <p:spPr>
          <a:xfrm>
            <a:off x="513159" y="6172200"/>
            <a:ext cx="5657850" cy="36512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g3ba072a1ba3_21_16"/>
          <p:cNvSpPr txBox="1">
            <a:spLocks noGrp="1"/>
          </p:cNvSpPr>
          <p:nvPr>
            <p:ph type="dt" idx="10"/>
          </p:nvPr>
        </p:nvSpPr>
        <p:spPr>
          <a:xfrm>
            <a:off x="7428309" y="6172200"/>
            <a:ext cx="120015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g3ba072a1ba3_21_16"/>
          <p:cNvSpPr txBox="1">
            <a:spLocks noGrp="1"/>
          </p:cNvSpPr>
          <p:nvPr>
            <p:ph type="sldNum" idx="12"/>
          </p:nvPr>
        </p:nvSpPr>
        <p:spPr>
          <a:xfrm>
            <a:off x="7772400" y="5578476"/>
            <a:ext cx="856684" cy="669925"/>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sz="2400" b="0" i="0">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96"/>
        <p:cNvGrpSpPr/>
        <p:nvPr/>
      </p:nvGrpSpPr>
      <p:grpSpPr>
        <a:xfrm>
          <a:off x="0" y="0"/>
          <a:ext cx="0" cy="0"/>
          <a:chOff x="0" y="0"/>
          <a:chExt cx="0" cy="0"/>
        </a:xfrm>
      </p:grpSpPr>
      <p:sp>
        <p:nvSpPr>
          <p:cNvPr id="97" name="Google Shape;97;p4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9" name="Google Shape;99;p4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02"/>
        <p:cNvGrpSpPr/>
        <p:nvPr/>
      </p:nvGrpSpPr>
      <p:grpSpPr>
        <a:xfrm>
          <a:off x="0" y="0"/>
          <a:ext cx="0" cy="0"/>
          <a:chOff x="0" y="0"/>
          <a:chExt cx="0" cy="0"/>
        </a:xfrm>
      </p:grpSpPr>
      <p:sp>
        <p:nvSpPr>
          <p:cNvPr id="103" name="Google Shape;103;p4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6"/>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05" name="Google Shape;105;p46"/>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06" name="Google Shape;106;p4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9"/>
        <p:cNvGrpSpPr/>
        <p:nvPr/>
      </p:nvGrpSpPr>
      <p:grpSpPr>
        <a:xfrm>
          <a:off x="0" y="0"/>
          <a:ext cx="0" cy="0"/>
          <a:chOff x="0" y="0"/>
          <a:chExt cx="0" cy="0"/>
        </a:xfrm>
      </p:grpSpPr>
      <p:sp>
        <p:nvSpPr>
          <p:cNvPr id="110" name="Google Shape;110;p47"/>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7"/>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2040"/>
              <a:buNone/>
              <a:defRPr>
                <a:solidFill>
                  <a:srgbClr val="55556F"/>
                </a:solidFill>
              </a:defRPr>
            </a:lvl1pPr>
            <a:lvl2pPr lvl="1" algn="ctr">
              <a:lnSpc>
                <a:spcPct val="100000"/>
              </a:lnSpc>
              <a:spcBef>
                <a:spcPts val="400"/>
              </a:spcBef>
              <a:spcAft>
                <a:spcPts val="0"/>
              </a:spcAft>
              <a:buSzPts val="1700"/>
              <a:buNone/>
              <a:defRPr>
                <a:solidFill>
                  <a:srgbClr val="8B8B8D"/>
                </a:solidFill>
              </a:defRPr>
            </a:lvl2pPr>
            <a:lvl3pPr lvl="2" algn="ctr">
              <a:lnSpc>
                <a:spcPct val="100000"/>
              </a:lnSpc>
              <a:spcBef>
                <a:spcPts val="360"/>
              </a:spcBef>
              <a:spcAft>
                <a:spcPts val="0"/>
              </a:spcAft>
              <a:buSzPts val="1620"/>
              <a:buNone/>
              <a:defRPr>
                <a:solidFill>
                  <a:srgbClr val="8B8B8D"/>
                </a:solidFill>
              </a:defRPr>
            </a:lvl3pPr>
            <a:lvl4pPr lvl="3" algn="ctr">
              <a:lnSpc>
                <a:spcPct val="100000"/>
              </a:lnSpc>
              <a:spcBef>
                <a:spcPts val="320"/>
              </a:spcBef>
              <a:spcAft>
                <a:spcPts val="0"/>
              </a:spcAft>
              <a:buSzPts val="1600"/>
              <a:buNone/>
              <a:defRPr>
                <a:solidFill>
                  <a:srgbClr val="8B8B8D"/>
                </a:solidFill>
              </a:defRPr>
            </a:lvl4pPr>
            <a:lvl5pPr lvl="4" algn="ctr">
              <a:lnSpc>
                <a:spcPct val="100000"/>
              </a:lnSpc>
              <a:spcBef>
                <a:spcPts val="280"/>
              </a:spcBef>
              <a:spcAft>
                <a:spcPts val="0"/>
              </a:spcAft>
              <a:buSzPts val="1400"/>
              <a:buNone/>
              <a:defRPr>
                <a:solidFill>
                  <a:srgbClr val="8B8B8D"/>
                </a:solidFill>
              </a:defRPr>
            </a:lvl5pPr>
            <a:lvl6pPr lvl="5" algn="ctr">
              <a:lnSpc>
                <a:spcPct val="100000"/>
              </a:lnSpc>
              <a:spcBef>
                <a:spcPts val="260"/>
              </a:spcBef>
              <a:spcAft>
                <a:spcPts val="0"/>
              </a:spcAft>
              <a:buSzPts val="1300"/>
              <a:buNone/>
              <a:defRPr>
                <a:solidFill>
                  <a:srgbClr val="8B8B8D"/>
                </a:solidFill>
              </a:defRPr>
            </a:lvl6pPr>
            <a:lvl7pPr lvl="6" algn="ctr">
              <a:lnSpc>
                <a:spcPct val="100000"/>
              </a:lnSpc>
              <a:spcBef>
                <a:spcPts val="260"/>
              </a:spcBef>
              <a:spcAft>
                <a:spcPts val="0"/>
              </a:spcAft>
              <a:buSzPts val="1300"/>
              <a:buNone/>
              <a:defRPr>
                <a:solidFill>
                  <a:srgbClr val="8B8B8D"/>
                </a:solidFill>
              </a:defRPr>
            </a:lvl7pPr>
            <a:lvl8pPr lvl="7" algn="ctr">
              <a:lnSpc>
                <a:spcPct val="100000"/>
              </a:lnSpc>
              <a:spcBef>
                <a:spcPts val="260"/>
              </a:spcBef>
              <a:spcAft>
                <a:spcPts val="0"/>
              </a:spcAft>
              <a:buSzPts val="1300"/>
              <a:buNone/>
              <a:defRPr>
                <a:solidFill>
                  <a:srgbClr val="8B8B8D"/>
                </a:solidFill>
              </a:defRPr>
            </a:lvl8pPr>
            <a:lvl9pPr lvl="8" algn="ctr">
              <a:lnSpc>
                <a:spcPct val="100000"/>
              </a:lnSpc>
              <a:spcBef>
                <a:spcPts val="260"/>
              </a:spcBef>
              <a:spcAft>
                <a:spcPts val="0"/>
              </a:spcAft>
              <a:buSzPts val="1300"/>
              <a:buNone/>
              <a:defRPr>
                <a:solidFill>
                  <a:srgbClr val="8B8B8D"/>
                </a:solidFill>
              </a:defRPr>
            </a:lvl9pPr>
          </a:lstStyle>
          <a:p>
            <a:endParaRPr/>
          </a:p>
        </p:txBody>
      </p:sp>
      <p:sp>
        <p:nvSpPr>
          <p:cNvPr id="112" name="Google Shape;112;p4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5" name="Google Shape;115;p47"/>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6"/>
        <p:cNvGrpSpPr/>
        <p:nvPr/>
      </p:nvGrpSpPr>
      <p:grpSpPr>
        <a:xfrm>
          <a:off x="0" y="0"/>
          <a:ext cx="0" cy="0"/>
          <a:chOff x="0" y="0"/>
          <a:chExt cx="0" cy="0"/>
        </a:xfrm>
      </p:grpSpPr>
      <p:sp>
        <p:nvSpPr>
          <p:cNvPr id="117" name="Google Shape;117;p48"/>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4800"/>
              <a:buFont typeface="Arial"/>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8"/>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2040"/>
              <a:buNone/>
              <a:defRPr sz="2400">
                <a:solidFill>
                  <a:schemeClr val="lt2"/>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440"/>
              <a:buNone/>
              <a:defRPr sz="1600">
                <a:solidFill>
                  <a:schemeClr val="lt1"/>
                </a:solidFill>
              </a:defRPr>
            </a:lvl3pPr>
            <a:lvl4pPr marL="1828800" lvl="3" indent="-228600" algn="l">
              <a:lnSpc>
                <a:spcPct val="100000"/>
              </a:lnSpc>
              <a:spcBef>
                <a:spcPts val="280"/>
              </a:spcBef>
              <a:spcAft>
                <a:spcPts val="0"/>
              </a:spcAft>
              <a:buSzPts val="140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228600" algn="l">
              <a:lnSpc>
                <a:spcPct val="100000"/>
              </a:lnSpc>
              <a:spcBef>
                <a:spcPts val="280"/>
              </a:spcBef>
              <a:spcAft>
                <a:spcPts val="0"/>
              </a:spcAft>
              <a:buSzPts val="1400"/>
              <a:buNone/>
              <a:defRPr sz="1400">
                <a:solidFill>
                  <a:schemeClr val="lt1"/>
                </a:solidFill>
              </a:defRPr>
            </a:lvl6pPr>
            <a:lvl7pPr marL="3200400" lvl="6" indent="-228600" algn="l">
              <a:lnSpc>
                <a:spcPct val="100000"/>
              </a:lnSpc>
              <a:spcBef>
                <a:spcPts val="280"/>
              </a:spcBef>
              <a:spcAft>
                <a:spcPts val="0"/>
              </a:spcAft>
              <a:buSzPts val="1400"/>
              <a:buNone/>
              <a:defRPr sz="1400">
                <a:solidFill>
                  <a:schemeClr val="lt1"/>
                </a:solidFill>
              </a:defRPr>
            </a:lvl7pPr>
            <a:lvl8pPr marL="3657600" lvl="7" indent="-228600" algn="l">
              <a:lnSpc>
                <a:spcPct val="100000"/>
              </a:lnSpc>
              <a:spcBef>
                <a:spcPts val="280"/>
              </a:spcBef>
              <a:spcAft>
                <a:spcPts val="0"/>
              </a:spcAft>
              <a:buSzPts val="1400"/>
              <a:buNone/>
              <a:defRPr sz="1400">
                <a:solidFill>
                  <a:schemeClr val="lt1"/>
                </a:solidFill>
              </a:defRPr>
            </a:lvl8pPr>
            <a:lvl9pPr marL="4114800" lvl="8" indent="-228600" algn="l">
              <a:lnSpc>
                <a:spcPct val="100000"/>
              </a:lnSpc>
              <a:spcBef>
                <a:spcPts val="280"/>
              </a:spcBef>
              <a:spcAft>
                <a:spcPts val="0"/>
              </a:spcAft>
              <a:buSzPts val="1400"/>
              <a:buNone/>
              <a:defRPr sz="1400">
                <a:solidFill>
                  <a:schemeClr val="lt1"/>
                </a:solidFill>
              </a:defRPr>
            </a:lvl9pPr>
          </a:lstStyle>
          <a:p>
            <a:endParaRPr/>
          </a:p>
        </p:txBody>
      </p:sp>
      <p:sp>
        <p:nvSpPr>
          <p:cNvPr id="119" name="Google Shape;119;p4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22" name="Google Shape;122;p48"/>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23"/>
        <p:cNvGrpSpPr/>
        <p:nvPr/>
      </p:nvGrpSpPr>
      <p:grpSpPr>
        <a:xfrm>
          <a:off x="0" y="0"/>
          <a:ext cx="0" cy="0"/>
          <a:chOff x="0" y="0"/>
          <a:chExt cx="0" cy="0"/>
        </a:xfrm>
      </p:grpSpPr>
      <p:sp>
        <p:nvSpPr>
          <p:cNvPr id="124" name="Google Shape;124;p4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9"/>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700"/>
              <a:buNone/>
              <a:defRPr sz="2000" b="0">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126" name="Google Shape;126;p49"/>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127" name="Google Shape;127;p49"/>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128" name="Google Shape;128;p49"/>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129" name="Google Shape;129;p4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32" name="Google Shape;132;p49"/>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33"/>
        <p:cNvGrpSpPr/>
        <p:nvPr/>
      </p:nvGrpSpPr>
      <p:grpSpPr>
        <a:xfrm>
          <a:off x="0" y="0"/>
          <a:ext cx="0" cy="0"/>
          <a:chOff x="0" y="0"/>
          <a:chExt cx="0" cy="0"/>
        </a:xfrm>
      </p:grpSpPr>
      <p:sp>
        <p:nvSpPr>
          <p:cNvPr id="134" name="Google Shape;134;p5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8"/>
        <p:cNvGrpSpPr/>
        <p:nvPr/>
      </p:nvGrpSpPr>
      <p:grpSpPr>
        <a:xfrm>
          <a:off x="0" y="0"/>
          <a:ext cx="0" cy="0"/>
          <a:chOff x="0" y="0"/>
          <a:chExt cx="0" cy="0"/>
        </a:xfrm>
      </p:grpSpPr>
      <p:sp>
        <p:nvSpPr>
          <p:cNvPr id="139" name="Google Shape;139;p5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5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42"/>
        <p:cNvGrpSpPr/>
        <p:nvPr/>
      </p:nvGrpSpPr>
      <p:grpSpPr>
        <a:xfrm>
          <a:off x="0" y="0"/>
          <a:ext cx="0" cy="0"/>
          <a:chOff x="0" y="0"/>
          <a:chExt cx="0" cy="0"/>
        </a:xfrm>
      </p:grpSpPr>
      <p:sp>
        <p:nvSpPr>
          <p:cNvPr id="143" name="Google Shape;143;p52"/>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2"/>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145" name="Google Shape;145;p52"/>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46" name="Google Shape;146;p5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49" name="Google Shape;149;p52"/>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53"/>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53"/>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sp>
      <p:sp>
        <p:nvSpPr>
          <p:cNvPr id="153" name="Google Shape;153;p53"/>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54" name="Google Shape;154;p5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5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57"/>
        <p:cNvGrpSpPr/>
        <p:nvPr/>
      </p:nvGrpSpPr>
      <p:grpSpPr>
        <a:xfrm>
          <a:off x="0" y="0"/>
          <a:ext cx="0" cy="0"/>
          <a:chOff x="0" y="0"/>
          <a:chExt cx="0" cy="0"/>
        </a:xfrm>
      </p:grpSpPr>
      <p:sp>
        <p:nvSpPr>
          <p:cNvPr id="158" name="Google Shape;158;p5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4"/>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0" name="Google Shape;160;p5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55"/>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55"/>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6" name="Google Shape;166;p5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g3ba072a1ba3_24_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3ba072a1ba3_24_6"/>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8" name="Google Shape;178;g3ba072a1ba3_24_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3ba072a1ba3_24_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3ba072a1ba3_24_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1"/>
        <p:cNvGrpSpPr/>
        <p:nvPr/>
      </p:nvGrpSpPr>
      <p:grpSpPr>
        <a:xfrm>
          <a:off x="0" y="0"/>
          <a:ext cx="0" cy="0"/>
          <a:chOff x="0" y="0"/>
          <a:chExt cx="0" cy="0"/>
        </a:xfrm>
      </p:grpSpPr>
      <p:sp>
        <p:nvSpPr>
          <p:cNvPr id="182" name="Google Shape;182;g3ba072a1ba3_24_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3ba072a1ba3_24_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3ba072a1ba3_24_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900"/>
              <a:buNone/>
              <a:defRPr/>
            </a:lvl1pPr>
            <a:lvl2pPr marL="0" marR="0" lvl="1" indent="0" algn="r">
              <a:lnSpc>
                <a:spcPct val="100000"/>
              </a:lnSpc>
              <a:spcBef>
                <a:spcPts val="0"/>
              </a:spcBef>
              <a:spcAft>
                <a:spcPts val="0"/>
              </a:spcAft>
              <a:buSzPts val="900"/>
              <a:buNone/>
              <a:defRPr/>
            </a:lvl2pPr>
            <a:lvl3pPr marL="0" marR="0" lvl="2" indent="0" algn="r">
              <a:lnSpc>
                <a:spcPct val="100000"/>
              </a:lnSpc>
              <a:spcBef>
                <a:spcPts val="0"/>
              </a:spcBef>
              <a:spcAft>
                <a:spcPts val="0"/>
              </a:spcAft>
              <a:buSzPts val="900"/>
              <a:buNone/>
              <a:defRPr/>
            </a:lvl3pPr>
            <a:lvl4pPr marL="0" marR="0" lvl="3" indent="0" algn="r">
              <a:lnSpc>
                <a:spcPct val="100000"/>
              </a:lnSpc>
              <a:spcBef>
                <a:spcPts val="0"/>
              </a:spcBef>
              <a:spcAft>
                <a:spcPts val="0"/>
              </a:spcAft>
              <a:buSzPts val="900"/>
              <a:buNone/>
              <a:defRPr/>
            </a:lvl4pPr>
            <a:lvl5pPr marL="0" marR="0" lvl="4" indent="0" algn="r">
              <a:lnSpc>
                <a:spcPct val="100000"/>
              </a:lnSpc>
              <a:spcBef>
                <a:spcPts val="0"/>
              </a:spcBef>
              <a:spcAft>
                <a:spcPts val="0"/>
              </a:spcAft>
              <a:buSzPts val="900"/>
              <a:buNone/>
              <a:defRPr/>
            </a:lvl5pPr>
            <a:lvl6pPr marL="0" marR="0" lvl="5" indent="0" algn="r">
              <a:lnSpc>
                <a:spcPct val="100000"/>
              </a:lnSpc>
              <a:spcBef>
                <a:spcPts val="0"/>
              </a:spcBef>
              <a:spcAft>
                <a:spcPts val="0"/>
              </a:spcAft>
              <a:buSzPts val="900"/>
              <a:buNone/>
              <a:defRPr/>
            </a:lvl6pPr>
            <a:lvl7pPr marL="0" marR="0" lvl="6" indent="0" algn="r">
              <a:lnSpc>
                <a:spcPct val="100000"/>
              </a:lnSpc>
              <a:spcBef>
                <a:spcPts val="0"/>
              </a:spcBef>
              <a:spcAft>
                <a:spcPts val="0"/>
              </a:spcAft>
              <a:buSzPts val="900"/>
              <a:buNone/>
              <a:defRPr/>
            </a:lvl7pPr>
            <a:lvl8pPr marL="0" marR="0" lvl="7" indent="0" algn="r">
              <a:lnSpc>
                <a:spcPct val="100000"/>
              </a:lnSpc>
              <a:spcBef>
                <a:spcPts val="0"/>
              </a:spcBef>
              <a:spcAft>
                <a:spcPts val="0"/>
              </a:spcAft>
              <a:buSzPts val="900"/>
              <a:buNone/>
              <a:defRPr/>
            </a:lvl8pPr>
            <a:lvl9pPr marL="0" marR="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g3ba072a1ba3_24_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3ba072a1ba3_24_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3ba072a1ba3_24_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3ba072a1ba3_24_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6"/>
        <p:cNvGrpSpPr/>
        <p:nvPr/>
      </p:nvGrpSpPr>
      <p:grpSpPr>
        <a:xfrm>
          <a:off x="0" y="0"/>
          <a:ext cx="0" cy="0"/>
          <a:chOff x="0" y="0"/>
          <a:chExt cx="0" cy="0"/>
        </a:xfrm>
      </p:grpSpPr>
      <p:sp>
        <p:nvSpPr>
          <p:cNvPr id="197" name="Google Shape;197;g3ba072a1ba3_24_73"/>
          <p:cNvSpPr txBox="1">
            <a:spLocks noGrp="1"/>
          </p:cNvSpPr>
          <p:nvPr>
            <p:ph type="ftr" idx="11"/>
          </p:nvPr>
        </p:nvSpPr>
        <p:spPr>
          <a:xfrm>
            <a:off x="2331720" y="4783456"/>
            <a:ext cx="219456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g3ba072a1ba3_24_73"/>
          <p:cNvSpPr txBox="1">
            <a:spLocks noGrp="1"/>
          </p:cNvSpPr>
          <p:nvPr>
            <p:ph type="dt" idx="10"/>
          </p:nvPr>
        </p:nvSpPr>
        <p:spPr>
          <a:xfrm>
            <a:off x="342900" y="4783456"/>
            <a:ext cx="157734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3ba072a1ba3_24_73"/>
          <p:cNvSpPr txBox="1">
            <a:spLocks noGrp="1"/>
          </p:cNvSpPr>
          <p:nvPr>
            <p:ph type="sldNum" idx="12"/>
          </p:nvPr>
        </p:nvSpPr>
        <p:spPr>
          <a:xfrm>
            <a:off x="4937760" y="4783456"/>
            <a:ext cx="1577340"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0"/>
        <p:cNvGrpSpPr/>
        <p:nvPr/>
      </p:nvGrpSpPr>
      <p:grpSpPr>
        <a:xfrm>
          <a:off x="0" y="0"/>
          <a:ext cx="0" cy="0"/>
          <a:chOff x="0" y="0"/>
          <a:chExt cx="0" cy="0"/>
        </a:xfrm>
      </p:grpSpPr>
      <p:sp>
        <p:nvSpPr>
          <p:cNvPr id="201" name="Google Shape;201;g3ba072a1ba3_24_77"/>
          <p:cNvSpPr txBox="1">
            <a:spLocks noGrp="1"/>
          </p:cNvSpPr>
          <p:nvPr>
            <p:ph type="ctrTitle"/>
          </p:nvPr>
        </p:nvSpPr>
        <p:spPr>
          <a:xfrm>
            <a:off x="1143000" y="1663303"/>
            <a:ext cx="6858000" cy="1846660"/>
          </a:xfrm>
          <a:prstGeom prst="rect">
            <a:avLst/>
          </a:prstGeom>
          <a:noFill/>
          <a:ln>
            <a:noFill/>
          </a:ln>
        </p:spPr>
        <p:txBody>
          <a:bodyPr spcFirstLastPara="1" wrap="square" lIns="0" tIns="0" rIns="0" bIns="0" anchor="b" anchorCtr="0">
            <a:spAutoFit/>
          </a:bodyPr>
          <a:lstStyle>
            <a:lvl1pPr lvl="0" algn="ctr">
              <a:lnSpc>
                <a:spcPct val="100000"/>
              </a:lnSpc>
              <a:spcBef>
                <a:spcPts val="0"/>
              </a:spcBef>
              <a:spcAft>
                <a:spcPts val="0"/>
              </a:spcAft>
              <a:buSzPts val="1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3ba072a1ba3_24_77"/>
          <p:cNvSpPr txBox="1">
            <a:spLocks noGrp="1"/>
          </p:cNvSpPr>
          <p:nvPr>
            <p:ph type="subTitle" idx="1"/>
          </p:nvPr>
        </p:nvSpPr>
        <p:spPr>
          <a:xfrm>
            <a:off x="1143000" y="3602037"/>
            <a:ext cx="6858000" cy="36933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chemeClr val="dk1"/>
              </a:buClr>
              <a:buSzPts val="1800"/>
              <a:buFont typeface="Calibri"/>
              <a:buNone/>
              <a:defRPr sz="1800"/>
            </a:lvl1pPr>
            <a:lvl2pPr lvl="1" algn="ctr">
              <a:lnSpc>
                <a:spcPct val="100000"/>
              </a:lnSpc>
              <a:spcBef>
                <a:spcPts val="0"/>
              </a:spcBef>
              <a:spcAft>
                <a:spcPts val="0"/>
              </a:spcAft>
              <a:buSzPts val="1500"/>
              <a:buFont typeface="Calibri"/>
              <a:buNone/>
              <a:defRPr sz="1500"/>
            </a:lvl2pPr>
            <a:lvl3pPr lvl="2" algn="ctr">
              <a:lnSpc>
                <a:spcPct val="100000"/>
              </a:lnSpc>
              <a:spcBef>
                <a:spcPts val="0"/>
              </a:spcBef>
              <a:spcAft>
                <a:spcPts val="0"/>
              </a:spcAft>
              <a:buSzPts val="1350"/>
              <a:buFont typeface="Calibri"/>
              <a:buNone/>
              <a:defRPr sz="1350"/>
            </a:lvl3pPr>
            <a:lvl4pPr lvl="3" algn="ctr">
              <a:lnSpc>
                <a:spcPct val="100000"/>
              </a:lnSpc>
              <a:spcBef>
                <a:spcPts val="0"/>
              </a:spcBef>
              <a:spcAft>
                <a:spcPts val="0"/>
              </a:spcAft>
              <a:buSzPts val="1200"/>
              <a:buFont typeface="Calibri"/>
              <a:buNone/>
              <a:defRPr sz="1200"/>
            </a:lvl4pPr>
            <a:lvl5pPr lvl="4" algn="ctr">
              <a:lnSpc>
                <a:spcPct val="100000"/>
              </a:lnSpc>
              <a:spcBef>
                <a:spcPts val="0"/>
              </a:spcBef>
              <a:spcAft>
                <a:spcPts val="0"/>
              </a:spcAft>
              <a:buSzPts val="1200"/>
              <a:buFont typeface="Calibri"/>
              <a:buNone/>
              <a:defRPr sz="1200"/>
            </a:lvl5pPr>
            <a:lvl6pPr lvl="5" algn="ctr">
              <a:lnSpc>
                <a:spcPct val="100000"/>
              </a:lnSpc>
              <a:spcBef>
                <a:spcPts val="0"/>
              </a:spcBef>
              <a:spcAft>
                <a:spcPts val="0"/>
              </a:spcAft>
              <a:buSzPts val="1200"/>
              <a:buFont typeface="Calibri"/>
              <a:buNone/>
              <a:defRPr sz="1200"/>
            </a:lvl6pPr>
            <a:lvl7pPr lvl="6" algn="ctr">
              <a:lnSpc>
                <a:spcPct val="100000"/>
              </a:lnSpc>
              <a:spcBef>
                <a:spcPts val="0"/>
              </a:spcBef>
              <a:spcAft>
                <a:spcPts val="0"/>
              </a:spcAft>
              <a:buSzPts val="1200"/>
              <a:buFont typeface="Calibri"/>
              <a:buNone/>
              <a:defRPr sz="1200"/>
            </a:lvl7pPr>
            <a:lvl8pPr lvl="7" algn="ctr">
              <a:lnSpc>
                <a:spcPct val="100000"/>
              </a:lnSpc>
              <a:spcBef>
                <a:spcPts val="0"/>
              </a:spcBef>
              <a:spcAft>
                <a:spcPts val="0"/>
              </a:spcAft>
              <a:buSzPts val="1200"/>
              <a:buFont typeface="Calibri"/>
              <a:buNone/>
              <a:defRPr sz="1200"/>
            </a:lvl8pPr>
            <a:lvl9pPr lvl="8" algn="ctr">
              <a:lnSpc>
                <a:spcPct val="100000"/>
              </a:lnSpc>
              <a:spcBef>
                <a:spcPts val="0"/>
              </a:spcBef>
              <a:spcAft>
                <a:spcPts val="0"/>
              </a:spcAft>
              <a:buSzPts val="1200"/>
              <a:buFont typeface="Calibri"/>
              <a:buNone/>
              <a:defRPr sz="1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09"/>
        <p:cNvGrpSpPr/>
        <p:nvPr/>
      </p:nvGrpSpPr>
      <p:grpSpPr>
        <a:xfrm>
          <a:off x="0" y="0"/>
          <a:ext cx="0" cy="0"/>
          <a:chOff x="0" y="0"/>
          <a:chExt cx="0" cy="0"/>
        </a:xfrm>
      </p:grpSpPr>
      <p:sp>
        <p:nvSpPr>
          <p:cNvPr id="210" name="Google Shape;210;g3ba072a1ba3_30_6"/>
          <p:cNvSpPr txBox="1">
            <a:spLocks noGrp="1"/>
          </p:cNvSpPr>
          <p:nvPr>
            <p:ph type="ftr" idx="11"/>
          </p:nvPr>
        </p:nvSpPr>
        <p:spPr>
          <a:xfrm>
            <a:off x="2331720" y="4783456"/>
            <a:ext cx="219456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g3ba072a1ba3_30_6"/>
          <p:cNvSpPr txBox="1">
            <a:spLocks noGrp="1"/>
          </p:cNvSpPr>
          <p:nvPr>
            <p:ph type="dt" idx="10"/>
          </p:nvPr>
        </p:nvSpPr>
        <p:spPr>
          <a:xfrm>
            <a:off x="342900" y="4783456"/>
            <a:ext cx="157734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g3ba072a1ba3_30_6"/>
          <p:cNvSpPr txBox="1">
            <a:spLocks noGrp="1"/>
          </p:cNvSpPr>
          <p:nvPr>
            <p:ph type="sldNum" idx="12"/>
          </p:nvPr>
        </p:nvSpPr>
        <p:spPr>
          <a:xfrm>
            <a:off x="4937760" y="4783456"/>
            <a:ext cx="1577340" cy="276999"/>
          </a:xfrm>
          <a:prstGeom prst="rect">
            <a:avLst/>
          </a:prstGeom>
          <a:noFill/>
          <a:ln>
            <a:noFill/>
          </a:ln>
        </p:spPr>
        <p:txBody>
          <a:bodyPr spcFirstLastPara="1" wrap="square" lIns="0" tIns="0" rIns="0" bIns="0" anchor="t" anchorCtr="0">
            <a:spAutoFit/>
          </a:bodyPr>
          <a:lstStyle>
            <a:lvl1pPr marL="0" marR="0" lvl="0" indent="0" algn="r">
              <a:spcBef>
                <a:spcPts val="0"/>
              </a:spcBef>
              <a:buNone/>
              <a:defRPr sz="1350" b="0" i="0" u="none" strike="noStrike" cap="none">
                <a:solidFill>
                  <a:srgbClr val="888888"/>
                </a:solidFill>
                <a:latin typeface="Calibri"/>
                <a:ea typeface="Calibri"/>
                <a:cs typeface="Calibri"/>
                <a:sym typeface="Calibri"/>
              </a:defRPr>
            </a:lvl1pPr>
            <a:lvl2pPr marL="0" marR="0" lvl="1" indent="0" algn="r">
              <a:spcBef>
                <a:spcPts val="0"/>
              </a:spcBef>
              <a:buNone/>
              <a:defRPr sz="1350" b="0" i="0" u="none" strike="noStrike" cap="none">
                <a:solidFill>
                  <a:srgbClr val="888888"/>
                </a:solidFill>
                <a:latin typeface="Calibri"/>
                <a:ea typeface="Calibri"/>
                <a:cs typeface="Calibri"/>
                <a:sym typeface="Calibri"/>
              </a:defRPr>
            </a:lvl2pPr>
            <a:lvl3pPr marL="0" marR="0" lvl="2" indent="0" algn="r">
              <a:spcBef>
                <a:spcPts val="0"/>
              </a:spcBef>
              <a:buNone/>
              <a:defRPr sz="1350" b="0" i="0" u="none" strike="noStrike" cap="none">
                <a:solidFill>
                  <a:srgbClr val="888888"/>
                </a:solidFill>
                <a:latin typeface="Calibri"/>
                <a:ea typeface="Calibri"/>
                <a:cs typeface="Calibri"/>
                <a:sym typeface="Calibri"/>
              </a:defRPr>
            </a:lvl3pPr>
            <a:lvl4pPr marL="0" marR="0" lvl="3" indent="0" algn="r">
              <a:spcBef>
                <a:spcPts val="0"/>
              </a:spcBef>
              <a:buNone/>
              <a:defRPr sz="1350" b="0" i="0" u="none" strike="noStrike" cap="none">
                <a:solidFill>
                  <a:srgbClr val="888888"/>
                </a:solidFill>
                <a:latin typeface="Calibri"/>
                <a:ea typeface="Calibri"/>
                <a:cs typeface="Calibri"/>
                <a:sym typeface="Calibri"/>
              </a:defRPr>
            </a:lvl4pPr>
            <a:lvl5pPr marL="0" marR="0" lvl="4" indent="0" algn="r">
              <a:spcBef>
                <a:spcPts val="0"/>
              </a:spcBef>
              <a:buNone/>
              <a:defRPr sz="1350" b="0" i="0" u="none" strike="noStrike" cap="none">
                <a:solidFill>
                  <a:srgbClr val="888888"/>
                </a:solidFill>
                <a:latin typeface="Calibri"/>
                <a:ea typeface="Calibri"/>
                <a:cs typeface="Calibri"/>
                <a:sym typeface="Calibri"/>
              </a:defRPr>
            </a:lvl5pPr>
            <a:lvl6pPr marL="0" marR="0" lvl="5" indent="0" algn="r">
              <a:spcBef>
                <a:spcPts val="0"/>
              </a:spcBef>
              <a:buNone/>
              <a:defRPr sz="1350" b="0" i="0" u="none" strike="noStrike" cap="none">
                <a:solidFill>
                  <a:srgbClr val="888888"/>
                </a:solidFill>
                <a:latin typeface="Calibri"/>
                <a:ea typeface="Calibri"/>
                <a:cs typeface="Calibri"/>
                <a:sym typeface="Calibri"/>
              </a:defRPr>
            </a:lvl6pPr>
            <a:lvl7pPr marL="0" marR="0" lvl="6" indent="0" algn="r">
              <a:spcBef>
                <a:spcPts val="0"/>
              </a:spcBef>
              <a:buNone/>
              <a:defRPr sz="1350" b="0" i="0" u="none" strike="noStrike" cap="none">
                <a:solidFill>
                  <a:srgbClr val="888888"/>
                </a:solidFill>
                <a:latin typeface="Calibri"/>
                <a:ea typeface="Calibri"/>
                <a:cs typeface="Calibri"/>
                <a:sym typeface="Calibri"/>
              </a:defRPr>
            </a:lvl7pPr>
            <a:lvl8pPr marL="0" marR="0" lvl="7" indent="0" algn="r">
              <a:spcBef>
                <a:spcPts val="0"/>
              </a:spcBef>
              <a:buNone/>
              <a:defRPr sz="1350" b="0" i="0" u="none" strike="noStrike" cap="none">
                <a:solidFill>
                  <a:srgbClr val="888888"/>
                </a:solidFill>
                <a:latin typeface="Calibri"/>
                <a:ea typeface="Calibri"/>
                <a:cs typeface="Calibri"/>
                <a:sym typeface="Calibri"/>
              </a:defRPr>
            </a:lvl8pPr>
            <a:lvl9pPr marL="0" marR="0" lvl="8" indent="0" algn="r">
              <a:spcBef>
                <a:spcPts val="0"/>
              </a:spcBef>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
        <p:cNvGrpSpPr/>
        <p:nvPr/>
      </p:nvGrpSpPr>
      <p:grpSpPr>
        <a:xfrm>
          <a:off x="0" y="0"/>
          <a:ext cx="0" cy="0"/>
          <a:chOff x="0" y="0"/>
          <a:chExt cx="0" cy="0"/>
        </a:xfrm>
      </p:grpSpPr>
      <p:sp>
        <p:nvSpPr>
          <p:cNvPr id="28" name="Google Shape;28;p5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3"/>
        <p:cNvGrpSpPr/>
        <p:nvPr/>
      </p:nvGrpSpPr>
      <p:grpSpPr>
        <a:xfrm>
          <a:off x="0" y="0"/>
          <a:ext cx="0" cy="0"/>
          <a:chOff x="0" y="0"/>
          <a:chExt cx="0" cy="0"/>
        </a:xfrm>
      </p:grpSpPr>
      <p:sp>
        <p:nvSpPr>
          <p:cNvPr id="214" name="Google Shape;214;g3ba072a1ba3_30_10"/>
          <p:cNvSpPr txBox="1">
            <a:spLocks noGrp="1"/>
          </p:cNvSpPr>
          <p:nvPr>
            <p:ph type="title"/>
          </p:nvPr>
        </p:nvSpPr>
        <p:spPr>
          <a:xfrm>
            <a:off x="145074" y="133187"/>
            <a:ext cx="8180252" cy="4770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25" b="1"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g3ba072a1ba3_30_10"/>
          <p:cNvSpPr txBox="1">
            <a:spLocks noGrp="1"/>
          </p:cNvSpPr>
          <p:nvPr>
            <p:ph type="body" idx="1"/>
          </p:nvPr>
        </p:nvSpPr>
        <p:spPr>
          <a:xfrm>
            <a:off x="4064618" y="1570488"/>
            <a:ext cx="4805838" cy="3693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800" b="0" i="0">
                <a:solidFill>
                  <a:schemeClr val="dk1"/>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g3ba072a1ba3_30_10"/>
          <p:cNvSpPr txBox="1">
            <a:spLocks noGrp="1"/>
          </p:cNvSpPr>
          <p:nvPr>
            <p:ph type="ftr" idx="11"/>
          </p:nvPr>
        </p:nvSpPr>
        <p:spPr>
          <a:xfrm>
            <a:off x="2331720" y="4783456"/>
            <a:ext cx="219456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g3ba072a1ba3_30_10"/>
          <p:cNvSpPr txBox="1">
            <a:spLocks noGrp="1"/>
          </p:cNvSpPr>
          <p:nvPr>
            <p:ph type="dt" idx="10"/>
          </p:nvPr>
        </p:nvSpPr>
        <p:spPr>
          <a:xfrm>
            <a:off x="342900" y="4783456"/>
            <a:ext cx="157734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g3ba072a1ba3_30_10"/>
          <p:cNvSpPr txBox="1">
            <a:spLocks noGrp="1"/>
          </p:cNvSpPr>
          <p:nvPr>
            <p:ph type="sldNum" idx="12"/>
          </p:nvPr>
        </p:nvSpPr>
        <p:spPr>
          <a:xfrm>
            <a:off x="4937760" y="4783456"/>
            <a:ext cx="1577340" cy="276999"/>
          </a:xfrm>
          <a:prstGeom prst="rect">
            <a:avLst/>
          </a:prstGeom>
          <a:noFill/>
          <a:ln>
            <a:noFill/>
          </a:ln>
        </p:spPr>
        <p:txBody>
          <a:bodyPr spcFirstLastPara="1" wrap="square" lIns="0" tIns="0" rIns="0" bIns="0" anchor="t" anchorCtr="0">
            <a:spAutoFit/>
          </a:bodyPr>
          <a:lstStyle>
            <a:lvl1pPr marL="0" marR="0" lvl="0" indent="0" algn="r">
              <a:spcBef>
                <a:spcPts val="0"/>
              </a:spcBef>
              <a:buNone/>
              <a:defRPr sz="1350">
                <a:solidFill>
                  <a:srgbClr val="888888"/>
                </a:solidFill>
                <a:latin typeface="Calibri"/>
                <a:ea typeface="Calibri"/>
                <a:cs typeface="Calibri"/>
                <a:sym typeface="Calibri"/>
              </a:defRPr>
            </a:lvl1pPr>
            <a:lvl2pPr marL="0" marR="0" lvl="1" indent="0" algn="r">
              <a:spcBef>
                <a:spcPts val="0"/>
              </a:spcBef>
              <a:buNone/>
              <a:defRPr sz="1350">
                <a:solidFill>
                  <a:srgbClr val="888888"/>
                </a:solidFill>
                <a:latin typeface="Calibri"/>
                <a:ea typeface="Calibri"/>
                <a:cs typeface="Calibri"/>
                <a:sym typeface="Calibri"/>
              </a:defRPr>
            </a:lvl2pPr>
            <a:lvl3pPr marL="0" marR="0" lvl="2" indent="0" algn="r">
              <a:spcBef>
                <a:spcPts val="0"/>
              </a:spcBef>
              <a:buNone/>
              <a:defRPr sz="1350">
                <a:solidFill>
                  <a:srgbClr val="888888"/>
                </a:solidFill>
                <a:latin typeface="Calibri"/>
                <a:ea typeface="Calibri"/>
                <a:cs typeface="Calibri"/>
                <a:sym typeface="Calibri"/>
              </a:defRPr>
            </a:lvl3pPr>
            <a:lvl4pPr marL="0" marR="0" lvl="3" indent="0" algn="r">
              <a:spcBef>
                <a:spcPts val="0"/>
              </a:spcBef>
              <a:buNone/>
              <a:defRPr sz="1350">
                <a:solidFill>
                  <a:srgbClr val="888888"/>
                </a:solidFill>
                <a:latin typeface="Calibri"/>
                <a:ea typeface="Calibri"/>
                <a:cs typeface="Calibri"/>
                <a:sym typeface="Calibri"/>
              </a:defRPr>
            </a:lvl4pPr>
            <a:lvl5pPr marL="0" marR="0" lvl="4" indent="0" algn="r">
              <a:spcBef>
                <a:spcPts val="0"/>
              </a:spcBef>
              <a:buNone/>
              <a:defRPr sz="1350">
                <a:solidFill>
                  <a:srgbClr val="888888"/>
                </a:solidFill>
                <a:latin typeface="Calibri"/>
                <a:ea typeface="Calibri"/>
                <a:cs typeface="Calibri"/>
                <a:sym typeface="Calibri"/>
              </a:defRPr>
            </a:lvl5pPr>
            <a:lvl6pPr marL="0" marR="0" lvl="5" indent="0" algn="r">
              <a:spcBef>
                <a:spcPts val="0"/>
              </a:spcBef>
              <a:buNone/>
              <a:defRPr sz="1350">
                <a:solidFill>
                  <a:srgbClr val="888888"/>
                </a:solidFill>
                <a:latin typeface="Calibri"/>
                <a:ea typeface="Calibri"/>
                <a:cs typeface="Calibri"/>
                <a:sym typeface="Calibri"/>
              </a:defRPr>
            </a:lvl6pPr>
            <a:lvl7pPr marL="0" marR="0" lvl="6" indent="0" algn="r">
              <a:spcBef>
                <a:spcPts val="0"/>
              </a:spcBef>
              <a:buNone/>
              <a:defRPr sz="1350">
                <a:solidFill>
                  <a:srgbClr val="888888"/>
                </a:solidFill>
                <a:latin typeface="Calibri"/>
                <a:ea typeface="Calibri"/>
                <a:cs typeface="Calibri"/>
                <a:sym typeface="Calibri"/>
              </a:defRPr>
            </a:lvl7pPr>
            <a:lvl8pPr marL="0" marR="0" lvl="7" indent="0" algn="r">
              <a:spcBef>
                <a:spcPts val="0"/>
              </a:spcBef>
              <a:buNone/>
              <a:defRPr sz="1350">
                <a:solidFill>
                  <a:srgbClr val="888888"/>
                </a:solidFill>
                <a:latin typeface="Calibri"/>
                <a:ea typeface="Calibri"/>
                <a:cs typeface="Calibri"/>
                <a:sym typeface="Calibri"/>
              </a:defRPr>
            </a:lvl8pPr>
            <a:lvl9pPr marL="0" marR="0" lvl="8" indent="0" algn="r">
              <a:spcBef>
                <a:spcPts val="0"/>
              </a:spcBef>
              <a:buNone/>
              <a:defRPr sz="135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9"/>
        <p:cNvGrpSpPr/>
        <p:nvPr/>
      </p:nvGrpSpPr>
      <p:grpSpPr>
        <a:xfrm>
          <a:off x="0" y="0"/>
          <a:ext cx="0" cy="0"/>
          <a:chOff x="0" y="0"/>
          <a:chExt cx="0" cy="0"/>
        </a:xfrm>
      </p:grpSpPr>
      <p:sp>
        <p:nvSpPr>
          <p:cNvPr id="220" name="Google Shape;220;g3ba072a1ba3_30_16"/>
          <p:cNvSpPr txBox="1">
            <a:spLocks noGrp="1"/>
          </p:cNvSpPr>
          <p:nvPr>
            <p:ph type="title"/>
          </p:nvPr>
        </p:nvSpPr>
        <p:spPr>
          <a:xfrm>
            <a:off x="145074" y="133187"/>
            <a:ext cx="8180252" cy="47705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25" b="1"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g3ba072a1ba3_30_16"/>
          <p:cNvSpPr txBox="1">
            <a:spLocks noGrp="1"/>
          </p:cNvSpPr>
          <p:nvPr>
            <p:ph type="ftr" idx="11"/>
          </p:nvPr>
        </p:nvSpPr>
        <p:spPr>
          <a:xfrm>
            <a:off x="2331720" y="4783456"/>
            <a:ext cx="219456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g3ba072a1ba3_30_16"/>
          <p:cNvSpPr txBox="1">
            <a:spLocks noGrp="1"/>
          </p:cNvSpPr>
          <p:nvPr>
            <p:ph type="dt" idx="10"/>
          </p:nvPr>
        </p:nvSpPr>
        <p:spPr>
          <a:xfrm>
            <a:off x="342900" y="4783456"/>
            <a:ext cx="157734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g3ba072a1ba3_30_16"/>
          <p:cNvSpPr txBox="1">
            <a:spLocks noGrp="1"/>
          </p:cNvSpPr>
          <p:nvPr>
            <p:ph type="sldNum" idx="12"/>
          </p:nvPr>
        </p:nvSpPr>
        <p:spPr>
          <a:xfrm>
            <a:off x="4937760" y="4783456"/>
            <a:ext cx="1577340" cy="276999"/>
          </a:xfrm>
          <a:prstGeom prst="rect">
            <a:avLst/>
          </a:prstGeom>
          <a:noFill/>
          <a:ln>
            <a:noFill/>
          </a:ln>
        </p:spPr>
        <p:txBody>
          <a:bodyPr spcFirstLastPara="1" wrap="square" lIns="0" tIns="0" rIns="0" bIns="0" anchor="t" anchorCtr="0">
            <a:spAutoFit/>
          </a:bodyPr>
          <a:lstStyle>
            <a:lvl1pPr marL="0" marR="0" lvl="0" indent="0" algn="r">
              <a:spcBef>
                <a:spcPts val="0"/>
              </a:spcBef>
              <a:buNone/>
              <a:defRPr sz="1350">
                <a:solidFill>
                  <a:srgbClr val="888888"/>
                </a:solidFill>
                <a:latin typeface="Calibri"/>
                <a:ea typeface="Calibri"/>
                <a:cs typeface="Calibri"/>
                <a:sym typeface="Calibri"/>
              </a:defRPr>
            </a:lvl1pPr>
            <a:lvl2pPr marL="0" marR="0" lvl="1" indent="0" algn="r">
              <a:spcBef>
                <a:spcPts val="0"/>
              </a:spcBef>
              <a:buNone/>
              <a:defRPr sz="1350">
                <a:solidFill>
                  <a:srgbClr val="888888"/>
                </a:solidFill>
                <a:latin typeface="Calibri"/>
                <a:ea typeface="Calibri"/>
                <a:cs typeface="Calibri"/>
                <a:sym typeface="Calibri"/>
              </a:defRPr>
            </a:lvl2pPr>
            <a:lvl3pPr marL="0" marR="0" lvl="2" indent="0" algn="r">
              <a:spcBef>
                <a:spcPts val="0"/>
              </a:spcBef>
              <a:buNone/>
              <a:defRPr sz="1350">
                <a:solidFill>
                  <a:srgbClr val="888888"/>
                </a:solidFill>
                <a:latin typeface="Calibri"/>
                <a:ea typeface="Calibri"/>
                <a:cs typeface="Calibri"/>
                <a:sym typeface="Calibri"/>
              </a:defRPr>
            </a:lvl3pPr>
            <a:lvl4pPr marL="0" marR="0" lvl="3" indent="0" algn="r">
              <a:spcBef>
                <a:spcPts val="0"/>
              </a:spcBef>
              <a:buNone/>
              <a:defRPr sz="1350">
                <a:solidFill>
                  <a:srgbClr val="888888"/>
                </a:solidFill>
                <a:latin typeface="Calibri"/>
                <a:ea typeface="Calibri"/>
                <a:cs typeface="Calibri"/>
                <a:sym typeface="Calibri"/>
              </a:defRPr>
            </a:lvl4pPr>
            <a:lvl5pPr marL="0" marR="0" lvl="4" indent="0" algn="r">
              <a:spcBef>
                <a:spcPts val="0"/>
              </a:spcBef>
              <a:buNone/>
              <a:defRPr sz="1350">
                <a:solidFill>
                  <a:srgbClr val="888888"/>
                </a:solidFill>
                <a:latin typeface="Calibri"/>
                <a:ea typeface="Calibri"/>
                <a:cs typeface="Calibri"/>
                <a:sym typeface="Calibri"/>
              </a:defRPr>
            </a:lvl5pPr>
            <a:lvl6pPr marL="0" marR="0" lvl="5" indent="0" algn="r">
              <a:spcBef>
                <a:spcPts val="0"/>
              </a:spcBef>
              <a:buNone/>
              <a:defRPr sz="1350">
                <a:solidFill>
                  <a:srgbClr val="888888"/>
                </a:solidFill>
                <a:latin typeface="Calibri"/>
                <a:ea typeface="Calibri"/>
                <a:cs typeface="Calibri"/>
                <a:sym typeface="Calibri"/>
              </a:defRPr>
            </a:lvl6pPr>
            <a:lvl7pPr marL="0" marR="0" lvl="6" indent="0" algn="r">
              <a:spcBef>
                <a:spcPts val="0"/>
              </a:spcBef>
              <a:buNone/>
              <a:defRPr sz="1350">
                <a:solidFill>
                  <a:srgbClr val="888888"/>
                </a:solidFill>
                <a:latin typeface="Calibri"/>
                <a:ea typeface="Calibri"/>
                <a:cs typeface="Calibri"/>
                <a:sym typeface="Calibri"/>
              </a:defRPr>
            </a:lvl7pPr>
            <a:lvl8pPr marL="0" marR="0" lvl="7" indent="0" algn="r">
              <a:spcBef>
                <a:spcPts val="0"/>
              </a:spcBef>
              <a:buNone/>
              <a:defRPr sz="1350">
                <a:solidFill>
                  <a:srgbClr val="888888"/>
                </a:solidFill>
                <a:latin typeface="Calibri"/>
                <a:ea typeface="Calibri"/>
                <a:cs typeface="Calibri"/>
                <a:sym typeface="Calibri"/>
              </a:defRPr>
            </a:lvl8pPr>
            <a:lvl9pPr marL="0" marR="0" lvl="8" indent="0" algn="r">
              <a:spcBef>
                <a:spcPts val="0"/>
              </a:spcBef>
              <a:buNone/>
              <a:defRPr sz="135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4"/>
        <p:cNvGrpSpPr/>
        <p:nvPr/>
      </p:nvGrpSpPr>
      <p:grpSpPr>
        <a:xfrm>
          <a:off x="0" y="0"/>
          <a:ext cx="0" cy="0"/>
          <a:chOff x="0" y="0"/>
          <a:chExt cx="0" cy="0"/>
        </a:xfrm>
      </p:grpSpPr>
      <p:sp>
        <p:nvSpPr>
          <p:cNvPr id="225" name="Google Shape;225;g3ba072a1ba3_30_21"/>
          <p:cNvSpPr txBox="1">
            <a:spLocks noGrp="1"/>
          </p:cNvSpPr>
          <p:nvPr>
            <p:ph type="ctrTitle"/>
          </p:nvPr>
        </p:nvSpPr>
        <p:spPr>
          <a:xfrm>
            <a:off x="1143000" y="1663303"/>
            <a:ext cx="6858000" cy="1846660"/>
          </a:xfrm>
          <a:prstGeom prst="rect">
            <a:avLst/>
          </a:prstGeom>
          <a:noFill/>
          <a:ln>
            <a:noFill/>
          </a:ln>
        </p:spPr>
        <p:txBody>
          <a:bodyPr spcFirstLastPara="1" wrap="square" lIns="0" tIns="0" rIns="0" bIns="0" anchor="b" anchorCtr="0">
            <a:spAutoFit/>
          </a:bodyPr>
          <a:lstStyle>
            <a:lvl1pPr lvl="0" algn="ctr">
              <a:spcBef>
                <a:spcPts val="0"/>
              </a:spcBef>
              <a:spcAft>
                <a:spcPts val="0"/>
              </a:spcAft>
              <a:buSzPts val="1400"/>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g3ba072a1ba3_30_21"/>
          <p:cNvSpPr txBox="1">
            <a:spLocks noGrp="1"/>
          </p:cNvSpPr>
          <p:nvPr>
            <p:ph type="subTitle" idx="1"/>
          </p:nvPr>
        </p:nvSpPr>
        <p:spPr>
          <a:xfrm>
            <a:off x="1143000" y="3602037"/>
            <a:ext cx="6858000" cy="369332"/>
          </a:xfrm>
          <a:prstGeom prst="rect">
            <a:avLst/>
          </a:prstGeom>
          <a:noFill/>
          <a:ln>
            <a:noFill/>
          </a:ln>
        </p:spPr>
        <p:txBody>
          <a:bodyPr spcFirstLastPara="1" wrap="square" lIns="0" tIns="0" rIns="0" bIns="0" anchor="t" anchorCtr="0">
            <a:spAutoFit/>
          </a:bodyPr>
          <a:lstStyle>
            <a:lvl1pPr lvl="0" algn="ctr">
              <a:spcBef>
                <a:spcPts val="0"/>
              </a:spcBef>
              <a:spcAft>
                <a:spcPts val="0"/>
              </a:spcAft>
              <a:buClr>
                <a:schemeClr val="dk1"/>
              </a:buClr>
              <a:buSzPts val="1800"/>
              <a:buFont typeface="Calibri"/>
              <a:buNone/>
              <a:defRPr sz="1800"/>
            </a:lvl1pPr>
            <a:lvl2pPr lvl="1" algn="ctr">
              <a:spcBef>
                <a:spcPts val="0"/>
              </a:spcBef>
              <a:spcAft>
                <a:spcPts val="0"/>
              </a:spcAft>
              <a:buSzPts val="1500"/>
              <a:buFont typeface="Calibri"/>
              <a:buNone/>
              <a:defRPr sz="1500"/>
            </a:lvl2pPr>
            <a:lvl3pPr lvl="2" algn="ctr">
              <a:spcBef>
                <a:spcPts val="0"/>
              </a:spcBef>
              <a:spcAft>
                <a:spcPts val="0"/>
              </a:spcAft>
              <a:buSzPts val="1350"/>
              <a:buFont typeface="Calibri"/>
              <a:buNone/>
              <a:defRPr sz="1350"/>
            </a:lvl3pPr>
            <a:lvl4pPr lvl="3" algn="ctr">
              <a:spcBef>
                <a:spcPts val="0"/>
              </a:spcBef>
              <a:spcAft>
                <a:spcPts val="0"/>
              </a:spcAft>
              <a:buSzPts val="1200"/>
              <a:buFont typeface="Calibri"/>
              <a:buNone/>
              <a:defRPr sz="1200"/>
            </a:lvl4pPr>
            <a:lvl5pPr lvl="4" algn="ctr">
              <a:spcBef>
                <a:spcPts val="0"/>
              </a:spcBef>
              <a:spcAft>
                <a:spcPts val="0"/>
              </a:spcAft>
              <a:buSzPts val="1200"/>
              <a:buFont typeface="Calibri"/>
              <a:buNone/>
              <a:defRPr sz="1200"/>
            </a:lvl5pPr>
            <a:lvl6pPr lvl="5" algn="ctr">
              <a:spcBef>
                <a:spcPts val="0"/>
              </a:spcBef>
              <a:spcAft>
                <a:spcPts val="0"/>
              </a:spcAft>
              <a:buSzPts val="1200"/>
              <a:buFont typeface="Calibri"/>
              <a:buNone/>
              <a:defRPr sz="1200"/>
            </a:lvl6pPr>
            <a:lvl7pPr lvl="6" algn="ctr">
              <a:spcBef>
                <a:spcPts val="0"/>
              </a:spcBef>
              <a:spcAft>
                <a:spcPts val="0"/>
              </a:spcAft>
              <a:buSzPts val="1200"/>
              <a:buFont typeface="Calibri"/>
              <a:buNone/>
              <a:defRPr sz="1200"/>
            </a:lvl7pPr>
            <a:lvl8pPr lvl="7" algn="ctr">
              <a:spcBef>
                <a:spcPts val="0"/>
              </a:spcBef>
              <a:spcAft>
                <a:spcPts val="0"/>
              </a:spcAft>
              <a:buSzPts val="1200"/>
              <a:buFont typeface="Calibri"/>
              <a:buNone/>
              <a:defRPr sz="1200"/>
            </a:lvl8pPr>
            <a:lvl9pPr lvl="8" algn="ctr">
              <a:spcBef>
                <a:spcPts val="0"/>
              </a:spcBef>
              <a:spcAft>
                <a:spcPts val="0"/>
              </a:spcAft>
              <a:buSzPts val="1200"/>
              <a:buFont typeface="Calibri"/>
              <a:buNone/>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
        <p:cNvGrpSpPr/>
        <p:nvPr/>
      </p:nvGrpSpPr>
      <p:grpSpPr>
        <a:xfrm>
          <a:off x="0" y="0"/>
          <a:ext cx="0" cy="0"/>
          <a:chOff x="0" y="0"/>
          <a:chExt cx="0" cy="0"/>
        </a:xfrm>
      </p:grpSpPr>
      <p:sp>
        <p:nvSpPr>
          <p:cNvPr id="34" name="Google Shape;34;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0"/>
        <p:cNvGrpSpPr/>
        <p:nvPr/>
      </p:nvGrpSpPr>
      <p:grpSpPr>
        <a:xfrm>
          <a:off x="0" y="0"/>
          <a:ext cx="0" cy="0"/>
          <a:chOff x="0" y="0"/>
          <a:chExt cx="0" cy="0"/>
        </a:xfrm>
      </p:grpSpPr>
      <p:sp>
        <p:nvSpPr>
          <p:cNvPr id="41" name="Google Shape;41;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5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5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5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6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6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p6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3"/>
          <p:cNvSpPr>
            <a:spLocks noGrp="1"/>
          </p:cNvSpPr>
          <p:nvPr>
            <p:ph type="pic" idx="2"/>
          </p:nvPr>
        </p:nvSpPr>
        <p:spPr>
          <a:xfrm>
            <a:off x="1792288" y="612775"/>
            <a:ext cx="5486400" cy="4114800"/>
          </a:xfrm>
          <a:prstGeom prst="rect">
            <a:avLst/>
          </a:prstGeom>
          <a:noFill/>
          <a:ln>
            <a:noFill/>
          </a:ln>
        </p:spPr>
      </p:sp>
      <p:sp>
        <p:nvSpPr>
          <p:cNvPr id="68" name="Google Shape;68;p6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8D1">
            <a:alpha val="25490"/>
          </a:srgbClr>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8D1">
            <a:alpha val="25490"/>
          </a:srgbClr>
        </a:solidFill>
        <a:effectLst/>
      </p:bgPr>
    </p:bg>
    <p:spTree>
      <p:nvGrpSpPr>
        <p:cNvPr id="1" name="Shape 88"/>
        <p:cNvGrpSpPr/>
        <p:nvPr/>
      </p:nvGrpSpPr>
      <p:grpSpPr>
        <a:xfrm>
          <a:off x="0" y="0"/>
          <a:ext cx="0" cy="0"/>
          <a:chOff x="0" y="0"/>
          <a:chExt cx="0" cy="0"/>
        </a:xfrm>
      </p:grpSpPr>
      <p:sp>
        <p:nvSpPr>
          <p:cNvPr id="89" name="Google Shape;89;p44"/>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4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4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92" name="Google Shape;92;p44"/>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4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4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5" name="Google Shape;95;p4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3ba072a1ba3_24_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1" name="Google Shape;171;g3ba072a1ba3_24_0"/>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2" name="Google Shape;172;g3ba072a1ba3_24_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g3ba072a1ba3_24_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g3ba072a1ba3_24_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g3ba072a1ba3_24_67"/>
          <p:cNvSpPr txBox="1">
            <a:spLocks noGrp="1"/>
          </p:cNvSpPr>
          <p:nvPr>
            <p:ph type="title"/>
          </p:nvPr>
        </p:nvSpPr>
        <p:spPr>
          <a:xfrm>
            <a:off x="145074" y="133187"/>
            <a:ext cx="8180252" cy="63607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1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g3ba072a1ba3_24_67"/>
          <p:cNvSpPr txBox="1">
            <a:spLocks noGrp="1"/>
          </p:cNvSpPr>
          <p:nvPr>
            <p:ph type="body" idx="1"/>
          </p:nvPr>
        </p:nvSpPr>
        <p:spPr>
          <a:xfrm>
            <a:off x="4064618" y="1570488"/>
            <a:ext cx="4805838" cy="49244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93" name="Google Shape;193;g3ba072a1ba3_24_67"/>
          <p:cNvSpPr txBox="1">
            <a:spLocks noGrp="1"/>
          </p:cNvSpPr>
          <p:nvPr>
            <p:ph type="ftr" idx="11"/>
          </p:nvPr>
        </p:nvSpPr>
        <p:spPr>
          <a:xfrm>
            <a:off x="3108960" y="6377940"/>
            <a:ext cx="2926080" cy="369332"/>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g3ba072a1ba3_24_67"/>
          <p:cNvSpPr txBox="1">
            <a:spLocks noGrp="1"/>
          </p:cNvSpPr>
          <p:nvPr>
            <p:ph type="dt" idx="10"/>
          </p:nvPr>
        </p:nvSpPr>
        <p:spPr>
          <a:xfrm>
            <a:off x="457200" y="6377940"/>
            <a:ext cx="2103120" cy="36933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g3ba072a1ba3_24_67"/>
          <p:cNvSpPr txBox="1">
            <a:spLocks noGrp="1"/>
          </p:cNvSpPr>
          <p:nvPr>
            <p:ph type="sldNum" idx="12"/>
          </p:nvPr>
        </p:nvSpPr>
        <p:spPr>
          <a:xfrm>
            <a:off x="6583680" y="6377940"/>
            <a:ext cx="2103120" cy="369332"/>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3ba072a1ba3_30_0"/>
          <p:cNvSpPr txBox="1">
            <a:spLocks noGrp="1"/>
          </p:cNvSpPr>
          <p:nvPr>
            <p:ph type="title"/>
          </p:nvPr>
        </p:nvSpPr>
        <p:spPr>
          <a:xfrm>
            <a:off x="145074" y="133187"/>
            <a:ext cx="8180252" cy="63607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1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5" name="Google Shape;205;g3ba072a1ba3_30_0"/>
          <p:cNvSpPr txBox="1">
            <a:spLocks noGrp="1"/>
          </p:cNvSpPr>
          <p:nvPr>
            <p:ph type="body" idx="1"/>
          </p:nvPr>
        </p:nvSpPr>
        <p:spPr>
          <a:xfrm>
            <a:off x="4064618" y="1570488"/>
            <a:ext cx="4805838" cy="492443"/>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06" name="Google Shape;206;g3ba072a1ba3_30_0"/>
          <p:cNvSpPr txBox="1">
            <a:spLocks noGrp="1"/>
          </p:cNvSpPr>
          <p:nvPr>
            <p:ph type="ftr" idx="11"/>
          </p:nvPr>
        </p:nvSpPr>
        <p:spPr>
          <a:xfrm>
            <a:off x="3108960" y="6377940"/>
            <a:ext cx="2926080" cy="369332"/>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g3ba072a1ba3_30_0"/>
          <p:cNvSpPr txBox="1">
            <a:spLocks noGrp="1"/>
          </p:cNvSpPr>
          <p:nvPr>
            <p:ph type="dt" idx="10"/>
          </p:nvPr>
        </p:nvSpPr>
        <p:spPr>
          <a:xfrm>
            <a:off x="457200" y="6377940"/>
            <a:ext cx="2103120" cy="3693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g3ba072a1ba3_30_0"/>
          <p:cNvSpPr txBox="1">
            <a:spLocks noGrp="1"/>
          </p:cNvSpPr>
          <p:nvPr>
            <p:ph type="sldNum" idx="12"/>
          </p:nvPr>
        </p:nvSpPr>
        <p:spPr>
          <a:xfrm>
            <a:off x="6583680" y="6377940"/>
            <a:ext cx="2103120" cy="369332"/>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18" Type="http://schemas.openxmlformats.org/officeDocument/2006/relationships/image" Target="../media/image39.jpe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notesSlide" Target="../notesSlides/notesSlide11.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slideLayout" Target="../slideLayouts/slideLayout3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79.pn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ctrTitle"/>
          </p:nvPr>
        </p:nvSpPr>
        <p:spPr>
          <a:xfrm>
            <a:off x="685800" y="575468"/>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2060"/>
              </a:buClr>
              <a:buSzPct val="141935"/>
              <a:buFont typeface="Arial"/>
              <a:buNone/>
            </a:pPr>
            <a:r>
              <a:rPr lang="en-US" sz="3100" b="1">
                <a:solidFill>
                  <a:schemeClr val="dk2"/>
                </a:solidFill>
                <a:latin typeface="Arial"/>
                <a:ea typeface="Arial"/>
                <a:cs typeface="Arial"/>
                <a:sym typeface="Arial"/>
              </a:rPr>
              <a:t>From Base to Bay: </a:t>
            </a:r>
            <a:endParaRPr sz="3100" b="1">
              <a:solidFill>
                <a:schemeClr val="dk2"/>
              </a:solidFill>
              <a:latin typeface="Arial"/>
              <a:ea typeface="Arial"/>
              <a:cs typeface="Arial"/>
              <a:sym typeface="Arial"/>
            </a:endParaRPr>
          </a:p>
          <a:p>
            <a:pPr marL="0" lvl="0" indent="0" algn="ctr" rtl="0">
              <a:lnSpc>
                <a:spcPct val="100000"/>
              </a:lnSpc>
              <a:spcBef>
                <a:spcPts val="0"/>
              </a:spcBef>
              <a:spcAft>
                <a:spcPts val="0"/>
              </a:spcAft>
              <a:buClr>
                <a:srgbClr val="002060"/>
              </a:buClr>
              <a:buSzPct val="141935"/>
              <a:buFont typeface="Arial"/>
              <a:buNone/>
            </a:pPr>
            <a:r>
              <a:rPr lang="en-US" sz="3100" b="1">
                <a:solidFill>
                  <a:schemeClr val="dk2"/>
                </a:solidFill>
                <a:latin typeface="Arial"/>
                <a:ea typeface="Arial"/>
                <a:cs typeface="Arial"/>
                <a:sym typeface="Arial"/>
              </a:rPr>
              <a:t>NWS Earle's Coastal Resilience Blueprint</a:t>
            </a:r>
            <a:endParaRPr sz="6300">
              <a:solidFill>
                <a:schemeClr val="dk2"/>
              </a:solidFill>
            </a:endParaRPr>
          </a:p>
        </p:txBody>
      </p:sp>
      <p:sp>
        <p:nvSpPr>
          <p:cNvPr id="232" name="Google Shape;232;p1"/>
          <p:cNvSpPr txBox="1">
            <a:spLocks noGrp="1"/>
          </p:cNvSpPr>
          <p:nvPr>
            <p:ph type="subTitle" idx="1"/>
          </p:nvPr>
        </p:nvSpPr>
        <p:spPr>
          <a:xfrm>
            <a:off x="1371600" y="2063010"/>
            <a:ext cx="6400800" cy="1365988"/>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Clr>
                <a:srgbClr val="953734"/>
              </a:buClr>
              <a:buSzPts val="985"/>
              <a:buNone/>
            </a:pPr>
            <a:br>
              <a:rPr lang="en-US">
                <a:solidFill>
                  <a:srgbClr val="953734"/>
                </a:solidFill>
                <a:latin typeface="Arial"/>
                <a:ea typeface="Arial"/>
                <a:cs typeface="Arial"/>
                <a:sym typeface="Arial"/>
              </a:rPr>
            </a:br>
            <a:r>
              <a:rPr lang="en-US" sz="5800">
                <a:solidFill>
                  <a:srgbClr val="953734"/>
                </a:solidFill>
                <a:latin typeface="Arial"/>
                <a:ea typeface="Arial"/>
                <a:cs typeface="Arial"/>
                <a:sym typeface="Arial"/>
              </a:rPr>
              <a:t>2026 Climate and Coastal Resilience Conference</a:t>
            </a:r>
            <a:endParaRPr sz="6500">
              <a:solidFill>
                <a:srgbClr val="953734"/>
              </a:solidFill>
            </a:endParaRPr>
          </a:p>
        </p:txBody>
      </p:sp>
      <p:sp>
        <p:nvSpPr>
          <p:cNvPr id="233" name="Google Shape;233;p1"/>
          <p:cNvSpPr txBox="1"/>
          <p:nvPr/>
        </p:nvSpPr>
        <p:spPr>
          <a:xfrm>
            <a:off x="1371600" y="4648200"/>
            <a:ext cx="1736400" cy="1371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1600"/>
              <a:buFont typeface="Arial"/>
              <a:buNone/>
            </a:pPr>
            <a:endParaRPr sz="1600" b="0" i="0" u="none" strike="noStrike" cap="none">
              <a:solidFill>
                <a:srgbClr val="888888"/>
              </a:solidFill>
              <a:latin typeface="Calibri"/>
              <a:ea typeface="Calibri"/>
              <a:cs typeface="Calibri"/>
              <a:sym typeface="Calibri"/>
            </a:endParaRPr>
          </a:p>
        </p:txBody>
      </p:sp>
      <p:cxnSp>
        <p:nvCxnSpPr>
          <p:cNvPr id="234" name="Google Shape;234;p1"/>
          <p:cNvCxnSpPr/>
          <p:nvPr/>
        </p:nvCxnSpPr>
        <p:spPr>
          <a:xfrm>
            <a:off x="2590800" y="4299261"/>
            <a:ext cx="3962400" cy="0"/>
          </a:xfrm>
          <a:prstGeom prst="straightConnector1">
            <a:avLst/>
          </a:prstGeom>
          <a:noFill/>
          <a:ln w="38100" cap="flat" cmpd="sng">
            <a:solidFill>
              <a:srgbClr val="953734"/>
            </a:solidFill>
            <a:prstDash val="solid"/>
            <a:round/>
            <a:headEnd type="none" w="sm" len="sm"/>
            <a:tailEnd type="none" w="sm" len="sm"/>
          </a:ln>
          <a:effectLst>
            <a:outerShdw blurRad="40000" dist="23000" dir="5400000" rotWithShape="0">
              <a:srgbClr val="000000">
                <a:alpha val="34509"/>
              </a:srgbClr>
            </a:outerShdw>
          </a:effectLst>
        </p:spPr>
      </p:cxnSp>
      <p:sp>
        <p:nvSpPr>
          <p:cNvPr id="235" name="Google Shape;235;p1"/>
          <p:cNvSpPr txBox="1"/>
          <p:nvPr/>
        </p:nvSpPr>
        <p:spPr>
          <a:xfrm>
            <a:off x="2590800" y="3182166"/>
            <a:ext cx="3962400" cy="104082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1900"/>
              <a:buFont typeface="Arial"/>
              <a:buNone/>
            </a:pPr>
            <a:endParaRPr sz="1900" b="0" i="0" u="none" strike="noStrike" cap="none">
              <a:solidFill>
                <a:srgbClr val="17365D"/>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900"/>
              <a:buFont typeface="Arial"/>
              <a:buNone/>
            </a:pPr>
            <a:endParaRPr sz="1900" b="0" i="0" u="none" strike="noStrike" cap="none">
              <a:solidFill>
                <a:srgbClr val="17365D"/>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3200"/>
              <a:buFont typeface="Arial"/>
              <a:buNone/>
            </a:pPr>
            <a:endParaRPr sz="3200" b="0" i="0" u="none" strike="noStrike" cap="none">
              <a:solidFill>
                <a:srgbClr val="17365D"/>
              </a:solidFill>
              <a:latin typeface="Calibri"/>
              <a:ea typeface="Calibri"/>
              <a:cs typeface="Calibri"/>
              <a:sym typeface="Calibri"/>
            </a:endParaRPr>
          </a:p>
        </p:txBody>
      </p:sp>
      <p:sp>
        <p:nvSpPr>
          <p:cNvPr id="236" name="Google Shape;236;p1"/>
          <p:cNvSpPr/>
          <p:nvPr/>
        </p:nvSpPr>
        <p:spPr>
          <a:xfrm>
            <a:off x="0" y="6063389"/>
            <a:ext cx="9144000" cy="794611"/>
          </a:xfrm>
          <a:prstGeom prst="rect">
            <a:avLst/>
          </a:prstGeom>
          <a:solidFill>
            <a:srgbClr val="002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1"/>
          <p:cNvSpPr/>
          <p:nvPr/>
        </p:nvSpPr>
        <p:spPr>
          <a:xfrm>
            <a:off x="0" y="5887181"/>
            <a:ext cx="9144000" cy="176208"/>
          </a:xfrm>
          <a:prstGeom prst="rect">
            <a:avLst/>
          </a:prstGeom>
          <a:solidFill>
            <a:srgbClr val="0064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8" name="Google Shape;23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47959" y="4997738"/>
            <a:ext cx="1472184" cy="1481328"/>
          </a:xfrm>
          <a:prstGeom prst="rect">
            <a:avLst/>
          </a:prstGeom>
          <a:noFill/>
          <a:ln>
            <a:noFill/>
          </a:ln>
          <a:effectLst>
            <a:outerShdw blurRad="50800" dist="38100" dir="5400000" algn="t" rotWithShape="0">
              <a:srgbClr val="000000">
                <a:alpha val="40000"/>
              </a:srgbClr>
            </a:outerShdw>
          </a:effectLst>
        </p:spPr>
      </p:pic>
      <p:pic>
        <p:nvPicPr>
          <p:cNvPr id="239" name="Google Shape;239;p1" descr="A blue circle with a blue and yellow 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60179" y="4945047"/>
            <a:ext cx="1417617" cy="1448965"/>
          </a:xfrm>
          <a:prstGeom prst="rect">
            <a:avLst/>
          </a:prstGeom>
          <a:noFill/>
          <a:ln>
            <a:noFill/>
          </a:ln>
        </p:spPr>
      </p:pic>
      <p:sp>
        <p:nvSpPr>
          <p:cNvPr id="240" name="Google Shape;240;p1"/>
          <p:cNvSpPr txBox="1"/>
          <p:nvPr/>
        </p:nvSpPr>
        <p:spPr>
          <a:xfrm>
            <a:off x="3733800" y="4518183"/>
            <a:ext cx="2184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2D5C"/>
                </a:solidFill>
                <a:latin typeface="Arial"/>
                <a:ea typeface="Arial"/>
                <a:cs typeface="Arial"/>
                <a:sym typeface="Arial"/>
              </a:rPr>
              <a:t>March </a:t>
            </a:r>
            <a:r>
              <a:rPr lang="en-US" sz="1800" b="1">
                <a:solidFill>
                  <a:srgbClr val="002D5C"/>
                </a:solidFill>
              </a:rPr>
              <a:t>11</a:t>
            </a:r>
            <a:r>
              <a:rPr lang="en-US" sz="1800" b="1" i="0" u="none" strike="noStrike" cap="none">
                <a:solidFill>
                  <a:srgbClr val="002D5C"/>
                </a:solidFill>
                <a:latin typeface="Arial"/>
                <a:ea typeface="Arial"/>
                <a:cs typeface="Arial"/>
                <a:sym typeface="Arial"/>
              </a:rPr>
              <a:t>, 202</a:t>
            </a:r>
            <a:r>
              <a:rPr lang="en-US" sz="1800" b="1">
                <a:solidFill>
                  <a:srgbClr val="002D5C"/>
                </a:solidFill>
              </a:rPr>
              <a:t>6</a:t>
            </a:r>
            <a:endParaRPr sz="1400" b="0" i="0" u="none" strike="noStrike" cap="none">
              <a:solidFill>
                <a:srgbClr val="000000"/>
              </a:solidFill>
              <a:latin typeface="Arial"/>
              <a:ea typeface="Arial"/>
              <a:cs typeface="Arial"/>
              <a:sym typeface="Arial"/>
            </a:endParaRPr>
          </a:p>
        </p:txBody>
      </p:sp>
      <p:pic>
        <p:nvPicPr>
          <p:cNvPr id="241" name="Google Shape;241;p1" title="UCI-circle-040319.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50368" y="4933449"/>
            <a:ext cx="1472174" cy="1472174"/>
          </a:xfrm>
          <a:prstGeom prst="rect">
            <a:avLst/>
          </a:prstGeom>
          <a:noFill/>
          <a:ln>
            <a:noFill/>
          </a:ln>
        </p:spPr>
      </p:pic>
      <p:pic>
        <p:nvPicPr>
          <p:cNvPr id="242" name="Google Shape;242;p1" title="Biohabitats_Ches_blue.png"/>
          <p:cNvPicPr preferRelativeResize="0"/>
          <p:nvPr/>
        </p:nvPicPr>
        <p:blipFill rotWithShape="1">
          <a:blip r:embed="rId6" cstate="email">
            <a:alphaModFix/>
            <a:extLst>
              <a:ext uri="{28A0092B-C50C-407E-A947-70E740481C1C}">
                <a14:useLocalDpi xmlns:a14="http://schemas.microsoft.com/office/drawing/2010/main"/>
              </a:ext>
            </a:extLst>
          </a:blip>
          <a:srcRect r="-6735"/>
          <a:stretch/>
        </p:blipFill>
        <p:spPr>
          <a:xfrm>
            <a:off x="415275" y="5140025"/>
            <a:ext cx="2071775" cy="56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8D1">
            <a:alpha val="25490"/>
          </a:srgbClr>
        </a:solidFill>
        <a:effectLst/>
      </p:bgPr>
    </p:bg>
    <p:spTree>
      <p:nvGrpSpPr>
        <p:cNvPr id="1" name="Shape 351"/>
        <p:cNvGrpSpPr/>
        <p:nvPr/>
      </p:nvGrpSpPr>
      <p:grpSpPr>
        <a:xfrm>
          <a:off x="0" y="0"/>
          <a:ext cx="0" cy="0"/>
          <a:chOff x="0" y="0"/>
          <a:chExt cx="0" cy="0"/>
        </a:xfrm>
      </p:grpSpPr>
      <p:sp>
        <p:nvSpPr>
          <p:cNvPr id="352" name="Google Shape;352;g3ba072a1ba3_24_42"/>
          <p:cNvSpPr txBox="1">
            <a:spLocks noGrp="1"/>
          </p:cNvSpPr>
          <p:nvPr>
            <p:ph type="title"/>
          </p:nvPr>
        </p:nvSpPr>
        <p:spPr>
          <a:xfrm>
            <a:off x="2531750" y="323298"/>
            <a:ext cx="6530400" cy="378600"/>
          </a:xfrm>
          <a:prstGeom prst="rect">
            <a:avLst/>
          </a:prstGeom>
          <a:noFill/>
          <a:ln>
            <a:noFill/>
          </a:ln>
        </p:spPr>
        <p:txBody>
          <a:bodyPr spcFirstLastPara="1" wrap="square" lIns="0" tIns="9025" rIns="0" bIns="0" anchor="ctr" anchorCtr="0">
            <a:spAutoFit/>
          </a:bodyPr>
          <a:lstStyle/>
          <a:p>
            <a:pPr marL="9525" lvl="0" indent="0" algn="l" rtl="0">
              <a:lnSpc>
                <a:spcPct val="100000"/>
              </a:lnSpc>
              <a:spcBef>
                <a:spcPts val="0"/>
              </a:spcBef>
              <a:spcAft>
                <a:spcPts val="0"/>
              </a:spcAft>
              <a:buClr>
                <a:schemeClr val="dk1"/>
              </a:buClr>
              <a:buSzPts val="2100"/>
              <a:buFont typeface="Calibri"/>
              <a:buNone/>
            </a:pPr>
            <a:r>
              <a:rPr lang="en-US" sz="2400" b="1">
                <a:latin typeface="Calibri"/>
                <a:ea typeface="Calibri"/>
                <a:cs typeface="Calibri"/>
                <a:sym typeface="Calibri"/>
              </a:rPr>
              <a:t> </a:t>
            </a:r>
            <a:r>
              <a:rPr lang="en-US" sz="2000" b="1">
                <a:solidFill>
                  <a:srgbClr val="A43925"/>
                </a:solidFill>
                <a:latin typeface="Arial"/>
                <a:ea typeface="Arial"/>
                <a:cs typeface="Arial"/>
                <a:sym typeface="Arial"/>
              </a:rPr>
              <a:t>History of Oyster Restoration Efforts in Raritan Bay</a:t>
            </a:r>
            <a:endParaRPr sz="2000" b="1">
              <a:solidFill>
                <a:srgbClr val="A43925"/>
              </a:solidFill>
              <a:latin typeface="Arial"/>
              <a:ea typeface="Arial"/>
              <a:cs typeface="Arial"/>
              <a:sym typeface="Arial"/>
            </a:endParaRPr>
          </a:p>
        </p:txBody>
      </p:sp>
      <p:sp>
        <p:nvSpPr>
          <p:cNvPr id="353" name="Google Shape;353;g3ba072a1ba3_24_42"/>
          <p:cNvSpPr txBox="1"/>
          <p:nvPr/>
        </p:nvSpPr>
        <p:spPr>
          <a:xfrm>
            <a:off x="2685050" y="809250"/>
            <a:ext cx="6377100" cy="4973700"/>
          </a:xfrm>
          <a:prstGeom prst="rect">
            <a:avLst/>
          </a:prstGeom>
          <a:noFill/>
          <a:ln>
            <a:noFill/>
          </a:ln>
        </p:spPr>
        <p:txBody>
          <a:bodyPr spcFirstLastPara="1" wrap="square" lIns="0" tIns="9525" rIns="0" bIns="0" anchor="t" anchorCtr="0">
            <a:spAutoFit/>
          </a:bodyPr>
          <a:lstStyle/>
          <a:p>
            <a:pPr marL="266223" marR="0" lvl="0" indent="-256698" algn="l" rtl="0">
              <a:lnSpc>
                <a:spcPct val="100000"/>
              </a:lnSpc>
              <a:spcBef>
                <a:spcPts val="0"/>
              </a:spcBef>
              <a:spcAft>
                <a:spcPts val="0"/>
              </a:spcAft>
              <a:buClr>
                <a:srgbClr val="002060"/>
              </a:buClr>
              <a:buSzPts val="1306"/>
              <a:buChar char="•"/>
            </a:pPr>
            <a:r>
              <a:rPr lang="en-US" sz="2000" i="0" u="none" strike="noStrike" cap="none">
                <a:solidFill>
                  <a:srgbClr val="002060"/>
                </a:solidFill>
              </a:rPr>
              <a:t>2001-2004: reefs established and set with oysters in Keyport Harbor and Navesink River</a:t>
            </a:r>
            <a:endParaRPr sz="2000" i="0" u="none" strike="noStrike" cap="none">
              <a:solidFill>
                <a:srgbClr val="002060"/>
              </a:solidFill>
            </a:endParaRPr>
          </a:p>
          <a:p>
            <a:pPr marL="266223" marR="0" lvl="0" indent="-256698" algn="l" rtl="0">
              <a:lnSpc>
                <a:spcPct val="100000"/>
              </a:lnSpc>
              <a:spcBef>
                <a:spcPts val="75"/>
              </a:spcBef>
              <a:spcAft>
                <a:spcPts val="0"/>
              </a:spcAft>
              <a:buClr>
                <a:srgbClr val="002060"/>
              </a:buClr>
              <a:buSzPts val="1306"/>
              <a:buChar char="•"/>
            </a:pPr>
            <a:r>
              <a:rPr lang="en-US" sz="2000" i="0" u="none" strike="noStrike" cap="none">
                <a:solidFill>
                  <a:srgbClr val="002060"/>
                </a:solidFill>
              </a:rPr>
              <a:t>2010: NJDEP Banned shellfish research in contaminated waters</a:t>
            </a:r>
            <a:endParaRPr sz="2000" i="0" u="none" strike="noStrike" cap="none">
              <a:solidFill>
                <a:srgbClr val="002060"/>
              </a:solidFill>
            </a:endParaRPr>
          </a:p>
          <a:p>
            <a:pPr marL="266224" marR="0" lvl="0" indent="-256699" algn="l" rtl="0">
              <a:lnSpc>
                <a:spcPct val="100000"/>
              </a:lnSpc>
              <a:spcBef>
                <a:spcPts val="75"/>
              </a:spcBef>
              <a:spcAft>
                <a:spcPts val="0"/>
              </a:spcAft>
              <a:buClr>
                <a:srgbClr val="002060"/>
              </a:buClr>
              <a:buSzPts val="1306"/>
              <a:buChar char="•"/>
            </a:pPr>
            <a:r>
              <a:rPr lang="en-US" sz="2000" i="0" u="none" strike="noStrike" cap="none">
                <a:solidFill>
                  <a:srgbClr val="002060"/>
                </a:solidFill>
              </a:rPr>
              <a:t>2012: Baykeeper partners with NWSE</a:t>
            </a:r>
            <a:endParaRPr sz="2000" i="0" u="none" strike="noStrike" cap="none">
              <a:solidFill>
                <a:srgbClr val="002060"/>
              </a:solidFill>
            </a:endParaRPr>
          </a:p>
          <a:p>
            <a:pPr marL="266223" marR="0" lvl="0" indent="-256698" algn="l" rtl="0">
              <a:lnSpc>
                <a:spcPct val="100000"/>
              </a:lnSpc>
              <a:spcBef>
                <a:spcPts val="75"/>
              </a:spcBef>
              <a:spcAft>
                <a:spcPts val="0"/>
              </a:spcAft>
              <a:buClr>
                <a:srgbClr val="002060"/>
              </a:buClr>
              <a:buSzPts val="1306"/>
              <a:buChar char="•"/>
            </a:pPr>
            <a:r>
              <a:rPr lang="en-US" sz="2000" i="0" u="none" strike="noStrike" cap="none">
                <a:solidFill>
                  <a:srgbClr val="002060"/>
                </a:solidFill>
              </a:rPr>
              <a:t>2016: 0.9 acre project site established </a:t>
            </a:r>
            <a:r>
              <a:rPr lang="en-US" sz="2000">
                <a:solidFill>
                  <a:srgbClr val="002060"/>
                </a:solidFill>
              </a:rPr>
              <a:t>to the west of the </a:t>
            </a:r>
            <a:r>
              <a:rPr lang="en-US" sz="2000" i="0" u="none" strike="noStrike" cap="none">
                <a:solidFill>
                  <a:srgbClr val="002060"/>
                </a:solidFill>
              </a:rPr>
              <a:t>NWSE Pier</a:t>
            </a:r>
            <a:endParaRPr sz="2000" i="0" u="none" strike="noStrike" cap="none">
              <a:solidFill>
                <a:srgbClr val="002060"/>
              </a:solidFill>
            </a:endParaRPr>
          </a:p>
          <a:p>
            <a:pPr marL="266223" marR="0" lvl="0" indent="-300767" algn="l" rtl="0">
              <a:lnSpc>
                <a:spcPct val="100000"/>
              </a:lnSpc>
              <a:spcBef>
                <a:spcPts val="75"/>
              </a:spcBef>
              <a:spcAft>
                <a:spcPts val="0"/>
              </a:spcAft>
              <a:buClr>
                <a:srgbClr val="002060"/>
              </a:buClr>
              <a:buSzPts val="2000"/>
              <a:buChar char="•"/>
            </a:pPr>
            <a:r>
              <a:rPr lang="en-US" sz="2000">
                <a:solidFill>
                  <a:srgbClr val="002060"/>
                </a:solidFill>
              </a:rPr>
              <a:t>2023: Restoration Program moves to MU</a:t>
            </a:r>
            <a:endParaRPr sz="2000">
              <a:solidFill>
                <a:srgbClr val="002060"/>
              </a:solidFill>
            </a:endParaRPr>
          </a:p>
          <a:p>
            <a:pPr marL="266700" marR="145256" lvl="0" indent="-257175" algn="l" rtl="0">
              <a:lnSpc>
                <a:spcPct val="100000"/>
              </a:lnSpc>
              <a:spcBef>
                <a:spcPts val="0"/>
              </a:spcBef>
              <a:spcAft>
                <a:spcPts val="0"/>
              </a:spcAft>
              <a:buClr>
                <a:srgbClr val="002060"/>
              </a:buClr>
              <a:buSzPts val="1306"/>
              <a:buChar char="•"/>
            </a:pPr>
            <a:r>
              <a:rPr lang="en-US" sz="2000" i="0" u="none" strike="noStrike" cap="none">
                <a:solidFill>
                  <a:srgbClr val="002060"/>
                </a:solidFill>
              </a:rPr>
              <a:t>Approx. 800 oyster castles set with oysters placed between 2016 and 2025</a:t>
            </a:r>
            <a:r>
              <a:rPr lang="en-US" sz="2000">
                <a:solidFill>
                  <a:srgbClr val="002060"/>
                </a:solidFill>
              </a:rPr>
              <a:t> and a</a:t>
            </a:r>
            <a:r>
              <a:rPr lang="en-US" sz="2000" i="0" u="none" strike="noStrike" cap="none">
                <a:solidFill>
                  <a:srgbClr val="002060"/>
                </a:solidFill>
              </a:rPr>
              <a:t>pprox. 500,000 juvenile oysters and oyster seed planted</a:t>
            </a:r>
            <a:endParaRPr sz="2000" i="0" u="none" strike="noStrike" cap="none">
              <a:solidFill>
                <a:srgbClr val="002060"/>
              </a:solidFill>
            </a:endParaRPr>
          </a:p>
          <a:p>
            <a:pPr marL="266700" marR="249078" lvl="0" indent="-257175" algn="l" rtl="0">
              <a:lnSpc>
                <a:spcPct val="100000"/>
              </a:lnSpc>
              <a:spcBef>
                <a:spcPts val="0"/>
              </a:spcBef>
              <a:spcAft>
                <a:spcPts val="0"/>
              </a:spcAft>
              <a:buClr>
                <a:srgbClr val="002060"/>
              </a:buClr>
              <a:buSzPts val="1306"/>
              <a:buChar char="•"/>
            </a:pPr>
            <a:r>
              <a:rPr lang="en-US" sz="2000" i="0" u="none" strike="noStrike" cap="none">
                <a:solidFill>
                  <a:srgbClr val="002060"/>
                </a:solidFill>
              </a:rPr>
              <a:t>Castles/structures are set with juvenile oysters each year and deployed as stacked pyramids on the bay bottom.</a:t>
            </a:r>
            <a:endParaRPr sz="2000" i="0" u="none" strike="noStrike" cap="none">
              <a:solidFill>
                <a:srgbClr val="002060"/>
              </a:solidFill>
            </a:endParaRPr>
          </a:p>
          <a:p>
            <a:pPr marL="266700" marR="249079" lvl="0" indent="-301244" algn="l" rtl="0">
              <a:lnSpc>
                <a:spcPct val="100000"/>
              </a:lnSpc>
              <a:spcBef>
                <a:spcPts val="0"/>
              </a:spcBef>
              <a:spcAft>
                <a:spcPts val="0"/>
              </a:spcAft>
              <a:buClr>
                <a:srgbClr val="002060"/>
              </a:buClr>
              <a:buSzPts val="2000"/>
              <a:buChar char="•"/>
            </a:pPr>
            <a:r>
              <a:rPr lang="en-US" sz="2000">
                <a:solidFill>
                  <a:srgbClr val="002060"/>
                </a:solidFill>
              </a:rPr>
              <a:t>Goals: Create subtidal habitat, introduce oysters, shoreline protection</a:t>
            </a:r>
            <a:endParaRPr sz="2000">
              <a:solidFill>
                <a:srgbClr val="002060"/>
              </a:solidFill>
            </a:endParaRPr>
          </a:p>
        </p:txBody>
      </p:sp>
      <p:pic>
        <p:nvPicPr>
          <p:cNvPr id="354" name="Google Shape;354;g3ba072a1ba3_24_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 y="217602"/>
            <a:ext cx="2512636" cy="3588123"/>
          </a:xfrm>
          <a:prstGeom prst="rect">
            <a:avLst/>
          </a:prstGeom>
          <a:noFill/>
          <a:ln>
            <a:noFill/>
          </a:ln>
        </p:spPr>
      </p:pic>
      <p:pic>
        <p:nvPicPr>
          <p:cNvPr id="355" name="Google Shape;355;g3ba072a1ba3_24_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4243" y="3992710"/>
            <a:ext cx="2135996" cy="2207340"/>
          </a:xfrm>
          <a:prstGeom prst="rect">
            <a:avLst/>
          </a:prstGeom>
          <a:noFill/>
          <a:ln>
            <a:noFill/>
          </a:ln>
        </p:spPr>
      </p:pic>
      <p:grpSp>
        <p:nvGrpSpPr>
          <p:cNvPr id="356" name="Google Shape;356;g3ba072a1ba3_24_42"/>
          <p:cNvGrpSpPr/>
          <p:nvPr/>
        </p:nvGrpSpPr>
        <p:grpSpPr>
          <a:xfrm>
            <a:off x="0" y="6477000"/>
            <a:ext cx="9144000" cy="381000"/>
            <a:chOff x="0" y="6477000"/>
            <a:chExt cx="9144000" cy="381000"/>
          </a:xfrm>
        </p:grpSpPr>
        <p:sp>
          <p:nvSpPr>
            <p:cNvPr id="357" name="Google Shape;357;g3ba072a1ba3_24_42"/>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8" name="Google Shape;358;g3ba072a1ba3_24_42"/>
            <p:cNvSpPr/>
            <p:nvPr/>
          </p:nvSpPr>
          <p:spPr>
            <a:xfrm>
              <a:off x="0" y="6477000"/>
              <a:ext cx="9144000" cy="84300"/>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8D1">
            <a:alpha val="25490"/>
          </a:srgbClr>
        </a:solidFill>
        <a:effectLst/>
      </p:bgPr>
    </p:bg>
    <p:spTree>
      <p:nvGrpSpPr>
        <p:cNvPr id="1" name="Shape 362"/>
        <p:cNvGrpSpPr/>
        <p:nvPr/>
      </p:nvGrpSpPr>
      <p:grpSpPr>
        <a:xfrm>
          <a:off x="0" y="0"/>
          <a:ext cx="0" cy="0"/>
          <a:chOff x="0" y="0"/>
          <a:chExt cx="0" cy="0"/>
        </a:xfrm>
      </p:grpSpPr>
      <p:pic>
        <p:nvPicPr>
          <p:cNvPr id="363" name="Google Shape;363;g3ba072a1ba3_30_24" descr="A picture containing outdoor, table, sitting, bui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83780" y="783053"/>
            <a:ext cx="1343670" cy="1163765"/>
          </a:xfrm>
          <a:prstGeom prst="rect">
            <a:avLst/>
          </a:prstGeom>
          <a:noFill/>
          <a:ln w="9525" cap="flat" cmpd="sng">
            <a:solidFill>
              <a:schemeClr val="dk1"/>
            </a:solidFill>
            <a:prstDash val="solid"/>
            <a:round/>
            <a:headEnd type="none" w="sm" len="sm"/>
            <a:tailEnd type="none" w="sm" len="sm"/>
          </a:ln>
        </p:spPr>
      </p:pic>
      <p:sp>
        <p:nvSpPr>
          <p:cNvPr id="364" name="Google Shape;364;g3ba072a1ba3_30_24"/>
          <p:cNvSpPr txBox="1"/>
          <p:nvPr/>
        </p:nvSpPr>
        <p:spPr>
          <a:xfrm>
            <a:off x="935316" y="297756"/>
            <a:ext cx="234115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rgbClr val="002855"/>
                </a:solidFill>
                <a:latin typeface="Calibri"/>
                <a:ea typeface="Calibri"/>
                <a:cs typeface="Calibri"/>
                <a:sym typeface="Calibri"/>
              </a:rPr>
              <a:t>Data Collection &amp; Research</a:t>
            </a:r>
            <a:endParaRPr sz="1500" b="1">
              <a:solidFill>
                <a:srgbClr val="000000"/>
              </a:solidFill>
              <a:latin typeface="Calibri"/>
              <a:ea typeface="Calibri"/>
              <a:cs typeface="Calibri"/>
              <a:sym typeface="Calibri"/>
            </a:endParaRPr>
          </a:p>
        </p:txBody>
      </p:sp>
      <p:sp>
        <p:nvSpPr>
          <p:cNvPr id="365" name="Google Shape;365;g3ba072a1ba3_30_24"/>
          <p:cNvSpPr txBox="1"/>
          <p:nvPr/>
        </p:nvSpPr>
        <p:spPr>
          <a:xfrm>
            <a:off x="5386239" y="373061"/>
            <a:ext cx="283943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rgbClr val="002855"/>
                </a:solidFill>
                <a:latin typeface="Calibri"/>
                <a:ea typeface="Calibri"/>
                <a:cs typeface="Calibri"/>
                <a:sym typeface="Calibri"/>
              </a:rPr>
              <a:t>Project Design &amp; Implementation</a:t>
            </a:r>
            <a:endParaRPr sz="1500" b="1">
              <a:solidFill>
                <a:srgbClr val="000000"/>
              </a:solidFill>
              <a:latin typeface="Calibri"/>
              <a:ea typeface="Calibri"/>
              <a:cs typeface="Calibri"/>
              <a:sym typeface="Calibri"/>
            </a:endParaRPr>
          </a:p>
        </p:txBody>
      </p:sp>
      <p:sp>
        <p:nvSpPr>
          <p:cNvPr id="366" name="Google Shape;366;g3ba072a1ba3_30_24"/>
          <p:cNvSpPr txBox="1"/>
          <p:nvPr/>
        </p:nvSpPr>
        <p:spPr>
          <a:xfrm>
            <a:off x="5190421" y="3803932"/>
            <a:ext cx="316766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rgbClr val="002855"/>
                </a:solidFill>
                <a:latin typeface="Calibri"/>
                <a:ea typeface="Calibri"/>
                <a:cs typeface="Calibri"/>
                <a:sym typeface="Calibri"/>
              </a:rPr>
              <a:t>Student and Community Engagement</a:t>
            </a:r>
            <a:endParaRPr sz="1500" b="1">
              <a:solidFill>
                <a:srgbClr val="000000"/>
              </a:solidFill>
              <a:latin typeface="Calibri"/>
              <a:ea typeface="Calibri"/>
              <a:cs typeface="Calibri"/>
              <a:sym typeface="Calibri"/>
            </a:endParaRPr>
          </a:p>
        </p:txBody>
      </p:sp>
      <p:sp>
        <p:nvSpPr>
          <p:cNvPr id="367" name="Google Shape;367;g3ba072a1ba3_30_24"/>
          <p:cNvSpPr txBox="1"/>
          <p:nvPr/>
        </p:nvSpPr>
        <p:spPr>
          <a:xfrm>
            <a:off x="1620071" y="3905580"/>
            <a:ext cx="1087157" cy="707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rgbClr val="002855"/>
                </a:solidFill>
                <a:latin typeface="Calibri"/>
                <a:ea typeface="Calibri"/>
                <a:cs typeface="Calibri"/>
                <a:sym typeface="Calibri"/>
              </a:rPr>
              <a:t>Monitoring</a:t>
            </a:r>
            <a:endParaRPr sz="1500" b="1">
              <a:solidFill>
                <a:srgbClr val="000000"/>
              </a:solidFill>
              <a:latin typeface="Calibri"/>
              <a:ea typeface="Calibri"/>
              <a:cs typeface="Calibri"/>
              <a:sym typeface="Calibri"/>
            </a:endParaRPr>
          </a:p>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pic>
        <p:nvPicPr>
          <p:cNvPr id="368" name="Google Shape;368;g3ba072a1ba3_30_24" descr="A picture containing outdoor, tree, sky, watercraf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82380" y="2148597"/>
            <a:ext cx="1350184" cy="1012637"/>
          </a:xfrm>
          <a:prstGeom prst="rect">
            <a:avLst/>
          </a:prstGeom>
          <a:noFill/>
          <a:ln w="9525" cap="flat" cmpd="sng">
            <a:solidFill>
              <a:schemeClr val="dk1"/>
            </a:solidFill>
            <a:prstDash val="solid"/>
            <a:round/>
            <a:headEnd type="none" w="sm" len="sm"/>
            <a:tailEnd type="none" w="sm" len="sm"/>
          </a:ln>
        </p:spPr>
      </p:pic>
      <p:pic>
        <p:nvPicPr>
          <p:cNvPr id="369" name="Google Shape;369;g3ba072a1ba3_30_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60220" y="826940"/>
            <a:ext cx="1777716" cy="999964"/>
          </a:xfrm>
          <a:prstGeom prst="rect">
            <a:avLst/>
          </a:prstGeom>
          <a:noFill/>
          <a:ln w="9525" cap="flat" cmpd="sng">
            <a:solidFill>
              <a:schemeClr val="dk1"/>
            </a:solidFill>
            <a:prstDash val="solid"/>
            <a:round/>
            <a:headEnd type="none" w="sm" len="sm"/>
            <a:tailEnd type="none" w="sm" len="sm"/>
          </a:ln>
        </p:spPr>
      </p:pic>
      <p:pic>
        <p:nvPicPr>
          <p:cNvPr id="370" name="Google Shape;370;g3ba072a1ba3_30_24" descr="Map&#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53426" y="755692"/>
            <a:ext cx="1458508" cy="864922"/>
          </a:xfrm>
          <a:prstGeom prst="rect">
            <a:avLst/>
          </a:prstGeom>
          <a:noFill/>
          <a:ln w="9525" cap="flat" cmpd="sng">
            <a:solidFill>
              <a:schemeClr val="dk1"/>
            </a:solidFill>
            <a:prstDash val="solid"/>
            <a:round/>
            <a:headEnd type="none" w="sm" len="sm"/>
            <a:tailEnd type="none" w="sm" len="sm"/>
          </a:ln>
        </p:spPr>
      </p:pic>
      <p:pic>
        <p:nvPicPr>
          <p:cNvPr id="371" name="Google Shape;371;g3ba072a1ba3_30_2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80657" y="4221977"/>
            <a:ext cx="872590" cy="1163453"/>
          </a:xfrm>
          <a:prstGeom prst="rect">
            <a:avLst/>
          </a:prstGeom>
          <a:noFill/>
          <a:ln w="9525" cap="flat" cmpd="sng">
            <a:solidFill>
              <a:schemeClr val="dk1"/>
            </a:solidFill>
            <a:prstDash val="solid"/>
            <a:round/>
            <a:headEnd type="none" w="sm" len="sm"/>
            <a:tailEnd type="none" w="sm" len="sm"/>
          </a:ln>
        </p:spPr>
      </p:pic>
      <p:sp>
        <p:nvSpPr>
          <p:cNvPr id="372" name="Google Shape;372;g3ba072a1ba3_30_24"/>
          <p:cNvSpPr/>
          <p:nvPr/>
        </p:nvSpPr>
        <p:spPr>
          <a:xfrm>
            <a:off x="4169016" y="3765659"/>
            <a:ext cx="4799700" cy="28809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73" name="Google Shape;373;g3ba072a1ba3_30_24"/>
          <p:cNvSpPr/>
          <p:nvPr/>
        </p:nvSpPr>
        <p:spPr>
          <a:xfrm>
            <a:off x="174745" y="321261"/>
            <a:ext cx="3823229" cy="3252572"/>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74" name="Google Shape;374;g3ba072a1ba3_30_24"/>
          <p:cNvSpPr/>
          <p:nvPr/>
        </p:nvSpPr>
        <p:spPr>
          <a:xfrm>
            <a:off x="4169016" y="322863"/>
            <a:ext cx="4799667" cy="3252571"/>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75" name="Google Shape;375;g3ba072a1ba3_30_24"/>
          <p:cNvSpPr/>
          <p:nvPr/>
        </p:nvSpPr>
        <p:spPr>
          <a:xfrm>
            <a:off x="186200" y="3765650"/>
            <a:ext cx="3823200" cy="28809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376" name="Google Shape;376;g3ba072a1ba3_30_2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76272" y="946248"/>
            <a:ext cx="1096028" cy="1546077"/>
          </a:xfrm>
          <a:prstGeom prst="rect">
            <a:avLst/>
          </a:prstGeom>
          <a:noFill/>
          <a:ln w="9525" cap="flat" cmpd="sng">
            <a:solidFill>
              <a:schemeClr val="dk1"/>
            </a:solidFill>
            <a:prstDash val="solid"/>
            <a:round/>
            <a:headEnd type="none" w="sm" len="sm"/>
            <a:tailEnd type="none" w="sm" len="sm"/>
          </a:ln>
        </p:spPr>
      </p:pic>
      <p:pic>
        <p:nvPicPr>
          <p:cNvPr id="377" name="Google Shape;377;g3ba072a1ba3_30_24" descr="A person standing on a boat in a lake&#10;&#10;Description automatically generated with low confidenc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6329" y="5155653"/>
            <a:ext cx="1336787" cy="1002590"/>
          </a:xfrm>
          <a:prstGeom prst="rect">
            <a:avLst/>
          </a:prstGeom>
          <a:noFill/>
          <a:ln w="9525" cap="flat" cmpd="sng">
            <a:solidFill>
              <a:schemeClr val="dk1"/>
            </a:solidFill>
            <a:prstDash val="solid"/>
            <a:round/>
            <a:headEnd type="none" w="sm" len="sm"/>
            <a:tailEnd type="none" w="sm" len="sm"/>
          </a:ln>
        </p:spPr>
      </p:pic>
      <p:pic>
        <p:nvPicPr>
          <p:cNvPr id="378" name="Google Shape;378;g3ba072a1ba3_30_24" descr="A picture containing rock, blue, outdoor object, barnacle&#10;&#10;Description automatically generated"/>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624703" y="2004379"/>
            <a:ext cx="1344246" cy="1438597"/>
          </a:xfrm>
          <a:prstGeom prst="rect">
            <a:avLst/>
          </a:prstGeom>
          <a:noFill/>
          <a:ln w="9525" cap="flat" cmpd="sng">
            <a:solidFill>
              <a:schemeClr val="dk1"/>
            </a:solidFill>
            <a:prstDash val="solid"/>
            <a:round/>
            <a:headEnd type="none" w="sm" len="sm"/>
            <a:tailEnd type="none" w="sm" len="sm"/>
          </a:ln>
        </p:spPr>
      </p:pic>
      <p:pic>
        <p:nvPicPr>
          <p:cNvPr id="379" name="Google Shape;379;g3ba072a1ba3_30_24" descr="Chart&#10;&#10;Description automatically generated"/>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59588" y="812512"/>
            <a:ext cx="1501923" cy="893900"/>
          </a:xfrm>
          <a:prstGeom prst="rect">
            <a:avLst/>
          </a:prstGeom>
          <a:solidFill>
            <a:schemeClr val="dk1"/>
          </a:solidFill>
          <a:ln w="9525" cap="flat" cmpd="sng">
            <a:solidFill>
              <a:schemeClr val="dk1"/>
            </a:solidFill>
            <a:prstDash val="solid"/>
            <a:round/>
            <a:headEnd type="none" w="sm" len="sm"/>
            <a:tailEnd type="none" w="sm" len="sm"/>
          </a:ln>
        </p:spPr>
      </p:pic>
      <p:pic>
        <p:nvPicPr>
          <p:cNvPr id="380" name="Google Shape;380;g3ba072a1ba3_30_24"/>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960649" y="1683967"/>
            <a:ext cx="1036760" cy="1295950"/>
          </a:xfrm>
          <a:prstGeom prst="rect">
            <a:avLst/>
          </a:prstGeom>
          <a:noFill/>
          <a:ln w="9525" cap="flat" cmpd="sng">
            <a:solidFill>
              <a:schemeClr val="dk1"/>
            </a:solidFill>
            <a:prstDash val="solid"/>
            <a:round/>
            <a:headEnd type="none" w="sm" len="sm"/>
            <a:tailEnd type="none" w="sm" len="sm"/>
          </a:ln>
        </p:spPr>
      </p:pic>
      <p:pic>
        <p:nvPicPr>
          <p:cNvPr id="381" name="Google Shape;381;g3ba072a1ba3_30_24"/>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972300" y="2211425"/>
            <a:ext cx="1596295" cy="1224524"/>
          </a:xfrm>
          <a:prstGeom prst="rect">
            <a:avLst/>
          </a:prstGeom>
          <a:noFill/>
          <a:ln w="9525" cap="flat" cmpd="sng">
            <a:solidFill>
              <a:schemeClr val="dk1"/>
            </a:solidFill>
            <a:prstDash val="solid"/>
            <a:round/>
            <a:headEnd type="none" w="sm" len="sm"/>
            <a:tailEnd type="none" w="sm" len="sm"/>
          </a:ln>
        </p:spPr>
      </p:pic>
      <p:pic>
        <p:nvPicPr>
          <p:cNvPr id="382" name="Google Shape;382;g3ba072a1ba3_30_24" descr="A picture containing text, indoor, cluttered, several&#10;&#10;Description automatically generated"/>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906488" y="3865355"/>
            <a:ext cx="985025" cy="1428616"/>
          </a:xfrm>
          <a:prstGeom prst="rect">
            <a:avLst/>
          </a:prstGeom>
          <a:noFill/>
          <a:ln w="9525" cap="flat" cmpd="sng">
            <a:solidFill>
              <a:schemeClr val="dk1"/>
            </a:solidFill>
            <a:prstDash val="solid"/>
            <a:round/>
            <a:headEnd type="none" w="sm" len="sm"/>
            <a:tailEnd type="none" w="sm" len="sm"/>
          </a:ln>
        </p:spPr>
      </p:pic>
      <p:pic>
        <p:nvPicPr>
          <p:cNvPr id="383" name="Google Shape;383;g3ba072a1ba3_30_24"/>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227450" y="3896825"/>
            <a:ext cx="1256325" cy="887625"/>
          </a:xfrm>
          <a:prstGeom prst="rect">
            <a:avLst/>
          </a:prstGeom>
          <a:noFill/>
          <a:ln w="9525" cap="flat" cmpd="sng">
            <a:solidFill>
              <a:schemeClr val="dk1"/>
            </a:solidFill>
            <a:prstDash val="solid"/>
            <a:round/>
            <a:headEnd type="none" w="sm" len="sm"/>
            <a:tailEnd type="none" w="sm" len="sm"/>
          </a:ln>
        </p:spPr>
      </p:pic>
      <p:pic>
        <p:nvPicPr>
          <p:cNvPr id="384" name="Google Shape;384;g3ba072a1ba3_30_24"/>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5424511" y="4353977"/>
            <a:ext cx="1256315" cy="1603351"/>
          </a:xfrm>
          <a:prstGeom prst="rect">
            <a:avLst/>
          </a:prstGeom>
          <a:noFill/>
          <a:ln w="9525" cap="flat" cmpd="sng">
            <a:solidFill>
              <a:schemeClr val="dk1"/>
            </a:solidFill>
            <a:prstDash val="solid"/>
            <a:round/>
            <a:headEnd type="none" w="sm" len="sm"/>
            <a:tailEnd type="none" w="sm" len="sm"/>
          </a:ln>
        </p:spPr>
      </p:pic>
      <p:pic>
        <p:nvPicPr>
          <p:cNvPr id="385" name="Google Shape;385;g3ba072a1ba3_30_24"/>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6836767" y="4259465"/>
            <a:ext cx="1637919" cy="1336787"/>
          </a:xfrm>
          <a:prstGeom prst="rect">
            <a:avLst/>
          </a:prstGeom>
          <a:noFill/>
          <a:ln w="9525" cap="flat" cmpd="sng">
            <a:solidFill>
              <a:schemeClr val="dk1"/>
            </a:solidFill>
            <a:prstDash val="solid"/>
            <a:round/>
            <a:headEnd type="none" w="sm" len="sm"/>
            <a:tailEnd type="none" w="sm" len="sm"/>
          </a:ln>
        </p:spPr>
      </p:pic>
      <p:pic>
        <p:nvPicPr>
          <p:cNvPr id="386" name="Google Shape;386;g3ba072a1ba3_30_24"/>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568483" y="5572003"/>
            <a:ext cx="1340652" cy="992668"/>
          </a:xfrm>
          <a:prstGeom prst="rect">
            <a:avLst/>
          </a:prstGeom>
          <a:noFill/>
          <a:ln w="9525" cap="flat" cmpd="sng">
            <a:solidFill>
              <a:schemeClr val="dk1"/>
            </a:solidFill>
            <a:prstDash val="solid"/>
            <a:round/>
            <a:headEnd type="none" w="sm" len="sm"/>
            <a:tailEnd type="none" w="sm" len="sm"/>
          </a:ln>
        </p:spPr>
      </p:pic>
      <p:pic>
        <p:nvPicPr>
          <p:cNvPr id="387" name="Google Shape;387;g3ba072a1ba3_30_24"/>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7422393" y="5284609"/>
            <a:ext cx="1406485" cy="1200331"/>
          </a:xfrm>
          <a:prstGeom prst="rect">
            <a:avLst/>
          </a:prstGeom>
          <a:noFill/>
          <a:ln w="9525" cap="flat" cmpd="sng">
            <a:solidFill>
              <a:schemeClr val="dk1"/>
            </a:solidFill>
            <a:prstDash val="solid"/>
            <a:round/>
            <a:headEnd type="none" w="sm" len="sm"/>
            <a:tailEnd type="none" w="sm" len="sm"/>
          </a:ln>
        </p:spPr>
      </p:pic>
      <p:pic>
        <p:nvPicPr>
          <p:cNvPr id="388" name="Google Shape;388;g3ba072a1ba3_30_24" descr="A picture containing outdoor, ground, water, person&#10;&#10;Description automatically generated"/>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1458343" y="4548084"/>
            <a:ext cx="1395038" cy="1047657"/>
          </a:xfrm>
          <a:prstGeom prst="rect">
            <a:avLst/>
          </a:prstGeom>
          <a:noFill/>
          <a:ln>
            <a:noFill/>
          </a:ln>
        </p:spPr>
      </p:pic>
      <p:pic>
        <p:nvPicPr>
          <p:cNvPr id="389" name="Google Shape;389;g3ba072a1ba3_30_24"/>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2538101" y="5097029"/>
            <a:ext cx="1294463" cy="1041830"/>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8D1">
            <a:alpha val="25490"/>
          </a:srgbClr>
        </a:solidFill>
        <a:effectLst/>
      </p:bgPr>
    </p:bg>
    <p:spTree>
      <p:nvGrpSpPr>
        <p:cNvPr id="1" name="Shape 393"/>
        <p:cNvGrpSpPr/>
        <p:nvPr/>
      </p:nvGrpSpPr>
      <p:grpSpPr>
        <a:xfrm>
          <a:off x="0" y="0"/>
          <a:ext cx="0" cy="0"/>
          <a:chOff x="0" y="0"/>
          <a:chExt cx="0" cy="0"/>
        </a:xfrm>
      </p:grpSpPr>
      <p:pic>
        <p:nvPicPr>
          <p:cNvPr id="394" name="Google Shape;394;g3ba072a1ba3_24_80" descr="https://patch.com/img/cdn20/users/22870800/20160816/031301/styles/raw/public/article_images/oysterreef-1471374623-2525.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554" y="2464492"/>
            <a:ext cx="2090311" cy="1481316"/>
          </a:xfrm>
          <a:prstGeom prst="rect">
            <a:avLst/>
          </a:prstGeom>
          <a:noFill/>
          <a:ln>
            <a:noFill/>
          </a:ln>
        </p:spPr>
      </p:pic>
      <p:grpSp>
        <p:nvGrpSpPr>
          <p:cNvPr id="395" name="Google Shape;395;g3ba072a1ba3_24_80"/>
          <p:cNvGrpSpPr/>
          <p:nvPr/>
        </p:nvGrpSpPr>
        <p:grpSpPr>
          <a:xfrm>
            <a:off x="3298810" y="4596497"/>
            <a:ext cx="1925002" cy="1690369"/>
            <a:chOff x="4858511" y="4341876"/>
            <a:chExt cx="2566670" cy="1690370"/>
          </a:xfrm>
        </p:grpSpPr>
        <p:pic>
          <p:nvPicPr>
            <p:cNvPr id="396" name="Google Shape;396;g3ba072a1ba3_24_8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3084" y="4346448"/>
              <a:ext cx="2557271" cy="1680959"/>
            </a:xfrm>
            <a:prstGeom prst="rect">
              <a:avLst/>
            </a:prstGeom>
            <a:noFill/>
            <a:ln>
              <a:noFill/>
            </a:ln>
          </p:spPr>
        </p:pic>
        <p:sp>
          <p:nvSpPr>
            <p:cNvPr id="397" name="Google Shape;397;g3ba072a1ba3_24_80"/>
            <p:cNvSpPr/>
            <p:nvPr/>
          </p:nvSpPr>
          <p:spPr>
            <a:xfrm>
              <a:off x="4858511" y="4341876"/>
              <a:ext cx="2566670" cy="1690370"/>
            </a:xfrm>
            <a:custGeom>
              <a:avLst/>
              <a:gdLst/>
              <a:ahLst/>
              <a:cxnLst/>
              <a:rect l="l" t="t" r="r" b="b"/>
              <a:pathLst>
                <a:path w="2566670" h="1690370" extrusionOk="0">
                  <a:moveTo>
                    <a:pt x="0" y="0"/>
                  </a:moveTo>
                  <a:lnTo>
                    <a:pt x="2566416" y="0"/>
                  </a:lnTo>
                  <a:lnTo>
                    <a:pt x="2566416" y="1690116"/>
                  </a:lnTo>
                  <a:lnTo>
                    <a:pt x="0" y="1690116"/>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sp>
        <p:nvSpPr>
          <p:cNvPr id="398" name="Google Shape;398;g3ba072a1ba3_24_80"/>
          <p:cNvSpPr txBox="1">
            <a:spLocks noGrp="1"/>
          </p:cNvSpPr>
          <p:nvPr>
            <p:ph type="title" idx="4294967295"/>
          </p:nvPr>
        </p:nvSpPr>
        <p:spPr>
          <a:xfrm>
            <a:off x="2007603" y="144201"/>
            <a:ext cx="5442000" cy="394500"/>
          </a:xfrm>
          <a:prstGeom prst="rect">
            <a:avLst/>
          </a:prstGeom>
          <a:noFill/>
          <a:ln>
            <a:noFill/>
          </a:ln>
        </p:spPr>
        <p:txBody>
          <a:bodyPr spcFirstLastPara="1" wrap="square" lIns="0" tIns="9525" rIns="0" bIns="0" anchor="ctr" anchorCtr="0">
            <a:spAutoFit/>
          </a:bodyPr>
          <a:lstStyle/>
          <a:p>
            <a:pPr marL="9525" lvl="0" indent="0" algn="ctr" rtl="0">
              <a:lnSpc>
                <a:spcPct val="100000"/>
              </a:lnSpc>
              <a:spcBef>
                <a:spcPts val="0"/>
              </a:spcBef>
              <a:spcAft>
                <a:spcPts val="0"/>
              </a:spcAft>
              <a:buClr>
                <a:schemeClr val="dk1"/>
              </a:buClr>
              <a:buSzPts val="2400"/>
              <a:buFont typeface="Calibri"/>
              <a:buNone/>
            </a:pPr>
            <a:r>
              <a:rPr lang="en-US" sz="2500">
                <a:solidFill>
                  <a:srgbClr val="A43925"/>
                </a:solidFill>
                <a:latin typeface="Arial"/>
                <a:ea typeface="Arial"/>
                <a:cs typeface="Arial"/>
                <a:sym typeface="Arial"/>
              </a:rPr>
              <a:t>Aquaculture Facility </a:t>
            </a:r>
            <a:endParaRPr sz="2500">
              <a:solidFill>
                <a:srgbClr val="A43925"/>
              </a:solidFill>
              <a:latin typeface="Arial"/>
              <a:ea typeface="Arial"/>
              <a:cs typeface="Arial"/>
              <a:sym typeface="Arial"/>
            </a:endParaRPr>
          </a:p>
        </p:txBody>
      </p:sp>
      <p:sp>
        <p:nvSpPr>
          <p:cNvPr id="399" name="Google Shape;399;g3ba072a1ba3_24_80"/>
          <p:cNvSpPr txBox="1"/>
          <p:nvPr/>
        </p:nvSpPr>
        <p:spPr>
          <a:xfrm>
            <a:off x="1926879" y="881611"/>
            <a:ext cx="5769000" cy="1879800"/>
          </a:xfrm>
          <a:prstGeom prst="rect">
            <a:avLst/>
          </a:prstGeom>
          <a:noFill/>
          <a:ln>
            <a:noFill/>
          </a:ln>
        </p:spPr>
        <p:txBody>
          <a:bodyPr spcFirstLastPara="1" wrap="square" lIns="0" tIns="32375" rIns="0" bIns="0" anchor="t" anchorCtr="0">
            <a:spAutoFit/>
          </a:bodyPr>
          <a:lstStyle/>
          <a:p>
            <a:pPr marL="352425" marR="320993" lvl="0" indent="-342900" algn="l" rtl="0">
              <a:lnSpc>
                <a:spcPct val="100000"/>
              </a:lnSpc>
              <a:spcBef>
                <a:spcPts val="0"/>
              </a:spcBef>
              <a:spcAft>
                <a:spcPts val="0"/>
              </a:spcAft>
              <a:buClr>
                <a:srgbClr val="002060"/>
              </a:buClr>
              <a:buSzPts val="1425"/>
              <a:buChar char="•"/>
            </a:pPr>
            <a:r>
              <a:rPr lang="en-US" sz="2000" i="0" u="none" strike="noStrike" cap="none">
                <a:solidFill>
                  <a:srgbClr val="002060"/>
                </a:solidFill>
              </a:rPr>
              <a:t>Facility provides oysters for restoration and resilience projects at NWSE</a:t>
            </a:r>
            <a:endParaRPr sz="2000" i="0" u="none" strike="noStrike" cap="none">
              <a:solidFill>
                <a:srgbClr val="002060"/>
              </a:solidFill>
            </a:endParaRPr>
          </a:p>
          <a:p>
            <a:pPr marL="352425" marR="0" lvl="0" indent="-342900" algn="l" rtl="0">
              <a:lnSpc>
                <a:spcPct val="100000"/>
              </a:lnSpc>
              <a:spcBef>
                <a:spcPts val="0"/>
              </a:spcBef>
              <a:spcAft>
                <a:spcPts val="0"/>
              </a:spcAft>
              <a:buClr>
                <a:srgbClr val="002060"/>
              </a:buClr>
              <a:buSzPts val="1425"/>
              <a:buChar char="•"/>
            </a:pPr>
            <a:r>
              <a:rPr lang="en-US" sz="2000" i="0" u="none" strike="noStrike" cap="none">
                <a:solidFill>
                  <a:srgbClr val="002060"/>
                </a:solidFill>
              </a:rPr>
              <a:t>“Set" millions of oyster larvae on oyster castles or other substrates</a:t>
            </a:r>
            <a:endParaRPr sz="2000" i="0" u="none" strike="noStrike" cap="none">
              <a:solidFill>
                <a:srgbClr val="002060"/>
              </a:solidFill>
            </a:endParaRPr>
          </a:p>
          <a:p>
            <a:pPr marL="352425" marR="0" lvl="0" indent="-342900" algn="l" rtl="0">
              <a:lnSpc>
                <a:spcPct val="100000"/>
              </a:lnSpc>
              <a:spcBef>
                <a:spcPts val="0"/>
              </a:spcBef>
              <a:spcAft>
                <a:spcPts val="0"/>
              </a:spcAft>
              <a:buClr>
                <a:srgbClr val="002060"/>
              </a:buClr>
              <a:buSzPts val="1425"/>
              <a:buChar char="•"/>
            </a:pPr>
            <a:r>
              <a:rPr lang="en-US" sz="2000" i="0" u="none" strike="noStrike" cap="none">
                <a:solidFill>
                  <a:srgbClr val="002060"/>
                </a:solidFill>
              </a:rPr>
              <a:t>Monitor setting rate, growth rate and water quality of tanks</a:t>
            </a:r>
            <a:endParaRPr sz="2000" i="0" u="none" strike="noStrike" cap="none">
              <a:solidFill>
                <a:srgbClr val="002060"/>
              </a:solidFill>
            </a:endParaRPr>
          </a:p>
        </p:txBody>
      </p:sp>
      <p:grpSp>
        <p:nvGrpSpPr>
          <p:cNvPr id="400" name="Google Shape;400;g3ba072a1ba3_24_80"/>
          <p:cNvGrpSpPr/>
          <p:nvPr/>
        </p:nvGrpSpPr>
        <p:grpSpPr>
          <a:xfrm>
            <a:off x="96219" y="4253536"/>
            <a:ext cx="2775585" cy="2085340"/>
            <a:chOff x="323087" y="4175760"/>
            <a:chExt cx="3700780" cy="2085340"/>
          </a:xfrm>
        </p:grpSpPr>
        <p:pic>
          <p:nvPicPr>
            <p:cNvPr id="401" name="Google Shape;401;g3ba072a1ba3_24_8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86939" y="4180332"/>
              <a:ext cx="1831847" cy="2060447"/>
            </a:xfrm>
            <a:prstGeom prst="rect">
              <a:avLst/>
            </a:prstGeom>
            <a:noFill/>
            <a:ln>
              <a:noFill/>
            </a:ln>
          </p:spPr>
        </p:pic>
        <p:sp>
          <p:nvSpPr>
            <p:cNvPr id="402" name="Google Shape;402;g3ba072a1ba3_24_80"/>
            <p:cNvSpPr/>
            <p:nvPr/>
          </p:nvSpPr>
          <p:spPr>
            <a:xfrm>
              <a:off x="2182367" y="4175760"/>
              <a:ext cx="1841500" cy="2070100"/>
            </a:xfrm>
            <a:custGeom>
              <a:avLst/>
              <a:gdLst/>
              <a:ahLst/>
              <a:cxnLst/>
              <a:rect l="l" t="t" r="r" b="b"/>
              <a:pathLst>
                <a:path w="1841500" h="2070100" extrusionOk="0">
                  <a:moveTo>
                    <a:pt x="0" y="0"/>
                  </a:moveTo>
                  <a:lnTo>
                    <a:pt x="1840992" y="0"/>
                  </a:lnTo>
                  <a:lnTo>
                    <a:pt x="1840992" y="2069592"/>
                  </a:lnTo>
                  <a:lnTo>
                    <a:pt x="0" y="2069592"/>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pic>
          <p:nvPicPr>
            <p:cNvPr id="403" name="Google Shape;403;g3ba072a1ba3_24_8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7659" y="4622292"/>
              <a:ext cx="2104643" cy="1633715"/>
            </a:xfrm>
            <a:prstGeom prst="rect">
              <a:avLst/>
            </a:prstGeom>
            <a:noFill/>
            <a:ln>
              <a:noFill/>
            </a:ln>
          </p:spPr>
        </p:pic>
        <p:sp>
          <p:nvSpPr>
            <p:cNvPr id="404" name="Google Shape;404;g3ba072a1ba3_24_80"/>
            <p:cNvSpPr/>
            <p:nvPr/>
          </p:nvSpPr>
          <p:spPr>
            <a:xfrm>
              <a:off x="323087" y="4617720"/>
              <a:ext cx="2113915" cy="1643380"/>
            </a:xfrm>
            <a:custGeom>
              <a:avLst/>
              <a:gdLst/>
              <a:ahLst/>
              <a:cxnLst/>
              <a:rect l="l" t="t" r="r" b="b"/>
              <a:pathLst>
                <a:path w="2113915" h="1643379" extrusionOk="0">
                  <a:moveTo>
                    <a:pt x="0" y="0"/>
                  </a:moveTo>
                  <a:lnTo>
                    <a:pt x="2113788" y="0"/>
                  </a:lnTo>
                  <a:lnTo>
                    <a:pt x="2113788" y="1642871"/>
                  </a:lnTo>
                  <a:lnTo>
                    <a:pt x="0" y="1642871"/>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sp>
        <p:nvSpPr>
          <p:cNvPr id="405" name="Google Shape;405;g3ba072a1ba3_24_80"/>
          <p:cNvSpPr txBox="1"/>
          <p:nvPr/>
        </p:nvSpPr>
        <p:spPr>
          <a:xfrm>
            <a:off x="4261311" y="6415249"/>
            <a:ext cx="410051" cy="320600"/>
          </a:xfrm>
          <a:prstGeom prst="rect">
            <a:avLst/>
          </a:prstGeom>
          <a:noFill/>
          <a:ln>
            <a:noFill/>
          </a:ln>
        </p:spPr>
        <p:txBody>
          <a:bodyPr spcFirstLastPara="1" wrap="square" lIns="0" tIns="9525" rIns="0" bIns="0" anchor="t" anchorCtr="0">
            <a:spAutoFit/>
          </a:bodyPr>
          <a:lstStyle/>
          <a:p>
            <a:pPr marL="9525"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SPAT</a:t>
            </a:r>
            <a:endParaRPr sz="1500" b="0" i="0" u="none" strike="noStrike" cap="none">
              <a:solidFill>
                <a:srgbClr val="000000"/>
              </a:solidFill>
              <a:latin typeface="Calibri"/>
              <a:ea typeface="Calibri"/>
              <a:cs typeface="Calibri"/>
              <a:sym typeface="Calibri"/>
            </a:endParaRPr>
          </a:p>
        </p:txBody>
      </p:sp>
      <p:sp>
        <p:nvSpPr>
          <p:cNvPr id="406" name="Google Shape;406;g3ba072a1ba3_24_80"/>
          <p:cNvSpPr txBox="1"/>
          <p:nvPr/>
        </p:nvSpPr>
        <p:spPr>
          <a:xfrm>
            <a:off x="1149710" y="6408700"/>
            <a:ext cx="626745" cy="320600"/>
          </a:xfrm>
          <a:prstGeom prst="rect">
            <a:avLst/>
          </a:prstGeom>
          <a:noFill/>
          <a:ln>
            <a:noFill/>
          </a:ln>
        </p:spPr>
        <p:txBody>
          <a:bodyPr spcFirstLastPara="1" wrap="square" lIns="0" tIns="9525" rIns="0" bIns="0" anchor="t" anchorCtr="0">
            <a:spAutoFit/>
          </a:bodyPr>
          <a:lstStyle/>
          <a:p>
            <a:pPr marL="9525"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LARVAE</a:t>
            </a:r>
            <a:endParaRPr sz="1500" b="0" i="0" u="none" strike="noStrike" cap="none">
              <a:solidFill>
                <a:srgbClr val="000000"/>
              </a:solidFill>
              <a:latin typeface="Calibri"/>
              <a:ea typeface="Calibri"/>
              <a:cs typeface="Calibri"/>
              <a:sym typeface="Calibri"/>
            </a:endParaRPr>
          </a:p>
        </p:txBody>
      </p:sp>
      <p:grpSp>
        <p:nvGrpSpPr>
          <p:cNvPr id="407" name="Google Shape;407;g3ba072a1ba3_24_80"/>
          <p:cNvGrpSpPr/>
          <p:nvPr/>
        </p:nvGrpSpPr>
        <p:grpSpPr>
          <a:xfrm>
            <a:off x="4890161" y="3996983"/>
            <a:ext cx="1526735" cy="2626358"/>
            <a:chOff x="6537960" y="3989831"/>
            <a:chExt cx="1842770" cy="2377440"/>
          </a:xfrm>
        </p:grpSpPr>
        <p:pic>
          <p:nvPicPr>
            <p:cNvPr id="408" name="Google Shape;408;g3ba072a1ba3_24_8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42532" y="3994403"/>
              <a:ext cx="1833371" cy="2368295"/>
            </a:xfrm>
            <a:prstGeom prst="rect">
              <a:avLst/>
            </a:prstGeom>
            <a:noFill/>
            <a:ln>
              <a:noFill/>
            </a:ln>
          </p:spPr>
        </p:pic>
        <p:sp>
          <p:nvSpPr>
            <p:cNvPr id="409" name="Google Shape;409;g3ba072a1ba3_24_80"/>
            <p:cNvSpPr/>
            <p:nvPr/>
          </p:nvSpPr>
          <p:spPr>
            <a:xfrm>
              <a:off x="6537960" y="3989831"/>
              <a:ext cx="1842770" cy="2377440"/>
            </a:xfrm>
            <a:custGeom>
              <a:avLst/>
              <a:gdLst/>
              <a:ahLst/>
              <a:cxnLst/>
              <a:rect l="l" t="t" r="r" b="b"/>
              <a:pathLst>
                <a:path w="1842770" h="2377440" extrusionOk="0">
                  <a:moveTo>
                    <a:pt x="0" y="0"/>
                  </a:moveTo>
                  <a:lnTo>
                    <a:pt x="1842516" y="0"/>
                  </a:lnTo>
                  <a:lnTo>
                    <a:pt x="1842516" y="2377440"/>
                  </a:lnTo>
                  <a:lnTo>
                    <a:pt x="0" y="2377440"/>
                  </a:lnTo>
                  <a:lnTo>
                    <a:pt x="0" y="0"/>
                  </a:lnTo>
                  <a:close/>
                </a:path>
              </a:pathLst>
            </a:custGeom>
            <a:noFill/>
            <a:ln w="10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91"/>
                <a:buFont typeface="Arial"/>
                <a:buNone/>
              </a:pPr>
              <a:endParaRPr sz="1491" b="0" i="0" u="none" strike="noStrike" cap="none">
                <a:solidFill>
                  <a:srgbClr val="000000"/>
                </a:solidFill>
                <a:latin typeface="Calibri"/>
                <a:ea typeface="Calibri"/>
                <a:cs typeface="Calibri"/>
                <a:sym typeface="Calibri"/>
              </a:endParaRPr>
            </a:p>
          </p:txBody>
        </p:sp>
      </p:grpSp>
      <p:grpSp>
        <p:nvGrpSpPr>
          <p:cNvPr id="410" name="Google Shape;410;g3ba072a1ba3_24_80"/>
          <p:cNvGrpSpPr/>
          <p:nvPr/>
        </p:nvGrpSpPr>
        <p:grpSpPr>
          <a:xfrm>
            <a:off x="2161148" y="6527289"/>
            <a:ext cx="1700215" cy="76200"/>
            <a:chOff x="3395471" y="6464805"/>
            <a:chExt cx="2266953" cy="76200"/>
          </a:xfrm>
        </p:grpSpPr>
        <p:sp>
          <p:nvSpPr>
            <p:cNvPr id="411" name="Google Shape;411;g3ba072a1ba3_24_80"/>
            <p:cNvSpPr/>
            <p:nvPr/>
          </p:nvSpPr>
          <p:spPr>
            <a:xfrm>
              <a:off x="3395471" y="6502907"/>
              <a:ext cx="2203450" cy="0"/>
            </a:xfrm>
            <a:custGeom>
              <a:avLst/>
              <a:gdLst/>
              <a:ahLst/>
              <a:cxnLst/>
              <a:rect l="l" t="t" r="r" b="b"/>
              <a:pathLst>
                <a:path w="2203450" h="120000" extrusionOk="0">
                  <a:moveTo>
                    <a:pt x="0" y="0"/>
                  </a:moveTo>
                  <a:lnTo>
                    <a:pt x="2203450" y="0"/>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412" name="Google Shape;412;g3ba072a1ba3_24_80"/>
            <p:cNvSpPr/>
            <p:nvPr/>
          </p:nvSpPr>
          <p:spPr>
            <a:xfrm>
              <a:off x="5586224" y="6464805"/>
              <a:ext cx="76200" cy="76200"/>
            </a:xfrm>
            <a:custGeom>
              <a:avLst/>
              <a:gdLst/>
              <a:ahLst/>
              <a:cxnLst/>
              <a:rect l="l" t="t" r="r" b="b"/>
              <a:pathLst>
                <a:path w="76200" h="76200" extrusionOk="0">
                  <a:moveTo>
                    <a:pt x="0" y="0"/>
                  </a:moveTo>
                  <a:lnTo>
                    <a:pt x="0" y="76199"/>
                  </a:lnTo>
                  <a:lnTo>
                    <a:pt x="76200" y="38099"/>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413" name="Google Shape;413;g3ba072a1ba3_24_80"/>
          <p:cNvGrpSpPr/>
          <p:nvPr/>
        </p:nvGrpSpPr>
        <p:grpSpPr>
          <a:xfrm>
            <a:off x="141596" y="154313"/>
            <a:ext cx="1924932" cy="2704477"/>
            <a:chOff x="144779" y="922019"/>
            <a:chExt cx="2458720" cy="3150235"/>
          </a:xfrm>
        </p:grpSpPr>
        <p:pic>
          <p:nvPicPr>
            <p:cNvPr id="414" name="Google Shape;414;g3ba072a1ba3_24_8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9351" y="926591"/>
              <a:ext cx="2449055" cy="3139833"/>
            </a:xfrm>
            <a:prstGeom prst="rect">
              <a:avLst/>
            </a:prstGeom>
            <a:noFill/>
            <a:ln>
              <a:noFill/>
            </a:ln>
          </p:spPr>
        </p:pic>
        <p:sp>
          <p:nvSpPr>
            <p:cNvPr id="415" name="Google Shape;415;g3ba072a1ba3_24_80"/>
            <p:cNvSpPr/>
            <p:nvPr/>
          </p:nvSpPr>
          <p:spPr>
            <a:xfrm>
              <a:off x="144779" y="922019"/>
              <a:ext cx="2458720" cy="3150235"/>
            </a:xfrm>
            <a:custGeom>
              <a:avLst/>
              <a:gdLst/>
              <a:ahLst/>
              <a:cxnLst/>
              <a:rect l="l" t="t" r="r" b="b"/>
              <a:pathLst>
                <a:path w="2458720" h="3150235" extrusionOk="0">
                  <a:moveTo>
                    <a:pt x="0" y="0"/>
                  </a:moveTo>
                  <a:lnTo>
                    <a:pt x="2458212" y="0"/>
                  </a:lnTo>
                  <a:lnTo>
                    <a:pt x="2458212" y="3150108"/>
                  </a:lnTo>
                  <a:lnTo>
                    <a:pt x="0" y="3150108"/>
                  </a:lnTo>
                  <a:lnTo>
                    <a:pt x="0" y="0"/>
                  </a:lnTo>
                  <a:close/>
                </a:path>
              </a:pathLst>
            </a:custGeom>
            <a:noFill/>
            <a:ln w="87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37"/>
                <a:buFont typeface="Arial"/>
                <a:buNone/>
              </a:pPr>
              <a:endParaRPr sz="1237" b="0" i="0" u="none" strike="noStrike" cap="none">
                <a:solidFill>
                  <a:srgbClr val="000000"/>
                </a:solidFill>
                <a:latin typeface="Calibri"/>
                <a:ea typeface="Calibri"/>
                <a:cs typeface="Calibri"/>
                <a:sym typeface="Calibri"/>
              </a:endParaRPr>
            </a:p>
          </p:txBody>
        </p:sp>
      </p:grpSp>
      <p:grpSp>
        <p:nvGrpSpPr>
          <p:cNvPr id="416" name="Google Shape;416;g3ba072a1ba3_24_80"/>
          <p:cNvGrpSpPr/>
          <p:nvPr/>
        </p:nvGrpSpPr>
        <p:grpSpPr>
          <a:xfrm>
            <a:off x="7238509" y="3465327"/>
            <a:ext cx="1786122" cy="3078271"/>
            <a:chOff x="8734043" y="3075432"/>
            <a:chExt cx="2385060" cy="3179445"/>
          </a:xfrm>
        </p:grpSpPr>
        <p:pic>
          <p:nvPicPr>
            <p:cNvPr id="417" name="Google Shape;417;g3ba072a1ba3_24_8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738615" y="3080004"/>
              <a:ext cx="2375914" cy="3169919"/>
            </a:xfrm>
            <a:prstGeom prst="rect">
              <a:avLst/>
            </a:prstGeom>
            <a:noFill/>
            <a:ln>
              <a:noFill/>
            </a:ln>
          </p:spPr>
        </p:pic>
        <p:sp>
          <p:nvSpPr>
            <p:cNvPr id="418" name="Google Shape;418;g3ba072a1ba3_24_80"/>
            <p:cNvSpPr/>
            <p:nvPr/>
          </p:nvSpPr>
          <p:spPr>
            <a:xfrm>
              <a:off x="8734043" y="3075432"/>
              <a:ext cx="2385060" cy="3179445"/>
            </a:xfrm>
            <a:custGeom>
              <a:avLst/>
              <a:gdLst/>
              <a:ahLst/>
              <a:cxnLst/>
              <a:rect l="l" t="t" r="r" b="b"/>
              <a:pathLst>
                <a:path w="2385059" h="3179445" extrusionOk="0">
                  <a:moveTo>
                    <a:pt x="0" y="0"/>
                  </a:moveTo>
                  <a:lnTo>
                    <a:pt x="2385059" y="0"/>
                  </a:lnTo>
                  <a:lnTo>
                    <a:pt x="2385059" y="3179064"/>
                  </a:lnTo>
                  <a:lnTo>
                    <a:pt x="0" y="3179064"/>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pic>
        <p:nvPicPr>
          <p:cNvPr id="419" name="Google Shape;419;g3ba072a1ba3_24_8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5400000">
            <a:off x="7362882" y="375703"/>
            <a:ext cx="1851978" cy="1388973"/>
          </a:xfrm>
          <a:prstGeom prst="rect">
            <a:avLst/>
          </a:prstGeom>
          <a:noFill/>
          <a:ln>
            <a:noFill/>
          </a:ln>
        </p:spPr>
      </p:pic>
      <p:pic>
        <p:nvPicPr>
          <p:cNvPr id="420" name="Google Shape;420;g3ba072a1ba3_24_8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5400000">
            <a:off x="3070139" y="2629262"/>
            <a:ext cx="1836200" cy="2232875"/>
          </a:xfrm>
          <a:prstGeom prst="rect">
            <a:avLst/>
          </a:prstGeom>
          <a:noFill/>
          <a:ln>
            <a:noFill/>
          </a:ln>
        </p:spPr>
      </p:pic>
      <p:pic>
        <p:nvPicPr>
          <p:cNvPr id="421" name="Google Shape;421;g3ba072a1ba3_24_80"/>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416853" y="3091537"/>
            <a:ext cx="1801324" cy="21256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8D1">
            <a:alpha val="25490"/>
          </a:srgbClr>
        </a:solidFill>
        <a:effectLst/>
      </p:bgPr>
    </p:bg>
    <p:spTree>
      <p:nvGrpSpPr>
        <p:cNvPr id="1" name="Shape 425"/>
        <p:cNvGrpSpPr/>
        <p:nvPr/>
      </p:nvGrpSpPr>
      <p:grpSpPr>
        <a:xfrm>
          <a:off x="0" y="0"/>
          <a:ext cx="0" cy="0"/>
          <a:chOff x="0" y="0"/>
          <a:chExt cx="0" cy="0"/>
        </a:xfrm>
      </p:grpSpPr>
      <p:pic>
        <p:nvPicPr>
          <p:cNvPr id="426" name="Google Shape;426;g3ba072a1ba3_24_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96052" y="384678"/>
            <a:ext cx="3916419" cy="2930897"/>
          </a:xfrm>
          <a:prstGeom prst="rect">
            <a:avLst/>
          </a:prstGeom>
          <a:noFill/>
          <a:ln>
            <a:noFill/>
          </a:ln>
        </p:spPr>
      </p:pic>
      <p:pic>
        <p:nvPicPr>
          <p:cNvPr id="427" name="Google Shape;427;g3ba072a1ba3_24_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9047" y="2884574"/>
            <a:ext cx="2558863" cy="1705243"/>
          </a:xfrm>
          <a:prstGeom prst="rect">
            <a:avLst/>
          </a:prstGeom>
          <a:noFill/>
          <a:ln>
            <a:noFill/>
          </a:ln>
        </p:spPr>
      </p:pic>
      <p:pic>
        <p:nvPicPr>
          <p:cNvPr id="428" name="Google Shape;428;g3ba072a1ba3_24_5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72647" y="4589836"/>
            <a:ext cx="2304338" cy="2140416"/>
          </a:xfrm>
          <a:prstGeom prst="rect">
            <a:avLst/>
          </a:prstGeom>
          <a:noFill/>
          <a:ln>
            <a:noFill/>
          </a:ln>
        </p:spPr>
      </p:pic>
      <p:pic>
        <p:nvPicPr>
          <p:cNvPr id="429" name="Google Shape;429;g3ba072a1ba3_24_5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66756" y="2576375"/>
            <a:ext cx="3350286" cy="1705244"/>
          </a:xfrm>
          <a:prstGeom prst="rect">
            <a:avLst/>
          </a:prstGeom>
          <a:noFill/>
          <a:ln>
            <a:noFill/>
          </a:ln>
        </p:spPr>
      </p:pic>
      <p:pic>
        <p:nvPicPr>
          <p:cNvPr id="430" name="Google Shape;430;g3ba072a1ba3_24_5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72643" y="384684"/>
            <a:ext cx="2304338" cy="1714368"/>
          </a:xfrm>
          <a:prstGeom prst="rect">
            <a:avLst/>
          </a:prstGeom>
          <a:noFill/>
          <a:ln>
            <a:noFill/>
          </a:ln>
        </p:spPr>
      </p:pic>
      <p:pic>
        <p:nvPicPr>
          <p:cNvPr id="431" name="Google Shape;431;g3ba072a1ba3_24_5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919375" y="4119308"/>
            <a:ext cx="3916425" cy="2610942"/>
          </a:xfrm>
          <a:prstGeom prst="rect">
            <a:avLst/>
          </a:prstGeom>
          <a:noFill/>
          <a:ln>
            <a:noFill/>
          </a:ln>
        </p:spPr>
      </p:pic>
      <p:pic>
        <p:nvPicPr>
          <p:cNvPr id="432" name="Google Shape;432;g3ba072a1ba3_24_5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29040" y="462928"/>
            <a:ext cx="1906829" cy="15578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8D1">
            <a:alpha val="25490"/>
          </a:srgbClr>
        </a:solidFill>
        <a:effectLst/>
      </p:bgPr>
    </p:bg>
    <p:spTree>
      <p:nvGrpSpPr>
        <p:cNvPr id="1" name="Shape 436"/>
        <p:cNvGrpSpPr/>
        <p:nvPr/>
      </p:nvGrpSpPr>
      <p:grpSpPr>
        <a:xfrm>
          <a:off x="0" y="0"/>
          <a:ext cx="0" cy="0"/>
          <a:chOff x="0" y="0"/>
          <a:chExt cx="0" cy="0"/>
        </a:xfrm>
      </p:grpSpPr>
      <p:sp>
        <p:nvSpPr>
          <p:cNvPr id="437" name="Google Shape;437;g3ba072a1ba3_24_33"/>
          <p:cNvSpPr txBox="1"/>
          <p:nvPr/>
        </p:nvSpPr>
        <p:spPr>
          <a:xfrm>
            <a:off x="3288270" y="3290500"/>
            <a:ext cx="2576036" cy="330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13" b="0" i="0" u="none" strike="noStrike" cap="none">
              <a:solidFill>
                <a:schemeClr val="dk1"/>
              </a:solidFill>
              <a:latin typeface="Arial"/>
              <a:ea typeface="Arial"/>
              <a:cs typeface="Arial"/>
              <a:sym typeface="Arial"/>
            </a:endParaRPr>
          </a:p>
        </p:txBody>
      </p:sp>
      <p:pic>
        <p:nvPicPr>
          <p:cNvPr id="438" name="Google Shape;438;g3ba072a1ba3_24_33"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900" y="2776874"/>
            <a:ext cx="4918126" cy="3488350"/>
          </a:xfrm>
          <a:prstGeom prst="rect">
            <a:avLst/>
          </a:prstGeom>
          <a:noFill/>
          <a:ln w="9525" cap="flat" cmpd="sng">
            <a:solidFill>
              <a:schemeClr val="dk1"/>
            </a:solidFill>
            <a:prstDash val="solid"/>
            <a:round/>
            <a:headEnd type="none" w="sm" len="sm"/>
            <a:tailEnd type="none" w="sm" len="sm"/>
          </a:ln>
        </p:spPr>
      </p:pic>
      <p:sp>
        <p:nvSpPr>
          <p:cNvPr id="439" name="Google Shape;439;g3ba072a1ba3_24_33"/>
          <p:cNvSpPr txBox="1"/>
          <p:nvPr/>
        </p:nvSpPr>
        <p:spPr>
          <a:xfrm>
            <a:off x="64300" y="49450"/>
            <a:ext cx="9016500" cy="337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A43925"/>
                </a:solidFill>
              </a:rPr>
              <a:t>PARTNERSHIPS ARE KEY!</a:t>
            </a:r>
            <a:endParaRPr>
              <a:solidFill>
                <a:srgbClr val="A43925"/>
              </a:solidFill>
            </a:endParaRPr>
          </a:p>
          <a:p>
            <a:pPr marL="0" marR="0" lvl="0" indent="0" algn="l" rtl="0">
              <a:lnSpc>
                <a:spcPct val="100000"/>
              </a:lnSpc>
              <a:spcBef>
                <a:spcPts val="0"/>
              </a:spcBef>
              <a:spcAft>
                <a:spcPts val="0"/>
              </a:spcAft>
              <a:buNone/>
            </a:pPr>
            <a:r>
              <a:rPr lang="en-US" sz="2100" b="1" i="0" strike="noStrike" cap="none">
                <a:solidFill>
                  <a:srgbClr val="002060"/>
                </a:solidFill>
              </a:rPr>
              <a:t>An interdisciplinary approach to projects</a:t>
            </a:r>
            <a:r>
              <a:rPr lang="en-US" sz="2100" i="0" u="none" strike="noStrike" cap="none">
                <a:solidFill>
                  <a:srgbClr val="002060"/>
                </a:solidFill>
              </a:rPr>
              <a:t> </a:t>
            </a:r>
            <a:r>
              <a:rPr lang="en-US" sz="2100">
                <a:solidFill>
                  <a:srgbClr val="002060"/>
                </a:solidFill>
              </a:rPr>
              <a:t>results in </a:t>
            </a:r>
            <a:r>
              <a:rPr lang="en-US" sz="2100" i="0" u="none" strike="noStrike" cap="none">
                <a:solidFill>
                  <a:srgbClr val="002060"/>
                </a:solidFill>
              </a:rPr>
              <a:t>more successful projects.</a:t>
            </a:r>
            <a:endParaRPr>
              <a:solidFill>
                <a:srgbClr val="002060"/>
              </a:solidFill>
            </a:endParaRPr>
          </a:p>
          <a:p>
            <a:pPr marL="914400" marR="0" lvl="0" indent="-361950" algn="l" rtl="0">
              <a:lnSpc>
                <a:spcPct val="100000"/>
              </a:lnSpc>
              <a:spcBef>
                <a:spcPts val="0"/>
              </a:spcBef>
              <a:spcAft>
                <a:spcPts val="0"/>
              </a:spcAft>
              <a:buClr>
                <a:srgbClr val="002060"/>
              </a:buClr>
              <a:buSzPts val="2100"/>
              <a:buChar char="•"/>
            </a:pPr>
            <a:r>
              <a:rPr lang="en-US" sz="2100">
                <a:solidFill>
                  <a:srgbClr val="002060"/>
                </a:solidFill>
              </a:rPr>
              <a:t>Allows for r</a:t>
            </a:r>
            <a:r>
              <a:rPr lang="en-US" sz="2100" i="0" u="none" strike="noStrike" cap="none">
                <a:solidFill>
                  <a:srgbClr val="002060"/>
                </a:solidFill>
              </a:rPr>
              <a:t>obust data collection from all disciplines </a:t>
            </a:r>
            <a:r>
              <a:rPr lang="en-US" sz="2100">
                <a:solidFill>
                  <a:srgbClr val="002060"/>
                </a:solidFill>
              </a:rPr>
              <a:t>resulting in </a:t>
            </a:r>
            <a:r>
              <a:rPr lang="en-US" sz="2100" i="0" u="none" strike="noStrike" cap="none">
                <a:solidFill>
                  <a:srgbClr val="002060"/>
                </a:solidFill>
              </a:rPr>
              <a:t>better informed projects</a:t>
            </a:r>
            <a:endParaRPr sz="2100">
              <a:solidFill>
                <a:srgbClr val="002060"/>
              </a:solidFill>
            </a:endParaRPr>
          </a:p>
          <a:p>
            <a:pPr marL="0" marR="0" lvl="0" indent="0" algn="l" rtl="0">
              <a:lnSpc>
                <a:spcPct val="100000"/>
              </a:lnSpc>
              <a:spcBef>
                <a:spcPts val="0"/>
              </a:spcBef>
              <a:spcAft>
                <a:spcPts val="0"/>
              </a:spcAft>
              <a:buNone/>
            </a:pPr>
            <a:r>
              <a:rPr lang="en-US" sz="2100" i="0" u="none" strike="noStrike" cap="none">
                <a:solidFill>
                  <a:srgbClr val="002060"/>
                </a:solidFill>
              </a:rPr>
              <a:t>Cost sharing, equipment sharing, labor sharing, etc. provides match and can keep project costs down</a:t>
            </a:r>
            <a:endParaRPr sz="2100" i="0" u="none" strike="noStrike" cap="none">
              <a:solidFill>
                <a:srgbClr val="002060"/>
              </a:solidFill>
            </a:endParaRPr>
          </a:p>
          <a:p>
            <a:pPr marL="0" marR="0" lvl="0" indent="0" algn="l" rtl="0">
              <a:lnSpc>
                <a:spcPct val="100000"/>
              </a:lnSpc>
              <a:spcBef>
                <a:spcPts val="0"/>
              </a:spcBef>
              <a:spcAft>
                <a:spcPts val="0"/>
              </a:spcAft>
              <a:buNone/>
            </a:pPr>
            <a:r>
              <a:rPr lang="en-US" sz="2100" i="0" u="none" strike="noStrike" cap="none">
                <a:solidFill>
                  <a:srgbClr val="002060"/>
                </a:solidFill>
              </a:rPr>
              <a:t>Allows smaller entities to advance meaningful projects</a:t>
            </a:r>
            <a:endParaRPr>
              <a:solidFill>
                <a:srgbClr val="002060"/>
              </a:solidFill>
            </a:endParaRPr>
          </a:p>
          <a:p>
            <a:pPr marL="417888" marR="0" lvl="1" indent="-107132" algn="l" rtl="0">
              <a:lnSpc>
                <a:spcPct val="100000"/>
              </a:lnSpc>
              <a:spcBef>
                <a:spcPts val="0"/>
              </a:spcBef>
              <a:spcAft>
                <a:spcPts val="0"/>
              </a:spcAft>
              <a:buClr>
                <a:srgbClr val="000000"/>
              </a:buClr>
              <a:buSzPts val="844"/>
              <a:buFont typeface="Arial"/>
              <a:buNone/>
            </a:pPr>
            <a:endParaRPr sz="843" b="0" i="0" u="none" strike="noStrike" cap="none">
              <a:solidFill>
                <a:schemeClr val="dk1"/>
              </a:solidFill>
              <a:latin typeface="Arial"/>
              <a:ea typeface="Arial"/>
              <a:cs typeface="Arial"/>
              <a:sym typeface="Arial"/>
            </a:endParaRPr>
          </a:p>
          <a:p>
            <a:pPr marL="417888" marR="0" lvl="1" indent="-107132" algn="l" rtl="0">
              <a:lnSpc>
                <a:spcPct val="100000"/>
              </a:lnSpc>
              <a:spcBef>
                <a:spcPts val="0"/>
              </a:spcBef>
              <a:spcAft>
                <a:spcPts val="0"/>
              </a:spcAft>
              <a:buClr>
                <a:srgbClr val="000000"/>
              </a:buClr>
              <a:buSzPts val="844"/>
              <a:buFont typeface="Arial"/>
              <a:buNone/>
            </a:pPr>
            <a:endParaRPr sz="843" b="0" i="0" u="none" strike="noStrike" cap="none">
              <a:solidFill>
                <a:schemeClr val="dk1"/>
              </a:solidFill>
              <a:latin typeface="Arial"/>
              <a:ea typeface="Arial"/>
              <a:cs typeface="Arial"/>
              <a:sym typeface="Arial"/>
            </a:endParaRPr>
          </a:p>
          <a:p>
            <a:pPr marL="417888" marR="0" lvl="1" indent="-107132" algn="l" rtl="0">
              <a:lnSpc>
                <a:spcPct val="100000"/>
              </a:lnSpc>
              <a:spcBef>
                <a:spcPts val="0"/>
              </a:spcBef>
              <a:spcAft>
                <a:spcPts val="0"/>
              </a:spcAft>
              <a:buClr>
                <a:srgbClr val="000000"/>
              </a:buClr>
              <a:buSzPts val="844"/>
              <a:buFont typeface="Arial"/>
              <a:buNone/>
            </a:pPr>
            <a:endParaRPr sz="843" b="0" i="0" u="none" strike="noStrike" cap="none">
              <a:solidFill>
                <a:schemeClr val="dk1"/>
              </a:solidFill>
              <a:latin typeface="Arial"/>
              <a:ea typeface="Arial"/>
              <a:cs typeface="Arial"/>
              <a:sym typeface="Arial"/>
            </a:endParaRPr>
          </a:p>
          <a:p>
            <a:pPr marL="417888" marR="0" lvl="1" indent="-96401"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a:p>
            <a:pPr marL="160727" marR="0" lvl="0" indent="-96401"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440" name="Google Shape;440;g3ba072a1ba3_24_33"/>
          <p:cNvSpPr/>
          <p:nvPr/>
        </p:nvSpPr>
        <p:spPr>
          <a:xfrm>
            <a:off x="5233737" y="3621455"/>
            <a:ext cx="1233287" cy="1240703"/>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0" i="0" u="none" strike="noStrike" cap="none">
                <a:solidFill>
                  <a:srgbClr val="002060"/>
                </a:solidFill>
                <a:latin typeface="Arial"/>
                <a:ea typeface="Arial"/>
                <a:cs typeface="Arial"/>
                <a:sym typeface="Arial"/>
              </a:rPr>
              <a:t>2012: 0.25-acre plot &amp; aquaculture</a:t>
            </a:r>
            <a:endParaRPr>
              <a:solidFill>
                <a:srgbClr val="002060"/>
              </a:solidFill>
            </a:endParaRPr>
          </a:p>
        </p:txBody>
      </p:sp>
      <p:sp>
        <p:nvSpPr>
          <p:cNvPr id="441" name="Google Shape;441;g3ba072a1ba3_24_33"/>
          <p:cNvSpPr/>
          <p:nvPr/>
        </p:nvSpPr>
        <p:spPr>
          <a:xfrm>
            <a:off x="6673446" y="2877468"/>
            <a:ext cx="2329950" cy="3211825"/>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a:solidFill>
                  <a:srgbClr val="002060"/>
                </a:solidFill>
              </a:rPr>
              <a:t>Expansion of 0.9 acre LS; final d</a:t>
            </a:r>
            <a:r>
              <a:rPr lang="en-US" sz="1800" b="0" i="0" u="none" strike="noStrike" cap="none">
                <a:solidFill>
                  <a:srgbClr val="002060"/>
                </a:solidFill>
                <a:latin typeface="Arial"/>
                <a:ea typeface="Arial"/>
                <a:cs typeface="Arial"/>
                <a:sym typeface="Arial"/>
              </a:rPr>
              <a:t>esigns for 3,200 LF of NbS;</a:t>
            </a:r>
            <a:r>
              <a:rPr lang="en-US" sz="1800">
                <a:solidFill>
                  <a:srgbClr val="002060"/>
                </a:solidFill>
              </a:rPr>
              <a:t> 8</a:t>
            </a:r>
            <a:r>
              <a:rPr lang="en-US" sz="1800" b="0" i="0" u="none" strike="noStrike" cap="none">
                <a:solidFill>
                  <a:srgbClr val="002060"/>
                </a:solidFill>
                <a:latin typeface="Arial"/>
                <a:ea typeface="Arial"/>
                <a:cs typeface="Arial"/>
                <a:sym typeface="Arial"/>
              </a:rPr>
              <a:t>-acre USACE Project; expanded aquaculture facility; policy shifts; state-wide involvement</a:t>
            </a:r>
            <a:endParaRPr sz="1800">
              <a:solidFill>
                <a:srgbClr val="002060"/>
              </a:solidFill>
            </a:endParaRPr>
          </a:p>
        </p:txBody>
      </p:sp>
      <p:sp>
        <p:nvSpPr>
          <p:cNvPr id="442" name="Google Shape;442;g3ba072a1ba3_24_33"/>
          <p:cNvSpPr/>
          <p:nvPr/>
        </p:nvSpPr>
        <p:spPr>
          <a:xfrm>
            <a:off x="5343156" y="4943156"/>
            <a:ext cx="1146600" cy="796800"/>
          </a:xfrm>
          <a:prstGeom prst="righ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500" b="0" i="0" u="none" strike="noStrike" cap="none">
                <a:solidFill>
                  <a:srgbClr val="002060"/>
                </a:solidFill>
                <a:latin typeface="Arial"/>
                <a:ea typeface="Arial"/>
                <a:cs typeface="Arial"/>
                <a:sym typeface="Arial"/>
              </a:rPr>
              <a:t>1</a:t>
            </a:r>
            <a:r>
              <a:rPr lang="en-US" sz="1500">
                <a:solidFill>
                  <a:srgbClr val="002060"/>
                </a:solidFill>
              </a:rPr>
              <a:t>4</a:t>
            </a:r>
            <a:r>
              <a:rPr lang="en-US" sz="1500" b="0" i="0" u="none" strike="noStrike" cap="none">
                <a:solidFill>
                  <a:srgbClr val="002060"/>
                </a:solidFill>
                <a:latin typeface="Arial"/>
                <a:ea typeface="Arial"/>
                <a:cs typeface="Arial"/>
                <a:sym typeface="Arial"/>
              </a:rPr>
              <a:t> years</a:t>
            </a:r>
            <a:endParaRPr>
              <a:solidFill>
                <a:srgbClr val="002060"/>
              </a:solidFill>
            </a:endParaRPr>
          </a:p>
        </p:txBody>
      </p:sp>
      <p:grpSp>
        <p:nvGrpSpPr>
          <p:cNvPr id="443" name="Google Shape;443;g3ba072a1ba3_24_33"/>
          <p:cNvGrpSpPr/>
          <p:nvPr/>
        </p:nvGrpSpPr>
        <p:grpSpPr>
          <a:xfrm>
            <a:off x="0" y="6477000"/>
            <a:ext cx="9144000" cy="381000"/>
            <a:chOff x="0" y="6477000"/>
            <a:chExt cx="9144000" cy="381000"/>
          </a:xfrm>
        </p:grpSpPr>
        <p:sp>
          <p:nvSpPr>
            <p:cNvPr id="444" name="Google Shape;444;g3ba072a1ba3_24_33"/>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g3ba072a1ba3_24_33"/>
            <p:cNvSpPr/>
            <p:nvPr/>
          </p:nvSpPr>
          <p:spPr>
            <a:xfrm>
              <a:off x="0" y="6477000"/>
              <a:ext cx="9144000" cy="84300"/>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g3ba072a1ba3_13_7" title="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8345" y="2813250"/>
            <a:ext cx="3481027" cy="3481025"/>
          </a:xfrm>
          <a:prstGeom prst="rect">
            <a:avLst/>
          </a:prstGeom>
          <a:noFill/>
          <a:ln>
            <a:noFill/>
          </a:ln>
        </p:spPr>
      </p:pic>
      <p:sp>
        <p:nvSpPr>
          <p:cNvPr id="451" name="Google Shape;451;g3ba072a1ba3_13_7"/>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sp>
        <p:nvSpPr>
          <p:cNvPr id="452" name="Google Shape;452;g3ba072a1ba3_13_7"/>
          <p:cNvSpPr txBox="1">
            <a:spLocks noGrp="1"/>
          </p:cNvSpPr>
          <p:nvPr>
            <p:ph type="body" idx="1"/>
          </p:nvPr>
        </p:nvSpPr>
        <p:spPr>
          <a:xfrm>
            <a:off x="4251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0" lvl="0" indent="0" algn="l" rtl="0">
              <a:lnSpc>
                <a:spcPct val="100000"/>
              </a:lnSpc>
              <a:spcBef>
                <a:spcPts val="400"/>
              </a:spcBef>
              <a:spcAft>
                <a:spcPts val="0"/>
              </a:spcAft>
              <a:buNone/>
            </a:pPr>
            <a:r>
              <a:rPr lang="en-US" sz="2000">
                <a:solidFill>
                  <a:srgbClr val="002060"/>
                </a:solidFill>
              </a:rPr>
              <a:t>Project Drivers</a:t>
            </a:r>
            <a:endParaRPr sz="2000">
              <a:solidFill>
                <a:srgbClr val="002060"/>
              </a:solidFill>
            </a:endParaRPr>
          </a:p>
          <a:p>
            <a:pPr marL="457200" lvl="2" indent="-285750" algn="l" rtl="0">
              <a:lnSpc>
                <a:spcPct val="100000"/>
              </a:lnSpc>
              <a:spcBef>
                <a:spcPts val="360"/>
              </a:spcBef>
              <a:spcAft>
                <a:spcPts val="0"/>
              </a:spcAft>
              <a:buClr>
                <a:srgbClr val="002060"/>
              </a:buClr>
              <a:buSzPts val="1800"/>
              <a:buChar char="•"/>
            </a:pPr>
            <a:r>
              <a:rPr lang="en-US" sz="1800">
                <a:solidFill>
                  <a:srgbClr val="002060"/>
                </a:solidFill>
              </a:rPr>
              <a:t>Erosion of shoreline protecting Ware Creek Marsh and NWSE</a:t>
            </a:r>
            <a:endParaRPr sz="1800">
              <a:solidFill>
                <a:srgbClr val="002060"/>
              </a:solidFill>
            </a:endParaRPr>
          </a:p>
          <a:p>
            <a:pPr marL="457200" lvl="2" indent="-285750" algn="l" rtl="0">
              <a:lnSpc>
                <a:spcPct val="100000"/>
              </a:lnSpc>
              <a:spcBef>
                <a:spcPts val="360"/>
              </a:spcBef>
              <a:spcAft>
                <a:spcPts val="0"/>
              </a:spcAft>
              <a:buClr>
                <a:srgbClr val="002060"/>
              </a:buClr>
              <a:buSzPts val="1800"/>
              <a:buChar char="•"/>
            </a:pPr>
            <a:r>
              <a:rPr lang="en-US" sz="1800">
                <a:solidFill>
                  <a:srgbClr val="002060"/>
                </a:solidFill>
              </a:rPr>
              <a:t>Loss of marsh fringe habitat</a:t>
            </a:r>
            <a:endParaRPr sz="1800">
              <a:solidFill>
                <a:srgbClr val="002060"/>
              </a:solidFill>
            </a:endParaRPr>
          </a:p>
          <a:p>
            <a:pPr marL="457200" lvl="2" indent="-285750" algn="l" rtl="0">
              <a:lnSpc>
                <a:spcPct val="100000"/>
              </a:lnSpc>
              <a:spcBef>
                <a:spcPts val="360"/>
              </a:spcBef>
              <a:spcAft>
                <a:spcPts val="0"/>
              </a:spcAft>
              <a:buClr>
                <a:srgbClr val="002060"/>
              </a:buClr>
              <a:buSzPts val="1800"/>
              <a:buChar char="•"/>
            </a:pPr>
            <a:r>
              <a:rPr lang="en-US" sz="1800">
                <a:solidFill>
                  <a:srgbClr val="002060"/>
                </a:solidFill>
              </a:rPr>
              <a:t>Limited bottom habitat</a:t>
            </a:r>
            <a:endParaRPr sz="1800">
              <a:solidFill>
                <a:srgbClr val="002060"/>
              </a:solidFill>
            </a:endParaRPr>
          </a:p>
          <a:p>
            <a:pPr marL="457200" lvl="2" indent="-285750" algn="l" rtl="0">
              <a:lnSpc>
                <a:spcPct val="100000"/>
              </a:lnSpc>
              <a:spcBef>
                <a:spcPts val="360"/>
              </a:spcBef>
              <a:spcAft>
                <a:spcPts val="0"/>
              </a:spcAft>
              <a:buClr>
                <a:srgbClr val="002060"/>
              </a:buClr>
              <a:buSzPts val="1800"/>
              <a:buChar char="•"/>
            </a:pPr>
            <a:r>
              <a:rPr lang="en-US" sz="1800">
                <a:solidFill>
                  <a:srgbClr val="002060"/>
                </a:solidFill>
              </a:rPr>
              <a:t>Risk of storm damage to NWSE</a:t>
            </a:r>
            <a:endParaRPr sz="1800">
              <a:solidFill>
                <a:srgbClr val="002060"/>
              </a:solidFill>
            </a:endParaRPr>
          </a:p>
        </p:txBody>
      </p:sp>
      <p:pic>
        <p:nvPicPr>
          <p:cNvPr id="453" name="Google Shape;453;g3ba072a1ba3_13_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17011" y="2813250"/>
            <a:ext cx="4474851" cy="34810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3ba072a1ba3_13_19"/>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sp>
        <p:nvSpPr>
          <p:cNvPr id="459" name="Google Shape;459;g3ba072a1ba3_13_19"/>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0" lvl="0" indent="0" algn="l" rtl="0">
              <a:lnSpc>
                <a:spcPct val="100000"/>
              </a:lnSpc>
              <a:spcBef>
                <a:spcPts val="400"/>
              </a:spcBef>
              <a:spcAft>
                <a:spcPts val="0"/>
              </a:spcAft>
              <a:buNone/>
            </a:pPr>
            <a:r>
              <a:rPr lang="en-US" sz="2000">
                <a:solidFill>
                  <a:srgbClr val="002060"/>
                </a:solidFill>
              </a:rPr>
              <a:t>Site Assessment</a:t>
            </a:r>
            <a:endParaRPr sz="1800">
              <a:solidFill>
                <a:srgbClr val="A43925"/>
              </a:solidFill>
            </a:endParaRPr>
          </a:p>
        </p:txBody>
      </p:sp>
      <p:pic>
        <p:nvPicPr>
          <p:cNvPr id="460" name="Google Shape;460;g3ba072a1ba3_13_19" title="Shoreline Monitoring.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2975" y="1442725"/>
            <a:ext cx="4091674" cy="2632101"/>
          </a:xfrm>
          <a:prstGeom prst="rect">
            <a:avLst/>
          </a:prstGeom>
          <a:noFill/>
          <a:ln>
            <a:noFill/>
          </a:ln>
        </p:spPr>
      </p:pic>
      <p:sp>
        <p:nvSpPr>
          <p:cNvPr id="461" name="Google Shape;461;g3ba072a1ba3_13_19"/>
          <p:cNvSpPr txBox="1">
            <a:spLocks noGrp="1"/>
          </p:cNvSpPr>
          <p:nvPr>
            <p:ph type="body" idx="1"/>
          </p:nvPr>
        </p:nvSpPr>
        <p:spPr>
          <a:xfrm>
            <a:off x="2228507" y="1442725"/>
            <a:ext cx="2416200" cy="396300"/>
          </a:xfrm>
          <a:prstGeom prst="rect">
            <a:avLst/>
          </a:prstGeom>
          <a:noFill/>
          <a:ln>
            <a:noFill/>
          </a:ln>
        </p:spPr>
        <p:txBody>
          <a:bodyPr spcFirstLastPara="1" wrap="square" lIns="109825" tIns="54900" rIns="109825" bIns="54900" anchor="t" anchorCtr="0">
            <a:normAutofit fontScale="47500" lnSpcReduction="20000"/>
          </a:bodyPr>
          <a:lstStyle/>
          <a:p>
            <a:pPr marL="219703" lvl="0" indent="-174313" algn="l" rtl="0">
              <a:lnSpc>
                <a:spcPct val="100000"/>
              </a:lnSpc>
              <a:spcBef>
                <a:spcPts val="168"/>
              </a:spcBef>
              <a:spcAft>
                <a:spcPts val="0"/>
              </a:spcAft>
              <a:buSzPct val="85000"/>
              <a:buFont typeface="Noto Sans Symbols"/>
              <a:buNone/>
            </a:pPr>
            <a:endParaRPr sz="840">
              <a:solidFill>
                <a:srgbClr val="002D5C"/>
              </a:solidFill>
            </a:endParaRPr>
          </a:p>
          <a:p>
            <a:pPr marL="0" lvl="0" indent="0" algn="l" rtl="0">
              <a:lnSpc>
                <a:spcPct val="100000"/>
              </a:lnSpc>
              <a:spcBef>
                <a:spcPts val="481"/>
              </a:spcBef>
              <a:spcAft>
                <a:spcPts val="0"/>
              </a:spcAft>
              <a:buNone/>
            </a:pPr>
            <a:r>
              <a:rPr lang="en-US" sz="2402">
                <a:solidFill>
                  <a:srgbClr val="002060"/>
                </a:solidFill>
              </a:rPr>
              <a:t>Vegetation Mapping &amp; Monitoring</a:t>
            </a:r>
            <a:endParaRPr sz="2162">
              <a:solidFill>
                <a:srgbClr val="A43925"/>
              </a:solidFill>
            </a:endParaRPr>
          </a:p>
        </p:txBody>
      </p:sp>
      <p:pic>
        <p:nvPicPr>
          <p:cNvPr id="462" name="Google Shape;462;g3ba072a1ba3_13_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98925" y="1442725"/>
            <a:ext cx="3959926" cy="2890400"/>
          </a:xfrm>
          <a:prstGeom prst="rect">
            <a:avLst/>
          </a:prstGeom>
          <a:noFill/>
          <a:ln>
            <a:noFill/>
          </a:ln>
        </p:spPr>
      </p:pic>
      <p:pic>
        <p:nvPicPr>
          <p:cNvPr id="463" name="Google Shape;463;g3ba072a1ba3_13_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98925" y="3511300"/>
            <a:ext cx="1718733" cy="1299031"/>
          </a:xfrm>
          <a:prstGeom prst="rect">
            <a:avLst/>
          </a:prstGeom>
          <a:noFill/>
          <a:ln>
            <a:noFill/>
          </a:ln>
        </p:spPr>
      </p:pic>
      <p:pic>
        <p:nvPicPr>
          <p:cNvPr id="464" name="Google Shape;464;g3ba072a1ba3_13_1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969448" y="4607735"/>
            <a:ext cx="1818865" cy="1374706"/>
          </a:xfrm>
          <a:prstGeom prst="rect">
            <a:avLst/>
          </a:prstGeom>
          <a:noFill/>
          <a:ln>
            <a:noFill/>
          </a:ln>
        </p:spPr>
      </p:pic>
      <p:pic>
        <p:nvPicPr>
          <p:cNvPr id="465" name="Google Shape;465;g3ba072a1ba3_13_1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466533" y="5586400"/>
            <a:ext cx="1677468" cy="1271608"/>
          </a:xfrm>
          <a:prstGeom prst="rect">
            <a:avLst/>
          </a:prstGeom>
          <a:noFill/>
          <a:ln>
            <a:noFill/>
          </a:ln>
        </p:spPr>
      </p:pic>
      <p:sp>
        <p:nvSpPr>
          <p:cNvPr id="466" name="Google Shape;466;g3ba072a1ba3_13_19"/>
          <p:cNvSpPr txBox="1">
            <a:spLocks noGrp="1"/>
          </p:cNvSpPr>
          <p:nvPr>
            <p:ph type="body" idx="1"/>
          </p:nvPr>
        </p:nvSpPr>
        <p:spPr>
          <a:xfrm>
            <a:off x="4898925" y="1442725"/>
            <a:ext cx="2011200" cy="330000"/>
          </a:xfrm>
          <a:prstGeom prst="rect">
            <a:avLst/>
          </a:prstGeom>
          <a:noFill/>
          <a:ln>
            <a:noFill/>
          </a:ln>
        </p:spPr>
        <p:txBody>
          <a:bodyPr spcFirstLastPara="1" wrap="square" lIns="91425" tIns="45700" rIns="91425" bIns="45700" anchor="t" anchorCtr="0">
            <a:normAutofit fontScale="55000" lnSpcReduction="20000"/>
          </a:bodyPr>
          <a:lstStyle/>
          <a:p>
            <a:pPr marL="182880" lvl="0" indent="-145097" algn="l" rtl="0">
              <a:lnSpc>
                <a:spcPct val="100000"/>
              </a:lnSpc>
              <a:spcBef>
                <a:spcPts val="140"/>
              </a:spcBef>
              <a:spcAft>
                <a:spcPts val="0"/>
              </a:spcAft>
              <a:buSzPct val="85000"/>
              <a:buFont typeface="Noto Sans Symbols"/>
              <a:buNone/>
            </a:pPr>
            <a:endParaRPr sz="700">
              <a:solidFill>
                <a:srgbClr val="002D5C"/>
              </a:solidFill>
            </a:endParaRPr>
          </a:p>
          <a:p>
            <a:pPr marL="0" lvl="0" indent="0" algn="l" rtl="0">
              <a:lnSpc>
                <a:spcPct val="100000"/>
              </a:lnSpc>
              <a:spcBef>
                <a:spcPts val="400"/>
              </a:spcBef>
              <a:spcAft>
                <a:spcPts val="0"/>
              </a:spcAft>
              <a:buNone/>
            </a:pPr>
            <a:r>
              <a:rPr lang="en-US" sz="1700">
                <a:solidFill>
                  <a:schemeClr val="lt1"/>
                </a:solidFill>
              </a:rPr>
              <a:t>Shoreline Change Analysis</a:t>
            </a:r>
            <a:endParaRPr sz="1700">
              <a:solidFill>
                <a:schemeClr val="lt1"/>
              </a:solidFill>
            </a:endParaRPr>
          </a:p>
        </p:txBody>
      </p:sp>
      <p:sp>
        <p:nvSpPr>
          <p:cNvPr id="467" name="Google Shape;467;g3ba072a1ba3_13_19"/>
          <p:cNvSpPr txBox="1">
            <a:spLocks noGrp="1"/>
          </p:cNvSpPr>
          <p:nvPr>
            <p:ph type="body" idx="1"/>
          </p:nvPr>
        </p:nvSpPr>
        <p:spPr>
          <a:xfrm>
            <a:off x="552971" y="4893150"/>
            <a:ext cx="3891300" cy="396300"/>
          </a:xfrm>
          <a:prstGeom prst="rect">
            <a:avLst/>
          </a:prstGeom>
          <a:noFill/>
          <a:ln>
            <a:noFill/>
          </a:ln>
        </p:spPr>
        <p:txBody>
          <a:bodyPr spcFirstLastPara="1" wrap="square" lIns="109825" tIns="54900" rIns="109825" bIns="54900" anchor="t" anchorCtr="0">
            <a:normAutofit fontScale="47500" lnSpcReduction="20000"/>
          </a:bodyPr>
          <a:lstStyle/>
          <a:p>
            <a:pPr marL="219703" lvl="0" indent="-174313" algn="l" rtl="0">
              <a:lnSpc>
                <a:spcPct val="100000"/>
              </a:lnSpc>
              <a:spcBef>
                <a:spcPts val="168"/>
              </a:spcBef>
              <a:spcAft>
                <a:spcPts val="0"/>
              </a:spcAft>
              <a:buSzPct val="85000"/>
              <a:buFont typeface="Noto Sans Symbols"/>
              <a:buNone/>
            </a:pPr>
            <a:endParaRPr sz="840">
              <a:solidFill>
                <a:srgbClr val="002D5C"/>
              </a:solidFill>
            </a:endParaRPr>
          </a:p>
          <a:p>
            <a:pPr marL="457200" lvl="0" indent="-312514" algn="l" rtl="0">
              <a:lnSpc>
                <a:spcPct val="100000"/>
              </a:lnSpc>
              <a:spcBef>
                <a:spcPts val="481"/>
              </a:spcBef>
              <a:spcAft>
                <a:spcPts val="0"/>
              </a:spcAft>
              <a:buClr>
                <a:srgbClr val="002060"/>
              </a:buClr>
              <a:buSzPct val="100000"/>
              <a:buChar char="+"/>
            </a:pPr>
            <a:r>
              <a:rPr lang="en-US" sz="2402">
                <a:solidFill>
                  <a:srgbClr val="002060"/>
                </a:solidFill>
              </a:rPr>
              <a:t>Topographic &amp; Bathymetric Survey</a:t>
            </a:r>
            <a:endParaRPr sz="2162">
              <a:solidFill>
                <a:srgbClr val="A43925"/>
              </a:solidFill>
            </a:endParaRPr>
          </a:p>
        </p:txBody>
      </p:sp>
      <p:sp>
        <p:nvSpPr>
          <p:cNvPr id="468" name="Google Shape;468;g3ba072a1ba3_13_19"/>
          <p:cNvSpPr txBox="1">
            <a:spLocks noGrp="1"/>
          </p:cNvSpPr>
          <p:nvPr>
            <p:ph type="body" idx="1"/>
          </p:nvPr>
        </p:nvSpPr>
        <p:spPr>
          <a:xfrm>
            <a:off x="552983" y="5378350"/>
            <a:ext cx="3891300" cy="396300"/>
          </a:xfrm>
          <a:prstGeom prst="rect">
            <a:avLst/>
          </a:prstGeom>
          <a:noFill/>
          <a:ln>
            <a:noFill/>
          </a:ln>
        </p:spPr>
        <p:txBody>
          <a:bodyPr spcFirstLastPara="1" wrap="square" lIns="109825" tIns="54900" rIns="109825" bIns="54900" anchor="t" anchorCtr="0">
            <a:normAutofit fontScale="47500" lnSpcReduction="20000"/>
          </a:bodyPr>
          <a:lstStyle/>
          <a:p>
            <a:pPr marL="219703" lvl="0" indent="-174313" algn="l" rtl="0">
              <a:lnSpc>
                <a:spcPct val="100000"/>
              </a:lnSpc>
              <a:spcBef>
                <a:spcPts val="168"/>
              </a:spcBef>
              <a:spcAft>
                <a:spcPts val="0"/>
              </a:spcAft>
              <a:buSzPct val="85000"/>
              <a:buFont typeface="Noto Sans Symbols"/>
              <a:buNone/>
            </a:pPr>
            <a:endParaRPr sz="840">
              <a:solidFill>
                <a:srgbClr val="002D5C"/>
              </a:solidFill>
            </a:endParaRPr>
          </a:p>
          <a:p>
            <a:pPr marL="457200" lvl="0" indent="-312514" algn="l" rtl="0">
              <a:lnSpc>
                <a:spcPct val="100000"/>
              </a:lnSpc>
              <a:spcBef>
                <a:spcPts val="481"/>
              </a:spcBef>
              <a:spcAft>
                <a:spcPts val="0"/>
              </a:spcAft>
              <a:buClr>
                <a:srgbClr val="002060"/>
              </a:buClr>
              <a:buSzPct val="100000"/>
              <a:buChar char="+"/>
            </a:pPr>
            <a:r>
              <a:rPr lang="en-US" sz="2402">
                <a:solidFill>
                  <a:srgbClr val="002060"/>
                </a:solidFill>
              </a:rPr>
              <a:t>Geotechnical Investigations</a:t>
            </a:r>
            <a:endParaRPr sz="2162">
              <a:solidFill>
                <a:srgbClr val="A4392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g3ccae21996d_1_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27676" y="1442725"/>
            <a:ext cx="4757298" cy="4996326"/>
          </a:xfrm>
          <a:prstGeom prst="rect">
            <a:avLst/>
          </a:prstGeom>
          <a:noFill/>
          <a:ln>
            <a:noFill/>
          </a:ln>
        </p:spPr>
      </p:pic>
      <p:sp>
        <p:nvSpPr>
          <p:cNvPr id="474" name="Google Shape;474;g3ccae21996d_1_16"/>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sp>
        <p:nvSpPr>
          <p:cNvPr id="475" name="Google Shape;475;g3ccae21996d_1_16"/>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dirty="0">
              <a:solidFill>
                <a:srgbClr val="002D5C"/>
              </a:solidFill>
            </a:endParaRPr>
          </a:p>
          <a:p>
            <a:pPr marL="0" lvl="0" indent="0" algn="l" rtl="0">
              <a:lnSpc>
                <a:spcPct val="100000"/>
              </a:lnSpc>
              <a:spcBef>
                <a:spcPts val="400"/>
              </a:spcBef>
              <a:spcAft>
                <a:spcPts val="0"/>
              </a:spcAft>
              <a:buNone/>
            </a:pPr>
            <a:r>
              <a:rPr lang="en-US" sz="2000" dirty="0">
                <a:solidFill>
                  <a:srgbClr val="002060"/>
                </a:solidFill>
              </a:rPr>
              <a:t>Site Assessment - Modeling</a:t>
            </a:r>
            <a:endParaRPr sz="1800" dirty="0">
              <a:solidFill>
                <a:srgbClr val="A43925"/>
              </a:solidFill>
            </a:endParaRPr>
          </a:p>
        </p:txBody>
      </p:sp>
      <p:sp>
        <p:nvSpPr>
          <p:cNvPr id="476" name="Google Shape;476;g3ccae21996d_1_16"/>
          <p:cNvSpPr txBox="1">
            <a:spLocks noGrp="1"/>
          </p:cNvSpPr>
          <p:nvPr>
            <p:ph type="body" idx="1"/>
          </p:nvPr>
        </p:nvSpPr>
        <p:spPr>
          <a:xfrm>
            <a:off x="6840750" y="1442725"/>
            <a:ext cx="1944300" cy="2529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400"/>
              </a:spcBef>
              <a:spcAft>
                <a:spcPts val="0"/>
              </a:spcAft>
              <a:buNone/>
            </a:pPr>
            <a:r>
              <a:rPr lang="en-US" sz="950">
                <a:solidFill>
                  <a:schemeClr val="lt1"/>
                </a:solidFill>
              </a:rPr>
              <a:t>Water Level &amp; Wave Monitoring</a:t>
            </a:r>
            <a:endParaRPr sz="950">
              <a:solidFill>
                <a:schemeClr val="lt1"/>
              </a:solidFill>
            </a:endParaRPr>
          </a:p>
        </p:txBody>
      </p:sp>
      <p:pic>
        <p:nvPicPr>
          <p:cNvPr id="477" name="Google Shape;477;g3ccae21996d_1_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4775" y="1442725"/>
            <a:ext cx="3797026" cy="2346375"/>
          </a:xfrm>
          <a:prstGeom prst="rect">
            <a:avLst/>
          </a:prstGeom>
          <a:noFill/>
          <a:ln>
            <a:noFill/>
          </a:ln>
        </p:spPr>
      </p:pic>
      <p:sp>
        <p:nvSpPr>
          <p:cNvPr id="478" name="Google Shape;478;g3ccae21996d_1_16"/>
          <p:cNvSpPr txBox="1">
            <a:spLocks noGrp="1"/>
          </p:cNvSpPr>
          <p:nvPr>
            <p:ph type="body" idx="1"/>
          </p:nvPr>
        </p:nvSpPr>
        <p:spPr>
          <a:xfrm>
            <a:off x="1115475" y="1442725"/>
            <a:ext cx="3074700" cy="252900"/>
          </a:xfrm>
          <a:prstGeom prst="rect">
            <a:avLst/>
          </a:prstGeom>
          <a:noFill/>
          <a:ln>
            <a:noFill/>
          </a:ln>
        </p:spPr>
        <p:txBody>
          <a:bodyPr spcFirstLastPara="1" wrap="square" lIns="109825" tIns="54900" rIns="109825" bIns="54900" anchor="t" anchorCtr="0">
            <a:noAutofit/>
          </a:bodyPr>
          <a:lstStyle/>
          <a:p>
            <a:pPr marL="0" lvl="0" indent="0" algn="l" rtl="0">
              <a:lnSpc>
                <a:spcPct val="100000"/>
              </a:lnSpc>
              <a:spcBef>
                <a:spcPts val="481"/>
              </a:spcBef>
              <a:spcAft>
                <a:spcPts val="0"/>
              </a:spcAft>
              <a:buNone/>
            </a:pPr>
            <a:r>
              <a:rPr lang="en-US" sz="950">
                <a:solidFill>
                  <a:schemeClr val="lt1"/>
                </a:solidFill>
              </a:rPr>
              <a:t>Hydrodynamic &amp; Sediment Transport Model</a:t>
            </a:r>
            <a:endParaRPr sz="950">
              <a:solidFill>
                <a:schemeClr val="lt1"/>
              </a:solidFill>
            </a:endParaRPr>
          </a:p>
        </p:txBody>
      </p:sp>
      <p:pic>
        <p:nvPicPr>
          <p:cNvPr id="479" name="Google Shape;479;g3ccae21996d_1_1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4775" y="3861679"/>
            <a:ext cx="3797024" cy="2577371"/>
          </a:xfrm>
          <a:prstGeom prst="rect">
            <a:avLst/>
          </a:prstGeom>
          <a:noFill/>
          <a:ln>
            <a:noFill/>
          </a:ln>
        </p:spPr>
      </p:pic>
      <p:pic>
        <p:nvPicPr>
          <p:cNvPr id="480" name="Google Shape;480;g3ccae21996d_1_1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392775" y="5495475"/>
            <a:ext cx="1392275" cy="943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3ba072a1ba3_13_79"/>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dirty="0">
                <a:solidFill>
                  <a:srgbClr val="A43925"/>
                </a:solidFill>
              </a:rPr>
              <a:t>Ware Creek Nature-Based Shoreline Protection</a:t>
            </a:r>
            <a:endParaRPr sz="2500" dirty="0"/>
          </a:p>
        </p:txBody>
      </p:sp>
      <p:sp>
        <p:nvSpPr>
          <p:cNvPr id="486" name="Google Shape;486;g3ba072a1ba3_13_79"/>
          <p:cNvSpPr txBox="1">
            <a:spLocks noGrp="1"/>
          </p:cNvSpPr>
          <p:nvPr>
            <p:ph type="body" idx="1"/>
          </p:nvPr>
        </p:nvSpPr>
        <p:spPr>
          <a:xfrm>
            <a:off x="457200" y="621215"/>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dirty="0">
              <a:solidFill>
                <a:srgbClr val="002D5C"/>
              </a:solidFill>
            </a:endParaRPr>
          </a:p>
          <a:p>
            <a:pPr marL="0" lvl="0" indent="0" algn="l" rtl="0">
              <a:lnSpc>
                <a:spcPct val="100000"/>
              </a:lnSpc>
              <a:spcBef>
                <a:spcPts val="360"/>
              </a:spcBef>
              <a:spcAft>
                <a:spcPts val="0"/>
              </a:spcAft>
              <a:buNone/>
            </a:pPr>
            <a:r>
              <a:rPr lang="en-US" sz="2000" dirty="0">
                <a:solidFill>
                  <a:srgbClr val="002060"/>
                </a:solidFill>
              </a:rPr>
              <a:t>Site Assessment - Modeling</a:t>
            </a:r>
            <a:endParaRPr sz="1800" dirty="0">
              <a:solidFill>
                <a:srgbClr val="A43925"/>
              </a:solidFill>
            </a:endParaRPr>
          </a:p>
        </p:txBody>
      </p:sp>
      <p:pic>
        <p:nvPicPr>
          <p:cNvPr id="3" name="Picture 2">
            <a:extLst>
              <a:ext uri="{FF2B5EF4-FFF2-40B4-BE49-F238E27FC236}">
                <a16:creationId xmlns:a16="http://schemas.microsoft.com/office/drawing/2014/main" id="{00835EBA-00F7-64B3-B61F-DBF53818FDCD}"/>
              </a:ext>
            </a:extLst>
          </p:cNvPr>
          <p:cNvPicPr>
            <a:picLocks noChangeAspect="1"/>
          </p:cNvPicPr>
          <p:nvPr/>
        </p:nvPicPr>
        <p:blipFill>
          <a:blip r:embed="rId3" cstate="email">
            <a:extLst>
              <a:ext uri="{28A0092B-C50C-407E-A947-70E740481C1C}">
                <a14:useLocalDpi xmlns:a14="http://schemas.microsoft.com/office/drawing/2010/main"/>
              </a:ext>
            </a:extLst>
          </a:blip>
          <a:srcRect l="473" t="3710" r="810" b="2911"/>
          <a:stretch>
            <a:fillRect/>
          </a:stretch>
        </p:blipFill>
        <p:spPr>
          <a:xfrm>
            <a:off x="224058" y="1226775"/>
            <a:ext cx="8847274" cy="3187067"/>
          </a:xfrm>
          <a:prstGeom prst="rect">
            <a:avLst/>
          </a:prstGeom>
        </p:spPr>
      </p:pic>
      <p:pic>
        <p:nvPicPr>
          <p:cNvPr id="5" name="Picture 4">
            <a:extLst>
              <a:ext uri="{FF2B5EF4-FFF2-40B4-BE49-F238E27FC236}">
                <a16:creationId xmlns:a16="http://schemas.microsoft.com/office/drawing/2014/main" id="{CD18618E-1CE1-1F00-A531-DDE50E8091B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4498268"/>
            <a:ext cx="4371423" cy="2163865"/>
          </a:xfrm>
          <a:prstGeom prst="rect">
            <a:avLst/>
          </a:prstGeom>
        </p:spPr>
      </p:pic>
      <p:pic>
        <p:nvPicPr>
          <p:cNvPr id="7" name="Picture 6">
            <a:extLst>
              <a:ext uri="{FF2B5EF4-FFF2-40B4-BE49-F238E27FC236}">
                <a16:creationId xmlns:a16="http://schemas.microsoft.com/office/drawing/2014/main" id="{57CDDBDA-A17D-82BE-F760-7D6ADED8D9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1805" y="4498268"/>
            <a:ext cx="4696014" cy="21667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3ba072a1ba3_13_119"/>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0" lvl="0" indent="0" algn="l" rtl="0">
              <a:lnSpc>
                <a:spcPct val="100000"/>
              </a:lnSpc>
              <a:spcBef>
                <a:spcPts val="400"/>
              </a:spcBef>
              <a:spcAft>
                <a:spcPts val="0"/>
              </a:spcAft>
              <a:buNone/>
            </a:pPr>
            <a:r>
              <a:rPr lang="en-US" sz="2000">
                <a:solidFill>
                  <a:srgbClr val="002060"/>
                </a:solidFill>
              </a:rPr>
              <a:t>Tidal Datum &amp; Sea Level Rise Analysis</a:t>
            </a:r>
            <a:endParaRPr sz="2000" b="1" u="sng">
              <a:solidFill>
                <a:srgbClr val="002060"/>
              </a:solidFill>
            </a:endParaRPr>
          </a:p>
          <a:p>
            <a:pPr marL="0" lvl="0" indent="0" algn="l" rtl="0">
              <a:lnSpc>
                <a:spcPct val="100000"/>
              </a:lnSpc>
              <a:spcBef>
                <a:spcPts val="360"/>
              </a:spcBef>
              <a:spcAft>
                <a:spcPts val="0"/>
              </a:spcAft>
              <a:buNone/>
            </a:pPr>
            <a:endParaRPr sz="1800">
              <a:solidFill>
                <a:srgbClr val="A43925"/>
              </a:solidFill>
            </a:endParaRPr>
          </a:p>
        </p:txBody>
      </p:sp>
      <p:sp>
        <p:nvSpPr>
          <p:cNvPr id="495" name="Google Shape;495;g3ba072a1ba3_13_119"/>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pic>
        <p:nvPicPr>
          <p:cNvPr id="496" name="Google Shape;496;g3ba072a1ba3_13_1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4675" y="4189626"/>
            <a:ext cx="9069325" cy="2595125"/>
          </a:xfrm>
          <a:prstGeom prst="rect">
            <a:avLst/>
          </a:prstGeom>
          <a:noFill/>
          <a:ln>
            <a:noFill/>
          </a:ln>
        </p:spPr>
      </p:pic>
      <p:pic>
        <p:nvPicPr>
          <p:cNvPr id="497" name="Google Shape;497;g3ba072a1ba3_13_1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7200" y="1599200"/>
            <a:ext cx="6866425" cy="2338100"/>
          </a:xfrm>
          <a:prstGeom prst="rect">
            <a:avLst/>
          </a:prstGeom>
          <a:noFill/>
          <a:ln>
            <a:noFill/>
          </a:ln>
        </p:spPr>
      </p:pic>
      <p:sp>
        <p:nvSpPr>
          <p:cNvPr id="498" name="Google Shape;498;g3ba072a1ba3_13_119"/>
          <p:cNvSpPr txBox="1">
            <a:spLocks noGrp="1"/>
          </p:cNvSpPr>
          <p:nvPr>
            <p:ph type="body" idx="1"/>
          </p:nvPr>
        </p:nvSpPr>
        <p:spPr>
          <a:xfrm>
            <a:off x="6685825" y="3173350"/>
            <a:ext cx="2416200" cy="1107900"/>
          </a:xfrm>
          <a:prstGeom prst="rect">
            <a:avLst/>
          </a:prstGeom>
          <a:noFill/>
          <a:ln>
            <a:noFill/>
          </a:ln>
        </p:spPr>
        <p:txBody>
          <a:bodyPr spcFirstLastPara="1" wrap="square" lIns="109825" tIns="54900" rIns="109825" bIns="54900" anchor="t" anchorCtr="0">
            <a:normAutofit fontScale="47500" lnSpcReduction="20000"/>
          </a:bodyPr>
          <a:lstStyle/>
          <a:p>
            <a:pPr marL="219703" lvl="0" indent="-174313" algn="l" rtl="0">
              <a:lnSpc>
                <a:spcPct val="100000"/>
              </a:lnSpc>
              <a:spcBef>
                <a:spcPts val="168"/>
              </a:spcBef>
              <a:spcAft>
                <a:spcPts val="0"/>
              </a:spcAft>
              <a:buSzPct val="85000"/>
              <a:buFont typeface="Noto Sans Symbols"/>
              <a:buNone/>
            </a:pPr>
            <a:endParaRPr sz="840">
              <a:solidFill>
                <a:srgbClr val="002D5C"/>
              </a:solidFill>
            </a:endParaRPr>
          </a:p>
          <a:p>
            <a:pPr marL="0" lvl="0" indent="0" algn="l" rtl="0">
              <a:lnSpc>
                <a:spcPct val="100000"/>
              </a:lnSpc>
              <a:spcBef>
                <a:spcPts val="481"/>
              </a:spcBef>
              <a:spcAft>
                <a:spcPts val="0"/>
              </a:spcAft>
              <a:buNone/>
            </a:pPr>
            <a:r>
              <a:rPr lang="en-US" sz="2402">
                <a:solidFill>
                  <a:srgbClr val="002060"/>
                </a:solidFill>
              </a:rPr>
              <a:t>NJ STAP Report (2019 and 2025)</a:t>
            </a:r>
            <a:endParaRPr sz="2402">
              <a:solidFill>
                <a:srgbClr val="002060"/>
              </a:solidFill>
            </a:endParaRPr>
          </a:p>
          <a:p>
            <a:pPr marL="0" lvl="0" indent="0" algn="l" rtl="0">
              <a:lnSpc>
                <a:spcPct val="100000"/>
              </a:lnSpc>
              <a:spcBef>
                <a:spcPts val="481"/>
              </a:spcBef>
              <a:spcAft>
                <a:spcPts val="0"/>
              </a:spcAft>
              <a:buNone/>
            </a:pPr>
            <a:r>
              <a:rPr lang="en-US" sz="1500" i="1">
                <a:solidFill>
                  <a:srgbClr val="002060"/>
                </a:solidFill>
              </a:rPr>
              <a:t>Kopp, et al.  New Jersey’s Rising Seas and Changing Coastal Storms: Report of the 2025 Science and Technical Advisory Panel. Rutgers, The State University of New Jersey. Prepared for the New Jersey Department of Environmental Protection. Trenton, New Jersey.</a:t>
            </a:r>
            <a:endParaRPr sz="1500" i="1">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
          <p:cNvSpPr txBox="1">
            <a:spLocks noGrp="1"/>
          </p:cNvSpPr>
          <p:nvPr>
            <p:ph type="ctrTitle"/>
          </p:nvPr>
        </p:nvSpPr>
        <p:spPr>
          <a:xfrm>
            <a:off x="685800" y="575469"/>
            <a:ext cx="7772400" cy="79613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400"/>
              <a:buFont typeface="Arial"/>
              <a:buNone/>
            </a:pPr>
            <a:r>
              <a:rPr lang="en-US">
                <a:solidFill>
                  <a:srgbClr val="002060"/>
                </a:solidFill>
                <a:latin typeface="Arial"/>
                <a:ea typeface="Arial"/>
                <a:cs typeface="Arial"/>
                <a:sym typeface="Arial"/>
              </a:rPr>
              <a:t>Our Speakers</a:t>
            </a:r>
            <a:endParaRPr/>
          </a:p>
        </p:txBody>
      </p:sp>
      <p:sp>
        <p:nvSpPr>
          <p:cNvPr id="248" name="Google Shape;248;p2"/>
          <p:cNvSpPr txBox="1">
            <a:spLocks noGrp="1"/>
          </p:cNvSpPr>
          <p:nvPr>
            <p:ph type="subTitle" idx="1"/>
          </p:nvPr>
        </p:nvSpPr>
        <p:spPr>
          <a:xfrm>
            <a:off x="685800" y="1481825"/>
            <a:ext cx="8153400" cy="2750698"/>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100000"/>
              </a:lnSpc>
              <a:spcBef>
                <a:spcPts val="0"/>
              </a:spcBef>
              <a:spcAft>
                <a:spcPts val="0"/>
              </a:spcAft>
              <a:buClr>
                <a:srgbClr val="888888"/>
              </a:buClr>
              <a:buSzPct val="30439"/>
              <a:buNone/>
            </a:pPr>
            <a:br>
              <a:rPr lang="en-US">
                <a:latin typeface="Arial"/>
                <a:ea typeface="Arial"/>
                <a:cs typeface="Arial"/>
                <a:sym typeface="Arial"/>
              </a:rPr>
            </a:br>
            <a:endParaRPr sz="5800">
              <a:solidFill>
                <a:srgbClr val="953734"/>
              </a:solidFill>
              <a:latin typeface="Arial"/>
              <a:ea typeface="Arial"/>
              <a:cs typeface="Arial"/>
              <a:sym typeface="Arial"/>
            </a:endParaRPr>
          </a:p>
          <a:p>
            <a:pPr marL="0" lvl="0" indent="0" algn="ctr" rtl="0">
              <a:lnSpc>
                <a:spcPct val="100000"/>
              </a:lnSpc>
              <a:spcBef>
                <a:spcPts val="361"/>
              </a:spcBef>
              <a:spcAft>
                <a:spcPts val="0"/>
              </a:spcAft>
              <a:buClr>
                <a:srgbClr val="953734"/>
              </a:buClr>
              <a:buSzPct val="83516"/>
              <a:buNone/>
            </a:pPr>
            <a:r>
              <a:rPr lang="en-US" sz="4550" i="1">
                <a:solidFill>
                  <a:srgbClr val="953734"/>
                </a:solidFill>
                <a:latin typeface="Arial"/>
                <a:ea typeface="Arial"/>
                <a:cs typeface="Arial"/>
                <a:sym typeface="Arial"/>
              </a:rPr>
              <a:t>Nicholas Ginther</a:t>
            </a:r>
            <a:r>
              <a:rPr lang="en-US" sz="4550">
                <a:solidFill>
                  <a:srgbClr val="953734"/>
                </a:solidFill>
                <a:latin typeface="Arial"/>
                <a:ea typeface="Arial"/>
                <a:cs typeface="Arial"/>
                <a:sym typeface="Arial"/>
              </a:rPr>
              <a:t>, Community Planning and Liaison Officer, NWS Earle</a:t>
            </a:r>
            <a:endParaRPr sz="3950"/>
          </a:p>
          <a:p>
            <a:pPr marL="0" lvl="0" indent="0" algn="ctr" rtl="0">
              <a:lnSpc>
                <a:spcPct val="100000"/>
              </a:lnSpc>
              <a:spcBef>
                <a:spcPts val="361"/>
              </a:spcBef>
              <a:spcAft>
                <a:spcPts val="0"/>
              </a:spcAft>
              <a:buClr>
                <a:srgbClr val="953734"/>
              </a:buClr>
              <a:buSzPct val="83516"/>
              <a:buNone/>
            </a:pPr>
            <a:r>
              <a:rPr lang="en-US" sz="4550" i="1">
                <a:solidFill>
                  <a:srgbClr val="953734"/>
                </a:solidFill>
                <a:latin typeface="Arial"/>
                <a:ea typeface="Arial"/>
                <a:cs typeface="Arial"/>
                <a:sym typeface="Arial"/>
              </a:rPr>
              <a:t>Harriet Honigfeld</a:t>
            </a:r>
            <a:r>
              <a:rPr lang="en-US" sz="4550">
                <a:solidFill>
                  <a:srgbClr val="953734"/>
                </a:solidFill>
                <a:latin typeface="Arial"/>
                <a:ea typeface="Arial"/>
                <a:cs typeface="Arial"/>
                <a:sym typeface="Arial"/>
              </a:rPr>
              <a:t>, Supervising Planner, Monmouth Co. Division of Planning</a:t>
            </a:r>
            <a:endParaRPr sz="3950"/>
          </a:p>
          <a:p>
            <a:pPr marL="0" lvl="0" indent="0" algn="ctr" rtl="0">
              <a:lnSpc>
                <a:spcPct val="100000"/>
              </a:lnSpc>
              <a:spcBef>
                <a:spcPts val="361"/>
              </a:spcBef>
              <a:spcAft>
                <a:spcPts val="0"/>
              </a:spcAft>
              <a:buClr>
                <a:srgbClr val="953734"/>
              </a:buClr>
              <a:buSzPct val="83516"/>
              <a:buNone/>
            </a:pPr>
            <a:r>
              <a:rPr lang="en-US" sz="4550" i="1">
                <a:solidFill>
                  <a:srgbClr val="953734"/>
                </a:solidFill>
                <a:latin typeface="Arial"/>
                <a:ea typeface="Arial"/>
                <a:cs typeface="Arial"/>
                <a:sym typeface="Arial"/>
              </a:rPr>
              <a:t>Meredith Comi, </a:t>
            </a:r>
            <a:r>
              <a:rPr lang="en-US" sz="4550">
                <a:solidFill>
                  <a:srgbClr val="953734"/>
                </a:solidFill>
                <a:latin typeface="Arial"/>
                <a:ea typeface="Arial"/>
                <a:cs typeface="Arial"/>
                <a:sym typeface="Arial"/>
              </a:rPr>
              <a:t>Coastal Restoration Practitioner, Monmouth University Urban Coast Institute</a:t>
            </a:r>
            <a:endParaRPr sz="4550">
              <a:solidFill>
                <a:srgbClr val="953734"/>
              </a:solidFill>
              <a:latin typeface="Arial"/>
              <a:ea typeface="Arial"/>
              <a:cs typeface="Arial"/>
              <a:sym typeface="Arial"/>
            </a:endParaRPr>
          </a:p>
          <a:p>
            <a:pPr marL="0" lvl="0" indent="0" algn="ctr" rtl="0">
              <a:lnSpc>
                <a:spcPct val="100000"/>
              </a:lnSpc>
              <a:spcBef>
                <a:spcPts val="361"/>
              </a:spcBef>
              <a:spcAft>
                <a:spcPts val="0"/>
              </a:spcAft>
              <a:buClr>
                <a:srgbClr val="953734"/>
              </a:buClr>
              <a:buSzPct val="83516"/>
              <a:buNone/>
            </a:pPr>
            <a:r>
              <a:rPr lang="en-US" sz="4550" i="1">
                <a:solidFill>
                  <a:srgbClr val="953734"/>
                </a:solidFill>
                <a:latin typeface="Arial"/>
                <a:ea typeface="Arial"/>
                <a:cs typeface="Arial"/>
                <a:sym typeface="Arial"/>
              </a:rPr>
              <a:t>Kevin Dahms, </a:t>
            </a:r>
            <a:r>
              <a:rPr lang="en-US" sz="4550">
                <a:solidFill>
                  <a:srgbClr val="953734"/>
                </a:solidFill>
                <a:latin typeface="Arial"/>
                <a:ea typeface="Arial"/>
                <a:cs typeface="Arial"/>
                <a:sym typeface="Arial"/>
              </a:rPr>
              <a:t>Hudson River Bioregion Team Leader, Biohabitats</a:t>
            </a:r>
            <a:endParaRPr sz="4550">
              <a:solidFill>
                <a:srgbClr val="953734"/>
              </a:solidFill>
              <a:latin typeface="Arial"/>
              <a:ea typeface="Arial"/>
              <a:cs typeface="Arial"/>
              <a:sym typeface="Arial"/>
            </a:endParaRPr>
          </a:p>
          <a:p>
            <a:pPr marL="0" lvl="0" indent="0" algn="ctr" rtl="0">
              <a:lnSpc>
                <a:spcPct val="100000"/>
              </a:lnSpc>
              <a:spcBef>
                <a:spcPts val="361"/>
              </a:spcBef>
              <a:spcAft>
                <a:spcPts val="0"/>
              </a:spcAft>
              <a:buClr>
                <a:srgbClr val="888888"/>
              </a:buClr>
              <a:buSzPct val="100000"/>
              <a:buNone/>
            </a:pPr>
            <a:endParaRPr sz="3800">
              <a:solidFill>
                <a:srgbClr val="953734"/>
              </a:solidFill>
              <a:latin typeface="Arial"/>
              <a:ea typeface="Arial"/>
              <a:cs typeface="Arial"/>
              <a:sym typeface="Arial"/>
            </a:endParaRPr>
          </a:p>
          <a:p>
            <a:pPr marL="0" lvl="0" indent="0" algn="ctr" rtl="0">
              <a:lnSpc>
                <a:spcPct val="100000"/>
              </a:lnSpc>
              <a:spcBef>
                <a:spcPts val="551"/>
              </a:spcBef>
              <a:spcAft>
                <a:spcPts val="0"/>
              </a:spcAft>
              <a:buClr>
                <a:srgbClr val="888888"/>
              </a:buClr>
              <a:buSzPct val="100000"/>
              <a:buNone/>
            </a:pPr>
            <a:endParaRPr sz="5800">
              <a:solidFill>
                <a:srgbClr val="953734"/>
              </a:solidFill>
              <a:latin typeface="Arial"/>
              <a:ea typeface="Arial"/>
              <a:cs typeface="Arial"/>
              <a:sym typeface="Arial"/>
            </a:endParaRPr>
          </a:p>
          <a:p>
            <a:pPr marL="0" lvl="0" indent="0" algn="ctr" rtl="0">
              <a:lnSpc>
                <a:spcPct val="100000"/>
              </a:lnSpc>
              <a:spcBef>
                <a:spcPts val="617"/>
              </a:spcBef>
              <a:spcAft>
                <a:spcPts val="0"/>
              </a:spcAft>
              <a:buClr>
                <a:srgbClr val="888888"/>
              </a:buClr>
              <a:buSzPct val="100000"/>
              <a:buNone/>
            </a:pPr>
            <a:endParaRPr sz="6500">
              <a:solidFill>
                <a:srgbClr val="953734"/>
              </a:solidFill>
            </a:endParaRPr>
          </a:p>
        </p:txBody>
      </p:sp>
      <p:cxnSp>
        <p:nvCxnSpPr>
          <p:cNvPr id="249" name="Google Shape;249;p2"/>
          <p:cNvCxnSpPr/>
          <p:nvPr/>
        </p:nvCxnSpPr>
        <p:spPr>
          <a:xfrm>
            <a:off x="2590800" y="4299261"/>
            <a:ext cx="3962400" cy="0"/>
          </a:xfrm>
          <a:prstGeom prst="straightConnector1">
            <a:avLst/>
          </a:prstGeom>
          <a:noFill/>
          <a:ln w="38100" cap="flat" cmpd="sng">
            <a:solidFill>
              <a:srgbClr val="953734"/>
            </a:solidFill>
            <a:prstDash val="solid"/>
            <a:round/>
            <a:headEnd type="none" w="sm" len="sm"/>
            <a:tailEnd type="none" w="sm" len="sm"/>
          </a:ln>
          <a:effectLst>
            <a:outerShdw blurRad="40000" dist="23000" dir="5400000" rotWithShape="0">
              <a:srgbClr val="000000">
                <a:alpha val="34509"/>
              </a:srgbClr>
            </a:outerShdw>
          </a:effectLst>
        </p:spPr>
      </p:cxnSp>
      <p:sp>
        <p:nvSpPr>
          <p:cNvPr id="250" name="Google Shape;250;p2"/>
          <p:cNvSpPr txBox="1"/>
          <p:nvPr/>
        </p:nvSpPr>
        <p:spPr>
          <a:xfrm>
            <a:off x="2590800" y="3182166"/>
            <a:ext cx="3962400" cy="104082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1900"/>
              <a:buFont typeface="Arial"/>
              <a:buNone/>
            </a:pPr>
            <a:endParaRPr sz="1900" b="0" i="0" u="none" strike="noStrike" cap="none">
              <a:solidFill>
                <a:srgbClr val="17365D"/>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900"/>
              <a:buFont typeface="Arial"/>
              <a:buNone/>
            </a:pPr>
            <a:endParaRPr sz="1900" b="0" i="0" u="none" strike="noStrike" cap="none">
              <a:solidFill>
                <a:srgbClr val="17365D"/>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3200"/>
              <a:buFont typeface="Arial"/>
              <a:buNone/>
            </a:pPr>
            <a:endParaRPr sz="3200" b="0" i="0" u="none" strike="noStrike" cap="none">
              <a:solidFill>
                <a:srgbClr val="17365D"/>
              </a:solidFill>
              <a:latin typeface="Calibri"/>
              <a:ea typeface="Calibri"/>
              <a:cs typeface="Calibri"/>
              <a:sym typeface="Calibri"/>
            </a:endParaRPr>
          </a:p>
        </p:txBody>
      </p:sp>
      <p:sp>
        <p:nvSpPr>
          <p:cNvPr id="251" name="Google Shape;251;p2"/>
          <p:cNvSpPr txBox="1"/>
          <p:nvPr/>
        </p:nvSpPr>
        <p:spPr>
          <a:xfrm>
            <a:off x="3733800" y="4518183"/>
            <a:ext cx="2184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2D5C"/>
                </a:solidFill>
                <a:latin typeface="Arial"/>
                <a:ea typeface="Arial"/>
                <a:cs typeface="Arial"/>
                <a:sym typeface="Arial"/>
              </a:rPr>
              <a:t>March 11, 202</a:t>
            </a:r>
            <a:r>
              <a:rPr lang="en-US" sz="1800" b="1">
                <a:solidFill>
                  <a:srgbClr val="002D5C"/>
                </a:solidFill>
              </a:rPr>
              <a:t>6</a:t>
            </a: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0" y="6063389"/>
            <a:ext cx="9144000" cy="794611"/>
          </a:xfrm>
          <a:prstGeom prst="rect">
            <a:avLst/>
          </a:prstGeom>
          <a:solidFill>
            <a:srgbClr val="002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2"/>
          <p:cNvSpPr/>
          <p:nvPr/>
        </p:nvSpPr>
        <p:spPr>
          <a:xfrm>
            <a:off x="0" y="5887181"/>
            <a:ext cx="9144000" cy="176208"/>
          </a:xfrm>
          <a:prstGeom prst="rect">
            <a:avLst/>
          </a:prstGeom>
          <a:solidFill>
            <a:srgbClr val="0064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4" name="Google Shape;254;p2" descr="A logo of a count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27016" y="4997738"/>
            <a:ext cx="1472184" cy="1481328"/>
          </a:xfrm>
          <a:prstGeom prst="rect">
            <a:avLst/>
          </a:prstGeom>
          <a:noFill/>
          <a:ln>
            <a:noFill/>
          </a:ln>
          <a:effectLst>
            <a:outerShdw blurRad="50800" dist="38100" dir="5400000" algn="t" rotWithShape="0">
              <a:srgbClr val="000000">
                <a:alpha val="40000"/>
              </a:srgbClr>
            </a:outerShdw>
          </a:effectLst>
        </p:spPr>
      </p:pic>
      <p:pic>
        <p:nvPicPr>
          <p:cNvPr id="255" name="Google Shape;255;p2" descr="A blue circle with a blue and yellow 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39236" y="4945047"/>
            <a:ext cx="1417617" cy="1448965"/>
          </a:xfrm>
          <a:prstGeom prst="rect">
            <a:avLst/>
          </a:prstGeom>
          <a:noFill/>
          <a:ln>
            <a:noFill/>
          </a:ln>
        </p:spPr>
      </p:pic>
      <p:pic>
        <p:nvPicPr>
          <p:cNvPr id="256" name="Google Shape;256;p2" title="UCI-circle-040319.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00400" y="4933449"/>
            <a:ext cx="1472174" cy="1472174"/>
          </a:xfrm>
          <a:prstGeom prst="rect">
            <a:avLst/>
          </a:prstGeom>
          <a:noFill/>
          <a:ln>
            <a:noFill/>
          </a:ln>
        </p:spPr>
      </p:pic>
      <p:pic>
        <p:nvPicPr>
          <p:cNvPr id="257" name="Google Shape;257;p2" title="Biohabitats_Ches_blue.png"/>
          <p:cNvPicPr preferRelativeResize="0"/>
          <p:nvPr/>
        </p:nvPicPr>
        <p:blipFill rotWithShape="1">
          <a:blip r:embed="rId6" cstate="email">
            <a:alphaModFix/>
            <a:extLst>
              <a:ext uri="{28A0092B-C50C-407E-A947-70E740481C1C}">
                <a14:useLocalDpi xmlns:a14="http://schemas.microsoft.com/office/drawing/2010/main"/>
              </a:ext>
            </a:extLst>
          </a:blip>
          <a:srcRect r="-6735"/>
          <a:stretch/>
        </p:blipFill>
        <p:spPr>
          <a:xfrm>
            <a:off x="415275" y="5140025"/>
            <a:ext cx="2071775" cy="561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3ba072a1ba3_13_103"/>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sp>
        <p:nvSpPr>
          <p:cNvPr id="504" name="Google Shape;504;g3ba072a1ba3_13_103"/>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0" lvl="0" indent="0" algn="l" rtl="0">
              <a:lnSpc>
                <a:spcPct val="100000"/>
              </a:lnSpc>
              <a:spcBef>
                <a:spcPts val="400"/>
              </a:spcBef>
              <a:spcAft>
                <a:spcPts val="0"/>
              </a:spcAft>
              <a:buNone/>
            </a:pPr>
            <a:r>
              <a:rPr lang="en-US" sz="2000">
                <a:solidFill>
                  <a:srgbClr val="002060"/>
                </a:solidFill>
              </a:rPr>
              <a:t>Biological Benchmark Collection at East Creek, Union Beach</a:t>
            </a:r>
            <a:endParaRPr sz="2000" b="1" u="sng">
              <a:solidFill>
                <a:srgbClr val="002060"/>
              </a:solidFill>
            </a:endParaRPr>
          </a:p>
          <a:p>
            <a:pPr marL="0" lvl="0" indent="0" algn="l" rtl="0">
              <a:lnSpc>
                <a:spcPct val="100000"/>
              </a:lnSpc>
              <a:spcBef>
                <a:spcPts val="360"/>
              </a:spcBef>
              <a:spcAft>
                <a:spcPts val="0"/>
              </a:spcAft>
              <a:buNone/>
            </a:pPr>
            <a:endParaRPr sz="1800">
              <a:solidFill>
                <a:srgbClr val="A43925"/>
              </a:solidFill>
            </a:endParaRPr>
          </a:p>
        </p:txBody>
      </p:sp>
      <p:pic>
        <p:nvPicPr>
          <p:cNvPr id="507" name="Google Shape;507;g3ba072a1ba3_13_103" title="image (6).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5575" y="1541423"/>
            <a:ext cx="4424643" cy="3609697"/>
          </a:xfrm>
          <a:prstGeom prst="rect">
            <a:avLst/>
          </a:prstGeom>
          <a:noFill/>
          <a:ln>
            <a:noFill/>
          </a:ln>
        </p:spPr>
      </p:pic>
      <p:pic>
        <p:nvPicPr>
          <p:cNvPr id="506" name="Google Shape;506;g3ba072a1ba3_13_10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47746" y="1950237"/>
            <a:ext cx="4981226" cy="853923"/>
          </a:xfrm>
          <a:prstGeom prst="rect">
            <a:avLst/>
          </a:prstGeom>
          <a:noFill/>
          <a:ln>
            <a:noFill/>
          </a:ln>
        </p:spPr>
      </p:pic>
      <p:pic>
        <p:nvPicPr>
          <p:cNvPr id="505" name="Google Shape;505;g3ba072a1ba3_13_10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666996" y="2957367"/>
            <a:ext cx="5361976" cy="3890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511"/>
        <p:cNvGrpSpPr/>
        <p:nvPr/>
      </p:nvGrpSpPr>
      <p:grpSpPr>
        <a:xfrm>
          <a:off x="0" y="0"/>
          <a:ext cx="0" cy="0"/>
          <a:chOff x="0" y="0"/>
          <a:chExt cx="0" cy="0"/>
        </a:xfrm>
      </p:grpSpPr>
      <p:sp>
        <p:nvSpPr>
          <p:cNvPr id="512" name="Google Shape;512;g3ba072a1ba3_13_92"/>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A43925"/>
              </a:buClr>
              <a:buSzPct val="100000"/>
              <a:buFont typeface="Arial"/>
              <a:buNone/>
            </a:pPr>
            <a:r>
              <a:rPr lang="en-US" sz="3200">
                <a:solidFill>
                  <a:srgbClr val="A43925"/>
                </a:solidFill>
              </a:rPr>
              <a:t>Ware Creek Nature-Based Shoreline Protection</a:t>
            </a:r>
            <a:endParaRPr/>
          </a:p>
        </p:txBody>
      </p:sp>
      <p:sp>
        <p:nvSpPr>
          <p:cNvPr id="513" name="Google Shape;513;g3ba072a1ba3_13_92"/>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182880" lvl="0" indent="-182880" algn="l" rtl="0">
              <a:lnSpc>
                <a:spcPct val="100000"/>
              </a:lnSpc>
              <a:spcBef>
                <a:spcPts val="400"/>
              </a:spcBef>
              <a:spcAft>
                <a:spcPts val="0"/>
              </a:spcAft>
              <a:buClr>
                <a:srgbClr val="002060"/>
              </a:buClr>
              <a:buSzPts val="1700"/>
              <a:buFont typeface="Noto Sans Symbols"/>
              <a:buChar char="▪"/>
            </a:pPr>
            <a:r>
              <a:rPr lang="en-US" sz="2000">
                <a:solidFill>
                  <a:srgbClr val="002060"/>
                </a:solidFill>
              </a:rPr>
              <a:t>Sediment Transport Modeling - Delft3D</a:t>
            </a:r>
            <a:endParaRPr sz="2000">
              <a:solidFill>
                <a:srgbClr val="002060"/>
              </a:solidFill>
            </a:endParaRPr>
          </a:p>
          <a:p>
            <a:pPr marL="0" lvl="0" indent="0" algn="l" rtl="0">
              <a:lnSpc>
                <a:spcPct val="100000"/>
              </a:lnSpc>
              <a:spcBef>
                <a:spcPts val="360"/>
              </a:spcBef>
              <a:spcAft>
                <a:spcPts val="0"/>
              </a:spcAft>
              <a:buNone/>
            </a:pPr>
            <a:endParaRPr sz="1800">
              <a:solidFill>
                <a:srgbClr val="A43925"/>
              </a:solidFill>
            </a:endParaRPr>
          </a:p>
        </p:txBody>
      </p:sp>
      <p:grpSp>
        <p:nvGrpSpPr>
          <p:cNvPr id="514" name="Google Shape;514;g3ba072a1ba3_13_92"/>
          <p:cNvGrpSpPr/>
          <p:nvPr/>
        </p:nvGrpSpPr>
        <p:grpSpPr>
          <a:xfrm>
            <a:off x="0" y="6477000"/>
            <a:ext cx="9144000" cy="381000"/>
            <a:chOff x="0" y="6477000"/>
            <a:chExt cx="9144000" cy="381000"/>
          </a:xfrm>
        </p:grpSpPr>
        <p:sp>
          <p:nvSpPr>
            <p:cNvPr id="515" name="Google Shape;515;g3ba072a1ba3_13_92"/>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6" name="Google Shape;516;g3ba072a1ba3_13_92"/>
            <p:cNvSpPr/>
            <p:nvPr/>
          </p:nvSpPr>
          <p:spPr>
            <a:xfrm>
              <a:off x="0" y="6477000"/>
              <a:ext cx="9144000" cy="84300"/>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g3ba072a1ba3_13_1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125" y="3164519"/>
            <a:ext cx="4345599" cy="2881475"/>
          </a:xfrm>
          <a:prstGeom prst="rect">
            <a:avLst/>
          </a:prstGeom>
          <a:noFill/>
          <a:ln>
            <a:noFill/>
          </a:ln>
        </p:spPr>
      </p:pic>
      <p:sp>
        <p:nvSpPr>
          <p:cNvPr id="522" name="Google Shape;522;g3ba072a1ba3_13_143"/>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sp>
        <p:nvSpPr>
          <p:cNvPr id="523" name="Google Shape;523;g3ba072a1ba3_13_143"/>
          <p:cNvSpPr txBox="1">
            <a:spLocks noGrp="1"/>
          </p:cNvSpPr>
          <p:nvPr>
            <p:ph type="body" idx="1"/>
          </p:nvPr>
        </p:nvSpPr>
        <p:spPr>
          <a:xfrm>
            <a:off x="457200" y="875550"/>
            <a:ext cx="39444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0" lvl="0" indent="0" algn="l" rtl="0">
              <a:lnSpc>
                <a:spcPct val="100000"/>
              </a:lnSpc>
              <a:spcBef>
                <a:spcPts val="400"/>
              </a:spcBef>
              <a:spcAft>
                <a:spcPts val="0"/>
              </a:spcAft>
              <a:buNone/>
            </a:pPr>
            <a:r>
              <a:rPr lang="en-US" sz="2000">
                <a:solidFill>
                  <a:srgbClr val="002060"/>
                </a:solidFill>
              </a:rPr>
              <a:t>Design Drivers</a:t>
            </a:r>
            <a:endParaRPr sz="20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Erosion</a:t>
            </a:r>
            <a:endParaRPr sz="16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Wave Climate &amp; Marsh Threshold</a:t>
            </a:r>
            <a:endParaRPr sz="16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Unsuitable Existing Elevations</a:t>
            </a:r>
            <a:endParaRPr sz="16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Intertidal &amp; Subtidal Shellfish Habitat</a:t>
            </a:r>
            <a:endParaRPr sz="1600">
              <a:solidFill>
                <a:srgbClr val="002060"/>
              </a:solidFill>
            </a:endParaRPr>
          </a:p>
          <a:p>
            <a:pPr marL="0" lvl="0" indent="0" algn="l" rtl="0">
              <a:lnSpc>
                <a:spcPct val="100000"/>
              </a:lnSpc>
              <a:spcBef>
                <a:spcPts val="360"/>
              </a:spcBef>
              <a:spcAft>
                <a:spcPts val="0"/>
              </a:spcAft>
              <a:buNone/>
            </a:pPr>
            <a:endParaRPr sz="1800">
              <a:solidFill>
                <a:srgbClr val="A43925"/>
              </a:solidFill>
            </a:endParaRPr>
          </a:p>
        </p:txBody>
      </p:sp>
      <p:sp>
        <p:nvSpPr>
          <p:cNvPr id="524" name="Google Shape;524;g3ba072a1ba3_13_143"/>
          <p:cNvSpPr txBox="1">
            <a:spLocks noGrp="1"/>
          </p:cNvSpPr>
          <p:nvPr>
            <p:ph type="body" idx="1"/>
          </p:nvPr>
        </p:nvSpPr>
        <p:spPr>
          <a:xfrm>
            <a:off x="4520150" y="875550"/>
            <a:ext cx="46026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0" lvl="0" indent="0" algn="l" rtl="0">
              <a:lnSpc>
                <a:spcPct val="100000"/>
              </a:lnSpc>
              <a:spcBef>
                <a:spcPts val="400"/>
              </a:spcBef>
              <a:spcAft>
                <a:spcPts val="0"/>
              </a:spcAft>
              <a:buNone/>
            </a:pPr>
            <a:r>
              <a:rPr lang="en-US" sz="2000">
                <a:solidFill>
                  <a:srgbClr val="002060"/>
                </a:solidFill>
              </a:rPr>
              <a:t>Design Objectives</a:t>
            </a:r>
            <a:endParaRPr sz="20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Attenuate Wave Energy</a:t>
            </a:r>
            <a:endParaRPr sz="16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Accrete Sediment</a:t>
            </a:r>
            <a:endParaRPr sz="16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Re-establish &amp; Protect Marsh Fringe</a:t>
            </a:r>
            <a:endParaRPr sz="16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Create Oyster &amp; Bottom Habitat</a:t>
            </a:r>
            <a:endParaRPr sz="1600">
              <a:solidFill>
                <a:srgbClr val="002060"/>
              </a:solidFill>
            </a:endParaRPr>
          </a:p>
          <a:p>
            <a:pPr marL="685800" lvl="1" indent="-330200" algn="l" rtl="0">
              <a:lnSpc>
                <a:spcPct val="100000"/>
              </a:lnSpc>
              <a:spcBef>
                <a:spcPts val="400"/>
              </a:spcBef>
              <a:spcAft>
                <a:spcPts val="0"/>
              </a:spcAft>
              <a:buClr>
                <a:srgbClr val="002060"/>
              </a:buClr>
              <a:buSzPts val="1600"/>
              <a:buChar char="•"/>
            </a:pPr>
            <a:r>
              <a:rPr lang="en-US" sz="1600">
                <a:solidFill>
                  <a:srgbClr val="002060"/>
                </a:solidFill>
              </a:rPr>
              <a:t>Adapt to Sea Level Rise</a:t>
            </a:r>
            <a:endParaRPr sz="1600">
              <a:solidFill>
                <a:srgbClr val="002060"/>
              </a:solidFill>
            </a:endParaRPr>
          </a:p>
          <a:p>
            <a:pPr marL="0" lvl="0" indent="0" algn="l" rtl="0">
              <a:lnSpc>
                <a:spcPct val="100000"/>
              </a:lnSpc>
              <a:spcBef>
                <a:spcPts val="360"/>
              </a:spcBef>
              <a:spcAft>
                <a:spcPts val="0"/>
              </a:spcAft>
              <a:buNone/>
            </a:pPr>
            <a:endParaRPr sz="1800">
              <a:solidFill>
                <a:srgbClr val="A43925"/>
              </a:solidFill>
            </a:endParaRPr>
          </a:p>
        </p:txBody>
      </p:sp>
      <p:pic>
        <p:nvPicPr>
          <p:cNvPr id="525" name="Google Shape;525;g3ba072a1ba3_13_14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98900" y="3019050"/>
            <a:ext cx="4645100" cy="3373399"/>
          </a:xfrm>
          <a:prstGeom prst="rect">
            <a:avLst/>
          </a:prstGeom>
          <a:noFill/>
          <a:ln>
            <a:noFill/>
          </a:ln>
        </p:spPr>
      </p:pic>
      <p:sp>
        <p:nvSpPr>
          <p:cNvPr id="526" name="Google Shape;526;g3ba072a1ba3_13_143"/>
          <p:cNvSpPr txBox="1">
            <a:spLocks noGrp="1"/>
          </p:cNvSpPr>
          <p:nvPr>
            <p:ph type="body" idx="1"/>
          </p:nvPr>
        </p:nvSpPr>
        <p:spPr>
          <a:xfrm>
            <a:off x="278225" y="6157223"/>
            <a:ext cx="1896300" cy="376500"/>
          </a:xfrm>
          <a:prstGeom prst="rect">
            <a:avLst/>
          </a:prstGeom>
          <a:noFill/>
          <a:ln>
            <a:noFill/>
          </a:ln>
        </p:spPr>
        <p:txBody>
          <a:bodyPr spcFirstLastPara="1" wrap="square" lIns="109825" tIns="54900" rIns="109825" bIns="54900" anchor="t" anchorCtr="0">
            <a:normAutofit/>
          </a:bodyPr>
          <a:lstStyle/>
          <a:p>
            <a:pPr marL="0" lvl="0" indent="0" algn="l" rtl="0">
              <a:lnSpc>
                <a:spcPct val="100000"/>
              </a:lnSpc>
              <a:spcBef>
                <a:spcPts val="481"/>
              </a:spcBef>
              <a:spcAft>
                <a:spcPts val="0"/>
              </a:spcAft>
              <a:buNone/>
            </a:pPr>
            <a:r>
              <a:rPr lang="en-US" sz="900" i="1">
                <a:solidFill>
                  <a:srgbClr val="002060"/>
                </a:solidFill>
              </a:rPr>
              <a:t>Roland and Douglass 2005</a:t>
            </a:r>
            <a:endParaRPr sz="900" i="1">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3ba072a1ba3_13_152"/>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pic>
        <p:nvPicPr>
          <p:cNvPr id="532" name="Google Shape;532;g3ba072a1ba3_13_1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10088" y="653549"/>
            <a:ext cx="6233924" cy="5839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386d79d4b2e_0_23"/>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sp>
        <p:nvSpPr>
          <p:cNvPr id="538" name="Google Shape;538;g386d79d4b2e_0_23"/>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00"/>
              </a:spcBef>
              <a:spcAft>
                <a:spcPts val="0"/>
              </a:spcAft>
              <a:buNone/>
            </a:pPr>
            <a:endParaRPr sz="2000">
              <a:solidFill>
                <a:srgbClr val="002060"/>
              </a:solidFill>
            </a:endParaRPr>
          </a:p>
          <a:p>
            <a:pPr marL="0" lvl="0" indent="0" algn="l" rtl="0">
              <a:lnSpc>
                <a:spcPct val="100000"/>
              </a:lnSpc>
              <a:spcBef>
                <a:spcPts val="360"/>
              </a:spcBef>
              <a:spcAft>
                <a:spcPts val="0"/>
              </a:spcAft>
              <a:buNone/>
            </a:pPr>
            <a:endParaRPr sz="1800">
              <a:solidFill>
                <a:srgbClr val="A43925"/>
              </a:solidFill>
            </a:endParaRPr>
          </a:p>
        </p:txBody>
      </p:sp>
      <p:pic>
        <p:nvPicPr>
          <p:cNvPr id="539" name="Google Shape;539;g386d79d4b2e_0_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10088" y="653549"/>
            <a:ext cx="6233924" cy="5839076"/>
          </a:xfrm>
          <a:prstGeom prst="rect">
            <a:avLst/>
          </a:prstGeom>
          <a:noFill/>
          <a:ln>
            <a:noFill/>
          </a:ln>
        </p:spPr>
      </p:pic>
      <p:pic>
        <p:nvPicPr>
          <p:cNvPr id="540" name="Google Shape;540;g386d79d4b2e_0_2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9675" y="653550"/>
            <a:ext cx="5187773" cy="20261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386d79d4b2e_0_9"/>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sp>
        <p:nvSpPr>
          <p:cNvPr id="546" name="Google Shape;546;g386d79d4b2e_0_9"/>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00"/>
              </a:spcBef>
              <a:spcAft>
                <a:spcPts val="0"/>
              </a:spcAft>
              <a:buNone/>
            </a:pPr>
            <a:endParaRPr sz="2000">
              <a:solidFill>
                <a:srgbClr val="002060"/>
              </a:solidFill>
            </a:endParaRPr>
          </a:p>
          <a:p>
            <a:pPr marL="0" lvl="0" indent="0" algn="l" rtl="0">
              <a:lnSpc>
                <a:spcPct val="100000"/>
              </a:lnSpc>
              <a:spcBef>
                <a:spcPts val="360"/>
              </a:spcBef>
              <a:spcAft>
                <a:spcPts val="0"/>
              </a:spcAft>
              <a:buNone/>
            </a:pPr>
            <a:endParaRPr sz="1800">
              <a:solidFill>
                <a:srgbClr val="A43925"/>
              </a:solidFill>
            </a:endParaRPr>
          </a:p>
        </p:txBody>
      </p:sp>
      <p:pic>
        <p:nvPicPr>
          <p:cNvPr id="547" name="Google Shape;547;g386d79d4b2e_0_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10088" y="653549"/>
            <a:ext cx="6233924" cy="5839076"/>
          </a:xfrm>
          <a:prstGeom prst="rect">
            <a:avLst/>
          </a:prstGeom>
          <a:noFill/>
          <a:ln>
            <a:noFill/>
          </a:ln>
        </p:spPr>
      </p:pic>
      <p:pic>
        <p:nvPicPr>
          <p:cNvPr id="548" name="Google Shape;548;g386d79d4b2e_0_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9675" y="653550"/>
            <a:ext cx="5187773" cy="2026101"/>
          </a:xfrm>
          <a:prstGeom prst="rect">
            <a:avLst/>
          </a:prstGeom>
          <a:noFill/>
          <a:ln>
            <a:noFill/>
          </a:ln>
        </p:spPr>
      </p:pic>
      <p:pic>
        <p:nvPicPr>
          <p:cNvPr id="549" name="Google Shape;549;g386d79d4b2e_0_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9526" y="4010200"/>
            <a:ext cx="4607749" cy="2765124"/>
          </a:xfrm>
          <a:prstGeom prst="rect">
            <a:avLst/>
          </a:prstGeom>
          <a:noFill/>
          <a:ln>
            <a:noFill/>
          </a:ln>
        </p:spPr>
      </p:pic>
      <p:pic>
        <p:nvPicPr>
          <p:cNvPr id="550" name="Google Shape;550;g386d79d4b2e_0_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22550" y="2877250"/>
            <a:ext cx="2557575" cy="1468575"/>
          </a:xfrm>
          <a:prstGeom prst="rect">
            <a:avLst/>
          </a:prstGeom>
          <a:noFill/>
          <a:ln>
            <a:noFill/>
          </a:ln>
        </p:spPr>
      </p:pic>
      <p:cxnSp>
        <p:nvCxnSpPr>
          <p:cNvPr id="551" name="Google Shape;551;g386d79d4b2e_0_9"/>
          <p:cNvCxnSpPr/>
          <p:nvPr/>
        </p:nvCxnSpPr>
        <p:spPr>
          <a:xfrm flipH="1">
            <a:off x="4580125" y="4844600"/>
            <a:ext cx="1080600" cy="145500"/>
          </a:xfrm>
          <a:prstGeom prst="straightConnector1">
            <a:avLst/>
          </a:prstGeom>
          <a:noFill/>
          <a:ln w="38100" cap="flat" cmpd="sng">
            <a:solidFill>
              <a:srgbClr val="00FF00"/>
            </a:solidFill>
            <a:prstDash val="solid"/>
            <a:round/>
            <a:headEnd type="none" w="med" len="med"/>
            <a:tailEnd type="none" w="med" len="med"/>
          </a:ln>
        </p:spPr>
      </p:cxnSp>
      <p:cxnSp>
        <p:nvCxnSpPr>
          <p:cNvPr id="552" name="Google Shape;552;g386d79d4b2e_0_9"/>
          <p:cNvCxnSpPr/>
          <p:nvPr/>
        </p:nvCxnSpPr>
        <p:spPr>
          <a:xfrm flipH="1">
            <a:off x="4586900" y="5807500"/>
            <a:ext cx="3096600" cy="997500"/>
          </a:xfrm>
          <a:prstGeom prst="straightConnector1">
            <a:avLst/>
          </a:prstGeom>
          <a:noFill/>
          <a:ln w="38100" cap="flat" cmpd="sng">
            <a:solidFill>
              <a:srgbClr val="00FF00"/>
            </a:solidFill>
            <a:prstDash val="solid"/>
            <a:round/>
            <a:headEnd type="none" w="med" len="med"/>
            <a:tailEnd type="none" w="med" len="med"/>
          </a:ln>
        </p:spPr>
      </p:cxnSp>
      <p:cxnSp>
        <p:nvCxnSpPr>
          <p:cNvPr id="553" name="Google Shape;553;g386d79d4b2e_0_9"/>
          <p:cNvCxnSpPr/>
          <p:nvPr/>
        </p:nvCxnSpPr>
        <p:spPr>
          <a:xfrm flipH="1">
            <a:off x="1940900" y="4359700"/>
            <a:ext cx="103800" cy="921300"/>
          </a:xfrm>
          <a:prstGeom prst="straightConnector1">
            <a:avLst/>
          </a:prstGeom>
          <a:noFill/>
          <a:ln w="38100" cap="flat" cmpd="sng">
            <a:solidFill>
              <a:srgbClr val="00FF00"/>
            </a:solidFill>
            <a:prstDash val="solid"/>
            <a:round/>
            <a:headEnd type="none" w="med" len="med"/>
            <a:tailEnd type="none" w="med" len="med"/>
          </a:ln>
        </p:spPr>
      </p:cxnSp>
      <p:cxnSp>
        <p:nvCxnSpPr>
          <p:cNvPr id="554" name="Google Shape;554;g386d79d4b2e_0_9"/>
          <p:cNvCxnSpPr/>
          <p:nvPr/>
        </p:nvCxnSpPr>
        <p:spPr>
          <a:xfrm flipH="1">
            <a:off x="2113975" y="4345825"/>
            <a:ext cx="2438400" cy="990600"/>
          </a:xfrm>
          <a:prstGeom prst="straightConnector1">
            <a:avLst/>
          </a:prstGeom>
          <a:noFill/>
          <a:ln w="38100" cap="flat" cmpd="sng">
            <a:solidFill>
              <a:srgbClr val="00FF00"/>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559" name="Google Shape;559;g3ba072a1ba3_13_179"/>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A43925"/>
              </a:buClr>
              <a:buSzPct val="100000"/>
              <a:buFont typeface="Arial"/>
              <a:buNone/>
            </a:pPr>
            <a:r>
              <a:rPr lang="en-US" sz="3200">
                <a:solidFill>
                  <a:srgbClr val="A43925"/>
                </a:solidFill>
              </a:rPr>
              <a:t>Ware Creek Nature-Based Shoreline Protection</a:t>
            </a:r>
            <a:endParaRPr/>
          </a:p>
        </p:txBody>
      </p:sp>
      <p:sp>
        <p:nvSpPr>
          <p:cNvPr id="560" name="Google Shape;560;g3ba072a1ba3_13_179"/>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182880" lvl="0" indent="-182880" algn="l" rtl="0">
              <a:lnSpc>
                <a:spcPct val="100000"/>
              </a:lnSpc>
              <a:spcBef>
                <a:spcPts val="400"/>
              </a:spcBef>
              <a:spcAft>
                <a:spcPts val="0"/>
              </a:spcAft>
              <a:buClr>
                <a:srgbClr val="002060"/>
              </a:buClr>
              <a:buSzPts val="1700"/>
              <a:buFont typeface="Noto Sans Symbols"/>
              <a:buChar char="▪"/>
            </a:pPr>
            <a:r>
              <a:rPr lang="en-US" sz="2000">
                <a:solidFill>
                  <a:srgbClr val="002060"/>
                </a:solidFill>
              </a:rPr>
              <a:t>Design Features: Low Sill Breakwater</a:t>
            </a:r>
            <a:endParaRPr sz="200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a:solidFill>
                  <a:srgbClr val="002060"/>
                </a:solidFill>
              </a:rPr>
              <a:t>Design Analysis</a:t>
            </a:r>
            <a:endParaRPr sz="200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a:solidFill>
                  <a:srgbClr val="002060"/>
                </a:solidFill>
              </a:rPr>
              <a:t>Design Elements</a:t>
            </a:r>
            <a:endParaRPr sz="2000">
              <a:solidFill>
                <a:srgbClr val="002060"/>
              </a:solidFill>
            </a:endParaRPr>
          </a:p>
          <a:p>
            <a:pPr marL="0" lvl="0" indent="0" algn="l" rtl="0">
              <a:lnSpc>
                <a:spcPct val="100000"/>
              </a:lnSpc>
              <a:spcBef>
                <a:spcPts val="400"/>
              </a:spcBef>
              <a:spcAft>
                <a:spcPts val="0"/>
              </a:spcAft>
              <a:buNone/>
            </a:pPr>
            <a:endParaRPr sz="2000">
              <a:solidFill>
                <a:srgbClr val="002D5C"/>
              </a:solidFill>
            </a:endParaRPr>
          </a:p>
          <a:p>
            <a:pPr marL="0" lvl="0" indent="0" algn="l" rtl="0">
              <a:lnSpc>
                <a:spcPct val="100000"/>
              </a:lnSpc>
              <a:spcBef>
                <a:spcPts val="360"/>
              </a:spcBef>
              <a:spcAft>
                <a:spcPts val="0"/>
              </a:spcAft>
              <a:buNone/>
            </a:pPr>
            <a:endParaRPr sz="1800">
              <a:solidFill>
                <a:srgbClr val="A43925"/>
              </a:solidFill>
            </a:endParaRPr>
          </a:p>
        </p:txBody>
      </p:sp>
      <p:grpSp>
        <p:nvGrpSpPr>
          <p:cNvPr id="561" name="Google Shape;561;g3ba072a1ba3_13_179"/>
          <p:cNvGrpSpPr/>
          <p:nvPr/>
        </p:nvGrpSpPr>
        <p:grpSpPr>
          <a:xfrm>
            <a:off x="0" y="6477000"/>
            <a:ext cx="9144000" cy="381000"/>
            <a:chOff x="0" y="6477000"/>
            <a:chExt cx="9144000" cy="381000"/>
          </a:xfrm>
        </p:grpSpPr>
        <p:sp>
          <p:nvSpPr>
            <p:cNvPr id="562" name="Google Shape;562;g3ba072a1ba3_13_179"/>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3" name="Google Shape;563;g3ba072a1ba3_13_179"/>
            <p:cNvSpPr/>
            <p:nvPr/>
          </p:nvSpPr>
          <p:spPr>
            <a:xfrm>
              <a:off x="0" y="6477000"/>
              <a:ext cx="9144000" cy="84300"/>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567"/>
        <p:cNvGrpSpPr/>
        <p:nvPr/>
      </p:nvGrpSpPr>
      <p:grpSpPr>
        <a:xfrm>
          <a:off x="0" y="0"/>
          <a:ext cx="0" cy="0"/>
          <a:chOff x="0" y="0"/>
          <a:chExt cx="0" cy="0"/>
        </a:xfrm>
      </p:grpSpPr>
      <p:sp>
        <p:nvSpPr>
          <p:cNvPr id="568" name="Google Shape;568;g3ba072a1ba3_13_188"/>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A43925"/>
              </a:buClr>
              <a:buSzPct val="100000"/>
              <a:buFont typeface="Arial"/>
              <a:buNone/>
            </a:pPr>
            <a:r>
              <a:rPr lang="en-US" sz="3200">
                <a:solidFill>
                  <a:srgbClr val="A43925"/>
                </a:solidFill>
              </a:rPr>
              <a:t>Ware Creek Nature-Based Shoreline Protection</a:t>
            </a:r>
            <a:endParaRPr/>
          </a:p>
        </p:txBody>
      </p:sp>
      <p:sp>
        <p:nvSpPr>
          <p:cNvPr id="569" name="Google Shape;569;g3ba072a1ba3_13_188"/>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182880" lvl="0" indent="-182880" algn="l" rtl="0">
              <a:lnSpc>
                <a:spcPct val="100000"/>
              </a:lnSpc>
              <a:spcBef>
                <a:spcPts val="400"/>
              </a:spcBef>
              <a:spcAft>
                <a:spcPts val="0"/>
              </a:spcAft>
              <a:buClr>
                <a:srgbClr val="002060"/>
              </a:buClr>
              <a:buSzPts val="1700"/>
              <a:buFont typeface="Noto Sans Symbols"/>
              <a:buChar char="▪"/>
            </a:pPr>
            <a:r>
              <a:rPr lang="en-US" sz="2000">
                <a:solidFill>
                  <a:srgbClr val="002060"/>
                </a:solidFill>
              </a:rPr>
              <a:t>Design Features: Marsh Restoration/Enhancement</a:t>
            </a:r>
            <a:endParaRPr sz="200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a:solidFill>
                  <a:srgbClr val="002060"/>
                </a:solidFill>
              </a:rPr>
              <a:t>Design Analysis</a:t>
            </a:r>
            <a:endParaRPr sz="200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a:solidFill>
                  <a:srgbClr val="002060"/>
                </a:solidFill>
              </a:rPr>
              <a:t>Design Elements</a:t>
            </a:r>
            <a:endParaRPr sz="2000">
              <a:solidFill>
                <a:srgbClr val="002060"/>
              </a:solidFill>
            </a:endParaRPr>
          </a:p>
          <a:p>
            <a:pPr marL="0" lvl="0" indent="0" algn="l" rtl="0">
              <a:lnSpc>
                <a:spcPct val="100000"/>
              </a:lnSpc>
              <a:spcBef>
                <a:spcPts val="400"/>
              </a:spcBef>
              <a:spcAft>
                <a:spcPts val="0"/>
              </a:spcAft>
              <a:buNone/>
            </a:pPr>
            <a:endParaRPr sz="2000">
              <a:solidFill>
                <a:srgbClr val="002D5C"/>
              </a:solidFill>
            </a:endParaRPr>
          </a:p>
          <a:p>
            <a:pPr marL="0" lvl="0" indent="0" algn="l" rtl="0">
              <a:lnSpc>
                <a:spcPct val="100000"/>
              </a:lnSpc>
              <a:spcBef>
                <a:spcPts val="360"/>
              </a:spcBef>
              <a:spcAft>
                <a:spcPts val="0"/>
              </a:spcAft>
              <a:buNone/>
            </a:pPr>
            <a:endParaRPr sz="1800">
              <a:solidFill>
                <a:srgbClr val="A43925"/>
              </a:solidFill>
            </a:endParaRPr>
          </a:p>
        </p:txBody>
      </p:sp>
      <p:grpSp>
        <p:nvGrpSpPr>
          <p:cNvPr id="570" name="Google Shape;570;g3ba072a1ba3_13_188"/>
          <p:cNvGrpSpPr/>
          <p:nvPr/>
        </p:nvGrpSpPr>
        <p:grpSpPr>
          <a:xfrm>
            <a:off x="0" y="6477000"/>
            <a:ext cx="9144000" cy="381000"/>
            <a:chOff x="0" y="6477000"/>
            <a:chExt cx="9144000" cy="381000"/>
          </a:xfrm>
        </p:grpSpPr>
        <p:sp>
          <p:nvSpPr>
            <p:cNvPr id="571" name="Google Shape;571;g3ba072a1ba3_13_188"/>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2" name="Google Shape;572;g3ba072a1ba3_13_188"/>
            <p:cNvSpPr/>
            <p:nvPr/>
          </p:nvSpPr>
          <p:spPr>
            <a:xfrm>
              <a:off x="0" y="6477000"/>
              <a:ext cx="9144000" cy="84300"/>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3ccae21996d_1_48"/>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2500">
                <a:solidFill>
                  <a:srgbClr val="A43925"/>
                </a:solidFill>
              </a:rPr>
              <a:t>Ware Creek Nature-Based Shoreline Protection</a:t>
            </a:r>
            <a:endParaRPr sz="2500"/>
          </a:p>
        </p:txBody>
      </p:sp>
      <p:sp>
        <p:nvSpPr>
          <p:cNvPr id="578" name="Google Shape;578;g3ccae21996d_1_48"/>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dirty="0">
              <a:solidFill>
                <a:srgbClr val="002D5C"/>
              </a:solidFill>
            </a:endParaRPr>
          </a:p>
          <a:p>
            <a:pPr marL="0" lvl="0" indent="0" algn="l" rtl="0">
              <a:lnSpc>
                <a:spcPct val="100000"/>
              </a:lnSpc>
              <a:spcBef>
                <a:spcPts val="400"/>
              </a:spcBef>
              <a:spcAft>
                <a:spcPts val="0"/>
              </a:spcAft>
              <a:buNone/>
            </a:pPr>
            <a:r>
              <a:rPr lang="en-US" sz="2000" dirty="0">
                <a:solidFill>
                  <a:srgbClr val="002060"/>
                </a:solidFill>
              </a:rPr>
              <a:t>Lessons Learned</a:t>
            </a:r>
            <a:endParaRPr sz="2000" dirty="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dirty="0">
                <a:solidFill>
                  <a:srgbClr val="002060"/>
                </a:solidFill>
              </a:rPr>
              <a:t>Backup monitoring equipment</a:t>
            </a:r>
            <a:endParaRPr sz="2000" dirty="0">
              <a:solidFill>
                <a:srgbClr val="002060"/>
              </a:solidFill>
            </a:endParaRPr>
          </a:p>
          <a:p>
            <a:pPr lvl="1" indent="-355600">
              <a:spcBef>
                <a:spcPts val="400"/>
              </a:spcBef>
              <a:buClr>
                <a:srgbClr val="002060"/>
              </a:buClr>
              <a:buSzPts val="2000"/>
            </a:pPr>
            <a:r>
              <a:rPr lang="en-US" sz="2000" dirty="0">
                <a:solidFill>
                  <a:srgbClr val="002060"/>
                </a:solidFill>
              </a:rPr>
              <a:t>Need for regionally specific data for wave tolerances, SLR, etc. for marsh establishment</a:t>
            </a:r>
            <a:endParaRPr sz="2000" dirty="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dirty="0">
                <a:solidFill>
                  <a:srgbClr val="002060"/>
                </a:solidFill>
              </a:rPr>
              <a:t>Local and site-relevant biological benchmark data</a:t>
            </a:r>
            <a:endParaRPr sz="2000" dirty="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dirty="0">
                <a:solidFill>
                  <a:srgbClr val="002060"/>
                </a:solidFill>
              </a:rPr>
              <a:t>Early &amp; frequent coordination with regulators (2+ pre-app meetings with NJDEP, USACE, NOAA, etc.)</a:t>
            </a:r>
            <a:endParaRPr sz="2000" dirty="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dirty="0">
                <a:solidFill>
                  <a:srgbClr val="002060"/>
                </a:solidFill>
              </a:rPr>
              <a:t>Early coordination with adjacent landowners and management activities (beach nourishment) to promote desirable coastal processes vs. what’s possible on-site</a:t>
            </a:r>
            <a:endParaRPr sz="2000" dirty="0">
              <a:solidFill>
                <a:srgbClr val="002060"/>
              </a:solidFill>
            </a:endParaRPr>
          </a:p>
          <a:p>
            <a:pPr marL="0" lvl="0" indent="0" algn="l" rtl="0">
              <a:lnSpc>
                <a:spcPct val="100000"/>
              </a:lnSpc>
              <a:spcBef>
                <a:spcPts val="400"/>
              </a:spcBef>
              <a:spcAft>
                <a:spcPts val="0"/>
              </a:spcAft>
              <a:buNone/>
            </a:pPr>
            <a:endParaRPr sz="2000" dirty="0">
              <a:solidFill>
                <a:srgbClr val="002D5C"/>
              </a:solidFill>
            </a:endParaRPr>
          </a:p>
          <a:p>
            <a:pPr marL="0" lvl="0" indent="0" algn="l" rtl="0">
              <a:lnSpc>
                <a:spcPct val="100000"/>
              </a:lnSpc>
              <a:spcBef>
                <a:spcPts val="360"/>
              </a:spcBef>
              <a:spcAft>
                <a:spcPts val="0"/>
              </a:spcAft>
              <a:buNone/>
            </a:pPr>
            <a:endParaRPr sz="1800" dirty="0">
              <a:solidFill>
                <a:srgbClr val="A43925"/>
              </a:solidFill>
            </a:endParaRPr>
          </a:p>
        </p:txBody>
      </p:sp>
      <p:grpSp>
        <p:nvGrpSpPr>
          <p:cNvPr id="579" name="Google Shape;579;g3ccae21996d_1_48"/>
          <p:cNvGrpSpPr/>
          <p:nvPr/>
        </p:nvGrpSpPr>
        <p:grpSpPr>
          <a:xfrm>
            <a:off x="0" y="6477000"/>
            <a:ext cx="9144000" cy="381000"/>
            <a:chOff x="0" y="6477000"/>
            <a:chExt cx="9144000" cy="381000"/>
          </a:xfrm>
        </p:grpSpPr>
        <p:sp>
          <p:nvSpPr>
            <p:cNvPr id="580" name="Google Shape;580;g3ccae21996d_1_48"/>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1" name="Google Shape;581;g3ccae21996d_1_48"/>
            <p:cNvSpPr/>
            <p:nvPr/>
          </p:nvSpPr>
          <p:spPr>
            <a:xfrm>
              <a:off x="0" y="6477000"/>
              <a:ext cx="9144000" cy="84300"/>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585"/>
        <p:cNvGrpSpPr/>
        <p:nvPr/>
      </p:nvGrpSpPr>
      <p:grpSpPr>
        <a:xfrm>
          <a:off x="0" y="0"/>
          <a:ext cx="0" cy="0"/>
          <a:chOff x="0" y="0"/>
          <a:chExt cx="0" cy="0"/>
        </a:xfrm>
      </p:grpSpPr>
      <p:sp>
        <p:nvSpPr>
          <p:cNvPr id="586" name="Google Shape;586;g3ba072a1ba3_13_197"/>
          <p:cNvSpPr txBox="1">
            <a:spLocks noGrp="1"/>
          </p:cNvSpPr>
          <p:nvPr>
            <p:ph type="title"/>
          </p:nvPr>
        </p:nvSpPr>
        <p:spPr>
          <a:xfrm>
            <a:off x="457200" y="10159"/>
            <a:ext cx="8229600" cy="836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A43925"/>
              </a:buClr>
              <a:buSzPct val="100000"/>
              <a:buFont typeface="Arial"/>
              <a:buNone/>
            </a:pPr>
            <a:r>
              <a:rPr lang="en-US" sz="3200">
                <a:solidFill>
                  <a:srgbClr val="A43925"/>
                </a:solidFill>
              </a:rPr>
              <a:t>Ware Creek Nature-Based Shoreline Protection</a:t>
            </a:r>
            <a:endParaRPr/>
          </a:p>
        </p:txBody>
      </p:sp>
      <p:sp>
        <p:nvSpPr>
          <p:cNvPr id="587" name="Google Shape;587;g3ba072a1ba3_13_197"/>
          <p:cNvSpPr txBox="1">
            <a:spLocks noGrp="1"/>
          </p:cNvSpPr>
          <p:nvPr>
            <p:ph type="body" idx="1"/>
          </p:nvPr>
        </p:nvSpPr>
        <p:spPr>
          <a:xfrm>
            <a:off x="457200" y="875551"/>
            <a:ext cx="8293800" cy="5106900"/>
          </a:xfrm>
          <a:prstGeom prst="rect">
            <a:avLst/>
          </a:prstGeom>
          <a:noFill/>
          <a:ln>
            <a:noFill/>
          </a:ln>
        </p:spPr>
        <p:txBody>
          <a:bodyPr spcFirstLastPara="1" wrap="square" lIns="91425" tIns="45700" rIns="91425" bIns="45700" anchor="t" anchorCtr="0">
            <a:normAutofit/>
          </a:bodyPr>
          <a:lstStyle/>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182880" lvl="0" indent="-182880" algn="l" rtl="0">
              <a:lnSpc>
                <a:spcPct val="100000"/>
              </a:lnSpc>
              <a:spcBef>
                <a:spcPts val="400"/>
              </a:spcBef>
              <a:spcAft>
                <a:spcPts val="0"/>
              </a:spcAft>
              <a:buClr>
                <a:srgbClr val="002060"/>
              </a:buClr>
              <a:buSzPts val="1700"/>
              <a:buFont typeface="Noto Sans Symbols"/>
              <a:buChar char="▪"/>
            </a:pPr>
            <a:r>
              <a:rPr lang="en-US" sz="2000">
                <a:solidFill>
                  <a:srgbClr val="002060"/>
                </a:solidFill>
              </a:rPr>
              <a:t>Current Status</a:t>
            </a:r>
            <a:endParaRPr sz="200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a:solidFill>
                  <a:srgbClr val="002060"/>
                </a:solidFill>
              </a:rPr>
              <a:t>Permits submitted</a:t>
            </a:r>
            <a:endParaRPr sz="2000">
              <a:solidFill>
                <a:srgbClr val="002060"/>
              </a:solidFill>
            </a:endParaRPr>
          </a:p>
          <a:p>
            <a:pPr marL="914400" lvl="1" indent="-355600" algn="l" rtl="0">
              <a:lnSpc>
                <a:spcPct val="100000"/>
              </a:lnSpc>
              <a:spcBef>
                <a:spcPts val="400"/>
              </a:spcBef>
              <a:spcAft>
                <a:spcPts val="0"/>
              </a:spcAft>
              <a:buClr>
                <a:srgbClr val="002060"/>
              </a:buClr>
              <a:buSzPts val="2000"/>
              <a:buChar char="•"/>
            </a:pPr>
            <a:r>
              <a:rPr lang="en-US" sz="2000">
                <a:solidFill>
                  <a:srgbClr val="002060"/>
                </a:solidFill>
              </a:rPr>
              <a:t>Seeking construction funding</a:t>
            </a:r>
            <a:endParaRPr sz="2000">
              <a:solidFill>
                <a:srgbClr val="002060"/>
              </a:solidFill>
            </a:endParaRPr>
          </a:p>
          <a:p>
            <a:pPr marL="0" lvl="0" indent="0" algn="l" rtl="0">
              <a:lnSpc>
                <a:spcPct val="100000"/>
              </a:lnSpc>
              <a:spcBef>
                <a:spcPts val="400"/>
              </a:spcBef>
              <a:spcAft>
                <a:spcPts val="0"/>
              </a:spcAft>
              <a:buNone/>
            </a:pPr>
            <a:endParaRPr sz="2000">
              <a:solidFill>
                <a:srgbClr val="002D5C"/>
              </a:solidFill>
            </a:endParaRPr>
          </a:p>
          <a:p>
            <a:pPr marL="0" lvl="0" indent="0" algn="l" rtl="0">
              <a:lnSpc>
                <a:spcPct val="100000"/>
              </a:lnSpc>
              <a:spcBef>
                <a:spcPts val="360"/>
              </a:spcBef>
              <a:spcAft>
                <a:spcPts val="0"/>
              </a:spcAft>
              <a:buNone/>
            </a:pPr>
            <a:endParaRPr sz="1800">
              <a:solidFill>
                <a:srgbClr val="A43925"/>
              </a:solidFill>
            </a:endParaRPr>
          </a:p>
        </p:txBody>
      </p:sp>
      <p:grpSp>
        <p:nvGrpSpPr>
          <p:cNvPr id="588" name="Google Shape;588;g3ba072a1ba3_13_197"/>
          <p:cNvGrpSpPr/>
          <p:nvPr/>
        </p:nvGrpSpPr>
        <p:grpSpPr>
          <a:xfrm>
            <a:off x="0" y="6477000"/>
            <a:ext cx="9144000" cy="381000"/>
            <a:chOff x="0" y="6477000"/>
            <a:chExt cx="9144000" cy="381000"/>
          </a:xfrm>
        </p:grpSpPr>
        <p:sp>
          <p:nvSpPr>
            <p:cNvPr id="589" name="Google Shape;589;g3ba072a1ba3_13_197"/>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0" name="Google Shape;590;g3ba072a1ba3_13_197"/>
            <p:cNvSpPr/>
            <p:nvPr/>
          </p:nvSpPr>
          <p:spPr>
            <a:xfrm>
              <a:off x="0" y="6477000"/>
              <a:ext cx="9144000" cy="84300"/>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pic>
        <p:nvPicPr>
          <p:cNvPr id="263" name="Google Shape;263;p3" descr="A bridge over water with ships&#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1312" y="913355"/>
            <a:ext cx="8534990" cy="5393165"/>
          </a:xfrm>
          <a:prstGeom prst="rect">
            <a:avLst/>
          </a:prstGeom>
          <a:noFill/>
          <a:ln>
            <a:noFill/>
          </a:ln>
        </p:spPr>
      </p:pic>
      <p:grpSp>
        <p:nvGrpSpPr>
          <p:cNvPr id="264" name="Google Shape;264;p3"/>
          <p:cNvGrpSpPr/>
          <p:nvPr/>
        </p:nvGrpSpPr>
        <p:grpSpPr>
          <a:xfrm>
            <a:off x="0" y="6477000"/>
            <a:ext cx="9144000" cy="381000"/>
            <a:chOff x="0" y="6477000"/>
            <a:chExt cx="9144000" cy="381000"/>
          </a:xfrm>
        </p:grpSpPr>
        <p:sp>
          <p:nvSpPr>
            <p:cNvPr id="265" name="Google Shape;265;p3"/>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6" name="Google Shape;266;p3"/>
            <p:cNvSpPr/>
            <p:nvPr/>
          </p:nvSpPr>
          <p:spPr>
            <a:xfrm>
              <a:off x="0" y="6477000"/>
              <a:ext cx="9144000" cy="84209"/>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7" name="Google Shape;267;p3"/>
          <p:cNvSpPr txBox="1"/>
          <p:nvPr/>
        </p:nvSpPr>
        <p:spPr>
          <a:xfrm>
            <a:off x="328639" y="30299"/>
            <a:ext cx="8486722" cy="8787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43925"/>
              </a:buClr>
              <a:buSzPts val="3200"/>
              <a:buFont typeface="Arial"/>
              <a:buNone/>
            </a:pPr>
            <a:r>
              <a:rPr lang="en-US" sz="3200" b="0" i="0" u="none" strike="noStrike" cap="none">
                <a:solidFill>
                  <a:srgbClr val="A43925"/>
                </a:solidFill>
                <a:latin typeface="Arial"/>
                <a:ea typeface="Arial"/>
                <a:cs typeface="Arial"/>
                <a:sym typeface="Arial"/>
              </a:rPr>
              <a:t>Naval Weapons Station Earle</a:t>
            </a:r>
            <a:endParaRPr sz="4000" b="0" i="0" u="none" strike="noStrike" cap="none">
              <a:solidFill>
                <a:srgbClr val="A43925"/>
              </a:solidFill>
              <a:latin typeface="Arial"/>
              <a:ea typeface="Arial"/>
              <a:cs typeface="Arial"/>
              <a:sym typeface="Arial"/>
            </a:endParaRPr>
          </a:p>
        </p:txBody>
      </p:sp>
      <p:pic>
        <p:nvPicPr>
          <p:cNvPr id="268" name="Google Shape;268;p3" descr="A blue circle with a blue and yellow 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2884" y="112281"/>
            <a:ext cx="855139" cy="877661"/>
          </a:xfrm>
          <a:prstGeom prst="rect">
            <a:avLst/>
          </a:prstGeom>
          <a:noFill/>
          <a:ln>
            <a:noFill/>
          </a:ln>
        </p:spPr>
      </p:pic>
      <p:pic>
        <p:nvPicPr>
          <p:cNvPr id="269" name="Google Shape;269;p3" descr="A blue and yellow logo&#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98484" y="110237"/>
            <a:ext cx="781409" cy="86893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A43925"/>
              </a:buClr>
              <a:buSzPts val="5400"/>
              <a:buFont typeface="Arial"/>
              <a:buNone/>
            </a:pPr>
            <a:r>
              <a:rPr lang="en-US">
                <a:solidFill>
                  <a:srgbClr val="A43925"/>
                </a:solidFill>
              </a:rPr>
              <a:t>THANK YOU</a:t>
            </a:r>
            <a:endParaRPr sz="4800">
              <a:solidFill>
                <a:srgbClr val="A43925"/>
              </a:solidFill>
            </a:endParaRPr>
          </a:p>
        </p:txBody>
      </p:sp>
      <p:sp>
        <p:nvSpPr>
          <p:cNvPr id="596" name="Google Shape;596;p41"/>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40"/>
              <a:buNone/>
            </a:pPr>
            <a:r>
              <a:rPr lang="en-US" i="1">
                <a:solidFill>
                  <a:srgbClr val="002060"/>
                </a:solidFill>
              </a:rPr>
              <a:t>Questions &amp; Answers</a:t>
            </a:r>
            <a:endParaRPr>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 title="Wasp at Pier_2017.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09825" y="3625700"/>
            <a:ext cx="3905526" cy="2599244"/>
          </a:xfrm>
          <a:prstGeom prst="rect">
            <a:avLst/>
          </a:prstGeom>
          <a:noFill/>
          <a:ln w="19050" cap="flat" cmpd="sng">
            <a:solidFill>
              <a:schemeClr val="dk1"/>
            </a:solidFill>
            <a:prstDash val="solid"/>
            <a:round/>
            <a:headEnd type="none" w="sm" len="sm"/>
            <a:tailEnd type="none" w="sm" len="sm"/>
          </a:ln>
        </p:spPr>
      </p:pic>
      <p:sp>
        <p:nvSpPr>
          <p:cNvPr id="276" name="Google Shape;276;p4"/>
          <p:cNvSpPr txBox="1">
            <a:spLocks noGrp="1"/>
          </p:cNvSpPr>
          <p:nvPr>
            <p:ph type="body" idx="1"/>
          </p:nvPr>
        </p:nvSpPr>
        <p:spPr>
          <a:xfrm>
            <a:off x="183575" y="1066800"/>
            <a:ext cx="4530900" cy="5142000"/>
          </a:xfrm>
          <a:prstGeom prst="rect">
            <a:avLst/>
          </a:prstGeom>
          <a:noFill/>
          <a:ln>
            <a:noFill/>
          </a:ln>
        </p:spPr>
        <p:txBody>
          <a:bodyPr spcFirstLastPara="1" wrap="square" lIns="91425" tIns="45700" rIns="91425" bIns="45700" anchor="t" anchorCtr="0">
            <a:normAutofit fontScale="92500" lnSpcReduction="20000"/>
          </a:bodyPr>
          <a:lstStyle/>
          <a:p>
            <a:pPr marL="182880" lvl="0" indent="-182880" algn="l" rtl="0">
              <a:lnSpc>
                <a:spcPct val="100000"/>
              </a:lnSpc>
              <a:spcBef>
                <a:spcPts val="306"/>
              </a:spcBef>
              <a:spcAft>
                <a:spcPts val="0"/>
              </a:spcAft>
              <a:buSzPts val="1530"/>
              <a:buNone/>
            </a:pPr>
            <a:r>
              <a:rPr lang="en-US" sz="1800">
                <a:solidFill>
                  <a:srgbClr val="002060"/>
                </a:solidFill>
                <a:latin typeface="Calibri"/>
                <a:ea typeface="Calibri"/>
                <a:cs typeface="Calibri"/>
                <a:sym typeface="Calibri"/>
              </a:rPr>
              <a:t>Encroachment is the term used in the DoW to describe external pressures that may negatively impact military missions and operations.</a:t>
            </a:r>
            <a:endParaRPr>
              <a:solidFill>
                <a:srgbClr val="002060"/>
              </a:solidFill>
            </a:endParaRPr>
          </a:p>
          <a:p>
            <a:pPr marL="182880" lvl="0" indent="-182880" algn="l" rtl="0">
              <a:lnSpc>
                <a:spcPct val="100000"/>
              </a:lnSpc>
              <a:spcBef>
                <a:spcPts val="306"/>
              </a:spcBef>
              <a:spcAft>
                <a:spcPts val="0"/>
              </a:spcAft>
              <a:buSzPts val="1530"/>
              <a:buNone/>
            </a:pPr>
            <a:endParaRPr sz="1800">
              <a:solidFill>
                <a:srgbClr val="002060"/>
              </a:solidFill>
              <a:latin typeface="Calibri"/>
              <a:ea typeface="Calibri"/>
              <a:cs typeface="Calibri"/>
              <a:sym typeface="Calibri"/>
            </a:endParaRPr>
          </a:p>
          <a:p>
            <a:pPr marL="182880" lvl="0" indent="-182880" algn="l" rtl="0">
              <a:lnSpc>
                <a:spcPct val="100000"/>
              </a:lnSpc>
              <a:spcBef>
                <a:spcPts val="20"/>
              </a:spcBef>
              <a:spcAft>
                <a:spcPts val="0"/>
              </a:spcAft>
              <a:buSzPts val="1530"/>
              <a:buNone/>
            </a:pPr>
            <a:r>
              <a:rPr lang="en-US" sz="1800">
                <a:solidFill>
                  <a:srgbClr val="002060"/>
                </a:solidFill>
                <a:latin typeface="Calibri"/>
                <a:ea typeface="Calibri"/>
                <a:cs typeface="Calibri"/>
                <a:sym typeface="Calibri"/>
              </a:rPr>
              <a:t>Community engagement helps prevent encroachment by reviewing legislation, planning studies and local development applications prevent incompatible development and protect Navy mission.</a:t>
            </a:r>
            <a:endParaRPr>
              <a:solidFill>
                <a:srgbClr val="002060"/>
              </a:solidFill>
            </a:endParaRPr>
          </a:p>
          <a:p>
            <a:pPr marL="182880" lvl="0" indent="-182880" algn="l" rtl="0">
              <a:lnSpc>
                <a:spcPct val="100000"/>
              </a:lnSpc>
              <a:spcBef>
                <a:spcPts val="20"/>
              </a:spcBef>
              <a:spcAft>
                <a:spcPts val="0"/>
              </a:spcAft>
              <a:buSzPts val="1530"/>
              <a:buNone/>
            </a:pPr>
            <a:endParaRPr sz="1800">
              <a:solidFill>
                <a:srgbClr val="A43925"/>
              </a:solidFill>
              <a:latin typeface="Calibri"/>
              <a:ea typeface="Calibri"/>
              <a:cs typeface="Calibri"/>
              <a:sym typeface="Calibri"/>
            </a:endParaRPr>
          </a:p>
          <a:p>
            <a:pPr marL="182880" lvl="0" indent="-182880" algn="l" rtl="0">
              <a:lnSpc>
                <a:spcPct val="100000"/>
              </a:lnSpc>
              <a:spcBef>
                <a:spcPts val="20"/>
              </a:spcBef>
              <a:spcAft>
                <a:spcPts val="0"/>
              </a:spcAft>
              <a:buSzPts val="1530"/>
              <a:buNone/>
            </a:pPr>
            <a:r>
              <a:rPr lang="en-US" sz="1800">
                <a:solidFill>
                  <a:srgbClr val="A43925"/>
                </a:solidFill>
                <a:latin typeface="Calibri"/>
                <a:ea typeface="Calibri"/>
                <a:cs typeface="Calibri"/>
                <a:sym typeface="Calibri"/>
              </a:rPr>
              <a:t>Extreme weather events and associated hazards pose a major encroachment threat to the mission at NWS Earle:</a:t>
            </a:r>
            <a:endParaRPr/>
          </a:p>
          <a:p>
            <a:pPr marL="182880" lvl="0" indent="-182880" algn="l" rtl="0">
              <a:lnSpc>
                <a:spcPct val="100000"/>
              </a:lnSpc>
              <a:spcBef>
                <a:spcPts val="20"/>
              </a:spcBef>
              <a:spcAft>
                <a:spcPts val="0"/>
              </a:spcAft>
              <a:buSzPts val="1530"/>
              <a:buNone/>
            </a:pPr>
            <a:endParaRPr sz="1800">
              <a:solidFill>
                <a:srgbClr val="A43925"/>
              </a:solidFill>
              <a:latin typeface="Calibri"/>
              <a:ea typeface="Calibri"/>
              <a:cs typeface="Calibri"/>
              <a:sym typeface="Calibri"/>
            </a:endParaRPr>
          </a:p>
          <a:p>
            <a:pPr marL="182880" lvl="0" indent="-197453" algn="l" rtl="0">
              <a:lnSpc>
                <a:spcPct val="100000"/>
              </a:lnSpc>
              <a:spcBef>
                <a:spcPts val="20"/>
              </a:spcBef>
              <a:spcAft>
                <a:spcPts val="0"/>
              </a:spcAft>
              <a:buSzPts val="1530"/>
              <a:buChar char="•"/>
            </a:pPr>
            <a:r>
              <a:rPr lang="en-US" sz="1800">
                <a:solidFill>
                  <a:srgbClr val="A43925"/>
                </a:solidFill>
                <a:latin typeface="Calibri"/>
                <a:ea typeface="Calibri"/>
                <a:cs typeface="Calibri"/>
                <a:sym typeface="Calibri"/>
              </a:rPr>
              <a:t>Sea Level Rise &amp; Coastal Erosion</a:t>
            </a:r>
            <a:endParaRPr/>
          </a:p>
          <a:p>
            <a:pPr marL="182880" lvl="0" indent="-197453" algn="l" rtl="0">
              <a:lnSpc>
                <a:spcPct val="100000"/>
              </a:lnSpc>
              <a:spcBef>
                <a:spcPts val="20"/>
              </a:spcBef>
              <a:spcAft>
                <a:spcPts val="0"/>
              </a:spcAft>
              <a:buSzPts val="1530"/>
              <a:buChar char="•"/>
            </a:pPr>
            <a:r>
              <a:rPr lang="en-US" sz="1800">
                <a:solidFill>
                  <a:srgbClr val="A43925"/>
                </a:solidFill>
                <a:latin typeface="Calibri"/>
                <a:ea typeface="Calibri"/>
                <a:cs typeface="Calibri"/>
                <a:sym typeface="Calibri"/>
              </a:rPr>
              <a:t>Storm Surge &amp; Flood Vulnerability</a:t>
            </a:r>
            <a:endParaRPr/>
          </a:p>
          <a:p>
            <a:pPr marL="182880" lvl="0" indent="-197453" algn="l" rtl="0">
              <a:lnSpc>
                <a:spcPct val="100000"/>
              </a:lnSpc>
              <a:spcBef>
                <a:spcPts val="20"/>
              </a:spcBef>
              <a:spcAft>
                <a:spcPts val="0"/>
              </a:spcAft>
              <a:buSzPts val="1530"/>
              <a:buChar char="•"/>
            </a:pPr>
            <a:r>
              <a:rPr lang="en-US" sz="1800">
                <a:solidFill>
                  <a:srgbClr val="A43925"/>
                </a:solidFill>
                <a:latin typeface="Calibri"/>
                <a:ea typeface="Calibri"/>
                <a:cs typeface="Calibri"/>
                <a:sym typeface="Calibri"/>
              </a:rPr>
              <a:t>Stormwater Storage Capacity</a:t>
            </a:r>
            <a:endParaRPr/>
          </a:p>
          <a:p>
            <a:pPr marL="182880" lvl="0" indent="-197453" algn="l" rtl="0">
              <a:lnSpc>
                <a:spcPct val="100000"/>
              </a:lnSpc>
              <a:spcBef>
                <a:spcPts val="20"/>
              </a:spcBef>
              <a:spcAft>
                <a:spcPts val="0"/>
              </a:spcAft>
              <a:buSzPts val="1530"/>
              <a:buChar char="•"/>
            </a:pPr>
            <a:r>
              <a:rPr lang="en-US" sz="1800">
                <a:solidFill>
                  <a:srgbClr val="A43925"/>
                </a:solidFill>
                <a:latin typeface="Calibri"/>
                <a:ea typeface="Calibri"/>
                <a:cs typeface="Calibri"/>
                <a:sym typeface="Calibri"/>
              </a:rPr>
              <a:t>Wildfire Risk on 11,851 Acres</a:t>
            </a:r>
            <a:endParaRPr/>
          </a:p>
          <a:p>
            <a:pPr marL="182880" lvl="0" indent="-197453" algn="l" rtl="0">
              <a:lnSpc>
                <a:spcPct val="100000"/>
              </a:lnSpc>
              <a:spcBef>
                <a:spcPts val="20"/>
              </a:spcBef>
              <a:spcAft>
                <a:spcPts val="0"/>
              </a:spcAft>
              <a:buSzPts val="1530"/>
              <a:buChar char="•"/>
            </a:pPr>
            <a:r>
              <a:rPr lang="en-US" sz="1800">
                <a:solidFill>
                  <a:srgbClr val="A43925"/>
                </a:solidFill>
                <a:latin typeface="Calibri"/>
                <a:ea typeface="Calibri"/>
                <a:cs typeface="Calibri"/>
                <a:sym typeface="Calibri"/>
              </a:rPr>
              <a:t>Energy Infrastructure &amp; Water Supply</a:t>
            </a:r>
            <a:endParaRPr/>
          </a:p>
          <a:p>
            <a:pPr marL="182880" lvl="0" indent="-197453" algn="l" rtl="0">
              <a:lnSpc>
                <a:spcPct val="100000"/>
              </a:lnSpc>
              <a:spcBef>
                <a:spcPts val="20"/>
              </a:spcBef>
              <a:spcAft>
                <a:spcPts val="0"/>
              </a:spcAft>
              <a:buSzPts val="1530"/>
              <a:buChar char="•"/>
            </a:pPr>
            <a:r>
              <a:rPr lang="en-US" sz="1800">
                <a:solidFill>
                  <a:srgbClr val="A43925"/>
                </a:solidFill>
                <a:latin typeface="Calibri"/>
                <a:ea typeface="Calibri"/>
                <a:cs typeface="Calibri"/>
                <a:sym typeface="Calibri"/>
              </a:rPr>
              <a:t>Strategic Road &amp; Rail Transportation Corridor Access (STRAHNET)</a:t>
            </a:r>
            <a:endParaRPr/>
          </a:p>
        </p:txBody>
      </p:sp>
      <p:grpSp>
        <p:nvGrpSpPr>
          <p:cNvPr id="277" name="Google Shape;277;p4"/>
          <p:cNvGrpSpPr/>
          <p:nvPr/>
        </p:nvGrpSpPr>
        <p:grpSpPr>
          <a:xfrm>
            <a:off x="0" y="6133067"/>
            <a:ext cx="9144000" cy="724933"/>
            <a:chOff x="0" y="6133067"/>
            <a:chExt cx="9144000" cy="724933"/>
          </a:xfrm>
        </p:grpSpPr>
        <p:sp>
          <p:nvSpPr>
            <p:cNvPr id="278" name="Google Shape;278;p4"/>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9" name="Google Shape;279;p4"/>
            <p:cNvSpPr/>
            <p:nvPr/>
          </p:nvSpPr>
          <p:spPr>
            <a:xfrm>
              <a:off x="0" y="6477000"/>
              <a:ext cx="9144000" cy="84209"/>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80" name="Google Shape;280;p4"/>
            <p:cNvPicPr preferRelativeResize="0"/>
            <p:nvPr/>
          </p:nvPicPr>
          <p:blipFill rotWithShape="1">
            <a:blip r:embed="rId4"/>
            <a:srcRect/>
            <a:stretch/>
          </p:blipFill>
          <p:spPr>
            <a:xfrm>
              <a:off x="228600" y="6133067"/>
              <a:ext cx="568999" cy="572533"/>
            </a:xfrm>
            <a:prstGeom prst="rect">
              <a:avLst/>
            </a:prstGeom>
            <a:noFill/>
            <a:ln>
              <a:noFill/>
            </a:ln>
          </p:spPr>
        </p:pic>
      </p:grpSp>
      <p:sp>
        <p:nvSpPr>
          <p:cNvPr id="281" name="Google Shape;281;p4"/>
          <p:cNvSpPr txBox="1"/>
          <p:nvPr/>
        </p:nvSpPr>
        <p:spPr>
          <a:xfrm>
            <a:off x="328639" y="30299"/>
            <a:ext cx="8486722" cy="8787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43925"/>
              </a:buClr>
              <a:buSzPts val="3200"/>
              <a:buFont typeface="Arial"/>
              <a:buNone/>
            </a:pPr>
            <a:r>
              <a:rPr lang="en-US" sz="3200" b="0" i="0" u="none" strike="noStrike" cap="none">
                <a:solidFill>
                  <a:srgbClr val="A43925"/>
                </a:solidFill>
                <a:latin typeface="Arial"/>
                <a:ea typeface="Arial"/>
                <a:cs typeface="Arial"/>
                <a:sym typeface="Arial"/>
              </a:rPr>
              <a:t>Navy Mission Under Pressure</a:t>
            </a:r>
            <a:endParaRPr sz="4000" b="0" i="0" u="none" strike="noStrike" cap="none">
              <a:solidFill>
                <a:srgbClr val="A43925"/>
              </a:solidFill>
              <a:latin typeface="Arial"/>
              <a:ea typeface="Arial"/>
              <a:cs typeface="Arial"/>
              <a:sym typeface="Arial"/>
            </a:endParaRPr>
          </a:p>
        </p:txBody>
      </p:sp>
      <p:pic>
        <p:nvPicPr>
          <p:cNvPr id="282" name="Google Shape;282;p4" descr="A blue circle with a blue and yellow logo&#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52884" y="112281"/>
            <a:ext cx="855139" cy="877661"/>
          </a:xfrm>
          <a:prstGeom prst="rect">
            <a:avLst/>
          </a:prstGeom>
          <a:noFill/>
          <a:ln>
            <a:noFill/>
          </a:ln>
        </p:spPr>
      </p:pic>
      <p:pic>
        <p:nvPicPr>
          <p:cNvPr id="283" name="Google Shape;283;p4" descr="A blue and yellow 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98484" y="110237"/>
            <a:ext cx="781409" cy="868932"/>
          </a:xfrm>
          <a:prstGeom prst="rect">
            <a:avLst/>
          </a:prstGeom>
          <a:noFill/>
          <a:ln>
            <a:noFill/>
          </a:ln>
        </p:spPr>
      </p:pic>
      <p:pic>
        <p:nvPicPr>
          <p:cNvPr id="284" name="Google Shape;284;p4" descr="A train on the dock&#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910884" y="1065573"/>
            <a:ext cx="3874369" cy="247372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6"/>
          <p:cNvGrpSpPr/>
          <p:nvPr/>
        </p:nvGrpSpPr>
        <p:grpSpPr>
          <a:xfrm>
            <a:off x="0" y="6477000"/>
            <a:ext cx="9144000" cy="381000"/>
            <a:chOff x="0" y="6477000"/>
            <a:chExt cx="9144000" cy="381000"/>
          </a:xfrm>
        </p:grpSpPr>
        <p:sp>
          <p:nvSpPr>
            <p:cNvPr id="291" name="Google Shape;291;p6"/>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2" name="Google Shape;292;p6"/>
            <p:cNvSpPr/>
            <p:nvPr/>
          </p:nvSpPr>
          <p:spPr>
            <a:xfrm>
              <a:off x="0" y="6477000"/>
              <a:ext cx="9144000" cy="84209"/>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93" name="Google Shape;293;p6"/>
          <p:cNvSpPr txBox="1"/>
          <p:nvPr/>
        </p:nvSpPr>
        <p:spPr>
          <a:xfrm>
            <a:off x="328639" y="30299"/>
            <a:ext cx="8486722" cy="8787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43925"/>
              </a:buClr>
              <a:buSzPts val="3200"/>
              <a:buFont typeface="Arial"/>
              <a:buNone/>
            </a:pPr>
            <a:r>
              <a:rPr lang="en-US" sz="3200" b="0" i="0" u="none" strike="noStrike" cap="none">
                <a:solidFill>
                  <a:srgbClr val="A43925"/>
                </a:solidFill>
                <a:latin typeface="Arial"/>
                <a:ea typeface="Arial"/>
                <a:cs typeface="Arial"/>
                <a:sym typeface="Arial"/>
              </a:rPr>
              <a:t>Community Planning Efforts</a:t>
            </a:r>
            <a:endParaRPr sz="4000" b="0" i="0" u="none" strike="noStrike" cap="none">
              <a:solidFill>
                <a:schemeClr val="dk2"/>
              </a:solidFill>
              <a:latin typeface="Arial"/>
              <a:ea typeface="Arial"/>
              <a:cs typeface="Arial"/>
              <a:sym typeface="Arial"/>
            </a:endParaRPr>
          </a:p>
        </p:txBody>
      </p:sp>
      <p:pic>
        <p:nvPicPr>
          <p:cNvPr id="294" name="Google Shape;294;p6" descr="A blue circle with a blue and yellow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2884" y="112281"/>
            <a:ext cx="855139" cy="877661"/>
          </a:xfrm>
          <a:prstGeom prst="rect">
            <a:avLst/>
          </a:prstGeom>
          <a:noFill/>
          <a:ln>
            <a:noFill/>
          </a:ln>
        </p:spPr>
      </p:pic>
      <p:pic>
        <p:nvPicPr>
          <p:cNvPr id="295" name="Google Shape;295;p6" descr="A blue and yellow 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98484" y="110237"/>
            <a:ext cx="781409" cy="868932"/>
          </a:xfrm>
          <a:prstGeom prst="rect">
            <a:avLst/>
          </a:prstGeom>
          <a:noFill/>
          <a:ln>
            <a:noFill/>
          </a:ln>
        </p:spPr>
      </p:pic>
      <p:pic>
        <p:nvPicPr>
          <p:cNvPr id="296" name="Google Shape;296;p6" descr="A map of a path&#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10528" y="1044223"/>
            <a:ext cx="3706612" cy="5094111"/>
          </a:xfrm>
          <a:prstGeom prst="rect">
            <a:avLst/>
          </a:prstGeom>
          <a:noFill/>
          <a:ln>
            <a:noFill/>
          </a:ln>
        </p:spPr>
      </p:pic>
      <p:sp>
        <p:nvSpPr>
          <p:cNvPr id="297" name="Google Shape;297;p6"/>
          <p:cNvSpPr txBox="1">
            <a:spLocks noGrp="1"/>
          </p:cNvSpPr>
          <p:nvPr>
            <p:ph type="body" idx="1"/>
          </p:nvPr>
        </p:nvSpPr>
        <p:spPr>
          <a:xfrm>
            <a:off x="324700" y="1123250"/>
            <a:ext cx="4686000" cy="5213400"/>
          </a:xfrm>
          <a:prstGeom prst="rect">
            <a:avLst/>
          </a:prstGeom>
          <a:noFill/>
          <a:ln>
            <a:noFill/>
          </a:ln>
        </p:spPr>
        <p:txBody>
          <a:bodyPr spcFirstLastPara="1" wrap="square" lIns="91425" tIns="45700" rIns="91425" bIns="45700" anchor="t" anchorCtr="0">
            <a:normAutofit fontScale="85000" lnSpcReduction="20000"/>
          </a:bodyPr>
          <a:lstStyle/>
          <a:p>
            <a:pPr marL="182880" lvl="0" indent="-182880" algn="l" rtl="0">
              <a:lnSpc>
                <a:spcPct val="100000"/>
              </a:lnSpc>
              <a:spcBef>
                <a:spcPts val="0"/>
              </a:spcBef>
              <a:spcAft>
                <a:spcPts val="0"/>
              </a:spcAft>
              <a:buSzPct val="85000"/>
              <a:buNone/>
            </a:pPr>
            <a:r>
              <a:rPr lang="en-US" sz="1800">
                <a:solidFill>
                  <a:srgbClr val="000066"/>
                </a:solidFill>
                <a:latin typeface="Calibri"/>
                <a:ea typeface="Calibri"/>
                <a:cs typeface="Calibri"/>
                <a:sym typeface="Calibri"/>
              </a:rPr>
              <a:t>NWS Earle covers 11,851 acres of land in 5 dif</a:t>
            </a:r>
            <a:r>
              <a:rPr lang="en-US" sz="1800">
                <a:solidFill>
                  <a:srgbClr val="000066"/>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fe</a:t>
            </a:r>
            <a:r>
              <a:rPr lang="en-US" sz="1800">
                <a:solidFill>
                  <a:srgbClr val="000066"/>
                </a:solidFill>
                <a:latin typeface="Calibri"/>
                <a:ea typeface="Calibri"/>
                <a:cs typeface="Calibri"/>
                <a:sym typeface="Calibri"/>
              </a:rPr>
              <a:t>rent municipalities in Monmouth County, operates over 85 miles of rail, and a 2.9-mile “trident” pier complex in Sandy Hook Bay.</a:t>
            </a:r>
            <a:endParaRPr>
              <a:solidFill>
                <a:srgbClr val="000066"/>
              </a:solidFill>
            </a:endParaRPr>
          </a:p>
          <a:p>
            <a:pPr marL="182880" lvl="0" indent="-182880" algn="l" rtl="0">
              <a:lnSpc>
                <a:spcPct val="100000"/>
              </a:lnSpc>
              <a:spcBef>
                <a:spcPts val="20"/>
              </a:spcBef>
              <a:spcAft>
                <a:spcPts val="0"/>
              </a:spcAft>
              <a:buSzPct val="85000"/>
              <a:buNone/>
            </a:pPr>
            <a:endParaRPr sz="1800">
              <a:solidFill>
                <a:srgbClr val="000066"/>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r>
              <a:rPr lang="en-US" sz="1800">
                <a:solidFill>
                  <a:srgbClr val="000066"/>
                </a:solidFill>
                <a:latin typeface="Calibri"/>
                <a:ea typeface="Calibri"/>
                <a:cs typeface="Calibri"/>
                <a:sym typeface="Calibri"/>
              </a:rPr>
              <a:t>Another local base, Fort Monmouth, closed in 2011 due to the BRAC process.</a:t>
            </a:r>
            <a:endParaRPr sz="1800">
              <a:solidFill>
                <a:srgbClr val="000066"/>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endParaRPr sz="1800">
              <a:solidFill>
                <a:srgbClr val="000066"/>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r>
              <a:rPr lang="en-US" sz="1800">
                <a:solidFill>
                  <a:srgbClr val="000066"/>
                </a:solidFill>
                <a:latin typeface="Calibri"/>
                <a:ea typeface="Calibri"/>
                <a:cs typeface="Calibri"/>
                <a:sym typeface="Calibri"/>
              </a:rPr>
              <a:t>In an effort to protect the installation, the “Monmouth County Joint Land Use Study (JLUS) for NWS Earle” was developed in 2017, w/ wide stakeholder participation.</a:t>
            </a:r>
            <a:endParaRPr sz="1800">
              <a:solidFill>
                <a:srgbClr val="000066"/>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endParaRPr sz="1800">
              <a:solidFill>
                <a:srgbClr val="000066"/>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r>
              <a:rPr lang="en-US" sz="1800">
                <a:solidFill>
                  <a:srgbClr val="000066"/>
                </a:solidFill>
                <a:latin typeface="Calibri"/>
                <a:ea typeface="Calibri"/>
                <a:cs typeface="Calibri"/>
                <a:sym typeface="Calibri"/>
              </a:rPr>
              <a:t>Original and subsequent studies assessed the following;</a:t>
            </a:r>
            <a:endParaRPr sz="1800">
              <a:solidFill>
                <a:srgbClr val="000066"/>
              </a:solidFill>
              <a:latin typeface="Calibri"/>
              <a:ea typeface="Calibri"/>
              <a:cs typeface="Calibri"/>
              <a:sym typeface="Calibri"/>
            </a:endParaRPr>
          </a:p>
          <a:p>
            <a:pPr marL="182880" lvl="0" indent="-182880" algn="l" rtl="0">
              <a:spcBef>
                <a:spcPts val="20"/>
              </a:spcBef>
              <a:spcAft>
                <a:spcPts val="0"/>
              </a:spcAft>
              <a:buSzPct val="85000"/>
              <a:buNone/>
            </a:pPr>
            <a:endParaRPr sz="1800">
              <a:solidFill>
                <a:srgbClr val="002D5C"/>
              </a:solidFill>
              <a:latin typeface="Calibri"/>
              <a:ea typeface="Calibri"/>
              <a:cs typeface="Calibri"/>
              <a:sym typeface="Calibri"/>
            </a:endParaRPr>
          </a:p>
          <a:p>
            <a:pPr marL="182880" lvl="0" indent="-182880" algn="l" rtl="0">
              <a:spcBef>
                <a:spcPts val="20"/>
              </a:spcBef>
              <a:spcAft>
                <a:spcPts val="0"/>
              </a:spcAft>
              <a:buSzPct val="85000"/>
              <a:buNone/>
            </a:pPr>
            <a:r>
              <a:rPr lang="en-US" sz="1800">
                <a:solidFill>
                  <a:srgbClr val="A43925"/>
                </a:solidFill>
                <a:latin typeface="Calibri"/>
                <a:ea typeface="Calibri"/>
                <a:cs typeface="Calibri"/>
                <a:sym typeface="Calibri"/>
              </a:rPr>
              <a:t>Economic impacts of the base, which employs a total combined workforce of over 1,200 persons, with 280 full-time residents.  With commuters traveling to the site from across the state, including New York and Pennsylvania.</a:t>
            </a:r>
            <a:endParaRPr>
              <a:solidFill>
                <a:srgbClr val="A43925"/>
              </a:solidFill>
            </a:endParaRPr>
          </a:p>
          <a:p>
            <a:pPr marL="182880" lvl="0" indent="-182880" algn="l" rtl="0">
              <a:lnSpc>
                <a:spcPct val="100000"/>
              </a:lnSpc>
              <a:spcBef>
                <a:spcPts val="20"/>
              </a:spcBef>
              <a:spcAft>
                <a:spcPts val="0"/>
              </a:spcAft>
              <a:buSzPct val="85000"/>
              <a:buNone/>
            </a:pPr>
            <a:endParaRPr sz="1800">
              <a:solidFill>
                <a:srgbClr val="A43925"/>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r>
              <a:rPr lang="en-US" sz="1800">
                <a:solidFill>
                  <a:srgbClr val="A43925"/>
                </a:solidFill>
                <a:latin typeface="Calibri"/>
                <a:ea typeface="Calibri"/>
                <a:cs typeface="Calibri"/>
                <a:sym typeface="Calibri"/>
              </a:rPr>
              <a:t>Established primary and secondary Military Influence Areas (MIA) around the installation.</a:t>
            </a:r>
            <a:endParaRPr sz="1800">
              <a:solidFill>
                <a:srgbClr val="A43925"/>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endParaRPr sz="1800">
              <a:solidFill>
                <a:srgbClr val="A43925"/>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r>
              <a:rPr lang="en-US" sz="1800">
                <a:solidFill>
                  <a:srgbClr val="A43925"/>
                </a:solidFill>
                <a:latin typeface="Calibri"/>
                <a:ea typeface="Calibri"/>
                <a:cs typeface="Calibri"/>
                <a:sym typeface="Calibri"/>
              </a:rPr>
              <a:t>Reviewed local zoning code(s) and uses for compatibility.</a:t>
            </a:r>
            <a:endParaRPr sz="1800">
              <a:solidFill>
                <a:srgbClr val="A43925"/>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endParaRPr sz="1800">
              <a:solidFill>
                <a:srgbClr val="A43925"/>
              </a:solidFill>
              <a:latin typeface="Calibri"/>
              <a:ea typeface="Calibri"/>
              <a:cs typeface="Calibri"/>
              <a:sym typeface="Calibri"/>
            </a:endParaRPr>
          </a:p>
          <a:p>
            <a:pPr marL="182880" lvl="0" indent="-182880" algn="l" rtl="0">
              <a:lnSpc>
                <a:spcPct val="100000"/>
              </a:lnSpc>
              <a:spcBef>
                <a:spcPts val="20"/>
              </a:spcBef>
              <a:spcAft>
                <a:spcPts val="0"/>
              </a:spcAft>
              <a:buSzPct val="85000"/>
              <a:buNone/>
            </a:pPr>
            <a:r>
              <a:rPr lang="en-US" sz="1800">
                <a:solidFill>
                  <a:srgbClr val="A43925"/>
                </a:solidFill>
                <a:latin typeface="Calibri"/>
                <a:ea typeface="Calibri"/>
                <a:cs typeface="Calibri"/>
                <a:sym typeface="Calibri"/>
              </a:rPr>
              <a:t>Wide-ranging mission and economic impacts due to the effects of climate change and development pressure.</a:t>
            </a:r>
            <a:endParaRPr sz="1800">
              <a:solidFill>
                <a:srgbClr val="A4392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7"/>
          <p:cNvSpPr txBox="1">
            <a:spLocks noGrp="1"/>
          </p:cNvSpPr>
          <p:nvPr>
            <p:ph type="body" idx="1"/>
          </p:nvPr>
        </p:nvSpPr>
        <p:spPr>
          <a:xfrm>
            <a:off x="457199" y="1581069"/>
            <a:ext cx="8096470" cy="3028323"/>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040"/>
              <a:buFont typeface="Noto Sans Symbols"/>
              <a:buChar char="▪"/>
            </a:pPr>
            <a:r>
              <a:rPr lang="en-US">
                <a:solidFill>
                  <a:srgbClr val="002D5C"/>
                </a:solidFill>
              </a:rPr>
              <a:t>Joint Land Use Studies </a:t>
            </a:r>
            <a:endParaRPr>
              <a:solidFill>
                <a:srgbClr val="002D5C"/>
              </a:solidFill>
            </a:endParaRPr>
          </a:p>
          <a:p>
            <a:pPr marL="182880" lvl="0" indent="-182880" algn="l" rtl="0">
              <a:lnSpc>
                <a:spcPct val="100000"/>
              </a:lnSpc>
              <a:spcBef>
                <a:spcPts val="1000"/>
              </a:spcBef>
              <a:spcAft>
                <a:spcPts val="0"/>
              </a:spcAft>
              <a:buSzPts val="2040"/>
              <a:buFont typeface="Noto Sans Symbols"/>
              <a:buChar char="▪"/>
            </a:pPr>
            <a:r>
              <a:rPr lang="en-US">
                <a:solidFill>
                  <a:srgbClr val="002D5C"/>
                </a:solidFill>
              </a:rPr>
              <a:t>Climate and Coastal Resilience Partnership Projects</a:t>
            </a:r>
            <a:endParaRPr>
              <a:solidFill>
                <a:srgbClr val="002D5C"/>
              </a:solidFill>
            </a:endParaRPr>
          </a:p>
          <a:p>
            <a:pPr marL="182880" lvl="0" indent="-182880" algn="l" rtl="0">
              <a:lnSpc>
                <a:spcPct val="100000"/>
              </a:lnSpc>
              <a:spcBef>
                <a:spcPts val="1000"/>
              </a:spcBef>
              <a:spcAft>
                <a:spcPts val="0"/>
              </a:spcAft>
              <a:buSzPts val="2040"/>
              <a:buFont typeface="Noto Sans Symbols"/>
              <a:buChar char="▪"/>
            </a:pPr>
            <a:r>
              <a:rPr lang="en-US">
                <a:solidFill>
                  <a:srgbClr val="002D5C"/>
                </a:solidFill>
              </a:rPr>
              <a:t>Land Preservation with Support from REPI</a:t>
            </a:r>
            <a:endParaRPr/>
          </a:p>
          <a:p>
            <a:pPr marL="182880" lvl="0" indent="-182880" algn="l" rtl="0">
              <a:lnSpc>
                <a:spcPct val="100000"/>
              </a:lnSpc>
              <a:spcBef>
                <a:spcPts val="1000"/>
              </a:spcBef>
              <a:spcAft>
                <a:spcPts val="0"/>
              </a:spcAft>
              <a:buSzPts val="2040"/>
              <a:buFont typeface="Noto Sans Symbols"/>
              <a:buChar char="▪"/>
            </a:pPr>
            <a:r>
              <a:rPr lang="en-US">
                <a:solidFill>
                  <a:srgbClr val="002D5C"/>
                </a:solidFill>
              </a:rPr>
              <a:t>Additional Grants</a:t>
            </a:r>
            <a:endParaRPr/>
          </a:p>
        </p:txBody>
      </p:sp>
      <p:sp>
        <p:nvSpPr>
          <p:cNvPr id="303" name="Google Shape;303;p7"/>
          <p:cNvSpPr txBox="1"/>
          <p:nvPr/>
        </p:nvSpPr>
        <p:spPr>
          <a:xfrm>
            <a:off x="142394" y="344764"/>
            <a:ext cx="8726081" cy="904309"/>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A43925"/>
              </a:buClr>
              <a:buSzPts val="2800"/>
              <a:buFont typeface="Arial"/>
              <a:buNone/>
            </a:pPr>
            <a:r>
              <a:rPr lang="en-US" sz="2800" b="0" i="0" u="none" strike="noStrike" cap="none">
                <a:solidFill>
                  <a:srgbClr val="A43925"/>
                </a:solidFill>
                <a:latin typeface="Arial"/>
                <a:ea typeface="Arial"/>
                <a:cs typeface="Arial"/>
                <a:sym typeface="Arial"/>
              </a:rPr>
              <a:t>Monmouth County’s NWS Earle-related Resilience Efforts</a:t>
            </a:r>
            <a:endParaRPr sz="1400" b="0" i="0" u="none" strike="noStrike" cap="none">
              <a:solidFill>
                <a:srgbClr val="000000"/>
              </a:solidFill>
              <a:latin typeface="Arial"/>
              <a:ea typeface="Arial"/>
              <a:cs typeface="Arial"/>
              <a:sym typeface="Arial"/>
            </a:endParaRPr>
          </a:p>
        </p:txBody>
      </p:sp>
      <p:grpSp>
        <p:nvGrpSpPr>
          <p:cNvPr id="304" name="Google Shape;304;p7"/>
          <p:cNvGrpSpPr/>
          <p:nvPr/>
        </p:nvGrpSpPr>
        <p:grpSpPr>
          <a:xfrm>
            <a:off x="0" y="6133067"/>
            <a:ext cx="9144000" cy="724933"/>
            <a:chOff x="0" y="6133067"/>
            <a:chExt cx="9144000" cy="724933"/>
          </a:xfrm>
        </p:grpSpPr>
        <p:sp>
          <p:nvSpPr>
            <p:cNvPr id="305" name="Google Shape;305;p7"/>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Google Shape;306;p7"/>
            <p:cNvSpPr/>
            <p:nvPr/>
          </p:nvSpPr>
          <p:spPr>
            <a:xfrm>
              <a:off x="0" y="6477000"/>
              <a:ext cx="9144000" cy="84209"/>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7" name="Google Shape;307;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600" y="6133067"/>
              <a:ext cx="568999" cy="572533"/>
            </a:xfrm>
            <a:prstGeom prst="rect">
              <a:avLst/>
            </a:prstGeom>
            <a:noFill/>
            <a:ln>
              <a:noFill/>
            </a:ln>
          </p:spPr>
        </p:pic>
      </p:grpSp>
      <p:pic>
        <p:nvPicPr>
          <p:cNvPr id="308" name="Google Shape;308;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9777" y="4190603"/>
            <a:ext cx="1447810" cy="1873624"/>
          </a:xfrm>
          <a:prstGeom prst="rect">
            <a:avLst/>
          </a:prstGeom>
          <a:noFill/>
          <a:ln w="15875" cap="flat" cmpd="sng">
            <a:solidFill>
              <a:srgbClr val="002060"/>
            </a:solidFill>
            <a:prstDash val="solid"/>
            <a:round/>
            <a:headEnd type="none" w="sm" len="sm"/>
            <a:tailEnd type="none" w="sm" len="sm"/>
          </a:ln>
        </p:spPr>
      </p:pic>
      <p:pic>
        <p:nvPicPr>
          <p:cNvPr id="309" name="Google Shape;309;p7" descr="A picture containing diagram&#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96950" y="4190850"/>
            <a:ext cx="1447800" cy="1873138"/>
          </a:xfrm>
          <a:prstGeom prst="rect">
            <a:avLst/>
          </a:prstGeom>
          <a:noFill/>
          <a:ln w="15875" cap="flat" cmpd="sng">
            <a:solidFill>
              <a:srgbClr val="002D5C"/>
            </a:solidFill>
            <a:prstDash val="solid"/>
            <a:round/>
            <a:headEnd type="none" w="sm" len="sm"/>
            <a:tailEnd type="none" w="sm" len="sm"/>
          </a:ln>
        </p:spPr>
      </p:pic>
      <p:pic>
        <p:nvPicPr>
          <p:cNvPr id="310" name="Google Shape;310;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105875" y="4190601"/>
            <a:ext cx="1447800" cy="1873613"/>
          </a:xfrm>
          <a:prstGeom prst="rect">
            <a:avLst/>
          </a:prstGeom>
          <a:noFill/>
          <a:ln w="15875" cap="flat" cmpd="sng">
            <a:solidFill>
              <a:srgbClr val="002D5C"/>
            </a:solidFill>
            <a:prstDash val="solid"/>
            <a:round/>
            <a:headEnd type="none" w="sm" len="sm"/>
            <a:tailEnd type="none" w="sm" len="sm"/>
          </a:ln>
        </p:spPr>
      </p:pic>
      <p:pic>
        <p:nvPicPr>
          <p:cNvPr id="311" name="Google Shape;311;p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382950" y="4345888"/>
            <a:ext cx="2408625" cy="156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pic>
        <p:nvPicPr>
          <p:cNvPr id="316" name="Google Shape;316;g3b9aedf646d_1_0" title="NWS Earle Wordcloud2.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6963" y="1259750"/>
            <a:ext cx="6161475" cy="5518351"/>
          </a:xfrm>
          <a:prstGeom prst="rect">
            <a:avLst/>
          </a:prstGeom>
          <a:noFill/>
          <a:ln>
            <a:noFill/>
          </a:ln>
        </p:spPr>
      </p:pic>
      <p:sp>
        <p:nvSpPr>
          <p:cNvPr id="317" name="Google Shape;317;g3b9aedf646d_1_0"/>
          <p:cNvSpPr txBox="1">
            <a:spLocks noGrp="1"/>
          </p:cNvSpPr>
          <p:nvPr>
            <p:ph type="title"/>
          </p:nvPr>
        </p:nvSpPr>
        <p:spPr>
          <a:xfrm>
            <a:off x="457200" y="64810"/>
            <a:ext cx="8229600" cy="838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3200">
                <a:solidFill>
                  <a:srgbClr val="A43925"/>
                </a:solidFill>
              </a:rPr>
              <a:t>Partnership Projects</a:t>
            </a:r>
            <a:endParaRPr/>
          </a:p>
        </p:txBody>
      </p:sp>
      <p:grpSp>
        <p:nvGrpSpPr>
          <p:cNvPr id="318" name="Google Shape;318;g3b9aedf646d_1_0"/>
          <p:cNvGrpSpPr/>
          <p:nvPr/>
        </p:nvGrpSpPr>
        <p:grpSpPr>
          <a:xfrm>
            <a:off x="0" y="6477000"/>
            <a:ext cx="9144000" cy="381000"/>
            <a:chOff x="0" y="6477000"/>
            <a:chExt cx="9144000" cy="381000"/>
          </a:xfrm>
        </p:grpSpPr>
        <p:sp>
          <p:nvSpPr>
            <p:cNvPr id="319" name="Google Shape;319;g3b9aedf646d_1_0"/>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0" name="Google Shape;320;g3b9aedf646d_1_0"/>
            <p:cNvSpPr/>
            <p:nvPr/>
          </p:nvSpPr>
          <p:spPr>
            <a:xfrm>
              <a:off x="0" y="6477000"/>
              <a:ext cx="9144000" cy="84300"/>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321" name="Google Shape;321;g3b9aedf646d_1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6133067"/>
            <a:ext cx="568999" cy="572533"/>
          </a:xfrm>
          <a:prstGeom prst="rect">
            <a:avLst/>
          </a:prstGeom>
          <a:noFill/>
          <a:ln>
            <a:noFill/>
          </a:ln>
        </p:spPr>
      </p:pic>
      <p:sp>
        <p:nvSpPr>
          <p:cNvPr id="322" name="Google Shape;322;g3b9aedf646d_1_0"/>
          <p:cNvSpPr txBox="1">
            <a:spLocks noGrp="1"/>
          </p:cNvSpPr>
          <p:nvPr>
            <p:ph type="body" idx="1"/>
          </p:nvPr>
        </p:nvSpPr>
        <p:spPr>
          <a:xfrm>
            <a:off x="457200" y="586700"/>
            <a:ext cx="8001000" cy="978000"/>
          </a:xfrm>
          <a:prstGeom prst="rect">
            <a:avLst/>
          </a:prstGeom>
          <a:noFill/>
          <a:ln>
            <a:noFill/>
          </a:ln>
        </p:spPr>
        <p:txBody>
          <a:bodyPr spcFirstLastPara="1" wrap="square" lIns="91425" tIns="45700" rIns="91425" bIns="45700" anchor="t" anchorCtr="0">
            <a:normAutofit fontScale="25000" lnSpcReduction="20000"/>
          </a:bodyPr>
          <a:lstStyle/>
          <a:p>
            <a:pPr marL="182880" lvl="0" indent="-142938" algn="l" rtl="0">
              <a:lnSpc>
                <a:spcPct val="120000"/>
              </a:lnSpc>
              <a:spcBef>
                <a:spcPts val="0"/>
              </a:spcBef>
              <a:spcAft>
                <a:spcPts val="0"/>
              </a:spcAft>
              <a:buSzPct val="85000"/>
              <a:buFont typeface="Noto Sans Symbols"/>
              <a:buNone/>
            </a:pPr>
            <a:endParaRPr sz="800">
              <a:solidFill>
                <a:srgbClr val="000066"/>
              </a:solidFill>
            </a:endParaRPr>
          </a:p>
          <a:p>
            <a:pPr marL="0" lvl="0" indent="0" algn="l" rtl="0">
              <a:lnSpc>
                <a:spcPct val="120000"/>
              </a:lnSpc>
              <a:spcBef>
                <a:spcPts val="1000"/>
              </a:spcBef>
              <a:spcAft>
                <a:spcPts val="0"/>
              </a:spcAft>
              <a:buNone/>
            </a:pPr>
            <a:r>
              <a:rPr lang="en-US" sz="7200">
                <a:solidFill>
                  <a:srgbClr val="000066"/>
                </a:solidFill>
              </a:rPr>
              <a:t>Many agencies and organizations are working together to advance projects including the US Navy, Monmouth University, Monmouth County, Monmouth Conservation Foundation, and various municipalities</a:t>
            </a:r>
            <a:endParaRPr sz="7200">
              <a:solidFill>
                <a:srgbClr val="0000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5"/>
          <p:cNvSpPr txBox="1">
            <a:spLocks noGrp="1"/>
          </p:cNvSpPr>
          <p:nvPr>
            <p:ph type="title"/>
          </p:nvPr>
        </p:nvSpPr>
        <p:spPr>
          <a:xfrm>
            <a:off x="0" y="0"/>
            <a:ext cx="9144000" cy="9702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3200">
                <a:solidFill>
                  <a:srgbClr val="A43925"/>
                </a:solidFill>
              </a:rPr>
              <a:t>Land Preservation Supported by REPI Funds</a:t>
            </a:r>
            <a:endParaRPr/>
          </a:p>
        </p:txBody>
      </p:sp>
      <p:sp>
        <p:nvSpPr>
          <p:cNvPr id="328" name="Google Shape;328;p15"/>
          <p:cNvSpPr txBox="1">
            <a:spLocks noGrp="1"/>
          </p:cNvSpPr>
          <p:nvPr>
            <p:ph type="body" idx="1"/>
          </p:nvPr>
        </p:nvSpPr>
        <p:spPr>
          <a:xfrm>
            <a:off x="476436" y="877773"/>
            <a:ext cx="4601100" cy="44970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700"/>
              <a:buFont typeface="Noto Sans Symbols"/>
              <a:buChar char="▪"/>
            </a:pPr>
            <a:r>
              <a:rPr lang="en-US" sz="2000">
                <a:solidFill>
                  <a:srgbClr val="000066"/>
                </a:solidFill>
              </a:rPr>
              <a:t>Multi-year Agreement among Monmouth County, Monmouth Conservation Foundation, and Navy</a:t>
            </a:r>
            <a:endParaRPr sz="2000">
              <a:solidFill>
                <a:srgbClr val="000066"/>
              </a:solidFill>
            </a:endParaRPr>
          </a:p>
          <a:p>
            <a:pPr marL="0" lvl="0" indent="0" algn="l" rtl="0">
              <a:lnSpc>
                <a:spcPct val="100000"/>
              </a:lnSpc>
              <a:spcBef>
                <a:spcPts val="0"/>
              </a:spcBef>
              <a:spcAft>
                <a:spcPts val="0"/>
              </a:spcAft>
              <a:buNone/>
            </a:pPr>
            <a:endParaRPr sz="600">
              <a:solidFill>
                <a:srgbClr val="000066"/>
              </a:solidFill>
            </a:endParaRPr>
          </a:p>
          <a:p>
            <a:pPr marL="182880" lvl="0" indent="-182880" algn="l" rtl="0">
              <a:lnSpc>
                <a:spcPct val="100000"/>
              </a:lnSpc>
              <a:spcBef>
                <a:spcPts val="1000"/>
              </a:spcBef>
              <a:spcAft>
                <a:spcPts val="0"/>
              </a:spcAft>
              <a:buSzPts val="1700"/>
              <a:buFont typeface="Noto Sans Symbols"/>
              <a:buChar char="▪"/>
            </a:pPr>
            <a:r>
              <a:rPr lang="en-US" sz="2000">
                <a:solidFill>
                  <a:srgbClr val="000066"/>
                </a:solidFill>
              </a:rPr>
              <a:t>Preserved 3 properties so far totalling 339 acres</a:t>
            </a:r>
            <a:endParaRPr sz="2000">
              <a:solidFill>
                <a:srgbClr val="000066"/>
              </a:solidFill>
            </a:endParaRPr>
          </a:p>
          <a:p>
            <a:pPr marL="0" lvl="0" indent="0" algn="l" rtl="0">
              <a:lnSpc>
                <a:spcPct val="100000"/>
              </a:lnSpc>
              <a:spcBef>
                <a:spcPts val="0"/>
              </a:spcBef>
              <a:spcAft>
                <a:spcPts val="0"/>
              </a:spcAft>
              <a:buNone/>
            </a:pPr>
            <a:endParaRPr sz="600">
              <a:solidFill>
                <a:srgbClr val="000066"/>
              </a:solidFill>
            </a:endParaRPr>
          </a:p>
          <a:p>
            <a:pPr marL="182880" lvl="0" indent="-182880" algn="l" rtl="0">
              <a:lnSpc>
                <a:spcPct val="100000"/>
              </a:lnSpc>
              <a:spcBef>
                <a:spcPts val="1000"/>
              </a:spcBef>
              <a:spcAft>
                <a:spcPts val="0"/>
              </a:spcAft>
              <a:buSzPts val="1700"/>
              <a:buFont typeface="Noto Sans Symbols"/>
              <a:buChar char="▪"/>
            </a:pPr>
            <a:r>
              <a:rPr lang="en-US" sz="2000">
                <a:solidFill>
                  <a:srgbClr val="000066"/>
                </a:solidFill>
              </a:rPr>
              <a:t>Complementary farmland and open space preservation also occurring in project area</a:t>
            </a:r>
            <a:endParaRPr/>
          </a:p>
          <a:p>
            <a:pPr marL="0" lvl="0" indent="0" algn="l" rtl="0">
              <a:lnSpc>
                <a:spcPct val="100000"/>
              </a:lnSpc>
              <a:spcBef>
                <a:spcPts val="1000"/>
              </a:spcBef>
              <a:spcAft>
                <a:spcPts val="0"/>
              </a:spcAft>
              <a:buSzPts val="1530"/>
              <a:buNone/>
            </a:pPr>
            <a:endParaRPr sz="100">
              <a:solidFill>
                <a:srgbClr val="000066"/>
              </a:solidFill>
            </a:endParaRPr>
          </a:p>
          <a:p>
            <a:pPr marL="396875" lvl="0" indent="-304165" algn="l" rtl="0">
              <a:lnSpc>
                <a:spcPct val="100000"/>
              </a:lnSpc>
              <a:spcBef>
                <a:spcPts val="120"/>
              </a:spcBef>
              <a:spcAft>
                <a:spcPts val="0"/>
              </a:spcAft>
              <a:buSzPts val="510"/>
              <a:buFont typeface="Noto Sans Symbols"/>
              <a:buNone/>
            </a:pPr>
            <a:endParaRPr sz="600">
              <a:solidFill>
                <a:srgbClr val="000066"/>
              </a:solidFill>
            </a:endParaRPr>
          </a:p>
          <a:p>
            <a:pPr marL="396875" lvl="0" indent="-304165" algn="l" rtl="0">
              <a:lnSpc>
                <a:spcPct val="100000"/>
              </a:lnSpc>
              <a:spcBef>
                <a:spcPts val="120"/>
              </a:spcBef>
              <a:spcAft>
                <a:spcPts val="0"/>
              </a:spcAft>
              <a:buSzPts val="510"/>
              <a:buFont typeface="Noto Sans Symbols"/>
              <a:buNone/>
            </a:pPr>
            <a:endParaRPr sz="600">
              <a:solidFill>
                <a:srgbClr val="000066"/>
              </a:solidFill>
            </a:endParaRPr>
          </a:p>
          <a:p>
            <a:pPr marL="822960" lvl="0" indent="-327660" algn="l" rtl="0">
              <a:lnSpc>
                <a:spcPct val="100000"/>
              </a:lnSpc>
              <a:spcBef>
                <a:spcPts val="480"/>
              </a:spcBef>
              <a:spcAft>
                <a:spcPts val="0"/>
              </a:spcAft>
              <a:buSzPts val="2040"/>
              <a:buFont typeface="Noto Sans Symbols"/>
              <a:buNone/>
            </a:pPr>
            <a:endParaRPr>
              <a:solidFill>
                <a:srgbClr val="000066"/>
              </a:solidFill>
            </a:endParaRPr>
          </a:p>
        </p:txBody>
      </p:sp>
      <p:grpSp>
        <p:nvGrpSpPr>
          <p:cNvPr id="329" name="Google Shape;329;p15"/>
          <p:cNvGrpSpPr/>
          <p:nvPr/>
        </p:nvGrpSpPr>
        <p:grpSpPr>
          <a:xfrm>
            <a:off x="0" y="6133067"/>
            <a:ext cx="9144000" cy="724933"/>
            <a:chOff x="0" y="6133067"/>
            <a:chExt cx="9144000" cy="724933"/>
          </a:xfrm>
        </p:grpSpPr>
        <p:sp>
          <p:nvSpPr>
            <p:cNvPr id="330" name="Google Shape;330;p15"/>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1" name="Google Shape;331;p15"/>
            <p:cNvSpPr/>
            <p:nvPr/>
          </p:nvSpPr>
          <p:spPr>
            <a:xfrm>
              <a:off x="0" y="6477000"/>
              <a:ext cx="9144000" cy="84209"/>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32" name="Google Shape;332;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600" y="6133067"/>
              <a:ext cx="568999" cy="572533"/>
            </a:xfrm>
            <a:prstGeom prst="rect">
              <a:avLst/>
            </a:prstGeom>
            <a:noFill/>
            <a:ln>
              <a:noFill/>
            </a:ln>
          </p:spPr>
        </p:pic>
      </p:grpSp>
      <p:pic>
        <p:nvPicPr>
          <p:cNvPr id="333" name="Google Shape;333;p15" descr="Aerial view of a farm&#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29575" y="4129374"/>
            <a:ext cx="3174374" cy="2116250"/>
          </a:xfrm>
          <a:prstGeom prst="rect">
            <a:avLst/>
          </a:prstGeom>
          <a:solidFill>
            <a:schemeClr val="lt1"/>
          </a:solidFill>
          <a:ln w="26425" cap="flat" cmpd="sng">
            <a:solidFill>
              <a:schemeClr val="dk1"/>
            </a:solidFill>
            <a:prstDash val="solid"/>
            <a:round/>
            <a:headEnd type="none" w="sm" len="sm"/>
            <a:tailEnd type="none" w="sm" len="sm"/>
          </a:ln>
        </p:spPr>
      </p:pic>
      <p:pic>
        <p:nvPicPr>
          <p:cNvPr id="334" name="Google Shape;334;p15" descr="A aerial view of a fores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07211" y="1158795"/>
            <a:ext cx="3137361" cy="2082757"/>
          </a:xfrm>
          <a:prstGeom prst="rect">
            <a:avLst/>
          </a:prstGeom>
          <a:solidFill>
            <a:schemeClr val="lt1"/>
          </a:solidFill>
          <a:ln w="26425" cap="flat" cmpd="sng">
            <a:solidFill>
              <a:schemeClr val="dk1"/>
            </a:solidFill>
            <a:prstDash val="solid"/>
            <a:round/>
            <a:headEnd type="none" w="sm" len="sm"/>
            <a:tailEnd type="none" w="sm" len="sm"/>
          </a:ln>
        </p:spPr>
      </p:pic>
      <p:pic>
        <p:nvPicPr>
          <p:cNvPr id="335" name="Google Shape;335;p15" descr="A path through a forest&#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48825" y="3820250"/>
            <a:ext cx="3054124" cy="2036074"/>
          </a:xfrm>
          <a:prstGeom prst="rect">
            <a:avLst/>
          </a:prstGeom>
          <a:solidFill>
            <a:schemeClr val="lt1"/>
          </a:solidFill>
          <a:ln w="264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6"/>
          <p:cNvSpPr txBox="1">
            <a:spLocks noGrp="1"/>
          </p:cNvSpPr>
          <p:nvPr>
            <p:ph type="title"/>
          </p:nvPr>
        </p:nvSpPr>
        <p:spPr>
          <a:xfrm>
            <a:off x="457200" y="10159"/>
            <a:ext cx="8229600" cy="8360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A43925"/>
              </a:buClr>
              <a:buSzPts val="3200"/>
              <a:buFont typeface="Arial"/>
              <a:buNone/>
            </a:pPr>
            <a:r>
              <a:rPr lang="en-US" sz="3200">
                <a:solidFill>
                  <a:srgbClr val="A43925"/>
                </a:solidFill>
              </a:rPr>
              <a:t>Leveraging Grants</a:t>
            </a:r>
            <a:endParaRPr/>
          </a:p>
        </p:txBody>
      </p:sp>
      <p:sp>
        <p:nvSpPr>
          <p:cNvPr id="341" name="Google Shape;341;p16"/>
          <p:cNvSpPr txBox="1">
            <a:spLocks noGrp="1"/>
          </p:cNvSpPr>
          <p:nvPr>
            <p:ph type="body" idx="1"/>
          </p:nvPr>
        </p:nvSpPr>
        <p:spPr>
          <a:xfrm>
            <a:off x="393000" y="936189"/>
            <a:ext cx="8293800" cy="510690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700"/>
              <a:buFont typeface="Noto Sans Symbols"/>
              <a:buChar char="▪"/>
            </a:pPr>
            <a:r>
              <a:rPr lang="en-US" sz="2000">
                <a:solidFill>
                  <a:srgbClr val="002D5C"/>
                </a:solidFill>
              </a:rPr>
              <a:t>$592,500 in OLDCC grants awarded to Monmouth County for planning &amp; design studies (10% in-kind match required)</a:t>
            </a:r>
            <a:endParaRPr/>
          </a:p>
          <a:p>
            <a:pPr marL="182880" lvl="0" indent="-145097" algn="l" rtl="0">
              <a:lnSpc>
                <a:spcPct val="100000"/>
              </a:lnSpc>
              <a:spcBef>
                <a:spcPts val="140"/>
              </a:spcBef>
              <a:spcAft>
                <a:spcPts val="0"/>
              </a:spcAft>
              <a:buSzPts val="595"/>
              <a:buFont typeface="Noto Sans Symbols"/>
              <a:buNone/>
            </a:pPr>
            <a:endParaRPr sz="700">
              <a:solidFill>
                <a:srgbClr val="002D5C"/>
              </a:solidFill>
            </a:endParaRPr>
          </a:p>
          <a:p>
            <a:pPr marL="182880" lvl="0" indent="-182880" algn="l" rtl="0">
              <a:lnSpc>
                <a:spcPct val="100000"/>
              </a:lnSpc>
              <a:spcBef>
                <a:spcPts val="400"/>
              </a:spcBef>
              <a:spcAft>
                <a:spcPts val="0"/>
              </a:spcAft>
              <a:buSzPts val="1700"/>
              <a:buFont typeface="Noto Sans Symbols"/>
              <a:buChar char="▪"/>
            </a:pPr>
            <a:r>
              <a:rPr lang="en-US" sz="2000">
                <a:solidFill>
                  <a:srgbClr val="002D5C"/>
                </a:solidFill>
              </a:rPr>
              <a:t>Implementation grants to county &amp; partners include those from: </a:t>
            </a:r>
            <a:endParaRPr sz="2000">
              <a:solidFill>
                <a:srgbClr val="002D5C"/>
              </a:solidFill>
            </a:endParaRPr>
          </a:p>
          <a:p>
            <a:pPr marL="457200" lvl="2" indent="-262890" algn="l" rtl="0">
              <a:lnSpc>
                <a:spcPct val="100000"/>
              </a:lnSpc>
              <a:spcBef>
                <a:spcPts val="360"/>
              </a:spcBef>
              <a:spcAft>
                <a:spcPts val="0"/>
              </a:spcAft>
              <a:buSzPts val="1440"/>
              <a:buChar char="•"/>
            </a:pPr>
            <a:r>
              <a:rPr lang="en-US" sz="1800">
                <a:solidFill>
                  <a:srgbClr val="A43925"/>
                </a:solidFill>
              </a:rPr>
              <a:t>REPI Land Preservation Program - US Navy ($</a:t>
            </a:r>
            <a:r>
              <a:rPr lang="en-US" sz="1800">
                <a:solidFill>
                  <a:srgbClr val="A43925"/>
                </a:solidFill>
                <a:highlight>
                  <a:schemeClr val="lt1"/>
                </a:highlight>
              </a:rPr>
              <a:t>8.5 </a:t>
            </a:r>
            <a:r>
              <a:rPr lang="en-US" sz="1800">
                <a:solidFill>
                  <a:srgbClr val="A43925"/>
                </a:solidFill>
              </a:rPr>
              <a:t>million)</a:t>
            </a:r>
            <a:endParaRPr sz="1800">
              <a:solidFill>
                <a:srgbClr val="A43925"/>
              </a:solidFill>
            </a:endParaRPr>
          </a:p>
          <a:p>
            <a:pPr marL="457200" lvl="2" indent="-262890" algn="l" rtl="0">
              <a:lnSpc>
                <a:spcPct val="100000"/>
              </a:lnSpc>
              <a:spcBef>
                <a:spcPts val="360"/>
              </a:spcBef>
              <a:spcAft>
                <a:spcPts val="0"/>
              </a:spcAft>
              <a:buSzPts val="1440"/>
              <a:buChar char="•"/>
            </a:pPr>
            <a:r>
              <a:rPr lang="en-US" sz="1800">
                <a:solidFill>
                  <a:srgbClr val="A43925"/>
                </a:solidFill>
              </a:rPr>
              <a:t>REPI Challenge Cooperative Agreement with Monmouth U ($6.7 million)</a:t>
            </a:r>
            <a:endParaRPr sz="1800">
              <a:solidFill>
                <a:srgbClr val="A43925"/>
              </a:solidFill>
            </a:endParaRPr>
          </a:p>
          <a:p>
            <a:pPr marL="457200" lvl="2" indent="-262890" algn="l" rtl="0">
              <a:lnSpc>
                <a:spcPct val="100000"/>
              </a:lnSpc>
              <a:spcBef>
                <a:spcPts val="360"/>
              </a:spcBef>
              <a:spcAft>
                <a:spcPts val="0"/>
              </a:spcAft>
              <a:buSzPts val="1440"/>
              <a:buChar char="•"/>
            </a:pPr>
            <a:r>
              <a:rPr lang="en-US" sz="1800">
                <a:solidFill>
                  <a:srgbClr val="A43925"/>
                </a:solidFill>
              </a:rPr>
              <a:t>DON Resilience &amp; Carbon Sequestration Program ($1.2 million)</a:t>
            </a:r>
            <a:endParaRPr sz="1800">
              <a:solidFill>
                <a:srgbClr val="A43925"/>
              </a:solidFill>
            </a:endParaRPr>
          </a:p>
          <a:p>
            <a:pPr marL="457200" lvl="2" indent="-262890" algn="l" rtl="0">
              <a:lnSpc>
                <a:spcPct val="100000"/>
              </a:lnSpc>
              <a:spcBef>
                <a:spcPts val="360"/>
              </a:spcBef>
              <a:spcAft>
                <a:spcPts val="0"/>
              </a:spcAft>
              <a:buSzPts val="1440"/>
              <a:buChar char="•"/>
            </a:pPr>
            <a:r>
              <a:rPr lang="en-US" sz="1800">
                <a:solidFill>
                  <a:srgbClr val="A43925"/>
                </a:solidFill>
                <a:highlight>
                  <a:schemeClr val="lt1"/>
                </a:highlight>
              </a:rPr>
              <a:t>NDAA Office of Naval Research ($2.9 million via 2 grants, cancelled)</a:t>
            </a:r>
            <a:endParaRPr sz="1800">
              <a:solidFill>
                <a:srgbClr val="A43925"/>
              </a:solidFill>
              <a:highlight>
                <a:schemeClr val="lt1"/>
              </a:highlight>
            </a:endParaRPr>
          </a:p>
          <a:p>
            <a:pPr marL="457200" lvl="2" indent="-262890" algn="l" rtl="0">
              <a:lnSpc>
                <a:spcPct val="100000"/>
              </a:lnSpc>
              <a:spcBef>
                <a:spcPts val="360"/>
              </a:spcBef>
              <a:spcAft>
                <a:spcPts val="0"/>
              </a:spcAft>
              <a:buSzPts val="1440"/>
              <a:buChar char="•"/>
            </a:pPr>
            <a:r>
              <a:rPr lang="en-US" sz="1800">
                <a:solidFill>
                  <a:srgbClr val="A43925"/>
                </a:solidFill>
                <a:highlight>
                  <a:schemeClr val="lt1"/>
                </a:highlight>
              </a:rPr>
              <a:t>National Fish and Wildlife Foundation ($</a:t>
            </a:r>
            <a:r>
              <a:rPr lang="en-US" sz="1800">
                <a:solidFill>
                  <a:srgbClr val="A43925"/>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776k</a:t>
            </a:r>
            <a:r>
              <a:rPr lang="en-US" sz="1800">
                <a:solidFill>
                  <a:srgbClr val="A43925"/>
                </a:solidFill>
                <a:highlight>
                  <a:schemeClr val="lt1"/>
                </a:highlight>
              </a:rPr>
              <a:t>)</a:t>
            </a:r>
            <a:endParaRPr sz="1800">
              <a:solidFill>
                <a:srgbClr val="A43925"/>
              </a:solidFill>
              <a:highlight>
                <a:schemeClr val="lt1"/>
              </a:highlight>
            </a:endParaRPr>
          </a:p>
          <a:p>
            <a:pPr marL="457200" lvl="2" indent="-262890" algn="l" rtl="0">
              <a:lnSpc>
                <a:spcPct val="100000"/>
              </a:lnSpc>
              <a:spcBef>
                <a:spcPts val="360"/>
              </a:spcBef>
              <a:spcAft>
                <a:spcPts val="0"/>
              </a:spcAft>
              <a:buSzPts val="1440"/>
              <a:buChar char="•"/>
            </a:pPr>
            <a:r>
              <a:rPr lang="en-US" sz="1800">
                <a:solidFill>
                  <a:srgbClr val="A43925"/>
                </a:solidFill>
              </a:rPr>
              <a:t>NJDEP Water Quality Restoration Grant ($1 million)</a:t>
            </a:r>
            <a:endParaRPr sz="1800">
              <a:solidFill>
                <a:srgbClr val="A43925"/>
              </a:solidFill>
            </a:endParaRPr>
          </a:p>
          <a:p>
            <a:pPr marL="457200" lvl="2" indent="-262890" algn="l" rtl="0">
              <a:lnSpc>
                <a:spcPct val="100000"/>
              </a:lnSpc>
              <a:spcBef>
                <a:spcPts val="360"/>
              </a:spcBef>
              <a:spcAft>
                <a:spcPts val="0"/>
              </a:spcAft>
              <a:buSzPts val="1440"/>
              <a:buChar char="•"/>
            </a:pPr>
            <a:r>
              <a:rPr lang="en-US" sz="1800">
                <a:solidFill>
                  <a:srgbClr val="A43925"/>
                </a:solidFill>
              </a:rPr>
              <a:t>Shared Services Agreement w/County ($1 million)</a:t>
            </a:r>
            <a:endParaRPr/>
          </a:p>
          <a:p>
            <a:pPr marL="457200" lvl="2" indent="-262890" algn="l" rtl="0">
              <a:lnSpc>
                <a:spcPct val="100000"/>
              </a:lnSpc>
              <a:spcBef>
                <a:spcPts val="360"/>
              </a:spcBef>
              <a:spcAft>
                <a:spcPts val="0"/>
              </a:spcAft>
              <a:buSzPts val="1440"/>
              <a:buChar char="•"/>
            </a:pPr>
            <a:r>
              <a:rPr lang="en-US" sz="1800">
                <a:solidFill>
                  <a:srgbClr val="A43925"/>
                </a:solidFill>
              </a:rPr>
              <a:t>HEP Ecosystem Restoration Program ($2.27 million+)</a:t>
            </a:r>
            <a:endParaRPr sz="1800">
              <a:solidFill>
                <a:srgbClr val="A43925"/>
              </a:solidFill>
            </a:endParaRPr>
          </a:p>
          <a:p>
            <a:pPr marL="457200" lvl="2" indent="-262890" algn="l" rtl="0">
              <a:lnSpc>
                <a:spcPct val="100000"/>
              </a:lnSpc>
              <a:spcBef>
                <a:spcPts val="360"/>
              </a:spcBef>
              <a:spcAft>
                <a:spcPts val="0"/>
              </a:spcAft>
              <a:buSzPts val="1440"/>
              <a:buChar char="•"/>
            </a:pPr>
            <a:r>
              <a:rPr lang="en-US" sz="1800">
                <a:solidFill>
                  <a:srgbClr val="A43925"/>
                </a:solidFill>
                <a:highlight>
                  <a:schemeClr val="lt1"/>
                </a:highlight>
              </a:rPr>
              <a:t>Municipal cost share for REPI easements ($1 million)</a:t>
            </a:r>
            <a:endParaRPr sz="1800">
              <a:solidFill>
                <a:srgbClr val="A43925"/>
              </a:solidFill>
              <a:highlight>
                <a:schemeClr val="lt1"/>
              </a:highlight>
            </a:endParaRPr>
          </a:p>
          <a:p>
            <a:pPr marL="457200" lvl="2" indent="-262890" algn="l" rtl="0">
              <a:lnSpc>
                <a:spcPct val="100000"/>
              </a:lnSpc>
              <a:spcBef>
                <a:spcPts val="360"/>
              </a:spcBef>
              <a:spcAft>
                <a:spcPts val="0"/>
              </a:spcAft>
              <a:buSzPts val="1440"/>
              <a:buChar char="•"/>
            </a:pPr>
            <a:r>
              <a:rPr lang="en-US" sz="1800">
                <a:solidFill>
                  <a:srgbClr val="A43925"/>
                </a:solidFill>
                <a:highlight>
                  <a:schemeClr val="lt1"/>
                </a:highlight>
              </a:rPr>
              <a:t>IGSA w/ NJDEP – Keansburg Beach ($50k)</a:t>
            </a:r>
            <a:endParaRPr sz="1800">
              <a:solidFill>
                <a:srgbClr val="A43925"/>
              </a:solidFill>
            </a:endParaRPr>
          </a:p>
        </p:txBody>
      </p:sp>
      <p:pic>
        <p:nvPicPr>
          <p:cNvPr id="342" name="Google Shape;34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3691" y="4342757"/>
            <a:ext cx="2189961" cy="1837452"/>
          </a:xfrm>
          <a:prstGeom prst="rect">
            <a:avLst/>
          </a:prstGeom>
          <a:noFill/>
          <a:ln w="15875" cap="flat" cmpd="sng">
            <a:solidFill>
              <a:srgbClr val="002D5C"/>
            </a:solidFill>
            <a:prstDash val="solid"/>
            <a:round/>
            <a:headEnd type="none" w="sm" len="sm"/>
            <a:tailEnd type="none" w="sm" len="sm"/>
          </a:ln>
        </p:spPr>
      </p:pic>
      <p:grpSp>
        <p:nvGrpSpPr>
          <p:cNvPr id="343" name="Google Shape;343;p16"/>
          <p:cNvGrpSpPr/>
          <p:nvPr/>
        </p:nvGrpSpPr>
        <p:grpSpPr>
          <a:xfrm>
            <a:off x="0" y="6133067"/>
            <a:ext cx="9144000" cy="724933"/>
            <a:chOff x="0" y="6133067"/>
            <a:chExt cx="9144000" cy="724933"/>
          </a:xfrm>
        </p:grpSpPr>
        <p:sp>
          <p:nvSpPr>
            <p:cNvPr id="344" name="Google Shape;344;p16"/>
            <p:cNvSpPr/>
            <p:nvPr/>
          </p:nvSpPr>
          <p:spPr>
            <a:xfrm>
              <a:off x="0" y="6553200"/>
              <a:ext cx="9144000" cy="304800"/>
            </a:xfrm>
            <a:prstGeom prst="rect">
              <a:avLst/>
            </a:prstGeom>
            <a:solidFill>
              <a:srgbClr val="002D5C"/>
            </a:solidFill>
            <a:ln w="26425" cap="flat" cmpd="sng">
              <a:solidFill>
                <a:srgbClr val="002D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p16"/>
            <p:cNvSpPr/>
            <p:nvPr/>
          </p:nvSpPr>
          <p:spPr>
            <a:xfrm>
              <a:off x="0" y="6477000"/>
              <a:ext cx="9144000" cy="84209"/>
            </a:xfrm>
            <a:prstGeom prst="rect">
              <a:avLst/>
            </a:prstGeom>
            <a:solidFill>
              <a:srgbClr val="006450"/>
            </a:solidFill>
            <a:ln w="26425" cap="flat" cmpd="sng">
              <a:solidFill>
                <a:srgbClr val="0064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6" name="Google Shape;346;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6133067"/>
              <a:ext cx="568999" cy="572533"/>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1852</Words>
  <Application>Microsoft Office PowerPoint</Application>
  <PresentationFormat>On-screen Show (4:3)</PresentationFormat>
  <Paragraphs>242</Paragraphs>
  <Slides>30</Slides>
  <Notes>30</Notes>
  <HiddenSlides>4</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30</vt:i4>
      </vt:variant>
    </vt:vector>
  </HeadingPairs>
  <TitlesOfParts>
    <vt:vector size="39" baseType="lpstr">
      <vt:lpstr>Century Gothic</vt:lpstr>
      <vt:lpstr>Arial</vt:lpstr>
      <vt:lpstr>Calibri</vt:lpstr>
      <vt:lpstr>Noto Sans Symbols</vt:lpstr>
      <vt:lpstr>Office Theme</vt:lpstr>
      <vt:lpstr>Clarity</vt:lpstr>
      <vt:lpstr>4_Office Theme</vt:lpstr>
      <vt:lpstr>2_Office Theme</vt:lpstr>
      <vt:lpstr>2_Office Theme</vt:lpstr>
      <vt:lpstr>From Base to Bay:  NWS Earle's Coastal Resilience Blueprint</vt:lpstr>
      <vt:lpstr>Our Speakers</vt:lpstr>
      <vt:lpstr>PowerPoint Presentation</vt:lpstr>
      <vt:lpstr>PowerPoint Presentation</vt:lpstr>
      <vt:lpstr>PowerPoint Presentation</vt:lpstr>
      <vt:lpstr>PowerPoint Presentation</vt:lpstr>
      <vt:lpstr>Partnership Projects</vt:lpstr>
      <vt:lpstr>Land Preservation Supported by REPI Funds</vt:lpstr>
      <vt:lpstr>Leveraging Grants</vt:lpstr>
      <vt:lpstr> History of Oyster Restoration Efforts in Raritan Bay</vt:lpstr>
      <vt:lpstr>PowerPoint Presentation</vt:lpstr>
      <vt:lpstr>Aquaculture Facility </vt:lpstr>
      <vt:lpstr>PowerPoint Presentation</vt:lpstr>
      <vt:lpstr>PowerPoint Presentation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Ware Creek Nature-Based Shoreline Protection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Base to Bay:  NWS Earle's Coastal Resilience Blueprint</dc:title>
  <dc:creator>Honigfeld, Harriet</dc:creator>
  <cp:lastModifiedBy>Vilacoba, Karl</cp:lastModifiedBy>
  <cp:revision>4</cp:revision>
  <dcterms:created xsi:type="dcterms:W3CDTF">2018-01-10T18:19:08Z</dcterms:created>
  <dcterms:modified xsi:type="dcterms:W3CDTF">2026-03-30T16:57:27Z</dcterms:modified>
</cp:coreProperties>
</file>