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Georgia" panose="02040502050405020303" pitchFamily="18" charset="0"/>
      <p:regular r:id="rId25"/>
      <p:bold r:id="rId26"/>
      <p:italic r:id="rId27"/>
      <p:boldItalic r:id="rId28"/>
    </p:embeddedFont>
    <p:embeddedFont>
      <p:font typeface="Lato" panose="020B0604020202020204" charset="0"/>
      <p:regular r:id="rId29"/>
      <p:bold r:id="rId30"/>
      <p:italic r:id="rId31"/>
      <p:boldItalic r:id="rId32"/>
    </p:embeddedFont>
    <p:embeddedFont>
      <p:font typeface="Lato Black" panose="020B0604020202020204" charset="0"/>
      <p:bold r:id="rId33"/>
      <p:boldItalic r:id="rId34"/>
    </p:embeddedFont>
    <p:embeddedFont>
      <p:font typeface="Lato Light" panose="020B0604020202020204" charset="0"/>
      <p:regular r:id="rId35"/>
      <p:bold r:id="rId36"/>
      <p:italic r:id="rId37"/>
      <p:boldItalic r:id="rId38"/>
    </p:embeddedFont>
    <p:embeddedFont>
      <p:font typeface="Montserrat" panose="020B060402020202020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wAypTxgr+7xDKcihnlf+/DgkM0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132"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font" Target="fonts/font22.fntdata"/><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46" Type="http://schemas.openxmlformats.org/officeDocument/2006/relationships/theme" Target="theme/theme1.xml"/><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0" name="Google Shape;90;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91" name="Google Shape;91;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Hello I am annie mercer and I have the great privilege of telling US coastal research and management stories at the national and international levels. Today I am going share how our organization shares coastal stories nationally and how the international blue flag award can be used to tell your communities unique environmental story in a way that preserves, protects and enhances the coastline. </a:t>
            </a:r>
            <a:endParaRPr/>
          </a:p>
        </p:txBody>
      </p:sp>
      <p:sp>
        <p:nvSpPr>
          <p:cNvPr id="93" name="Google Shape;93;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94" name="Google Shape;94;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looks to use the focus on environmental education to increase environmental literacy as a way to support local ordinances;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a hands on inventory activity which focused on how impacts to one habitat can impact another in an effort to support individual actions to keep beaches clean. </a:t>
            </a:r>
            <a:endParaRPr/>
          </a:p>
        </p:txBody>
      </p:sp>
      <p:sp>
        <p:nvSpPr>
          <p:cNvPr id="262" name="Google Shape;262;p1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and gives coastal management a continuous channel for engaging stories about your work. </a:t>
            </a:r>
            <a:endParaRPr/>
          </a:p>
          <a:p>
            <a:pPr marL="0" lvl="0" indent="0" algn="l" rtl="0">
              <a:spcBef>
                <a:spcPts val="0"/>
              </a:spcBef>
              <a:spcAft>
                <a:spcPts val="0"/>
              </a:spcAft>
              <a:buNone/>
            </a:pPr>
            <a:endParaRPr/>
          </a:p>
          <a:p>
            <a:pPr marL="0" lvl="0" indent="0" algn="l" rtl="0">
              <a:spcBef>
                <a:spcPts val="0"/>
              </a:spcBef>
              <a:spcAft>
                <a:spcPts val="0"/>
              </a:spcAft>
              <a:buNone/>
            </a:pPr>
            <a:r>
              <a:rPr lang="en-US"/>
              <a:t>Protects the diversity and abundance of marine life. This site actually sits between two and so we make sure visitors and locals are aware of the different rules and take limits and provide additional local habitat information. </a:t>
            </a:r>
            <a:endParaRPr/>
          </a:p>
        </p:txBody>
      </p:sp>
      <p:sp>
        <p:nvSpPr>
          <p:cNvPr id="274" name="Google Shape;274;p1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several departments and partners to connect in furtherance of broad community goals;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work with partners to enhance - remove invasive and plant natives. engages locals in these projects as well as visitors. makes memories in the coast alongside science. </a:t>
            </a:r>
            <a:endParaRPr/>
          </a:p>
        </p:txBody>
      </p:sp>
      <p:sp>
        <p:nvSpPr>
          <p:cNvPr id="289" name="Google Shape;289;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looks to use the focus on environmental education to increase environmental literacy as a way to support local ordinances; </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environmental literacy on water quality by sharing sampling results at the site. delray was able to make this faster by implementing virtual board that update automatically. </a:t>
            </a:r>
            <a:endParaRPr/>
          </a:p>
        </p:txBody>
      </p:sp>
      <p:sp>
        <p:nvSpPr>
          <p:cNvPr id="299" name="Google Shape;299;p1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1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r>
              <a:rPr lang="en-US"/>
              <a:t>and gives coastal management a continuous channel for engaging stories about your work. </a:t>
            </a:r>
            <a:endParaRPr/>
          </a:p>
          <a:p>
            <a:pPr marL="0" lvl="0" indent="0" algn="l" rtl="0">
              <a:spcBef>
                <a:spcPts val="0"/>
              </a:spcBef>
              <a:spcAft>
                <a:spcPts val="0"/>
              </a:spcAft>
              <a:buNone/>
            </a:pPr>
            <a:endParaRPr/>
          </a:p>
          <a:p>
            <a:pPr marL="0" lvl="0" indent="0" algn="l" rtl="0">
              <a:spcBef>
                <a:spcPts val="0"/>
              </a:spcBef>
              <a:spcAft>
                <a:spcPts val="0"/>
              </a:spcAft>
              <a:buNone/>
            </a:pPr>
            <a:r>
              <a:rPr lang="en-US"/>
              <a:t>finally one of our sites has run a snap the sand activity to support the USACE sandsnap project. We are looking to expand this to all of our sites this year and collect information from all of our US sites and regionally in N&amp;S america. to help inform management decisions. </a:t>
            </a:r>
            <a:endParaRPr/>
          </a:p>
        </p:txBody>
      </p:sp>
      <p:sp>
        <p:nvSpPr>
          <p:cNvPr id="312" name="Google Shape;312;p1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6" name="Google Shape;326;p1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42" name="Google Shape;342;p1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Open Sans"/>
              <a:buNone/>
            </a:pPr>
            <a:endParaRPr sz="1800" b="0" i="0" u="none" strike="noStrike">
              <a:solidFill>
                <a:srgbClr val="000000"/>
              </a:solidFill>
              <a:latin typeface="Arial"/>
              <a:ea typeface="Arial"/>
              <a:cs typeface="Arial"/>
              <a:sym typeface="Arial"/>
            </a:endParaRPr>
          </a:p>
        </p:txBody>
      </p:sp>
      <p:sp>
        <p:nvSpPr>
          <p:cNvPr id="343" name="Google Shape;343;p15: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55" name="Google Shape;355;p1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Open Sans"/>
              <a:buNone/>
            </a:pPr>
            <a:endParaRPr sz="1800" b="0" i="0" u="none" strike="noStrike">
              <a:solidFill>
                <a:srgbClr val="000000"/>
              </a:solidFill>
              <a:latin typeface="Arial"/>
              <a:ea typeface="Arial"/>
              <a:cs typeface="Arial"/>
              <a:sym typeface="Arial"/>
            </a:endParaRPr>
          </a:p>
        </p:txBody>
      </p:sp>
      <p:sp>
        <p:nvSpPr>
          <p:cNvPr id="356" name="Google Shape;356;p16: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368" name="Google Shape;368;p1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chemeClr val="dk1"/>
              </a:buClr>
              <a:buSzPts val="1400"/>
              <a:buFont typeface="Calibri"/>
              <a:buNone/>
            </a:pPr>
            <a:endParaRPr/>
          </a:p>
        </p:txBody>
      </p:sp>
      <p:sp>
        <p:nvSpPr>
          <p:cNvPr id="369" name="Google Shape;369;p17:notes"/>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18</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5" name="Google Shape;105;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06" name="Google Shape;106;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American shore and beach preservation association is a national organization representing coastal practitioners, academics, state and federal agencies with coastal missions, industry and students from all four coasts. </a:t>
            </a:r>
            <a:endParaRPr/>
          </a:p>
          <a:p>
            <a:pPr marL="0" lvl="0" indent="0" algn="l" rtl="0">
              <a:spcBef>
                <a:spcPts val="0"/>
              </a:spcBef>
              <a:spcAft>
                <a:spcPts val="0"/>
              </a:spcAft>
              <a:buNone/>
            </a:pPr>
            <a:endParaRPr/>
          </a:p>
          <a:p>
            <a:pPr marL="0" lvl="0" indent="0" algn="l" rtl="0">
              <a:spcBef>
                <a:spcPts val="0"/>
              </a:spcBef>
              <a:spcAft>
                <a:spcPts val="0"/>
              </a:spcAft>
              <a:buNone/>
            </a:pPr>
            <a:r>
              <a:rPr lang="en-US"/>
              <a:t>our mission is to preserve, protect, and enhance our nation's coasts &amp; shorelines by merging science and public policy. Our members help promote local challenges and successes to the national level by serving on committees and engaging with our resources</a:t>
            </a:r>
            <a:endParaRPr/>
          </a:p>
          <a:p>
            <a:pPr marL="0" lvl="0" indent="0" algn="l" rtl="0">
              <a:spcBef>
                <a:spcPts val="0"/>
              </a:spcBef>
              <a:spcAft>
                <a:spcPts val="0"/>
              </a:spcAft>
              <a:buNone/>
            </a:pPr>
            <a:endParaRPr/>
          </a:p>
          <a:p>
            <a:pPr marL="0" lvl="0" indent="0" algn="l" rtl="0">
              <a:spcBef>
                <a:spcPts val="0"/>
              </a:spcBef>
              <a:spcAft>
                <a:spcPts val="0"/>
              </a:spcAft>
              <a:buNone/>
            </a:pPr>
            <a:r>
              <a:rPr lang="en-US"/>
              <a:t>ASBPA  shares coastal stories nationally through: </a:t>
            </a:r>
            <a:endParaRPr/>
          </a:p>
          <a:p>
            <a:pPr marL="0" lvl="0" indent="0" algn="l" rtl="0">
              <a:spcBef>
                <a:spcPts val="0"/>
              </a:spcBef>
              <a:spcAft>
                <a:spcPts val="0"/>
              </a:spcAft>
              <a:buNone/>
            </a:pPr>
            <a:r>
              <a:rPr lang="en-US"/>
              <a:t>- a peer reviewed journal</a:t>
            </a:r>
            <a:endParaRPr/>
          </a:p>
          <a:p>
            <a:pPr marL="0" lvl="0" indent="0" algn="l" rtl="0">
              <a:spcBef>
                <a:spcPts val="0"/>
              </a:spcBef>
              <a:spcAft>
                <a:spcPts val="0"/>
              </a:spcAft>
              <a:buNone/>
            </a:pPr>
            <a:r>
              <a:rPr lang="en-US"/>
              <a:t>- newsletters and </a:t>
            </a:r>
            <a:endParaRPr/>
          </a:p>
          <a:p>
            <a:pPr marL="0" lvl="0" indent="0" algn="l" rtl="0">
              <a:spcBef>
                <a:spcPts val="0"/>
              </a:spcBef>
              <a:spcAft>
                <a:spcPts val="0"/>
              </a:spcAft>
              <a:buNone/>
            </a:pPr>
            <a:r>
              <a:rPr lang="en-US"/>
              <a:t>- two conferences a policy summit in DC and a technical conference this fall in Atlantic city.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 </a:t>
            </a:r>
            <a:endParaRPr/>
          </a:p>
        </p:txBody>
      </p:sp>
      <p:sp>
        <p:nvSpPr>
          <p:cNvPr id="108" name="Google Shape;108;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09" name="Google Shape;109;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3" name="Google Shape;133;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34" name="Google Shape;134;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asbpa also gives or administers several awards. ASBPA noticed the public was not always aware of the restoration efforts communities were taking to provide the recreational and economic opportunities tourists were taking advantage of. </a:t>
            </a:r>
            <a:endParaRPr/>
          </a:p>
          <a:p>
            <a:pPr marL="0" lvl="0" indent="0" algn="l" rtl="0">
              <a:spcBef>
                <a:spcPts val="0"/>
              </a:spcBef>
              <a:spcAft>
                <a:spcPts val="0"/>
              </a:spcAft>
              <a:buNone/>
            </a:pPr>
            <a:endParaRPr/>
          </a:p>
          <a:p>
            <a:pPr marL="0" lvl="0" indent="0" algn="l" rtl="0">
              <a:spcBef>
                <a:spcPts val="0"/>
              </a:spcBef>
              <a:spcAft>
                <a:spcPts val="0"/>
              </a:spcAft>
              <a:buNone/>
            </a:pPr>
            <a:r>
              <a:rPr lang="en-US"/>
              <a:t>ASBPA established the Best Restored beach award in 2002. For our 100th anniversary we are highlighting the nations restored beaches and invite you to vote for the best of our best restored beach awards. </a:t>
            </a:r>
            <a:endParaRPr/>
          </a:p>
        </p:txBody>
      </p:sp>
      <p:sp>
        <p:nvSpPr>
          <p:cNvPr id="136" name="Google Shape;136;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37" name="Google Shape;137;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3" name="Google Shape;153;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54" name="Google Shape;154;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5" name="Google Shape;155;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blue flag is an international eco award for beaches marinas and tourism boats with a mission of sustainable development through environmental education. </a:t>
            </a:r>
            <a:endParaRPr/>
          </a:p>
          <a:p>
            <a:pPr marL="0" lvl="0" indent="0" algn="l" rtl="0">
              <a:spcBef>
                <a:spcPts val="0"/>
              </a:spcBef>
              <a:spcAft>
                <a:spcPts val="0"/>
              </a:spcAft>
              <a:buNone/>
            </a:pPr>
            <a:endParaRPr/>
          </a:p>
          <a:p>
            <a:pPr marL="0" lvl="0" indent="0" algn="l" rtl="0">
              <a:spcBef>
                <a:spcPts val="0"/>
              </a:spcBef>
              <a:spcAft>
                <a:spcPts val="0"/>
              </a:spcAft>
              <a:buNone/>
            </a:pPr>
            <a:r>
              <a:rPr lang="en-US"/>
              <a:t>The program is one of five educational programs offered by the foundation for environmental education and internationally headquartered in Copenhagen but has member organizations administering the program in 50 countries with over 5000 sites. </a:t>
            </a:r>
            <a:endParaRPr/>
          </a:p>
          <a:p>
            <a:pPr marL="0" lvl="0" indent="0" algn="l" rtl="0">
              <a:spcBef>
                <a:spcPts val="0"/>
              </a:spcBef>
              <a:spcAft>
                <a:spcPts val="0"/>
              </a:spcAft>
              <a:buNone/>
            </a:pPr>
            <a:endParaRPr/>
          </a:p>
          <a:p>
            <a:pPr marL="0" lvl="0" indent="0" algn="l" rtl="0">
              <a:spcBef>
                <a:spcPts val="0"/>
              </a:spcBef>
              <a:spcAft>
                <a:spcPts val="0"/>
              </a:spcAft>
              <a:buNone/>
            </a:pPr>
            <a:r>
              <a:rPr lang="en-US"/>
              <a:t>ASBPA was drawn to administering this award in the united states because the over 30 criteria for beaches build off the BRB award and highlight the daily management decisions which ensure our coasts are productive places to live, work, and play. </a:t>
            </a:r>
            <a:endParaRPr/>
          </a:p>
          <a:p>
            <a:pPr marL="0" lvl="0" indent="0" algn="l" rtl="0">
              <a:spcBef>
                <a:spcPts val="0"/>
              </a:spcBef>
              <a:spcAft>
                <a:spcPts val="0"/>
              </a:spcAft>
              <a:buNone/>
            </a:pPr>
            <a:endParaRPr/>
          </a:p>
          <a:p>
            <a:pPr marL="0" lvl="0" indent="0" algn="l" rtl="0">
              <a:spcBef>
                <a:spcPts val="0"/>
              </a:spcBef>
              <a:spcAft>
                <a:spcPts val="0"/>
              </a:spcAft>
              <a:buNone/>
            </a:pPr>
            <a:r>
              <a:rPr lang="en-US"/>
              <a:t>Criteria fall into several categories that make up a framework for coastal sustainability. As I have  worked with communities in the US and operators in other countries the criteria are the bones of the program and they provide multiple benefits but implementation allow communities to thoughtfully craft a their unique resilience narrative for locals and visitors. </a:t>
            </a:r>
            <a:endParaRPr/>
          </a:p>
        </p:txBody>
      </p:sp>
      <p:sp>
        <p:nvSpPr>
          <p:cNvPr id="156" name="Google Shape;156;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7" name="Google Shape;157;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8" name="Google Shape;178;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179" name="Google Shape;179;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crafting this narrative starts at the beginning of the award process. </a:t>
            </a:r>
            <a:endParaRPr/>
          </a:p>
          <a:p>
            <a:pPr marL="0" lvl="0" indent="0" algn="l" rtl="0">
              <a:spcBef>
                <a:spcPts val="0"/>
              </a:spcBef>
              <a:spcAft>
                <a:spcPts val="0"/>
              </a:spcAft>
              <a:buNone/>
            </a:pPr>
            <a:endParaRPr/>
          </a:p>
          <a:p>
            <a:pPr marL="0" lvl="0" indent="0" algn="l" rtl="0">
              <a:spcBef>
                <a:spcPts val="0"/>
              </a:spcBef>
              <a:spcAft>
                <a:spcPts val="0"/>
              </a:spcAft>
              <a:buNone/>
            </a:pPr>
            <a:r>
              <a:rPr lang="en-US"/>
              <a:t>Assessment - what are you doing really well, what are things we can increase awareness of and look to get help from visitors. </a:t>
            </a:r>
            <a:endParaRPr/>
          </a:p>
          <a:p>
            <a:pPr marL="0" lvl="0" indent="0" algn="l" rtl="0">
              <a:spcBef>
                <a:spcPts val="0"/>
              </a:spcBef>
              <a:spcAft>
                <a:spcPts val="0"/>
              </a:spcAft>
              <a:buNone/>
            </a:pPr>
            <a:endParaRPr/>
          </a:p>
          <a:p>
            <a:pPr marL="0" lvl="0" indent="0" algn="l" rtl="0">
              <a:spcBef>
                <a:spcPts val="0"/>
              </a:spcBef>
              <a:spcAft>
                <a:spcPts val="0"/>
              </a:spcAft>
              <a:buNone/>
            </a:pPr>
            <a:r>
              <a:rPr lang="en-US"/>
              <a:t>Applications - a touch point for looking at environmental monitoring and share impacts or adjust styles</a:t>
            </a:r>
            <a:endParaRPr/>
          </a:p>
          <a:p>
            <a:pPr marL="0" lvl="0" indent="0" algn="l" rtl="0">
              <a:spcBef>
                <a:spcPts val="0"/>
              </a:spcBef>
              <a:spcAft>
                <a:spcPts val="0"/>
              </a:spcAft>
              <a:buNone/>
            </a:pPr>
            <a:endParaRPr/>
          </a:p>
          <a:p>
            <a:pPr marL="0" lvl="0" indent="0" algn="l" rtl="0">
              <a:spcBef>
                <a:spcPts val="0"/>
              </a:spcBef>
              <a:spcAft>
                <a:spcPts val="0"/>
              </a:spcAft>
              <a:buNone/>
            </a:pPr>
            <a:r>
              <a:rPr lang="en-US"/>
              <a:t>Jury Reviews - national and international, two opportunities to communicate excellence, international press &amp; they run a best practice competition providing additional amplification</a:t>
            </a:r>
            <a:endParaRPr/>
          </a:p>
          <a:p>
            <a:pPr marL="0" lvl="0" indent="0" algn="l" rtl="0">
              <a:spcBef>
                <a:spcPts val="0"/>
              </a:spcBef>
              <a:spcAft>
                <a:spcPts val="0"/>
              </a:spcAft>
              <a:buNone/>
            </a:pPr>
            <a:endParaRPr/>
          </a:p>
          <a:p>
            <a:pPr marL="0" lvl="0" indent="0" algn="l" rtl="0">
              <a:spcBef>
                <a:spcPts val="0"/>
              </a:spcBef>
              <a:spcAft>
                <a:spcPts val="0"/>
              </a:spcAft>
              <a:buNone/>
            </a:pPr>
            <a:r>
              <a:rPr lang="en-US"/>
              <a:t>Award Season - monitoring of criteria and environment, running of local communications campaigns about the award, about the required educational activities, and then nationally we broadcast information about our sites through various campaigns - BF Americas Week, other award applications, requests from media outlets like expedia, usa today, or travel agencies. </a:t>
            </a:r>
            <a:endParaRPr/>
          </a:p>
        </p:txBody>
      </p:sp>
      <p:sp>
        <p:nvSpPr>
          <p:cNvPr id="181" name="Google Shape;181;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82" name="Google Shape;182;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1" name="Google Shape;201;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02" name="Google Shape;202;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The breadth of the criteria requires several departments and partners to connect in furtherance of broad community goals;</a:t>
            </a:r>
            <a:endParaRPr/>
          </a:p>
          <a:p>
            <a:pPr marL="0" lvl="0" indent="0" algn="l" rtl="0">
              <a:spcBef>
                <a:spcPts val="0"/>
              </a:spcBef>
              <a:spcAft>
                <a:spcPts val="0"/>
              </a:spcAft>
              <a:buNone/>
            </a:pPr>
            <a:endParaRPr/>
          </a:p>
          <a:p>
            <a:pPr marL="0" lvl="0" indent="0" algn="l" rtl="0">
              <a:spcBef>
                <a:spcPts val="0"/>
              </a:spcBef>
              <a:spcAft>
                <a:spcPts val="0"/>
              </a:spcAft>
              <a:buNone/>
            </a:pPr>
            <a:r>
              <a:rPr lang="en-US"/>
              <a:t>preserve local biodiversity and meet state guidance - shirts</a:t>
            </a:r>
            <a:endParaRPr/>
          </a:p>
        </p:txBody>
      </p:sp>
      <p:sp>
        <p:nvSpPr>
          <p:cNvPr id="204" name="Google Shape;204;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05" name="Google Shape;205;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7: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5" name="Google Shape;215;p7: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16" name="Google Shape;216;p7: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7: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looks to use the focus on environmental education to increase environmental literacy as a way to support local ordinances; </a:t>
            </a:r>
            <a:endParaRPr/>
          </a:p>
          <a:p>
            <a:pPr marL="0" lvl="0" indent="0" algn="l" rtl="0">
              <a:spcBef>
                <a:spcPts val="0"/>
              </a:spcBef>
              <a:spcAft>
                <a:spcPts val="0"/>
              </a:spcAft>
              <a:buNone/>
            </a:pPr>
            <a:endParaRPr/>
          </a:p>
          <a:p>
            <a:pPr marL="0" lvl="0" indent="0" algn="l" rtl="0">
              <a:spcBef>
                <a:spcPts val="0"/>
              </a:spcBef>
              <a:spcAft>
                <a:spcPts val="0"/>
              </a:spcAft>
              <a:buNone/>
            </a:pPr>
            <a:r>
              <a:rPr lang="en-US"/>
              <a:t>supports litteracy through a medium that is attractive to youth. fun games mixed with facts about pollution and waste management and actions to help conserve water. </a:t>
            </a:r>
            <a:endParaRPr/>
          </a:p>
        </p:txBody>
      </p:sp>
      <p:sp>
        <p:nvSpPr>
          <p:cNvPr id="218" name="Google Shape;218;p7: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19" name="Google Shape;219;p7: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1" name="Google Shape;231;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1.7.2013</a:t>
            </a:r>
            <a:endParaRPr/>
          </a:p>
        </p:txBody>
      </p:sp>
      <p:sp>
        <p:nvSpPr>
          <p:cNvPr id="232" name="Google Shape;232;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US"/>
              <a:t>and gives coastal management a continuous channel for engaging stories about your work. </a:t>
            </a:r>
            <a:endParaRPr/>
          </a:p>
          <a:p>
            <a:pPr marL="0" lvl="0" indent="0" algn="l" rtl="0">
              <a:spcBef>
                <a:spcPts val="0"/>
              </a:spcBef>
              <a:spcAft>
                <a:spcPts val="0"/>
              </a:spcAft>
              <a:buNone/>
            </a:pPr>
            <a:endParaRPr/>
          </a:p>
          <a:p>
            <a:pPr marL="0" lvl="0" indent="0" algn="l" rtl="0">
              <a:spcBef>
                <a:spcPts val="0"/>
              </a:spcBef>
              <a:spcAft>
                <a:spcPts val="0"/>
              </a:spcAft>
              <a:buNone/>
            </a:pPr>
            <a:r>
              <a:rPr lang="en-US"/>
              <a:t>produced a video to share how management decisions have led to more infrastructure protection, gives multiple opportunities for local engagement on protecting dunes. </a:t>
            </a:r>
            <a:endParaRPr/>
          </a:p>
        </p:txBody>
      </p:sp>
      <p:sp>
        <p:nvSpPr>
          <p:cNvPr id="234" name="Google Shape;234;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235" name="Google Shape;235;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US"/>
              <a:t>several departments and partners to connect in furtherance of broad community goals;</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r>
              <a:rPr lang="en-US"/>
              <a:t>connected to highlight safe recreation - a snorkel the wreck activity which covered how to snorkel safety and respect local species</a:t>
            </a:r>
            <a:endParaRPr/>
          </a:p>
        </p:txBody>
      </p:sp>
      <p:sp>
        <p:nvSpPr>
          <p:cNvPr id="250" name="Google Shape;250;p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9"/>
        <p:cNvGrpSpPr/>
        <p:nvPr/>
      </p:nvGrpSpPr>
      <p:grpSpPr>
        <a:xfrm>
          <a:off x="0" y="0"/>
          <a:ext cx="0" cy="0"/>
          <a:chOff x="0" y="0"/>
          <a:chExt cx="0" cy="0"/>
        </a:xfrm>
      </p:grpSpPr>
      <p:sp>
        <p:nvSpPr>
          <p:cNvPr id="70" name="Google Shape;70;p29"/>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29"/>
          <p:cNvSpPr>
            <a:spLocks noGrp="1"/>
          </p:cNvSpPr>
          <p:nvPr>
            <p:ph type="pic" idx="2"/>
          </p:nvPr>
        </p:nvSpPr>
        <p:spPr>
          <a:xfrm>
            <a:off x="1792288" y="612775"/>
            <a:ext cx="5486400" cy="4114800"/>
          </a:xfrm>
          <a:prstGeom prst="rect">
            <a:avLst/>
          </a:prstGeom>
          <a:noFill/>
          <a:ln>
            <a:noFill/>
          </a:ln>
        </p:spPr>
      </p:sp>
      <p:sp>
        <p:nvSpPr>
          <p:cNvPr id="72" name="Google Shape;72;p29"/>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3" name="Google Shape;73;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6"/>
        <p:cNvGrpSpPr/>
        <p:nvPr/>
      </p:nvGrpSpPr>
      <p:grpSpPr>
        <a:xfrm>
          <a:off x="0" y="0"/>
          <a:ext cx="0" cy="0"/>
          <a:chOff x="0" y="0"/>
          <a:chExt cx="0" cy="0"/>
        </a:xfrm>
      </p:grpSpPr>
      <p:sp>
        <p:nvSpPr>
          <p:cNvPr id="77" name="Google Shape;77;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30"/>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9" name="Google Shape;79;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2"/>
        <p:cNvGrpSpPr/>
        <p:nvPr/>
      </p:nvGrpSpPr>
      <p:grpSpPr>
        <a:xfrm>
          <a:off x="0" y="0"/>
          <a:ext cx="0" cy="0"/>
          <a:chOff x="0" y="0"/>
          <a:chExt cx="0" cy="0"/>
        </a:xfrm>
      </p:grpSpPr>
      <p:sp>
        <p:nvSpPr>
          <p:cNvPr id="83" name="Google Shape;83;p31"/>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31"/>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5" name="Google Shape;8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2_Custom Layout">
  <p:cSld name="22_Custom Layout">
    <p:spTree>
      <p:nvGrpSpPr>
        <p:cNvPr id="1" name="Shape 19"/>
        <p:cNvGrpSpPr/>
        <p:nvPr/>
      </p:nvGrpSpPr>
      <p:grpSpPr>
        <a:xfrm>
          <a:off x="0" y="0"/>
          <a:ext cx="0" cy="0"/>
          <a:chOff x="0" y="0"/>
          <a:chExt cx="0" cy="0"/>
        </a:xfrm>
      </p:grpSpPr>
      <p:sp>
        <p:nvSpPr>
          <p:cNvPr id="20" name="Google Shape;20;p21"/>
          <p:cNvSpPr>
            <a:spLocks noGrp="1"/>
          </p:cNvSpPr>
          <p:nvPr>
            <p:ph type="pic" idx="2"/>
          </p:nvPr>
        </p:nvSpPr>
        <p:spPr>
          <a:xfrm>
            <a:off x="1487396" y="6495346"/>
            <a:ext cx="2760000" cy="2773200"/>
          </a:xfrm>
          <a:prstGeom prst="rect">
            <a:avLst/>
          </a:prstGeom>
          <a:solidFill>
            <a:schemeClr val="lt1"/>
          </a:solidFill>
          <a:ln>
            <a:noFill/>
          </a:ln>
        </p:spPr>
      </p:sp>
      <p:sp>
        <p:nvSpPr>
          <p:cNvPr id="21" name="Google Shape;21;p21"/>
          <p:cNvSpPr>
            <a:spLocks noGrp="1"/>
          </p:cNvSpPr>
          <p:nvPr>
            <p:ph type="pic" idx="3"/>
          </p:nvPr>
        </p:nvSpPr>
        <p:spPr>
          <a:xfrm>
            <a:off x="4742534" y="6495346"/>
            <a:ext cx="2760000" cy="2773200"/>
          </a:xfrm>
          <a:prstGeom prst="rect">
            <a:avLst/>
          </a:prstGeom>
          <a:solidFill>
            <a:schemeClr val="lt1"/>
          </a:solidFill>
          <a:ln>
            <a:noFill/>
          </a:ln>
        </p:spPr>
      </p:sp>
      <p:sp>
        <p:nvSpPr>
          <p:cNvPr id="22" name="Google Shape;22;p21"/>
          <p:cNvSpPr>
            <a:spLocks noGrp="1"/>
          </p:cNvSpPr>
          <p:nvPr>
            <p:ph type="pic" idx="4"/>
          </p:nvPr>
        </p:nvSpPr>
        <p:spPr>
          <a:xfrm>
            <a:off x="8968559" y="1543050"/>
            <a:ext cx="5788800" cy="4952400"/>
          </a:xfrm>
          <a:prstGeom prst="rect">
            <a:avLst/>
          </a:prstGeom>
          <a:solidFill>
            <a:schemeClr val="lt1"/>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3"/>
        <p:cNvGrpSpPr/>
        <p:nvPr/>
      </p:nvGrpSpPr>
      <p:grpSpPr>
        <a:xfrm>
          <a:off x="0" y="0"/>
          <a:ext cx="0" cy="0"/>
          <a:chOff x="0" y="0"/>
          <a:chExt cx="0" cy="0"/>
        </a:xfrm>
      </p:grpSpPr>
      <p:sp>
        <p:nvSpPr>
          <p:cNvPr id="24" name="Google Shape;24;p2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2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6" name="Google Shape;26;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2" name="Google Shape;3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2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2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8" name="Google Shape;3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1"/>
        <p:cNvGrpSpPr/>
        <p:nvPr/>
      </p:nvGrpSpPr>
      <p:grpSpPr>
        <a:xfrm>
          <a:off x="0" y="0"/>
          <a:ext cx="0" cy="0"/>
          <a:chOff x="0" y="0"/>
          <a:chExt cx="0" cy="0"/>
        </a:xfrm>
      </p:grpSpPr>
      <p:sp>
        <p:nvSpPr>
          <p:cNvPr id="42" name="Google Shape;4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4" name="Google Shape;44;p2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5" name="Google Shape;45;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8"/>
        <p:cNvGrpSpPr/>
        <p:nvPr/>
      </p:nvGrpSpPr>
      <p:grpSpPr>
        <a:xfrm>
          <a:off x="0" y="0"/>
          <a:ext cx="0" cy="0"/>
          <a:chOff x="0" y="0"/>
          <a:chExt cx="0" cy="0"/>
        </a:xfrm>
      </p:grpSpPr>
      <p:sp>
        <p:nvSpPr>
          <p:cNvPr id="49" name="Google Shape;49;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1" name="Google Shape;51;p2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2" name="Google Shape;52;p2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3" name="Google Shape;53;p2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4" name="Google Shape;5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7"/>
        <p:cNvGrpSpPr/>
        <p:nvPr/>
      </p:nvGrpSpPr>
      <p:grpSpPr>
        <a:xfrm>
          <a:off x="0" y="0"/>
          <a:ext cx="0" cy="0"/>
          <a:chOff x="0" y="0"/>
          <a:chExt cx="0" cy="0"/>
        </a:xfrm>
      </p:grpSpPr>
      <p:sp>
        <p:nvSpPr>
          <p:cNvPr id="58" name="Google Shape;5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2"/>
        <p:cNvGrpSpPr/>
        <p:nvPr/>
      </p:nvGrpSpPr>
      <p:grpSpPr>
        <a:xfrm>
          <a:off x="0" y="0"/>
          <a:ext cx="0" cy="0"/>
          <a:chOff x="0" y="0"/>
          <a:chExt cx="0" cy="0"/>
        </a:xfrm>
      </p:grpSpPr>
      <p:sp>
        <p:nvSpPr>
          <p:cNvPr id="63" name="Google Shape;63;p2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2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5" name="Google Shape;65;p2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6" name="Google Shape;6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34.png"/><Relationship Id="rId7"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jpe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34.png"/><Relationship Id="rId7" Type="http://schemas.openxmlformats.org/officeDocument/2006/relationships/image" Target="../media/image44.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9" Type="http://schemas.openxmlformats.org/officeDocument/2006/relationships/image" Target="../media/image46.jpe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
          <p:cNvSpPr/>
          <p:nvPr/>
        </p:nvSpPr>
        <p:spPr>
          <a:xfrm>
            <a:off x="0" y="6876138"/>
            <a:ext cx="18288000" cy="3410862"/>
          </a:xfrm>
          <a:prstGeom prst="rect">
            <a:avLst/>
          </a:pr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
          <p:cNvSpPr txBox="1"/>
          <p:nvPr/>
        </p:nvSpPr>
        <p:spPr>
          <a:xfrm>
            <a:off x="1243879" y="7244187"/>
            <a:ext cx="16351699" cy="1697990"/>
          </a:xfrm>
          <a:prstGeom prst="rect">
            <a:avLst/>
          </a:prstGeom>
          <a:noFill/>
          <a:ln>
            <a:noFill/>
          </a:ln>
        </p:spPr>
        <p:txBody>
          <a:bodyPr spcFirstLastPara="1" wrap="square" lIns="0" tIns="0" rIns="0" bIns="0" anchor="t" anchorCtr="0">
            <a:spAutoFit/>
          </a:bodyPr>
          <a:lstStyle/>
          <a:p>
            <a:pPr marL="0" marR="0" lvl="0" indent="0" algn="r" rtl="0">
              <a:lnSpc>
                <a:spcPct val="112003"/>
              </a:lnSpc>
              <a:spcBef>
                <a:spcPts val="0"/>
              </a:spcBef>
              <a:spcAft>
                <a:spcPts val="0"/>
              </a:spcAft>
              <a:buNone/>
            </a:pPr>
            <a:r>
              <a:rPr lang="en-US" sz="3999" b="1">
                <a:solidFill>
                  <a:srgbClr val="FFFFFF"/>
                </a:solidFill>
                <a:latin typeface="Lato Black"/>
                <a:ea typeface="Lato Black"/>
                <a:cs typeface="Lato Black"/>
                <a:sym typeface="Lato Black"/>
              </a:rPr>
              <a:t>PRESERVING, PROTECTING, AND ENHANCING PRODUCTIVE COASTS: THE BLUE FLAG FRAMEWORK FOR STORYTELLING</a:t>
            </a:r>
            <a:endParaRPr/>
          </a:p>
        </p:txBody>
      </p:sp>
      <p:sp>
        <p:nvSpPr>
          <p:cNvPr id="98" name="Google Shape;98;p1"/>
          <p:cNvSpPr txBox="1"/>
          <p:nvPr/>
        </p:nvSpPr>
        <p:spPr>
          <a:xfrm>
            <a:off x="7028405" y="8994686"/>
            <a:ext cx="10567174" cy="905510"/>
          </a:xfrm>
          <a:prstGeom prst="rect">
            <a:avLst/>
          </a:prstGeom>
          <a:noFill/>
          <a:ln>
            <a:noFill/>
          </a:ln>
        </p:spPr>
        <p:txBody>
          <a:bodyPr spcFirstLastPara="1" wrap="square" lIns="0" tIns="0" rIns="0" bIns="0" anchor="t" anchorCtr="0">
            <a:spAutoFit/>
          </a:bodyPr>
          <a:lstStyle/>
          <a:p>
            <a:pPr marL="0" marR="0" lvl="0" indent="0" algn="r" rtl="0">
              <a:lnSpc>
                <a:spcPct val="140000"/>
              </a:lnSpc>
              <a:spcBef>
                <a:spcPts val="0"/>
              </a:spcBef>
              <a:spcAft>
                <a:spcPts val="0"/>
              </a:spcAft>
              <a:buNone/>
            </a:pPr>
            <a:r>
              <a:rPr lang="en-US" sz="2600">
                <a:solidFill>
                  <a:srgbClr val="FFFFFF"/>
                </a:solidFill>
                <a:latin typeface="Lato Light"/>
                <a:ea typeface="Lato Light"/>
                <a:cs typeface="Lato Light"/>
                <a:sym typeface="Lato Light"/>
              </a:rPr>
              <a:t>Presented by the American Shore and Beach Preservation Association</a:t>
            </a:r>
            <a:endParaRPr/>
          </a:p>
          <a:p>
            <a:pPr marL="0" marR="0" lvl="0" indent="0" algn="r" rtl="0">
              <a:lnSpc>
                <a:spcPct val="140000"/>
              </a:lnSpc>
              <a:spcBef>
                <a:spcPts val="0"/>
              </a:spcBef>
              <a:spcAft>
                <a:spcPts val="0"/>
              </a:spcAft>
              <a:buNone/>
            </a:pPr>
            <a:r>
              <a:rPr lang="en-US" sz="2600">
                <a:solidFill>
                  <a:srgbClr val="FFFFFF"/>
                </a:solidFill>
                <a:latin typeface="Lato Light"/>
                <a:ea typeface="Lato Light"/>
                <a:cs typeface="Lato Light"/>
                <a:sym typeface="Lato Light"/>
              </a:rPr>
              <a:t>Annie Mercer, Program Coordinator</a:t>
            </a:r>
            <a:endParaRPr/>
          </a:p>
        </p:txBody>
      </p:sp>
      <p:sp>
        <p:nvSpPr>
          <p:cNvPr id="99" name="Google Shape;99;p1"/>
          <p:cNvSpPr/>
          <p:nvPr/>
        </p:nvSpPr>
        <p:spPr>
          <a:xfrm flipH="1">
            <a:off x="0" y="0"/>
            <a:ext cx="18448077" cy="6896403"/>
          </a:xfrm>
          <a:custGeom>
            <a:avLst/>
            <a:gdLst/>
            <a:ahLst/>
            <a:cxnLst/>
            <a:rect l="l" t="t" r="r" b="b"/>
            <a:pathLst>
              <a:path w="18448077" h="6896403" extrusionOk="0">
                <a:moveTo>
                  <a:pt x="18448077" y="0"/>
                </a:moveTo>
                <a:lnTo>
                  <a:pt x="0" y="0"/>
                </a:lnTo>
                <a:lnTo>
                  <a:pt x="0" y="6896403"/>
                </a:lnTo>
                <a:lnTo>
                  <a:pt x="18448077" y="6896403"/>
                </a:lnTo>
                <a:lnTo>
                  <a:pt x="18448077"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0" name="Google Shape;100;p1"/>
          <p:cNvGrpSpPr/>
          <p:nvPr/>
        </p:nvGrpSpPr>
        <p:grpSpPr>
          <a:xfrm>
            <a:off x="1028700" y="-653369"/>
            <a:ext cx="6716664" cy="3364138"/>
            <a:chOff x="0" y="0"/>
            <a:chExt cx="8955552" cy="4485518"/>
          </a:xfrm>
        </p:grpSpPr>
        <p:sp>
          <p:nvSpPr>
            <p:cNvPr id="101" name="Google Shape;101;p1"/>
            <p:cNvSpPr/>
            <p:nvPr/>
          </p:nvSpPr>
          <p:spPr>
            <a:xfrm>
              <a:off x="0" y="0"/>
              <a:ext cx="8955552" cy="4485518"/>
            </a:xfrm>
            <a:prstGeom prst="rect">
              <a:avLst/>
            </a:pr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
            <p:cNvSpPr txBox="1"/>
            <p:nvPr/>
          </p:nvSpPr>
          <p:spPr>
            <a:xfrm>
              <a:off x="775231" y="1647484"/>
              <a:ext cx="7289074" cy="209867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3000">
                  <a:solidFill>
                    <a:srgbClr val="FFFFFF"/>
                  </a:solidFill>
                  <a:latin typeface="Montserrat"/>
                  <a:ea typeface="Montserrat"/>
                  <a:cs typeface="Montserrat"/>
                  <a:sym typeface="Montserrat"/>
                </a:rPr>
                <a:t>EDUCATION, SUSTAINABILITY, AND </a:t>
              </a:r>
              <a:endParaRPr/>
            </a:p>
            <a:p>
              <a:pPr marL="0" marR="0" lvl="0" indent="0" algn="l" rtl="0">
                <a:lnSpc>
                  <a:spcPct val="140000"/>
                </a:lnSpc>
                <a:spcBef>
                  <a:spcPts val="0"/>
                </a:spcBef>
                <a:spcAft>
                  <a:spcPts val="0"/>
                </a:spcAft>
                <a:buNone/>
              </a:pPr>
              <a:r>
                <a:rPr lang="en-US" sz="3000">
                  <a:solidFill>
                    <a:srgbClr val="FFFFFF"/>
                  </a:solidFill>
                  <a:latin typeface="Montserrat"/>
                  <a:ea typeface="Montserrat"/>
                  <a:cs typeface="Montserrat"/>
                  <a:sym typeface="Montserrat"/>
                </a:rPr>
                <a:t>TOURISM</a:t>
              </a: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263"/>
        <p:cNvGrpSpPr/>
        <p:nvPr/>
      </p:nvGrpSpPr>
      <p:grpSpPr>
        <a:xfrm>
          <a:off x="0" y="0"/>
          <a:ext cx="0" cy="0"/>
          <a:chOff x="0" y="0"/>
          <a:chExt cx="0" cy="0"/>
        </a:xfrm>
      </p:grpSpPr>
      <p:sp>
        <p:nvSpPr>
          <p:cNvPr id="264" name="Google Shape;264;p10"/>
          <p:cNvSpPr/>
          <p:nvPr/>
        </p:nvSpPr>
        <p:spPr>
          <a:xfrm>
            <a:off x="10709479" y="-1"/>
            <a:ext cx="7578521" cy="1028700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0"/>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266" name="Google Shape;266;p10"/>
          <p:cNvSpPr txBox="1"/>
          <p:nvPr/>
        </p:nvSpPr>
        <p:spPr>
          <a:xfrm>
            <a:off x="1028700" y="2409520"/>
            <a:ext cx="7332131" cy="1173480"/>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Water Safety Events with Ocean Rescue</a:t>
            </a:r>
            <a:endParaRPr/>
          </a:p>
        </p:txBody>
      </p:sp>
      <p:sp>
        <p:nvSpPr>
          <p:cNvPr id="267" name="Google Shape;267;p10"/>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66CC"/>
                </a:solidFill>
                <a:latin typeface="Lato"/>
                <a:ea typeface="Lato"/>
                <a:cs typeface="Lato"/>
                <a:sym typeface="Lato"/>
              </a:rPr>
              <a:t>Protect</a:t>
            </a:r>
            <a:endParaRPr/>
          </a:p>
        </p:txBody>
      </p:sp>
      <p:sp>
        <p:nvSpPr>
          <p:cNvPr id="268" name="Google Shape;268;p10"/>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sp>
        <p:nvSpPr>
          <p:cNvPr id="269" name="Google Shape;269;p10"/>
          <p:cNvSpPr txBox="1"/>
          <p:nvPr/>
        </p:nvSpPr>
        <p:spPr>
          <a:xfrm>
            <a:off x="1028700" y="44180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Litteracy</a:t>
            </a:r>
            <a:endParaRPr/>
          </a:p>
        </p:txBody>
      </p:sp>
      <p:sp>
        <p:nvSpPr>
          <p:cNvPr id="270" name="Google Shape;270;p10"/>
          <p:cNvSpPr txBox="1"/>
          <p:nvPr/>
        </p:nvSpPr>
        <p:spPr>
          <a:xfrm>
            <a:off x="1028700" y="5054778"/>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Microplastic Inventories</a:t>
            </a:r>
            <a:endParaRPr/>
          </a:p>
        </p:txBody>
      </p:sp>
      <p:pic>
        <p:nvPicPr>
          <p:cNvPr id="271" name="Google Shape;271;p10" descr="Two people sitting on a beach&#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956718" y="1730443"/>
            <a:ext cx="7102719" cy="8439656"/>
          </a:xfrm>
          <a:prstGeom prst="rect">
            <a:avLst/>
          </a:prstGeom>
          <a:solidFill>
            <a:srgbClr val="ECECEC"/>
          </a:solidFill>
          <a:ln w="88900" cap="sq" cmpd="sng">
            <a:solidFill>
              <a:schemeClr val="dk2"/>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275"/>
        <p:cNvGrpSpPr/>
        <p:nvPr/>
      </p:nvGrpSpPr>
      <p:grpSpPr>
        <a:xfrm>
          <a:off x="0" y="0"/>
          <a:ext cx="0" cy="0"/>
          <a:chOff x="0" y="0"/>
          <a:chExt cx="0" cy="0"/>
        </a:xfrm>
      </p:grpSpPr>
      <p:sp>
        <p:nvSpPr>
          <p:cNvPr id="276" name="Google Shape;276;p11"/>
          <p:cNvSpPr/>
          <p:nvPr/>
        </p:nvSpPr>
        <p:spPr>
          <a:xfrm>
            <a:off x="10709479" y="-1"/>
            <a:ext cx="7578521" cy="1028700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7" name="Google Shape;277;p11"/>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278" name="Google Shape;278;p11"/>
          <p:cNvSpPr txBox="1"/>
          <p:nvPr/>
        </p:nvSpPr>
        <p:spPr>
          <a:xfrm>
            <a:off x="1028700" y="2409520"/>
            <a:ext cx="7332131" cy="1173480"/>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Water Safety Events with Ocean Rescue</a:t>
            </a:r>
            <a:endParaRPr/>
          </a:p>
        </p:txBody>
      </p:sp>
      <p:sp>
        <p:nvSpPr>
          <p:cNvPr id="279" name="Google Shape;279;p11"/>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66CC"/>
                </a:solidFill>
                <a:latin typeface="Lato"/>
                <a:ea typeface="Lato"/>
                <a:cs typeface="Lato"/>
                <a:sym typeface="Lato"/>
              </a:rPr>
              <a:t>Protect</a:t>
            </a:r>
            <a:endParaRPr/>
          </a:p>
        </p:txBody>
      </p:sp>
      <p:sp>
        <p:nvSpPr>
          <p:cNvPr id="280" name="Google Shape;280;p11"/>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sp>
        <p:nvSpPr>
          <p:cNvPr id="281" name="Google Shape;281;p11"/>
          <p:cNvSpPr txBox="1"/>
          <p:nvPr/>
        </p:nvSpPr>
        <p:spPr>
          <a:xfrm>
            <a:off x="1028700" y="44180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Litteracy</a:t>
            </a:r>
            <a:endParaRPr/>
          </a:p>
        </p:txBody>
      </p:sp>
      <p:sp>
        <p:nvSpPr>
          <p:cNvPr id="282" name="Google Shape;282;p11"/>
          <p:cNvSpPr txBox="1"/>
          <p:nvPr/>
        </p:nvSpPr>
        <p:spPr>
          <a:xfrm>
            <a:off x="1028700" y="7832750"/>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Marine Protected Areas in CA</a:t>
            </a:r>
            <a:endParaRPr/>
          </a:p>
        </p:txBody>
      </p:sp>
      <p:sp>
        <p:nvSpPr>
          <p:cNvPr id="283" name="Google Shape;283;p11"/>
          <p:cNvSpPr txBox="1"/>
          <p:nvPr/>
        </p:nvSpPr>
        <p:spPr>
          <a:xfrm>
            <a:off x="1028700" y="7128535"/>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Resilience</a:t>
            </a:r>
            <a:endParaRPr/>
          </a:p>
        </p:txBody>
      </p:sp>
      <p:sp>
        <p:nvSpPr>
          <p:cNvPr id="284" name="Google Shape;284;p11"/>
          <p:cNvSpPr txBox="1"/>
          <p:nvPr/>
        </p:nvSpPr>
        <p:spPr>
          <a:xfrm>
            <a:off x="1028700" y="5054778"/>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Microplastic Inventories</a:t>
            </a:r>
            <a:endParaRPr/>
          </a:p>
        </p:txBody>
      </p:sp>
      <p:pic>
        <p:nvPicPr>
          <p:cNvPr id="285" name="Google Shape;285;p11" descr="A map of a beach&#10;&#10;AI-generated content may be incorrect."/>
          <p:cNvPicPr preferRelativeResize="0"/>
          <p:nvPr/>
        </p:nvPicPr>
        <p:blipFill rotWithShape="1">
          <a:blip r:embed="rId3">
            <a:alphaModFix/>
          </a:blip>
          <a:srcRect/>
          <a:stretch/>
        </p:blipFill>
        <p:spPr>
          <a:xfrm>
            <a:off x="9753600" y="1734600"/>
            <a:ext cx="7772400" cy="7052031"/>
          </a:xfrm>
          <a:prstGeom prst="rect">
            <a:avLst/>
          </a:prstGeom>
          <a:noFill/>
          <a:ln w="38100" cap="flat" cmpd="sng">
            <a:solidFill>
              <a:srgbClr val="FFC000"/>
            </a:solidFill>
            <a:prstDash val="solid"/>
            <a:round/>
            <a:headEnd type="none" w="sm" len="sm"/>
            <a:tailEnd type="none" w="sm" len="sm"/>
          </a:ln>
        </p:spPr>
      </p:pic>
      <p:pic>
        <p:nvPicPr>
          <p:cNvPr id="286" name="Google Shape;286;p11" title="MPA Language.jpe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184499" y="2638704"/>
            <a:ext cx="6766052" cy="7527863"/>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290"/>
        <p:cNvGrpSpPr/>
        <p:nvPr/>
      </p:nvGrpSpPr>
      <p:grpSpPr>
        <a:xfrm>
          <a:off x="0" y="0"/>
          <a:ext cx="0" cy="0"/>
          <a:chOff x="0" y="0"/>
          <a:chExt cx="0" cy="0"/>
        </a:xfrm>
      </p:grpSpPr>
      <p:sp>
        <p:nvSpPr>
          <p:cNvPr id="291" name="Google Shape;291;p12"/>
          <p:cNvSpPr/>
          <p:nvPr/>
        </p:nvSpPr>
        <p:spPr>
          <a:xfrm>
            <a:off x="10709479" y="1"/>
            <a:ext cx="7718504" cy="10287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12"/>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293" name="Google Shape;293;p12"/>
          <p:cNvSpPr txBox="1"/>
          <p:nvPr/>
        </p:nvSpPr>
        <p:spPr>
          <a:xfrm>
            <a:off x="1028700" y="2470480"/>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Dune Restoration in Boca Raton</a:t>
            </a:r>
            <a:endParaRPr/>
          </a:p>
        </p:txBody>
      </p:sp>
      <p:sp>
        <p:nvSpPr>
          <p:cNvPr id="294" name="Google Shape;294;p12"/>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66CC"/>
                </a:solidFill>
                <a:latin typeface="Lato"/>
                <a:ea typeface="Lato"/>
                <a:cs typeface="Lato"/>
                <a:sym typeface="Lato"/>
              </a:rPr>
              <a:t>Enhance</a:t>
            </a:r>
            <a:endParaRPr/>
          </a:p>
        </p:txBody>
      </p:sp>
      <p:sp>
        <p:nvSpPr>
          <p:cNvPr id="295" name="Google Shape;295;p12"/>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pic>
        <p:nvPicPr>
          <p:cNvPr id="296" name="Google Shape;296;p12" title="planting_6.png"/>
          <p:cNvPicPr preferRelativeResize="0"/>
          <p:nvPr/>
        </p:nvPicPr>
        <p:blipFill rotWithShape="1">
          <a:blip r:embed="rId3">
            <a:alphaModFix/>
          </a:blip>
          <a:srcRect/>
          <a:stretch/>
        </p:blipFill>
        <p:spPr>
          <a:xfrm>
            <a:off x="8839200" y="1943101"/>
            <a:ext cx="8491781" cy="7688320"/>
          </a:xfrm>
          <a:prstGeom prst="rect">
            <a:avLst/>
          </a:prstGeom>
          <a:noFill/>
          <a:ln w="38100" cap="flat" cmpd="sng">
            <a:solidFill>
              <a:srgbClr val="2D338D"/>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300"/>
        <p:cNvGrpSpPr/>
        <p:nvPr/>
      </p:nvGrpSpPr>
      <p:grpSpPr>
        <a:xfrm>
          <a:off x="0" y="0"/>
          <a:ext cx="0" cy="0"/>
          <a:chOff x="0" y="0"/>
          <a:chExt cx="0" cy="0"/>
        </a:xfrm>
      </p:grpSpPr>
      <p:sp>
        <p:nvSpPr>
          <p:cNvPr id="301" name="Google Shape;301;p13"/>
          <p:cNvSpPr/>
          <p:nvPr/>
        </p:nvSpPr>
        <p:spPr>
          <a:xfrm>
            <a:off x="10709479" y="1"/>
            <a:ext cx="7718504" cy="10287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2" name="Google Shape;302;p13"/>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303" name="Google Shape;303;p13"/>
          <p:cNvSpPr txBox="1"/>
          <p:nvPr/>
        </p:nvSpPr>
        <p:spPr>
          <a:xfrm>
            <a:off x="1028700" y="2470480"/>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Dune Restoration in Boca Raton</a:t>
            </a:r>
            <a:endParaRPr/>
          </a:p>
        </p:txBody>
      </p:sp>
      <p:sp>
        <p:nvSpPr>
          <p:cNvPr id="304" name="Google Shape;304;p13"/>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66CC"/>
                </a:solidFill>
                <a:latin typeface="Lato"/>
                <a:ea typeface="Lato"/>
                <a:cs typeface="Lato"/>
                <a:sym typeface="Lato"/>
              </a:rPr>
              <a:t>Enhance</a:t>
            </a:r>
            <a:endParaRPr/>
          </a:p>
        </p:txBody>
      </p:sp>
      <p:sp>
        <p:nvSpPr>
          <p:cNvPr id="305" name="Google Shape;305;p13"/>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sp>
        <p:nvSpPr>
          <p:cNvPr id="306" name="Google Shape;306;p13"/>
          <p:cNvSpPr txBox="1"/>
          <p:nvPr/>
        </p:nvSpPr>
        <p:spPr>
          <a:xfrm>
            <a:off x="1028700" y="44180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Litteracy</a:t>
            </a:r>
            <a:endParaRPr/>
          </a:p>
        </p:txBody>
      </p:sp>
      <p:sp>
        <p:nvSpPr>
          <p:cNvPr id="307" name="Google Shape;307;p13"/>
          <p:cNvSpPr txBox="1"/>
          <p:nvPr/>
        </p:nvSpPr>
        <p:spPr>
          <a:xfrm>
            <a:off x="1028700" y="5179449"/>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Water Quality Results at Site</a:t>
            </a:r>
            <a:endParaRPr/>
          </a:p>
        </p:txBody>
      </p:sp>
      <p:pic>
        <p:nvPicPr>
          <p:cNvPr id="308" name="Google Shape;308;p13" descr="A blue and white sign with text and images&#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753600" y="2083824"/>
            <a:ext cx="7772400" cy="5829300"/>
          </a:xfrm>
          <a:prstGeom prst="rect">
            <a:avLst/>
          </a:prstGeom>
          <a:solidFill>
            <a:srgbClr val="ECECEC"/>
          </a:solidFill>
          <a:ln w="38100" cap="sq" cmpd="sng">
            <a:solidFill>
              <a:srgbClr val="FFC000"/>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309" name="Google Shape;309;p13" descr="A sign from a ceiling&#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9173547" y="4103757"/>
            <a:ext cx="7772400" cy="5829300"/>
          </a:xfrm>
          <a:prstGeom prst="rect">
            <a:avLst/>
          </a:prstGeom>
          <a:solidFill>
            <a:srgbClr val="ECECEC"/>
          </a:solidFill>
          <a:ln w="38100" cap="sq" cmpd="sng">
            <a:solidFill>
              <a:schemeClr val="dk2"/>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313"/>
        <p:cNvGrpSpPr/>
        <p:nvPr/>
      </p:nvGrpSpPr>
      <p:grpSpPr>
        <a:xfrm>
          <a:off x="0" y="0"/>
          <a:ext cx="0" cy="0"/>
          <a:chOff x="0" y="0"/>
          <a:chExt cx="0" cy="0"/>
        </a:xfrm>
      </p:grpSpPr>
      <p:sp>
        <p:nvSpPr>
          <p:cNvPr id="314" name="Google Shape;314;p14"/>
          <p:cNvSpPr/>
          <p:nvPr/>
        </p:nvSpPr>
        <p:spPr>
          <a:xfrm>
            <a:off x="10569496" y="-17884"/>
            <a:ext cx="7718504" cy="10287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15" name="Google Shape;315;p14"/>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316" name="Google Shape;316;p14"/>
          <p:cNvSpPr txBox="1"/>
          <p:nvPr/>
        </p:nvSpPr>
        <p:spPr>
          <a:xfrm>
            <a:off x="1028700" y="2470480"/>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Dune Restoration in Boca Raton</a:t>
            </a:r>
            <a:endParaRPr/>
          </a:p>
        </p:txBody>
      </p:sp>
      <p:sp>
        <p:nvSpPr>
          <p:cNvPr id="317" name="Google Shape;317;p14"/>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70C0"/>
                </a:solidFill>
                <a:latin typeface="Lato"/>
                <a:ea typeface="Lato"/>
                <a:cs typeface="Lato"/>
                <a:sym typeface="Lato"/>
              </a:rPr>
              <a:t>Enhance</a:t>
            </a:r>
            <a:endParaRPr/>
          </a:p>
        </p:txBody>
      </p:sp>
      <p:sp>
        <p:nvSpPr>
          <p:cNvPr id="318" name="Google Shape;318;p14"/>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sp>
        <p:nvSpPr>
          <p:cNvPr id="319" name="Google Shape;319;p14"/>
          <p:cNvSpPr txBox="1"/>
          <p:nvPr/>
        </p:nvSpPr>
        <p:spPr>
          <a:xfrm>
            <a:off x="1028700" y="44180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Litteracy</a:t>
            </a:r>
            <a:endParaRPr/>
          </a:p>
        </p:txBody>
      </p:sp>
      <p:sp>
        <p:nvSpPr>
          <p:cNvPr id="320" name="Google Shape;320;p14"/>
          <p:cNvSpPr txBox="1"/>
          <p:nvPr/>
        </p:nvSpPr>
        <p:spPr>
          <a:xfrm>
            <a:off x="1028700" y="5179449"/>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Water Quality Results at Site</a:t>
            </a:r>
            <a:endParaRPr/>
          </a:p>
        </p:txBody>
      </p:sp>
      <p:sp>
        <p:nvSpPr>
          <p:cNvPr id="321" name="Google Shape;321;p14"/>
          <p:cNvSpPr txBox="1"/>
          <p:nvPr/>
        </p:nvSpPr>
        <p:spPr>
          <a:xfrm>
            <a:off x="1028700" y="7128535"/>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Resilience</a:t>
            </a:r>
            <a:endParaRPr/>
          </a:p>
        </p:txBody>
      </p:sp>
      <p:sp>
        <p:nvSpPr>
          <p:cNvPr id="322" name="Google Shape;322;p14"/>
          <p:cNvSpPr txBox="1"/>
          <p:nvPr/>
        </p:nvSpPr>
        <p:spPr>
          <a:xfrm>
            <a:off x="1028700" y="7889900"/>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Citizen Science for Management</a:t>
            </a:r>
            <a:endParaRPr/>
          </a:p>
        </p:txBody>
      </p:sp>
      <p:pic>
        <p:nvPicPr>
          <p:cNvPr id="323" name="Google Shape;323;p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9298733" y="1798038"/>
            <a:ext cx="7924800" cy="8200849"/>
          </a:xfrm>
          <a:prstGeom prst="rect">
            <a:avLst/>
          </a:prstGeom>
          <a:noFill/>
          <a:ln w="38100" cap="flat" cmpd="sng">
            <a:solidFill>
              <a:srgbClr val="004578"/>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7"/>
        <p:cNvGrpSpPr/>
        <p:nvPr/>
      </p:nvGrpSpPr>
      <p:grpSpPr>
        <a:xfrm>
          <a:off x="0" y="0"/>
          <a:ext cx="0" cy="0"/>
          <a:chOff x="0" y="0"/>
          <a:chExt cx="0" cy="0"/>
        </a:xfrm>
      </p:grpSpPr>
      <p:sp>
        <p:nvSpPr>
          <p:cNvPr id="328" name="Google Shape;328;p18"/>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29" name="Google Shape;329;p18"/>
          <p:cNvSpPr/>
          <p:nvPr/>
        </p:nvSpPr>
        <p:spPr>
          <a:xfrm>
            <a:off x="1865888" y="2163342"/>
            <a:ext cx="4554038" cy="5960317"/>
          </a:xfrm>
          <a:custGeom>
            <a:avLst/>
            <a:gdLst/>
            <a:ahLst/>
            <a:cxnLst/>
            <a:rect l="l" t="t" r="r" b="b"/>
            <a:pathLst>
              <a:path w="3525957" h="4614767" extrusionOk="0">
                <a:moveTo>
                  <a:pt x="3401497" y="4614767"/>
                </a:moveTo>
                <a:lnTo>
                  <a:pt x="124460" y="4614767"/>
                </a:lnTo>
                <a:cubicBezTo>
                  <a:pt x="55880" y="4614767"/>
                  <a:pt x="0" y="4558887"/>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0" name="Google Shape;330;p18"/>
          <p:cNvSpPr/>
          <p:nvPr/>
        </p:nvSpPr>
        <p:spPr>
          <a:xfrm>
            <a:off x="6866981" y="2163342"/>
            <a:ext cx="4554038" cy="5960317"/>
          </a:xfrm>
          <a:custGeom>
            <a:avLst/>
            <a:gdLst/>
            <a:ahLst/>
            <a:cxnLst/>
            <a:rect l="l" t="t" r="r" b="b"/>
            <a:pathLst>
              <a:path w="3525957" h="4614767" extrusionOk="0">
                <a:moveTo>
                  <a:pt x="3401497" y="4614767"/>
                </a:moveTo>
                <a:lnTo>
                  <a:pt x="124460" y="4614767"/>
                </a:lnTo>
                <a:cubicBezTo>
                  <a:pt x="55880" y="4614767"/>
                  <a:pt x="0" y="4558887"/>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1" name="Google Shape;331;p18"/>
          <p:cNvSpPr/>
          <p:nvPr/>
        </p:nvSpPr>
        <p:spPr>
          <a:xfrm>
            <a:off x="11868075" y="2163342"/>
            <a:ext cx="4554038" cy="5960317"/>
          </a:xfrm>
          <a:custGeom>
            <a:avLst/>
            <a:gdLst/>
            <a:ahLst/>
            <a:cxnLst/>
            <a:rect l="l" t="t" r="r" b="b"/>
            <a:pathLst>
              <a:path w="3525957" h="4614767" extrusionOk="0">
                <a:moveTo>
                  <a:pt x="3401497" y="4614767"/>
                </a:moveTo>
                <a:lnTo>
                  <a:pt x="124460" y="4614767"/>
                </a:lnTo>
                <a:cubicBezTo>
                  <a:pt x="55880" y="4614767"/>
                  <a:pt x="0" y="4558887"/>
                  <a:pt x="0" y="4490307"/>
                </a:cubicBezTo>
                <a:lnTo>
                  <a:pt x="0" y="124460"/>
                </a:lnTo>
                <a:cubicBezTo>
                  <a:pt x="0" y="55880"/>
                  <a:pt x="55880" y="0"/>
                  <a:pt x="124460" y="0"/>
                </a:cubicBezTo>
                <a:lnTo>
                  <a:pt x="3401497" y="0"/>
                </a:lnTo>
                <a:cubicBezTo>
                  <a:pt x="3470077" y="0"/>
                  <a:pt x="3525957" y="55880"/>
                  <a:pt x="3525957" y="124460"/>
                </a:cubicBezTo>
                <a:lnTo>
                  <a:pt x="3525957" y="4490307"/>
                </a:lnTo>
                <a:cubicBezTo>
                  <a:pt x="3525957" y="4558887"/>
                  <a:pt x="3470077" y="4614767"/>
                  <a:pt x="3401497" y="4614767"/>
                </a:cubicBezTo>
                <a:close/>
              </a:path>
            </a:pathLst>
          </a:cu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332" name="Google Shape;332;p18"/>
          <p:cNvPicPr preferRelativeResize="0"/>
          <p:nvPr/>
        </p:nvPicPr>
        <p:blipFill rotWithShape="1">
          <a:blip r:embed="rId4">
            <a:alphaModFix/>
          </a:blip>
          <a:srcRect/>
          <a:stretch/>
        </p:blipFill>
        <p:spPr>
          <a:xfrm>
            <a:off x="12432144" y="2935508"/>
            <a:ext cx="3425898" cy="3425898"/>
          </a:xfrm>
          <a:prstGeom prst="rect">
            <a:avLst/>
          </a:prstGeom>
          <a:noFill/>
          <a:ln>
            <a:noFill/>
          </a:ln>
        </p:spPr>
      </p:pic>
      <p:pic>
        <p:nvPicPr>
          <p:cNvPr id="333" name="Google Shape;333;p18"/>
          <p:cNvPicPr preferRelativeResize="0"/>
          <p:nvPr/>
        </p:nvPicPr>
        <p:blipFill rotWithShape="1">
          <a:blip r:embed="rId5">
            <a:alphaModFix/>
          </a:blip>
          <a:srcRect/>
          <a:stretch/>
        </p:blipFill>
        <p:spPr>
          <a:xfrm>
            <a:off x="2431174" y="2935508"/>
            <a:ext cx="3425898" cy="3425898"/>
          </a:xfrm>
          <a:prstGeom prst="rect">
            <a:avLst/>
          </a:prstGeom>
          <a:noFill/>
          <a:ln>
            <a:noFill/>
          </a:ln>
        </p:spPr>
      </p:pic>
      <p:pic>
        <p:nvPicPr>
          <p:cNvPr id="334" name="Google Shape;334;p18"/>
          <p:cNvPicPr preferRelativeResize="0"/>
          <p:nvPr/>
        </p:nvPicPr>
        <p:blipFill rotWithShape="1">
          <a:blip r:embed="rId6">
            <a:alphaModFix/>
          </a:blip>
          <a:srcRect/>
          <a:stretch/>
        </p:blipFill>
        <p:spPr>
          <a:xfrm>
            <a:off x="7431048" y="2935504"/>
            <a:ext cx="3425904" cy="3425904"/>
          </a:xfrm>
          <a:prstGeom prst="rect">
            <a:avLst/>
          </a:prstGeom>
          <a:noFill/>
          <a:ln>
            <a:noFill/>
          </a:ln>
        </p:spPr>
      </p:pic>
      <p:sp>
        <p:nvSpPr>
          <p:cNvPr id="335" name="Google Shape;335;p18"/>
          <p:cNvSpPr txBox="1"/>
          <p:nvPr/>
        </p:nvSpPr>
        <p:spPr>
          <a:xfrm>
            <a:off x="2197214" y="6626460"/>
            <a:ext cx="3879192"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1">
                <a:solidFill>
                  <a:srgbClr val="FBFEFD"/>
                </a:solidFill>
                <a:latin typeface="Lato Black"/>
                <a:ea typeface="Lato Black"/>
                <a:cs typeface="Lato Black"/>
                <a:sym typeface="Lato Black"/>
              </a:rPr>
              <a:t>Facebook</a:t>
            </a:r>
            <a:endParaRPr/>
          </a:p>
        </p:txBody>
      </p:sp>
      <p:sp>
        <p:nvSpPr>
          <p:cNvPr id="336" name="Google Shape;336;p18"/>
          <p:cNvSpPr txBox="1"/>
          <p:nvPr/>
        </p:nvSpPr>
        <p:spPr>
          <a:xfrm>
            <a:off x="7204404" y="6626460"/>
            <a:ext cx="3879192"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1">
                <a:solidFill>
                  <a:srgbClr val="FBFEFD"/>
                </a:solidFill>
                <a:latin typeface="Lato Black"/>
                <a:ea typeface="Lato Black"/>
                <a:cs typeface="Lato Black"/>
                <a:sym typeface="Lato Black"/>
              </a:rPr>
              <a:t>Instagram</a:t>
            </a:r>
            <a:endParaRPr/>
          </a:p>
        </p:txBody>
      </p:sp>
      <p:sp>
        <p:nvSpPr>
          <p:cNvPr id="337" name="Google Shape;337;p18"/>
          <p:cNvSpPr txBox="1"/>
          <p:nvPr/>
        </p:nvSpPr>
        <p:spPr>
          <a:xfrm>
            <a:off x="12202069" y="6626460"/>
            <a:ext cx="3879192" cy="721995"/>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4200" b="1">
                <a:solidFill>
                  <a:srgbClr val="FBFEFD"/>
                </a:solidFill>
                <a:latin typeface="Lato Black"/>
                <a:ea typeface="Lato Black"/>
                <a:cs typeface="Lato Black"/>
                <a:sym typeface="Lato Black"/>
              </a:rPr>
              <a:t>Twitter/X</a:t>
            </a:r>
            <a:endParaRPr/>
          </a:p>
        </p:txBody>
      </p:sp>
      <p:sp>
        <p:nvSpPr>
          <p:cNvPr id="338" name="Google Shape;338;p18"/>
          <p:cNvSpPr txBox="1"/>
          <p:nvPr/>
        </p:nvSpPr>
        <p:spPr>
          <a:xfrm>
            <a:off x="1028700" y="461962"/>
            <a:ext cx="11707224" cy="1133475"/>
          </a:xfrm>
          <a:prstGeom prst="rect">
            <a:avLst/>
          </a:prstGeom>
          <a:noFill/>
          <a:ln>
            <a:noFill/>
          </a:ln>
        </p:spPr>
        <p:txBody>
          <a:bodyPr spcFirstLastPara="1" wrap="square" lIns="0" tIns="0" rIns="0" bIns="0" anchor="t" anchorCtr="0">
            <a:spAutoFit/>
          </a:bodyPr>
          <a:lstStyle/>
          <a:p>
            <a:pPr marL="0" marR="0" lvl="0" indent="0" algn="l" rtl="0">
              <a:lnSpc>
                <a:spcPct val="120002"/>
              </a:lnSpc>
              <a:spcBef>
                <a:spcPts val="0"/>
              </a:spcBef>
              <a:spcAft>
                <a:spcPts val="0"/>
              </a:spcAft>
              <a:buNone/>
            </a:pPr>
            <a:r>
              <a:rPr lang="en-US" sz="7499" b="1">
                <a:solidFill>
                  <a:srgbClr val="0066CC"/>
                </a:solidFill>
                <a:latin typeface="Lato"/>
                <a:ea typeface="Lato"/>
                <a:cs typeface="Lato"/>
                <a:sym typeface="Lato"/>
              </a:rPr>
              <a:t>KEEP IN TOUCH</a:t>
            </a:r>
            <a:endParaRPr/>
          </a:p>
        </p:txBody>
      </p:sp>
      <p:sp>
        <p:nvSpPr>
          <p:cNvPr id="339" name="Google Shape;339;p18"/>
          <p:cNvSpPr txBox="1"/>
          <p:nvPr/>
        </p:nvSpPr>
        <p:spPr>
          <a:xfrm>
            <a:off x="1865888" y="8398152"/>
            <a:ext cx="14411902" cy="1076325"/>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500" b="1">
                <a:solidFill>
                  <a:srgbClr val="0066CC"/>
                </a:solidFill>
                <a:latin typeface="Lato"/>
                <a:ea typeface="Lato"/>
                <a:cs typeface="Lato"/>
                <a:sym typeface="Lato"/>
              </a:rPr>
              <a:t>BLUEFLAGUSA@ASBPA.ORG</a:t>
            </a:r>
            <a:endParaRPr/>
          </a:p>
          <a:p>
            <a:pPr marL="0" marR="0" lvl="0" indent="0" algn="l" rtl="0">
              <a:lnSpc>
                <a:spcPct val="120000"/>
              </a:lnSpc>
              <a:spcBef>
                <a:spcPts val="0"/>
              </a:spcBef>
              <a:spcAft>
                <a:spcPts val="0"/>
              </a:spcAft>
              <a:buNone/>
            </a:pPr>
            <a:r>
              <a:rPr lang="en-US" sz="3500" b="1">
                <a:solidFill>
                  <a:srgbClr val="0066CC"/>
                </a:solidFill>
                <a:latin typeface="Lato"/>
                <a:ea typeface="Lato"/>
                <a:cs typeface="Lato"/>
                <a:sym typeface="Lato"/>
              </a:rPr>
              <a:t>BLUEFLAG.US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5" descr="Logo, company nam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1560" y="363266"/>
            <a:ext cx="1540955" cy="1540956"/>
          </a:xfrm>
          <a:prstGeom prst="rect">
            <a:avLst/>
          </a:prstGeom>
          <a:noFill/>
          <a:ln>
            <a:noFill/>
          </a:ln>
        </p:spPr>
      </p:pic>
      <p:pic>
        <p:nvPicPr>
          <p:cNvPr id="346" name="Google Shape;346;p15"/>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474223" y="2765578"/>
            <a:ext cx="3893982" cy="2920499"/>
          </a:xfrm>
          <a:prstGeom prst="rect">
            <a:avLst/>
          </a:prstGeom>
          <a:noFill/>
          <a:ln w="23300" cap="flat" cmpd="sng">
            <a:solidFill>
              <a:srgbClr val="E8BB8C"/>
            </a:solidFill>
            <a:prstDash val="solid"/>
            <a:round/>
            <a:headEnd type="none" w="sm" len="sm"/>
            <a:tailEnd type="none" w="sm" len="sm"/>
          </a:ln>
        </p:spPr>
      </p:pic>
      <p:pic>
        <p:nvPicPr>
          <p:cNvPr id="347" name="Google Shape;347;p15"/>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23988" y="2715338"/>
            <a:ext cx="4029335" cy="2920502"/>
          </a:xfrm>
          <a:prstGeom prst="rect">
            <a:avLst/>
          </a:prstGeom>
          <a:noFill/>
          <a:ln w="23300" cap="flat" cmpd="sng">
            <a:solidFill>
              <a:srgbClr val="004578"/>
            </a:solidFill>
            <a:prstDash val="solid"/>
            <a:round/>
            <a:headEnd type="none" w="sm" len="sm"/>
            <a:tailEnd type="none" w="sm" len="sm"/>
          </a:ln>
        </p:spPr>
      </p:pic>
      <p:sp>
        <p:nvSpPr>
          <p:cNvPr id="348" name="Google Shape;348;p15"/>
          <p:cNvSpPr txBox="1"/>
          <p:nvPr/>
        </p:nvSpPr>
        <p:spPr>
          <a:xfrm>
            <a:off x="2096949" y="156083"/>
            <a:ext cx="13374450" cy="2169764"/>
          </a:xfrm>
          <a:prstGeom prst="rect">
            <a:avLst/>
          </a:prstGeom>
          <a:noFill/>
          <a:ln>
            <a:noFill/>
          </a:ln>
        </p:spPr>
        <p:txBody>
          <a:bodyPr spcFirstLastPara="1" wrap="square" lIns="137125" tIns="68550" rIns="137125" bIns="68550" anchor="t" anchorCtr="0">
            <a:spAutoFit/>
          </a:bodyPr>
          <a:lstStyle/>
          <a:p>
            <a:pPr marL="0" marR="0" lvl="0" indent="0" algn="l" rtl="0">
              <a:spcBef>
                <a:spcPts val="0"/>
              </a:spcBef>
              <a:spcAft>
                <a:spcPts val="0"/>
              </a:spcAft>
              <a:buNone/>
            </a:pPr>
            <a:r>
              <a:rPr lang="en-US" sz="6600" b="1">
                <a:solidFill>
                  <a:srgbClr val="0070C0"/>
                </a:solidFill>
                <a:latin typeface="Lato"/>
                <a:ea typeface="Lato"/>
                <a:cs typeface="Lato"/>
                <a:sym typeface="Lato"/>
              </a:rPr>
              <a:t>Blue Flag USA – eco-award </a:t>
            </a:r>
            <a:endParaRPr sz="6600" b="1">
              <a:solidFill>
                <a:srgbClr val="0070C0"/>
              </a:solidFill>
              <a:latin typeface="Lato"/>
              <a:ea typeface="Lato"/>
              <a:cs typeface="Lato"/>
              <a:sym typeface="Lato"/>
            </a:endParaRPr>
          </a:p>
          <a:p>
            <a:pPr marL="0" marR="0" lvl="0" indent="0" algn="l" rtl="0">
              <a:spcBef>
                <a:spcPts val="0"/>
              </a:spcBef>
              <a:spcAft>
                <a:spcPts val="0"/>
              </a:spcAft>
              <a:buNone/>
            </a:pPr>
            <a:r>
              <a:rPr lang="en-US" sz="6600" b="1">
                <a:solidFill>
                  <a:srgbClr val="0070C0"/>
                </a:solidFill>
                <a:latin typeface="Lato"/>
                <a:ea typeface="Lato"/>
                <a:cs typeface="Lato"/>
                <a:sym typeface="Lato"/>
              </a:rPr>
              <a:t>for local communities</a:t>
            </a:r>
            <a:endParaRPr sz="6600" b="1">
              <a:solidFill>
                <a:srgbClr val="0070C0"/>
              </a:solidFill>
              <a:latin typeface="Lato"/>
              <a:ea typeface="Lato"/>
              <a:cs typeface="Lato"/>
              <a:sym typeface="Lato"/>
            </a:endParaRPr>
          </a:p>
        </p:txBody>
      </p:sp>
      <p:pic>
        <p:nvPicPr>
          <p:cNvPr id="349" name="Google Shape;349;p15" descr="A group of people in blue shirts posing for a photo&#10;&#10;Description automatically generated"/>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23988" y="5969251"/>
            <a:ext cx="10808853" cy="2920499"/>
          </a:xfrm>
          <a:prstGeom prst="rect">
            <a:avLst/>
          </a:prstGeom>
          <a:noFill/>
          <a:ln w="38100" cap="sq" cmpd="sng">
            <a:solidFill>
              <a:srgbClr val="2D338D"/>
            </a:solidFill>
            <a:prstDash val="solid"/>
            <a:miter lim="800000"/>
            <a:headEnd type="none" w="sm" len="sm"/>
            <a:tailEnd type="none" w="sm" len="sm"/>
          </a:ln>
          <a:effectLst>
            <a:outerShdw blurRad="50800" dist="38100" dir="2700000" algn="tl" rotWithShape="0">
              <a:srgbClr val="000000">
                <a:alpha val="41960"/>
              </a:srgbClr>
            </a:outerShdw>
          </a:effectLst>
        </p:spPr>
      </p:pic>
      <p:pic>
        <p:nvPicPr>
          <p:cNvPr id="350" name="Google Shape;350;p15"/>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8589113" y="2755838"/>
            <a:ext cx="9379016" cy="2920502"/>
          </a:xfrm>
          <a:prstGeom prst="rect">
            <a:avLst/>
          </a:prstGeom>
          <a:noFill/>
          <a:ln w="38100" cap="flat" cmpd="sng">
            <a:solidFill>
              <a:srgbClr val="2D338D"/>
            </a:solidFill>
            <a:prstDash val="solid"/>
            <a:round/>
            <a:headEnd type="none" w="sm" len="sm"/>
            <a:tailEnd type="none" w="sm" len="sm"/>
          </a:ln>
        </p:spPr>
      </p:pic>
      <p:pic>
        <p:nvPicPr>
          <p:cNvPr id="351" name="Google Shape;351;p15" title="Blue Flag Ceremony-20.jpg"/>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12505501" y="136612"/>
            <a:ext cx="5449391" cy="2326313"/>
          </a:xfrm>
          <a:prstGeom prst="rect">
            <a:avLst/>
          </a:prstGeom>
          <a:noFill/>
          <a:ln w="38100" cap="flat" cmpd="sng">
            <a:solidFill>
              <a:srgbClr val="E8B767"/>
            </a:solidFill>
            <a:prstDash val="solid"/>
            <a:round/>
            <a:headEnd type="none" w="sm" len="sm"/>
            <a:tailEnd type="none" w="sm" len="sm"/>
          </a:ln>
        </p:spPr>
      </p:pic>
      <p:pic>
        <p:nvPicPr>
          <p:cNvPr id="352" name="Google Shape;352;p15"/>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587125" y="5969250"/>
            <a:ext cx="6367764" cy="3929286"/>
          </a:xfrm>
          <a:prstGeom prst="rect">
            <a:avLst/>
          </a:prstGeom>
          <a:noFill/>
          <a:ln w="38100" cap="flat" cmpd="sng">
            <a:solidFill>
              <a:srgbClr val="E8B767"/>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pic>
        <p:nvPicPr>
          <p:cNvPr id="358" name="Google Shape;358;p16" descr="Logo, company nam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78548" y="205653"/>
            <a:ext cx="1540955" cy="1540956"/>
          </a:xfrm>
          <a:prstGeom prst="rect">
            <a:avLst/>
          </a:prstGeom>
          <a:noFill/>
          <a:ln>
            <a:noFill/>
          </a:ln>
        </p:spPr>
      </p:pic>
      <p:pic>
        <p:nvPicPr>
          <p:cNvPr id="359" name="Google Shape;359;p16"/>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905149" y="6378203"/>
            <a:ext cx="2876453" cy="3731229"/>
          </a:xfrm>
          <a:prstGeom prst="rect">
            <a:avLst/>
          </a:prstGeom>
          <a:noFill/>
          <a:ln w="38100" cap="flat" cmpd="sng">
            <a:solidFill>
              <a:srgbClr val="004578"/>
            </a:solidFill>
            <a:prstDash val="solid"/>
            <a:round/>
            <a:headEnd type="none" w="sm" len="sm"/>
            <a:tailEnd type="none" w="sm" len="sm"/>
          </a:ln>
        </p:spPr>
      </p:pic>
      <p:sp>
        <p:nvSpPr>
          <p:cNvPr id="360" name="Google Shape;360;p16"/>
          <p:cNvSpPr txBox="1"/>
          <p:nvPr/>
        </p:nvSpPr>
        <p:spPr>
          <a:xfrm>
            <a:off x="2043182" y="271811"/>
            <a:ext cx="13374501" cy="2169764"/>
          </a:xfrm>
          <a:prstGeom prst="rect">
            <a:avLst/>
          </a:prstGeom>
          <a:noFill/>
          <a:ln>
            <a:noFill/>
          </a:ln>
        </p:spPr>
        <p:txBody>
          <a:bodyPr spcFirstLastPara="1" wrap="square" lIns="137125" tIns="68550" rIns="137125" bIns="68550" anchor="t" anchorCtr="0">
            <a:spAutoFit/>
          </a:bodyPr>
          <a:lstStyle/>
          <a:p>
            <a:pPr marL="0" marR="0" lvl="0" indent="0" algn="l" rtl="0">
              <a:spcBef>
                <a:spcPts val="0"/>
              </a:spcBef>
              <a:spcAft>
                <a:spcPts val="0"/>
              </a:spcAft>
              <a:buNone/>
            </a:pPr>
            <a:r>
              <a:rPr lang="en-US" sz="6600" b="1">
                <a:solidFill>
                  <a:srgbClr val="0070C0"/>
                </a:solidFill>
                <a:latin typeface="Lato"/>
                <a:ea typeface="Lato"/>
                <a:cs typeface="Lato"/>
                <a:sym typeface="Lato"/>
              </a:rPr>
              <a:t>Blue Flag USA - eco-award for the ecosystems supporting economies</a:t>
            </a:r>
            <a:endParaRPr sz="6600" b="1">
              <a:solidFill>
                <a:srgbClr val="0070C0"/>
              </a:solidFill>
              <a:latin typeface="Lato"/>
              <a:ea typeface="Lato"/>
              <a:cs typeface="Lato"/>
              <a:sym typeface="Lato"/>
            </a:endParaRPr>
          </a:p>
        </p:txBody>
      </p:sp>
      <p:pic>
        <p:nvPicPr>
          <p:cNvPr id="361" name="Google Shape;361;p16" title="BF_laco_eea0.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613676" y="6422177"/>
            <a:ext cx="3974102" cy="3687261"/>
          </a:xfrm>
          <a:prstGeom prst="rect">
            <a:avLst/>
          </a:prstGeom>
          <a:noFill/>
          <a:ln w="38100" cap="flat" cmpd="sng">
            <a:solidFill>
              <a:srgbClr val="E8B767"/>
            </a:solidFill>
            <a:prstDash val="solid"/>
            <a:round/>
            <a:headEnd type="none" w="sm" len="sm"/>
            <a:tailEnd type="none" w="sm" len="sm"/>
          </a:ln>
        </p:spPr>
      </p:pic>
      <p:pic>
        <p:nvPicPr>
          <p:cNvPr id="362" name="Google Shape;362;p16" title="BF_laco_eea1.jp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6766988" y="2610038"/>
            <a:ext cx="3974099" cy="3555264"/>
          </a:xfrm>
          <a:prstGeom prst="rect">
            <a:avLst/>
          </a:prstGeom>
          <a:noFill/>
          <a:ln w="38100" cap="flat" cmpd="sng">
            <a:solidFill>
              <a:srgbClr val="E8B767"/>
            </a:solidFill>
            <a:prstDash val="solid"/>
            <a:round/>
            <a:headEnd type="none" w="sm" len="sm"/>
            <a:tailEnd type="none" w="sm" len="sm"/>
          </a:ln>
        </p:spPr>
      </p:pic>
      <p:pic>
        <p:nvPicPr>
          <p:cNvPr id="363" name="Google Shape;363;p16"/>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472013" y="2610038"/>
            <a:ext cx="5998088" cy="3555263"/>
          </a:xfrm>
          <a:prstGeom prst="rect">
            <a:avLst/>
          </a:prstGeom>
          <a:noFill/>
          <a:ln w="38100" cap="flat" cmpd="sng">
            <a:solidFill>
              <a:srgbClr val="2D338D"/>
            </a:solidFill>
            <a:prstDash val="solid"/>
            <a:round/>
            <a:headEnd type="none" w="sm" len="sm"/>
            <a:tailEnd type="none" w="sm" len="sm"/>
          </a:ln>
        </p:spPr>
      </p:pic>
      <p:pic>
        <p:nvPicPr>
          <p:cNvPr id="364" name="Google Shape;364;p16"/>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9978077" y="6422169"/>
            <a:ext cx="4916330" cy="3687264"/>
          </a:xfrm>
          <a:prstGeom prst="rect">
            <a:avLst/>
          </a:prstGeom>
          <a:noFill/>
          <a:ln w="38100" cap="flat" cmpd="sng">
            <a:solidFill>
              <a:srgbClr val="E8B767"/>
            </a:solidFill>
            <a:prstDash val="solid"/>
            <a:round/>
            <a:headEnd type="none" w="sm" len="sm"/>
            <a:tailEnd type="none" w="sm" len="sm"/>
          </a:ln>
        </p:spPr>
      </p:pic>
      <p:pic>
        <p:nvPicPr>
          <p:cNvPr id="365" name="Google Shape;365;p16" title="Boca WQ.jpg"/>
          <p:cNvPicPr preferRelativeResize="0"/>
          <p:nvPr/>
        </p:nvPicPr>
        <p:blipFill rotWithShape="1">
          <a:blip r:embed="rId9" cstate="email">
            <a:alphaModFix/>
            <a:extLst>
              <a:ext uri="{28A0092B-C50C-407E-A947-70E740481C1C}">
                <a14:useLocalDpi xmlns:a14="http://schemas.microsoft.com/office/drawing/2010/main"/>
              </a:ext>
            </a:extLst>
          </a:blip>
          <a:srcRect/>
          <a:stretch/>
        </p:blipFill>
        <p:spPr>
          <a:xfrm>
            <a:off x="11037973" y="2573576"/>
            <a:ext cx="6778013" cy="3555264"/>
          </a:xfrm>
          <a:prstGeom prst="rect">
            <a:avLst/>
          </a:prstGeom>
          <a:noFill/>
          <a:ln w="38100" cap="flat" cmpd="sng">
            <a:solidFill>
              <a:srgbClr val="2D338D"/>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Google Shape;371;p17" descr="Logo, company name&#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11557" y="363268"/>
            <a:ext cx="1670048" cy="1670048"/>
          </a:xfrm>
          <a:prstGeom prst="rect">
            <a:avLst/>
          </a:prstGeom>
          <a:noFill/>
          <a:ln>
            <a:noFill/>
          </a:ln>
        </p:spPr>
      </p:pic>
      <p:sp>
        <p:nvSpPr>
          <p:cNvPr id="372" name="Google Shape;372;p17"/>
          <p:cNvSpPr txBox="1"/>
          <p:nvPr/>
        </p:nvSpPr>
        <p:spPr>
          <a:xfrm>
            <a:off x="2096972" y="156077"/>
            <a:ext cx="13374450" cy="2169764"/>
          </a:xfrm>
          <a:prstGeom prst="rect">
            <a:avLst/>
          </a:prstGeom>
          <a:noFill/>
          <a:ln>
            <a:noFill/>
          </a:ln>
        </p:spPr>
        <p:txBody>
          <a:bodyPr spcFirstLastPara="1" wrap="square" lIns="137125" tIns="68550" rIns="137125" bIns="68550" anchor="t" anchorCtr="0">
            <a:spAutoFit/>
          </a:bodyPr>
          <a:lstStyle/>
          <a:p>
            <a:pPr marL="0" marR="0" lvl="0" indent="0" algn="l" rtl="0">
              <a:spcBef>
                <a:spcPts val="0"/>
              </a:spcBef>
              <a:spcAft>
                <a:spcPts val="0"/>
              </a:spcAft>
              <a:buNone/>
            </a:pPr>
            <a:r>
              <a:rPr lang="en-US" sz="6600" b="1">
                <a:solidFill>
                  <a:srgbClr val="0070C0"/>
                </a:solidFill>
                <a:latin typeface="Lato"/>
                <a:ea typeface="Lato"/>
                <a:cs typeface="Lato"/>
                <a:sym typeface="Lato"/>
              </a:rPr>
              <a:t>Blue Flag USA – eco-award to inspire &amp; mobilize</a:t>
            </a:r>
            <a:endParaRPr sz="6600" b="1">
              <a:solidFill>
                <a:srgbClr val="0070C0"/>
              </a:solidFill>
              <a:latin typeface="Lato"/>
              <a:ea typeface="Lato"/>
              <a:cs typeface="Lato"/>
              <a:sym typeface="Lato"/>
            </a:endParaRPr>
          </a:p>
        </p:txBody>
      </p:sp>
      <p:pic>
        <p:nvPicPr>
          <p:cNvPr id="373" name="Google Shape;373;p17" title="planting_5.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57571" y="2337504"/>
            <a:ext cx="4998979" cy="7595063"/>
          </a:xfrm>
          <a:prstGeom prst="rect">
            <a:avLst/>
          </a:prstGeom>
          <a:noFill/>
          <a:ln w="38100" cap="flat" cmpd="sng">
            <a:solidFill>
              <a:srgbClr val="E8B767"/>
            </a:solidFill>
            <a:prstDash val="solid"/>
            <a:round/>
            <a:headEnd type="none" w="sm" len="sm"/>
            <a:tailEnd type="none" w="sm" len="sm"/>
          </a:ln>
        </p:spPr>
      </p:pic>
      <p:pic>
        <p:nvPicPr>
          <p:cNvPr id="374" name="Google Shape;374;p17" title="Delray Pocket Park.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934200" y="2373939"/>
            <a:ext cx="4824262" cy="3779490"/>
          </a:xfrm>
          <a:prstGeom prst="rect">
            <a:avLst/>
          </a:prstGeom>
          <a:noFill/>
          <a:ln w="38100" cap="flat" cmpd="sng">
            <a:solidFill>
              <a:srgbClr val="2D338D"/>
            </a:solidFill>
            <a:prstDash val="solid"/>
            <a:round/>
            <a:headEnd type="none" w="sm" len="sm"/>
            <a:tailEnd type="none" w="sm" len="sm"/>
          </a:ln>
        </p:spPr>
      </p:pic>
      <p:pic>
        <p:nvPicPr>
          <p:cNvPr id="375" name="Google Shape;375;p17" title="Screenshot 2025-10-06 at 9.39.11 AM.jpe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2036110" y="2373939"/>
            <a:ext cx="4623749" cy="7561088"/>
          </a:xfrm>
          <a:prstGeom prst="rect">
            <a:avLst/>
          </a:prstGeom>
          <a:noFill/>
          <a:ln w="38100" cap="flat" cmpd="sng">
            <a:solidFill>
              <a:srgbClr val="E8B767"/>
            </a:solidFill>
            <a:prstDash val="solid"/>
            <a:round/>
            <a:headEnd type="none" w="sm" len="sm"/>
            <a:tailEnd type="none" w="sm" len="sm"/>
          </a:ln>
        </p:spPr>
      </p:pic>
      <p:pic>
        <p:nvPicPr>
          <p:cNvPr id="376" name="Google Shape;376;p17" title="Blue Flag Ceremony-24.jp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934199" y="6305829"/>
            <a:ext cx="4824262" cy="3657062"/>
          </a:xfrm>
          <a:prstGeom prst="rect">
            <a:avLst/>
          </a:prstGeom>
          <a:noFill/>
          <a:ln w="38100" cap="flat" cmpd="sng">
            <a:solidFill>
              <a:srgbClr val="2D338D"/>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2"/>
          <p:cNvSpPr/>
          <p:nvPr/>
        </p:nvSpPr>
        <p:spPr>
          <a:xfrm>
            <a:off x="0" y="-38100"/>
            <a:ext cx="18288000" cy="2840943"/>
          </a:xfrm>
          <a:prstGeom prst="rect">
            <a:avLst/>
          </a:pr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2"/>
          <p:cNvSpPr/>
          <p:nvPr/>
        </p:nvSpPr>
        <p:spPr>
          <a:xfrm>
            <a:off x="300806" y="4151200"/>
            <a:ext cx="5392835" cy="3481372"/>
          </a:xfrm>
          <a:custGeom>
            <a:avLst/>
            <a:gdLst/>
            <a:ahLst/>
            <a:cxnLst/>
            <a:rect l="l" t="t" r="r" b="b"/>
            <a:pathLst>
              <a:path w="5392835" h="3481372" extrusionOk="0">
                <a:moveTo>
                  <a:pt x="0" y="0"/>
                </a:moveTo>
                <a:lnTo>
                  <a:pt x="5392836" y="0"/>
                </a:lnTo>
                <a:lnTo>
                  <a:pt x="5392836" y="3481372"/>
                </a:lnTo>
                <a:lnTo>
                  <a:pt x="0" y="3481372"/>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2"/>
          <p:cNvSpPr/>
          <p:nvPr/>
        </p:nvSpPr>
        <p:spPr>
          <a:xfrm>
            <a:off x="474356" y="7784972"/>
            <a:ext cx="388531" cy="2229674"/>
          </a:xfrm>
          <a:custGeom>
            <a:avLst/>
            <a:gdLst/>
            <a:ahLst/>
            <a:cxnLst/>
            <a:rect l="l" t="t" r="r" b="b"/>
            <a:pathLst>
              <a:path w="388531" h="2229674" extrusionOk="0">
                <a:moveTo>
                  <a:pt x="0" y="0"/>
                </a:moveTo>
                <a:lnTo>
                  <a:pt x="388531" y="0"/>
                </a:lnTo>
                <a:lnTo>
                  <a:pt x="388531" y="2229674"/>
                </a:lnTo>
                <a:lnTo>
                  <a:pt x="0" y="2229674"/>
                </a:lnTo>
                <a:lnTo>
                  <a:pt x="0" y="0"/>
                </a:ln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2"/>
          <p:cNvSpPr/>
          <p:nvPr/>
        </p:nvSpPr>
        <p:spPr>
          <a:xfrm>
            <a:off x="14002117" y="7535091"/>
            <a:ext cx="3943797" cy="2541710"/>
          </a:xfrm>
          <a:custGeom>
            <a:avLst/>
            <a:gdLst/>
            <a:ahLst/>
            <a:cxnLst/>
            <a:rect l="l" t="t" r="r" b="b"/>
            <a:pathLst>
              <a:path w="3943797" h="2541710" extrusionOk="0">
                <a:moveTo>
                  <a:pt x="0" y="0"/>
                </a:moveTo>
                <a:lnTo>
                  <a:pt x="3943797" y="0"/>
                </a:lnTo>
                <a:lnTo>
                  <a:pt x="3943797" y="2541710"/>
                </a:lnTo>
                <a:lnTo>
                  <a:pt x="0" y="2541710"/>
                </a:lnTo>
                <a:lnTo>
                  <a:pt x="0" y="0"/>
                </a:ln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2"/>
          <p:cNvSpPr/>
          <p:nvPr/>
        </p:nvSpPr>
        <p:spPr>
          <a:xfrm>
            <a:off x="14002117" y="4151200"/>
            <a:ext cx="3943797" cy="2702126"/>
          </a:xfrm>
          <a:custGeom>
            <a:avLst/>
            <a:gdLst/>
            <a:ahLst/>
            <a:cxnLst/>
            <a:rect l="l" t="t" r="r" b="b"/>
            <a:pathLst>
              <a:path w="3943797" h="2702126" extrusionOk="0">
                <a:moveTo>
                  <a:pt x="0" y="0"/>
                </a:moveTo>
                <a:lnTo>
                  <a:pt x="3943797" y="0"/>
                </a:lnTo>
                <a:lnTo>
                  <a:pt x="3943797" y="2702126"/>
                </a:lnTo>
                <a:lnTo>
                  <a:pt x="0" y="2702126"/>
                </a:lnTo>
                <a:lnTo>
                  <a:pt x="0" y="0"/>
                </a:ln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2"/>
          <p:cNvSpPr/>
          <p:nvPr/>
        </p:nvSpPr>
        <p:spPr>
          <a:xfrm>
            <a:off x="300806" y="123850"/>
            <a:ext cx="3990092" cy="3154223"/>
          </a:xfrm>
          <a:custGeom>
            <a:avLst/>
            <a:gdLst/>
            <a:ahLst/>
            <a:cxnLst/>
            <a:rect l="l" t="t" r="r" b="b"/>
            <a:pathLst>
              <a:path w="3990092" h="3154223" extrusionOk="0">
                <a:moveTo>
                  <a:pt x="0" y="0"/>
                </a:moveTo>
                <a:lnTo>
                  <a:pt x="3990093" y="0"/>
                </a:lnTo>
                <a:lnTo>
                  <a:pt x="3990093" y="3154223"/>
                </a:lnTo>
                <a:lnTo>
                  <a:pt x="0" y="3154223"/>
                </a:lnTo>
                <a:lnTo>
                  <a:pt x="0" y="0"/>
                </a:lnTo>
                <a:close/>
              </a:path>
            </a:pathLst>
          </a:cu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2"/>
          <p:cNvSpPr txBox="1"/>
          <p:nvPr/>
        </p:nvSpPr>
        <p:spPr>
          <a:xfrm>
            <a:off x="10284061" y="704850"/>
            <a:ext cx="7661853" cy="821055"/>
          </a:xfrm>
          <a:prstGeom prst="rect">
            <a:avLst/>
          </a:prstGeom>
          <a:noFill/>
          <a:ln>
            <a:noFill/>
          </a:ln>
        </p:spPr>
        <p:txBody>
          <a:bodyPr spcFirstLastPara="1" wrap="square" lIns="0" tIns="0" rIns="0" bIns="0" anchor="t" anchorCtr="0">
            <a:spAutoFit/>
          </a:bodyPr>
          <a:lstStyle/>
          <a:p>
            <a:pPr marL="0" marR="0" lvl="0" indent="0" algn="r" rtl="0">
              <a:lnSpc>
                <a:spcPct val="139979"/>
              </a:lnSpc>
              <a:spcBef>
                <a:spcPts val="0"/>
              </a:spcBef>
              <a:spcAft>
                <a:spcPts val="0"/>
              </a:spcAft>
              <a:buNone/>
            </a:pPr>
            <a:r>
              <a:rPr lang="en-US" sz="4800">
                <a:solidFill>
                  <a:srgbClr val="FFFFFF"/>
                </a:solidFill>
                <a:latin typeface="Lato"/>
                <a:ea typeface="Lato"/>
                <a:cs typeface="Lato"/>
                <a:sym typeface="Lato"/>
              </a:rPr>
              <a:t>Our Mission</a:t>
            </a:r>
            <a:endParaRPr/>
          </a:p>
        </p:txBody>
      </p:sp>
      <p:sp>
        <p:nvSpPr>
          <p:cNvPr id="118" name="Google Shape;118;p2"/>
          <p:cNvSpPr txBox="1"/>
          <p:nvPr/>
        </p:nvSpPr>
        <p:spPr>
          <a:xfrm>
            <a:off x="8265136" y="1594746"/>
            <a:ext cx="9680779" cy="853440"/>
          </a:xfrm>
          <a:prstGeom prst="rect">
            <a:avLst/>
          </a:prstGeom>
          <a:noFill/>
          <a:ln>
            <a:noFill/>
          </a:ln>
        </p:spPr>
        <p:txBody>
          <a:bodyPr spcFirstLastPara="1" wrap="square" lIns="0" tIns="0" rIns="0" bIns="0" anchor="t" anchorCtr="0">
            <a:spAutoFit/>
          </a:bodyPr>
          <a:lstStyle/>
          <a:p>
            <a:pPr marL="0" marR="0" lvl="0" indent="0" algn="r" rtl="0">
              <a:lnSpc>
                <a:spcPct val="111003"/>
              </a:lnSpc>
              <a:spcBef>
                <a:spcPts val="0"/>
              </a:spcBef>
              <a:spcAft>
                <a:spcPts val="0"/>
              </a:spcAft>
              <a:buNone/>
            </a:pPr>
            <a:r>
              <a:rPr lang="en-US" sz="2999" b="1" i="1">
                <a:solidFill>
                  <a:srgbClr val="FFFFFF"/>
                </a:solidFill>
                <a:latin typeface="Lato"/>
                <a:ea typeface="Lato"/>
                <a:cs typeface="Lato"/>
                <a:sym typeface="Lato"/>
              </a:rPr>
              <a:t>Preserving, protecting and enhancing our coasts by merging science and public policy for 100+ years.</a:t>
            </a:r>
            <a:endParaRPr/>
          </a:p>
        </p:txBody>
      </p:sp>
      <p:sp>
        <p:nvSpPr>
          <p:cNvPr id="119" name="Google Shape;119;p2"/>
          <p:cNvSpPr txBox="1"/>
          <p:nvPr/>
        </p:nvSpPr>
        <p:spPr>
          <a:xfrm>
            <a:off x="862887" y="7957373"/>
            <a:ext cx="4090381" cy="1865822"/>
          </a:xfrm>
          <a:prstGeom prst="rect">
            <a:avLst/>
          </a:prstGeom>
          <a:noFill/>
          <a:ln>
            <a:noFill/>
          </a:ln>
        </p:spPr>
        <p:txBody>
          <a:bodyPr spcFirstLastPara="1" wrap="square" lIns="0" tIns="0" rIns="0" bIns="0" anchor="t" anchorCtr="0">
            <a:spAutoFit/>
          </a:bodyPr>
          <a:lstStyle/>
          <a:p>
            <a:pPr marL="0" marR="0" lvl="0" indent="0" algn="l" rtl="0">
              <a:lnSpc>
                <a:spcPct val="127998"/>
              </a:lnSpc>
              <a:spcBef>
                <a:spcPts val="0"/>
              </a:spcBef>
              <a:spcAft>
                <a:spcPts val="0"/>
              </a:spcAft>
              <a:buNone/>
            </a:pPr>
            <a:r>
              <a:rPr lang="en-US" sz="2018">
                <a:solidFill>
                  <a:srgbClr val="000000"/>
                </a:solidFill>
                <a:latin typeface="Lato Light"/>
                <a:ea typeface="Lato Light"/>
                <a:cs typeface="Lato Light"/>
                <a:sym typeface="Lato Light"/>
              </a:rPr>
              <a:t>California, Texas, Hawai'i Chapters</a:t>
            </a:r>
            <a:endParaRPr/>
          </a:p>
          <a:p>
            <a:pPr marL="0" marR="0" lvl="0" indent="0" algn="l" rtl="0">
              <a:lnSpc>
                <a:spcPct val="127998"/>
              </a:lnSpc>
              <a:spcBef>
                <a:spcPts val="0"/>
              </a:spcBef>
              <a:spcAft>
                <a:spcPts val="0"/>
              </a:spcAft>
              <a:buNone/>
            </a:pPr>
            <a:r>
              <a:rPr lang="en-US" sz="2018">
                <a:solidFill>
                  <a:srgbClr val="000000"/>
                </a:solidFill>
                <a:latin typeface="Lato Light"/>
                <a:ea typeface="Lato Light"/>
                <a:cs typeface="Lato Light"/>
                <a:sym typeface="Lato Light"/>
              </a:rPr>
              <a:t>Central Gulf Coast Chapter (CGC)</a:t>
            </a:r>
            <a:endParaRPr/>
          </a:p>
          <a:p>
            <a:pPr marL="0" marR="0" lvl="0" indent="0" algn="l" rtl="0">
              <a:lnSpc>
                <a:spcPct val="127998"/>
              </a:lnSpc>
              <a:spcBef>
                <a:spcPts val="0"/>
              </a:spcBef>
              <a:spcAft>
                <a:spcPts val="0"/>
              </a:spcAft>
              <a:buNone/>
            </a:pPr>
            <a:r>
              <a:rPr lang="en-US" sz="2018">
                <a:solidFill>
                  <a:srgbClr val="000000"/>
                </a:solidFill>
                <a:latin typeface="Lato Light"/>
                <a:ea typeface="Lato Light"/>
                <a:cs typeface="Lato Light"/>
                <a:sym typeface="Lato Light"/>
              </a:rPr>
              <a:t>Great Lakes Chapter (GLSBPA)</a:t>
            </a:r>
            <a:endParaRPr/>
          </a:p>
          <a:p>
            <a:pPr marL="0" marR="0" lvl="0" indent="0" algn="l" rtl="0">
              <a:lnSpc>
                <a:spcPct val="127998"/>
              </a:lnSpc>
              <a:spcBef>
                <a:spcPts val="0"/>
              </a:spcBef>
              <a:spcAft>
                <a:spcPts val="0"/>
              </a:spcAft>
              <a:buNone/>
            </a:pPr>
            <a:r>
              <a:rPr lang="en-US" sz="2018">
                <a:solidFill>
                  <a:srgbClr val="000000"/>
                </a:solidFill>
                <a:latin typeface="Lato Light"/>
                <a:ea typeface="Lato Light"/>
                <a:cs typeface="Lato Light"/>
                <a:sym typeface="Lato Light"/>
              </a:rPr>
              <a:t>Northeast Chapter (NSBPA)</a:t>
            </a:r>
            <a:endParaRPr/>
          </a:p>
          <a:p>
            <a:pPr marL="0" marR="0" lvl="0" indent="0" algn="l" rtl="0">
              <a:lnSpc>
                <a:spcPct val="127998"/>
              </a:lnSpc>
              <a:spcBef>
                <a:spcPts val="0"/>
              </a:spcBef>
              <a:spcAft>
                <a:spcPts val="0"/>
              </a:spcAft>
              <a:buNone/>
            </a:pPr>
            <a:r>
              <a:rPr lang="en-US" sz="2018">
                <a:solidFill>
                  <a:srgbClr val="000000"/>
                </a:solidFill>
                <a:latin typeface="Lato Light"/>
                <a:ea typeface="Lato Light"/>
                <a:cs typeface="Lato Light"/>
                <a:sym typeface="Lato Light"/>
              </a:rPr>
              <a:t>Mid-Atlantic Chapter (MAC)</a:t>
            </a:r>
            <a:endParaRPr/>
          </a:p>
          <a:p>
            <a:pPr marL="0" marR="0" lvl="0" indent="0" algn="l" rtl="0">
              <a:lnSpc>
                <a:spcPct val="127998"/>
              </a:lnSpc>
              <a:spcBef>
                <a:spcPts val="0"/>
              </a:spcBef>
              <a:spcAft>
                <a:spcPts val="0"/>
              </a:spcAft>
              <a:buNone/>
            </a:pPr>
            <a:r>
              <a:rPr lang="en-US" sz="2018">
                <a:solidFill>
                  <a:srgbClr val="000000"/>
                </a:solidFill>
                <a:latin typeface="Lato Light"/>
                <a:ea typeface="Lato Light"/>
                <a:cs typeface="Lato Light"/>
                <a:sym typeface="Lato Light"/>
              </a:rPr>
              <a:t>ASBPA Partners</a:t>
            </a:r>
            <a:endParaRPr/>
          </a:p>
        </p:txBody>
      </p:sp>
      <p:sp>
        <p:nvSpPr>
          <p:cNvPr id="120" name="Google Shape;120;p2"/>
          <p:cNvSpPr txBox="1"/>
          <p:nvPr/>
        </p:nvSpPr>
        <p:spPr>
          <a:xfrm>
            <a:off x="14002117" y="6967626"/>
            <a:ext cx="3943797" cy="51752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None/>
            </a:pPr>
            <a:r>
              <a:rPr lang="en-US" sz="2000">
                <a:solidFill>
                  <a:srgbClr val="000000"/>
                </a:solidFill>
                <a:latin typeface="Lato"/>
                <a:ea typeface="Lato"/>
                <a:cs typeface="Lato"/>
                <a:sym typeface="Lato"/>
              </a:rPr>
              <a:t>National Coastal Conference (Atlantic City, October 5-8)</a:t>
            </a:r>
            <a:endParaRPr/>
          </a:p>
        </p:txBody>
      </p:sp>
      <p:sp>
        <p:nvSpPr>
          <p:cNvPr id="121" name="Google Shape;121;p2"/>
          <p:cNvSpPr txBox="1"/>
          <p:nvPr/>
        </p:nvSpPr>
        <p:spPr>
          <a:xfrm>
            <a:off x="14002117" y="3760675"/>
            <a:ext cx="3943797" cy="349250"/>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000">
                <a:solidFill>
                  <a:srgbClr val="000000"/>
                </a:solidFill>
                <a:latin typeface="Lato"/>
                <a:ea typeface="Lato"/>
                <a:cs typeface="Lato"/>
                <a:sym typeface="Lato"/>
              </a:rPr>
              <a:t>Coastal Summit (DC, March 24-26)</a:t>
            </a:r>
            <a:endParaRPr/>
          </a:p>
        </p:txBody>
      </p:sp>
      <p:sp>
        <p:nvSpPr>
          <p:cNvPr id="122" name="Google Shape;122;p2"/>
          <p:cNvSpPr txBox="1"/>
          <p:nvPr/>
        </p:nvSpPr>
        <p:spPr>
          <a:xfrm>
            <a:off x="14002117" y="3337181"/>
            <a:ext cx="4026047" cy="385394"/>
          </a:xfrm>
          <a:prstGeom prst="rect">
            <a:avLst/>
          </a:prstGeom>
          <a:noFill/>
          <a:ln>
            <a:noFill/>
          </a:ln>
        </p:spPr>
        <p:txBody>
          <a:bodyPr spcFirstLastPara="1" wrap="square" lIns="0" tIns="0" rIns="0" bIns="0" anchor="t" anchorCtr="0">
            <a:spAutoFit/>
          </a:bodyPr>
          <a:lstStyle/>
          <a:p>
            <a:pPr marL="0" marR="0" lvl="0" indent="0" algn="ctr" rtl="0">
              <a:lnSpc>
                <a:spcPct val="92016"/>
              </a:lnSpc>
              <a:spcBef>
                <a:spcPts val="0"/>
              </a:spcBef>
              <a:spcAft>
                <a:spcPts val="0"/>
              </a:spcAft>
              <a:buNone/>
            </a:pPr>
            <a:r>
              <a:rPr lang="en-US" sz="3069" b="1">
                <a:solidFill>
                  <a:srgbClr val="40A6D6"/>
                </a:solidFill>
                <a:latin typeface="Lato"/>
                <a:ea typeface="Lato"/>
                <a:cs typeface="Lato"/>
                <a:sym typeface="Lato"/>
              </a:rPr>
              <a:t>Stories We Tell</a:t>
            </a:r>
            <a:endParaRPr/>
          </a:p>
        </p:txBody>
      </p:sp>
      <p:sp>
        <p:nvSpPr>
          <p:cNvPr id="123" name="Google Shape;123;p2"/>
          <p:cNvSpPr txBox="1"/>
          <p:nvPr/>
        </p:nvSpPr>
        <p:spPr>
          <a:xfrm>
            <a:off x="8105387" y="3284454"/>
            <a:ext cx="3458971" cy="523846"/>
          </a:xfrm>
          <a:prstGeom prst="rect">
            <a:avLst/>
          </a:prstGeom>
          <a:noFill/>
          <a:ln>
            <a:noFill/>
          </a:ln>
        </p:spPr>
        <p:txBody>
          <a:bodyPr spcFirstLastPara="1" wrap="square" lIns="0" tIns="0" rIns="0" bIns="0" anchor="t" anchorCtr="0">
            <a:spAutoFit/>
          </a:bodyPr>
          <a:lstStyle/>
          <a:p>
            <a:pPr marL="0" marR="0" lvl="0" indent="0" algn="ctr" rtl="0">
              <a:lnSpc>
                <a:spcPct val="139986"/>
              </a:lnSpc>
              <a:spcBef>
                <a:spcPts val="0"/>
              </a:spcBef>
              <a:spcAft>
                <a:spcPts val="0"/>
              </a:spcAft>
              <a:buNone/>
            </a:pPr>
            <a:r>
              <a:rPr lang="en-US" sz="3001" b="1">
                <a:solidFill>
                  <a:srgbClr val="40A6D6"/>
                </a:solidFill>
                <a:latin typeface="Lato"/>
                <a:ea typeface="Lato"/>
                <a:cs typeface="Lato"/>
                <a:sym typeface="Lato"/>
              </a:rPr>
              <a:t>What We Do</a:t>
            </a:r>
            <a:endParaRPr/>
          </a:p>
        </p:txBody>
      </p:sp>
      <p:grpSp>
        <p:nvGrpSpPr>
          <p:cNvPr id="124" name="Google Shape;124;p2"/>
          <p:cNvGrpSpPr/>
          <p:nvPr/>
        </p:nvGrpSpPr>
        <p:grpSpPr>
          <a:xfrm>
            <a:off x="10023190" y="4101194"/>
            <a:ext cx="3621746" cy="5157106"/>
            <a:chOff x="0" y="-66675"/>
            <a:chExt cx="4828994" cy="6876142"/>
          </a:xfrm>
        </p:grpSpPr>
        <p:sp>
          <p:nvSpPr>
            <p:cNvPr id="125" name="Google Shape;125;p2"/>
            <p:cNvSpPr txBox="1"/>
            <p:nvPr/>
          </p:nvSpPr>
          <p:spPr>
            <a:xfrm>
              <a:off x="0" y="928048"/>
              <a:ext cx="4828994" cy="5881419"/>
            </a:xfrm>
            <a:prstGeom prst="rect">
              <a:avLst/>
            </a:prstGeom>
            <a:noFill/>
            <a:ln>
              <a:noFill/>
            </a:ln>
          </p:spPr>
          <p:txBody>
            <a:bodyPr spcFirstLastPara="1" wrap="square" lIns="0" tIns="0" rIns="0" bIns="0" anchor="t" anchorCtr="0">
              <a:spAutoFit/>
            </a:bodyPr>
            <a:lstStyle/>
            <a:p>
              <a:pPr marL="514280" marR="0" lvl="1" indent="-257140" algn="l" rtl="0">
                <a:lnSpc>
                  <a:spcPct val="133963"/>
                </a:lnSpc>
                <a:spcBef>
                  <a:spcPts val="0"/>
                </a:spcBef>
                <a:spcAft>
                  <a:spcPts val="0"/>
                </a:spcAft>
                <a:buClr>
                  <a:srgbClr val="000000"/>
                </a:buClr>
                <a:buSzPts val="2382"/>
                <a:buFont typeface="Arial"/>
                <a:buChar char="•"/>
              </a:pPr>
              <a:r>
                <a:rPr lang="en-US" sz="2382" b="0" i="1" u="none" strike="noStrike" cap="none">
                  <a:solidFill>
                    <a:srgbClr val="000000"/>
                  </a:solidFill>
                  <a:latin typeface="Lato Light"/>
                  <a:ea typeface="Lato Light"/>
                  <a:cs typeface="Lato Light"/>
                  <a:sym typeface="Lato Light"/>
                </a:rPr>
                <a:t>Shore &amp; Beach</a:t>
              </a:r>
              <a:r>
                <a:rPr lang="en-US" sz="2382" b="0" i="0" u="none" strike="noStrike" cap="none">
                  <a:solidFill>
                    <a:srgbClr val="000000"/>
                  </a:solidFill>
                  <a:latin typeface="Lato Light"/>
                  <a:ea typeface="Lato Light"/>
                  <a:cs typeface="Lato Light"/>
                  <a:sym typeface="Lato Light"/>
                </a:rPr>
                <a:t> Peer-Reviewed Journal</a:t>
              </a:r>
              <a:endParaRPr/>
            </a:p>
            <a:p>
              <a:pPr marL="514280" marR="0" lvl="1" indent="-257140" algn="l" rtl="0">
                <a:lnSpc>
                  <a:spcPct val="133963"/>
                </a:lnSpc>
                <a:spcBef>
                  <a:spcPts val="0"/>
                </a:spcBef>
                <a:spcAft>
                  <a:spcPts val="0"/>
                </a:spcAft>
                <a:buClr>
                  <a:srgbClr val="000000"/>
                </a:buClr>
                <a:buSzPts val="2382"/>
                <a:buFont typeface="Arial"/>
                <a:buChar char="•"/>
              </a:pPr>
              <a:r>
                <a:rPr lang="en-US" sz="2382" b="0" i="0" u="none" strike="noStrike" cap="none">
                  <a:solidFill>
                    <a:srgbClr val="000000"/>
                  </a:solidFill>
                  <a:latin typeface="Lato Light"/>
                  <a:ea typeface="Lato Light"/>
                  <a:cs typeface="Lato Light"/>
                  <a:sym typeface="Lato Light"/>
                </a:rPr>
                <a:t>National Nourishment Database</a:t>
              </a:r>
              <a:endParaRPr/>
            </a:p>
            <a:p>
              <a:pPr marL="514280" marR="0" lvl="1" indent="-257140" algn="l" rtl="0">
                <a:lnSpc>
                  <a:spcPct val="133963"/>
                </a:lnSpc>
                <a:spcBef>
                  <a:spcPts val="0"/>
                </a:spcBef>
                <a:spcAft>
                  <a:spcPts val="0"/>
                </a:spcAft>
                <a:buClr>
                  <a:srgbClr val="000000"/>
                </a:buClr>
                <a:buSzPts val="2382"/>
                <a:buFont typeface="Arial"/>
                <a:buChar char="•"/>
              </a:pPr>
              <a:r>
                <a:rPr lang="en-US" sz="2382" b="0" i="0" u="none" strike="noStrike" cap="none">
                  <a:solidFill>
                    <a:srgbClr val="000000"/>
                  </a:solidFill>
                  <a:latin typeface="Lato Light"/>
                  <a:ea typeface="Lato Light"/>
                  <a:cs typeface="Lato Light"/>
                  <a:sym typeface="Lato Light"/>
                </a:rPr>
                <a:t>Coastal Universities Guide</a:t>
              </a:r>
              <a:endParaRPr/>
            </a:p>
            <a:p>
              <a:pPr marL="514280" marR="0" lvl="1" indent="-257140" algn="l" rtl="0">
                <a:lnSpc>
                  <a:spcPct val="133963"/>
                </a:lnSpc>
                <a:spcBef>
                  <a:spcPts val="0"/>
                </a:spcBef>
                <a:spcAft>
                  <a:spcPts val="0"/>
                </a:spcAft>
                <a:buClr>
                  <a:srgbClr val="000000"/>
                </a:buClr>
                <a:buSzPts val="2382"/>
                <a:buFont typeface="Arial"/>
                <a:buChar char="•"/>
              </a:pPr>
              <a:r>
                <a:rPr lang="en-US" sz="2382" b="0" i="0" u="none" strike="noStrike" cap="none">
                  <a:solidFill>
                    <a:srgbClr val="000000"/>
                  </a:solidFill>
                  <a:latin typeface="Lato Light"/>
                  <a:ea typeface="Lato Light"/>
                  <a:cs typeface="Lato Light"/>
                  <a:sym typeface="Lato Light"/>
                </a:rPr>
                <a:t>Monthly E-Newsletters </a:t>
              </a:r>
              <a:endParaRPr/>
            </a:p>
            <a:p>
              <a:pPr marL="514280" marR="0" lvl="1" indent="-257140" algn="l" rtl="0">
                <a:lnSpc>
                  <a:spcPct val="133963"/>
                </a:lnSpc>
                <a:spcBef>
                  <a:spcPts val="0"/>
                </a:spcBef>
                <a:spcAft>
                  <a:spcPts val="0"/>
                </a:spcAft>
                <a:buClr>
                  <a:srgbClr val="000000"/>
                </a:buClr>
                <a:buSzPts val="2382"/>
                <a:buFont typeface="Arial"/>
                <a:buChar char="•"/>
              </a:pPr>
              <a:r>
                <a:rPr lang="en-US" sz="2382" b="0" i="0" u="none" strike="noStrike" cap="none">
                  <a:solidFill>
                    <a:srgbClr val="000000"/>
                  </a:solidFill>
                  <a:latin typeface="Lato Light"/>
                  <a:ea typeface="Lato Light"/>
                  <a:cs typeface="Lato Light"/>
                  <a:sym typeface="Lato Light"/>
                </a:rPr>
                <a:t>Southeast Coastal Communities Water Level Observation System</a:t>
              </a:r>
              <a:endParaRPr/>
            </a:p>
          </p:txBody>
        </p:sp>
        <p:sp>
          <p:nvSpPr>
            <p:cNvPr id="126" name="Google Shape;126;p2"/>
            <p:cNvSpPr txBox="1"/>
            <p:nvPr/>
          </p:nvSpPr>
          <p:spPr>
            <a:xfrm>
              <a:off x="690487" y="-66675"/>
              <a:ext cx="3029797" cy="680080"/>
            </a:xfrm>
            <a:prstGeom prst="rect">
              <a:avLst/>
            </a:prstGeom>
            <a:noFill/>
            <a:ln>
              <a:noFill/>
            </a:ln>
          </p:spPr>
          <p:txBody>
            <a:bodyPr spcFirstLastPara="1" wrap="square" lIns="0" tIns="0" rIns="0" bIns="0" anchor="t" anchorCtr="0">
              <a:spAutoFit/>
            </a:bodyPr>
            <a:lstStyle/>
            <a:p>
              <a:pPr marL="0" marR="0" lvl="0" indent="0" algn="ctr" rtl="0">
                <a:lnSpc>
                  <a:spcPct val="140006"/>
                </a:lnSpc>
                <a:spcBef>
                  <a:spcPts val="0"/>
                </a:spcBef>
                <a:spcAft>
                  <a:spcPts val="0"/>
                </a:spcAft>
                <a:buNone/>
              </a:pPr>
              <a:r>
                <a:rPr lang="en-US" sz="3037">
                  <a:solidFill>
                    <a:srgbClr val="000000"/>
                  </a:solidFill>
                  <a:latin typeface="Lato"/>
                  <a:ea typeface="Lato"/>
                  <a:cs typeface="Lato"/>
                  <a:sym typeface="Lato"/>
                </a:rPr>
                <a:t>Resources</a:t>
              </a:r>
              <a:endParaRPr/>
            </a:p>
          </p:txBody>
        </p:sp>
      </p:grpSp>
      <p:grpSp>
        <p:nvGrpSpPr>
          <p:cNvPr id="127" name="Google Shape;127;p2"/>
          <p:cNvGrpSpPr/>
          <p:nvPr/>
        </p:nvGrpSpPr>
        <p:grpSpPr>
          <a:xfrm>
            <a:off x="6396625" y="4279787"/>
            <a:ext cx="3239525" cy="3696636"/>
            <a:chOff x="0" y="-57150"/>
            <a:chExt cx="4319366" cy="4928847"/>
          </a:xfrm>
        </p:grpSpPr>
        <p:sp>
          <p:nvSpPr>
            <p:cNvPr id="128" name="Google Shape;128;p2"/>
            <p:cNvSpPr txBox="1"/>
            <p:nvPr/>
          </p:nvSpPr>
          <p:spPr>
            <a:xfrm>
              <a:off x="0" y="1116563"/>
              <a:ext cx="4319366" cy="3755134"/>
            </a:xfrm>
            <a:prstGeom prst="rect">
              <a:avLst/>
            </a:prstGeom>
            <a:noFill/>
            <a:ln>
              <a:noFill/>
            </a:ln>
          </p:spPr>
          <p:txBody>
            <a:bodyPr spcFirstLastPara="1" wrap="square" lIns="0" tIns="0" rIns="0" bIns="0" anchor="t" anchorCtr="0">
              <a:spAutoFit/>
            </a:bodyPr>
            <a:lstStyle/>
            <a:p>
              <a:pPr marL="516089" marR="0" lvl="1" indent="-258045" algn="l" rtl="0">
                <a:lnSpc>
                  <a:spcPct val="134016"/>
                </a:lnSpc>
                <a:spcBef>
                  <a:spcPts val="0"/>
                </a:spcBef>
                <a:spcAft>
                  <a:spcPts val="0"/>
                </a:spcAft>
                <a:buClr>
                  <a:srgbClr val="000000"/>
                </a:buClr>
                <a:buSzPts val="2390"/>
                <a:buFont typeface="Arial"/>
                <a:buChar char="•"/>
              </a:pPr>
              <a:r>
                <a:rPr lang="en-US" sz="2390" b="0" i="0" u="none" strike="noStrike" cap="none">
                  <a:solidFill>
                    <a:srgbClr val="000000"/>
                  </a:solidFill>
                  <a:latin typeface="Lato Light"/>
                  <a:ea typeface="Lato Light"/>
                  <a:cs typeface="Lato Light"/>
                  <a:sym typeface="Lato Light"/>
                </a:rPr>
                <a:t>Science and Technology</a:t>
              </a:r>
              <a:endParaRPr/>
            </a:p>
            <a:p>
              <a:pPr marL="516089" marR="0" lvl="1" indent="-258045" algn="l" rtl="0">
                <a:lnSpc>
                  <a:spcPct val="134016"/>
                </a:lnSpc>
                <a:spcBef>
                  <a:spcPts val="0"/>
                </a:spcBef>
                <a:spcAft>
                  <a:spcPts val="0"/>
                </a:spcAft>
                <a:buClr>
                  <a:srgbClr val="000000"/>
                </a:buClr>
                <a:buSzPts val="2390"/>
                <a:buFont typeface="Arial"/>
                <a:buChar char="•"/>
              </a:pPr>
              <a:r>
                <a:rPr lang="en-US" sz="2390" b="0" i="0" u="none" strike="noStrike" cap="none">
                  <a:solidFill>
                    <a:srgbClr val="000000"/>
                  </a:solidFill>
                  <a:latin typeface="Lato Light"/>
                  <a:ea typeface="Lato Light"/>
                  <a:cs typeface="Lato Light"/>
                  <a:sym typeface="Lato Light"/>
                </a:rPr>
                <a:t>Government Affairs</a:t>
              </a:r>
              <a:endParaRPr/>
            </a:p>
            <a:p>
              <a:pPr marL="516089" marR="0" lvl="1" indent="-258045" algn="l" rtl="0">
                <a:lnSpc>
                  <a:spcPct val="134016"/>
                </a:lnSpc>
                <a:spcBef>
                  <a:spcPts val="0"/>
                </a:spcBef>
                <a:spcAft>
                  <a:spcPts val="0"/>
                </a:spcAft>
                <a:buClr>
                  <a:srgbClr val="000000"/>
                </a:buClr>
                <a:buSzPts val="2390"/>
                <a:buFont typeface="Arial"/>
                <a:buChar char="•"/>
              </a:pPr>
              <a:r>
                <a:rPr lang="en-US" sz="2390" b="0" i="1" u="none" strike="noStrike" cap="none">
                  <a:solidFill>
                    <a:srgbClr val="000000"/>
                  </a:solidFill>
                  <a:latin typeface="Lato Light"/>
                  <a:ea typeface="Lato Light"/>
                  <a:cs typeface="Lato Light"/>
                  <a:sym typeface="Lato Light"/>
                </a:rPr>
                <a:t>Shore &amp; Beach</a:t>
              </a:r>
              <a:r>
                <a:rPr lang="en-US" sz="2390" b="0" i="0" u="none" strike="noStrike" cap="none">
                  <a:solidFill>
                    <a:srgbClr val="000000"/>
                  </a:solidFill>
                  <a:latin typeface="Lato Light"/>
                  <a:ea typeface="Lato Light"/>
                  <a:cs typeface="Lato Light"/>
                  <a:sym typeface="Lato Light"/>
                </a:rPr>
                <a:t> Editorial Board</a:t>
              </a:r>
              <a:endParaRPr/>
            </a:p>
            <a:p>
              <a:pPr marL="516089" marR="0" lvl="1" indent="-258045" algn="l" rtl="0">
                <a:lnSpc>
                  <a:spcPct val="134016"/>
                </a:lnSpc>
                <a:spcBef>
                  <a:spcPts val="0"/>
                </a:spcBef>
                <a:spcAft>
                  <a:spcPts val="0"/>
                </a:spcAft>
                <a:buClr>
                  <a:srgbClr val="000000"/>
                </a:buClr>
                <a:buSzPts val="2390"/>
                <a:buFont typeface="Arial"/>
                <a:buChar char="•"/>
              </a:pPr>
              <a:r>
                <a:rPr lang="en-US" sz="2390" b="0" i="0" u="none" strike="noStrike" cap="none">
                  <a:solidFill>
                    <a:srgbClr val="000000"/>
                  </a:solidFill>
                  <a:latin typeface="Lato Light"/>
                  <a:ea typeface="Lato Light"/>
                  <a:cs typeface="Lato Light"/>
                  <a:sym typeface="Lato Light"/>
                </a:rPr>
                <a:t>Chapter Presidents</a:t>
              </a:r>
              <a:endParaRPr/>
            </a:p>
            <a:p>
              <a:pPr marL="516089" marR="0" lvl="1" indent="-258045" algn="l" rtl="0">
                <a:lnSpc>
                  <a:spcPct val="134016"/>
                </a:lnSpc>
                <a:spcBef>
                  <a:spcPts val="0"/>
                </a:spcBef>
                <a:spcAft>
                  <a:spcPts val="0"/>
                </a:spcAft>
                <a:buClr>
                  <a:srgbClr val="000000"/>
                </a:buClr>
                <a:buSzPts val="2390"/>
                <a:buFont typeface="Arial"/>
                <a:buChar char="•"/>
              </a:pPr>
              <a:r>
                <a:rPr lang="en-US" sz="2390" b="0" i="0" u="none" strike="noStrike" cap="none">
                  <a:solidFill>
                    <a:srgbClr val="000000"/>
                  </a:solidFill>
                  <a:latin typeface="Lato Light"/>
                  <a:ea typeface="Lato Light"/>
                  <a:cs typeface="Lato Light"/>
                  <a:sym typeface="Lato Light"/>
                </a:rPr>
                <a:t>Conference Steering</a:t>
              </a:r>
              <a:endParaRPr/>
            </a:p>
          </p:txBody>
        </p:sp>
        <p:sp>
          <p:nvSpPr>
            <p:cNvPr id="129" name="Google Shape;129;p2"/>
            <p:cNvSpPr txBox="1"/>
            <p:nvPr/>
          </p:nvSpPr>
          <p:spPr>
            <a:xfrm>
              <a:off x="487710" y="-57150"/>
              <a:ext cx="3420610" cy="672713"/>
            </a:xfrm>
            <a:prstGeom prst="rect">
              <a:avLst/>
            </a:prstGeom>
            <a:noFill/>
            <a:ln>
              <a:noFill/>
            </a:ln>
          </p:spPr>
          <p:txBody>
            <a:bodyPr spcFirstLastPara="1" wrap="square" lIns="0" tIns="0" rIns="0" bIns="0" anchor="t" anchorCtr="0">
              <a:spAutoFit/>
            </a:bodyPr>
            <a:lstStyle/>
            <a:p>
              <a:pPr marL="0" marR="0" lvl="0" indent="0" algn="ctr" rtl="0">
                <a:lnSpc>
                  <a:spcPct val="139993"/>
                </a:lnSpc>
                <a:spcBef>
                  <a:spcPts val="0"/>
                </a:spcBef>
                <a:spcAft>
                  <a:spcPts val="0"/>
                </a:spcAft>
                <a:buNone/>
              </a:pPr>
              <a:r>
                <a:rPr lang="en-US" sz="3048">
                  <a:solidFill>
                    <a:srgbClr val="000000"/>
                  </a:solidFill>
                  <a:latin typeface="Lato"/>
                  <a:ea typeface="Lato"/>
                  <a:cs typeface="Lato"/>
                  <a:sym typeface="Lato"/>
                </a:rPr>
                <a:t>Committees</a:t>
              </a:r>
              <a:endParaRPr/>
            </a:p>
          </p:txBody>
        </p:sp>
      </p:grpSp>
      <p:sp>
        <p:nvSpPr>
          <p:cNvPr id="130" name="Google Shape;130;p2"/>
          <p:cNvSpPr txBox="1"/>
          <p:nvPr/>
        </p:nvSpPr>
        <p:spPr>
          <a:xfrm>
            <a:off x="1267739" y="3284454"/>
            <a:ext cx="3458971" cy="523846"/>
          </a:xfrm>
          <a:prstGeom prst="rect">
            <a:avLst/>
          </a:prstGeom>
          <a:noFill/>
          <a:ln>
            <a:noFill/>
          </a:ln>
        </p:spPr>
        <p:txBody>
          <a:bodyPr spcFirstLastPara="1" wrap="square" lIns="0" tIns="0" rIns="0" bIns="0" anchor="t" anchorCtr="0">
            <a:spAutoFit/>
          </a:bodyPr>
          <a:lstStyle/>
          <a:p>
            <a:pPr marL="0" marR="0" lvl="0" indent="0" algn="ctr" rtl="0">
              <a:lnSpc>
                <a:spcPct val="139986"/>
              </a:lnSpc>
              <a:spcBef>
                <a:spcPts val="0"/>
              </a:spcBef>
              <a:spcAft>
                <a:spcPts val="0"/>
              </a:spcAft>
              <a:buNone/>
            </a:pPr>
            <a:r>
              <a:rPr lang="en-US" sz="3001" b="1">
                <a:solidFill>
                  <a:srgbClr val="40A6D6"/>
                </a:solidFill>
                <a:latin typeface="Lato"/>
                <a:ea typeface="Lato"/>
                <a:cs typeface="Lato"/>
                <a:sym typeface="Lato"/>
              </a:rPr>
              <a:t>Who We Are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3"/>
          <p:cNvSpPr/>
          <p:nvPr/>
        </p:nvSpPr>
        <p:spPr>
          <a:xfrm>
            <a:off x="1" y="7968106"/>
            <a:ext cx="18288000" cy="2318894"/>
          </a:xfrm>
          <a:prstGeom prst="rect">
            <a:avLst/>
          </a:pr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3"/>
          <p:cNvSpPr/>
          <p:nvPr/>
        </p:nvSpPr>
        <p:spPr>
          <a:xfrm>
            <a:off x="14334312" y="7507560"/>
            <a:ext cx="2924988" cy="2312244"/>
          </a:xfrm>
          <a:custGeom>
            <a:avLst/>
            <a:gdLst/>
            <a:ahLst/>
            <a:cxnLst/>
            <a:rect l="l" t="t" r="r" b="b"/>
            <a:pathLst>
              <a:path w="2924988" h="2312244" extrusionOk="0">
                <a:moveTo>
                  <a:pt x="0" y="0"/>
                </a:moveTo>
                <a:lnTo>
                  <a:pt x="2924988" y="0"/>
                </a:lnTo>
                <a:lnTo>
                  <a:pt x="2924988" y="2312244"/>
                </a:lnTo>
                <a:lnTo>
                  <a:pt x="0" y="2312244"/>
                </a:lnTo>
                <a:lnTo>
                  <a:pt x="0" y="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3"/>
          <p:cNvSpPr txBox="1"/>
          <p:nvPr/>
        </p:nvSpPr>
        <p:spPr>
          <a:xfrm>
            <a:off x="568129" y="8147073"/>
            <a:ext cx="13101879" cy="1486536"/>
          </a:xfrm>
          <a:prstGeom prst="rect">
            <a:avLst/>
          </a:prstGeom>
          <a:noFill/>
          <a:ln>
            <a:noFill/>
          </a:ln>
        </p:spPr>
        <p:txBody>
          <a:bodyPr spcFirstLastPara="1" wrap="square" lIns="0" tIns="0" rIns="0" bIns="0" anchor="t" anchorCtr="0">
            <a:spAutoFit/>
          </a:bodyPr>
          <a:lstStyle/>
          <a:p>
            <a:pPr marL="0" marR="0" lvl="0" indent="0" algn="just" rtl="0">
              <a:lnSpc>
                <a:spcPct val="110000"/>
              </a:lnSpc>
              <a:spcBef>
                <a:spcPts val="0"/>
              </a:spcBef>
              <a:spcAft>
                <a:spcPts val="0"/>
              </a:spcAft>
              <a:buNone/>
            </a:pPr>
            <a:r>
              <a:rPr lang="en-US" sz="5300" b="1">
                <a:solidFill>
                  <a:srgbClr val="FFFFFF"/>
                </a:solidFill>
                <a:latin typeface="Lato"/>
                <a:ea typeface="Lato"/>
                <a:cs typeface="Lato"/>
                <a:sym typeface="Lato"/>
              </a:rPr>
              <a:t>ASBPA Best of the Best:</a:t>
            </a:r>
            <a:endParaRPr/>
          </a:p>
          <a:p>
            <a:pPr marL="0" marR="0" lvl="0" indent="0" algn="just" rtl="0">
              <a:lnSpc>
                <a:spcPct val="110000"/>
              </a:lnSpc>
              <a:spcBef>
                <a:spcPts val="0"/>
              </a:spcBef>
              <a:spcAft>
                <a:spcPts val="0"/>
              </a:spcAft>
              <a:buNone/>
            </a:pPr>
            <a:r>
              <a:rPr lang="en-US" sz="5300" b="1">
                <a:solidFill>
                  <a:srgbClr val="FFFFFF"/>
                </a:solidFill>
                <a:latin typeface="Lato"/>
                <a:ea typeface="Lato"/>
                <a:cs typeface="Lato"/>
                <a:sym typeface="Lato"/>
              </a:rPr>
              <a:t>Best Restored Beach Award Nominees</a:t>
            </a:r>
            <a:endParaRPr/>
          </a:p>
        </p:txBody>
      </p:sp>
      <p:sp>
        <p:nvSpPr>
          <p:cNvPr id="142" name="Google Shape;142;p3"/>
          <p:cNvSpPr txBox="1"/>
          <p:nvPr/>
        </p:nvSpPr>
        <p:spPr>
          <a:xfrm>
            <a:off x="568129" y="552058"/>
            <a:ext cx="17076952" cy="89852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None/>
            </a:pPr>
            <a:r>
              <a:rPr lang="en-US" sz="3499" b="1">
                <a:solidFill>
                  <a:srgbClr val="0066CC"/>
                </a:solidFill>
                <a:latin typeface="Lato"/>
                <a:ea typeface="Lato"/>
                <a:cs typeface="Lato"/>
                <a:sym typeface="Lato"/>
              </a:rPr>
              <a:t>Celebrate a century of coastal restoration excellence!</a:t>
            </a:r>
            <a:endParaRPr/>
          </a:p>
          <a:p>
            <a:pPr marL="0" marR="0" lvl="0" indent="0" algn="ctr" rtl="0">
              <a:lnSpc>
                <a:spcPct val="100000"/>
              </a:lnSpc>
              <a:spcBef>
                <a:spcPts val="0"/>
              </a:spcBef>
              <a:spcAft>
                <a:spcPts val="0"/>
              </a:spcAft>
              <a:buNone/>
            </a:pPr>
            <a:r>
              <a:rPr lang="en-US" sz="3499" b="1">
                <a:solidFill>
                  <a:srgbClr val="0066CC"/>
                </a:solidFill>
                <a:latin typeface="Lato"/>
                <a:ea typeface="Lato"/>
                <a:cs typeface="Lato"/>
                <a:sym typeface="Lato"/>
              </a:rPr>
              <a:t> Vote for your favorite ASBPA Best of the Best Restored Beach Award</a:t>
            </a:r>
            <a:endParaRPr/>
          </a:p>
        </p:txBody>
      </p:sp>
      <p:sp>
        <p:nvSpPr>
          <p:cNvPr id="143" name="Google Shape;143;p3"/>
          <p:cNvSpPr txBox="1"/>
          <p:nvPr/>
        </p:nvSpPr>
        <p:spPr>
          <a:xfrm>
            <a:off x="7298714" y="1883377"/>
            <a:ext cx="5027700" cy="637200"/>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1400"/>
              </a:spcBef>
              <a:spcAft>
                <a:spcPts val="0"/>
              </a:spcAft>
              <a:buClr>
                <a:srgbClr val="286C7F"/>
              </a:buClr>
              <a:buSzPts val="3600"/>
              <a:buFont typeface="Georgia"/>
              <a:buNone/>
            </a:pPr>
            <a:r>
              <a:rPr lang="en-US" sz="3600" u="sng">
                <a:solidFill>
                  <a:srgbClr val="286C7F"/>
                </a:solidFill>
                <a:latin typeface="Georgia"/>
                <a:ea typeface="Georgia"/>
                <a:cs typeface="Georgia"/>
                <a:sym typeface="Georgia"/>
              </a:rPr>
              <a:t>New Jersey Nominees</a:t>
            </a:r>
            <a:endParaRPr sz="1100">
              <a:solidFill>
                <a:schemeClr val="dk1"/>
              </a:solidFill>
              <a:latin typeface="Calibri"/>
              <a:ea typeface="Calibri"/>
              <a:cs typeface="Calibri"/>
              <a:sym typeface="Calibri"/>
            </a:endParaRPr>
          </a:p>
        </p:txBody>
      </p:sp>
      <p:sp>
        <p:nvSpPr>
          <p:cNvPr id="144" name="Google Shape;144;p3"/>
          <p:cNvSpPr txBox="1"/>
          <p:nvPr/>
        </p:nvSpPr>
        <p:spPr>
          <a:xfrm>
            <a:off x="7298728" y="2420143"/>
            <a:ext cx="7058400" cy="2330400"/>
          </a:xfrm>
          <a:prstGeom prst="rect">
            <a:avLst/>
          </a:prstGeom>
          <a:noFill/>
          <a:ln>
            <a:noFill/>
          </a:ln>
        </p:spPr>
        <p:txBody>
          <a:bodyPr spcFirstLastPara="1" wrap="square" lIns="68575" tIns="68575" rIns="68575" bIns="68575" anchor="t" anchorCtr="0">
            <a:spAutoFit/>
          </a:bodyPr>
          <a:lstStyle/>
          <a:p>
            <a:pPr marL="0" marR="0" lvl="0" indent="0" algn="l" rtl="0">
              <a:lnSpc>
                <a:spcPct val="115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2020 Keansburg</a:t>
            </a:r>
            <a:endParaRPr sz="3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2018 Thompsons Beach</a:t>
            </a:r>
            <a:endParaRPr sz="3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2006 Sea Bright to Manasquan Beach</a:t>
            </a:r>
            <a:endParaRPr sz="3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3200"/>
              <a:buFont typeface="Calibri"/>
              <a:buNone/>
            </a:pPr>
            <a:r>
              <a:rPr lang="en-US" sz="3200">
                <a:solidFill>
                  <a:schemeClr val="dk1"/>
                </a:solidFill>
                <a:latin typeface="Calibri"/>
                <a:ea typeface="Calibri"/>
                <a:cs typeface="Calibri"/>
                <a:sym typeface="Calibri"/>
              </a:rPr>
              <a:t>2005 Cape May Inlet to Lower Township</a:t>
            </a:r>
            <a:endParaRPr sz="3200">
              <a:solidFill>
                <a:schemeClr val="dk1"/>
              </a:solidFill>
              <a:latin typeface="Calibri"/>
              <a:ea typeface="Calibri"/>
              <a:cs typeface="Calibri"/>
              <a:sym typeface="Calibri"/>
            </a:endParaRPr>
          </a:p>
        </p:txBody>
      </p:sp>
      <p:sp>
        <p:nvSpPr>
          <p:cNvPr id="145" name="Google Shape;145;p3"/>
          <p:cNvSpPr txBox="1"/>
          <p:nvPr/>
        </p:nvSpPr>
        <p:spPr>
          <a:xfrm>
            <a:off x="161814" y="6286500"/>
            <a:ext cx="17348144" cy="1494758"/>
          </a:xfrm>
          <a:prstGeom prst="rect">
            <a:avLst/>
          </a:prstGeom>
          <a:noFill/>
          <a:ln>
            <a:noFill/>
          </a:ln>
        </p:spPr>
        <p:txBody>
          <a:bodyPr spcFirstLastPara="1" wrap="square" lIns="68575" tIns="68575" rIns="68575" bIns="68575" anchor="t" anchorCtr="0">
            <a:spAutoFit/>
          </a:bodyPr>
          <a:lstStyle/>
          <a:p>
            <a:pPr marL="0" marR="0" lvl="0" indent="0" algn="l" rtl="0">
              <a:lnSpc>
                <a:spcPct val="90000"/>
              </a:lnSpc>
              <a:spcBef>
                <a:spcPts val="1400"/>
              </a:spcBef>
              <a:spcAft>
                <a:spcPts val="0"/>
              </a:spcAft>
              <a:buClr>
                <a:srgbClr val="286C7F"/>
              </a:buClr>
              <a:buSzPts val="2400"/>
              <a:buFont typeface="Georgia"/>
              <a:buNone/>
            </a:pPr>
            <a:r>
              <a:rPr lang="en-US" sz="2400">
                <a:solidFill>
                  <a:srgbClr val="286C7F"/>
                </a:solidFill>
                <a:latin typeface="Georgia"/>
                <a:ea typeface="Georgia"/>
                <a:cs typeface="Georgia"/>
                <a:sym typeface="Georgia"/>
              </a:rPr>
              <a:t>ASBPA’s annual Best Restored Beach Award raises public awareness of the recreational and economic value of restored beaches from coast to coast and the U.S. territories.</a:t>
            </a:r>
            <a:endParaRPr sz="2400">
              <a:solidFill>
                <a:srgbClr val="286C7F"/>
              </a:solidFill>
              <a:latin typeface="Georgia"/>
              <a:ea typeface="Georgia"/>
              <a:cs typeface="Georgia"/>
              <a:sym typeface="Georgia"/>
            </a:endParaRPr>
          </a:p>
          <a:p>
            <a:pPr marL="0" marR="0" lvl="0" indent="0" algn="l" rtl="0">
              <a:lnSpc>
                <a:spcPct val="90000"/>
              </a:lnSpc>
              <a:spcBef>
                <a:spcPts val="1400"/>
              </a:spcBef>
              <a:spcAft>
                <a:spcPts val="0"/>
              </a:spcAft>
              <a:buClr>
                <a:srgbClr val="286C7F"/>
              </a:buClr>
              <a:buSzPts val="2400"/>
              <a:buFont typeface="Georgia"/>
              <a:buNone/>
            </a:pPr>
            <a:r>
              <a:rPr lang="en-US" sz="2400" b="1" i="1">
                <a:solidFill>
                  <a:srgbClr val="286C7F"/>
                </a:solidFill>
                <a:latin typeface="Georgia"/>
                <a:ea typeface="Georgia"/>
                <a:cs typeface="Georgia"/>
                <a:sym typeface="Georgia"/>
              </a:rPr>
              <a:t>Nominate your project for the 2026 Best Restored Beach Award at ASBPA.org!</a:t>
            </a:r>
            <a:endParaRPr sz="2400" b="1" i="1">
              <a:solidFill>
                <a:srgbClr val="286C7F"/>
              </a:solidFill>
              <a:latin typeface="Georgia"/>
              <a:ea typeface="Georgia"/>
              <a:cs typeface="Georgia"/>
              <a:sym typeface="Georgia"/>
            </a:endParaRPr>
          </a:p>
        </p:txBody>
      </p:sp>
      <p:sp>
        <p:nvSpPr>
          <p:cNvPr id="146" name="Google Shape;146;p3"/>
          <p:cNvSpPr txBox="1"/>
          <p:nvPr/>
        </p:nvSpPr>
        <p:spPr>
          <a:xfrm>
            <a:off x="14203789" y="5415727"/>
            <a:ext cx="3520200" cy="914400"/>
          </a:xfrm>
          <a:prstGeom prst="rect">
            <a:avLst/>
          </a:prstGeom>
          <a:noFill/>
          <a:ln>
            <a:noFill/>
          </a:ln>
        </p:spPr>
        <p:txBody>
          <a:bodyPr spcFirstLastPara="1" wrap="square" lIns="68575" tIns="68575" rIns="68575" bIns="68575" anchor="t" anchorCtr="0">
            <a:spAutoFit/>
          </a:bodyPr>
          <a:lstStyle/>
          <a:p>
            <a:pPr marL="0" marR="0" lvl="0" indent="0" algn="ctr" rtl="0">
              <a:lnSpc>
                <a:spcPct val="90000"/>
              </a:lnSpc>
              <a:spcBef>
                <a:spcPts val="1400"/>
              </a:spcBef>
              <a:spcAft>
                <a:spcPts val="0"/>
              </a:spcAft>
              <a:buClr>
                <a:srgbClr val="286C7F"/>
              </a:buClr>
              <a:buSzPts val="2800"/>
              <a:buFont typeface="Georgia"/>
              <a:buNone/>
            </a:pPr>
            <a:r>
              <a:rPr lang="en-US" sz="2800" b="1">
                <a:solidFill>
                  <a:srgbClr val="286C7F"/>
                </a:solidFill>
                <a:latin typeface="Georgia"/>
                <a:ea typeface="Georgia"/>
                <a:cs typeface="Georgia"/>
                <a:sym typeface="Georgia"/>
              </a:rPr>
              <a:t>Scan to Vote at ASBPA.org</a:t>
            </a:r>
            <a:endParaRPr sz="2000" b="1">
              <a:solidFill>
                <a:schemeClr val="dk1"/>
              </a:solidFill>
              <a:latin typeface="Calibri"/>
              <a:ea typeface="Calibri"/>
              <a:cs typeface="Calibri"/>
              <a:sym typeface="Calibri"/>
            </a:endParaRPr>
          </a:p>
        </p:txBody>
      </p:sp>
      <p:grpSp>
        <p:nvGrpSpPr>
          <p:cNvPr id="147" name="Google Shape;147;p3"/>
          <p:cNvGrpSpPr/>
          <p:nvPr/>
        </p:nvGrpSpPr>
        <p:grpSpPr>
          <a:xfrm>
            <a:off x="14020977" y="1787774"/>
            <a:ext cx="3886240" cy="3539871"/>
            <a:chOff x="7324870" y="2427908"/>
            <a:chExt cx="1638450" cy="1638450"/>
          </a:xfrm>
        </p:grpSpPr>
        <p:pic>
          <p:nvPicPr>
            <p:cNvPr id="148" name="Google Shape;148;p3"/>
            <p:cNvPicPr preferRelativeResize="0"/>
            <p:nvPr/>
          </p:nvPicPr>
          <p:blipFill rotWithShape="1">
            <a:blip r:embed="rId4">
              <a:alphaModFix/>
            </a:blip>
            <a:srcRect/>
            <a:stretch/>
          </p:blipFill>
          <p:spPr>
            <a:xfrm>
              <a:off x="7324870" y="2427908"/>
              <a:ext cx="1638450" cy="1638450"/>
            </a:xfrm>
            <a:prstGeom prst="rect">
              <a:avLst/>
            </a:prstGeom>
            <a:noFill/>
            <a:ln>
              <a:noFill/>
            </a:ln>
          </p:spPr>
        </p:pic>
        <p:pic>
          <p:nvPicPr>
            <p:cNvPr id="149" name="Google Shape;149;p3" title="ASBPA Best of the Best Awards.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344349" y="2447382"/>
              <a:ext cx="1599500" cy="1599500"/>
            </a:xfrm>
            <a:prstGeom prst="rect">
              <a:avLst/>
            </a:prstGeom>
            <a:noFill/>
            <a:ln>
              <a:noFill/>
            </a:ln>
          </p:spPr>
        </p:pic>
      </p:grpSp>
      <p:pic>
        <p:nvPicPr>
          <p:cNvPr id="150" name="Google Shape;150;p3" title="NCC26-Digital-Banner-Option-3.jpg"/>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2" y="1883372"/>
            <a:ext cx="7058400" cy="397034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4"/>
          <p:cNvSpPr/>
          <p:nvPr/>
        </p:nvSpPr>
        <p:spPr>
          <a:xfrm>
            <a:off x="0" y="3708290"/>
            <a:ext cx="18288000" cy="6578710"/>
          </a:xfrm>
          <a:prstGeom prst="rect">
            <a:avLst/>
          </a:pr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4"/>
          <p:cNvSpPr txBox="1"/>
          <p:nvPr/>
        </p:nvSpPr>
        <p:spPr>
          <a:xfrm>
            <a:off x="6073055" y="738258"/>
            <a:ext cx="11186245" cy="212407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7500" b="1">
                <a:solidFill>
                  <a:srgbClr val="0066CC"/>
                </a:solidFill>
                <a:latin typeface="Lato"/>
                <a:ea typeface="Lato"/>
                <a:cs typeface="Lato"/>
                <a:sym typeface="Lato"/>
              </a:rPr>
              <a:t>What is the Blue Flag Award</a:t>
            </a:r>
            <a:endParaRPr/>
          </a:p>
        </p:txBody>
      </p:sp>
      <p:grpSp>
        <p:nvGrpSpPr>
          <p:cNvPr id="161" name="Google Shape;161;p4"/>
          <p:cNvGrpSpPr/>
          <p:nvPr/>
        </p:nvGrpSpPr>
        <p:grpSpPr>
          <a:xfrm>
            <a:off x="9299710" y="6080128"/>
            <a:ext cx="8710556" cy="1020921"/>
            <a:chOff x="0" y="-66675"/>
            <a:chExt cx="11614074" cy="1361228"/>
          </a:xfrm>
        </p:grpSpPr>
        <p:sp>
          <p:nvSpPr>
            <p:cNvPr id="162" name="Google Shape;162;p4"/>
            <p:cNvSpPr txBox="1"/>
            <p:nvPr/>
          </p:nvSpPr>
          <p:spPr>
            <a:xfrm>
              <a:off x="241975" y="-66675"/>
              <a:ext cx="11372099" cy="751628"/>
            </a:xfrm>
            <a:prstGeom prst="rect">
              <a:avLst/>
            </a:prstGeom>
            <a:noFill/>
            <a:ln>
              <a:noFill/>
            </a:ln>
          </p:spPr>
          <p:txBody>
            <a:bodyPr spcFirstLastPara="1" wrap="square" lIns="0" tIns="0" rIns="0" bIns="0" anchor="t" anchorCtr="0">
              <a:spAutoFit/>
            </a:bodyPr>
            <a:lstStyle/>
            <a:p>
              <a:pPr marL="0" marR="0" lvl="0" indent="0" algn="r" rtl="0">
                <a:lnSpc>
                  <a:spcPct val="140011"/>
                </a:lnSpc>
                <a:spcBef>
                  <a:spcPts val="0"/>
                </a:spcBef>
                <a:spcAft>
                  <a:spcPts val="0"/>
                </a:spcAft>
                <a:buNone/>
              </a:pPr>
              <a:r>
                <a:rPr lang="en-US" sz="3399" b="1" i="1">
                  <a:solidFill>
                    <a:srgbClr val="FFFFFF"/>
                  </a:solidFill>
                  <a:latin typeface="Lato"/>
                  <a:ea typeface="Lato"/>
                  <a:cs typeface="Lato"/>
                  <a:sym typeface="Lato"/>
                </a:rPr>
                <a:t>An international eco-award</a:t>
              </a:r>
              <a:endParaRPr/>
            </a:p>
          </p:txBody>
        </p:sp>
        <p:sp>
          <p:nvSpPr>
            <p:cNvPr id="163" name="Google Shape;163;p4"/>
            <p:cNvSpPr txBox="1"/>
            <p:nvPr/>
          </p:nvSpPr>
          <p:spPr>
            <a:xfrm>
              <a:off x="0" y="599228"/>
              <a:ext cx="11614074" cy="695325"/>
            </a:xfrm>
            <a:prstGeom prst="rect">
              <a:avLst/>
            </a:prstGeom>
            <a:noFill/>
            <a:ln>
              <a:noFill/>
            </a:ln>
          </p:spPr>
          <p:txBody>
            <a:bodyPr spcFirstLastPara="1" wrap="square" lIns="0" tIns="0" rIns="0" bIns="0" anchor="t" anchorCtr="0">
              <a:spAutoFit/>
            </a:bodyPr>
            <a:lstStyle/>
            <a:p>
              <a:pPr marL="0" marR="0" lvl="0" indent="0" algn="r" rtl="0">
                <a:lnSpc>
                  <a:spcPct val="150016"/>
                </a:lnSpc>
                <a:spcBef>
                  <a:spcPts val="0"/>
                </a:spcBef>
                <a:spcAft>
                  <a:spcPts val="0"/>
                </a:spcAft>
                <a:buNone/>
              </a:pPr>
              <a:r>
                <a:rPr lang="en-US" sz="2999">
                  <a:solidFill>
                    <a:srgbClr val="FFFFFF"/>
                  </a:solidFill>
                  <a:latin typeface="Lato"/>
                  <a:ea typeface="Lato"/>
                  <a:cs typeface="Lato"/>
                  <a:sym typeface="Lato"/>
                </a:rPr>
                <a:t>operating in 50 countries and has over 5,000 sites</a:t>
              </a:r>
              <a:endParaRPr/>
            </a:p>
          </p:txBody>
        </p:sp>
      </p:grpSp>
      <p:grpSp>
        <p:nvGrpSpPr>
          <p:cNvPr id="164" name="Google Shape;164;p4"/>
          <p:cNvGrpSpPr/>
          <p:nvPr/>
        </p:nvGrpSpPr>
        <p:grpSpPr>
          <a:xfrm>
            <a:off x="9346197" y="8698505"/>
            <a:ext cx="8664068" cy="1179307"/>
            <a:chOff x="0" y="-66675"/>
            <a:chExt cx="11552090" cy="1572410"/>
          </a:xfrm>
        </p:grpSpPr>
        <p:sp>
          <p:nvSpPr>
            <p:cNvPr id="165" name="Google Shape;165;p4"/>
            <p:cNvSpPr txBox="1"/>
            <p:nvPr/>
          </p:nvSpPr>
          <p:spPr>
            <a:xfrm>
              <a:off x="0" y="-66675"/>
              <a:ext cx="11552090" cy="751628"/>
            </a:xfrm>
            <a:prstGeom prst="rect">
              <a:avLst/>
            </a:prstGeom>
            <a:noFill/>
            <a:ln>
              <a:noFill/>
            </a:ln>
          </p:spPr>
          <p:txBody>
            <a:bodyPr spcFirstLastPara="1" wrap="square" lIns="0" tIns="0" rIns="0" bIns="0" anchor="t" anchorCtr="0">
              <a:spAutoFit/>
            </a:bodyPr>
            <a:lstStyle/>
            <a:p>
              <a:pPr marL="0" marR="0" lvl="0" indent="0" algn="r" rtl="0">
                <a:lnSpc>
                  <a:spcPct val="139970"/>
                </a:lnSpc>
                <a:spcBef>
                  <a:spcPts val="0"/>
                </a:spcBef>
                <a:spcAft>
                  <a:spcPts val="0"/>
                </a:spcAft>
                <a:buNone/>
              </a:pPr>
              <a:r>
                <a:rPr lang="en-US" sz="3400" b="1" i="1">
                  <a:solidFill>
                    <a:srgbClr val="FFFFFF"/>
                  </a:solidFill>
                  <a:latin typeface="Lato"/>
                  <a:ea typeface="Lato"/>
                  <a:cs typeface="Lato"/>
                  <a:sym typeface="Lato"/>
                </a:rPr>
                <a:t>A strict review</a:t>
              </a:r>
              <a:endParaRPr/>
            </a:p>
          </p:txBody>
        </p:sp>
        <p:sp>
          <p:nvSpPr>
            <p:cNvPr id="166" name="Google Shape;166;p4"/>
            <p:cNvSpPr txBox="1"/>
            <p:nvPr/>
          </p:nvSpPr>
          <p:spPr>
            <a:xfrm>
              <a:off x="0" y="810410"/>
              <a:ext cx="11552090" cy="695325"/>
            </a:xfrm>
            <a:prstGeom prst="rect">
              <a:avLst/>
            </a:prstGeom>
            <a:noFill/>
            <a:ln>
              <a:noFill/>
            </a:ln>
          </p:spPr>
          <p:txBody>
            <a:bodyPr spcFirstLastPara="1" wrap="square" lIns="0" tIns="0" rIns="0" bIns="0" anchor="t" anchorCtr="0">
              <a:spAutoFit/>
            </a:bodyPr>
            <a:lstStyle/>
            <a:p>
              <a:pPr marL="0" marR="0" lvl="0" indent="0" algn="r" rtl="0">
                <a:lnSpc>
                  <a:spcPct val="150016"/>
                </a:lnSpc>
                <a:spcBef>
                  <a:spcPts val="0"/>
                </a:spcBef>
                <a:spcAft>
                  <a:spcPts val="0"/>
                </a:spcAft>
                <a:buNone/>
              </a:pPr>
              <a:r>
                <a:rPr lang="en-US" sz="2999">
                  <a:solidFill>
                    <a:srgbClr val="FFFFFF"/>
                  </a:solidFill>
                  <a:latin typeface="Lato"/>
                  <a:ea typeface="Lato"/>
                  <a:cs typeface="Lato"/>
                  <a:sym typeface="Lato"/>
                </a:rPr>
                <a:t>sites are reviewed for adherence to 30+ criteria </a:t>
              </a:r>
              <a:endParaRPr/>
            </a:p>
          </p:txBody>
        </p:sp>
      </p:grpSp>
      <p:grpSp>
        <p:nvGrpSpPr>
          <p:cNvPr id="167" name="Google Shape;167;p4"/>
          <p:cNvGrpSpPr/>
          <p:nvPr/>
        </p:nvGrpSpPr>
        <p:grpSpPr>
          <a:xfrm>
            <a:off x="9346197" y="7303454"/>
            <a:ext cx="8664068" cy="1179307"/>
            <a:chOff x="0" y="-66675"/>
            <a:chExt cx="11552090" cy="1572410"/>
          </a:xfrm>
        </p:grpSpPr>
        <p:sp>
          <p:nvSpPr>
            <p:cNvPr id="168" name="Google Shape;168;p4"/>
            <p:cNvSpPr txBox="1"/>
            <p:nvPr/>
          </p:nvSpPr>
          <p:spPr>
            <a:xfrm>
              <a:off x="0" y="-66675"/>
              <a:ext cx="11552090" cy="751628"/>
            </a:xfrm>
            <a:prstGeom prst="rect">
              <a:avLst/>
            </a:prstGeom>
            <a:noFill/>
            <a:ln>
              <a:noFill/>
            </a:ln>
          </p:spPr>
          <p:txBody>
            <a:bodyPr spcFirstLastPara="1" wrap="square" lIns="0" tIns="0" rIns="0" bIns="0" anchor="t" anchorCtr="0">
              <a:spAutoFit/>
            </a:bodyPr>
            <a:lstStyle/>
            <a:p>
              <a:pPr marL="0" marR="0" lvl="0" indent="0" algn="r" rtl="0">
                <a:lnSpc>
                  <a:spcPct val="139970"/>
                </a:lnSpc>
                <a:spcBef>
                  <a:spcPts val="0"/>
                </a:spcBef>
                <a:spcAft>
                  <a:spcPts val="0"/>
                </a:spcAft>
                <a:buNone/>
              </a:pPr>
              <a:r>
                <a:rPr lang="en-US" sz="3400" b="1" i="1">
                  <a:solidFill>
                    <a:srgbClr val="FFFFFF"/>
                  </a:solidFill>
                  <a:latin typeface="Lato"/>
                  <a:ea typeface="Lato"/>
                  <a:cs typeface="Lato"/>
                  <a:sym typeface="Lato"/>
                </a:rPr>
                <a:t>An experienced program</a:t>
              </a:r>
              <a:endParaRPr/>
            </a:p>
          </p:txBody>
        </p:sp>
        <p:sp>
          <p:nvSpPr>
            <p:cNvPr id="169" name="Google Shape;169;p4"/>
            <p:cNvSpPr txBox="1"/>
            <p:nvPr/>
          </p:nvSpPr>
          <p:spPr>
            <a:xfrm>
              <a:off x="0" y="810410"/>
              <a:ext cx="11552090" cy="695325"/>
            </a:xfrm>
            <a:prstGeom prst="rect">
              <a:avLst/>
            </a:prstGeom>
            <a:noFill/>
            <a:ln>
              <a:noFill/>
            </a:ln>
          </p:spPr>
          <p:txBody>
            <a:bodyPr spcFirstLastPara="1" wrap="square" lIns="0" tIns="0" rIns="0" bIns="0" anchor="t" anchorCtr="0">
              <a:spAutoFit/>
            </a:bodyPr>
            <a:lstStyle/>
            <a:p>
              <a:pPr marL="0" marR="0" lvl="0" indent="0" algn="r" rtl="0">
                <a:lnSpc>
                  <a:spcPct val="150016"/>
                </a:lnSpc>
                <a:spcBef>
                  <a:spcPts val="0"/>
                </a:spcBef>
                <a:spcAft>
                  <a:spcPts val="0"/>
                </a:spcAft>
                <a:buNone/>
              </a:pPr>
              <a:r>
                <a:rPr lang="en-US" sz="2999">
                  <a:solidFill>
                    <a:srgbClr val="FFFFFF"/>
                  </a:solidFill>
                  <a:latin typeface="Lato"/>
                  <a:ea typeface="Lato"/>
                  <a:cs typeface="Lato"/>
                  <a:sym typeface="Lato"/>
                </a:rPr>
                <a:t>40 years of experience &amp; best practices</a:t>
              </a:r>
              <a:endParaRPr/>
            </a:p>
          </p:txBody>
        </p:sp>
      </p:grpSp>
      <p:sp>
        <p:nvSpPr>
          <p:cNvPr id="170" name="Google Shape;170;p4"/>
          <p:cNvSpPr txBox="1"/>
          <p:nvPr/>
        </p:nvSpPr>
        <p:spPr>
          <a:xfrm>
            <a:off x="153295" y="6063459"/>
            <a:ext cx="8664068" cy="580390"/>
          </a:xfrm>
          <a:prstGeom prst="rect">
            <a:avLst/>
          </a:prstGeom>
          <a:noFill/>
          <a:ln>
            <a:noFill/>
          </a:ln>
        </p:spPr>
        <p:txBody>
          <a:bodyPr spcFirstLastPara="1" wrap="square" lIns="0" tIns="0" rIns="0" bIns="0" anchor="t" anchorCtr="0">
            <a:spAutoFit/>
          </a:bodyPr>
          <a:lstStyle/>
          <a:p>
            <a:pPr marL="0" marR="0" lvl="0" indent="0" algn="r" rtl="0">
              <a:lnSpc>
                <a:spcPct val="139970"/>
              </a:lnSpc>
              <a:spcBef>
                <a:spcPts val="0"/>
              </a:spcBef>
              <a:spcAft>
                <a:spcPts val="0"/>
              </a:spcAft>
              <a:buNone/>
            </a:pPr>
            <a:r>
              <a:rPr lang="en-US" sz="3400" b="1" i="1">
                <a:solidFill>
                  <a:srgbClr val="FFFFFF"/>
                </a:solidFill>
                <a:latin typeface="Lato"/>
                <a:ea typeface="Lato"/>
                <a:cs typeface="Lato"/>
                <a:sym typeface="Lato"/>
              </a:rPr>
              <a:t>A framework for sustainability</a:t>
            </a:r>
            <a:endParaRPr/>
          </a:p>
        </p:txBody>
      </p:sp>
      <p:sp>
        <p:nvSpPr>
          <p:cNvPr id="171" name="Google Shape;171;p4"/>
          <p:cNvSpPr txBox="1"/>
          <p:nvPr/>
        </p:nvSpPr>
        <p:spPr>
          <a:xfrm>
            <a:off x="153295" y="6558124"/>
            <a:ext cx="8664068" cy="1685925"/>
          </a:xfrm>
          <a:prstGeom prst="rect">
            <a:avLst/>
          </a:prstGeom>
          <a:noFill/>
          <a:ln>
            <a:noFill/>
          </a:ln>
        </p:spPr>
        <p:txBody>
          <a:bodyPr spcFirstLastPara="1" wrap="square" lIns="0" tIns="0" rIns="0" bIns="0" anchor="t" anchorCtr="0">
            <a:spAutoFit/>
          </a:bodyPr>
          <a:lstStyle/>
          <a:p>
            <a:pPr marL="0" marR="0" lvl="0" indent="0" algn="r" rtl="0">
              <a:lnSpc>
                <a:spcPct val="150016"/>
              </a:lnSpc>
              <a:spcBef>
                <a:spcPts val="0"/>
              </a:spcBef>
              <a:spcAft>
                <a:spcPts val="0"/>
              </a:spcAft>
              <a:buNone/>
            </a:pPr>
            <a:r>
              <a:rPr lang="en-US" sz="2999">
                <a:solidFill>
                  <a:srgbClr val="FFFFFF"/>
                </a:solidFill>
                <a:latin typeface="Lato"/>
                <a:ea typeface="Lato"/>
                <a:cs typeface="Lato"/>
                <a:sym typeface="Lato"/>
              </a:rPr>
              <a:t>criteria areas include: water quality, environmental management, environmental education, safety and accessibility, and responsible tourism</a:t>
            </a:r>
            <a:endParaRPr/>
          </a:p>
        </p:txBody>
      </p:sp>
      <p:sp>
        <p:nvSpPr>
          <p:cNvPr id="172" name="Google Shape;172;p4"/>
          <p:cNvSpPr txBox="1"/>
          <p:nvPr/>
        </p:nvSpPr>
        <p:spPr>
          <a:xfrm>
            <a:off x="9346197" y="3978233"/>
            <a:ext cx="8664068" cy="1180465"/>
          </a:xfrm>
          <a:prstGeom prst="rect">
            <a:avLst/>
          </a:prstGeom>
          <a:noFill/>
          <a:ln>
            <a:noFill/>
          </a:ln>
        </p:spPr>
        <p:txBody>
          <a:bodyPr spcFirstLastPara="1" wrap="square" lIns="0" tIns="0" rIns="0" bIns="0" anchor="t" anchorCtr="0">
            <a:spAutoFit/>
          </a:bodyPr>
          <a:lstStyle/>
          <a:p>
            <a:pPr marL="0" marR="0" lvl="0" indent="0" algn="r" rtl="0">
              <a:lnSpc>
                <a:spcPct val="139970"/>
              </a:lnSpc>
              <a:spcBef>
                <a:spcPts val="0"/>
              </a:spcBef>
              <a:spcAft>
                <a:spcPts val="0"/>
              </a:spcAft>
              <a:buNone/>
            </a:pPr>
            <a:r>
              <a:rPr lang="en-US" sz="3400" b="1" i="1">
                <a:solidFill>
                  <a:srgbClr val="FFFFFF"/>
                </a:solidFill>
                <a:latin typeface="Lato"/>
                <a:ea typeface="Lato"/>
                <a:cs typeface="Lato"/>
                <a:sym typeface="Lato"/>
              </a:rPr>
              <a:t>Sustainable Development through Environmental Education</a:t>
            </a:r>
            <a:endParaRPr/>
          </a:p>
        </p:txBody>
      </p:sp>
      <p:grpSp>
        <p:nvGrpSpPr>
          <p:cNvPr id="173" name="Google Shape;173;p4"/>
          <p:cNvGrpSpPr/>
          <p:nvPr/>
        </p:nvGrpSpPr>
        <p:grpSpPr>
          <a:xfrm>
            <a:off x="235681" y="188239"/>
            <a:ext cx="4249648" cy="5657850"/>
            <a:chOff x="0" y="0"/>
            <a:chExt cx="3663950" cy="4878070"/>
          </a:xfrm>
        </p:grpSpPr>
        <p:sp>
          <p:nvSpPr>
            <p:cNvPr id="174" name="Google Shape;174;p4"/>
            <p:cNvSpPr/>
            <p:nvPr/>
          </p:nvSpPr>
          <p:spPr>
            <a:xfrm>
              <a:off x="31750" y="31750"/>
              <a:ext cx="3600450" cy="4814570"/>
            </a:xfrm>
            <a:custGeom>
              <a:avLst/>
              <a:gdLst/>
              <a:ahLst/>
              <a:cxnLst/>
              <a:rect l="l" t="t" r="r" b="b"/>
              <a:pathLst>
                <a:path w="3600450" h="4814570" extrusionOk="0">
                  <a:moveTo>
                    <a:pt x="0" y="0"/>
                  </a:moveTo>
                  <a:lnTo>
                    <a:pt x="3600450" y="0"/>
                  </a:lnTo>
                  <a:lnTo>
                    <a:pt x="3600450" y="4814570"/>
                  </a:lnTo>
                  <a:lnTo>
                    <a:pt x="0" y="4814570"/>
                  </a:ln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4"/>
            <p:cNvSpPr/>
            <p:nvPr/>
          </p:nvSpPr>
          <p:spPr>
            <a:xfrm>
              <a:off x="0" y="0"/>
              <a:ext cx="3663950" cy="4878070"/>
            </a:xfrm>
            <a:custGeom>
              <a:avLst/>
              <a:gdLst/>
              <a:ahLst/>
              <a:cxnLst/>
              <a:rect l="l" t="t" r="r" b="b"/>
              <a:pathLst>
                <a:path w="3663950" h="4878070" extrusionOk="0">
                  <a:moveTo>
                    <a:pt x="3663950" y="4878070"/>
                  </a:moveTo>
                  <a:lnTo>
                    <a:pt x="0" y="4878070"/>
                  </a:lnTo>
                  <a:lnTo>
                    <a:pt x="0" y="0"/>
                  </a:lnTo>
                  <a:lnTo>
                    <a:pt x="3663950" y="0"/>
                  </a:lnTo>
                  <a:lnTo>
                    <a:pt x="3663950" y="4878070"/>
                  </a:lnTo>
                  <a:close/>
                  <a:moveTo>
                    <a:pt x="63500" y="4814570"/>
                  </a:moveTo>
                  <a:lnTo>
                    <a:pt x="3600450" y="4814570"/>
                  </a:lnTo>
                  <a:lnTo>
                    <a:pt x="3600450" y="63500"/>
                  </a:lnTo>
                  <a:lnTo>
                    <a:pt x="63500" y="63500"/>
                  </a:lnTo>
                  <a:lnTo>
                    <a:pt x="63500" y="4814570"/>
                  </a:ln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p:nvPr/>
        </p:nvSpPr>
        <p:spPr>
          <a:xfrm>
            <a:off x="0" y="6136277"/>
            <a:ext cx="18288000" cy="4150723"/>
          </a:xfrm>
          <a:prstGeom prst="rect">
            <a:avLst/>
          </a:prstGeom>
          <a:solidFill>
            <a:srgbClr val="0066C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5"/>
          <p:cNvSpPr/>
          <p:nvPr/>
        </p:nvSpPr>
        <p:spPr>
          <a:xfrm>
            <a:off x="1330782" y="4755124"/>
            <a:ext cx="3120927" cy="3120914"/>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3"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5"/>
          <p:cNvSpPr/>
          <p:nvPr/>
        </p:nvSpPr>
        <p:spPr>
          <a:xfrm>
            <a:off x="4595957" y="5061202"/>
            <a:ext cx="2814846" cy="2814836"/>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4"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5"/>
          <p:cNvSpPr/>
          <p:nvPr/>
        </p:nvSpPr>
        <p:spPr>
          <a:xfrm>
            <a:off x="7521748" y="5005102"/>
            <a:ext cx="2870948" cy="2870936"/>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5"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5"/>
          <p:cNvSpPr/>
          <p:nvPr/>
        </p:nvSpPr>
        <p:spPr>
          <a:xfrm>
            <a:off x="10526862" y="5067218"/>
            <a:ext cx="2814847" cy="2814836"/>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6"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5"/>
          <p:cNvSpPr/>
          <p:nvPr/>
        </p:nvSpPr>
        <p:spPr>
          <a:xfrm>
            <a:off x="13563600" y="4908163"/>
            <a:ext cx="2814846" cy="2814835"/>
          </a:xfrm>
          <a:custGeom>
            <a:avLst/>
            <a:gdLst/>
            <a:ahLst/>
            <a:cxnLst/>
            <a:rect l="l" t="t" r="r" b="b"/>
            <a:pathLst>
              <a:path w="6350000" h="6349974" extrusionOk="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rotWithShape="1">
            <a:blip r:embed="rId7" cstate="email">
              <a:alphaModFix/>
              <a:extLst>
                <a:ext uri="{28A0092B-C50C-407E-A947-70E740481C1C}">
                  <a14:useLocalDpi xmlns:a14="http://schemas.microsoft.com/office/drawing/2010/main"/>
                </a:ext>
              </a:extLst>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5"/>
          <p:cNvSpPr txBox="1"/>
          <p:nvPr/>
        </p:nvSpPr>
        <p:spPr>
          <a:xfrm>
            <a:off x="1137607" y="2834940"/>
            <a:ext cx="4680289" cy="52133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b="1">
                <a:solidFill>
                  <a:srgbClr val="0066CC"/>
                </a:solidFill>
                <a:latin typeface="Lato Black"/>
                <a:ea typeface="Lato Black"/>
                <a:cs typeface="Lato Black"/>
                <a:sym typeface="Lato Black"/>
              </a:rPr>
              <a:t>Assessment</a:t>
            </a:r>
            <a:endParaRPr/>
          </a:p>
        </p:txBody>
      </p:sp>
      <p:sp>
        <p:nvSpPr>
          <p:cNvPr id="191" name="Google Shape;191;p5"/>
          <p:cNvSpPr txBox="1"/>
          <p:nvPr/>
        </p:nvSpPr>
        <p:spPr>
          <a:xfrm>
            <a:off x="1137607" y="3780469"/>
            <a:ext cx="4680289" cy="802005"/>
          </a:xfrm>
          <a:prstGeom prst="rect">
            <a:avLst/>
          </a:prstGeom>
          <a:noFill/>
          <a:ln>
            <a:noFill/>
          </a:ln>
        </p:spPr>
        <p:txBody>
          <a:bodyPr spcFirstLastPara="1" wrap="square" lIns="0" tIns="0" rIns="0" bIns="0" anchor="t" anchorCtr="0">
            <a:spAutoFit/>
          </a:bodyPr>
          <a:lstStyle/>
          <a:p>
            <a:pPr marL="0" marR="0" lvl="0" indent="0" algn="ctr" rtl="0">
              <a:lnSpc>
                <a:spcPct val="150022"/>
              </a:lnSpc>
              <a:spcBef>
                <a:spcPts val="0"/>
              </a:spcBef>
              <a:spcAft>
                <a:spcPts val="0"/>
              </a:spcAft>
              <a:buNone/>
            </a:pPr>
            <a:r>
              <a:rPr lang="en-US" sz="2199">
                <a:solidFill>
                  <a:srgbClr val="1E3148"/>
                </a:solidFill>
                <a:latin typeface="Lato"/>
                <a:ea typeface="Lato"/>
                <a:cs typeface="Lato"/>
                <a:sym typeface="Lato"/>
              </a:rPr>
              <a:t>Review of current priorities &amp; operations</a:t>
            </a:r>
            <a:endParaRPr/>
          </a:p>
        </p:txBody>
      </p:sp>
      <p:sp>
        <p:nvSpPr>
          <p:cNvPr id="192" name="Google Shape;192;p5"/>
          <p:cNvSpPr txBox="1"/>
          <p:nvPr/>
        </p:nvSpPr>
        <p:spPr>
          <a:xfrm>
            <a:off x="6805899" y="2834940"/>
            <a:ext cx="4676202" cy="52133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b="1">
                <a:solidFill>
                  <a:srgbClr val="0066CC"/>
                </a:solidFill>
                <a:latin typeface="Lato Black"/>
                <a:ea typeface="Lato Black"/>
                <a:cs typeface="Lato Black"/>
                <a:sym typeface="Lato Black"/>
              </a:rPr>
              <a:t>Application</a:t>
            </a:r>
            <a:endParaRPr/>
          </a:p>
        </p:txBody>
      </p:sp>
      <p:sp>
        <p:nvSpPr>
          <p:cNvPr id="193" name="Google Shape;193;p5"/>
          <p:cNvSpPr txBox="1"/>
          <p:nvPr/>
        </p:nvSpPr>
        <p:spPr>
          <a:xfrm>
            <a:off x="6805899" y="3780938"/>
            <a:ext cx="4676202" cy="802005"/>
          </a:xfrm>
          <a:prstGeom prst="rect">
            <a:avLst/>
          </a:prstGeom>
          <a:noFill/>
          <a:ln>
            <a:noFill/>
          </a:ln>
        </p:spPr>
        <p:txBody>
          <a:bodyPr spcFirstLastPara="1" wrap="square" lIns="0" tIns="0" rIns="0" bIns="0" anchor="t" anchorCtr="0">
            <a:spAutoFit/>
          </a:bodyPr>
          <a:lstStyle/>
          <a:p>
            <a:pPr marL="0" marR="0" lvl="0" indent="0" algn="ctr" rtl="0">
              <a:lnSpc>
                <a:spcPct val="150022"/>
              </a:lnSpc>
              <a:spcBef>
                <a:spcPts val="0"/>
              </a:spcBef>
              <a:spcAft>
                <a:spcPts val="0"/>
              </a:spcAft>
              <a:buNone/>
            </a:pPr>
            <a:r>
              <a:rPr lang="en-US" sz="2199">
                <a:solidFill>
                  <a:srgbClr val="1E3148"/>
                </a:solidFill>
                <a:latin typeface="Lato"/>
                <a:ea typeface="Lato"/>
                <a:cs typeface="Lato"/>
                <a:sym typeface="Lato"/>
              </a:rPr>
              <a:t>Annual environmental monitoring touch point </a:t>
            </a:r>
            <a:endParaRPr/>
          </a:p>
        </p:txBody>
      </p:sp>
      <p:sp>
        <p:nvSpPr>
          <p:cNvPr id="194" name="Google Shape;194;p5"/>
          <p:cNvSpPr txBox="1"/>
          <p:nvPr/>
        </p:nvSpPr>
        <p:spPr>
          <a:xfrm>
            <a:off x="5712249" y="7909612"/>
            <a:ext cx="6732856" cy="52133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b="1">
                <a:solidFill>
                  <a:srgbClr val="FFFFFF"/>
                </a:solidFill>
                <a:latin typeface="Lato Black"/>
                <a:ea typeface="Lato Black"/>
                <a:cs typeface="Lato Black"/>
                <a:sym typeface="Lato Black"/>
              </a:rPr>
              <a:t>Award Season</a:t>
            </a:r>
            <a:endParaRPr/>
          </a:p>
        </p:txBody>
      </p:sp>
      <p:sp>
        <p:nvSpPr>
          <p:cNvPr id="195" name="Google Shape;195;p5"/>
          <p:cNvSpPr txBox="1"/>
          <p:nvPr/>
        </p:nvSpPr>
        <p:spPr>
          <a:xfrm>
            <a:off x="6313388" y="8444904"/>
            <a:ext cx="5510697" cy="1211580"/>
          </a:xfrm>
          <a:prstGeom prst="rect">
            <a:avLst/>
          </a:prstGeom>
          <a:noFill/>
          <a:ln>
            <a:noFill/>
          </a:ln>
        </p:spPr>
        <p:txBody>
          <a:bodyPr spcFirstLastPara="1" wrap="square" lIns="0" tIns="0" rIns="0" bIns="0" anchor="t" anchorCtr="0">
            <a:spAutoFit/>
          </a:bodyPr>
          <a:lstStyle/>
          <a:p>
            <a:pPr marL="0" marR="0" lvl="0" indent="0" algn="ctr" rtl="0">
              <a:lnSpc>
                <a:spcPct val="150022"/>
              </a:lnSpc>
              <a:spcBef>
                <a:spcPts val="0"/>
              </a:spcBef>
              <a:spcAft>
                <a:spcPts val="0"/>
              </a:spcAft>
              <a:buNone/>
            </a:pPr>
            <a:r>
              <a:rPr lang="en-US" sz="2199">
                <a:solidFill>
                  <a:srgbClr val="FFFFFF"/>
                </a:solidFill>
                <a:latin typeface="Lato"/>
                <a:ea typeface="Lato"/>
                <a:cs typeface="Lato"/>
                <a:sym typeface="Lato"/>
              </a:rPr>
              <a:t>Continuous Monitoring</a:t>
            </a:r>
            <a:endParaRPr/>
          </a:p>
          <a:p>
            <a:pPr marL="0" marR="0" lvl="0" indent="0" algn="ctr" rtl="0">
              <a:lnSpc>
                <a:spcPct val="150022"/>
              </a:lnSpc>
              <a:spcBef>
                <a:spcPts val="0"/>
              </a:spcBef>
              <a:spcAft>
                <a:spcPts val="0"/>
              </a:spcAft>
              <a:buNone/>
            </a:pPr>
            <a:r>
              <a:rPr lang="en-US" sz="2199">
                <a:solidFill>
                  <a:srgbClr val="FFFFFF"/>
                </a:solidFill>
                <a:latin typeface="Lato"/>
                <a:ea typeface="Lato"/>
                <a:cs typeface="Lato"/>
                <a:sym typeface="Lato"/>
              </a:rPr>
              <a:t>Local Campaigns</a:t>
            </a:r>
            <a:endParaRPr/>
          </a:p>
          <a:p>
            <a:pPr marL="0" marR="0" lvl="0" indent="0" algn="ctr" rtl="0">
              <a:lnSpc>
                <a:spcPct val="150022"/>
              </a:lnSpc>
              <a:spcBef>
                <a:spcPts val="0"/>
              </a:spcBef>
              <a:spcAft>
                <a:spcPts val="0"/>
              </a:spcAft>
              <a:buNone/>
            </a:pPr>
            <a:r>
              <a:rPr lang="en-US" sz="2199">
                <a:solidFill>
                  <a:srgbClr val="FFFFFF"/>
                </a:solidFill>
                <a:latin typeface="Lato"/>
                <a:ea typeface="Lato"/>
                <a:cs typeface="Lato"/>
                <a:sym typeface="Lato"/>
              </a:rPr>
              <a:t>National Media</a:t>
            </a:r>
            <a:endParaRPr/>
          </a:p>
        </p:txBody>
      </p:sp>
      <p:sp>
        <p:nvSpPr>
          <p:cNvPr id="196" name="Google Shape;196;p5"/>
          <p:cNvSpPr txBox="1"/>
          <p:nvPr/>
        </p:nvSpPr>
        <p:spPr>
          <a:xfrm>
            <a:off x="12050593" y="2834940"/>
            <a:ext cx="5167782" cy="521335"/>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200" b="1">
                <a:solidFill>
                  <a:srgbClr val="0066CC"/>
                </a:solidFill>
                <a:latin typeface="Lato Black"/>
                <a:ea typeface="Lato Black"/>
                <a:cs typeface="Lato Black"/>
                <a:sym typeface="Lato Black"/>
              </a:rPr>
              <a:t>Jury Review</a:t>
            </a:r>
            <a:endParaRPr/>
          </a:p>
        </p:txBody>
      </p:sp>
      <p:sp>
        <p:nvSpPr>
          <p:cNvPr id="197" name="Google Shape;197;p5"/>
          <p:cNvSpPr txBox="1"/>
          <p:nvPr/>
        </p:nvSpPr>
        <p:spPr>
          <a:xfrm>
            <a:off x="11824085" y="3780469"/>
            <a:ext cx="5435215" cy="802005"/>
          </a:xfrm>
          <a:prstGeom prst="rect">
            <a:avLst/>
          </a:prstGeom>
          <a:noFill/>
          <a:ln>
            <a:noFill/>
          </a:ln>
        </p:spPr>
        <p:txBody>
          <a:bodyPr spcFirstLastPara="1" wrap="square" lIns="0" tIns="0" rIns="0" bIns="0" anchor="t" anchorCtr="0">
            <a:spAutoFit/>
          </a:bodyPr>
          <a:lstStyle/>
          <a:p>
            <a:pPr marL="0" marR="0" lvl="0" indent="0" algn="ctr" rtl="0">
              <a:lnSpc>
                <a:spcPct val="150022"/>
              </a:lnSpc>
              <a:spcBef>
                <a:spcPts val="0"/>
              </a:spcBef>
              <a:spcAft>
                <a:spcPts val="0"/>
              </a:spcAft>
              <a:buNone/>
            </a:pPr>
            <a:r>
              <a:rPr lang="en-US" sz="2199">
                <a:solidFill>
                  <a:srgbClr val="1E3148"/>
                </a:solidFill>
                <a:latin typeface="Lato"/>
                <a:ea typeface="Lato"/>
                <a:cs typeface="Lato"/>
                <a:sym typeface="Lato"/>
              </a:rPr>
              <a:t> International Press</a:t>
            </a:r>
            <a:endParaRPr/>
          </a:p>
          <a:p>
            <a:pPr marL="0" marR="0" lvl="0" indent="0" algn="ctr" rtl="0">
              <a:lnSpc>
                <a:spcPct val="150022"/>
              </a:lnSpc>
              <a:spcBef>
                <a:spcPts val="0"/>
              </a:spcBef>
              <a:spcAft>
                <a:spcPts val="0"/>
              </a:spcAft>
              <a:buNone/>
            </a:pPr>
            <a:r>
              <a:rPr lang="en-US" sz="2199">
                <a:solidFill>
                  <a:srgbClr val="1E3148"/>
                </a:solidFill>
                <a:latin typeface="Lato"/>
                <a:ea typeface="Lato"/>
                <a:cs typeface="Lato"/>
                <a:sym typeface="Lato"/>
              </a:rPr>
              <a:t>Local Award Ceremonies</a:t>
            </a:r>
            <a:endParaRPr/>
          </a:p>
        </p:txBody>
      </p:sp>
      <p:sp>
        <p:nvSpPr>
          <p:cNvPr id="198" name="Google Shape;198;p5"/>
          <p:cNvSpPr txBox="1"/>
          <p:nvPr/>
        </p:nvSpPr>
        <p:spPr>
          <a:xfrm>
            <a:off x="1028700" y="990600"/>
            <a:ext cx="16230600" cy="582930"/>
          </a:xfrm>
          <a:prstGeom prst="rect">
            <a:avLst/>
          </a:prstGeom>
          <a:noFill/>
          <a:ln>
            <a:noFill/>
          </a:ln>
        </p:spPr>
        <p:txBody>
          <a:bodyPr spcFirstLastPara="1" wrap="square" lIns="0" tIns="0" rIns="0" bIns="0" anchor="t" anchorCtr="0">
            <a:spAutoFit/>
          </a:bodyPr>
          <a:lstStyle/>
          <a:p>
            <a:pPr marL="0" marR="0" lvl="0" indent="0" algn="ctr" rtl="0">
              <a:lnSpc>
                <a:spcPct val="130000"/>
              </a:lnSpc>
              <a:spcBef>
                <a:spcPts val="0"/>
              </a:spcBef>
              <a:spcAft>
                <a:spcPts val="0"/>
              </a:spcAft>
              <a:buNone/>
            </a:pPr>
            <a:r>
              <a:rPr lang="en-US" sz="3600" b="1">
                <a:solidFill>
                  <a:srgbClr val="0066CC"/>
                </a:solidFill>
                <a:latin typeface="Lato Black"/>
                <a:ea typeface="Lato Black"/>
                <a:cs typeface="Lato Black"/>
                <a:sym typeface="Lato Black"/>
              </a:rPr>
              <a:t>THE AWARD STRUCTURE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206"/>
        <p:cNvGrpSpPr/>
        <p:nvPr/>
      </p:nvGrpSpPr>
      <p:grpSpPr>
        <a:xfrm>
          <a:off x="0" y="0"/>
          <a:ext cx="0" cy="0"/>
          <a:chOff x="0" y="0"/>
          <a:chExt cx="0" cy="0"/>
        </a:xfrm>
      </p:grpSpPr>
      <p:sp>
        <p:nvSpPr>
          <p:cNvPr id="207" name="Google Shape;207;p6"/>
          <p:cNvSpPr/>
          <p:nvPr/>
        </p:nvSpPr>
        <p:spPr>
          <a:xfrm>
            <a:off x="10709479" y="0"/>
            <a:ext cx="7718504" cy="10287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208;p6"/>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209" name="Google Shape;209;p6"/>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66CC"/>
                </a:solidFill>
                <a:latin typeface="Lato"/>
                <a:ea typeface="Lato"/>
                <a:cs typeface="Lato"/>
                <a:sym typeface="Lato"/>
              </a:rPr>
              <a:t>Preserve</a:t>
            </a:r>
            <a:endParaRPr/>
          </a:p>
        </p:txBody>
      </p:sp>
      <p:sp>
        <p:nvSpPr>
          <p:cNvPr id="210" name="Google Shape;210;p6"/>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sp>
        <p:nvSpPr>
          <p:cNvPr id="211" name="Google Shape;211;p6"/>
          <p:cNvSpPr txBox="1"/>
          <p:nvPr/>
        </p:nvSpPr>
        <p:spPr>
          <a:xfrm>
            <a:off x="1028700" y="2470480"/>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Sea Turtle Education in FL</a:t>
            </a:r>
            <a:endParaRPr/>
          </a:p>
        </p:txBody>
      </p:sp>
      <p:pic>
        <p:nvPicPr>
          <p:cNvPr id="212" name="Google Shape;212;p6" descr="A group of people on a beach&#10;&#10;AI-generated content may be incorrect."/>
          <p:cNvPicPr preferRelativeResize="0"/>
          <p:nvPr/>
        </p:nvPicPr>
        <p:blipFill rotWithShape="1">
          <a:blip r:embed="rId3">
            <a:alphaModFix/>
          </a:blip>
          <a:srcRect/>
          <a:stretch/>
        </p:blipFill>
        <p:spPr>
          <a:xfrm>
            <a:off x="8360831" y="2728413"/>
            <a:ext cx="9826120" cy="7300265"/>
          </a:xfrm>
          <a:prstGeom prst="rect">
            <a:avLst/>
          </a:prstGeom>
          <a:noFill/>
          <a:ln w="38100" cap="flat" cmpd="sng">
            <a:solidFill>
              <a:schemeClr val="dk2"/>
            </a:solidFill>
            <a:prstDash val="solid"/>
            <a:round/>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220"/>
        <p:cNvGrpSpPr/>
        <p:nvPr/>
      </p:nvGrpSpPr>
      <p:grpSpPr>
        <a:xfrm>
          <a:off x="0" y="0"/>
          <a:ext cx="0" cy="0"/>
          <a:chOff x="0" y="0"/>
          <a:chExt cx="0" cy="0"/>
        </a:xfrm>
      </p:grpSpPr>
      <p:sp>
        <p:nvSpPr>
          <p:cNvPr id="221" name="Google Shape;221;p7"/>
          <p:cNvSpPr/>
          <p:nvPr/>
        </p:nvSpPr>
        <p:spPr>
          <a:xfrm>
            <a:off x="10709479" y="0"/>
            <a:ext cx="7718504" cy="10287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7"/>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223" name="Google Shape;223;p7"/>
          <p:cNvSpPr txBox="1"/>
          <p:nvPr/>
        </p:nvSpPr>
        <p:spPr>
          <a:xfrm>
            <a:off x="1028700" y="5098791"/>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Ocean Heroes in Los Angeles </a:t>
            </a:r>
            <a:endParaRPr/>
          </a:p>
        </p:txBody>
      </p:sp>
      <p:sp>
        <p:nvSpPr>
          <p:cNvPr id="224" name="Google Shape;224;p7"/>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66CC"/>
                </a:solidFill>
                <a:latin typeface="Lato"/>
                <a:ea typeface="Lato"/>
                <a:cs typeface="Lato"/>
                <a:sym typeface="Lato"/>
              </a:rPr>
              <a:t>Preserve</a:t>
            </a:r>
            <a:endParaRPr/>
          </a:p>
        </p:txBody>
      </p:sp>
      <p:sp>
        <p:nvSpPr>
          <p:cNvPr id="225" name="Google Shape;225;p7"/>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sp>
        <p:nvSpPr>
          <p:cNvPr id="226" name="Google Shape;226;p7"/>
          <p:cNvSpPr txBox="1"/>
          <p:nvPr/>
        </p:nvSpPr>
        <p:spPr>
          <a:xfrm>
            <a:off x="1028700" y="4337426"/>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Litteracy</a:t>
            </a:r>
            <a:endParaRPr/>
          </a:p>
        </p:txBody>
      </p:sp>
      <p:sp>
        <p:nvSpPr>
          <p:cNvPr id="227" name="Google Shape;227;p7"/>
          <p:cNvSpPr txBox="1"/>
          <p:nvPr/>
        </p:nvSpPr>
        <p:spPr>
          <a:xfrm>
            <a:off x="1028700" y="2470480"/>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Sea Turtle Education in FL</a:t>
            </a:r>
            <a:endParaRPr/>
          </a:p>
        </p:txBody>
      </p:sp>
      <p:pic>
        <p:nvPicPr>
          <p:cNvPr id="228" name="Google Shape;228;p7" descr="A poster of a cartoon character&#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032934" y="1527810"/>
            <a:ext cx="6683240" cy="8647293"/>
          </a:xfrm>
          <a:prstGeom prst="rect">
            <a:avLst/>
          </a:prstGeom>
          <a:solidFill>
            <a:srgbClr val="ECECEC"/>
          </a:solidFill>
          <a:ln w="38100" cap="sq" cmpd="sng">
            <a:solidFill>
              <a:srgbClr val="FFC000"/>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236"/>
        <p:cNvGrpSpPr/>
        <p:nvPr/>
      </p:nvGrpSpPr>
      <p:grpSpPr>
        <a:xfrm>
          <a:off x="0" y="0"/>
          <a:ext cx="0" cy="0"/>
          <a:chOff x="0" y="0"/>
          <a:chExt cx="0" cy="0"/>
        </a:xfrm>
      </p:grpSpPr>
      <p:sp>
        <p:nvSpPr>
          <p:cNvPr id="237" name="Google Shape;237;p8"/>
          <p:cNvSpPr/>
          <p:nvPr/>
        </p:nvSpPr>
        <p:spPr>
          <a:xfrm>
            <a:off x="10709479" y="0"/>
            <a:ext cx="7718504" cy="10287000"/>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8"/>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239" name="Google Shape;239;p8"/>
          <p:cNvSpPr txBox="1"/>
          <p:nvPr/>
        </p:nvSpPr>
        <p:spPr>
          <a:xfrm>
            <a:off x="1028700" y="5098791"/>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Ocean Heroes in Los Angeles </a:t>
            </a:r>
            <a:endParaRPr/>
          </a:p>
        </p:txBody>
      </p:sp>
      <p:sp>
        <p:nvSpPr>
          <p:cNvPr id="240" name="Google Shape;240;p8"/>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66CC"/>
                </a:solidFill>
                <a:latin typeface="Lato"/>
                <a:ea typeface="Lato"/>
                <a:cs typeface="Lato"/>
                <a:sym typeface="Lato"/>
              </a:rPr>
              <a:t>Preserve</a:t>
            </a:r>
            <a:endParaRPr/>
          </a:p>
        </p:txBody>
      </p:sp>
      <p:sp>
        <p:nvSpPr>
          <p:cNvPr id="241" name="Google Shape;241;p8"/>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sp>
        <p:nvSpPr>
          <p:cNvPr id="242" name="Google Shape;242;p8"/>
          <p:cNvSpPr txBox="1"/>
          <p:nvPr/>
        </p:nvSpPr>
        <p:spPr>
          <a:xfrm>
            <a:off x="1028700" y="4337426"/>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Litteracy</a:t>
            </a:r>
            <a:endParaRPr/>
          </a:p>
        </p:txBody>
      </p:sp>
      <p:sp>
        <p:nvSpPr>
          <p:cNvPr id="243" name="Google Shape;243;p8"/>
          <p:cNvSpPr txBox="1"/>
          <p:nvPr/>
        </p:nvSpPr>
        <p:spPr>
          <a:xfrm>
            <a:off x="1028700" y="2470480"/>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Sea Turtle Education in FL</a:t>
            </a:r>
            <a:endParaRPr/>
          </a:p>
        </p:txBody>
      </p:sp>
      <p:sp>
        <p:nvSpPr>
          <p:cNvPr id="244" name="Google Shape;244;p8"/>
          <p:cNvSpPr txBox="1"/>
          <p:nvPr/>
        </p:nvSpPr>
        <p:spPr>
          <a:xfrm>
            <a:off x="1028700" y="7261287"/>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Resilience</a:t>
            </a:r>
            <a:endParaRPr/>
          </a:p>
        </p:txBody>
      </p:sp>
      <p:sp>
        <p:nvSpPr>
          <p:cNvPr id="245" name="Google Shape;245;p8"/>
          <p:cNvSpPr txBox="1"/>
          <p:nvPr/>
        </p:nvSpPr>
        <p:spPr>
          <a:xfrm>
            <a:off x="1028700" y="8022652"/>
            <a:ext cx="7332131" cy="573405"/>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Delray Natural Dune Video </a:t>
            </a:r>
            <a:endParaRPr/>
          </a:p>
        </p:txBody>
      </p:sp>
      <p:pic>
        <p:nvPicPr>
          <p:cNvPr id="246" name="Google Shape;246;p8" descr="A black and white photo of a beach&#10;&#10;AI-generated content may be incorrec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360830" y="1994978"/>
            <a:ext cx="9692357" cy="5434521"/>
          </a:xfrm>
          <a:prstGeom prst="rect">
            <a:avLst/>
          </a:prstGeom>
          <a:solidFill>
            <a:srgbClr val="ECECEC"/>
          </a:solidFill>
          <a:ln w="38100" cap="sq" cmpd="sng">
            <a:solidFill>
              <a:schemeClr val="dk2"/>
            </a:solidFill>
            <a:prstDash val="solid"/>
            <a:miter lim="800000"/>
            <a:headEnd type="none" w="sm" len="sm"/>
            <a:tailEnd type="none" w="sm" len="sm"/>
          </a:ln>
          <a:effectLst>
            <a:outerShdw blurRad="55000" dist="18000" dir="5400000" algn="tl" rotWithShape="0">
              <a:srgbClr val="000000">
                <a:alpha val="40000"/>
              </a:srgbClr>
            </a:outerShdw>
          </a:effectLst>
        </p:spPr>
      </p:pic>
      <p:pic>
        <p:nvPicPr>
          <p:cNvPr id="247" name="Google Shape;247;p8" descr="A beach with a sandy beach and a body of water&#10;&#10;AI-generated content may be incorrec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8670995" y="4337426"/>
            <a:ext cx="9617005" cy="5434521"/>
          </a:xfrm>
          <a:prstGeom prst="rect">
            <a:avLst/>
          </a:prstGeom>
          <a:solidFill>
            <a:srgbClr val="ECECEC"/>
          </a:solidFill>
          <a:ln w="38100" cap="sq" cmpd="sng">
            <a:solidFill>
              <a:srgbClr val="FFC000"/>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66CC"/>
        </a:solidFill>
        <a:effectLst/>
      </p:bgPr>
    </p:bg>
    <p:spTree>
      <p:nvGrpSpPr>
        <p:cNvPr id="1" name="Shape 251"/>
        <p:cNvGrpSpPr/>
        <p:nvPr/>
      </p:nvGrpSpPr>
      <p:grpSpPr>
        <a:xfrm>
          <a:off x="0" y="0"/>
          <a:ext cx="0" cy="0"/>
          <a:chOff x="0" y="0"/>
          <a:chExt cx="0" cy="0"/>
        </a:xfrm>
      </p:grpSpPr>
      <p:sp>
        <p:nvSpPr>
          <p:cNvPr id="252" name="Google Shape;252;p9"/>
          <p:cNvSpPr/>
          <p:nvPr/>
        </p:nvSpPr>
        <p:spPr>
          <a:xfrm>
            <a:off x="10709479" y="-1"/>
            <a:ext cx="7578521" cy="10287001"/>
          </a:xfrm>
          <a:prstGeom prst="rect">
            <a:avLst/>
          </a:pr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9"/>
          <p:cNvSpPr txBox="1"/>
          <p:nvPr/>
        </p:nvSpPr>
        <p:spPr>
          <a:xfrm>
            <a:off x="1028700" y="1704784"/>
            <a:ext cx="7332131" cy="580390"/>
          </a:xfrm>
          <a:prstGeom prst="rect">
            <a:avLst/>
          </a:prstGeom>
          <a:noFill/>
          <a:ln>
            <a:noFill/>
          </a:ln>
        </p:spPr>
        <p:txBody>
          <a:bodyPr spcFirstLastPara="1" wrap="square" lIns="0" tIns="0" rIns="0" bIns="0" anchor="t" anchorCtr="0">
            <a:spAutoFit/>
          </a:bodyPr>
          <a:lstStyle/>
          <a:p>
            <a:pPr marL="0" marR="0" lvl="0" indent="0" algn="l" rtl="0">
              <a:lnSpc>
                <a:spcPct val="139970"/>
              </a:lnSpc>
              <a:spcBef>
                <a:spcPts val="0"/>
              </a:spcBef>
              <a:spcAft>
                <a:spcPts val="0"/>
              </a:spcAft>
              <a:buNone/>
            </a:pPr>
            <a:r>
              <a:rPr lang="en-US" sz="3400" b="1" i="1">
                <a:solidFill>
                  <a:srgbClr val="FFFFFF"/>
                </a:solidFill>
                <a:latin typeface="Lato"/>
                <a:ea typeface="Lato"/>
                <a:cs typeface="Lato"/>
                <a:sym typeface="Lato"/>
              </a:rPr>
              <a:t>Connection</a:t>
            </a:r>
            <a:endParaRPr/>
          </a:p>
        </p:txBody>
      </p:sp>
      <p:sp>
        <p:nvSpPr>
          <p:cNvPr id="254" name="Google Shape;254;p9"/>
          <p:cNvSpPr txBox="1"/>
          <p:nvPr/>
        </p:nvSpPr>
        <p:spPr>
          <a:xfrm>
            <a:off x="1028700" y="2409520"/>
            <a:ext cx="7332131" cy="1173480"/>
          </a:xfrm>
          <a:prstGeom prst="rect">
            <a:avLst/>
          </a:prstGeom>
          <a:noFill/>
          <a:ln>
            <a:noFill/>
          </a:ln>
        </p:spPr>
        <p:txBody>
          <a:bodyPr spcFirstLastPara="1" wrap="square" lIns="0" tIns="0" rIns="0" bIns="0" anchor="t" anchorCtr="0">
            <a:spAutoFit/>
          </a:bodyPr>
          <a:lstStyle/>
          <a:p>
            <a:pPr marL="0" marR="0" lvl="0" indent="0" algn="l" rtl="0">
              <a:lnSpc>
                <a:spcPct val="150015"/>
              </a:lnSpc>
              <a:spcBef>
                <a:spcPts val="0"/>
              </a:spcBef>
              <a:spcAft>
                <a:spcPts val="0"/>
              </a:spcAft>
              <a:buNone/>
            </a:pPr>
            <a:r>
              <a:rPr lang="en-US" sz="3199">
                <a:solidFill>
                  <a:srgbClr val="FFFFFF"/>
                </a:solidFill>
                <a:latin typeface="Lato"/>
                <a:ea typeface="Lato"/>
                <a:cs typeface="Lato"/>
                <a:sym typeface="Lato"/>
              </a:rPr>
              <a:t>Water Safety Events with Ocean Rescue</a:t>
            </a:r>
            <a:endParaRPr/>
          </a:p>
        </p:txBody>
      </p:sp>
      <p:sp>
        <p:nvSpPr>
          <p:cNvPr id="255" name="Google Shape;255;p9"/>
          <p:cNvSpPr txBox="1"/>
          <p:nvPr/>
        </p:nvSpPr>
        <p:spPr>
          <a:xfrm>
            <a:off x="10709479" y="596265"/>
            <a:ext cx="7031073" cy="931545"/>
          </a:xfrm>
          <a:prstGeom prst="rect">
            <a:avLst/>
          </a:prstGeom>
          <a:noFill/>
          <a:ln>
            <a:noFill/>
          </a:ln>
        </p:spPr>
        <p:txBody>
          <a:bodyPr spcFirstLastPara="1" wrap="square" lIns="0" tIns="0" rIns="0" bIns="0" anchor="t" anchorCtr="0">
            <a:spAutoFit/>
          </a:bodyPr>
          <a:lstStyle/>
          <a:p>
            <a:pPr marL="0" marR="0" lvl="0" indent="0" algn="r" rtl="0">
              <a:lnSpc>
                <a:spcPct val="110000"/>
              </a:lnSpc>
              <a:spcBef>
                <a:spcPts val="0"/>
              </a:spcBef>
              <a:spcAft>
                <a:spcPts val="0"/>
              </a:spcAft>
              <a:buNone/>
            </a:pPr>
            <a:r>
              <a:rPr lang="en-US" sz="6600" b="1">
                <a:solidFill>
                  <a:srgbClr val="0066CC"/>
                </a:solidFill>
                <a:latin typeface="Lato"/>
                <a:ea typeface="Lato"/>
                <a:cs typeface="Lato"/>
                <a:sym typeface="Lato"/>
              </a:rPr>
              <a:t>Protect</a:t>
            </a:r>
            <a:endParaRPr/>
          </a:p>
        </p:txBody>
      </p:sp>
      <p:sp>
        <p:nvSpPr>
          <p:cNvPr id="256" name="Google Shape;256;p9"/>
          <p:cNvSpPr txBox="1"/>
          <p:nvPr/>
        </p:nvSpPr>
        <p:spPr>
          <a:xfrm>
            <a:off x="10883711" y="2986735"/>
            <a:ext cx="8200617" cy="504825"/>
          </a:xfrm>
          <a:prstGeom prst="rect">
            <a:avLst/>
          </a:prstGeom>
          <a:noFill/>
          <a:ln>
            <a:noFill/>
          </a:ln>
        </p:spPr>
        <p:txBody>
          <a:bodyPr spcFirstLastPara="1" wrap="square" lIns="0" tIns="0" rIns="0" bIns="0" anchor="t" anchorCtr="0">
            <a:spAutoFit/>
          </a:bodyPr>
          <a:lstStyle/>
          <a:p>
            <a:pPr marL="0" marR="0" lvl="0" indent="0" algn="r" rtl="0">
              <a:lnSpc>
                <a:spcPct val="140013"/>
              </a:lnSpc>
              <a:spcBef>
                <a:spcPts val="0"/>
              </a:spcBef>
              <a:spcAft>
                <a:spcPts val="0"/>
              </a:spcAft>
              <a:buNone/>
            </a:pPr>
            <a:r>
              <a:rPr lang="en-US" sz="2999">
                <a:solidFill>
                  <a:srgbClr val="0066CC"/>
                </a:solidFill>
                <a:latin typeface="Lato"/>
                <a:ea typeface="Lato"/>
                <a:cs typeface="Lato"/>
                <a:sym typeface="Lato"/>
              </a:rPr>
              <a:t> </a:t>
            </a:r>
            <a:endParaRPr/>
          </a:p>
        </p:txBody>
      </p:sp>
      <p:grpSp>
        <p:nvGrpSpPr>
          <p:cNvPr id="257" name="Google Shape;257;p9"/>
          <p:cNvGrpSpPr/>
          <p:nvPr/>
        </p:nvGrpSpPr>
        <p:grpSpPr>
          <a:xfrm>
            <a:off x="9525001" y="1722668"/>
            <a:ext cx="8215552" cy="8325519"/>
            <a:chOff x="10899753" y="2801223"/>
            <a:chExt cx="6891136" cy="7095201"/>
          </a:xfrm>
        </p:grpSpPr>
        <p:pic>
          <p:nvPicPr>
            <p:cNvPr id="258" name="Google Shape;258;p9" title="usla news.png"/>
            <p:cNvPicPr preferRelativeResize="0"/>
            <p:nvPr/>
          </p:nvPicPr>
          <p:blipFill rotWithShape="1">
            <a:blip r:embed="rId3">
              <a:alphaModFix/>
            </a:blip>
            <a:srcRect/>
            <a:stretch/>
          </p:blipFill>
          <p:spPr>
            <a:xfrm>
              <a:off x="10899753" y="2801223"/>
              <a:ext cx="4000740" cy="3929901"/>
            </a:xfrm>
            <a:prstGeom prst="rect">
              <a:avLst/>
            </a:prstGeom>
            <a:noFill/>
            <a:ln w="38100" cap="flat" cmpd="sng">
              <a:solidFill>
                <a:srgbClr val="E8B767"/>
              </a:solidFill>
              <a:prstDash val="solid"/>
              <a:round/>
              <a:headEnd type="none" w="sm" len="sm"/>
              <a:tailEnd type="none" w="sm" len="sm"/>
            </a:ln>
          </p:spPr>
        </p:pic>
        <p:pic>
          <p:nvPicPr>
            <p:cNvPr id="259" name="Google Shape;259;p9" title="Screenshot 2025-10-06 at 12.50.45 P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2916165" y="5769075"/>
              <a:ext cx="4874724" cy="4127349"/>
            </a:xfrm>
            <a:prstGeom prst="rect">
              <a:avLst/>
            </a:prstGeom>
            <a:noFill/>
            <a:ln w="38100" cap="flat" cmpd="sng">
              <a:solidFill>
                <a:srgbClr val="004578"/>
              </a:solidFill>
              <a:prstDash val="solid"/>
              <a:round/>
              <a:headEnd type="none" w="sm" len="sm"/>
              <a:tailEnd type="none" w="sm" len="sm"/>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1495</Words>
  <Application>Microsoft Office PowerPoint</Application>
  <PresentationFormat>Custom</PresentationFormat>
  <Paragraphs>219</Paragraphs>
  <Slides>18</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Open Sans</vt:lpstr>
      <vt:lpstr>Calibri</vt:lpstr>
      <vt:lpstr>Lato Light</vt:lpstr>
      <vt:lpstr>Arial</vt:lpstr>
      <vt:lpstr>Lato Black</vt:lpstr>
      <vt:lpstr>Montserrat</vt:lpstr>
      <vt:lpstr>Lato</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Vilacoba, Karl</cp:lastModifiedBy>
  <cp:revision>1</cp:revision>
  <dcterms:created xsi:type="dcterms:W3CDTF">2006-08-16T00:00:00Z</dcterms:created>
  <dcterms:modified xsi:type="dcterms:W3CDTF">2026-03-30T17:48:03Z</dcterms:modified>
</cp:coreProperties>
</file>