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80" r:id="rId5"/>
    <p:sldId id="315" r:id="rId6"/>
    <p:sldId id="316" r:id="rId7"/>
    <p:sldId id="323" r:id="rId8"/>
    <p:sldId id="317" r:id="rId9"/>
    <p:sldId id="313" r:id="rId10"/>
    <p:sldId id="318" r:id="rId11"/>
    <p:sldId id="320" r:id="rId12"/>
    <p:sldId id="312" r:id="rId13"/>
    <p:sldId id="322" r:id="rId14"/>
    <p:sldId id="321" r:id="rId15"/>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032E33-9567-DC8E-3818-9C6E4F112D8C}" name="Stacey Greene" initials="SG" userId="S::agreene@stevens.edu::8691361d-68f7-40e3-a002-b2b2c8069a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06B798-0574-4BE4-9442-54BB583016DA}" v="27" dt="2026-03-10T03:45:29.8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16"/>
    <p:restoredTop sz="96327"/>
  </p:normalViewPr>
  <p:slideViewPr>
    <p:cSldViewPr snapToGrid="0" snapToObjects="1">
      <p:cViewPr varScale="1">
        <p:scale>
          <a:sx n="121" d="100"/>
          <a:sy n="121" d="100"/>
        </p:scale>
        <p:origin x="4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 Miller" userId="a224fa69-e9c3-49f7-a128-c3a24af6c19b" providerId="ADAL" clId="{AF051B3C-69AC-4211-A2C0-DCD1591850A6}"/>
    <pc:docChg chg="undo custSel modSld sldOrd">
      <pc:chgData name="Jon Miller" userId="a224fa69-e9c3-49f7-a128-c3a24af6c19b" providerId="ADAL" clId="{AF051B3C-69AC-4211-A2C0-DCD1591850A6}" dt="2026-03-10T03:45:29.801" v="403"/>
      <pc:docMkLst>
        <pc:docMk/>
      </pc:docMkLst>
      <pc:sldChg chg="modSp mod">
        <pc:chgData name="Jon Miller" userId="a224fa69-e9c3-49f7-a128-c3a24af6c19b" providerId="ADAL" clId="{AF051B3C-69AC-4211-A2C0-DCD1591850A6}" dt="2026-03-09T02:14:48.071" v="13" actId="6549"/>
        <pc:sldMkLst>
          <pc:docMk/>
          <pc:sldMk cId="4219607516" sldId="280"/>
        </pc:sldMkLst>
        <pc:spChg chg="mod">
          <ac:chgData name="Jon Miller" userId="a224fa69-e9c3-49f7-a128-c3a24af6c19b" providerId="ADAL" clId="{AF051B3C-69AC-4211-A2C0-DCD1591850A6}" dt="2026-03-09T02:14:48.071" v="13" actId="6549"/>
          <ac:spMkLst>
            <pc:docMk/>
            <pc:sldMk cId="4219607516" sldId="280"/>
            <ac:spMk id="4" creationId="{D20968D9-35B6-3681-6045-6E282ACC0210}"/>
          </ac:spMkLst>
        </pc:spChg>
      </pc:sldChg>
      <pc:sldChg chg="addSp modSp mod modAnim">
        <pc:chgData name="Jon Miller" userId="a224fa69-e9c3-49f7-a128-c3a24af6c19b" providerId="ADAL" clId="{AF051B3C-69AC-4211-A2C0-DCD1591850A6}" dt="2026-03-10T03:38:41.527" v="349"/>
        <pc:sldMkLst>
          <pc:docMk/>
          <pc:sldMk cId="3214954967" sldId="312"/>
        </pc:sldMkLst>
        <pc:spChg chg="mod">
          <ac:chgData name="Jon Miller" userId="a224fa69-e9c3-49f7-a128-c3a24af6c19b" providerId="ADAL" clId="{AF051B3C-69AC-4211-A2C0-DCD1591850A6}" dt="2026-03-10T03:37:58.068" v="345" actId="6549"/>
          <ac:spMkLst>
            <pc:docMk/>
            <pc:sldMk cId="3214954967" sldId="312"/>
            <ac:spMk id="3" creationId="{02EC3CA4-7CEA-91AA-9FA0-A29E83D4208B}"/>
          </ac:spMkLst>
        </pc:spChg>
        <pc:spChg chg="add mod">
          <ac:chgData name="Jon Miller" userId="a224fa69-e9c3-49f7-a128-c3a24af6c19b" providerId="ADAL" clId="{AF051B3C-69AC-4211-A2C0-DCD1591850A6}" dt="2026-03-10T03:36:50.444" v="301" actId="1076"/>
          <ac:spMkLst>
            <pc:docMk/>
            <pc:sldMk cId="3214954967" sldId="312"/>
            <ac:spMk id="7" creationId="{78ED1611-1A7C-D97E-107F-CAE7208538BB}"/>
          </ac:spMkLst>
        </pc:spChg>
        <pc:picChg chg="mod">
          <ac:chgData name="Jon Miller" userId="a224fa69-e9c3-49f7-a128-c3a24af6c19b" providerId="ADAL" clId="{AF051B3C-69AC-4211-A2C0-DCD1591850A6}" dt="2026-03-10T03:38:02.614" v="347" actId="1076"/>
          <ac:picMkLst>
            <pc:docMk/>
            <pc:sldMk cId="3214954967" sldId="312"/>
            <ac:picMk id="5" creationId="{A5690783-56D6-7E16-FAC4-04E20FACB1AE}"/>
          </ac:picMkLst>
        </pc:picChg>
      </pc:sldChg>
      <pc:sldChg chg="modAnim">
        <pc:chgData name="Jon Miller" userId="a224fa69-e9c3-49f7-a128-c3a24af6c19b" providerId="ADAL" clId="{AF051B3C-69AC-4211-A2C0-DCD1591850A6}" dt="2026-03-10T03:29:55.228" v="256"/>
        <pc:sldMkLst>
          <pc:docMk/>
          <pc:sldMk cId="1517827145" sldId="313"/>
        </pc:sldMkLst>
      </pc:sldChg>
      <pc:sldChg chg="delSp mod">
        <pc:chgData name="Jon Miller" userId="a224fa69-e9c3-49f7-a128-c3a24af6c19b" providerId="ADAL" clId="{AF051B3C-69AC-4211-A2C0-DCD1591850A6}" dt="2026-03-09T02:14:34.515" v="0" actId="478"/>
        <pc:sldMkLst>
          <pc:docMk/>
          <pc:sldMk cId="430668797" sldId="315"/>
        </pc:sldMkLst>
        <pc:spChg chg="del">
          <ac:chgData name="Jon Miller" userId="a224fa69-e9c3-49f7-a128-c3a24af6c19b" providerId="ADAL" clId="{AF051B3C-69AC-4211-A2C0-DCD1591850A6}" dt="2026-03-09T02:14:34.515" v="0" actId="478"/>
          <ac:spMkLst>
            <pc:docMk/>
            <pc:sldMk cId="430668797" sldId="315"/>
            <ac:spMk id="5" creationId="{3DB0FD53-3D73-4D2F-DBB4-80900B03B291}"/>
          </ac:spMkLst>
        </pc:spChg>
      </pc:sldChg>
      <pc:sldChg chg="addSp delSp modSp mod">
        <pc:chgData name="Jon Miller" userId="a224fa69-e9c3-49f7-a128-c3a24af6c19b" providerId="ADAL" clId="{AF051B3C-69AC-4211-A2C0-DCD1591850A6}" dt="2026-03-10T03:24:36.507" v="114" actId="20577"/>
        <pc:sldMkLst>
          <pc:docMk/>
          <pc:sldMk cId="20401557" sldId="316"/>
        </pc:sldMkLst>
        <pc:spChg chg="add mod">
          <ac:chgData name="Jon Miller" userId="a224fa69-e9c3-49f7-a128-c3a24af6c19b" providerId="ADAL" clId="{AF051B3C-69AC-4211-A2C0-DCD1591850A6}" dt="2026-03-10T03:22:53.863" v="64" actId="1076"/>
          <ac:spMkLst>
            <pc:docMk/>
            <pc:sldMk cId="20401557" sldId="316"/>
            <ac:spMk id="2" creationId="{C443FEC2-E62E-EEFD-39F1-70A5EEC82056}"/>
          </ac:spMkLst>
        </pc:spChg>
        <pc:spChg chg="add mod">
          <ac:chgData name="Jon Miller" userId="a224fa69-e9c3-49f7-a128-c3a24af6c19b" providerId="ADAL" clId="{AF051B3C-69AC-4211-A2C0-DCD1591850A6}" dt="2026-03-10T03:23:16.833" v="75" actId="6549"/>
          <ac:spMkLst>
            <pc:docMk/>
            <pc:sldMk cId="20401557" sldId="316"/>
            <ac:spMk id="3" creationId="{B9F39A3E-7AE5-49DC-75C6-6364B66F7D11}"/>
          </ac:spMkLst>
        </pc:spChg>
        <pc:spChg chg="add mod">
          <ac:chgData name="Jon Miller" userId="a224fa69-e9c3-49f7-a128-c3a24af6c19b" providerId="ADAL" clId="{AF051B3C-69AC-4211-A2C0-DCD1591850A6}" dt="2026-03-10T03:24:22.597" v="107" actId="1076"/>
          <ac:spMkLst>
            <pc:docMk/>
            <pc:sldMk cId="20401557" sldId="316"/>
            <ac:spMk id="4" creationId="{B88FA71F-134D-6841-9542-09E5D9401203}"/>
          </ac:spMkLst>
        </pc:spChg>
        <pc:spChg chg="add mod">
          <ac:chgData name="Jon Miller" userId="a224fa69-e9c3-49f7-a128-c3a24af6c19b" providerId="ADAL" clId="{AF051B3C-69AC-4211-A2C0-DCD1591850A6}" dt="2026-03-10T03:24:36.507" v="114" actId="20577"/>
          <ac:spMkLst>
            <pc:docMk/>
            <pc:sldMk cId="20401557" sldId="316"/>
            <ac:spMk id="6" creationId="{B43D31B0-DB85-F05E-9580-61FC3E01F4FB}"/>
          </ac:spMkLst>
        </pc:spChg>
        <pc:spChg chg="del mod">
          <ac:chgData name="Jon Miller" userId="a224fa69-e9c3-49f7-a128-c3a24af6c19b" providerId="ADAL" clId="{AF051B3C-69AC-4211-A2C0-DCD1591850A6}" dt="2026-03-10T03:22:00.142" v="44" actId="478"/>
          <ac:spMkLst>
            <pc:docMk/>
            <pc:sldMk cId="20401557" sldId="316"/>
            <ac:spMk id="21" creationId="{2EFCDA23-7BA9-09DE-E368-B0B008ECD05E}"/>
          </ac:spMkLst>
        </pc:spChg>
        <pc:spChg chg="mod">
          <ac:chgData name="Jon Miller" userId="a224fa69-e9c3-49f7-a128-c3a24af6c19b" providerId="ADAL" clId="{AF051B3C-69AC-4211-A2C0-DCD1591850A6}" dt="2026-03-09T02:16:07.045" v="29" actId="1076"/>
          <ac:spMkLst>
            <pc:docMk/>
            <pc:sldMk cId="20401557" sldId="316"/>
            <ac:spMk id="22" creationId="{426C2C46-3792-4ACA-0DD2-21054AF232BE}"/>
          </ac:spMkLst>
        </pc:spChg>
        <pc:spChg chg="mod">
          <ac:chgData name="Jon Miller" userId="a224fa69-e9c3-49f7-a128-c3a24af6c19b" providerId="ADAL" clId="{AF051B3C-69AC-4211-A2C0-DCD1591850A6}" dt="2026-03-10T03:23:39.849" v="78" actId="1076"/>
          <ac:spMkLst>
            <pc:docMk/>
            <pc:sldMk cId="20401557" sldId="316"/>
            <ac:spMk id="23" creationId="{B24DDB12-1D14-4B35-813B-B9D76FF815A9}"/>
          </ac:spMkLst>
        </pc:spChg>
        <pc:picChg chg="mod">
          <ac:chgData name="Jon Miller" userId="a224fa69-e9c3-49f7-a128-c3a24af6c19b" providerId="ADAL" clId="{AF051B3C-69AC-4211-A2C0-DCD1591850A6}" dt="2026-03-10T03:24:16.623" v="106" actId="1076"/>
          <ac:picMkLst>
            <pc:docMk/>
            <pc:sldMk cId="20401557" sldId="316"/>
            <ac:picMk id="2050" creationId="{98F2943C-E52B-87ED-2E91-9CB0F147C0F1}"/>
          </ac:picMkLst>
        </pc:picChg>
      </pc:sldChg>
      <pc:sldChg chg="addSp delSp modSp mod ord modAnim">
        <pc:chgData name="Jon Miller" userId="a224fa69-e9c3-49f7-a128-c3a24af6c19b" providerId="ADAL" clId="{AF051B3C-69AC-4211-A2C0-DCD1591850A6}" dt="2026-03-10T03:29:33.725" v="255"/>
        <pc:sldMkLst>
          <pc:docMk/>
          <pc:sldMk cId="3636059531" sldId="317"/>
        </pc:sldMkLst>
        <pc:spChg chg="add del mod">
          <ac:chgData name="Jon Miller" userId="a224fa69-e9c3-49f7-a128-c3a24af6c19b" providerId="ADAL" clId="{AF051B3C-69AC-4211-A2C0-DCD1591850A6}" dt="2026-03-10T03:25:52.955" v="153" actId="478"/>
          <ac:spMkLst>
            <pc:docMk/>
            <pc:sldMk cId="3636059531" sldId="317"/>
            <ac:spMk id="5" creationId="{CB478661-5D4E-2F8C-D12C-DA0FD521860B}"/>
          </ac:spMkLst>
        </pc:spChg>
        <pc:spChg chg="add del mod">
          <ac:chgData name="Jon Miller" userId="a224fa69-e9c3-49f7-a128-c3a24af6c19b" providerId="ADAL" clId="{AF051B3C-69AC-4211-A2C0-DCD1591850A6}" dt="2026-03-10T03:28:55.537" v="249"/>
          <ac:spMkLst>
            <pc:docMk/>
            <pc:sldMk cId="3636059531" sldId="317"/>
            <ac:spMk id="7" creationId="{FCBBFB02-BBC2-7815-6755-4FC3C35F32B5}"/>
          </ac:spMkLst>
        </pc:spChg>
        <pc:spChg chg="add mod">
          <ac:chgData name="Jon Miller" userId="a224fa69-e9c3-49f7-a128-c3a24af6c19b" providerId="ADAL" clId="{AF051B3C-69AC-4211-A2C0-DCD1591850A6}" dt="2026-03-10T03:28:47.304" v="247" actId="207"/>
          <ac:spMkLst>
            <pc:docMk/>
            <pc:sldMk cId="3636059531" sldId="317"/>
            <ac:spMk id="8" creationId="{E79491C8-7C6A-6495-E754-8415B1461D47}"/>
          </ac:spMkLst>
        </pc:spChg>
        <pc:picChg chg="mod">
          <ac:chgData name="Jon Miller" userId="a224fa69-e9c3-49f7-a128-c3a24af6c19b" providerId="ADAL" clId="{AF051B3C-69AC-4211-A2C0-DCD1591850A6}" dt="2026-03-10T03:24:53.959" v="116" actId="1076"/>
          <ac:picMkLst>
            <pc:docMk/>
            <pc:sldMk cId="3636059531" sldId="317"/>
            <ac:picMk id="10" creationId="{471200A2-2C9D-AC8E-700E-9917EB059AAB}"/>
          </ac:picMkLst>
        </pc:picChg>
      </pc:sldChg>
      <pc:sldChg chg="modSp mod">
        <pc:chgData name="Jon Miller" userId="a224fa69-e9c3-49f7-a128-c3a24af6c19b" providerId="ADAL" clId="{AF051B3C-69AC-4211-A2C0-DCD1591850A6}" dt="2026-03-10T03:34:29.700" v="287" actId="113"/>
        <pc:sldMkLst>
          <pc:docMk/>
          <pc:sldMk cId="3550966472" sldId="318"/>
        </pc:sldMkLst>
        <pc:spChg chg="mod">
          <ac:chgData name="Jon Miller" userId="a224fa69-e9c3-49f7-a128-c3a24af6c19b" providerId="ADAL" clId="{AF051B3C-69AC-4211-A2C0-DCD1591850A6}" dt="2026-03-10T03:34:29.700" v="287" actId="113"/>
          <ac:spMkLst>
            <pc:docMk/>
            <pc:sldMk cId="3550966472" sldId="318"/>
            <ac:spMk id="4" creationId="{760DDA9E-C91E-A46D-DEA8-447E2C4F119C}"/>
          </ac:spMkLst>
        </pc:spChg>
      </pc:sldChg>
      <pc:sldChg chg="modSp mod">
        <pc:chgData name="Jon Miller" userId="a224fa69-e9c3-49f7-a128-c3a24af6c19b" providerId="ADAL" clId="{AF051B3C-69AC-4211-A2C0-DCD1591850A6}" dt="2026-03-10T03:31:36.164" v="257" actId="113"/>
        <pc:sldMkLst>
          <pc:docMk/>
          <pc:sldMk cId="4171959058" sldId="320"/>
        </pc:sldMkLst>
        <pc:spChg chg="mod">
          <ac:chgData name="Jon Miller" userId="a224fa69-e9c3-49f7-a128-c3a24af6c19b" providerId="ADAL" clId="{AF051B3C-69AC-4211-A2C0-DCD1591850A6}" dt="2026-03-10T03:31:36.164" v="257" actId="113"/>
          <ac:spMkLst>
            <pc:docMk/>
            <pc:sldMk cId="4171959058" sldId="320"/>
            <ac:spMk id="4" creationId="{EB6F243D-D2D2-AF3B-59BF-6DA21596F230}"/>
          </ac:spMkLst>
        </pc:spChg>
      </pc:sldChg>
      <pc:sldChg chg="modSp mod">
        <pc:chgData name="Jon Miller" userId="a224fa69-e9c3-49f7-a128-c3a24af6c19b" providerId="ADAL" clId="{AF051B3C-69AC-4211-A2C0-DCD1591850A6}" dt="2026-03-10T03:39:42.925" v="369" actId="27636"/>
        <pc:sldMkLst>
          <pc:docMk/>
          <pc:sldMk cId="1156682378" sldId="321"/>
        </pc:sldMkLst>
        <pc:spChg chg="mod">
          <ac:chgData name="Jon Miller" userId="a224fa69-e9c3-49f7-a128-c3a24af6c19b" providerId="ADAL" clId="{AF051B3C-69AC-4211-A2C0-DCD1591850A6}" dt="2026-03-10T03:39:42.925" v="369" actId="27636"/>
          <ac:spMkLst>
            <pc:docMk/>
            <pc:sldMk cId="1156682378" sldId="321"/>
            <ac:spMk id="6" creationId="{D9D6D9A0-5062-5FFB-6BE6-D36CD4D77D05}"/>
          </ac:spMkLst>
        </pc:spChg>
      </pc:sldChg>
      <pc:sldChg chg="addSp modSp mod modAnim">
        <pc:chgData name="Jon Miller" userId="a224fa69-e9c3-49f7-a128-c3a24af6c19b" providerId="ADAL" clId="{AF051B3C-69AC-4211-A2C0-DCD1591850A6}" dt="2026-03-10T03:45:29.801" v="403"/>
        <pc:sldMkLst>
          <pc:docMk/>
          <pc:sldMk cId="2936509506" sldId="322"/>
        </pc:sldMkLst>
        <pc:cxnChg chg="add mod">
          <ac:chgData name="Jon Miller" userId="a224fa69-e9c3-49f7-a128-c3a24af6c19b" providerId="ADAL" clId="{AF051B3C-69AC-4211-A2C0-DCD1591850A6}" dt="2026-03-10T03:41:34.142" v="380" actId="14100"/>
          <ac:cxnSpMkLst>
            <pc:docMk/>
            <pc:sldMk cId="2936509506" sldId="322"/>
            <ac:cxnSpMk id="13" creationId="{283DF95B-6F61-73ED-1712-5865088A6E21}"/>
          </ac:cxnSpMkLst>
        </pc:cxnChg>
        <pc:cxnChg chg="add mod">
          <ac:chgData name="Jon Miller" userId="a224fa69-e9c3-49f7-a128-c3a24af6c19b" providerId="ADAL" clId="{AF051B3C-69AC-4211-A2C0-DCD1591850A6}" dt="2026-03-10T03:42:00.077" v="386" actId="14100"/>
          <ac:cxnSpMkLst>
            <pc:docMk/>
            <pc:sldMk cId="2936509506" sldId="322"/>
            <ac:cxnSpMk id="18" creationId="{61AB1460-BC92-E130-2077-7B372E6E8BBB}"/>
          </ac:cxnSpMkLst>
        </pc:cxnChg>
        <pc:cxnChg chg="add mod">
          <ac:chgData name="Jon Miller" userId="a224fa69-e9c3-49f7-a128-c3a24af6c19b" providerId="ADAL" clId="{AF051B3C-69AC-4211-A2C0-DCD1591850A6}" dt="2026-03-10T03:43:20.255" v="394" actId="692"/>
          <ac:cxnSpMkLst>
            <pc:docMk/>
            <pc:sldMk cId="2936509506" sldId="322"/>
            <ac:cxnSpMk id="23" creationId="{0720F6AC-6971-65B6-A490-C28DFFB71566}"/>
          </ac:cxnSpMkLst>
        </pc:cxnChg>
        <pc:cxnChg chg="add mod">
          <ac:chgData name="Jon Miller" userId="a224fa69-e9c3-49f7-a128-c3a24af6c19b" providerId="ADAL" clId="{AF051B3C-69AC-4211-A2C0-DCD1591850A6}" dt="2026-03-10T03:43:14.474" v="393" actId="692"/>
          <ac:cxnSpMkLst>
            <pc:docMk/>
            <pc:sldMk cId="2936509506" sldId="322"/>
            <ac:cxnSpMk id="25" creationId="{75618724-E83A-42FE-5E0D-DD3A34977A83}"/>
          </ac:cxnSpMkLst>
        </pc:cxnChg>
        <pc:cxnChg chg="add mod">
          <ac:chgData name="Jon Miller" userId="a224fa69-e9c3-49f7-a128-c3a24af6c19b" providerId="ADAL" clId="{AF051B3C-69AC-4211-A2C0-DCD1591850A6}" dt="2026-03-10T03:45:13.526" v="401" actId="692"/>
          <ac:cxnSpMkLst>
            <pc:docMk/>
            <pc:sldMk cId="2936509506" sldId="322"/>
            <ac:cxnSpMk id="27" creationId="{25D14853-7B45-3E44-BFD6-B13E12C36DE2}"/>
          </ac:cxnSpMkLst>
        </pc:cxnChg>
        <pc:cxnChg chg="add mod">
          <ac:chgData name="Jon Miller" userId="a224fa69-e9c3-49f7-a128-c3a24af6c19b" providerId="ADAL" clId="{AF051B3C-69AC-4211-A2C0-DCD1591850A6}" dt="2026-03-10T03:45:21.104" v="402" actId="692"/>
          <ac:cxnSpMkLst>
            <pc:docMk/>
            <pc:sldMk cId="2936509506" sldId="322"/>
            <ac:cxnSpMk id="28" creationId="{543168C9-B599-A76B-9D50-AD084091A1B6}"/>
          </ac:cxnSpMkLst>
        </pc:cxnChg>
      </pc:sldChg>
      <pc:sldChg chg="modSp mod">
        <pc:chgData name="Jon Miller" userId="a224fa69-e9c3-49f7-a128-c3a24af6c19b" providerId="ADAL" clId="{AF051B3C-69AC-4211-A2C0-DCD1591850A6}" dt="2026-03-09T02:16:35.280" v="43" actId="6549"/>
        <pc:sldMkLst>
          <pc:docMk/>
          <pc:sldMk cId="3365492325" sldId="323"/>
        </pc:sldMkLst>
        <pc:spChg chg="mod">
          <ac:chgData name="Jon Miller" userId="a224fa69-e9c3-49f7-a128-c3a24af6c19b" providerId="ADAL" clId="{AF051B3C-69AC-4211-A2C0-DCD1591850A6}" dt="2026-03-09T02:16:35.280" v="43" actId="6549"/>
          <ac:spMkLst>
            <pc:docMk/>
            <pc:sldMk cId="3365492325" sldId="323"/>
            <ac:spMk id="7" creationId="{EB34EB1D-2AC6-EC18-F8BE-AD1A69DC77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48F17-CD88-C84D-81CB-EFB18C377763}"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B341C-843E-6244-9C40-DD933A1134AC}" type="slidenum">
              <a:rPr lang="en-US" smtClean="0"/>
              <a:t>‹#›</a:t>
            </a:fld>
            <a:endParaRPr lang="en-US"/>
          </a:p>
        </p:txBody>
      </p:sp>
    </p:spTree>
    <p:extLst>
      <p:ext uri="{BB962C8B-B14F-4D97-AF65-F5344CB8AC3E}">
        <p14:creationId xmlns:p14="http://schemas.microsoft.com/office/powerpoint/2010/main" val="118624776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BEC07CF-DE1C-5A16-AFE3-58045ECDE0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4249881" y="2504921"/>
            <a:ext cx="7280733"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4488873" y="4591369"/>
            <a:ext cx="7041742"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7" name="Text Placeholder 16">
            <a:extLst>
              <a:ext uri="{FF2B5EF4-FFF2-40B4-BE49-F238E27FC236}">
                <a16:creationId xmlns:a16="http://schemas.microsoft.com/office/drawing/2014/main" id="{E6F838CB-CD72-2334-C381-9BF56F85A624}"/>
              </a:ext>
            </a:extLst>
          </p:cNvPr>
          <p:cNvSpPr>
            <a:spLocks noGrp="1"/>
          </p:cNvSpPr>
          <p:nvPr>
            <p:ph type="body" sz="quarter" idx="11" hasCustomPrompt="1"/>
          </p:nvPr>
        </p:nvSpPr>
        <p:spPr>
          <a:xfrm>
            <a:off x="4675910" y="5690085"/>
            <a:ext cx="6854708"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16209" y="6342033"/>
            <a:ext cx="1114406"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Date</a:t>
            </a:r>
          </a:p>
        </p:txBody>
      </p:sp>
    </p:spTree>
    <p:extLst>
      <p:ext uri="{BB962C8B-B14F-4D97-AF65-F5344CB8AC3E}">
        <p14:creationId xmlns:p14="http://schemas.microsoft.com/office/powerpoint/2010/main" val="1179889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and Subhea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10B2EF-F0F6-7528-D1AE-B660054C2BB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1" name="Text Placeholder 3">
            <a:extLst>
              <a:ext uri="{FF2B5EF4-FFF2-40B4-BE49-F238E27FC236}">
                <a16:creationId xmlns:a16="http://schemas.microsoft.com/office/drawing/2014/main" id="{38C80B25-96A7-774E-2468-5777A0523942}"/>
              </a:ext>
            </a:extLst>
          </p:cNvPr>
          <p:cNvSpPr>
            <a:spLocks noGrp="1"/>
          </p:cNvSpPr>
          <p:nvPr>
            <p:ph type="body" sz="quarter" idx="14"/>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endParaRPr lang="en-US" dirty="0"/>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26794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34900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38114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F436CFC-B187-8D35-9B90-53CDD3C63724}"/>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999" y="2210085"/>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9308"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999" y="4448439"/>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9308"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200513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205"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7720"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205"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7720"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508237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FB8F7E-E499-364F-DBBC-112AB229FB0F}"/>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9" name="Text Placeholder 3">
            <a:extLst>
              <a:ext uri="{FF2B5EF4-FFF2-40B4-BE49-F238E27FC236}">
                <a16:creationId xmlns:a16="http://schemas.microsoft.com/office/drawing/2014/main" id="{C2104D11-CF58-8BD0-F89F-27B8D217FA90}"/>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197548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74C1-7A20-8CB4-3DD4-EB8A50BB8128}"/>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Text Placeholder 2">
            <a:extLst>
              <a:ext uri="{FF2B5EF4-FFF2-40B4-BE49-F238E27FC236}">
                <a16:creationId xmlns:a16="http://schemas.microsoft.com/office/drawing/2014/main" id="{817277B2-0A2F-FA77-9E15-CA3A58A5B545}"/>
              </a:ext>
            </a:extLst>
          </p:cNvPr>
          <p:cNvSpPr>
            <a:spLocks noGrp="1"/>
          </p:cNvSpPr>
          <p:nvPr>
            <p:ph type="body" idx="1" hasCustomPrompt="1"/>
          </p:nvPr>
        </p:nvSpPr>
        <p:spPr>
          <a:xfrm>
            <a:off x="644772"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07B25F01-3996-B6B6-F8FD-75E9120A8843}"/>
              </a:ext>
            </a:extLst>
          </p:cNvPr>
          <p:cNvSpPr>
            <a:spLocks noGrp="1"/>
          </p:cNvSpPr>
          <p:nvPr>
            <p:ph sz="half" idx="2" hasCustomPrompt="1"/>
          </p:nvPr>
        </p:nvSpPr>
        <p:spPr>
          <a:xfrm>
            <a:off x="644772" y="2505075"/>
            <a:ext cx="5157787"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F473F84-FD9A-282A-FBCC-F5ADD527FC9F}"/>
              </a:ext>
            </a:extLst>
          </p:cNvPr>
          <p:cNvSpPr>
            <a:spLocks noGrp="1"/>
          </p:cNvSpPr>
          <p:nvPr>
            <p:ph type="body" sz="quarter" idx="3" hasCustomPrompt="1"/>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5EE5DE14-382A-1AC7-A660-8E5831B83608}"/>
              </a:ext>
            </a:extLst>
          </p:cNvPr>
          <p:cNvSpPr>
            <a:spLocks noGrp="1"/>
          </p:cNvSpPr>
          <p:nvPr>
            <p:ph sz="quarter" idx="4" hasCustomPrompt="1"/>
          </p:nvPr>
        </p:nvSpPr>
        <p:spPr>
          <a:xfrm>
            <a:off x="6172202" y="2505075"/>
            <a:ext cx="5183188"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9E6D1FFC-28E6-E13A-7721-39658D2AA087}"/>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920924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7957-9EED-8271-0E72-EFAE0371AF15}"/>
              </a:ext>
            </a:extLst>
          </p:cNvPr>
          <p:cNvSpPr>
            <a:spLocks noGrp="1"/>
          </p:cNvSpPr>
          <p:nvPr>
            <p:ph type="title" hasCustomPrompt="1"/>
          </p:nvPr>
        </p:nvSpPr>
        <p:spPr/>
        <p:txBody>
          <a:bodyPr/>
          <a:lstStyle/>
          <a:p>
            <a:r>
              <a:rPr lang="en-US" dirty="0"/>
              <a:t>CLICK TO EDIT TITLE</a:t>
            </a:r>
          </a:p>
        </p:txBody>
      </p:sp>
      <p:sp>
        <p:nvSpPr>
          <p:cNvPr id="5" name="Slide Number Placeholder 4">
            <a:extLst>
              <a:ext uri="{FF2B5EF4-FFF2-40B4-BE49-F238E27FC236}">
                <a16:creationId xmlns:a16="http://schemas.microsoft.com/office/drawing/2014/main" id="{D555F4F9-1684-DE61-8B6E-9C5982CDC272}"/>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05363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93D118-64C2-DAF8-93EF-9D41A6B09A50}"/>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526407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6ACC9-E2A9-486E-5749-83DDF3B956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92005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DDB80B-17FF-14EE-7F02-306E3A735F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60594" y="0"/>
            <a:ext cx="8636340"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AB85730-9DAB-ABF0-A4D0-5DE36B8226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2" name="Text Placeholder 16">
            <a:extLst>
              <a:ext uri="{FF2B5EF4-FFF2-40B4-BE49-F238E27FC236}">
                <a16:creationId xmlns:a16="http://schemas.microsoft.com/office/drawing/2014/main" id="{07BEFC5F-CD6D-A7BC-1322-BACD15CFA532}"/>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06269" y="6342033"/>
            <a:ext cx="1124345"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Date</a:t>
            </a:r>
          </a:p>
        </p:txBody>
      </p:sp>
    </p:spTree>
    <p:extLst>
      <p:ext uri="{BB962C8B-B14F-4D97-AF65-F5344CB8AC3E}">
        <p14:creationId xmlns:p14="http://schemas.microsoft.com/office/powerpoint/2010/main" val="2184504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BF1B99-BFB4-0688-A8CA-067A988DADEC}"/>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3" name="Content Placeholder 2">
            <a:extLst>
              <a:ext uri="{FF2B5EF4-FFF2-40B4-BE49-F238E27FC236}">
                <a16:creationId xmlns:a16="http://schemas.microsoft.com/office/drawing/2014/main" id="{A1A211F7-F5B3-755A-0FE9-7416E5B6D3BB}"/>
              </a:ext>
            </a:extLst>
          </p:cNvPr>
          <p:cNvSpPr>
            <a:spLocks noGrp="1"/>
          </p:cNvSpPr>
          <p:nvPr>
            <p:ph idx="1" hasCustomPrompt="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1DCA10-F271-79EA-C335-35398B7961CF}"/>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2" name="Title 1">
            <a:extLst>
              <a:ext uri="{FF2B5EF4-FFF2-40B4-BE49-F238E27FC236}">
                <a16:creationId xmlns:a16="http://schemas.microsoft.com/office/drawing/2014/main" id="{F7F18D82-BCB2-4520-6E3E-BC47DF6E92F2}"/>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Tree>
    <p:extLst>
      <p:ext uri="{BB962C8B-B14F-4D97-AF65-F5344CB8AC3E}">
        <p14:creationId xmlns:p14="http://schemas.microsoft.com/office/powerpoint/2010/main" val="684570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DE9B-54A8-866E-B788-EB3968761BC7}"/>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
        <p:nvSpPr>
          <p:cNvPr id="4" name="Text Placeholder 3">
            <a:extLst>
              <a:ext uri="{FF2B5EF4-FFF2-40B4-BE49-F238E27FC236}">
                <a16:creationId xmlns:a16="http://schemas.microsoft.com/office/drawing/2014/main" id="{B31F6659-DAE0-7160-C9F6-2C8137D933BD}"/>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3" name="Picture Placeholder 2">
            <a:extLst>
              <a:ext uri="{FF2B5EF4-FFF2-40B4-BE49-F238E27FC236}">
                <a16:creationId xmlns:a16="http://schemas.microsoft.com/office/drawing/2014/main" id="{3F05E2B1-FC9F-DFC8-B82B-3A9D2B911EBC}"/>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7" name="Slide Number Placeholder 6">
            <a:extLst>
              <a:ext uri="{FF2B5EF4-FFF2-40B4-BE49-F238E27FC236}">
                <a16:creationId xmlns:a16="http://schemas.microsoft.com/office/drawing/2014/main" id="{330ECE5B-0146-1148-6A0D-A0F447C354AC}"/>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16937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2B4C-D932-924C-A9B9-A7396B7CB503}"/>
              </a:ext>
            </a:extLst>
          </p:cNvPr>
          <p:cNvSpPr>
            <a:spLocks noGrp="1"/>
          </p:cNvSpPr>
          <p:nvPr>
            <p:ph type="title" hasCustomPrompt="1"/>
          </p:nvPr>
        </p:nvSpPr>
        <p:spPr/>
        <p:txBody>
          <a:bodyPr/>
          <a:lstStyle/>
          <a:p>
            <a:r>
              <a:rPr lang="en-US" dirty="0"/>
              <a:t>Click to edit title</a:t>
            </a:r>
          </a:p>
        </p:txBody>
      </p:sp>
      <p:sp>
        <p:nvSpPr>
          <p:cNvPr id="3" name="Vertical Text Placeholder 2">
            <a:extLst>
              <a:ext uri="{FF2B5EF4-FFF2-40B4-BE49-F238E27FC236}">
                <a16:creationId xmlns:a16="http://schemas.microsoft.com/office/drawing/2014/main" id="{61DF67A6-D1DA-71BB-CCFF-678D91838913}"/>
              </a:ext>
            </a:extLst>
          </p:cNvPr>
          <p:cNvSpPr>
            <a:spLocks noGrp="1"/>
          </p:cNvSpPr>
          <p:nvPr>
            <p:ph type="body" orient="vert" idx="1" hasCustomPrompt="1"/>
          </p:nvPr>
        </p:nvSpPr>
        <p:spPr/>
        <p:txBody>
          <a:bodyPr vert="eaVer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9482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CFDF3-4C0B-B588-73E9-559E689FE0A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E20EF8-D417-90E9-AEFA-DB28B8392B89}"/>
              </a:ext>
            </a:extLst>
          </p:cNvPr>
          <p:cNvSpPr>
            <a:spLocks noGrp="1"/>
          </p:cNvSpPr>
          <p:nvPr>
            <p:ph type="body" orient="vert" idx="1"/>
          </p:nvPr>
        </p:nvSpPr>
        <p:spPr>
          <a:xfrm>
            <a:off x="644769" y="365127"/>
            <a:ext cx="7927731"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39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6" name="Picture 5" descr="A picture containing person, crowd, event, several&#10;&#10;Description automatically generated">
            <a:extLst>
              <a:ext uri="{FF2B5EF4-FFF2-40B4-BE49-F238E27FC236}">
                <a16:creationId xmlns:a16="http://schemas.microsoft.com/office/drawing/2014/main" id="{206FAFD8-028E-613E-F668-7FDFC37E00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730526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E12E123F-8311-330F-DB73-3B618A7793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B2191C-6994-71BA-A63E-85F5AF6A9776}"/>
              </a:ext>
            </a:extLst>
          </p:cNvPr>
          <p:cNvSpPr txBox="1"/>
          <p:nvPr userDrawn="1"/>
        </p:nvSpPr>
        <p:spPr>
          <a:xfrm>
            <a:off x="7284722" y="3144277"/>
            <a:ext cx="4245895" cy="923330"/>
          </a:xfrm>
          <a:prstGeom prst="rect">
            <a:avLst/>
          </a:prstGeom>
          <a:noFill/>
        </p:spPr>
        <p:txBody>
          <a:bodyPr wrap="square" rtlCol="0">
            <a:spAutoFit/>
          </a:bodyPr>
          <a:lstStyle/>
          <a:p>
            <a:pPr algn="r"/>
            <a:r>
              <a:rPr lang="en-US" sz="5400" b="0" i="0" dirty="0">
                <a:solidFill>
                  <a:schemeClr val="bg1"/>
                </a:solidFill>
                <a:latin typeface="Saira Condensed Condensed Light" pitchFamily="2" charset="77"/>
              </a:rPr>
              <a:t>THANK </a:t>
            </a:r>
            <a:r>
              <a:rPr lang="en-US" sz="5400" b="1" i="0" dirty="0">
                <a:solidFill>
                  <a:schemeClr val="bg1"/>
                </a:solidFill>
                <a:latin typeface="Saira Condensed Condensed Light" pitchFamily="2" charset="77"/>
              </a:rPr>
              <a:t>YOU</a:t>
            </a:r>
          </a:p>
        </p:txBody>
      </p:sp>
      <p:sp>
        <p:nvSpPr>
          <p:cNvPr id="9" name="TextBox 8">
            <a:extLst>
              <a:ext uri="{FF2B5EF4-FFF2-40B4-BE49-F238E27FC236}">
                <a16:creationId xmlns:a16="http://schemas.microsoft.com/office/drawing/2014/main" id="{7F2600DA-4934-A3D7-306B-06292C3154B8}"/>
              </a:ext>
            </a:extLst>
          </p:cNvPr>
          <p:cNvSpPr txBox="1"/>
          <p:nvPr userDrawn="1"/>
        </p:nvSpPr>
        <p:spPr>
          <a:xfrm>
            <a:off x="6096002" y="5170418"/>
            <a:ext cx="5434615" cy="584775"/>
          </a:xfrm>
          <a:prstGeom prst="rect">
            <a:avLst/>
          </a:prstGeom>
          <a:noFill/>
        </p:spPr>
        <p:txBody>
          <a:bodyPr wrap="square" rtlCol="0">
            <a:spAutoFit/>
          </a:bodyPr>
          <a:lstStyle/>
          <a:p>
            <a:pPr algn="r"/>
            <a:r>
              <a:rPr lang="en-US" sz="1600" b="1" kern="1200" dirty="0">
                <a:solidFill>
                  <a:schemeClr val="bg1"/>
                </a:solidFill>
                <a:effectLst/>
                <a:latin typeface="IBM Plex Sans" panose="020B0503050203000203" pitchFamily="34" charset="0"/>
                <a:ea typeface="+mn-ea"/>
                <a:cs typeface="+mn-cs"/>
              </a:rPr>
              <a:t>Stevens Institute of Technology</a:t>
            </a:r>
            <a:br>
              <a:rPr lang="en-US" sz="1600" b="1" kern="1200" dirty="0">
                <a:solidFill>
                  <a:schemeClr val="bg1"/>
                </a:solidFill>
                <a:effectLst/>
                <a:latin typeface="IBM Plex Sans" panose="020B0503050203000203" pitchFamily="34" charset="0"/>
                <a:ea typeface="+mn-ea"/>
                <a:cs typeface="+mn-cs"/>
              </a:rPr>
            </a:br>
            <a:r>
              <a:rPr lang="en-US" sz="1600" kern="1200" dirty="0">
                <a:solidFill>
                  <a:schemeClr val="bg1"/>
                </a:solidFill>
                <a:effectLst/>
                <a:latin typeface="IBM Plex Sans" panose="020B0503050203000203" pitchFamily="34" charset="0"/>
                <a:ea typeface="+mn-ea"/>
                <a:cs typeface="+mn-cs"/>
              </a:rPr>
              <a:t>1 Castle Point Terrace, Hoboken, NJ 07030</a:t>
            </a:r>
          </a:p>
        </p:txBody>
      </p:sp>
    </p:spTree>
    <p:extLst>
      <p:ext uri="{BB962C8B-B14F-4D97-AF65-F5344CB8AC3E}">
        <p14:creationId xmlns:p14="http://schemas.microsoft.com/office/powerpoint/2010/main" val="600712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Custom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C4886-2087-94B4-E2E5-4E48B7FF8F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33456" y="0"/>
            <a:ext cx="10392405"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488FA0-8E86-6BE9-82C5-43785B3242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49" y="0"/>
            <a:ext cx="11893551" cy="6858000"/>
          </a:xfrm>
          <a:prstGeom prst="rect">
            <a:avLst/>
          </a:prstGeom>
        </p:spPr>
      </p:pic>
      <p:sp>
        <p:nvSpPr>
          <p:cNvPr id="10" name="Title 1">
            <a:extLst>
              <a:ext uri="{FF2B5EF4-FFF2-40B4-BE49-F238E27FC236}">
                <a16:creationId xmlns:a16="http://schemas.microsoft.com/office/drawing/2014/main" id="{B9CC9AF6-817B-A87B-A5E6-9A6BE8BA0878}"/>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11" name="Subtitle 2">
            <a:extLst>
              <a:ext uri="{FF2B5EF4-FFF2-40B4-BE49-F238E27FC236}">
                <a16:creationId xmlns:a16="http://schemas.microsoft.com/office/drawing/2014/main" id="{62636281-107E-01A8-5316-84DAA71CD1E3}"/>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3" name="Date Placeholder 3">
            <a:extLst>
              <a:ext uri="{FF2B5EF4-FFF2-40B4-BE49-F238E27FC236}">
                <a16:creationId xmlns:a16="http://schemas.microsoft.com/office/drawing/2014/main" id="{7651AF7A-8B71-B895-17ED-7EECAFEE7DE8}"/>
              </a:ext>
            </a:extLst>
          </p:cNvPr>
          <p:cNvSpPr>
            <a:spLocks noGrp="1"/>
          </p:cNvSpPr>
          <p:nvPr>
            <p:ph type="dt" sz="half" idx="10"/>
          </p:nvPr>
        </p:nvSpPr>
        <p:spPr>
          <a:xfrm>
            <a:off x="10446026" y="6362185"/>
            <a:ext cx="1084590"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 Date</a:t>
            </a:r>
          </a:p>
        </p:txBody>
      </p:sp>
      <p:sp>
        <p:nvSpPr>
          <p:cNvPr id="14" name="Text Placeholder 16">
            <a:extLst>
              <a:ext uri="{FF2B5EF4-FFF2-40B4-BE49-F238E27FC236}">
                <a16:creationId xmlns:a16="http://schemas.microsoft.com/office/drawing/2014/main" id="{732F2640-D02F-0BD4-E9A8-A5FD3D27874E}"/>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15" name="TextBox 14">
            <a:extLst>
              <a:ext uri="{FF2B5EF4-FFF2-40B4-BE49-F238E27FC236}">
                <a16:creationId xmlns:a16="http://schemas.microsoft.com/office/drawing/2014/main" id="{7EBB0808-AF7F-629E-3160-773C1F8C9FE9}"/>
              </a:ext>
            </a:extLst>
          </p:cNvPr>
          <p:cNvSpPr txBox="1"/>
          <p:nvPr userDrawn="1"/>
        </p:nvSpPr>
        <p:spPr>
          <a:xfrm>
            <a:off x="912816" y="1325690"/>
            <a:ext cx="4215776" cy="5135445"/>
          </a:xfrm>
          <a:prstGeom prst="rect">
            <a:avLst/>
          </a:prstGeom>
          <a:noFill/>
        </p:spPr>
        <p:txBody>
          <a:bodyPr wrap="square" rtlCol="0">
            <a:spAutoFit/>
          </a:bodyPr>
          <a:lstStyle/>
          <a:p>
            <a:r>
              <a:rPr lang="en-US" b="1" dirty="0">
                <a:latin typeface="IBM Plex Sans" panose="020B0503050203000203" pitchFamily="34" charset="0"/>
              </a:rPr>
              <a:t>INSTRUCTIONS TO REPLACE IMAGE:</a:t>
            </a:r>
          </a:p>
          <a:p>
            <a:endParaRPr lang="en-US" b="1" dirty="0">
              <a:latin typeface="IBM Plex Sans" panose="020B0503050203000203" pitchFamily="34" charset="0"/>
            </a:endParaRPr>
          </a:p>
          <a:p>
            <a:pPr marL="342900" indent="-342900">
              <a:lnSpc>
                <a:spcPct val="150000"/>
              </a:lnSpc>
              <a:buFont typeface="+mj-lt"/>
              <a:buAutoNum type="arabicPeriod"/>
            </a:pPr>
            <a:r>
              <a:rPr lang="en-US" sz="1400" b="0" dirty="0">
                <a:latin typeface="IBM Plex Sans" panose="020B0503050203000203" pitchFamily="34" charset="0"/>
              </a:rPr>
              <a:t>Go to View&gt;Slide Master</a:t>
            </a:r>
          </a:p>
          <a:p>
            <a:pPr marL="342900" indent="-342900">
              <a:lnSpc>
                <a:spcPct val="150000"/>
              </a:lnSpc>
              <a:buFont typeface="+mj-lt"/>
              <a:buAutoNum type="arabicPeriod"/>
            </a:pPr>
            <a:r>
              <a:rPr lang="en-US" sz="1400" b="0" dirty="0">
                <a:latin typeface="IBM Plex Sans" panose="020B0503050203000203" pitchFamily="34" charset="0"/>
              </a:rPr>
              <a:t>Locate this layout and duplicate it</a:t>
            </a:r>
          </a:p>
          <a:p>
            <a:pPr marL="342900" indent="-342900">
              <a:lnSpc>
                <a:spcPct val="150000"/>
              </a:lnSpc>
              <a:buFont typeface="+mj-lt"/>
              <a:buAutoNum type="arabicPeriod"/>
            </a:pPr>
            <a:r>
              <a:rPr lang="en-US" sz="1400" b="0" dirty="0">
                <a:latin typeface="IBM Plex Sans" panose="020B0503050203000203" pitchFamily="34" charset="0"/>
              </a:rPr>
              <a:t>Right-click the orange circle on the far-left side of this image</a:t>
            </a:r>
          </a:p>
          <a:p>
            <a:pPr marL="342900" indent="-342900">
              <a:lnSpc>
                <a:spcPct val="150000"/>
              </a:lnSpc>
              <a:buFont typeface="+mj-lt"/>
              <a:buAutoNum type="arabicPeriod"/>
            </a:pPr>
            <a:r>
              <a:rPr lang="en-US" sz="1400" b="0" dirty="0">
                <a:latin typeface="IBM Plex Sans" panose="020B0503050203000203" pitchFamily="34" charset="0"/>
              </a:rPr>
              <a:t>Scroll to “Change Picture”</a:t>
            </a:r>
          </a:p>
          <a:p>
            <a:pPr marL="342900" indent="-342900">
              <a:lnSpc>
                <a:spcPct val="150000"/>
              </a:lnSpc>
              <a:buFont typeface="+mj-lt"/>
              <a:buAutoNum type="arabicPeriod"/>
            </a:pPr>
            <a:r>
              <a:rPr lang="en-US" sz="1400" b="0" dirty="0">
                <a:latin typeface="IBM Plex Sans" panose="020B0503050203000203" pitchFamily="34" charset="0"/>
              </a:rPr>
              <a:t>Select “From File” (note that your version of PowerPoint may use different menu language)</a:t>
            </a:r>
          </a:p>
          <a:p>
            <a:pPr marL="342900" indent="-342900">
              <a:lnSpc>
                <a:spcPct val="150000"/>
              </a:lnSpc>
              <a:buFont typeface="+mj-lt"/>
              <a:buAutoNum type="arabicPeriod"/>
            </a:pPr>
            <a:r>
              <a:rPr lang="en-US" sz="1400" b="0" dirty="0">
                <a:latin typeface="IBM Plex Sans" panose="020B0503050203000203" pitchFamily="34" charset="0"/>
              </a:rPr>
              <a:t>Select desired image</a:t>
            </a:r>
          </a:p>
          <a:p>
            <a:pPr marL="342900" indent="-342900">
              <a:lnSpc>
                <a:spcPct val="150000"/>
              </a:lnSpc>
              <a:buFont typeface="+mj-lt"/>
              <a:buAutoNum type="arabicPeriod"/>
            </a:pPr>
            <a:r>
              <a:rPr lang="en-US" sz="1400" b="0" dirty="0">
                <a:latin typeface="IBM Plex Sans" panose="020B0503050203000203" pitchFamily="34" charset="0"/>
              </a:rPr>
              <a:t>Resize and crop image as necessary</a:t>
            </a:r>
          </a:p>
          <a:p>
            <a:pPr marL="342900" indent="-342900">
              <a:lnSpc>
                <a:spcPct val="150000"/>
              </a:lnSpc>
              <a:buFont typeface="+mj-lt"/>
              <a:buAutoNum type="arabicPeriod"/>
            </a:pPr>
            <a:r>
              <a:rPr lang="en-US" sz="1400" b="0" dirty="0">
                <a:latin typeface="IBM Plex Sans" panose="020B0503050203000203" pitchFamily="34" charset="0"/>
              </a:rPr>
              <a:t>Make sure image is sent to back (right click on image)</a:t>
            </a:r>
          </a:p>
          <a:p>
            <a:pPr marL="342900" indent="-342900">
              <a:lnSpc>
                <a:spcPct val="150000"/>
              </a:lnSpc>
              <a:buFont typeface="+mj-lt"/>
              <a:buAutoNum type="arabicPeriod"/>
            </a:pPr>
            <a:r>
              <a:rPr lang="en-US" sz="1400" b="0" dirty="0">
                <a:latin typeface="IBM Plex Sans" panose="020B0503050203000203" pitchFamily="34" charset="0"/>
              </a:rPr>
              <a:t>Close slide master and insert a new slide using the new, then delete this text box from your presentation slide.</a:t>
            </a:r>
          </a:p>
        </p:txBody>
      </p:sp>
    </p:spTree>
    <p:extLst>
      <p:ext uri="{BB962C8B-B14F-4D97-AF65-F5344CB8AC3E}">
        <p14:creationId xmlns:p14="http://schemas.microsoft.com/office/powerpoint/2010/main" val="1719410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Custom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C4886-2087-94B4-E2E5-4E48B7FF8F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33456" y="0"/>
            <a:ext cx="10392405"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488FA0-8E86-6BE9-82C5-43785B3242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49" y="0"/>
            <a:ext cx="11893551" cy="6858000"/>
          </a:xfrm>
          <a:prstGeom prst="rect">
            <a:avLst/>
          </a:prstGeom>
        </p:spPr>
      </p:pic>
      <p:sp>
        <p:nvSpPr>
          <p:cNvPr id="10" name="Title 1">
            <a:extLst>
              <a:ext uri="{FF2B5EF4-FFF2-40B4-BE49-F238E27FC236}">
                <a16:creationId xmlns:a16="http://schemas.microsoft.com/office/drawing/2014/main" id="{B9CC9AF6-817B-A87B-A5E6-9A6BE8BA0878}"/>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11" name="Subtitle 2">
            <a:extLst>
              <a:ext uri="{FF2B5EF4-FFF2-40B4-BE49-F238E27FC236}">
                <a16:creationId xmlns:a16="http://schemas.microsoft.com/office/drawing/2014/main" id="{62636281-107E-01A8-5316-84DAA71CD1E3}"/>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3" name="Date Placeholder 3">
            <a:extLst>
              <a:ext uri="{FF2B5EF4-FFF2-40B4-BE49-F238E27FC236}">
                <a16:creationId xmlns:a16="http://schemas.microsoft.com/office/drawing/2014/main" id="{7651AF7A-8B71-B895-17ED-7EECAFEE7DE8}"/>
              </a:ext>
            </a:extLst>
          </p:cNvPr>
          <p:cNvSpPr>
            <a:spLocks noGrp="1"/>
          </p:cNvSpPr>
          <p:nvPr>
            <p:ph type="dt" sz="half" idx="10"/>
          </p:nvPr>
        </p:nvSpPr>
        <p:spPr>
          <a:xfrm>
            <a:off x="10446026" y="6362185"/>
            <a:ext cx="1084590"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 Date</a:t>
            </a:r>
          </a:p>
        </p:txBody>
      </p:sp>
      <p:sp>
        <p:nvSpPr>
          <p:cNvPr id="14" name="Text Placeholder 16">
            <a:extLst>
              <a:ext uri="{FF2B5EF4-FFF2-40B4-BE49-F238E27FC236}">
                <a16:creationId xmlns:a16="http://schemas.microsoft.com/office/drawing/2014/main" id="{732F2640-D02F-0BD4-E9A8-A5FD3D27874E}"/>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15" name="TextBox 14">
            <a:extLst>
              <a:ext uri="{FF2B5EF4-FFF2-40B4-BE49-F238E27FC236}">
                <a16:creationId xmlns:a16="http://schemas.microsoft.com/office/drawing/2014/main" id="{7EBB0808-AF7F-629E-3160-773C1F8C9FE9}"/>
              </a:ext>
            </a:extLst>
          </p:cNvPr>
          <p:cNvSpPr txBox="1"/>
          <p:nvPr userDrawn="1"/>
        </p:nvSpPr>
        <p:spPr>
          <a:xfrm>
            <a:off x="912816" y="1325690"/>
            <a:ext cx="4215776" cy="5135445"/>
          </a:xfrm>
          <a:prstGeom prst="rect">
            <a:avLst/>
          </a:prstGeom>
          <a:noFill/>
        </p:spPr>
        <p:txBody>
          <a:bodyPr wrap="square" rtlCol="0">
            <a:spAutoFit/>
          </a:bodyPr>
          <a:lstStyle/>
          <a:p>
            <a:r>
              <a:rPr lang="en-US" b="1" dirty="0">
                <a:latin typeface="IBM Plex Sans" panose="020B0503050203000203" pitchFamily="34" charset="0"/>
              </a:rPr>
              <a:t>INSTRUCTIONS TO REPLACE IMAGE:</a:t>
            </a:r>
          </a:p>
          <a:p>
            <a:endParaRPr lang="en-US" b="1" dirty="0">
              <a:latin typeface="IBM Plex Sans" panose="020B0503050203000203" pitchFamily="34" charset="0"/>
            </a:endParaRPr>
          </a:p>
          <a:p>
            <a:pPr marL="342900" indent="-342900">
              <a:lnSpc>
                <a:spcPct val="150000"/>
              </a:lnSpc>
              <a:buFont typeface="+mj-lt"/>
              <a:buAutoNum type="arabicPeriod"/>
            </a:pPr>
            <a:r>
              <a:rPr lang="en-US" sz="1400" b="0" dirty="0">
                <a:latin typeface="IBM Plex Sans" panose="020B0503050203000203" pitchFamily="34" charset="0"/>
              </a:rPr>
              <a:t>Go to View&gt;Slide Master</a:t>
            </a:r>
          </a:p>
          <a:p>
            <a:pPr marL="342900" indent="-342900">
              <a:lnSpc>
                <a:spcPct val="150000"/>
              </a:lnSpc>
              <a:buFont typeface="+mj-lt"/>
              <a:buAutoNum type="arabicPeriod"/>
            </a:pPr>
            <a:r>
              <a:rPr lang="en-US" sz="1400" b="0" dirty="0">
                <a:latin typeface="IBM Plex Sans" panose="020B0503050203000203" pitchFamily="34" charset="0"/>
              </a:rPr>
              <a:t>Locate this layout and duplicate it</a:t>
            </a:r>
          </a:p>
          <a:p>
            <a:pPr marL="342900" indent="-342900">
              <a:lnSpc>
                <a:spcPct val="150000"/>
              </a:lnSpc>
              <a:buFont typeface="+mj-lt"/>
              <a:buAutoNum type="arabicPeriod"/>
            </a:pPr>
            <a:r>
              <a:rPr lang="en-US" sz="1400" b="0" dirty="0">
                <a:latin typeface="IBM Plex Sans" panose="020B0503050203000203" pitchFamily="34" charset="0"/>
              </a:rPr>
              <a:t>Right-click the orange circle on the far-left side of this image</a:t>
            </a:r>
          </a:p>
          <a:p>
            <a:pPr marL="342900" indent="-342900">
              <a:lnSpc>
                <a:spcPct val="150000"/>
              </a:lnSpc>
              <a:buFont typeface="+mj-lt"/>
              <a:buAutoNum type="arabicPeriod"/>
            </a:pPr>
            <a:r>
              <a:rPr lang="en-US" sz="1400" b="0" dirty="0">
                <a:latin typeface="IBM Plex Sans" panose="020B0503050203000203" pitchFamily="34" charset="0"/>
              </a:rPr>
              <a:t>Scroll to “Change Picture”</a:t>
            </a:r>
          </a:p>
          <a:p>
            <a:pPr marL="342900" indent="-342900">
              <a:lnSpc>
                <a:spcPct val="150000"/>
              </a:lnSpc>
              <a:buFont typeface="+mj-lt"/>
              <a:buAutoNum type="arabicPeriod"/>
            </a:pPr>
            <a:r>
              <a:rPr lang="en-US" sz="1400" b="0" dirty="0">
                <a:latin typeface="IBM Plex Sans" panose="020B0503050203000203" pitchFamily="34" charset="0"/>
              </a:rPr>
              <a:t>Select “From File” (note that your version of PowerPoint may use different menu language)</a:t>
            </a:r>
          </a:p>
          <a:p>
            <a:pPr marL="342900" indent="-342900">
              <a:lnSpc>
                <a:spcPct val="150000"/>
              </a:lnSpc>
              <a:buFont typeface="+mj-lt"/>
              <a:buAutoNum type="arabicPeriod"/>
            </a:pPr>
            <a:r>
              <a:rPr lang="en-US" sz="1400" b="0" dirty="0">
                <a:latin typeface="IBM Plex Sans" panose="020B0503050203000203" pitchFamily="34" charset="0"/>
              </a:rPr>
              <a:t>Select desired image</a:t>
            </a:r>
          </a:p>
          <a:p>
            <a:pPr marL="342900" indent="-342900">
              <a:lnSpc>
                <a:spcPct val="150000"/>
              </a:lnSpc>
              <a:buFont typeface="+mj-lt"/>
              <a:buAutoNum type="arabicPeriod"/>
            </a:pPr>
            <a:r>
              <a:rPr lang="en-US" sz="1400" b="0" dirty="0">
                <a:latin typeface="IBM Plex Sans" panose="020B0503050203000203" pitchFamily="34" charset="0"/>
              </a:rPr>
              <a:t>Resize and crop image as necessary</a:t>
            </a:r>
          </a:p>
          <a:p>
            <a:pPr marL="342900" indent="-342900">
              <a:lnSpc>
                <a:spcPct val="150000"/>
              </a:lnSpc>
              <a:buFont typeface="+mj-lt"/>
              <a:buAutoNum type="arabicPeriod"/>
            </a:pPr>
            <a:r>
              <a:rPr lang="en-US" sz="1400" b="0" dirty="0">
                <a:latin typeface="IBM Plex Sans" panose="020B0503050203000203" pitchFamily="34" charset="0"/>
              </a:rPr>
              <a:t>Make sure image is sent to back (right click on image)</a:t>
            </a:r>
          </a:p>
          <a:p>
            <a:pPr marL="342900" indent="-342900">
              <a:lnSpc>
                <a:spcPct val="150000"/>
              </a:lnSpc>
              <a:buFont typeface="+mj-lt"/>
              <a:buAutoNum type="arabicPeriod"/>
            </a:pPr>
            <a:r>
              <a:rPr lang="en-US" sz="1400" b="0" dirty="0">
                <a:latin typeface="IBM Plex Sans" panose="020B0503050203000203" pitchFamily="34" charset="0"/>
              </a:rPr>
              <a:t>Close slide master and insert a new slide using the new, then delete this text box from your presentation slide.</a:t>
            </a:r>
          </a:p>
        </p:txBody>
      </p:sp>
    </p:spTree>
    <p:extLst>
      <p:ext uri="{BB962C8B-B14F-4D97-AF65-F5344CB8AC3E}">
        <p14:creationId xmlns:p14="http://schemas.microsoft.com/office/powerpoint/2010/main" val="38102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body of water with buildings along it&#10;&#10;Description automatically generated with medium confidence">
            <a:extLst>
              <a:ext uri="{FF2B5EF4-FFF2-40B4-BE49-F238E27FC236}">
                <a16:creationId xmlns:a16="http://schemas.microsoft.com/office/drawing/2014/main" id="{D898D13A-F035-1AC4-E5CF-2B4EECBAA8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0904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9EFC173-553B-6926-8999-560997D15C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45AB2B46-2729-15F1-5BB4-6B7ADEAC4AAE}"/>
              </a:ext>
            </a:extLst>
          </p:cNvPr>
          <p:cNvSpPr>
            <a:spLocks noGrp="1"/>
          </p:cNvSpPr>
          <p:nvPr>
            <p:ph type="title" hasCustomPrompt="1"/>
          </p:nvPr>
        </p:nvSpPr>
        <p:spPr>
          <a:xfrm>
            <a:off x="6617373" y="974037"/>
            <a:ext cx="4913243" cy="4254363"/>
          </a:xfrm>
        </p:spPr>
        <p:txBody>
          <a:bodyPr anchor="b">
            <a:normAutofit/>
          </a:bodyPr>
          <a:lstStyle>
            <a:lvl1pPr algn="r">
              <a:defRPr sz="5400"/>
            </a:lvl1pPr>
          </a:lstStyle>
          <a:p>
            <a:r>
              <a:rPr lang="en-US" dirty="0"/>
              <a:t>CLICK TO EDIT TITLE</a:t>
            </a:r>
          </a:p>
        </p:txBody>
      </p:sp>
      <p:sp>
        <p:nvSpPr>
          <p:cNvPr id="3" name="Text Placeholder 2">
            <a:extLst>
              <a:ext uri="{FF2B5EF4-FFF2-40B4-BE49-F238E27FC236}">
                <a16:creationId xmlns:a16="http://schemas.microsoft.com/office/drawing/2014/main" id="{A5953286-7208-5D15-2115-F32E5C24CE0F}"/>
              </a:ext>
            </a:extLst>
          </p:cNvPr>
          <p:cNvSpPr>
            <a:spLocks noGrp="1"/>
          </p:cNvSpPr>
          <p:nvPr>
            <p:ph type="body" idx="1" hasCustomPrompt="1"/>
          </p:nvPr>
        </p:nvSpPr>
        <p:spPr>
          <a:xfrm>
            <a:off x="6858002" y="5394965"/>
            <a:ext cx="4672615" cy="931499"/>
          </a:xfrm>
        </p:spPr>
        <p:txBody>
          <a:bodyPr>
            <a:normAutofit/>
          </a:bodyPr>
          <a:lstStyle>
            <a:lvl1pPr marL="0" indent="0" algn="r">
              <a:buNone/>
              <a:defRPr sz="2000" b="0" i="0">
                <a:solidFill>
                  <a:schemeClr val="tx1"/>
                </a:solidFill>
                <a:latin typeface="IBM Plex Sans" panose="020B0503050203000203"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343077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p:txBody>
          <a:bodyPr/>
          <a:lstStyle>
            <a:lvl1pPr marL="228600" indent="-228600">
              <a:defRPr/>
            </a:lvl1pPr>
            <a:lvl2pPr marL="502920" indent="-228589">
              <a:buSzPct val="100000"/>
              <a:buFont typeface="System Font Regular"/>
              <a:buChar char="-"/>
              <a:defRPr/>
            </a:lvl2pPr>
            <a:lvl3pPr marL="777240" indent="-228589">
              <a:buSzPct val="100000"/>
              <a:buFont typeface="System Font Regular"/>
              <a:buChar char="-"/>
              <a:defRPr/>
            </a:lvl3pPr>
            <a:lvl4pPr marL="1005840" indent="-228589">
              <a:buSzPct val="100000"/>
              <a:buFont typeface="System Font Regular"/>
              <a:buChar char="-"/>
              <a:defRPr/>
            </a:lvl4pPr>
            <a:lvl5pPr marL="1280160" indent="-228589">
              <a:buSzPct val="10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07082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4" name="Text Placeholder 3">
            <a:extLst>
              <a:ext uri="{FF2B5EF4-FFF2-40B4-BE49-F238E27FC236}">
                <a16:creationId xmlns:a16="http://schemas.microsoft.com/office/drawing/2014/main" id="{B7F9FF48-9E75-6C88-7706-B4D4B29E8027}"/>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Make sure to use brand colors when creating tables and graphs. If graphs are placed from an outside source, please reformat to use the Stevens Theme Colors set in this template.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a:xfrm>
            <a:off x="644771" y="2202874"/>
            <a:ext cx="10709031" cy="387927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7373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302089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63986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C58314-C2CD-B536-46C4-9B698E81FD0F}"/>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D8260AC-B27C-DE3D-E8FB-3000BB8698CA}"/>
              </a:ext>
            </a:extLst>
          </p:cNvPr>
          <p:cNvSpPr>
            <a:spLocks noGrp="1"/>
          </p:cNvSpPr>
          <p:nvPr>
            <p:ph type="title"/>
          </p:nvPr>
        </p:nvSpPr>
        <p:spPr>
          <a:xfrm>
            <a:off x="644771" y="365125"/>
            <a:ext cx="10709031" cy="1325563"/>
          </a:xfrm>
          <a:prstGeom prst="rect">
            <a:avLst/>
          </a:prstGeom>
        </p:spPr>
        <p:txBody>
          <a:bodyPr vert="horz" lIns="91440" tIns="45720" rIns="91440" bIns="45720" rtlCol="0" anchor="t">
            <a:normAutofit/>
          </a:bodyPr>
          <a:lstStyle/>
          <a:p>
            <a:r>
              <a:rPr lang="en-US" dirty="0"/>
              <a:t>CLICK TO EDIT TITLE</a:t>
            </a:r>
          </a:p>
        </p:txBody>
      </p:sp>
      <p:sp>
        <p:nvSpPr>
          <p:cNvPr id="3" name="Text Placeholder 2">
            <a:extLst>
              <a:ext uri="{FF2B5EF4-FFF2-40B4-BE49-F238E27FC236}">
                <a16:creationId xmlns:a16="http://schemas.microsoft.com/office/drawing/2014/main" id="{227D0E4D-9C81-2FCD-CDF4-6788792CAAEC}"/>
              </a:ext>
            </a:extLst>
          </p:cNvPr>
          <p:cNvSpPr>
            <a:spLocks noGrp="1"/>
          </p:cNvSpPr>
          <p:nvPr>
            <p:ph type="body" idx="1"/>
          </p:nvPr>
        </p:nvSpPr>
        <p:spPr>
          <a:xfrm>
            <a:off x="644771" y="1825625"/>
            <a:ext cx="10709031" cy="4235176"/>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6FF5758-A04B-569F-5DA2-3E27D28C73D9}"/>
              </a:ext>
            </a:extLst>
          </p:cNvPr>
          <p:cNvSpPr>
            <a:spLocks noGrp="1"/>
          </p:cNvSpPr>
          <p:nvPr>
            <p:ph type="sldNum" sz="quarter" idx="4"/>
          </p:nvPr>
        </p:nvSpPr>
        <p:spPr>
          <a:xfrm>
            <a:off x="9375913" y="6276840"/>
            <a:ext cx="2743200" cy="365125"/>
          </a:xfrm>
          <a:prstGeom prst="rect">
            <a:avLst/>
          </a:prstGeom>
        </p:spPr>
        <p:txBody>
          <a:bodyPr vert="horz" lIns="91440" tIns="45720" rIns="91440" bIns="45720" rtlCol="0" anchor="ctr"/>
          <a:lstStyle>
            <a:lvl1pPr algn="r">
              <a:defRPr sz="1200" b="1" i="0">
                <a:solidFill>
                  <a:schemeClr val="accent1"/>
                </a:solidFill>
                <a:latin typeface="IBM Plex Sans" panose="020B0503050203000203" pitchFamily="34" charset="0"/>
              </a:defRPr>
            </a:lvl1pPr>
          </a:lstStyle>
          <a:p>
            <a:fld id="{4267CD5E-26CF-4249-8540-BB1D07FD4227}" type="slidenum">
              <a:rPr lang="en-US" smtClean="0"/>
              <a:pPr/>
              <a:t>‹#›</a:t>
            </a:fld>
            <a:endParaRPr lang="en-US" dirty="0"/>
          </a:p>
        </p:txBody>
      </p:sp>
    </p:spTree>
    <p:extLst>
      <p:ext uri="{BB962C8B-B14F-4D97-AF65-F5344CB8AC3E}">
        <p14:creationId xmlns:p14="http://schemas.microsoft.com/office/powerpoint/2010/main" val="34854453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73" r:id="rId4"/>
    <p:sldLayoutId id="2147483651" r:id="rId5"/>
    <p:sldLayoutId id="2147483650" r:id="rId6"/>
    <p:sldLayoutId id="2147483662" r:id="rId7"/>
    <p:sldLayoutId id="2147483652" r:id="rId8"/>
    <p:sldLayoutId id="2147483670" r:id="rId9"/>
    <p:sldLayoutId id="2147483671" r:id="rId10"/>
    <p:sldLayoutId id="2147483665" r:id="rId11"/>
    <p:sldLayoutId id="2147483666" r:id="rId12"/>
    <p:sldLayoutId id="2147483668" r:id="rId13"/>
    <p:sldLayoutId id="2147483667" r:id="rId14"/>
    <p:sldLayoutId id="2147483664" r:id="rId15"/>
    <p:sldLayoutId id="2147483653" r:id="rId16"/>
    <p:sldLayoutId id="2147483654" r:id="rId17"/>
    <p:sldLayoutId id="2147483655" r:id="rId18"/>
    <p:sldLayoutId id="2147483663" r:id="rId19"/>
    <p:sldLayoutId id="2147483656" r:id="rId20"/>
    <p:sldLayoutId id="2147483657" r:id="rId21"/>
    <p:sldLayoutId id="2147483658" r:id="rId22"/>
    <p:sldLayoutId id="2147483659" r:id="rId23"/>
    <p:sldLayoutId id="2147483669" r:id="rId24"/>
  </p:sldLayoutIdLst>
  <p:hf hdr="0" ftr="0"/>
  <p:txStyles>
    <p:title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p:titleStyle>
    <p:body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02/eap.2382" TargetMode="External"/><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4"/><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9FAA2-C07A-0943-A630-F1492ED71448}"/>
              </a:ext>
            </a:extLst>
          </p:cNvPr>
          <p:cNvSpPr>
            <a:spLocks noGrp="1"/>
          </p:cNvSpPr>
          <p:nvPr>
            <p:ph type="ctrTitle"/>
          </p:nvPr>
        </p:nvSpPr>
        <p:spPr>
          <a:xfrm>
            <a:off x="6324602" y="2309593"/>
            <a:ext cx="5206015" cy="2061531"/>
          </a:xfrm>
        </p:spPr>
        <p:txBody>
          <a:bodyPr>
            <a:noAutofit/>
          </a:bodyPr>
          <a:lstStyle/>
          <a:p>
            <a:r>
              <a:rPr lang="en-US" sz="4000" dirty="0"/>
              <a:t>An argument for allowing more natural Nature based Solutions</a:t>
            </a:r>
          </a:p>
        </p:txBody>
      </p:sp>
      <p:sp>
        <p:nvSpPr>
          <p:cNvPr id="6" name="Subtitle 5">
            <a:extLst>
              <a:ext uri="{FF2B5EF4-FFF2-40B4-BE49-F238E27FC236}">
                <a16:creationId xmlns:a16="http://schemas.microsoft.com/office/drawing/2014/main" id="{F27035C9-A2E8-209C-13A9-CC8DB2FC577B}"/>
              </a:ext>
            </a:extLst>
          </p:cNvPr>
          <p:cNvSpPr>
            <a:spLocks noGrp="1"/>
          </p:cNvSpPr>
          <p:nvPr>
            <p:ph type="subTitle" idx="1"/>
          </p:nvPr>
        </p:nvSpPr>
        <p:spPr>
          <a:xfrm>
            <a:off x="6646063" y="5197726"/>
            <a:ext cx="4913915" cy="492359"/>
          </a:xfrm>
        </p:spPr>
        <p:txBody>
          <a:bodyPr/>
          <a:lstStyle/>
          <a:p>
            <a:r>
              <a:rPr lang="en-US" dirty="0"/>
              <a:t>Stevens CERG</a:t>
            </a:r>
          </a:p>
        </p:txBody>
      </p:sp>
      <p:sp>
        <p:nvSpPr>
          <p:cNvPr id="5" name="Text Placeholder 4">
            <a:extLst>
              <a:ext uri="{FF2B5EF4-FFF2-40B4-BE49-F238E27FC236}">
                <a16:creationId xmlns:a16="http://schemas.microsoft.com/office/drawing/2014/main" id="{76DF9A7D-5140-FE6A-1B0F-C8FCC110B54B}"/>
              </a:ext>
            </a:extLst>
          </p:cNvPr>
          <p:cNvSpPr>
            <a:spLocks noGrp="1"/>
          </p:cNvSpPr>
          <p:nvPr>
            <p:ph type="body" sz="quarter" idx="11"/>
          </p:nvPr>
        </p:nvSpPr>
        <p:spPr/>
        <p:txBody>
          <a:bodyPr/>
          <a:lstStyle/>
          <a:p>
            <a:r>
              <a:rPr lang="en-US" dirty="0"/>
              <a:t>Jon K. Miller</a:t>
            </a:r>
          </a:p>
        </p:txBody>
      </p:sp>
      <p:sp>
        <p:nvSpPr>
          <p:cNvPr id="4" name="Date Placeholder 3">
            <a:extLst>
              <a:ext uri="{FF2B5EF4-FFF2-40B4-BE49-F238E27FC236}">
                <a16:creationId xmlns:a16="http://schemas.microsoft.com/office/drawing/2014/main" id="{D20968D9-35B6-3681-6045-6E282ACC0210}"/>
              </a:ext>
            </a:extLst>
          </p:cNvPr>
          <p:cNvSpPr>
            <a:spLocks noGrp="1"/>
          </p:cNvSpPr>
          <p:nvPr>
            <p:ph type="dt" sz="half" idx="10"/>
          </p:nvPr>
        </p:nvSpPr>
        <p:spPr/>
        <p:txBody>
          <a:bodyPr/>
          <a:lstStyle/>
          <a:p>
            <a:r>
              <a:rPr lang="en-US" dirty="0"/>
              <a:t>3/10/2026</a:t>
            </a:r>
          </a:p>
        </p:txBody>
      </p:sp>
    </p:spTree>
    <p:extLst>
      <p:ext uri="{BB962C8B-B14F-4D97-AF65-F5344CB8AC3E}">
        <p14:creationId xmlns:p14="http://schemas.microsoft.com/office/powerpoint/2010/main" val="4219607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2213-41AA-324B-2DDD-3928969AF32D}"/>
              </a:ext>
            </a:extLst>
          </p:cNvPr>
          <p:cNvSpPr>
            <a:spLocks noGrp="1"/>
          </p:cNvSpPr>
          <p:nvPr>
            <p:ph type="title"/>
          </p:nvPr>
        </p:nvSpPr>
        <p:spPr/>
        <p:txBody>
          <a:bodyPr/>
          <a:lstStyle/>
          <a:p>
            <a:r>
              <a:rPr lang="en-US" dirty="0"/>
              <a:t>Width also important for </a:t>
            </a:r>
          </a:p>
        </p:txBody>
      </p:sp>
      <p:sp>
        <p:nvSpPr>
          <p:cNvPr id="3" name="Content Placeholder 2">
            <a:extLst>
              <a:ext uri="{FF2B5EF4-FFF2-40B4-BE49-F238E27FC236}">
                <a16:creationId xmlns:a16="http://schemas.microsoft.com/office/drawing/2014/main" id="{72BB4674-E9D0-7F12-15E3-EC6026A4D4AA}"/>
              </a:ext>
            </a:extLst>
          </p:cNvPr>
          <p:cNvSpPr>
            <a:spLocks noGrp="1"/>
          </p:cNvSpPr>
          <p:nvPr>
            <p:ph idx="1"/>
          </p:nvPr>
        </p:nvSpPr>
        <p:spPr>
          <a:xfrm>
            <a:off x="644772" y="1825625"/>
            <a:ext cx="3780422" cy="4235176"/>
          </a:xfrm>
        </p:spPr>
        <p:txBody>
          <a:bodyPr/>
          <a:lstStyle/>
          <a:p>
            <a:r>
              <a:rPr lang="en-US" dirty="0"/>
              <a:t>Adaptability to SLR</a:t>
            </a:r>
          </a:p>
        </p:txBody>
      </p:sp>
      <p:sp>
        <p:nvSpPr>
          <p:cNvPr id="4" name="Slide Number Placeholder 3">
            <a:extLst>
              <a:ext uri="{FF2B5EF4-FFF2-40B4-BE49-F238E27FC236}">
                <a16:creationId xmlns:a16="http://schemas.microsoft.com/office/drawing/2014/main" id="{9246868F-9ADC-BD01-DC5E-37A68D53DE42}"/>
              </a:ext>
            </a:extLst>
          </p:cNvPr>
          <p:cNvSpPr>
            <a:spLocks noGrp="1"/>
          </p:cNvSpPr>
          <p:nvPr>
            <p:ph type="sldNum" sz="quarter" idx="12"/>
          </p:nvPr>
        </p:nvSpPr>
        <p:spPr/>
        <p:txBody>
          <a:bodyPr/>
          <a:lstStyle/>
          <a:p>
            <a:fld id="{4267CD5E-26CF-4249-8540-BB1D07FD4227}" type="slidenum">
              <a:rPr lang="en-US" smtClean="0"/>
              <a:t>10</a:t>
            </a:fld>
            <a:endParaRPr lang="en-US"/>
          </a:p>
        </p:txBody>
      </p:sp>
      <p:sp>
        <p:nvSpPr>
          <p:cNvPr id="5" name="AutoShape 2">
            <a:extLst>
              <a:ext uri="{FF2B5EF4-FFF2-40B4-BE49-F238E27FC236}">
                <a16:creationId xmlns:a16="http://schemas.microsoft.com/office/drawing/2014/main" id="{ADDC10DF-6EBC-4020-D4DD-A7C244B0ED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extLst>
              <a:ext uri="{FF2B5EF4-FFF2-40B4-BE49-F238E27FC236}">
                <a16:creationId xmlns:a16="http://schemas.microsoft.com/office/drawing/2014/main" id="{0C814602-2925-5314-8220-19AEFBF71FB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7787CD21-1E19-EB48-026A-E3903F9C4B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65241" y="1497965"/>
            <a:ext cx="5908630" cy="4166869"/>
          </a:xfrm>
          <a:prstGeom prst="rect">
            <a:avLst/>
          </a:prstGeom>
        </p:spPr>
      </p:pic>
      <p:sp>
        <p:nvSpPr>
          <p:cNvPr id="9" name="TextBox 8">
            <a:extLst>
              <a:ext uri="{FF2B5EF4-FFF2-40B4-BE49-F238E27FC236}">
                <a16:creationId xmlns:a16="http://schemas.microsoft.com/office/drawing/2014/main" id="{CB17E066-C873-20E7-29E0-7FB6DBBDFDF7}"/>
              </a:ext>
            </a:extLst>
          </p:cNvPr>
          <p:cNvSpPr txBox="1"/>
          <p:nvPr/>
        </p:nvSpPr>
        <p:spPr>
          <a:xfrm>
            <a:off x="7117217" y="5654125"/>
            <a:ext cx="3143233" cy="369332"/>
          </a:xfrm>
          <a:prstGeom prst="rect">
            <a:avLst/>
          </a:prstGeom>
          <a:noFill/>
        </p:spPr>
        <p:txBody>
          <a:bodyPr wrap="none" rtlCol="0">
            <a:spAutoFit/>
          </a:bodyPr>
          <a:lstStyle/>
          <a:p>
            <a:r>
              <a:rPr lang="en-US" dirty="0"/>
              <a:t>Reduced freeboard (rising seas)</a:t>
            </a:r>
          </a:p>
        </p:txBody>
      </p:sp>
      <p:sp>
        <p:nvSpPr>
          <p:cNvPr id="10" name="TextBox 9">
            <a:extLst>
              <a:ext uri="{FF2B5EF4-FFF2-40B4-BE49-F238E27FC236}">
                <a16:creationId xmlns:a16="http://schemas.microsoft.com/office/drawing/2014/main" id="{923A5866-2A21-79A1-2A31-83E1912D7325}"/>
              </a:ext>
            </a:extLst>
          </p:cNvPr>
          <p:cNvSpPr txBox="1"/>
          <p:nvPr/>
        </p:nvSpPr>
        <p:spPr>
          <a:xfrm rot="16200000">
            <a:off x="3677121" y="3498821"/>
            <a:ext cx="4595617" cy="369332"/>
          </a:xfrm>
          <a:prstGeom prst="rect">
            <a:avLst/>
          </a:prstGeom>
          <a:noFill/>
        </p:spPr>
        <p:txBody>
          <a:bodyPr wrap="none" rtlCol="0">
            <a:spAutoFit/>
          </a:bodyPr>
          <a:lstStyle/>
          <a:p>
            <a:r>
              <a:rPr lang="en-US" dirty="0"/>
              <a:t>Increased Transmission (reduced effectiveness)</a:t>
            </a:r>
          </a:p>
        </p:txBody>
      </p:sp>
      <p:sp>
        <p:nvSpPr>
          <p:cNvPr id="11" name="Arrow: Down 10">
            <a:extLst>
              <a:ext uri="{FF2B5EF4-FFF2-40B4-BE49-F238E27FC236}">
                <a16:creationId xmlns:a16="http://schemas.microsoft.com/office/drawing/2014/main" id="{8064A269-9A0D-A7D1-FA39-27CB2AD30AB4}"/>
              </a:ext>
            </a:extLst>
          </p:cNvPr>
          <p:cNvSpPr/>
          <p:nvPr/>
        </p:nvSpPr>
        <p:spPr>
          <a:xfrm rot="10800000">
            <a:off x="5390388" y="1900052"/>
            <a:ext cx="247475" cy="37540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447B9E3-44DB-AB5E-B661-359177C93365}"/>
              </a:ext>
            </a:extLst>
          </p:cNvPr>
          <p:cNvSpPr/>
          <p:nvPr/>
        </p:nvSpPr>
        <p:spPr>
          <a:xfrm rot="16200000">
            <a:off x="8500701" y="4286821"/>
            <a:ext cx="247475" cy="37540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AFFED85-F99A-9758-89BB-42D2D2E977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196" y="2996006"/>
            <a:ext cx="4279574" cy="2319464"/>
          </a:xfrm>
          <a:prstGeom prst="rect">
            <a:avLst/>
          </a:prstGeom>
        </p:spPr>
      </p:pic>
      <p:sp>
        <p:nvSpPr>
          <p:cNvPr id="15" name="Oval 14">
            <a:extLst>
              <a:ext uri="{FF2B5EF4-FFF2-40B4-BE49-F238E27FC236}">
                <a16:creationId xmlns:a16="http://schemas.microsoft.com/office/drawing/2014/main" id="{71B65268-A95A-1E6C-EB69-6BB823D924D9}"/>
              </a:ext>
            </a:extLst>
          </p:cNvPr>
          <p:cNvSpPr/>
          <p:nvPr/>
        </p:nvSpPr>
        <p:spPr>
          <a:xfrm>
            <a:off x="2731652" y="4330116"/>
            <a:ext cx="222309" cy="2558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C2BB6C0-D686-E8F9-3788-E5D57A4AB8D1}"/>
              </a:ext>
            </a:extLst>
          </p:cNvPr>
          <p:cNvSpPr/>
          <p:nvPr/>
        </p:nvSpPr>
        <p:spPr>
          <a:xfrm>
            <a:off x="2995207" y="4330117"/>
            <a:ext cx="222309" cy="2558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83DF95B-6F61-73ED-1712-5865088A6E21}"/>
              </a:ext>
            </a:extLst>
          </p:cNvPr>
          <p:cNvCxnSpPr>
            <a:cxnSpLocks/>
          </p:cNvCxnSpPr>
          <p:nvPr/>
        </p:nvCxnSpPr>
        <p:spPr>
          <a:xfrm>
            <a:off x="7827065" y="4530478"/>
            <a:ext cx="0" cy="84990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1AB1460-BC92-E130-2077-7B372E6E8BBB}"/>
              </a:ext>
            </a:extLst>
          </p:cNvPr>
          <p:cNvCxnSpPr>
            <a:cxnSpLocks/>
          </p:cNvCxnSpPr>
          <p:nvPr/>
        </p:nvCxnSpPr>
        <p:spPr>
          <a:xfrm flipH="1">
            <a:off x="6400800" y="4659578"/>
            <a:ext cx="1415469"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20F6AC-6971-65B6-A490-C28DFFB71566}"/>
              </a:ext>
            </a:extLst>
          </p:cNvPr>
          <p:cNvCxnSpPr>
            <a:cxnSpLocks/>
          </p:cNvCxnSpPr>
          <p:nvPr/>
        </p:nvCxnSpPr>
        <p:spPr>
          <a:xfrm>
            <a:off x="8262730" y="3733800"/>
            <a:ext cx="0" cy="1702085"/>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618724-E83A-42FE-5E0D-DD3A34977A83}"/>
              </a:ext>
            </a:extLst>
          </p:cNvPr>
          <p:cNvCxnSpPr>
            <a:cxnSpLocks/>
          </p:cNvCxnSpPr>
          <p:nvPr/>
        </p:nvCxnSpPr>
        <p:spPr>
          <a:xfrm flipH="1" flipV="1">
            <a:off x="6445526" y="3733800"/>
            <a:ext cx="1776591" cy="1439"/>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5D14853-7B45-3E44-BFD6-B13E12C36DE2}"/>
              </a:ext>
            </a:extLst>
          </p:cNvPr>
          <p:cNvCxnSpPr>
            <a:cxnSpLocks/>
          </p:cNvCxnSpPr>
          <p:nvPr/>
        </p:nvCxnSpPr>
        <p:spPr>
          <a:xfrm flipH="1">
            <a:off x="6400800" y="4585981"/>
            <a:ext cx="141546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3168C9-B599-A76B-9D50-AD084091A1B6}"/>
              </a:ext>
            </a:extLst>
          </p:cNvPr>
          <p:cNvCxnSpPr>
            <a:cxnSpLocks/>
          </p:cNvCxnSpPr>
          <p:nvPr/>
        </p:nvCxnSpPr>
        <p:spPr>
          <a:xfrm>
            <a:off x="7870135" y="4530478"/>
            <a:ext cx="0" cy="84990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50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26A8-3DB3-078F-605B-3297A268979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413030F-2268-C269-6D10-E8F982A5BA41}"/>
              </a:ext>
            </a:extLst>
          </p:cNvPr>
          <p:cNvSpPr>
            <a:spLocks noGrp="1"/>
          </p:cNvSpPr>
          <p:nvPr>
            <p:ph idx="1"/>
          </p:nvPr>
        </p:nvSpPr>
        <p:spPr>
          <a:xfrm>
            <a:off x="644771" y="1753299"/>
            <a:ext cx="10319640" cy="2562837"/>
          </a:xfrm>
        </p:spPr>
        <p:txBody>
          <a:bodyPr numCol="2">
            <a:normAutofit/>
          </a:bodyPr>
          <a:lstStyle/>
          <a:p>
            <a:r>
              <a:rPr lang="en-US" dirty="0"/>
              <a:t>Both natural and </a:t>
            </a:r>
            <a:r>
              <a:rPr lang="en-US" dirty="0" err="1"/>
              <a:t>NbS</a:t>
            </a:r>
            <a:r>
              <a:rPr lang="en-US" dirty="0"/>
              <a:t> interact with and modify the incident wave field</a:t>
            </a:r>
          </a:p>
          <a:p>
            <a:r>
              <a:rPr lang="en-US" dirty="0"/>
              <a:t>Natural systems are generally low in elevation, and rely on width to dissipate wave energy</a:t>
            </a:r>
          </a:p>
          <a:p>
            <a:r>
              <a:rPr lang="en-US" dirty="0" err="1"/>
              <a:t>NbS</a:t>
            </a:r>
            <a:r>
              <a:rPr lang="en-US" dirty="0"/>
              <a:t> tend to be peaky and narrow and rely on elevation to dissipate energy</a:t>
            </a:r>
          </a:p>
          <a:p>
            <a:r>
              <a:rPr lang="en-US" dirty="0"/>
              <a:t>Many simple empirical formulas exist for estimating wave (height) transmission</a:t>
            </a:r>
          </a:p>
          <a:p>
            <a:r>
              <a:rPr lang="en-US" dirty="0"/>
              <a:t>Marsh edge erosion has been more closely linked to wave power</a:t>
            </a:r>
          </a:p>
          <a:p>
            <a:r>
              <a:rPr lang="en-US" dirty="0"/>
              <a:t>Recent studies show wave power transmission is not the same as wave height transmission</a:t>
            </a:r>
          </a:p>
          <a:p>
            <a:r>
              <a:rPr lang="en-US" dirty="0"/>
              <a:t>Wave power is more impacted by structure width</a:t>
            </a:r>
          </a:p>
          <a:p>
            <a:r>
              <a:rPr lang="en-US" dirty="0"/>
              <a:t>Few (if any) simple empirical formulas exist for estimating wave power transmission   </a:t>
            </a:r>
          </a:p>
        </p:txBody>
      </p:sp>
      <p:sp>
        <p:nvSpPr>
          <p:cNvPr id="4" name="Slide Number Placeholder 3">
            <a:extLst>
              <a:ext uri="{FF2B5EF4-FFF2-40B4-BE49-F238E27FC236}">
                <a16:creationId xmlns:a16="http://schemas.microsoft.com/office/drawing/2014/main" id="{DD00B2BE-6B3F-06CE-7BD3-9161B2EAA82D}"/>
              </a:ext>
            </a:extLst>
          </p:cNvPr>
          <p:cNvSpPr>
            <a:spLocks noGrp="1"/>
          </p:cNvSpPr>
          <p:nvPr>
            <p:ph type="sldNum" sz="quarter" idx="12"/>
          </p:nvPr>
        </p:nvSpPr>
        <p:spPr/>
        <p:txBody>
          <a:bodyPr/>
          <a:lstStyle/>
          <a:p>
            <a:fld id="{4267CD5E-26CF-4249-8540-BB1D07FD4227}" type="slidenum">
              <a:rPr lang="en-US" smtClean="0"/>
              <a:t>11</a:t>
            </a:fld>
            <a:endParaRPr lang="en-US"/>
          </a:p>
        </p:txBody>
      </p:sp>
      <p:sp>
        <p:nvSpPr>
          <p:cNvPr id="5" name="Content Placeholder 2">
            <a:extLst>
              <a:ext uri="{FF2B5EF4-FFF2-40B4-BE49-F238E27FC236}">
                <a16:creationId xmlns:a16="http://schemas.microsoft.com/office/drawing/2014/main" id="{F559ABA0-2A1F-22BB-C043-81ABCC58B9B7}"/>
              </a:ext>
            </a:extLst>
          </p:cNvPr>
          <p:cNvSpPr txBox="1">
            <a:spLocks/>
          </p:cNvSpPr>
          <p:nvPr/>
        </p:nvSpPr>
        <p:spPr>
          <a:xfrm>
            <a:off x="1035748" y="4316136"/>
            <a:ext cx="10319640" cy="2153053"/>
          </a:xfrm>
          <a:prstGeom prst="rect">
            <a:avLst/>
          </a:prstGeom>
        </p:spPr>
        <p:txBody>
          <a:bodyPr vert="horz" lIns="91440" tIns="45720" rIns="91440" bIns="45720" numCol="1"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589" algn="l" defTabSz="914354" rtl="0" eaLnBrk="1" latinLnBrk="0" hangingPunct="1">
              <a:lnSpc>
                <a:spcPct val="90000"/>
              </a:lnSpc>
              <a:spcBef>
                <a:spcPts val="500"/>
              </a:spcBef>
              <a:buClr>
                <a:schemeClr val="accent4"/>
              </a:buClr>
              <a:buSzPct val="100000"/>
              <a:buFont typeface="System Font Regular"/>
              <a:buChar char="-"/>
              <a:defRPr sz="1800" b="0" i="0" kern="1200">
                <a:solidFill>
                  <a:schemeClr val="tx1"/>
                </a:solidFill>
                <a:latin typeface="IBM Plex Sans" panose="020B0503050203000203" pitchFamily="34" charset="0"/>
                <a:ea typeface="+mn-ea"/>
                <a:cs typeface="+mn-cs"/>
              </a:defRPr>
            </a:lvl2pPr>
            <a:lvl3pPr marL="777240" indent="-228589" algn="l" defTabSz="914354" rtl="0" eaLnBrk="1" latinLnBrk="0" hangingPunct="1">
              <a:lnSpc>
                <a:spcPct val="90000"/>
              </a:lnSpc>
              <a:spcBef>
                <a:spcPts val="500"/>
              </a:spcBef>
              <a:buClr>
                <a:schemeClr val="accent4"/>
              </a:buClr>
              <a:buSzPct val="100000"/>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589" algn="l" defTabSz="914354" rtl="0" eaLnBrk="1" latinLnBrk="0" hangingPunct="1">
              <a:lnSpc>
                <a:spcPct val="90000"/>
              </a:lnSpc>
              <a:spcBef>
                <a:spcPts val="500"/>
              </a:spcBef>
              <a:buClr>
                <a:schemeClr val="accent4"/>
              </a:buClr>
              <a:buSzPct val="100000"/>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589" algn="l" defTabSz="914354" rtl="0" eaLnBrk="1" latinLnBrk="0" hangingPunct="1">
              <a:lnSpc>
                <a:spcPct val="90000"/>
              </a:lnSpc>
              <a:spcBef>
                <a:spcPts val="500"/>
              </a:spcBef>
              <a:buClr>
                <a:schemeClr val="accent4"/>
              </a:buClr>
              <a:buSzPct val="100000"/>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Content Placeholder 2">
            <a:extLst>
              <a:ext uri="{FF2B5EF4-FFF2-40B4-BE49-F238E27FC236}">
                <a16:creationId xmlns:a16="http://schemas.microsoft.com/office/drawing/2014/main" id="{D9D6D9A0-5062-5FFB-6BE6-D36CD4D77D05}"/>
              </a:ext>
            </a:extLst>
          </p:cNvPr>
          <p:cNvSpPr txBox="1">
            <a:spLocks/>
          </p:cNvSpPr>
          <p:nvPr/>
        </p:nvSpPr>
        <p:spPr>
          <a:xfrm>
            <a:off x="675314" y="4253525"/>
            <a:ext cx="10580506" cy="1892809"/>
          </a:xfrm>
          <a:prstGeom prst="rect">
            <a:avLst/>
          </a:prstGeom>
        </p:spPr>
        <p:txBody>
          <a:bodyPr vert="horz" lIns="91440" tIns="45720" rIns="91440" bIns="45720" numCol="1" rtlCol="0">
            <a:normAutofit fontScale="32500" lnSpcReduction="20000"/>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589" algn="l" defTabSz="914354" rtl="0" eaLnBrk="1" latinLnBrk="0" hangingPunct="1">
              <a:lnSpc>
                <a:spcPct val="90000"/>
              </a:lnSpc>
              <a:spcBef>
                <a:spcPts val="500"/>
              </a:spcBef>
              <a:buClr>
                <a:schemeClr val="accent4"/>
              </a:buClr>
              <a:buSzPct val="100000"/>
              <a:buFont typeface="System Font Regular"/>
              <a:buChar char="-"/>
              <a:defRPr sz="1800" b="0" i="0" kern="1200">
                <a:solidFill>
                  <a:schemeClr val="tx1"/>
                </a:solidFill>
                <a:latin typeface="IBM Plex Sans" panose="020B0503050203000203" pitchFamily="34" charset="0"/>
                <a:ea typeface="+mn-ea"/>
                <a:cs typeface="+mn-cs"/>
              </a:defRPr>
            </a:lvl2pPr>
            <a:lvl3pPr marL="777240" indent="-228589" algn="l" defTabSz="914354" rtl="0" eaLnBrk="1" latinLnBrk="0" hangingPunct="1">
              <a:lnSpc>
                <a:spcPct val="90000"/>
              </a:lnSpc>
              <a:spcBef>
                <a:spcPts val="500"/>
              </a:spcBef>
              <a:buClr>
                <a:schemeClr val="accent4"/>
              </a:buClr>
              <a:buSzPct val="100000"/>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589" algn="l" defTabSz="914354" rtl="0" eaLnBrk="1" latinLnBrk="0" hangingPunct="1">
              <a:lnSpc>
                <a:spcPct val="90000"/>
              </a:lnSpc>
              <a:spcBef>
                <a:spcPts val="500"/>
              </a:spcBef>
              <a:buClr>
                <a:schemeClr val="accent4"/>
              </a:buClr>
              <a:buSzPct val="100000"/>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589" algn="l" defTabSz="914354" rtl="0" eaLnBrk="1" latinLnBrk="0" hangingPunct="1">
              <a:lnSpc>
                <a:spcPct val="90000"/>
              </a:lnSpc>
              <a:spcBef>
                <a:spcPts val="500"/>
              </a:spcBef>
              <a:buClr>
                <a:schemeClr val="accent4"/>
              </a:buClr>
              <a:buSzPct val="100000"/>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p>
          <a:p>
            <a:pPr marL="0" indent="0" algn="ctr">
              <a:buNone/>
            </a:pPr>
            <a:r>
              <a:rPr lang="en-US" sz="6000" b="1" dirty="0"/>
              <a:t>Wave power provides impetus for reconsidering the importance of width in </a:t>
            </a:r>
            <a:r>
              <a:rPr lang="en-US" sz="6000" b="1" dirty="0" err="1"/>
              <a:t>NbS</a:t>
            </a:r>
            <a:r>
              <a:rPr lang="en-US" sz="6000" b="1" dirty="0"/>
              <a:t> design</a:t>
            </a:r>
          </a:p>
          <a:p>
            <a:pPr marL="0" indent="0" algn="ctr">
              <a:buNone/>
            </a:pPr>
            <a:endParaRPr lang="en-US" sz="6000" b="1" dirty="0"/>
          </a:p>
          <a:p>
            <a:pPr marL="0" indent="0" algn="ctr">
              <a:buNone/>
            </a:pPr>
            <a:r>
              <a:rPr lang="en-US" sz="6000" b="1" dirty="0"/>
              <a:t>There is a need for the development of simple engineering design tools that can more fully assess the impact of structure width on the incident wave field beyond just wave height</a:t>
            </a:r>
          </a:p>
        </p:txBody>
      </p:sp>
    </p:spTree>
    <p:extLst>
      <p:ext uri="{BB962C8B-B14F-4D97-AF65-F5344CB8AC3E}">
        <p14:creationId xmlns:p14="http://schemas.microsoft.com/office/powerpoint/2010/main" val="1156682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13600F30-9815-5EB8-0574-732C738EF9CE}"/>
              </a:ext>
            </a:extLst>
          </p:cNvPr>
          <p:cNvSpPr>
            <a:spLocks noGrp="1"/>
          </p:cNvSpPr>
          <p:nvPr>
            <p:ph sz="half" idx="1"/>
          </p:nvPr>
        </p:nvSpPr>
        <p:spPr>
          <a:xfrm>
            <a:off x="644769" y="365125"/>
            <a:ext cx="5181600" cy="5811839"/>
          </a:xfrm>
        </p:spPr>
        <p:txBody>
          <a:bodyPr>
            <a:normAutofit/>
          </a:bodyPr>
          <a:lstStyle/>
          <a:p>
            <a:pPr marL="0" indent="0" algn="ctr">
              <a:buNone/>
            </a:pPr>
            <a:r>
              <a:rPr lang="en-US" sz="2400" dirty="0"/>
              <a:t>Nature</a:t>
            </a:r>
          </a:p>
        </p:txBody>
      </p:sp>
      <p:sp>
        <p:nvSpPr>
          <p:cNvPr id="21" name="Content Placeholder 20">
            <a:extLst>
              <a:ext uri="{FF2B5EF4-FFF2-40B4-BE49-F238E27FC236}">
                <a16:creationId xmlns:a16="http://schemas.microsoft.com/office/drawing/2014/main" id="{880DB284-5230-972A-F82C-B2BD99469329}"/>
              </a:ext>
            </a:extLst>
          </p:cNvPr>
          <p:cNvSpPr>
            <a:spLocks noGrp="1"/>
          </p:cNvSpPr>
          <p:nvPr>
            <p:ph sz="half" idx="2"/>
          </p:nvPr>
        </p:nvSpPr>
        <p:spPr>
          <a:xfrm>
            <a:off x="6172200" y="365125"/>
            <a:ext cx="5181600" cy="5811840"/>
          </a:xfrm>
        </p:spPr>
        <p:txBody>
          <a:bodyPr>
            <a:normAutofit/>
          </a:bodyPr>
          <a:lstStyle/>
          <a:p>
            <a:pPr marL="0" indent="0" algn="ctr">
              <a:buNone/>
            </a:pPr>
            <a:r>
              <a:rPr lang="en-US" sz="2400" dirty="0" err="1"/>
              <a:t>NbS</a:t>
            </a:r>
            <a:endParaRPr lang="en-US" sz="2400" dirty="0"/>
          </a:p>
        </p:txBody>
      </p:sp>
      <p:pic>
        <p:nvPicPr>
          <p:cNvPr id="11" name="Picture 8" descr="Conservationists build oyster habitat with concrete castles">
            <a:extLst>
              <a:ext uri="{FF2B5EF4-FFF2-40B4-BE49-F238E27FC236}">
                <a16:creationId xmlns:a16="http://schemas.microsoft.com/office/drawing/2014/main" id="{1547249A-F737-5E1F-C4EF-1873ADF86E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96107" y="4164016"/>
            <a:ext cx="2660951" cy="1396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eview of wave attenuation by artificial oyster reefs based on experimental  analysis - ScienceDirect">
            <a:extLst>
              <a:ext uri="{FF2B5EF4-FFF2-40B4-BE49-F238E27FC236}">
                <a16:creationId xmlns:a16="http://schemas.microsoft.com/office/drawing/2014/main" id="{A182B3A5-DA26-4490-D618-70F61AD90B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39814" y="965006"/>
            <a:ext cx="4188181" cy="297597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81DB4FA-ABF4-E824-E5CC-65F26322933A}"/>
              </a:ext>
            </a:extLst>
          </p:cNvPr>
          <p:cNvGrpSpPr/>
          <p:nvPr/>
        </p:nvGrpSpPr>
        <p:grpSpPr>
          <a:xfrm>
            <a:off x="1369680" y="819748"/>
            <a:ext cx="4326444" cy="2951301"/>
            <a:chOff x="5326478" y="252413"/>
            <a:chExt cx="5696816" cy="3686218"/>
          </a:xfrm>
        </p:grpSpPr>
        <p:pic>
          <p:nvPicPr>
            <p:cNvPr id="1026" name="Picture 2" descr="FL Oyster Reef Study Gives Chesapeake Clues | Chesapeake Bay Magazine">
              <a:extLst>
                <a:ext uri="{FF2B5EF4-FFF2-40B4-BE49-F238E27FC236}">
                  <a16:creationId xmlns:a16="http://schemas.microsoft.com/office/drawing/2014/main" id="{7F7502F1-0850-F5D0-AE84-94EBE3C941B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6478" y="252413"/>
              <a:ext cx="5646322" cy="36778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E79C28F-CD72-CE33-6380-14073E570D6F}"/>
                </a:ext>
              </a:extLst>
            </p:cNvPr>
            <p:cNvSpPr txBox="1"/>
            <p:nvPr/>
          </p:nvSpPr>
          <p:spPr>
            <a:xfrm>
              <a:off x="5326478" y="3661632"/>
              <a:ext cx="5696816" cy="276999"/>
            </a:xfrm>
            <a:prstGeom prst="rect">
              <a:avLst/>
            </a:prstGeom>
            <a:noFill/>
          </p:spPr>
          <p:txBody>
            <a:bodyPr wrap="none" rtlCol="0">
              <a:spAutoFit/>
            </a:bodyPr>
            <a:lstStyle/>
            <a:p>
              <a:r>
                <a:rPr lang="en-US" sz="1200">
                  <a:solidFill>
                    <a:schemeClr val="bg1"/>
                  </a:solidFill>
                </a:rPr>
                <a:t>https://www.chesapeakebaymagazine.com/fl-oyster-reef-study-gives-chesapeake-clues/</a:t>
              </a:r>
            </a:p>
          </p:txBody>
        </p:sp>
      </p:grpSp>
      <p:grpSp>
        <p:nvGrpSpPr>
          <p:cNvPr id="18" name="Group 17">
            <a:extLst>
              <a:ext uri="{FF2B5EF4-FFF2-40B4-BE49-F238E27FC236}">
                <a16:creationId xmlns:a16="http://schemas.microsoft.com/office/drawing/2014/main" id="{1DB9E359-C061-38E7-230B-9978F4874706}"/>
              </a:ext>
            </a:extLst>
          </p:cNvPr>
          <p:cNvGrpSpPr/>
          <p:nvPr/>
        </p:nvGrpSpPr>
        <p:grpSpPr>
          <a:xfrm>
            <a:off x="1159656" y="3827185"/>
            <a:ext cx="4708143" cy="2637909"/>
            <a:chOff x="102943" y="3532979"/>
            <a:chExt cx="5170123" cy="2918781"/>
          </a:xfrm>
        </p:grpSpPr>
        <p:pic>
          <p:nvPicPr>
            <p:cNvPr id="16" name="Picture 15">
              <a:extLst>
                <a:ext uri="{FF2B5EF4-FFF2-40B4-BE49-F238E27FC236}">
                  <a16:creationId xmlns:a16="http://schemas.microsoft.com/office/drawing/2014/main" id="{D1A2C0A8-9A1B-DBED-29B4-5A12682418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355" y="3532979"/>
              <a:ext cx="5116711" cy="2878853"/>
            </a:xfrm>
            <a:prstGeom prst="rect">
              <a:avLst/>
            </a:prstGeom>
          </p:spPr>
        </p:pic>
        <p:sp>
          <p:nvSpPr>
            <p:cNvPr id="17" name="TextBox 16">
              <a:extLst>
                <a:ext uri="{FF2B5EF4-FFF2-40B4-BE49-F238E27FC236}">
                  <a16:creationId xmlns:a16="http://schemas.microsoft.com/office/drawing/2014/main" id="{B36C2474-0AEC-C64D-F574-A52F33F6A04E}"/>
                </a:ext>
              </a:extLst>
            </p:cNvPr>
            <p:cNvSpPr txBox="1"/>
            <p:nvPr/>
          </p:nvSpPr>
          <p:spPr>
            <a:xfrm>
              <a:off x="102943" y="6020873"/>
              <a:ext cx="5116711" cy="430887"/>
            </a:xfrm>
            <a:prstGeom prst="rect">
              <a:avLst/>
            </a:prstGeom>
            <a:noFill/>
          </p:spPr>
          <p:txBody>
            <a:bodyPr wrap="square" rtlCol="0">
              <a:spAutoFit/>
            </a:bodyPr>
            <a:lstStyle/>
            <a:p>
              <a:r>
                <a:rPr lang="en-US" sz="1100" dirty="0">
                  <a:solidFill>
                    <a:schemeClr val="bg1"/>
                  </a:solidFill>
                </a:rPr>
                <a:t>https://www.pew.org/en/research-and-analysis/articles/2020/07/08/atlantic-and-gulf-coast-oyster-reefs-are-at-historic-lows-but-can-recover</a:t>
              </a:r>
            </a:p>
          </p:txBody>
        </p:sp>
      </p:grpSp>
    </p:spTree>
    <p:extLst>
      <p:ext uri="{BB962C8B-B14F-4D97-AF65-F5344CB8AC3E}">
        <p14:creationId xmlns:p14="http://schemas.microsoft.com/office/powerpoint/2010/main" val="430668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DB260C2-A810-D05C-D31D-8D3AFA58175D}"/>
              </a:ext>
            </a:extLst>
          </p:cNvPr>
          <p:cNvSpPr>
            <a:spLocks noGrp="1"/>
          </p:cNvSpPr>
          <p:nvPr>
            <p:ph type="sldNum" sz="quarter" idx="12"/>
          </p:nvPr>
        </p:nvSpPr>
        <p:spPr/>
        <p:txBody>
          <a:bodyPr/>
          <a:lstStyle/>
          <a:p>
            <a:fld id="{4267CD5E-26CF-4249-8540-BB1D07FD4227}" type="slidenum">
              <a:rPr lang="en-US" smtClean="0"/>
              <a:t>3</a:t>
            </a:fld>
            <a:endParaRPr lang="en-US"/>
          </a:p>
        </p:txBody>
      </p:sp>
      <p:pic>
        <p:nvPicPr>
          <p:cNvPr id="2050" name="Picture 2">
            <a:extLst>
              <a:ext uri="{FF2B5EF4-FFF2-40B4-BE49-F238E27FC236}">
                <a16:creationId xmlns:a16="http://schemas.microsoft.com/office/drawing/2014/main" id="{98F2943C-E52B-87ED-2E91-9CB0F147C0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4509" y="956767"/>
            <a:ext cx="7433258" cy="51701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9E12EA-8D93-DBA1-5569-FAA53EC2370F}"/>
              </a:ext>
            </a:extLst>
          </p:cNvPr>
          <p:cNvSpPr txBox="1"/>
          <p:nvPr/>
        </p:nvSpPr>
        <p:spPr>
          <a:xfrm>
            <a:off x="6790888" y="68161"/>
            <a:ext cx="5107107" cy="738664"/>
          </a:xfrm>
          <a:prstGeom prst="rect">
            <a:avLst/>
          </a:prstGeom>
          <a:noFill/>
        </p:spPr>
        <p:txBody>
          <a:bodyPr wrap="square" rtlCol="0">
            <a:spAutoFit/>
          </a:bodyPr>
          <a:lstStyle/>
          <a:p>
            <a:pPr algn="r"/>
            <a:r>
              <a:rPr lang="en-US" sz="1050" dirty="0"/>
              <a:t>Amy Bredes, Georgette Tso, Rachel K. Gittman, Siddharth Narayan, Tori </a:t>
            </a:r>
            <a:r>
              <a:rPr lang="en-US" sz="1050" dirty="0" err="1"/>
              <a:t>Tomiczek</a:t>
            </a:r>
            <a:r>
              <a:rPr lang="en-US" sz="1050" dirty="0"/>
              <a:t>, Jon K. Miller, Rebecca L. Morris, 2024. </a:t>
            </a:r>
            <a:r>
              <a:rPr lang="en-US" sz="1050" i="1" dirty="0"/>
              <a:t>A 20-year systematic review of wave dissipation by soft and hybrid nature-based solutions (</a:t>
            </a:r>
            <a:r>
              <a:rPr lang="en-US" sz="1050" i="1" dirty="0" err="1"/>
              <a:t>NbS</a:t>
            </a:r>
            <a:r>
              <a:rPr lang="en-US" sz="1050" i="1" dirty="0"/>
              <a:t>)</a:t>
            </a:r>
            <a:r>
              <a:rPr lang="en-US" sz="1050" dirty="0"/>
              <a:t>, Ecological Engineering, Volume 209, 2024,107418, ISSN 0925-8574,https://doi.org/10.1016/j.ecoleng.2024.107418.</a:t>
            </a:r>
          </a:p>
        </p:txBody>
      </p:sp>
      <p:sp>
        <p:nvSpPr>
          <p:cNvPr id="18" name="TextBox 17">
            <a:extLst>
              <a:ext uri="{FF2B5EF4-FFF2-40B4-BE49-F238E27FC236}">
                <a16:creationId xmlns:a16="http://schemas.microsoft.com/office/drawing/2014/main" id="{CD84BD16-AF5E-F744-9ABB-8FA6942736A8}"/>
              </a:ext>
            </a:extLst>
          </p:cNvPr>
          <p:cNvSpPr txBox="1"/>
          <p:nvPr/>
        </p:nvSpPr>
        <p:spPr>
          <a:xfrm>
            <a:off x="5953388" y="5901233"/>
            <a:ext cx="763351" cy="369332"/>
          </a:xfrm>
          <a:prstGeom prst="rect">
            <a:avLst/>
          </a:prstGeom>
          <a:solidFill>
            <a:schemeClr val="bg1"/>
          </a:solidFill>
        </p:spPr>
        <p:txBody>
          <a:bodyPr wrap="none" rtlCol="0">
            <a:spAutoFit/>
          </a:bodyPr>
          <a:lstStyle/>
          <a:p>
            <a:r>
              <a:rPr lang="en-US" dirty="0"/>
              <a:t>Width</a:t>
            </a:r>
          </a:p>
        </p:txBody>
      </p:sp>
      <p:sp>
        <p:nvSpPr>
          <p:cNvPr id="22" name="Arrow: Down 21">
            <a:extLst>
              <a:ext uri="{FF2B5EF4-FFF2-40B4-BE49-F238E27FC236}">
                <a16:creationId xmlns:a16="http://schemas.microsoft.com/office/drawing/2014/main" id="{426C2C46-3792-4ACA-0DD2-21054AF232BE}"/>
              </a:ext>
            </a:extLst>
          </p:cNvPr>
          <p:cNvSpPr/>
          <p:nvPr/>
        </p:nvSpPr>
        <p:spPr>
          <a:xfrm rot="10800000">
            <a:off x="1835091" y="1539589"/>
            <a:ext cx="247475" cy="37540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B24DDB12-1D14-4B35-813B-B9D76FF815A9}"/>
              </a:ext>
            </a:extLst>
          </p:cNvPr>
          <p:cNvSpPr/>
          <p:nvPr/>
        </p:nvSpPr>
        <p:spPr>
          <a:xfrm rot="16200000">
            <a:off x="6225396" y="3654071"/>
            <a:ext cx="296144" cy="53422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02F23F8-4133-E847-8721-025232DF2CE0}"/>
              </a:ext>
            </a:extLst>
          </p:cNvPr>
          <p:cNvSpPr txBox="1"/>
          <p:nvPr/>
        </p:nvSpPr>
        <p:spPr>
          <a:xfrm>
            <a:off x="7831123" y="1664795"/>
            <a:ext cx="879921" cy="369332"/>
          </a:xfrm>
          <a:prstGeom prst="rect">
            <a:avLst/>
          </a:prstGeom>
          <a:solidFill>
            <a:schemeClr val="bg1"/>
          </a:solidFill>
          <a:ln>
            <a:solidFill>
              <a:schemeClr val="bg2">
                <a:lumMod val="10000"/>
              </a:schemeClr>
            </a:solidFill>
          </a:ln>
        </p:spPr>
        <p:txBody>
          <a:bodyPr wrap="none" rtlCol="0">
            <a:spAutoFit/>
          </a:bodyPr>
          <a:lstStyle/>
          <a:p>
            <a:r>
              <a:rPr lang="en-US" dirty="0"/>
              <a:t>Natural</a:t>
            </a:r>
          </a:p>
        </p:txBody>
      </p:sp>
      <p:sp>
        <p:nvSpPr>
          <p:cNvPr id="2" name="TextBox 1">
            <a:extLst>
              <a:ext uri="{FF2B5EF4-FFF2-40B4-BE49-F238E27FC236}">
                <a16:creationId xmlns:a16="http://schemas.microsoft.com/office/drawing/2014/main" id="{C443FEC2-E62E-EEFD-39F1-70A5EEC82056}"/>
              </a:ext>
            </a:extLst>
          </p:cNvPr>
          <p:cNvSpPr txBox="1"/>
          <p:nvPr/>
        </p:nvSpPr>
        <p:spPr>
          <a:xfrm>
            <a:off x="902334" y="5516992"/>
            <a:ext cx="1865511" cy="369332"/>
          </a:xfrm>
          <a:prstGeom prst="rect">
            <a:avLst/>
          </a:prstGeom>
          <a:noFill/>
        </p:spPr>
        <p:txBody>
          <a:bodyPr wrap="none" rtlCol="0">
            <a:spAutoFit/>
          </a:bodyPr>
          <a:lstStyle/>
          <a:p>
            <a:r>
              <a:rPr lang="en-US" dirty="0"/>
              <a:t>More Attenuation</a:t>
            </a:r>
          </a:p>
        </p:txBody>
      </p:sp>
      <p:sp>
        <p:nvSpPr>
          <p:cNvPr id="3" name="TextBox 2">
            <a:extLst>
              <a:ext uri="{FF2B5EF4-FFF2-40B4-BE49-F238E27FC236}">
                <a16:creationId xmlns:a16="http://schemas.microsoft.com/office/drawing/2014/main" id="{B9F39A3E-7AE5-49DC-75C6-6364B66F7D11}"/>
              </a:ext>
            </a:extLst>
          </p:cNvPr>
          <p:cNvSpPr txBox="1"/>
          <p:nvPr/>
        </p:nvSpPr>
        <p:spPr>
          <a:xfrm>
            <a:off x="940434" y="578073"/>
            <a:ext cx="1746697" cy="369332"/>
          </a:xfrm>
          <a:prstGeom prst="rect">
            <a:avLst/>
          </a:prstGeom>
          <a:noFill/>
        </p:spPr>
        <p:txBody>
          <a:bodyPr wrap="none" rtlCol="0">
            <a:spAutoFit/>
          </a:bodyPr>
          <a:lstStyle/>
          <a:p>
            <a:r>
              <a:rPr lang="en-US" dirty="0"/>
              <a:t>Less Attenuation</a:t>
            </a:r>
          </a:p>
        </p:txBody>
      </p:sp>
      <p:sp>
        <p:nvSpPr>
          <p:cNvPr id="4" name="TextBox 3">
            <a:extLst>
              <a:ext uri="{FF2B5EF4-FFF2-40B4-BE49-F238E27FC236}">
                <a16:creationId xmlns:a16="http://schemas.microsoft.com/office/drawing/2014/main" id="{B88FA71F-134D-6841-9542-09E5D9401203}"/>
              </a:ext>
            </a:extLst>
          </p:cNvPr>
          <p:cNvSpPr txBox="1"/>
          <p:nvPr/>
        </p:nvSpPr>
        <p:spPr>
          <a:xfrm>
            <a:off x="2493215" y="6023138"/>
            <a:ext cx="1080489" cy="369332"/>
          </a:xfrm>
          <a:prstGeom prst="rect">
            <a:avLst/>
          </a:prstGeom>
          <a:noFill/>
        </p:spPr>
        <p:txBody>
          <a:bodyPr wrap="none" rtlCol="0">
            <a:spAutoFit/>
          </a:bodyPr>
          <a:lstStyle/>
          <a:p>
            <a:r>
              <a:rPr lang="en-US" dirty="0"/>
              <a:t>Narrower</a:t>
            </a:r>
          </a:p>
        </p:txBody>
      </p:sp>
      <p:sp>
        <p:nvSpPr>
          <p:cNvPr id="6" name="TextBox 5">
            <a:extLst>
              <a:ext uri="{FF2B5EF4-FFF2-40B4-BE49-F238E27FC236}">
                <a16:creationId xmlns:a16="http://schemas.microsoft.com/office/drawing/2014/main" id="{B43D31B0-DB85-F05E-9580-61FC3E01F4FB}"/>
              </a:ext>
            </a:extLst>
          </p:cNvPr>
          <p:cNvSpPr txBox="1"/>
          <p:nvPr/>
        </p:nvSpPr>
        <p:spPr>
          <a:xfrm>
            <a:off x="9325149" y="6070018"/>
            <a:ext cx="760144" cy="369332"/>
          </a:xfrm>
          <a:prstGeom prst="rect">
            <a:avLst/>
          </a:prstGeom>
          <a:noFill/>
        </p:spPr>
        <p:txBody>
          <a:bodyPr wrap="none" rtlCol="0">
            <a:spAutoFit/>
          </a:bodyPr>
          <a:lstStyle/>
          <a:p>
            <a:r>
              <a:rPr lang="en-US" dirty="0"/>
              <a:t>Wider</a:t>
            </a:r>
          </a:p>
        </p:txBody>
      </p:sp>
    </p:spTree>
    <p:extLst>
      <p:ext uri="{BB962C8B-B14F-4D97-AF65-F5344CB8AC3E}">
        <p14:creationId xmlns:p14="http://schemas.microsoft.com/office/powerpoint/2010/main" val="20401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E5C0C-7084-E8BE-9A2A-59207114E65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DD6F9D0-897E-3F64-3EDC-A60A917663CB}"/>
              </a:ext>
            </a:extLst>
          </p:cNvPr>
          <p:cNvSpPr>
            <a:spLocks noGrp="1"/>
          </p:cNvSpPr>
          <p:nvPr>
            <p:ph type="title"/>
          </p:nvPr>
        </p:nvSpPr>
        <p:spPr/>
        <p:txBody>
          <a:bodyPr/>
          <a:lstStyle/>
          <a:p>
            <a:r>
              <a:rPr lang="en-US" dirty="0"/>
              <a:t>Key difference?</a:t>
            </a:r>
          </a:p>
        </p:txBody>
      </p:sp>
      <p:sp>
        <p:nvSpPr>
          <p:cNvPr id="7" name="Content Placeholder 6">
            <a:extLst>
              <a:ext uri="{FF2B5EF4-FFF2-40B4-BE49-F238E27FC236}">
                <a16:creationId xmlns:a16="http://schemas.microsoft.com/office/drawing/2014/main" id="{EB34EB1D-2AC6-EC18-F8BE-AD1A69DC77BD}"/>
              </a:ext>
            </a:extLst>
          </p:cNvPr>
          <p:cNvSpPr>
            <a:spLocks noGrp="1"/>
          </p:cNvSpPr>
          <p:nvPr>
            <p:ph idx="1"/>
          </p:nvPr>
        </p:nvSpPr>
        <p:spPr>
          <a:xfrm>
            <a:off x="644772" y="1825625"/>
            <a:ext cx="4778712" cy="4235176"/>
          </a:xfrm>
        </p:spPr>
        <p:txBody>
          <a:bodyPr/>
          <a:lstStyle/>
          <a:p>
            <a:r>
              <a:rPr lang="en-US" dirty="0"/>
              <a:t>Natural systems tend to be low relief and wide</a:t>
            </a:r>
          </a:p>
          <a:p>
            <a:r>
              <a:rPr lang="en-US" dirty="0" err="1"/>
              <a:t>NbS</a:t>
            </a:r>
            <a:r>
              <a:rPr lang="en-US" dirty="0"/>
              <a:t> tend to be high(er) relief and narrow</a:t>
            </a:r>
          </a:p>
          <a:p>
            <a:pPr lvl="1"/>
            <a:r>
              <a:rPr lang="en-US" dirty="0"/>
              <a:t>Why?</a:t>
            </a:r>
          </a:p>
          <a:p>
            <a:pPr lvl="1"/>
            <a:r>
              <a:rPr lang="en-US" dirty="0"/>
              <a:t>Most efficient wave height reduction for a given footprint, but is it the best approach?</a:t>
            </a:r>
          </a:p>
        </p:txBody>
      </p:sp>
      <p:sp>
        <p:nvSpPr>
          <p:cNvPr id="5" name="Slide Number Placeholder 4">
            <a:extLst>
              <a:ext uri="{FF2B5EF4-FFF2-40B4-BE49-F238E27FC236}">
                <a16:creationId xmlns:a16="http://schemas.microsoft.com/office/drawing/2014/main" id="{04F95152-063D-F112-5662-D4FE9D7A8A85}"/>
              </a:ext>
            </a:extLst>
          </p:cNvPr>
          <p:cNvSpPr>
            <a:spLocks noGrp="1"/>
          </p:cNvSpPr>
          <p:nvPr>
            <p:ph type="sldNum" sz="quarter" idx="12"/>
          </p:nvPr>
        </p:nvSpPr>
        <p:spPr/>
        <p:txBody>
          <a:bodyPr/>
          <a:lstStyle/>
          <a:p>
            <a:fld id="{4267CD5E-26CF-4249-8540-BB1D07FD4227}" type="slidenum">
              <a:rPr lang="en-US" smtClean="0"/>
              <a:t>4</a:t>
            </a:fld>
            <a:endParaRPr lang="en-US"/>
          </a:p>
        </p:txBody>
      </p:sp>
      <p:pic>
        <p:nvPicPr>
          <p:cNvPr id="11" name="Picture 10">
            <a:extLst>
              <a:ext uri="{FF2B5EF4-FFF2-40B4-BE49-F238E27FC236}">
                <a16:creationId xmlns:a16="http://schemas.microsoft.com/office/drawing/2014/main" id="{010B4759-D7A4-E5A2-1436-D0857FCEE4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88278" y="2428561"/>
            <a:ext cx="5242719" cy="2301564"/>
          </a:xfrm>
          <a:prstGeom prst="rect">
            <a:avLst/>
          </a:prstGeom>
        </p:spPr>
      </p:pic>
      <p:sp>
        <p:nvSpPr>
          <p:cNvPr id="13" name="TextBox 12">
            <a:extLst>
              <a:ext uri="{FF2B5EF4-FFF2-40B4-BE49-F238E27FC236}">
                <a16:creationId xmlns:a16="http://schemas.microsoft.com/office/drawing/2014/main" id="{32121291-726D-3E5F-D391-EA4832BA0E89}"/>
              </a:ext>
            </a:extLst>
          </p:cNvPr>
          <p:cNvSpPr txBox="1"/>
          <p:nvPr/>
        </p:nvSpPr>
        <p:spPr>
          <a:xfrm>
            <a:off x="6000078" y="5691469"/>
            <a:ext cx="6096698" cy="738664"/>
          </a:xfrm>
          <a:prstGeom prst="rect">
            <a:avLst/>
          </a:prstGeom>
          <a:noFill/>
        </p:spPr>
        <p:txBody>
          <a:bodyPr wrap="square">
            <a:spAutoFit/>
          </a:bodyPr>
          <a:lstStyle/>
          <a:p>
            <a:r>
              <a:rPr lang="en-US" sz="1050" b="0" i="0" dirty="0">
                <a:solidFill>
                  <a:srgbClr val="1C1D1E"/>
                </a:solidFill>
                <a:effectLst/>
                <a:latin typeface="Calibri" panose="020F0502020204030204" pitchFamily="34" charset="0"/>
                <a:ea typeface="Calibri" panose="020F0502020204030204" pitchFamily="34" charset="0"/>
                <a:cs typeface="Calibri" panose="020F0502020204030204" pitchFamily="34" charset="0"/>
              </a:rPr>
              <a:t>Morris, R. L., M. K. La Peyre, B. M. Webb, D. A. Marshall, D. M. </a:t>
            </a:r>
            <a:r>
              <a:rPr lang="en-US" sz="1050" b="0" i="0" dirty="0" err="1">
                <a:solidFill>
                  <a:srgbClr val="1C1D1E"/>
                </a:solidFill>
                <a:effectLst/>
                <a:latin typeface="Calibri" panose="020F0502020204030204" pitchFamily="34" charset="0"/>
                <a:ea typeface="Calibri" panose="020F0502020204030204" pitchFamily="34" charset="0"/>
                <a:cs typeface="Calibri" panose="020F0502020204030204" pitchFamily="34" charset="0"/>
              </a:rPr>
              <a:t>Bilkovic</a:t>
            </a:r>
            <a:r>
              <a:rPr lang="en-US" sz="1050" b="0" i="0" dirty="0">
                <a:solidFill>
                  <a:srgbClr val="1C1D1E"/>
                </a:solidFill>
                <a:effectLst/>
                <a:latin typeface="Calibri" panose="020F0502020204030204" pitchFamily="34" charset="0"/>
                <a:ea typeface="Calibri" panose="020F0502020204030204" pitchFamily="34" charset="0"/>
                <a:cs typeface="Calibri" panose="020F0502020204030204" pitchFamily="34" charset="0"/>
              </a:rPr>
              <a:t>, J. Cebrian, G. </a:t>
            </a:r>
            <a:r>
              <a:rPr lang="en-US" sz="1050" b="0" i="0" dirty="0" err="1">
                <a:solidFill>
                  <a:srgbClr val="1C1D1E"/>
                </a:solidFill>
                <a:effectLst/>
                <a:latin typeface="Calibri" panose="020F0502020204030204" pitchFamily="34" charset="0"/>
                <a:ea typeface="Calibri" panose="020F0502020204030204" pitchFamily="34" charset="0"/>
                <a:cs typeface="Calibri" panose="020F0502020204030204" pitchFamily="34" charset="0"/>
              </a:rPr>
              <a:t>McClenachan</a:t>
            </a:r>
            <a:r>
              <a:rPr lang="en-US" sz="1050" b="0" i="0" dirty="0">
                <a:solidFill>
                  <a:srgbClr val="1C1D1E"/>
                </a:solidFill>
                <a:effectLst/>
                <a:latin typeface="Calibri" panose="020F0502020204030204" pitchFamily="34" charset="0"/>
                <a:ea typeface="Calibri" panose="020F0502020204030204" pitchFamily="34" charset="0"/>
                <a:cs typeface="Calibri" panose="020F0502020204030204" pitchFamily="34" charset="0"/>
              </a:rPr>
              <a:t>, K. M. Kibler, L. J. Walters, D. Bushek, E. L. Sparks, N. A. Temple, J. Moody, K. Angstadt, J. Goff, M. Boswell, P. Sacks, and S. E. Swearer. 2021. Large-scale variation in wave attenuation of oyster reef living shorelines and the influence of inundation duration. </a:t>
            </a:r>
            <a:r>
              <a:rPr lang="en-US" sz="1050" b="0" i="1" dirty="0">
                <a:solidFill>
                  <a:srgbClr val="1C1D1E"/>
                </a:solidFill>
                <a:effectLst/>
                <a:latin typeface="Calibri" panose="020F0502020204030204" pitchFamily="34" charset="0"/>
                <a:ea typeface="Calibri" panose="020F0502020204030204" pitchFamily="34" charset="0"/>
                <a:cs typeface="Calibri" panose="020F0502020204030204" pitchFamily="34" charset="0"/>
              </a:rPr>
              <a:t>Ecological Applications</a:t>
            </a:r>
            <a:r>
              <a:rPr lang="en-US" sz="1050" b="0" i="0" dirty="0">
                <a:solidFill>
                  <a:srgbClr val="1C1D1E"/>
                </a:solidFill>
                <a:effectLst/>
                <a:latin typeface="Calibri" panose="020F0502020204030204" pitchFamily="34" charset="0"/>
                <a:ea typeface="Calibri" panose="020F0502020204030204" pitchFamily="34" charset="0"/>
                <a:cs typeface="Calibri" panose="020F0502020204030204" pitchFamily="34" charset="0"/>
              </a:rPr>
              <a:t> 31(6):e02382. </a:t>
            </a:r>
            <a:r>
              <a:rPr lang="en-US" sz="1050" b="0" i="0" u="none" strike="noStrike" dirty="0">
                <a:solidFill>
                  <a:srgbClr val="123D80"/>
                </a:solidFill>
                <a:effectLst/>
                <a:latin typeface="Calibri" panose="020F0502020204030204" pitchFamily="34" charset="0"/>
                <a:ea typeface="Calibri" panose="020F0502020204030204" pitchFamily="34" charset="0"/>
                <a:cs typeface="Calibri" panose="020F0502020204030204" pitchFamily="34" charset="0"/>
                <a:hlinkClick r:id="rId3" tooltip="Link to external resource: 10.1002/eap.2382"/>
              </a:rPr>
              <a:t>10.1002/eap.2382</a:t>
            </a:r>
            <a:endParaRPr lang="en-US" sz="105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B2A9571-2C66-CE36-2670-C260BDB694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5780" y="727354"/>
            <a:ext cx="1628608" cy="1258285"/>
          </a:xfrm>
          <a:prstGeom prst="rect">
            <a:avLst/>
          </a:prstGeom>
        </p:spPr>
      </p:pic>
      <p:pic>
        <p:nvPicPr>
          <p:cNvPr id="3" name="Picture 2">
            <a:extLst>
              <a:ext uri="{FF2B5EF4-FFF2-40B4-BE49-F238E27FC236}">
                <a16:creationId xmlns:a16="http://schemas.microsoft.com/office/drawing/2014/main" id="{64173EB1-4606-F110-326D-2C5EE1A976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4084" y="727353"/>
            <a:ext cx="1628608" cy="1258285"/>
          </a:xfrm>
          <a:prstGeom prst="rect">
            <a:avLst/>
          </a:prstGeom>
        </p:spPr>
      </p:pic>
      <p:pic>
        <p:nvPicPr>
          <p:cNvPr id="4" name="Picture 3">
            <a:extLst>
              <a:ext uri="{FF2B5EF4-FFF2-40B4-BE49-F238E27FC236}">
                <a16:creationId xmlns:a16="http://schemas.microsoft.com/office/drawing/2014/main" id="{46F0162B-70AA-F260-F703-B5C66D7020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02389" y="727354"/>
            <a:ext cx="1628608" cy="1258285"/>
          </a:xfrm>
          <a:prstGeom prst="rect">
            <a:avLst/>
          </a:prstGeom>
        </p:spPr>
      </p:pic>
    </p:spTree>
    <p:extLst>
      <p:ext uri="{BB962C8B-B14F-4D97-AF65-F5344CB8AC3E}">
        <p14:creationId xmlns:p14="http://schemas.microsoft.com/office/powerpoint/2010/main" val="3365492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4490-3113-ABF9-EA12-BF0A16A1BC96}"/>
              </a:ext>
            </a:extLst>
          </p:cNvPr>
          <p:cNvSpPr>
            <a:spLocks noGrp="1"/>
          </p:cNvSpPr>
          <p:nvPr>
            <p:ph type="title"/>
          </p:nvPr>
        </p:nvSpPr>
        <p:spPr/>
        <p:txBody>
          <a:bodyPr/>
          <a:lstStyle/>
          <a:p>
            <a:r>
              <a:rPr lang="en-US" dirty="0"/>
              <a:t>Typical Wave Attenuating Structure Design &amp; Evaluation</a:t>
            </a:r>
          </a:p>
        </p:txBody>
      </p:sp>
      <p:sp>
        <p:nvSpPr>
          <p:cNvPr id="3" name="Content Placeholder 2">
            <a:extLst>
              <a:ext uri="{FF2B5EF4-FFF2-40B4-BE49-F238E27FC236}">
                <a16:creationId xmlns:a16="http://schemas.microsoft.com/office/drawing/2014/main" id="{EBB06469-4E86-FD41-96CF-CF210F0C63E6}"/>
              </a:ext>
            </a:extLst>
          </p:cNvPr>
          <p:cNvSpPr>
            <a:spLocks noGrp="1"/>
          </p:cNvSpPr>
          <p:nvPr>
            <p:ph idx="1"/>
          </p:nvPr>
        </p:nvSpPr>
        <p:spPr>
          <a:xfrm>
            <a:off x="644772" y="1825625"/>
            <a:ext cx="3323222" cy="4235176"/>
          </a:xfrm>
        </p:spPr>
        <p:txBody>
          <a:bodyPr/>
          <a:lstStyle/>
          <a:p>
            <a:pPr marL="342900" indent="-342900">
              <a:buFont typeface="+mj-lt"/>
              <a:buAutoNum type="arabicPeriod"/>
            </a:pPr>
            <a:r>
              <a:rPr lang="en-US" dirty="0"/>
              <a:t>Determine a target energy (wave height)</a:t>
            </a:r>
          </a:p>
          <a:p>
            <a:pPr marL="342900" indent="-342900">
              <a:buFont typeface="+mj-lt"/>
              <a:buAutoNum type="arabicPeriod"/>
            </a:pPr>
            <a:r>
              <a:rPr lang="en-US" dirty="0"/>
              <a:t>Determine the energy at the site (design conditions)</a:t>
            </a:r>
          </a:p>
          <a:p>
            <a:pPr marL="342900" indent="-342900">
              <a:buFont typeface="+mj-lt"/>
              <a:buAutoNum type="arabicPeriod"/>
            </a:pPr>
            <a:r>
              <a:rPr lang="en-US" dirty="0"/>
              <a:t>Adjust geometry/location to achieve desired energy (wave height) reduction</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r>
              <a:rPr lang="en-US" dirty="0"/>
              <a:t>Evaluate</a:t>
            </a:r>
          </a:p>
        </p:txBody>
      </p:sp>
      <p:sp>
        <p:nvSpPr>
          <p:cNvPr id="4" name="Slide Number Placeholder 3">
            <a:extLst>
              <a:ext uri="{FF2B5EF4-FFF2-40B4-BE49-F238E27FC236}">
                <a16:creationId xmlns:a16="http://schemas.microsoft.com/office/drawing/2014/main" id="{0F8F48C6-CEF1-875D-8F5B-E06F47A0AEE9}"/>
              </a:ext>
            </a:extLst>
          </p:cNvPr>
          <p:cNvSpPr>
            <a:spLocks noGrp="1"/>
          </p:cNvSpPr>
          <p:nvPr>
            <p:ph type="sldNum" sz="quarter" idx="12"/>
          </p:nvPr>
        </p:nvSpPr>
        <p:spPr/>
        <p:txBody>
          <a:bodyPr/>
          <a:lstStyle/>
          <a:p>
            <a:fld id="{4267CD5E-26CF-4249-8540-BB1D07FD4227}" type="slidenum">
              <a:rPr lang="en-US" smtClean="0"/>
              <a:t>5</a:t>
            </a:fld>
            <a:endParaRPr lang="en-US"/>
          </a:p>
        </p:txBody>
      </p:sp>
      <p:pic>
        <p:nvPicPr>
          <p:cNvPr id="6" name="Picture 5">
            <a:extLst>
              <a:ext uri="{FF2B5EF4-FFF2-40B4-BE49-F238E27FC236}">
                <a16:creationId xmlns:a16="http://schemas.microsoft.com/office/drawing/2014/main" id="{1DA0FDC5-E34A-1036-EE82-3A1EB649F9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9882" y="3943213"/>
            <a:ext cx="939848" cy="615982"/>
          </a:xfrm>
          <a:prstGeom prst="rect">
            <a:avLst/>
          </a:prstGeom>
        </p:spPr>
      </p:pic>
      <p:pic>
        <p:nvPicPr>
          <p:cNvPr id="10" name="Picture 9">
            <a:extLst>
              <a:ext uri="{FF2B5EF4-FFF2-40B4-BE49-F238E27FC236}">
                <a16:creationId xmlns:a16="http://schemas.microsoft.com/office/drawing/2014/main" id="{471200A2-2C9D-AC8E-700E-9917EB059A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4227" y="1564429"/>
            <a:ext cx="7482692" cy="3997472"/>
          </a:xfrm>
          <a:prstGeom prst="rect">
            <a:avLst/>
          </a:prstGeom>
        </p:spPr>
      </p:pic>
      <p:sp>
        <p:nvSpPr>
          <p:cNvPr id="12" name="TextBox 11">
            <a:extLst>
              <a:ext uri="{FF2B5EF4-FFF2-40B4-BE49-F238E27FC236}">
                <a16:creationId xmlns:a16="http://schemas.microsoft.com/office/drawing/2014/main" id="{C085B554-0166-5691-4043-7B823195BB6D}"/>
              </a:ext>
            </a:extLst>
          </p:cNvPr>
          <p:cNvSpPr txBox="1"/>
          <p:nvPr/>
        </p:nvSpPr>
        <p:spPr>
          <a:xfrm>
            <a:off x="5175659" y="5882321"/>
            <a:ext cx="6096698" cy="577081"/>
          </a:xfrm>
          <a:prstGeom prst="rect">
            <a:avLst/>
          </a:prstGeom>
          <a:noFill/>
        </p:spPr>
        <p:txBody>
          <a:bodyPr wrap="square">
            <a:spAutoFit/>
          </a:bodyPr>
          <a:lstStyle/>
          <a:p>
            <a:r>
              <a:rPr lang="en-US" sz="1050" dirty="0"/>
              <a:t>Bredes AL, Miller JK, Kerr L and Brown DR (2022) Observations of Wave Height Amplification Behind an Oyster Castle Breakwater System in a High-Energy Environment: </a:t>
            </a:r>
            <a:r>
              <a:rPr lang="en-US" sz="1050" dirty="0" err="1"/>
              <a:t>Gandys</a:t>
            </a:r>
            <a:r>
              <a:rPr lang="en-US" sz="1050" dirty="0"/>
              <a:t> Beach, NJ. Front. Built Environ. 8:884795. </a:t>
            </a:r>
            <a:r>
              <a:rPr lang="en-US" sz="1050" dirty="0" err="1"/>
              <a:t>doi</a:t>
            </a:r>
            <a:r>
              <a:rPr lang="en-US" sz="1050" dirty="0"/>
              <a:t>: 10.3389/fbuil.2022.884795</a:t>
            </a:r>
          </a:p>
        </p:txBody>
      </p:sp>
      <p:sp>
        <p:nvSpPr>
          <p:cNvPr id="8" name="TextBox 7">
            <a:extLst>
              <a:ext uri="{FF2B5EF4-FFF2-40B4-BE49-F238E27FC236}">
                <a16:creationId xmlns:a16="http://schemas.microsoft.com/office/drawing/2014/main" id="{E79491C8-7C6A-6495-E754-8415B1461D47}"/>
              </a:ext>
            </a:extLst>
          </p:cNvPr>
          <p:cNvSpPr txBox="1"/>
          <p:nvPr/>
        </p:nvSpPr>
        <p:spPr>
          <a:xfrm>
            <a:off x="5004352" y="2191579"/>
            <a:ext cx="5819361" cy="2123658"/>
          </a:xfrm>
          <a:prstGeom prst="rect">
            <a:avLst/>
          </a:prstGeom>
          <a:solidFill>
            <a:schemeClr val="bg1"/>
          </a:solidFill>
        </p:spPr>
        <p:txBody>
          <a:bodyPr wrap="square" rtlCol="0">
            <a:spAutoFit/>
          </a:bodyPr>
          <a:lstStyle/>
          <a:p>
            <a:r>
              <a:rPr lang="en-US" sz="4400" dirty="0"/>
              <a:t>K</a:t>
            </a:r>
            <a:r>
              <a:rPr lang="en-US" sz="4400" baseline="-25000" dirty="0"/>
              <a:t>t </a:t>
            </a:r>
            <a:r>
              <a:rPr lang="en-US" sz="4400" dirty="0"/>
              <a:t>is primarily a function of elevation and to a lesser extent width</a:t>
            </a:r>
          </a:p>
        </p:txBody>
      </p:sp>
    </p:spTree>
    <p:extLst>
      <p:ext uri="{BB962C8B-B14F-4D97-AF65-F5344CB8AC3E}">
        <p14:creationId xmlns:p14="http://schemas.microsoft.com/office/powerpoint/2010/main" val="363605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ECB77-9578-FAB3-6348-F2FF7BD2C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F1D04-BDD4-907A-0AB7-FF317233A118}"/>
              </a:ext>
            </a:extLst>
          </p:cNvPr>
          <p:cNvSpPr>
            <a:spLocks noGrp="1"/>
          </p:cNvSpPr>
          <p:nvPr>
            <p:ph type="title"/>
          </p:nvPr>
        </p:nvSpPr>
        <p:spPr>
          <a:xfrm>
            <a:off x="646360" y="365127"/>
            <a:ext cx="6794676" cy="734621"/>
          </a:xfrm>
        </p:spPr>
        <p:txBody>
          <a:bodyPr>
            <a:normAutofit fontScale="90000"/>
          </a:bodyPr>
          <a:lstStyle/>
          <a:p>
            <a:r>
              <a:rPr lang="en-US" dirty="0"/>
              <a:t>Is wave height even the correct metric?</a:t>
            </a:r>
          </a:p>
        </p:txBody>
      </p:sp>
      <p:sp>
        <p:nvSpPr>
          <p:cNvPr id="9" name="Text Placeholder 8">
            <a:extLst>
              <a:ext uri="{FF2B5EF4-FFF2-40B4-BE49-F238E27FC236}">
                <a16:creationId xmlns:a16="http://schemas.microsoft.com/office/drawing/2014/main" id="{306031A4-9086-5708-4B02-F3AC8A0EC619}"/>
              </a:ext>
            </a:extLst>
          </p:cNvPr>
          <p:cNvSpPr>
            <a:spLocks noGrp="1"/>
          </p:cNvSpPr>
          <p:nvPr>
            <p:ph type="body" sz="quarter" idx="13"/>
          </p:nvPr>
        </p:nvSpPr>
        <p:spPr>
          <a:xfrm>
            <a:off x="644770" y="1571825"/>
            <a:ext cx="10709031" cy="734620"/>
          </a:xfrm>
        </p:spPr>
        <p:txBody>
          <a:bodyPr/>
          <a:lstStyle/>
          <a:p>
            <a:r>
              <a:rPr lang="en-US" dirty="0"/>
              <a:t>Wave Energy (height) vs Power (height &amp; speed)</a:t>
            </a:r>
          </a:p>
          <a:p>
            <a:endParaRPr lang="en-US" dirty="0"/>
          </a:p>
        </p:txBody>
      </p:sp>
      <p:sp>
        <p:nvSpPr>
          <p:cNvPr id="7" name="Content Placeholder 6">
            <a:extLst>
              <a:ext uri="{FF2B5EF4-FFF2-40B4-BE49-F238E27FC236}">
                <a16:creationId xmlns:a16="http://schemas.microsoft.com/office/drawing/2014/main" id="{368F58E2-3DD8-A25A-4968-E787740D26C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710BBCE-732C-F73B-45FD-2108543A5763}"/>
              </a:ext>
            </a:extLst>
          </p:cNvPr>
          <p:cNvSpPr>
            <a:spLocks noGrp="1"/>
          </p:cNvSpPr>
          <p:nvPr>
            <p:ph type="sldNum" sz="quarter" idx="12"/>
          </p:nvPr>
        </p:nvSpPr>
        <p:spPr/>
        <p:txBody>
          <a:bodyPr/>
          <a:lstStyle/>
          <a:p>
            <a:fld id="{4267CD5E-26CF-4249-8540-BB1D07FD4227}" type="slidenum">
              <a:rPr lang="en-US" smtClean="0"/>
              <a:t>6</a:t>
            </a:fld>
            <a:endParaRPr lang="en-US"/>
          </a:p>
        </p:txBody>
      </p:sp>
      <p:pic>
        <p:nvPicPr>
          <p:cNvPr id="1028" name="Picture 4" descr="Figure 1">
            <a:extLst>
              <a:ext uri="{FF2B5EF4-FFF2-40B4-BE49-F238E27FC236}">
                <a16:creationId xmlns:a16="http://schemas.microsoft.com/office/drawing/2014/main" id="{322EFCB3-C84C-947C-8E33-4A9A822B531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a:fillRect/>
          </a:stretch>
        </p:blipFill>
        <p:spPr bwMode="auto">
          <a:xfrm>
            <a:off x="539934" y="2202874"/>
            <a:ext cx="4779575" cy="36155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1AAFCE-677C-5D8F-586D-896BD8A6420E}"/>
              </a:ext>
            </a:extLst>
          </p:cNvPr>
          <p:cNvSpPr txBox="1"/>
          <p:nvPr/>
        </p:nvSpPr>
        <p:spPr>
          <a:xfrm>
            <a:off x="3095540" y="5915792"/>
            <a:ext cx="3850546" cy="577081"/>
          </a:xfrm>
          <a:prstGeom prst="rect">
            <a:avLst/>
          </a:prstGeom>
          <a:noFill/>
        </p:spPr>
        <p:txBody>
          <a:bodyPr wrap="square">
            <a:spAutoFit/>
          </a:bodyPr>
          <a:lstStyle/>
          <a:p>
            <a:r>
              <a:rPr lang="en-US" sz="1050" b="0" i="0" dirty="0" err="1">
                <a:solidFill>
                  <a:schemeClr val="bg1">
                    <a:lumMod val="50000"/>
                  </a:schemeClr>
                </a:solidFill>
                <a:effectLst/>
                <a:latin typeface="-apple-system"/>
              </a:rPr>
              <a:t>Houttuijn</a:t>
            </a:r>
            <a:r>
              <a:rPr lang="en-US" sz="1050" b="0" i="0" dirty="0">
                <a:solidFill>
                  <a:schemeClr val="bg1">
                    <a:lumMod val="50000"/>
                  </a:schemeClr>
                </a:solidFill>
                <a:effectLst/>
                <a:latin typeface="-apple-system"/>
              </a:rPr>
              <a:t> Bloemendaal, L.J., FitzGerald, D.M., Hughes, Z.J. </a:t>
            </a:r>
            <a:r>
              <a:rPr lang="en-US" sz="1050" b="0" i="1" dirty="0">
                <a:solidFill>
                  <a:schemeClr val="bg1">
                    <a:lumMod val="50000"/>
                  </a:schemeClr>
                </a:solidFill>
                <a:effectLst/>
                <a:latin typeface="-apple-system"/>
              </a:rPr>
              <a:t>et al.</a:t>
            </a:r>
            <a:r>
              <a:rPr lang="en-US" sz="1050" b="0" i="0" dirty="0">
                <a:solidFill>
                  <a:schemeClr val="bg1">
                    <a:lumMod val="50000"/>
                  </a:schemeClr>
                </a:solidFill>
                <a:effectLst/>
                <a:latin typeface="-apple-system"/>
              </a:rPr>
              <a:t> Reevaluating the wave power-salt marsh retreat relationship. </a:t>
            </a:r>
            <a:r>
              <a:rPr lang="en-US" sz="1050" b="0" i="1" dirty="0">
                <a:solidFill>
                  <a:schemeClr val="bg1">
                    <a:lumMod val="50000"/>
                  </a:schemeClr>
                </a:solidFill>
                <a:effectLst/>
                <a:latin typeface="-apple-system"/>
              </a:rPr>
              <a:t>Sci Rep</a:t>
            </a:r>
            <a:r>
              <a:rPr lang="en-US" sz="1050" b="0" i="0" dirty="0">
                <a:solidFill>
                  <a:schemeClr val="bg1">
                    <a:lumMod val="50000"/>
                  </a:schemeClr>
                </a:solidFill>
                <a:effectLst/>
                <a:latin typeface="-apple-system"/>
              </a:rPr>
              <a:t> </a:t>
            </a:r>
            <a:r>
              <a:rPr lang="en-US" sz="1050" b="1" i="0" dirty="0">
                <a:solidFill>
                  <a:schemeClr val="bg1">
                    <a:lumMod val="50000"/>
                  </a:schemeClr>
                </a:solidFill>
                <a:effectLst/>
                <a:latin typeface="-apple-system"/>
              </a:rPr>
              <a:t>13</a:t>
            </a:r>
            <a:r>
              <a:rPr lang="en-US" sz="1050" b="0" i="0" dirty="0">
                <a:solidFill>
                  <a:schemeClr val="bg1">
                    <a:lumMod val="50000"/>
                  </a:schemeClr>
                </a:solidFill>
                <a:effectLst/>
                <a:latin typeface="-apple-system"/>
              </a:rPr>
              <a:t>, 2884 (2023). https://doi.org/10.1038/s41598-023-30042-y</a:t>
            </a:r>
            <a:endParaRPr lang="en-US" sz="1050" dirty="0">
              <a:solidFill>
                <a:schemeClr val="bg1">
                  <a:lumMod val="50000"/>
                </a:schemeClr>
              </a:solidFill>
            </a:endParaRPr>
          </a:p>
        </p:txBody>
      </p:sp>
      <p:pic>
        <p:nvPicPr>
          <p:cNvPr id="5" name="DSCF0589">
            <a:hlinkClick r:id="" action="ppaction://media"/>
            <a:extLst>
              <a:ext uri="{FF2B5EF4-FFF2-40B4-BE49-F238E27FC236}">
                <a16:creationId xmlns:a16="http://schemas.microsoft.com/office/drawing/2014/main" id="{95E9862A-7723-5BAB-BFBB-C307A9CD48B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62767" y="949244"/>
            <a:ext cx="4457350" cy="2507259"/>
          </a:xfrm>
          <a:prstGeom prst="rect">
            <a:avLst/>
          </a:prstGeom>
        </p:spPr>
      </p:pic>
      <p:pic>
        <p:nvPicPr>
          <p:cNvPr id="6" name="DSCF0417">
            <a:hlinkClick r:id="" action="ppaction://media"/>
            <a:extLst>
              <a:ext uri="{FF2B5EF4-FFF2-40B4-BE49-F238E27FC236}">
                <a16:creationId xmlns:a16="http://schemas.microsoft.com/office/drawing/2014/main" id="{8AA2DB1E-56C6-C296-13DB-51520912742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262767" y="3672234"/>
            <a:ext cx="4457350" cy="2507260"/>
          </a:xfrm>
          <a:prstGeom prst="rect">
            <a:avLst/>
          </a:prstGeom>
        </p:spPr>
      </p:pic>
    </p:spTree>
    <p:extLst>
      <p:ext uri="{BB962C8B-B14F-4D97-AF65-F5344CB8AC3E}">
        <p14:creationId xmlns:p14="http://schemas.microsoft.com/office/powerpoint/2010/main" val="151782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0" fill="hold"/>
                                        <p:tgtEl>
                                          <p:spTgt spid="5"/>
                                        </p:tgtEl>
                                      </p:cBhvr>
                                    </p:cmd>
                                  </p:childTnLst>
                                </p:cTn>
                              </p:par>
                              <p:par>
                                <p:cTn id="7" presetID="1" presetClass="mediacall" presetSubtype="0" fill="hold" nodeType="withEffect">
                                  <p:stCondLst>
                                    <p:cond delay="0"/>
                                  </p:stCondLst>
                                  <p:childTnLst>
                                    <p:cmd type="call" cmd="playFrom(0.0)">
                                      <p:cBhvr>
                                        <p:cTn id="8" dur="100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mute="1">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D8AB-D0B4-53D0-E568-0441ED2A8D6C}"/>
              </a:ext>
            </a:extLst>
          </p:cNvPr>
          <p:cNvSpPr>
            <a:spLocks noGrp="1"/>
          </p:cNvSpPr>
          <p:nvPr>
            <p:ph type="title"/>
          </p:nvPr>
        </p:nvSpPr>
        <p:spPr/>
        <p:txBody>
          <a:bodyPr/>
          <a:lstStyle/>
          <a:p>
            <a:r>
              <a:rPr lang="en-US" dirty="0"/>
              <a:t>Why does it matter?</a:t>
            </a:r>
          </a:p>
        </p:txBody>
      </p:sp>
      <p:sp>
        <p:nvSpPr>
          <p:cNvPr id="4" name="Content Placeholder 3">
            <a:extLst>
              <a:ext uri="{FF2B5EF4-FFF2-40B4-BE49-F238E27FC236}">
                <a16:creationId xmlns:a16="http://schemas.microsoft.com/office/drawing/2014/main" id="{760DDA9E-C91E-A46D-DEA8-447E2C4F119C}"/>
              </a:ext>
            </a:extLst>
          </p:cNvPr>
          <p:cNvSpPr>
            <a:spLocks noGrp="1"/>
          </p:cNvSpPr>
          <p:nvPr>
            <p:ph idx="1"/>
          </p:nvPr>
        </p:nvSpPr>
        <p:spPr>
          <a:xfrm>
            <a:off x="644772" y="1405340"/>
            <a:ext cx="4258594" cy="4655461"/>
          </a:xfrm>
        </p:spPr>
        <p:txBody>
          <a:bodyPr>
            <a:normAutofit/>
          </a:bodyPr>
          <a:lstStyle/>
          <a:p>
            <a:r>
              <a:rPr lang="en-US" dirty="0"/>
              <a:t>Both wave energy and wave power are proportional to wave height squared</a:t>
            </a:r>
          </a:p>
          <a:p>
            <a:pPr lvl="1"/>
            <a:r>
              <a:rPr lang="en-US" dirty="0"/>
              <a:t>Wider structures dissipate more energy but it’s a second order and often neglected in K</a:t>
            </a:r>
            <a:r>
              <a:rPr lang="en-US" baseline="-25000" dirty="0"/>
              <a:t>t</a:t>
            </a:r>
            <a:r>
              <a:rPr lang="en-US" dirty="0"/>
              <a:t> formulas</a:t>
            </a:r>
          </a:p>
          <a:p>
            <a:r>
              <a:rPr lang="en-US" dirty="0"/>
              <a:t>Wave power also considers wave speed (group velocity) which is related to the wave frequency/period</a:t>
            </a:r>
          </a:p>
          <a:p>
            <a:pPr lvl="1"/>
            <a:r>
              <a:rPr lang="en-US" dirty="0"/>
              <a:t>As waves move across submerged structures the energy shifts to lower frequencies</a:t>
            </a:r>
          </a:p>
          <a:p>
            <a:pPr lvl="1"/>
            <a:r>
              <a:rPr lang="en-US" dirty="0"/>
              <a:t>This is related to </a:t>
            </a:r>
            <a:r>
              <a:rPr lang="en-US" b="1" dirty="0"/>
              <a:t>width</a:t>
            </a:r>
          </a:p>
          <a:p>
            <a:r>
              <a:rPr lang="en-US" dirty="0"/>
              <a:t>Wave energy can increase (K</a:t>
            </a:r>
            <a:r>
              <a:rPr lang="en-US" baseline="-25000" dirty="0"/>
              <a:t>t</a:t>
            </a:r>
            <a:r>
              <a:rPr lang="en-US" dirty="0"/>
              <a:t>&gt;1) while wave power decreases (P</a:t>
            </a:r>
            <a:r>
              <a:rPr lang="en-US" baseline="-25000" dirty="0"/>
              <a:t>t</a:t>
            </a:r>
            <a:r>
              <a:rPr lang="en-US" dirty="0"/>
              <a:t>&lt;1)</a:t>
            </a:r>
          </a:p>
          <a:p>
            <a:pPr lvl="1"/>
            <a:endParaRPr lang="en-US" dirty="0"/>
          </a:p>
        </p:txBody>
      </p:sp>
      <p:sp>
        <p:nvSpPr>
          <p:cNvPr id="5" name="Slide Number Placeholder 4">
            <a:extLst>
              <a:ext uri="{FF2B5EF4-FFF2-40B4-BE49-F238E27FC236}">
                <a16:creationId xmlns:a16="http://schemas.microsoft.com/office/drawing/2014/main" id="{34D11D42-6A41-46CE-383C-7E23E4F966EF}"/>
              </a:ext>
            </a:extLst>
          </p:cNvPr>
          <p:cNvSpPr>
            <a:spLocks noGrp="1"/>
          </p:cNvSpPr>
          <p:nvPr>
            <p:ph type="sldNum" sz="quarter" idx="12"/>
          </p:nvPr>
        </p:nvSpPr>
        <p:spPr/>
        <p:txBody>
          <a:bodyPr/>
          <a:lstStyle/>
          <a:p>
            <a:fld id="{4267CD5E-26CF-4249-8540-BB1D07FD4227}" type="slidenum">
              <a:rPr lang="en-US" smtClean="0"/>
              <a:t>7</a:t>
            </a:fld>
            <a:endParaRPr lang="en-US"/>
          </a:p>
        </p:txBody>
      </p:sp>
      <p:pic>
        <p:nvPicPr>
          <p:cNvPr id="10" name="Picture 4" descr="Experimental Measurements of Wave Transformation on Coral Reefs | Springer  Nature Link">
            <a:extLst>
              <a:ext uri="{FF2B5EF4-FFF2-40B4-BE49-F238E27FC236}">
                <a16:creationId xmlns:a16="http://schemas.microsoft.com/office/drawing/2014/main" id="{F19D4223-8457-E85E-5504-B165CE5DE5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48778" y="1405340"/>
            <a:ext cx="5095977" cy="35634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012053-98FB-521E-5419-4384B781099D}"/>
              </a:ext>
            </a:extLst>
          </p:cNvPr>
          <p:cNvSpPr txBox="1"/>
          <p:nvPr/>
        </p:nvSpPr>
        <p:spPr>
          <a:xfrm>
            <a:off x="5683415" y="5211786"/>
            <a:ext cx="6096698" cy="707886"/>
          </a:xfrm>
          <a:prstGeom prst="rect">
            <a:avLst/>
          </a:prstGeom>
          <a:noFill/>
        </p:spPr>
        <p:txBody>
          <a:bodyPr wrap="square">
            <a:spAutoFit/>
          </a:bodyPr>
          <a:lstStyle/>
          <a:p>
            <a:r>
              <a:rPr lang="en-US" sz="1000" b="0" i="0" dirty="0">
                <a:solidFill>
                  <a:srgbClr val="222222"/>
                </a:solidFill>
                <a:effectLst/>
                <a:latin typeface="Merriweather Sans" pitchFamily="2" charset="0"/>
              </a:rPr>
              <a:t>Thuy, P.T., Trung, L.H., Linh, N.M. (2021). Experimental Measurements of Wave Transformation on Coral Reefs. In: Bui-Tien, T., Nguyen Ngoc, L., De Roeck, G. (eds) Proceedings of the 3rd International Conference on Sustainability in Civil Engineering. Lecture Notes in Civil Engineering, vol 145. Springer, Singapore. https://doi.org/10.1007/978-981-16-0053-1_31</a:t>
            </a:r>
            <a:endParaRPr lang="en-US" sz="1000" dirty="0"/>
          </a:p>
        </p:txBody>
      </p:sp>
      <p:cxnSp>
        <p:nvCxnSpPr>
          <p:cNvPr id="13" name="Straight Arrow Connector 12">
            <a:extLst>
              <a:ext uri="{FF2B5EF4-FFF2-40B4-BE49-F238E27FC236}">
                <a16:creationId xmlns:a16="http://schemas.microsoft.com/office/drawing/2014/main" id="{DD56DDCD-6CB0-11C5-E5FC-34BC3BD10F6F}"/>
              </a:ext>
            </a:extLst>
          </p:cNvPr>
          <p:cNvCxnSpPr>
            <a:cxnSpLocks/>
          </p:cNvCxnSpPr>
          <p:nvPr/>
        </p:nvCxnSpPr>
        <p:spPr>
          <a:xfrm flipH="1">
            <a:off x="7486052" y="1690688"/>
            <a:ext cx="74047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A4CF9-0867-D7E4-D3FA-FA0F8CBB3F76}"/>
              </a:ext>
            </a:extLst>
          </p:cNvPr>
          <p:cNvSpPr txBox="1"/>
          <p:nvPr/>
        </p:nvSpPr>
        <p:spPr>
          <a:xfrm>
            <a:off x="8225746" y="1506023"/>
            <a:ext cx="1183529" cy="369332"/>
          </a:xfrm>
          <a:prstGeom prst="rect">
            <a:avLst/>
          </a:prstGeom>
          <a:noFill/>
        </p:spPr>
        <p:txBody>
          <a:bodyPr wrap="none" rtlCol="0">
            <a:spAutoFit/>
          </a:bodyPr>
          <a:lstStyle/>
          <a:p>
            <a:r>
              <a:rPr lang="en-US" dirty="0"/>
              <a:t>Peak shifts</a:t>
            </a:r>
          </a:p>
        </p:txBody>
      </p:sp>
    </p:spTree>
    <p:extLst>
      <p:ext uri="{BB962C8B-B14F-4D97-AF65-F5344CB8AC3E}">
        <p14:creationId xmlns:p14="http://schemas.microsoft.com/office/powerpoint/2010/main" val="355096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6ACC3-8CA4-FAEB-46FC-F1BA06434C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E33FF-2BB2-8036-7AB3-42701AB2101D}"/>
              </a:ext>
            </a:extLst>
          </p:cNvPr>
          <p:cNvSpPr>
            <a:spLocks noGrp="1"/>
          </p:cNvSpPr>
          <p:nvPr>
            <p:ph type="title"/>
          </p:nvPr>
        </p:nvSpPr>
        <p:spPr/>
        <p:txBody>
          <a:bodyPr/>
          <a:lstStyle/>
          <a:p>
            <a:r>
              <a:rPr lang="en-US" dirty="0"/>
              <a:t>Why does it matter?</a:t>
            </a:r>
          </a:p>
        </p:txBody>
      </p:sp>
      <p:sp>
        <p:nvSpPr>
          <p:cNvPr id="4" name="Content Placeholder 3">
            <a:extLst>
              <a:ext uri="{FF2B5EF4-FFF2-40B4-BE49-F238E27FC236}">
                <a16:creationId xmlns:a16="http://schemas.microsoft.com/office/drawing/2014/main" id="{EB6F243D-D2D2-AF3B-59BF-6DA21596F230}"/>
              </a:ext>
            </a:extLst>
          </p:cNvPr>
          <p:cNvSpPr>
            <a:spLocks noGrp="1"/>
          </p:cNvSpPr>
          <p:nvPr>
            <p:ph idx="1"/>
          </p:nvPr>
        </p:nvSpPr>
        <p:spPr>
          <a:xfrm>
            <a:off x="644772" y="1825625"/>
            <a:ext cx="4485096" cy="4235176"/>
          </a:xfrm>
        </p:spPr>
        <p:txBody>
          <a:bodyPr>
            <a:normAutofit/>
          </a:bodyPr>
          <a:lstStyle/>
          <a:p>
            <a:r>
              <a:rPr lang="en-US" dirty="0"/>
              <a:t>If we agree marsh edge erosion is related to wave power designing and evaluating projects on the basis of wave energy may be misleading</a:t>
            </a:r>
          </a:p>
          <a:p>
            <a:pPr marL="0" indent="0">
              <a:buNone/>
            </a:pPr>
            <a:endParaRPr lang="en-US" dirty="0"/>
          </a:p>
          <a:p>
            <a:pPr lvl="1"/>
            <a:r>
              <a:rPr lang="en-US" dirty="0"/>
              <a:t>In region A, both K</a:t>
            </a:r>
            <a:r>
              <a:rPr lang="en-US" baseline="-25000" dirty="0"/>
              <a:t>t</a:t>
            </a:r>
            <a:r>
              <a:rPr lang="en-US" dirty="0"/>
              <a:t> and P</a:t>
            </a:r>
            <a:r>
              <a:rPr lang="en-US" baseline="-25000" dirty="0"/>
              <a:t>t</a:t>
            </a:r>
            <a:r>
              <a:rPr lang="en-US" dirty="0"/>
              <a:t> &lt;1 indicating an “effective” project, i.e. reduced energy/power</a:t>
            </a:r>
          </a:p>
          <a:p>
            <a:pPr lvl="1"/>
            <a:r>
              <a:rPr lang="en-US" b="1" dirty="0"/>
              <a:t>In region B, K</a:t>
            </a:r>
            <a:r>
              <a:rPr lang="en-US" b="1" baseline="-25000" dirty="0"/>
              <a:t>t</a:t>
            </a:r>
            <a:r>
              <a:rPr lang="en-US" b="1" dirty="0"/>
              <a:t> &gt; 1 suggesting an ineffective project, while P</a:t>
            </a:r>
            <a:r>
              <a:rPr lang="en-US" b="1" baseline="-25000" dirty="0"/>
              <a:t>t</a:t>
            </a:r>
            <a:r>
              <a:rPr lang="en-US" b="1" dirty="0"/>
              <a:t> &lt; 1 indicate the structures successfully reduce the wave power</a:t>
            </a:r>
          </a:p>
        </p:txBody>
      </p:sp>
      <p:sp>
        <p:nvSpPr>
          <p:cNvPr id="5" name="Slide Number Placeholder 4">
            <a:extLst>
              <a:ext uri="{FF2B5EF4-FFF2-40B4-BE49-F238E27FC236}">
                <a16:creationId xmlns:a16="http://schemas.microsoft.com/office/drawing/2014/main" id="{2D49293D-51E0-636B-0E51-8D4F767B2D1C}"/>
              </a:ext>
            </a:extLst>
          </p:cNvPr>
          <p:cNvSpPr>
            <a:spLocks noGrp="1"/>
          </p:cNvSpPr>
          <p:nvPr>
            <p:ph type="sldNum" sz="quarter" idx="12"/>
          </p:nvPr>
        </p:nvSpPr>
        <p:spPr/>
        <p:txBody>
          <a:bodyPr/>
          <a:lstStyle/>
          <a:p>
            <a:fld id="{4267CD5E-26CF-4249-8540-BB1D07FD4227}" type="slidenum">
              <a:rPr lang="en-US" smtClean="0"/>
              <a:t>8</a:t>
            </a:fld>
            <a:endParaRPr lang="en-US"/>
          </a:p>
        </p:txBody>
      </p:sp>
      <p:pic>
        <p:nvPicPr>
          <p:cNvPr id="6" name="Picture 5">
            <a:extLst>
              <a:ext uri="{FF2B5EF4-FFF2-40B4-BE49-F238E27FC236}">
                <a16:creationId xmlns:a16="http://schemas.microsoft.com/office/drawing/2014/main" id="{FFCC520F-60EA-1F23-8687-C8B2A02CF78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43409" y="1027906"/>
            <a:ext cx="6948591" cy="4854363"/>
          </a:xfrm>
          <a:prstGeom prst="rect">
            <a:avLst/>
          </a:prstGeom>
          <a:noFill/>
          <a:ln>
            <a:noFill/>
          </a:ln>
        </p:spPr>
      </p:pic>
      <p:sp>
        <p:nvSpPr>
          <p:cNvPr id="8" name="TextBox 7">
            <a:extLst>
              <a:ext uri="{FF2B5EF4-FFF2-40B4-BE49-F238E27FC236}">
                <a16:creationId xmlns:a16="http://schemas.microsoft.com/office/drawing/2014/main" id="{B7279AA6-CAB1-CB13-BE35-25A84A919D33}"/>
              </a:ext>
            </a:extLst>
          </p:cNvPr>
          <p:cNvSpPr txBox="1"/>
          <p:nvPr/>
        </p:nvSpPr>
        <p:spPr>
          <a:xfrm>
            <a:off x="5790849" y="6114163"/>
            <a:ext cx="6095296" cy="430887"/>
          </a:xfrm>
          <a:prstGeom prst="rect">
            <a:avLst/>
          </a:prstGeom>
          <a:noFill/>
        </p:spPr>
        <p:txBody>
          <a:bodyPr wrap="square">
            <a:spAutoFit/>
          </a:bodyPr>
          <a:lstStyle/>
          <a:p>
            <a:r>
              <a:rPr lang="en-US" sz="1100" dirty="0"/>
              <a:t>Bredes, Amy L. 2025. Understanding Wave Attenuation of Constructed Oyster Reefs: Field Observations, Trends, and Design Approach. PhD diss., Stevens Institute of Technology.</a:t>
            </a:r>
          </a:p>
        </p:txBody>
      </p:sp>
      <p:sp>
        <p:nvSpPr>
          <p:cNvPr id="9" name="Rectangle: Rounded Corners 8">
            <a:extLst>
              <a:ext uri="{FF2B5EF4-FFF2-40B4-BE49-F238E27FC236}">
                <a16:creationId xmlns:a16="http://schemas.microsoft.com/office/drawing/2014/main" id="{4C51DB32-30BC-5E40-9A31-E7CEA489FF4F}"/>
              </a:ext>
            </a:extLst>
          </p:cNvPr>
          <p:cNvSpPr/>
          <p:nvPr/>
        </p:nvSpPr>
        <p:spPr>
          <a:xfrm>
            <a:off x="5582873" y="1220598"/>
            <a:ext cx="3288485" cy="159390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1959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8D6CB-A6D6-F823-5DEC-37C786C66245}"/>
              </a:ext>
            </a:extLst>
          </p:cNvPr>
          <p:cNvSpPr>
            <a:spLocks noGrp="1"/>
          </p:cNvSpPr>
          <p:nvPr>
            <p:ph type="title"/>
          </p:nvPr>
        </p:nvSpPr>
        <p:spPr/>
        <p:txBody>
          <a:bodyPr/>
          <a:lstStyle/>
          <a:p>
            <a:r>
              <a:rPr lang="en-US" dirty="0"/>
              <a:t>How does this relate to width?</a:t>
            </a:r>
          </a:p>
        </p:txBody>
      </p:sp>
      <p:sp>
        <p:nvSpPr>
          <p:cNvPr id="3" name="Content Placeholder 2">
            <a:extLst>
              <a:ext uri="{FF2B5EF4-FFF2-40B4-BE49-F238E27FC236}">
                <a16:creationId xmlns:a16="http://schemas.microsoft.com/office/drawing/2014/main" id="{02EC3CA4-7CEA-91AA-9FA0-A29E83D4208B}"/>
              </a:ext>
            </a:extLst>
          </p:cNvPr>
          <p:cNvSpPr>
            <a:spLocks noGrp="1"/>
          </p:cNvSpPr>
          <p:nvPr>
            <p:ph idx="1"/>
          </p:nvPr>
        </p:nvSpPr>
        <p:spPr>
          <a:xfrm>
            <a:off x="644770" y="1500809"/>
            <a:ext cx="5617611" cy="4559992"/>
          </a:xfrm>
        </p:spPr>
        <p:txBody>
          <a:bodyPr/>
          <a:lstStyle/>
          <a:p>
            <a:r>
              <a:rPr lang="en-US" dirty="0"/>
              <a:t>Wave transmission is related to wave reflection, wave breaking, and drag </a:t>
            </a:r>
          </a:p>
          <a:p>
            <a:r>
              <a:rPr lang="en-US" dirty="0"/>
              <a:t>For wider, more permeable structures, wave energy/power transmission is more complex</a:t>
            </a:r>
          </a:p>
          <a:p>
            <a:r>
              <a:rPr lang="en-US" dirty="0"/>
              <a:t>Existing simple empirical formulations do not work</a:t>
            </a:r>
          </a:p>
        </p:txBody>
      </p:sp>
      <p:sp>
        <p:nvSpPr>
          <p:cNvPr id="4" name="Slide Number Placeholder 3">
            <a:extLst>
              <a:ext uri="{FF2B5EF4-FFF2-40B4-BE49-F238E27FC236}">
                <a16:creationId xmlns:a16="http://schemas.microsoft.com/office/drawing/2014/main" id="{2A77D968-E69D-5629-76B5-0D8D56ABD6B3}"/>
              </a:ext>
            </a:extLst>
          </p:cNvPr>
          <p:cNvSpPr>
            <a:spLocks noGrp="1"/>
          </p:cNvSpPr>
          <p:nvPr>
            <p:ph type="sldNum" sz="quarter" idx="12"/>
          </p:nvPr>
        </p:nvSpPr>
        <p:spPr/>
        <p:txBody>
          <a:bodyPr/>
          <a:lstStyle/>
          <a:p>
            <a:fld id="{4267CD5E-26CF-4249-8540-BB1D07FD4227}" type="slidenum">
              <a:rPr lang="en-US" smtClean="0"/>
              <a:t>9</a:t>
            </a:fld>
            <a:endParaRPr lang="en-US"/>
          </a:p>
        </p:txBody>
      </p:sp>
      <p:pic>
        <p:nvPicPr>
          <p:cNvPr id="5" name="Picture 2" descr="Wave transformation across impermeable and porous artificial reefs -  ScienceDirect">
            <a:extLst>
              <a:ext uri="{FF2B5EF4-FFF2-40B4-BE49-F238E27FC236}">
                <a16:creationId xmlns:a16="http://schemas.microsoft.com/office/drawing/2014/main" id="{A5690783-56D6-7E16-FAC4-04E20FACB1A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1079495" y="3350328"/>
            <a:ext cx="4423492" cy="1950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4F25B8-0D8F-8923-4E01-CEDDF412D0FB}"/>
              </a:ext>
            </a:extLst>
          </p:cNvPr>
          <p:cNvSpPr txBox="1"/>
          <p:nvPr/>
        </p:nvSpPr>
        <p:spPr>
          <a:xfrm>
            <a:off x="5608741" y="5804451"/>
            <a:ext cx="6096698" cy="600164"/>
          </a:xfrm>
          <a:prstGeom prst="rect">
            <a:avLst/>
          </a:prstGeom>
          <a:noFill/>
        </p:spPr>
        <p:txBody>
          <a:bodyPr wrap="square">
            <a:spAutoFit/>
          </a:bodyPr>
          <a:lstStyle/>
          <a:p>
            <a:r>
              <a:rPr lang="en-US" sz="1100" dirty="0"/>
              <a:t>Jianjun Huang, Ryan J. Lowe, Marco </a:t>
            </a:r>
            <a:r>
              <a:rPr lang="en-US" sz="1100" dirty="0" err="1"/>
              <a:t>Ghisalberti</a:t>
            </a:r>
            <a:r>
              <a:rPr lang="en-US" sz="1100" dirty="0"/>
              <a:t>, Jeff E. Hansen, 2024. Wave transformation across impermeable and porous artificial reefs. Coastal Engineering, Volume 189,104488, ISSN 0378-3839,</a:t>
            </a:r>
          </a:p>
          <a:p>
            <a:r>
              <a:rPr lang="en-US" sz="1100" dirty="0"/>
              <a:t>https://doi.org/10.1016/j.coastaleng.2024.104488.</a:t>
            </a:r>
          </a:p>
        </p:txBody>
      </p:sp>
      <p:pic>
        <p:nvPicPr>
          <p:cNvPr id="8" name="Picture 7">
            <a:extLst>
              <a:ext uri="{FF2B5EF4-FFF2-40B4-BE49-F238E27FC236}">
                <a16:creationId xmlns:a16="http://schemas.microsoft.com/office/drawing/2014/main" id="{851C3D90-7406-1AEC-D806-6E52E734AE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5909" y="1399888"/>
            <a:ext cx="4883511" cy="3900881"/>
          </a:xfrm>
          <a:prstGeom prst="rect">
            <a:avLst/>
          </a:prstGeom>
        </p:spPr>
      </p:pic>
      <p:sp>
        <p:nvSpPr>
          <p:cNvPr id="7" name="TextBox 6">
            <a:extLst>
              <a:ext uri="{FF2B5EF4-FFF2-40B4-BE49-F238E27FC236}">
                <a16:creationId xmlns:a16="http://schemas.microsoft.com/office/drawing/2014/main" id="{78ED1611-1A7C-D97E-107F-CAE7208538BB}"/>
              </a:ext>
            </a:extLst>
          </p:cNvPr>
          <p:cNvSpPr txBox="1"/>
          <p:nvPr/>
        </p:nvSpPr>
        <p:spPr>
          <a:xfrm>
            <a:off x="6927681" y="1659285"/>
            <a:ext cx="3458817" cy="3539430"/>
          </a:xfrm>
          <a:prstGeom prst="rect">
            <a:avLst/>
          </a:prstGeom>
          <a:solidFill>
            <a:schemeClr val="bg1"/>
          </a:solidFill>
        </p:spPr>
        <p:txBody>
          <a:bodyPr wrap="square" rtlCol="0">
            <a:spAutoFit/>
          </a:bodyPr>
          <a:lstStyle/>
          <a:p>
            <a:pPr algn="ctr"/>
            <a:r>
              <a:rPr lang="en-US" sz="3200" dirty="0"/>
              <a:t>For wider, more permeable structures, wave energy/power transmission is more complex</a:t>
            </a:r>
          </a:p>
          <a:p>
            <a:pPr algn="ctr"/>
            <a:endParaRPr lang="en-US" sz="3200" dirty="0"/>
          </a:p>
        </p:txBody>
      </p:sp>
    </p:spTree>
    <p:extLst>
      <p:ext uri="{BB962C8B-B14F-4D97-AF65-F5344CB8AC3E}">
        <p14:creationId xmlns:p14="http://schemas.microsoft.com/office/powerpoint/2010/main" val="321495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Stevens">
      <a:dk1>
        <a:srgbClr val="363D45"/>
      </a:dk1>
      <a:lt1>
        <a:srgbClr val="FFFFFF"/>
      </a:lt1>
      <a:dk2>
        <a:srgbClr val="00427F"/>
      </a:dk2>
      <a:lt2>
        <a:srgbClr val="E3E5E6"/>
      </a:lt2>
      <a:accent1>
        <a:srgbClr val="A32537"/>
      </a:accent1>
      <a:accent2>
        <a:srgbClr val="4895CF"/>
      </a:accent2>
      <a:accent3>
        <a:srgbClr val="EBC73A"/>
      </a:accent3>
      <a:accent4>
        <a:srgbClr val="E6832E"/>
      </a:accent4>
      <a:accent5>
        <a:srgbClr val="E7F2FB"/>
      </a:accent5>
      <a:accent6>
        <a:srgbClr val="FFF2E8"/>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21877c0-b8ad-4b05-8d83-971ee4179dff">
      <Terms xmlns="http://schemas.microsoft.com/office/infopath/2007/PartnerControls"/>
    </lcf76f155ced4ddcb4097134ff3c332f>
    <TaxCatchAll xmlns="437fc750-41f6-453a-ae99-0556d98eef6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65C7FB65B6104FB03CE7DC1BAE5162" ma:contentTypeVersion="16" ma:contentTypeDescription="Create a new document." ma:contentTypeScope="" ma:versionID="17d9fc970bd067e679381b9412660bd4">
  <xsd:schema xmlns:xsd="http://www.w3.org/2001/XMLSchema" xmlns:xs="http://www.w3.org/2001/XMLSchema" xmlns:p="http://schemas.microsoft.com/office/2006/metadata/properties" xmlns:ns2="421877c0-b8ad-4b05-8d83-971ee4179dff" xmlns:ns3="437fc750-41f6-453a-ae99-0556d98eef67" targetNamespace="http://schemas.microsoft.com/office/2006/metadata/properties" ma:root="true" ma:fieldsID="66808dc342803248abc7777098707632" ns2:_="" ns3:_="">
    <xsd:import namespace="421877c0-b8ad-4b05-8d83-971ee4179dff"/>
    <xsd:import namespace="437fc750-41f6-453a-ae99-0556d98eef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1877c0-b8ad-4b05-8d83-971ee4179d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a52586c-27ab-4ec5-821d-30b0f32160b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7fc750-41f6-453a-ae99-0556d98eef6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218b7df-d670-42e5-905d-951cd1a918b8}" ma:internalName="TaxCatchAll" ma:showField="CatchAllData" ma:web="437fc750-41f6-453a-ae99-0556d98eef6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FC3262-E1B8-41A8-BF3F-3FD9AB80391F}">
  <ds:schemaRefs>
    <ds:schemaRef ds:uri="http://schemas.microsoft.com/office/2006/metadata/properties"/>
    <ds:schemaRef ds:uri="http://schemas.microsoft.com/office/infopath/2007/PartnerControls"/>
    <ds:schemaRef ds:uri="421877c0-b8ad-4b05-8d83-971ee4179dff"/>
    <ds:schemaRef ds:uri="437fc750-41f6-453a-ae99-0556d98eef67"/>
  </ds:schemaRefs>
</ds:datastoreItem>
</file>

<file path=customXml/itemProps2.xml><?xml version="1.0" encoding="utf-8"?>
<ds:datastoreItem xmlns:ds="http://schemas.openxmlformats.org/officeDocument/2006/customXml" ds:itemID="{195ECC8A-DD30-4518-AEA6-5E953158CE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1877c0-b8ad-4b05-8d83-971ee4179dff"/>
    <ds:schemaRef ds:uri="437fc750-41f6-453a-ae99-0556d98eef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D33AFD-AB48-45E8-803B-30B8B55858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1235</TotalTime>
  <Words>1045</Words>
  <Application>Microsoft Office PowerPoint</Application>
  <PresentationFormat>Widescreen</PresentationFormat>
  <Paragraphs>81</Paragraphs>
  <Slides>11</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-apple-system</vt:lpstr>
      <vt:lpstr>Arial</vt:lpstr>
      <vt:lpstr>Calibri</vt:lpstr>
      <vt:lpstr>IBM Plex Sans</vt:lpstr>
      <vt:lpstr>IBM Plex Sans Light</vt:lpstr>
      <vt:lpstr>IBM Plex Sans SemiBold</vt:lpstr>
      <vt:lpstr>Merriweather Sans</vt:lpstr>
      <vt:lpstr>Saira Condensed Condensed Light</vt:lpstr>
      <vt:lpstr>Saira Condensed Condensed SemiBold</vt:lpstr>
      <vt:lpstr>System Font Regular</vt:lpstr>
      <vt:lpstr>Wingdings</vt:lpstr>
      <vt:lpstr>Office Theme</vt:lpstr>
      <vt:lpstr>An argument for allowing more natural Nature based Solutions</vt:lpstr>
      <vt:lpstr>PowerPoint Presentation</vt:lpstr>
      <vt:lpstr>PowerPoint Presentation</vt:lpstr>
      <vt:lpstr>Key difference?</vt:lpstr>
      <vt:lpstr>Typical Wave Attenuating Structure Design &amp; Evaluation</vt:lpstr>
      <vt:lpstr>Is wave height even the correct metric?</vt:lpstr>
      <vt:lpstr>Why does it matter?</vt:lpstr>
      <vt:lpstr>Why does it matter?</vt:lpstr>
      <vt:lpstr>How does this relate to width?</vt:lpstr>
      <vt:lpstr>Width also important for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LOREM IPSUM DOLOR</dc:title>
  <dc:creator>Ivan Caro</dc:creator>
  <cp:lastModifiedBy>Vilacoba, Karl</cp:lastModifiedBy>
  <cp:revision>30</cp:revision>
  <dcterms:created xsi:type="dcterms:W3CDTF">2022-06-10T19:28:06Z</dcterms:created>
  <dcterms:modified xsi:type="dcterms:W3CDTF">2026-03-30T16:12:54Z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0x0101004E65C7FB65B6104FB03CE7DC1BAE5162</vt:lpwstr>
  </property>
  <property fmtid="{D5CDD505-2E9C-101B-9397-08002B2CF9AE}" pid="3" name="MSIP_Label_a73fd474-4f3c-44ed-88fb-5cc4bd2471bf_Enabled">
    <vt:lpwstr>true</vt:lpwstr>
  </property>
  <property fmtid="{D5CDD505-2E9C-101B-9397-08002B2CF9AE}" pid="4" name="MSIP_Label_a73fd474-4f3c-44ed-88fb-5cc4bd2471bf_SetDate">
    <vt:lpwstr>2026-02-04T13:31:44Z</vt:lpwstr>
  </property>
  <property fmtid="{D5CDD505-2E9C-101B-9397-08002B2CF9AE}" pid="5" name="MSIP_Label_a73fd474-4f3c-44ed-88fb-5cc4bd2471bf_Method">
    <vt:lpwstr>Standard</vt:lpwstr>
  </property>
  <property fmtid="{D5CDD505-2E9C-101B-9397-08002B2CF9AE}" pid="6" name="MSIP_Label_a73fd474-4f3c-44ed-88fb-5cc4bd2471bf_Name">
    <vt:lpwstr>defa4170-0d19-0005-0004-bc88714345d2</vt:lpwstr>
  </property>
  <property fmtid="{D5CDD505-2E9C-101B-9397-08002B2CF9AE}" pid="7" name="MSIP_Label_a73fd474-4f3c-44ed-88fb-5cc4bd2471bf_SiteId">
    <vt:lpwstr>8d1a69ec-03b5-4345-ae21-dad112f5fb4f</vt:lpwstr>
  </property>
  <property fmtid="{D5CDD505-2E9C-101B-9397-08002B2CF9AE}" pid="8" name="MSIP_Label_a73fd474-4f3c-44ed-88fb-5cc4bd2471bf_ActionId">
    <vt:lpwstr>bfb13f19-fae8-4181-b429-2f39ec8ffd46</vt:lpwstr>
  </property>
  <property fmtid="{D5CDD505-2E9C-101B-9397-08002B2CF9AE}" pid="9" name="MSIP_Label_a73fd474-4f3c-44ed-88fb-5cc4bd2471bf_ContentBits">
    <vt:lpwstr>0</vt:lpwstr>
  </property>
  <property fmtid="{D5CDD505-2E9C-101B-9397-08002B2CF9AE}" pid="10" name="MSIP_Label_a73fd474-4f3c-44ed-88fb-5cc4bd2471bf_Tag">
    <vt:lpwstr>10, 3, 0, 1</vt:lpwstr>
  </property>
  <property fmtid="{D5CDD505-2E9C-101B-9397-08002B2CF9AE}" pid="11" name="MediaServiceImageTags">
    <vt:lpwstr/>
  </property>
</Properties>
</file>