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516" r:id="rId4"/>
    <p:sldId id="519" r:id="rId5"/>
    <p:sldId id="274" r:id="rId6"/>
    <p:sldId id="517" r:id="rId7"/>
    <p:sldId id="307" r:id="rId8"/>
    <p:sldId id="303" r:id="rId9"/>
    <p:sldId id="309" r:id="rId10"/>
    <p:sldId id="522" r:id="rId11"/>
    <p:sldId id="518" r:id="rId12"/>
    <p:sldId id="507" r:id="rId13"/>
    <p:sldId id="308" r:id="rId14"/>
    <p:sldId id="514" r:id="rId15"/>
    <p:sldId id="313" r:id="rId16"/>
    <p:sldId id="503" r:id="rId17"/>
    <p:sldId id="510" r:id="rId18"/>
    <p:sldId id="485" r:id="rId19"/>
    <p:sldId id="520" r:id="rId20"/>
    <p:sldId id="521" r:id="rId21"/>
    <p:sldId id="5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C78F49-4082-4837-9193-2D81D2260CAA}">
          <p14:sldIdLst>
            <p14:sldId id="256"/>
            <p14:sldId id="516"/>
            <p14:sldId id="519"/>
            <p14:sldId id="274"/>
            <p14:sldId id="517"/>
            <p14:sldId id="307"/>
            <p14:sldId id="303"/>
            <p14:sldId id="309"/>
            <p14:sldId id="522"/>
            <p14:sldId id="518"/>
            <p14:sldId id="507"/>
            <p14:sldId id="308"/>
            <p14:sldId id="514"/>
            <p14:sldId id="313"/>
            <p14:sldId id="503"/>
            <p14:sldId id="510"/>
            <p14:sldId id="485"/>
            <p14:sldId id="520"/>
            <p14:sldId id="521"/>
          </p14:sldIdLst>
        </p14:section>
        <p14:section name="Default Section" id="{3E301361-D1F2-46A5-94C4-63B312E77664}">
          <p14:sldIdLst>
            <p14:sldId id="542"/>
          </p14:sldIdLst>
        </p14:section>
        <p14:section name="Default Section" id="{663142C4-856D-4448-A49C-35C39218932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E4A0-5D80-4E4C-9287-F60DF623F32E}" v="20" dt="2026-03-09T01:23:47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 Modjeski" userId="dbdcbdc3-0908-44c5-968a-2333d6df1283" providerId="ADAL" clId="{616601C4-8D04-44BA-ADED-65BA76F19A98}"/>
    <pc:docChg chg="undo custSel addSld delSld modSld sldOrd addSection delSection modSection">
      <pc:chgData name="Alek Modjeski" userId="dbdcbdc3-0908-44c5-968a-2333d6df1283" providerId="ADAL" clId="{616601C4-8D04-44BA-ADED-65BA76F19A98}" dt="2026-03-09T01:23:56.508" v="1225" actId="1076"/>
      <pc:docMkLst>
        <pc:docMk/>
      </pc:docMkLst>
      <pc:sldChg chg="add">
        <pc:chgData name="Alek Modjeski" userId="dbdcbdc3-0908-44c5-968a-2333d6df1283" providerId="ADAL" clId="{616601C4-8D04-44BA-ADED-65BA76F19A98}" dt="2026-03-09T01:11:58.991" v="1190"/>
        <pc:sldMkLst>
          <pc:docMk/>
          <pc:sldMk cId="2769584160" sldId="274"/>
        </pc:sldMkLst>
      </pc:sldChg>
      <pc:sldChg chg="modSp add mod">
        <pc:chgData name="Alek Modjeski" userId="dbdcbdc3-0908-44c5-968a-2333d6df1283" providerId="ADAL" clId="{616601C4-8D04-44BA-ADED-65BA76F19A98}" dt="2026-03-09T01:14:45.676" v="1207" actId="20577"/>
        <pc:sldMkLst>
          <pc:docMk/>
          <pc:sldMk cId="221627114" sldId="303"/>
        </pc:sldMkLst>
        <pc:spChg chg="mod">
          <ac:chgData name="Alek Modjeski" userId="dbdcbdc3-0908-44c5-968a-2333d6df1283" providerId="ADAL" clId="{616601C4-8D04-44BA-ADED-65BA76F19A98}" dt="2026-03-09T01:14:45.676" v="1207" actId="20577"/>
          <ac:spMkLst>
            <pc:docMk/>
            <pc:sldMk cId="221627114" sldId="303"/>
            <ac:spMk id="2" creationId="{1D884EFC-697C-4361-807D-7A39DDFCC43A}"/>
          </ac:spMkLst>
        </pc:spChg>
      </pc:sldChg>
      <pc:sldChg chg="modSp add mod ord">
        <pc:chgData name="Alek Modjeski" userId="dbdcbdc3-0908-44c5-968a-2333d6df1283" providerId="ADAL" clId="{616601C4-8D04-44BA-ADED-65BA76F19A98}" dt="2026-03-09T01:18:49.006" v="1221" actId="20577"/>
        <pc:sldMkLst>
          <pc:docMk/>
          <pc:sldMk cId="1193735795" sldId="307"/>
        </pc:sldMkLst>
        <pc:spChg chg="mod">
          <ac:chgData name="Alek Modjeski" userId="dbdcbdc3-0908-44c5-968a-2333d6df1283" providerId="ADAL" clId="{616601C4-8D04-44BA-ADED-65BA76F19A98}" dt="2026-03-09T01:18:49.006" v="1221" actId="20577"/>
          <ac:spMkLst>
            <pc:docMk/>
            <pc:sldMk cId="1193735795" sldId="307"/>
            <ac:spMk id="3" creationId="{3B47F4F3-D8B0-4E5F-A8C8-3897932CAC7E}"/>
          </ac:spMkLst>
        </pc:spChg>
      </pc:sldChg>
      <pc:sldChg chg="modSp mod">
        <pc:chgData name="Alek Modjeski" userId="dbdcbdc3-0908-44c5-968a-2333d6df1283" providerId="ADAL" clId="{616601C4-8D04-44BA-ADED-65BA76F19A98}" dt="2026-03-09T00:55:40.200" v="928" actId="20577"/>
        <pc:sldMkLst>
          <pc:docMk/>
          <pc:sldMk cId="1754874175" sldId="308"/>
        </pc:sldMkLst>
        <pc:spChg chg="mod">
          <ac:chgData name="Alek Modjeski" userId="dbdcbdc3-0908-44c5-968a-2333d6df1283" providerId="ADAL" clId="{616601C4-8D04-44BA-ADED-65BA76F19A98}" dt="2026-03-09T00:55:40.200" v="928" actId="20577"/>
          <ac:spMkLst>
            <pc:docMk/>
            <pc:sldMk cId="1754874175" sldId="308"/>
            <ac:spMk id="2" creationId="{49CA4C69-ECD4-751D-BD71-EA7848EA4E9D}"/>
          </ac:spMkLst>
        </pc:spChg>
      </pc:sldChg>
      <pc:sldChg chg="modSp add mod">
        <pc:chgData name="Alek Modjeski" userId="dbdcbdc3-0908-44c5-968a-2333d6df1283" providerId="ADAL" clId="{616601C4-8D04-44BA-ADED-65BA76F19A98}" dt="2026-03-09T01:14:57.536" v="1208" actId="20577"/>
        <pc:sldMkLst>
          <pc:docMk/>
          <pc:sldMk cId="453465206" sldId="309"/>
        </pc:sldMkLst>
        <pc:spChg chg="mod">
          <ac:chgData name="Alek Modjeski" userId="dbdcbdc3-0908-44c5-968a-2333d6df1283" providerId="ADAL" clId="{616601C4-8D04-44BA-ADED-65BA76F19A98}" dt="2026-03-09T01:14:57.536" v="1208" actId="20577"/>
          <ac:spMkLst>
            <pc:docMk/>
            <pc:sldMk cId="453465206" sldId="309"/>
            <ac:spMk id="2" creationId="{75E5BFD0-21F4-F0DF-F897-24B9664E18B2}"/>
          </ac:spMkLst>
        </pc:spChg>
      </pc:sldChg>
      <pc:sldChg chg="del">
        <pc:chgData name="Alek Modjeski" userId="dbdcbdc3-0908-44c5-968a-2333d6df1283" providerId="ADAL" clId="{616601C4-8D04-44BA-ADED-65BA76F19A98}" dt="2026-03-09T00:55:54.473" v="929" actId="2696"/>
        <pc:sldMkLst>
          <pc:docMk/>
          <pc:sldMk cId="3898390905" sldId="316"/>
        </pc:sldMkLst>
      </pc:sldChg>
      <pc:sldChg chg="del">
        <pc:chgData name="Alek Modjeski" userId="dbdcbdc3-0908-44c5-968a-2333d6df1283" providerId="ADAL" clId="{616601C4-8D04-44BA-ADED-65BA76F19A98}" dt="2026-03-09T00:50:01.221" v="795" actId="2696"/>
        <pc:sldMkLst>
          <pc:docMk/>
          <pc:sldMk cId="2873975635" sldId="318"/>
        </pc:sldMkLst>
      </pc:sldChg>
      <pc:sldChg chg="modSp mod">
        <pc:chgData name="Alek Modjeski" userId="dbdcbdc3-0908-44c5-968a-2333d6df1283" providerId="ADAL" clId="{616601C4-8D04-44BA-ADED-65BA76F19A98}" dt="2026-03-09T00:49:48.732" v="794" actId="207"/>
        <pc:sldMkLst>
          <pc:docMk/>
          <pc:sldMk cId="25503073" sldId="510"/>
        </pc:sldMkLst>
        <pc:spChg chg="mod">
          <ac:chgData name="Alek Modjeski" userId="dbdcbdc3-0908-44c5-968a-2333d6df1283" providerId="ADAL" clId="{616601C4-8D04-44BA-ADED-65BA76F19A98}" dt="2026-03-09T00:49:48.732" v="794" actId="207"/>
          <ac:spMkLst>
            <pc:docMk/>
            <pc:sldMk cId="25503073" sldId="510"/>
            <ac:spMk id="3" creationId="{79B7077E-B8C9-566D-920D-7638D5877556}"/>
          </ac:spMkLst>
        </pc:spChg>
      </pc:sldChg>
      <pc:sldChg chg="del">
        <pc:chgData name="Alek Modjeski" userId="dbdcbdc3-0908-44c5-968a-2333d6df1283" providerId="ADAL" clId="{616601C4-8D04-44BA-ADED-65BA76F19A98}" dt="2026-03-08T19:37:41.406" v="155" actId="2696"/>
        <pc:sldMkLst>
          <pc:docMk/>
          <pc:sldMk cId="2868704596" sldId="515"/>
        </pc:sldMkLst>
      </pc:sldChg>
      <pc:sldChg chg="modSp new mod ord">
        <pc:chgData name="Alek Modjeski" userId="dbdcbdc3-0908-44c5-968a-2333d6df1283" providerId="ADAL" clId="{616601C4-8D04-44BA-ADED-65BA76F19A98}" dt="2026-03-09T01:17:47.759" v="1219" actId="20577"/>
        <pc:sldMkLst>
          <pc:docMk/>
          <pc:sldMk cId="130072760" sldId="517"/>
        </pc:sldMkLst>
        <pc:spChg chg="mod">
          <ac:chgData name="Alek Modjeski" userId="dbdcbdc3-0908-44c5-968a-2333d6df1283" providerId="ADAL" clId="{616601C4-8D04-44BA-ADED-65BA76F19A98}" dt="2026-03-09T01:14:05.270" v="1199" actId="20577"/>
          <ac:spMkLst>
            <pc:docMk/>
            <pc:sldMk cId="130072760" sldId="517"/>
            <ac:spMk id="2" creationId="{5DD2150F-4322-3C56-567E-9EBD337A8DEC}"/>
          </ac:spMkLst>
        </pc:spChg>
        <pc:spChg chg="mod">
          <ac:chgData name="Alek Modjeski" userId="dbdcbdc3-0908-44c5-968a-2333d6df1283" providerId="ADAL" clId="{616601C4-8D04-44BA-ADED-65BA76F19A98}" dt="2026-03-09T01:17:47.759" v="1219" actId="20577"/>
          <ac:spMkLst>
            <pc:docMk/>
            <pc:sldMk cId="130072760" sldId="517"/>
            <ac:spMk id="3" creationId="{BAD96FA0-5551-C9DB-0E60-15787D892AEB}"/>
          </ac:spMkLst>
        </pc:spChg>
      </pc:sldChg>
      <pc:sldChg chg="modSp new mod ord">
        <pc:chgData name="Alek Modjeski" userId="dbdcbdc3-0908-44c5-968a-2333d6df1283" providerId="ADAL" clId="{616601C4-8D04-44BA-ADED-65BA76F19A98}" dt="2026-03-09T00:48:23.519" v="731" actId="20577"/>
        <pc:sldMkLst>
          <pc:docMk/>
          <pc:sldMk cId="121072693" sldId="518"/>
        </pc:sldMkLst>
        <pc:spChg chg="mod">
          <ac:chgData name="Alek Modjeski" userId="dbdcbdc3-0908-44c5-968a-2333d6df1283" providerId="ADAL" clId="{616601C4-8D04-44BA-ADED-65BA76F19A98}" dt="2026-03-08T19:51:46.801" v="420" actId="20577"/>
          <ac:spMkLst>
            <pc:docMk/>
            <pc:sldMk cId="121072693" sldId="518"/>
            <ac:spMk id="2" creationId="{374E398F-F53C-7AB1-464D-CDB867E6820D}"/>
          </ac:spMkLst>
        </pc:spChg>
        <pc:spChg chg="mod">
          <ac:chgData name="Alek Modjeski" userId="dbdcbdc3-0908-44c5-968a-2333d6df1283" providerId="ADAL" clId="{616601C4-8D04-44BA-ADED-65BA76F19A98}" dt="2026-03-09T00:48:23.519" v="731" actId="20577"/>
          <ac:spMkLst>
            <pc:docMk/>
            <pc:sldMk cId="121072693" sldId="518"/>
            <ac:spMk id="3" creationId="{569364FD-B304-6E6E-3927-6E8D523E3E7C}"/>
          </ac:spMkLst>
        </pc:spChg>
      </pc:sldChg>
      <pc:sldChg chg="add del">
        <pc:chgData name="Alek Modjeski" userId="dbdcbdc3-0908-44c5-968a-2333d6df1283" providerId="ADAL" clId="{616601C4-8D04-44BA-ADED-65BA76F19A98}" dt="2026-03-08T19:37:27.068" v="154" actId="2696"/>
        <pc:sldMkLst>
          <pc:docMk/>
          <pc:sldMk cId="2429186430" sldId="518"/>
        </pc:sldMkLst>
      </pc:sldChg>
      <pc:sldChg chg="addSp modSp new mod">
        <pc:chgData name="Alek Modjeski" userId="dbdcbdc3-0908-44c5-968a-2333d6df1283" providerId="ADAL" clId="{616601C4-8D04-44BA-ADED-65BA76F19A98}" dt="2026-03-09T01:12:52.036" v="1194" actId="167"/>
        <pc:sldMkLst>
          <pc:docMk/>
          <pc:sldMk cId="1336734230" sldId="519"/>
        </pc:sldMkLst>
        <pc:spChg chg="mod">
          <ac:chgData name="Alek Modjeski" userId="dbdcbdc3-0908-44c5-968a-2333d6df1283" providerId="ADAL" clId="{616601C4-8D04-44BA-ADED-65BA76F19A98}" dt="2026-03-08T19:44:27.143" v="377" actId="20577"/>
          <ac:spMkLst>
            <pc:docMk/>
            <pc:sldMk cId="1336734230" sldId="519"/>
            <ac:spMk id="2" creationId="{2492D2D7-8BF4-2D2D-3961-1ECF762E6BA1}"/>
          </ac:spMkLst>
        </pc:spChg>
        <pc:spChg chg="mod">
          <ac:chgData name="Alek Modjeski" userId="dbdcbdc3-0908-44c5-968a-2333d6df1283" providerId="ADAL" clId="{616601C4-8D04-44BA-ADED-65BA76F19A98}" dt="2026-03-09T01:12:42.959" v="1192" actId="1076"/>
          <ac:spMkLst>
            <pc:docMk/>
            <pc:sldMk cId="1336734230" sldId="519"/>
            <ac:spMk id="3" creationId="{5BCFC118-BE14-39AC-00E5-5907802F78E7}"/>
          </ac:spMkLst>
        </pc:spChg>
        <pc:picChg chg="add">
          <ac:chgData name="Alek Modjeski" userId="dbdcbdc3-0908-44c5-968a-2333d6df1283" providerId="ADAL" clId="{616601C4-8D04-44BA-ADED-65BA76F19A98}" dt="2026-03-09T00:42:37.581" v="657"/>
          <ac:picMkLst>
            <pc:docMk/>
            <pc:sldMk cId="1336734230" sldId="519"/>
            <ac:picMk id="4" creationId="{7C0882FB-A230-BA21-6E70-73525ED24602}"/>
          </ac:picMkLst>
        </pc:picChg>
        <pc:picChg chg="add mod ord">
          <ac:chgData name="Alek Modjeski" userId="dbdcbdc3-0908-44c5-968a-2333d6df1283" providerId="ADAL" clId="{616601C4-8D04-44BA-ADED-65BA76F19A98}" dt="2026-03-09T01:12:52.036" v="1194" actId="167"/>
          <ac:picMkLst>
            <pc:docMk/>
            <pc:sldMk cId="1336734230" sldId="519"/>
            <ac:picMk id="5" creationId="{773D8FB2-68B7-C723-A797-C1C478BF79EC}"/>
          </ac:picMkLst>
        </pc:picChg>
      </pc:sldChg>
      <pc:sldChg chg="addSp modSp new mod">
        <pc:chgData name="Alek Modjeski" userId="dbdcbdc3-0908-44c5-968a-2333d6df1283" providerId="ADAL" clId="{616601C4-8D04-44BA-ADED-65BA76F19A98}" dt="2026-03-09T01:23:56.508" v="1225" actId="1076"/>
        <pc:sldMkLst>
          <pc:docMk/>
          <pc:sldMk cId="1188022047" sldId="520"/>
        </pc:sldMkLst>
        <pc:spChg chg="mod">
          <ac:chgData name="Alek Modjeski" userId="dbdcbdc3-0908-44c5-968a-2333d6df1283" providerId="ADAL" clId="{616601C4-8D04-44BA-ADED-65BA76F19A98}" dt="2026-03-09T00:50:33.120" v="805" actId="20577"/>
          <ac:spMkLst>
            <pc:docMk/>
            <pc:sldMk cId="1188022047" sldId="520"/>
            <ac:spMk id="2" creationId="{7C3029BD-3376-039D-886F-B53009EBBCCE}"/>
          </ac:spMkLst>
        </pc:spChg>
        <pc:spChg chg="mod">
          <ac:chgData name="Alek Modjeski" userId="dbdcbdc3-0908-44c5-968a-2333d6df1283" providerId="ADAL" clId="{616601C4-8D04-44BA-ADED-65BA76F19A98}" dt="2026-03-08T20:16:28.757" v="656" actId="20577"/>
          <ac:spMkLst>
            <pc:docMk/>
            <pc:sldMk cId="1188022047" sldId="520"/>
            <ac:spMk id="3" creationId="{D133A940-E2E1-71D8-650C-A0AAC5C88C25}"/>
          </ac:spMkLst>
        </pc:spChg>
        <pc:picChg chg="add mod">
          <ac:chgData name="Alek Modjeski" userId="dbdcbdc3-0908-44c5-968a-2333d6df1283" providerId="ADAL" clId="{616601C4-8D04-44BA-ADED-65BA76F19A98}" dt="2026-03-09T01:23:56.508" v="1225" actId="1076"/>
          <ac:picMkLst>
            <pc:docMk/>
            <pc:sldMk cId="1188022047" sldId="520"/>
            <ac:picMk id="4" creationId="{7D6731E3-FBDA-ACE1-65AC-D31E28CC67DB}"/>
          </ac:picMkLst>
        </pc:picChg>
      </pc:sldChg>
      <pc:sldChg chg="addSp delSp modSp new mod">
        <pc:chgData name="Alek Modjeski" userId="dbdcbdc3-0908-44c5-968a-2333d6df1283" providerId="ADAL" clId="{616601C4-8D04-44BA-ADED-65BA76F19A98}" dt="2026-03-09T01:20:13.779" v="1222" actId="21"/>
        <pc:sldMkLst>
          <pc:docMk/>
          <pc:sldMk cId="3721443986" sldId="521"/>
        </pc:sldMkLst>
        <pc:spChg chg="mod">
          <ac:chgData name="Alek Modjeski" userId="dbdcbdc3-0908-44c5-968a-2333d6df1283" providerId="ADAL" clId="{616601C4-8D04-44BA-ADED-65BA76F19A98}" dt="2026-03-09T00:58:34.787" v="942" actId="20577"/>
          <ac:spMkLst>
            <pc:docMk/>
            <pc:sldMk cId="3721443986" sldId="521"/>
            <ac:spMk id="2" creationId="{AB98CEB8-BB46-659C-942A-4F5D33CE6DA3}"/>
          </ac:spMkLst>
        </pc:spChg>
        <pc:spChg chg="del">
          <ac:chgData name="Alek Modjeski" userId="dbdcbdc3-0908-44c5-968a-2333d6df1283" providerId="ADAL" clId="{616601C4-8D04-44BA-ADED-65BA76F19A98}" dt="2026-03-09T00:52:19.382" v="845"/>
          <ac:spMkLst>
            <pc:docMk/>
            <pc:sldMk cId="3721443986" sldId="521"/>
            <ac:spMk id="3" creationId="{5BD0548B-A7C2-8D1B-0B7C-33E31C33ADA3}"/>
          </ac:spMkLst>
        </pc:spChg>
        <pc:spChg chg="add del mod">
          <ac:chgData name="Alek Modjeski" userId="dbdcbdc3-0908-44c5-968a-2333d6df1283" providerId="ADAL" clId="{616601C4-8D04-44BA-ADED-65BA76F19A98}" dt="2026-03-09T00:52:45.392" v="849" actId="478"/>
          <ac:spMkLst>
            <pc:docMk/>
            <pc:sldMk cId="3721443986" sldId="521"/>
            <ac:spMk id="6" creationId="{E8884A62-652A-03D8-6229-C1D90291F43C}"/>
          </ac:spMkLst>
        </pc:spChg>
        <pc:spChg chg="add del mod">
          <ac:chgData name="Alek Modjeski" userId="dbdcbdc3-0908-44c5-968a-2333d6df1283" providerId="ADAL" clId="{616601C4-8D04-44BA-ADED-65BA76F19A98}" dt="2026-03-09T00:59:03.943" v="943"/>
          <ac:spMkLst>
            <pc:docMk/>
            <pc:sldMk cId="3721443986" sldId="521"/>
            <ac:spMk id="8" creationId="{414B123E-7260-36E9-0F15-4EAF3630A64B}"/>
          </ac:spMkLst>
        </pc:spChg>
        <pc:spChg chg="add del mod">
          <ac:chgData name="Alek Modjeski" userId="dbdcbdc3-0908-44c5-968a-2333d6df1283" providerId="ADAL" clId="{616601C4-8D04-44BA-ADED-65BA76F19A98}" dt="2026-03-09T01:03:54.902" v="948"/>
          <ac:spMkLst>
            <pc:docMk/>
            <pc:sldMk cId="3721443986" sldId="521"/>
            <ac:spMk id="10" creationId="{62925841-0311-E97F-7387-1C21B91B79F3}"/>
          </ac:spMkLst>
        </pc:spChg>
        <pc:spChg chg="add del mod">
          <ac:chgData name="Alek Modjeski" userId="dbdcbdc3-0908-44c5-968a-2333d6df1283" providerId="ADAL" clId="{616601C4-8D04-44BA-ADED-65BA76F19A98}" dt="2026-03-09T01:04:56.747" v="967" actId="478"/>
          <ac:spMkLst>
            <pc:docMk/>
            <pc:sldMk cId="3721443986" sldId="521"/>
            <ac:spMk id="11" creationId="{EA35C41F-AC08-1B58-F0D4-CF0C01E60485}"/>
          </ac:spMkLst>
        </pc:spChg>
        <pc:spChg chg="add mod">
          <ac:chgData name="Alek Modjeski" userId="dbdcbdc3-0908-44c5-968a-2333d6df1283" providerId="ADAL" clId="{616601C4-8D04-44BA-ADED-65BA76F19A98}" dt="2026-03-09T01:07:22.817" v="1153" actId="20577"/>
          <ac:spMkLst>
            <pc:docMk/>
            <pc:sldMk cId="3721443986" sldId="521"/>
            <ac:spMk id="12" creationId="{789A4311-A96A-C6DD-2EDD-769313C1295F}"/>
          </ac:spMkLst>
        </pc:spChg>
        <pc:picChg chg="add del mod">
          <ac:chgData name="Alek Modjeski" userId="dbdcbdc3-0908-44c5-968a-2333d6df1283" providerId="ADAL" clId="{616601C4-8D04-44BA-ADED-65BA76F19A98}" dt="2026-03-09T00:56:47.989" v="930" actId="21"/>
          <ac:picMkLst>
            <pc:docMk/>
            <pc:sldMk cId="3721443986" sldId="521"/>
            <ac:picMk id="4" creationId="{E58D9FE9-F11D-0155-3205-F57958AB024E}"/>
          </ac:picMkLst>
        </pc:picChg>
        <pc:picChg chg="add mod">
          <ac:chgData name="Alek Modjeski" userId="dbdcbdc3-0908-44c5-968a-2333d6df1283" providerId="ADAL" clId="{616601C4-8D04-44BA-ADED-65BA76F19A98}" dt="2026-03-09T01:08:05.105" v="1156" actId="1076"/>
          <ac:picMkLst>
            <pc:docMk/>
            <pc:sldMk cId="3721443986" sldId="521"/>
            <ac:picMk id="9" creationId="{F28F7DD4-73DE-9D39-CAAE-DAEFFDFC356A}"/>
          </ac:picMkLst>
        </pc:picChg>
        <pc:picChg chg="add del mod">
          <ac:chgData name="Alek Modjeski" userId="dbdcbdc3-0908-44c5-968a-2333d6df1283" providerId="ADAL" clId="{616601C4-8D04-44BA-ADED-65BA76F19A98}" dt="2026-03-09T01:20:13.779" v="1222" actId="21"/>
          <ac:picMkLst>
            <pc:docMk/>
            <pc:sldMk cId="3721443986" sldId="521"/>
            <ac:picMk id="13" creationId="{CAF10E72-6A60-4E0D-AD6C-7D05C33B58C5}"/>
          </ac:picMkLst>
        </pc:picChg>
      </pc:sldChg>
      <pc:sldChg chg="modSp add mod ord">
        <pc:chgData name="Alek Modjeski" userId="dbdcbdc3-0908-44c5-968a-2333d6df1283" providerId="ADAL" clId="{616601C4-8D04-44BA-ADED-65BA76F19A98}" dt="2026-03-09T00:55:01.588" v="920" actId="20577"/>
        <pc:sldMkLst>
          <pc:docMk/>
          <pc:sldMk cId="2400397040" sldId="522"/>
        </pc:sldMkLst>
        <pc:spChg chg="mod">
          <ac:chgData name="Alek Modjeski" userId="dbdcbdc3-0908-44c5-968a-2333d6df1283" providerId="ADAL" clId="{616601C4-8D04-44BA-ADED-65BA76F19A98}" dt="2026-03-09T00:54:01.590" v="857" actId="20577"/>
          <ac:spMkLst>
            <pc:docMk/>
            <pc:sldMk cId="2400397040" sldId="522"/>
            <ac:spMk id="2" creationId="{AD92FAC7-FA94-F52B-8F61-A393D40759C5}"/>
          </ac:spMkLst>
        </pc:spChg>
        <pc:spChg chg="mod">
          <ac:chgData name="Alek Modjeski" userId="dbdcbdc3-0908-44c5-968a-2333d6df1283" providerId="ADAL" clId="{616601C4-8D04-44BA-ADED-65BA76F19A98}" dt="2026-03-09T00:55:01.588" v="920" actId="20577"/>
          <ac:spMkLst>
            <pc:docMk/>
            <pc:sldMk cId="2400397040" sldId="522"/>
            <ac:spMk id="3" creationId="{EA58DCAB-87C2-EE0D-197C-534A2FEE1419}"/>
          </ac:spMkLst>
        </pc:spChg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2044393560" sldId="523"/>
        </pc:sldMkLst>
      </pc:sldChg>
      <pc:sldChg chg="new del">
        <pc:chgData name="Alek Modjeski" userId="dbdcbdc3-0908-44c5-968a-2333d6df1283" providerId="ADAL" clId="{616601C4-8D04-44BA-ADED-65BA76F19A98}" dt="2026-03-09T01:08:44.148" v="1164" actId="47"/>
        <pc:sldMkLst>
          <pc:docMk/>
          <pc:sldMk cId="3430722447" sldId="523"/>
        </pc:sldMkLst>
      </pc:sldChg>
      <pc:sldChg chg="add del setBg">
        <pc:chgData name="Alek Modjeski" userId="dbdcbdc3-0908-44c5-968a-2333d6df1283" providerId="ADAL" clId="{616601C4-8D04-44BA-ADED-65BA76F19A98}" dt="2026-03-09T01:16:32.023" v="1209" actId="2696"/>
        <pc:sldMkLst>
          <pc:docMk/>
          <pc:sldMk cId="1867868578" sldId="524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2902703136" sldId="525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2982461963" sldId="526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2460719384" sldId="527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3650143149" sldId="528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1901536753" sldId="529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811954852" sldId="530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1373273741" sldId="531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3176502052" sldId="532"/>
        </pc:sldMkLst>
      </pc:sldChg>
      <pc:sldChg chg="delSp add del setBg delDesignElem">
        <pc:chgData name="Alek Modjeski" userId="dbdcbdc3-0908-44c5-968a-2333d6df1283" providerId="ADAL" clId="{616601C4-8D04-44BA-ADED-65BA76F19A98}" dt="2026-03-09T01:17:05.960" v="1210" actId="2696"/>
        <pc:sldMkLst>
          <pc:docMk/>
          <pc:sldMk cId="1791045042" sldId="533"/>
        </pc:sldMkLst>
        <pc:spChg chg="del">
          <ac:chgData name="Alek Modjeski" userId="dbdcbdc3-0908-44c5-968a-2333d6df1283" providerId="ADAL" clId="{616601C4-8D04-44BA-ADED-65BA76F19A98}" dt="2026-03-09T01:08:31.055" v="1162"/>
          <ac:spMkLst>
            <pc:docMk/>
            <pc:sldMk cId="1791045042" sldId="533"/>
            <ac:spMk id="10" creationId="{43CB4A84-950B-FA4D-A3ED-7D8E7BDE4899}"/>
          </ac:spMkLst>
        </pc:spChg>
      </pc:sldChg>
      <pc:sldChg chg="delSp add del setBg delDesignElem">
        <pc:chgData name="Alek Modjeski" userId="dbdcbdc3-0908-44c5-968a-2333d6df1283" providerId="ADAL" clId="{616601C4-8D04-44BA-ADED-65BA76F19A98}" dt="2026-03-09T01:17:05.960" v="1210" actId="2696"/>
        <pc:sldMkLst>
          <pc:docMk/>
          <pc:sldMk cId="3994386880" sldId="534"/>
        </pc:sldMkLst>
        <pc:spChg chg="del">
          <ac:chgData name="Alek Modjeski" userId="dbdcbdc3-0908-44c5-968a-2333d6df1283" providerId="ADAL" clId="{616601C4-8D04-44BA-ADED-65BA76F19A98}" dt="2026-03-09T01:08:31.055" v="1162"/>
          <ac:spMkLst>
            <pc:docMk/>
            <pc:sldMk cId="3994386880" sldId="534"/>
            <ac:spMk id="1042" creationId="{87FD3384-792B-A52C-050D-053A80377E1A}"/>
          </ac:spMkLst>
        </pc:spChg>
        <pc:grpChg chg="del">
          <ac:chgData name="Alek Modjeski" userId="dbdcbdc3-0908-44c5-968a-2333d6df1283" providerId="ADAL" clId="{616601C4-8D04-44BA-ADED-65BA76F19A98}" dt="2026-03-09T01:08:31.055" v="1162"/>
          <ac:grpSpMkLst>
            <pc:docMk/>
            <pc:sldMk cId="3994386880" sldId="534"/>
            <ac:grpSpMk id="1033" creationId="{802E0E78-B2BD-ADEA-9E72-CE1022C3D559}"/>
          </ac:grpSpMkLst>
        </pc:grpChg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1401010456" sldId="535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830116074" sldId="536"/>
        </pc:sldMkLst>
      </pc:sldChg>
      <pc:sldChg chg="delSp add del setBg delDesignElem">
        <pc:chgData name="Alek Modjeski" userId="dbdcbdc3-0908-44c5-968a-2333d6df1283" providerId="ADAL" clId="{616601C4-8D04-44BA-ADED-65BA76F19A98}" dt="2026-03-09T01:17:05.960" v="1210" actId="2696"/>
        <pc:sldMkLst>
          <pc:docMk/>
          <pc:sldMk cId="4182124057" sldId="537"/>
        </pc:sldMkLst>
        <pc:spChg chg="del">
          <ac:chgData name="Alek Modjeski" userId="dbdcbdc3-0908-44c5-968a-2333d6df1283" providerId="ADAL" clId="{616601C4-8D04-44BA-ADED-65BA76F19A98}" dt="2026-03-09T01:08:31.055" v="1162"/>
          <ac:spMkLst>
            <pc:docMk/>
            <pc:sldMk cId="4182124057" sldId="537"/>
            <ac:spMk id="10" creationId="{81B31E09-F579-1739-A8DA-A745EED49C3D}"/>
          </ac:spMkLst>
        </pc:spChg>
        <pc:spChg chg="del">
          <ac:chgData name="Alek Modjeski" userId="dbdcbdc3-0908-44c5-968a-2333d6df1283" providerId="ADAL" clId="{616601C4-8D04-44BA-ADED-65BA76F19A98}" dt="2026-03-09T01:08:31.055" v="1162"/>
          <ac:spMkLst>
            <pc:docMk/>
            <pc:sldMk cId="4182124057" sldId="537"/>
            <ac:spMk id="12" creationId="{2C3C8B4E-6C49-86D8-4653-CD9F8B2F00C9}"/>
          </ac:spMkLst>
        </pc:spChg>
        <pc:spChg chg="del">
          <ac:chgData name="Alek Modjeski" userId="dbdcbdc3-0908-44c5-968a-2333d6df1283" providerId="ADAL" clId="{616601C4-8D04-44BA-ADED-65BA76F19A98}" dt="2026-03-09T01:08:31.055" v="1162"/>
          <ac:spMkLst>
            <pc:docMk/>
            <pc:sldMk cId="4182124057" sldId="537"/>
            <ac:spMk id="14" creationId="{0078FF84-1961-2D4A-99EE-28D47829EC84}"/>
          </ac:spMkLst>
        </pc:spChg>
      </pc:sldChg>
      <pc:sldChg chg="add del setBg">
        <pc:chgData name="Alek Modjeski" userId="dbdcbdc3-0908-44c5-968a-2333d6df1283" providerId="ADAL" clId="{616601C4-8D04-44BA-ADED-65BA76F19A98}" dt="2026-03-09T01:17:05.960" v="1210" actId="2696"/>
        <pc:sldMkLst>
          <pc:docMk/>
          <pc:sldMk cId="1153303633" sldId="538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1924773613" sldId="539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4281979875" sldId="540"/>
        </pc:sldMkLst>
      </pc:sldChg>
      <pc:sldChg chg="add del">
        <pc:chgData name="Alek Modjeski" userId="dbdcbdc3-0908-44c5-968a-2333d6df1283" providerId="ADAL" clId="{616601C4-8D04-44BA-ADED-65BA76F19A98}" dt="2026-03-09T01:17:05.960" v="1210" actId="2696"/>
        <pc:sldMkLst>
          <pc:docMk/>
          <pc:sldMk cId="144936097" sldId="541"/>
        </pc:sldMkLst>
      </pc:sldChg>
      <pc:sldChg chg="modSp add mod">
        <pc:chgData name="Alek Modjeski" userId="dbdcbdc3-0908-44c5-968a-2333d6df1283" providerId="ADAL" clId="{616601C4-8D04-44BA-ADED-65BA76F19A98}" dt="2026-03-09T01:10:28.315" v="1189" actId="1076"/>
        <pc:sldMkLst>
          <pc:docMk/>
          <pc:sldMk cId="1622077178" sldId="542"/>
        </pc:sldMkLst>
        <pc:spChg chg="mod">
          <ac:chgData name="Alek Modjeski" userId="dbdcbdc3-0908-44c5-968a-2333d6df1283" providerId="ADAL" clId="{616601C4-8D04-44BA-ADED-65BA76F19A98}" dt="2026-03-09T01:10:28.315" v="1189" actId="1076"/>
          <ac:spMkLst>
            <pc:docMk/>
            <pc:sldMk cId="1622077178" sldId="542"/>
            <ac:spMk id="2" creationId="{EB48CBDF-4EDF-2D53-D075-0A3B8B9B4606}"/>
          </ac:spMkLst>
        </pc:spChg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250595724" sldId="542"/>
        </pc:sldMkLst>
      </pc:sldChg>
      <pc:sldChg chg="add del">
        <pc:chgData name="Alek Modjeski" userId="dbdcbdc3-0908-44c5-968a-2333d6df1283" providerId="ADAL" clId="{616601C4-8D04-44BA-ADED-65BA76F19A98}" dt="2026-03-09T01:08:40.991" v="1163" actId="47"/>
        <pc:sldMkLst>
          <pc:docMk/>
          <pc:sldMk cId="3512260318" sldId="542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245007165" sldId="543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535206348" sldId="544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540605832" sldId="545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173724251" sldId="546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889152555" sldId="547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905787854" sldId="548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739185472" sldId="549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556801481" sldId="550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2989316543" sldId="551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907647911" sldId="552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648375325" sldId="553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748808457" sldId="554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1947820435" sldId="555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3931770597" sldId="556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2000327973" sldId="557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4125415621" sldId="558"/>
        </pc:sldMkLst>
      </pc:sldChg>
      <pc:sldChg chg="add del">
        <pc:chgData name="Alek Modjeski" userId="dbdcbdc3-0908-44c5-968a-2333d6df1283" providerId="ADAL" clId="{616601C4-8D04-44BA-ADED-65BA76F19A98}" dt="2026-03-09T01:09:08.122" v="1166" actId="47"/>
        <pc:sldMkLst>
          <pc:docMk/>
          <pc:sldMk cId="2376585772" sldId="5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50CE0-F047-49BE-9223-12A0ECE3925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A6B9-BD63-4896-B784-5F44B21E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– adding another beach,</a:t>
            </a:r>
            <a:r>
              <a:rPr lang="en-US" baseline="0" dirty="0"/>
              <a:t> 4 more reefs, starting marsh restoration, and continue our monitoring efforts</a:t>
            </a:r>
          </a:p>
          <a:p>
            <a:r>
              <a:rPr lang="en-US" baseline="0" dirty="0"/>
              <a:t>If you’d like more info check out our website LittoralSociety.org or the project website restoreNJbayshore.org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B0397-1807-4E9E-8375-7F049E487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modern living shoreline concept was developed in the mid-1970s by Dr. Edgar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Garbisch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Jr., a chemist and heir to part of the Chrysler fortune, who wanted to restore the marshes on his property along the Chesapeake Bay in Maryland.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placed a line of rocks in the water a few yards from shore, filled sand behind the rocks, and planted marsh grasses in the sand.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A2C9-645B-481A-AC5D-FB6F62103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3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1A6B9-BD63-4896-B784-5F44B21E4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Core Partners and funders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B0397-1807-4E9E-8375-7F049E487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2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1A6B9-BD63-4896-B784-5F44B21E4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70E6-02C8-B918-78F8-71F5216D8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FBB0E-5652-0057-1339-DE46A5E2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D4AA-65BF-123A-1CE1-09A753D4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F5DB8-5D43-2333-363B-B12CAFEF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5FAD8-F44F-EAA8-1981-28D73191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2D00-6588-6757-3A8B-29A0D3CE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94DC2-974E-0D63-2B0C-6A8D0188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768B-4ED1-1595-40AF-EDCE2A3F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87617-E5CA-9178-5123-97930B1F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30DC-3A98-5C9A-AC71-EF65CEFD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6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CD78D-9A3E-6473-156D-F99D72CA4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F4698-86DC-E48C-74A0-F6C679FE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8CDE9-9D3B-0994-8D12-EA842BC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2962-555D-81A4-8BA5-EF647F0F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E400-0AA8-86D7-B963-7BA071D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9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2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1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E33-FAEE-4B55-BB70-911AC64A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E27B-AB8C-AEC7-C04B-3E939D5A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23166-51A3-5641-F989-1A3A9C3A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1633-76B1-7E83-AEE7-9C259654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2142-6BF0-D72E-4244-E1DE0978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7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5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01A-752E-5B63-F968-EADFEF6F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C2F30-013D-6E9F-DD6C-6BD680EB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974EC-B8A3-8512-201A-48A68DE6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6BE9-3A97-9613-D6B6-F1182925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CBC56-1DD8-E938-7AAC-3DF450C7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9B49-972F-88CA-25DC-2AEB162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6A2C-1C7F-1A9B-3F53-3201B62EA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69893-F1F9-719E-E61A-93CABDE5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DF7F1-AB50-7C34-89A4-07D61925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69B6-2F3A-76F5-FD58-F167FFDF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356-83E6-EA85-BDAB-552601A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7963-CCDB-7D9A-E27C-ACB3A43E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2AD97-5023-BBBF-4BAD-57460114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39155-90B0-0E04-C78F-CA38C640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18D4D-1632-F6BB-0B35-39D2397A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0D0FB-45D3-B150-5EBF-03A3FA71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D62C5-330E-6A90-575E-587B860A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76BE4-73E0-9E3A-42AE-96E2D73E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AC7D7-D82C-F700-B8D4-5B30541C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0AE3-FF09-A95F-F74B-6C3B0260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AB952-C368-CD95-DC76-0BE6D4E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889E5-F4FB-D3D5-B3A3-CB441861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9A755-811E-FB87-194E-7571A5E9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DA38B-8A3C-A207-5279-CC48B642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AE1B-4A89-9DB0-655C-75A73E6C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F56F-D175-1345-0086-955DF48D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03D1-4539-7333-7E21-E0A726DE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73B8-33FD-BACA-CAA5-16F58995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6D8B-642E-18E2-4716-E44610447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E7223-3B4E-3A0B-4649-DF368F9D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85614-F68C-0A47-7E56-CFE9FCAB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48B83-0650-6875-CD48-4A575B3A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9AE6-E3D7-5071-28A1-AA5306F1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2972E-D8E8-42F2-2BE6-93F83CE8A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8B54F-4358-FAED-8285-537ECB2B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86B3B-61DE-360A-D114-54DC5319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12-4D69-B708-A50E-AC6FD653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254FA-C5A6-3A80-AD30-856008B3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80007-E99E-769C-90CD-61373C16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BB9D-65A9-3EDB-B988-A6F827AA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DB1F-EB74-0578-DC16-5E907D0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D369-8333-51E1-095C-E29958D9F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7A937-B602-2643-2B72-914B6C19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0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ECCB-94E5-35A3-D3C9-0664414F4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447" y="1585104"/>
            <a:ext cx="8663556" cy="13763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Shark River Roundtable: Bringing Communities Together on a Regional Level in the Face of Climate Change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Neptune Township | Where Community, Business &amp; Tourism Prosper">
            <a:extLst>
              <a:ext uri="{FF2B5EF4-FFF2-40B4-BE49-F238E27FC236}">
                <a16:creationId xmlns:a16="http://schemas.microsoft.com/office/drawing/2014/main" id="{0B632205-616E-C425-13EF-AAD69BAB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33" y="5448968"/>
            <a:ext cx="1246293" cy="10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9183A9-7E0B-80AD-8035-BF3E86ABD0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2" y="117734"/>
            <a:ext cx="2924941" cy="2934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C330BE-498E-4B55-AECD-F41766949C8C}"/>
              </a:ext>
            </a:extLst>
          </p:cNvPr>
          <p:cNvSpPr txBox="1"/>
          <p:nvPr/>
        </p:nvSpPr>
        <p:spPr>
          <a:xfrm>
            <a:off x="3225213" y="2604514"/>
            <a:ext cx="69516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Capt. Alek Modjeski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Habitat Restoration Program Director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Certified Ecological Restoration Practitioner/Coastal Ecologist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American Littoral Society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2B135-14C7-6773-6B17-1322BD2E47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376" y="3045352"/>
            <a:ext cx="1651949" cy="881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9566E-5EA0-9124-E27E-6D54578E42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8" y="3429000"/>
            <a:ext cx="3077475" cy="1846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45625-BB9F-98B8-06CF-A0FEA112EC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67" y="5664553"/>
            <a:ext cx="2951283" cy="776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493E5-D8CA-6146-E08C-E92CAEB462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584" y="5276428"/>
            <a:ext cx="1246294" cy="1246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222FC-F55F-A314-C575-0BAB3C3F2C5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31" y="5448968"/>
            <a:ext cx="1941618" cy="831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2A919-1421-8459-38A6-5A29CA33CC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314" y="5569024"/>
            <a:ext cx="1862037" cy="591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E115E-2092-D634-729E-0C44B01F7E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741" y="4189563"/>
            <a:ext cx="1155922" cy="10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398F-F53C-7AB1-464D-CDB867E6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Shark River Round Table Reformed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64FD-B304-6E6E-3927-6E8D523E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First formed in 2005 – Reformed 2025</a:t>
            </a:r>
          </a:p>
          <a:p>
            <a:r>
              <a:rPr lang="en-US" dirty="0"/>
              <a:t>5 municipalities</a:t>
            </a:r>
          </a:p>
          <a:p>
            <a:r>
              <a:rPr lang="en-US" dirty="0"/>
              <a:t>Monmouth County</a:t>
            </a:r>
          </a:p>
          <a:p>
            <a:r>
              <a:rPr lang="en-US" dirty="0"/>
              <a:t>3 NGOS</a:t>
            </a:r>
          </a:p>
          <a:p>
            <a:r>
              <a:rPr lang="en-US" dirty="0"/>
              <a:t>Resilient NJ Grant awarded in December 2025</a:t>
            </a:r>
          </a:p>
          <a:p>
            <a:r>
              <a:rPr lang="en-US" dirty="0"/>
              <a:t>Prioritize and identify needs in a Plan</a:t>
            </a:r>
          </a:p>
          <a:p>
            <a:r>
              <a:rPr lang="en-US" dirty="0"/>
              <a:t>NJDOT and beneficial use</a:t>
            </a:r>
          </a:p>
        </p:txBody>
      </p:sp>
    </p:spTree>
    <p:extLst>
      <p:ext uri="{BB962C8B-B14F-4D97-AF65-F5344CB8AC3E}">
        <p14:creationId xmlns:p14="http://schemas.microsoft.com/office/powerpoint/2010/main" val="12107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3E524-A37A-1E46-EC74-487609C6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04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103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CA4C69-ECD4-751D-BD71-EA7848E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Riverside Drive Living Shoreline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02BF3-16E3-4D0B-B3D9-068A1EFF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659126"/>
            <a:ext cx="4053545" cy="3563159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/>
              <a:t>Neptune Township</a:t>
            </a:r>
          </a:p>
          <a:p>
            <a:pPr lvl="1"/>
            <a:r>
              <a:rPr lang="en-US" sz="2000" dirty="0"/>
              <a:t>Department of Public Works</a:t>
            </a:r>
          </a:p>
          <a:p>
            <a:pPr lvl="1"/>
            <a:r>
              <a:rPr lang="en-US" sz="2000" dirty="0"/>
              <a:t>Police</a:t>
            </a:r>
          </a:p>
          <a:p>
            <a:pPr lvl="1"/>
            <a:r>
              <a:rPr lang="en-US" sz="2000" dirty="0"/>
              <a:t>OEM</a:t>
            </a:r>
          </a:p>
          <a:p>
            <a:pPr lvl="1"/>
            <a:r>
              <a:rPr lang="en-US" sz="2000" dirty="0"/>
              <a:t>Engineering</a:t>
            </a:r>
          </a:p>
          <a:p>
            <a:r>
              <a:rPr lang="en-US" sz="2400" dirty="0"/>
              <a:t>American Littoral Society</a:t>
            </a:r>
          </a:p>
          <a:p>
            <a:r>
              <a:rPr lang="en-US" sz="2400" dirty="0"/>
              <a:t>Leon S. Avakian, Inc</a:t>
            </a:r>
          </a:p>
          <a:p>
            <a:r>
              <a:rPr lang="en-US" sz="2400" dirty="0"/>
              <a:t>Albert Marine Construction, Inc.</a:t>
            </a:r>
          </a:p>
          <a:p>
            <a:r>
              <a:rPr lang="en-US" sz="2400" dirty="0"/>
              <a:t>Stockton University</a:t>
            </a:r>
          </a:p>
          <a:p>
            <a:r>
              <a:rPr lang="en-US" sz="2400" dirty="0"/>
              <a:t>Shark River Cleanup Coalition (monitoring support)</a:t>
            </a:r>
          </a:p>
          <a:p>
            <a:r>
              <a:rPr lang="en-US" sz="2400" dirty="0"/>
              <a:t>Corporate Wetlands Restoration Partnership</a:t>
            </a:r>
          </a:p>
          <a:p>
            <a:r>
              <a:rPr lang="en-US" sz="2400" dirty="0"/>
              <a:t>RVE Engineering</a:t>
            </a:r>
          </a:p>
          <a:p>
            <a:r>
              <a:rPr lang="en-US" sz="2400" dirty="0"/>
              <a:t>Monmouth County</a:t>
            </a:r>
          </a:p>
          <a:p>
            <a:r>
              <a:rPr lang="en-US" sz="2400" dirty="0"/>
              <a:t>You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4B10B0-424A-DE6D-F379-E438D173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4476" y="3122516"/>
            <a:ext cx="4802404" cy="16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AB0BF-0FFA-00EA-B4B0-78955EAAE432}"/>
              </a:ext>
            </a:extLst>
          </p:cNvPr>
          <p:cNvSpPr txBox="1"/>
          <p:nvPr/>
        </p:nvSpPr>
        <p:spPr>
          <a:xfrm>
            <a:off x="6859093" y="4941865"/>
            <a:ext cx="423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FEMA Pre-Disaster Mitigation Grant (2010)</a:t>
            </a:r>
          </a:p>
          <a:p>
            <a:pPr lvl="1" algn="ctr"/>
            <a:r>
              <a:rPr lang="en-US" sz="1800" dirty="0"/>
              <a:t>Approx. $835,000 + Cost Share</a:t>
            </a:r>
          </a:p>
        </p:txBody>
      </p:sp>
    </p:spTree>
    <p:extLst>
      <p:ext uri="{BB962C8B-B14F-4D97-AF65-F5344CB8AC3E}">
        <p14:creationId xmlns:p14="http://schemas.microsoft.com/office/powerpoint/2010/main" val="175487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34C84-6352-C3A8-80A1-9BC9B8D1E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056" y="454011"/>
            <a:ext cx="9617887" cy="603886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C5854B-167E-FFD0-AD15-F35572CFA03B}"/>
              </a:ext>
            </a:extLst>
          </p:cNvPr>
          <p:cNvSpPr/>
          <p:nvPr/>
        </p:nvSpPr>
        <p:spPr>
          <a:xfrm rot="2049884">
            <a:off x="3298016" y="4455515"/>
            <a:ext cx="5023760" cy="367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1A70-9BEC-4F68-2838-6AA790BB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17"/>
            <a:ext cx="10515600" cy="132556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The Approved Restoration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47E27-A479-8399-654B-9C6E09EB91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328378"/>
            <a:ext cx="10212239" cy="511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/>
              <a:t>Beach Restoration </a:t>
            </a:r>
          </a:p>
          <a:p>
            <a:pPr marL="742950" lvl="1" indent="-285750"/>
            <a:r>
              <a:rPr lang="en-US" sz="1800" dirty="0"/>
              <a:t>Add 3,888 cubic yards of sand and grade the beach to a 1:8 slope</a:t>
            </a:r>
          </a:p>
          <a:p>
            <a:pPr marL="285750" indent="-285750"/>
            <a:r>
              <a:rPr lang="en-US" sz="2000" b="1" dirty="0"/>
              <a:t>Berm Restoration and Creation</a:t>
            </a:r>
          </a:p>
          <a:p>
            <a:pPr marL="742950" lvl="1" indent="-285750"/>
            <a:r>
              <a:rPr lang="en-US" sz="1800" dirty="0"/>
              <a:t>Create a sandy berm (approximately 2’ high) near the roadway</a:t>
            </a:r>
          </a:p>
          <a:p>
            <a:pPr marL="742950" lvl="1" indent="-285750"/>
            <a:r>
              <a:rPr lang="en-US" sz="1800" dirty="0"/>
              <a:t>The berm will be encapsulated by snow/drift fencing to keep the sand in place and planted with native vegetation in spring 2023</a:t>
            </a:r>
          </a:p>
          <a:p>
            <a:pPr marL="285750" indent="-285750"/>
            <a:r>
              <a:rPr lang="en-US" sz="2000" b="1" dirty="0"/>
              <a:t>Marsh Sill</a:t>
            </a:r>
          </a:p>
          <a:p>
            <a:pPr marL="742950" lvl="1" indent="-285750"/>
            <a:r>
              <a:rPr lang="en-US" sz="1800" dirty="0"/>
              <a:t>A marsh sill will be created offshore. The sill will consist of a series of </a:t>
            </a:r>
            <a:r>
              <a:rPr lang="en-US" sz="1800" dirty="0" err="1"/>
              <a:t>Tensar</a:t>
            </a:r>
            <a:r>
              <a:rPr lang="en-US" sz="1800" dirty="0"/>
              <a:t> mattresses laid end-to-end along the length of the project. Each mattress is 24 feet long, 5 feet wide, and 1 foot high and will be filled with a mix of rock and shell. We will place gaps in the sill ever 100 feet. </a:t>
            </a:r>
          </a:p>
          <a:p>
            <a:pPr marL="285750" indent="-285750"/>
            <a:r>
              <a:rPr lang="en-US" sz="2000" b="1" dirty="0"/>
              <a:t>Marsh Improvements and Restoration</a:t>
            </a:r>
          </a:p>
          <a:p>
            <a:pPr marL="742950" lvl="1" indent="-285750"/>
            <a:r>
              <a:rPr lang="en-US" sz="1800" dirty="0"/>
              <a:t>Coir logs will be installed at the waterward extent of the existing marsh to trap sediment and raise the elevation of the marsh. In spring 2023, we will plant additional </a:t>
            </a:r>
            <a:r>
              <a:rPr lang="en-US" sz="1800" i="1" dirty="0"/>
              <a:t>Spartina alterniflora</a:t>
            </a:r>
            <a:r>
              <a:rPr lang="en-US" sz="1800" dirty="0"/>
              <a:t> </a:t>
            </a:r>
          </a:p>
          <a:p>
            <a:pPr marL="285750" indent="-285750"/>
            <a:r>
              <a:rPr lang="en-US" sz="2000" b="1" dirty="0"/>
              <a:t>Outfall Upgrades </a:t>
            </a:r>
          </a:p>
          <a:p>
            <a:pPr marL="742950" lvl="1" indent="-285750"/>
            <a:r>
              <a:rPr lang="en-US" sz="1800" dirty="0"/>
              <a:t>The 7 outfalls will be replaced and upgraded with inline check valves to prevent the backflow of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1CA62-FA5B-E4A0-A6A0-D1B973F9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525492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9E25E-BCAF-5F5F-F584-9410640D7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E3614-1F23-2FF3-0E71-0E8FFA1CB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0070" y="643467"/>
            <a:ext cx="5129784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72667-EAE2-3765-1143-BB9279FD0A4D}"/>
              </a:ext>
            </a:extLst>
          </p:cNvPr>
          <p:cNvSpPr txBox="1"/>
          <p:nvPr/>
        </p:nvSpPr>
        <p:spPr>
          <a:xfrm>
            <a:off x="4302691" y="5742239"/>
            <a:ext cx="195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K. Bascom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216DA-BD56-1EED-5A48-2B15D02E1D5B}"/>
              </a:ext>
            </a:extLst>
          </p:cNvPr>
          <p:cNvSpPr txBox="1"/>
          <p:nvPr/>
        </p:nvSpPr>
        <p:spPr>
          <a:xfrm>
            <a:off x="4225771" y="5166804"/>
            <a:ext cx="142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October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A9E95-FCFF-B00A-54AF-064902B07E26}"/>
              </a:ext>
            </a:extLst>
          </p:cNvPr>
          <p:cNvSpPr txBox="1"/>
          <p:nvPr/>
        </p:nvSpPr>
        <p:spPr>
          <a:xfrm>
            <a:off x="10016855" y="5153526"/>
            <a:ext cx="1562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February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D521F-4C30-FE4F-7764-F437F93A175F}"/>
              </a:ext>
            </a:extLst>
          </p:cNvPr>
          <p:cNvSpPr txBox="1"/>
          <p:nvPr/>
        </p:nvSpPr>
        <p:spPr>
          <a:xfrm>
            <a:off x="10075922" y="5714807"/>
            <a:ext cx="195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K. Bascom</a:t>
            </a:r>
          </a:p>
        </p:txBody>
      </p:sp>
    </p:spTree>
    <p:extLst>
      <p:ext uri="{BB962C8B-B14F-4D97-AF65-F5344CB8AC3E}">
        <p14:creationId xmlns:p14="http://schemas.microsoft.com/office/powerpoint/2010/main" val="310247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C7D3-1886-A823-2FAA-F4E52D1E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Overall……..By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077E-B8C9-566D-920D-7638D587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7 outfalls repaired or replaced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 tide valves added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275 trucks of sand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4,566 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of sand placed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46,000</a:t>
            </a:r>
            <a:r>
              <a:rPr lang="en-US" sz="2400" dirty="0">
                <a:effectLst/>
                <a:ea typeface="Calibri" panose="020F0502020204030204" pitchFamily="34" charset="0"/>
              </a:rPr>
              <a:t> dune plants planted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78 shell/rock mattresses placed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336 coir logs placed totaling 4,032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lf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4,600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lf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of snow fence and 3,000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lf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of silt fence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Improved beach access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elevations of berm 7.0’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elevations of beach 3.0’ upper, 2.0’ lower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No flooding reported or recorded since built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1 NJ Governor’s Environmental Excellence Award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Estimated amount of 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Spartina planted –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7,300 units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Replanted and Repaired in 2024 and 2025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But this is only 1 shoreline more needs to be done</a:t>
            </a:r>
            <a:endParaRPr lang="en-US" sz="2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AE3C2-BA24-71F5-3C62-515F3F7B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0" y="826409"/>
            <a:ext cx="3371850" cy="2524125"/>
          </a:xfrm>
          <a:prstGeom prst="rect">
            <a:avLst/>
          </a:prstGeom>
        </p:spPr>
      </p:pic>
      <p:pic>
        <p:nvPicPr>
          <p:cNvPr id="6" name="Picture 5" descr="Long shot of a field of grass&#10;&#10;Description automatically generated">
            <a:extLst>
              <a:ext uri="{FF2B5EF4-FFF2-40B4-BE49-F238E27FC236}">
                <a16:creationId xmlns:a16="http://schemas.microsoft.com/office/drawing/2014/main" id="{C592B84F-E3F8-A06D-AD5D-D539B9F0DC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7448" y="3870840"/>
            <a:ext cx="2906985" cy="21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7738" y="180224"/>
            <a:ext cx="8693732" cy="867893"/>
          </a:xfrm>
        </p:spPr>
        <p:txBody>
          <a:bodyPr>
            <a:normAutofit/>
          </a:bodyPr>
          <a:lstStyle/>
          <a:p>
            <a:pPr lvl="0" algn="l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Shark River Island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47738" y="1204956"/>
            <a:ext cx="9144000" cy="5381195"/>
          </a:xfrm>
        </p:spPr>
        <p:txBody>
          <a:bodyPr>
            <a:normAutofit/>
          </a:bodyPr>
          <a:lstStyle/>
          <a:p>
            <a:pPr lvl="1" algn="l"/>
            <a:endParaRPr lang="en-US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 descr="A picture containing grass, outdoor, nature, traveling&#10;&#10;Description automatically generated">
            <a:extLst>
              <a:ext uri="{FF2B5EF4-FFF2-40B4-BE49-F238E27FC236}">
                <a16:creationId xmlns:a16="http://schemas.microsoft.com/office/drawing/2014/main" id="{4AA77681-E3FE-4D9C-9E9E-2416BDE05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5633" y="2126413"/>
            <a:ext cx="3943350" cy="2957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F12CB-FB0B-4F81-88B0-8533426CB9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1" y="1633494"/>
            <a:ext cx="2957513" cy="394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E33C2-01D8-4EA6-88CA-D4EC5B723F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3015" y="2126413"/>
            <a:ext cx="3943351" cy="2957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F9A8E-39CE-213A-E084-E518D4B44594}"/>
              </a:ext>
            </a:extLst>
          </p:cNvPr>
          <p:cNvSpPr txBox="1"/>
          <p:nvPr/>
        </p:nvSpPr>
        <p:spPr>
          <a:xfrm>
            <a:off x="2112885" y="5939161"/>
            <a:ext cx="945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Renova, Neptune, Monmouth County, Volunteers            </a:t>
            </a:r>
            <a:r>
              <a:rPr lang="en-US" b="1" dirty="0"/>
              <a:t>Marsh Replanting on April 12, 2025</a:t>
            </a:r>
          </a:p>
        </p:txBody>
      </p:sp>
    </p:spTree>
    <p:extLst>
      <p:ext uri="{BB962C8B-B14F-4D97-AF65-F5344CB8AC3E}">
        <p14:creationId xmlns:p14="http://schemas.microsoft.com/office/powerpoint/2010/main" val="116701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29BD-3376-039D-886F-B53009EB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 Riverside Drive Living Shorelines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A940-E2E1-71D8-650C-A0AAC5C8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2</a:t>
            </a:r>
          </a:p>
          <a:p>
            <a:pPr lvl="1"/>
            <a:r>
              <a:rPr lang="en-US" dirty="0"/>
              <a:t>$1.5M</a:t>
            </a:r>
          </a:p>
          <a:p>
            <a:pPr lvl="1"/>
            <a:r>
              <a:rPr lang="en-US" dirty="0"/>
              <a:t>In permit process</a:t>
            </a:r>
          </a:p>
          <a:p>
            <a:pPr lvl="1"/>
            <a:r>
              <a:rPr lang="en-US" dirty="0"/>
              <a:t>From marina to yacht club</a:t>
            </a:r>
          </a:p>
          <a:p>
            <a:r>
              <a:rPr lang="en-US" dirty="0"/>
              <a:t>Phase 3</a:t>
            </a:r>
          </a:p>
          <a:p>
            <a:pPr lvl="1"/>
            <a:r>
              <a:rPr lang="en-US" dirty="0"/>
              <a:t>$2.45M</a:t>
            </a:r>
          </a:p>
          <a:p>
            <a:pPr lvl="1"/>
            <a:r>
              <a:rPr lang="en-US" dirty="0"/>
              <a:t>Close to East End bridge</a:t>
            </a:r>
          </a:p>
          <a:p>
            <a:pPr lvl="1"/>
            <a:endParaRPr lang="en-US" dirty="0"/>
          </a:p>
          <a:p>
            <a:pPr lvl="1"/>
            <a:r>
              <a:rPr lang="en-US"/>
              <a:t>Other nature-based projects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731E3-FBDA-ACE1-65AC-D31E28CC6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821" y="1690688"/>
            <a:ext cx="2994698" cy="41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CEB8-BB46-659C-942A-4F5D33CE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and Resilience: In summary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8F7DD4-73DE-9D39-CAAE-DAEFFDFC3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726" y="2469465"/>
            <a:ext cx="5486876" cy="2975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9A4311-A96A-C6DD-2EDD-769313C1295F}"/>
              </a:ext>
            </a:extLst>
          </p:cNvPr>
          <p:cNvSpPr txBox="1"/>
          <p:nvPr/>
        </p:nvSpPr>
        <p:spPr>
          <a:xfrm>
            <a:off x="693019" y="2257709"/>
            <a:ext cx="4600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regional approach was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entities working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Resilient NJ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Bring Community Leaders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Inform and Engage Communities</a:t>
            </a:r>
          </a:p>
        </p:txBody>
      </p:sp>
    </p:spTree>
    <p:extLst>
      <p:ext uri="{BB962C8B-B14F-4D97-AF65-F5344CB8AC3E}">
        <p14:creationId xmlns:p14="http://schemas.microsoft.com/office/powerpoint/2010/main" val="372144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228" y="867716"/>
            <a:ext cx="4295007" cy="430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987" y="1721991"/>
            <a:ext cx="52417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64507-15A6-4045-93ED-FD23B8FF4A0A}"/>
              </a:ext>
            </a:extLst>
          </p:cNvPr>
          <p:cNvSpPr txBox="1"/>
          <p:nvPr/>
        </p:nvSpPr>
        <p:spPr>
          <a:xfrm>
            <a:off x="3980349" y="5592825"/>
            <a:ext cx="660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www.littoralsociety.org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69EA-DD25-4224-8ED2-D8A96BE3D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376891"/>
            <a:ext cx="2487384" cy="2310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7F059-E471-4170-9F90-F3C9232649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2854540"/>
            <a:ext cx="2487384" cy="1906857"/>
          </a:xfrm>
          <a:prstGeom prst="rect">
            <a:avLst/>
          </a:prstGeom>
        </p:spPr>
      </p:pic>
      <p:pic>
        <p:nvPicPr>
          <p:cNvPr id="9" name="Picture 8" descr="A dirt road&#10;&#10;Description generated with very high confidence">
            <a:extLst>
              <a:ext uri="{FF2B5EF4-FFF2-40B4-BE49-F238E27FC236}">
                <a16:creationId xmlns:a16="http://schemas.microsoft.com/office/drawing/2014/main" id="{2C5D05B6-359C-4855-87E8-4194086995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4908521"/>
            <a:ext cx="2487384" cy="1269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D9FCB7-F26B-4AB7-A33E-FCA8444F5C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762" y="376892"/>
            <a:ext cx="2202900" cy="2310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0F7D47-DE5F-4626-ACFD-A7E3ED002D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9"/>
          <a:stretch/>
        </p:blipFill>
        <p:spPr>
          <a:xfrm rot="10800000">
            <a:off x="9616760" y="4908521"/>
            <a:ext cx="2202899" cy="1373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99C36-4C41-4056-998C-1153DC52A3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759" y="2834487"/>
            <a:ext cx="2202899" cy="19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F1537F-3EA0-1E8F-F397-04BBF012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CBDF-4EDF-2D53-D075-0A3B8B9B4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691" y="697853"/>
            <a:ext cx="8663556" cy="1376363"/>
          </a:xfrm>
        </p:spPr>
        <p:txBody>
          <a:bodyPr>
            <a:normAutofit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Thank You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Neptune Township | Where Community, Business &amp; Tourism Prosper">
            <a:extLst>
              <a:ext uri="{FF2B5EF4-FFF2-40B4-BE49-F238E27FC236}">
                <a16:creationId xmlns:a16="http://schemas.microsoft.com/office/drawing/2014/main" id="{D082FD24-74E7-8259-3F86-22B3AFE2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33" y="5448968"/>
            <a:ext cx="1246293" cy="10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3DAC93-9CC1-5179-77FB-8A10CAC83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2" y="117734"/>
            <a:ext cx="2924941" cy="2934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C4B1E-AD52-3469-8FFB-9AC1124E12C6}"/>
              </a:ext>
            </a:extLst>
          </p:cNvPr>
          <p:cNvSpPr txBox="1"/>
          <p:nvPr/>
        </p:nvSpPr>
        <p:spPr>
          <a:xfrm>
            <a:off x="3225213" y="2604514"/>
            <a:ext cx="69516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Capt. Alek Modjeski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Habitat Restoration Program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Certified Ecological Restoration Practitioner/Coastal Ecologist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American Littoral Society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32630-F315-1672-5580-96893F26D4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376" y="3045352"/>
            <a:ext cx="1651949" cy="881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F5398-3A67-11DC-99DE-37FF3824C6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8" y="3429000"/>
            <a:ext cx="3077475" cy="1846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C1201-0BFA-7C64-3FFE-C45FD67963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67" y="5664553"/>
            <a:ext cx="2951283" cy="776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3C262-289E-448A-409A-C59F70DD1D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584" y="5276428"/>
            <a:ext cx="1246294" cy="1246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AA14-EC96-8BA8-BFAD-D7F06CF007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31" y="5448968"/>
            <a:ext cx="1941618" cy="831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D3CC4D-10CC-AD08-21C2-D32CC7C0C6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314" y="5569024"/>
            <a:ext cx="1862037" cy="591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0E7E8-CC8F-8495-B4CE-21849226CF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741" y="4189563"/>
            <a:ext cx="1155922" cy="10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3D8FB2-68B7-C723-A797-C1C478BF7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737" y="365125"/>
            <a:ext cx="4718713" cy="362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2D2D7-8BF4-2D2D-3961-1ECF762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Shark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FC118-BE14-39AC-00E5-5907802F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690688"/>
            <a:ext cx="10515600" cy="4351338"/>
          </a:xfrm>
        </p:spPr>
        <p:txBody>
          <a:bodyPr/>
          <a:lstStyle/>
          <a:p>
            <a:r>
              <a:rPr lang="en-US" dirty="0"/>
              <a:t>The Shark River Watershed comprises approximately twenty-three square miles in Monmouth County</a:t>
            </a:r>
          </a:p>
          <a:p>
            <a:r>
              <a:rPr lang="en-US" dirty="0"/>
              <a:t>The Watershed encompasses three sub-watersheds including the Jumping Brook sub-watershed (HUC 02030104090050) and two Shark River sub-watersheds, one above (HUC 02030104090040) and one below (HUC 02030104090060) Remsen Mill gage. </a:t>
            </a:r>
          </a:p>
          <a:p>
            <a:r>
              <a:rPr lang="en-US" dirty="0"/>
              <a:t>The entire Shark River Watershed is located within Watershed Management Area 12. </a:t>
            </a:r>
          </a:p>
        </p:txBody>
      </p:sp>
    </p:spTree>
    <p:extLst>
      <p:ext uri="{BB962C8B-B14F-4D97-AF65-F5344CB8AC3E}">
        <p14:creationId xmlns:p14="http://schemas.microsoft.com/office/powerpoint/2010/main" val="133673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9521" y="223752"/>
            <a:ext cx="10906539" cy="999651"/>
          </a:xfrm>
        </p:spPr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Brief History of Shark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48" y="1223403"/>
            <a:ext cx="6273800" cy="502314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Originally known as the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Nollecquest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River by the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Lenni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Lenape 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The name “Shark River” first recorded in colonial deed dated July 25, 1689 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By 1740, area settled by Europeans</a:t>
            </a:r>
          </a:p>
          <a:p>
            <a:r>
              <a:rPr lang="en-US" sz="2600" b="0" i="0" dirty="0">
                <a:effectLst/>
                <a:latin typeface="+mj-lt"/>
                <a:cs typeface="Times New Roman" panose="02020603050405020304" pitchFamily="18" charset="0"/>
              </a:rPr>
              <a:t>Named Hogs Pond in 1781 for the hog farming that took place on the banks of the Shark River. 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Early commerce included farming, fishing, milling, oyster harvesting, and boat building</a:t>
            </a:r>
          </a:p>
          <a:p>
            <a:pPr lvl="1"/>
            <a:r>
              <a:rPr lang="en-US" sz="2600" dirty="0">
                <a:latin typeface="+mj-lt"/>
                <a:cs typeface="Times New Roman" panose="02020603050405020304" pitchFamily="18" charset="0"/>
              </a:rPr>
              <a:t>Over 300 one-acre oyster leases  by 19</a:t>
            </a:r>
            <a:r>
              <a:rPr lang="en-US" sz="2600" baseline="30000" dirty="0"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century and over 100 families made a living clamming and harvesting oysters</a:t>
            </a:r>
          </a:p>
          <a:p>
            <a:pPr lvl="1"/>
            <a:r>
              <a:rPr lang="en-US" sz="2600" dirty="0">
                <a:latin typeface="+mj-lt"/>
                <a:cs typeface="Times New Roman" panose="02020603050405020304" pitchFamily="18" charset="0"/>
              </a:rPr>
              <a:t>Industry collapsed by 1920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In 1913, the Shark River Hills Company purchased 728 acres for development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Wooden bulkheading installed along shoreline in 1920s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45B66-9A70-4E24-B090-E6613AEA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87" y="0"/>
            <a:ext cx="428625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C1D2A-6A18-2F36-AA60-A9BAFDDB7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023" y="3429000"/>
            <a:ext cx="3959978" cy="34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8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150F-4322-3C56-567E-9EBD337A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History of the Shark River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6FA0-5551-C9DB-0E60-15787D89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Harbor &amp; Waterfront Planning:</a:t>
            </a:r>
            <a:r>
              <a:rPr lang="en-US" dirty="0"/>
              <a:t> Birdsall Engineering Inc. was involved in consulting for the Shark River waterfront and dredging plans for the borough. (2006 DMMP)</a:t>
            </a:r>
          </a:p>
          <a:p>
            <a:r>
              <a:rPr lang="en-US" dirty="0"/>
              <a:t>Shark River Round Table formed and disbanded for 20 years</a:t>
            </a:r>
          </a:p>
          <a:p>
            <a:r>
              <a:rPr lang="en-US" b="1" dirty="0"/>
              <a:t>Infrastructure Improvements:</a:t>
            </a:r>
            <a:r>
              <a:rPr lang="en-US" dirty="0"/>
              <a:t> In 1961-1962, the borough enacted ordinances for the improvement of the Belmar Harbor and Marine Basin.</a:t>
            </a:r>
          </a:p>
          <a:p>
            <a:r>
              <a:rPr lang="en-US" b="1" dirty="0"/>
              <a:t>Historic Context:</a:t>
            </a:r>
            <a:r>
              <a:rPr lang="en-US" dirty="0"/>
              <a:t> Claude W. Birdsall was a key figure in the formation of South Belmar (now Lake Como) in 1924, serving as an engineer.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4EFC-697C-4361-807D-7A39DDFC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59"/>
            <a:ext cx="10515600" cy="132556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Shark River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F4F3-D8B0-4E5F-A8C8-3897932C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400"/>
            <a:ext cx="5168366" cy="50896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Heavily developed</a:t>
            </a:r>
          </a:p>
          <a:p>
            <a:pPr lvl="1"/>
            <a:r>
              <a:rPr lang="en-US" dirty="0">
                <a:latin typeface="+mj-lt"/>
              </a:rPr>
              <a:t>Residential and light commercial</a:t>
            </a:r>
          </a:p>
          <a:p>
            <a:pPr lvl="2"/>
            <a:r>
              <a:rPr lang="en-US" dirty="0">
                <a:latin typeface="+mj-lt"/>
              </a:rPr>
              <a:t>Marinas</a:t>
            </a:r>
          </a:p>
          <a:p>
            <a:r>
              <a:rPr lang="en-US" dirty="0">
                <a:latin typeface="+mj-lt"/>
              </a:rPr>
              <a:t>Utilized for recreational fishing and watersports (kayaking, SUP, boating, etc.)</a:t>
            </a:r>
          </a:p>
          <a:p>
            <a:r>
              <a:rPr lang="en-US" dirty="0">
                <a:latin typeface="+mj-lt"/>
              </a:rPr>
              <a:t>Biological Resources include:</a:t>
            </a:r>
          </a:p>
          <a:p>
            <a:pPr lvl="1"/>
            <a:r>
              <a:rPr lang="en-US" dirty="0">
                <a:latin typeface="+mj-lt"/>
              </a:rPr>
              <a:t>Hard Clam </a:t>
            </a:r>
          </a:p>
          <a:p>
            <a:pPr lvl="1"/>
            <a:r>
              <a:rPr lang="en-US" dirty="0">
                <a:latin typeface="+mj-lt"/>
              </a:rPr>
              <a:t>Horseshoe Crab </a:t>
            </a:r>
          </a:p>
          <a:p>
            <a:pPr lvl="2"/>
            <a:r>
              <a:rPr lang="en-US" dirty="0">
                <a:latin typeface="+mj-lt"/>
              </a:rPr>
              <a:t>1,600 crabs have been tagged since 2007 (Capt. Al and SRCC)</a:t>
            </a:r>
          </a:p>
          <a:p>
            <a:pPr lvl="2"/>
            <a:r>
              <a:rPr lang="en-US" dirty="0">
                <a:latin typeface="+mj-lt"/>
              </a:rPr>
              <a:t>111 re-sightings</a:t>
            </a:r>
          </a:p>
          <a:p>
            <a:pPr lvl="1"/>
            <a:r>
              <a:rPr lang="en-US" dirty="0">
                <a:latin typeface="+mj-lt"/>
              </a:rPr>
              <a:t>Blue Crab/Fish</a:t>
            </a:r>
          </a:p>
          <a:p>
            <a:pPr lvl="1"/>
            <a:r>
              <a:rPr lang="en-US" dirty="0">
                <a:latin typeface="+mj-lt"/>
              </a:rPr>
              <a:t>Eagles, Skimmers, Herons, Shorebirds </a:t>
            </a: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EE0E1-3933-36E3-BCD9-F084B44EA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573" y="118759"/>
            <a:ext cx="4718042" cy="3620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CE4C7-3011-C4C5-D630-A637C363F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03" y="3843460"/>
            <a:ext cx="5253383" cy="29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4EFC-697C-4361-807D-7A39DDFC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59"/>
            <a:ext cx="10515600" cy="132556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Other Shark River Estuary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F4F3-D8B0-4E5F-A8C8-3897932C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1444322"/>
            <a:ext cx="5168366" cy="5089643"/>
          </a:xfrm>
        </p:spPr>
        <p:txBody>
          <a:bodyPr>
            <a:normAutofit/>
          </a:bodyPr>
          <a:lstStyle/>
          <a:p>
            <a:r>
              <a:rPr lang="en-US" dirty="0"/>
              <a:t>Environmental and Community Issues:</a:t>
            </a:r>
          </a:p>
          <a:p>
            <a:pPr lvl="1"/>
            <a:r>
              <a:rPr lang="en-US" dirty="0"/>
              <a:t>Poor water quality – fecal bacteria (sewage/wastewater), excess nutrients, low dissolved oxygen  </a:t>
            </a:r>
          </a:p>
          <a:p>
            <a:pPr lvl="2"/>
            <a:r>
              <a:rPr lang="en-US" dirty="0"/>
              <a:t>Restrictions on shellfish harvest</a:t>
            </a:r>
          </a:p>
          <a:p>
            <a:pPr lvl="2"/>
            <a:r>
              <a:rPr lang="en-US" dirty="0"/>
              <a:t>Beach closures </a:t>
            </a:r>
          </a:p>
          <a:p>
            <a:pPr lvl="2"/>
            <a:r>
              <a:rPr lang="en-US" dirty="0"/>
              <a:t>Fish kills </a:t>
            </a:r>
          </a:p>
          <a:p>
            <a:pPr lvl="1"/>
            <a:r>
              <a:rPr lang="en-US" dirty="0"/>
              <a:t>Overdevelopment and loss of natural habitat landward</a:t>
            </a:r>
          </a:p>
          <a:p>
            <a:pPr lvl="1"/>
            <a:r>
              <a:rPr lang="en-US" dirty="0"/>
              <a:t>Sedimentation</a:t>
            </a:r>
          </a:p>
          <a:p>
            <a:pPr lvl="1"/>
            <a:r>
              <a:rPr lang="en-US" dirty="0"/>
              <a:t>Flooding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6F87D-EE1F-4B2F-8D67-7A389A6B1A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35" y="3573794"/>
            <a:ext cx="5237939" cy="2603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28E2C-BD57-4014-9109-EB1F3B97F6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35" y="1448603"/>
            <a:ext cx="1475205" cy="1990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F78AD-D186-4F00-96C4-9088AB312B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960" y="1444322"/>
            <a:ext cx="3545840" cy="19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BFD0-21F4-F0DF-F897-24B9664E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Additional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22A7-88E9-A791-3789-C24245E4C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349269"/>
            <a:ext cx="4863860" cy="4577078"/>
          </a:xfrm>
        </p:spPr>
        <p:txBody>
          <a:bodyPr/>
          <a:lstStyle/>
          <a:p>
            <a:pPr lvl="1"/>
            <a:r>
              <a:rPr lang="en-US" dirty="0"/>
              <a:t>Low elevation beaches vulnerable to erosion (loss of habitat) </a:t>
            </a:r>
          </a:p>
          <a:p>
            <a:pPr lvl="1"/>
            <a:r>
              <a:rPr lang="en-US" dirty="0"/>
              <a:t>Homes vulnerable</a:t>
            </a:r>
          </a:p>
          <a:p>
            <a:pPr lvl="1"/>
            <a:r>
              <a:rPr lang="en-US" dirty="0"/>
              <a:t>Dilapidated outfalls </a:t>
            </a:r>
          </a:p>
          <a:p>
            <a:pPr lvl="1"/>
            <a:r>
              <a:rPr lang="en-US" dirty="0"/>
              <a:t>Nuisance flooding</a:t>
            </a:r>
          </a:p>
          <a:p>
            <a:pPr lvl="1"/>
            <a:r>
              <a:rPr lang="en-US" dirty="0"/>
              <a:t>Biology/Ecology</a:t>
            </a:r>
          </a:p>
          <a:p>
            <a:pPr lvl="2"/>
            <a:r>
              <a:rPr lang="en-US" dirty="0"/>
              <a:t>HSC Spawning</a:t>
            </a:r>
          </a:p>
          <a:p>
            <a:pPr lvl="2"/>
            <a:r>
              <a:rPr lang="en-US" dirty="0"/>
              <a:t>Fiddler Crabs</a:t>
            </a:r>
          </a:p>
          <a:p>
            <a:pPr lvl="2"/>
            <a:r>
              <a:rPr lang="en-US" dirty="0"/>
              <a:t>Birds</a:t>
            </a:r>
          </a:p>
          <a:p>
            <a:pPr lvl="2"/>
            <a:r>
              <a:rPr lang="en-US" dirty="0"/>
              <a:t>Forage Fish</a:t>
            </a:r>
          </a:p>
          <a:p>
            <a:pPr lvl="2"/>
            <a:r>
              <a:rPr lang="en-US" dirty="0"/>
              <a:t>Marsh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97B6F-B6E0-8FB3-C06C-B33567999C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340173"/>
            <a:ext cx="5928392" cy="507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58AD4-9228-676D-6A8C-716F6AFDDECD}"/>
              </a:ext>
            </a:extLst>
          </p:cNvPr>
          <p:cNvSpPr txBox="1"/>
          <p:nvPr/>
        </p:nvSpPr>
        <p:spPr>
          <a:xfrm>
            <a:off x="7368873" y="5464702"/>
            <a:ext cx="207034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Project Location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CD0A20D-92E0-BE6D-0663-E968230F3875}"/>
              </a:ext>
            </a:extLst>
          </p:cNvPr>
          <p:cNvSpPr/>
          <p:nvPr/>
        </p:nvSpPr>
        <p:spPr>
          <a:xfrm rot="18089591">
            <a:off x="8013757" y="4839842"/>
            <a:ext cx="1143073" cy="2504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9F00FB-99AC-41F9-0846-D59FF61B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340172"/>
            <a:ext cx="5928391" cy="506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ADCF1-9C69-89A7-A8FA-FE41BFD19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4"/>
          <a:stretch/>
        </p:blipFill>
        <p:spPr>
          <a:xfrm>
            <a:off x="6096000" y="1340172"/>
            <a:ext cx="5928393" cy="5078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9AA9A-CC1A-EE11-4139-578684AC06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349269"/>
            <a:ext cx="5928394" cy="50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FAC7-FA94-F52B-8F61-A393D407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What is needed!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DCAB-87C2-EE0D-197C-534A2FEE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065"/>
            <a:ext cx="10065589" cy="48050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holistic, united approach to improve resiliency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Reduced flood risk and mitigation for impact of storm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and protect existing beach and marsh habitat (value to people and horseshoe crabs)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57B4F-70A8-1B83-1AED-49FAE4D2E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181" y="3176351"/>
            <a:ext cx="8453637" cy="33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1123</Words>
  <Application>Microsoft Office PowerPoint</Application>
  <PresentationFormat>Widescreen</PresentationFormat>
  <Paragraphs>166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Shark River Roundtable: Bringing Communities Together on a Regional Level in the Face of Climate Change </vt:lpstr>
      <vt:lpstr>PowerPoint Presentation</vt:lpstr>
      <vt:lpstr>Shark River</vt:lpstr>
      <vt:lpstr>Brief History of Shark River</vt:lpstr>
      <vt:lpstr>More History of the Shark River </vt:lpstr>
      <vt:lpstr>Shark River Today</vt:lpstr>
      <vt:lpstr>Other Shark River Estuary Issues</vt:lpstr>
      <vt:lpstr>Additional Concerns</vt:lpstr>
      <vt:lpstr>What is needed!</vt:lpstr>
      <vt:lpstr>Shark River Round Table Reformed 2025</vt:lpstr>
      <vt:lpstr>PowerPoint Presentation</vt:lpstr>
      <vt:lpstr>S. Riverside Drive Living Shoreline Phase 1</vt:lpstr>
      <vt:lpstr>PowerPoint Presentation</vt:lpstr>
      <vt:lpstr>The Approved Restoration Project</vt:lpstr>
      <vt:lpstr>PowerPoint Presentation</vt:lpstr>
      <vt:lpstr>Overall……..By the Numbers</vt:lpstr>
      <vt:lpstr>Shark River Island</vt:lpstr>
      <vt:lpstr>S. Riverside Drive Living Shorelines Coming!</vt:lpstr>
      <vt:lpstr>Round Table and Resilience: In 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River Living Shoreline</dc:title>
  <dc:creator>Zack Royle</dc:creator>
  <cp:lastModifiedBy>Vilacoba, Karl</cp:lastModifiedBy>
  <cp:revision>46</cp:revision>
  <dcterms:created xsi:type="dcterms:W3CDTF">2022-10-24T14:21:42Z</dcterms:created>
  <dcterms:modified xsi:type="dcterms:W3CDTF">2026-03-30T17:47:28Z</dcterms:modified>
</cp:coreProperties>
</file>