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embeddedFontLst>
    <p:embeddedFont>
      <p:font typeface="Nanum Myeongjo" panose="020B0604020202020204" charset="-127"/>
      <p:regular r:id="rId49"/>
      <p:bold r:id="rId50"/>
    </p:embeddedFont>
    <p:embeddedFont>
      <p:font typeface="Albert Sans" panose="020B0604020202020204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PT Sans" panose="020B0604020202020204" charset="0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hNa9p5JAXbV4f51aOTuirkw94JC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_LargeTitle_White">
  <p:cSld name="Bulleted_LargeTitle_Whi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609600" y="571501"/>
            <a:ext cx="53721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609600" y="1752599"/>
            <a:ext cx="5372100" cy="39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1pPr>
            <a:lvl2pPr marL="914400" lvl="1" indent="-355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2pPr>
            <a:lvl3pPr marL="1371600" lvl="2" indent="-355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3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8" name="Google Shape;78;p5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6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3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9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ept">
  <p:cSld name="Concep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1"/>
          <p:cNvSpPr txBox="1">
            <a:spLocks noGrp="1"/>
          </p:cNvSpPr>
          <p:nvPr>
            <p:ph type="body" idx="1"/>
          </p:nvPr>
        </p:nvSpPr>
        <p:spPr>
          <a:xfrm>
            <a:off x="1266004" y="1027700"/>
            <a:ext cx="9562000" cy="21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●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L="914400" lvl="1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○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2pPr>
            <a:lvl3pPr marL="1371600" lvl="2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■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3pPr>
            <a:lvl4pPr marL="1828800" lvl="3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●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4pPr>
            <a:lvl5pPr marL="2286000" lvl="4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○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5pPr>
            <a:lvl6pPr marL="2743200" lvl="5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■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6pPr>
            <a:lvl7pPr marL="3200400" lvl="6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●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7pPr>
            <a:lvl8pPr marL="3657600" lvl="7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○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8pPr>
            <a:lvl9pPr marL="4114800" lvl="8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anum Myeongjo"/>
              <a:buChar char="■"/>
              <a:defRPr sz="3200" u="none">
                <a:solidFill>
                  <a:schemeClr val="dk2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9pPr>
          </a:lstStyle>
          <a:p>
            <a:endParaRPr/>
          </a:p>
        </p:txBody>
      </p:sp>
      <p:sp>
        <p:nvSpPr>
          <p:cNvPr id="30" name="Google Shape;30;p51"/>
          <p:cNvSpPr txBox="1">
            <a:spLocks noGrp="1"/>
          </p:cNvSpPr>
          <p:nvPr>
            <p:ph type="title"/>
          </p:nvPr>
        </p:nvSpPr>
        <p:spPr>
          <a:xfrm>
            <a:off x="1274851" y="436200"/>
            <a:ext cx="3657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lbert Sans"/>
              <a:buNone/>
              <a:defRPr sz="1867" b="1">
                <a:solidFill>
                  <a:schemeClr val="lt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1"/>
          <p:cNvSpPr txBox="1">
            <a:spLocks noGrp="1"/>
          </p:cNvSpPr>
          <p:nvPr>
            <p:ph type="body" idx="2"/>
          </p:nvPr>
        </p:nvSpPr>
        <p:spPr>
          <a:xfrm>
            <a:off x="1282288" y="3466533"/>
            <a:ext cx="9526800" cy="2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lbert Sans"/>
              <a:buChar char="●"/>
              <a:defRPr u="none"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u="none">
                <a:solidFill>
                  <a:schemeClr val="dk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u="none">
                <a:solidFill>
                  <a:schemeClr val="dk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u="none">
                <a:solidFill>
                  <a:schemeClr val="dk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u="none">
                <a:solidFill>
                  <a:schemeClr val="dk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u="none">
                <a:solidFill>
                  <a:schemeClr val="dk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u="none">
                <a:solidFill>
                  <a:schemeClr val="dk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u="none">
                <a:solidFill>
                  <a:schemeClr val="dk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333"/>
              </a:spcBef>
              <a:spcAft>
                <a:spcPts val="1333"/>
              </a:spcAft>
              <a:buClr>
                <a:schemeClr val="dk2"/>
              </a:buClr>
              <a:buSzPts val="1400"/>
              <a:buChar char="■"/>
              <a:defRPr u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1"/>
          <p:cNvSpPr>
            <a:spLocks noGrp="1"/>
          </p:cNvSpPr>
          <p:nvPr>
            <p:ph type="pic" idx="3"/>
          </p:nvPr>
        </p:nvSpPr>
        <p:spPr>
          <a:xfrm>
            <a:off x="11462400" y="297967"/>
            <a:ext cx="424800" cy="42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" name="Google Shape;33;p51"/>
          <p:cNvSpPr txBox="1">
            <a:spLocks noGrp="1"/>
          </p:cNvSpPr>
          <p:nvPr>
            <p:ph type="title" idx="4"/>
          </p:nvPr>
        </p:nvSpPr>
        <p:spPr>
          <a:xfrm>
            <a:off x="9544967" y="6085200"/>
            <a:ext cx="1806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lbert Sans"/>
              <a:buNone/>
              <a:defRPr sz="1333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chemeClr val="lt1"/>
              </a:buClr>
              <a:buSzPts val="1200"/>
              <a:buFont typeface="Calibri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3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5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B6B82"/>
            </a:gs>
            <a:gs pos="50000">
              <a:srgbClr val="465872"/>
            </a:gs>
            <a:gs pos="100000">
              <a:srgbClr val="334358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31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/>
          <p:nvPr/>
        </p:nvSpPr>
        <p:spPr>
          <a:xfrm>
            <a:off x="4143375" y="5494944"/>
            <a:ext cx="1952625" cy="13630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 txBox="1">
            <a:spLocks noGrp="1"/>
          </p:cNvSpPr>
          <p:nvPr>
            <p:ph type="body" idx="1"/>
          </p:nvPr>
        </p:nvSpPr>
        <p:spPr>
          <a:xfrm>
            <a:off x="466407" y="3872244"/>
            <a:ext cx="5372100" cy="1123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/>
              <a:t>Jon Compton, AJ Riggs, Anushka Samant, Ellen Neises, Ellen Kohler, Brianne Callahan, John Henderson, Ahmad Payab, Nirajan Adhikari, and Franco Montalto*</a:t>
            </a:r>
            <a:endParaRPr/>
          </a:p>
        </p:txBody>
      </p:sp>
      <p:pic>
        <p:nvPicPr>
          <p:cNvPr id="107" name="Google Shape;107;p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47698"/>
            <a:ext cx="6096000" cy="344769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"/>
          <p:cNvSpPr txBox="1"/>
          <p:nvPr/>
        </p:nvSpPr>
        <p:spPr>
          <a:xfrm>
            <a:off x="-11957" y="702622"/>
            <a:ext cx="60960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Development of the 2025 Camden Coastal Resilience Plan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" descr="IMG_4433.jpeg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55"/>
          <a:stretch/>
        </p:blipFill>
        <p:spPr>
          <a:xfrm>
            <a:off x="5978409" y="1"/>
            <a:ext cx="6213591" cy="34103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1"/>
          <p:cNvGrpSpPr/>
          <p:nvPr/>
        </p:nvGrpSpPr>
        <p:grpSpPr>
          <a:xfrm>
            <a:off x="2686050" y="5494944"/>
            <a:ext cx="1457325" cy="1363056"/>
            <a:chOff x="512660" y="5227535"/>
            <a:chExt cx="1630465" cy="1630465"/>
          </a:xfrm>
        </p:grpSpPr>
        <p:pic>
          <p:nvPicPr>
            <p:cNvPr id="111" name="Google Shape;111;p1" descr="PennPraxis (@pennpraxis) • Instagram photos and videos"/>
            <p:cNvPicPr preferRelativeResize="0"/>
            <p:nvPr/>
          </p:nvPicPr>
          <p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660" y="5227535"/>
              <a:ext cx="1630465" cy="1630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" descr="eDD logo - eDesign Dynamics"/>
            <p:cNvPicPr preferRelativeResize="0"/>
            <p:nvPr/>
          </p:nvPicPr>
          <p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028" y="6278766"/>
              <a:ext cx="1491239" cy="4926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" descr="International Journal for Water Equity and Justice | The Water Center at  Penn"/>
            <p:cNvPicPr preferRelativeResize="0"/>
            <p:nvPr/>
          </p:nvPicPr>
          <p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027" y="5407071"/>
              <a:ext cx="1491239" cy="2761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4" name="Google Shape;114;p1" descr="Center For Environmental Transformation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957" y="5494944"/>
            <a:ext cx="2698007" cy="136305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15" name="Google Shape;115;p1" descr="Sustainable Water Resource Engineering Laboratory | Drexel University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5647" y="5844941"/>
            <a:ext cx="1622860" cy="70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0" descr="IMG_9081.jpe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7563"/>
            <a:ext cx="12192000" cy="9142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"/>
          <p:cNvSpPr txBox="1">
            <a:spLocks noGrp="1"/>
          </p:cNvSpPr>
          <p:nvPr>
            <p:ph type="title"/>
          </p:nvPr>
        </p:nvSpPr>
        <p:spPr>
          <a:xfrm>
            <a:off x="126460" y="115531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Leveraging CCMUA’s LTCP Process</a:t>
            </a:r>
            <a:endParaRPr/>
          </a:p>
        </p:txBody>
      </p:sp>
      <p:pic>
        <p:nvPicPr>
          <p:cNvPr id="179" name="Google Shape;179;p11" descr="A map of a city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335" y="1013047"/>
            <a:ext cx="4326677" cy="5587167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1"/>
          <p:cNvSpPr txBox="1"/>
          <p:nvPr/>
        </p:nvSpPr>
        <p:spPr>
          <a:xfrm>
            <a:off x="465118" y="1638515"/>
            <a:ext cx="619121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Currently developing alternatives for its LTCP and is committed to reducing both CSOs into the Cooper and Delaware River and flooding</a:t>
            </a: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1208987" y="3259316"/>
            <a:ext cx="3466707" cy="3340897"/>
          </a:xfrm>
          <a:prstGeom prst="roundRect">
            <a:avLst>
              <a:gd name="adj" fmla="val 16667"/>
            </a:avLst>
          </a:prstGeom>
          <a:solidFill>
            <a:srgbClr val="EEEEEE">
              <a:alpha val="5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82" name="Google Shape;182;p11"/>
          <p:cNvGrpSpPr/>
          <p:nvPr/>
        </p:nvGrpSpPr>
        <p:grpSpPr>
          <a:xfrm>
            <a:off x="1272601" y="3326946"/>
            <a:ext cx="3339479" cy="3205635"/>
            <a:chOff x="5103100" y="-232626"/>
            <a:chExt cx="3588100" cy="3588100"/>
          </a:xfrm>
        </p:grpSpPr>
        <p:pic>
          <p:nvPicPr>
            <p:cNvPr id="183" name="Google Shape;183;p11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3100" y="-232626"/>
              <a:ext cx="3588100" cy="3588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11"/>
            <p:cNvSpPr/>
            <p:nvPr/>
          </p:nvSpPr>
          <p:spPr>
            <a:xfrm rot="-2407717">
              <a:off x="6502779" y="312496"/>
              <a:ext cx="74941" cy="6726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rgbClr val="00FF00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Understanding flooding in a coastal CSO city</a:t>
            </a:r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Regional modeling 			🡪 </a:t>
            </a:r>
            <a:r>
              <a:rPr lang="en-US">
                <a:solidFill>
                  <a:srgbClr val="FFC000"/>
                </a:solidFill>
              </a:rPr>
              <a:t>2D HEC-RAS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Localized site investigations 		🡪 </a:t>
            </a:r>
            <a:r>
              <a:rPr lang="en-US">
                <a:solidFill>
                  <a:srgbClr val="FFC000"/>
                </a:solidFill>
              </a:rPr>
              <a:t>Scalgo</a:t>
            </a:r>
            <a:endParaRPr>
              <a:solidFill>
                <a:srgbClr val="FFC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Detailed H&amp;H Modeling		🡪 </a:t>
            </a:r>
            <a:r>
              <a:rPr lang="en-US">
                <a:solidFill>
                  <a:srgbClr val="FFC000"/>
                </a:solidFill>
              </a:rPr>
              <a:t>1D-2D integrated all 								      pipes PCSWMM model</a:t>
            </a:r>
            <a:endParaRPr>
              <a:solidFill>
                <a:srgbClr val="FFC000"/>
              </a:solidFill>
            </a:endParaRPr>
          </a:p>
        </p:txBody>
      </p:sp>
      <p:pic>
        <p:nvPicPr>
          <p:cNvPr id="191" name="Google Shape;191;p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90" y="4088538"/>
            <a:ext cx="3120570" cy="245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0507" y="4088537"/>
            <a:ext cx="4559801" cy="2454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189" y="4088537"/>
            <a:ext cx="3727290" cy="2454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"/>
          <p:cNvSpPr txBox="1">
            <a:spLocks noGrp="1"/>
          </p:cNvSpPr>
          <p:nvPr>
            <p:ph type="title"/>
          </p:nvPr>
        </p:nvSpPr>
        <p:spPr>
          <a:xfrm>
            <a:off x="192505" y="2894663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Key Findings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204" name="Google Shape;20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61616" cy="6839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10" name="Google Shape;210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11" name="Google Shape;21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55"/>
            <a:ext cx="12363321" cy="682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18" name="Google Shape;21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77492" cy="6839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2722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30" name="Google Shape;2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471879" cy="6839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37" name="Google Shape;2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55"/>
            <a:ext cx="12578316" cy="6821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Overview of presentation</a:t>
            </a:r>
            <a:endParaRPr/>
          </a:p>
        </p:txBody>
      </p:sp>
      <p:sp>
        <p:nvSpPr>
          <p:cNvPr id="121" name="Google Shape;121;p2"/>
          <p:cNvSpPr txBox="1">
            <a:spLocks noGrp="1"/>
          </p:cNvSpPr>
          <p:nvPr>
            <p:ph type="body" idx="1"/>
          </p:nvPr>
        </p:nvSpPr>
        <p:spPr>
          <a:xfrm>
            <a:off x="653476" y="1335881"/>
            <a:ext cx="6381750" cy="386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Project origin and process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The focus on flood mitigation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Five resilience strategies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Four early investments</a:t>
            </a:r>
            <a:endParaRPr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625" y="640555"/>
            <a:ext cx="1766025" cy="313134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"/>
          <p:cNvSpPr/>
          <p:nvPr/>
        </p:nvSpPr>
        <p:spPr>
          <a:xfrm>
            <a:off x="8793601" y="2051467"/>
            <a:ext cx="219075" cy="228600"/>
          </a:xfrm>
          <a:prstGeom prst="plus">
            <a:avLst>
              <a:gd name="adj" fmla="val 25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0925"/>
            <a:ext cx="12192000" cy="326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44" name="Google Shape;24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27564" cy="6839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1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252" name="Google Shape;2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8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027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2773" y="213675"/>
            <a:ext cx="2614367" cy="3758152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2"/>
          <p:cNvSpPr/>
          <p:nvPr/>
        </p:nvSpPr>
        <p:spPr>
          <a:xfrm>
            <a:off x="-1" y="6182061"/>
            <a:ext cx="4582635" cy="389068"/>
          </a:xfrm>
          <a:custGeom>
            <a:avLst/>
            <a:gdLst/>
            <a:ahLst/>
            <a:cxnLst/>
            <a:rect l="l" t="t" r="r" b="b"/>
            <a:pathLst>
              <a:path w="4582635" h="389068" fill="none" extrusionOk="0">
                <a:moveTo>
                  <a:pt x="0" y="0"/>
                </a:moveTo>
                <a:cubicBezTo>
                  <a:pt x="199203" y="-24715"/>
                  <a:pt x="269665" y="29902"/>
                  <a:pt x="435350" y="0"/>
                </a:cubicBezTo>
                <a:cubicBezTo>
                  <a:pt x="601035" y="-29902"/>
                  <a:pt x="796714" y="46405"/>
                  <a:pt x="1099832" y="0"/>
                </a:cubicBezTo>
                <a:cubicBezTo>
                  <a:pt x="1402950" y="-46405"/>
                  <a:pt x="1470866" y="32424"/>
                  <a:pt x="1718488" y="0"/>
                </a:cubicBezTo>
                <a:cubicBezTo>
                  <a:pt x="1966110" y="-32424"/>
                  <a:pt x="2079655" y="49550"/>
                  <a:pt x="2291318" y="0"/>
                </a:cubicBezTo>
                <a:cubicBezTo>
                  <a:pt x="2502981" y="-49550"/>
                  <a:pt x="2620020" y="68179"/>
                  <a:pt x="2909973" y="0"/>
                </a:cubicBezTo>
                <a:cubicBezTo>
                  <a:pt x="3199926" y="-68179"/>
                  <a:pt x="3334255" y="59142"/>
                  <a:pt x="3528629" y="0"/>
                </a:cubicBezTo>
                <a:cubicBezTo>
                  <a:pt x="3723003" y="-59142"/>
                  <a:pt x="3787026" y="42997"/>
                  <a:pt x="3963979" y="0"/>
                </a:cubicBezTo>
                <a:cubicBezTo>
                  <a:pt x="4140932" y="-42997"/>
                  <a:pt x="4378032" y="26875"/>
                  <a:pt x="4582635" y="0"/>
                </a:cubicBezTo>
                <a:cubicBezTo>
                  <a:pt x="4619101" y="104991"/>
                  <a:pt x="4542435" y="290551"/>
                  <a:pt x="4582635" y="389068"/>
                </a:cubicBezTo>
                <a:cubicBezTo>
                  <a:pt x="4452149" y="408102"/>
                  <a:pt x="4214424" y="328440"/>
                  <a:pt x="4055632" y="389068"/>
                </a:cubicBezTo>
                <a:cubicBezTo>
                  <a:pt x="3896840" y="449696"/>
                  <a:pt x="3723747" y="350104"/>
                  <a:pt x="3436976" y="389068"/>
                </a:cubicBezTo>
                <a:cubicBezTo>
                  <a:pt x="3150205" y="428032"/>
                  <a:pt x="3061449" y="387434"/>
                  <a:pt x="2864147" y="389068"/>
                </a:cubicBezTo>
                <a:cubicBezTo>
                  <a:pt x="2666845" y="390702"/>
                  <a:pt x="2545461" y="375438"/>
                  <a:pt x="2382970" y="389068"/>
                </a:cubicBezTo>
                <a:cubicBezTo>
                  <a:pt x="2220479" y="402698"/>
                  <a:pt x="2156572" y="362643"/>
                  <a:pt x="1947620" y="389068"/>
                </a:cubicBezTo>
                <a:cubicBezTo>
                  <a:pt x="1738668" y="415493"/>
                  <a:pt x="1588522" y="322027"/>
                  <a:pt x="1328964" y="389068"/>
                </a:cubicBezTo>
                <a:cubicBezTo>
                  <a:pt x="1069406" y="456109"/>
                  <a:pt x="1094824" y="388128"/>
                  <a:pt x="893614" y="389068"/>
                </a:cubicBezTo>
                <a:cubicBezTo>
                  <a:pt x="692404" y="390008"/>
                  <a:pt x="379533" y="363283"/>
                  <a:pt x="0" y="389068"/>
                </a:cubicBezTo>
                <a:cubicBezTo>
                  <a:pt x="-18373" y="228459"/>
                  <a:pt x="46682" y="117856"/>
                  <a:pt x="0" y="0"/>
                </a:cubicBezTo>
                <a:close/>
              </a:path>
              <a:path w="4582635" h="389068" extrusionOk="0">
                <a:moveTo>
                  <a:pt x="0" y="0"/>
                </a:moveTo>
                <a:cubicBezTo>
                  <a:pt x="296012" y="-30753"/>
                  <a:pt x="441802" y="74094"/>
                  <a:pt x="664482" y="0"/>
                </a:cubicBezTo>
                <a:cubicBezTo>
                  <a:pt x="887162" y="-74094"/>
                  <a:pt x="1057609" y="11394"/>
                  <a:pt x="1191485" y="0"/>
                </a:cubicBezTo>
                <a:cubicBezTo>
                  <a:pt x="1325361" y="-11394"/>
                  <a:pt x="1460000" y="9421"/>
                  <a:pt x="1718488" y="0"/>
                </a:cubicBezTo>
                <a:cubicBezTo>
                  <a:pt x="1976976" y="-9421"/>
                  <a:pt x="2005135" y="15059"/>
                  <a:pt x="2245491" y="0"/>
                </a:cubicBezTo>
                <a:cubicBezTo>
                  <a:pt x="2485847" y="-15059"/>
                  <a:pt x="2604674" y="59724"/>
                  <a:pt x="2909973" y="0"/>
                </a:cubicBezTo>
                <a:cubicBezTo>
                  <a:pt x="3215272" y="-59724"/>
                  <a:pt x="3369877" y="4223"/>
                  <a:pt x="3528629" y="0"/>
                </a:cubicBezTo>
                <a:cubicBezTo>
                  <a:pt x="3687381" y="-4223"/>
                  <a:pt x="3891181" y="3463"/>
                  <a:pt x="4009806" y="0"/>
                </a:cubicBezTo>
                <a:cubicBezTo>
                  <a:pt x="4128431" y="-3463"/>
                  <a:pt x="4359837" y="54376"/>
                  <a:pt x="4582635" y="0"/>
                </a:cubicBezTo>
                <a:cubicBezTo>
                  <a:pt x="4625132" y="139086"/>
                  <a:pt x="4567135" y="234922"/>
                  <a:pt x="4582635" y="389068"/>
                </a:cubicBezTo>
                <a:cubicBezTo>
                  <a:pt x="4331807" y="395088"/>
                  <a:pt x="4162190" y="329563"/>
                  <a:pt x="4055632" y="389068"/>
                </a:cubicBezTo>
                <a:cubicBezTo>
                  <a:pt x="3949074" y="448573"/>
                  <a:pt x="3784501" y="382106"/>
                  <a:pt x="3528629" y="389068"/>
                </a:cubicBezTo>
                <a:cubicBezTo>
                  <a:pt x="3272757" y="396030"/>
                  <a:pt x="3083618" y="341786"/>
                  <a:pt x="2909973" y="389068"/>
                </a:cubicBezTo>
                <a:cubicBezTo>
                  <a:pt x="2736328" y="436350"/>
                  <a:pt x="2579112" y="372908"/>
                  <a:pt x="2428797" y="389068"/>
                </a:cubicBezTo>
                <a:cubicBezTo>
                  <a:pt x="2278482" y="405228"/>
                  <a:pt x="2082348" y="332199"/>
                  <a:pt x="1901794" y="389068"/>
                </a:cubicBezTo>
                <a:cubicBezTo>
                  <a:pt x="1721240" y="445937"/>
                  <a:pt x="1592042" y="341091"/>
                  <a:pt x="1374791" y="389068"/>
                </a:cubicBezTo>
                <a:cubicBezTo>
                  <a:pt x="1157540" y="437045"/>
                  <a:pt x="1053806" y="358649"/>
                  <a:pt x="756135" y="389068"/>
                </a:cubicBezTo>
                <a:cubicBezTo>
                  <a:pt x="458464" y="419487"/>
                  <a:pt x="257175" y="362416"/>
                  <a:pt x="0" y="389068"/>
                </a:cubicBezTo>
                <a:cubicBezTo>
                  <a:pt x="-39435" y="302422"/>
                  <a:pt x="2845" y="177079"/>
                  <a:pt x="0" y="0"/>
                </a:cubicBezTo>
                <a:close/>
              </a:path>
            </a:pathLst>
          </a:custGeom>
          <a:solidFill>
            <a:srgbClr val="495B73">
              <a:alpha val="7019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22"/>
          <p:cNvSpPr txBox="1"/>
          <p:nvPr/>
        </p:nvSpPr>
        <p:spPr>
          <a:xfrm>
            <a:off x="43030" y="6140126"/>
            <a:ext cx="4539604" cy="47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Georama Thin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 PROJECTS THAT REDUCE FLOODING</a:t>
            </a:r>
            <a:endParaRPr/>
          </a:p>
        </p:txBody>
      </p:sp>
      <p:pic>
        <p:nvPicPr>
          <p:cNvPr id="261" name="Google Shape;261;p2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4863" y="2619388"/>
            <a:ext cx="640112" cy="15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626" y="2613092"/>
            <a:ext cx="312533" cy="15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80940"/>
            <a:ext cx="12189172" cy="3496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2826"/>
            <a:ext cx="12174140" cy="47723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Simulated flooding resulting from January 2024 flood event</a:t>
            </a:r>
            <a:endParaRPr/>
          </a:p>
        </p:txBody>
      </p:sp>
      <p:pic>
        <p:nvPicPr>
          <p:cNvPr id="278" name="Google Shape;278;p2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219" y="1235236"/>
            <a:ext cx="10215562" cy="5387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Mitigated flooding, January 2024 flood event</a:t>
            </a:r>
            <a:endParaRPr/>
          </a:p>
        </p:txBody>
      </p:sp>
      <p:pic>
        <p:nvPicPr>
          <p:cNvPr id="284" name="Google Shape;284;p2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8225" y="1293693"/>
            <a:ext cx="9663112" cy="519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7" descr="A river running through a city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7"/>
          <p:cNvSpPr txBox="1"/>
          <p:nvPr/>
        </p:nvSpPr>
        <p:spPr>
          <a:xfrm>
            <a:off x="285300" y="6021917"/>
            <a:ext cx="7298717" cy="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Georama Thin"/>
              <a:buNone/>
            </a:pPr>
            <a:r>
              <a:rPr lang="en-US" sz="18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GATEWAY-FARNHAM PARK AREA</a:t>
            </a:r>
            <a:endParaRPr/>
          </a:p>
        </p:txBody>
      </p:sp>
      <p:sp>
        <p:nvSpPr>
          <p:cNvPr id="291" name="Google Shape;291;p27"/>
          <p:cNvSpPr txBox="1"/>
          <p:nvPr/>
        </p:nvSpPr>
        <p:spPr>
          <a:xfrm>
            <a:off x="287867" y="6411903"/>
            <a:ext cx="3052407" cy="28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Georama Thin"/>
              <a:buNone/>
            </a:pPr>
            <a:r>
              <a:rPr lang="en-US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PHOTO CREDIT: JON COMPTON</a:t>
            </a:r>
            <a:endParaRPr/>
          </a:p>
        </p:txBody>
      </p:sp>
      <p:sp>
        <p:nvSpPr>
          <p:cNvPr id="292" name="Google Shape;292;p27"/>
          <p:cNvSpPr txBox="1"/>
          <p:nvPr/>
        </p:nvSpPr>
        <p:spPr>
          <a:xfrm>
            <a:off x="4270789" y="3094598"/>
            <a:ext cx="1236236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COOPER RIVER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3" name="Google Shape;293;p27"/>
          <p:cNvSpPr txBox="1"/>
          <p:nvPr/>
        </p:nvSpPr>
        <p:spPr>
          <a:xfrm>
            <a:off x="6686621" y="2610962"/>
            <a:ext cx="1281120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GATEWAY PARK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4" name="Google Shape;294;p27"/>
          <p:cNvSpPr txBox="1"/>
          <p:nvPr/>
        </p:nvSpPr>
        <p:spPr>
          <a:xfrm>
            <a:off x="575282" y="1408178"/>
            <a:ext cx="1274708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FARNHAM PARK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5" name="Google Shape;295;p27"/>
          <p:cNvSpPr txBox="1"/>
          <p:nvPr/>
        </p:nvSpPr>
        <p:spPr>
          <a:xfrm>
            <a:off x="11122915" y="3995129"/>
            <a:ext cx="1130438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PENNSAUKEN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6" name="Google Shape;296;p27"/>
          <p:cNvSpPr txBox="1"/>
          <p:nvPr/>
        </p:nvSpPr>
        <p:spPr>
          <a:xfrm>
            <a:off x="4482387" y="1257778"/>
            <a:ext cx="1000595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BAIRD BLVD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7" name="Google Shape;297;p27"/>
          <p:cNvSpPr txBox="1"/>
          <p:nvPr/>
        </p:nvSpPr>
        <p:spPr>
          <a:xfrm>
            <a:off x="5824489" y="5914389"/>
            <a:ext cx="779381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THE PUB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8" name="Google Shape;298;p27"/>
          <p:cNvSpPr txBox="1"/>
          <p:nvPr/>
        </p:nvSpPr>
        <p:spPr>
          <a:xfrm>
            <a:off x="8603357" y="2764816"/>
            <a:ext cx="793807" cy="58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ADMIRAL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WILSON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BLVD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99" name="Google Shape;299;p27"/>
          <p:cNvSpPr txBox="1"/>
          <p:nvPr/>
        </p:nvSpPr>
        <p:spPr>
          <a:xfrm>
            <a:off x="10370207" y="1549168"/>
            <a:ext cx="1326004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MARLTON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NEIGHBORHOOD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8" descr="A blue river flowing through a city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1280"/>
            <a:ext cx="12207173" cy="693928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/>
        </p:nvSpPr>
        <p:spPr>
          <a:xfrm>
            <a:off x="178191" y="6329123"/>
            <a:ext cx="8947600" cy="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05F"/>
              </a:buClr>
              <a:buSzPts val="3500"/>
              <a:buFont typeface="Georama Thin"/>
              <a:buNone/>
            </a:pPr>
            <a:r>
              <a:rPr lang="en-US" sz="18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CURRENT FLOODING PROBLEM IN EAST CAMDEN </a:t>
            </a:r>
            <a:endParaRPr/>
          </a:p>
        </p:txBody>
      </p:sp>
      <p:sp>
        <p:nvSpPr>
          <p:cNvPr id="306" name="Google Shape;306;p28"/>
          <p:cNvSpPr txBox="1"/>
          <p:nvPr/>
        </p:nvSpPr>
        <p:spPr>
          <a:xfrm>
            <a:off x="4270789" y="3094598"/>
            <a:ext cx="1236236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COOPER RIVER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7" name="Google Shape;307;p28"/>
          <p:cNvSpPr txBox="1"/>
          <p:nvPr/>
        </p:nvSpPr>
        <p:spPr>
          <a:xfrm>
            <a:off x="6686621" y="2610962"/>
            <a:ext cx="1281120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GATEWAY PARK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8" name="Google Shape;308;p28"/>
          <p:cNvSpPr txBox="1"/>
          <p:nvPr/>
        </p:nvSpPr>
        <p:spPr>
          <a:xfrm>
            <a:off x="575282" y="1408178"/>
            <a:ext cx="1274708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FARNHAM PARK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9" name="Google Shape;309;p28"/>
          <p:cNvSpPr txBox="1"/>
          <p:nvPr/>
        </p:nvSpPr>
        <p:spPr>
          <a:xfrm>
            <a:off x="11122915" y="3995129"/>
            <a:ext cx="1130438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PENNSAUKEN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0" name="Google Shape;310;p28"/>
          <p:cNvSpPr txBox="1"/>
          <p:nvPr/>
        </p:nvSpPr>
        <p:spPr>
          <a:xfrm>
            <a:off x="4482387" y="1257778"/>
            <a:ext cx="1000595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BAIRD BLVD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1" name="Google Shape;311;p28"/>
          <p:cNvSpPr txBox="1"/>
          <p:nvPr/>
        </p:nvSpPr>
        <p:spPr>
          <a:xfrm>
            <a:off x="5824489" y="5914389"/>
            <a:ext cx="779381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THE PUB</a:t>
            </a:r>
            <a:endParaRPr sz="1067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2" name="Google Shape;312;p28"/>
          <p:cNvSpPr txBox="1"/>
          <p:nvPr/>
        </p:nvSpPr>
        <p:spPr>
          <a:xfrm>
            <a:off x="8603357" y="2764816"/>
            <a:ext cx="793807" cy="58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ADMIRAL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WILSON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BLVD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3" name="Google Shape;313;p28"/>
          <p:cNvSpPr txBox="1"/>
          <p:nvPr/>
        </p:nvSpPr>
        <p:spPr>
          <a:xfrm>
            <a:off x="10370207" y="1549168"/>
            <a:ext cx="1326004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MARLTON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NEIGHBORHOOD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9" descr="A blue river with yellow lines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745" y="-117987"/>
            <a:ext cx="12271745" cy="6975987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>
            <a:off x="2794000" y="2773961"/>
            <a:ext cx="1236236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COOPER RIVER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0" name="Google Shape;320;p29"/>
          <p:cNvSpPr txBox="1"/>
          <p:nvPr/>
        </p:nvSpPr>
        <p:spPr>
          <a:xfrm>
            <a:off x="8520512" y="4834187"/>
            <a:ext cx="1003801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FLOODABLE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PARK AREA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1" name="Google Shape;321;p29"/>
          <p:cNvSpPr txBox="1"/>
          <p:nvPr/>
        </p:nvSpPr>
        <p:spPr>
          <a:xfrm>
            <a:off x="8603357" y="2764816"/>
            <a:ext cx="793807" cy="584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ADMIRAL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WILSON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BLVD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2" name="Google Shape;322;p29"/>
          <p:cNvSpPr txBox="1"/>
          <p:nvPr/>
        </p:nvSpPr>
        <p:spPr>
          <a:xfrm>
            <a:off x="10370207" y="1549168"/>
            <a:ext cx="1326004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MARLTON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NEIGHBORHOOD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4837014" y="4280469"/>
            <a:ext cx="1334020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TRAIL ON AN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ELEVATED BERM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7302653" y="1669215"/>
            <a:ext cx="1042273" cy="42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FLOODABLE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PARK AREA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6610289" y="815538"/>
            <a:ext cx="580608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BERM</a:t>
            </a:r>
            <a:endParaRPr sz="1067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cxnSp>
        <p:nvCxnSpPr>
          <p:cNvPr id="326" name="Google Shape;326;p29"/>
          <p:cNvCxnSpPr/>
          <p:nvPr/>
        </p:nvCxnSpPr>
        <p:spPr>
          <a:xfrm>
            <a:off x="6041654" y="4444520"/>
            <a:ext cx="1001639" cy="46736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327" name="Google Shape;327;p29"/>
          <p:cNvCxnSpPr/>
          <p:nvPr/>
        </p:nvCxnSpPr>
        <p:spPr>
          <a:xfrm flipH="1">
            <a:off x="6878972" y="1836256"/>
            <a:ext cx="471648" cy="24421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sm" len="sm"/>
          </a:ln>
        </p:spPr>
      </p:cxnSp>
      <p:cxnSp>
        <p:nvCxnSpPr>
          <p:cNvPr id="328" name="Google Shape;328;p29"/>
          <p:cNvCxnSpPr>
            <a:stCxn id="325" idx="1"/>
          </p:cNvCxnSpPr>
          <p:nvPr/>
        </p:nvCxnSpPr>
        <p:spPr>
          <a:xfrm flipH="1">
            <a:off x="6019589" y="943811"/>
            <a:ext cx="590700" cy="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sm" len="sm"/>
          </a:ln>
        </p:spPr>
      </p:cxnSp>
      <p:sp>
        <p:nvSpPr>
          <p:cNvPr id="329" name="Google Shape;329;p29"/>
          <p:cNvSpPr txBox="1"/>
          <p:nvPr/>
        </p:nvSpPr>
        <p:spPr>
          <a:xfrm>
            <a:off x="121918" y="6061600"/>
            <a:ext cx="11598793" cy="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05F"/>
              </a:buClr>
              <a:buSzPts val="3500"/>
              <a:buFont typeface="Georama Thin"/>
              <a:buNone/>
            </a:pPr>
            <a:r>
              <a:rPr lang="en-US" sz="18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ELEVATING THE LINK TRAIL IN GATEWAY PARK WILL CREATE A BERM OR LEVEE THAT PROVIDES FLOOD PROTECTION BY PREVENTING THE COOPER RIVER FROM SWELLING INTO ADMIRAL WILSON BOULEVARD AND MARLTON’S RESIDENTIAL AREA.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Project Origin and Team</a:t>
            </a:r>
            <a:endParaRPr/>
          </a:p>
        </p:txBody>
      </p:sp>
      <p:sp>
        <p:nvSpPr>
          <p:cNvPr id="130" name="Google Shape;130;p3"/>
          <p:cNvSpPr txBox="1">
            <a:spLocks noGrp="1"/>
          </p:cNvSpPr>
          <p:nvPr>
            <p:ph type="body" idx="1"/>
          </p:nvPr>
        </p:nvSpPr>
        <p:spPr>
          <a:xfrm>
            <a:off x="360947" y="1629174"/>
            <a:ext cx="11470105" cy="443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 u="sng"/>
              <a:t>Project lead: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The Center for Environmental Transformation (CFET) </a:t>
            </a:r>
            <a:endParaRPr/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 u="sng"/>
              <a:t>Funding: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National Fish and Wildlife Foundation (NFWF) Community Capacity Building and Planning Grant (Phase 1)</a:t>
            </a:r>
            <a:endParaRPr/>
          </a:p>
          <a:p>
            <a:pPr marL="228600" lvl="0" indent="-50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b="1" u="sng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b="1" u="sng"/>
              <a:t>Project Team: </a:t>
            </a:r>
            <a:endParaRPr/>
          </a:p>
          <a:p>
            <a:pPr marL="6858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/>
              <a:t>PennPraxis, eDesign Dynamics, the Penn Water Center, and Drexel University (through CCMUA)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0"/>
          <p:cNvSpPr txBox="1"/>
          <p:nvPr/>
        </p:nvSpPr>
        <p:spPr>
          <a:xfrm>
            <a:off x="93915" y="79737"/>
            <a:ext cx="6445108" cy="1079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Georama Thi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Projects align with neighborhood, city, and state priorities and plans</a:t>
            </a:r>
            <a:endParaRPr/>
          </a:p>
        </p:txBody>
      </p:sp>
      <p:sp>
        <p:nvSpPr>
          <p:cNvPr id="335" name="Google Shape;335;p30"/>
          <p:cNvSpPr txBox="1"/>
          <p:nvPr/>
        </p:nvSpPr>
        <p:spPr>
          <a:xfrm>
            <a:off x="285300" y="2473827"/>
            <a:ext cx="5630819" cy="36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Cooper River Gateway West Vision Plan, 2014</a:t>
            </a:r>
            <a:endParaRPr/>
          </a:p>
          <a:p>
            <a:pPr marL="380990" marR="0" lvl="0" indent="-2793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Gateway Park Management Plan (New Jersey Conservation Foundation), 2018</a:t>
            </a:r>
            <a:endParaRPr/>
          </a:p>
          <a:p>
            <a:pPr marL="380990" marR="0" lvl="0" indent="-2793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My East Camden Neighborhood Plan, 2021</a:t>
            </a:r>
            <a:endParaRPr/>
          </a:p>
          <a:p>
            <a:pPr marL="380990" marR="0" lvl="0" indent="-2793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Lakes Management Plan, 2022</a:t>
            </a:r>
            <a:endParaRPr/>
          </a:p>
          <a:p>
            <a:pPr marL="380990" marR="0" lvl="0" indent="-2793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Camden County Municipal Utility Authority efforts to develop the Long-Term Control Plan</a:t>
            </a:r>
            <a:endParaRPr/>
          </a:p>
          <a:p>
            <a:pPr marL="380990" marR="0" lvl="0" indent="-2793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DEP site remediation plans</a:t>
            </a:r>
            <a:endParaRPr/>
          </a:p>
          <a:p>
            <a:pPr marL="380990" marR="0" lvl="0" indent="-2793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City and County redevelopment projects and priorities 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2793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Phase 1 Loop of LINK Trail to go into construction in 2027</a:t>
            </a:r>
            <a:endParaRPr/>
          </a:p>
          <a:p>
            <a:pPr marL="380990" marR="0" lvl="0" indent="-2793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Kayak Launch to go into construction in 2025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lbert Sans"/>
              <a:buNone/>
            </a:pPr>
            <a:endParaRPr sz="16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None/>
            </a:pPr>
            <a:r>
              <a:rPr lang="en-US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lbert Sans"/>
              <a:buNone/>
            </a:pPr>
            <a:endParaRPr sz="16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30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388" y="155974"/>
            <a:ext cx="4914073" cy="302427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0"/>
          <p:cNvSpPr txBox="1"/>
          <p:nvPr/>
        </p:nvSpPr>
        <p:spPr>
          <a:xfrm>
            <a:off x="6365819" y="4716507"/>
            <a:ext cx="6096000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30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387" y="3520579"/>
            <a:ext cx="4914073" cy="308087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0"/>
          <p:cNvSpPr txBox="1"/>
          <p:nvPr/>
        </p:nvSpPr>
        <p:spPr>
          <a:xfrm>
            <a:off x="6699266" y="6601455"/>
            <a:ext cx="4816044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Gateway Park Management Plan: New Jersey Conservation Foundation. 2018.</a:t>
            </a:r>
            <a:endParaRPr/>
          </a:p>
        </p:txBody>
      </p:sp>
      <p:sp>
        <p:nvSpPr>
          <p:cNvPr id="340" name="Google Shape;340;p30"/>
          <p:cNvSpPr txBox="1"/>
          <p:nvPr/>
        </p:nvSpPr>
        <p:spPr>
          <a:xfrm>
            <a:off x="6699266" y="3172455"/>
            <a:ext cx="6096000" cy="25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Cooper River Gateway West Vision Plan. Philadelphia: Cairone &amp; Kaupp, Inc., 2014.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1"/>
          <p:cNvSpPr txBox="1"/>
          <p:nvPr/>
        </p:nvSpPr>
        <p:spPr>
          <a:xfrm>
            <a:off x="347315" y="1754792"/>
            <a:ext cx="6247320" cy="4251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WITH SUPPORT FROM THE WILLIAM PENN FOUNDATION, WE ARE ADVANCING THREE NEXT STEPS: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MODELING SEWER BACKUPS AND FLOODING TO REDUCE CSO BURDEN IN MARLTON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DEVELOPING DESIGN DRAWINGS FOR A GREEN STORMWATER INFRASTRUCTURE PROJECT IN EAST CAMDEN (PROJECT #2A, #2B)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DEVELOPING EAST CAMDEN RESILIENCE PLAN IN PARTNERSHIP WITH SJCS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endParaRPr sz="2400">
              <a:solidFill>
                <a:srgbClr val="8EAD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1"/>
          <p:cNvSpPr txBox="1"/>
          <p:nvPr/>
        </p:nvSpPr>
        <p:spPr>
          <a:xfrm>
            <a:off x="7912336" y="2825021"/>
            <a:ext cx="1613189" cy="69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r>
              <a:rPr lang="en-US" sz="2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$133 K</a:t>
            </a:r>
            <a:endParaRPr sz="24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1"/>
          <p:cNvSpPr txBox="1"/>
          <p:nvPr/>
        </p:nvSpPr>
        <p:spPr>
          <a:xfrm>
            <a:off x="7913799" y="3677293"/>
            <a:ext cx="1613189" cy="69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r>
              <a:rPr lang="en-US" sz="2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$474 K</a:t>
            </a:r>
            <a:endParaRPr sz="24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31"/>
          <p:cNvSpPr txBox="1"/>
          <p:nvPr/>
        </p:nvSpPr>
        <p:spPr>
          <a:xfrm>
            <a:off x="7915262" y="4529569"/>
            <a:ext cx="1613189" cy="69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B1A1FF"/>
              </a:buClr>
              <a:buSzPts val="1400"/>
              <a:buFont typeface="Albert Sans"/>
              <a:buNone/>
            </a:pPr>
            <a:r>
              <a:rPr lang="en-US" sz="240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$315 K</a:t>
            </a:r>
            <a:endParaRPr sz="2400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1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/>
              <a:t>Next steps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2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Follow up</a:t>
            </a:r>
            <a:endParaRPr/>
          </a:p>
        </p:txBody>
      </p:sp>
      <p:sp>
        <p:nvSpPr>
          <p:cNvPr id="355" name="Google Shape;35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Franco Montalto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/>
              <a:t>fam26@drexel.edu</a:t>
            </a:r>
            <a:endParaRPr/>
          </a:p>
        </p:txBody>
      </p:sp>
      <p:pic>
        <p:nvPicPr>
          <p:cNvPr id="356" name="Google Shape;356;p32" descr="A qr code on a white background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982" y="1624841"/>
            <a:ext cx="3276767" cy="3276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3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Extra slides</a:t>
            </a:r>
            <a:endParaRPr/>
          </a:p>
        </p:txBody>
      </p:sp>
      <p:sp>
        <p:nvSpPr>
          <p:cNvPr id="362" name="Google Shape;362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4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Regional 2D HEC-RAS Model</a:t>
            </a:r>
            <a:endParaRPr/>
          </a:p>
        </p:txBody>
      </p:sp>
      <p:pic>
        <p:nvPicPr>
          <p:cNvPr id="368" name="Google Shape;368;p3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24" y="1086928"/>
            <a:ext cx="9820275" cy="5326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Regional 2D HEC-RAS Model</a:t>
            </a:r>
            <a:endParaRPr/>
          </a:p>
        </p:txBody>
      </p:sp>
      <p:pic>
        <p:nvPicPr>
          <p:cNvPr id="374" name="Google Shape;374;p3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46" y="1392466"/>
            <a:ext cx="6857114" cy="53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5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8854" y="2322479"/>
            <a:ext cx="5129981" cy="446331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5"/>
          <p:cNvSpPr txBox="1"/>
          <p:nvPr/>
        </p:nvSpPr>
        <p:spPr>
          <a:xfrm>
            <a:off x="7182853" y="1392466"/>
            <a:ext cx="47645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Observed and modeled flow from all tributaries added to the 2D mesh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"/>
          <p:cNvSpPr/>
          <p:nvPr/>
        </p:nvSpPr>
        <p:spPr>
          <a:xfrm>
            <a:off x="476250" y="1377205"/>
            <a:ext cx="11172825" cy="534744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6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Validation against flooding photos provided by stakeholders</a:t>
            </a:r>
            <a:endParaRPr/>
          </a:p>
        </p:txBody>
      </p:sp>
      <p:pic>
        <p:nvPicPr>
          <p:cNvPr id="383" name="Google Shape;383;p3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575" y="1609434"/>
            <a:ext cx="10610850" cy="490316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6"/>
          <p:cNvSpPr/>
          <p:nvPr/>
        </p:nvSpPr>
        <p:spPr>
          <a:xfrm>
            <a:off x="800100" y="1657350"/>
            <a:ext cx="2047875" cy="10686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7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Localized site investigations</a:t>
            </a:r>
            <a:endParaRPr/>
          </a:p>
        </p:txBody>
      </p:sp>
      <p:pic>
        <p:nvPicPr>
          <p:cNvPr id="390" name="Google Shape;390;p3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1" y="996290"/>
            <a:ext cx="11216662" cy="553786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37"/>
          <p:cNvSpPr txBox="1"/>
          <p:nvPr/>
        </p:nvSpPr>
        <p:spPr>
          <a:xfrm>
            <a:off x="7483642" y="132347"/>
            <a:ext cx="407592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Scalgo supports “flash flood” and “Sea level rise” visualizations on terrain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Localized site investigations</a:t>
            </a:r>
            <a:endParaRPr/>
          </a:p>
        </p:txBody>
      </p:sp>
      <p:pic>
        <p:nvPicPr>
          <p:cNvPr id="397" name="Google Shape;397;p38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175" y="909311"/>
            <a:ext cx="10573644" cy="5691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9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1D-2D all pipes PCSWMM model</a:t>
            </a:r>
            <a:endParaRPr/>
          </a:p>
        </p:txBody>
      </p:sp>
      <p:pic>
        <p:nvPicPr>
          <p:cNvPr id="403" name="Google Shape;403;p3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894" y="885824"/>
            <a:ext cx="8865005" cy="5837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Strategic Alignment</a:t>
            </a:r>
            <a:endParaRPr/>
          </a:p>
        </p:txBody>
      </p:sp>
      <p:sp>
        <p:nvSpPr>
          <p:cNvPr id="136" name="Google Shape;136;p4"/>
          <p:cNvSpPr txBox="1">
            <a:spLocks noGrp="1"/>
          </p:cNvSpPr>
          <p:nvPr>
            <p:ph type="body" idx="1"/>
          </p:nvPr>
        </p:nvSpPr>
        <p:spPr>
          <a:xfrm>
            <a:off x="377190" y="1314450"/>
            <a:ext cx="10976610" cy="486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900" b="1"/>
              <a:t>NFWF goals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en-US" sz="2900"/>
              <a:t>Community resilience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en-US" sz="2900"/>
              <a:t>Nature-based solutions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en-US" sz="2900"/>
              <a:t>Increase in (contiguous) habitat with connected corridors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29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900" b="1"/>
              <a:t>NFWF positioning - prepare for future phases of the NFWF grant program: 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en-US" sz="2900"/>
              <a:t>Phase 2: Site assessment and preliminary design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en-US" sz="2900"/>
              <a:t>Phase 3: Final design and permitting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en-US" sz="2900"/>
              <a:t>Phase 4: Restoration implementation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sz="29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900" b="1"/>
              <a:t>Neighborhood, City, and State Priorities and Plans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en-US" sz="2900"/>
              <a:t>There are and have been many!</a:t>
            </a:r>
            <a:endParaRPr/>
          </a:p>
          <a:p>
            <a:pPr marL="514350" lvl="0" indent="-41306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endParaRPr sz="29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900" b="1"/>
              <a:t>CCMUA goals</a:t>
            </a:r>
            <a:endParaRPr/>
          </a:p>
          <a:p>
            <a:pPr marL="51435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lang="en-US" sz="2900"/>
              <a:t>85% reduction in CSOs to the Cooper River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0" descr="Aerial view of a city with a lake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0"/>
          <p:cNvSpPr txBox="1"/>
          <p:nvPr/>
        </p:nvSpPr>
        <p:spPr>
          <a:xfrm>
            <a:off x="12443261" y="252658"/>
            <a:ext cx="2976033" cy="296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GATEWAY PARK FLOOD PROTECTION BERM + LINK TRAIL + SHORELINE RESTORATION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$13.3M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Shoreline Restoration: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4.8 acres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Flood Volume Reduction: TBD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5,662,000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Flood Volume Reduction: TBD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$2.35/gal</a:t>
            </a:r>
            <a:endParaRPr/>
          </a:p>
        </p:txBody>
      </p:sp>
      <p:sp>
        <p:nvSpPr>
          <p:cNvPr id="410" name="Google Shape;410;p40"/>
          <p:cNvSpPr txBox="1"/>
          <p:nvPr/>
        </p:nvSpPr>
        <p:spPr>
          <a:xfrm>
            <a:off x="173303" y="251433"/>
            <a:ext cx="10767599" cy="400110"/>
          </a:xfrm>
          <a:prstGeom prst="rect">
            <a:avLst/>
          </a:prstGeom>
          <a:solidFill>
            <a:srgbClr val="495B7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#1 GATEWAY PARK FLOOD PROTECTION BERM + LINK TRAIL + SHORELINE RESTORATION</a:t>
            </a:r>
            <a:endParaRPr/>
          </a:p>
        </p:txBody>
      </p:sp>
      <p:cxnSp>
        <p:nvCxnSpPr>
          <p:cNvPr id="411" name="Google Shape;411;p40"/>
          <p:cNvCxnSpPr/>
          <p:nvPr/>
        </p:nvCxnSpPr>
        <p:spPr>
          <a:xfrm rot="10800000" flipH="1">
            <a:off x="3273288" y="2994991"/>
            <a:ext cx="662609" cy="755375"/>
          </a:xfrm>
          <a:prstGeom prst="straightConnector1">
            <a:avLst/>
          </a:prstGeom>
          <a:noFill/>
          <a:ln w="19050" cap="flat" cmpd="sng">
            <a:solidFill>
              <a:srgbClr val="FDDC5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2" name="Google Shape;412;p40"/>
          <p:cNvCxnSpPr/>
          <p:nvPr/>
        </p:nvCxnSpPr>
        <p:spPr>
          <a:xfrm rot="10800000" flipH="1">
            <a:off x="8178801" y="5087007"/>
            <a:ext cx="124372" cy="493987"/>
          </a:xfrm>
          <a:prstGeom prst="straightConnector1">
            <a:avLst/>
          </a:prstGeom>
          <a:noFill/>
          <a:ln w="19050" cap="flat" cmpd="sng">
            <a:solidFill>
              <a:srgbClr val="FDDC5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1" descr="Aerial view of a city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53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1"/>
          <p:cNvSpPr txBox="1"/>
          <p:nvPr/>
        </p:nvSpPr>
        <p:spPr>
          <a:xfrm>
            <a:off x="12787507" y="150323"/>
            <a:ext cx="3076585" cy="5919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SPORTS COURTS AND FIELDS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(PROJECT #3)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$11.8M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1,782,000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$6.6/gal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N/A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GATHERING, EVENT, AND PLAY SPACES (PROJECT #2)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$14.5M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87,000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2,790,000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$167/gal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$5.2/gal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ENVIRONMENTAL CENTER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$10M</a:t>
            </a:r>
            <a:endParaRPr/>
          </a:p>
        </p:txBody>
      </p:sp>
      <p:sp>
        <p:nvSpPr>
          <p:cNvPr id="419" name="Google Shape;419;p41"/>
          <p:cNvSpPr txBox="1"/>
          <p:nvPr/>
        </p:nvSpPr>
        <p:spPr>
          <a:xfrm>
            <a:off x="199046" y="684912"/>
            <a:ext cx="4334901" cy="954300"/>
          </a:xfrm>
          <a:prstGeom prst="rect">
            <a:avLst/>
          </a:prstGeom>
          <a:solidFill>
            <a:srgbClr val="495B7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#2 GATHERING, EVENT, AND PLAY SPACES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#3 SPORTS COURTS AND FIELDS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#4 ENVIRONMENTAL CENTER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42" descr="Aerial view of a city with a lake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0351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2"/>
          <p:cNvSpPr txBox="1"/>
          <p:nvPr/>
        </p:nvSpPr>
        <p:spPr>
          <a:xfrm>
            <a:off x="12642908" y="150324"/>
            <a:ext cx="2976033" cy="1918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FARNHAM PARK LIVING SHORELINE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$10.6 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Shoreline Restoration: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3.6 acres</a:t>
            </a: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295485" y="310852"/>
            <a:ext cx="5398157" cy="461665"/>
          </a:xfrm>
          <a:prstGeom prst="rect">
            <a:avLst/>
          </a:prstGeom>
          <a:solidFill>
            <a:srgbClr val="495B7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 5 FARNHAM PARK LIVING SHORELINE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43" descr="Aerial view of a city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3"/>
          <p:cNvSpPr txBox="1"/>
          <p:nvPr/>
        </p:nvSpPr>
        <p:spPr>
          <a:xfrm>
            <a:off x="12577005" y="148821"/>
            <a:ext cx="3089155" cy="571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FILTRATION WETLAND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$9.6M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1,780,000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1000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$5.37/gal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$9560/gal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INDUSTRIAL PARK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$12.6M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Flood Volume Reduction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: 1,784,000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CSO Reduction: 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Flood Volume Reduction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: $7.03/gal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CSO Reduction: N/A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BULKHEAD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~~$10M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1,780,000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$0.56/gal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N/A</a:t>
            </a:r>
            <a:endParaRPr/>
          </a:p>
        </p:txBody>
      </p:sp>
      <p:sp>
        <p:nvSpPr>
          <p:cNvPr id="433" name="Google Shape;433;p43"/>
          <p:cNvSpPr txBox="1"/>
          <p:nvPr/>
        </p:nvSpPr>
        <p:spPr>
          <a:xfrm>
            <a:off x="219937" y="148821"/>
            <a:ext cx="6727227" cy="954300"/>
          </a:xfrm>
          <a:prstGeom prst="rect">
            <a:avLst/>
          </a:prstGeom>
          <a:solidFill>
            <a:srgbClr val="495B7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#6 FILTRATION WETLAND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#7 INDUSTRIAL PARK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#8 GREEN BULKHEAD FOR INDUSTRIAL AREA FLOOD PROTECTION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4" descr="Aerial view of a city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12192000" cy="782917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4"/>
          <p:cNvSpPr txBox="1"/>
          <p:nvPr/>
        </p:nvSpPr>
        <p:spPr>
          <a:xfrm>
            <a:off x="12864904" y="211667"/>
            <a:ext cx="3164571" cy="245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COMBINED SEWER TREATMENT WETLANDS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$12.2M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143,000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340,000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$84.9/gal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$35.7/gal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33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4"/>
          <p:cNvSpPr txBox="1"/>
          <p:nvPr/>
        </p:nvSpPr>
        <p:spPr>
          <a:xfrm>
            <a:off x="289889" y="332544"/>
            <a:ext cx="4962222" cy="379656"/>
          </a:xfrm>
          <a:prstGeom prst="rect">
            <a:avLst/>
          </a:prstGeom>
          <a:solidFill>
            <a:srgbClr val="495B7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#9 COMBINED SEWER TREATMENT WETLANDS </a:t>
            </a:r>
            <a:endParaRPr/>
          </a:p>
        </p:txBody>
      </p:sp>
      <p:sp>
        <p:nvSpPr>
          <p:cNvPr id="441" name="Google Shape;441;p44"/>
          <p:cNvSpPr/>
          <p:nvPr/>
        </p:nvSpPr>
        <p:spPr>
          <a:xfrm>
            <a:off x="-5434884" y="4935013"/>
            <a:ext cx="2237211" cy="2185660"/>
          </a:xfrm>
          <a:custGeom>
            <a:avLst/>
            <a:gdLst/>
            <a:ahLst/>
            <a:cxnLst/>
            <a:rect l="l" t="t" r="r" b="b"/>
            <a:pathLst>
              <a:path w="1677908" h="1639245" fill="none" extrusionOk="0">
                <a:moveTo>
                  <a:pt x="0" y="819623"/>
                </a:moveTo>
                <a:cubicBezTo>
                  <a:pt x="114859" y="304011"/>
                  <a:pt x="505691" y="-10964"/>
                  <a:pt x="838954" y="0"/>
                </a:cubicBezTo>
                <a:cubicBezTo>
                  <a:pt x="1256576" y="28965"/>
                  <a:pt x="1796262" y="384599"/>
                  <a:pt x="1677908" y="819623"/>
                </a:cubicBezTo>
                <a:cubicBezTo>
                  <a:pt x="1737227" y="1207591"/>
                  <a:pt x="1208132" y="1608579"/>
                  <a:pt x="838954" y="1639246"/>
                </a:cubicBezTo>
                <a:cubicBezTo>
                  <a:pt x="267324" y="1708172"/>
                  <a:pt x="19687" y="1310211"/>
                  <a:pt x="0" y="819623"/>
                </a:cubicBezTo>
                <a:close/>
              </a:path>
              <a:path w="1677908" h="1639245" extrusionOk="0">
                <a:moveTo>
                  <a:pt x="0" y="819623"/>
                </a:moveTo>
                <a:cubicBezTo>
                  <a:pt x="101257" y="274800"/>
                  <a:pt x="406197" y="77605"/>
                  <a:pt x="838954" y="0"/>
                </a:cubicBezTo>
                <a:cubicBezTo>
                  <a:pt x="1241022" y="-33889"/>
                  <a:pt x="1639851" y="379697"/>
                  <a:pt x="1677908" y="819623"/>
                </a:cubicBezTo>
                <a:cubicBezTo>
                  <a:pt x="1770147" y="1306385"/>
                  <a:pt x="1244757" y="1712147"/>
                  <a:pt x="838954" y="1639246"/>
                </a:cubicBezTo>
                <a:cubicBezTo>
                  <a:pt x="403463" y="1661177"/>
                  <a:pt x="-16296" y="1281713"/>
                  <a:pt x="0" y="819623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$12.2m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45" descr="A satellite view of a city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212625" cy="7842421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5"/>
          <p:cNvSpPr txBox="1"/>
          <p:nvPr/>
        </p:nvSpPr>
        <p:spPr>
          <a:xfrm>
            <a:off x="12543201" y="213170"/>
            <a:ext cx="3114295" cy="2185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GREEN STORMWATER INFRASTRUCTURE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E61A8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Estimated Cost: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$17.5M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1,849,000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62,000 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Flood Volume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$9.5/gal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$/Gal of CSO Reduction: </a:t>
            </a:r>
            <a:r>
              <a:rPr lang="en-US" sz="1333">
                <a:solidFill>
                  <a:srgbClr val="E61A8E"/>
                </a:solidFill>
                <a:latin typeface="Arial"/>
                <a:ea typeface="Arial"/>
                <a:cs typeface="Arial"/>
                <a:sym typeface="Arial"/>
              </a:rPr>
              <a:t>$282/gal</a:t>
            </a:r>
            <a:endParaRPr/>
          </a:p>
        </p:txBody>
      </p:sp>
      <p:sp>
        <p:nvSpPr>
          <p:cNvPr id="448" name="Google Shape;448;p45"/>
          <p:cNvSpPr txBox="1"/>
          <p:nvPr/>
        </p:nvSpPr>
        <p:spPr>
          <a:xfrm>
            <a:off x="354057" y="172123"/>
            <a:ext cx="4866529" cy="379656"/>
          </a:xfrm>
          <a:prstGeom prst="rect">
            <a:avLst/>
          </a:prstGeom>
          <a:solidFill>
            <a:srgbClr val="495B7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#10 GREEN STORMWATER INFRASTRUCTURE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2111" y="0"/>
            <a:ext cx="9250326" cy="6912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Our 18-month process</a:t>
            </a:r>
            <a:endParaRPr/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113" y="1581150"/>
            <a:ext cx="8030077" cy="4339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8501063" y="1211223"/>
            <a:ext cx="3419475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Stakeholder </a:t>
            </a: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interviews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Formation of a </a:t>
            </a: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Technical Advisory Panel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(decision-makers and professionals in the space)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Formation of a </a:t>
            </a: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Project Steering Committee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(neighborhood orgs and community leaders)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Focus group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meetings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One-on-one meetings with key stakeholder groups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Onboarding of community </a:t>
            </a: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ambassadors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Community </a:t>
            </a: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meetings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workshops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Site visits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across Camden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visits to </a:t>
            </a:r>
            <a:r>
              <a:rPr lang="en-US" sz="1800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other cities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42559" y="58479"/>
            <a:ext cx="7210696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Flooding – the top priority for residents, the City, and the county </a:t>
            </a:r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814" y="3185861"/>
            <a:ext cx="4896186" cy="367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 descr="A picture containing text, tree, outdoor&#10;&#10;Description automatically generated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08559"/>
            <a:ext cx="7295814" cy="574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814" y="58479"/>
            <a:ext cx="4896186" cy="3614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7" descr="IMG_4872.jpe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3"/>
          <a:stretch/>
        </p:blipFill>
        <p:spPr>
          <a:xfrm>
            <a:off x="-209550" y="-66675"/>
            <a:ext cx="12401550" cy="69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8" descr="IMG_4871.jpe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3013"/>
            <a:ext cx="12192000" cy="7851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 txBox="1">
            <a:spLocks noGrp="1"/>
          </p:cNvSpPr>
          <p:nvPr>
            <p:ph type="title"/>
          </p:nvPr>
        </p:nvSpPr>
        <p:spPr>
          <a:xfrm>
            <a:off x="0" y="18255"/>
            <a:ext cx="12192000" cy="1068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167" name="Google Shape;16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</p:txBody>
      </p:sp>
      <p:pic>
        <p:nvPicPr>
          <p:cNvPr id="168" name="Google Shape;168;p9" descr="IMG_4869.jpe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329071"/>
            <a:ext cx="12323135" cy="9897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1143</Words>
  <Application>Microsoft Office PowerPoint</Application>
  <PresentationFormat>Widescreen</PresentationFormat>
  <Paragraphs>228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Roboto</vt:lpstr>
      <vt:lpstr>PT Sans</vt:lpstr>
      <vt:lpstr>Albert Sans</vt:lpstr>
      <vt:lpstr>Calibri</vt:lpstr>
      <vt:lpstr>Nanum Myeongjo</vt:lpstr>
      <vt:lpstr>Georama Thin</vt:lpstr>
      <vt:lpstr>Arial</vt:lpstr>
      <vt:lpstr>1_Office Theme</vt:lpstr>
      <vt:lpstr>PowerPoint Presentation</vt:lpstr>
      <vt:lpstr>Overview of presentation</vt:lpstr>
      <vt:lpstr>Project Origin and Team</vt:lpstr>
      <vt:lpstr>Strategic Alignment</vt:lpstr>
      <vt:lpstr>Our 18-month process</vt:lpstr>
      <vt:lpstr>Flooding – the top priority for residents, the City, and the county </vt:lpstr>
      <vt:lpstr>PowerPoint Presentation</vt:lpstr>
      <vt:lpstr>PowerPoint Presentation</vt:lpstr>
      <vt:lpstr>PowerPoint Presentation</vt:lpstr>
      <vt:lpstr>PowerPoint Presentation</vt:lpstr>
      <vt:lpstr>Leveraging CCMUA’s LTCP Process</vt:lpstr>
      <vt:lpstr>Understanding flooding in a coastal CSO city</vt:lpstr>
      <vt:lpstr>Key Findings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Simulated flooding resulting from January 2024 flood event</vt:lpstr>
      <vt:lpstr>Mitigated flooding, January 2024 flood event</vt:lpstr>
      <vt:lpstr>PowerPoint Presentation</vt:lpstr>
      <vt:lpstr>PowerPoint Presentation</vt:lpstr>
      <vt:lpstr>PowerPoint Presentation</vt:lpstr>
      <vt:lpstr>PowerPoint Presentation</vt:lpstr>
      <vt:lpstr>Next steps</vt:lpstr>
      <vt:lpstr>Follow up</vt:lpstr>
      <vt:lpstr>Extra slides</vt:lpstr>
      <vt:lpstr>Regional 2D HEC-RAS Model</vt:lpstr>
      <vt:lpstr>Regional 2D HEC-RAS Model</vt:lpstr>
      <vt:lpstr>Validation against flooding photos provided by stakeholders</vt:lpstr>
      <vt:lpstr>Localized site investigations</vt:lpstr>
      <vt:lpstr>Localized site investigations</vt:lpstr>
      <vt:lpstr>1D-2D all pipes PCSWMM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Montalto,Franco</dc:creator>
  <cp:lastModifiedBy>Vilacoba, Karl</cp:lastModifiedBy>
  <cp:revision>1</cp:revision>
  <dcterms:created xsi:type="dcterms:W3CDTF">2025-10-21T15:07:44Z</dcterms:created>
  <dcterms:modified xsi:type="dcterms:W3CDTF">2026-03-30T15:01:32Z</dcterms:modified>
</cp:coreProperties>
</file>