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2" r:id="rId2"/>
    <p:sldMasterId id="2147483714" r:id="rId3"/>
    <p:sldMasterId id="2147483740" r:id="rId4"/>
  </p:sldMasterIdLst>
  <p:notesMasterIdLst>
    <p:notesMasterId r:id="rId35"/>
  </p:notesMasterIdLst>
  <p:sldIdLst>
    <p:sldId id="266" r:id="rId5"/>
    <p:sldId id="671" r:id="rId6"/>
    <p:sldId id="313" r:id="rId7"/>
    <p:sldId id="314" r:id="rId8"/>
    <p:sldId id="286" r:id="rId9"/>
    <p:sldId id="319" r:id="rId10"/>
    <p:sldId id="317" r:id="rId11"/>
    <p:sldId id="715" r:id="rId12"/>
    <p:sldId id="719" r:id="rId13"/>
    <p:sldId id="257" r:id="rId14"/>
    <p:sldId id="258" r:id="rId15"/>
    <p:sldId id="259" r:id="rId16"/>
    <p:sldId id="796" r:id="rId17"/>
    <p:sldId id="892" r:id="rId18"/>
    <p:sldId id="893" r:id="rId19"/>
    <p:sldId id="267" r:id="rId20"/>
    <p:sldId id="269" r:id="rId21"/>
    <p:sldId id="270" r:id="rId22"/>
    <p:sldId id="894" r:id="rId23"/>
    <p:sldId id="895" r:id="rId24"/>
    <p:sldId id="896" r:id="rId25"/>
    <p:sldId id="268" r:id="rId26"/>
    <p:sldId id="260" r:id="rId27"/>
    <p:sldId id="261" r:id="rId28"/>
    <p:sldId id="262" r:id="rId29"/>
    <p:sldId id="283" r:id="rId30"/>
    <p:sldId id="256" r:id="rId31"/>
    <p:sldId id="512" r:id="rId32"/>
    <p:sldId id="553" r:id="rId33"/>
    <p:sldId id="545"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19" d="100"/>
          <a:sy n="119" d="100"/>
        </p:scale>
        <p:origin x="19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oleObject" Target="https://d.docs.live.net/d2db43fe9cb5a97f/NJIT/%5eMResearch/HEC-RAS/Results_DownBottomFarms_1026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d.docs.live.net/d2db43fe9cb5a97f/NJIT/%5eMResearch/HEC-RAS/noaa_c_d_depth_intensity_june_20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601159230096238"/>
          <c:y val="6.0277813109890409E-2"/>
          <c:w val="0.83494685039370076"/>
          <c:h val="0.80736271052734965"/>
        </c:manualLayout>
      </c:layout>
      <c:scatterChart>
        <c:scatterStyle val="smoothMarker"/>
        <c:varyColors val="0"/>
        <c:ser>
          <c:idx val="0"/>
          <c:order val="0"/>
          <c:tx>
            <c:strRef>
              <c:f>Flow_WQDS!$D$2</c:f>
              <c:strCache>
                <c:ptCount val="1"/>
                <c:pt idx="0">
                  <c:v>Existing conditions</c:v>
                </c:pt>
              </c:strCache>
            </c:strRef>
          </c:tx>
          <c:spPr>
            <a:ln w="25400" cap="rnd">
              <a:solidFill>
                <a:schemeClr val="accent2">
                  <a:lumMod val="75000"/>
                </a:schemeClr>
              </a:solidFill>
              <a:prstDash val="solid"/>
              <a:round/>
            </a:ln>
            <a:effectLst/>
          </c:spPr>
          <c:marker>
            <c:symbol val="none"/>
          </c:marker>
          <c:xVal>
            <c:numRef>
              <c:f>Flow_WQDS!$A$3:$A$723</c:f>
              <c:numCache>
                <c:formatCode>0</c:formatCode>
                <c:ptCount val="721"/>
                <c:pt idx="0" formatCode="General">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numCache>
            </c:numRef>
          </c:xVal>
          <c:yVal>
            <c:numRef>
              <c:f>Flow_WQDS!$D$3:$D$723</c:f>
              <c:numCache>
                <c:formatCode>General</c:formatCode>
                <c:ptCount val="7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1E-3</c:v>
                </c:pt>
                <c:pt idx="21">
                  <c:v>0</c:v>
                </c:pt>
                <c:pt idx="22">
                  <c:v>0</c:v>
                </c:pt>
                <c:pt idx="23">
                  <c:v>0</c:v>
                </c:pt>
                <c:pt idx="24">
                  <c:v>0</c:v>
                </c:pt>
                <c:pt idx="25">
                  <c:v>0</c:v>
                </c:pt>
                <c:pt idx="26">
                  <c:v>1E-3</c:v>
                </c:pt>
                <c:pt idx="27">
                  <c:v>2E-3</c:v>
                </c:pt>
                <c:pt idx="28">
                  <c:v>3.0000000000000001E-3</c:v>
                </c:pt>
                <c:pt idx="29">
                  <c:v>3.0000000000000001E-3</c:v>
                </c:pt>
                <c:pt idx="30">
                  <c:v>6.0000000000000001E-3</c:v>
                </c:pt>
                <c:pt idx="31">
                  <c:v>8.9999999999999993E-3</c:v>
                </c:pt>
                <c:pt idx="32">
                  <c:v>0.01</c:v>
                </c:pt>
                <c:pt idx="33">
                  <c:v>1.2999999999999999E-2</c:v>
                </c:pt>
                <c:pt idx="34">
                  <c:v>1.2999999999999999E-2</c:v>
                </c:pt>
                <c:pt idx="35">
                  <c:v>1.6E-2</c:v>
                </c:pt>
                <c:pt idx="36">
                  <c:v>1.6E-2</c:v>
                </c:pt>
                <c:pt idx="37">
                  <c:v>1.9E-2</c:v>
                </c:pt>
                <c:pt idx="38">
                  <c:v>1.7000000000000001E-2</c:v>
                </c:pt>
                <c:pt idx="39">
                  <c:v>1.7999999999999999E-2</c:v>
                </c:pt>
                <c:pt idx="40">
                  <c:v>1.7999999999999999E-2</c:v>
                </c:pt>
                <c:pt idx="41">
                  <c:v>0.02</c:v>
                </c:pt>
                <c:pt idx="42">
                  <c:v>2.4E-2</c:v>
                </c:pt>
                <c:pt idx="43">
                  <c:v>3.1E-2</c:v>
                </c:pt>
                <c:pt idx="44">
                  <c:v>3.5999999999999997E-2</c:v>
                </c:pt>
                <c:pt idx="45">
                  <c:v>4.3999999999999997E-2</c:v>
                </c:pt>
                <c:pt idx="46">
                  <c:v>5.0999999999999997E-2</c:v>
                </c:pt>
                <c:pt idx="47">
                  <c:v>5.8999999999999997E-2</c:v>
                </c:pt>
                <c:pt idx="48">
                  <c:v>6.8000000000000005E-2</c:v>
                </c:pt>
                <c:pt idx="49">
                  <c:v>7.5999999999999998E-2</c:v>
                </c:pt>
                <c:pt idx="50">
                  <c:v>8.5000000000000006E-2</c:v>
                </c:pt>
                <c:pt idx="51">
                  <c:v>9.6000000000000002E-2</c:v>
                </c:pt>
                <c:pt idx="52">
                  <c:v>0.111</c:v>
                </c:pt>
                <c:pt idx="53">
                  <c:v>0.127</c:v>
                </c:pt>
                <c:pt idx="54">
                  <c:v>0.14499999999999999</c:v>
                </c:pt>
                <c:pt idx="55">
                  <c:v>0.16400000000000001</c:v>
                </c:pt>
                <c:pt idx="56">
                  <c:v>0.20499999999999999</c:v>
                </c:pt>
                <c:pt idx="57">
                  <c:v>0.26200000000000001</c:v>
                </c:pt>
                <c:pt idx="58">
                  <c:v>0.32900000000000001</c:v>
                </c:pt>
                <c:pt idx="59">
                  <c:v>0.4</c:v>
                </c:pt>
                <c:pt idx="60">
                  <c:v>0.46</c:v>
                </c:pt>
                <c:pt idx="61">
                  <c:v>0.52700000000000002</c:v>
                </c:pt>
                <c:pt idx="62">
                  <c:v>0.57899999999999996</c:v>
                </c:pt>
                <c:pt idx="63">
                  <c:v>0.64800000000000002</c:v>
                </c:pt>
                <c:pt idx="64">
                  <c:v>0.745</c:v>
                </c:pt>
                <c:pt idx="65">
                  <c:v>0.86099999999999999</c:v>
                </c:pt>
                <c:pt idx="66">
                  <c:v>0.93700000000000006</c:v>
                </c:pt>
                <c:pt idx="67">
                  <c:v>0.995</c:v>
                </c:pt>
                <c:pt idx="68">
                  <c:v>1.016</c:v>
                </c:pt>
                <c:pt idx="69">
                  <c:v>1.036</c:v>
                </c:pt>
                <c:pt idx="70">
                  <c:v>1.042</c:v>
                </c:pt>
                <c:pt idx="71">
                  <c:v>1.0549999999999999</c:v>
                </c:pt>
                <c:pt idx="72">
                  <c:v>1.0620000000000001</c:v>
                </c:pt>
                <c:pt idx="73">
                  <c:v>1.07</c:v>
                </c:pt>
                <c:pt idx="74">
                  <c:v>1.0860000000000001</c:v>
                </c:pt>
                <c:pt idx="75">
                  <c:v>1.0940000000000001</c:v>
                </c:pt>
                <c:pt idx="76">
                  <c:v>1.0980000000000001</c:v>
                </c:pt>
                <c:pt idx="77">
                  <c:v>1.101</c:v>
                </c:pt>
                <c:pt idx="78">
                  <c:v>1.0960000000000001</c:v>
                </c:pt>
                <c:pt idx="79">
                  <c:v>1.0860000000000001</c:v>
                </c:pt>
                <c:pt idx="80">
                  <c:v>1.075</c:v>
                </c:pt>
                <c:pt idx="81">
                  <c:v>1.06</c:v>
                </c:pt>
                <c:pt idx="82">
                  <c:v>1.0409999999999999</c:v>
                </c:pt>
                <c:pt idx="83">
                  <c:v>1.022</c:v>
                </c:pt>
                <c:pt idx="84">
                  <c:v>0.997</c:v>
                </c:pt>
                <c:pt idx="85">
                  <c:v>0.97</c:v>
                </c:pt>
                <c:pt idx="86">
                  <c:v>0.94399999999999995</c:v>
                </c:pt>
                <c:pt idx="87">
                  <c:v>0.91300000000000003</c:v>
                </c:pt>
                <c:pt idx="88">
                  <c:v>0.88500000000000001</c:v>
                </c:pt>
                <c:pt idx="89">
                  <c:v>0.85599999999999998</c:v>
                </c:pt>
                <c:pt idx="90">
                  <c:v>0.82799999999999996</c:v>
                </c:pt>
                <c:pt idx="91">
                  <c:v>0.79800000000000004</c:v>
                </c:pt>
                <c:pt idx="92">
                  <c:v>0.76900000000000002</c:v>
                </c:pt>
                <c:pt idx="93">
                  <c:v>0.74099999999999999</c:v>
                </c:pt>
                <c:pt idx="94">
                  <c:v>0.71399999999999997</c:v>
                </c:pt>
                <c:pt idx="95">
                  <c:v>0.68899999999999995</c:v>
                </c:pt>
                <c:pt idx="96">
                  <c:v>0.66100000000000003</c:v>
                </c:pt>
                <c:pt idx="97">
                  <c:v>0.64800000000000002</c:v>
                </c:pt>
                <c:pt idx="98">
                  <c:v>0.61499999999999999</c:v>
                </c:pt>
                <c:pt idx="99">
                  <c:v>0.59199999999999997</c:v>
                </c:pt>
                <c:pt idx="100">
                  <c:v>0.57499999999999996</c:v>
                </c:pt>
                <c:pt idx="101">
                  <c:v>0.56200000000000006</c:v>
                </c:pt>
                <c:pt idx="102">
                  <c:v>0.54800000000000004</c:v>
                </c:pt>
                <c:pt idx="103">
                  <c:v>0.52900000000000003</c:v>
                </c:pt>
                <c:pt idx="104">
                  <c:v>0.51100000000000001</c:v>
                </c:pt>
                <c:pt idx="105">
                  <c:v>0.496</c:v>
                </c:pt>
                <c:pt idx="106">
                  <c:v>0.47899999999999998</c:v>
                </c:pt>
                <c:pt idx="107">
                  <c:v>0.46400000000000002</c:v>
                </c:pt>
                <c:pt idx="108">
                  <c:v>0.44900000000000001</c:v>
                </c:pt>
                <c:pt idx="109">
                  <c:v>0.435</c:v>
                </c:pt>
                <c:pt idx="110">
                  <c:v>0.42</c:v>
                </c:pt>
                <c:pt idx="111">
                  <c:v>0.40600000000000003</c:v>
                </c:pt>
                <c:pt idx="112">
                  <c:v>0.39300000000000002</c:v>
                </c:pt>
                <c:pt idx="113">
                  <c:v>0.38</c:v>
                </c:pt>
                <c:pt idx="114">
                  <c:v>0.36699999999999999</c:v>
                </c:pt>
                <c:pt idx="115">
                  <c:v>0.35499999999999998</c:v>
                </c:pt>
                <c:pt idx="116">
                  <c:v>0.34499999999999997</c:v>
                </c:pt>
                <c:pt idx="117">
                  <c:v>0.33400000000000002</c:v>
                </c:pt>
                <c:pt idx="118">
                  <c:v>0.32400000000000001</c:v>
                </c:pt>
                <c:pt idx="119">
                  <c:v>0.314</c:v>
                </c:pt>
                <c:pt idx="120">
                  <c:v>0.30499999999999999</c:v>
                </c:pt>
                <c:pt idx="121">
                  <c:v>0.29499999999999998</c:v>
                </c:pt>
                <c:pt idx="122">
                  <c:v>0.28599999999999998</c:v>
                </c:pt>
                <c:pt idx="123">
                  <c:v>0.27700000000000002</c:v>
                </c:pt>
                <c:pt idx="124">
                  <c:v>0.26800000000000002</c:v>
                </c:pt>
                <c:pt idx="125">
                  <c:v>0.26200000000000001</c:v>
                </c:pt>
                <c:pt idx="126">
                  <c:v>0.25600000000000001</c:v>
                </c:pt>
                <c:pt idx="127">
                  <c:v>0.248</c:v>
                </c:pt>
                <c:pt idx="128">
                  <c:v>0.24</c:v>
                </c:pt>
                <c:pt idx="129">
                  <c:v>0.23300000000000001</c:v>
                </c:pt>
                <c:pt idx="130">
                  <c:v>0.22600000000000001</c:v>
                </c:pt>
                <c:pt idx="131">
                  <c:v>0.219</c:v>
                </c:pt>
                <c:pt idx="132">
                  <c:v>0.21199999999999999</c:v>
                </c:pt>
                <c:pt idx="133">
                  <c:v>0.20499999999999999</c:v>
                </c:pt>
                <c:pt idx="134">
                  <c:v>0.19800000000000001</c:v>
                </c:pt>
                <c:pt idx="135">
                  <c:v>0.189</c:v>
                </c:pt>
                <c:pt idx="136">
                  <c:v>0.184</c:v>
                </c:pt>
                <c:pt idx="137">
                  <c:v>0.17799999999999999</c:v>
                </c:pt>
                <c:pt idx="138">
                  <c:v>0.17299999999999999</c:v>
                </c:pt>
                <c:pt idx="139">
                  <c:v>0.16700000000000001</c:v>
                </c:pt>
                <c:pt idx="140">
                  <c:v>0.16200000000000001</c:v>
                </c:pt>
                <c:pt idx="141">
                  <c:v>0.158</c:v>
                </c:pt>
                <c:pt idx="142">
                  <c:v>0.153</c:v>
                </c:pt>
                <c:pt idx="143">
                  <c:v>0.14799999999999999</c:v>
                </c:pt>
                <c:pt idx="144">
                  <c:v>0.14399999999999999</c:v>
                </c:pt>
                <c:pt idx="145">
                  <c:v>0.14000000000000001</c:v>
                </c:pt>
                <c:pt idx="146">
                  <c:v>0.13500000000000001</c:v>
                </c:pt>
                <c:pt idx="147">
                  <c:v>0.13100000000000001</c:v>
                </c:pt>
                <c:pt idx="148">
                  <c:v>0.128</c:v>
                </c:pt>
                <c:pt idx="149">
                  <c:v>0.124</c:v>
                </c:pt>
                <c:pt idx="150">
                  <c:v>0.122</c:v>
                </c:pt>
                <c:pt idx="151">
                  <c:v>0.121</c:v>
                </c:pt>
                <c:pt idx="152">
                  <c:v>0.122</c:v>
                </c:pt>
                <c:pt idx="153">
                  <c:v>0.11799999999999999</c:v>
                </c:pt>
                <c:pt idx="154">
                  <c:v>0.11</c:v>
                </c:pt>
                <c:pt idx="155">
                  <c:v>0.10299999999999999</c:v>
                </c:pt>
                <c:pt idx="156">
                  <c:v>9.8000000000000004E-2</c:v>
                </c:pt>
                <c:pt idx="157">
                  <c:v>0.106</c:v>
                </c:pt>
                <c:pt idx="158">
                  <c:v>0.11799999999999999</c:v>
                </c:pt>
                <c:pt idx="159">
                  <c:v>0.121</c:v>
                </c:pt>
                <c:pt idx="160">
                  <c:v>0.128</c:v>
                </c:pt>
                <c:pt idx="161">
                  <c:v>0.126</c:v>
                </c:pt>
                <c:pt idx="162">
                  <c:v>0.123</c:v>
                </c:pt>
                <c:pt idx="163">
                  <c:v>0.121</c:v>
                </c:pt>
                <c:pt idx="164">
                  <c:v>0.11799999999999999</c:v>
                </c:pt>
                <c:pt idx="165">
                  <c:v>0.115</c:v>
                </c:pt>
                <c:pt idx="166">
                  <c:v>0.112</c:v>
                </c:pt>
                <c:pt idx="167">
                  <c:v>0.11</c:v>
                </c:pt>
                <c:pt idx="168">
                  <c:v>0.107</c:v>
                </c:pt>
                <c:pt idx="169">
                  <c:v>0.105</c:v>
                </c:pt>
                <c:pt idx="170">
                  <c:v>0.10299999999999999</c:v>
                </c:pt>
                <c:pt idx="171">
                  <c:v>0.10100000000000001</c:v>
                </c:pt>
                <c:pt idx="172">
                  <c:v>9.9000000000000005E-2</c:v>
                </c:pt>
                <c:pt idx="173">
                  <c:v>9.7000000000000003E-2</c:v>
                </c:pt>
                <c:pt idx="174">
                  <c:v>9.6000000000000002E-2</c:v>
                </c:pt>
                <c:pt idx="175">
                  <c:v>9.4E-2</c:v>
                </c:pt>
                <c:pt idx="176">
                  <c:v>9.1999999999999998E-2</c:v>
                </c:pt>
                <c:pt idx="177">
                  <c:v>0.09</c:v>
                </c:pt>
                <c:pt idx="178">
                  <c:v>8.7999999999999995E-2</c:v>
                </c:pt>
                <c:pt idx="179">
                  <c:v>8.3000000000000004E-2</c:v>
                </c:pt>
                <c:pt idx="180">
                  <c:v>8.8999999999999996E-2</c:v>
                </c:pt>
                <c:pt idx="181">
                  <c:v>7.4999999999999997E-2</c:v>
                </c:pt>
                <c:pt idx="182">
                  <c:v>8.6999999999999994E-2</c:v>
                </c:pt>
                <c:pt idx="183">
                  <c:v>7.0999999999999994E-2</c:v>
                </c:pt>
                <c:pt idx="184">
                  <c:v>8.5000000000000006E-2</c:v>
                </c:pt>
                <c:pt idx="185">
                  <c:v>6.9000000000000006E-2</c:v>
                </c:pt>
                <c:pt idx="186">
                  <c:v>7.9000000000000001E-2</c:v>
                </c:pt>
                <c:pt idx="187">
                  <c:v>6.7000000000000004E-2</c:v>
                </c:pt>
                <c:pt idx="188">
                  <c:v>6.7000000000000004E-2</c:v>
                </c:pt>
                <c:pt idx="189">
                  <c:v>7.0999999999999994E-2</c:v>
                </c:pt>
                <c:pt idx="190">
                  <c:v>5.6000000000000001E-2</c:v>
                </c:pt>
                <c:pt idx="191">
                  <c:v>7.9000000000000001E-2</c:v>
                </c:pt>
                <c:pt idx="192">
                  <c:v>5.8000000000000003E-2</c:v>
                </c:pt>
                <c:pt idx="193">
                  <c:v>5.8000000000000003E-2</c:v>
                </c:pt>
                <c:pt idx="194">
                  <c:v>6.4000000000000001E-2</c:v>
                </c:pt>
                <c:pt idx="195">
                  <c:v>0.05</c:v>
                </c:pt>
                <c:pt idx="196">
                  <c:v>7.0000000000000007E-2</c:v>
                </c:pt>
                <c:pt idx="197">
                  <c:v>5.0999999999999997E-2</c:v>
                </c:pt>
                <c:pt idx="198">
                  <c:v>3.1E-2</c:v>
                </c:pt>
                <c:pt idx="199">
                  <c:v>4.3999999999999997E-2</c:v>
                </c:pt>
                <c:pt idx="200">
                  <c:v>3.3000000000000002E-2</c:v>
                </c:pt>
                <c:pt idx="201">
                  <c:v>5.1999999999999998E-2</c:v>
                </c:pt>
                <c:pt idx="202">
                  <c:v>0.04</c:v>
                </c:pt>
                <c:pt idx="203">
                  <c:v>3.9E-2</c:v>
                </c:pt>
                <c:pt idx="204">
                  <c:v>4.4999999999999998E-2</c:v>
                </c:pt>
                <c:pt idx="205">
                  <c:v>3.4000000000000002E-2</c:v>
                </c:pt>
                <c:pt idx="206">
                  <c:v>4.7E-2</c:v>
                </c:pt>
                <c:pt idx="207">
                  <c:v>3.5999999999999997E-2</c:v>
                </c:pt>
                <c:pt idx="208">
                  <c:v>3.5999999999999997E-2</c:v>
                </c:pt>
                <c:pt idx="209">
                  <c:v>0.04</c:v>
                </c:pt>
                <c:pt idx="210">
                  <c:v>3.3000000000000002E-2</c:v>
                </c:pt>
                <c:pt idx="211">
                  <c:v>3.9E-2</c:v>
                </c:pt>
                <c:pt idx="212">
                  <c:v>3.5000000000000003E-2</c:v>
                </c:pt>
                <c:pt idx="213">
                  <c:v>3.4000000000000002E-2</c:v>
                </c:pt>
                <c:pt idx="214">
                  <c:v>3.4000000000000002E-2</c:v>
                </c:pt>
                <c:pt idx="215">
                  <c:v>3.3000000000000002E-2</c:v>
                </c:pt>
                <c:pt idx="216">
                  <c:v>3.3000000000000002E-2</c:v>
                </c:pt>
                <c:pt idx="217">
                  <c:v>3.2000000000000001E-2</c:v>
                </c:pt>
                <c:pt idx="218">
                  <c:v>3.2000000000000001E-2</c:v>
                </c:pt>
                <c:pt idx="219">
                  <c:v>3.1E-2</c:v>
                </c:pt>
                <c:pt idx="220">
                  <c:v>3.1E-2</c:v>
                </c:pt>
                <c:pt idx="221">
                  <c:v>0.03</c:v>
                </c:pt>
                <c:pt idx="222">
                  <c:v>2.9000000000000001E-2</c:v>
                </c:pt>
                <c:pt idx="223">
                  <c:v>2.9000000000000001E-2</c:v>
                </c:pt>
                <c:pt idx="224">
                  <c:v>2.9000000000000001E-2</c:v>
                </c:pt>
                <c:pt idx="225">
                  <c:v>2.8000000000000001E-2</c:v>
                </c:pt>
                <c:pt idx="226">
                  <c:v>2.7E-2</c:v>
                </c:pt>
                <c:pt idx="227">
                  <c:v>2.7E-2</c:v>
                </c:pt>
                <c:pt idx="228">
                  <c:v>2.5999999999999999E-2</c:v>
                </c:pt>
                <c:pt idx="229">
                  <c:v>2.5999999999999999E-2</c:v>
                </c:pt>
                <c:pt idx="230">
                  <c:v>2.5999999999999999E-2</c:v>
                </c:pt>
                <c:pt idx="231">
                  <c:v>2.5000000000000001E-2</c:v>
                </c:pt>
                <c:pt idx="232">
                  <c:v>2.5000000000000001E-2</c:v>
                </c:pt>
                <c:pt idx="233">
                  <c:v>2.4E-2</c:v>
                </c:pt>
                <c:pt idx="234">
                  <c:v>2.3E-2</c:v>
                </c:pt>
                <c:pt idx="235">
                  <c:v>1.9E-2</c:v>
                </c:pt>
                <c:pt idx="236">
                  <c:v>2.1000000000000001E-2</c:v>
                </c:pt>
                <c:pt idx="237">
                  <c:v>2.3E-2</c:v>
                </c:pt>
                <c:pt idx="238">
                  <c:v>2.4E-2</c:v>
                </c:pt>
                <c:pt idx="239">
                  <c:v>1.9E-2</c:v>
                </c:pt>
                <c:pt idx="240">
                  <c:v>0.02</c:v>
                </c:pt>
                <c:pt idx="241">
                  <c:v>2.1999999999999999E-2</c:v>
                </c:pt>
                <c:pt idx="242">
                  <c:v>2.1999999999999999E-2</c:v>
                </c:pt>
                <c:pt idx="243">
                  <c:v>1.7000000000000001E-2</c:v>
                </c:pt>
                <c:pt idx="244">
                  <c:v>2.1000000000000001E-2</c:v>
                </c:pt>
                <c:pt idx="245">
                  <c:v>0.02</c:v>
                </c:pt>
                <c:pt idx="246">
                  <c:v>1.6E-2</c:v>
                </c:pt>
                <c:pt idx="247">
                  <c:v>2.1000000000000001E-2</c:v>
                </c:pt>
                <c:pt idx="248">
                  <c:v>1.9E-2</c:v>
                </c:pt>
                <c:pt idx="249">
                  <c:v>1.6E-2</c:v>
                </c:pt>
                <c:pt idx="250">
                  <c:v>0.02</c:v>
                </c:pt>
                <c:pt idx="251">
                  <c:v>1.7000000000000001E-2</c:v>
                </c:pt>
                <c:pt idx="252">
                  <c:v>1.6E-2</c:v>
                </c:pt>
                <c:pt idx="253">
                  <c:v>1.9E-2</c:v>
                </c:pt>
                <c:pt idx="254">
                  <c:v>1.4999999999999999E-2</c:v>
                </c:pt>
                <c:pt idx="255">
                  <c:v>1.9E-2</c:v>
                </c:pt>
                <c:pt idx="256">
                  <c:v>1.6E-2</c:v>
                </c:pt>
                <c:pt idx="257">
                  <c:v>1.4999999999999999E-2</c:v>
                </c:pt>
                <c:pt idx="258">
                  <c:v>1.7999999999999999E-2</c:v>
                </c:pt>
                <c:pt idx="259">
                  <c:v>1.4E-2</c:v>
                </c:pt>
                <c:pt idx="260">
                  <c:v>1.7999999999999999E-2</c:v>
                </c:pt>
                <c:pt idx="261">
                  <c:v>1.6E-2</c:v>
                </c:pt>
                <c:pt idx="262">
                  <c:v>1.2999999999999999E-2</c:v>
                </c:pt>
                <c:pt idx="263">
                  <c:v>1.7000000000000001E-2</c:v>
                </c:pt>
                <c:pt idx="264">
                  <c:v>1.6E-2</c:v>
                </c:pt>
                <c:pt idx="265">
                  <c:v>1.2E-2</c:v>
                </c:pt>
                <c:pt idx="266">
                  <c:v>1.7000000000000001E-2</c:v>
                </c:pt>
                <c:pt idx="267">
                  <c:v>1.6E-2</c:v>
                </c:pt>
                <c:pt idx="268">
                  <c:v>1.2E-2</c:v>
                </c:pt>
                <c:pt idx="269">
                  <c:v>1.4E-2</c:v>
                </c:pt>
                <c:pt idx="270">
                  <c:v>1.6E-2</c:v>
                </c:pt>
                <c:pt idx="271">
                  <c:v>1.2999999999999999E-2</c:v>
                </c:pt>
                <c:pt idx="272">
                  <c:v>1.2999999999999999E-2</c:v>
                </c:pt>
                <c:pt idx="273">
                  <c:v>1.4999999999999999E-2</c:v>
                </c:pt>
                <c:pt idx="274">
                  <c:v>1.2999999999999999E-2</c:v>
                </c:pt>
                <c:pt idx="275">
                  <c:v>1.2E-2</c:v>
                </c:pt>
                <c:pt idx="276">
                  <c:v>1.4999999999999999E-2</c:v>
                </c:pt>
                <c:pt idx="277">
                  <c:v>1.4E-2</c:v>
                </c:pt>
                <c:pt idx="278">
                  <c:v>1.0999999999999999E-2</c:v>
                </c:pt>
                <c:pt idx="279">
                  <c:v>1.2E-2</c:v>
                </c:pt>
                <c:pt idx="280">
                  <c:v>1.4E-2</c:v>
                </c:pt>
                <c:pt idx="281">
                  <c:v>1.2E-2</c:v>
                </c:pt>
                <c:pt idx="282">
                  <c:v>1.0999999999999999E-2</c:v>
                </c:pt>
                <c:pt idx="283">
                  <c:v>1.2999999999999999E-2</c:v>
                </c:pt>
                <c:pt idx="284">
                  <c:v>1.4E-2</c:v>
                </c:pt>
                <c:pt idx="285">
                  <c:v>1.0999999999999999E-2</c:v>
                </c:pt>
                <c:pt idx="286">
                  <c:v>1.0999999999999999E-2</c:v>
                </c:pt>
                <c:pt idx="287">
                  <c:v>1.2999999999999999E-2</c:v>
                </c:pt>
                <c:pt idx="288">
                  <c:v>1.2999999999999999E-2</c:v>
                </c:pt>
                <c:pt idx="289">
                  <c:v>0.01</c:v>
                </c:pt>
                <c:pt idx="290">
                  <c:v>1.0999999999999999E-2</c:v>
                </c:pt>
                <c:pt idx="291">
                  <c:v>1.2999999999999999E-2</c:v>
                </c:pt>
                <c:pt idx="292">
                  <c:v>1.0999999999999999E-2</c:v>
                </c:pt>
                <c:pt idx="293">
                  <c:v>0.01</c:v>
                </c:pt>
                <c:pt idx="294">
                  <c:v>1.0999999999999999E-2</c:v>
                </c:pt>
                <c:pt idx="295">
                  <c:v>1.2999999999999999E-2</c:v>
                </c:pt>
                <c:pt idx="296">
                  <c:v>0.01</c:v>
                </c:pt>
                <c:pt idx="297">
                  <c:v>0.01</c:v>
                </c:pt>
                <c:pt idx="298">
                  <c:v>0.01</c:v>
                </c:pt>
                <c:pt idx="299">
                  <c:v>0.01</c:v>
                </c:pt>
                <c:pt idx="300">
                  <c:v>1.2E-2</c:v>
                </c:pt>
                <c:pt idx="301">
                  <c:v>1.0999999999999999E-2</c:v>
                </c:pt>
                <c:pt idx="302">
                  <c:v>8.9999999999999993E-3</c:v>
                </c:pt>
                <c:pt idx="303">
                  <c:v>8.9999999999999993E-3</c:v>
                </c:pt>
                <c:pt idx="304">
                  <c:v>8.9999999999999993E-3</c:v>
                </c:pt>
                <c:pt idx="305">
                  <c:v>0.01</c:v>
                </c:pt>
                <c:pt idx="306">
                  <c:v>0.01</c:v>
                </c:pt>
                <c:pt idx="307">
                  <c:v>0.01</c:v>
                </c:pt>
                <c:pt idx="308">
                  <c:v>0.01</c:v>
                </c:pt>
                <c:pt idx="309">
                  <c:v>0.01</c:v>
                </c:pt>
                <c:pt idx="310">
                  <c:v>0.01</c:v>
                </c:pt>
                <c:pt idx="311">
                  <c:v>8.9999999999999993E-3</c:v>
                </c:pt>
                <c:pt idx="312">
                  <c:v>8.9999999999999993E-3</c:v>
                </c:pt>
                <c:pt idx="313">
                  <c:v>8.9999999999999993E-3</c:v>
                </c:pt>
                <c:pt idx="314">
                  <c:v>8.9999999999999993E-3</c:v>
                </c:pt>
                <c:pt idx="315">
                  <c:v>8.9999999999999993E-3</c:v>
                </c:pt>
                <c:pt idx="316">
                  <c:v>8.9999999999999993E-3</c:v>
                </c:pt>
                <c:pt idx="317">
                  <c:v>8.9999999999999993E-3</c:v>
                </c:pt>
                <c:pt idx="318">
                  <c:v>8.9999999999999993E-3</c:v>
                </c:pt>
                <c:pt idx="319">
                  <c:v>8.9999999999999993E-3</c:v>
                </c:pt>
                <c:pt idx="320">
                  <c:v>8.9999999999999993E-3</c:v>
                </c:pt>
                <c:pt idx="321">
                  <c:v>8.9999999999999993E-3</c:v>
                </c:pt>
                <c:pt idx="322">
                  <c:v>8.9999999999999993E-3</c:v>
                </c:pt>
                <c:pt idx="323">
                  <c:v>8.9999999999999993E-3</c:v>
                </c:pt>
                <c:pt idx="324">
                  <c:v>8.9999999999999993E-3</c:v>
                </c:pt>
                <c:pt idx="325">
                  <c:v>8.0000000000000002E-3</c:v>
                </c:pt>
                <c:pt idx="326">
                  <c:v>8.0000000000000002E-3</c:v>
                </c:pt>
                <c:pt idx="327">
                  <c:v>8.0000000000000002E-3</c:v>
                </c:pt>
                <c:pt idx="328">
                  <c:v>8.0000000000000002E-3</c:v>
                </c:pt>
                <c:pt idx="329">
                  <c:v>8.0000000000000002E-3</c:v>
                </c:pt>
                <c:pt idx="330">
                  <c:v>8.0000000000000002E-3</c:v>
                </c:pt>
                <c:pt idx="331">
                  <c:v>8.0000000000000002E-3</c:v>
                </c:pt>
                <c:pt idx="332">
                  <c:v>8.0000000000000002E-3</c:v>
                </c:pt>
                <c:pt idx="333">
                  <c:v>8.0000000000000002E-3</c:v>
                </c:pt>
                <c:pt idx="334">
                  <c:v>8.0000000000000002E-3</c:v>
                </c:pt>
                <c:pt idx="335">
                  <c:v>7.0000000000000001E-3</c:v>
                </c:pt>
                <c:pt idx="336">
                  <c:v>7.0000000000000001E-3</c:v>
                </c:pt>
                <c:pt idx="337">
                  <c:v>8.0000000000000002E-3</c:v>
                </c:pt>
                <c:pt idx="338">
                  <c:v>8.0000000000000002E-3</c:v>
                </c:pt>
                <c:pt idx="339">
                  <c:v>8.9999999999999993E-3</c:v>
                </c:pt>
                <c:pt idx="340">
                  <c:v>8.0000000000000002E-3</c:v>
                </c:pt>
                <c:pt idx="341">
                  <c:v>8.0000000000000002E-3</c:v>
                </c:pt>
                <c:pt idx="342">
                  <c:v>8.0000000000000002E-3</c:v>
                </c:pt>
                <c:pt idx="343">
                  <c:v>8.0000000000000002E-3</c:v>
                </c:pt>
                <c:pt idx="344">
                  <c:v>8.0000000000000002E-3</c:v>
                </c:pt>
                <c:pt idx="345">
                  <c:v>8.9999999999999993E-3</c:v>
                </c:pt>
                <c:pt idx="346">
                  <c:v>8.0000000000000002E-3</c:v>
                </c:pt>
                <c:pt idx="347">
                  <c:v>7.0000000000000001E-3</c:v>
                </c:pt>
                <c:pt idx="348">
                  <c:v>5.0000000000000001E-3</c:v>
                </c:pt>
                <c:pt idx="349">
                  <c:v>6.0000000000000001E-3</c:v>
                </c:pt>
                <c:pt idx="350">
                  <c:v>6.0000000000000001E-3</c:v>
                </c:pt>
                <c:pt idx="351">
                  <c:v>7.0000000000000001E-3</c:v>
                </c:pt>
                <c:pt idx="352">
                  <c:v>8.0000000000000002E-3</c:v>
                </c:pt>
                <c:pt idx="353">
                  <c:v>8.9999999999999993E-3</c:v>
                </c:pt>
                <c:pt idx="354">
                  <c:v>8.9999999999999993E-3</c:v>
                </c:pt>
                <c:pt idx="355">
                  <c:v>7.0000000000000001E-3</c:v>
                </c:pt>
                <c:pt idx="356">
                  <c:v>6.0000000000000001E-3</c:v>
                </c:pt>
                <c:pt idx="357">
                  <c:v>6.0000000000000001E-3</c:v>
                </c:pt>
                <c:pt idx="358">
                  <c:v>6.0000000000000001E-3</c:v>
                </c:pt>
                <c:pt idx="359">
                  <c:v>5.0000000000000001E-3</c:v>
                </c:pt>
                <c:pt idx="360">
                  <c:v>5.0000000000000001E-3</c:v>
                </c:pt>
                <c:pt idx="361">
                  <c:v>5.0000000000000001E-3</c:v>
                </c:pt>
                <c:pt idx="362">
                  <c:v>5.0000000000000001E-3</c:v>
                </c:pt>
                <c:pt idx="363">
                  <c:v>5.0000000000000001E-3</c:v>
                </c:pt>
                <c:pt idx="364">
                  <c:v>5.0000000000000001E-3</c:v>
                </c:pt>
                <c:pt idx="365">
                  <c:v>5.0000000000000001E-3</c:v>
                </c:pt>
                <c:pt idx="366">
                  <c:v>5.0000000000000001E-3</c:v>
                </c:pt>
                <c:pt idx="367">
                  <c:v>5.0000000000000001E-3</c:v>
                </c:pt>
                <c:pt idx="368">
                  <c:v>5.0000000000000001E-3</c:v>
                </c:pt>
                <c:pt idx="369">
                  <c:v>5.0000000000000001E-3</c:v>
                </c:pt>
                <c:pt idx="370">
                  <c:v>5.0000000000000001E-3</c:v>
                </c:pt>
                <c:pt idx="371">
                  <c:v>5.0000000000000001E-3</c:v>
                </c:pt>
                <c:pt idx="372">
                  <c:v>5.0000000000000001E-3</c:v>
                </c:pt>
                <c:pt idx="373">
                  <c:v>5.0000000000000001E-3</c:v>
                </c:pt>
                <c:pt idx="374">
                  <c:v>5.0000000000000001E-3</c:v>
                </c:pt>
                <c:pt idx="375">
                  <c:v>5.0000000000000001E-3</c:v>
                </c:pt>
                <c:pt idx="376">
                  <c:v>5.0000000000000001E-3</c:v>
                </c:pt>
                <c:pt idx="377">
                  <c:v>5.0000000000000001E-3</c:v>
                </c:pt>
                <c:pt idx="378">
                  <c:v>5.0000000000000001E-3</c:v>
                </c:pt>
                <c:pt idx="379">
                  <c:v>5.0000000000000001E-3</c:v>
                </c:pt>
                <c:pt idx="380">
                  <c:v>4.0000000000000001E-3</c:v>
                </c:pt>
                <c:pt idx="381">
                  <c:v>4.0000000000000001E-3</c:v>
                </c:pt>
                <c:pt idx="382">
                  <c:v>4.0000000000000001E-3</c:v>
                </c:pt>
                <c:pt idx="383">
                  <c:v>4.0000000000000001E-3</c:v>
                </c:pt>
                <c:pt idx="384">
                  <c:v>4.0000000000000001E-3</c:v>
                </c:pt>
                <c:pt idx="385">
                  <c:v>4.0000000000000001E-3</c:v>
                </c:pt>
                <c:pt idx="386">
                  <c:v>4.0000000000000001E-3</c:v>
                </c:pt>
                <c:pt idx="387">
                  <c:v>4.0000000000000001E-3</c:v>
                </c:pt>
                <c:pt idx="388">
                  <c:v>4.0000000000000001E-3</c:v>
                </c:pt>
                <c:pt idx="389">
                  <c:v>4.0000000000000001E-3</c:v>
                </c:pt>
                <c:pt idx="390">
                  <c:v>4.0000000000000001E-3</c:v>
                </c:pt>
                <c:pt idx="391">
                  <c:v>4.0000000000000001E-3</c:v>
                </c:pt>
                <c:pt idx="392">
                  <c:v>4.0000000000000001E-3</c:v>
                </c:pt>
                <c:pt idx="393">
                  <c:v>4.0000000000000001E-3</c:v>
                </c:pt>
                <c:pt idx="394">
                  <c:v>4.0000000000000001E-3</c:v>
                </c:pt>
                <c:pt idx="395">
                  <c:v>4.0000000000000001E-3</c:v>
                </c:pt>
                <c:pt idx="396">
                  <c:v>4.0000000000000001E-3</c:v>
                </c:pt>
                <c:pt idx="397">
                  <c:v>4.0000000000000001E-3</c:v>
                </c:pt>
                <c:pt idx="398">
                  <c:v>4.0000000000000001E-3</c:v>
                </c:pt>
                <c:pt idx="399">
                  <c:v>4.0000000000000001E-3</c:v>
                </c:pt>
                <c:pt idx="400">
                  <c:v>4.0000000000000001E-3</c:v>
                </c:pt>
                <c:pt idx="401">
                  <c:v>4.0000000000000001E-3</c:v>
                </c:pt>
                <c:pt idx="402">
                  <c:v>4.0000000000000001E-3</c:v>
                </c:pt>
                <c:pt idx="403">
                  <c:v>4.0000000000000001E-3</c:v>
                </c:pt>
                <c:pt idx="404">
                  <c:v>4.0000000000000001E-3</c:v>
                </c:pt>
                <c:pt idx="405">
                  <c:v>4.0000000000000001E-3</c:v>
                </c:pt>
                <c:pt idx="406">
                  <c:v>4.0000000000000001E-3</c:v>
                </c:pt>
                <c:pt idx="407">
                  <c:v>4.0000000000000001E-3</c:v>
                </c:pt>
                <c:pt idx="408">
                  <c:v>4.0000000000000001E-3</c:v>
                </c:pt>
                <c:pt idx="409">
                  <c:v>4.0000000000000001E-3</c:v>
                </c:pt>
                <c:pt idx="410">
                  <c:v>4.0000000000000001E-3</c:v>
                </c:pt>
                <c:pt idx="411">
                  <c:v>4.0000000000000001E-3</c:v>
                </c:pt>
                <c:pt idx="412">
                  <c:v>4.0000000000000001E-3</c:v>
                </c:pt>
                <c:pt idx="413">
                  <c:v>4.0000000000000001E-3</c:v>
                </c:pt>
                <c:pt idx="414">
                  <c:v>4.0000000000000001E-3</c:v>
                </c:pt>
                <c:pt idx="415">
                  <c:v>4.0000000000000001E-3</c:v>
                </c:pt>
                <c:pt idx="416">
                  <c:v>4.0000000000000001E-3</c:v>
                </c:pt>
                <c:pt idx="417">
                  <c:v>4.0000000000000001E-3</c:v>
                </c:pt>
                <c:pt idx="418">
                  <c:v>4.0000000000000001E-3</c:v>
                </c:pt>
                <c:pt idx="419">
                  <c:v>3.0000000000000001E-3</c:v>
                </c:pt>
                <c:pt idx="420">
                  <c:v>3.0000000000000001E-3</c:v>
                </c:pt>
                <c:pt idx="421">
                  <c:v>3.0000000000000001E-3</c:v>
                </c:pt>
                <c:pt idx="422">
                  <c:v>3.0000000000000001E-3</c:v>
                </c:pt>
                <c:pt idx="423">
                  <c:v>3.0000000000000001E-3</c:v>
                </c:pt>
                <c:pt idx="424">
                  <c:v>3.0000000000000001E-3</c:v>
                </c:pt>
                <c:pt idx="425">
                  <c:v>3.0000000000000001E-3</c:v>
                </c:pt>
                <c:pt idx="426">
                  <c:v>3.0000000000000001E-3</c:v>
                </c:pt>
                <c:pt idx="427">
                  <c:v>3.0000000000000001E-3</c:v>
                </c:pt>
                <c:pt idx="428">
                  <c:v>3.0000000000000001E-3</c:v>
                </c:pt>
                <c:pt idx="429">
                  <c:v>3.0000000000000001E-3</c:v>
                </c:pt>
                <c:pt idx="430">
                  <c:v>3.0000000000000001E-3</c:v>
                </c:pt>
                <c:pt idx="431">
                  <c:v>3.0000000000000001E-3</c:v>
                </c:pt>
                <c:pt idx="432">
                  <c:v>3.0000000000000001E-3</c:v>
                </c:pt>
                <c:pt idx="433">
                  <c:v>3.0000000000000001E-3</c:v>
                </c:pt>
                <c:pt idx="434">
                  <c:v>3.0000000000000001E-3</c:v>
                </c:pt>
                <c:pt idx="435">
                  <c:v>4.0000000000000001E-3</c:v>
                </c:pt>
                <c:pt idx="436">
                  <c:v>5.0000000000000001E-3</c:v>
                </c:pt>
                <c:pt idx="437">
                  <c:v>6.0000000000000001E-3</c:v>
                </c:pt>
                <c:pt idx="438">
                  <c:v>4.0000000000000001E-3</c:v>
                </c:pt>
                <c:pt idx="439">
                  <c:v>4.0000000000000001E-3</c:v>
                </c:pt>
                <c:pt idx="440">
                  <c:v>3.0000000000000001E-3</c:v>
                </c:pt>
                <c:pt idx="441">
                  <c:v>3.0000000000000001E-3</c:v>
                </c:pt>
                <c:pt idx="442">
                  <c:v>4.0000000000000001E-3</c:v>
                </c:pt>
                <c:pt idx="443">
                  <c:v>5.0000000000000001E-3</c:v>
                </c:pt>
                <c:pt idx="444">
                  <c:v>4.0000000000000001E-3</c:v>
                </c:pt>
                <c:pt idx="445">
                  <c:v>4.0000000000000001E-3</c:v>
                </c:pt>
                <c:pt idx="446">
                  <c:v>3.0000000000000001E-3</c:v>
                </c:pt>
                <c:pt idx="447">
                  <c:v>3.0000000000000001E-3</c:v>
                </c:pt>
                <c:pt idx="448">
                  <c:v>4.0000000000000001E-3</c:v>
                </c:pt>
                <c:pt idx="449">
                  <c:v>4.0000000000000001E-3</c:v>
                </c:pt>
                <c:pt idx="450">
                  <c:v>3.0000000000000001E-3</c:v>
                </c:pt>
                <c:pt idx="451">
                  <c:v>3.0000000000000001E-3</c:v>
                </c:pt>
                <c:pt idx="452">
                  <c:v>4.0000000000000001E-3</c:v>
                </c:pt>
                <c:pt idx="453">
                  <c:v>5.0000000000000001E-3</c:v>
                </c:pt>
                <c:pt idx="454">
                  <c:v>3.0000000000000001E-3</c:v>
                </c:pt>
                <c:pt idx="455">
                  <c:v>3.0000000000000001E-3</c:v>
                </c:pt>
                <c:pt idx="456">
                  <c:v>3.0000000000000001E-3</c:v>
                </c:pt>
                <c:pt idx="457">
                  <c:v>5.0000000000000001E-3</c:v>
                </c:pt>
                <c:pt idx="458">
                  <c:v>3.0000000000000001E-3</c:v>
                </c:pt>
                <c:pt idx="459">
                  <c:v>3.0000000000000001E-3</c:v>
                </c:pt>
                <c:pt idx="460">
                  <c:v>4.0000000000000001E-3</c:v>
                </c:pt>
                <c:pt idx="461">
                  <c:v>4.0000000000000001E-3</c:v>
                </c:pt>
                <c:pt idx="462">
                  <c:v>3.0000000000000001E-3</c:v>
                </c:pt>
                <c:pt idx="463">
                  <c:v>3.0000000000000001E-3</c:v>
                </c:pt>
                <c:pt idx="464">
                  <c:v>4.0000000000000001E-3</c:v>
                </c:pt>
                <c:pt idx="465">
                  <c:v>3.0000000000000001E-3</c:v>
                </c:pt>
                <c:pt idx="466">
                  <c:v>3.0000000000000001E-3</c:v>
                </c:pt>
                <c:pt idx="467">
                  <c:v>4.0000000000000001E-3</c:v>
                </c:pt>
                <c:pt idx="468">
                  <c:v>3.0000000000000001E-3</c:v>
                </c:pt>
                <c:pt idx="469">
                  <c:v>3.0000000000000001E-3</c:v>
                </c:pt>
                <c:pt idx="470">
                  <c:v>3.0000000000000001E-3</c:v>
                </c:pt>
                <c:pt idx="471">
                  <c:v>3.0000000000000001E-3</c:v>
                </c:pt>
                <c:pt idx="472">
                  <c:v>3.0000000000000001E-3</c:v>
                </c:pt>
                <c:pt idx="473">
                  <c:v>3.0000000000000001E-3</c:v>
                </c:pt>
                <c:pt idx="474">
                  <c:v>3.0000000000000001E-3</c:v>
                </c:pt>
                <c:pt idx="475">
                  <c:v>3.0000000000000001E-3</c:v>
                </c:pt>
                <c:pt idx="476">
                  <c:v>3.0000000000000001E-3</c:v>
                </c:pt>
                <c:pt idx="477">
                  <c:v>3.0000000000000001E-3</c:v>
                </c:pt>
                <c:pt idx="478">
                  <c:v>3.0000000000000001E-3</c:v>
                </c:pt>
                <c:pt idx="479">
                  <c:v>3.0000000000000001E-3</c:v>
                </c:pt>
                <c:pt idx="480">
                  <c:v>3.0000000000000001E-3</c:v>
                </c:pt>
                <c:pt idx="481">
                  <c:v>3.0000000000000001E-3</c:v>
                </c:pt>
                <c:pt idx="482">
                  <c:v>3.0000000000000001E-3</c:v>
                </c:pt>
                <c:pt idx="483">
                  <c:v>3.0000000000000001E-3</c:v>
                </c:pt>
                <c:pt idx="484">
                  <c:v>3.0000000000000001E-3</c:v>
                </c:pt>
                <c:pt idx="485">
                  <c:v>3.0000000000000001E-3</c:v>
                </c:pt>
                <c:pt idx="486">
                  <c:v>3.0000000000000001E-3</c:v>
                </c:pt>
                <c:pt idx="487">
                  <c:v>3.0000000000000001E-3</c:v>
                </c:pt>
                <c:pt idx="488">
                  <c:v>3.0000000000000001E-3</c:v>
                </c:pt>
                <c:pt idx="489">
                  <c:v>3.0000000000000001E-3</c:v>
                </c:pt>
                <c:pt idx="490">
                  <c:v>3.0000000000000001E-3</c:v>
                </c:pt>
                <c:pt idx="491">
                  <c:v>3.0000000000000001E-3</c:v>
                </c:pt>
                <c:pt idx="492">
                  <c:v>3.0000000000000001E-3</c:v>
                </c:pt>
                <c:pt idx="493">
                  <c:v>3.0000000000000001E-3</c:v>
                </c:pt>
                <c:pt idx="494">
                  <c:v>3.0000000000000001E-3</c:v>
                </c:pt>
                <c:pt idx="495">
                  <c:v>3.0000000000000001E-3</c:v>
                </c:pt>
                <c:pt idx="496">
                  <c:v>3.0000000000000001E-3</c:v>
                </c:pt>
                <c:pt idx="497">
                  <c:v>3.0000000000000001E-3</c:v>
                </c:pt>
                <c:pt idx="498">
                  <c:v>3.0000000000000001E-3</c:v>
                </c:pt>
                <c:pt idx="499">
                  <c:v>3.0000000000000001E-3</c:v>
                </c:pt>
                <c:pt idx="500">
                  <c:v>3.0000000000000001E-3</c:v>
                </c:pt>
                <c:pt idx="501">
                  <c:v>3.0000000000000001E-3</c:v>
                </c:pt>
                <c:pt idx="502">
                  <c:v>3.0000000000000001E-3</c:v>
                </c:pt>
                <c:pt idx="503">
                  <c:v>3.0000000000000001E-3</c:v>
                </c:pt>
                <c:pt idx="504">
                  <c:v>3.0000000000000001E-3</c:v>
                </c:pt>
                <c:pt idx="505">
                  <c:v>3.0000000000000001E-3</c:v>
                </c:pt>
                <c:pt idx="506">
                  <c:v>3.0000000000000001E-3</c:v>
                </c:pt>
                <c:pt idx="507">
                  <c:v>3.0000000000000001E-3</c:v>
                </c:pt>
                <c:pt idx="508">
                  <c:v>3.0000000000000001E-3</c:v>
                </c:pt>
                <c:pt idx="509">
                  <c:v>3.0000000000000001E-3</c:v>
                </c:pt>
                <c:pt idx="510">
                  <c:v>3.0000000000000001E-3</c:v>
                </c:pt>
                <c:pt idx="511">
                  <c:v>3.0000000000000001E-3</c:v>
                </c:pt>
                <c:pt idx="512">
                  <c:v>3.0000000000000001E-3</c:v>
                </c:pt>
                <c:pt idx="513">
                  <c:v>3.0000000000000001E-3</c:v>
                </c:pt>
                <c:pt idx="514">
                  <c:v>3.0000000000000001E-3</c:v>
                </c:pt>
                <c:pt idx="515">
                  <c:v>3.0000000000000001E-3</c:v>
                </c:pt>
                <c:pt idx="516">
                  <c:v>3.0000000000000001E-3</c:v>
                </c:pt>
                <c:pt idx="517">
                  <c:v>3.0000000000000001E-3</c:v>
                </c:pt>
                <c:pt idx="518">
                  <c:v>3.0000000000000001E-3</c:v>
                </c:pt>
                <c:pt idx="519">
                  <c:v>3.0000000000000001E-3</c:v>
                </c:pt>
                <c:pt idx="520">
                  <c:v>3.0000000000000001E-3</c:v>
                </c:pt>
                <c:pt idx="521">
                  <c:v>3.0000000000000001E-3</c:v>
                </c:pt>
                <c:pt idx="522">
                  <c:v>3.0000000000000001E-3</c:v>
                </c:pt>
                <c:pt idx="523">
                  <c:v>3.0000000000000001E-3</c:v>
                </c:pt>
                <c:pt idx="524">
                  <c:v>3.0000000000000001E-3</c:v>
                </c:pt>
                <c:pt idx="525">
                  <c:v>3.0000000000000001E-3</c:v>
                </c:pt>
                <c:pt idx="526">
                  <c:v>3.0000000000000001E-3</c:v>
                </c:pt>
                <c:pt idx="527">
                  <c:v>3.0000000000000001E-3</c:v>
                </c:pt>
                <c:pt idx="528">
                  <c:v>3.0000000000000001E-3</c:v>
                </c:pt>
                <c:pt idx="529">
                  <c:v>3.0000000000000001E-3</c:v>
                </c:pt>
                <c:pt idx="530">
                  <c:v>3.0000000000000001E-3</c:v>
                </c:pt>
                <c:pt idx="531">
                  <c:v>3.0000000000000001E-3</c:v>
                </c:pt>
                <c:pt idx="532">
                  <c:v>3.0000000000000001E-3</c:v>
                </c:pt>
                <c:pt idx="533">
                  <c:v>2E-3</c:v>
                </c:pt>
                <c:pt idx="534">
                  <c:v>2E-3</c:v>
                </c:pt>
                <c:pt idx="535">
                  <c:v>2E-3</c:v>
                </c:pt>
                <c:pt idx="536">
                  <c:v>2E-3</c:v>
                </c:pt>
                <c:pt idx="537">
                  <c:v>2E-3</c:v>
                </c:pt>
                <c:pt idx="538">
                  <c:v>2E-3</c:v>
                </c:pt>
                <c:pt idx="539">
                  <c:v>2E-3</c:v>
                </c:pt>
                <c:pt idx="540">
                  <c:v>2E-3</c:v>
                </c:pt>
                <c:pt idx="541">
                  <c:v>2E-3</c:v>
                </c:pt>
                <c:pt idx="542">
                  <c:v>2E-3</c:v>
                </c:pt>
                <c:pt idx="543">
                  <c:v>2E-3</c:v>
                </c:pt>
                <c:pt idx="544">
                  <c:v>2E-3</c:v>
                </c:pt>
                <c:pt idx="545">
                  <c:v>2E-3</c:v>
                </c:pt>
                <c:pt idx="546">
                  <c:v>2E-3</c:v>
                </c:pt>
                <c:pt idx="547">
                  <c:v>2E-3</c:v>
                </c:pt>
                <c:pt idx="548">
                  <c:v>2E-3</c:v>
                </c:pt>
                <c:pt idx="549">
                  <c:v>2E-3</c:v>
                </c:pt>
                <c:pt idx="550">
                  <c:v>2E-3</c:v>
                </c:pt>
                <c:pt idx="551">
                  <c:v>2E-3</c:v>
                </c:pt>
                <c:pt idx="552">
                  <c:v>2E-3</c:v>
                </c:pt>
                <c:pt idx="553">
                  <c:v>2E-3</c:v>
                </c:pt>
                <c:pt idx="554">
                  <c:v>2E-3</c:v>
                </c:pt>
                <c:pt idx="555">
                  <c:v>2E-3</c:v>
                </c:pt>
                <c:pt idx="556">
                  <c:v>2E-3</c:v>
                </c:pt>
                <c:pt idx="557">
                  <c:v>2E-3</c:v>
                </c:pt>
                <c:pt idx="558">
                  <c:v>2E-3</c:v>
                </c:pt>
                <c:pt idx="559">
                  <c:v>2E-3</c:v>
                </c:pt>
                <c:pt idx="560">
                  <c:v>2E-3</c:v>
                </c:pt>
                <c:pt idx="561">
                  <c:v>2E-3</c:v>
                </c:pt>
                <c:pt idx="562">
                  <c:v>2E-3</c:v>
                </c:pt>
                <c:pt idx="563">
                  <c:v>2E-3</c:v>
                </c:pt>
                <c:pt idx="564">
                  <c:v>2E-3</c:v>
                </c:pt>
                <c:pt idx="565">
                  <c:v>2E-3</c:v>
                </c:pt>
                <c:pt idx="566">
                  <c:v>2E-3</c:v>
                </c:pt>
                <c:pt idx="567">
                  <c:v>2E-3</c:v>
                </c:pt>
                <c:pt idx="568">
                  <c:v>2E-3</c:v>
                </c:pt>
                <c:pt idx="569">
                  <c:v>2E-3</c:v>
                </c:pt>
                <c:pt idx="570">
                  <c:v>2E-3</c:v>
                </c:pt>
                <c:pt idx="571">
                  <c:v>2E-3</c:v>
                </c:pt>
                <c:pt idx="572">
                  <c:v>2E-3</c:v>
                </c:pt>
                <c:pt idx="573">
                  <c:v>2E-3</c:v>
                </c:pt>
                <c:pt idx="574">
                  <c:v>2E-3</c:v>
                </c:pt>
                <c:pt idx="575">
                  <c:v>2E-3</c:v>
                </c:pt>
                <c:pt idx="576">
                  <c:v>2E-3</c:v>
                </c:pt>
                <c:pt idx="577">
                  <c:v>2E-3</c:v>
                </c:pt>
                <c:pt idx="578">
                  <c:v>2E-3</c:v>
                </c:pt>
                <c:pt idx="579">
                  <c:v>2E-3</c:v>
                </c:pt>
                <c:pt idx="580">
                  <c:v>2E-3</c:v>
                </c:pt>
                <c:pt idx="581">
                  <c:v>2E-3</c:v>
                </c:pt>
                <c:pt idx="582">
                  <c:v>2E-3</c:v>
                </c:pt>
                <c:pt idx="583">
                  <c:v>2E-3</c:v>
                </c:pt>
                <c:pt idx="584">
                  <c:v>2E-3</c:v>
                </c:pt>
                <c:pt idx="585">
                  <c:v>2E-3</c:v>
                </c:pt>
                <c:pt idx="586">
                  <c:v>2E-3</c:v>
                </c:pt>
                <c:pt idx="587">
                  <c:v>2E-3</c:v>
                </c:pt>
                <c:pt idx="588">
                  <c:v>2E-3</c:v>
                </c:pt>
                <c:pt idx="589">
                  <c:v>2E-3</c:v>
                </c:pt>
                <c:pt idx="590">
                  <c:v>2E-3</c:v>
                </c:pt>
                <c:pt idx="591">
                  <c:v>2E-3</c:v>
                </c:pt>
                <c:pt idx="592">
                  <c:v>2E-3</c:v>
                </c:pt>
                <c:pt idx="593">
                  <c:v>2E-3</c:v>
                </c:pt>
                <c:pt idx="594">
                  <c:v>2E-3</c:v>
                </c:pt>
                <c:pt idx="595">
                  <c:v>2E-3</c:v>
                </c:pt>
                <c:pt idx="596">
                  <c:v>2E-3</c:v>
                </c:pt>
                <c:pt idx="597">
                  <c:v>2E-3</c:v>
                </c:pt>
                <c:pt idx="598">
                  <c:v>2E-3</c:v>
                </c:pt>
                <c:pt idx="599">
                  <c:v>2E-3</c:v>
                </c:pt>
                <c:pt idx="600">
                  <c:v>2E-3</c:v>
                </c:pt>
                <c:pt idx="601">
                  <c:v>2E-3</c:v>
                </c:pt>
                <c:pt idx="602">
                  <c:v>2E-3</c:v>
                </c:pt>
                <c:pt idx="603">
                  <c:v>2E-3</c:v>
                </c:pt>
                <c:pt idx="604">
                  <c:v>2E-3</c:v>
                </c:pt>
                <c:pt idx="605">
                  <c:v>2E-3</c:v>
                </c:pt>
                <c:pt idx="606">
                  <c:v>2E-3</c:v>
                </c:pt>
                <c:pt idx="607">
                  <c:v>2E-3</c:v>
                </c:pt>
                <c:pt idx="608">
                  <c:v>2E-3</c:v>
                </c:pt>
                <c:pt idx="609">
                  <c:v>2E-3</c:v>
                </c:pt>
                <c:pt idx="610">
                  <c:v>2E-3</c:v>
                </c:pt>
                <c:pt idx="611">
                  <c:v>2E-3</c:v>
                </c:pt>
                <c:pt idx="612">
                  <c:v>2E-3</c:v>
                </c:pt>
                <c:pt idx="613">
                  <c:v>2E-3</c:v>
                </c:pt>
                <c:pt idx="614">
                  <c:v>2E-3</c:v>
                </c:pt>
                <c:pt idx="615">
                  <c:v>2E-3</c:v>
                </c:pt>
                <c:pt idx="616">
                  <c:v>2E-3</c:v>
                </c:pt>
                <c:pt idx="617">
                  <c:v>2E-3</c:v>
                </c:pt>
                <c:pt idx="618">
                  <c:v>2E-3</c:v>
                </c:pt>
                <c:pt idx="619">
                  <c:v>2E-3</c:v>
                </c:pt>
                <c:pt idx="620">
                  <c:v>2E-3</c:v>
                </c:pt>
                <c:pt idx="621">
                  <c:v>2E-3</c:v>
                </c:pt>
                <c:pt idx="622">
                  <c:v>2E-3</c:v>
                </c:pt>
                <c:pt idx="623">
                  <c:v>2E-3</c:v>
                </c:pt>
                <c:pt idx="624">
                  <c:v>2E-3</c:v>
                </c:pt>
                <c:pt idx="625">
                  <c:v>2E-3</c:v>
                </c:pt>
                <c:pt idx="626">
                  <c:v>2E-3</c:v>
                </c:pt>
                <c:pt idx="627">
                  <c:v>2E-3</c:v>
                </c:pt>
                <c:pt idx="628">
                  <c:v>2E-3</c:v>
                </c:pt>
                <c:pt idx="629">
                  <c:v>2E-3</c:v>
                </c:pt>
                <c:pt idx="630">
                  <c:v>2E-3</c:v>
                </c:pt>
                <c:pt idx="631">
                  <c:v>2E-3</c:v>
                </c:pt>
                <c:pt idx="632">
                  <c:v>2E-3</c:v>
                </c:pt>
                <c:pt idx="633">
                  <c:v>2E-3</c:v>
                </c:pt>
                <c:pt idx="634">
                  <c:v>2E-3</c:v>
                </c:pt>
                <c:pt idx="635">
                  <c:v>2E-3</c:v>
                </c:pt>
                <c:pt idx="636">
                  <c:v>2E-3</c:v>
                </c:pt>
                <c:pt idx="637">
                  <c:v>2E-3</c:v>
                </c:pt>
                <c:pt idx="638">
                  <c:v>2E-3</c:v>
                </c:pt>
                <c:pt idx="639">
                  <c:v>2E-3</c:v>
                </c:pt>
                <c:pt idx="640">
                  <c:v>2E-3</c:v>
                </c:pt>
                <c:pt idx="641">
                  <c:v>2E-3</c:v>
                </c:pt>
                <c:pt idx="642">
                  <c:v>2E-3</c:v>
                </c:pt>
                <c:pt idx="643">
                  <c:v>2E-3</c:v>
                </c:pt>
                <c:pt idx="644">
                  <c:v>2E-3</c:v>
                </c:pt>
                <c:pt idx="645">
                  <c:v>2E-3</c:v>
                </c:pt>
                <c:pt idx="646">
                  <c:v>2E-3</c:v>
                </c:pt>
                <c:pt idx="647">
                  <c:v>2E-3</c:v>
                </c:pt>
                <c:pt idx="648">
                  <c:v>2E-3</c:v>
                </c:pt>
                <c:pt idx="649">
                  <c:v>2E-3</c:v>
                </c:pt>
                <c:pt idx="650">
                  <c:v>2E-3</c:v>
                </c:pt>
                <c:pt idx="651">
                  <c:v>2E-3</c:v>
                </c:pt>
                <c:pt idx="652">
                  <c:v>2E-3</c:v>
                </c:pt>
                <c:pt idx="653">
                  <c:v>2E-3</c:v>
                </c:pt>
                <c:pt idx="654">
                  <c:v>2E-3</c:v>
                </c:pt>
                <c:pt idx="655">
                  <c:v>2E-3</c:v>
                </c:pt>
                <c:pt idx="656">
                  <c:v>2E-3</c:v>
                </c:pt>
                <c:pt idx="657">
                  <c:v>2E-3</c:v>
                </c:pt>
                <c:pt idx="658">
                  <c:v>2E-3</c:v>
                </c:pt>
                <c:pt idx="659">
                  <c:v>2E-3</c:v>
                </c:pt>
                <c:pt idx="660">
                  <c:v>2E-3</c:v>
                </c:pt>
                <c:pt idx="661">
                  <c:v>2E-3</c:v>
                </c:pt>
                <c:pt idx="662">
                  <c:v>2E-3</c:v>
                </c:pt>
                <c:pt idx="663">
                  <c:v>2E-3</c:v>
                </c:pt>
                <c:pt idx="664">
                  <c:v>2E-3</c:v>
                </c:pt>
                <c:pt idx="665">
                  <c:v>2E-3</c:v>
                </c:pt>
                <c:pt idx="666">
                  <c:v>2E-3</c:v>
                </c:pt>
                <c:pt idx="667">
                  <c:v>2E-3</c:v>
                </c:pt>
                <c:pt idx="668">
                  <c:v>2E-3</c:v>
                </c:pt>
                <c:pt idx="669">
                  <c:v>2E-3</c:v>
                </c:pt>
                <c:pt idx="670">
                  <c:v>2E-3</c:v>
                </c:pt>
                <c:pt idx="671">
                  <c:v>2E-3</c:v>
                </c:pt>
                <c:pt idx="672">
                  <c:v>2E-3</c:v>
                </c:pt>
                <c:pt idx="673">
                  <c:v>2E-3</c:v>
                </c:pt>
                <c:pt idx="674">
                  <c:v>2E-3</c:v>
                </c:pt>
                <c:pt idx="675">
                  <c:v>2E-3</c:v>
                </c:pt>
                <c:pt idx="676">
                  <c:v>1E-3</c:v>
                </c:pt>
                <c:pt idx="677">
                  <c:v>1E-3</c:v>
                </c:pt>
                <c:pt idx="678">
                  <c:v>1E-3</c:v>
                </c:pt>
                <c:pt idx="679">
                  <c:v>1E-3</c:v>
                </c:pt>
                <c:pt idx="680">
                  <c:v>1E-3</c:v>
                </c:pt>
                <c:pt idx="681">
                  <c:v>1E-3</c:v>
                </c:pt>
                <c:pt idx="682">
                  <c:v>1E-3</c:v>
                </c:pt>
                <c:pt idx="683">
                  <c:v>1E-3</c:v>
                </c:pt>
                <c:pt idx="684">
                  <c:v>1E-3</c:v>
                </c:pt>
                <c:pt idx="685">
                  <c:v>1E-3</c:v>
                </c:pt>
                <c:pt idx="686">
                  <c:v>1E-3</c:v>
                </c:pt>
                <c:pt idx="687">
                  <c:v>1E-3</c:v>
                </c:pt>
                <c:pt idx="688">
                  <c:v>1E-3</c:v>
                </c:pt>
                <c:pt idx="689">
                  <c:v>1E-3</c:v>
                </c:pt>
                <c:pt idx="690">
                  <c:v>1E-3</c:v>
                </c:pt>
                <c:pt idx="691">
                  <c:v>1E-3</c:v>
                </c:pt>
                <c:pt idx="692">
                  <c:v>1E-3</c:v>
                </c:pt>
                <c:pt idx="693">
                  <c:v>1E-3</c:v>
                </c:pt>
                <c:pt idx="694">
                  <c:v>1E-3</c:v>
                </c:pt>
                <c:pt idx="695">
                  <c:v>1E-3</c:v>
                </c:pt>
                <c:pt idx="696">
                  <c:v>1E-3</c:v>
                </c:pt>
                <c:pt idx="697">
                  <c:v>1E-3</c:v>
                </c:pt>
                <c:pt idx="698">
                  <c:v>1E-3</c:v>
                </c:pt>
                <c:pt idx="699">
                  <c:v>1E-3</c:v>
                </c:pt>
                <c:pt idx="700">
                  <c:v>1E-3</c:v>
                </c:pt>
                <c:pt idx="701">
                  <c:v>1E-3</c:v>
                </c:pt>
                <c:pt idx="702">
                  <c:v>1E-3</c:v>
                </c:pt>
                <c:pt idx="703">
                  <c:v>1E-3</c:v>
                </c:pt>
                <c:pt idx="704">
                  <c:v>1E-3</c:v>
                </c:pt>
                <c:pt idx="705">
                  <c:v>1E-3</c:v>
                </c:pt>
                <c:pt idx="706">
                  <c:v>1E-3</c:v>
                </c:pt>
                <c:pt idx="707">
                  <c:v>1E-3</c:v>
                </c:pt>
                <c:pt idx="708">
                  <c:v>1E-3</c:v>
                </c:pt>
                <c:pt idx="709">
                  <c:v>1E-3</c:v>
                </c:pt>
                <c:pt idx="710">
                  <c:v>1E-3</c:v>
                </c:pt>
                <c:pt idx="711">
                  <c:v>1E-3</c:v>
                </c:pt>
                <c:pt idx="712">
                  <c:v>1E-3</c:v>
                </c:pt>
                <c:pt idx="713">
                  <c:v>1E-3</c:v>
                </c:pt>
                <c:pt idx="714">
                  <c:v>1E-3</c:v>
                </c:pt>
                <c:pt idx="715">
                  <c:v>1E-3</c:v>
                </c:pt>
                <c:pt idx="716">
                  <c:v>1E-3</c:v>
                </c:pt>
                <c:pt idx="717">
                  <c:v>1E-3</c:v>
                </c:pt>
                <c:pt idx="718">
                  <c:v>1E-3</c:v>
                </c:pt>
                <c:pt idx="719">
                  <c:v>1E-3</c:v>
                </c:pt>
                <c:pt idx="720">
                  <c:v>1E-3</c:v>
                </c:pt>
              </c:numCache>
            </c:numRef>
          </c:yVal>
          <c:smooth val="1"/>
          <c:extLst>
            <c:ext xmlns:c16="http://schemas.microsoft.com/office/drawing/2014/chart" uri="{C3380CC4-5D6E-409C-BE32-E72D297353CC}">
              <c16:uniqueId val="{00000000-08B3-4032-A2EB-88438C263792}"/>
            </c:ext>
          </c:extLst>
        </c:ser>
        <c:ser>
          <c:idx val="1"/>
          <c:order val="1"/>
          <c:tx>
            <c:strRef>
              <c:f>Flow_WQDS!$E$2</c:f>
              <c:strCache>
                <c:ptCount val="1"/>
                <c:pt idx="0">
                  <c:v>GI implemented</c:v>
                </c:pt>
              </c:strCache>
            </c:strRef>
          </c:tx>
          <c:spPr>
            <a:ln w="19050" cap="rnd">
              <a:solidFill>
                <a:schemeClr val="accent6">
                  <a:lumMod val="75000"/>
                </a:schemeClr>
              </a:solidFill>
              <a:prstDash val="solid"/>
              <a:round/>
            </a:ln>
            <a:effectLst/>
          </c:spPr>
          <c:marker>
            <c:symbol val="none"/>
          </c:marker>
          <c:xVal>
            <c:numRef>
              <c:f>Flow_WQDS!$A$3:$A$723</c:f>
              <c:numCache>
                <c:formatCode>0</c:formatCode>
                <c:ptCount val="721"/>
                <c:pt idx="0" formatCode="General">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numCache>
            </c:numRef>
          </c:xVal>
          <c:yVal>
            <c:numRef>
              <c:f>Flow_WQDS!$E$3:$E$723</c:f>
              <c:numCache>
                <c:formatCode>General</c:formatCode>
                <c:ptCount val="7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1E-3</c:v>
                </c:pt>
                <c:pt idx="21">
                  <c:v>0</c:v>
                </c:pt>
                <c:pt idx="22">
                  <c:v>0</c:v>
                </c:pt>
                <c:pt idx="23">
                  <c:v>0</c:v>
                </c:pt>
                <c:pt idx="24">
                  <c:v>0</c:v>
                </c:pt>
                <c:pt idx="25">
                  <c:v>0</c:v>
                </c:pt>
                <c:pt idx="26">
                  <c:v>1E-3</c:v>
                </c:pt>
                <c:pt idx="27">
                  <c:v>1E-3</c:v>
                </c:pt>
                <c:pt idx="28">
                  <c:v>2E-3</c:v>
                </c:pt>
                <c:pt idx="29">
                  <c:v>3.0000000000000001E-3</c:v>
                </c:pt>
                <c:pt idx="30">
                  <c:v>5.0000000000000001E-3</c:v>
                </c:pt>
                <c:pt idx="31">
                  <c:v>8.9999999999999993E-3</c:v>
                </c:pt>
                <c:pt idx="32">
                  <c:v>7.0000000000000001E-3</c:v>
                </c:pt>
                <c:pt idx="33">
                  <c:v>8.0000000000000002E-3</c:v>
                </c:pt>
                <c:pt idx="34">
                  <c:v>8.9999999999999993E-3</c:v>
                </c:pt>
                <c:pt idx="35">
                  <c:v>8.9999999999999993E-3</c:v>
                </c:pt>
                <c:pt idx="36">
                  <c:v>0.01</c:v>
                </c:pt>
                <c:pt idx="37">
                  <c:v>8.9999999999999993E-3</c:v>
                </c:pt>
                <c:pt idx="38">
                  <c:v>8.9999999999999993E-3</c:v>
                </c:pt>
                <c:pt idx="39">
                  <c:v>8.9999999999999993E-3</c:v>
                </c:pt>
                <c:pt idx="40">
                  <c:v>8.0000000000000002E-3</c:v>
                </c:pt>
                <c:pt idx="41">
                  <c:v>7.0000000000000001E-3</c:v>
                </c:pt>
                <c:pt idx="42">
                  <c:v>1.2E-2</c:v>
                </c:pt>
                <c:pt idx="43">
                  <c:v>2.1000000000000001E-2</c:v>
                </c:pt>
                <c:pt idx="44">
                  <c:v>2.1999999999999999E-2</c:v>
                </c:pt>
                <c:pt idx="45">
                  <c:v>1.4999999999999999E-2</c:v>
                </c:pt>
                <c:pt idx="46">
                  <c:v>1.4999999999999999E-2</c:v>
                </c:pt>
                <c:pt idx="47">
                  <c:v>0.03</c:v>
                </c:pt>
                <c:pt idx="48">
                  <c:v>3.2000000000000001E-2</c:v>
                </c:pt>
                <c:pt idx="49">
                  <c:v>4.1000000000000002E-2</c:v>
                </c:pt>
                <c:pt idx="50">
                  <c:v>5.2999999999999999E-2</c:v>
                </c:pt>
                <c:pt idx="51">
                  <c:v>5.3999999999999999E-2</c:v>
                </c:pt>
                <c:pt idx="52">
                  <c:v>6.8000000000000005E-2</c:v>
                </c:pt>
                <c:pt idx="53">
                  <c:v>8.1000000000000003E-2</c:v>
                </c:pt>
                <c:pt idx="54">
                  <c:v>9.1999999999999998E-2</c:v>
                </c:pt>
                <c:pt idx="55">
                  <c:v>0.105</c:v>
                </c:pt>
                <c:pt idx="56">
                  <c:v>0.129</c:v>
                </c:pt>
                <c:pt idx="57">
                  <c:v>0.186</c:v>
                </c:pt>
                <c:pt idx="58">
                  <c:v>0.252</c:v>
                </c:pt>
                <c:pt idx="59">
                  <c:v>0.26900000000000002</c:v>
                </c:pt>
                <c:pt idx="60">
                  <c:v>0.307</c:v>
                </c:pt>
                <c:pt idx="61">
                  <c:v>0.33100000000000002</c:v>
                </c:pt>
                <c:pt idx="62">
                  <c:v>0.315</c:v>
                </c:pt>
                <c:pt idx="63">
                  <c:v>0.36899999999999999</c:v>
                </c:pt>
                <c:pt idx="64">
                  <c:v>0.39</c:v>
                </c:pt>
                <c:pt idx="65">
                  <c:v>0.436</c:v>
                </c:pt>
                <c:pt idx="66">
                  <c:v>0.35599999999999998</c:v>
                </c:pt>
                <c:pt idx="67">
                  <c:v>0.33600000000000002</c:v>
                </c:pt>
                <c:pt idx="68">
                  <c:v>0.32700000000000001</c:v>
                </c:pt>
                <c:pt idx="69">
                  <c:v>0.252</c:v>
                </c:pt>
                <c:pt idx="70">
                  <c:v>0.26800000000000002</c:v>
                </c:pt>
                <c:pt idx="71">
                  <c:v>0.254</c:v>
                </c:pt>
                <c:pt idx="72">
                  <c:v>0.224</c:v>
                </c:pt>
                <c:pt idx="73">
                  <c:v>0.17699999999999999</c:v>
                </c:pt>
                <c:pt idx="74">
                  <c:v>0.214</c:v>
                </c:pt>
                <c:pt idx="75">
                  <c:v>0.14599999999999999</c:v>
                </c:pt>
                <c:pt idx="76">
                  <c:v>0.14099999999999999</c:v>
                </c:pt>
                <c:pt idx="77">
                  <c:v>0.129</c:v>
                </c:pt>
                <c:pt idx="78">
                  <c:v>0.109</c:v>
                </c:pt>
                <c:pt idx="79">
                  <c:v>0.111</c:v>
                </c:pt>
                <c:pt idx="80">
                  <c:v>0.106</c:v>
                </c:pt>
                <c:pt idx="81">
                  <c:v>9.5000000000000001E-2</c:v>
                </c:pt>
                <c:pt idx="82">
                  <c:v>0.14599999999999999</c:v>
                </c:pt>
                <c:pt idx="83">
                  <c:v>0.219</c:v>
                </c:pt>
                <c:pt idx="84">
                  <c:v>0.41399999999999998</c:v>
                </c:pt>
                <c:pt idx="85">
                  <c:v>0.53400000000000003</c:v>
                </c:pt>
                <c:pt idx="86">
                  <c:v>0.45900000000000002</c:v>
                </c:pt>
                <c:pt idx="87">
                  <c:v>0.52800000000000002</c:v>
                </c:pt>
                <c:pt idx="88">
                  <c:v>0.56699999999999995</c:v>
                </c:pt>
                <c:pt idx="89">
                  <c:v>0.55300000000000005</c:v>
                </c:pt>
                <c:pt idx="90">
                  <c:v>0.54300000000000004</c:v>
                </c:pt>
                <c:pt idx="91">
                  <c:v>0.53800000000000003</c:v>
                </c:pt>
                <c:pt idx="92">
                  <c:v>0.52400000000000002</c:v>
                </c:pt>
                <c:pt idx="93">
                  <c:v>0.51700000000000002</c:v>
                </c:pt>
                <c:pt idx="94">
                  <c:v>0.498</c:v>
                </c:pt>
                <c:pt idx="95">
                  <c:v>0.47299999999999998</c:v>
                </c:pt>
                <c:pt idx="96">
                  <c:v>0.45400000000000001</c:v>
                </c:pt>
                <c:pt idx="97">
                  <c:v>0.44500000000000001</c:v>
                </c:pt>
                <c:pt idx="98">
                  <c:v>0.44400000000000001</c:v>
                </c:pt>
                <c:pt idx="99">
                  <c:v>0.42</c:v>
                </c:pt>
                <c:pt idx="100">
                  <c:v>0.40699999999999997</c:v>
                </c:pt>
                <c:pt idx="101">
                  <c:v>0.38300000000000001</c:v>
                </c:pt>
                <c:pt idx="102">
                  <c:v>0.36799999999999999</c:v>
                </c:pt>
                <c:pt idx="103">
                  <c:v>0.36499999999999999</c:v>
                </c:pt>
                <c:pt idx="104">
                  <c:v>0.34899999999999998</c:v>
                </c:pt>
                <c:pt idx="105">
                  <c:v>0.34100000000000003</c:v>
                </c:pt>
                <c:pt idx="106">
                  <c:v>0.33300000000000002</c:v>
                </c:pt>
                <c:pt idx="107">
                  <c:v>0.31900000000000001</c:v>
                </c:pt>
                <c:pt idx="108">
                  <c:v>0.312</c:v>
                </c:pt>
                <c:pt idx="109">
                  <c:v>0.29499999999999998</c:v>
                </c:pt>
                <c:pt idx="110">
                  <c:v>0.28599999999999998</c:v>
                </c:pt>
                <c:pt idx="111">
                  <c:v>0.27600000000000002</c:v>
                </c:pt>
                <c:pt idx="112">
                  <c:v>0.26600000000000001</c:v>
                </c:pt>
                <c:pt idx="113">
                  <c:v>0.25600000000000001</c:v>
                </c:pt>
                <c:pt idx="114">
                  <c:v>0.246</c:v>
                </c:pt>
                <c:pt idx="115">
                  <c:v>0.24</c:v>
                </c:pt>
                <c:pt idx="116">
                  <c:v>0.22700000000000001</c:v>
                </c:pt>
                <c:pt idx="117">
                  <c:v>0.222</c:v>
                </c:pt>
                <c:pt idx="118">
                  <c:v>0.21</c:v>
                </c:pt>
                <c:pt idx="119">
                  <c:v>0.20899999999999999</c:v>
                </c:pt>
                <c:pt idx="120">
                  <c:v>0.20399999999999999</c:v>
                </c:pt>
                <c:pt idx="121">
                  <c:v>0.191</c:v>
                </c:pt>
                <c:pt idx="122">
                  <c:v>0.186</c:v>
                </c:pt>
                <c:pt idx="123">
                  <c:v>0.188</c:v>
                </c:pt>
                <c:pt idx="124">
                  <c:v>0.17599999999999999</c:v>
                </c:pt>
                <c:pt idx="125">
                  <c:v>0.16200000000000001</c:v>
                </c:pt>
                <c:pt idx="126">
                  <c:v>0.17100000000000001</c:v>
                </c:pt>
                <c:pt idx="127">
                  <c:v>0.187</c:v>
                </c:pt>
                <c:pt idx="128">
                  <c:v>0.13300000000000001</c:v>
                </c:pt>
                <c:pt idx="129">
                  <c:v>0.187</c:v>
                </c:pt>
                <c:pt idx="130">
                  <c:v>0.122</c:v>
                </c:pt>
                <c:pt idx="131">
                  <c:v>0.14799999999999999</c:v>
                </c:pt>
                <c:pt idx="132">
                  <c:v>0.13300000000000001</c:v>
                </c:pt>
                <c:pt idx="133">
                  <c:v>0.13100000000000001</c:v>
                </c:pt>
                <c:pt idx="134">
                  <c:v>0.11899999999999999</c:v>
                </c:pt>
                <c:pt idx="135">
                  <c:v>0.115</c:v>
                </c:pt>
                <c:pt idx="136">
                  <c:v>0.112</c:v>
                </c:pt>
                <c:pt idx="137">
                  <c:v>0.109</c:v>
                </c:pt>
                <c:pt idx="138">
                  <c:v>0.109</c:v>
                </c:pt>
                <c:pt idx="139">
                  <c:v>0.10199999999999999</c:v>
                </c:pt>
                <c:pt idx="140">
                  <c:v>0.1</c:v>
                </c:pt>
                <c:pt idx="141">
                  <c:v>8.4000000000000005E-2</c:v>
                </c:pt>
                <c:pt idx="142">
                  <c:v>9.2999999999999999E-2</c:v>
                </c:pt>
                <c:pt idx="143">
                  <c:v>7.8E-2</c:v>
                </c:pt>
                <c:pt idx="144">
                  <c:v>8.7999999999999995E-2</c:v>
                </c:pt>
                <c:pt idx="145">
                  <c:v>7.2999999999999995E-2</c:v>
                </c:pt>
                <c:pt idx="146">
                  <c:v>8.3000000000000004E-2</c:v>
                </c:pt>
                <c:pt idx="147">
                  <c:v>6.6000000000000003E-2</c:v>
                </c:pt>
                <c:pt idx="148">
                  <c:v>7.2999999999999995E-2</c:v>
                </c:pt>
                <c:pt idx="149">
                  <c:v>6.7000000000000004E-2</c:v>
                </c:pt>
                <c:pt idx="150">
                  <c:v>7.0999999999999994E-2</c:v>
                </c:pt>
                <c:pt idx="151">
                  <c:v>3.6999999999999998E-2</c:v>
                </c:pt>
                <c:pt idx="152">
                  <c:v>0.122</c:v>
                </c:pt>
                <c:pt idx="153">
                  <c:v>3.9E-2</c:v>
                </c:pt>
                <c:pt idx="154">
                  <c:v>5.2999999999999999E-2</c:v>
                </c:pt>
                <c:pt idx="155">
                  <c:v>9.9000000000000005E-2</c:v>
                </c:pt>
                <c:pt idx="156">
                  <c:v>5.2999999999999999E-2</c:v>
                </c:pt>
                <c:pt idx="157">
                  <c:v>2.7E-2</c:v>
                </c:pt>
                <c:pt idx="158">
                  <c:v>0.105</c:v>
                </c:pt>
                <c:pt idx="159">
                  <c:v>3.2000000000000001E-2</c:v>
                </c:pt>
                <c:pt idx="160">
                  <c:v>3.9E-2</c:v>
                </c:pt>
                <c:pt idx="161">
                  <c:v>3.4000000000000002E-2</c:v>
                </c:pt>
                <c:pt idx="162">
                  <c:v>0.11899999999999999</c:v>
                </c:pt>
                <c:pt idx="163">
                  <c:v>3.3000000000000002E-2</c:v>
                </c:pt>
                <c:pt idx="164">
                  <c:v>1.9E-2</c:v>
                </c:pt>
                <c:pt idx="165">
                  <c:v>0.05</c:v>
                </c:pt>
                <c:pt idx="166">
                  <c:v>0.106</c:v>
                </c:pt>
                <c:pt idx="167">
                  <c:v>3.5000000000000003E-2</c:v>
                </c:pt>
                <c:pt idx="168">
                  <c:v>0.02</c:v>
                </c:pt>
                <c:pt idx="169">
                  <c:v>0.04</c:v>
                </c:pt>
                <c:pt idx="170">
                  <c:v>8.4000000000000005E-2</c:v>
                </c:pt>
                <c:pt idx="171">
                  <c:v>7.5999999999999998E-2</c:v>
                </c:pt>
                <c:pt idx="172">
                  <c:v>3.5999999999999997E-2</c:v>
                </c:pt>
                <c:pt idx="173">
                  <c:v>2.1000000000000001E-2</c:v>
                </c:pt>
                <c:pt idx="174">
                  <c:v>5.1999999999999998E-2</c:v>
                </c:pt>
                <c:pt idx="175">
                  <c:v>0.02</c:v>
                </c:pt>
                <c:pt idx="176">
                  <c:v>6.0999999999999999E-2</c:v>
                </c:pt>
                <c:pt idx="177">
                  <c:v>3.5000000000000003E-2</c:v>
                </c:pt>
                <c:pt idx="178">
                  <c:v>1.9E-2</c:v>
                </c:pt>
                <c:pt idx="179">
                  <c:v>1.7999999999999999E-2</c:v>
                </c:pt>
                <c:pt idx="180">
                  <c:v>1.4E-2</c:v>
                </c:pt>
                <c:pt idx="181">
                  <c:v>5.3999999999999999E-2</c:v>
                </c:pt>
                <c:pt idx="182">
                  <c:v>3.4000000000000002E-2</c:v>
                </c:pt>
                <c:pt idx="183">
                  <c:v>2.1999999999999999E-2</c:v>
                </c:pt>
                <c:pt idx="184">
                  <c:v>8.5000000000000006E-2</c:v>
                </c:pt>
                <c:pt idx="185">
                  <c:v>1.0999999999999999E-2</c:v>
                </c:pt>
                <c:pt idx="186">
                  <c:v>4.5999999999999999E-2</c:v>
                </c:pt>
                <c:pt idx="187">
                  <c:v>2.8000000000000001E-2</c:v>
                </c:pt>
                <c:pt idx="188">
                  <c:v>1.4999999999999999E-2</c:v>
                </c:pt>
                <c:pt idx="189">
                  <c:v>1.2999999999999999E-2</c:v>
                </c:pt>
                <c:pt idx="190">
                  <c:v>1.4E-2</c:v>
                </c:pt>
                <c:pt idx="191">
                  <c:v>0.10100000000000001</c:v>
                </c:pt>
                <c:pt idx="192">
                  <c:v>2.5999999999999999E-2</c:v>
                </c:pt>
                <c:pt idx="193">
                  <c:v>1.2E-2</c:v>
                </c:pt>
                <c:pt idx="194">
                  <c:v>0.01</c:v>
                </c:pt>
                <c:pt idx="195">
                  <c:v>0.01</c:v>
                </c:pt>
                <c:pt idx="196">
                  <c:v>3.7999999999999999E-2</c:v>
                </c:pt>
                <c:pt idx="197">
                  <c:v>2.9000000000000001E-2</c:v>
                </c:pt>
                <c:pt idx="198">
                  <c:v>6.3E-2</c:v>
                </c:pt>
                <c:pt idx="199">
                  <c:v>8.9999999999999993E-3</c:v>
                </c:pt>
                <c:pt idx="200">
                  <c:v>8.0000000000000002E-3</c:v>
                </c:pt>
                <c:pt idx="201">
                  <c:v>3.2000000000000001E-2</c:v>
                </c:pt>
                <c:pt idx="202">
                  <c:v>2.4E-2</c:v>
                </c:pt>
                <c:pt idx="203">
                  <c:v>1.2E-2</c:v>
                </c:pt>
                <c:pt idx="204">
                  <c:v>1.2E-2</c:v>
                </c:pt>
                <c:pt idx="205">
                  <c:v>5.2999999999999999E-2</c:v>
                </c:pt>
                <c:pt idx="206">
                  <c:v>2.8000000000000001E-2</c:v>
                </c:pt>
                <c:pt idx="207">
                  <c:v>2.3E-2</c:v>
                </c:pt>
                <c:pt idx="208">
                  <c:v>0.01</c:v>
                </c:pt>
                <c:pt idx="209">
                  <c:v>8.0000000000000002E-3</c:v>
                </c:pt>
                <c:pt idx="210">
                  <c:v>8.0000000000000002E-3</c:v>
                </c:pt>
                <c:pt idx="211">
                  <c:v>2.8000000000000001E-2</c:v>
                </c:pt>
                <c:pt idx="212">
                  <c:v>6.3E-2</c:v>
                </c:pt>
                <c:pt idx="213">
                  <c:v>8.9999999999999993E-3</c:v>
                </c:pt>
                <c:pt idx="214">
                  <c:v>7.0000000000000001E-3</c:v>
                </c:pt>
                <c:pt idx="215">
                  <c:v>7.0000000000000001E-3</c:v>
                </c:pt>
                <c:pt idx="216">
                  <c:v>2.4E-2</c:v>
                </c:pt>
                <c:pt idx="217">
                  <c:v>2.1999999999999999E-2</c:v>
                </c:pt>
                <c:pt idx="218">
                  <c:v>1.0999999999999999E-2</c:v>
                </c:pt>
                <c:pt idx="219">
                  <c:v>4.2999999999999997E-2</c:v>
                </c:pt>
                <c:pt idx="220">
                  <c:v>6.0000000000000001E-3</c:v>
                </c:pt>
                <c:pt idx="221">
                  <c:v>2.1000000000000001E-2</c:v>
                </c:pt>
                <c:pt idx="222">
                  <c:v>0.02</c:v>
                </c:pt>
                <c:pt idx="223">
                  <c:v>8.9999999999999993E-3</c:v>
                </c:pt>
                <c:pt idx="224">
                  <c:v>7.0000000000000001E-3</c:v>
                </c:pt>
                <c:pt idx="225">
                  <c:v>8.0000000000000002E-3</c:v>
                </c:pt>
                <c:pt idx="226">
                  <c:v>0.05</c:v>
                </c:pt>
                <c:pt idx="227">
                  <c:v>0.02</c:v>
                </c:pt>
                <c:pt idx="228">
                  <c:v>8.0000000000000002E-3</c:v>
                </c:pt>
                <c:pt idx="229">
                  <c:v>6.0000000000000001E-3</c:v>
                </c:pt>
                <c:pt idx="230">
                  <c:v>5.0000000000000001E-3</c:v>
                </c:pt>
                <c:pt idx="231">
                  <c:v>1.9E-2</c:v>
                </c:pt>
                <c:pt idx="232">
                  <c:v>2.1999999999999999E-2</c:v>
                </c:pt>
                <c:pt idx="233">
                  <c:v>3.5999999999999997E-2</c:v>
                </c:pt>
                <c:pt idx="234">
                  <c:v>5.0000000000000001E-3</c:v>
                </c:pt>
                <c:pt idx="235">
                  <c:v>5.0000000000000001E-3</c:v>
                </c:pt>
                <c:pt idx="236">
                  <c:v>1.6E-2</c:v>
                </c:pt>
                <c:pt idx="237">
                  <c:v>7.0000000000000001E-3</c:v>
                </c:pt>
                <c:pt idx="238">
                  <c:v>5.0000000000000001E-3</c:v>
                </c:pt>
                <c:pt idx="239">
                  <c:v>1.4999999999999999E-2</c:v>
                </c:pt>
                <c:pt idx="240">
                  <c:v>7.0000000000000001E-3</c:v>
                </c:pt>
                <c:pt idx="241">
                  <c:v>5.0000000000000001E-3</c:v>
                </c:pt>
                <c:pt idx="242">
                  <c:v>1.4E-2</c:v>
                </c:pt>
                <c:pt idx="243">
                  <c:v>7.0000000000000001E-3</c:v>
                </c:pt>
                <c:pt idx="244">
                  <c:v>5.0000000000000001E-3</c:v>
                </c:pt>
                <c:pt idx="245">
                  <c:v>1.4999999999999999E-2</c:v>
                </c:pt>
                <c:pt idx="246">
                  <c:v>7.0000000000000001E-3</c:v>
                </c:pt>
                <c:pt idx="247">
                  <c:v>1.9E-2</c:v>
                </c:pt>
                <c:pt idx="248">
                  <c:v>3.6999999999999998E-2</c:v>
                </c:pt>
                <c:pt idx="249">
                  <c:v>2.1000000000000001E-2</c:v>
                </c:pt>
                <c:pt idx="250">
                  <c:v>1.2E-2</c:v>
                </c:pt>
                <c:pt idx="251">
                  <c:v>6.0000000000000001E-3</c:v>
                </c:pt>
                <c:pt idx="252">
                  <c:v>1.0999999999999999E-2</c:v>
                </c:pt>
                <c:pt idx="253">
                  <c:v>6.0000000000000001E-3</c:v>
                </c:pt>
                <c:pt idx="254">
                  <c:v>1.0999999999999999E-2</c:v>
                </c:pt>
                <c:pt idx="255">
                  <c:v>6.0000000000000001E-3</c:v>
                </c:pt>
                <c:pt idx="256">
                  <c:v>1.0999999999999999E-2</c:v>
                </c:pt>
                <c:pt idx="257">
                  <c:v>5.0000000000000001E-3</c:v>
                </c:pt>
                <c:pt idx="258">
                  <c:v>0.01</c:v>
                </c:pt>
                <c:pt idx="259">
                  <c:v>5.0000000000000001E-3</c:v>
                </c:pt>
                <c:pt idx="260">
                  <c:v>0.01</c:v>
                </c:pt>
                <c:pt idx="261">
                  <c:v>5.0000000000000001E-3</c:v>
                </c:pt>
                <c:pt idx="262">
                  <c:v>0.01</c:v>
                </c:pt>
                <c:pt idx="263">
                  <c:v>5.0000000000000001E-3</c:v>
                </c:pt>
                <c:pt idx="264">
                  <c:v>0.01</c:v>
                </c:pt>
                <c:pt idx="265">
                  <c:v>5.0000000000000001E-3</c:v>
                </c:pt>
                <c:pt idx="266">
                  <c:v>8.9999999999999993E-3</c:v>
                </c:pt>
                <c:pt idx="267">
                  <c:v>5.0000000000000001E-3</c:v>
                </c:pt>
                <c:pt idx="268">
                  <c:v>8.9999999999999993E-3</c:v>
                </c:pt>
                <c:pt idx="269">
                  <c:v>5.0000000000000001E-3</c:v>
                </c:pt>
                <c:pt idx="270">
                  <c:v>8.9999999999999993E-3</c:v>
                </c:pt>
                <c:pt idx="271">
                  <c:v>5.0000000000000001E-3</c:v>
                </c:pt>
                <c:pt idx="272">
                  <c:v>8.0000000000000002E-3</c:v>
                </c:pt>
                <c:pt idx="273">
                  <c:v>5.0000000000000001E-3</c:v>
                </c:pt>
                <c:pt idx="274">
                  <c:v>8.0000000000000002E-3</c:v>
                </c:pt>
                <c:pt idx="275">
                  <c:v>5.0000000000000001E-3</c:v>
                </c:pt>
                <c:pt idx="276">
                  <c:v>8.0000000000000002E-3</c:v>
                </c:pt>
                <c:pt idx="277">
                  <c:v>5.0000000000000001E-3</c:v>
                </c:pt>
                <c:pt idx="278">
                  <c:v>7.0000000000000001E-3</c:v>
                </c:pt>
                <c:pt idx="279">
                  <c:v>5.0000000000000001E-3</c:v>
                </c:pt>
                <c:pt idx="280">
                  <c:v>7.0000000000000001E-3</c:v>
                </c:pt>
                <c:pt idx="281">
                  <c:v>5.0000000000000001E-3</c:v>
                </c:pt>
                <c:pt idx="282">
                  <c:v>7.0000000000000001E-3</c:v>
                </c:pt>
                <c:pt idx="283">
                  <c:v>4.0000000000000001E-3</c:v>
                </c:pt>
                <c:pt idx="284">
                  <c:v>7.0000000000000001E-3</c:v>
                </c:pt>
                <c:pt idx="285">
                  <c:v>4.0000000000000001E-3</c:v>
                </c:pt>
                <c:pt idx="286">
                  <c:v>7.0000000000000001E-3</c:v>
                </c:pt>
                <c:pt idx="287">
                  <c:v>4.0000000000000001E-3</c:v>
                </c:pt>
                <c:pt idx="288">
                  <c:v>6.0000000000000001E-3</c:v>
                </c:pt>
                <c:pt idx="289">
                  <c:v>4.0000000000000001E-3</c:v>
                </c:pt>
                <c:pt idx="290">
                  <c:v>6.0000000000000001E-3</c:v>
                </c:pt>
                <c:pt idx="291">
                  <c:v>4.0000000000000001E-3</c:v>
                </c:pt>
                <c:pt idx="292">
                  <c:v>6.0000000000000001E-3</c:v>
                </c:pt>
                <c:pt idx="293">
                  <c:v>7.0000000000000001E-3</c:v>
                </c:pt>
                <c:pt idx="294">
                  <c:v>1.2999999999999999E-2</c:v>
                </c:pt>
                <c:pt idx="295">
                  <c:v>1.7000000000000001E-2</c:v>
                </c:pt>
                <c:pt idx="296">
                  <c:v>1.7000000000000001E-2</c:v>
                </c:pt>
                <c:pt idx="297">
                  <c:v>7.0000000000000001E-3</c:v>
                </c:pt>
                <c:pt idx="298">
                  <c:v>7.0000000000000001E-3</c:v>
                </c:pt>
                <c:pt idx="299">
                  <c:v>5.0000000000000001E-3</c:v>
                </c:pt>
                <c:pt idx="300">
                  <c:v>6.0000000000000001E-3</c:v>
                </c:pt>
                <c:pt idx="301">
                  <c:v>4.0000000000000001E-3</c:v>
                </c:pt>
                <c:pt idx="302">
                  <c:v>5.0000000000000001E-3</c:v>
                </c:pt>
                <c:pt idx="303">
                  <c:v>4.0000000000000001E-3</c:v>
                </c:pt>
                <c:pt idx="304">
                  <c:v>5.0000000000000001E-3</c:v>
                </c:pt>
                <c:pt idx="305">
                  <c:v>4.0000000000000001E-3</c:v>
                </c:pt>
                <c:pt idx="306">
                  <c:v>5.0000000000000001E-3</c:v>
                </c:pt>
                <c:pt idx="307">
                  <c:v>4.0000000000000001E-3</c:v>
                </c:pt>
                <c:pt idx="308">
                  <c:v>5.0000000000000001E-3</c:v>
                </c:pt>
                <c:pt idx="309">
                  <c:v>4.0000000000000001E-3</c:v>
                </c:pt>
                <c:pt idx="310">
                  <c:v>5.0000000000000001E-3</c:v>
                </c:pt>
                <c:pt idx="311">
                  <c:v>4.0000000000000001E-3</c:v>
                </c:pt>
                <c:pt idx="312">
                  <c:v>4.0000000000000001E-3</c:v>
                </c:pt>
                <c:pt idx="313">
                  <c:v>4.0000000000000001E-3</c:v>
                </c:pt>
                <c:pt idx="314">
                  <c:v>4.0000000000000001E-3</c:v>
                </c:pt>
                <c:pt idx="315">
                  <c:v>4.0000000000000001E-3</c:v>
                </c:pt>
                <c:pt idx="316">
                  <c:v>4.0000000000000001E-3</c:v>
                </c:pt>
                <c:pt idx="317">
                  <c:v>4.0000000000000001E-3</c:v>
                </c:pt>
                <c:pt idx="318">
                  <c:v>4.0000000000000001E-3</c:v>
                </c:pt>
                <c:pt idx="319">
                  <c:v>4.0000000000000001E-3</c:v>
                </c:pt>
                <c:pt idx="320">
                  <c:v>4.0000000000000001E-3</c:v>
                </c:pt>
                <c:pt idx="321">
                  <c:v>4.0000000000000001E-3</c:v>
                </c:pt>
                <c:pt idx="322">
                  <c:v>4.0000000000000001E-3</c:v>
                </c:pt>
                <c:pt idx="323">
                  <c:v>4.0000000000000001E-3</c:v>
                </c:pt>
                <c:pt idx="324">
                  <c:v>4.0000000000000001E-3</c:v>
                </c:pt>
                <c:pt idx="325">
                  <c:v>4.0000000000000001E-3</c:v>
                </c:pt>
                <c:pt idx="326">
                  <c:v>4.0000000000000001E-3</c:v>
                </c:pt>
                <c:pt idx="327">
                  <c:v>4.0000000000000001E-3</c:v>
                </c:pt>
                <c:pt idx="328">
                  <c:v>4.0000000000000001E-3</c:v>
                </c:pt>
                <c:pt idx="329">
                  <c:v>4.0000000000000001E-3</c:v>
                </c:pt>
                <c:pt idx="330">
                  <c:v>3.0000000000000001E-3</c:v>
                </c:pt>
                <c:pt idx="331">
                  <c:v>4.0000000000000001E-3</c:v>
                </c:pt>
                <c:pt idx="332">
                  <c:v>3.0000000000000001E-3</c:v>
                </c:pt>
                <c:pt idx="333">
                  <c:v>3.0000000000000001E-3</c:v>
                </c:pt>
                <c:pt idx="334">
                  <c:v>3.0000000000000001E-3</c:v>
                </c:pt>
                <c:pt idx="335">
                  <c:v>3.0000000000000001E-3</c:v>
                </c:pt>
                <c:pt idx="336">
                  <c:v>3.0000000000000001E-3</c:v>
                </c:pt>
                <c:pt idx="337">
                  <c:v>3.0000000000000001E-3</c:v>
                </c:pt>
                <c:pt idx="338">
                  <c:v>3.0000000000000001E-3</c:v>
                </c:pt>
                <c:pt idx="339">
                  <c:v>3.0000000000000001E-3</c:v>
                </c:pt>
                <c:pt idx="340">
                  <c:v>3.0000000000000001E-3</c:v>
                </c:pt>
                <c:pt idx="341">
                  <c:v>3.0000000000000001E-3</c:v>
                </c:pt>
                <c:pt idx="342">
                  <c:v>3.0000000000000001E-3</c:v>
                </c:pt>
                <c:pt idx="343">
                  <c:v>3.0000000000000001E-3</c:v>
                </c:pt>
                <c:pt idx="344">
                  <c:v>3.0000000000000001E-3</c:v>
                </c:pt>
                <c:pt idx="345">
                  <c:v>3.0000000000000001E-3</c:v>
                </c:pt>
                <c:pt idx="346">
                  <c:v>3.0000000000000001E-3</c:v>
                </c:pt>
                <c:pt idx="347">
                  <c:v>3.0000000000000001E-3</c:v>
                </c:pt>
                <c:pt idx="348">
                  <c:v>3.0000000000000001E-3</c:v>
                </c:pt>
                <c:pt idx="349">
                  <c:v>3.0000000000000001E-3</c:v>
                </c:pt>
                <c:pt idx="350">
                  <c:v>3.0000000000000001E-3</c:v>
                </c:pt>
                <c:pt idx="351">
                  <c:v>6.0000000000000001E-3</c:v>
                </c:pt>
                <c:pt idx="352">
                  <c:v>8.0000000000000002E-3</c:v>
                </c:pt>
                <c:pt idx="353">
                  <c:v>7.0000000000000001E-3</c:v>
                </c:pt>
                <c:pt idx="354">
                  <c:v>8.0000000000000002E-3</c:v>
                </c:pt>
                <c:pt idx="355">
                  <c:v>7.0000000000000001E-3</c:v>
                </c:pt>
                <c:pt idx="356">
                  <c:v>7.0000000000000001E-3</c:v>
                </c:pt>
                <c:pt idx="357">
                  <c:v>7.0000000000000001E-3</c:v>
                </c:pt>
                <c:pt idx="358">
                  <c:v>7.0000000000000001E-3</c:v>
                </c:pt>
                <c:pt idx="359">
                  <c:v>7.0000000000000001E-3</c:v>
                </c:pt>
                <c:pt idx="360">
                  <c:v>7.0000000000000001E-3</c:v>
                </c:pt>
                <c:pt idx="361">
                  <c:v>8.0000000000000002E-3</c:v>
                </c:pt>
                <c:pt idx="362">
                  <c:v>6.0000000000000001E-3</c:v>
                </c:pt>
                <c:pt idx="363">
                  <c:v>4.0000000000000001E-3</c:v>
                </c:pt>
                <c:pt idx="364">
                  <c:v>3.0000000000000001E-3</c:v>
                </c:pt>
                <c:pt idx="365">
                  <c:v>4.0000000000000001E-3</c:v>
                </c:pt>
                <c:pt idx="366">
                  <c:v>3.0000000000000001E-3</c:v>
                </c:pt>
                <c:pt idx="367">
                  <c:v>3.0000000000000001E-3</c:v>
                </c:pt>
                <c:pt idx="368">
                  <c:v>3.0000000000000001E-3</c:v>
                </c:pt>
                <c:pt idx="369">
                  <c:v>3.0000000000000001E-3</c:v>
                </c:pt>
                <c:pt idx="370">
                  <c:v>3.0000000000000001E-3</c:v>
                </c:pt>
                <c:pt idx="371">
                  <c:v>3.0000000000000001E-3</c:v>
                </c:pt>
                <c:pt idx="372">
                  <c:v>3.0000000000000001E-3</c:v>
                </c:pt>
                <c:pt idx="373">
                  <c:v>3.0000000000000001E-3</c:v>
                </c:pt>
                <c:pt idx="374">
                  <c:v>3.0000000000000001E-3</c:v>
                </c:pt>
                <c:pt idx="375">
                  <c:v>3.0000000000000001E-3</c:v>
                </c:pt>
                <c:pt idx="376">
                  <c:v>2E-3</c:v>
                </c:pt>
                <c:pt idx="377">
                  <c:v>3.0000000000000001E-3</c:v>
                </c:pt>
                <c:pt idx="378">
                  <c:v>2E-3</c:v>
                </c:pt>
                <c:pt idx="379">
                  <c:v>3.0000000000000001E-3</c:v>
                </c:pt>
                <c:pt idx="380">
                  <c:v>2E-3</c:v>
                </c:pt>
                <c:pt idx="381">
                  <c:v>3.0000000000000001E-3</c:v>
                </c:pt>
                <c:pt idx="382">
                  <c:v>2E-3</c:v>
                </c:pt>
                <c:pt idx="383">
                  <c:v>3.0000000000000001E-3</c:v>
                </c:pt>
                <c:pt idx="384">
                  <c:v>2E-3</c:v>
                </c:pt>
                <c:pt idx="385">
                  <c:v>3.0000000000000001E-3</c:v>
                </c:pt>
                <c:pt idx="386">
                  <c:v>2E-3</c:v>
                </c:pt>
                <c:pt idx="387">
                  <c:v>3.0000000000000001E-3</c:v>
                </c:pt>
                <c:pt idx="388">
                  <c:v>2E-3</c:v>
                </c:pt>
                <c:pt idx="389">
                  <c:v>3.0000000000000001E-3</c:v>
                </c:pt>
                <c:pt idx="390">
                  <c:v>2E-3</c:v>
                </c:pt>
                <c:pt idx="391">
                  <c:v>3.0000000000000001E-3</c:v>
                </c:pt>
                <c:pt idx="392">
                  <c:v>2E-3</c:v>
                </c:pt>
                <c:pt idx="393">
                  <c:v>3.0000000000000001E-3</c:v>
                </c:pt>
                <c:pt idx="394">
                  <c:v>2E-3</c:v>
                </c:pt>
                <c:pt idx="395">
                  <c:v>3.0000000000000001E-3</c:v>
                </c:pt>
                <c:pt idx="396">
                  <c:v>2E-3</c:v>
                </c:pt>
                <c:pt idx="397">
                  <c:v>3.0000000000000001E-3</c:v>
                </c:pt>
                <c:pt idx="398">
                  <c:v>2E-3</c:v>
                </c:pt>
                <c:pt idx="399">
                  <c:v>3.0000000000000001E-3</c:v>
                </c:pt>
                <c:pt idx="400">
                  <c:v>2E-3</c:v>
                </c:pt>
                <c:pt idx="401">
                  <c:v>3.0000000000000001E-3</c:v>
                </c:pt>
                <c:pt idx="402">
                  <c:v>2E-3</c:v>
                </c:pt>
                <c:pt idx="403">
                  <c:v>3.0000000000000001E-3</c:v>
                </c:pt>
                <c:pt idx="404">
                  <c:v>2E-3</c:v>
                </c:pt>
                <c:pt idx="405">
                  <c:v>3.0000000000000001E-3</c:v>
                </c:pt>
                <c:pt idx="406">
                  <c:v>3.0000000000000001E-3</c:v>
                </c:pt>
                <c:pt idx="407">
                  <c:v>4.0000000000000001E-3</c:v>
                </c:pt>
                <c:pt idx="408">
                  <c:v>3.0000000000000001E-3</c:v>
                </c:pt>
                <c:pt idx="409">
                  <c:v>3.0000000000000001E-3</c:v>
                </c:pt>
                <c:pt idx="410">
                  <c:v>2E-3</c:v>
                </c:pt>
                <c:pt idx="411">
                  <c:v>3.0000000000000001E-3</c:v>
                </c:pt>
                <c:pt idx="412">
                  <c:v>2E-3</c:v>
                </c:pt>
                <c:pt idx="413">
                  <c:v>2E-3</c:v>
                </c:pt>
                <c:pt idx="414">
                  <c:v>2E-3</c:v>
                </c:pt>
                <c:pt idx="415">
                  <c:v>3.0000000000000001E-3</c:v>
                </c:pt>
                <c:pt idx="416">
                  <c:v>2E-3</c:v>
                </c:pt>
                <c:pt idx="417">
                  <c:v>3.0000000000000001E-3</c:v>
                </c:pt>
                <c:pt idx="418">
                  <c:v>2E-3</c:v>
                </c:pt>
                <c:pt idx="419">
                  <c:v>3.0000000000000001E-3</c:v>
                </c:pt>
                <c:pt idx="420">
                  <c:v>2E-3</c:v>
                </c:pt>
                <c:pt idx="421">
                  <c:v>3.0000000000000001E-3</c:v>
                </c:pt>
                <c:pt idx="422">
                  <c:v>2E-3</c:v>
                </c:pt>
                <c:pt idx="423">
                  <c:v>3.0000000000000001E-3</c:v>
                </c:pt>
                <c:pt idx="424">
                  <c:v>2E-3</c:v>
                </c:pt>
                <c:pt idx="425">
                  <c:v>2E-3</c:v>
                </c:pt>
                <c:pt idx="426">
                  <c:v>2E-3</c:v>
                </c:pt>
                <c:pt idx="427">
                  <c:v>2E-3</c:v>
                </c:pt>
                <c:pt idx="428">
                  <c:v>2E-3</c:v>
                </c:pt>
                <c:pt idx="429">
                  <c:v>2E-3</c:v>
                </c:pt>
                <c:pt idx="430">
                  <c:v>2E-3</c:v>
                </c:pt>
                <c:pt idx="431">
                  <c:v>2E-3</c:v>
                </c:pt>
                <c:pt idx="432">
                  <c:v>2E-3</c:v>
                </c:pt>
                <c:pt idx="433">
                  <c:v>2E-3</c:v>
                </c:pt>
                <c:pt idx="434">
                  <c:v>3.0000000000000001E-3</c:v>
                </c:pt>
                <c:pt idx="435">
                  <c:v>4.0000000000000001E-3</c:v>
                </c:pt>
                <c:pt idx="436">
                  <c:v>4.0000000000000001E-3</c:v>
                </c:pt>
                <c:pt idx="437">
                  <c:v>4.0000000000000001E-3</c:v>
                </c:pt>
                <c:pt idx="438">
                  <c:v>4.0000000000000001E-3</c:v>
                </c:pt>
                <c:pt idx="439">
                  <c:v>4.0000000000000001E-3</c:v>
                </c:pt>
                <c:pt idx="440">
                  <c:v>4.0000000000000001E-3</c:v>
                </c:pt>
                <c:pt idx="441">
                  <c:v>4.0000000000000001E-3</c:v>
                </c:pt>
                <c:pt idx="442">
                  <c:v>4.0000000000000001E-3</c:v>
                </c:pt>
                <c:pt idx="443">
                  <c:v>4.0000000000000001E-3</c:v>
                </c:pt>
                <c:pt idx="444">
                  <c:v>4.0000000000000001E-3</c:v>
                </c:pt>
                <c:pt idx="445">
                  <c:v>4.0000000000000001E-3</c:v>
                </c:pt>
                <c:pt idx="446">
                  <c:v>4.0000000000000001E-3</c:v>
                </c:pt>
                <c:pt idx="447">
                  <c:v>4.0000000000000001E-3</c:v>
                </c:pt>
                <c:pt idx="448">
                  <c:v>4.0000000000000001E-3</c:v>
                </c:pt>
                <c:pt idx="449">
                  <c:v>4.0000000000000001E-3</c:v>
                </c:pt>
                <c:pt idx="450">
                  <c:v>4.0000000000000001E-3</c:v>
                </c:pt>
                <c:pt idx="451">
                  <c:v>4.0000000000000001E-3</c:v>
                </c:pt>
                <c:pt idx="452">
                  <c:v>4.0000000000000001E-3</c:v>
                </c:pt>
                <c:pt idx="453">
                  <c:v>4.0000000000000001E-3</c:v>
                </c:pt>
                <c:pt idx="454">
                  <c:v>4.0000000000000001E-3</c:v>
                </c:pt>
                <c:pt idx="455">
                  <c:v>4.0000000000000001E-3</c:v>
                </c:pt>
                <c:pt idx="456">
                  <c:v>4.0000000000000001E-3</c:v>
                </c:pt>
                <c:pt idx="457">
                  <c:v>4.0000000000000001E-3</c:v>
                </c:pt>
                <c:pt idx="458">
                  <c:v>4.0000000000000001E-3</c:v>
                </c:pt>
                <c:pt idx="459">
                  <c:v>4.0000000000000001E-3</c:v>
                </c:pt>
                <c:pt idx="460">
                  <c:v>4.0000000000000001E-3</c:v>
                </c:pt>
                <c:pt idx="461">
                  <c:v>4.0000000000000001E-3</c:v>
                </c:pt>
                <c:pt idx="462">
                  <c:v>4.0000000000000001E-3</c:v>
                </c:pt>
                <c:pt idx="463">
                  <c:v>4.0000000000000001E-3</c:v>
                </c:pt>
                <c:pt idx="464">
                  <c:v>4.0000000000000001E-3</c:v>
                </c:pt>
                <c:pt idx="465">
                  <c:v>4.0000000000000001E-3</c:v>
                </c:pt>
                <c:pt idx="466">
                  <c:v>4.0000000000000001E-3</c:v>
                </c:pt>
                <c:pt idx="467">
                  <c:v>4.0000000000000001E-3</c:v>
                </c:pt>
                <c:pt idx="468">
                  <c:v>4.0000000000000001E-3</c:v>
                </c:pt>
                <c:pt idx="469">
                  <c:v>4.0000000000000001E-3</c:v>
                </c:pt>
                <c:pt idx="470">
                  <c:v>4.0000000000000001E-3</c:v>
                </c:pt>
                <c:pt idx="471">
                  <c:v>4.0000000000000001E-3</c:v>
                </c:pt>
                <c:pt idx="472">
                  <c:v>4.0000000000000001E-3</c:v>
                </c:pt>
                <c:pt idx="473">
                  <c:v>4.0000000000000001E-3</c:v>
                </c:pt>
                <c:pt idx="474">
                  <c:v>4.0000000000000001E-3</c:v>
                </c:pt>
                <c:pt idx="475">
                  <c:v>4.0000000000000001E-3</c:v>
                </c:pt>
                <c:pt idx="476">
                  <c:v>4.0000000000000001E-3</c:v>
                </c:pt>
                <c:pt idx="477">
                  <c:v>4.0000000000000001E-3</c:v>
                </c:pt>
                <c:pt idx="478">
                  <c:v>4.0000000000000001E-3</c:v>
                </c:pt>
                <c:pt idx="479">
                  <c:v>4.0000000000000001E-3</c:v>
                </c:pt>
                <c:pt idx="480">
                  <c:v>4.0000000000000001E-3</c:v>
                </c:pt>
                <c:pt idx="481">
                  <c:v>4.0000000000000001E-3</c:v>
                </c:pt>
                <c:pt idx="482">
                  <c:v>4.0000000000000001E-3</c:v>
                </c:pt>
                <c:pt idx="483">
                  <c:v>4.0000000000000001E-3</c:v>
                </c:pt>
                <c:pt idx="484">
                  <c:v>4.0000000000000001E-3</c:v>
                </c:pt>
                <c:pt idx="485">
                  <c:v>4.0000000000000001E-3</c:v>
                </c:pt>
                <c:pt idx="486">
                  <c:v>4.0000000000000001E-3</c:v>
                </c:pt>
                <c:pt idx="487">
                  <c:v>4.0000000000000001E-3</c:v>
                </c:pt>
                <c:pt idx="488">
                  <c:v>4.0000000000000001E-3</c:v>
                </c:pt>
                <c:pt idx="489">
                  <c:v>4.0000000000000001E-3</c:v>
                </c:pt>
                <c:pt idx="490">
                  <c:v>4.0000000000000001E-3</c:v>
                </c:pt>
                <c:pt idx="491">
                  <c:v>4.0000000000000001E-3</c:v>
                </c:pt>
                <c:pt idx="492">
                  <c:v>4.0000000000000001E-3</c:v>
                </c:pt>
                <c:pt idx="493">
                  <c:v>4.0000000000000001E-3</c:v>
                </c:pt>
                <c:pt idx="494">
                  <c:v>4.0000000000000001E-3</c:v>
                </c:pt>
                <c:pt idx="495">
                  <c:v>4.0000000000000001E-3</c:v>
                </c:pt>
                <c:pt idx="496">
                  <c:v>4.0000000000000001E-3</c:v>
                </c:pt>
                <c:pt idx="497">
                  <c:v>4.0000000000000001E-3</c:v>
                </c:pt>
                <c:pt idx="498">
                  <c:v>3.0000000000000001E-3</c:v>
                </c:pt>
                <c:pt idx="499">
                  <c:v>3.0000000000000001E-3</c:v>
                </c:pt>
                <c:pt idx="500">
                  <c:v>3.0000000000000001E-3</c:v>
                </c:pt>
                <c:pt idx="501">
                  <c:v>3.0000000000000001E-3</c:v>
                </c:pt>
                <c:pt idx="502">
                  <c:v>3.0000000000000001E-3</c:v>
                </c:pt>
                <c:pt idx="503">
                  <c:v>3.0000000000000001E-3</c:v>
                </c:pt>
                <c:pt idx="504">
                  <c:v>3.0000000000000001E-3</c:v>
                </c:pt>
                <c:pt idx="505">
                  <c:v>3.0000000000000001E-3</c:v>
                </c:pt>
                <c:pt idx="506">
                  <c:v>3.0000000000000001E-3</c:v>
                </c:pt>
                <c:pt idx="507">
                  <c:v>3.0000000000000001E-3</c:v>
                </c:pt>
                <c:pt idx="508">
                  <c:v>3.0000000000000001E-3</c:v>
                </c:pt>
                <c:pt idx="509">
                  <c:v>3.0000000000000001E-3</c:v>
                </c:pt>
                <c:pt idx="510">
                  <c:v>3.0000000000000001E-3</c:v>
                </c:pt>
                <c:pt idx="511">
                  <c:v>3.0000000000000001E-3</c:v>
                </c:pt>
                <c:pt idx="512">
                  <c:v>3.0000000000000001E-3</c:v>
                </c:pt>
                <c:pt idx="513">
                  <c:v>3.0000000000000001E-3</c:v>
                </c:pt>
                <c:pt idx="514">
                  <c:v>3.0000000000000001E-3</c:v>
                </c:pt>
                <c:pt idx="515">
                  <c:v>3.0000000000000001E-3</c:v>
                </c:pt>
                <c:pt idx="516">
                  <c:v>3.0000000000000001E-3</c:v>
                </c:pt>
                <c:pt idx="517">
                  <c:v>3.0000000000000001E-3</c:v>
                </c:pt>
                <c:pt idx="518">
                  <c:v>3.0000000000000001E-3</c:v>
                </c:pt>
                <c:pt idx="519">
                  <c:v>3.0000000000000001E-3</c:v>
                </c:pt>
                <c:pt idx="520">
                  <c:v>3.0000000000000001E-3</c:v>
                </c:pt>
                <c:pt idx="521">
                  <c:v>3.0000000000000001E-3</c:v>
                </c:pt>
                <c:pt idx="522">
                  <c:v>3.0000000000000001E-3</c:v>
                </c:pt>
                <c:pt idx="523">
                  <c:v>3.0000000000000001E-3</c:v>
                </c:pt>
                <c:pt idx="524">
                  <c:v>3.0000000000000001E-3</c:v>
                </c:pt>
                <c:pt idx="525">
                  <c:v>3.0000000000000001E-3</c:v>
                </c:pt>
                <c:pt idx="526">
                  <c:v>3.0000000000000001E-3</c:v>
                </c:pt>
                <c:pt idx="527">
                  <c:v>3.0000000000000001E-3</c:v>
                </c:pt>
                <c:pt idx="528">
                  <c:v>3.0000000000000001E-3</c:v>
                </c:pt>
                <c:pt idx="529">
                  <c:v>3.0000000000000001E-3</c:v>
                </c:pt>
                <c:pt idx="530">
                  <c:v>3.0000000000000001E-3</c:v>
                </c:pt>
                <c:pt idx="531">
                  <c:v>3.0000000000000001E-3</c:v>
                </c:pt>
                <c:pt idx="532">
                  <c:v>3.0000000000000001E-3</c:v>
                </c:pt>
                <c:pt idx="533">
                  <c:v>3.0000000000000001E-3</c:v>
                </c:pt>
                <c:pt idx="534">
                  <c:v>3.0000000000000001E-3</c:v>
                </c:pt>
                <c:pt idx="535">
                  <c:v>3.0000000000000001E-3</c:v>
                </c:pt>
                <c:pt idx="536">
                  <c:v>3.0000000000000001E-3</c:v>
                </c:pt>
                <c:pt idx="537">
                  <c:v>3.0000000000000001E-3</c:v>
                </c:pt>
                <c:pt idx="538">
                  <c:v>3.0000000000000001E-3</c:v>
                </c:pt>
                <c:pt idx="539">
                  <c:v>3.0000000000000001E-3</c:v>
                </c:pt>
                <c:pt idx="540">
                  <c:v>3.0000000000000001E-3</c:v>
                </c:pt>
                <c:pt idx="541">
                  <c:v>3.0000000000000001E-3</c:v>
                </c:pt>
                <c:pt idx="542">
                  <c:v>3.0000000000000001E-3</c:v>
                </c:pt>
                <c:pt idx="543">
                  <c:v>3.0000000000000001E-3</c:v>
                </c:pt>
                <c:pt idx="544">
                  <c:v>3.0000000000000001E-3</c:v>
                </c:pt>
                <c:pt idx="545">
                  <c:v>3.0000000000000001E-3</c:v>
                </c:pt>
                <c:pt idx="546">
                  <c:v>3.0000000000000001E-3</c:v>
                </c:pt>
                <c:pt idx="547">
                  <c:v>3.0000000000000001E-3</c:v>
                </c:pt>
                <c:pt idx="548">
                  <c:v>3.0000000000000001E-3</c:v>
                </c:pt>
                <c:pt idx="549">
                  <c:v>3.0000000000000001E-3</c:v>
                </c:pt>
                <c:pt idx="550">
                  <c:v>3.0000000000000001E-3</c:v>
                </c:pt>
                <c:pt idx="551">
                  <c:v>3.0000000000000001E-3</c:v>
                </c:pt>
                <c:pt idx="552">
                  <c:v>3.0000000000000001E-3</c:v>
                </c:pt>
                <c:pt idx="553">
                  <c:v>3.0000000000000001E-3</c:v>
                </c:pt>
                <c:pt idx="554">
                  <c:v>3.0000000000000001E-3</c:v>
                </c:pt>
                <c:pt idx="555">
                  <c:v>3.0000000000000001E-3</c:v>
                </c:pt>
                <c:pt idx="556">
                  <c:v>3.0000000000000001E-3</c:v>
                </c:pt>
                <c:pt idx="557">
                  <c:v>3.0000000000000001E-3</c:v>
                </c:pt>
                <c:pt idx="558">
                  <c:v>3.0000000000000001E-3</c:v>
                </c:pt>
                <c:pt idx="559">
                  <c:v>3.0000000000000001E-3</c:v>
                </c:pt>
                <c:pt idx="560">
                  <c:v>3.0000000000000001E-3</c:v>
                </c:pt>
                <c:pt idx="561">
                  <c:v>3.0000000000000001E-3</c:v>
                </c:pt>
                <c:pt idx="562">
                  <c:v>3.0000000000000001E-3</c:v>
                </c:pt>
                <c:pt idx="563">
                  <c:v>3.0000000000000001E-3</c:v>
                </c:pt>
                <c:pt idx="564">
                  <c:v>2E-3</c:v>
                </c:pt>
                <c:pt idx="565">
                  <c:v>2E-3</c:v>
                </c:pt>
                <c:pt idx="566">
                  <c:v>2E-3</c:v>
                </c:pt>
                <c:pt idx="567">
                  <c:v>2E-3</c:v>
                </c:pt>
                <c:pt idx="568">
                  <c:v>2E-3</c:v>
                </c:pt>
                <c:pt idx="569">
                  <c:v>2E-3</c:v>
                </c:pt>
                <c:pt idx="570">
                  <c:v>2E-3</c:v>
                </c:pt>
                <c:pt idx="571">
                  <c:v>2E-3</c:v>
                </c:pt>
                <c:pt idx="572">
                  <c:v>2E-3</c:v>
                </c:pt>
                <c:pt idx="573">
                  <c:v>2E-3</c:v>
                </c:pt>
                <c:pt idx="574">
                  <c:v>2E-3</c:v>
                </c:pt>
                <c:pt idx="575">
                  <c:v>2E-3</c:v>
                </c:pt>
                <c:pt idx="576">
                  <c:v>2E-3</c:v>
                </c:pt>
                <c:pt idx="577">
                  <c:v>3.0000000000000001E-3</c:v>
                </c:pt>
                <c:pt idx="578">
                  <c:v>2E-3</c:v>
                </c:pt>
                <c:pt idx="579">
                  <c:v>2E-3</c:v>
                </c:pt>
                <c:pt idx="580">
                  <c:v>2E-3</c:v>
                </c:pt>
                <c:pt idx="581">
                  <c:v>2E-3</c:v>
                </c:pt>
                <c:pt idx="582">
                  <c:v>2E-3</c:v>
                </c:pt>
                <c:pt idx="583">
                  <c:v>2E-3</c:v>
                </c:pt>
                <c:pt idx="584">
                  <c:v>2E-3</c:v>
                </c:pt>
                <c:pt idx="585">
                  <c:v>2E-3</c:v>
                </c:pt>
                <c:pt idx="586">
                  <c:v>2E-3</c:v>
                </c:pt>
                <c:pt idx="587">
                  <c:v>2E-3</c:v>
                </c:pt>
                <c:pt idx="588">
                  <c:v>2E-3</c:v>
                </c:pt>
                <c:pt idx="589">
                  <c:v>2E-3</c:v>
                </c:pt>
                <c:pt idx="590">
                  <c:v>2E-3</c:v>
                </c:pt>
                <c:pt idx="591">
                  <c:v>2E-3</c:v>
                </c:pt>
                <c:pt idx="592">
                  <c:v>2E-3</c:v>
                </c:pt>
                <c:pt idx="593">
                  <c:v>2E-3</c:v>
                </c:pt>
                <c:pt idx="594">
                  <c:v>2E-3</c:v>
                </c:pt>
                <c:pt idx="595">
                  <c:v>2E-3</c:v>
                </c:pt>
                <c:pt idx="596">
                  <c:v>2E-3</c:v>
                </c:pt>
                <c:pt idx="597">
                  <c:v>2E-3</c:v>
                </c:pt>
                <c:pt idx="598">
                  <c:v>2E-3</c:v>
                </c:pt>
                <c:pt idx="599">
                  <c:v>2E-3</c:v>
                </c:pt>
                <c:pt idx="600">
                  <c:v>2E-3</c:v>
                </c:pt>
                <c:pt idx="601">
                  <c:v>2E-3</c:v>
                </c:pt>
                <c:pt idx="602">
                  <c:v>2E-3</c:v>
                </c:pt>
                <c:pt idx="603">
                  <c:v>2E-3</c:v>
                </c:pt>
                <c:pt idx="604">
                  <c:v>2E-3</c:v>
                </c:pt>
                <c:pt idx="605">
                  <c:v>2E-3</c:v>
                </c:pt>
                <c:pt idx="606">
                  <c:v>2E-3</c:v>
                </c:pt>
                <c:pt idx="607">
                  <c:v>2E-3</c:v>
                </c:pt>
                <c:pt idx="608">
                  <c:v>2E-3</c:v>
                </c:pt>
                <c:pt idx="609">
                  <c:v>2E-3</c:v>
                </c:pt>
                <c:pt idx="610">
                  <c:v>2E-3</c:v>
                </c:pt>
                <c:pt idx="611">
                  <c:v>2E-3</c:v>
                </c:pt>
                <c:pt idx="612">
                  <c:v>2E-3</c:v>
                </c:pt>
                <c:pt idx="613">
                  <c:v>2E-3</c:v>
                </c:pt>
                <c:pt idx="614">
                  <c:v>2E-3</c:v>
                </c:pt>
                <c:pt idx="615">
                  <c:v>2E-3</c:v>
                </c:pt>
                <c:pt idx="616">
                  <c:v>2E-3</c:v>
                </c:pt>
                <c:pt idx="617">
                  <c:v>2E-3</c:v>
                </c:pt>
                <c:pt idx="618">
                  <c:v>2E-3</c:v>
                </c:pt>
                <c:pt idx="619">
                  <c:v>2E-3</c:v>
                </c:pt>
                <c:pt idx="620">
                  <c:v>2E-3</c:v>
                </c:pt>
                <c:pt idx="621">
                  <c:v>2E-3</c:v>
                </c:pt>
                <c:pt idx="622">
                  <c:v>2E-3</c:v>
                </c:pt>
                <c:pt idx="623">
                  <c:v>2E-3</c:v>
                </c:pt>
                <c:pt idx="624">
                  <c:v>2E-3</c:v>
                </c:pt>
                <c:pt idx="625">
                  <c:v>2E-3</c:v>
                </c:pt>
                <c:pt idx="626">
                  <c:v>2E-3</c:v>
                </c:pt>
                <c:pt idx="627">
                  <c:v>2E-3</c:v>
                </c:pt>
                <c:pt idx="628">
                  <c:v>2E-3</c:v>
                </c:pt>
                <c:pt idx="629">
                  <c:v>2E-3</c:v>
                </c:pt>
                <c:pt idx="630">
                  <c:v>2E-3</c:v>
                </c:pt>
                <c:pt idx="631">
                  <c:v>2E-3</c:v>
                </c:pt>
                <c:pt idx="632">
                  <c:v>2E-3</c:v>
                </c:pt>
                <c:pt idx="633">
                  <c:v>2E-3</c:v>
                </c:pt>
                <c:pt idx="634">
                  <c:v>2E-3</c:v>
                </c:pt>
                <c:pt idx="635">
                  <c:v>2E-3</c:v>
                </c:pt>
                <c:pt idx="636">
                  <c:v>2E-3</c:v>
                </c:pt>
                <c:pt idx="637">
                  <c:v>2E-3</c:v>
                </c:pt>
                <c:pt idx="638">
                  <c:v>2E-3</c:v>
                </c:pt>
                <c:pt idx="639">
                  <c:v>2E-3</c:v>
                </c:pt>
                <c:pt idx="640">
                  <c:v>2E-3</c:v>
                </c:pt>
                <c:pt idx="641">
                  <c:v>2E-3</c:v>
                </c:pt>
                <c:pt idx="642">
                  <c:v>2E-3</c:v>
                </c:pt>
                <c:pt idx="643">
                  <c:v>2E-3</c:v>
                </c:pt>
                <c:pt idx="644">
                  <c:v>2E-3</c:v>
                </c:pt>
                <c:pt idx="645">
                  <c:v>2E-3</c:v>
                </c:pt>
                <c:pt idx="646">
                  <c:v>2E-3</c:v>
                </c:pt>
                <c:pt idx="647">
                  <c:v>2E-3</c:v>
                </c:pt>
                <c:pt idx="648">
                  <c:v>2E-3</c:v>
                </c:pt>
                <c:pt idx="649">
                  <c:v>2E-3</c:v>
                </c:pt>
                <c:pt idx="650">
                  <c:v>2E-3</c:v>
                </c:pt>
                <c:pt idx="651">
                  <c:v>2E-3</c:v>
                </c:pt>
                <c:pt idx="652">
                  <c:v>2E-3</c:v>
                </c:pt>
                <c:pt idx="653">
                  <c:v>2E-3</c:v>
                </c:pt>
                <c:pt idx="654">
                  <c:v>2E-3</c:v>
                </c:pt>
                <c:pt idx="655">
                  <c:v>2E-3</c:v>
                </c:pt>
                <c:pt idx="656">
                  <c:v>2E-3</c:v>
                </c:pt>
                <c:pt idx="657">
                  <c:v>2E-3</c:v>
                </c:pt>
                <c:pt idx="658">
                  <c:v>2E-3</c:v>
                </c:pt>
                <c:pt idx="659">
                  <c:v>2E-3</c:v>
                </c:pt>
                <c:pt idx="660">
                  <c:v>2E-3</c:v>
                </c:pt>
                <c:pt idx="661">
                  <c:v>2E-3</c:v>
                </c:pt>
                <c:pt idx="662">
                  <c:v>2E-3</c:v>
                </c:pt>
                <c:pt idx="663">
                  <c:v>2E-3</c:v>
                </c:pt>
                <c:pt idx="664">
                  <c:v>2E-3</c:v>
                </c:pt>
                <c:pt idx="665">
                  <c:v>2E-3</c:v>
                </c:pt>
                <c:pt idx="666">
                  <c:v>2E-3</c:v>
                </c:pt>
                <c:pt idx="667">
                  <c:v>2E-3</c:v>
                </c:pt>
                <c:pt idx="668">
                  <c:v>2E-3</c:v>
                </c:pt>
                <c:pt idx="669">
                  <c:v>2E-3</c:v>
                </c:pt>
                <c:pt idx="670">
                  <c:v>2E-3</c:v>
                </c:pt>
                <c:pt idx="671">
                  <c:v>2E-3</c:v>
                </c:pt>
                <c:pt idx="672">
                  <c:v>2E-3</c:v>
                </c:pt>
                <c:pt idx="673">
                  <c:v>2E-3</c:v>
                </c:pt>
                <c:pt idx="674">
                  <c:v>2E-3</c:v>
                </c:pt>
                <c:pt idx="675">
                  <c:v>2E-3</c:v>
                </c:pt>
                <c:pt idx="676">
                  <c:v>2E-3</c:v>
                </c:pt>
                <c:pt idx="677">
                  <c:v>2E-3</c:v>
                </c:pt>
                <c:pt idx="678">
                  <c:v>2E-3</c:v>
                </c:pt>
                <c:pt idx="679">
                  <c:v>2E-3</c:v>
                </c:pt>
                <c:pt idx="680">
                  <c:v>2E-3</c:v>
                </c:pt>
                <c:pt idx="681">
                  <c:v>2E-3</c:v>
                </c:pt>
                <c:pt idx="682">
                  <c:v>2E-3</c:v>
                </c:pt>
                <c:pt idx="683">
                  <c:v>2E-3</c:v>
                </c:pt>
                <c:pt idx="684">
                  <c:v>2E-3</c:v>
                </c:pt>
                <c:pt idx="685">
                  <c:v>2E-3</c:v>
                </c:pt>
                <c:pt idx="686">
                  <c:v>2E-3</c:v>
                </c:pt>
                <c:pt idx="687">
                  <c:v>2E-3</c:v>
                </c:pt>
                <c:pt idx="688">
                  <c:v>2E-3</c:v>
                </c:pt>
                <c:pt idx="689">
                  <c:v>2E-3</c:v>
                </c:pt>
                <c:pt idx="690">
                  <c:v>2E-3</c:v>
                </c:pt>
                <c:pt idx="691">
                  <c:v>2E-3</c:v>
                </c:pt>
                <c:pt idx="692">
                  <c:v>2E-3</c:v>
                </c:pt>
                <c:pt idx="693">
                  <c:v>2E-3</c:v>
                </c:pt>
                <c:pt idx="694">
                  <c:v>2E-3</c:v>
                </c:pt>
                <c:pt idx="695">
                  <c:v>2E-3</c:v>
                </c:pt>
                <c:pt idx="696">
                  <c:v>2E-3</c:v>
                </c:pt>
                <c:pt idx="697">
                  <c:v>1E-3</c:v>
                </c:pt>
                <c:pt idx="698">
                  <c:v>1E-3</c:v>
                </c:pt>
                <c:pt idx="699">
                  <c:v>1E-3</c:v>
                </c:pt>
                <c:pt idx="700">
                  <c:v>1E-3</c:v>
                </c:pt>
                <c:pt idx="701">
                  <c:v>1E-3</c:v>
                </c:pt>
                <c:pt idx="702">
                  <c:v>1E-3</c:v>
                </c:pt>
                <c:pt idx="703">
                  <c:v>1E-3</c:v>
                </c:pt>
                <c:pt idx="704">
                  <c:v>1E-3</c:v>
                </c:pt>
                <c:pt idx="705">
                  <c:v>1E-3</c:v>
                </c:pt>
                <c:pt idx="706">
                  <c:v>1E-3</c:v>
                </c:pt>
                <c:pt idx="707">
                  <c:v>1E-3</c:v>
                </c:pt>
                <c:pt idx="708">
                  <c:v>1E-3</c:v>
                </c:pt>
                <c:pt idx="709">
                  <c:v>1E-3</c:v>
                </c:pt>
                <c:pt idx="710">
                  <c:v>1E-3</c:v>
                </c:pt>
                <c:pt idx="711">
                  <c:v>1E-3</c:v>
                </c:pt>
                <c:pt idx="712">
                  <c:v>1E-3</c:v>
                </c:pt>
                <c:pt idx="713">
                  <c:v>1E-3</c:v>
                </c:pt>
                <c:pt idx="714">
                  <c:v>1E-3</c:v>
                </c:pt>
                <c:pt idx="715">
                  <c:v>1E-3</c:v>
                </c:pt>
                <c:pt idx="716">
                  <c:v>1E-3</c:v>
                </c:pt>
                <c:pt idx="717">
                  <c:v>1E-3</c:v>
                </c:pt>
                <c:pt idx="718">
                  <c:v>1E-3</c:v>
                </c:pt>
                <c:pt idx="719">
                  <c:v>1E-3</c:v>
                </c:pt>
                <c:pt idx="720">
                  <c:v>1E-3</c:v>
                </c:pt>
              </c:numCache>
            </c:numRef>
          </c:yVal>
          <c:smooth val="1"/>
          <c:extLst>
            <c:ext xmlns:c16="http://schemas.microsoft.com/office/drawing/2014/chart" uri="{C3380CC4-5D6E-409C-BE32-E72D297353CC}">
              <c16:uniqueId val="{00000001-08B3-4032-A2EB-88438C263792}"/>
            </c:ext>
          </c:extLst>
        </c:ser>
        <c:dLbls>
          <c:showLegendKey val="0"/>
          <c:showVal val="0"/>
          <c:showCatName val="0"/>
          <c:showSerName val="0"/>
          <c:showPercent val="0"/>
          <c:showBubbleSize val="0"/>
        </c:dLbls>
        <c:axId val="989044784"/>
        <c:axId val="801200416"/>
      </c:scatterChart>
      <c:valAx>
        <c:axId val="989044784"/>
        <c:scaling>
          <c:orientation val="minMax"/>
          <c:max val="36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Time (min)</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01200416"/>
        <c:crosses val="autoZero"/>
        <c:crossBetween val="midCat"/>
        <c:majorUnit val="30"/>
      </c:valAx>
      <c:valAx>
        <c:axId val="801200416"/>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Flow (cfs)</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 sourceLinked="0"/>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89044784"/>
        <c:crosses val="autoZero"/>
        <c:crossBetween val="midCat"/>
      </c:valAx>
      <c:spPr>
        <a:noFill/>
        <a:ln>
          <a:noFill/>
        </a:ln>
        <a:effectLst/>
      </c:spPr>
    </c:plotArea>
    <c:legend>
      <c:legendPos val="b"/>
      <c:layout>
        <c:manualLayout>
          <c:xMode val="edge"/>
          <c:yMode val="edge"/>
          <c:x val="0.58812245776827887"/>
          <c:y val="0.11829536873651082"/>
          <c:w val="0.32866061602792462"/>
          <c:h val="0.1635350369042285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NJWQDS!$H$1</c:f>
              <c:strCache>
                <c:ptCount val="1"/>
                <c:pt idx="0">
                  <c:v>Interval Depth (In)</c:v>
                </c:pt>
              </c:strCache>
            </c:strRef>
          </c:tx>
          <c:spPr>
            <a:ln w="19050" cap="rnd">
              <a:solidFill>
                <a:schemeClr val="bg1">
                  <a:lumMod val="50000"/>
                </a:schemeClr>
              </a:solidFill>
              <a:round/>
            </a:ln>
            <a:effectLst/>
          </c:spPr>
          <c:marker>
            <c:symbol val="none"/>
          </c:marker>
          <c:xVal>
            <c:numRef>
              <c:f>NJWQDS!$G$2:$G$362</c:f>
              <c:numCache>
                <c:formatCode>General</c:formatCode>
                <c:ptCount val="36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numCache>
            </c:numRef>
          </c:xVal>
          <c:yVal>
            <c:numRef>
              <c:f>NJWQDS!$H$2:$H$362</c:f>
              <c:numCache>
                <c:formatCode>General</c:formatCode>
                <c:ptCount val="361"/>
                <c:pt idx="0">
                  <c:v>0</c:v>
                </c:pt>
                <c:pt idx="1">
                  <c:v>1.66E-3</c:v>
                </c:pt>
                <c:pt idx="2">
                  <c:v>1.66E-3</c:v>
                </c:pt>
                <c:pt idx="3">
                  <c:v>1.66E-3</c:v>
                </c:pt>
                <c:pt idx="4">
                  <c:v>1.66E-3</c:v>
                </c:pt>
                <c:pt idx="5">
                  <c:v>1.66E-3</c:v>
                </c:pt>
                <c:pt idx="6">
                  <c:v>1.66E-3</c:v>
                </c:pt>
                <c:pt idx="7">
                  <c:v>1.66E-3</c:v>
                </c:pt>
                <c:pt idx="8">
                  <c:v>1.66E-3</c:v>
                </c:pt>
                <c:pt idx="9">
                  <c:v>1.66E-3</c:v>
                </c:pt>
                <c:pt idx="10">
                  <c:v>1.66E-3</c:v>
                </c:pt>
                <c:pt idx="11">
                  <c:v>1.6800000000000009E-3</c:v>
                </c:pt>
                <c:pt idx="12">
                  <c:v>1.6800000000000009E-3</c:v>
                </c:pt>
                <c:pt idx="13">
                  <c:v>1.6800000000000009E-3</c:v>
                </c:pt>
                <c:pt idx="14">
                  <c:v>1.6800000000000009E-3</c:v>
                </c:pt>
                <c:pt idx="15">
                  <c:v>1.6799999999999975E-3</c:v>
                </c:pt>
                <c:pt idx="16">
                  <c:v>5.000000000000001E-3</c:v>
                </c:pt>
                <c:pt idx="17">
                  <c:v>5.000000000000001E-3</c:v>
                </c:pt>
                <c:pt idx="18">
                  <c:v>4.9999999999999975E-3</c:v>
                </c:pt>
                <c:pt idx="19">
                  <c:v>4.9999999999999975E-3</c:v>
                </c:pt>
                <c:pt idx="20">
                  <c:v>5.0000000000000044E-3</c:v>
                </c:pt>
                <c:pt idx="21">
                  <c:v>4.9999999999999975E-3</c:v>
                </c:pt>
                <c:pt idx="22">
                  <c:v>4.9999999999999975E-3</c:v>
                </c:pt>
                <c:pt idx="23">
                  <c:v>5.0000000000000044E-3</c:v>
                </c:pt>
                <c:pt idx="24">
                  <c:v>5.0000000000000044E-3</c:v>
                </c:pt>
                <c:pt idx="25">
                  <c:v>4.9999999999999906E-3</c:v>
                </c:pt>
                <c:pt idx="26">
                  <c:v>5.0000000000000044E-3</c:v>
                </c:pt>
                <c:pt idx="27">
                  <c:v>5.0000000000000044E-3</c:v>
                </c:pt>
                <c:pt idx="28">
                  <c:v>5.0000000000000044E-3</c:v>
                </c:pt>
                <c:pt idx="29">
                  <c:v>5.0000000000000044E-3</c:v>
                </c:pt>
                <c:pt idx="30">
                  <c:v>4.9999999999999906E-3</c:v>
                </c:pt>
                <c:pt idx="31">
                  <c:v>6.5999999999999948E-3</c:v>
                </c:pt>
                <c:pt idx="32">
                  <c:v>6.5999999999999948E-3</c:v>
                </c:pt>
                <c:pt idx="33">
                  <c:v>6.5999999999999948E-3</c:v>
                </c:pt>
                <c:pt idx="34">
                  <c:v>6.5999999999999948E-3</c:v>
                </c:pt>
                <c:pt idx="35">
                  <c:v>6.6000000000000225E-3</c:v>
                </c:pt>
                <c:pt idx="36">
                  <c:v>6.5999999999999948E-3</c:v>
                </c:pt>
                <c:pt idx="37">
                  <c:v>6.5999999999999948E-3</c:v>
                </c:pt>
                <c:pt idx="38">
                  <c:v>6.5999999999999948E-3</c:v>
                </c:pt>
                <c:pt idx="39">
                  <c:v>6.5999999999999948E-3</c:v>
                </c:pt>
                <c:pt idx="40">
                  <c:v>6.6000000000000225E-3</c:v>
                </c:pt>
                <c:pt idx="41">
                  <c:v>6.8000000000000005E-3</c:v>
                </c:pt>
                <c:pt idx="42">
                  <c:v>6.8000000000000005E-3</c:v>
                </c:pt>
                <c:pt idx="43">
                  <c:v>6.8000000000000005E-3</c:v>
                </c:pt>
                <c:pt idx="44">
                  <c:v>6.8000000000000005E-3</c:v>
                </c:pt>
                <c:pt idx="45">
                  <c:v>6.8000000000000005E-3</c:v>
                </c:pt>
                <c:pt idx="46">
                  <c:v>1.1660000000000004E-2</c:v>
                </c:pt>
                <c:pt idx="47">
                  <c:v>1.1660000000000004E-2</c:v>
                </c:pt>
                <c:pt idx="48">
                  <c:v>1.1660000000000004E-2</c:v>
                </c:pt>
                <c:pt idx="49">
                  <c:v>1.1660000000000004E-2</c:v>
                </c:pt>
                <c:pt idx="50">
                  <c:v>1.1659999999999948E-2</c:v>
                </c:pt>
                <c:pt idx="51">
                  <c:v>2.0000000000000018E-2</c:v>
                </c:pt>
                <c:pt idx="52">
                  <c:v>2.0000000000000018E-2</c:v>
                </c:pt>
                <c:pt idx="53">
                  <c:v>2.0000000000000018E-2</c:v>
                </c:pt>
                <c:pt idx="54">
                  <c:v>2.0000000000000018E-2</c:v>
                </c:pt>
                <c:pt idx="55">
                  <c:v>1.9999999999999962E-2</c:v>
                </c:pt>
                <c:pt idx="56">
                  <c:v>5.3339999999999999E-2</c:v>
                </c:pt>
                <c:pt idx="57">
                  <c:v>5.3339999999999999E-2</c:v>
                </c:pt>
                <c:pt idx="58">
                  <c:v>5.3339999999999999E-2</c:v>
                </c:pt>
                <c:pt idx="59">
                  <c:v>5.3340000000000054E-2</c:v>
                </c:pt>
                <c:pt idx="60">
                  <c:v>5.3339999999999943E-2</c:v>
                </c:pt>
                <c:pt idx="61">
                  <c:v>5.3340000000000054E-2</c:v>
                </c:pt>
                <c:pt idx="62">
                  <c:v>5.3340000000000054E-2</c:v>
                </c:pt>
                <c:pt idx="63">
                  <c:v>5.3340000000000054E-2</c:v>
                </c:pt>
                <c:pt idx="64">
                  <c:v>5.3340000000000054E-2</c:v>
                </c:pt>
                <c:pt idx="65">
                  <c:v>5.3339999999999832E-2</c:v>
                </c:pt>
                <c:pt idx="66">
                  <c:v>2.0000000000000018E-2</c:v>
                </c:pt>
                <c:pt idx="67">
                  <c:v>2.0000000000000018E-2</c:v>
                </c:pt>
                <c:pt idx="68">
                  <c:v>2.0000000000000018E-2</c:v>
                </c:pt>
                <c:pt idx="69">
                  <c:v>2.0000000000000018E-2</c:v>
                </c:pt>
                <c:pt idx="70">
                  <c:v>1.9999999999999907E-2</c:v>
                </c:pt>
                <c:pt idx="71">
                  <c:v>1.1660000000000004E-2</c:v>
                </c:pt>
                <c:pt idx="72">
                  <c:v>1.1660000000000004E-2</c:v>
                </c:pt>
                <c:pt idx="73">
                  <c:v>1.1660000000000004E-2</c:v>
                </c:pt>
                <c:pt idx="74">
                  <c:v>1.1660000000000004E-2</c:v>
                </c:pt>
                <c:pt idx="75">
                  <c:v>1.1660000000000004E-2</c:v>
                </c:pt>
                <c:pt idx="76">
                  <c:v>6.7999999999999172E-3</c:v>
                </c:pt>
                <c:pt idx="77">
                  <c:v>6.7999999999999172E-3</c:v>
                </c:pt>
                <c:pt idx="78">
                  <c:v>6.7999999999999172E-3</c:v>
                </c:pt>
                <c:pt idx="79">
                  <c:v>6.7999999999999172E-3</c:v>
                </c:pt>
                <c:pt idx="80">
                  <c:v>6.8000000000003613E-3</c:v>
                </c:pt>
                <c:pt idx="81">
                  <c:v>6.5999999999999392E-3</c:v>
                </c:pt>
                <c:pt idx="82">
                  <c:v>6.5999999999999392E-3</c:v>
                </c:pt>
                <c:pt idx="83">
                  <c:v>6.5999999999999392E-3</c:v>
                </c:pt>
                <c:pt idx="84">
                  <c:v>6.5999999999999392E-3</c:v>
                </c:pt>
                <c:pt idx="85">
                  <c:v>6.6000000000001613E-3</c:v>
                </c:pt>
                <c:pt idx="86">
                  <c:v>6.5999999999999392E-3</c:v>
                </c:pt>
                <c:pt idx="87">
                  <c:v>6.5999999999999392E-3</c:v>
                </c:pt>
                <c:pt idx="88">
                  <c:v>6.5999999999999392E-3</c:v>
                </c:pt>
                <c:pt idx="89">
                  <c:v>6.5999999999999392E-3</c:v>
                </c:pt>
                <c:pt idx="90">
                  <c:v>6.6000000000001613E-3</c:v>
                </c:pt>
                <c:pt idx="91">
                  <c:v>5.0000000000001155E-3</c:v>
                </c:pt>
                <c:pt idx="92">
                  <c:v>5.0000000000001155E-3</c:v>
                </c:pt>
                <c:pt idx="93">
                  <c:v>5.0000000000001155E-3</c:v>
                </c:pt>
                <c:pt idx="94">
                  <c:v>5.0000000000001155E-3</c:v>
                </c:pt>
                <c:pt idx="95">
                  <c:v>4.9999999999996714E-3</c:v>
                </c:pt>
                <c:pt idx="96">
                  <c:v>4.9999999999998934E-3</c:v>
                </c:pt>
                <c:pt idx="97">
                  <c:v>4.9999999999998934E-3</c:v>
                </c:pt>
                <c:pt idx="98">
                  <c:v>4.9999999999998934E-3</c:v>
                </c:pt>
                <c:pt idx="99">
                  <c:v>4.9999999999998934E-3</c:v>
                </c:pt>
                <c:pt idx="100">
                  <c:v>5.0000000000003375E-3</c:v>
                </c:pt>
                <c:pt idx="101">
                  <c:v>5.0000000000001155E-3</c:v>
                </c:pt>
                <c:pt idx="102">
                  <c:v>5.0000000000001155E-3</c:v>
                </c:pt>
                <c:pt idx="103">
                  <c:v>5.0000000000001155E-3</c:v>
                </c:pt>
                <c:pt idx="104">
                  <c:v>5.0000000000001155E-3</c:v>
                </c:pt>
                <c:pt idx="105">
                  <c:v>4.9999999999996714E-3</c:v>
                </c:pt>
                <c:pt idx="106">
                  <c:v>1.6799999999999038E-3</c:v>
                </c:pt>
                <c:pt idx="107">
                  <c:v>1.6799999999999038E-3</c:v>
                </c:pt>
                <c:pt idx="108">
                  <c:v>1.6799999999999038E-3</c:v>
                </c:pt>
                <c:pt idx="109">
                  <c:v>1.6799999999999038E-3</c:v>
                </c:pt>
                <c:pt idx="110">
                  <c:v>1.6800000000003479E-3</c:v>
                </c:pt>
                <c:pt idx="111">
                  <c:v>1.6599999999999948E-3</c:v>
                </c:pt>
                <c:pt idx="112">
                  <c:v>1.6599999999999948E-3</c:v>
                </c:pt>
                <c:pt idx="113">
                  <c:v>1.6599999999999948E-3</c:v>
                </c:pt>
                <c:pt idx="114">
                  <c:v>1.6599999999999948E-3</c:v>
                </c:pt>
                <c:pt idx="115">
                  <c:v>1.6599999999999948E-3</c:v>
                </c:pt>
                <c:pt idx="116">
                  <c:v>1.6599999999999948E-3</c:v>
                </c:pt>
                <c:pt idx="117">
                  <c:v>1.6599999999999948E-3</c:v>
                </c:pt>
                <c:pt idx="118">
                  <c:v>1.6599999999999948E-3</c:v>
                </c:pt>
                <c:pt idx="119">
                  <c:v>1.6599999999999948E-3</c:v>
                </c:pt>
                <c:pt idx="120">
                  <c:v>1.6599999999999948E-3</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numCache>
            </c:numRef>
          </c:yVal>
          <c:smooth val="1"/>
          <c:extLst>
            <c:ext xmlns:c16="http://schemas.microsoft.com/office/drawing/2014/chart" uri="{C3380CC4-5D6E-409C-BE32-E72D297353CC}">
              <c16:uniqueId val="{00000000-3FDB-437C-97E2-9DD6B09B241E}"/>
            </c:ext>
          </c:extLst>
        </c:ser>
        <c:dLbls>
          <c:showLegendKey val="0"/>
          <c:showVal val="0"/>
          <c:showCatName val="0"/>
          <c:showSerName val="0"/>
          <c:showPercent val="0"/>
          <c:showBubbleSize val="0"/>
        </c:dLbls>
        <c:axId val="896353632"/>
        <c:axId val="881059872"/>
      </c:scatterChart>
      <c:valAx>
        <c:axId val="896353632"/>
        <c:scaling>
          <c:orientation val="minMax"/>
          <c:max val="360"/>
        </c:scaling>
        <c:delete val="0"/>
        <c:axPos val="t"/>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dirty="0"/>
                  <a:t>Time (min)</a:t>
                </a:r>
              </a:p>
            </c:rich>
          </c:tx>
          <c:layout>
            <c:manualLayout>
              <c:xMode val="edge"/>
              <c:yMode val="edge"/>
              <c:x val="0.47817321207349789"/>
              <c:y val="2.6785704870041876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81059872"/>
        <c:crosses val="autoZero"/>
        <c:crossBetween val="midCat"/>
        <c:majorUnit val="30"/>
      </c:valAx>
      <c:valAx>
        <c:axId val="881059872"/>
        <c:scaling>
          <c:orientation val="maxMin"/>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1-min Precipitation (in)</a:t>
                </a:r>
              </a:p>
            </c:rich>
          </c:tx>
          <c:layout>
            <c:manualLayout>
              <c:xMode val="edge"/>
              <c:yMode val="edge"/>
              <c:x val="1.5601782148226759E-2"/>
              <c:y val="0.25974910690672448"/>
            </c:manualLayout>
          </c:layout>
          <c:overlay val="0"/>
          <c:spPr>
            <a:noFill/>
            <a:ln>
              <a:noFill/>
            </a:ln>
            <a:effectLst/>
          </c:spPr>
          <c:txPr>
            <a:bodyPr rot="-54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3536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53FDF2-D038-4559-8801-BF744728753F}"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96F467-6C7F-4DB2-A2D9-851F9E825149}" type="slidenum">
              <a:rPr lang="en-US" smtClean="0"/>
              <a:t>‹#›</a:t>
            </a:fld>
            <a:endParaRPr lang="en-US"/>
          </a:p>
        </p:txBody>
      </p:sp>
    </p:spTree>
    <p:extLst>
      <p:ext uri="{BB962C8B-B14F-4D97-AF65-F5344CB8AC3E}">
        <p14:creationId xmlns:p14="http://schemas.microsoft.com/office/powerpoint/2010/main" val="711168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C5DB341C-843E-6244-9C40-DD933A1134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64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08FA5-664C-3CEF-7213-C020C87F79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51BDD5-EBBF-1B5C-2CA6-567B75D5D5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6B51FB-3E80-E1AF-6D94-D81046DEC0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9A44F6-9D40-16C2-AE71-052C69057E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B3A44D-76F3-4B8B-868B-E37648DB633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1523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 name="Google Shape;1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093DC2-69AF-4B5D-91B4-666DFA47B916}" type="slidenum">
              <a:rPr lang="en-US" smtClean="0"/>
              <a:t>26</a:t>
            </a:fld>
            <a:endParaRPr lang="en-US"/>
          </a:p>
        </p:txBody>
      </p:sp>
    </p:spTree>
    <p:extLst>
      <p:ext uri="{BB962C8B-B14F-4D97-AF65-F5344CB8AC3E}">
        <p14:creationId xmlns:p14="http://schemas.microsoft.com/office/powerpoint/2010/main" val="2920977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ccfc8f96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ccfc8f96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700" b="1">
                <a:solidFill>
                  <a:schemeClr val="tx1"/>
                </a:solidFill>
                <a:latin typeface="Arial" charset="0"/>
              </a:defRPr>
            </a:lvl1pPr>
            <a:lvl2pPr marL="756971" indent="-291142" eaLnBrk="0" hangingPunct="0">
              <a:defRPr sz="3700" b="1">
                <a:solidFill>
                  <a:schemeClr val="tx1"/>
                </a:solidFill>
                <a:latin typeface="Arial" charset="0"/>
              </a:defRPr>
            </a:lvl2pPr>
            <a:lvl3pPr marL="1164571" indent="-232914" eaLnBrk="0" hangingPunct="0">
              <a:defRPr sz="3700" b="1">
                <a:solidFill>
                  <a:schemeClr val="tx1"/>
                </a:solidFill>
                <a:latin typeface="Arial" charset="0"/>
              </a:defRPr>
            </a:lvl3pPr>
            <a:lvl4pPr marL="1630400" indent="-232914" eaLnBrk="0" hangingPunct="0">
              <a:defRPr sz="3700" b="1">
                <a:solidFill>
                  <a:schemeClr val="tx1"/>
                </a:solidFill>
                <a:latin typeface="Arial" charset="0"/>
              </a:defRPr>
            </a:lvl4pPr>
            <a:lvl5pPr marL="2096228" indent="-232914" eaLnBrk="0" hangingPunct="0">
              <a:defRPr sz="3700" b="1">
                <a:solidFill>
                  <a:schemeClr val="tx1"/>
                </a:solidFill>
                <a:latin typeface="Arial" charset="0"/>
              </a:defRPr>
            </a:lvl5pPr>
            <a:lvl6pPr marL="2562056" indent="-232914" algn="ctr" eaLnBrk="0" fontAlgn="base" hangingPunct="0">
              <a:spcBef>
                <a:spcPct val="0"/>
              </a:spcBef>
              <a:spcAft>
                <a:spcPct val="0"/>
              </a:spcAft>
              <a:defRPr sz="3700" b="1">
                <a:solidFill>
                  <a:schemeClr val="tx1"/>
                </a:solidFill>
                <a:latin typeface="Arial" charset="0"/>
              </a:defRPr>
            </a:lvl6pPr>
            <a:lvl7pPr marL="3027885" indent="-232914" algn="ctr" eaLnBrk="0" fontAlgn="base" hangingPunct="0">
              <a:spcBef>
                <a:spcPct val="0"/>
              </a:spcBef>
              <a:spcAft>
                <a:spcPct val="0"/>
              </a:spcAft>
              <a:defRPr sz="3700" b="1">
                <a:solidFill>
                  <a:schemeClr val="tx1"/>
                </a:solidFill>
                <a:latin typeface="Arial" charset="0"/>
              </a:defRPr>
            </a:lvl7pPr>
            <a:lvl8pPr marL="3493712" indent="-232914" algn="ctr" eaLnBrk="0" fontAlgn="base" hangingPunct="0">
              <a:spcBef>
                <a:spcPct val="0"/>
              </a:spcBef>
              <a:spcAft>
                <a:spcPct val="0"/>
              </a:spcAft>
              <a:defRPr sz="3700" b="1">
                <a:solidFill>
                  <a:schemeClr val="tx1"/>
                </a:solidFill>
                <a:latin typeface="Arial" charset="0"/>
              </a:defRPr>
            </a:lvl8pPr>
            <a:lvl9pPr marL="3959541" indent="-232914" algn="ctr" eaLnBrk="0" fontAlgn="base" hangingPunct="0">
              <a:spcBef>
                <a:spcPct val="0"/>
              </a:spcBef>
              <a:spcAft>
                <a:spcPct val="0"/>
              </a:spcAft>
              <a:defRPr sz="3700" b="1">
                <a:solidFill>
                  <a:schemeClr val="tx1"/>
                </a:solidFill>
                <a:latin typeface="Arial" charset="0"/>
              </a:defRPr>
            </a:lvl9pPr>
          </a:lstStyle>
          <a:p>
            <a:pPr defTabSz="914285" eaLnBrk="1" hangingPunct="1">
              <a:defRPr/>
            </a:pPr>
            <a:fld id="{7111AE89-D2AA-4111-8D82-6E061C145A5A}" type="slidenum">
              <a:rPr lang="en-US" sz="1200" b="0">
                <a:solidFill>
                  <a:prstClr val="black"/>
                </a:solidFill>
              </a:rPr>
              <a:pPr defTabSz="914285" eaLnBrk="1" hangingPunct="1">
                <a:defRPr/>
              </a:pPr>
              <a:t>30</a:t>
            </a:fld>
            <a:endParaRPr lang="en-US" sz="1200" b="0">
              <a:solidFill>
                <a:prstClr val="black"/>
              </a:solidFill>
            </a:endParaRPr>
          </a:p>
        </p:txBody>
      </p:sp>
      <p:sp>
        <p:nvSpPr>
          <p:cNvPr id="33795" name="Rectangle 2"/>
          <p:cNvSpPr>
            <a:spLocks noGrp="1" noRot="1" noChangeAspect="1" noChangeArrowheads="1" noTextEdit="1"/>
          </p:cNvSpPr>
          <p:nvPr>
            <p:ph type="sldImg"/>
          </p:nvPr>
        </p:nvSpPr>
        <p:spPr>
          <a:xfrm>
            <a:off x="2311400" y="525463"/>
            <a:ext cx="4673600" cy="2628900"/>
          </a:xfrm>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1951919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22ACE930-EFD7-43CF-AED7-4CD2A5AB9043}" type="datetimeFigureOut">
              <a:rPr lang="en-US" smtClean="0"/>
              <a:t>3/30/2026</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3861786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ACE930-EFD7-43CF-AED7-4CD2A5AB9043}"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1951066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ACE930-EFD7-43CF-AED7-4CD2A5AB9043}"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293322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ACE930-EFD7-43CF-AED7-4CD2A5AB9043}"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3DFE-550D-4A37-B94A-5FEEEB85E7F1}"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0753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ACE930-EFD7-43CF-AED7-4CD2A5AB9043}"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1247141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2ACE930-EFD7-43CF-AED7-4CD2A5AB9043}" type="datetimeFigureOut">
              <a:rPr lang="en-US" smtClean="0"/>
              <a:t>3/30/2026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2175501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22ACE930-EFD7-43CF-AED7-4CD2A5AB9043}" type="datetimeFigureOut">
              <a:rPr lang="en-US" smtClean="0"/>
              <a:t>3/30/2026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1658537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CE930-EFD7-43CF-AED7-4CD2A5AB9043}"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4559728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CE930-EFD7-43CF-AED7-4CD2A5AB9043}"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15106732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20634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6973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ACE930-EFD7-43CF-AED7-4CD2A5AB9043}"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4987337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923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82971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83008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626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409155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2928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36512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88908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290472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BEC07CF-DE1C-5A16-AFE3-58045ECDE0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4249881" y="2504921"/>
            <a:ext cx="7280733" cy="2061531"/>
          </a:xfrm>
        </p:spPr>
        <p:txBody>
          <a:bodyPr anchor="b">
            <a:normAutofit/>
          </a:bodyPr>
          <a:lstStyle>
            <a:lvl1pPr algn="r">
              <a:defRPr sz="5400" b="0" i="0">
                <a:solidFill>
                  <a:schemeClr val="bg1"/>
                </a:solidFill>
                <a:latin typeface="Saira Condensed Condensed Light" pitchFamily="2" charset="77"/>
              </a:defRPr>
            </a:lvl1pPr>
          </a:lstStyle>
          <a:p>
            <a:r>
              <a:rPr lang="en-US"/>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4488873" y="4591369"/>
            <a:ext cx="7041742"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subtitle</a:t>
            </a:r>
          </a:p>
        </p:txBody>
      </p:sp>
      <p:sp>
        <p:nvSpPr>
          <p:cNvPr id="17" name="Text Placeholder 16">
            <a:extLst>
              <a:ext uri="{FF2B5EF4-FFF2-40B4-BE49-F238E27FC236}">
                <a16:creationId xmlns:a16="http://schemas.microsoft.com/office/drawing/2014/main" id="{E6F838CB-CD72-2334-C381-9BF56F85A624}"/>
              </a:ext>
            </a:extLst>
          </p:cNvPr>
          <p:cNvSpPr>
            <a:spLocks noGrp="1"/>
          </p:cNvSpPr>
          <p:nvPr>
            <p:ph type="body" sz="quarter" idx="11" hasCustomPrompt="1"/>
          </p:nvPr>
        </p:nvSpPr>
        <p:spPr>
          <a:xfrm>
            <a:off x="4675910" y="5690085"/>
            <a:ext cx="6854708"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16209" y="6342033"/>
            <a:ext cx="1114406"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a:t>Date</a:t>
            </a:r>
          </a:p>
        </p:txBody>
      </p:sp>
    </p:spTree>
    <p:extLst>
      <p:ext uri="{BB962C8B-B14F-4D97-AF65-F5344CB8AC3E}">
        <p14:creationId xmlns:p14="http://schemas.microsoft.com/office/powerpoint/2010/main" val="2879203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2ACE930-EFD7-43CF-AED7-4CD2A5AB9043}" type="datetimeFigureOut">
              <a:rPr lang="en-US" smtClean="0"/>
              <a:t>3/30/2026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3611647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DDB80B-17FF-14EE-7F02-306E3A735F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7103"/>
          <a:stretch/>
        </p:blipFill>
        <p:spPr>
          <a:xfrm>
            <a:off x="0" y="0"/>
            <a:ext cx="7531770"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0AB85730-9DAB-ABF0-A4D0-5DE36B8226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subtitle</a:t>
            </a:r>
          </a:p>
        </p:txBody>
      </p:sp>
      <p:sp>
        <p:nvSpPr>
          <p:cNvPr id="12" name="Text Placeholder 16">
            <a:extLst>
              <a:ext uri="{FF2B5EF4-FFF2-40B4-BE49-F238E27FC236}">
                <a16:creationId xmlns:a16="http://schemas.microsoft.com/office/drawing/2014/main" id="{07BEFC5F-CD6D-A7BC-1322-BACD15CFA532}"/>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06269" y="6342033"/>
            <a:ext cx="1124345"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a:t>Date</a:t>
            </a:r>
          </a:p>
        </p:txBody>
      </p:sp>
    </p:spTree>
    <p:extLst>
      <p:ext uri="{BB962C8B-B14F-4D97-AF65-F5344CB8AC3E}">
        <p14:creationId xmlns:p14="http://schemas.microsoft.com/office/powerpoint/2010/main" val="45786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DDB80B-17FF-14EE-7F02-306E3A735F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7531770"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0AB85730-9DAB-ABF0-A4D0-5DE36B8226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subtitle</a:t>
            </a:r>
          </a:p>
        </p:txBody>
      </p:sp>
      <p:sp>
        <p:nvSpPr>
          <p:cNvPr id="12" name="Text Placeholder 16">
            <a:extLst>
              <a:ext uri="{FF2B5EF4-FFF2-40B4-BE49-F238E27FC236}">
                <a16:creationId xmlns:a16="http://schemas.microsoft.com/office/drawing/2014/main" id="{07BEFC5F-CD6D-A7BC-1322-BACD15CFA532}"/>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06269" y="6342033"/>
            <a:ext cx="1124345"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a:t>Date</a:t>
            </a:r>
          </a:p>
        </p:txBody>
      </p:sp>
    </p:spTree>
    <p:extLst>
      <p:ext uri="{BB962C8B-B14F-4D97-AF65-F5344CB8AC3E}">
        <p14:creationId xmlns:p14="http://schemas.microsoft.com/office/powerpoint/2010/main" val="42369992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Custom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C4886-2087-94B4-E2E5-4E48B7FF8FE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507728"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488FA0-8E86-6BE9-82C5-43785B3242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49" y="0"/>
            <a:ext cx="11893551" cy="6858000"/>
          </a:xfrm>
          <a:prstGeom prst="rect">
            <a:avLst/>
          </a:prstGeom>
        </p:spPr>
      </p:pic>
      <p:sp>
        <p:nvSpPr>
          <p:cNvPr id="10" name="Title 1">
            <a:extLst>
              <a:ext uri="{FF2B5EF4-FFF2-40B4-BE49-F238E27FC236}">
                <a16:creationId xmlns:a16="http://schemas.microsoft.com/office/drawing/2014/main" id="{B9CC9AF6-817B-A87B-A5E6-9A6BE8BA0878}"/>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a:t>CLICK TO EDIT TITLE</a:t>
            </a:r>
          </a:p>
        </p:txBody>
      </p:sp>
      <p:sp>
        <p:nvSpPr>
          <p:cNvPr id="11" name="Subtitle 2">
            <a:extLst>
              <a:ext uri="{FF2B5EF4-FFF2-40B4-BE49-F238E27FC236}">
                <a16:creationId xmlns:a16="http://schemas.microsoft.com/office/drawing/2014/main" id="{62636281-107E-01A8-5316-84DAA71CD1E3}"/>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subtitle</a:t>
            </a:r>
          </a:p>
        </p:txBody>
      </p:sp>
      <p:sp>
        <p:nvSpPr>
          <p:cNvPr id="13" name="Date Placeholder 3">
            <a:extLst>
              <a:ext uri="{FF2B5EF4-FFF2-40B4-BE49-F238E27FC236}">
                <a16:creationId xmlns:a16="http://schemas.microsoft.com/office/drawing/2014/main" id="{7651AF7A-8B71-B895-17ED-7EECAFEE7DE8}"/>
              </a:ext>
            </a:extLst>
          </p:cNvPr>
          <p:cNvSpPr>
            <a:spLocks noGrp="1"/>
          </p:cNvSpPr>
          <p:nvPr>
            <p:ph type="dt" sz="half" idx="10"/>
          </p:nvPr>
        </p:nvSpPr>
        <p:spPr>
          <a:xfrm>
            <a:off x="10446026" y="6362185"/>
            <a:ext cx="1084590"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a:t> Date</a:t>
            </a:r>
          </a:p>
        </p:txBody>
      </p:sp>
      <p:sp>
        <p:nvSpPr>
          <p:cNvPr id="14" name="Text Placeholder 16">
            <a:extLst>
              <a:ext uri="{FF2B5EF4-FFF2-40B4-BE49-F238E27FC236}">
                <a16:creationId xmlns:a16="http://schemas.microsoft.com/office/drawing/2014/main" id="{732F2640-D02F-0BD4-E9A8-A5FD3D27874E}"/>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a:t>PRESENTER’S NAME</a:t>
            </a:r>
          </a:p>
        </p:txBody>
      </p:sp>
    </p:spTree>
    <p:extLst>
      <p:ext uri="{BB962C8B-B14F-4D97-AF65-F5344CB8AC3E}">
        <p14:creationId xmlns:p14="http://schemas.microsoft.com/office/powerpoint/2010/main" val="40244484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A body of water with buildings along it&#10;&#10;Description automatically generated with medium confidence">
            <a:extLst>
              <a:ext uri="{FF2B5EF4-FFF2-40B4-BE49-F238E27FC236}">
                <a16:creationId xmlns:a16="http://schemas.microsoft.com/office/drawing/2014/main" id="{D898D13A-F035-1AC4-E5CF-2B4EECBAA8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090400"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9EFC173-553B-6926-8999-560997D15C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45AB2B46-2729-15F1-5BB4-6B7ADEAC4AAE}"/>
              </a:ext>
            </a:extLst>
          </p:cNvPr>
          <p:cNvSpPr>
            <a:spLocks noGrp="1"/>
          </p:cNvSpPr>
          <p:nvPr>
            <p:ph type="title" hasCustomPrompt="1"/>
          </p:nvPr>
        </p:nvSpPr>
        <p:spPr>
          <a:xfrm>
            <a:off x="6617373" y="974037"/>
            <a:ext cx="4913243" cy="4254363"/>
          </a:xfrm>
        </p:spPr>
        <p:txBody>
          <a:bodyPr anchor="b">
            <a:normAutofit/>
          </a:bodyPr>
          <a:lstStyle>
            <a:lvl1pPr algn="r">
              <a:defRPr sz="5400"/>
            </a:lvl1pPr>
          </a:lstStyle>
          <a:p>
            <a:r>
              <a:rPr lang="en-US"/>
              <a:t>CLICK TO EDIT TITLE</a:t>
            </a:r>
          </a:p>
        </p:txBody>
      </p:sp>
      <p:sp>
        <p:nvSpPr>
          <p:cNvPr id="3" name="Text Placeholder 2">
            <a:extLst>
              <a:ext uri="{FF2B5EF4-FFF2-40B4-BE49-F238E27FC236}">
                <a16:creationId xmlns:a16="http://schemas.microsoft.com/office/drawing/2014/main" id="{A5953286-7208-5D15-2115-F32E5C24CE0F}"/>
              </a:ext>
            </a:extLst>
          </p:cNvPr>
          <p:cNvSpPr>
            <a:spLocks noGrp="1"/>
          </p:cNvSpPr>
          <p:nvPr>
            <p:ph type="body" idx="1" hasCustomPrompt="1"/>
          </p:nvPr>
        </p:nvSpPr>
        <p:spPr>
          <a:xfrm>
            <a:off x="6858002" y="5394965"/>
            <a:ext cx="4672615" cy="931499"/>
          </a:xfrm>
        </p:spPr>
        <p:txBody>
          <a:bodyPr>
            <a:normAutofit/>
          </a:bodyPr>
          <a:lstStyle>
            <a:lvl1pPr marL="0" indent="0" algn="r">
              <a:buNone/>
              <a:defRPr sz="2000" b="0" i="0">
                <a:solidFill>
                  <a:schemeClr val="tx1"/>
                </a:solidFill>
                <a:latin typeface="IBM Plex Sans" panose="020B0503050203000203"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37422154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4769" y="365125"/>
            <a:ext cx="10710619" cy="1325563"/>
          </a:xfrm>
        </p:spPr>
        <p:txBody>
          <a:bodyPr/>
          <a:lstStyle/>
          <a:p>
            <a:r>
              <a:rPr lang="en-US"/>
              <a:t>CLICK TO EDIT TITLE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p:txBody>
          <a:bodyPr/>
          <a:lstStyle>
            <a:lvl1pPr marL="228600" indent="-228600">
              <a:defRPr/>
            </a:lvl1pPr>
            <a:lvl2pPr marL="502920" indent="-228589">
              <a:buSzPct val="100000"/>
              <a:buFont typeface="System Font Regular"/>
              <a:buChar char="-"/>
              <a:defRPr/>
            </a:lvl2pPr>
            <a:lvl3pPr marL="777240" indent="-228589">
              <a:buSzPct val="100000"/>
              <a:buFont typeface="System Font Regular"/>
              <a:buChar char="-"/>
              <a:defRPr/>
            </a:lvl3pPr>
            <a:lvl4pPr marL="1005840" indent="-228589">
              <a:buSzPct val="100000"/>
              <a:buFont typeface="System Font Regular"/>
              <a:buChar char="-"/>
              <a:defRPr/>
            </a:lvl4pPr>
            <a:lvl5pPr marL="1280160" indent="-228589">
              <a:buSzPct val="10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77844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6359" y="365127"/>
            <a:ext cx="10709031" cy="734621"/>
          </a:xfrm>
        </p:spPr>
        <p:txBody>
          <a:bodyPr/>
          <a:lstStyle/>
          <a:p>
            <a:r>
              <a:rPr lang="en-US"/>
              <a:t>CLICK TO EDIT TITLE</a:t>
            </a:r>
          </a:p>
        </p:txBody>
      </p:sp>
      <p:sp>
        <p:nvSpPr>
          <p:cNvPr id="4" name="Text Placeholder 3">
            <a:extLst>
              <a:ext uri="{FF2B5EF4-FFF2-40B4-BE49-F238E27FC236}">
                <a16:creationId xmlns:a16="http://schemas.microsoft.com/office/drawing/2014/main" id="{B7F9FF48-9E75-6C88-7706-B4D4B29E8027}"/>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a:t>Make sure to use brand colors when creating tables and graphs. If graphs are placed from an outside source, please reformat to use the Stevens Theme Colors set in this template.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a:xfrm>
            <a:off x="644771" y="2202874"/>
            <a:ext cx="10709031" cy="387927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806960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1825625"/>
            <a:ext cx="5181600" cy="435133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1825625"/>
            <a:ext cx="5181600" cy="435133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610273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1825625"/>
            <a:ext cx="3296919" cy="435133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1825625"/>
            <a:ext cx="3296919" cy="435133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1825625"/>
            <a:ext cx="3296919" cy="435133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7674661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ree Content and Subhea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10B2EF-F0F6-7528-D1AE-B660054C2BB6}"/>
              </a:ext>
            </a:extLst>
          </p:cNvPr>
          <p:cNvSpPr>
            <a:spLocks noGrp="1"/>
          </p:cNvSpPr>
          <p:nvPr>
            <p:ph type="title" hasCustomPrompt="1"/>
          </p:nvPr>
        </p:nvSpPr>
        <p:spPr>
          <a:xfrm>
            <a:off x="646359" y="365127"/>
            <a:ext cx="10709031" cy="734621"/>
          </a:xfrm>
        </p:spPr>
        <p:txBody>
          <a:bodyPr/>
          <a:lstStyle/>
          <a:p>
            <a:r>
              <a:rPr lang="en-US"/>
              <a:t>CLICK TO EDIT TITLE</a:t>
            </a:r>
          </a:p>
        </p:txBody>
      </p:sp>
      <p:sp>
        <p:nvSpPr>
          <p:cNvPr id="11" name="Text Placeholder 3">
            <a:extLst>
              <a:ext uri="{FF2B5EF4-FFF2-40B4-BE49-F238E27FC236}">
                <a16:creationId xmlns:a16="http://schemas.microsoft.com/office/drawing/2014/main" id="{38C80B25-96A7-774E-2468-5777A0523942}"/>
              </a:ext>
            </a:extLst>
          </p:cNvPr>
          <p:cNvSpPr>
            <a:spLocks noGrp="1"/>
          </p:cNvSpPr>
          <p:nvPr>
            <p:ph type="body" sz="quarter" idx="14"/>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endParaRPr lang="en-US"/>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2325836"/>
            <a:ext cx="3296919" cy="385112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2325836"/>
            <a:ext cx="3296919" cy="385112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2325836"/>
            <a:ext cx="3296919" cy="385112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687285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a:t>CLICK TO EDIT TITLE</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714197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2ACE930-EFD7-43CF-AED7-4CD2A5AB9043}"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3433835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a:t>Click to edit subhead</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2087848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F436CFC-B187-8D35-9B90-53CDD3C63724}"/>
              </a:ext>
            </a:extLst>
          </p:cNvPr>
          <p:cNvSpPr>
            <a:spLocks noGrp="1"/>
          </p:cNvSpPr>
          <p:nvPr>
            <p:ph type="title" hasCustomPrompt="1"/>
          </p:nvPr>
        </p:nvSpPr>
        <p:spPr>
          <a:xfrm>
            <a:off x="644769" y="365125"/>
            <a:ext cx="10710619" cy="1325563"/>
          </a:xfrm>
        </p:spPr>
        <p:txBody>
          <a:bodyPr/>
          <a:lstStyle/>
          <a:p>
            <a:r>
              <a:rPr lang="en-US"/>
              <a:t>CLICK TO EDIT TITLE</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999" y="2210085"/>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9308"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999" y="4448439"/>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9308"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662182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ve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a:t>Click to edit subhead</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205"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7720"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205"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7720"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6874141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FB8F7E-E499-364F-DBBC-112AB229FB0F}"/>
              </a:ext>
            </a:extLst>
          </p:cNvPr>
          <p:cNvSpPr>
            <a:spLocks noGrp="1"/>
          </p:cNvSpPr>
          <p:nvPr>
            <p:ph type="title" hasCustomPrompt="1"/>
          </p:nvPr>
        </p:nvSpPr>
        <p:spPr>
          <a:xfrm>
            <a:off x="646359" y="365127"/>
            <a:ext cx="10709031" cy="734621"/>
          </a:xfrm>
        </p:spPr>
        <p:txBody>
          <a:bodyPr/>
          <a:lstStyle/>
          <a:p>
            <a:r>
              <a:rPr lang="en-US"/>
              <a:t>CLICK TO EDIT TITLE</a:t>
            </a:r>
          </a:p>
        </p:txBody>
      </p:sp>
      <p:sp>
        <p:nvSpPr>
          <p:cNvPr id="9" name="Text Placeholder 3">
            <a:extLst>
              <a:ext uri="{FF2B5EF4-FFF2-40B4-BE49-F238E27FC236}">
                <a16:creationId xmlns:a16="http://schemas.microsoft.com/office/drawing/2014/main" id="{C2104D11-CF58-8BD0-F89F-27B8D217FA90}"/>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a:t>Click to edit subhead</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2325836"/>
            <a:ext cx="5181600" cy="385112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2325836"/>
            <a:ext cx="5181600" cy="385112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1718139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74C1-7A20-8CB4-3DD4-EB8A50BB8128}"/>
              </a:ext>
            </a:extLst>
          </p:cNvPr>
          <p:cNvSpPr>
            <a:spLocks noGrp="1"/>
          </p:cNvSpPr>
          <p:nvPr>
            <p:ph type="title" hasCustomPrompt="1"/>
          </p:nvPr>
        </p:nvSpPr>
        <p:spPr>
          <a:xfrm>
            <a:off x="644769" y="365125"/>
            <a:ext cx="10710619" cy="1325563"/>
          </a:xfrm>
        </p:spPr>
        <p:txBody>
          <a:bodyPr/>
          <a:lstStyle/>
          <a:p>
            <a:r>
              <a:rPr lang="en-US"/>
              <a:t>CLICK TO EDIT TITLE</a:t>
            </a:r>
          </a:p>
        </p:txBody>
      </p:sp>
      <p:sp>
        <p:nvSpPr>
          <p:cNvPr id="3" name="Text Placeholder 2">
            <a:extLst>
              <a:ext uri="{FF2B5EF4-FFF2-40B4-BE49-F238E27FC236}">
                <a16:creationId xmlns:a16="http://schemas.microsoft.com/office/drawing/2014/main" id="{817277B2-0A2F-FA77-9E15-CA3A58A5B545}"/>
              </a:ext>
            </a:extLst>
          </p:cNvPr>
          <p:cNvSpPr>
            <a:spLocks noGrp="1"/>
          </p:cNvSpPr>
          <p:nvPr>
            <p:ph type="body" idx="1" hasCustomPrompt="1"/>
          </p:nvPr>
        </p:nvSpPr>
        <p:spPr>
          <a:xfrm>
            <a:off x="644772"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07B25F01-3996-B6B6-F8FD-75E9120A8843}"/>
              </a:ext>
            </a:extLst>
          </p:cNvPr>
          <p:cNvSpPr>
            <a:spLocks noGrp="1"/>
          </p:cNvSpPr>
          <p:nvPr>
            <p:ph sz="half" idx="2" hasCustomPrompt="1"/>
          </p:nvPr>
        </p:nvSpPr>
        <p:spPr>
          <a:xfrm>
            <a:off x="644772" y="2505075"/>
            <a:ext cx="5157787" cy="368458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473F84-FD9A-282A-FBCC-F5ADD527FC9F}"/>
              </a:ext>
            </a:extLst>
          </p:cNvPr>
          <p:cNvSpPr>
            <a:spLocks noGrp="1"/>
          </p:cNvSpPr>
          <p:nvPr>
            <p:ph type="body" sz="quarter" idx="3" hasCustomPrompt="1"/>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5EE5DE14-382A-1AC7-A660-8E5831B83608}"/>
              </a:ext>
            </a:extLst>
          </p:cNvPr>
          <p:cNvSpPr>
            <a:spLocks noGrp="1"/>
          </p:cNvSpPr>
          <p:nvPr>
            <p:ph sz="quarter" idx="4" hasCustomPrompt="1"/>
          </p:nvPr>
        </p:nvSpPr>
        <p:spPr>
          <a:xfrm>
            <a:off x="6172202" y="2505075"/>
            <a:ext cx="5183188" cy="368458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9E6D1FFC-28E6-E13A-7721-39658D2AA087}"/>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353129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7957-9EED-8271-0E72-EFAE0371AF15}"/>
              </a:ext>
            </a:extLst>
          </p:cNvPr>
          <p:cNvSpPr>
            <a:spLocks noGrp="1"/>
          </p:cNvSpPr>
          <p:nvPr>
            <p:ph type="title" hasCustomPrompt="1"/>
          </p:nvPr>
        </p:nvSpPr>
        <p:spPr/>
        <p:txBody>
          <a:bodyPr/>
          <a:lstStyle/>
          <a:p>
            <a:r>
              <a:rPr lang="en-US"/>
              <a:t>CLICK TO EDIT TITLE</a:t>
            </a:r>
          </a:p>
        </p:txBody>
      </p:sp>
      <p:sp>
        <p:nvSpPr>
          <p:cNvPr id="5" name="Slide Number Placeholder 4">
            <a:extLst>
              <a:ext uri="{FF2B5EF4-FFF2-40B4-BE49-F238E27FC236}">
                <a16:creationId xmlns:a16="http://schemas.microsoft.com/office/drawing/2014/main" id="{D555F4F9-1684-DE61-8B6E-9C5982CDC272}"/>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27782645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93D118-64C2-DAF8-93EF-9D41A6B09A50}"/>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442364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6ACC9-E2A9-486E-5749-83DDF3B956C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858565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BF1B99-BFB4-0688-A8CA-067A988DADEC}"/>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3" name="Content Placeholder 2">
            <a:extLst>
              <a:ext uri="{FF2B5EF4-FFF2-40B4-BE49-F238E27FC236}">
                <a16:creationId xmlns:a16="http://schemas.microsoft.com/office/drawing/2014/main" id="{A1A211F7-F5B3-755A-0FE9-7416E5B6D3BB}"/>
              </a:ext>
            </a:extLst>
          </p:cNvPr>
          <p:cNvSpPr>
            <a:spLocks noGrp="1"/>
          </p:cNvSpPr>
          <p:nvPr>
            <p:ph idx="1" hasCustomPrompt="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1DCA10-F271-79EA-C335-35398B7961CF}"/>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text</a:t>
            </a:r>
          </a:p>
        </p:txBody>
      </p:sp>
      <p:sp>
        <p:nvSpPr>
          <p:cNvPr id="2" name="Title 1">
            <a:extLst>
              <a:ext uri="{FF2B5EF4-FFF2-40B4-BE49-F238E27FC236}">
                <a16:creationId xmlns:a16="http://schemas.microsoft.com/office/drawing/2014/main" id="{F7F18D82-BCB2-4520-6E3E-BC47DF6E92F2}"/>
              </a:ext>
            </a:extLst>
          </p:cNvPr>
          <p:cNvSpPr>
            <a:spLocks noGrp="1"/>
          </p:cNvSpPr>
          <p:nvPr>
            <p:ph type="title" hasCustomPrompt="1"/>
          </p:nvPr>
        </p:nvSpPr>
        <p:spPr>
          <a:xfrm>
            <a:off x="644773" y="457200"/>
            <a:ext cx="4127255" cy="1600200"/>
          </a:xfrm>
        </p:spPr>
        <p:txBody>
          <a:bodyPr anchor="b"/>
          <a:lstStyle>
            <a:lvl1pPr>
              <a:defRPr sz="3200"/>
            </a:lvl1pPr>
          </a:lstStyle>
          <a:p>
            <a:r>
              <a:rPr lang="en-US"/>
              <a:t>CLICK TO EDIT TITLE</a:t>
            </a:r>
          </a:p>
        </p:txBody>
      </p:sp>
    </p:spTree>
    <p:extLst>
      <p:ext uri="{BB962C8B-B14F-4D97-AF65-F5344CB8AC3E}">
        <p14:creationId xmlns:p14="http://schemas.microsoft.com/office/powerpoint/2010/main" val="15159244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DE9B-54A8-866E-B788-EB3968761BC7}"/>
              </a:ext>
            </a:extLst>
          </p:cNvPr>
          <p:cNvSpPr>
            <a:spLocks noGrp="1"/>
          </p:cNvSpPr>
          <p:nvPr>
            <p:ph type="title" hasCustomPrompt="1"/>
          </p:nvPr>
        </p:nvSpPr>
        <p:spPr>
          <a:xfrm>
            <a:off x="644773" y="457200"/>
            <a:ext cx="4127255" cy="1600200"/>
          </a:xfrm>
        </p:spPr>
        <p:txBody>
          <a:bodyPr anchor="b"/>
          <a:lstStyle>
            <a:lvl1pPr>
              <a:defRPr sz="3200"/>
            </a:lvl1pPr>
          </a:lstStyle>
          <a:p>
            <a:r>
              <a:rPr lang="en-US"/>
              <a:t>Click to edit title</a:t>
            </a:r>
          </a:p>
        </p:txBody>
      </p:sp>
      <p:sp>
        <p:nvSpPr>
          <p:cNvPr id="4" name="Text Placeholder 3">
            <a:extLst>
              <a:ext uri="{FF2B5EF4-FFF2-40B4-BE49-F238E27FC236}">
                <a16:creationId xmlns:a16="http://schemas.microsoft.com/office/drawing/2014/main" id="{B31F6659-DAE0-7160-C9F6-2C8137D933BD}"/>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text</a:t>
            </a:r>
          </a:p>
        </p:txBody>
      </p:sp>
      <p:sp>
        <p:nvSpPr>
          <p:cNvPr id="3" name="Picture Placeholder 2">
            <a:extLst>
              <a:ext uri="{FF2B5EF4-FFF2-40B4-BE49-F238E27FC236}">
                <a16:creationId xmlns:a16="http://schemas.microsoft.com/office/drawing/2014/main" id="{3F05E2B1-FC9F-DFC8-B82B-3A9D2B911EBC}"/>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7" name="Slide Number Placeholder 6">
            <a:extLst>
              <a:ext uri="{FF2B5EF4-FFF2-40B4-BE49-F238E27FC236}">
                <a16:creationId xmlns:a16="http://schemas.microsoft.com/office/drawing/2014/main" id="{330ECE5B-0146-1148-6A0D-A0F447C354AC}"/>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5430266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2ACE930-EFD7-43CF-AED7-4CD2A5AB9043}" type="datetimeFigureOut">
              <a:rPr lang="en-US" smtClean="0"/>
              <a:t>3/30/2026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9922816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2B4C-D932-924C-A9B9-A7396B7CB503}"/>
              </a:ext>
            </a:extLst>
          </p:cNvPr>
          <p:cNvSpPr>
            <a:spLocks noGrp="1"/>
          </p:cNvSpPr>
          <p:nvPr>
            <p:ph type="title" hasCustomPrompt="1"/>
          </p:nvPr>
        </p:nvSpPr>
        <p:spPr/>
        <p:txBody>
          <a:bodyPr/>
          <a:lstStyle/>
          <a:p>
            <a:r>
              <a:rPr lang="en-US"/>
              <a:t>Click to edit title</a:t>
            </a:r>
          </a:p>
        </p:txBody>
      </p:sp>
      <p:sp>
        <p:nvSpPr>
          <p:cNvPr id="3" name="Vertical Text Placeholder 2">
            <a:extLst>
              <a:ext uri="{FF2B5EF4-FFF2-40B4-BE49-F238E27FC236}">
                <a16:creationId xmlns:a16="http://schemas.microsoft.com/office/drawing/2014/main" id="{61DF67A6-D1DA-71BB-CCFF-678D91838913}"/>
              </a:ext>
            </a:extLst>
          </p:cNvPr>
          <p:cNvSpPr>
            <a:spLocks noGrp="1"/>
          </p:cNvSpPr>
          <p:nvPr>
            <p:ph type="body" orient="vert" idx="1" hasCustomPrompt="1"/>
          </p:nvPr>
        </p:nvSpPr>
        <p:spPr/>
        <p:txBody>
          <a:bodyPr vert="eaVert"/>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4125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CFDF3-4C0B-B588-73E9-559E689FE0A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E20EF8-D417-90E9-AEFA-DB28B8392B89}"/>
              </a:ext>
            </a:extLst>
          </p:cNvPr>
          <p:cNvSpPr>
            <a:spLocks noGrp="1"/>
          </p:cNvSpPr>
          <p:nvPr>
            <p:ph type="body" orient="vert" idx="1"/>
          </p:nvPr>
        </p:nvSpPr>
        <p:spPr>
          <a:xfrm>
            <a:off x="644769" y="365127"/>
            <a:ext cx="7927731"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6572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6" name="Picture 5" descr="A picture containing person, crowd, event, several&#10;&#10;Description automatically generated">
            <a:extLst>
              <a:ext uri="{FF2B5EF4-FFF2-40B4-BE49-F238E27FC236}">
                <a16:creationId xmlns:a16="http://schemas.microsoft.com/office/drawing/2014/main" id="{206FAFD8-028E-613E-F668-7FDFC37E002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730526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E12E123F-8311-330F-DB73-3B618A7793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4B2191C-6994-71BA-A63E-85F5AF6A9776}"/>
              </a:ext>
            </a:extLst>
          </p:cNvPr>
          <p:cNvSpPr txBox="1"/>
          <p:nvPr userDrawn="1"/>
        </p:nvSpPr>
        <p:spPr>
          <a:xfrm>
            <a:off x="7284722" y="3144277"/>
            <a:ext cx="4245895" cy="923330"/>
          </a:xfrm>
          <a:prstGeom prst="rect">
            <a:avLst/>
          </a:prstGeom>
          <a:noFill/>
        </p:spPr>
        <p:txBody>
          <a:bodyPr wrap="square" rtlCol="0">
            <a:spAutoFit/>
          </a:bodyPr>
          <a:lstStyle/>
          <a:p>
            <a:pPr algn="r"/>
            <a:r>
              <a:rPr lang="en-US" sz="5400" b="0" i="0">
                <a:solidFill>
                  <a:schemeClr val="bg1"/>
                </a:solidFill>
                <a:latin typeface="Saira Condensed Condensed Light" pitchFamily="2" charset="77"/>
              </a:rPr>
              <a:t>THANK </a:t>
            </a:r>
            <a:r>
              <a:rPr lang="en-US" sz="5400" b="1" i="0">
                <a:solidFill>
                  <a:schemeClr val="bg1"/>
                </a:solidFill>
                <a:latin typeface="Saira Condensed Condensed Light" pitchFamily="2" charset="77"/>
              </a:rPr>
              <a:t>YOU</a:t>
            </a:r>
          </a:p>
        </p:txBody>
      </p:sp>
      <p:sp>
        <p:nvSpPr>
          <p:cNvPr id="9" name="TextBox 8">
            <a:extLst>
              <a:ext uri="{FF2B5EF4-FFF2-40B4-BE49-F238E27FC236}">
                <a16:creationId xmlns:a16="http://schemas.microsoft.com/office/drawing/2014/main" id="{7F2600DA-4934-A3D7-306B-06292C3154B8}"/>
              </a:ext>
            </a:extLst>
          </p:cNvPr>
          <p:cNvSpPr txBox="1"/>
          <p:nvPr userDrawn="1"/>
        </p:nvSpPr>
        <p:spPr>
          <a:xfrm>
            <a:off x="6096002" y="5170418"/>
            <a:ext cx="5434615" cy="584775"/>
          </a:xfrm>
          <a:prstGeom prst="rect">
            <a:avLst/>
          </a:prstGeom>
          <a:noFill/>
        </p:spPr>
        <p:txBody>
          <a:bodyPr wrap="square" rtlCol="0">
            <a:spAutoFit/>
          </a:bodyPr>
          <a:lstStyle/>
          <a:p>
            <a:pPr algn="r"/>
            <a:r>
              <a:rPr lang="en-US" sz="1600" b="1" kern="1200">
                <a:solidFill>
                  <a:schemeClr val="bg1"/>
                </a:solidFill>
                <a:effectLst/>
                <a:latin typeface="IBM Plex Sans" panose="020B0503050203000203" pitchFamily="34" charset="0"/>
                <a:ea typeface="+mn-ea"/>
                <a:cs typeface="+mn-cs"/>
              </a:rPr>
              <a:t>Stevens Institute of Technology</a:t>
            </a:r>
            <a:br>
              <a:rPr lang="en-US" sz="1600" b="1" kern="1200">
                <a:solidFill>
                  <a:schemeClr val="bg1"/>
                </a:solidFill>
                <a:effectLst/>
                <a:latin typeface="IBM Plex Sans" panose="020B0503050203000203" pitchFamily="34" charset="0"/>
                <a:ea typeface="+mn-ea"/>
                <a:cs typeface="+mn-cs"/>
              </a:rPr>
            </a:br>
            <a:r>
              <a:rPr lang="en-US" sz="1600" kern="1200">
                <a:solidFill>
                  <a:schemeClr val="bg1"/>
                </a:solidFill>
                <a:effectLst/>
                <a:latin typeface="IBM Plex Sans" panose="020B0503050203000203" pitchFamily="34" charset="0"/>
                <a:ea typeface="+mn-ea"/>
                <a:cs typeface="+mn-cs"/>
              </a:rPr>
              <a:t>1 Castle Point Terrace, Hoboken, NJ 07030</a:t>
            </a:r>
          </a:p>
        </p:txBody>
      </p:sp>
    </p:spTree>
    <p:extLst>
      <p:ext uri="{BB962C8B-B14F-4D97-AF65-F5344CB8AC3E}">
        <p14:creationId xmlns:p14="http://schemas.microsoft.com/office/powerpoint/2010/main" val="17996759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ubhead w/ No Bullets">
    <p:spTree>
      <p:nvGrpSpPr>
        <p:cNvPr id="1" name=""/>
        <p:cNvGrpSpPr/>
        <p:nvPr/>
      </p:nvGrpSpPr>
      <p:grpSpPr>
        <a:xfrm>
          <a:off x="0" y="0"/>
          <a:ext cx="0" cy="0"/>
          <a:chOff x="0" y="0"/>
          <a:chExt cx="0" cy="0"/>
        </a:xfrm>
      </p:grpSpPr>
      <p:sp>
        <p:nvSpPr>
          <p:cNvPr id="11" name="Text Placeholder 2"/>
          <p:cNvSpPr>
            <a:spLocks noGrp="1"/>
          </p:cNvSpPr>
          <p:nvPr>
            <p:ph type="body" sz="quarter" idx="12" hasCustomPrompt="1"/>
          </p:nvPr>
        </p:nvSpPr>
        <p:spPr>
          <a:xfrm>
            <a:off x="302684" y="1709353"/>
            <a:ext cx="11588749" cy="4384543"/>
          </a:xfrm>
          <a:prstGeom prst="rect">
            <a:avLst/>
          </a:prstGeom>
        </p:spPr>
        <p:txBody>
          <a:bodyPr vert="horz"/>
          <a:lstStyle>
            <a:lvl1pPr marL="0" indent="0">
              <a:spcBef>
                <a:spcPts val="0"/>
              </a:spcBef>
              <a:spcAft>
                <a:spcPts val="1200"/>
              </a:spcAft>
              <a:buFontTx/>
              <a:buNone/>
              <a:defRPr sz="1600" b="0" i="0">
                <a:latin typeface="Arial"/>
                <a:cs typeface="Arial"/>
              </a:defRPr>
            </a:lvl1pPr>
            <a:lvl2pPr marL="457200" indent="0">
              <a:spcBef>
                <a:spcPts val="0"/>
              </a:spcBef>
              <a:spcAft>
                <a:spcPts val="1200"/>
              </a:spcAft>
              <a:buFontTx/>
              <a:buNone/>
              <a:defRPr sz="1600" b="0" i="0">
                <a:latin typeface="Arial"/>
                <a:cs typeface="Arial"/>
              </a:defRPr>
            </a:lvl2pPr>
            <a:lvl3pPr marL="914400" indent="0">
              <a:spcBef>
                <a:spcPts val="0"/>
              </a:spcBef>
              <a:spcAft>
                <a:spcPts val="1200"/>
              </a:spcAft>
              <a:buFontTx/>
              <a:buNone/>
              <a:defRPr sz="1400" b="0" i="0" baseline="0">
                <a:latin typeface="Arial"/>
                <a:cs typeface="Arial"/>
              </a:defRPr>
            </a:lvl3pPr>
            <a:lvl4pPr marL="1371600" indent="0">
              <a:spcBef>
                <a:spcPts val="0"/>
              </a:spcBef>
              <a:spcAft>
                <a:spcPts val="1200"/>
              </a:spcAft>
              <a:buFontTx/>
              <a:buNone/>
              <a:defRPr sz="1200" b="0" i="0" baseline="0">
                <a:latin typeface="Arial"/>
                <a:cs typeface="Arial"/>
              </a:defRPr>
            </a:lvl4pPr>
            <a:lvl5pPr marL="1828800" indent="0">
              <a:spcBef>
                <a:spcPts val="0"/>
              </a:spcBef>
              <a:spcAft>
                <a:spcPts val="1200"/>
              </a:spcAft>
              <a:buFontTx/>
              <a:buNone/>
              <a:defRPr sz="1000" b="0" i="0">
                <a:latin typeface="Arial"/>
                <a:cs typeface="Arial"/>
              </a:defRPr>
            </a:lvl5pPr>
          </a:lstStyle>
          <a:p>
            <a:pPr lvl="0"/>
            <a:r>
              <a:rPr lang="en-US"/>
              <a:t>Insert Text Here</a:t>
            </a:r>
          </a:p>
        </p:txBody>
      </p:sp>
      <p:sp>
        <p:nvSpPr>
          <p:cNvPr id="13" name="Title 1"/>
          <p:cNvSpPr>
            <a:spLocks noGrp="1"/>
          </p:cNvSpPr>
          <p:nvPr>
            <p:ph type="title" hasCustomPrompt="1"/>
          </p:nvPr>
        </p:nvSpPr>
        <p:spPr>
          <a:xfrm>
            <a:off x="302684" y="418355"/>
            <a:ext cx="9737787" cy="535863"/>
          </a:xfrm>
          <a:prstGeom prst="rect">
            <a:avLst/>
          </a:prstGeom>
        </p:spPr>
        <p:txBody>
          <a:bodyPr/>
          <a:lstStyle>
            <a:lvl1pPr>
              <a:defRPr sz="3000" b="1" i="0">
                <a:latin typeface="Arial"/>
                <a:cs typeface="Arial"/>
              </a:defRPr>
            </a:lvl1pPr>
          </a:lstStyle>
          <a:p>
            <a:r>
              <a:rPr lang="en-US"/>
              <a:t>Insert Slide Title</a:t>
            </a:r>
          </a:p>
        </p:txBody>
      </p:sp>
      <p:sp>
        <p:nvSpPr>
          <p:cNvPr id="4" name="Slide Number Placeholder 3"/>
          <p:cNvSpPr>
            <a:spLocks noGrp="1"/>
          </p:cNvSpPr>
          <p:nvPr>
            <p:ph type="sldNum" sz="quarter" idx="14"/>
          </p:nvPr>
        </p:nvSpPr>
        <p:spPr>
          <a:xfrm>
            <a:off x="11356641" y="6449010"/>
            <a:ext cx="635497" cy="365125"/>
          </a:xfrm>
          <a:prstGeom prst="rect">
            <a:avLst/>
          </a:prstGeom>
        </p:spPr>
        <p:txBody>
          <a:bodyPr/>
          <a:lstStyle/>
          <a:p>
            <a:fld id="{12342C3A-DD85-7843-B416-BD52AB030D59}" type="slidenum">
              <a:rPr lang="en-US" smtClean="0"/>
              <a:pPr/>
              <a:t>‹#›</a:t>
            </a:fld>
            <a:endParaRPr lang="en-US"/>
          </a:p>
        </p:txBody>
      </p:sp>
      <p:sp>
        <p:nvSpPr>
          <p:cNvPr id="6" name="Text Placeholder 4"/>
          <p:cNvSpPr>
            <a:spLocks noGrp="1"/>
          </p:cNvSpPr>
          <p:nvPr>
            <p:ph type="body" sz="quarter" idx="13" hasCustomPrompt="1"/>
          </p:nvPr>
        </p:nvSpPr>
        <p:spPr>
          <a:xfrm>
            <a:off x="302684" y="1006103"/>
            <a:ext cx="11588749" cy="408060"/>
          </a:xfrm>
          <a:prstGeom prst="rect">
            <a:avLst/>
          </a:prstGeom>
        </p:spPr>
        <p:txBody>
          <a:bodyPr vert="horz" wrap="none" anchor="t" anchorCtr="0"/>
          <a:lstStyle>
            <a:lvl1pPr marL="0" indent="0">
              <a:spcBef>
                <a:spcPts val="0"/>
              </a:spcBef>
              <a:buNone/>
              <a:defRPr sz="1800" b="0" i="0">
                <a:latin typeface="Arial"/>
                <a:cs typeface="Arial"/>
              </a:defRPr>
            </a:lvl1pPr>
            <a:lvl3pPr marL="914400" indent="0">
              <a:buNone/>
              <a:defRPr sz="2700"/>
            </a:lvl3pPr>
            <a:lvl4pPr marL="1371600" indent="0">
              <a:buNone/>
              <a:defRPr sz="2700"/>
            </a:lvl4pPr>
            <a:lvl5pPr marL="1828800" indent="0">
              <a:buNone/>
              <a:defRPr sz="2700"/>
            </a:lvl5pPr>
          </a:lstStyle>
          <a:p>
            <a:r>
              <a:rPr lang="en-US"/>
              <a:t>Insert Subhead</a:t>
            </a:r>
          </a:p>
        </p:txBody>
      </p:sp>
    </p:spTree>
    <p:extLst>
      <p:ext uri="{BB962C8B-B14F-4D97-AF65-F5344CB8AC3E}">
        <p14:creationId xmlns:p14="http://schemas.microsoft.com/office/powerpoint/2010/main" val="266460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BEC07CF-DE1C-5A16-AFE3-58045ECDE0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4249881" y="2504921"/>
            <a:ext cx="7280733"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4488873" y="4591369"/>
            <a:ext cx="7041742"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7" name="Text Placeholder 16">
            <a:extLst>
              <a:ext uri="{FF2B5EF4-FFF2-40B4-BE49-F238E27FC236}">
                <a16:creationId xmlns:a16="http://schemas.microsoft.com/office/drawing/2014/main" id="{E6F838CB-CD72-2334-C381-9BF56F85A624}"/>
              </a:ext>
            </a:extLst>
          </p:cNvPr>
          <p:cNvSpPr>
            <a:spLocks noGrp="1"/>
          </p:cNvSpPr>
          <p:nvPr>
            <p:ph type="body" sz="quarter" idx="11" hasCustomPrompt="1"/>
          </p:nvPr>
        </p:nvSpPr>
        <p:spPr>
          <a:xfrm>
            <a:off x="4675910" y="5690085"/>
            <a:ext cx="6854708"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16209" y="6342033"/>
            <a:ext cx="1114406"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Date</a:t>
            </a:r>
          </a:p>
        </p:txBody>
      </p:sp>
    </p:spTree>
    <p:extLst>
      <p:ext uri="{BB962C8B-B14F-4D97-AF65-F5344CB8AC3E}">
        <p14:creationId xmlns:p14="http://schemas.microsoft.com/office/powerpoint/2010/main" val="31944217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5330D99E-5823-FB73-F404-EEDEC8C4BD06}"/>
              </a:ext>
            </a:extLst>
          </p:cNvPr>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a:fillRect/>
          </a:stretch>
        </p:blipFill>
        <p:spPr bwMode="auto">
          <a:xfrm>
            <a:off x="0" y="3554651"/>
            <a:ext cx="6985325" cy="33158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BEDE7C70-3F47-6018-5E6C-DC33FA84A398}"/>
              </a:ext>
            </a:extLst>
          </p:cNvPr>
          <p:cNvPicPr>
            <a:picLocks noChangeAspect="1" noChangeArrowheads="1"/>
          </p:cNvPicPr>
          <p:nvPr userDrawn="1"/>
        </p:nvPicPr>
        <p:blipFill rotWithShape="1">
          <a:blip r:embed="rId3" cstate="email">
            <a:extLst>
              <a:ext uri="{28A0092B-C50C-407E-A947-70E740481C1C}">
                <a14:useLocalDpi xmlns:a14="http://schemas.microsoft.com/office/drawing/2010/main"/>
              </a:ext>
            </a:extLst>
          </a:blip>
          <a:srcRect/>
          <a:stretch>
            <a:fillRect/>
          </a:stretch>
        </p:blipFill>
        <p:spPr bwMode="auto">
          <a:xfrm>
            <a:off x="-640501" y="0"/>
            <a:ext cx="8031857" cy="35546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shape&#10;&#10;Description automatically generated">
            <a:extLst>
              <a:ext uri="{FF2B5EF4-FFF2-40B4-BE49-F238E27FC236}">
                <a16:creationId xmlns:a16="http://schemas.microsoft.com/office/drawing/2014/main" id="{0AB85730-9DAB-ABF0-A4D0-5DE36B82261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98449" y="0"/>
            <a:ext cx="11893551"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2" name="Text Placeholder 16">
            <a:extLst>
              <a:ext uri="{FF2B5EF4-FFF2-40B4-BE49-F238E27FC236}">
                <a16:creationId xmlns:a16="http://schemas.microsoft.com/office/drawing/2014/main" id="{07BEFC5F-CD6D-A7BC-1322-BACD15CFA532}"/>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06269" y="6342033"/>
            <a:ext cx="1124345"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Date</a:t>
            </a:r>
          </a:p>
        </p:txBody>
      </p:sp>
    </p:spTree>
    <p:extLst>
      <p:ext uri="{BB962C8B-B14F-4D97-AF65-F5344CB8AC3E}">
        <p14:creationId xmlns:p14="http://schemas.microsoft.com/office/powerpoint/2010/main" val="895550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 Custom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C4886-2087-94B4-E2E5-4E48B7FF8FE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33456" y="0"/>
            <a:ext cx="10392405"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488FA0-8E86-6BE9-82C5-43785B3242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49" y="0"/>
            <a:ext cx="11893551" cy="6858000"/>
          </a:xfrm>
          <a:prstGeom prst="rect">
            <a:avLst/>
          </a:prstGeom>
        </p:spPr>
      </p:pic>
      <p:sp>
        <p:nvSpPr>
          <p:cNvPr id="10" name="Title 1">
            <a:extLst>
              <a:ext uri="{FF2B5EF4-FFF2-40B4-BE49-F238E27FC236}">
                <a16:creationId xmlns:a16="http://schemas.microsoft.com/office/drawing/2014/main" id="{B9CC9AF6-817B-A87B-A5E6-9A6BE8BA0878}"/>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dirty="0"/>
              <a:t>CLICK TO EDIT TITLE</a:t>
            </a:r>
          </a:p>
        </p:txBody>
      </p:sp>
      <p:sp>
        <p:nvSpPr>
          <p:cNvPr id="11" name="Subtitle 2">
            <a:extLst>
              <a:ext uri="{FF2B5EF4-FFF2-40B4-BE49-F238E27FC236}">
                <a16:creationId xmlns:a16="http://schemas.microsoft.com/office/drawing/2014/main" id="{62636281-107E-01A8-5316-84DAA71CD1E3}"/>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dirty="0"/>
              <a:t>Click to edit subtitle</a:t>
            </a:r>
          </a:p>
        </p:txBody>
      </p:sp>
      <p:sp>
        <p:nvSpPr>
          <p:cNvPr id="13" name="Date Placeholder 3">
            <a:extLst>
              <a:ext uri="{FF2B5EF4-FFF2-40B4-BE49-F238E27FC236}">
                <a16:creationId xmlns:a16="http://schemas.microsoft.com/office/drawing/2014/main" id="{7651AF7A-8B71-B895-17ED-7EECAFEE7DE8}"/>
              </a:ext>
            </a:extLst>
          </p:cNvPr>
          <p:cNvSpPr>
            <a:spLocks noGrp="1"/>
          </p:cNvSpPr>
          <p:nvPr>
            <p:ph type="dt" sz="half" idx="10"/>
          </p:nvPr>
        </p:nvSpPr>
        <p:spPr>
          <a:xfrm>
            <a:off x="10446026" y="6362185"/>
            <a:ext cx="1084590"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dirty="0"/>
              <a:t> Date</a:t>
            </a:r>
          </a:p>
        </p:txBody>
      </p:sp>
      <p:sp>
        <p:nvSpPr>
          <p:cNvPr id="14" name="Text Placeholder 16">
            <a:extLst>
              <a:ext uri="{FF2B5EF4-FFF2-40B4-BE49-F238E27FC236}">
                <a16:creationId xmlns:a16="http://schemas.microsoft.com/office/drawing/2014/main" id="{732F2640-D02F-0BD4-E9A8-A5FD3D27874E}"/>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dirty="0"/>
              <a:t>PRESENTER’S NAME</a:t>
            </a:r>
          </a:p>
        </p:txBody>
      </p:sp>
      <p:sp>
        <p:nvSpPr>
          <p:cNvPr id="15" name="TextBox 14">
            <a:extLst>
              <a:ext uri="{FF2B5EF4-FFF2-40B4-BE49-F238E27FC236}">
                <a16:creationId xmlns:a16="http://schemas.microsoft.com/office/drawing/2014/main" id="{7EBB0808-AF7F-629E-3160-773C1F8C9FE9}"/>
              </a:ext>
            </a:extLst>
          </p:cNvPr>
          <p:cNvSpPr txBox="1"/>
          <p:nvPr userDrawn="1"/>
        </p:nvSpPr>
        <p:spPr>
          <a:xfrm>
            <a:off x="912816" y="1325690"/>
            <a:ext cx="4215776" cy="5135445"/>
          </a:xfrm>
          <a:prstGeom prst="rect">
            <a:avLst/>
          </a:prstGeom>
          <a:noFill/>
        </p:spPr>
        <p:txBody>
          <a:bodyPr wrap="square" rtlCol="0">
            <a:spAutoFit/>
          </a:bodyPr>
          <a:lstStyle/>
          <a:p>
            <a:r>
              <a:rPr lang="en-US" b="1" dirty="0">
                <a:latin typeface="IBM Plex Sans" panose="020B0503050203000203" pitchFamily="34" charset="0"/>
              </a:rPr>
              <a:t>INSTRUCTIONS TO REPLACE IMAGE:</a:t>
            </a:r>
          </a:p>
          <a:p>
            <a:endParaRPr lang="en-US" b="1" dirty="0">
              <a:latin typeface="IBM Plex Sans" panose="020B0503050203000203" pitchFamily="34" charset="0"/>
            </a:endParaRPr>
          </a:p>
          <a:p>
            <a:pPr marL="342900" indent="-342900">
              <a:lnSpc>
                <a:spcPct val="150000"/>
              </a:lnSpc>
              <a:buFont typeface="+mj-lt"/>
              <a:buAutoNum type="arabicPeriod"/>
            </a:pPr>
            <a:r>
              <a:rPr lang="en-US" sz="1400" b="0" dirty="0">
                <a:latin typeface="IBM Plex Sans" panose="020B0503050203000203" pitchFamily="34" charset="0"/>
              </a:rPr>
              <a:t>Go to View&gt;Slide Master</a:t>
            </a:r>
          </a:p>
          <a:p>
            <a:pPr marL="342900" indent="-342900">
              <a:lnSpc>
                <a:spcPct val="150000"/>
              </a:lnSpc>
              <a:buFont typeface="+mj-lt"/>
              <a:buAutoNum type="arabicPeriod"/>
            </a:pPr>
            <a:r>
              <a:rPr lang="en-US" sz="1400" b="0" dirty="0">
                <a:latin typeface="IBM Plex Sans" panose="020B0503050203000203" pitchFamily="34" charset="0"/>
              </a:rPr>
              <a:t>Locate this layout and duplicate it</a:t>
            </a:r>
          </a:p>
          <a:p>
            <a:pPr marL="342900" indent="-342900">
              <a:lnSpc>
                <a:spcPct val="150000"/>
              </a:lnSpc>
              <a:buFont typeface="+mj-lt"/>
              <a:buAutoNum type="arabicPeriod"/>
            </a:pPr>
            <a:r>
              <a:rPr lang="en-US" sz="1400" b="0" dirty="0">
                <a:latin typeface="IBM Plex Sans" panose="020B0503050203000203" pitchFamily="34" charset="0"/>
              </a:rPr>
              <a:t>Right-click the orange circle on the far-left side of this image</a:t>
            </a:r>
          </a:p>
          <a:p>
            <a:pPr marL="342900" indent="-342900">
              <a:lnSpc>
                <a:spcPct val="150000"/>
              </a:lnSpc>
              <a:buFont typeface="+mj-lt"/>
              <a:buAutoNum type="arabicPeriod"/>
            </a:pPr>
            <a:r>
              <a:rPr lang="en-US" sz="1400" b="0" dirty="0">
                <a:latin typeface="IBM Plex Sans" panose="020B0503050203000203" pitchFamily="34" charset="0"/>
              </a:rPr>
              <a:t>Scroll to “Change Picture”</a:t>
            </a:r>
          </a:p>
          <a:p>
            <a:pPr marL="342900" indent="-342900">
              <a:lnSpc>
                <a:spcPct val="150000"/>
              </a:lnSpc>
              <a:buFont typeface="+mj-lt"/>
              <a:buAutoNum type="arabicPeriod"/>
            </a:pPr>
            <a:r>
              <a:rPr lang="en-US" sz="1400" b="0" dirty="0">
                <a:latin typeface="IBM Plex Sans" panose="020B0503050203000203" pitchFamily="34" charset="0"/>
              </a:rPr>
              <a:t>Select “From File” (note that your version of PowerPoint may use different menu language)</a:t>
            </a:r>
          </a:p>
          <a:p>
            <a:pPr marL="342900" indent="-342900">
              <a:lnSpc>
                <a:spcPct val="150000"/>
              </a:lnSpc>
              <a:buFont typeface="+mj-lt"/>
              <a:buAutoNum type="arabicPeriod"/>
            </a:pPr>
            <a:r>
              <a:rPr lang="en-US" sz="1400" b="0" dirty="0">
                <a:latin typeface="IBM Plex Sans" panose="020B0503050203000203" pitchFamily="34" charset="0"/>
              </a:rPr>
              <a:t>Select desired image</a:t>
            </a:r>
          </a:p>
          <a:p>
            <a:pPr marL="342900" indent="-342900">
              <a:lnSpc>
                <a:spcPct val="150000"/>
              </a:lnSpc>
              <a:buFont typeface="+mj-lt"/>
              <a:buAutoNum type="arabicPeriod"/>
            </a:pPr>
            <a:r>
              <a:rPr lang="en-US" sz="1400" b="0" dirty="0">
                <a:latin typeface="IBM Plex Sans" panose="020B0503050203000203" pitchFamily="34" charset="0"/>
              </a:rPr>
              <a:t>Resize and crop image as necessary</a:t>
            </a:r>
          </a:p>
          <a:p>
            <a:pPr marL="342900" indent="-342900">
              <a:lnSpc>
                <a:spcPct val="150000"/>
              </a:lnSpc>
              <a:buFont typeface="+mj-lt"/>
              <a:buAutoNum type="arabicPeriod"/>
            </a:pPr>
            <a:r>
              <a:rPr lang="en-US" sz="1400" b="0" dirty="0">
                <a:latin typeface="IBM Plex Sans" panose="020B0503050203000203" pitchFamily="34" charset="0"/>
              </a:rPr>
              <a:t>Make sure image is sent to back (right click on image)</a:t>
            </a:r>
          </a:p>
          <a:p>
            <a:pPr marL="342900" indent="-342900">
              <a:lnSpc>
                <a:spcPct val="150000"/>
              </a:lnSpc>
              <a:buFont typeface="+mj-lt"/>
              <a:buAutoNum type="arabicPeriod"/>
            </a:pPr>
            <a:r>
              <a:rPr lang="en-US" sz="1400" b="0" dirty="0">
                <a:latin typeface="IBM Plex Sans" panose="020B0503050203000203" pitchFamily="34" charset="0"/>
              </a:rPr>
              <a:t>Close slide master and insert a new slide using the new, then delete this text box from your presentation slide.</a:t>
            </a:r>
          </a:p>
        </p:txBody>
      </p:sp>
    </p:spTree>
    <p:extLst>
      <p:ext uri="{BB962C8B-B14F-4D97-AF65-F5344CB8AC3E}">
        <p14:creationId xmlns:p14="http://schemas.microsoft.com/office/powerpoint/2010/main" val="39994960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98D13A-F035-1AC4-E5CF-2B4EECBAA8E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7189947"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9EFC173-553B-6926-8999-560997D15C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45AB2B46-2729-15F1-5BB4-6B7ADEAC4AAE}"/>
              </a:ext>
            </a:extLst>
          </p:cNvPr>
          <p:cNvSpPr>
            <a:spLocks noGrp="1"/>
          </p:cNvSpPr>
          <p:nvPr>
            <p:ph type="title" hasCustomPrompt="1"/>
          </p:nvPr>
        </p:nvSpPr>
        <p:spPr>
          <a:xfrm>
            <a:off x="6617373" y="974037"/>
            <a:ext cx="4913243" cy="4254363"/>
          </a:xfrm>
        </p:spPr>
        <p:txBody>
          <a:bodyPr anchor="b">
            <a:normAutofit/>
          </a:bodyPr>
          <a:lstStyle>
            <a:lvl1pPr algn="r">
              <a:defRPr sz="5400"/>
            </a:lvl1pPr>
          </a:lstStyle>
          <a:p>
            <a:r>
              <a:rPr lang="en-US" dirty="0"/>
              <a:t>CLICK TO EDIT TITLE</a:t>
            </a:r>
          </a:p>
        </p:txBody>
      </p:sp>
      <p:sp>
        <p:nvSpPr>
          <p:cNvPr id="3" name="Text Placeholder 2">
            <a:extLst>
              <a:ext uri="{FF2B5EF4-FFF2-40B4-BE49-F238E27FC236}">
                <a16:creationId xmlns:a16="http://schemas.microsoft.com/office/drawing/2014/main" id="{A5953286-7208-5D15-2115-F32E5C24CE0F}"/>
              </a:ext>
            </a:extLst>
          </p:cNvPr>
          <p:cNvSpPr>
            <a:spLocks noGrp="1"/>
          </p:cNvSpPr>
          <p:nvPr>
            <p:ph type="body" idx="1" hasCustomPrompt="1"/>
          </p:nvPr>
        </p:nvSpPr>
        <p:spPr>
          <a:xfrm>
            <a:off x="6858002" y="5394965"/>
            <a:ext cx="4672615" cy="931499"/>
          </a:xfrm>
        </p:spPr>
        <p:txBody>
          <a:bodyPr>
            <a:normAutofit/>
          </a:bodyPr>
          <a:lstStyle>
            <a:lvl1pPr marL="0" indent="0" algn="r">
              <a:buNone/>
              <a:defRPr sz="2000" b="0" i="0">
                <a:solidFill>
                  <a:schemeClr val="tx1"/>
                </a:solidFill>
                <a:latin typeface="IBM Plex Sans" panose="020B0503050203000203"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dirty="0"/>
              <a:t>Click to edit text</a:t>
            </a:r>
          </a:p>
        </p:txBody>
      </p:sp>
    </p:spTree>
    <p:extLst>
      <p:ext uri="{BB962C8B-B14F-4D97-AF65-F5344CB8AC3E}">
        <p14:creationId xmlns:p14="http://schemas.microsoft.com/office/powerpoint/2010/main" val="1056734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p:txBody>
          <a:bodyPr/>
          <a:lstStyle>
            <a:lvl1pPr marL="228600" indent="-228600">
              <a:defRPr/>
            </a:lvl1pPr>
            <a:lvl2pPr marL="502920" indent="-228589">
              <a:buSzPct val="100000"/>
              <a:buFont typeface="System Font Regular"/>
              <a:buChar char="-"/>
              <a:defRPr/>
            </a:lvl2pPr>
            <a:lvl3pPr marL="777240" indent="-228589">
              <a:buSzPct val="100000"/>
              <a:buFont typeface="System Font Regular"/>
              <a:buChar char="-"/>
              <a:defRPr/>
            </a:lvl3pPr>
            <a:lvl4pPr marL="1005840" indent="-228589">
              <a:buSzPct val="100000"/>
              <a:buFont typeface="System Font Regular"/>
              <a:buChar char="-"/>
              <a:defRPr/>
            </a:lvl4pPr>
            <a:lvl5pPr marL="1280160" indent="-228589">
              <a:buSzPct val="100000"/>
              <a:buFont typeface="System Font Regular"/>
              <a:buChar char="-"/>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39681560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4" name="Text Placeholder 3">
            <a:extLst>
              <a:ext uri="{FF2B5EF4-FFF2-40B4-BE49-F238E27FC236}">
                <a16:creationId xmlns:a16="http://schemas.microsoft.com/office/drawing/2014/main" id="{B7F9FF48-9E75-6C88-7706-B4D4B29E8027}"/>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Make sure to use brand colors when creating tables and graphs. If graphs are placed from an outside source, please reformat to use the Stevens Theme Colors set in this template.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a:xfrm>
            <a:off x="644771" y="2202874"/>
            <a:ext cx="10709031" cy="387927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2607015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2ACE930-EFD7-43CF-AED7-4CD2A5AB9043}" type="datetimeFigureOut">
              <a:rPr lang="en-US" smtClean="0"/>
              <a:t>3/30/2026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15581572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1825625"/>
            <a:ext cx="5181600"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1825625"/>
            <a:ext cx="5181600"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24343227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1825625"/>
            <a:ext cx="3296919" cy="435133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1840583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hree Content and Subhea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10B2EF-F0F6-7528-D1AE-B660054C2BB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1" name="Text Placeholder 3">
            <a:extLst>
              <a:ext uri="{FF2B5EF4-FFF2-40B4-BE49-F238E27FC236}">
                <a16:creationId xmlns:a16="http://schemas.microsoft.com/office/drawing/2014/main" id="{38C80B25-96A7-774E-2468-5777A0523942}"/>
              </a:ext>
            </a:extLst>
          </p:cNvPr>
          <p:cNvSpPr>
            <a:spLocks noGrp="1"/>
          </p:cNvSpPr>
          <p:nvPr>
            <p:ph type="body" sz="quarter" idx="14"/>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endParaRPr lang="en-US" dirty="0"/>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2325836"/>
            <a:ext cx="3296919"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31564007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37707501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38276257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F436CFC-B187-8D35-9B90-53CDD3C63724}"/>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999" y="2210085"/>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9308"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999" y="4448439"/>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9308"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28677716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ive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205"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7720"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205"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7720"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dirty="0"/>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29805457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FB8F7E-E499-364F-DBBC-112AB229FB0F}"/>
              </a:ext>
            </a:extLst>
          </p:cNvPr>
          <p:cNvSpPr>
            <a:spLocks noGrp="1"/>
          </p:cNvSpPr>
          <p:nvPr>
            <p:ph type="title" hasCustomPrompt="1"/>
          </p:nvPr>
        </p:nvSpPr>
        <p:spPr>
          <a:xfrm>
            <a:off x="646359" y="365127"/>
            <a:ext cx="10709031" cy="734621"/>
          </a:xfrm>
        </p:spPr>
        <p:txBody>
          <a:bodyPr/>
          <a:lstStyle/>
          <a:p>
            <a:r>
              <a:rPr lang="en-US" dirty="0"/>
              <a:t>CLICK TO EDIT TITLE</a:t>
            </a:r>
          </a:p>
        </p:txBody>
      </p:sp>
      <p:sp>
        <p:nvSpPr>
          <p:cNvPr id="9" name="Text Placeholder 3">
            <a:extLst>
              <a:ext uri="{FF2B5EF4-FFF2-40B4-BE49-F238E27FC236}">
                <a16:creationId xmlns:a16="http://schemas.microsoft.com/office/drawing/2014/main" id="{C2104D11-CF58-8BD0-F89F-27B8D217FA90}"/>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dirty="0"/>
              <a:t>Click to edit subhead</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2325836"/>
            <a:ext cx="5181600"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2325836"/>
            <a:ext cx="5181600" cy="3851129"/>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41283233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74C1-7A20-8CB4-3DD4-EB8A50BB8128}"/>
              </a:ext>
            </a:extLst>
          </p:cNvPr>
          <p:cNvSpPr>
            <a:spLocks noGrp="1"/>
          </p:cNvSpPr>
          <p:nvPr>
            <p:ph type="title" hasCustomPrompt="1"/>
          </p:nvPr>
        </p:nvSpPr>
        <p:spPr>
          <a:xfrm>
            <a:off x="644769" y="365125"/>
            <a:ext cx="10710619" cy="1325563"/>
          </a:xfrm>
        </p:spPr>
        <p:txBody>
          <a:bodyPr/>
          <a:lstStyle/>
          <a:p>
            <a:r>
              <a:rPr lang="en-US" dirty="0"/>
              <a:t>CLICK TO EDIT TITLE</a:t>
            </a:r>
          </a:p>
        </p:txBody>
      </p:sp>
      <p:sp>
        <p:nvSpPr>
          <p:cNvPr id="3" name="Text Placeholder 2">
            <a:extLst>
              <a:ext uri="{FF2B5EF4-FFF2-40B4-BE49-F238E27FC236}">
                <a16:creationId xmlns:a16="http://schemas.microsoft.com/office/drawing/2014/main" id="{817277B2-0A2F-FA77-9E15-CA3A58A5B545}"/>
              </a:ext>
            </a:extLst>
          </p:cNvPr>
          <p:cNvSpPr>
            <a:spLocks noGrp="1"/>
          </p:cNvSpPr>
          <p:nvPr>
            <p:ph type="body" idx="1" hasCustomPrompt="1"/>
          </p:nvPr>
        </p:nvSpPr>
        <p:spPr>
          <a:xfrm>
            <a:off x="644772"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07B25F01-3996-B6B6-F8FD-75E9120A8843}"/>
              </a:ext>
            </a:extLst>
          </p:cNvPr>
          <p:cNvSpPr>
            <a:spLocks noGrp="1"/>
          </p:cNvSpPr>
          <p:nvPr>
            <p:ph sz="half" idx="2" hasCustomPrompt="1"/>
          </p:nvPr>
        </p:nvSpPr>
        <p:spPr>
          <a:xfrm>
            <a:off x="644772" y="2505075"/>
            <a:ext cx="5157787"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F473F84-FD9A-282A-FBCC-F5ADD527FC9F}"/>
              </a:ext>
            </a:extLst>
          </p:cNvPr>
          <p:cNvSpPr>
            <a:spLocks noGrp="1"/>
          </p:cNvSpPr>
          <p:nvPr>
            <p:ph type="body" sz="quarter" idx="3" hasCustomPrompt="1"/>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5EE5DE14-382A-1AC7-A660-8E5831B83608}"/>
              </a:ext>
            </a:extLst>
          </p:cNvPr>
          <p:cNvSpPr>
            <a:spLocks noGrp="1"/>
          </p:cNvSpPr>
          <p:nvPr>
            <p:ph sz="quarter" idx="4" hasCustomPrompt="1"/>
          </p:nvPr>
        </p:nvSpPr>
        <p:spPr>
          <a:xfrm>
            <a:off x="6172202" y="2505075"/>
            <a:ext cx="5183188" cy="3684588"/>
          </a:xfrm>
        </p:spPr>
        <p:txBody>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a:extLst>
              <a:ext uri="{FF2B5EF4-FFF2-40B4-BE49-F238E27FC236}">
                <a16:creationId xmlns:a16="http://schemas.microsoft.com/office/drawing/2014/main" id="{9E6D1FFC-28E6-E13A-7721-39658D2AA087}"/>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42486832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7957-9EED-8271-0E72-EFAE0371AF15}"/>
              </a:ext>
            </a:extLst>
          </p:cNvPr>
          <p:cNvSpPr>
            <a:spLocks noGrp="1"/>
          </p:cNvSpPr>
          <p:nvPr>
            <p:ph type="title" hasCustomPrompt="1"/>
          </p:nvPr>
        </p:nvSpPr>
        <p:spPr/>
        <p:txBody>
          <a:bodyPr/>
          <a:lstStyle/>
          <a:p>
            <a:r>
              <a:rPr lang="en-US" dirty="0"/>
              <a:t>CLICK TO EDIT TITLE</a:t>
            </a:r>
          </a:p>
        </p:txBody>
      </p:sp>
      <p:sp>
        <p:nvSpPr>
          <p:cNvPr id="5" name="Slide Number Placeholder 4">
            <a:extLst>
              <a:ext uri="{FF2B5EF4-FFF2-40B4-BE49-F238E27FC236}">
                <a16:creationId xmlns:a16="http://schemas.microsoft.com/office/drawing/2014/main" id="{D555F4F9-1684-DE61-8B6E-9C5982CDC272}"/>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1524575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CE930-EFD7-43CF-AED7-4CD2A5AB9043}" type="datetimeFigureOut">
              <a:rPr lang="en-US" smtClean="0"/>
              <a:t>3/30/2026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19416885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93D118-64C2-DAF8-93EF-9D41A6B09A50}"/>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24055555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6ACC9-E2A9-486E-5749-83DDF3B956C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Tree>
    <p:extLst>
      <p:ext uri="{BB962C8B-B14F-4D97-AF65-F5344CB8AC3E}">
        <p14:creationId xmlns:p14="http://schemas.microsoft.com/office/powerpoint/2010/main" val="37797220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BF1B99-BFB4-0688-A8CA-067A988DADEC}"/>
              </a:ext>
            </a:extLst>
          </p:cNvPr>
          <p:cNvSpPr>
            <a:spLocks noGrp="1"/>
          </p:cNvSpPr>
          <p:nvPr>
            <p:ph type="sldNum" sz="quarter" idx="12"/>
          </p:nvPr>
        </p:nvSpPr>
        <p:spPr/>
        <p:txBody>
          <a:bodyPr/>
          <a:lstStyle/>
          <a:p>
            <a:fld id="{4267CD5E-26CF-4249-8540-BB1D07FD4227}" type="slidenum">
              <a:rPr lang="en-US" smtClean="0"/>
              <a:t>‹#›</a:t>
            </a:fld>
            <a:endParaRPr lang="en-US" dirty="0"/>
          </a:p>
        </p:txBody>
      </p:sp>
      <p:sp>
        <p:nvSpPr>
          <p:cNvPr id="3" name="Content Placeholder 2">
            <a:extLst>
              <a:ext uri="{FF2B5EF4-FFF2-40B4-BE49-F238E27FC236}">
                <a16:creationId xmlns:a16="http://schemas.microsoft.com/office/drawing/2014/main" id="{A1A211F7-F5B3-755A-0FE9-7416E5B6D3BB}"/>
              </a:ext>
            </a:extLst>
          </p:cNvPr>
          <p:cNvSpPr>
            <a:spLocks noGrp="1"/>
          </p:cNvSpPr>
          <p:nvPr>
            <p:ph idx="1" hasCustomPrompt="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1DCA10-F271-79EA-C335-35398B7961CF}"/>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text</a:t>
            </a:r>
          </a:p>
        </p:txBody>
      </p:sp>
      <p:sp>
        <p:nvSpPr>
          <p:cNvPr id="2" name="Title 1">
            <a:extLst>
              <a:ext uri="{FF2B5EF4-FFF2-40B4-BE49-F238E27FC236}">
                <a16:creationId xmlns:a16="http://schemas.microsoft.com/office/drawing/2014/main" id="{F7F18D82-BCB2-4520-6E3E-BC47DF6E92F2}"/>
              </a:ext>
            </a:extLst>
          </p:cNvPr>
          <p:cNvSpPr>
            <a:spLocks noGrp="1"/>
          </p:cNvSpPr>
          <p:nvPr>
            <p:ph type="title" hasCustomPrompt="1"/>
          </p:nvPr>
        </p:nvSpPr>
        <p:spPr>
          <a:xfrm>
            <a:off x="644773" y="457200"/>
            <a:ext cx="4127255" cy="1600200"/>
          </a:xfrm>
        </p:spPr>
        <p:txBody>
          <a:bodyPr anchor="b"/>
          <a:lstStyle>
            <a:lvl1pPr>
              <a:defRPr sz="3200"/>
            </a:lvl1pPr>
          </a:lstStyle>
          <a:p>
            <a:r>
              <a:rPr lang="en-US" dirty="0"/>
              <a:t>CLICK TO EDIT TITLE</a:t>
            </a:r>
          </a:p>
        </p:txBody>
      </p:sp>
    </p:spTree>
    <p:extLst>
      <p:ext uri="{BB962C8B-B14F-4D97-AF65-F5344CB8AC3E}">
        <p14:creationId xmlns:p14="http://schemas.microsoft.com/office/powerpoint/2010/main" val="21846390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DE9B-54A8-866E-B788-EB3968761BC7}"/>
              </a:ext>
            </a:extLst>
          </p:cNvPr>
          <p:cNvSpPr>
            <a:spLocks noGrp="1"/>
          </p:cNvSpPr>
          <p:nvPr>
            <p:ph type="title" hasCustomPrompt="1"/>
          </p:nvPr>
        </p:nvSpPr>
        <p:spPr>
          <a:xfrm>
            <a:off x="644773" y="457200"/>
            <a:ext cx="4127255" cy="1600200"/>
          </a:xfrm>
        </p:spPr>
        <p:txBody>
          <a:bodyPr anchor="b"/>
          <a:lstStyle>
            <a:lvl1pPr>
              <a:defRPr sz="3200"/>
            </a:lvl1pPr>
          </a:lstStyle>
          <a:p>
            <a:r>
              <a:rPr lang="en-US" dirty="0"/>
              <a:t>Click to edit title</a:t>
            </a:r>
          </a:p>
        </p:txBody>
      </p:sp>
      <p:sp>
        <p:nvSpPr>
          <p:cNvPr id="4" name="Text Placeholder 3">
            <a:extLst>
              <a:ext uri="{FF2B5EF4-FFF2-40B4-BE49-F238E27FC236}">
                <a16:creationId xmlns:a16="http://schemas.microsoft.com/office/drawing/2014/main" id="{B31F6659-DAE0-7160-C9F6-2C8137D933BD}"/>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dirty="0"/>
              <a:t>Click to edit text</a:t>
            </a:r>
          </a:p>
        </p:txBody>
      </p:sp>
      <p:sp>
        <p:nvSpPr>
          <p:cNvPr id="3" name="Picture Placeholder 2">
            <a:extLst>
              <a:ext uri="{FF2B5EF4-FFF2-40B4-BE49-F238E27FC236}">
                <a16:creationId xmlns:a16="http://schemas.microsoft.com/office/drawing/2014/main" id="{3F05E2B1-FC9F-DFC8-B82B-3A9D2B911EBC}"/>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dirty="0"/>
          </a:p>
        </p:txBody>
      </p:sp>
      <p:sp>
        <p:nvSpPr>
          <p:cNvPr id="7" name="Slide Number Placeholder 6">
            <a:extLst>
              <a:ext uri="{FF2B5EF4-FFF2-40B4-BE49-F238E27FC236}">
                <a16:creationId xmlns:a16="http://schemas.microsoft.com/office/drawing/2014/main" id="{330ECE5B-0146-1148-6A0D-A0F447C354AC}"/>
              </a:ext>
            </a:extLst>
          </p:cNvPr>
          <p:cNvSpPr>
            <a:spLocks noGrp="1"/>
          </p:cNvSpPr>
          <p:nvPr>
            <p:ph type="sldNum" sz="quarter" idx="12"/>
          </p:nvPr>
        </p:nvSpPr>
        <p:spPr/>
        <p:txBody>
          <a:bodyPr/>
          <a:lstStyle/>
          <a:p>
            <a:fld id="{4267CD5E-26CF-4249-8540-BB1D07FD4227}" type="slidenum">
              <a:rPr lang="en-US" smtClean="0"/>
              <a:t>‹#›</a:t>
            </a:fld>
            <a:endParaRPr lang="en-US" dirty="0"/>
          </a:p>
        </p:txBody>
      </p:sp>
    </p:spTree>
    <p:extLst>
      <p:ext uri="{BB962C8B-B14F-4D97-AF65-F5344CB8AC3E}">
        <p14:creationId xmlns:p14="http://schemas.microsoft.com/office/powerpoint/2010/main" val="127105486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2B4C-D932-924C-A9B9-A7396B7CB503}"/>
              </a:ext>
            </a:extLst>
          </p:cNvPr>
          <p:cNvSpPr>
            <a:spLocks noGrp="1"/>
          </p:cNvSpPr>
          <p:nvPr>
            <p:ph type="title" hasCustomPrompt="1"/>
          </p:nvPr>
        </p:nvSpPr>
        <p:spPr/>
        <p:txBody>
          <a:bodyPr/>
          <a:lstStyle/>
          <a:p>
            <a:r>
              <a:rPr lang="en-US" dirty="0"/>
              <a:t>Click to edit title</a:t>
            </a:r>
          </a:p>
        </p:txBody>
      </p:sp>
      <p:sp>
        <p:nvSpPr>
          <p:cNvPr id="3" name="Vertical Text Placeholder 2">
            <a:extLst>
              <a:ext uri="{FF2B5EF4-FFF2-40B4-BE49-F238E27FC236}">
                <a16:creationId xmlns:a16="http://schemas.microsoft.com/office/drawing/2014/main" id="{61DF67A6-D1DA-71BB-CCFF-678D91838913}"/>
              </a:ext>
            </a:extLst>
          </p:cNvPr>
          <p:cNvSpPr>
            <a:spLocks noGrp="1"/>
          </p:cNvSpPr>
          <p:nvPr>
            <p:ph type="body" orient="vert" idx="1" hasCustomPrompt="1"/>
          </p:nvPr>
        </p:nvSpPr>
        <p:spPr/>
        <p:txBody>
          <a:bodyPr vert="eaVert"/>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783390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CFDF3-4C0B-B588-73E9-559E689FE0A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E20EF8-D417-90E9-AEFA-DB28B8392B89}"/>
              </a:ext>
            </a:extLst>
          </p:cNvPr>
          <p:cNvSpPr>
            <a:spLocks noGrp="1"/>
          </p:cNvSpPr>
          <p:nvPr>
            <p:ph type="body" orient="vert" idx="1"/>
          </p:nvPr>
        </p:nvSpPr>
        <p:spPr>
          <a:xfrm>
            <a:off x="644769" y="365127"/>
            <a:ext cx="7927731"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47746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4" name="Picture 3" descr="A beach with grass and water&#10;&#10;Description automatically generated">
            <a:extLst>
              <a:ext uri="{FF2B5EF4-FFF2-40B4-BE49-F238E27FC236}">
                <a16:creationId xmlns:a16="http://schemas.microsoft.com/office/drawing/2014/main" id="{74D9D2FE-DF9A-A742-A36D-06DE2A2FF8E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7174992"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E12E123F-8311-330F-DB73-3B618A7793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4B2191C-6994-71BA-A63E-85F5AF6A9776}"/>
              </a:ext>
            </a:extLst>
          </p:cNvPr>
          <p:cNvSpPr txBox="1"/>
          <p:nvPr userDrawn="1"/>
        </p:nvSpPr>
        <p:spPr>
          <a:xfrm>
            <a:off x="7284722" y="3144277"/>
            <a:ext cx="4245895" cy="923330"/>
          </a:xfrm>
          <a:prstGeom prst="rect">
            <a:avLst/>
          </a:prstGeom>
          <a:noFill/>
        </p:spPr>
        <p:txBody>
          <a:bodyPr wrap="square" rtlCol="0">
            <a:spAutoFit/>
          </a:bodyPr>
          <a:lstStyle/>
          <a:p>
            <a:pPr algn="r"/>
            <a:r>
              <a:rPr lang="en-US" sz="5400" b="0" i="0" dirty="0">
                <a:solidFill>
                  <a:schemeClr val="bg1"/>
                </a:solidFill>
                <a:latin typeface="Saira Condensed Condensed Light" pitchFamily="2" charset="77"/>
              </a:rPr>
              <a:t>THANK </a:t>
            </a:r>
            <a:r>
              <a:rPr lang="en-US" sz="5400" b="1" i="0" dirty="0">
                <a:solidFill>
                  <a:schemeClr val="bg1"/>
                </a:solidFill>
                <a:latin typeface="Saira Condensed Condensed Light" pitchFamily="2" charset="77"/>
              </a:rPr>
              <a:t>YOU</a:t>
            </a:r>
          </a:p>
        </p:txBody>
      </p:sp>
      <p:sp>
        <p:nvSpPr>
          <p:cNvPr id="9" name="TextBox 8">
            <a:extLst>
              <a:ext uri="{FF2B5EF4-FFF2-40B4-BE49-F238E27FC236}">
                <a16:creationId xmlns:a16="http://schemas.microsoft.com/office/drawing/2014/main" id="{7F2600DA-4934-A3D7-306B-06292C3154B8}"/>
              </a:ext>
            </a:extLst>
          </p:cNvPr>
          <p:cNvSpPr txBox="1"/>
          <p:nvPr userDrawn="1"/>
        </p:nvSpPr>
        <p:spPr>
          <a:xfrm>
            <a:off x="6096002" y="5170418"/>
            <a:ext cx="5434615" cy="584775"/>
          </a:xfrm>
          <a:prstGeom prst="rect">
            <a:avLst/>
          </a:prstGeom>
          <a:noFill/>
        </p:spPr>
        <p:txBody>
          <a:bodyPr wrap="square" rtlCol="0">
            <a:spAutoFit/>
          </a:bodyPr>
          <a:lstStyle/>
          <a:p>
            <a:pPr algn="r"/>
            <a:r>
              <a:rPr lang="en-US" sz="1600" b="1" kern="1200" dirty="0">
                <a:solidFill>
                  <a:schemeClr val="bg1"/>
                </a:solidFill>
                <a:effectLst/>
                <a:latin typeface="IBM Plex Sans" panose="020B0503050203000203" pitchFamily="34" charset="0"/>
                <a:ea typeface="+mn-ea"/>
                <a:cs typeface="+mn-cs"/>
              </a:rPr>
              <a:t>Stevens Institute of Technology</a:t>
            </a:r>
            <a:br>
              <a:rPr lang="en-US" sz="1600" b="1" kern="1200" dirty="0">
                <a:solidFill>
                  <a:schemeClr val="bg1"/>
                </a:solidFill>
                <a:effectLst/>
                <a:latin typeface="IBM Plex Sans" panose="020B0503050203000203" pitchFamily="34" charset="0"/>
                <a:ea typeface="+mn-ea"/>
                <a:cs typeface="+mn-cs"/>
              </a:rPr>
            </a:br>
            <a:r>
              <a:rPr lang="en-US" sz="1600" kern="1200" dirty="0">
                <a:solidFill>
                  <a:schemeClr val="bg1"/>
                </a:solidFill>
                <a:effectLst/>
                <a:latin typeface="IBM Plex Sans" panose="020B0503050203000203" pitchFamily="34" charset="0"/>
                <a:ea typeface="+mn-ea"/>
                <a:cs typeface="+mn-cs"/>
              </a:rPr>
              <a:t>1 Castle Point Terrace, Hoboken, NJ 07030</a:t>
            </a:r>
          </a:p>
        </p:txBody>
      </p:sp>
    </p:spTree>
    <p:extLst>
      <p:ext uri="{BB962C8B-B14F-4D97-AF65-F5344CB8AC3E}">
        <p14:creationId xmlns:p14="http://schemas.microsoft.com/office/powerpoint/2010/main" val="3399456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ACE930-EFD7-43CF-AED7-4CD2A5AB9043}"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2150029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2ACE930-EFD7-43CF-AED7-4CD2A5AB9043}" type="datetimeFigureOut">
              <a:rPr lang="en-US" smtClean="0"/>
              <a:t>3/30/2026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C6F3DFE-550D-4A37-B94A-5FEEEB85E7F1}" type="slidenum">
              <a:rPr lang="en-US" smtClean="0"/>
              <a:t>‹#›</a:t>
            </a:fld>
            <a:endParaRPr lang="en-US"/>
          </a:p>
        </p:txBody>
      </p:sp>
    </p:spTree>
    <p:extLst>
      <p:ext uri="{BB962C8B-B14F-4D97-AF65-F5344CB8AC3E}">
        <p14:creationId xmlns:p14="http://schemas.microsoft.com/office/powerpoint/2010/main" val="2986673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theme" Target="../theme/theme3.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image" Target="../media/image3.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slideLayout" Target="../slideLayouts/slideLayout71.xml"/><Relationship Id="rId3" Type="http://schemas.openxmlformats.org/officeDocument/2006/relationships/slideLayout" Target="../slideLayouts/slideLayout56.xml"/><Relationship Id="rId21" Type="http://schemas.openxmlformats.org/officeDocument/2006/relationships/slideLayout" Target="../slideLayouts/slideLayout74.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5" Type="http://schemas.openxmlformats.org/officeDocument/2006/relationships/image" Target="../media/image3.emf"/><Relationship Id="rId2" Type="http://schemas.openxmlformats.org/officeDocument/2006/relationships/slideLayout" Target="../slideLayouts/slideLayout55.xml"/><Relationship Id="rId16" Type="http://schemas.openxmlformats.org/officeDocument/2006/relationships/slideLayout" Target="../slideLayouts/slideLayout69.xml"/><Relationship Id="rId20" Type="http://schemas.openxmlformats.org/officeDocument/2006/relationships/slideLayout" Target="../slideLayouts/slideLayout73.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24" Type="http://schemas.openxmlformats.org/officeDocument/2006/relationships/theme" Target="../theme/theme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23" Type="http://schemas.openxmlformats.org/officeDocument/2006/relationships/slideLayout" Target="../slideLayouts/slideLayout76.xml"/><Relationship Id="rId10" Type="http://schemas.openxmlformats.org/officeDocument/2006/relationships/slideLayout" Target="../slideLayouts/slideLayout63.xml"/><Relationship Id="rId19" Type="http://schemas.openxmlformats.org/officeDocument/2006/relationships/slideLayout" Target="../slideLayouts/slideLayout72.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 Id="rId22"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email">
            <a:alphaModFix amt="30000"/>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en-US"/>
              </a:p>
            </p:txBody>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2ACE930-EFD7-43CF-AED7-4CD2A5AB9043}" type="datetimeFigureOut">
              <a:rPr lang="en-US" smtClean="0"/>
              <a:t>3/30/2026</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C6F3DFE-550D-4A37-B94A-5FEEEB85E7F1}" type="slidenum">
              <a:rPr lang="en-US" smtClean="0"/>
              <a:t>‹#›</a:t>
            </a:fld>
            <a:endParaRPr lang="en-US"/>
          </a:p>
        </p:txBody>
      </p:sp>
    </p:spTree>
    <p:extLst>
      <p:ext uri="{BB962C8B-B14F-4D97-AF65-F5344CB8AC3E}">
        <p14:creationId xmlns:p14="http://schemas.microsoft.com/office/powerpoint/2010/main" val="16277450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76368408"/>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C58314-C2CD-B536-46C4-9B698E81FD0F}"/>
              </a:ext>
            </a:extLst>
          </p:cNvPr>
          <p:cNvPicPr>
            <a:picLocks noChangeAspect="1"/>
          </p:cNvPicPr>
          <p:nvPr userDrawn="1"/>
        </p:nvPicPr>
        <p:blipFill>
          <a:blip r:embed="rId27"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D8260AC-B27C-DE3D-E8FB-3000BB8698CA}"/>
              </a:ext>
            </a:extLst>
          </p:cNvPr>
          <p:cNvSpPr>
            <a:spLocks noGrp="1"/>
          </p:cNvSpPr>
          <p:nvPr>
            <p:ph type="title"/>
          </p:nvPr>
        </p:nvSpPr>
        <p:spPr>
          <a:xfrm>
            <a:off x="644771" y="365125"/>
            <a:ext cx="10709031" cy="1325563"/>
          </a:xfrm>
          <a:prstGeom prst="rect">
            <a:avLst/>
          </a:prstGeom>
        </p:spPr>
        <p:txBody>
          <a:bodyPr vert="horz" lIns="91440" tIns="45720" rIns="91440" bIns="45720" rtlCol="0" anchor="t">
            <a:normAutofit/>
          </a:bodyPr>
          <a:lstStyle/>
          <a:p>
            <a:r>
              <a:rPr lang="en-US"/>
              <a:t>CLICK TO EDIT TITLE</a:t>
            </a:r>
          </a:p>
        </p:txBody>
      </p:sp>
      <p:sp>
        <p:nvSpPr>
          <p:cNvPr id="3" name="Text Placeholder 2">
            <a:extLst>
              <a:ext uri="{FF2B5EF4-FFF2-40B4-BE49-F238E27FC236}">
                <a16:creationId xmlns:a16="http://schemas.microsoft.com/office/drawing/2014/main" id="{227D0E4D-9C81-2FCD-CDF4-6788792CAAEC}"/>
              </a:ext>
            </a:extLst>
          </p:cNvPr>
          <p:cNvSpPr>
            <a:spLocks noGrp="1"/>
          </p:cNvSpPr>
          <p:nvPr>
            <p:ph type="body" idx="1"/>
          </p:nvPr>
        </p:nvSpPr>
        <p:spPr>
          <a:xfrm>
            <a:off x="644771" y="1825625"/>
            <a:ext cx="10709031" cy="4235176"/>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FF5758-A04B-569F-5DA2-3E27D28C73D9}"/>
              </a:ext>
            </a:extLst>
          </p:cNvPr>
          <p:cNvSpPr>
            <a:spLocks noGrp="1"/>
          </p:cNvSpPr>
          <p:nvPr>
            <p:ph type="sldNum" sz="quarter" idx="4"/>
          </p:nvPr>
        </p:nvSpPr>
        <p:spPr>
          <a:xfrm>
            <a:off x="9375913" y="6276840"/>
            <a:ext cx="2743200" cy="365125"/>
          </a:xfrm>
          <a:prstGeom prst="rect">
            <a:avLst/>
          </a:prstGeom>
        </p:spPr>
        <p:txBody>
          <a:bodyPr vert="horz" lIns="91440" tIns="45720" rIns="91440" bIns="45720" rtlCol="0" anchor="ctr"/>
          <a:lstStyle>
            <a:lvl1pPr algn="r">
              <a:defRPr sz="1200" b="1" i="0">
                <a:solidFill>
                  <a:schemeClr val="accent1"/>
                </a:solidFill>
                <a:latin typeface="IBM Plex Sans" panose="020B0503050203000203" pitchFamily="34" charset="0"/>
              </a:defRPr>
            </a:lvl1pPr>
          </a:lstStyle>
          <a:p>
            <a:fld id="{4267CD5E-26CF-4249-8540-BB1D07FD4227}" type="slidenum">
              <a:rPr lang="en-US" smtClean="0"/>
              <a:pPr/>
              <a:t>‹#›</a:t>
            </a:fld>
            <a:endParaRPr lang="en-US"/>
          </a:p>
        </p:txBody>
      </p:sp>
    </p:spTree>
    <p:extLst>
      <p:ext uri="{BB962C8B-B14F-4D97-AF65-F5344CB8AC3E}">
        <p14:creationId xmlns:p14="http://schemas.microsoft.com/office/powerpoint/2010/main" val="341364841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Lst>
  <p:hf hdr="0" ftr="0"/>
  <p:txStyles>
    <p:title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p:titleStyle>
    <p:body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C58314-C2CD-B536-46C4-9B698E81FD0F}"/>
              </a:ext>
            </a:extLst>
          </p:cNvPr>
          <p:cNvPicPr>
            <a:picLocks noChangeAspect="1"/>
          </p:cNvPicPr>
          <p:nvPr userDrawn="1"/>
        </p:nvPicPr>
        <p:blipFill>
          <a:blip r:embed="rId25"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D8260AC-B27C-DE3D-E8FB-3000BB8698CA}"/>
              </a:ext>
            </a:extLst>
          </p:cNvPr>
          <p:cNvSpPr>
            <a:spLocks noGrp="1"/>
          </p:cNvSpPr>
          <p:nvPr>
            <p:ph type="title"/>
          </p:nvPr>
        </p:nvSpPr>
        <p:spPr>
          <a:xfrm>
            <a:off x="644771" y="365125"/>
            <a:ext cx="10709031" cy="1325563"/>
          </a:xfrm>
          <a:prstGeom prst="rect">
            <a:avLst/>
          </a:prstGeom>
        </p:spPr>
        <p:txBody>
          <a:bodyPr vert="horz" lIns="91440" tIns="45720" rIns="91440" bIns="45720" rtlCol="0" anchor="t">
            <a:normAutofit/>
          </a:bodyPr>
          <a:lstStyle/>
          <a:p>
            <a:r>
              <a:rPr lang="en-US" dirty="0"/>
              <a:t>CLICK TO EDIT TITLE</a:t>
            </a:r>
          </a:p>
        </p:txBody>
      </p:sp>
      <p:sp>
        <p:nvSpPr>
          <p:cNvPr id="3" name="Text Placeholder 2">
            <a:extLst>
              <a:ext uri="{FF2B5EF4-FFF2-40B4-BE49-F238E27FC236}">
                <a16:creationId xmlns:a16="http://schemas.microsoft.com/office/drawing/2014/main" id="{227D0E4D-9C81-2FCD-CDF4-6788792CAAEC}"/>
              </a:ext>
            </a:extLst>
          </p:cNvPr>
          <p:cNvSpPr>
            <a:spLocks noGrp="1"/>
          </p:cNvSpPr>
          <p:nvPr>
            <p:ph type="body" idx="1"/>
          </p:nvPr>
        </p:nvSpPr>
        <p:spPr>
          <a:xfrm>
            <a:off x="644771" y="1825625"/>
            <a:ext cx="10709031" cy="4235176"/>
          </a:xfrm>
          <a:prstGeom prst="rect">
            <a:avLst/>
          </a:prstGeom>
        </p:spPr>
        <p:txBody>
          <a:bodyPr vert="horz" lIns="91440" tIns="45720" rIns="91440" bIns="45720" rtlCol="0">
            <a:normAutofit/>
          </a:body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6FF5758-A04B-569F-5DA2-3E27D28C73D9}"/>
              </a:ext>
            </a:extLst>
          </p:cNvPr>
          <p:cNvSpPr>
            <a:spLocks noGrp="1"/>
          </p:cNvSpPr>
          <p:nvPr>
            <p:ph type="sldNum" sz="quarter" idx="4"/>
          </p:nvPr>
        </p:nvSpPr>
        <p:spPr>
          <a:xfrm>
            <a:off x="9375913" y="6276840"/>
            <a:ext cx="2743200" cy="365125"/>
          </a:xfrm>
          <a:prstGeom prst="rect">
            <a:avLst/>
          </a:prstGeom>
        </p:spPr>
        <p:txBody>
          <a:bodyPr vert="horz" lIns="91440" tIns="45720" rIns="91440" bIns="45720" rtlCol="0" anchor="ctr"/>
          <a:lstStyle>
            <a:lvl1pPr algn="r">
              <a:defRPr sz="1200" b="1" i="0">
                <a:solidFill>
                  <a:schemeClr val="accent1"/>
                </a:solidFill>
                <a:latin typeface="IBM Plex Sans" panose="020B0503050203000203" pitchFamily="34" charset="0"/>
              </a:defRPr>
            </a:lvl1pPr>
          </a:lstStyle>
          <a:p>
            <a:fld id="{4267CD5E-26CF-4249-8540-BB1D07FD4227}" type="slidenum">
              <a:rPr lang="en-US" smtClean="0"/>
              <a:pPr/>
              <a:t>‹#›</a:t>
            </a:fld>
            <a:endParaRPr lang="en-US" dirty="0"/>
          </a:p>
        </p:txBody>
      </p:sp>
    </p:spTree>
    <p:extLst>
      <p:ext uri="{BB962C8B-B14F-4D97-AF65-F5344CB8AC3E}">
        <p14:creationId xmlns:p14="http://schemas.microsoft.com/office/powerpoint/2010/main" val="2224226945"/>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Lst>
  <p:hf hdr="0" ftr="0"/>
  <p:txStyles>
    <p:title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p:titleStyle>
    <p:body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58.png"/><Relationship Id="rId4" Type="http://schemas.openxmlformats.org/officeDocument/2006/relationships/image" Target="../media/image61.png"/><Relationship Id="rId9" Type="http://schemas.openxmlformats.org/officeDocument/2006/relationships/image" Target="../media/image6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chart" Target="../charts/chart1.xml"/><Relationship Id="rId5" Type="http://schemas.microsoft.com/office/2007/relationships/hdphoto" Target="../media/hdphoto1.wdp"/><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jpeg"/><Relationship Id="rId9" Type="http://schemas.openxmlformats.org/officeDocument/2006/relationships/image" Target="../media/image89.jpeg"/><Relationship Id="rId1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jpe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55.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9.xml"/><Relationship Id="rId5" Type="http://schemas.openxmlformats.org/officeDocument/2006/relationships/image" Target="../media/image4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EE49D79-8B6F-255D-535E-1579F5E7DCBE}"/>
              </a:ext>
            </a:extLst>
          </p:cNvPr>
          <p:cNvSpPr txBox="1"/>
          <p:nvPr/>
        </p:nvSpPr>
        <p:spPr>
          <a:xfrm>
            <a:off x="55743" y="215387"/>
            <a:ext cx="11450457" cy="2308324"/>
          </a:xfrm>
          <a:prstGeom prst="rect">
            <a:avLst/>
          </a:prstGeom>
          <a:noFill/>
        </p:spPr>
        <p:txBody>
          <a:bodyPr wrap="square">
            <a:spAutoFit/>
          </a:bodyPr>
          <a:lstStyle/>
          <a:p>
            <a:pPr algn="ctr" rtl="0">
              <a:spcBef>
                <a:spcPts val="0"/>
              </a:spcBef>
              <a:spcAft>
                <a:spcPts val="0"/>
              </a:spcAft>
            </a:pPr>
            <a:r>
              <a:rPr lang="en-US" sz="3600" b="1" i="0" u="none" strike="noStrike" dirty="0">
                <a:effectLst/>
                <a:latin typeface="Twentieth Century"/>
              </a:rPr>
              <a:t>Mind the Gap! Universities Building a Local Knowledge Base for Resilience</a:t>
            </a:r>
          </a:p>
          <a:p>
            <a:pPr rtl="0">
              <a:spcBef>
                <a:spcPts val="0"/>
              </a:spcBef>
              <a:spcAft>
                <a:spcPts val="0"/>
              </a:spcAft>
            </a:pPr>
            <a:r>
              <a:rPr lang="en-US" sz="3600" b="1" i="0" u="none" strike="noStrike" dirty="0">
                <a:effectLst/>
                <a:latin typeface="Twentieth Century"/>
              </a:rPr>
              <a:t>		Panel Speakers </a:t>
            </a:r>
            <a:endParaRPr lang="en-US" sz="3600" b="0" dirty="0">
              <a:effectLst/>
            </a:endParaRPr>
          </a:p>
          <a:p>
            <a:br>
              <a:rPr lang="en-US" dirty="0"/>
            </a:br>
            <a:endParaRPr lang="en-US" dirty="0"/>
          </a:p>
        </p:txBody>
      </p:sp>
      <p:pic>
        <p:nvPicPr>
          <p:cNvPr id="18" name="Picture 17" descr="A person wearing glasses and a brown jacket&#10;&#10;AI-generated content may be incorrect.">
            <a:extLst>
              <a:ext uri="{FF2B5EF4-FFF2-40B4-BE49-F238E27FC236}">
                <a16:creationId xmlns:a16="http://schemas.microsoft.com/office/drawing/2014/main" id="{8DE48823-8750-6827-55B4-BA3D99AD35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3976" y="2155237"/>
            <a:ext cx="1895245" cy="1895245"/>
          </a:xfrm>
          <a:prstGeom prst="rect">
            <a:avLst/>
          </a:prstGeom>
        </p:spPr>
      </p:pic>
      <p:pic>
        <p:nvPicPr>
          <p:cNvPr id="20" name="Picture 19" descr="A person smiling for a picture&#10;&#10;AI-generated content may be incorrect.">
            <a:extLst>
              <a:ext uri="{FF2B5EF4-FFF2-40B4-BE49-F238E27FC236}">
                <a16:creationId xmlns:a16="http://schemas.microsoft.com/office/drawing/2014/main" id="{0FA0BCF8-8FDF-67E5-302C-6E28D64756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9639" y="2155237"/>
            <a:ext cx="1895245" cy="1895245"/>
          </a:xfrm>
          <a:prstGeom prst="rect">
            <a:avLst/>
          </a:prstGeom>
        </p:spPr>
      </p:pic>
      <p:pic>
        <p:nvPicPr>
          <p:cNvPr id="22" name="Picture 21" descr="A person wearing glasses and a suit&#10;&#10;AI-generated content may be incorrect.">
            <a:extLst>
              <a:ext uri="{FF2B5EF4-FFF2-40B4-BE49-F238E27FC236}">
                <a16:creationId xmlns:a16="http://schemas.microsoft.com/office/drawing/2014/main" id="{AADCB5BE-C921-3FF0-41BF-76EA863F72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8593" y="2155237"/>
            <a:ext cx="1895246" cy="1895246"/>
          </a:xfrm>
          <a:prstGeom prst="rect">
            <a:avLst/>
          </a:prstGeom>
          <a:ln>
            <a:solidFill>
              <a:schemeClr val="tx1">
                <a:lumMod val="95000"/>
                <a:lumOff val="5000"/>
              </a:schemeClr>
            </a:solidFill>
          </a:ln>
        </p:spPr>
      </p:pic>
      <p:pic>
        <p:nvPicPr>
          <p:cNvPr id="24" name="Picture 23" descr="A person with a beard&#10;&#10;AI-generated content may be incorrect.">
            <a:extLst>
              <a:ext uri="{FF2B5EF4-FFF2-40B4-BE49-F238E27FC236}">
                <a16:creationId xmlns:a16="http://schemas.microsoft.com/office/drawing/2014/main" id="{82AB473C-EEFC-B1EB-DBEF-FDD1146C444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66349" y="2132933"/>
            <a:ext cx="1939851" cy="1939851"/>
          </a:xfrm>
          <a:prstGeom prst="rect">
            <a:avLst/>
          </a:prstGeom>
        </p:spPr>
      </p:pic>
      <p:pic>
        <p:nvPicPr>
          <p:cNvPr id="26" name="Picture 25" descr="A person in a white shirt&#10;&#10;AI-generated content may be incorrect.">
            <a:extLst>
              <a:ext uri="{FF2B5EF4-FFF2-40B4-BE49-F238E27FC236}">
                <a16:creationId xmlns:a16="http://schemas.microsoft.com/office/drawing/2014/main" id="{B931D6D4-99D3-ECE2-4F73-098EF288B97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261545" y="4463561"/>
            <a:ext cx="1939851" cy="1939851"/>
          </a:xfrm>
          <a:prstGeom prst="rect">
            <a:avLst/>
          </a:prstGeom>
        </p:spPr>
      </p:pic>
      <p:pic>
        <p:nvPicPr>
          <p:cNvPr id="28" name="Picture 27" descr="A person in a suit&#10;&#10;AI-generated content may be incorrect.">
            <a:extLst>
              <a:ext uri="{FF2B5EF4-FFF2-40B4-BE49-F238E27FC236}">
                <a16:creationId xmlns:a16="http://schemas.microsoft.com/office/drawing/2014/main" id="{C1A4A8A9-5983-C799-94ED-4913D62AF6C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22462" y="4508167"/>
            <a:ext cx="1895245" cy="1895245"/>
          </a:xfrm>
          <a:prstGeom prst="rect">
            <a:avLst/>
          </a:prstGeom>
        </p:spPr>
      </p:pic>
      <p:pic>
        <p:nvPicPr>
          <p:cNvPr id="30" name="Picture 29" descr="A close-up of a person smiling&#10;&#10;AI-generated content may be incorrect.">
            <a:extLst>
              <a:ext uri="{FF2B5EF4-FFF2-40B4-BE49-F238E27FC236}">
                <a16:creationId xmlns:a16="http://schemas.microsoft.com/office/drawing/2014/main" id="{98E54210-00EC-EC1B-7DD8-3ED2F903C33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38773" y="4463561"/>
            <a:ext cx="1946338" cy="1939851"/>
          </a:xfrm>
          <a:prstGeom prst="rect">
            <a:avLst/>
          </a:prstGeom>
        </p:spPr>
      </p:pic>
      <p:sp>
        <p:nvSpPr>
          <p:cNvPr id="2" name="TextBox 1">
            <a:extLst>
              <a:ext uri="{FF2B5EF4-FFF2-40B4-BE49-F238E27FC236}">
                <a16:creationId xmlns:a16="http://schemas.microsoft.com/office/drawing/2014/main" id="{070213B5-B924-59AC-5359-C4BC126D1FB0}"/>
              </a:ext>
            </a:extLst>
          </p:cNvPr>
          <p:cNvSpPr txBox="1"/>
          <p:nvPr/>
        </p:nvSpPr>
        <p:spPr>
          <a:xfrm>
            <a:off x="822427" y="4050482"/>
            <a:ext cx="2292960" cy="369332"/>
          </a:xfrm>
          <a:prstGeom prst="rect">
            <a:avLst/>
          </a:prstGeom>
          <a:noFill/>
        </p:spPr>
        <p:txBody>
          <a:bodyPr wrap="square" rtlCol="0">
            <a:spAutoFit/>
          </a:bodyPr>
          <a:lstStyle/>
          <a:p>
            <a:r>
              <a:rPr lang="en-US" dirty="0"/>
              <a:t>Philip Orton, Stevens</a:t>
            </a:r>
          </a:p>
        </p:txBody>
      </p:sp>
      <p:sp>
        <p:nvSpPr>
          <p:cNvPr id="3" name="TextBox 2">
            <a:extLst>
              <a:ext uri="{FF2B5EF4-FFF2-40B4-BE49-F238E27FC236}">
                <a16:creationId xmlns:a16="http://schemas.microsoft.com/office/drawing/2014/main" id="{C1EAEB6C-D477-9E2E-5177-007BB956DE03}"/>
              </a:ext>
            </a:extLst>
          </p:cNvPr>
          <p:cNvSpPr txBox="1"/>
          <p:nvPr/>
        </p:nvSpPr>
        <p:spPr>
          <a:xfrm>
            <a:off x="3948823" y="4072355"/>
            <a:ext cx="2670480" cy="369332"/>
          </a:xfrm>
          <a:prstGeom prst="rect">
            <a:avLst/>
          </a:prstGeom>
          <a:noFill/>
        </p:spPr>
        <p:txBody>
          <a:bodyPr wrap="square" rtlCol="0">
            <a:spAutoFit/>
          </a:bodyPr>
          <a:lstStyle/>
          <a:p>
            <a:r>
              <a:rPr lang="en-US" dirty="0"/>
              <a:t>Jon Miller, Stevens</a:t>
            </a:r>
          </a:p>
        </p:txBody>
      </p:sp>
      <p:sp>
        <p:nvSpPr>
          <p:cNvPr id="4" name="TextBox 3">
            <a:extLst>
              <a:ext uri="{FF2B5EF4-FFF2-40B4-BE49-F238E27FC236}">
                <a16:creationId xmlns:a16="http://schemas.microsoft.com/office/drawing/2014/main" id="{75D5D631-BCE7-CF41-8FDE-1013CE01C4F4}"/>
              </a:ext>
            </a:extLst>
          </p:cNvPr>
          <p:cNvSpPr txBox="1"/>
          <p:nvPr/>
        </p:nvSpPr>
        <p:spPr>
          <a:xfrm>
            <a:off x="6630686" y="4050482"/>
            <a:ext cx="2292960" cy="369332"/>
          </a:xfrm>
          <a:prstGeom prst="rect">
            <a:avLst/>
          </a:prstGeom>
          <a:noFill/>
        </p:spPr>
        <p:txBody>
          <a:bodyPr wrap="square" rtlCol="0">
            <a:spAutoFit/>
          </a:bodyPr>
          <a:lstStyle/>
          <a:p>
            <a:r>
              <a:rPr lang="en-US" dirty="0"/>
              <a:t>Michel </a:t>
            </a:r>
            <a:r>
              <a:rPr lang="en-US" dirty="0" err="1"/>
              <a:t>Boufadel</a:t>
            </a:r>
            <a:r>
              <a:rPr lang="en-US" dirty="0"/>
              <a:t>, NJIT</a:t>
            </a:r>
          </a:p>
        </p:txBody>
      </p:sp>
      <p:sp>
        <p:nvSpPr>
          <p:cNvPr id="5" name="TextBox 4">
            <a:extLst>
              <a:ext uri="{FF2B5EF4-FFF2-40B4-BE49-F238E27FC236}">
                <a16:creationId xmlns:a16="http://schemas.microsoft.com/office/drawing/2014/main" id="{B34B9696-D26D-2CA5-A522-7B65C8C9D6A0}"/>
              </a:ext>
            </a:extLst>
          </p:cNvPr>
          <p:cNvSpPr txBox="1"/>
          <p:nvPr/>
        </p:nvSpPr>
        <p:spPr>
          <a:xfrm>
            <a:off x="9361714" y="4094229"/>
            <a:ext cx="2598207" cy="369332"/>
          </a:xfrm>
          <a:prstGeom prst="rect">
            <a:avLst/>
          </a:prstGeom>
          <a:noFill/>
        </p:spPr>
        <p:txBody>
          <a:bodyPr wrap="square" rtlCol="0">
            <a:spAutoFit/>
          </a:bodyPr>
          <a:lstStyle/>
          <a:p>
            <a:r>
              <a:rPr lang="en-US" dirty="0"/>
              <a:t>Thomas Grothues, Rutgers</a:t>
            </a:r>
          </a:p>
        </p:txBody>
      </p:sp>
      <p:sp>
        <p:nvSpPr>
          <p:cNvPr id="6" name="TextBox 5">
            <a:extLst>
              <a:ext uri="{FF2B5EF4-FFF2-40B4-BE49-F238E27FC236}">
                <a16:creationId xmlns:a16="http://schemas.microsoft.com/office/drawing/2014/main" id="{7B16CF28-3BEA-B594-D5FE-093ABF620F08}"/>
              </a:ext>
            </a:extLst>
          </p:cNvPr>
          <p:cNvSpPr txBox="1"/>
          <p:nvPr/>
        </p:nvSpPr>
        <p:spPr>
          <a:xfrm>
            <a:off x="1858374" y="6447159"/>
            <a:ext cx="2514025" cy="369332"/>
          </a:xfrm>
          <a:prstGeom prst="rect">
            <a:avLst/>
          </a:prstGeom>
          <a:noFill/>
        </p:spPr>
        <p:txBody>
          <a:bodyPr wrap="square" rtlCol="0">
            <a:spAutoFit/>
          </a:bodyPr>
          <a:lstStyle/>
          <a:p>
            <a:r>
              <a:rPr lang="en-US" dirty="0"/>
              <a:t>Owen Thomas, Montclair</a:t>
            </a:r>
          </a:p>
        </p:txBody>
      </p:sp>
      <p:sp>
        <p:nvSpPr>
          <p:cNvPr id="7" name="TextBox 6">
            <a:extLst>
              <a:ext uri="{FF2B5EF4-FFF2-40B4-BE49-F238E27FC236}">
                <a16:creationId xmlns:a16="http://schemas.microsoft.com/office/drawing/2014/main" id="{8FAB7022-5D8C-BD78-324B-5CBDCA1BF746}"/>
              </a:ext>
            </a:extLst>
          </p:cNvPr>
          <p:cNvSpPr txBox="1"/>
          <p:nvPr/>
        </p:nvSpPr>
        <p:spPr>
          <a:xfrm>
            <a:off x="4372399" y="6447159"/>
            <a:ext cx="3614060" cy="369332"/>
          </a:xfrm>
          <a:prstGeom prst="rect">
            <a:avLst/>
          </a:prstGeom>
          <a:noFill/>
        </p:spPr>
        <p:txBody>
          <a:bodyPr wrap="square" rtlCol="0">
            <a:spAutoFit/>
          </a:bodyPr>
          <a:lstStyle/>
          <a:p>
            <a:r>
              <a:rPr lang="en-US" dirty="0"/>
              <a:t>Tom Herrington, Monmouth</a:t>
            </a:r>
          </a:p>
        </p:txBody>
      </p:sp>
      <p:sp>
        <p:nvSpPr>
          <p:cNvPr id="8" name="TextBox 7">
            <a:extLst>
              <a:ext uri="{FF2B5EF4-FFF2-40B4-BE49-F238E27FC236}">
                <a16:creationId xmlns:a16="http://schemas.microsoft.com/office/drawing/2014/main" id="{ACF3C712-D722-3896-62BA-E6E93B926A0E}"/>
              </a:ext>
            </a:extLst>
          </p:cNvPr>
          <p:cNvSpPr txBox="1"/>
          <p:nvPr/>
        </p:nvSpPr>
        <p:spPr>
          <a:xfrm>
            <a:off x="7236674" y="6447159"/>
            <a:ext cx="3299600" cy="369332"/>
          </a:xfrm>
          <a:prstGeom prst="rect">
            <a:avLst/>
          </a:prstGeom>
          <a:noFill/>
        </p:spPr>
        <p:txBody>
          <a:bodyPr wrap="square" rtlCol="0">
            <a:spAutoFit/>
          </a:bodyPr>
          <a:lstStyle/>
          <a:p>
            <a:r>
              <a:rPr lang="en-US" dirty="0"/>
              <a:t>Kim McKenna, Stockton</a:t>
            </a:r>
          </a:p>
        </p:txBody>
      </p:sp>
    </p:spTree>
    <p:extLst>
      <p:ext uri="{BB962C8B-B14F-4D97-AF65-F5344CB8AC3E}">
        <p14:creationId xmlns:p14="http://schemas.microsoft.com/office/powerpoint/2010/main" val="3542367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70C0"/>
                </a:solidFill>
              </a:rPr>
              <a:t>Quantifying Physical Parameters Tied to Resilience</a:t>
            </a:r>
          </a:p>
        </p:txBody>
      </p:sp>
      <p:sp>
        <p:nvSpPr>
          <p:cNvPr id="3" name="Content Placeholder 2"/>
          <p:cNvSpPr>
            <a:spLocks noGrp="1"/>
          </p:cNvSpPr>
          <p:nvPr>
            <p:ph idx="1"/>
          </p:nvPr>
        </p:nvSpPr>
        <p:spPr>
          <a:xfrm>
            <a:off x="474452" y="1877384"/>
            <a:ext cx="5805578" cy="4351338"/>
          </a:xfrm>
        </p:spPr>
        <p:txBody>
          <a:bodyPr/>
          <a:lstStyle/>
          <a:p>
            <a:r>
              <a:rPr lang="en-US" dirty="0"/>
              <a:t>Bathymetry and </a:t>
            </a:r>
            <a:r>
              <a:rPr lang="en-US" dirty="0" err="1"/>
              <a:t>bedform</a:t>
            </a:r>
            <a:r>
              <a:rPr lang="en-US" dirty="0"/>
              <a:t> constrain flow and drag</a:t>
            </a:r>
          </a:p>
          <a:p>
            <a:r>
              <a:rPr lang="en-US" dirty="0"/>
              <a:t>Flow and drag parametrize sediment movement, surge, wave height and direction</a:t>
            </a:r>
          </a:p>
          <a:p>
            <a:r>
              <a:rPr lang="en-US" dirty="0" err="1"/>
              <a:t>Bedform</a:t>
            </a:r>
            <a:r>
              <a:rPr lang="en-US" dirty="0"/>
              <a:t> parametrizes erosion and accretion</a:t>
            </a:r>
          </a:p>
          <a:p>
            <a:r>
              <a:rPr lang="en-US" dirty="0" err="1"/>
              <a:t>Bedform</a:t>
            </a:r>
            <a:r>
              <a:rPr lang="en-US" dirty="0"/>
              <a:t> is a proxy of habitat type and function</a:t>
            </a:r>
          </a:p>
          <a:p>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07191" y="1877384"/>
            <a:ext cx="5566915" cy="4175186"/>
          </a:xfrm>
          <a:prstGeom prst="rect">
            <a:avLst/>
          </a:prstGeom>
        </p:spPr>
      </p:pic>
      <p:pic>
        <p:nvPicPr>
          <p:cNvPr id="6" name="Picture 5">
            <a:extLst>
              <a:ext uri="{FF2B5EF4-FFF2-40B4-BE49-F238E27FC236}">
                <a16:creationId xmlns:a16="http://schemas.microsoft.com/office/drawing/2014/main" id="{E993CE8F-D9DB-F17A-FC4F-C55DD1BA4E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8853" y="5449867"/>
            <a:ext cx="2145559" cy="1257834"/>
          </a:xfrm>
          <a:prstGeom prst="rect">
            <a:avLst/>
          </a:prstGeom>
        </p:spPr>
      </p:pic>
      <p:pic>
        <p:nvPicPr>
          <p:cNvPr id="8" name="Picture 7">
            <a:extLst>
              <a:ext uri="{FF2B5EF4-FFF2-40B4-BE49-F238E27FC236}">
                <a16:creationId xmlns:a16="http://schemas.microsoft.com/office/drawing/2014/main" id="{6F77BF82-E309-5624-DB45-8888DB12D53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8457" y="5685477"/>
            <a:ext cx="3074831" cy="786614"/>
          </a:xfrm>
          <a:prstGeom prst="rect">
            <a:avLst/>
          </a:prstGeom>
        </p:spPr>
      </p:pic>
    </p:spTree>
    <p:extLst>
      <p:ext uri="{BB962C8B-B14F-4D97-AF65-F5344CB8AC3E}">
        <p14:creationId xmlns:p14="http://schemas.microsoft.com/office/powerpoint/2010/main" val="2652141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906294" y="269199"/>
          <a:ext cx="10515600" cy="310896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124306290"/>
                    </a:ext>
                  </a:extLst>
                </a:gridCol>
                <a:gridCol w="5257800">
                  <a:extLst>
                    <a:ext uri="{9D8B030D-6E8A-4147-A177-3AD203B41FA5}">
                      <a16:colId xmlns:a16="http://schemas.microsoft.com/office/drawing/2014/main" val="2868958237"/>
                    </a:ext>
                  </a:extLst>
                </a:gridCol>
              </a:tblGrid>
              <a:tr h="370840">
                <a:tc>
                  <a:txBody>
                    <a:bodyPr/>
                    <a:lstStyle/>
                    <a:p>
                      <a:r>
                        <a:rPr lang="en-US" sz="2800" dirty="0"/>
                        <a:t>Challenges</a:t>
                      </a:r>
                    </a:p>
                  </a:txBody>
                  <a:tcPr/>
                </a:tc>
                <a:tc>
                  <a:txBody>
                    <a:bodyPr/>
                    <a:lstStyle/>
                    <a:p>
                      <a:r>
                        <a:rPr lang="en-US" sz="2800" dirty="0"/>
                        <a:t>Solutions</a:t>
                      </a:r>
                    </a:p>
                  </a:txBody>
                  <a:tcPr/>
                </a:tc>
                <a:extLst>
                  <a:ext uri="{0D108BD9-81ED-4DB2-BD59-A6C34878D82A}">
                    <a16:rowId xmlns:a16="http://schemas.microsoft.com/office/drawing/2014/main" val="3950883305"/>
                  </a:ext>
                </a:extLst>
              </a:tr>
              <a:tr h="370840">
                <a:tc>
                  <a:txBody>
                    <a:bodyPr/>
                    <a:lstStyle/>
                    <a:p>
                      <a:r>
                        <a:rPr lang="en-US" sz="2800" dirty="0"/>
                        <a:t>Spatial</a:t>
                      </a:r>
                      <a:r>
                        <a:rPr lang="en-US" sz="2800" baseline="0" dirty="0"/>
                        <a:t> extent</a:t>
                      </a:r>
                      <a:endParaRPr lang="en-US" sz="2800" dirty="0"/>
                    </a:p>
                  </a:txBody>
                  <a:tcPr/>
                </a:tc>
                <a:tc>
                  <a:txBody>
                    <a:bodyPr/>
                    <a:lstStyle/>
                    <a:p>
                      <a:r>
                        <a:rPr lang="en-US" sz="2800" dirty="0"/>
                        <a:t>Areal </a:t>
                      </a:r>
                      <a:r>
                        <a:rPr lang="en-US" sz="2800" dirty="0" err="1"/>
                        <a:t>orthophotography</a:t>
                      </a:r>
                      <a:endParaRPr lang="en-US" sz="2800" dirty="0"/>
                    </a:p>
                  </a:txBody>
                  <a:tcPr/>
                </a:tc>
                <a:extLst>
                  <a:ext uri="{0D108BD9-81ED-4DB2-BD59-A6C34878D82A}">
                    <a16:rowId xmlns:a16="http://schemas.microsoft.com/office/drawing/2014/main" val="142732472"/>
                  </a:ext>
                </a:extLst>
              </a:tr>
              <a:tr h="370840">
                <a:tc>
                  <a:txBody>
                    <a:bodyPr/>
                    <a:lstStyle/>
                    <a:p>
                      <a:r>
                        <a:rPr lang="en-US" sz="2800" dirty="0"/>
                        <a:t>Turbidity/surface artifacts</a:t>
                      </a:r>
                    </a:p>
                  </a:txBody>
                  <a:tcPr/>
                </a:tc>
                <a:tc>
                  <a:txBody>
                    <a:bodyPr/>
                    <a:lstStyle/>
                    <a:p>
                      <a:r>
                        <a:rPr lang="en-US" sz="2800" dirty="0"/>
                        <a:t>Sonar</a:t>
                      </a:r>
                    </a:p>
                  </a:txBody>
                  <a:tcPr/>
                </a:tc>
                <a:extLst>
                  <a:ext uri="{0D108BD9-81ED-4DB2-BD59-A6C34878D82A}">
                    <a16:rowId xmlns:a16="http://schemas.microsoft.com/office/drawing/2014/main" val="2615337196"/>
                  </a:ext>
                </a:extLst>
              </a:tr>
              <a:tr h="370840">
                <a:tc>
                  <a:txBody>
                    <a:bodyPr/>
                    <a:lstStyle/>
                    <a:p>
                      <a:r>
                        <a:rPr lang="en-US" sz="2800" dirty="0"/>
                        <a:t>Shallow water</a:t>
                      </a:r>
                      <a:r>
                        <a:rPr lang="en-US" sz="2800" baseline="0" dirty="0"/>
                        <a:t> navigation</a:t>
                      </a:r>
                      <a:endParaRPr lang="en-US" sz="2800" dirty="0"/>
                    </a:p>
                  </a:txBody>
                  <a:tcPr/>
                </a:tc>
                <a:tc>
                  <a:txBody>
                    <a:bodyPr/>
                    <a:lstStyle/>
                    <a:p>
                      <a:r>
                        <a:rPr lang="en-US" sz="2800" dirty="0"/>
                        <a:t>Surface</a:t>
                      </a:r>
                      <a:r>
                        <a:rPr lang="en-US" sz="2800" baseline="0" dirty="0"/>
                        <a:t> Robots</a:t>
                      </a:r>
                      <a:endParaRPr lang="en-US" sz="2800" dirty="0"/>
                    </a:p>
                  </a:txBody>
                  <a:tcPr/>
                </a:tc>
                <a:extLst>
                  <a:ext uri="{0D108BD9-81ED-4DB2-BD59-A6C34878D82A}">
                    <a16:rowId xmlns:a16="http://schemas.microsoft.com/office/drawing/2014/main" val="1779659309"/>
                  </a:ext>
                </a:extLst>
              </a:tr>
              <a:tr h="370840">
                <a:tc>
                  <a:txBody>
                    <a:bodyPr/>
                    <a:lstStyle/>
                    <a:p>
                      <a:r>
                        <a:rPr lang="en-US" sz="2800" dirty="0"/>
                        <a:t>Ground-</a:t>
                      </a:r>
                      <a:r>
                        <a:rPr lang="en-US" sz="2800" dirty="0" err="1"/>
                        <a:t>truthing</a:t>
                      </a:r>
                      <a:endParaRPr lang="en-US" sz="2800" dirty="0"/>
                    </a:p>
                  </a:txBody>
                  <a:tcPr/>
                </a:tc>
                <a:tc>
                  <a:txBody>
                    <a:bodyPr/>
                    <a:lstStyle/>
                    <a:p>
                      <a:r>
                        <a:rPr lang="en-US" sz="2800" dirty="0"/>
                        <a:t>Underwater</a:t>
                      </a:r>
                      <a:r>
                        <a:rPr lang="en-US" sz="2800" baseline="0" dirty="0"/>
                        <a:t> photography</a:t>
                      </a:r>
                      <a:endParaRPr lang="en-US" sz="2800" dirty="0"/>
                    </a:p>
                  </a:txBody>
                  <a:tcPr/>
                </a:tc>
                <a:extLst>
                  <a:ext uri="{0D108BD9-81ED-4DB2-BD59-A6C34878D82A}">
                    <a16:rowId xmlns:a16="http://schemas.microsoft.com/office/drawing/2014/main" val="804433170"/>
                  </a:ext>
                </a:extLst>
              </a:tr>
              <a:tr h="370840">
                <a:tc>
                  <a:txBody>
                    <a:bodyPr/>
                    <a:lstStyle/>
                    <a:p>
                      <a:r>
                        <a:rPr lang="en-US" sz="2800" dirty="0"/>
                        <a:t>Classification</a:t>
                      </a:r>
                    </a:p>
                  </a:txBody>
                  <a:tcPr/>
                </a:tc>
                <a:tc>
                  <a:txBody>
                    <a:bodyPr/>
                    <a:lstStyle/>
                    <a:p>
                      <a:r>
                        <a:rPr lang="en-US" sz="2800" dirty="0"/>
                        <a:t>Machine learning</a:t>
                      </a:r>
                    </a:p>
                  </a:txBody>
                  <a:tcPr/>
                </a:tc>
                <a:extLst>
                  <a:ext uri="{0D108BD9-81ED-4DB2-BD59-A6C34878D82A}">
                    <a16:rowId xmlns:a16="http://schemas.microsoft.com/office/drawing/2014/main" val="530699551"/>
                  </a:ext>
                </a:extLst>
              </a:tr>
            </a:tbl>
          </a:graphicData>
        </a:graphic>
      </p:graphicFrame>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0803" y="3733918"/>
            <a:ext cx="4033028" cy="3124082"/>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55660" y="3803078"/>
            <a:ext cx="6410527" cy="2967373"/>
          </a:xfrm>
          <a:prstGeom prst="rect">
            <a:avLst/>
          </a:prstGeom>
        </p:spPr>
      </p:pic>
    </p:spTree>
    <p:extLst>
      <p:ext uri="{BB962C8B-B14F-4D97-AF65-F5344CB8AC3E}">
        <p14:creationId xmlns:p14="http://schemas.microsoft.com/office/powerpoint/2010/main" val="1424468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660" y="129126"/>
            <a:ext cx="10515600" cy="1325563"/>
          </a:xfrm>
        </p:spPr>
        <p:txBody>
          <a:bodyPr/>
          <a:lstStyle/>
          <a:p>
            <a:r>
              <a:rPr lang="en-US" b="1" dirty="0">
                <a:solidFill>
                  <a:srgbClr val="0070C0"/>
                </a:solidFill>
              </a:rPr>
              <a:t>Building expertise</a:t>
            </a:r>
          </a:p>
        </p:txBody>
      </p:sp>
      <p:sp>
        <p:nvSpPr>
          <p:cNvPr id="3" name="Content Placeholder 2"/>
          <p:cNvSpPr>
            <a:spLocks noGrp="1"/>
          </p:cNvSpPr>
          <p:nvPr>
            <p:ph idx="1"/>
          </p:nvPr>
        </p:nvSpPr>
        <p:spPr>
          <a:xfrm>
            <a:off x="692539" y="1454689"/>
            <a:ext cx="5134583" cy="2658826"/>
          </a:xfrm>
        </p:spPr>
        <p:txBody>
          <a:bodyPr/>
          <a:lstStyle/>
          <a:p>
            <a:r>
              <a:rPr lang="en-US" dirty="0"/>
              <a:t>In capacity in ASV application</a:t>
            </a:r>
          </a:p>
          <a:p>
            <a:r>
              <a:rPr lang="en-US" dirty="0"/>
              <a:t>In software support of ML</a:t>
            </a:r>
          </a:p>
          <a:p>
            <a:r>
              <a:rPr lang="en-US" dirty="0"/>
              <a:t>In fundamental understanding</a:t>
            </a:r>
          </a:p>
          <a:p>
            <a:r>
              <a:rPr lang="en-US" dirty="0"/>
              <a:t>In simulation/modeling</a:t>
            </a:r>
          </a:p>
          <a:p>
            <a:endParaRPr lang="en-US" dirty="0"/>
          </a:p>
          <a:p>
            <a:endParaRPr lang="en-US" dirty="0"/>
          </a:p>
        </p:txBody>
      </p:sp>
      <p:pic>
        <p:nvPicPr>
          <p:cNvPr id="4" name="Picture 3"/>
          <p:cNvPicPr>
            <a:picLocks noChangeAspect="1"/>
          </p:cNvPicPr>
          <p:nvPr/>
        </p:nvPicPr>
        <p:blipFill>
          <a:blip r:embed="rId2"/>
          <a:stretch>
            <a:fillRect/>
          </a:stretch>
        </p:blipFill>
        <p:spPr>
          <a:xfrm>
            <a:off x="5681460" y="220493"/>
            <a:ext cx="6296025" cy="655320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7339" y="3736579"/>
            <a:ext cx="4270442" cy="2859597"/>
          </a:xfrm>
          <a:prstGeom prst="rect">
            <a:avLst/>
          </a:prstGeom>
        </p:spPr>
      </p:pic>
    </p:spTree>
    <p:extLst>
      <p:ext uri="{BB962C8B-B14F-4D97-AF65-F5344CB8AC3E}">
        <p14:creationId xmlns:p14="http://schemas.microsoft.com/office/powerpoint/2010/main" val="591125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364A1C-19D2-342C-1491-9296E28F832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2733" y="3429001"/>
            <a:ext cx="1471818" cy="2314898"/>
          </a:xfrm>
          <a:prstGeom prst="rect">
            <a:avLst/>
          </a:prstGeom>
        </p:spPr>
      </p:pic>
      <p:grpSp>
        <p:nvGrpSpPr>
          <p:cNvPr id="9" name="Group 8">
            <a:extLst>
              <a:ext uri="{FF2B5EF4-FFF2-40B4-BE49-F238E27FC236}">
                <a16:creationId xmlns:a16="http://schemas.microsoft.com/office/drawing/2014/main" id="{6E8710B6-847B-B93C-F908-56E3F0AD163F}"/>
              </a:ext>
            </a:extLst>
          </p:cNvPr>
          <p:cNvGrpSpPr/>
          <p:nvPr/>
        </p:nvGrpSpPr>
        <p:grpSpPr>
          <a:xfrm>
            <a:off x="3631124" y="3429000"/>
            <a:ext cx="5615327" cy="2571750"/>
            <a:chOff x="2407410" y="3538330"/>
            <a:chExt cx="7487103" cy="3429000"/>
          </a:xfrm>
        </p:grpSpPr>
        <p:pic>
          <p:nvPicPr>
            <p:cNvPr id="7" name="Picture 6">
              <a:extLst>
                <a:ext uri="{FF2B5EF4-FFF2-40B4-BE49-F238E27FC236}">
                  <a16:creationId xmlns:a16="http://schemas.microsoft.com/office/drawing/2014/main" id="{CF30B7D1-7C1B-775C-FE15-BBD2372DDE1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2407410" y="3538330"/>
              <a:ext cx="5715798" cy="2728270"/>
            </a:xfrm>
            <a:prstGeom prst="rect">
              <a:avLst/>
            </a:prstGeom>
          </p:spPr>
        </p:pic>
        <p:pic>
          <p:nvPicPr>
            <p:cNvPr id="8" name="Picture 7">
              <a:extLst>
                <a:ext uri="{FF2B5EF4-FFF2-40B4-BE49-F238E27FC236}">
                  <a16:creationId xmlns:a16="http://schemas.microsoft.com/office/drawing/2014/main" id="{F9E39A87-E56B-CA23-93EC-82987808C41D}"/>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932089" y="3721342"/>
              <a:ext cx="1962424" cy="3245988"/>
            </a:xfrm>
            <a:prstGeom prst="rect">
              <a:avLst/>
            </a:prstGeom>
          </p:spPr>
        </p:pic>
      </p:grpSp>
      <p:pic>
        <p:nvPicPr>
          <p:cNvPr id="10" name="Content Placeholder 3">
            <a:extLst>
              <a:ext uri="{FF2B5EF4-FFF2-40B4-BE49-F238E27FC236}">
                <a16:creationId xmlns:a16="http://schemas.microsoft.com/office/drawing/2014/main" id="{00299A83-DAD7-5844-EEAB-B4722B9E12BE}"/>
              </a:ext>
            </a:extLst>
          </p:cNvPr>
          <p:cNvPicPr>
            <a:picLocks noGrp="1" noChangeAspect="1"/>
          </p:cNvPicPr>
          <p:nvPr>
            <p:ph idx="1"/>
          </p:nvPr>
        </p:nvPicPr>
        <p:blipFill>
          <a:blip r:embed="rId5" cstate="email">
            <a:extLst>
              <a:ext uri="{28A0092B-C50C-407E-A947-70E740481C1C}">
                <a14:useLocalDpi xmlns:a14="http://schemas.microsoft.com/office/drawing/2010/main"/>
              </a:ext>
            </a:extLst>
          </a:blip>
          <a:srcRect/>
          <a:stretch/>
        </p:blipFill>
        <p:spPr>
          <a:xfrm>
            <a:off x="3844055" y="857251"/>
            <a:ext cx="6443351" cy="2434491"/>
          </a:xfrm>
          <a:prstGeom prst="rect">
            <a:avLst/>
          </a:prstGeom>
        </p:spPr>
      </p:pic>
      <p:pic>
        <p:nvPicPr>
          <p:cNvPr id="11" name="Picture 10">
            <a:extLst>
              <a:ext uri="{FF2B5EF4-FFF2-40B4-BE49-F238E27FC236}">
                <a16:creationId xmlns:a16="http://schemas.microsoft.com/office/drawing/2014/main" id="{6BEF35DC-CCE4-A77A-4203-C12183B1AAF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41091" y="1652240"/>
            <a:ext cx="1359317" cy="1359317"/>
          </a:xfrm>
          <a:prstGeom prst="rect">
            <a:avLst/>
          </a:prstGeom>
        </p:spPr>
      </p:pic>
      <p:sp>
        <p:nvSpPr>
          <p:cNvPr id="4" name="Slide Number Placeholder 3">
            <a:extLst>
              <a:ext uri="{FF2B5EF4-FFF2-40B4-BE49-F238E27FC236}">
                <a16:creationId xmlns:a16="http://schemas.microsoft.com/office/drawing/2014/main" id="{19C46BEC-B9AD-6992-10E8-FF6D829FF8B9}"/>
              </a:ext>
            </a:extLst>
          </p:cNvPr>
          <p:cNvSpPr>
            <a:spLocks noGrp="1"/>
          </p:cNvSpPr>
          <p:nvPr>
            <p:ph type="sldNum" sz="quarter" idx="12"/>
          </p:nvPr>
        </p:nvSpPr>
        <p:spPr>
          <a:xfrm>
            <a:off x="10134600" y="635635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defRPr/>
            </a:pPr>
            <a:fld id="{D239EE6C-ED77-4727-B11F-445D0D4E3073}" type="slidenum">
              <a:rPr lang="en-US" smtClean="0"/>
              <a:pPr defTabSz="685800">
                <a:defRPr/>
              </a:pPr>
              <a:t>13</a:t>
            </a:fld>
            <a:endParaRPr lang="en-US" sz="900">
              <a:solidFill>
                <a:prstClr val="black">
                  <a:tint val="82000"/>
                </a:prstClr>
              </a:solidFill>
              <a:latin typeface="Aptos" panose="02110004020202020204"/>
            </a:endParaRPr>
          </a:p>
        </p:txBody>
      </p:sp>
      <p:pic>
        <p:nvPicPr>
          <p:cNvPr id="12" name="Picture 11">
            <a:extLst>
              <a:ext uri="{FF2B5EF4-FFF2-40B4-BE49-F238E27FC236}">
                <a16:creationId xmlns:a16="http://schemas.microsoft.com/office/drawing/2014/main" id="{F3703B18-CDF9-3236-8D48-FB0CE7F8B22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46450" y="3649886"/>
            <a:ext cx="1364401" cy="2308985"/>
          </a:xfrm>
          <a:prstGeom prst="rect">
            <a:avLst/>
          </a:prstGeom>
        </p:spPr>
      </p:pic>
      <p:sp>
        <p:nvSpPr>
          <p:cNvPr id="2" name="TextBox 1">
            <a:extLst>
              <a:ext uri="{FF2B5EF4-FFF2-40B4-BE49-F238E27FC236}">
                <a16:creationId xmlns:a16="http://schemas.microsoft.com/office/drawing/2014/main" id="{780E7770-9884-E1F3-FEE2-69C21A92F507}"/>
              </a:ext>
            </a:extLst>
          </p:cNvPr>
          <p:cNvSpPr txBox="1"/>
          <p:nvPr/>
        </p:nvSpPr>
        <p:spPr>
          <a:xfrm>
            <a:off x="3400407" y="331703"/>
            <a:ext cx="4465774" cy="369332"/>
          </a:xfrm>
          <a:prstGeom prst="rect">
            <a:avLst/>
          </a:prstGeom>
          <a:noFill/>
        </p:spPr>
        <p:txBody>
          <a:bodyPr wrap="none" rtlCol="0">
            <a:spAutoFit/>
          </a:bodyPr>
          <a:lstStyle/>
          <a:p>
            <a:r>
              <a:rPr lang="en-US" dirty="0"/>
              <a:t>Center of Natural Resources, http://cnr.njit.edu</a:t>
            </a:r>
          </a:p>
        </p:txBody>
      </p:sp>
    </p:spTree>
    <p:extLst>
      <p:ext uri="{BB962C8B-B14F-4D97-AF65-F5344CB8AC3E}">
        <p14:creationId xmlns:p14="http://schemas.microsoft.com/office/powerpoint/2010/main" val="2596495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9EF4F-15E8-2922-143E-94BD3B6DF9E7}"/>
            </a:ext>
          </a:extLst>
        </p:cNvPr>
        <p:cNvGrpSpPr/>
        <p:nvPr/>
      </p:nvGrpSpPr>
      <p:grpSpPr>
        <a:xfrm>
          <a:off x="0" y="0"/>
          <a:ext cx="0" cy="0"/>
          <a:chOff x="0" y="0"/>
          <a:chExt cx="0" cy="0"/>
        </a:xfrm>
      </p:grpSpPr>
      <p:grpSp>
        <p:nvGrpSpPr>
          <p:cNvPr id="34" name="Group 33">
            <a:extLst>
              <a:ext uri="{FF2B5EF4-FFF2-40B4-BE49-F238E27FC236}">
                <a16:creationId xmlns:a16="http://schemas.microsoft.com/office/drawing/2014/main" id="{04F16674-15EF-C842-F0A9-C21DFE06BD4A}"/>
              </a:ext>
            </a:extLst>
          </p:cNvPr>
          <p:cNvGrpSpPr/>
          <p:nvPr/>
        </p:nvGrpSpPr>
        <p:grpSpPr>
          <a:xfrm>
            <a:off x="1565525" y="1905000"/>
            <a:ext cx="9073115" cy="4276770"/>
            <a:chOff x="62045" y="676905"/>
            <a:chExt cx="12097487" cy="5702360"/>
          </a:xfrm>
        </p:grpSpPr>
        <p:pic>
          <p:nvPicPr>
            <p:cNvPr id="10" name="Picture 9">
              <a:extLst>
                <a:ext uri="{FF2B5EF4-FFF2-40B4-BE49-F238E27FC236}">
                  <a16:creationId xmlns:a16="http://schemas.microsoft.com/office/drawing/2014/main" id="{48BE7F17-ED4E-98EC-6523-9F9C058992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45" y="708772"/>
              <a:ext cx="3914922" cy="5670493"/>
            </a:xfrm>
            <a:prstGeom prst="rect">
              <a:avLst/>
            </a:prstGeom>
          </p:spPr>
        </p:pic>
        <p:pic>
          <p:nvPicPr>
            <p:cNvPr id="24" name="Picture 23">
              <a:extLst>
                <a:ext uri="{FF2B5EF4-FFF2-40B4-BE49-F238E27FC236}">
                  <a16:creationId xmlns:a16="http://schemas.microsoft.com/office/drawing/2014/main" id="{C029C998-D0F6-B4F4-19BC-1FEC1ACA164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976967" y="687571"/>
              <a:ext cx="4172531" cy="1780176"/>
            </a:xfrm>
            <a:prstGeom prst="rect">
              <a:avLst/>
            </a:prstGeom>
          </p:spPr>
        </p:pic>
        <p:pic>
          <p:nvPicPr>
            <p:cNvPr id="26" name="Picture 25">
              <a:extLst>
                <a:ext uri="{FF2B5EF4-FFF2-40B4-BE49-F238E27FC236}">
                  <a16:creationId xmlns:a16="http://schemas.microsoft.com/office/drawing/2014/main" id="{7C25ECC8-5990-A390-7595-00EC6F593ED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49498" y="676905"/>
              <a:ext cx="2708779" cy="3861840"/>
            </a:xfrm>
            <a:prstGeom prst="rect">
              <a:avLst/>
            </a:prstGeom>
          </p:spPr>
        </p:pic>
        <p:pic>
          <p:nvPicPr>
            <p:cNvPr id="28" name="Picture 27">
              <a:extLst>
                <a:ext uri="{FF2B5EF4-FFF2-40B4-BE49-F238E27FC236}">
                  <a16:creationId xmlns:a16="http://schemas.microsoft.com/office/drawing/2014/main" id="{581C7DF5-7CD0-0823-1FA7-A03D1AD5213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149498" y="4549411"/>
              <a:ext cx="1279502" cy="1720266"/>
            </a:xfrm>
            <a:prstGeom prst="rect">
              <a:avLst/>
            </a:prstGeom>
          </p:spPr>
        </p:pic>
        <p:pic>
          <p:nvPicPr>
            <p:cNvPr id="30" name="Picture 29">
              <a:extLst>
                <a:ext uri="{FF2B5EF4-FFF2-40B4-BE49-F238E27FC236}">
                  <a16:creationId xmlns:a16="http://schemas.microsoft.com/office/drawing/2014/main" id="{2E9A495A-0B6A-3787-B6EF-7E720985B29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871472" y="676905"/>
              <a:ext cx="1288060" cy="1780176"/>
            </a:xfrm>
            <a:prstGeom prst="rect">
              <a:avLst/>
            </a:prstGeom>
          </p:spPr>
        </p:pic>
        <p:pic>
          <p:nvPicPr>
            <p:cNvPr id="32" name="Picture 31">
              <a:extLst>
                <a:ext uri="{FF2B5EF4-FFF2-40B4-BE49-F238E27FC236}">
                  <a16:creationId xmlns:a16="http://schemas.microsoft.com/office/drawing/2014/main" id="{E6851C51-D53E-62FF-DD56-22F066D0D5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503887" y="4506364"/>
              <a:ext cx="1354390" cy="1872901"/>
            </a:xfrm>
            <a:prstGeom prst="rect">
              <a:avLst/>
            </a:prstGeom>
          </p:spPr>
        </p:pic>
        <p:pic>
          <p:nvPicPr>
            <p:cNvPr id="33" name="Picture 32">
              <a:extLst>
                <a:ext uri="{FF2B5EF4-FFF2-40B4-BE49-F238E27FC236}">
                  <a16:creationId xmlns:a16="http://schemas.microsoft.com/office/drawing/2014/main" id="{5B5AFA8D-EEB6-DF2C-77D9-CEAC92BE4182}"/>
                </a:ext>
              </a:extLst>
            </p:cNvPr>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a:xfrm>
              <a:off x="3976967" y="2702108"/>
              <a:ext cx="4172531" cy="3654224"/>
            </a:xfrm>
            <a:prstGeom prst="rect">
              <a:avLst/>
            </a:prstGeom>
          </p:spPr>
        </p:pic>
      </p:grpSp>
      <p:pic>
        <p:nvPicPr>
          <p:cNvPr id="4" name="Picture 3">
            <a:extLst>
              <a:ext uri="{FF2B5EF4-FFF2-40B4-BE49-F238E27FC236}">
                <a16:creationId xmlns:a16="http://schemas.microsoft.com/office/drawing/2014/main" id="{6D11F60C-3423-C223-2F57-E6B499C2A36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52601" y="228601"/>
            <a:ext cx="1359317" cy="1359317"/>
          </a:xfrm>
          <a:prstGeom prst="rect">
            <a:avLst/>
          </a:prstGeom>
        </p:spPr>
      </p:pic>
      <p:sp>
        <p:nvSpPr>
          <p:cNvPr id="5" name="TextBox 4">
            <a:extLst>
              <a:ext uri="{FF2B5EF4-FFF2-40B4-BE49-F238E27FC236}">
                <a16:creationId xmlns:a16="http://schemas.microsoft.com/office/drawing/2014/main" id="{249DC164-8250-7E7D-D856-648A6B32C234}"/>
              </a:ext>
            </a:extLst>
          </p:cNvPr>
          <p:cNvSpPr txBox="1"/>
          <p:nvPr/>
        </p:nvSpPr>
        <p:spPr>
          <a:xfrm>
            <a:off x="3657601" y="120457"/>
            <a:ext cx="3334311" cy="923330"/>
          </a:xfrm>
          <a:prstGeom prst="rect">
            <a:avLst/>
          </a:prstGeom>
          <a:noFill/>
        </p:spPr>
        <p:txBody>
          <a:bodyPr wrap="none" rtlCol="0">
            <a:spAutoFit/>
          </a:bodyPr>
          <a:lstStyle/>
          <a:p>
            <a:r>
              <a:rPr lang="en-US" dirty="0"/>
              <a:t>Postdocs (6) and students (14 PhD)</a:t>
            </a:r>
          </a:p>
          <a:p>
            <a:r>
              <a:rPr lang="en-US" dirty="0"/>
              <a:t>December 28 2025</a:t>
            </a:r>
          </a:p>
          <a:p>
            <a:r>
              <a:rPr lang="en-US" dirty="0"/>
              <a:t>http://cnr.njit.edu</a:t>
            </a:r>
          </a:p>
        </p:txBody>
      </p:sp>
    </p:spTree>
    <p:extLst>
      <p:ext uri="{BB962C8B-B14F-4D97-AF65-F5344CB8AC3E}">
        <p14:creationId xmlns:p14="http://schemas.microsoft.com/office/powerpoint/2010/main" val="3935602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85513" y="1020717"/>
            <a:ext cx="7772400" cy="1470025"/>
          </a:xfrm>
        </p:spPr>
        <p:txBody>
          <a:bodyPr>
            <a:normAutofit/>
          </a:bodyPr>
          <a:lstStyle/>
          <a:p>
            <a:r>
              <a:rPr dirty="0"/>
              <a:t>Coastal Wetland Salinization Monitoring</a:t>
            </a:r>
          </a:p>
        </p:txBody>
      </p:sp>
      <p:sp>
        <p:nvSpPr>
          <p:cNvPr id="4" name="TextBox 3">
            <a:extLst>
              <a:ext uri="{FF2B5EF4-FFF2-40B4-BE49-F238E27FC236}">
                <a16:creationId xmlns:a16="http://schemas.microsoft.com/office/drawing/2014/main" id="{43B7B697-EF4A-B20D-95AF-30BAC5349453}"/>
              </a:ext>
            </a:extLst>
          </p:cNvPr>
          <p:cNvSpPr txBox="1"/>
          <p:nvPr/>
        </p:nvSpPr>
        <p:spPr>
          <a:xfrm>
            <a:off x="1879109" y="3429000"/>
            <a:ext cx="8657819" cy="400110"/>
          </a:xfrm>
          <a:prstGeom prst="rect">
            <a:avLst/>
          </a:prstGeom>
          <a:noFill/>
        </p:spPr>
        <p:txBody>
          <a:bodyPr wrap="none" rtlCol="0">
            <a:spAutoFit/>
          </a:bodyPr>
          <a:lstStyle/>
          <a:p>
            <a:r>
              <a:rPr lang="en-US" sz="2000" dirty="0"/>
              <a:t>Hypothesis: Due to evaporation, the pore water salinity exceeds that of seawater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9EF89-6219-43DE-FE3B-083E83352418}"/>
              </a:ext>
            </a:extLst>
          </p:cNvPr>
          <p:cNvSpPr>
            <a:spLocks noGrp="1"/>
          </p:cNvSpPr>
          <p:nvPr>
            <p:ph type="title"/>
          </p:nvPr>
        </p:nvSpPr>
        <p:spPr>
          <a:xfrm>
            <a:off x="2104056" y="992094"/>
            <a:ext cx="2712684" cy="2795160"/>
          </a:xfrm>
        </p:spPr>
        <p:txBody>
          <a:bodyPr vert="horz" lIns="91440" tIns="45720" rIns="91440" bIns="45720" rtlCol="0" anchor="b">
            <a:normAutofit/>
          </a:bodyPr>
          <a:lstStyle/>
          <a:p>
            <a:r>
              <a:rPr lang="en-US" sz="3800"/>
              <a:t>Location of Rutgers and MERI sites</a:t>
            </a:r>
          </a:p>
        </p:txBody>
      </p:sp>
      <p:pic>
        <p:nvPicPr>
          <p:cNvPr id="4" name="image9.png">
            <a:extLst>
              <a:ext uri="{FF2B5EF4-FFF2-40B4-BE49-F238E27FC236}">
                <a16:creationId xmlns:a16="http://schemas.microsoft.com/office/drawing/2014/main" id="{6BECA304-369D-C6A9-4D53-371C02996764}"/>
              </a:ext>
            </a:extLst>
          </p:cNvPr>
          <p:cNvPicPr>
            <a:picLocks noGrp="1"/>
          </p:cNvPicPr>
          <p:nvPr>
            <p:ph idx="1"/>
          </p:nvPr>
        </p:nvPicPr>
        <p:blipFill>
          <a:blip r:embed="rId2" cstate="email">
            <a:extLst>
              <a:ext uri="{28A0092B-C50C-407E-A947-70E740481C1C}">
                <a14:useLocalDpi xmlns:a14="http://schemas.microsoft.com/office/drawing/2010/main"/>
              </a:ext>
            </a:extLst>
          </a:blip>
          <a:srcRect/>
          <a:stretch/>
        </p:blipFill>
        <p:spPr>
          <a:xfrm>
            <a:off x="5945814" y="1009486"/>
            <a:ext cx="4281487" cy="4809052"/>
          </a:xfrm>
          <a:prstGeom prst="rect">
            <a:avLst/>
          </a:prstGeom>
        </p:spPr>
      </p:pic>
    </p:spTree>
    <p:extLst>
      <p:ext uri="{BB962C8B-B14F-4D97-AF65-F5344CB8AC3E}">
        <p14:creationId xmlns:p14="http://schemas.microsoft.com/office/powerpoint/2010/main" val="1674632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E8459D5-A17A-7833-46D7-346D8B646715}"/>
              </a:ext>
            </a:extLst>
          </p:cNvPr>
          <p:cNvPicPr/>
          <p:nvPr/>
        </p:nvPicPr>
        <p:blipFill rotWithShape="1">
          <a:blip r:embed="rId2" cstate="email">
            <a:extLst>
              <a:ext uri="{28A0092B-C50C-407E-A947-70E740481C1C}">
                <a14:useLocalDpi xmlns:a14="http://schemas.microsoft.com/office/drawing/2010/main"/>
              </a:ext>
            </a:extLst>
          </a:blip>
          <a:srcRect/>
          <a:stretch/>
        </p:blipFill>
        <p:spPr bwMode="auto">
          <a:xfrm>
            <a:off x="1806987" y="1632204"/>
            <a:ext cx="3591782" cy="4368546"/>
          </a:xfrm>
          <a:prstGeom prst="rect">
            <a:avLst/>
          </a:prstGeom>
          <a:ln>
            <a:noFill/>
          </a:ln>
          <a:extLst>
            <a:ext uri="{53640926-AAD7-44D8-BBD7-CCE9431645EC}">
              <a14:shadowObscured xmlns:a14="http://schemas.microsoft.com/office/drawing/2010/main"/>
            </a:ext>
          </a:extLst>
        </p:spPr>
      </p:pic>
      <p:pic>
        <p:nvPicPr>
          <p:cNvPr id="13" name="Content Placeholder 12">
            <a:extLst>
              <a:ext uri="{FF2B5EF4-FFF2-40B4-BE49-F238E27FC236}">
                <a16:creationId xmlns:a16="http://schemas.microsoft.com/office/drawing/2014/main" id="{B4E4AC99-2ED4-3B37-360E-50DCAB356D09}"/>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rcRect/>
          <a:stretch/>
        </p:blipFill>
        <p:spPr>
          <a:xfrm>
            <a:off x="5726775" y="3858208"/>
            <a:ext cx="756669" cy="2025973"/>
          </a:xfrm>
          <a:prstGeom prst="rect">
            <a:avLst/>
          </a:prstGeom>
        </p:spPr>
      </p:pic>
      <p:pic>
        <p:nvPicPr>
          <p:cNvPr id="20" name="Picture 19">
            <a:extLst>
              <a:ext uri="{FF2B5EF4-FFF2-40B4-BE49-F238E27FC236}">
                <a16:creationId xmlns:a16="http://schemas.microsoft.com/office/drawing/2014/main" id="{DD3FF5C1-F66A-BDF5-FD45-596B924CC919}"/>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7934422" y="3800399"/>
            <a:ext cx="1469570" cy="2079520"/>
          </a:xfrm>
          <a:prstGeom prst="rect">
            <a:avLst/>
          </a:prstGeom>
        </p:spPr>
      </p:pic>
      <p:sp>
        <p:nvSpPr>
          <p:cNvPr id="2" name="Title 1">
            <a:extLst>
              <a:ext uri="{FF2B5EF4-FFF2-40B4-BE49-F238E27FC236}">
                <a16:creationId xmlns:a16="http://schemas.microsoft.com/office/drawing/2014/main" id="{7B0FBBC4-D2D6-6BF6-222D-76A2265E4FA0}"/>
              </a:ext>
            </a:extLst>
          </p:cNvPr>
          <p:cNvSpPr>
            <a:spLocks noGrp="1"/>
          </p:cNvSpPr>
          <p:nvPr>
            <p:ph type="title"/>
          </p:nvPr>
        </p:nvSpPr>
        <p:spPr>
          <a:xfrm>
            <a:off x="1544573" y="101702"/>
            <a:ext cx="7886700" cy="994172"/>
          </a:xfrm>
        </p:spPr>
        <p:txBody>
          <a:bodyPr/>
          <a:lstStyle/>
          <a:p>
            <a:pPr algn="l"/>
            <a:r>
              <a:rPr lang="en-US" dirty="0"/>
              <a:t>Setup in MERI</a:t>
            </a:r>
          </a:p>
        </p:txBody>
      </p:sp>
      <p:pic>
        <p:nvPicPr>
          <p:cNvPr id="6" name="Google Shape;162;p18" descr="A picture containing grass, sky, outdoor, field&#10;&#10;Description automatically generated">
            <a:extLst>
              <a:ext uri="{FF2B5EF4-FFF2-40B4-BE49-F238E27FC236}">
                <a16:creationId xmlns:a16="http://schemas.microsoft.com/office/drawing/2014/main" id="{06DBE243-D14F-4951-69D7-71337881914A}"/>
              </a:ext>
            </a:extLst>
          </p:cNvPr>
          <p:cNvPicPr/>
          <p:nvPr/>
        </p:nvPicPr>
        <p:blipFill rotWithShape="1">
          <a:blip r:embed="rId5" cstate="email">
            <a:alphaModFix/>
            <a:extLst>
              <a:ext uri="{28A0092B-C50C-407E-A947-70E740481C1C}">
                <a14:useLocalDpi xmlns:a14="http://schemas.microsoft.com/office/drawing/2010/main"/>
              </a:ext>
            </a:extLst>
          </a:blip>
          <a:srcRect/>
          <a:stretch/>
        </p:blipFill>
        <p:spPr bwMode="auto">
          <a:xfrm>
            <a:off x="5487924" y="1632204"/>
            <a:ext cx="3886199" cy="2079520"/>
          </a:xfrm>
          <a:prstGeom prst="rect">
            <a:avLst/>
          </a:prstGeom>
          <a:noFill/>
          <a:ln>
            <a:noFill/>
          </a:ln>
          <a:extLst>
            <a:ext uri="{53640926-AAD7-44D8-BBD7-CCE9431645EC}">
              <a14:shadowObscured xmlns:a14="http://schemas.microsoft.com/office/drawing/2010/main"/>
            </a:ext>
          </a:extLst>
        </p:spPr>
      </p:pic>
      <p:cxnSp>
        <p:nvCxnSpPr>
          <p:cNvPr id="10" name="Straight Arrow Connector 9">
            <a:extLst>
              <a:ext uri="{FF2B5EF4-FFF2-40B4-BE49-F238E27FC236}">
                <a16:creationId xmlns:a16="http://schemas.microsoft.com/office/drawing/2014/main" id="{1C669618-4A71-9F4D-387F-175B22BEA786}"/>
              </a:ext>
            </a:extLst>
          </p:cNvPr>
          <p:cNvCxnSpPr>
            <a:cxnSpLocks/>
          </p:cNvCxnSpPr>
          <p:nvPr/>
        </p:nvCxnSpPr>
        <p:spPr>
          <a:xfrm flipV="1">
            <a:off x="4184904" y="3614166"/>
            <a:ext cx="1371600" cy="14859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7" name="TextBox 6">
            <a:extLst>
              <a:ext uri="{FF2B5EF4-FFF2-40B4-BE49-F238E27FC236}">
                <a16:creationId xmlns:a16="http://schemas.microsoft.com/office/drawing/2014/main" id="{5B84B96B-5B9C-FF47-2E1E-A982C61C2938}"/>
              </a:ext>
            </a:extLst>
          </p:cNvPr>
          <p:cNvSpPr txBox="1"/>
          <p:nvPr/>
        </p:nvSpPr>
        <p:spPr>
          <a:xfrm>
            <a:off x="6519847" y="3800399"/>
            <a:ext cx="1255429" cy="923330"/>
          </a:xfrm>
          <a:prstGeom prst="rect">
            <a:avLst/>
          </a:prstGeom>
          <a:noFill/>
        </p:spPr>
        <p:txBody>
          <a:bodyPr wrap="square" rtlCol="0">
            <a:spAutoFit/>
          </a:bodyPr>
          <a:lstStyle/>
          <a:p>
            <a:r>
              <a:rPr lang="en-US" sz="1350" dirty="0"/>
              <a:t>CTD sensors installed at 20 cm, 40 cm and 60 cm.</a:t>
            </a:r>
          </a:p>
        </p:txBody>
      </p:sp>
      <p:cxnSp>
        <p:nvCxnSpPr>
          <p:cNvPr id="16" name="Straight Arrow Connector 15">
            <a:extLst>
              <a:ext uri="{FF2B5EF4-FFF2-40B4-BE49-F238E27FC236}">
                <a16:creationId xmlns:a16="http://schemas.microsoft.com/office/drawing/2014/main" id="{A13CF29B-732D-D8D7-33DD-1F3568DDB4BD}"/>
              </a:ext>
            </a:extLst>
          </p:cNvPr>
          <p:cNvCxnSpPr>
            <a:cxnSpLocks/>
            <a:endCxn id="20" idx="0"/>
          </p:cNvCxnSpPr>
          <p:nvPr/>
        </p:nvCxnSpPr>
        <p:spPr>
          <a:xfrm>
            <a:off x="7600189" y="2489455"/>
            <a:ext cx="1069019" cy="13109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5B257ADE-F37D-A315-5A6A-F8AF98521876}"/>
              </a:ext>
            </a:extLst>
          </p:cNvPr>
          <p:cNvCxnSpPr>
            <a:cxnSpLocks/>
          </p:cNvCxnSpPr>
          <p:nvPr/>
        </p:nvCxnSpPr>
        <p:spPr>
          <a:xfrm flipH="1">
            <a:off x="6237048" y="2839213"/>
            <a:ext cx="910512" cy="104082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 name="TextBox 27">
            <a:extLst>
              <a:ext uri="{FF2B5EF4-FFF2-40B4-BE49-F238E27FC236}">
                <a16:creationId xmlns:a16="http://schemas.microsoft.com/office/drawing/2014/main" id="{C046F38B-39C9-9F00-3B5C-7AD7C8FA16DB}"/>
              </a:ext>
            </a:extLst>
          </p:cNvPr>
          <p:cNvSpPr txBox="1"/>
          <p:nvPr/>
        </p:nvSpPr>
        <p:spPr>
          <a:xfrm>
            <a:off x="9374123" y="3711724"/>
            <a:ext cx="1255429" cy="1338828"/>
          </a:xfrm>
          <a:prstGeom prst="rect">
            <a:avLst/>
          </a:prstGeom>
          <a:noFill/>
        </p:spPr>
        <p:txBody>
          <a:bodyPr wrap="square" rtlCol="0">
            <a:spAutoFit/>
          </a:bodyPr>
          <a:lstStyle/>
          <a:p>
            <a:r>
              <a:rPr lang="en-US" sz="1350" dirty="0"/>
              <a:t>All CTD sensors connected to Diver-Link to transmit data </a:t>
            </a:r>
            <a:r>
              <a:rPr lang="en-US" sz="1350"/>
              <a:t>to online to Diver-Hub.</a:t>
            </a:r>
            <a:endParaRPr lang="en-US" sz="1350" dirty="0"/>
          </a:p>
        </p:txBody>
      </p:sp>
    </p:spTree>
    <p:extLst>
      <p:ext uri="{BB962C8B-B14F-4D97-AF65-F5344CB8AC3E}">
        <p14:creationId xmlns:p14="http://schemas.microsoft.com/office/powerpoint/2010/main" val="18554617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graphicFrame>
        <p:nvGraphicFramePr>
          <p:cNvPr id="114" name="Google Shape;114;p5"/>
          <p:cNvGraphicFramePr/>
          <p:nvPr/>
        </p:nvGraphicFramePr>
        <p:xfrm>
          <a:off x="2438400" y="965001"/>
          <a:ext cx="6953864" cy="4705448"/>
        </p:xfrm>
        <a:graphic>
          <a:graphicData uri="http://schemas.openxmlformats.org/drawingml/2006/table">
            <a:tbl>
              <a:tblPr bandRow="1">
                <a:noFill/>
              </a:tblPr>
              <a:tblGrid>
                <a:gridCol w="2291470">
                  <a:extLst>
                    <a:ext uri="{9D8B030D-6E8A-4147-A177-3AD203B41FA5}">
                      <a16:colId xmlns:a16="http://schemas.microsoft.com/office/drawing/2014/main" val="20000"/>
                    </a:ext>
                  </a:extLst>
                </a:gridCol>
                <a:gridCol w="2319252">
                  <a:extLst>
                    <a:ext uri="{9D8B030D-6E8A-4147-A177-3AD203B41FA5}">
                      <a16:colId xmlns:a16="http://schemas.microsoft.com/office/drawing/2014/main" val="20001"/>
                    </a:ext>
                  </a:extLst>
                </a:gridCol>
                <a:gridCol w="2343142">
                  <a:extLst>
                    <a:ext uri="{9D8B030D-6E8A-4147-A177-3AD203B41FA5}">
                      <a16:colId xmlns:a16="http://schemas.microsoft.com/office/drawing/2014/main" val="20002"/>
                    </a:ext>
                  </a:extLst>
                </a:gridCol>
              </a:tblGrid>
              <a:tr h="354661">
                <a:tc gridSpan="3">
                  <a:txBody>
                    <a:bodyPr/>
                    <a:lstStyle/>
                    <a:p>
                      <a:pPr marL="0" marR="0" lvl="0" indent="0" algn="l" rtl="0">
                        <a:lnSpc>
                          <a:spcPct val="107000"/>
                        </a:lnSpc>
                        <a:spcBef>
                          <a:spcPts val="0"/>
                        </a:spcBef>
                        <a:spcAft>
                          <a:spcPts val="0"/>
                        </a:spcAft>
                        <a:buNone/>
                      </a:pPr>
                      <a:r>
                        <a:rPr lang="en-US" sz="1200" u="none" strike="noStrike" cap="none"/>
                        <a:t>Table 1: Data collected by the NJIT team based on two stations (see Figures 1, 2, and 3) </a:t>
                      </a:r>
                      <a:endParaRPr sz="1200" u="none" strike="noStrike" cap="none">
                        <a:latin typeface="Calibri"/>
                        <a:ea typeface="Calibri"/>
                        <a:cs typeface="Calibri"/>
                        <a:sym typeface="Calibri"/>
                      </a:endParaRPr>
                    </a:p>
                  </a:txBody>
                  <a:tcPr marL="51431" marR="51431"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513499">
                <a:tc>
                  <a:txBody>
                    <a:bodyPr/>
                    <a:lstStyle/>
                    <a:p>
                      <a:pPr marL="0" marR="0" lvl="0" indent="0" algn="l" rtl="0">
                        <a:lnSpc>
                          <a:spcPct val="107000"/>
                        </a:lnSpc>
                        <a:spcBef>
                          <a:spcPts val="0"/>
                        </a:spcBef>
                        <a:spcAft>
                          <a:spcPts val="0"/>
                        </a:spcAft>
                        <a:buNone/>
                      </a:pPr>
                      <a:r>
                        <a:rPr lang="en-US" sz="1200" u="none" strike="noStrike" cap="none" dirty="0"/>
                        <a:t>Data</a:t>
                      </a:r>
                      <a:endParaRPr sz="1200" u="none" strike="noStrike" cap="none" dirty="0">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Rutgers Jacque Cousteau Reserve. </a:t>
                      </a:r>
                      <a:br>
                        <a:rPr lang="en-US" sz="1200" u="none" strike="noStrike" cap="none"/>
                      </a:br>
                      <a:r>
                        <a:rPr lang="en-US" sz="1200" u="none" strike="noStrike" cap="none"/>
                        <a:t>(39.593141, -74.346927)</a:t>
                      </a:r>
                      <a:br>
                        <a:rPr lang="en-US" sz="1200" u="none" strike="noStrike" cap="none"/>
                      </a:br>
                      <a:endParaRPr sz="1200" u="none" strike="noStrike" cap="none"/>
                    </a:p>
                    <a:p>
                      <a:pPr marL="0" marR="0" lvl="0" indent="0" algn="l" rtl="0">
                        <a:lnSpc>
                          <a:spcPct val="107000"/>
                        </a:lnSpc>
                        <a:spcBef>
                          <a:spcPts val="800"/>
                        </a:spcBef>
                        <a:spcAft>
                          <a:spcPts val="0"/>
                        </a:spcAft>
                        <a:buNone/>
                      </a:pPr>
                      <a:r>
                        <a:rPr lang="en-US" sz="1200" u="none" strike="noStrike" cap="none"/>
                        <a:t>Start time/date:</a:t>
                      </a:r>
                      <a:br>
                        <a:rPr lang="en-US" sz="1200" u="none" strike="noStrike" cap="none"/>
                      </a:br>
                      <a:r>
                        <a:rPr lang="en-US" sz="1200" u="none" strike="noStrike" cap="none"/>
                        <a:t>1:15 pm / October 19, 2022</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Meadowland Environmental Research Institute. </a:t>
                      </a:r>
                      <a:br>
                        <a:rPr lang="en-US" sz="1200" u="none" strike="noStrike" cap="none"/>
                      </a:br>
                      <a:r>
                        <a:rPr lang="en-US" sz="1200" u="none" strike="noStrike" cap="none"/>
                        <a:t>(40.750700, -74.091034)</a:t>
                      </a:r>
                      <a:br>
                        <a:rPr lang="en-US" sz="1200" u="none" strike="noStrike" cap="none"/>
                      </a:br>
                      <a:endParaRPr sz="1200" u="none" strike="noStrike" cap="none"/>
                    </a:p>
                    <a:p>
                      <a:pPr marL="0" marR="0" lvl="0" indent="0" algn="l" rtl="0">
                        <a:lnSpc>
                          <a:spcPct val="107000"/>
                        </a:lnSpc>
                        <a:spcBef>
                          <a:spcPts val="800"/>
                        </a:spcBef>
                        <a:spcAft>
                          <a:spcPts val="0"/>
                        </a:spcAft>
                        <a:buNone/>
                      </a:pPr>
                      <a:r>
                        <a:rPr lang="en-US" sz="1200" u="none" strike="noStrike" cap="none"/>
                        <a:t>Start time/date:</a:t>
                      </a:r>
                      <a:br>
                        <a:rPr lang="en-US" sz="1200" u="none" strike="noStrike" cap="none"/>
                      </a:br>
                      <a:r>
                        <a:rPr lang="en-US" sz="1200" u="none" strike="noStrike" cap="none"/>
                        <a:t>2:02 pm / December 2, 2022</a:t>
                      </a:r>
                      <a:endParaRPr sz="1200" u="none" strike="noStrike" cap="none">
                        <a:latin typeface="Calibri"/>
                        <a:ea typeface="Calibri"/>
                        <a:cs typeface="Calibri"/>
                        <a:sym typeface="Calibri"/>
                      </a:endParaRPr>
                    </a:p>
                  </a:txBody>
                  <a:tcPr marL="51431" marR="51431" marT="0" marB="0"/>
                </a:tc>
                <a:extLst>
                  <a:ext uri="{0D108BD9-81ED-4DB2-BD59-A6C34878D82A}">
                    <a16:rowId xmlns:a16="http://schemas.microsoft.com/office/drawing/2014/main" val="10001"/>
                  </a:ext>
                </a:extLst>
              </a:tr>
              <a:tr h="354661">
                <a:tc>
                  <a:txBody>
                    <a:bodyPr/>
                    <a:lstStyle/>
                    <a:p>
                      <a:pPr marL="0" marR="0" lvl="0" indent="0" algn="l" rtl="0">
                        <a:lnSpc>
                          <a:spcPct val="107000"/>
                        </a:lnSpc>
                        <a:spcBef>
                          <a:spcPts val="0"/>
                        </a:spcBef>
                        <a:spcAft>
                          <a:spcPts val="0"/>
                        </a:spcAft>
                        <a:buNone/>
                      </a:pPr>
                      <a:r>
                        <a:rPr lang="en-US" sz="1200" u="none" strike="noStrike" cap="none"/>
                        <a:t>Porewater salinity</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15-min measurement interval</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5-min measurement interval</a:t>
                      </a:r>
                      <a:endParaRPr sz="1200" u="none" strike="noStrike" cap="none">
                        <a:latin typeface="Calibri"/>
                        <a:ea typeface="Calibri"/>
                        <a:cs typeface="Calibri"/>
                        <a:sym typeface="Calibri"/>
                      </a:endParaRPr>
                    </a:p>
                  </a:txBody>
                  <a:tcPr marL="51431" marR="51431" marT="0" marB="0"/>
                </a:tc>
                <a:extLst>
                  <a:ext uri="{0D108BD9-81ED-4DB2-BD59-A6C34878D82A}">
                    <a16:rowId xmlns:a16="http://schemas.microsoft.com/office/drawing/2014/main" val="10002"/>
                  </a:ext>
                </a:extLst>
              </a:tr>
              <a:tr h="354661">
                <a:tc>
                  <a:txBody>
                    <a:bodyPr/>
                    <a:lstStyle/>
                    <a:p>
                      <a:pPr marL="0" marR="0" lvl="0" indent="0" algn="l" rtl="0">
                        <a:lnSpc>
                          <a:spcPct val="107000"/>
                        </a:lnSpc>
                        <a:spcBef>
                          <a:spcPts val="0"/>
                        </a:spcBef>
                        <a:spcAft>
                          <a:spcPts val="0"/>
                        </a:spcAft>
                        <a:buNone/>
                      </a:pPr>
                      <a:r>
                        <a:rPr lang="en-US" sz="1200" u="none" strike="noStrike" cap="none"/>
                        <a:t>Porewater temperature</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15-min measurement interval</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5-min measurement interval</a:t>
                      </a:r>
                      <a:endParaRPr sz="1200" u="none" strike="noStrike" cap="none">
                        <a:latin typeface="Calibri"/>
                        <a:ea typeface="Calibri"/>
                        <a:cs typeface="Calibri"/>
                        <a:sym typeface="Calibri"/>
                      </a:endParaRPr>
                    </a:p>
                  </a:txBody>
                  <a:tcPr marL="51431" marR="51431" marT="0" marB="0"/>
                </a:tc>
                <a:extLst>
                  <a:ext uri="{0D108BD9-81ED-4DB2-BD59-A6C34878D82A}">
                    <a16:rowId xmlns:a16="http://schemas.microsoft.com/office/drawing/2014/main" val="10003"/>
                  </a:ext>
                </a:extLst>
              </a:tr>
              <a:tr h="354661">
                <a:tc>
                  <a:txBody>
                    <a:bodyPr/>
                    <a:lstStyle/>
                    <a:p>
                      <a:pPr marL="0" marR="0" lvl="0" indent="0" algn="l" rtl="0">
                        <a:lnSpc>
                          <a:spcPct val="107000"/>
                        </a:lnSpc>
                        <a:spcBef>
                          <a:spcPts val="0"/>
                        </a:spcBef>
                        <a:spcAft>
                          <a:spcPts val="0"/>
                        </a:spcAft>
                        <a:buNone/>
                      </a:pPr>
                      <a:r>
                        <a:rPr lang="en-US" sz="1200" u="none" strike="noStrike" cap="none"/>
                        <a:t>Porewater pressure (water level)</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15-min measurement interval</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5-min measurement interval</a:t>
                      </a:r>
                      <a:endParaRPr sz="1200" u="none" strike="noStrike" cap="none">
                        <a:latin typeface="Calibri"/>
                        <a:ea typeface="Calibri"/>
                        <a:cs typeface="Calibri"/>
                        <a:sym typeface="Calibri"/>
                      </a:endParaRPr>
                    </a:p>
                  </a:txBody>
                  <a:tcPr marL="51431" marR="51431" marT="0" marB="0"/>
                </a:tc>
                <a:extLst>
                  <a:ext uri="{0D108BD9-81ED-4DB2-BD59-A6C34878D82A}">
                    <a16:rowId xmlns:a16="http://schemas.microsoft.com/office/drawing/2014/main" val="10004"/>
                  </a:ext>
                </a:extLst>
              </a:tr>
              <a:tr h="354661">
                <a:tc>
                  <a:txBody>
                    <a:bodyPr/>
                    <a:lstStyle/>
                    <a:p>
                      <a:pPr marL="0" marR="0" lvl="0" indent="0" algn="l" rtl="0">
                        <a:lnSpc>
                          <a:spcPct val="107000"/>
                        </a:lnSpc>
                        <a:spcBef>
                          <a:spcPts val="0"/>
                        </a:spcBef>
                        <a:spcAft>
                          <a:spcPts val="0"/>
                        </a:spcAft>
                        <a:buNone/>
                      </a:pPr>
                      <a:r>
                        <a:rPr lang="en-US" sz="1200" u="none" strike="noStrike" cap="none"/>
                        <a:t>Air temperature</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15-min measurement interval</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5-min measurement interval</a:t>
                      </a:r>
                      <a:endParaRPr sz="1200" u="none" strike="noStrike" cap="none">
                        <a:latin typeface="Calibri"/>
                        <a:ea typeface="Calibri"/>
                        <a:cs typeface="Calibri"/>
                        <a:sym typeface="Calibri"/>
                      </a:endParaRPr>
                    </a:p>
                  </a:txBody>
                  <a:tcPr marL="51431" marR="51431" marT="0" marB="0"/>
                </a:tc>
                <a:extLst>
                  <a:ext uri="{0D108BD9-81ED-4DB2-BD59-A6C34878D82A}">
                    <a16:rowId xmlns:a16="http://schemas.microsoft.com/office/drawing/2014/main" val="10005"/>
                  </a:ext>
                </a:extLst>
              </a:tr>
              <a:tr h="354661">
                <a:tc>
                  <a:txBody>
                    <a:bodyPr/>
                    <a:lstStyle/>
                    <a:p>
                      <a:pPr marL="0" marR="0" lvl="0" indent="0" algn="l" rtl="0">
                        <a:lnSpc>
                          <a:spcPct val="107000"/>
                        </a:lnSpc>
                        <a:spcBef>
                          <a:spcPts val="0"/>
                        </a:spcBef>
                        <a:spcAft>
                          <a:spcPts val="0"/>
                        </a:spcAft>
                        <a:buNone/>
                      </a:pPr>
                      <a:r>
                        <a:rPr lang="en-US" sz="1200" u="none" strike="noStrike" cap="none"/>
                        <a:t>Air relative humidity</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15-min measurement interval</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5-min measurement interval</a:t>
                      </a:r>
                      <a:endParaRPr sz="1200" u="none" strike="noStrike" cap="none">
                        <a:latin typeface="Calibri"/>
                        <a:ea typeface="Calibri"/>
                        <a:cs typeface="Calibri"/>
                        <a:sym typeface="Calibri"/>
                      </a:endParaRPr>
                    </a:p>
                  </a:txBody>
                  <a:tcPr marL="51431" marR="51431" marT="0" marB="0"/>
                </a:tc>
                <a:extLst>
                  <a:ext uri="{0D108BD9-81ED-4DB2-BD59-A6C34878D82A}">
                    <a16:rowId xmlns:a16="http://schemas.microsoft.com/office/drawing/2014/main" val="10006"/>
                  </a:ext>
                </a:extLst>
              </a:tr>
              <a:tr h="354661">
                <a:tc>
                  <a:txBody>
                    <a:bodyPr/>
                    <a:lstStyle/>
                    <a:p>
                      <a:pPr marL="0" marR="0" lvl="0" indent="0" algn="l" rtl="0">
                        <a:lnSpc>
                          <a:spcPct val="107000"/>
                        </a:lnSpc>
                        <a:spcBef>
                          <a:spcPts val="0"/>
                        </a:spcBef>
                        <a:spcAft>
                          <a:spcPts val="0"/>
                        </a:spcAft>
                        <a:buNone/>
                      </a:pPr>
                      <a:r>
                        <a:rPr lang="en-US" sz="1200" u="none" strike="noStrike" cap="none"/>
                        <a:t>Wind speed</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15-min measurement interval</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5-min measurement interval</a:t>
                      </a:r>
                      <a:endParaRPr sz="1200" u="none" strike="noStrike" cap="none">
                        <a:latin typeface="Calibri"/>
                        <a:ea typeface="Calibri"/>
                        <a:cs typeface="Calibri"/>
                        <a:sym typeface="Calibri"/>
                      </a:endParaRPr>
                    </a:p>
                  </a:txBody>
                  <a:tcPr marL="51431" marR="51431" marT="0" marB="0"/>
                </a:tc>
                <a:extLst>
                  <a:ext uri="{0D108BD9-81ED-4DB2-BD59-A6C34878D82A}">
                    <a16:rowId xmlns:a16="http://schemas.microsoft.com/office/drawing/2014/main" val="10007"/>
                  </a:ext>
                </a:extLst>
              </a:tr>
              <a:tr h="354661">
                <a:tc>
                  <a:txBody>
                    <a:bodyPr/>
                    <a:lstStyle/>
                    <a:p>
                      <a:pPr marL="0" marR="0" lvl="0" indent="0" algn="l" rtl="0">
                        <a:lnSpc>
                          <a:spcPct val="107000"/>
                        </a:lnSpc>
                        <a:spcBef>
                          <a:spcPts val="0"/>
                        </a:spcBef>
                        <a:spcAft>
                          <a:spcPts val="0"/>
                        </a:spcAft>
                        <a:buNone/>
                      </a:pPr>
                      <a:r>
                        <a:rPr lang="en-US" sz="1200" u="none" strike="noStrike" cap="none"/>
                        <a:t>Wind direction</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15-min measurement interval</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5-min measurement interval</a:t>
                      </a:r>
                      <a:endParaRPr sz="1200" u="none" strike="noStrike" cap="none">
                        <a:latin typeface="Calibri"/>
                        <a:ea typeface="Calibri"/>
                        <a:cs typeface="Calibri"/>
                        <a:sym typeface="Calibri"/>
                      </a:endParaRPr>
                    </a:p>
                  </a:txBody>
                  <a:tcPr marL="51431" marR="51431" marT="0" marB="0"/>
                </a:tc>
                <a:extLst>
                  <a:ext uri="{0D108BD9-81ED-4DB2-BD59-A6C34878D82A}">
                    <a16:rowId xmlns:a16="http://schemas.microsoft.com/office/drawing/2014/main" val="10008"/>
                  </a:ext>
                </a:extLst>
              </a:tr>
              <a:tr h="354661">
                <a:tc>
                  <a:txBody>
                    <a:bodyPr/>
                    <a:lstStyle/>
                    <a:p>
                      <a:pPr marL="0" marR="0" lvl="0" indent="0" algn="l" rtl="0">
                        <a:lnSpc>
                          <a:spcPct val="107000"/>
                        </a:lnSpc>
                        <a:spcBef>
                          <a:spcPts val="0"/>
                        </a:spcBef>
                        <a:spcAft>
                          <a:spcPts val="0"/>
                        </a:spcAft>
                        <a:buNone/>
                      </a:pPr>
                      <a:r>
                        <a:rPr lang="en-US" sz="1200" u="none" strike="noStrike" cap="none"/>
                        <a:t>Barometric pressure</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a:t>15-min measurement interval</a:t>
                      </a:r>
                      <a:endParaRPr sz="1200" u="none" strike="noStrike" cap="none">
                        <a:latin typeface="Calibri"/>
                        <a:ea typeface="Calibri"/>
                        <a:cs typeface="Calibri"/>
                        <a:sym typeface="Calibri"/>
                      </a:endParaRPr>
                    </a:p>
                  </a:txBody>
                  <a:tcPr marL="51431" marR="51431" marT="0" marB="0"/>
                </a:tc>
                <a:tc>
                  <a:txBody>
                    <a:bodyPr/>
                    <a:lstStyle/>
                    <a:p>
                      <a:pPr marL="0" marR="0" lvl="0" indent="0" algn="l" rtl="0">
                        <a:lnSpc>
                          <a:spcPct val="107000"/>
                        </a:lnSpc>
                        <a:spcBef>
                          <a:spcPts val="0"/>
                        </a:spcBef>
                        <a:spcAft>
                          <a:spcPts val="0"/>
                        </a:spcAft>
                        <a:buNone/>
                      </a:pPr>
                      <a:r>
                        <a:rPr lang="en-US" sz="1200" u="none" strike="noStrike" cap="none" dirty="0"/>
                        <a:t>5-min measurement interval</a:t>
                      </a:r>
                      <a:endParaRPr sz="1200" u="none" strike="noStrike" cap="none" dirty="0">
                        <a:latin typeface="Calibri"/>
                        <a:ea typeface="Calibri"/>
                        <a:cs typeface="Calibri"/>
                        <a:sym typeface="Calibri"/>
                      </a:endParaRPr>
                    </a:p>
                  </a:txBody>
                  <a:tcPr marL="51431" marR="51431" marT="0" marB="0"/>
                </a:tc>
                <a:extLst>
                  <a:ext uri="{0D108BD9-81ED-4DB2-BD59-A6C34878D82A}">
                    <a16:rowId xmlns:a16="http://schemas.microsoft.com/office/drawing/2014/main" val="10009"/>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dirty="0"/>
              <a:t>MERI – Porewater Salinity</a:t>
            </a:r>
          </a:p>
        </p:txBody>
      </p:sp>
      <p:pic>
        <p:nvPicPr>
          <p:cNvPr id="3" name="Picture 2" descr="image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1902" y="1788059"/>
            <a:ext cx="7807605" cy="3553485"/>
          </a:xfrm>
          <a:prstGeom prst="rect">
            <a:avLst/>
          </a:prstGeom>
        </p:spPr>
      </p:pic>
      <p:sp>
        <p:nvSpPr>
          <p:cNvPr id="4" name="TextBox 3"/>
          <p:cNvSpPr txBox="1"/>
          <p:nvPr/>
        </p:nvSpPr>
        <p:spPr>
          <a:xfrm>
            <a:off x="1524000" y="5386811"/>
            <a:ext cx="8329188" cy="1200329"/>
          </a:xfrm>
          <a:prstGeom prst="rect">
            <a:avLst/>
          </a:prstGeom>
          <a:noFill/>
        </p:spPr>
        <p:txBody>
          <a:bodyPr wrap="square">
            <a:spAutoFit/>
          </a:bodyPr>
          <a:lstStyle/>
          <a:p>
            <a:pPr marL="285750" indent="-285750">
              <a:buFont typeface="Arial" panose="020B0604020202020204" pitchFamily="34" charset="0"/>
              <a:buChar char="•"/>
            </a:pPr>
            <a:r>
              <a:rPr lang="en-US" dirty="0"/>
              <a:t>July 1, 2024 – September 31, 2025</a:t>
            </a:r>
          </a:p>
          <a:p>
            <a:pPr marL="285750" indent="-285750">
              <a:buFont typeface="Arial" panose="020B0604020202020204" pitchFamily="34" charset="0"/>
              <a:buChar char="•"/>
            </a:pPr>
            <a:r>
              <a:rPr dirty="0"/>
              <a:t>Salinity ranged ~10–25 PSU indicating brackish conditions.</a:t>
            </a:r>
          </a:p>
          <a:p>
            <a:pPr marL="285750" indent="-285750">
              <a:buFont typeface="Arial" panose="020B0604020202020204" pitchFamily="34" charset="0"/>
              <a:buChar char="•"/>
            </a:pPr>
            <a:r>
              <a:rPr dirty="0"/>
              <a:t>Salinity increased with depth (20, 40, 60 cm).</a:t>
            </a:r>
          </a:p>
          <a:p>
            <a:pPr marL="285750" indent="-285750">
              <a:buFont typeface="Arial" panose="020B0604020202020204" pitchFamily="34" charset="0"/>
              <a:buChar char="•"/>
            </a:pPr>
            <a:r>
              <a:rPr dirty="0"/>
              <a:t>Higher summer salinity due to evaporation and reduced freshwater input.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92F98-E61D-4B2E-BB24-01E80B1050F2}"/>
              </a:ext>
            </a:extLst>
          </p:cNvPr>
          <p:cNvSpPr>
            <a:spLocks noGrp="1"/>
          </p:cNvSpPr>
          <p:nvPr>
            <p:ph type="title"/>
          </p:nvPr>
        </p:nvSpPr>
        <p:spPr>
          <a:xfrm>
            <a:off x="3048000" y="1199802"/>
            <a:ext cx="6772275" cy="203835"/>
          </a:xfrm>
        </p:spPr>
        <p:txBody>
          <a:bodyPr>
            <a:normAutofit fontScale="90000"/>
          </a:bodyPr>
          <a:lstStyle/>
          <a:p>
            <a:r>
              <a:rPr lang="en-US" sz="3600" b="1" dirty="0"/>
              <a:t>New Jersey Coastal Consortium for Resilient Communities</a:t>
            </a:r>
            <a:br>
              <a:rPr lang="en-US" dirty="0">
                <a:solidFill>
                  <a:srgbClr val="FF0000"/>
                </a:solidFill>
              </a:rPr>
            </a:br>
            <a:endParaRPr lang="en-US" dirty="0"/>
          </a:p>
        </p:txBody>
      </p:sp>
      <p:sp>
        <p:nvSpPr>
          <p:cNvPr id="3" name="Content Placeholder 2">
            <a:extLst>
              <a:ext uri="{FF2B5EF4-FFF2-40B4-BE49-F238E27FC236}">
                <a16:creationId xmlns:a16="http://schemas.microsoft.com/office/drawing/2014/main" id="{42228BC2-CCE9-4317-957D-13336816B456}"/>
              </a:ext>
            </a:extLst>
          </p:cNvPr>
          <p:cNvSpPr>
            <a:spLocks noGrp="1"/>
          </p:cNvSpPr>
          <p:nvPr>
            <p:ph idx="1"/>
          </p:nvPr>
        </p:nvSpPr>
        <p:spPr>
          <a:xfrm>
            <a:off x="333375" y="2033583"/>
            <a:ext cx="6892515" cy="2562082"/>
          </a:xfrm>
        </p:spPr>
        <p:txBody>
          <a:bodyPr>
            <a:normAutofit fontScale="77500" lnSpcReduction="20000"/>
          </a:bodyPr>
          <a:lstStyle/>
          <a:p>
            <a:r>
              <a:rPr lang="en-US" sz="2200" dirty="0"/>
              <a:t>Established by the State of New Jersey in 2021 </a:t>
            </a:r>
          </a:p>
          <a:p>
            <a:r>
              <a:rPr lang="en-US" sz="2200" dirty="0"/>
              <a:t>A multi‐disciplinary, multi-university consortium to advance coastal community resilience in New Jersey through actionable research.</a:t>
            </a:r>
          </a:p>
          <a:p>
            <a:r>
              <a:rPr lang="en-US" sz="2200" dirty="0"/>
              <a:t>Focused on improved understanding of coastal systems to identify practical solutions and responses to climate change.</a:t>
            </a:r>
          </a:p>
          <a:p>
            <a:r>
              <a:rPr lang="en-US" sz="2200" dirty="0"/>
              <a:t>Utilizing Barnegat Bay as a living laboratory to research climate change impacts on coastal lagoon estuarine systems in urban and natural environments. </a:t>
            </a:r>
          </a:p>
          <a:p>
            <a:pPr marL="0" indent="0">
              <a:buNone/>
            </a:pPr>
            <a:endParaRPr lang="en-US" dirty="0"/>
          </a:p>
          <a:p>
            <a:pPr marL="0" indent="0">
              <a:buNone/>
            </a:pPr>
            <a:endParaRPr lang="en-US" dirty="0"/>
          </a:p>
        </p:txBody>
      </p:sp>
      <p:pic>
        <p:nvPicPr>
          <p:cNvPr id="1026" name="Picture 2" descr="Montclair State University Announces Renewable Energy Commitment">
            <a:extLst>
              <a:ext uri="{FF2B5EF4-FFF2-40B4-BE49-F238E27FC236}">
                <a16:creationId xmlns:a16="http://schemas.microsoft.com/office/drawing/2014/main" id="{5805D972-BBFC-4387-9E02-AD35D5BBB0D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4685" y="4824417"/>
            <a:ext cx="1428921" cy="7483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 Jersey Institute Of Technology in United States : Reviews &amp; Rankings |  Student Reviews &amp; University Rankings EDUopinions">
            <a:extLst>
              <a:ext uri="{FF2B5EF4-FFF2-40B4-BE49-F238E27FC236}">
                <a16:creationId xmlns:a16="http://schemas.microsoft.com/office/drawing/2014/main" id="{186828CB-B8F9-4A9B-9B74-90014F568F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8371" y="4674036"/>
            <a:ext cx="1285027" cy="9178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evens Institute of Technology, United States of America, New Jersey,  Hoboken | GradSchoolShopper">
            <a:extLst>
              <a:ext uri="{FF2B5EF4-FFF2-40B4-BE49-F238E27FC236}">
                <a16:creationId xmlns:a16="http://schemas.microsoft.com/office/drawing/2014/main" id="{ECA5A5CD-1E08-48D3-B4B5-AF7CE25C96A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40259" y="4766391"/>
            <a:ext cx="1222653" cy="91787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Stockton University - Wikipedia">
            <a:extLst>
              <a:ext uri="{FF2B5EF4-FFF2-40B4-BE49-F238E27FC236}">
                <a16:creationId xmlns:a16="http://schemas.microsoft.com/office/drawing/2014/main" id="{0DA89BD7-1CE2-4BA8-AA30-600AC0B5B81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968968" y="5732603"/>
            <a:ext cx="930337" cy="9178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ea Grant - Sea Grant">
            <a:extLst>
              <a:ext uri="{FF2B5EF4-FFF2-40B4-BE49-F238E27FC236}">
                <a16:creationId xmlns:a16="http://schemas.microsoft.com/office/drawing/2014/main" id="{781F2B0E-445B-404A-83B1-8F4D7829641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603897" y="5128678"/>
            <a:ext cx="1110977" cy="66658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28C061F-FC38-2E96-2E65-C6DA665FCB52}"/>
              </a:ext>
            </a:extLst>
          </p:cNvPr>
          <p:cNvSpPr txBox="1"/>
          <p:nvPr/>
        </p:nvSpPr>
        <p:spPr>
          <a:xfrm>
            <a:off x="3048000" y="3244334"/>
            <a:ext cx="6096000" cy="369332"/>
          </a:xfrm>
          <a:prstGeom prst="rect">
            <a:avLst/>
          </a:prstGeom>
          <a:noFill/>
        </p:spPr>
        <p:txBody>
          <a:bodyPr wrap="square">
            <a:spAutoFit/>
          </a:bodyPr>
          <a:lstStyle/>
          <a:p>
            <a:r>
              <a:rPr lang="en-US" dirty="0"/>
              <a:t> </a:t>
            </a:r>
          </a:p>
        </p:txBody>
      </p:sp>
      <p:sp>
        <p:nvSpPr>
          <p:cNvPr id="9" name="TextBox 8">
            <a:extLst>
              <a:ext uri="{FF2B5EF4-FFF2-40B4-BE49-F238E27FC236}">
                <a16:creationId xmlns:a16="http://schemas.microsoft.com/office/drawing/2014/main" id="{3850A217-CFCD-6453-DB35-5A42CECCFF21}"/>
              </a:ext>
            </a:extLst>
          </p:cNvPr>
          <p:cNvSpPr txBox="1"/>
          <p:nvPr/>
        </p:nvSpPr>
        <p:spPr>
          <a:xfrm>
            <a:off x="3048000" y="3244334"/>
            <a:ext cx="6096000" cy="369332"/>
          </a:xfrm>
          <a:prstGeom prst="rect">
            <a:avLst/>
          </a:prstGeom>
          <a:noFill/>
        </p:spPr>
        <p:txBody>
          <a:bodyPr wrap="square">
            <a:spAutoFit/>
          </a:bodyPr>
          <a:lstStyle/>
          <a:p>
            <a:r>
              <a:rPr lang="en-US" dirty="0"/>
              <a:t> </a:t>
            </a:r>
          </a:p>
        </p:txBody>
      </p:sp>
      <p:sp>
        <p:nvSpPr>
          <p:cNvPr id="10" name="Rectangle 9">
            <a:extLst>
              <a:ext uri="{FF2B5EF4-FFF2-40B4-BE49-F238E27FC236}">
                <a16:creationId xmlns:a16="http://schemas.microsoft.com/office/drawing/2014/main" id="{498F9C78-E764-69AA-7318-46569EE5FCE2}"/>
              </a:ext>
            </a:extLst>
          </p:cNvPr>
          <p:cNvSpPr/>
          <p:nvPr/>
        </p:nvSpPr>
        <p:spPr>
          <a:xfrm>
            <a:off x="333375" y="438151"/>
            <a:ext cx="2628900" cy="116205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400" dirty="0"/>
              <a:t>Community Resilience</a:t>
            </a:r>
          </a:p>
        </p:txBody>
      </p:sp>
      <p:pic>
        <p:nvPicPr>
          <p:cNvPr id="12" name="Picture 11">
            <a:extLst>
              <a:ext uri="{FF2B5EF4-FFF2-40B4-BE49-F238E27FC236}">
                <a16:creationId xmlns:a16="http://schemas.microsoft.com/office/drawing/2014/main" id="{03017ADD-3531-9F0F-0B6C-4FD6F0A62B7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91620" y="6093253"/>
            <a:ext cx="1713297" cy="450797"/>
          </a:xfrm>
          <a:prstGeom prst="rect">
            <a:avLst/>
          </a:prstGeom>
        </p:spPr>
      </p:pic>
      <p:pic>
        <p:nvPicPr>
          <p:cNvPr id="17" name="Picture 16" descr="A boat in the water&#10;&#10;Description automatically generated">
            <a:extLst>
              <a:ext uri="{FF2B5EF4-FFF2-40B4-BE49-F238E27FC236}">
                <a16:creationId xmlns:a16="http://schemas.microsoft.com/office/drawing/2014/main" id="{EEB4B544-2E8B-19A7-C09C-70403570086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51275" y="1888637"/>
            <a:ext cx="4600077" cy="3450058"/>
          </a:xfrm>
          <a:prstGeom prst="rect">
            <a:avLst/>
          </a:prstGeom>
        </p:spPr>
      </p:pic>
      <p:sp>
        <p:nvSpPr>
          <p:cNvPr id="18" name="Arrow: Right 17">
            <a:extLst>
              <a:ext uri="{FF2B5EF4-FFF2-40B4-BE49-F238E27FC236}">
                <a16:creationId xmlns:a16="http://schemas.microsoft.com/office/drawing/2014/main" id="{F35D3CD2-54CF-4E33-2633-7F4DA01C6B75}"/>
              </a:ext>
            </a:extLst>
          </p:cNvPr>
          <p:cNvSpPr/>
          <p:nvPr/>
        </p:nvSpPr>
        <p:spPr>
          <a:xfrm>
            <a:off x="7459677" y="5660635"/>
            <a:ext cx="1800225" cy="520173"/>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logo with colorful letters and a black background&#10;&#10;Description automatically generated">
            <a:extLst>
              <a:ext uri="{FF2B5EF4-FFF2-40B4-BE49-F238E27FC236}">
                <a16:creationId xmlns:a16="http://schemas.microsoft.com/office/drawing/2014/main" id="{08A1450E-D74E-62EC-102C-094B7DC33CE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820275" y="5614266"/>
            <a:ext cx="1716365" cy="929380"/>
          </a:xfrm>
          <a:prstGeom prst="rect">
            <a:avLst/>
          </a:prstGeom>
        </p:spPr>
      </p:pic>
      <p:sp>
        <p:nvSpPr>
          <p:cNvPr id="4" name="Arrow: Right 3">
            <a:extLst>
              <a:ext uri="{FF2B5EF4-FFF2-40B4-BE49-F238E27FC236}">
                <a16:creationId xmlns:a16="http://schemas.microsoft.com/office/drawing/2014/main" id="{6634D216-B58D-8234-5E73-2DAC71804463}"/>
              </a:ext>
            </a:extLst>
          </p:cNvPr>
          <p:cNvSpPr/>
          <p:nvPr/>
        </p:nvSpPr>
        <p:spPr>
          <a:xfrm rot="10800000">
            <a:off x="7351275" y="6158727"/>
            <a:ext cx="1800225" cy="486150"/>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B32814A-7136-F106-39AB-38DCCA38EE0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940334" y="5806416"/>
            <a:ext cx="1565675" cy="917877"/>
          </a:xfrm>
          <a:prstGeom prst="rect">
            <a:avLst/>
          </a:prstGeom>
        </p:spPr>
      </p:pic>
      <p:pic>
        <p:nvPicPr>
          <p:cNvPr id="16" name="Picture 15">
            <a:extLst>
              <a:ext uri="{FF2B5EF4-FFF2-40B4-BE49-F238E27FC236}">
                <a16:creationId xmlns:a16="http://schemas.microsoft.com/office/drawing/2014/main" id="{5D897971-3465-C68C-7939-95B9797BA73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97853" y="5776882"/>
            <a:ext cx="947411" cy="947411"/>
          </a:xfrm>
          <a:prstGeom prst="rect">
            <a:avLst/>
          </a:prstGeom>
        </p:spPr>
      </p:pic>
    </p:spTree>
    <p:extLst>
      <p:ext uri="{BB962C8B-B14F-4D97-AF65-F5344CB8AC3E}">
        <p14:creationId xmlns:p14="http://schemas.microsoft.com/office/powerpoint/2010/main" val="1390851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16684"/>
            <a:ext cx="8229600" cy="1143000"/>
          </a:xfrm>
        </p:spPr>
        <p:txBody>
          <a:bodyPr/>
          <a:lstStyle/>
          <a:p>
            <a:r>
              <a:rPr dirty="0"/>
              <a:t>MERI – Porewater Temperature</a:t>
            </a:r>
          </a:p>
        </p:txBody>
      </p:sp>
      <p:pic>
        <p:nvPicPr>
          <p:cNvPr id="3" name="Picture 2" descr="image2.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6838" y="1101731"/>
            <a:ext cx="7401208" cy="3998065"/>
          </a:xfrm>
          <a:prstGeom prst="rect">
            <a:avLst/>
          </a:prstGeom>
        </p:spPr>
      </p:pic>
      <p:sp>
        <p:nvSpPr>
          <p:cNvPr id="4" name="TextBox 3"/>
          <p:cNvSpPr txBox="1"/>
          <p:nvPr/>
        </p:nvSpPr>
        <p:spPr>
          <a:xfrm>
            <a:off x="1846838" y="5099795"/>
            <a:ext cx="7724046" cy="923330"/>
          </a:xfrm>
          <a:prstGeom prst="rect">
            <a:avLst/>
          </a:prstGeom>
          <a:noFill/>
        </p:spPr>
        <p:txBody>
          <a:bodyPr wrap="square">
            <a:spAutoFit/>
          </a:bodyPr>
          <a:lstStyle/>
          <a:p>
            <a:pPr marL="285750" indent="-285750">
              <a:buFont typeface="Arial" panose="020B0604020202020204" pitchFamily="34" charset="0"/>
              <a:buChar char="•"/>
            </a:pPr>
            <a:r>
              <a:rPr dirty="0"/>
              <a:t>Temperature ranged from about -</a:t>
            </a:r>
            <a:r>
              <a:rPr lang="en-US" dirty="0"/>
              <a:t>1</a:t>
            </a:r>
            <a:r>
              <a:rPr dirty="0"/>
              <a:t> to 26 °C.</a:t>
            </a:r>
          </a:p>
          <a:p>
            <a:pPr marL="285750" indent="-285750">
              <a:buFont typeface="Arial" panose="020B0604020202020204" pitchFamily="34" charset="0"/>
              <a:buChar char="•"/>
            </a:pPr>
            <a:r>
              <a:rPr dirty="0"/>
              <a:t>Surface layer responded strongly to seasonal air temperature changes.</a:t>
            </a:r>
          </a:p>
          <a:p>
            <a:pPr marL="285750" indent="-285750">
              <a:buFont typeface="Arial" panose="020B0604020202020204" pitchFamily="34" charset="0"/>
              <a:buChar char="•"/>
            </a:pPr>
            <a:r>
              <a:rPr dirty="0"/>
              <a:t>Deeper layer (60 cm) showed more stable and buffered conditions.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dirty="0"/>
              <a:t>MERI </a:t>
            </a:r>
            <a:r>
              <a:rPr lang="en-US" dirty="0"/>
              <a:t>– Air Temperature and Precipitation</a:t>
            </a:r>
            <a:endParaRPr dirty="0"/>
          </a:p>
        </p:txBody>
      </p:sp>
      <p:pic>
        <p:nvPicPr>
          <p:cNvPr id="3" name="Picture 2" descr="image3.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18649" y="1855961"/>
            <a:ext cx="7769772" cy="3897517"/>
          </a:xfrm>
          <a:prstGeom prst="rect">
            <a:avLst/>
          </a:prstGeom>
        </p:spPr>
      </p:pic>
      <p:sp>
        <p:nvSpPr>
          <p:cNvPr id="4" name="TextBox 3"/>
          <p:cNvSpPr txBox="1"/>
          <p:nvPr/>
        </p:nvSpPr>
        <p:spPr>
          <a:xfrm>
            <a:off x="1648032" y="5753477"/>
            <a:ext cx="7200221" cy="923330"/>
          </a:xfrm>
          <a:prstGeom prst="rect">
            <a:avLst/>
          </a:prstGeom>
          <a:noFill/>
        </p:spPr>
        <p:txBody>
          <a:bodyPr wrap="square">
            <a:spAutoFit/>
          </a:bodyPr>
          <a:lstStyle/>
          <a:p>
            <a:pPr marL="285750" indent="-285750">
              <a:buFont typeface="Arial" panose="020B0604020202020204" pitchFamily="34" charset="0"/>
              <a:buChar char="•"/>
            </a:pPr>
            <a:r>
              <a:rPr dirty="0"/>
              <a:t>Air temperature and precipitation influence porewater salinity.</a:t>
            </a:r>
          </a:p>
          <a:p>
            <a:pPr marL="285750" indent="-285750">
              <a:buFont typeface="Arial" panose="020B0604020202020204" pitchFamily="34" charset="0"/>
              <a:buChar char="•"/>
            </a:pPr>
            <a:r>
              <a:rPr dirty="0"/>
              <a:t>Summer: higher temperatures increase evaporation and salt concentration.</a:t>
            </a:r>
          </a:p>
          <a:p>
            <a:pPr marL="285750" indent="-285750">
              <a:buFont typeface="Arial" panose="020B0604020202020204" pitchFamily="34" charset="0"/>
              <a:buChar char="•"/>
            </a:pPr>
            <a:r>
              <a:rPr dirty="0"/>
              <a:t>Winter–spring rainfall dilutes salinity levels.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3CD8F-4F57-41FF-31B9-C8124679F52D}"/>
              </a:ext>
            </a:extLst>
          </p:cNvPr>
          <p:cNvSpPr>
            <a:spLocks noGrp="1"/>
          </p:cNvSpPr>
          <p:nvPr>
            <p:ph type="title"/>
          </p:nvPr>
        </p:nvSpPr>
        <p:spPr>
          <a:xfrm>
            <a:off x="1890100" y="185769"/>
            <a:ext cx="7886700" cy="994172"/>
          </a:xfrm>
        </p:spPr>
        <p:txBody>
          <a:bodyPr/>
          <a:lstStyle/>
          <a:p>
            <a:pPr algn="l"/>
            <a:r>
              <a:rPr lang="en-US" dirty="0"/>
              <a:t>Setup in JCNERR-Rutgers</a:t>
            </a:r>
          </a:p>
        </p:txBody>
      </p:sp>
      <p:pic>
        <p:nvPicPr>
          <p:cNvPr id="4" name="Picture 1">
            <a:extLst>
              <a:ext uri="{FF2B5EF4-FFF2-40B4-BE49-F238E27FC236}">
                <a16:creationId xmlns:a16="http://schemas.microsoft.com/office/drawing/2014/main" id="{08F1744C-F68F-8FC2-3C51-16599703696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4694" y="1595705"/>
            <a:ext cx="2903798" cy="41702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687991AD-A7AB-CD91-D7C0-35CA682DAD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73021" y="4005073"/>
            <a:ext cx="2903798" cy="1853210"/>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41;p15" descr="A camera on a tripod in a field&#10;&#10;Description automatically generated with medium confidence">
            <a:extLst>
              <a:ext uri="{FF2B5EF4-FFF2-40B4-BE49-F238E27FC236}">
                <a16:creationId xmlns:a16="http://schemas.microsoft.com/office/drawing/2014/main" id="{7C925EA1-8ADD-D875-4948-7B58D969016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73021" y="1595703"/>
            <a:ext cx="2903798" cy="2221992"/>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D007523A-3EF0-B6BF-40EA-26DD1F6652A0}"/>
              </a:ext>
            </a:extLst>
          </p:cNvPr>
          <p:cNvCxnSpPr>
            <a:cxnSpLocks/>
          </p:cNvCxnSpPr>
          <p:nvPr/>
        </p:nvCxnSpPr>
        <p:spPr>
          <a:xfrm flipV="1">
            <a:off x="3512820" y="2863582"/>
            <a:ext cx="2583180" cy="145010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Straight Arrow Connector 10">
            <a:extLst>
              <a:ext uri="{FF2B5EF4-FFF2-40B4-BE49-F238E27FC236}">
                <a16:creationId xmlns:a16="http://schemas.microsoft.com/office/drawing/2014/main" id="{BE7F7028-7B38-E27B-2236-518E9DFCEE42}"/>
              </a:ext>
            </a:extLst>
          </p:cNvPr>
          <p:cNvCxnSpPr>
            <a:cxnSpLocks/>
          </p:cNvCxnSpPr>
          <p:nvPr/>
        </p:nvCxnSpPr>
        <p:spPr>
          <a:xfrm>
            <a:off x="3512820" y="4313683"/>
            <a:ext cx="2228850" cy="4808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 name="TextBox 2">
            <a:extLst>
              <a:ext uri="{FF2B5EF4-FFF2-40B4-BE49-F238E27FC236}">
                <a16:creationId xmlns:a16="http://schemas.microsoft.com/office/drawing/2014/main" id="{410323AA-BFCA-053D-BAF4-0F86E71D618B}"/>
              </a:ext>
            </a:extLst>
          </p:cNvPr>
          <p:cNvSpPr txBox="1"/>
          <p:nvPr/>
        </p:nvSpPr>
        <p:spPr>
          <a:xfrm>
            <a:off x="5405629" y="1698327"/>
            <a:ext cx="3071433" cy="507831"/>
          </a:xfrm>
          <a:prstGeom prst="rect">
            <a:avLst/>
          </a:prstGeom>
          <a:noFill/>
        </p:spPr>
        <p:txBody>
          <a:bodyPr wrap="square" rtlCol="0">
            <a:spAutoFit/>
          </a:bodyPr>
          <a:lstStyle/>
          <a:p>
            <a:r>
              <a:rPr lang="en-US" sz="1350" dirty="0"/>
              <a:t>CTD sensors installed at 20 cm, 40 cm and 60 cm.</a:t>
            </a:r>
          </a:p>
        </p:txBody>
      </p:sp>
    </p:spTree>
    <p:extLst>
      <p:ext uri="{BB962C8B-B14F-4D97-AF65-F5344CB8AC3E}">
        <p14:creationId xmlns:p14="http://schemas.microsoft.com/office/powerpoint/2010/main" val="34473750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dirty="0"/>
              <a:t>JCNERR – Porewater Salinity</a:t>
            </a:r>
          </a:p>
        </p:txBody>
      </p:sp>
      <p:pic>
        <p:nvPicPr>
          <p:cNvPr id="3" name="Picture 2" descr="image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1290484"/>
            <a:ext cx="9177034" cy="4023900"/>
          </a:xfrm>
          <a:prstGeom prst="rect">
            <a:avLst/>
          </a:prstGeom>
        </p:spPr>
      </p:pic>
      <p:sp>
        <p:nvSpPr>
          <p:cNvPr id="4" name="TextBox 3"/>
          <p:cNvSpPr txBox="1"/>
          <p:nvPr/>
        </p:nvSpPr>
        <p:spPr>
          <a:xfrm>
            <a:off x="1981201" y="5580472"/>
            <a:ext cx="8053057" cy="1200329"/>
          </a:xfrm>
          <a:prstGeom prst="rect">
            <a:avLst/>
          </a:prstGeom>
          <a:noFill/>
        </p:spPr>
        <p:txBody>
          <a:bodyPr wrap="square">
            <a:spAutoFit/>
          </a:bodyPr>
          <a:lstStyle/>
          <a:p>
            <a:pPr marL="285750" indent="-285750">
              <a:buFont typeface="Arial" panose="020B0604020202020204" pitchFamily="34" charset="0"/>
              <a:buChar char="•"/>
            </a:pPr>
            <a:r>
              <a:rPr lang="en-US" dirty="0"/>
              <a:t>July 1, 2024 – July 31, 2025</a:t>
            </a:r>
          </a:p>
          <a:p>
            <a:pPr marL="285750" indent="-285750">
              <a:buFont typeface="Arial" panose="020B0604020202020204" pitchFamily="34" charset="0"/>
              <a:buChar char="•"/>
            </a:pPr>
            <a:r>
              <a:rPr dirty="0"/>
              <a:t>Salinity ranged from 10 to &gt;70 PSU showing strong variability.</a:t>
            </a:r>
          </a:p>
          <a:p>
            <a:pPr marL="285750" indent="-285750">
              <a:buFont typeface="Arial" panose="020B0604020202020204" pitchFamily="34" charset="0"/>
              <a:buChar char="•"/>
            </a:pPr>
            <a:r>
              <a:rPr dirty="0"/>
              <a:t>Surface layer (20 cm) showed the largest fluctuations.</a:t>
            </a:r>
          </a:p>
          <a:p>
            <a:pPr marL="285750" indent="-285750">
              <a:buFont typeface="Arial" panose="020B0604020202020204" pitchFamily="34" charset="0"/>
              <a:buChar char="•"/>
            </a:pPr>
            <a:r>
              <a:rPr dirty="0"/>
              <a:t>High peaks related to tidal flooding and evaporation.</a:t>
            </a:r>
          </a:p>
        </p:txBody>
      </p:sp>
      <p:sp>
        <p:nvSpPr>
          <p:cNvPr id="5" name="Oval 4">
            <a:extLst>
              <a:ext uri="{FF2B5EF4-FFF2-40B4-BE49-F238E27FC236}">
                <a16:creationId xmlns:a16="http://schemas.microsoft.com/office/drawing/2014/main" id="{261C40A8-AAD2-B20C-E610-BDF327C430BD}"/>
              </a:ext>
            </a:extLst>
          </p:cNvPr>
          <p:cNvSpPr/>
          <p:nvPr/>
        </p:nvSpPr>
        <p:spPr>
          <a:xfrm>
            <a:off x="2083293" y="1727710"/>
            <a:ext cx="3622090" cy="1411549"/>
          </a:xfrm>
          <a:prstGeom prst="ellipse">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dirty="0"/>
              <a:t>JCNERR – Porewater Temperature</a:t>
            </a:r>
          </a:p>
        </p:txBody>
      </p:sp>
      <p:pic>
        <p:nvPicPr>
          <p:cNvPr id="3" name="Picture 2" descr="image5.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1199" y="1652258"/>
            <a:ext cx="7790508" cy="3761715"/>
          </a:xfrm>
          <a:prstGeom prst="rect">
            <a:avLst/>
          </a:prstGeom>
        </p:spPr>
      </p:pic>
      <p:sp>
        <p:nvSpPr>
          <p:cNvPr id="4" name="TextBox 3"/>
          <p:cNvSpPr txBox="1"/>
          <p:nvPr/>
        </p:nvSpPr>
        <p:spPr>
          <a:xfrm>
            <a:off x="1738551" y="5486400"/>
            <a:ext cx="7933569" cy="923330"/>
          </a:xfrm>
          <a:prstGeom prst="rect">
            <a:avLst/>
          </a:prstGeom>
          <a:noFill/>
        </p:spPr>
        <p:txBody>
          <a:bodyPr wrap="square">
            <a:spAutoFit/>
          </a:bodyPr>
          <a:lstStyle/>
          <a:p>
            <a:pPr marL="285750" indent="-285750">
              <a:buFont typeface="Arial" panose="020B0604020202020204" pitchFamily="34" charset="0"/>
              <a:buChar char="•"/>
            </a:pPr>
            <a:r>
              <a:rPr dirty="0"/>
              <a:t>Temperature followed seasonal trends similar to MERI</a:t>
            </a:r>
            <a:r>
              <a:rPr lang="en-US" dirty="0"/>
              <a:t> (~ 0-26 °C)</a:t>
            </a:r>
            <a:r>
              <a:rPr dirty="0"/>
              <a:t>.</a:t>
            </a:r>
          </a:p>
          <a:p>
            <a:pPr marL="285750" indent="-285750">
              <a:buFont typeface="Arial" panose="020B0604020202020204" pitchFamily="34" charset="0"/>
              <a:buChar char="•"/>
            </a:pPr>
            <a:r>
              <a:rPr dirty="0"/>
              <a:t>Shallow sensor reacted fastest to air temperature changes.</a:t>
            </a:r>
          </a:p>
          <a:p>
            <a:pPr marL="285750" indent="-285750">
              <a:buFont typeface="Arial" panose="020B0604020202020204" pitchFamily="34" charset="0"/>
              <a:buChar char="•"/>
            </a:pPr>
            <a:r>
              <a:rPr dirty="0"/>
              <a:t>Deeper layers remained more stable throughout the year.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686800" cy="1143000"/>
          </a:xfrm>
        </p:spPr>
        <p:txBody>
          <a:bodyPr>
            <a:noAutofit/>
          </a:bodyPr>
          <a:lstStyle/>
          <a:p>
            <a:r>
              <a:rPr dirty="0"/>
              <a:t>JCNERR – </a:t>
            </a:r>
            <a:r>
              <a:rPr lang="en-US" dirty="0"/>
              <a:t>Air Temperature and Precipitation</a:t>
            </a:r>
            <a:endParaRPr dirty="0"/>
          </a:p>
        </p:txBody>
      </p:sp>
      <p:pic>
        <p:nvPicPr>
          <p:cNvPr id="3" name="Picture 2" descr="image6.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7291" y="1577952"/>
            <a:ext cx="8118432" cy="4042372"/>
          </a:xfrm>
          <a:prstGeom prst="rect">
            <a:avLst/>
          </a:prstGeom>
        </p:spPr>
      </p:pic>
      <p:sp>
        <p:nvSpPr>
          <p:cNvPr id="4" name="TextBox 3"/>
          <p:cNvSpPr txBox="1"/>
          <p:nvPr/>
        </p:nvSpPr>
        <p:spPr>
          <a:xfrm>
            <a:off x="1620872" y="5780638"/>
            <a:ext cx="7046416" cy="923330"/>
          </a:xfrm>
          <a:prstGeom prst="rect">
            <a:avLst/>
          </a:prstGeom>
          <a:noFill/>
        </p:spPr>
        <p:txBody>
          <a:bodyPr wrap="none">
            <a:spAutoFit/>
          </a:bodyPr>
          <a:lstStyle/>
          <a:p>
            <a:pPr marL="285750" indent="-285750">
              <a:buFont typeface="Arial" panose="020B0604020202020204" pitchFamily="34" charset="0"/>
              <a:buChar char="•"/>
            </a:pPr>
            <a:r>
              <a:rPr dirty="0"/>
              <a:t>Summer air temperature averaged about 23–24 °C.</a:t>
            </a:r>
          </a:p>
          <a:p>
            <a:pPr marL="285750" indent="-285750">
              <a:buFont typeface="Arial" panose="020B0604020202020204" pitchFamily="34" charset="0"/>
              <a:buChar char="•"/>
            </a:pPr>
            <a:r>
              <a:rPr dirty="0"/>
              <a:t>Lower precipitation and higher evapotranspiration enhanced salinity.</a:t>
            </a:r>
          </a:p>
          <a:p>
            <a:pPr marL="285750" indent="-285750">
              <a:buFont typeface="Arial" panose="020B0604020202020204" pitchFamily="34" charset="0"/>
              <a:buChar char="•"/>
            </a:pPr>
            <a:r>
              <a:rPr dirty="0"/>
              <a:t>Storm events caused temporary salinity spikes due to coastal flooding.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F081388-9C6B-00BE-D9DD-6B928E4AE86B}"/>
              </a:ext>
            </a:extLst>
          </p:cNvPr>
          <p:cNvSpPr txBox="1"/>
          <p:nvPr/>
        </p:nvSpPr>
        <p:spPr>
          <a:xfrm>
            <a:off x="8448856" y="1281931"/>
            <a:ext cx="1781504"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dirty="0"/>
              <a:t>Flow rate</a:t>
            </a:r>
          </a:p>
        </p:txBody>
      </p:sp>
      <p:grpSp>
        <p:nvGrpSpPr>
          <p:cNvPr id="4" name="Group 3">
            <a:extLst>
              <a:ext uri="{FF2B5EF4-FFF2-40B4-BE49-F238E27FC236}">
                <a16:creationId xmlns:a16="http://schemas.microsoft.com/office/drawing/2014/main" id="{DEC5D3D2-A81F-8A09-589F-247F5B6FAB65}"/>
              </a:ext>
            </a:extLst>
          </p:cNvPr>
          <p:cNvGrpSpPr/>
          <p:nvPr/>
        </p:nvGrpSpPr>
        <p:grpSpPr>
          <a:xfrm>
            <a:off x="1781176" y="2014394"/>
            <a:ext cx="3268148" cy="2120343"/>
            <a:chOff x="7414682" y="1665131"/>
            <a:chExt cx="4752935" cy="3108999"/>
          </a:xfrm>
        </p:grpSpPr>
        <p:pic>
          <p:nvPicPr>
            <p:cNvPr id="2" name="Picture 1">
              <a:extLst>
                <a:ext uri="{FF2B5EF4-FFF2-40B4-BE49-F238E27FC236}">
                  <a16:creationId xmlns:a16="http://schemas.microsoft.com/office/drawing/2014/main" id="{D70BCF0A-B37B-2222-0B0D-A13300E5E0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4682" y="1690688"/>
              <a:ext cx="4597401" cy="3083442"/>
            </a:xfrm>
            <a:prstGeom prst="rect">
              <a:avLst/>
            </a:prstGeom>
          </p:spPr>
        </p:pic>
        <p:pic>
          <p:nvPicPr>
            <p:cNvPr id="3" name="Picture 2" descr="North arrow icon N direction vector point symbol, Isolated on transparent  background. Vector EPS 10 Stock Vector | Adobe Stock">
              <a:extLst>
                <a:ext uri="{FF2B5EF4-FFF2-40B4-BE49-F238E27FC236}">
                  <a16:creationId xmlns:a16="http://schemas.microsoft.com/office/drawing/2014/main" id="{4A5795DB-8F3F-F1BB-FC0F-ADA0233F758C}"/>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0" b="90000" l="10000" r="90000">
                          <a14:foregroundMark x1="47100" y1="20000" x2="47100" y2="20000"/>
                        </a14:backgroundRemoval>
                      </a14:imgEffect>
                    </a14:imgLayer>
                  </a14:imgProps>
                </a:ext>
                <a:ext uri="{28A0092B-C50C-407E-A947-70E740481C1C}">
                  <a14:useLocalDpi xmlns:a14="http://schemas.microsoft.com/office/drawing/2010/main"/>
                </a:ext>
              </a:extLst>
            </a:blip>
            <a:srcRect/>
            <a:stretch>
              <a:fillRect/>
            </a:stretch>
          </p:blipFill>
          <p:spPr bwMode="auto">
            <a:xfrm>
              <a:off x="11329417" y="1665131"/>
              <a:ext cx="838200" cy="8382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9" name="Chart 8">
            <a:extLst>
              <a:ext uri="{FF2B5EF4-FFF2-40B4-BE49-F238E27FC236}">
                <a16:creationId xmlns:a16="http://schemas.microsoft.com/office/drawing/2014/main" id="{919098A5-4685-485F-B1EF-065F12B9903C}"/>
              </a:ext>
            </a:extLst>
          </p:cNvPr>
          <p:cNvGraphicFramePr>
            <a:graphicFrameLocks/>
          </p:cNvGraphicFramePr>
          <p:nvPr/>
        </p:nvGraphicFramePr>
        <p:xfrm>
          <a:off x="5513380" y="3143252"/>
          <a:ext cx="4838084" cy="285749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0" name="Chart 19">
            <a:extLst>
              <a:ext uri="{FF2B5EF4-FFF2-40B4-BE49-F238E27FC236}">
                <a16:creationId xmlns:a16="http://schemas.microsoft.com/office/drawing/2014/main" id="{9DDD8A35-F1E4-AE97-908E-EA526F1FD580}"/>
              </a:ext>
            </a:extLst>
          </p:cNvPr>
          <p:cNvGraphicFramePr>
            <a:graphicFrameLocks/>
          </p:cNvGraphicFramePr>
          <p:nvPr/>
        </p:nvGraphicFramePr>
        <p:xfrm>
          <a:off x="5295667" y="1780336"/>
          <a:ext cx="4977047" cy="1362917"/>
        </p:xfrm>
        <a:graphic>
          <a:graphicData uri="http://schemas.openxmlformats.org/drawingml/2006/chart">
            <c:chart xmlns:c="http://schemas.openxmlformats.org/drawingml/2006/chart" xmlns:r="http://schemas.openxmlformats.org/officeDocument/2006/relationships" r:id="rId7"/>
          </a:graphicData>
        </a:graphic>
      </p:graphicFrame>
      <p:sp>
        <p:nvSpPr>
          <p:cNvPr id="6" name="Slide Number Placeholder 5">
            <a:extLst>
              <a:ext uri="{FF2B5EF4-FFF2-40B4-BE49-F238E27FC236}">
                <a16:creationId xmlns:a16="http://schemas.microsoft.com/office/drawing/2014/main" id="{FA7AF585-E122-59FD-4A2A-95BD01B42258}"/>
              </a:ext>
            </a:extLst>
          </p:cNvPr>
          <p:cNvSpPr>
            <a:spLocks noGrp="1"/>
          </p:cNvSpPr>
          <p:nvPr>
            <p:ph type="sldNum" sz="quarter" idx="12"/>
          </p:nvPr>
        </p:nvSpPr>
        <p:spPr>
          <a:xfrm>
            <a:off x="7981950" y="5624513"/>
            <a:ext cx="2057400" cy="273844"/>
          </a:xfrm>
          <a:prstGeom prst="rect">
            <a:avLst/>
          </a:prstGeom>
        </p:spPr>
        <p:txBody>
          <a:bodyPr vert="horz" lIns="68580" tIns="34290" rIns="68580" bIns="34290" rtlCol="0" anchor="ctr"/>
          <a:lstStyle>
            <a:defPPr>
              <a:defRPr lang="en-US"/>
            </a:defPPr>
            <a:lvl1pPr marL="0" algn="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67DD2535-F863-4526-AE7D-DD44BCF7B5E9}" type="slidenum">
              <a:rPr lang="en-US" smtClean="0"/>
              <a:pPr/>
              <a:t>26</a:t>
            </a:fld>
            <a:endParaRPr lang="en-US"/>
          </a:p>
        </p:txBody>
      </p:sp>
      <p:sp>
        <p:nvSpPr>
          <p:cNvPr id="5" name="Title 1">
            <a:extLst>
              <a:ext uri="{FF2B5EF4-FFF2-40B4-BE49-F238E27FC236}">
                <a16:creationId xmlns:a16="http://schemas.microsoft.com/office/drawing/2014/main" id="{779E89D6-F417-5E99-8375-2178C503E1A8}"/>
              </a:ext>
            </a:extLst>
          </p:cNvPr>
          <p:cNvSpPr>
            <a:spLocks noGrp="1"/>
          </p:cNvSpPr>
          <p:nvPr>
            <p:ph type="title"/>
          </p:nvPr>
        </p:nvSpPr>
        <p:spPr>
          <a:xfrm>
            <a:off x="1660283" y="1011751"/>
            <a:ext cx="8258175" cy="994172"/>
          </a:xfrm>
        </p:spPr>
        <p:txBody>
          <a:bodyPr>
            <a:normAutofit/>
          </a:bodyPr>
          <a:lstStyle/>
          <a:p>
            <a:r>
              <a:rPr lang="en-US" sz="2400" b="1" dirty="0">
                <a:latin typeface="Arial" panose="020B0604020202020204" pitchFamily="34" charset="0"/>
                <a:cs typeface="Arial" panose="020B0604020202020204" pitchFamily="34" charset="0"/>
              </a:rPr>
              <a:t>Study Site 1: 706 Market Street</a:t>
            </a:r>
          </a:p>
        </p:txBody>
      </p:sp>
    </p:spTree>
    <p:extLst>
      <p:ext uri="{BB962C8B-B14F-4D97-AF65-F5344CB8AC3E}">
        <p14:creationId xmlns:p14="http://schemas.microsoft.com/office/powerpoint/2010/main" val="2578905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title="msu-logo.png"/>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9945294" y="84999"/>
            <a:ext cx="1448199" cy="295591"/>
          </a:xfrm>
          <a:prstGeom prst="rect">
            <a:avLst/>
          </a:prstGeom>
          <a:noFill/>
          <a:ln>
            <a:noFill/>
          </a:ln>
        </p:spPr>
      </p:pic>
      <p:sp>
        <p:nvSpPr>
          <p:cNvPr id="55" name="Google Shape;55;p13"/>
          <p:cNvSpPr txBox="1"/>
          <p:nvPr/>
        </p:nvSpPr>
        <p:spPr>
          <a:xfrm>
            <a:off x="2682967" y="-5173"/>
            <a:ext cx="6874800" cy="864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a:solidFill>
                  <a:srgbClr val="206095"/>
                </a:solidFill>
                <a:latin typeface="Nunito SemiBold"/>
                <a:ea typeface="Nunito SemiBold"/>
                <a:cs typeface="Nunito SemiBold"/>
                <a:sym typeface="Nunito SemiBold"/>
              </a:rPr>
              <a:t>Geology &amp; Economics of Beach Nourishment</a:t>
            </a:r>
            <a:endParaRPr sz="2400" kern="0">
              <a:solidFill>
                <a:srgbClr val="206095"/>
              </a:solidFill>
              <a:latin typeface="Nunito SemiBold"/>
              <a:ea typeface="Nunito SemiBold"/>
              <a:cs typeface="Nunito SemiBold"/>
              <a:sym typeface="Nunito SemiBold"/>
            </a:endParaRPr>
          </a:p>
          <a:p>
            <a:pPr algn="ctr" defTabSz="1219170">
              <a:buClr>
                <a:srgbClr val="000000"/>
              </a:buClr>
            </a:pPr>
            <a:r>
              <a:rPr lang="en" sz="1733" kern="0">
                <a:solidFill>
                  <a:srgbClr val="206095"/>
                </a:solidFill>
                <a:latin typeface="Nunito SemiBold"/>
                <a:ea typeface="Nunito SemiBold"/>
                <a:cs typeface="Nunito SemiBold"/>
                <a:sym typeface="Nunito SemiBold"/>
              </a:rPr>
              <a:t>By Owen Thomas</a:t>
            </a:r>
            <a:endParaRPr sz="1733" kern="0">
              <a:solidFill>
                <a:srgbClr val="206095"/>
              </a:solidFill>
              <a:latin typeface="Nunito SemiBold"/>
              <a:ea typeface="Nunito SemiBold"/>
              <a:cs typeface="Nunito SemiBold"/>
              <a:sym typeface="Nunito SemiBold"/>
            </a:endParaRPr>
          </a:p>
        </p:txBody>
      </p:sp>
      <p:cxnSp>
        <p:nvCxnSpPr>
          <p:cNvPr id="56" name="Google Shape;56;p13"/>
          <p:cNvCxnSpPr/>
          <p:nvPr/>
        </p:nvCxnSpPr>
        <p:spPr>
          <a:xfrm>
            <a:off x="330500" y="859300"/>
            <a:ext cx="11485200" cy="0"/>
          </a:xfrm>
          <a:prstGeom prst="straightConnector1">
            <a:avLst/>
          </a:prstGeom>
          <a:noFill/>
          <a:ln w="9525" cap="flat" cmpd="sng">
            <a:solidFill>
              <a:srgbClr val="206095"/>
            </a:solidFill>
            <a:prstDash val="solid"/>
            <a:round/>
            <a:headEnd type="none" w="med" len="med"/>
            <a:tailEnd type="none" w="med" len="med"/>
          </a:ln>
        </p:spPr>
      </p:cxnSp>
      <p:grpSp>
        <p:nvGrpSpPr>
          <p:cNvPr id="57" name="Google Shape;57;p13"/>
          <p:cNvGrpSpPr/>
          <p:nvPr/>
        </p:nvGrpSpPr>
        <p:grpSpPr>
          <a:xfrm>
            <a:off x="-478633" y="1326867"/>
            <a:ext cx="4792000" cy="2814141"/>
            <a:chOff x="-52800" y="1057125"/>
            <a:chExt cx="3594000" cy="2110606"/>
          </a:xfrm>
        </p:grpSpPr>
        <p:pic>
          <p:nvPicPr>
            <p:cNvPr id="58" name="Google Shape;58;p13" title="sea_isle_city.jpg"/>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504621" y="1057125"/>
              <a:ext cx="2999946" cy="1999187"/>
            </a:xfrm>
            <a:prstGeom prst="rect">
              <a:avLst/>
            </a:prstGeom>
            <a:noFill/>
            <a:ln>
              <a:noFill/>
            </a:ln>
          </p:spPr>
        </p:pic>
        <p:sp>
          <p:nvSpPr>
            <p:cNvPr id="59" name="Google Shape;59;p13"/>
            <p:cNvSpPr txBox="1"/>
            <p:nvPr/>
          </p:nvSpPr>
          <p:spPr>
            <a:xfrm>
              <a:off x="-52800" y="2721931"/>
              <a:ext cx="3594000" cy="445800"/>
            </a:xfrm>
            <a:prstGeom prst="rect">
              <a:avLst/>
            </a:prstGeom>
            <a:noFill/>
            <a:ln>
              <a:noFill/>
            </a:ln>
          </p:spPr>
          <p:txBody>
            <a:bodyPr spcFirstLastPara="1" wrap="square" lIns="99667" tIns="99667" rIns="99667" bIns="99667" anchor="t" anchorCtr="0">
              <a:noAutofit/>
            </a:bodyPr>
            <a:lstStyle/>
            <a:p>
              <a:pPr algn="r" defTabSz="1219170">
                <a:buClr>
                  <a:srgbClr val="000000"/>
                </a:buClr>
              </a:pPr>
              <a:r>
                <a:rPr lang="en" sz="980" kern="0">
                  <a:solidFill>
                    <a:srgbClr val="FFFFFF"/>
                  </a:solidFill>
                  <a:latin typeface="Arial"/>
                  <a:cs typeface="Arial"/>
                  <a:sym typeface="Arial"/>
                </a:rPr>
                <a:t>Sea Isle City Beach Nourishment Project</a:t>
              </a:r>
              <a:endParaRPr sz="980" kern="0">
                <a:solidFill>
                  <a:srgbClr val="FFFFFF"/>
                </a:solidFill>
                <a:latin typeface="Arial"/>
                <a:cs typeface="Arial"/>
                <a:sym typeface="Arial"/>
              </a:endParaRPr>
            </a:p>
            <a:p>
              <a:pPr algn="r" defTabSz="1219170">
                <a:buClr>
                  <a:srgbClr val="000000"/>
                </a:buClr>
              </a:pPr>
              <a:r>
                <a:rPr lang="en" sz="980" kern="0">
                  <a:solidFill>
                    <a:srgbClr val="FFFFFF"/>
                  </a:solidFill>
                  <a:latin typeface="Arial"/>
                  <a:cs typeface="Arial"/>
                  <a:sym typeface="Arial"/>
                </a:rPr>
                <a:t>Photo by Andrew Mills, NJ Advance Media and NJ.com</a:t>
              </a:r>
              <a:endParaRPr sz="980" kern="0">
                <a:solidFill>
                  <a:srgbClr val="FFFFFF"/>
                </a:solidFill>
                <a:latin typeface="Arial"/>
                <a:cs typeface="Arial"/>
                <a:sym typeface="Arial"/>
              </a:endParaRPr>
            </a:p>
          </p:txBody>
        </p:sp>
      </p:grpSp>
      <p:pic>
        <p:nvPicPr>
          <p:cNvPr id="60" name="Google Shape;60;p13" title="Figure1_Methods_Planview_cross-section_zero.png"/>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126306" y="4312418"/>
            <a:ext cx="4251900" cy="2595167"/>
          </a:xfrm>
          <a:prstGeom prst="rect">
            <a:avLst/>
          </a:prstGeom>
          <a:noFill/>
          <a:ln>
            <a:noFill/>
          </a:ln>
        </p:spPr>
      </p:pic>
      <p:pic>
        <p:nvPicPr>
          <p:cNvPr id="61" name="Google Shape;61;p13" title="NJ_study.png"/>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599067" y="1470766"/>
            <a:ext cx="3104133" cy="5515165"/>
          </a:xfrm>
          <a:prstGeom prst="rect">
            <a:avLst/>
          </a:prstGeom>
          <a:noFill/>
          <a:ln>
            <a:noFill/>
          </a:ln>
        </p:spPr>
      </p:pic>
      <p:sp>
        <p:nvSpPr>
          <p:cNvPr id="62" name="Google Shape;62;p13"/>
          <p:cNvSpPr txBox="1"/>
          <p:nvPr/>
        </p:nvSpPr>
        <p:spPr>
          <a:xfrm>
            <a:off x="451068" y="859305"/>
            <a:ext cx="3602400" cy="42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a:solidFill>
                  <a:srgbClr val="595959"/>
                </a:solidFill>
                <a:latin typeface="Nunito Light"/>
                <a:ea typeface="Nunito Light"/>
                <a:cs typeface="Nunito Light"/>
                <a:sym typeface="Nunito Light"/>
              </a:rPr>
              <a:t>Beach Nourishment</a:t>
            </a:r>
            <a:endParaRPr sz="2400" kern="0">
              <a:solidFill>
                <a:srgbClr val="595959"/>
              </a:solidFill>
              <a:latin typeface="Nunito Light"/>
              <a:ea typeface="Nunito Light"/>
              <a:cs typeface="Nunito Light"/>
              <a:sym typeface="Nunito Light"/>
            </a:endParaRPr>
          </a:p>
        </p:txBody>
      </p:sp>
      <p:sp>
        <p:nvSpPr>
          <p:cNvPr id="63" name="Google Shape;63;p13"/>
          <p:cNvSpPr txBox="1"/>
          <p:nvPr/>
        </p:nvSpPr>
        <p:spPr>
          <a:xfrm>
            <a:off x="403977" y="3956964"/>
            <a:ext cx="3602400" cy="42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a:solidFill>
                  <a:srgbClr val="595959"/>
                </a:solidFill>
                <a:latin typeface="Nunito Light"/>
                <a:ea typeface="Nunito Light"/>
                <a:cs typeface="Nunito Light"/>
                <a:sym typeface="Nunito Light"/>
              </a:rPr>
              <a:t>Numerical Model</a:t>
            </a:r>
            <a:endParaRPr sz="2400" kern="0">
              <a:solidFill>
                <a:srgbClr val="595959"/>
              </a:solidFill>
              <a:latin typeface="Nunito Light"/>
              <a:ea typeface="Nunito Light"/>
              <a:cs typeface="Nunito Light"/>
              <a:sym typeface="Nunito Light"/>
            </a:endParaRPr>
          </a:p>
        </p:txBody>
      </p:sp>
      <p:sp>
        <p:nvSpPr>
          <p:cNvPr id="64" name="Google Shape;64;p13"/>
          <p:cNvSpPr txBox="1"/>
          <p:nvPr/>
        </p:nvSpPr>
        <p:spPr>
          <a:xfrm>
            <a:off x="4354709" y="836864"/>
            <a:ext cx="3602400" cy="4248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a:solidFill>
                  <a:srgbClr val="595959"/>
                </a:solidFill>
                <a:latin typeface="Nunito Light"/>
                <a:ea typeface="Nunito Light"/>
                <a:cs typeface="Nunito Light"/>
                <a:sym typeface="Nunito Light"/>
              </a:rPr>
              <a:t>Regional Study</a:t>
            </a:r>
            <a:endParaRPr sz="2400" kern="0">
              <a:solidFill>
                <a:srgbClr val="595959"/>
              </a:solidFill>
              <a:latin typeface="Nunito Light"/>
              <a:ea typeface="Nunito Light"/>
              <a:cs typeface="Nunito Light"/>
              <a:sym typeface="Nunito Light"/>
            </a:endParaRPr>
          </a:p>
        </p:txBody>
      </p:sp>
      <p:pic>
        <p:nvPicPr>
          <p:cNvPr id="65" name="Google Shape;65;p13" title="NSF-Symbol.png"/>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236264" y="227624"/>
            <a:ext cx="795539" cy="447499"/>
          </a:xfrm>
          <a:prstGeom prst="rect">
            <a:avLst/>
          </a:prstGeom>
          <a:noFill/>
          <a:ln>
            <a:noFill/>
          </a:ln>
        </p:spPr>
      </p:pic>
      <p:pic>
        <p:nvPicPr>
          <p:cNvPr id="66" name="Google Shape;66;p13" title="MACH-Logo.jpg"/>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1165702" y="244137"/>
            <a:ext cx="466276" cy="424801"/>
          </a:xfrm>
          <a:prstGeom prst="rect">
            <a:avLst/>
          </a:prstGeom>
          <a:noFill/>
          <a:ln>
            <a:noFill/>
          </a:ln>
        </p:spPr>
      </p:pic>
      <p:pic>
        <p:nvPicPr>
          <p:cNvPr id="67" name="Google Shape;67;p13" title="ufl-logo.jpg"/>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633384" y="465085"/>
            <a:ext cx="1256251" cy="295600"/>
          </a:xfrm>
          <a:prstGeom prst="rect">
            <a:avLst/>
          </a:prstGeom>
          <a:noFill/>
          <a:ln>
            <a:noFill/>
          </a:ln>
        </p:spPr>
      </p:pic>
      <p:pic>
        <p:nvPicPr>
          <p:cNvPr id="68" name="Google Shape;68;p13" title="WHOI_logo.png"/>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9462884" y="475343"/>
            <a:ext cx="1097933" cy="346200"/>
          </a:xfrm>
          <a:prstGeom prst="rect">
            <a:avLst/>
          </a:prstGeom>
          <a:noFill/>
          <a:ln>
            <a:noFill/>
          </a:ln>
        </p:spPr>
      </p:pic>
      <p:pic>
        <p:nvPicPr>
          <p:cNvPr id="69" name="Google Shape;69;p13" title="NJCRC.png"/>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772941" y="223451"/>
            <a:ext cx="802115" cy="424800"/>
          </a:xfrm>
          <a:prstGeom prst="rect">
            <a:avLst/>
          </a:prstGeom>
          <a:noFill/>
          <a:ln>
            <a:noFill/>
          </a:ln>
        </p:spPr>
      </p:pic>
      <p:pic>
        <p:nvPicPr>
          <p:cNvPr id="70" name="Google Shape;70;p13" title="nourishment_efficiency.png"/>
          <p:cNvPicPr preferRelativeResize="0"/>
          <p:nvPr/>
        </p:nvPicPr>
        <p:blipFill>
          <a:blip r:embed="rId12" cstate="email">
            <a:alphaModFix/>
            <a:extLst>
              <a:ext uri="{28A0092B-C50C-407E-A947-70E740481C1C}">
                <a14:useLocalDpi xmlns:a14="http://schemas.microsoft.com/office/drawing/2010/main"/>
              </a:ext>
            </a:extLst>
          </a:blip>
          <a:stretch>
            <a:fillRect/>
          </a:stretch>
        </p:blipFill>
        <p:spPr>
          <a:xfrm>
            <a:off x="8196167" y="1723770"/>
            <a:ext cx="3197333" cy="2980801"/>
          </a:xfrm>
          <a:prstGeom prst="rect">
            <a:avLst/>
          </a:prstGeom>
          <a:noFill/>
          <a:ln>
            <a:noFill/>
          </a:ln>
        </p:spPr>
      </p:pic>
      <p:sp>
        <p:nvSpPr>
          <p:cNvPr id="71" name="Google Shape;71;p13"/>
          <p:cNvSpPr txBox="1"/>
          <p:nvPr/>
        </p:nvSpPr>
        <p:spPr>
          <a:xfrm>
            <a:off x="8060067" y="1006991"/>
            <a:ext cx="3602400" cy="1107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a:solidFill>
                  <a:srgbClr val="595959"/>
                </a:solidFill>
                <a:latin typeface="Nunito Light"/>
                <a:ea typeface="Nunito Light"/>
                <a:cs typeface="Nunito Light"/>
                <a:sym typeface="Nunito Light"/>
              </a:rPr>
              <a:t>Impact of Nourishment Efforts on Efficiency</a:t>
            </a:r>
            <a:endParaRPr sz="2400" kern="0">
              <a:solidFill>
                <a:srgbClr val="595959"/>
              </a:solidFill>
              <a:latin typeface="Nunito Light"/>
              <a:ea typeface="Nunito Light"/>
              <a:cs typeface="Nunito Light"/>
              <a:sym typeface="Nunito Light"/>
            </a:endParaRPr>
          </a:p>
        </p:txBody>
      </p:sp>
      <p:pic>
        <p:nvPicPr>
          <p:cNvPr id="72" name="Google Shape;72;p13" title="blue-basin-analytics-logo.png"/>
          <p:cNvPicPr preferRelativeResize="0"/>
          <p:nvPr/>
        </p:nvPicPr>
        <p:blipFill>
          <a:blip r:embed="rId13" cstate="email">
            <a:alphaModFix/>
            <a:extLst>
              <a:ext uri="{28A0092B-C50C-407E-A947-70E740481C1C}">
                <a14:useLocalDpi xmlns:a14="http://schemas.microsoft.com/office/drawing/2010/main"/>
              </a:ext>
            </a:extLst>
          </a:blip>
          <a:stretch>
            <a:fillRect/>
          </a:stretch>
        </p:blipFill>
        <p:spPr>
          <a:xfrm>
            <a:off x="9293781" y="5751499"/>
            <a:ext cx="2259820" cy="617600"/>
          </a:xfrm>
          <a:prstGeom prst="rect">
            <a:avLst/>
          </a:prstGeom>
          <a:noFill/>
          <a:ln>
            <a:noFill/>
          </a:ln>
        </p:spPr>
      </p:pic>
      <p:pic>
        <p:nvPicPr>
          <p:cNvPr id="73" name="Google Shape;73;p13" title="blue-basin-analytics-qr.png"/>
          <p:cNvPicPr preferRelativeResize="0"/>
          <p:nvPr/>
        </p:nvPicPr>
        <p:blipFill>
          <a:blip r:embed="rId14" cstate="email">
            <a:alphaModFix/>
            <a:extLst>
              <a:ext uri="{28A0092B-C50C-407E-A947-70E740481C1C}">
                <a14:useLocalDpi xmlns:a14="http://schemas.microsoft.com/office/drawing/2010/main"/>
              </a:ext>
            </a:extLst>
          </a:blip>
          <a:stretch>
            <a:fillRect/>
          </a:stretch>
        </p:blipFill>
        <p:spPr>
          <a:xfrm>
            <a:off x="8385957" y="5665916"/>
            <a:ext cx="853441" cy="853441"/>
          </a:xfrm>
          <a:prstGeom prst="rect">
            <a:avLst/>
          </a:prstGeom>
          <a:noFill/>
          <a:ln>
            <a:noFill/>
          </a:ln>
        </p:spPr>
      </p:pic>
      <p:sp>
        <p:nvSpPr>
          <p:cNvPr id="74" name="Google Shape;74;p13"/>
          <p:cNvSpPr txBox="1"/>
          <p:nvPr/>
        </p:nvSpPr>
        <p:spPr>
          <a:xfrm>
            <a:off x="8062515" y="5040377"/>
            <a:ext cx="3602400" cy="734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2400" kern="0">
                <a:solidFill>
                  <a:srgbClr val="595959"/>
                </a:solidFill>
                <a:latin typeface="Nunito Light"/>
                <a:ea typeface="Nunito Light"/>
                <a:cs typeface="Nunito Light"/>
                <a:sym typeface="Nunito Light"/>
              </a:rPr>
              <a:t>Bridging the Gap</a:t>
            </a:r>
            <a:endParaRPr sz="2400" kern="0">
              <a:solidFill>
                <a:srgbClr val="595959"/>
              </a:solidFill>
              <a:latin typeface="Nunito Light"/>
              <a:ea typeface="Nunito Light"/>
              <a:cs typeface="Nunito Light"/>
              <a:sym typeface="Nunito Light"/>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n aerial view of a small island&#10;&#10;AI-generated content may be incorrect.">
            <a:extLst>
              <a:ext uri="{FF2B5EF4-FFF2-40B4-BE49-F238E27FC236}">
                <a16:creationId xmlns:a16="http://schemas.microsoft.com/office/drawing/2014/main" id="{1B1DA6F6-A102-BD21-B3BF-D8F547038133}"/>
              </a:ext>
            </a:extLst>
          </p:cNvPr>
          <p:cNvPicPr>
            <a:picLocks noChangeAspect="1"/>
          </p:cNvPicPr>
          <p:nvPr/>
        </p:nvPicPr>
        <p:blipFill>
          <a:blip r:embed="rId2" cstate="email">
            <a:alphaModFix amt="70000"/>
            <a:extLst>
              <a:ext uri="{28A0092B-C50C-407E-A947-70E740481C1C}">
                <a14:useLocalDpi xmlns:a14="http://schemas.microsoft.com/office/drawing/2010/main"/>
              </a:ext>
            </a:extLst>
          </a:blip>
          <a:srcRect/>
          <a:stretch>
            <a:fillRect/>
          </a:stretch>
        </p:blipFill>
        <p:spPr>
          <a:xfrm>
            <a:off x="7925" y="-122336"/>
            <a:ext cx="12239323" cy="6813625"/>
          </a:xfrm>
          <a:prstGeom prst="rect">
            <a:avLst/>
          </a:prstGeom>
        </p:spPr>
      </p:pic>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88562" y="6234049"/>
            <a:ext cx="408546" cy="408546"/>
          </a:xfrm>
          <a:prstGeom prst="rect">
            <a:avLst/>
          </a:prstGeom>
        </p:spPr>
      </p:pic>
      <p:sp>
        <p:nvSpPr>
          <p:cNvPr id="9" name="TextBox 8"/>
          <p:cNvSpPr txBox="1"/>
          <p:nvPr/>
        </p:nvSpPr>
        <p:spPr>
          <a:xfrm>
            <a:off x="3848100" y="4953000"/>
            <a:ext cx="4495800" cy="738664"/>
          </a:xfrm>
          <a:prstGeom prst="rect">
            <a:avLst/>
          </a:prstGeom>
          <a:noFill/>
        </p:spPr>
        <p:txBody>
          <a:bodyPr wrap="square" rtlCol="0">
            <a:spAutoFit/>
          </a:bodyPr>
          <a:lstStyle/>
          <a:p>
            <a:pPr algn="ctr">
              <a:defRPr/>
            </a:pPr>
            <a:r>
              <a:rPr lang="en-US" sz="1400" b="1" dirty="0">
                <a:latin typeface="Arial"/>
              </a:rPr>
              <a:t>Kimberly McKenna</a:t>
            </a:r>
          </a:p>
          <a:p>
            <a:pPr algn="ctr">
              <a:defRPr/>
            </a:pPr>
            <a:r>
              <a:rPr lang="en-US" sz="1400" b="1" dirty="0">
                <a:latin typeface="Arial"/>
              </a:rPr>
              <a:t> </a:t>
            </a:r>
            <a:r>
              <a:rPr lang="en-US" sz="1400" dirty="0">
                <a:latin typeface="Arial"/>
              </a:rPr>
              <a:t>Interim Executive Director</a:t>
            </a:r>
          </a:p>
          <a:p>
            <a:pPr algn="ctr">
              <a:defRPr/>
            </a:pPr>
            <a:r>
              <a:rPr lang="en-US" sz="1400" dirty="0">
                <a:latin typeface="Arial"/>
              </a:rPr>
              <a:t>Coastal Research Center (CRC), Stockton University</a:t>
            </a:r>
            <a:endParaRPr lang="en-US" sz="1400" b="1" dirty="0">
              <a:solidFill>
                <a:schemeClr val="accent2">
                  <a:lumMod val="75000"/>
                </a:schemeClr>
              </a:solidFill>
              <a:latin typeface="Arial"/>
            </a:endParaRPr>
          </a:p>
        </p:txBody>
      </p:sp>
      <p:sp>
        <p:nvSpPr>
          <p:cNvPr id="14" name="TextBox 13"/>
          <p:cNvSpPr txBox="1"/>
          <p:nvPr/>
        </p:nvSpPr>
        <p:spPr>
          <a:xfrm>
            <a:off x="42490" y="-76200"/>
            <a:ext cx="12141585" cy="1631216"/>
          </a:xfrm>
          <a:prstGeom prst="rect">
            <a:avLst/>
          </a:prstGeom>
          <a:noFill/>
        </p:spPr>
        <p:txBody>
          <a:bodyPr wrap="square" rtlCol="0">
            <a:spAutoFit/>
          </a:bodyPr>
          <a:lstStyle/>
          <a:p>
            <a:pPr algn="ctr">
              <a:defRPr/>
            </a:pPr>
            <a:r>
              <a:rPr lang="en-US" sz="3600" b="1" dirty="0">
                <a:solidFill>
                  <a:srgbClr val="000066"/>
                </a:solidFill>
                <a:latin typeface="Cambria" panose="02040503050406030204" pitchFamily="18" charset="0"/>
                <a:ea typeface="Cambria" panose="02040503050406030204" pitchFamily="18" charset="0"/>
              </a:rPr>
              <a:t>Evaluation of Alongshore and Inlet Sediment Transport</a:t>
            </a:r>
          </a:p>
          <a:p>
            <a:pPr algn="ctr">
              <a:defRPr/>
            </a:pPr>
            <a:r>
              <a:rPr lang="en-US" sz="3600" b="1" dirty="0">
                <a:solidFill>
                  <a:srgbClr val="000066"/>
                </a:solidFill>
                <a:latin typeface="Cambria" panose="02040503050406030204" pitchFamily="18" charset="0"/>
                <a:ea typeface="Cambria" panose="02040503050406030204" pitchFamily="18" charset="0"/>
              </a:rPr>
              <a:t>Long Beach Island &amp; Little Egg Inlet</a:t>
            </a:r>
          </a:p>
          <a:p>
            <a:pPr algn="ctr">
              <a:defRPr/>
            </a:pPr>
            <a:r>
              <a:rPr lang="en-US" sz="2800" b="1" dirty="0">
                <a:solidFill>
                  <a:srgbClr val="000066"/>
                </a:solidFill>
                <a:latin typeface="Cambria" panose="02040503050406030204" pitchFamily="18" charset="0"/>
                <a:ea typeface="Cambria" panose="02040503050406030204" pitchFamily="18" charset="0"/>
              </a:rPr>
              <a:t>The role of sediment in New Jersey’s coastal communities &amp; habitats </a:t>
            </a:r>
          </a:p>
        </p:txBody>
      </p:sp>
      <p:sp>
        <p:nvSpPr>
          <p:cNvPr id="18" name="TextBox 3">
            <a:extLst>
              <a:ext uri="{FF2B5EF4-FFF2-40B4-BE49-F238E27FC236}">
                <a16:creationId xmlns:a16="http://schemas.microsoft.com/office/drawing/2014/main" id="{28A7CF10-5343-4EC6-AC9A-F250B82700A2}"/>
              </a:ext>
            </a:extLst>
          </p:cNvPr>
          <p:cNvSpPr txBox="1">
            <a:spLocks noChangeArrowheads="1"/>
          </p:cNvSpPr>
          <p:nvPr/>
        </p:nvSpPr>
        <p:spPr bwMode="auto">
          <a:xfrm>
            <a:off x="9144000" y="6383693"/>
            <a:ext cx="2952083" cy="33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60" tIns="45483" rIns="90960" bIns="45483">
            <a:spAutoFit/>
          </a:bodyPr>
          <a:lstStyle>
            <a:lvl1pPr eaLnBrk="0" hangingPunct="0">
              <a:defRPr sz="3600" b="1">
                <a:solidFill>
                  <a:schemeClr val="tx1"/>
                </a:solidFill>
                <a:latin typeface="Arial" charset="0"/>
              </a:defRPr>
            </a:lvl1pPr>
            <a:lvl2pPr marL="742950" indent="-285750" eaLnBrk="0" hangingPunct="0">
              <a:defRPr sz="3600" b="1">
                <a:solidFill>
                  <a:schemeClr val="tx1"/>
                </a:solidFill>
                <a:latin typeface="Arial" charset="0"/>
              </a:defRPr>
            </a:lvl2pPr>
            <a:lvl3pPr marL="1143000" indent="-228600" eaLnBrk="0" hangingPunct="0">
              <a:defRPr sz="3600" b="1">
                <a:solidFill>
                  <a:schemeClr val="tx1"/>
                </a:solidFill>
                <a:latin typeface="Arial" charset="0"/>
              </a:defRPr>
            </a:lvl3pPr>
            <a:lvl4pPr marL="1600200" indent="-228600" eaLnBrk="0" hangingPunct="0">
              <a:defRPr sz="3600" b="1">
                <a:solidFill>
                  <a:schemeClr val="tx1"/>
                </a:solidFill>
                <a:latin typeface="Arial" charset="0"/>
              </a:defRPr>
            </a:lvl4pPr>
            <a:lvl5pPr marL="2057400" indent="-228600" eaLnBrk="0" hangingPunct="0">
              <a:defRPr sz="3600" b="1">
                <a:solidFill>
                  <a:schemeClr val="tx1"/>
                </a:solidFill>
                <a:latin typeface="Arial" charset="0"/>
              </a:defRPr>
            </a:lvl5pPr>
            <a:lvl6pPr marL="2514600" indent="-228600" algn="ctr" eaLnBrk="0" fontAlgn="base" hangingPunct="0">
              <a:spcBef>
                <a:spcPct val="0"/>
              </a:spcBef>
              <a:spcAft>
                <a:spcPct val="0"/>
              </a:spcAft>
              <a:defRPr sz="3600" b="1">
                <a:solidFill>
                  <a:schemeClr val="tx1"/>
                </a:solidFill>
                <a:latin typeface="Arial" charset="0"/>
              </a:defRPr>
            </a:lvl6pPr>
            <a:lvl7pPr marL="2971800" indent="-228600" algn="ctr" eaLnBrk="0" fontAlgn="base" hangingPunct="0">
              <a:spcBef>
                <a:spcPct val="0"/>
              </a:spcBef>
              <a:spcAft>
                <a:spcPct val="0"/>
              </a:spcAft>
              <a:defRPr sz="3600" b="1">
                <a:solidFill>
                  <a:schemeClr val="tx1"/>
                </a:solidFill>
                <a:latin typeface="Arial" charset="0"/>
              </a:defRPr>
            </a:lvl7pPr>
            <a:lvl8pPr marL="3429000" indent="-228600" algn="ctr" eaLnBrk="0" fontAlgn="base" hangingPunct="0">
              <a:spcBef>
                <a:spcPct val="0"/>
              </a:spcBef>
              <a:spcAft>
                <a:spcPct val="0"/>
              </a:spcAft>
              <a:defRPr sz="3600" b="1">
                <a:solidFill>
                  <a:schemeClr val="tx1"/>
                </a:solidFill>
                <a:latin typeface="Arial" charset="0"/>
              </a:defRPr>
            </a:lvl8pPr>
            <a:lvl9pPr marL="3886200" indent="-228600" algn="ctr" eaLnBrk="0" fontAlgn="base" hangingPunct="0">
              <a:spcBef>
                <a:spcPct val="0"/>
              </a:spcBef>
              <a:spcAft>
                <a:spcPct val="0"/>
              </a:spcAft>
              <a:defRPr sz="3600" b="1">
                <a:solidFill>
                  <a:schemeClr val="tx1"/>
                </a:solidFill>
                <a:latin typeface="Arial" charset="0"/>
              </a:defRPr>
            </a:lvl9pPr>
          </a:lstStyle>
          <a:p>
            <a:pPr algn="ctr" defTabSz="914377" eaLnBrk="1" fontAlgn="base" hangingPunct="1">
              <a:spcBef>
                <a:spcPct val="0"/>
              </a:spcBef>
              <a:spcAft>
                <a:spcPct val="0"/>
              </a:spcAft>
              <a:defRPr/>
            </a:pPr>
            <a:r>
              <a:rPr lang="en-US" sz="800" i="1" dirty="0" err="1">
                <a:solidFill>
                  <a:srgbClr val="000000"/>
                </a:solidFill>
              </a:rPr>
              <a:t>NJCRC</a:t>
            </a:r>
            <a:r>
              <a:rPr lang="en-US" sz="800" i="1" dirty="0">
                <a:solidFill>
                  <a:srgbClr val="000000"/>
                </a:solidFill>
              </a:rPr>
              <a:t>-NJDEP Coastal &amp; Climate Resilience Conference</a:t>
            </a:r>
          </a:p>
          <a:p>
            <a:pPr algn="ctr" defTabSz="914377" eaLnBrk="1" fontAlgn="base" hangingPunct="1">
              <a:spcBef>
                <a:spcPct val="0"/>
              </a:spcBef>
              <a:spcAft>
                <a:spcPct val="0"/>
              </a:spcAft>
              <a:defRPr/>
            </a:pPr>
            <a:r>
              <a:rPr lang="en-US" sz="800" i="1" dirty="0">
                <a:solidFill>
                  <a:srgbClr val="000000"/>
                </a:solidFill>
              </a:rPr>
              <a:t>Galloway, NJ March 9-11, 2026</a:t>
            </a:r>
          </a:p>
        </p:txBody>
      </p:sp>
      <p:sp>
        <p:nvSpPr>
          <p:cNvPr id="5" name="TextBox 4">
            <a:extLst>
              <a:ext uri="{FF2B5EF4-FFF2-40B4-BE49-F238E27FC236}">
                <a16:creationId xmlns:a16="http://schemas.microsoft.com/office/drawing/2014/main" id="{77B18C04-0893-ADED-8B43-7EA0CA024BC1}"/>
              </a:ext>
            </a:extLst>
          </p:cNvPr>
          <p:cNvSpPr txBox="1"/>
          <p:nvPr/>
        </p:nvSpPr>
        <p:spPr>
          <a:xfrm>
            <a:off x="1537772" y="6291099"/>
            <a:ext cx="1973617" cy="215444"/>
          </a:xfrm>
          <a:prstGeom prst="rect">
            <a:avLst/>
          </a:prstGeom>
          <a:noFill/>
        </p:spPr>
        <p:txBody>
          <a:bodyPr wrap="none" rtlCol="0">
            <a:spAutoFit/>
          </a:bodyPr>
          <a:lstStyle/>
          <a:p>
            <a:r>
              <a:rPr lang="en-US" sz="800" dirty="0">
                <a:solidFill>
                  <a:schemeClr val="bg1">
                    <a:lumMod val="50000"/>
                  </a:schemeClr>
                </a:solidFill>
              </a:rPr>
              <a:t>Photo courtesy T. Kingston 11/29/2020</a:t>
            </a:r>
          </a:p>
        </p:txBody>
      </p:sp>
      <p:sp>
        <p:nvSpPr>
          <p:cNvPr id="8" name="TextBox 7">
            <a:extLst>
              <a:ext uri="{FF2B5EF4-FFF2-40B4-BE49-F238E27FC236}">
                <a16:creationId xmlns:a16="http://schemas.microsoft.com/office/drawing/2014/main" id="{6744D832-2913-228F-A0FD-C2F67BBF97A6}"/>
              </a:ext>
            </a:extLst>
          </p:cNvPr>
          <p:cNvSpPr txBox="1"/>
          <p:nvPr/>
        </p:nvSpPr>
        <p:spPr>
          <a:xfrm>
            <a:off x="9753186" y="6126327"/>
            <a:ext cx="2092239" cy="215444"/>
          </a:xfrm>
          <a:prstGeom prst="rect">
            <a:avLst/>
          </a:prstGeom>
          <a:noFill/>
        </p:spPr>
        <p:txBody>
          <a:bodyPr wrap="none" rtlCol="0">
            <a:spAutoFit/>
          </a:bodyPr>
          <a:lstStyle/>
          <a:p>
            <a:r>
              <a:rPr lang="en-US" sz="800" dirty="0">
                <a:solidFill>
                  <a:schemeClr val="tx1">
                    <a:lumMod val="75000"/>
                    <a:lumOff val="25000"/>
                  </a:schemeClr>
                </a:solidFill>
              </a:rPr>
              <a:t>Photo courtesy T. Kingston April 24, 2025</a:t>
            </a:r>
          </a:p>
        </p:txBody>
      </p:sp>
    </p:spTree>
    <p:extLst>
      <p:ext uri="{BB962C8B-B14F-4D97-AF65-F5344CB8AC3E}">
        <p14:creationId xmlns:p14="http://schemas.microsoft.com/office/powerpoint/2010/main" val="29912871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E5D27-BABE-7EBB-D9E8-55A5281BE32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DC4E4D6-CE24-9436-94C0-501048BE039A}"/>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 y="661772"/>
            <a:ext cx="4648200" cy="6167541"/>
          </a:xfrm>
          <a:prstGeom prst="rect">
            <a:avLst/>
          </a:prstGeom>
        </p:spPr>
      </p:pic>
      <p:sp>
        <p:nvSpPr>
          <p:cNvPr id="8" name="TextBox 7">
            <a:extLst>
              <a:ext uri="{FF2B5EF4-FFF2-40B4-BE49-F238E27FC236}">
                <a16:creationId xmlns:a16="http://schemas.microsoft.com/office/drawing/2014/main" id="{F6DABEAE-84E0-8118-2858-4ADD9CA275F6}"/>
              </a:ext>
            </a:extLst>
          </p:cNvPr>
          <p:cNvSpPr txBox="1"/>
          <p:nvPr/>
        </p:nvSpPr>
        <p:spPr>
          <a:xfrm>
            <a:off x="924261" y="6005959"/>
            <a:ext cx="1154483" cy="276999"/>
          </a:xfrm>
          <a:prstGeom prst="rect">
            <a:avLst/>
          </a:prstGeom>
          <a:noFill/>
        </p:spPr>
        <p:txBody>
          <a:bodyPr wrap="none" rtlCol="0">
            <a:spAutoFit/>
          </a:bodyPr>
          <a:lstStyle/>
          <a:p>
            <a:r>
              <a:rPr lang="en-US" sz="1200" b="1" i="1" dirty="0">
                <a:solidFill>
                  <a:srgbClr val="0062AC"/>
                </a:solidFill>
                <a:latin typeface="Times New Roman" panose="02020603050405020304" pitchFamily="18" charset="0"/>
                <a:ea typeface="Cambria" panose="02040503050406030204" pitchFamily="18" charset="0"/>
                <a:cs typeface="Times New Roman" panose="02020603050405020304" pitchFamily="18" charset="0"/>
              </a:rPr>
              <a:t>Little Egg Inlet</a:t>
            </a:r>
          </a:p>
        </p:txBody>
      </p:sp>
      <p:sp>
        <p:nvSpPr>
          <p:cNvPr id="10" name="TextBox 9">
            <a:extLst>
              <a:ext uri="{FF2B5EF4-FFF2-40B4-BE49-F238E27FC236}">
                <a16:creationId xmlns:a16="http://schemas.microsoft.com/office/drawing/2014/main" id="{6FA70D96-0D05-714E-2975-622A251EC5D7}"/>
              </a:ext>
            </a:extLst>
          </p:cNvPr>
          <p:cNvSpPr txBox="1"/>
          <p:nvPr/>
        </p:nvSpPr>
        <p:spPr>
          <a:xfrm>
            <a:off x="4114801" y="575042"/>
            <a:ext cx="8044926" cy="6186309"/>
          </a:xfrm>
          <a:prstGeom prst="rect">
            <a:avLst/>
          </a:prstGeom>
          <a:solidFill>
            <a:srgbClr val="D1E1F3"/>
          </a:solidFill>
        </p:spPr>
        <p:txBody>
          <a:bodyPr wrap="square" rtlCol="0">
            <a:spAutoFit/>
          </a:bodyPr>
          <a:lstStyle/>
          <a:p>
            <a:pPr marL="342900" indent="-342900">
              <a:buFont typeface="Arial" panose="020B0604020202020204" pitchFamily="34" charset="0"/>
              <a:buChar char="•"/>
            </a:pPr>
            <a:r>
              <a:rPr lang="en-US" sz="2000" b="1" dirty="0" err="1">
                <a:solidFill>
                  <a:srgbClr val="002060"/>
                </a:solidFill>
              </a:rPr>
              <a:t>NJCCRC</a:t>
            </a:r>
            <a:endParaRPr lang="en-US" sz="2000" b="1" dirty="0">
              <a:solidFill>
                <a:srgbClr val="002060"/>
              </a:solidFill>
            </a:endParaRPr>
          </a:p>
          <a:p>
            <a:r>
              <a:rPr lang="en-US" sz="1600" b="1" dirty="0">
                <a:solidFill>
                  <a:srgbClr val="002060"/>
                </a:solidFill>
              </a:rPr>
              <a:t>2023 Little Egg Harbor/Holgate echosounder, Little Egg Inlet hydrographic pilot study, sediment transport white paper</a:t>
            </a:r>
          </a:p>
          <a:p>
            <a:endParaRPr lang="en-US" sz="1200" b="1" dirty="0">
              <a:solidFill>
                <a:srgbClr val="002060"/>
              </a:solidFill>
            </a:endParaRPr>
          </a:p>
          <a:p>
            <a:pPr marL="342900" indent="-342900">
              <a:buFont typeface="Arial" panose="020B0604020202020204" pitchFamily="34" charset="0"/>
              <a:buChar char="•"/>
            </a:pPr>
            <a:r>
              <a:rPr lang="en-US" sz="2000" b="1" dirty="0">
                <a:solidFill>
                  <a:srgbClr val="002060"/>
                </a:solidFill>
              </a:rPr>
              <a:t>Long Beach Township, Monmouth University UCI, New Jersey Bay Islands Initiative</a:t>
            </a:r>
          </a:p>
          <a:p>
            <a:r>
              <a:rPr lang="en-US" sz="1600" b="1" dirty="0">
                <a:solidFill>
                  <a:srgbClr val="002060"/>
                </a:solidFill>
              </a:rPr>
              <a:t>2023-2025 wave, current, water quality, topo/bathy studies at High Bar Islands, West Marshelder Island, and Clam Cove (bay island restoration)</a:t>
            </a:r>
          </a:p>
          <a:p>
            <a:endParaRPr lang="en-US" sz="1200" b="1" dirty="0">
              <a:solidFill>
                <a:srgbClr val="002060"/>
              </a:solidFill>
            </a:endParaRPr>
          </a:p>
          <a:p>
            <a:pPr marL="342900" indent="-342900">
              <a:buFont typeface="Arial" panose="020B0604020202020204" pitchFamily="34" charset="0"/>
              <a:buChar char="•"/>
            </a:pPr>
            <a:r>
              <a:rPr lang="en-US" sz="2000" b="1" dirty="0" err="1">
                <a:solidFill>
                  <a:srgbClr val="002060"/>
                </a:solidFill>
              </a:rPr>
              <a:t>USCRP</a:t>
            </a:r>
            <a:r>
              <a:rPr lang="en-US" sz="2000" b="1" dirty="0">
                <a:solidFill>
                  <a:srgbClr val="002060"/>
                </a:solidFill>
              </a:rPr>
              <a:t>/</a:t>
            </a:r>
            <a:r>
              <a:rPr lang="en-US" sz="2000" b="1" dirty="0" err="1">
                <a:solidFill>
                  <a:srgbClr val="002060"/>
                </a:solidFill>
              </a:rPr>
              <a:t>NJSGC</a:t>
            </a:r>
            <a:r>
              <a:rPr lang="en-US" sz="2000" b="1" dirty="0">
                <a:solidFill>
                  <a:srgbClr val="002060"/>
                </a:solidFill>
              </a:rPr>
              <a:t>/Monmouth UCI/US Naval Academy</a:t>
            </a:r>
          </a:p>
          <a:p>
            <a:r>
              <a:rPr lang="en-US" sz="1600" b="1" dirty="0">
                <a:solidFill>
                  <a:srgbClr val="002060"/>
                </a:solidFill>
              </a:rPr>
              <a:t>2024-2025 Little Egg Inlet drifter/</a:t>
            </a:r>
            <a:r>
              <a:rPr lang="en-US" sz="1600" b="1" dirty="0" err="1">
                <a:solidFill>
                  <a:srgbClr val="002060"/>
                </a:solidFill>
              </a:rPr>
              <a:t>ADCP</a:t>
            </a:r>
            <a:r>
              <a:rPr lang="en-US" sz="1600" b="1" dirty="0">
                <a:solidFill>
                  <a:srgbClr val="002060"/>
                </a:solidFill>
              </a:rPr>
              <a:t> waves &amp; currents/suspended sediment/ hydro-morphological modeling/TAC, student, &amp; stakeholder engagement</a:t>
            </a:r>
          </a:p>
          <a:p>
            <a:endParaRPr lang="en-US" sz="1200" b="1" dirty="0">
              <a:solidFill>
                <a:srgbClr val="002060"/>
              </a:solidFill>
            </a:endParaRPr>
          </a:p>
          <a:p>
            <a:pPr marL="342900" indent="-342900">
              <a:buFont typeface="Arial" panose="020B0604020202020204" pitchFamily="34" charset="0"/>
              <a:buChar char="•"/>
            </a:pPr>
            <a:r>
              <a:rPr lang="en-US" sz="2000" b="1" dirty="0">
                <a:solidFill>
                  <a:srgbClr val="002060"/>
                </a:solidFill>
              </a:rPr>
              <a:t>NJDOT-OMR/The Nature Conservancy/Monmouth UCI</a:t>
            </a:r>
          </a:p>
          <a:p>
            <a:r>
              <a:rPr lang="en-US" sz="1600" b="1" dirty="0">
                <a:solidFill>
                  <a:srgbClr val="002060"/>
                </a:solidFill>
              </a:rPr>
              <a:t>2023-2025 NJ Atlantic Back Bays Regional Sediment Framework/Sediment Quantity &amp; Dynamics</a:t>
            </a:r>
          </a:p>
          <a:p>
            <a:endParaRPr lang="en-US" sz="1200" b="1" dirty="0">
              <a:solidFill>
                <a:srgbClr val="002060"/>
              </a:solidFill>
            </a:endParaRPr>
          </a:p>
          <a:p>
            <a:pPr marL="342900" indent="-342900">
              <a:buFont typeface="Arial" panose="020B0604020202020204" pitchFamily="34" charset="0"/>
              <a:buChar char="•"/>
            </a:pPr>
            <a:r>
              <a:rPr lang="en-US" sz="2000" b="1" dirty="0">
                <a:solidFill>
                  <a:srgbClr val="002060"/>
                </a:solidFill>
              </a:rPr>
              <a:t>TNC/Partnership Delaware Estuary/Monmouth UCI/Stevens</a:t>
            </a:r>
          </a:p>
          <a:p>
            <a:r>
              <a:rPr lang="en-US" sz="1600" b="1" dirty="0">
                <a:solidFill>
                  <a:srgbClr val="002060"/>
                </a:solidFill>
              </a:rPr>
              <a:t>2024-2026 wave, current, water quality, topo/bathy studies at 5 marshes (establish pipeline for marsh restoration) </a:t>
            </a:r>
          </a:p>
          <a:p>
            <a:endParaRPr lang="en-US" sz="1200" b="1" dirty="0">
              <a:solidFill>
                <a:srgbClr val="002060"/>
              </a:solidFill>
            </a:endParaRPr>
          </a:p>
          <a:p>
            <a:pPr marL="342900" indent="-342900">
              <a:buFont typeface="Arial" panose="020B0604020202020204" pitchFamily="34" charset="0"/>
              <a:buChar char="•"/>
            </a:pPr>
            <a:r>
              <a:rPr lang="en-US" sz="2000" b="1" dirty="0">
                <a:solidFill>
                  <a:srgbClr val="002060"/>
                </a:solidFill>
              </a:rPr>
              <a:t>NJDEP Div Science &amp; Research/Rutgers </a:t>
            </a:r>
            <a:r>
              <a:rPr lang="en-US" sz="2000" b="1" dirty="0" err="1">
                <a:solidFill>
                  <a:srgbClr val="002060"/>
                </a:solidFill>
              </a:rPr>
              <a:t>CRSSA</a:t>
            </a:r>
            <a:r>
              <a:rPr lang="en-US" sz="2000" b="1" dirty="0">
                <a:solidFill>
                  <a:srgbClr val="002060"/>
                </a:solidFill>
              </a:rPr>
              <a:t>/Monmouth UCI</a:t>
            </a:r>
          </a:p>
          <a:p>
            <a:r>
              <a:rPr lang="en-US" sz="1600" b="1" dirty="0">
                <a:solidFill>
                  <a:srgbClr val="002060"/>
                </a:solidFill>
              </a:rPr>
              <a:t>2023-2026 development of Marsh Futures sediment data layer</a:t>
            </a:r>
          </a:p>
        </p:txBody>
      </p:sp>
      <p:sp>
        <p:nvSpPr>
          <p:cNvPr id="3" name="Rectangle 6">
            <a:extLst>
              <a:ext uri="{FF2B5EF4-FFF2-40B4-BE49-F238E27FC236}">
                <a16:creationId xmlns:a16="http://schemas.microsoft.com/office/drawing/2014/main" id="{62D82AF0-000F-85D9-E379-3E65B16F4AD5}"/>
              </a:ext>
            </a:extLst>
          </p:cNvPr>
          <p:cNvSpPr>
            <a:spLocks noChangeArrowheads="1"/>
          </p:cNvSpPr>
          <p:nvPr/>
        </p:nvSpPr>
        <p:spPr bwMode="auto">
          <a:xfrm>
            <a:off x="-76200" y="43030"/>
            <a:ext cx="1226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0" tIns="45483" rIns="90960" bIns="45483" anchor="ctr"/>
          <a:lstStyle/>
          <a:p>
            <a:pPr algn="ctr" defTabSz="909603" fontAlgn="base">
              <a:spcBef>
                <a:spcPct val="0"/>
              </a:spcBef>
              <a:spcAft>
                <a:spcPct val="0"/>
              </a:spcAft>
              <a:defRPr/>
            </a:pPr>
            <a:r>
              <a:rPr lang="en-US" sz="3600" b="1" dirty="0">
                <a:solidFill>
                  <a:srgbClr val="FF0000"/>
                </a:solidFill>
                <a:latin typeface="Cambria" panose="02040503050406030204" pitchFamily="18" charset="0"/>
                <a:ea typeface="Cambria" panose="02040503050406030204" pitchFamily="18" charset="0"/>
              </a:rPr>
              <a:t>LEVERAGING FUNDS/CRC PARTNERSHIPS/PROJECTS</a:t>
            </a:r>
          </a:p>
        </p:txBody>
      </p:sp>
      <p:pic>
        <p:nvPicPr>
          <p:cNvPr id="4" name="Picture 3">
            <a:extLst>
              <a:ext uri="{FF2B5EF4-FFF2-40B4-BE49-F238E27FC236}">
                <a16:creationId xmlns:a16="http://schemas.microsoft.com/office/drawing/2014/main" id="{AE27E40F-26EC-30B9-7816-54D494A025C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75042"/>
            <a:ext cx="1084011" cy="1634758"/>
          </a:xfrm>
          <a:prstGeom prst="rect">
            <a:avLst/>
          </a:prstGeom>
        </p:spPr>
      </p:pic>
      <p:sp>
        <p:nvSpPr>
          <p:cNvPr id="5" name="Star: 5 Points 4">
            <a:extLst>
              <a:ext uri="{FF2B5EF4-FFF2-40B4-BE49-F238E27FC236}">
                <a16:creationId xmlns:a16="http://schemas.microsoft.com/office/drawing/2014/main" id="{A4AF5107-6153-47CF-0BFA-0BEBCE0C2994}"/>
              </a:ext>
            </a:extLst>
          </p:cNvPr>
          <p:cNvSpPr/>
          <p:nvPr/>
        </p:nvSpPr>
        <p:spPr>
          <a:xfrm>
            <a:off x="762000" y="1676400"/>
            <a:ext cx="152400" cy="152400"/>
          </a:xfrm>
          <a:prstGeom prst="star5">
            <a:avLst/>
          </a:prstGeom>
          <a:solidFill>
            <a:srgbClr val="FF0000"/>
          </a:solidFill>
          <a:ln>
            <a:solidFill>
              <a:srgbClr val="E6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srgbClr val="FFFFFF"/>
              </a:solidFill>
              <a:latin typeface="Arial"/>
            </a:endParaRPr>
          </a:p>
        </p:txBody>
      </p:sp>
      <p:sp>
        <p:nvSpPr>
          <p:cNvPr id="13" name="TextBox 12">
            <a:extLst>
              <a:ext uri="{FF2B5EF4-FFF2-40B4-BE49-F238E27FC236}">
                <a16:creationId xmlns:a16="http://schemas.microsoft.com/office/drawing/2014/main" id="{04A1DA7D-C24E-4881-1CAF-AF1474D00296}"/>
              </a:ext>
            </a:extLst>
          </p:cNvPr>
          <p:cNvSpPr txBox="1"/>
          <p:nvPr/>
        </p:nvSpPr>
        <p:spPr>
          <a:xfrm>
            <a:off x="2674192" y="911200"/>
            <a:ext cx="1112805" cy="276999"/>
          </a:xfrm>
          <a:prstGeom prst="rect">
            <a:avLst/>
          </a:prstGeom>
          <a:noFill/>
        </p:spPr>
        <p:txBody>
          <a:bodyPr wrap="none" rtlCol="0">
            <a:spAutoFit/>
          </a:bodyPr>
          <a:lstStyle/>
          <a:p>
            <a:r>
              <a:rPr lang="en-US" sz="1200" b="1" i="1" dirty="0">
                <a:solidFill>
                  <a:srgbClr val="0062AC"/>
                </a:solidFill>
                <a:latin typeface="Times New Roman" panose="02020603050405020304" pitchFamily="18" charset="0"/>
                <a:ea typeface="Cambria" panose="02040503050406030204" pitchFamily="18" charset="0"/>
                <a:cs typeface="Times New Roman" panose="02020603050405020304" pitchFamily="18" charset="0"/>
              </a:rPr>
              <a:t>Barnegat Inlet</a:t>
            </a:r>
          </a:p>
        </p:txBody>
      </p:sp>
      <p:sp>
        <p:nvSpPr>
          <p:cNvPr id="14" name="Rectangle 13">
            <a:extLst>
              <a:ext uri="{FF2B5EF4-FFF2-40B4-BE49-F238E27FC236}">
                <a16:creationId xmlns:a16="http://schemas.microsoft.com/office/drawing/2014/main" id="{F651F626-B74C-4D85-8900-1D40AAA25830}"/>
              </a:ext>
            </a:extLst>
          </p:cNvPr>
          <p:cNvSpPr/>
          <p:nvPr/>
        </p:nvSpPr>
        <p:spPr>
          <a:xfrm>
            <a:off x="3764282" y="1844040"/>
            <a:ext cx="304799" cy="228600"/>
          </a:xfrm>
          <a:prstGeom prst="rect">
            <a:avLst/>
          </a:prstGeom>
          <a:solidFill>
            <a:srgbClr val="D1E1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2604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1032-AD15-7E15-8BB6-94AAA9B4584B}"/>
              </a:ext>
            </a:extLst>
          </p:cNvPr>
          <p:cNvSpPr>
            <a:spLocks noGrp="1"/>
          </p:cNvSpPr>
          <p:nvPr>
            <p:ph type="ctrTitle"/>
          </p:nvPr>
        </p:nvSpPr>
        <p:spPr>
          <a:xfrm>
            <a:off x="6324602" y="2379876"/>
            <a:ext cx="5206015" cy="2061531"/>
          </a:xfrm>
        </p:spPr>
        <p:txBody>
          <a:bodyPr>
            <a:noAutofit/>
          </a:bodyPr>
          <a:lstStyle/>
          <a:p>
            <a:r>
              <a:rPr lang="en-US" sz="3200" dirty="0"/>
              <a:t>New Collaborations and Modeling Tools to Help Predict Bay Flooding and </a:t>
            </a:r>
            <a:br>
              <a:rPr lang="en-US" sz="3200" dirty="0"/>
            </a:br>
            <a:r>
              <a:rPr lang="en-US" sz="3200" dirty="0"/>
              <a:t>Other Processes</a:t>
            </a:r>
          </a:p>
        </p:txBody>
      </p:sp>
      <p:sp>
        <p:nvSpPr>
          <p:cNvPr id="3" name="Subtitle 2">
            <a:extLst>
              <a:ext uri="{FF2B5EF4-FFF2-40B4-BE49-F238E27FC236}">
                <a16:creationId xmlns:a16="http://schemas.microsoft.com/office/drawing/2014/main" id="{6CA6F7E3-D981-9517-1FE3-EBDA15DB7E85}"/>
              </a:ext>
            </a:extLst>
          </p:cNvPr>
          <p:cNvSpPr>
            <a:spLocks noGrp="1"/>
          </p:cNvSpPr>
          <p:nvPr>
            <p:ph type="subTitle" idx="1"/>
          </p:nvPr>
        </p:nvSpPr>
        <p:spPr>
          <a:xfrm>
            <a:off x="6616701" y="4880538"/>
            <a:ext cx="4913915" cy="934635"/>
          </a:xfrm>
        </p:spPr>
        <p:txBody>
          <a:bodyPr>
            <a:normAutofit/>
          </a:bodyPr>
          <a:lstStyle/>
          <a:p>
            <a:r>
              <a:rPr lang="en-US" sz="1600" i="1" dirty="0"/>
              <a:t>Philip Orton</a:t>
            </a:r>
          </a:p>
          <a:p>
            <a:r>
              <a:rPr lang="en-US" sz="1600" i="1" dirty="0"/>
              <a:t>porton@stevens.edu</a:t>
            </a:r>
          </a:p>
        </p:txBody>
      </p:sp>
      <p:sp>
        <p:nvSpPr>
          <p:cNvPr id="4" name="Subtitle 2">
            <a:extLst>
              <a:ext uri="{FF2B5EF4-FFF2-40B4-BE49-F238E27FC236}">
                <a16:creationId xmlns:a16="http://schemas.microsoft.com/office/drawing/2014/main" id="{9B93AF1C-9373-AEEE-15C0-8A5B3A7F8C3B}"/>
              </a:ext>
            </a:extLst>
          </p:cNvPr>
          <p:cNvSpPr txBox="1">
            <a:spLocks/>
          </p:cNvSpPr>
          <p:nvPr/>
        </p:nvSpPr>
        <p:spPr>
          <a:xfrm>
            <a:off x="6575669" y="5868208"/>
            <a:ext cx="4913915" cy="934635"/>
          </a:xfrm>
          <a:prstGeom prst="rect">
            <a:avLst/>
          </a:prstGeom>
        </p:spPr>
        <p:txBody>
          <a:bodyPr vert="horz" lIns="91440" tIns="45720" rIns="91440" bIns="45720" rtlCol="0">
            <a:normAutofit/>
          </a:bodyPr>
          <a:lstStyle>
            <a:lvl1pPr marL="0" indent="0" algn="r" defTabSz="914354" rtl="0" eaLnBrk="1" latinLnBrk="0" hangingPunct="1">
              <a:lnSpc>
                <a:spcPct val="90000"/>
              </a:lnSpc>
              <a:spcBef>
                <a:spcPts val="1000"/>
              </a:spcBef>
              <a:buClr>
                <a:schemeClr val="accent4"/>
              </a:buClr>
              <a:buFont typeface="Wingdings" pitchFamily="2" charset="2"/>
              <a:buNone/>
              <a:defRPr sz="2000" b="0" i="0" kern="1200">
                <a:solidFill>
                  <a:schemeClr val="bg1"/>
                </a:solidFill>
                <a:latin typeface="IBM Plex Sans" panose="020B0503050203000203" pitchFamily="34" charset="0"/>
                <a:ea typeface="+mn-ea"/>
                <a:cs typeface="+mn-cs"/>
              </a:defRPr>
            </a:lvl1pPr>
            <a:lvl2pPr marL="457178" indent="0" algn="ctr" defTabSz="914354" rtl="0" eaLnBrk="1" latinLnBrk="0" hangingPunct="1">
              <a:lnSpc>
                <a:spcPct val="90000"/>
              </a:lnSpc>
              <a:spcBef>
                <a:spcPts val="500"/>
              </a:spcBef>
              <a:buClr>
                <a:schemeClr val="accent4"/>
              </a:buClr>
              <a:buFont typeface="System Font Regular"/>
              <a:buNone/>
              <a:defRPr sz="2000" b="0" i="0" kern="1200">
                <a:solidFill>
                  <a:schemeClr val="tx1"/>
                </a:solidFill>
                <a:latin typeface="IBM Plex Sans" panose="020B0503050203000203" pitchFamily="34" charset="0"/>
                <a:ea typeface="+mn-ea"/>
                <a:cs typeface="+mn-cs"/>
              </a:defRPr>
            </a:lvl2pPr>
            <a:lvl3pPr marL="914354" indent="0" algn="ctr" defTabSz="914354" rtl="0" eaLnBrk="1" latinLnBrk="0" hangingPunct="1">
              <a:lnSpc>
                <a:spcPct val="90000"/>
              </a:lnSpc>
              <a:spcBef>
                <a:spcPts val="500"/>
              </a:spcBef>
              <a:buClr>
                <a:schemeClr val="accent4"/>
              </a:buClr>
              <a:buFont typeface="System Font Regular"/>
              <a:buNone/>
              <a:defRPr sz="1800" b="0" i="0" kern="1200">
                <a:solidFill>
                  <a:schemeClr val="tx1"/>
                </a:solidFill>
                <a:latin typeface="IBM Plex Sans" panose="020B0503050203000203" pitchFamily="34" charset="0"/>
                <a:ea typeface="+mn-ea"/>
                <a:cs typeface="+mn-cs"/>
              </a:defRPr>
            </a:lvl3pPr>
            <a:lvl4pPr marL="1371532" indent="0" algn="ctr" defTabSz="914354" rtl="0" eaLnBrk="1" latinLnBrk="0" hangingPunct="1">
              <a:lnSpc>
                <a:spcPct val="90000"/>
              </a:lnSpc>
              <a:spcBef>
                <a:spcPts val="500"/>
              </a:spcBef>
              <a:buClr>
                <a:schemeClr val="accent4"/>
              </a:buClr>
              <a:buFont typeface="System Font Regular"/>
              <a:buNone/>
              <a:defRPr sz="1600" b="0" i="0" kern="1200">
                <a:solidFill>
                  <a:schemeClr val="tx1"/>
                </a:solidFill>
                <a:latin typeface="IBM Plex Sans" panose="020B0503050203000203" pitchFamily="34" charset="0"/>
                <a:ea typeface="+mn-ea"/>
                <a:cs typeface="+mn-cs"/>
              </a:defRPr>
            </a:lvl4pPr>
            <a:lvl5pPr marL="1828709" indent="0" algn="ctr" defTabSz="914354" rtl="0" eaLnBrk="1" latinLnBrk="0" hangingPunct="1">
              <a:lnSpc>
                <a:spcPct val="90000"/>
              </a:lnSpc>
              <a:spcBef>
                <a:spcPts val="500"/>
              </a:spcBef>
              <a:buClr>
                <a:schemeClr val="accent4"/>
              </a:buClr>
              <a:buFont typeface="System Font Regular"/>
              <a:buNone/>
              <a:defRPr sz="1600" b="0" i="0" kern="1200">
                <a:solidFill>
                  <a:schemeClr val="tx1"/>
                </a:solidFill>
                <a:latin typeface="IBM Plex Sans" panose="020B0503050203000203" pitchFamily="34" charset="0"/>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r" defTabSz="914354" rtl="0" eaLnBrk="1" fontAlgn="auto" latinLnBrk="0" hangingPunct="1">
              <a:lnSpc>
                <a:spcPct val="90000"/>
              </a:lnSpc>
              <a:spcBef>
                <a:spcPts val="1000"/>
              </a:spcBef>
              <a:spcAft>
                <a:spcPts val="0"/>
              </a:spcAft>
              <a:buClr>
                <a:srgbClr val="E6832E"/>
              </a:buClr>
              <a:buSzTx/>
              <a:buFont typeface="Wingdings" pitchFamily="2" charset="2"/>
              <a:buNone/>
              <a:tabLst/>
              <a:defRPr/>
            </a:pPr>
            <a:r>
              <a:rPr kumimoji="0" lang="en-US" sz="1600" b="0" i="1"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rPr>
              <a:t>Funding from the New Jersey Coastal Resilience Research Consortium</a:t>
            </a:r>
          </a:p>
        </p:txBody>
      </p:sp>
    </p:spTree>
    <p:extLst>
      <p:ext uri="{BB962C8B-B14F-4D97-AF65-F5344CB8AC3E}">
        <p14:creationId xmlns:p14="http://schemas.microsoft.com/office/powerpoint/2010/main" val="3894531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D7A792EA-A09A-15C4-51B9-75BD25D06A57}"/>
              </a:ext>
            </a:extLst>
          </p:cNvPr>
          <p:cNvGrpSpPr/>
          <p:nvPr/>
        </p:nvGrpSpPr>
        <p:grpSpPr>
          <a:xfrm>
            <a:off x="8200240" y="2356081"/>
            <a:ext cx="3991760" cy="4512854"/>
            <a:chOff x="375852" y="304800"/>
            <a:chExt cx="5110548" cy="6503884"/>
          </a:xfrm>
        </p:grpSpPr>
        <p:pic>
          <p:nvPicPr>
            <p:cNvPr id="8" name="Picture 7">
              <a:extLst>
                <a:ext uri="{FF2B5EF4-FFF2-40B4-BE49-F238E27FC236}">
                  <a16:creationId xmlns:a16="http://schemas.microsoft.com/office/drawing/2014/main" id="{E4342635-06F3-E108-E5A9-1C228D36EAE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5852" y="304800"/>
              <a:ext cx="5110548" cy="6503884"/>
            </a:xfrm>
            <a:prstGeom prst="rect">
              <a:avLst/>
            </a:prstGeom>
          </p:spPr>
        </p:pic>
        <p:sp>
          <p:nvSpPr>
            <p:cNvPr id="9" name="TextBox 8">
              <a:extLst>
                <a:ext uri="{FF2B5EF4-FFF2-40B4-BE49-F238E27FC236}">
                  <a16:creationId xmlns:a16="http://schemas.microsoft.com/office/drawing/2014/main" id="{47A8AFE3-3A0F-EB8A-B783-D5D4578865DC}"/>
                </a:ext>
              </a:extLst>
            </p:cNvPr>
            <p:cNvSpPr txBox="1"/>
            <p:nvPr/>
          </p:nvSpPr>
          <p:spPr>
            <a:xfrm>
              <a:off x="2971800" y="3517245"/>
              <a:ext cx="2314071" cy="307777"/>
            </a:xfrm>
            <a:prstGeom prst="rect">
              <a:avLst/>
            </a:prstGeom>
            <a:noFill/>
          </p:spPr>
          <p:txBody>
            <a:bodyPr wrap="square" rtlCol="0">
              <a:spAutoFit/>
            </a:bodyPr>
            <a:lstStyle/>
            <a:p>
              <a:pPr>
                <a:defRPr/>
              </a:pPr>
              <a:r>
                <a:rPr lang="en-US" sz="1400" b="1" i="1" dirty="0">
                  <a:solidFill>
                    <a:srgbClr val="FFFF00"/>
                  </a:solidFill>
                  <a:latin typeface="Times New Roman" panose="02020603050405020304" pitchFamily="18" charset="0"/>
                  <a:cs typeface="Times New Roman" panose="02020603050405020304" pitchFamily="18" charset="0"/>
                </a:rPr>
                <a:t>Little Egg Inlet</a:t>
              </a:r>
            </a:p>
          </p:txBody>
        </p:sp>
        <p:sp>
          <p:nvSpPr>
            <p:cNvPr id="10" name="TextBox 9">
              <a:extLst>
                <a:ext uri="{FF2B5EF4-FFF2-40B4-BE49-F238E27FC236}">
                  <a16:creationId xmlns:a16="http://schemas.microsoft.com/office/drawing/2014/main" id="{C4E0D36E-6878-839E-C740-361CE3824246}"/>
                </a:ext>
              </a:extLst>
            </p:cNvPr>
            <p:cNvSpPr txBox="1"/>
            <p:nvPr/>
          </p:nvSpPr>
          <p:spPr>
            <a:xfrm>
              <a:off x="1705117" y="5162964"/>
              <a:ext cx="2427200" cy="307777"/>
            </a:xfrm>
            <a:prstGeom prst="rect">
              <a:avLst/>
            </a:prstGeom>
            <a:noFill/>
          </p:spPr>
          <p:txBody>
            <a:bodyPr wrap="square" rtlCol="0">
              <a:spAutoFit/>
            </a:bodyPr>
            <a:lstStyle/>
            <a:p>
              <a:pPr>
                <a:defRPr/>
              </a:pPr>
              <a:r>
                <a:rPr lang="en-US" sz="1400" b="1" i="1" dirty="0">
                  <a:solidFill>
                    <a:srgbClr val="FFFF00"/>
                  </a:solidFill>
                  <a:latin typeface="Times New Roman" panose="02020603050405020304" pitchFamily="18" charset="0"/>
                  <a:cs typeface="Times New Roman" panose="02020603050405020304" pitchFamily="18" charset="0"/>
                </a:rPr>
                <a:t>Brigantine Inlet</a:t>
              </a:r>
            </a:p>
          </p:txBody>
        </p:sp>
        <p:sp>
          <p:nvSpPr>
            <p:cNvPr id="3" name="Isosceles Triangle 2">
              <a:extLst>
                <a:ext uri="{FF2B5EF4-FFF2-40B4-BE49-F238E27FC236}">
                  <a16:creationId xmlns:a16="http://schemas.microsoft.com/office/drawing/2014/main" id="{855AD1D3-2D6A-236B-B4F5-3A3E80E0DE74}"/>
                </a:ext>
              </a:extLst>
            </p:cNvPr>
            <p:cNvSpPr/>
            <p:nvPr/>
          </p:nvSpPr>
          <p:spPr>
            <a:xfrm>
              <a:off x="2209800" y="2716112"/>
              <a:ext cx="152400" cy="161925"/>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7D9CA471-361A-015D-80AD-A6884C2F4910}"/>
                </a:ext>
              </a:extLst>
            </p:cNvPr>
            <p:cNvSpPr/>
            <p:nvPr/>
          </p:nvSpPr>
          <p:spPr>
            <a:xfrm>
              <a:off x="1524000" y="5172075"/>
              <a:ext cx="152400" cy="161925"/>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Flowchart: Summing Junction 13">
              <a:extLst>
                <a:ext uri="{FF2B5EF4-FFF2-40B4-BE49-F238E27FC236}">
                  <a16:creationId xmlns:a16="http://schemas.microsoft.com/office/drawing/2014/main" id="{D1B094B0-7A1F-9BC8-75AF-A96FA82B9127}"/>
                </a:ext>
              </a:extLst>
            </p:cNvPr>
            <p:cNvSpPr/>
            <p:nvPr/>
          </p:nvSpPr>
          <p:spPr>
            <a:xfrm>
              <a:off x="2385596" y="3778053"/>
              <a:ext cx="180209" cy="161925"/>
            </a:xfrm>
            <a:prstGeom prst="flowChartSummingJunction">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5" name="Flowchart: Summing Junction 14">
              <a:extLst>
                <a:ext uri="{FF2B5EF4-FFF2-40B4-BE49-F238E27FC236}">
                  <a16:creationId xmlns:a16="http://schemas.microsoft.com/office/drawing/2014/main" id="{C3E7A5A7-E0E0-DE62-3AF5-604FA9B8C57A}"/>
                </a:ext>
              </a:extLst>
            </p:cNvPr>
            <p:cNvSpPr/>
            <p:nvPr/>
          </p:nvSpPr>
          <p:spPr>
            <a:xfrm>
              <a:off x="2562849" y="3803471"/>
              <a:ext cx="180209" cy="161925"/>
            </a:xfrm>
            <a:prstGeom prst="flowChartSummingJunction">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Flowchart: Summing Junction 15">
              <a:extLst>
                <a:ext uri="{FF2B5EF4-FFF2-40B4-BE49-F238E27FC236}">
                  <a16:creationId xmlns:a16="http://schemas.microsoft.com/office/drawing/2014/main" id="{5107AE23-B61A-6F6E-1198-2BC606DB0CB2}"/>
                </a:ext>
              </a:extLst>
            </p:cNvPr>
            <p:cNvSpPr/>
            <p:nvPr/>
          </p:nvSpPr>
          <p:spPr>
            <a:xfrm>
              <a:off x="2439024" y="3941586"/>
              <a:ext cx="180209" cy="161925"/>
            </a:xfrm>
            <a:prstGeom prst="flowChartSummingJunction">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Flowchart: Summing Junction 16">
              <a:extLst>
                <a:ext uri="{FF2B5EF4-FFF2-40B4-BE49-F238E27FC236}">
                  <a16:creationId xmlns:a16="http://schemas.microsoft.com/office/drawing/2014/main" id="{2B5AD0B7-FA95-76D2-EFEF-9F823E91EBCA}"/>
                </a:ext>
              </a:extLst>
            </p:cNvPr>
            <p:cNvSpPr/>
            <p:nvPr/>
          </p:nvSpPr>
          <p:spPr>
            <a:xfrm>
              <a:off x="2490512" y="3187691"/>
              <a:ext cx="180209" cy="161925"/>
            </a:xfrm>
            <a:prstGeom prst="flowChartSummingJunction">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Flowchart: Summing Junction 17">
              <a:extLst>
                <a:ext uri="{FF2B5EF4-FFF2-40B4-BE49-F238E27FC236}">
                  <a16:creationId xmlns:a16="http://schemas.microsoft.com/office/drawing/2014/main" id="{730F8E42-A84E-F3DD-D1A8-6DCADCB031D5}"/>
                </a:ext>
              </a:extLst>
            </p:cNvPr>
            <p:cNvSpPr/>
            <p:nvPr/>
          </p:nvSpPr>
          <p:spPr>
            <a:xfrm>
              <a:off x="2649481" y="3135304"/>
              <a:ext cx="180209" cy="161925"/>
            </a:xfrm>
            <a:prstGeom prst="flowChartSummingJunction">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Flowchart: Summing Junction 18">
              <a:extLst>
                <a:ext uri="{FF2B5EF4-FFF2-40B4-BE49-F238E27FC236}">
                  <a16:creationId xmlns:a16="http://schemas.microsoft.com/office/drawing/2014/main" id="{0B98957C-4F0E-0626-BAC1-252D6E4081EC}"/>
                </a:ext>
              </a:extLst>
            </p:cNvPr>
            <p:cNvSpPr/>
            <p:nvPr/>
          </p:nvSpPr>
          <p:spPr>
            <a:xfrm>
              <a:off x="2511752" y="3025767"/>
              <a:ext cx="180209" cy="161925"/>
            </a:xfrm>
            <a:prstGeom prst="flowChartSummingJunction">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F4004B38-4F69-AA5D-9765-F3FA01802111}"/>
              </a:ext>
            </a:extLst>
          </p:cNvPr>
          <p:cNvGrpSpPr/>
          <p:nvPr/>
        </p:nvGrpSpPr>
        <p:grpSpPr>
          <a:xfrm>
            <a:off x="10116890" y="6187068"/>
            <a:ext cx="1807481" cy="537225"/>
            <a:chOff x="2739585" y="5607546"/>
            <a:chExt cx="2670615" cy="1060763"/>
          </a:xfrm>
        </p:grpSpPr>
        <p:sp>
          <p:nvSpPr>
            <p:cNvPr id="21" name="Rectangle 20">
              <a:extLst>
                <a:ext uri="{FF2B5EF4-FFF2-40B4-BE49-F238E27FC236}">
                  <a16:creationId xmlns:a16="http://schemas.microsoft.com/office/drawing/2014/main" id="{07503D48-BE9C-2042-4BD4-F099D84887B1}"/>
                </a:ext>
              </a:extLst>
            </p:cNvPr>
            <p:cNvSpPr/>
            <p:nvPr/>
          </p:nvSpPr>
          <p:spPr>
            <a:xfrm>
              <a:off x="2739585" y="5607546"/>
              <a:ext cx="2670615" cy="106076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C42FD77C-140A-BE24-AAAF-ED96887BEB7A}"/>
                </a:ext>
              </a:extLst>
            </p:cNvPr>
            <p:cNvSpPr/>
            <p:nvPr/>
          </p:nvSpPr>
          <p:spPr>
            <a:xfrm>
              <a:off x="2801115" y="6316147"/>
              <a:ext cx="152400" cy="161925"/>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BF7BDAE-3A79-7BC4-5F87-86FF6013B3B4}"/>
                </a:ext>
              </a:extLst>
            </p:cNvPr>
            <p:cNvSpPr txBox="1"/>
            <p:nvPr/>
          </p:nvSpPr>
          <p:spPr>
            <a:xfrm>
              <a:off x="2953515" y="6212443"/>
              <a:ext cx="1165255" cy="282173"/>
            </a:xfrm>
            <a:prstGeom prst="rect">
              <a:avLst/>
            </a:prstGeom>
            <a:noFill/>
          </p:spPr>
          <p:txBody>
            <a:bodyPr wrap="none" rtlCol="0">
              <a:spAutoFit/>
            </a:bodyPr>
            <a:lstStyle/>
            <a:p>
              <a:r>
                <a:rPr lang="en-US" sz="1200" dirty="0"/>
                <a:t>Moored ADCP</a:t>
              </a:r>
            </a:p>
          </p:txBody>
        </p:sp>
        <p:sp>
          <p:nvSpPr>
            <p:cNvPr id="12" name="Flowchart: Summing Junction 11">
              <a:extLst>
                <a:ext uri="{FF2B5EF4-FFF2-40B4-BE49-F238E27FC236}">
                  <a16:creationId xmlns:a16="http://schemas.microsoft.com/office/drawing/2014/main" id="{D893678B-1933-96EB-BABE-DAD16B8D5BFD}"/>
                </a:ext>
              </a:extLst>
            </p:cNvPr>
            <p:cNvSpPr/>
            <p:nvPr/>
          </p:nvSpPr>
          <p:spPr>
            <a:xfrm>
              <a:off x="2801115" y="5858947"/>
              <a:ext cx="180209" cy="161925"/>
            </a:xfrm>
            <a:prstGeom prst="flowChartSummingJunction">
              <a:avLst/>
            </a:prstGeom>
            <a:solidFill>
              <a:schemeClr val="accent2">
                <a:lumMod val="40000"/>
                <a:lumOff val="60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4CF6543C-8BA8-6568-BD26-F19782D1F93F}"/>
                </a:ext>
              </a:extLst>
            </p:cNvPr>
            <p:cNvSpPr txBox="1"/>
            <p:nvPr/>
          </p:nvSpPr>
          <p:spPr>
            <a:xfrm>
              <a:off x="3001140" y="5747326"/>
              <a:ext cx="1726755" cy="282173"/>
            </a:xfrm>
            <a:prstGeom prst="rect">
              <a:avLst/>
            </a:prstGeom>
            <a:noFill/>
          </p:spPr>
          <p:txBody>
            <a:bodyPr wrap="none" rtlCol="0">
              <a:spAutoFit/>
            </a:bodyPr>
            <a:lstStyle/>
            <a:p>
              <a:r>
                <a:rPr lang="en-US" sz="1200" dirty="0"/>
                <a:t>Planned drifter release</a:t>
              </a:r>
            </a:p>
          </p:txBody>
        </p:sp>
      </p:grpSp>
      <p:pic>
        <p:nvPicPr>
          <p:cNvPr id="25" name="Picture 24">
            <a:extLst>
              <a:ext uri="{FF2B5EF4-FFF2-40B4-BE49-F238E27FC236}">
                <a16:creationId xmlns:a16="http://schemas.microsoft.com/office/drawing/2014/main" id="{C1ED7287-0E53-9E07-7C4F-7D128DAF7A03}"/>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544622" y="4925680"/>
            <a:ext cx="2643605" cy="1943255"/>
          </a:xfrm>
          <a:prstGeom prst="rect">
            <a:avLst/>
          </a:prstGeom>
        </p:spPr>
      </p:pic>
      <p:sp>
        <p:nvSpPr>
          <p:cNvPr id="5" name="Isosceles Triangle 4">
            <a:extLst>
              <a:ext uri="{FF2B5EF4-FFF2-40B4-BE49-F238E27FC236}">
                <a16:creationId xmlns:a16="http://schemas.microsoft.com/office/drawing/2014/main" id="{8981A475-EAA3-E7D8-5FFE-8864F2969D34}"/>
              </a:ext>
            </a:extLst>
          </p:cNvPr>
          <p:cNvSpPr/>
          <p:nvPr/>
        </p:nvSpPr>
        <p:spPr>
          <a:xfrm flipH="1">
            <a:off x="9820043" y="4283968"/>
            <a:ext cx="154231" cy="142275"/>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9" name="Picture 28" descr="A map of the ocean with a path&#10;&#10;AI-generated content may be incorrect.">
            <a:extLst>
              <a:ext uri="{FF2B5EF4-FFF2-40B4-BE49-F238E27FC236}">
                <a16:creationId xmlns:a16="http://schemas.microsoft.com/office/drawing/2014/main" id="{8B4D95FB-54EE-CD11-1CA1-5313AF388D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95716" y="2033293"/>
            <a:ext cx="3030993" cy="2876248"/>
          </a:xfrm>
          <a:prstGeom prst="rect">
            <a:avLst/>
          </a:prstGeom>
        </p:spPr>
      </p:pic>
      <p:pic>
        <p:nvPicPr>
          <p:cNvPr id="22" name="Picture 21" descr="A diagram of a solar system&#10;&#10;AI-generated content may be incorrect.">
            <a:extLst>
              <a:ext uri="{FF2B5EF4-FFF2-40B4-BE49-F238E27FC236}">
                <a16:creationId xmlns:a16="http://schemas.microsoft.com/office/drawing/2014/main" id="{4DEB14A6-8FCE-B33D-779B-0973AF0481D4}"/>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571964" y="3496314"/>
            <a:ext cx="1962398" cy="2097504"/>
          </a:xfrm>
          <a:prstGeom prst="rect">
            <a:avLst/>
          </a:prstGeom>
        </p:spPr>
      </p:pic>
      <p:sp>
        <p:nvSpPr>
          <p:cNvPr id="20" name="TextBox 19">
            <a:extLst>
              <a:ext uri="{FF2B5EF4-FFF2-40B4-BE49-F238E27FC236}">
                <a16:creationId xmlns:a16="http://schemas.microsoft.com/office/drawing/2014/main" id="{CAD396B6-1E6A-F0E6-B82F-8393049DD285}"/>
              </a:ext>
            </a:extLst>
          </p:cNvPr>
          <p:cNvSpPr txBox="1"/>
          <p:nvPr/>
        </p:nvSpPr>
        <p:spPr>
          <a:xfrm>
            <a:off x="7868444" y="133707"/>
            <a:ext cx="4365235" cy="1938992"/>
          </a:xfrm>
          <a:prstGeom prst="rect">
            <a:avLst/>
          </a:prstGeom>
          <a:solidFill>
            <a:srgbClr val="D1E1F3"/>
          </a:solidFill>
        </p:spPr>
        <p:txBody>
          <a:bodyPr wrap="square" rtlCol="0">
            <a:spAutoFit/>
          </a:bodyPr>
          <a:lstStyle/>
          <a:p>
            <a:r>
              <a:rPr lang="en-US" sz="2000" b="1" dirty="0">
                <a:solidFill>
                  <a:srgbClr val="002060"/>
                </a:solidFill>
              </a:rPr>
              <a:t>Filling Knowledge Gaps </a:t>
            </a:r>
          </a:p>
          <a:p>
            <a:pPr marL="342900" indent="-342900">
              <a:buFont typeface="Arial" panose="020B0604020202020204" pitchFamily="34" charset="0"/>
              <a:buChar char="•"/>
            </a:pPr>
            <a:r>
              <a:rPr lang="en-US" sz="2000" b="1" dirty="0">
                <a:solidFill>
                  <a:srgbClr val="002060"/>
                </a:solidFill>
              </a:rPr>
              <a:t>Surface current patterns</a:t>
            </a:r>
          </a:p>
          <a:p>
            <a:pPr marL="342900" indent="-342900">
              <a:buFont typeface="Arial" panose="020B0604020202020204" pitchFamily="34" charset="0"/>
              <a:buChar char="•"/>
            </a:pPr>
            <a:r>
              <a:rPr lang="en-US" sz="2000" b="1" dirty="0">
                <a:solidFill>
                  <a:srgbClr val="002060"/>
                </a:solidFill>
              </a:rPr>
              <a:t>Sediment &amp; currents through inlets</a:t>
            </a:r>
          </a:p>
          <a:p>
            <a:pPr marL="342900" indent="-342900">
              <a:buFont typeface="Arial" panose="020B0604020202020204" pitchFamily="34" charset="0"/>
              <a:buChar char="•"/>
            </a:pPr>
            <a:r>
              <a:rPr lang="en-US" sz="2000" b="1" dirty="0">
                <a:solidFill>
                  <a:srgbClr val="002060"/>
                </a:solidFill>
              </a:rPr>
              <a:t>Quantify how much is reaching shorelines &amp; habitats</a:t>
            </a:r>
          </a:p>
        </p:txBody>
      </p:sp>
      <p:sp>
        <p:nvSpPr>
          <p:cNvPr id="24" name="Rectangle 6">
            <a:extLst>
              <a:ext uri="{FF2B5EF4-FFF2-40B4-BE49-F238E27FC236}">
                <a16:creationId xmlns:a16="http://schemas.microsoft.com/office/drawing/2014/main" id="{36EB836C-BB47-E172-5641-95B2E81E02A8}"/>
              </a:ext>
            </a:extLst>
          </p:cNvPr>
          <p:cNvSpPr>
            <a:spLocks noChangeArrowheads="1"/>
          </p:cNvSpPr>
          <p:nvPr/>
        </p:nvSpPr>
        <p:spPr bwMode="auto">
          <a:xfrm>
            <a:off x="371492" y="3766760"/>
            <a:ext cx="2664740" cy="155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60" tIns="45483" rIns="90960" bIns="45483" anchor="ctr"/>
          <a:lstStyle/>
          <a:p>
            <a:pPr marL="0" marR="0" lvl="0" indent="0" algn="ctr" defTabSz="909603" rtl="0" eaLnBrk="1" fontAlgn="base" latinLnBrk="0" hangingPunct="1">
              <a:lnSpc>
                <a:spcPct val="100000"/>
              </a:lnSpc>
              <a:spcBef>
                <a:spcPct val="0"/>
              </a:spcBef>
              <a:spcAft>
                <a:spcPct val="0"/>
              </a:spcAft>
              <a:buClrTx/>
              <a:buSzTx/>
              <a:buFontTx/>
              <a:buNone/>
              <a:tabLst/>
              <a:defRPr/>
            </a:pPr>
            <a:r>
              <a:rPr lang="en-US" sz="1600" b="1" dirty="0">
                <a:solidFill>
                  <a:srgbClr val="FF0000"/>
                </a:solidFill>
                <a:latin typeface="Cambria" panose="02040503050406030204" pitchFamily="18" charset="0"/>
                <a:ea typeface="Cambria" panose="02040503050406030204" pitchFamily="18" charset="0"/>
              </a:rPr>
              <a:t>To keep up with sea level and climatic changes.</a:t>
            </a:r>
            <a:endParaRPr kumimoji="0" lang="en-US" sz="1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6" name="Explosion: 14 Points 25">
            <a:extLst>
              <a:ext uri="{FF2B5EF4-FFF2-40B4-BE49-F238E27FC236}">
                <a16:creationId xmlns:a16="http://schemas.microsoft.com/office/drawing/2014/main" id="{1E1847D7-CDFD-896B-667D-1D84A081454C}"/>
              </a:ext>
            </a:extLst>
          </p:cNvPr>
          <p:cNvSpPr/>
          <p:nvPr/>
        </p:nvSpPr>
        <p:spPr>
          <a:xfrm>
            <a:off x="128777" y="30277"/>
            <a:ext cx="4953000" cy="4200620"/>
          </a:xfrm>
          <a:prstGeom prst="irregularSeal2">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909603" fontAlgn="base">
              <a:spcBef>
                <a:spcPct val="0"/>
              </a:spcBef>
              <a:spcAft>
                <a:spcPct val="0"/>
              </a:spcAft>
              <a:defRPr/>
            </a:pPr>
            <a:r>
              <a:rPr lang="en-US" sz="2000" b="1" dirty="0">
                <a:solidFill>
                  <a:srgbClr val="FF0000"/>
                </a:solidFill>
                <a:latin typeface="Cambria" panose="02040503050406030204" pitchFamily="18" charset="0"/>
                <a:ea typeface="Cambria" panose="02040503050406030204" pitchFamily="18" charset="0"/>
              </a:rPr>
              <a:t>OUR OCEAN AND BACK BAY COMMUNITIES AND HABITATS NEED SEDIMENT!</a:t>
            </a:r>
          </a:p>
        </p:txBody>
      </p:sp>
    </p:spTree>
    <p:extLst>
      <p:ext uri="{BB962C8B-B14F-4D97-AF65-F5344CB8AC3E}">
        <p14:creationId xmlns:p14="http://schemas.microsoft.com/office/powerpoint/2010/main" val="3021467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7B67-FEB6-4E15-5CFD-98086B37A86C}"/>
              </a:ext>
            </a:extLst>
          </p:cNvPr>
          <p:cNvSpPr>
            <a:spLocks noGrp="1"/>
          </p:cNvSpPr>
          <p:nvPr>
            <p:ph type="title"/>
          </p:nvPr>
        </p:nvSpPr>
        <p:spPr/>
        <p:txBody>
          <a:bodyPr/>
          <a:lstStyle/>
          <a:p>
            <a:r>
              <a:rPr lang="en-US" dirty="0"/>
              <a:t>Motivation</a:t>
            </a:r>
          </a:p>
        </p:txBody>
      </p:sp>
      <p:sp>
        <p:nvSpPr>
          <p:cNvPr id="4" name="Content Placeholder 3">
            <a:extLst>
              <a:ext uri="{FF2B5EF4-FFF2-40B4-BE49-F238E27FC236}">
                <a16:creationId xmlns:a16="http://schemas.microsoft.com/office/drawing/2014/main" id="{8F65AA2B-F169-F5DF-6ACF-754AD7E8103F}"/>
              </a:ext>
            </a:extLst>
          </p:cNvPr>
          <p:cNvSpPr>
            <a:spLocks noGrp="1"/>
          </p:cNvSpPr>
          <p:nvPr>
            <p:ph idx="1"/>
          </p:nvPr>
        </p:nvSpPr>
        <p:spPr>
          <a:xfrm>
            <a:off x="644771" y="2114950"/>
            <a:ext cx="10709031" cy="3879273"/>
          </a:xfrm>
        </p:spPr>
        <p:txBody>
          <a:bodyPr/>
          <a:lstStyle/>
          <a:p>
            <a:r>
              <a:rPr lang="en-US" dirty="0"/>
              <a:t>Chronic high-tide and rain flooding</a:t>
            </a:r>
          </a:p>
        </p:txBody>
      </p:sp>
      <p:sp>
        <p:nvSpPr>
          <p:cNvPr id="5" name="Slide Number Placeholder 4">
            <a:extLst>
              <a:ext uri="{FF2B5EF4-FFF2-40B4-BE49-F238E27FC236}">
                <a16:creationId xmlns:a16="http://schemas.microsoft.com/office/drawing/2014/main" id="{8A295260-4027-0120-0382-F76677A7F137}"/>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267CD5E-26CF-4249-8540-BB1D07FD4227}" type="slidenum">
              <a:rPr kumimoji="0" lang="en-US" sz="1200" b="1" i="0" u="none" strike="noStrike" kern="1200" cap="none" spc="0" normalizeH="0" baseline="0" noProof="0" smtClean="0">
                <a:ln>
                  <a:noFill/>
                </a:ln>
                <a:solidFill>
                  <a:srgbClr val="A32537"/>
                </a:solidFill>
                <a:effectLst/>
                <a:uLnTx/>
                <a:uFillTx/>
                <a:latin typeface="IBM Plex Sans" panose="020B0503050203000203"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4</a:t>
            </a:fld>
            <a:endParaRPr kumimoji="0" lang="en-US" sz="1200" b="1" i="0" u="none" strike="noStrike" kern="1200" cap="none" spc="0" normalizeH="0" baseline="0" noProof="0">
              <a:ln>
                <a:noFill/>
              </a:ln>
              <a:solidFill>
                <a:srgbClr val="A32537"/>
              </a:solidFill>
              <a:effectLst/>
              <a:uLnTx/>
              <a:uFillTx/>
              <a:latin typeface="IBM Plex Sans" panose="020B0503050203000203" pitchFamily="34" charset="0"/>
              <a:ea typeface="+mn-ea"/>
              <a:cs typeface="+mn-cs"/>
            </a:endParaRPr>
          </a:p>
        </p:txBody>
      </p:sp>
      <p:pic>
        <p:nvPicPr>
          <p:cNvPr id="7" name="Picture 6" descr="A picture containing outdoor, water, sky, plant&#10;&#10;Description automatically generated">
            <a:extLst>
              <a:ext uri="{FF2B5EF4-FFF2-40B4-BE49-F238E27FC236}">
                <a16:creationId xmlns:a16="http://schemas.microsoft.com/office/drawing/2014/main" id="{A297C6F4-C8CC-7161-B305-622E4B4281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86098" y="2088869"/>
            <a:ext cx="3058088" cy="4077451"/>
          </a:xfrm>
          <a:prstGeom prst="rect">
            <a:avLst/>
          </a:prstGeom>
        </p:spPr>
      </p:pic>
      <p:pic>
        <p:nvPicPr>
          <p:cNvPr id="10" name="Picture 9" descr="A picture containing outdoor, sky, tree, cloud&#10;&#10;Description automatically generated">
            <a:extLst>
              <a:ext uri="{FF2B5EF4-FFF2-40B4-BE49-F238E27FC236}">
                <a16:creationId xmlns:a16="http://schemas.microsoft.com/office/drawing/2014/main" id="{7BB5B642-5B7E-01D3-8E75-872CC82316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7785" y="2743034"/>
            <a:ext cx="4564181" cy="3423136"/>
          </a:xfrm>
          <a:prstGeom prst="rect">
            <a:avLst/>
          </a:prstGeom>
        </p:spPr>
      </p:pic>
    </p:spTree>
    <p:extLst>
      <p:ext uri="{BB962C8B-B14F-4D97-AF65-F5344CB8AC3E}">
        <p14:creationId xmlns:p14="http://schemas.microsoft.com/office/powerpoint/2010/main" val="12651136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C6465-1FF7-44DA-B55C-CE89706BB02E}"/>
              </a:ext>
            </a:extLst>
          </p:cNvPr>
          <p:cNvSpPr>
            <a:spLocks noGrp="1"/>
          </p:cNvSpPr>
          <p:nvPr>
            <p:ph type="title"/>
          </p:nvPr>
        </p:nvSpPr>
        <p:spPr/>
        <p:txBody>
          <a:bodyPr>
            <a:normAutofit fontScale="90000"/>
          </a:bodyPr>
          <a:lstStyle/>
          <a:p>
            <a:r>
              <a:rPr lang="en-US" dirty="0"/>
              <a:t>Hurricane Sandy Simulation using ROMS/COAWST</a:t>
            </a:r>
          </a:p>
        </p:txBody>
      </p:sp>
      <p:sp>
        <p:nvSpPr>
          <p:cNvPr id="4" name="Content Placeholder 3">
            <a:extLst>
              <a:ext uri="{FF2B5EF4-FFF2-40B4-BE49-F238E27FC236}">
                <a16:creationId xmlns:a16="http://schemas.microsoft.com/office/drawing/2014/main" id="{50BE0850-6220-FB48-E208-78609AB64F01}"/>
              </a:ext>
            </a:extLst>
          </p:cNvPr>
          <p:cNvSpPr>
            <a:spLocks noGrp="1"/>
          </p:cNvSpPr>
          <p:nvPr>
            <p:ph idx="1"/>
          </p:nvPr>
        </p:nvSpPr>
        <p:spPr>
          <a:xfrm>
            <a:off x="644772" y="1669783"/>
            <a:ext cx="3950378" cy="4412365"/>
          </a:xfrm>
        </p:spPr>
        <p:txBody>
          <a:bodyPr>
            <a:normAutofit/>
          </a:bodyPr>
          <a:lstStyle/>
          <a:p>
            <a:r>
              <a:rPr lang="en-US" dirty="0"/>
              <a:t>COAWST:  </a:t>
            </a:r>
            <a:r>
              <a:rPr lang="en-US" b="1" dirty="0"/>
              <a:t>Coupled Ocean, Atmosphere, Wave and Sediment Transport</a:t>
            </a:r>
            <a:r>
              <a:rPr lang="en-US" dirty="0"/>
              <a:t> modeling framework (Warner et al. 2010) with the widely-used open-source ROMS-3D hydrodynamic model</a:t>
            </a:r>
          </a:p>
          <a:p>
            <a:r>
              <a:rPr lang="en-US" dirty="0"/>
              <a:t>Applications (USGS): Barnegat Bay circulation, flushing, Hurricane Sandy impacts, tidal wetlands and sediment transport (Defne et al. 2016, 2019; Donatelli et al. 2018) </a:t>
            </a:r>
          </a:p>
          <a:p>
            <a:endParaRPr lang="en-US" dirty="0"/>
          </a:p>
        </p:txBody>
      </p:sp>
      <p:sp>
        <p:nvSpPr>
          <p:cNvPr id="5" name="Slide Number Placeholder 4">
            <a:extLst>
              <a:ext uri="{FF2B5EF4-FFF2-40B4-BE49-F238E27FC236}">
                <a16:creationId xmlns:a16="http://schemas.microsoft.com/office/drawing/2014/main" id="{AFEA67D6-8E65-E426-31E5-8E924A77EF0B}"/>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267CD5E-26CF-4249-8540-BB1D07FD4227}" type="slidenum">
              <a:rPr kumimoji="0" lang="en-US" sz="1200" b="1" i="0" u="none" strike="noStrike" kern="1200" cap="none" spc="0" normalizeH="0" baseline="0" noProof="0" smtClean="0">
                <a:ln>
                  <a:noFill/>
                </a:ln>
                <a:solidFill>
                  <a:srgbClr val="A32537"/>
                </a:solidFill>
                <a:effectLst/>
                <a:uLnTx/>
                <a:uFillTx/>
                <a:latin typeface="IBM Plex Sans" panose="020B0503050203000203"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en-US" sz="1200" b="1" i="0" u="none" strike="noStrike" kern="1200" cap="none" spc="0" normalizeH="0" baseline="0" noProof="0">
              <a:ln>
                <a:noFill/>
              </a:ln>
              <a:solidFill>
                <a:srgbClr val="A32537"/>
              </a:solidFill>
              <a:effectLst/>
              <a:uLnTx/>
              <a:uFillTx/>
              <a:latin typeface="IBM Plex Sans" panose="020B0503050203000203" pitchFamily="34" charset="0"/>
              <a:ea typeface="+mn-ea"/>
              <a:cs typeface="+mn-cs"/>
            </a:endParaRPr>
          </a:p>
        </p:txBody>
      </p:sp>
      <p:sp>
        <p:nvSpPr>
          <p:cNvPr id="7" name="TextBox 6">
            <a:extLst>
              <a:ext uri="{FF2B5EF4-FFF2-40B4-BE49-F238E27FC236}">
                <a16:creationId xmlns:a16="http://schemas.microsoft.com/office/drawing/2014/main" id="{0845619A-A0C5-3A1F-7CCA-4F540E596097}"/>
              </a:ext>
            </a:extLst>
          </p:cNvPr>
          <p:cNvSpPr txBox="1"/>
          <p:nvPr/>
        </p:nvSpPr>
        <p:spPr>
          <a:xfrm>
            <a:off x="6494581" y="1959438"/>
            <a:ext cx="89877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wind</a:t>
            </a:r>
          </a:p>
        </p:txBody>
      </p:sp>
      <p:pic>
        <p:nvPicPr>
          <p:cNvPr id="3" name="Picture 2" descr="A map of a coastal area&#10;&#10;Description automatically generated">
            <a:extLst>
              <a:ext uri="{FF2B5EF4-FFF2-40B4-BE49-F238E27FC236}">
                <a16:creationId xmlns:a16="http://schemas.microsoft.com/office/drawing/2014/main" id="{AB06A053-EC54-9F9A-8BFF-0E42DC4926E1}"/>
              </a:ext>
            </a:extLst>
          </p:cNvPr>
          <p:cNvPicPr>
            <a:picLocks noChangeAspect="1"/>
          </p:cNvPicPr>
          <p:nvPr/>
        </p:nvPicPr>
        <p:blipFill>
          <a:blip r:embed="rId2"/>
          <a:stretch>
            <a:fillRect/>
          </a:stretch>
        </p:blipFill>
        <p:spPr>
          <a:xfrm>
            <a:off x="4879728" y="1375652"/>
            <a:ext cx="6667500" cy="5000625"/>
          </a:xfrm>
          <a:prstGeom prst="rect">
            <a:avLst/>
          </a:prstGeom>
        </p:spPr>
      </p:pic>
      <p:sp>
        <p:nvSpPr>
          <p:cNvPr id="8" name="TextBox 7">
            <a:extLst>
              <a:ext uri="{FF2B5EF4-FFF2-40B4-BE49-F238E27FC236}">
                <a16:creationId xmlns:a16="http://schemas.microsoft.com/office/drawing/2014/main" id="{F678210B-DDB7-05AB-B79C-24A3D593977E}"/>
              </a:ext>
            </a:extLst>
          </p:cNvPr>
          <p:cNvSpPr txBox="1"/>
          <p:nvPr/>
        </p:nvSpPr>
        <p:spPr>
          <a:xfrm>
            <a:off x="6494581" y="1959438"/>
            <a:ext cx="89877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wind</a:t>
            </a:r>
          </a:p>
        </p:txBody>
      </p:sp>
      <p:grpSp>
        <p:nvGrpSpPr>
          <p:cNvPr id="9" name="Group 8">
            <a:extLst>
              <a:ext uri="{FF2B5EF4-FFF2-40B4-BE49-F238E27FC236}">
                <a16:creationId xmlns:a16="http://schemas.microsoft.com/office/drawing/2014/main" id="{7884DCA3-7D02-7747-8B46-936A3909A16A}"/>
              </a:ext>
            </a:extLst>
          </p:cNvPr>
          <p:cNvGrpSpPr/>
          <p:nvPr/>
        </p:nvGrpSpPr>
        <p:grpSpPr>
          <a:xfrm>
            <a:off x="7252884" y="1712412"/>
            <a:ext cx="2725285" cy="4102234"/>
            <a:chOff x="7223700" y="1750646"/>
            <a:chExt cx="2725285" cy="4064000"/>
          </a:xfrm>
        </p:grpSpPr>
        <p:sp>
          <p:nvSpPr>
            <p:cNvPr id="10" name="Rectangle 9">
              <a:extLst>
                <a:ext uri="{FF2B5EF4-FFF2-40B4-BE49-F238E27FC236}">
                  <a16:creationId xmlns:a16="http://schemas.microsoft.com/office/drawing/2014/main" id="{DBBC2F1D-684D-2120-DEA7-A7BDB9D05BCA}"/>
                </a:ext>
              </a:extLst>
            </p:cNvPr>
            <p:cNvSpPr/>
            <p:nvPr/>
          </p:nvSpPr>
          <p:spPr>
            <a:xfrm>
              <a:off x="8651460" y="1750646"/>
              <a:ext cx="1297525" cy="4064000"/>
            </a:xfrm>
            <a:prstGeom prst="rect">
              <a:avLst/>
            </a:prstGeom>
            <a:solidFill>
              <a:srgbClr val="4F6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ight Triangle 10">
              <a:extLst>
                <a:ext uri="{FF2B5EF4-FFF2-40B4-BE49-F238E27FC236}">
                  <a16:creationId xmlns:a16="http://schemas.microsoft.com/office/drawing/2014/main" id="{AC9DF8D5-954C-F483-AD3E-B56516F41D90}"/>
                </a:ext>
              </a:extLst>
            </p:cNvPr>
            <p:cNvSpPr/>
            <p:nvPr/>
          </p:nvSpPr>
          <p:spPr>
            <a:xfrm rot="-5400000">
              <a:off x="7070196" y="4233382"/>
              <a:ext cx="1734767" cy="1427760"/>
            </a:xfrm>
            <a:prstGeom prst="rtTriangle">
              <a:avLst/>
            </a:prstGeom>
            <a:solidFill>
              <a:srgbClr val="4F6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6F0E18BF-B213-E85E-3639-7EE3BBE2E3DE}"/>
              </a:ext>
            </a:extLst>
          </p:cNvPr>
          <p:cNvSpPr txBox="1"/>
          <p:nvPr/>
        </p:nvSpPr>
        <p:spPr>
          <a:xfrm>
            <a:off x="4876800" y="6097388"/>
            <a:ext cx="6667500"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63D45"/>
                </a:solidFill>
                <a:effectLst/>
                <a:uLnTx/>
                <a:uFillTx/>
                <a:latin typeface="Calibri" panose="020F0502020204030204"/>
                <a:ea typeface="+mn-ea"/>
                <a:cs typeface="+mn-cs"/>
              </a:rPr>
              <a:t>Model and simulation of N. </a:t>
            </a:r>
            <a:r>
              <a:rPr kumimoji="0" lang="en-US" sz="1800" b="0" i="0" u="none" strike="noStrike" kern="1200" cap="none" spc="0" normalizeH="0" baseline="0" noProof="0" dirty="0" err="1">
                <a:ln>
                  <a:noFill/>
                </a:ln>
                <a:solidFill>
                  <a:srgbClr val="363D45"/>
                </a:solidFill>
                <a:effectLst/>
                <a:uLnTx/>
                <a:uFillTx/>
                <a:latin typeface="Calibri" panose="020F0502020204030204"/>
                <a:ea typeface="+mn-ea"/>
                <a:cs typeface="+mn-cs"/>
              </a:rPr>
              <a:t>Ganju</a:t>
            </a:r>
            <a:r>
              <a:rPr kumimoji="0" lang="en-US" sz="1800" b="0" i="0" u="none" strike="noStrike" kern="1200" cap="none" spc="0" normalizeH="0" baseline="0" noProof="0" dirty="0">
                <a:ln>
                  <a:noFill/>
                </a:ln>
                <a:solidFill>
                  <a:srgbClr val="363D45"/>
                </a:solidFill>
                <a:effectLst/>
                <a:uLnTx/>
                <a:uFillTx/>
                <a:latin typeface="Calibri" panose="020F0502020204030204"/>
                <a:ea typeface="+mn-ea"/>
                <a:cs typeface="+mn-cs"/>
              </a:rPr>
              <a:t> and Z. </a:t>
            </a:r>
            <a:r>
              <a:rPr kumimoji="0" lang="en-US" sz="1800" b="0" i="0" u="none" strike="noStrike" kern="1200" cap="none" spc="0" normalizeH="0" baseline="0" noProof="0" dirty="0" err="1">
                <a:ln>
                  <a:noFill/>
                </a:ln>
                <a:solidFill>
                  <a:srgbClr val="363D45"/>
                </a:solidFill>
                <a:effectLst/>
                <a:uLnTx/>
                <a:uFillTx/>
                <a:latin typeface="Calibri" panose="020F0502020204030204"/>
                <a:ea typeface="+mn-ea"/>
                <a:cs typeface="+mn-cs"/>
              </a:rPr>
              <a:t>Defne</a:t>
            </a:r>
            <a:r>
              <a:rPr kumimoji="0" lang="en-US" sz="1800" b="0" i="0" u="none" strike="noStrike" kern="1200" cap="none" spc="0" normalizeH="0" baseline="0" noProof="0" dirty="0">
                <a:ln>
                  <a:noFill/>
                </a:ln>
                <a:solidFill>
                  <a:srgbClr val="363D45"/>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srgbClr val="363D45"/>
                </a:solidFill>
                <a:effectLst/>
                <a:uLnTx/>
                <a:uFillTx/>
                <a:latin typeface="Calibri" panose="020F0502020204030204"/>
                <a:ea typeface="+mn-ea"/>
                <a:cs typeface="+mn-cs"/>
              </a:rPr>
              <a:t>Defne</a:t>
            </a:r>
            <a:r>
              <a:rPr kumimoji="0" lang="en-US" sz="1800" b="0" i="0" u="none" strike="noStrike" kern="1200" cap="none" spc="0" normalizeH="0" baseline="0" noProof="0" dirty="0">
                <a:ln>
                  <a:noFill/>
                </a:ln>
                <a:solidFill>
                  <a:srgbClr val="363D45"/>
                </a:solidFill>
                <a:effectLst/>
                <a:uLnTx/>
                <a:uFillTx/>
                <a:latin typeface="Calibri" panose="020F0502020204030204"/>
                <a:ea typeface="+mn-ea"/>
                <a:cs typeface="+mn-cs"/>
              </a:rPr>
              <a:t> et al. 2019)</a:t>
            </a:r>
            <a:endParaRPr kumimoji="0" lang="en-US" sz="1600" b="0" i="0" u="none" strike="noStrike" kern="1200" cap="none" spc="0" normalizeH="0" baseline="0" noProof="0" dirty="0">
              <a:ln>
                <a:noFill/>
              </a:ln>
              <a:solidFill>
                <a:srgbClr val="363D45"/>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928F009B-EBD1-5F98-D65E-A90F981FD7C3}"/>
              </a:ext>
            </a:extLst>
          </p:cNvPr>
          <p:cNvSpPr txBox="1"/>
          <p:nvPr/>
        </p:nvSpPr>
        <p:spPr>
          <a:xfrm>
            <a:off x="8150465" y="2031024"/>
            <a:ext cx="1297525"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Manasquan</a:t>
            </a:r>
          </a:p>
        </p:txBody>
      </p:sp>
      <p:sp>
        <p:nvSpPr>
          <p:cNvPr id="13" name="TextBox 12">
            <a:extLst>
              <a:ext uri="{FF2B5EF4-FFF2-40B4-BE49-F238E27FC236}">
                <a16:creationId xmlns:a16="http://schemas.microsoft.com/office/drawing/2014/main" id="{AC171CB5-BEE5-8809-5B53-D7A0D1F1CF0B}"/>
              </a:ext>
            </a:extLst>
          </p:cNvPr>
          <p:cNvSpPr txBox="1"/>
          <p:nvPr/>
        </p:nvSpPr>
        <p:spPr>
          <a:xfrm>
            <a:off x="8012720" y="3818793"/>
            <a:ext cx="1297525"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Barnegat Inlet</a:t>
            </a:r>
          </a:p>
        </p:txBody>
      </p:sp>
      <p:sp>
        <p:nvSpPr>
          <p:cNvPr id="14" name="TextBox 13">
            <a:extLst>
              <a:ext uri="{FF2B5EF4-FFF2-40B4-BE49-F238E27FC236}">
                <a16:creationId xmlns:a16="http://schemas.microsoft.com/office/drawing/2014/main" id="{D1CAAA65-D1FE-8025-688F-E135D505666E}"/>
              </a:ext>
            </a:extLst>
          </p:cNvPr>
          <p:cNvSpPr txBox="1"/>
          <p:nvPr/>
        </p:nvSpPr>
        <p:spPr>
          <a:xfrm>
            <a:off x="7118833" y="5386755"/>
            <a:ext cx="1297525"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rPr>
              <a:t>Little Egg Inlet</a:t>
            </a:r>
          </a:p>
        </p:txBody>
      </p:sp>
    </p:spTree>
    <p:extLst>
      <p:ext uri="{BB962C8B-B14F-4D97-AF65-F5344CB8AC3E}">
        <p14:creationId xmlns:p14="http://schemas.microsoft.com/office/powerpoint/2010/main" val="26097092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6813D-DF34-CC60-BD7C-8A3BDAFB1AF4}"/>
              </a:ext>
            </a:extLst>
          </p:cNvPr>
          <p:cNvSpPr>
            <a:spLocks noGrp="1"/>
          </p:cNvSpPr>
          <p:nvPr>
            <p:ph type="title"/>
          </p:nvPr>
        </p:nvSpPr>
        <p:spPr/>
        <p:txBody>
          <a:bodyPr/>
          <a:lstStyle/>
          <a:p>
            <a:r>
              <a:rPr lang="en-US" dirty="0"/>
              <a:t>Simulation Results with Surge Barriers</a:t>
            </a:r>
          </a:p>
        </p:txBody>
      </p:sp>
      <p:sp>
        <p:nvSpPr>
          <p:cNvPr id="5" name="Slide Number Placeholder 4">
            <a:extLst>
              <a:ext uri="{FF2B5EF4-FFF2-40B4-BE49-F238E27FC236}">
                <a16:creationId xmlns:a16="http://schemas.microsoft.com/office/drawing/2014/main" id="{275E2CC9-C828-DB31-9BF6-29673E66F924}"/>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267CD5E-26CF-4249-8540-BB1D07FD4227}" type="slidenum">
              <a:rPr kumimoji="0" lang="en-US" sz="1200" b="1" i="0" u="none" strike="noStrike" kern="1200" cap="none" spc="0" normalizeH="0" baseline="0" noProof="0" smtClean="0">
                <a:ln>
                  <a:noFill/>
                </a:ln>
                <a:solidFill>
                  <a:srgbClr val="A32537"/>
                </a:solidFill>
                <a:effectLst/>
                <a:uLnTx/>
                <a:uFillTx/>
                <a:latin typeface="IBM Plex Sans" panose="020B0503050203000203"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en-US" sz="1200" b="1" i="0" u="none" strike="noStrike" kern="1200" cap="none" spc="0" normalizeH="0" baseline="0" noProof="0">
              <a:ln>
                <a:noFill/>
              </a:ln>
              <a:solidFill>
                <a:srgbClr val="A32537"/>
              </a:solidFill>
              <a:effectLst/>
              <a:uLnTx/>
              <a:uFillTx/>
              <a:latin typeface="IBM Plex Sans" panose="020B0503050203000203" pitchFamily="34" charset="0"/>
              <a:ea typeface="+mn-ea"/>
              <a:cs typeface="+mn-cs"/>
            </a:endParaRPr>
          </a:p>
        </p:txBody>
      </p:sp>
      <p:sp>
        <p:nvSpPr>
          <p:cNvPr id="6" name="TextBox 5">
            <a:extLst>
              <a:ext uri="{FF2B5EF4-FFF2-40B4-BE49-F238E27FC236}">
                <a16:creationId xmlns:a16="http://schemas.microsoft.com/office/drawing/2014/main" id="{547689FB-0B36-DAE0-8E3C-003136F8E6E4}"/>
              </a:ext>
            </a:extLst>
          </p:cNvPr>
          <p:cNvSpPr txBox="1"/>
          <p:nvPr/>
        </p:nvSpPr>
        <p:spPr>
          <a:xfrm>
            <a:off x="6494581" y="1959438"/>
            <a:ext cx="89877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wind</a:t>
            </a:r>
          </a:p>
        </p:txBody>
      </p:sp>
      <p:pic>
        <p:nvPicPr>
          <p:cNvPr id="7" name="Picture 6">
            <a:extLst>
              <a:ext uri="{FF2B5EF4-FFF2-40B4-BE49-F238E27FC236}">
                <a16:creationId xmlns:a16="http://schemas.microsoft.com/office/drawing/2014/main" id="{CF274C04-5821-DB8B-5CB4-8B8DE26672BF}"/>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4986214" y="1345482"/>
            <a:ext cx="6561015" cy="5008426"/>
          </a:xfrm>
          <a:prstGeom prst="rect">
            <a:avLst/>
          </a:prstGeom>
        </p:spPr>
      </p:pic>
      <p:sp>
        <p:nvSpPr>
          <p:cNvPr id="8" name="Content Placeholder 3">
            <a:extLst>
              <a:ext uri="{FF2B5EF4-FFF2-40B4-BE49-F238E27FC236}">
                <a16:creationId xmlns:a16="http://schemas.microsoft.com/office/drawing/2014/main" id="{8F1E404F-6A4F-B0AD-5D77-C84303F153AA}"/>
              </a:ext>
            </a:extLst>
          </p:cNvPr>
          <p:cNvSpPr>
            <a:spLocks noGrp="1"/>
          </p:cNvSpPr>
          <p:nvPr>
            <p:ph idx="1"/>
          </p:nvPr>
        </p:nvSpPr>
        <p:spPr>
          <a:xfrm>
            <a:off x="644772" y="1669783"/>
            <a:ext cx="3950378" cy="4412365"/>
          </a:xfrm>
        </p:spPr>
        <p:txBody>
          <a:bodyPr>
            <a:normAutofit/>
          </a:bodyPr>
          <a:lstStyle/>
          <a:p>
            <a:r>
              <a:rPr lang="en-US" dirty="0"/>
              <a:t>Stevens applications</a:t>
            </a:r>
          </a:p>
          <a:p>
            <a:pPr lvl="1"/>
            <a:r>
              <a:rPr lang="en-US" dirty="0"/>
              <a:t>Upgrade model to latest version of COAWST</a:t>
            </a:r>
          </a:p>
          <a:p>
            <a:pPr lvl="1"/>
            <a:r>
              <a:rPr lang="en-US" dirty="0"/>
              <a:t>Simulate Hurricane Sandy with and without USACE surge barrier proposal </a:t>
            </a:r>
            <a:r>
              <a:rPr lang="en-US" dirty="0">
                <a:sym typeface="Wingdings" panose="05000000000000000000" pitchFamily="2" charset="2"/>
              </a:rPr>
              <a:t>   </a:t>
            </a:r>
            <a:endParaRPr lang="en-US" dirty="0"/>
          </a:p>
          <a:p>
            <a:pPr lvl="1"/>
            <a:r>
              <a:rPr lang="en-US" dirty="0"/>
              <a:t>Study sensitivity of storm surge to wind stress parameterization</a:t>
            </a:r>
          </a:p>
          <a:p>
            <a:pPr lvl="1"/>
            <a:r>
              <a:rPr lang="en-US" dirty="0"/>
              <a:t>Apply for NSF funding to study wind stress and storm surge</a:t>
            </a:r>
          </a:p>
          <a:p>
            <a:r>
              <a:rPr lang="en-US" dirty="0"/>
              <a:t>Other potential applications</a:t>
            </a:r>
          </a:p>
          <a:p>
            <a:pPr lvl="1"/>
            <a:r>
              <a:rPr lang="en-US" dirty="0"/>
              <a:t>Wind wave impacts</a:t>
            </a:r>
          </a:p>
        </p:txBody>
      </p:sp>
    </p:spTree>
    <p:extLst>
      <p:ext uri="{BB962C8B-B14F-4D97-AF65-F5344CB8AC3E}">
        <p14:creationId xmlns:p14="http://schemas.microsoft.com/office/powerpoint/2010/main" val="1236351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07B67-FEB6-4E15-5CFD-98086B37A86C}"/>
              </a:ext>
            </a:extLst>
          </p:cNvPr>
          <p:cNvSpPr>
            <a:spLocks noGrp="1"/>
          </p:cNvSpPr>
          <p:nvPr>
            <p:ph type="title"/>
          </p:nvPr>
        </p:nvSpPr>
        <p:spPr/>
        <p:txBody>
          <a:bodyPr/>
          <a:lstStyle/>
          <a:p>
            <a:r>
              <a:rPr lang="en-US" dirty="0"/>
              <a:t>Outcomes</a:t>
            </a:r>
          </a:p>
        </p:txBody>
      </p:sp>
      <p:sp>
        <p:nvSpPr>
          <p:cNvPr id="3" name="Text Placeholder 2">
            <a:extLst>
              <a:ext uri="{FF2B5EF4-FFF2-40B4-BE49-F238E27FC236}">
                <a16:creationId xmlns:a16="http://schemas.microsoft.com/office/drawing/2014/main" id="{48B8803A-09FA-16D1-CCB6-0794DFCB1240}"/>
              </a:ext>
            </a:extLst>
          </p:cNvPr>
          <p:cNvSpPr>
            <a:spLocks noGrp="1"/>
          </p:cNvSpPr>
          <p:nvPr>
            <p:ph type="body" sz="quarter" idx="13"/>
          </p:nvPr>
        </p:nvSpPr>
        <p:spPr>
          <a:xfrm>
            <a:off x="644771" y="1345482"/>
            <a:ext cx="11268806" cy="734620"/>
          </a:xfrm>
        </p:spPr>
        <p:txBody>
          <a:bodyPr/>
          <a:lstStyle/>
          <a:p>
            <a:r>
              <a:rPr lang="en-US" dirty="0"/>
              <a:t>New Collaborations and Modeling Tools to Help Predict Bay Flooding and Other Processes</a:t>
            </a:r>
          </a:p>
        </p:txBody>
      </p:sp>
      <p:sp>
        <p:nvSpPr>
          <p:cNvPr id="4" name="Content Placeholder 3">
            <a:extLst>
              <a:ext uri="{FF2B5EF4-FFF2-40B4-BE49-F238E27FC236}">
                <a16:creationId xmlns:a16="http://schemas.microsoft.com/office/drawing/2014/main" id="{8F65AA2B-F169-F5DF-6ACF-754AD7E8103F}"/>
              </a:ext>
            </a:extLst>
          </p:cNvPr>
          <p:cNvSpPr>
            <a:spLocks noGrp="1"/>
          </p:cNvSpPr>
          <p:nvPr>
            <p:ph idx="1"/>
          </p:nvPr>
        </p:nvSpPr>
        <p:spPr/>
        <p:txBody>
          <a:bodyPr/>
          <a:lstStyle/>
          <a:p>
            <a:r>
              <a:rPr lang="en-US" dirty="0"/>
              <a:t>New MARACOOS-funded research project – collaboration between Orton, Kerr, Herrington</a:t>
            </a:r>
          </a:p>
          <a:p>
            <a:pPr lvl="1"/>
            <a:r>
              <a:rPr lang="en-US" dirty="0"/>
              <a:t>Research into the drivers of flooding in the bays (Nathaniel Nwogwu’s poster on Monday)</a:t>
            </a:r>
          </a:p>
          <a:p>
            <a:pPr lvl="1"/>
            <a:r>
              <a:rPr lang="en-US" dirty="0"/>
              <a:t>(ongoing) Development of a new SCHISM compound flood model and forecast system for the bays </a:t>
            </a:r>
          </a:p>
          <a:p>
            <a:pPr lvl="1"/>
            <a:r>
              <a:rPr lang="en-US" dirty="0"/>
              <a:t>(ongoing) Deployment of new observational capabilities for bay flooding and waves</a:t>
            </a:r>
          </a:p>
          <a:p>
            <a:endParaRPr lang="en-US" dirty="0"/>
          </a:p>
          <a:p>
            <a:r>
              <a:rPr lang="en-US" b="1" i="1" dirty="0"/>
              <a:t>Let’s collaborate on other Barnegat Bay topics where these models can be useful!</a:t>
            </a:r>
          </a:p>
        </p:txBody>
      </p:sp>
      <p:sp>
        <p:nvSpPr>
          <p:cNvPr id="5" name="Slide Number Placeholder 4">
            <a:extLst>
              <a:ext uri="{FF2B5EF4-FFF2-40B4-BE49-F238E27FC236}">
                <a16:creationId xmlns:a16="http://schemas.microsoft.com/office/drawing/2014/main" id="{8A295260-4027-0120-0382-F76677A7F137}"/>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267CD5E-26CF-4249-8540-BB1D07FD4227}" type="slidenum">
              <a:rPr kumimoji="0" lang="en-US" sz="1200" b="1" i="0" u="none" strike="noStrike" kern="1200" cap="none" spc="0" normalizeH="0" baseline="0" noProof="0" smtClean="0">
                <a:ln>
                  <a:noFill/>
                </a:ln>
                <a:solidFill>
                  <a:srgbClr val="A32537"/>
                </a:solidFill>
                <a:effectLst/>
                <a:uLnTx/>
                <a:uFillTx/>
                <a:latin typeface="IBM Plex Sans" panose="020B0503050203000203"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en-US" sz="1200" b="1" i="0" u="none" strike="noStrike" kern="1200" cap="none" spc="0" normalizeH="0" baseline="0" noProof="0">
              <a:ln>
                <a:noFill/>
              </a:ln>
              <a:solidFill>
                <a:srgbClr val="A32537"/>
              </a:solidFill>
              <a:effectLst/>
              <a:uLnTx/>
              <a:uFillTx/>
              <a:latin typeface="IBM Plex Sans" panose="020B0503050203000203" pitchFamily="34" charset="0"/>
              <a:ea typeface="+mn-ea"/>
              <a:cs typeface="+mn-cs"/>
            </a:endParaRPr>
          </a:p>
        </p:txBody>
      </p:sp>
    </p:spTree>
    <p:extLst>
      <p:ext uri="{BB962C8B-B14F-4D97-AF65-F5344CB8AC3E}">
        <p14:creationId xmlns:p14="http://schemas.microsoft.com/office/powerpoint/2010/main" val="3094836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326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116FB-55BB-3640-BB45-54AC3D3063F8}"/>
              </a:ext>
            </a:extLst>
          </p:cNvPr>
          <p:cNvSpPr>
            <a:spLocks noGrp="1"/>
          </p:cNvSpPr>
          <p:nvPr>
            <p:ph type="ctrTitle"/>
          </p:nvPr>
        </p:nvSpPr>
        <p:spPr/>
        <p:txBody>
          <a:bodyPr>
            <a:noAutofit/>
          </a:bodyPr>
          <a:lstStyle/>
          <a:p>
            <a:r>
              <a:rPr lang="en-US" sz="4400" dirty="0"/>
              <a:t>Forecasting Dune Impacts Using Data Driven Models</a:t>
            </a:r>
          </a:p>
        </p:txBody>
      </p:sp>
      <p:sp>
        <p:nvSpPr>
          <p:cNvPr id="6" name="Subtitle 5">
            <a:extLst>
              <a:ext uri="{FF2B5EF4-FFF2-40B4-BE49-F238E27FC236}">
                <a16:creationId xmlns:a16="http://schemas.microsoft.com/office/drawing/2014/main" id="{19266684-ECB2-B8CA-A747-B145D2F528EE}"/>
              </a:ext>
            </a:extLst>
          </p:cNvPr>
          <p:cNvSpPr>
            <a:spLocks noGrp="1"/>
          </p:cNvSpPr>
          <p:nvPr>
            <p:ph type="subTitle" idx="1"/>
          </p:nvPr>
        </p:nvSpPr>
        <p:spPr/>
        <p:txBody>
          <a:bodyPr/>
          <a:lstStyle/>
          <a:p>
            <a:r>
              <a:rPr lang="en-US" dirty="0"/>
              <a:t>Stevens CERG</a:t>
            </a:r>
          </a:p>
        </p:txBody>
      </p:sp>
      <p:sp>
        <p:nvSpPr>
          <p:cNvPr id="7" name="Text Placeholder 6">
            <a:extLst>
              <a:ext uri="{FF2B5EF4-FFF2-40B4-BE49-F238E27FC236}">
                <a16:creationId xmlns:a16="http://schemas.microsoft.com/office/drawing/2014/main" id="{5ABFC018-BC70-C1C8-06C0-819BB655B1F3}"/>
              </a:ext>
            </a:extLst>
          </p:cNvPr>
          <p:cNvSpPr>
            <a:spLocks noGrp="1"/>
          </p:cNvSpPr>
          <p:nvPr>
            <p:ph type="body" sz="quarter" idx="11"/>
          </p:nvPr>
        </p:nvSpPr>
        <p:spPr/>
        <p:txBody>
          <a:bodyPr/>
          <a:lstStyle/>
          <a:p>
            <a:r>
              <a:rPr lang="en-US" dirty="0"/>
              <a:t>Jon K. Miller</a:t>
            </a:r>
          </a:p>
        </p:txBody>
      </p:sp>
      <p:sp>
        <p:nvSpPr>
          <p:cNvPr id="5" name="Date Placeholder 4">
            <a:extLst>
              <a:ext uri="{FF2B5EF4-FFF2-40B4-BE49-F238E27FC236}">
                <a16:creationId xmlns:a16="http://schemas.microsoft.com/office/drawing/2014/main" id="{3340F478-06EC-1E4A-E504-91CF0F85DBE1}"/>
              </a:ext>
            </a:extLst>
          </p:cNvPr>
          <p:cNvSpPr>
            <a:spLocks noGrp="1"/>
          </p:cNvSpPr>
          <p:nvPr>
            <p:ph type="dt" sz="half" idx="10"/>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IBM Plex Sans" panose="020B0503050203000203" pitchFamily="34" charset="0"/>
                <a:ea typeface="+mn-ea"/>
                <a:cs typeface="+mn-cs"/>
              </a:rPr>
              <a:t>Date</a:t>
            </a:r>
            <a:endParaRPr kumimoji="0" lang="en-US" sz="1000" b="1" i="0" u="none" strike="noStrike" kern="1200" cap="none" spc="0" normalizeH="0" baseline="0" noProof="0" dirty="0">
              <a:ln>
                <a:noFill/>
              </a:ln>
              <a:solidFill>
                <a:srgbClr val="FFFFFF"/>
              </a:solidFill>
              <a:effectLst/>
              <a:uLnTx/>
              <a:uFillTx/>
              <a:latin typeface="IBM Plex Sans" panose="020B0503050203000203" pitchFamily="34" charset="0"/>
              <a:ea typeface="+mn-ea"/>
              <a:cs typeface="+mn-cs"/>
            </a:endParaRPr>
          </a:p>
        </p:txBody>
      </p:sp>
      <p:sp>
        <p:nvSpPr>
          <p:cNvPr id="10" name="Rectangle 9">
            <a:extLst>
              <a:ext uri="{FF2B5EF4-FFF2-40B4-BE49-F238E27FC236}">
                <a16:creationId xmlns:a16="http://schemas.microsoft.com/office/drawing/2014/main" id="{01F25529-239C-07BE-B20E-2A85B9A1F836}"/>
              </a:ext>
            </a:extLst>
          </p:cNvPr>
          <p:cNvSpPr/>
          <p:nvPr/>
        </p:nvSpPr>
        <p:spPr>
          <a:xfrm>
            <a:off x="0" y="3468382"/>
            <a:ext cx="6229060" cy="134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FA087DB-800F-7228-3D61-5DD5C87540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1246" y="5732159"/>
            <a:ext cx="5010007" cy="898464"/>
          </a:xfrm>
          <a:prstGeom prst="rect">
            <a:avLst/>
          </a:prstGeom>
        </p:spPr>
      </p:pic>
      <p:pic>
        <p:nvPicPr>
          <p:cNvPr id="4" name="Picture 4" descr="Stone Harbor New Jersey beach erosion">
            <a:extLst>
              <a:ext uri="{FF2B5EF4-FFF2-40B4-BE49-F238E27FC236}">
                <a16:creationId xmlns:a16="http://schemas.microsoft.com/office/drawing/2014/main" id="{6AB090BE-74A1-C8D2-1219-4A26FC7816C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2109" y="979923"/>
            <a:ext cx="5744742" cy="4308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87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30EB7-90E4-9448-616B-4BD93EB75DEF}"/>
              </a:ext>
            </a:extLst>
          </p:cNvPr>
          <p:cNvSpPr>
            <a:spLocks noGrp="1"/>
          </p:cNvSpPr>
          <p:nvPr>
            <p:ph type="title"/>
          </p:nvPr>
        </p:nvSpPr>
        <p:spPr/>
        <p:txBody>
          <a:bodyPr/>
          <a:lstStyle/>
          <a:p>
            <a:r>
              <a:rPr lang="en-US" dirty="0"/>
              <a:t>Approach</a:t>
            </a:r>
          </a:p>
        </p:txBody>
      </p:sp>
      <p:sp>
        <p:nvSpPr>
          <p:cNvPr id="6" name="Text Placeholder 5">
            <a:extLst>
              <a:ext uri="{FF2B5EF4-FFF2-40B4-BE49-F238E27FC236}">
                <a16:creationId xmlns:a16="http://schemas.microsoft.com/office/drawing/2014/main" id="{D14E11B1-57F0-DC53-727F-F6DA2A50A90A}"/>
              </a:ext>
            </a:extLst>
          </p:cNvPr>
          <p:cNvSpPr>
            <a:spLocks noGrp="1"/>
          </p:cNvSpPr>
          <p:nvPr>
            <p:ph type="body" sz="quarter" idx="13"/>
          </p:nvPr>
        </p:nvSpPr>
        <p:spPr>
          <a:xfrm>
            <a:off x="644770" y="1085886"/>
            <a:ext cx="10709031" cy="734620"/>
          </a:xfrm>
        </p:spPr>
        <p:txBody>
          <a:bodyPr/>
          <a:lstStyle/>
          <a:p>
            <a:r>
              <a:rPr lang="en-US" dirty="0"/>
              <a:t>Data driven modeling</a:t>
            </a:r>
          </a:p>
        </p:txBody>
      </p:sp>
      <p:sp>
        <p:nvSpPr>
          <p:cNvPr id="4" name="Slide Number Placeholder 3">
            <a:extLst>
              <a:ext uri="{FF2B5EF4-FFF2-40B4-BE49-F238E27FC236}">
                <a16:creationId xmlns:a16="http://schemas.microsoft.com/office/drawing/2014/main" id="{B083EAD7-A52A-B4AF-BC7F-119A591C48E7}"/>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4267CD5E-26CF-4249-8540-BB1D07FD4227}" type="slidenum">
              <a:rPr kumimoji="0" lang="en-US" sz="1200" b="1" i="0" u="none" strike="noStrike" kern="1200" cap="none" spc="0" normalizeH="0" baseline="0" noProof="0" smtClean="0">
                <a:ln>
                  <a:noFill/>
                </a:ln>
                <a:solidFill>
                  <a:srgbClr val="A32537"/>
                </a:solidFill>
                <a:effectLst/>
                <a:uLnTx/>
                <a:uFillTx/>
                <a:latin typeface="IBM Plex Sans" panose="020B0503050203000203" pitchFamily="34" charset="0"/>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en-US" sz="1200" b="1" i="0" u="none" strike="noStrike" kern="1200" cap="none" spc="0" normalizeH="0" baseline="0" noProof="0" dirty="0">
              <a:ln>
                <a:noFill/>
              </a:ln>
              <a:solidFill>
                <a:srgbClr val="A32537"/>
              </a:solidFill>
              <a:effectLst/>
              <a:uLnTx/>
              <a:uFillTx/>
              <a:latin typeface="IBM Plex Sans" panose="020B0503050203000203" pitchFamily="34" charset="0"/>
              <a:ea typeface="+mn-ea"/>
              <a:cs typeface="+mn-cs"/>
            </a:endParaRPr>
          </a:p>
        </p:txBody>
      </p:sp>
      <p:sp>
        <p:nvSpPr>
          <p:cNvPr id="7" name="TextBox 6">
            <a:extLst>
              <a:ext uri="{FF2B5EF4-FFF2-40B4-BE49-F238E27FC236}">
                <a16:creationId xmlns:a16="http://schemas.microsoft.com/office/drawing/2014/main" id="{9CDC94D1-BFD8-3EB9-616B-441C98FCD733}"/>
              </a:ext>
            </a:extLst>
          </p:cNvPr>
          <p:cNvSpPr txBox="1"/>
          <p:nvPr/>
        </p:nvSpPr>
        <p:spPr>
          <a:xfrm>
            <a:off x="525545" y="2420167"/>
            <a:ext cx="3055716" cy="578882"/>
          </a:xfrm>
          <a:prstGeom prst="round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63D45"/>
                </a:solidFill>
                <a:effectLst/>
                <a:uLnTx/>
                <a:uFillTx/>
                <a:latin typeface="Calibri" panose="020F0502020204030204"/>
                <a:ea typeface="+mn-ea"/>
                <a:cs typeface="+mn-cs"/>
              </a:rPr>
              <a:t>Storm Intensity</a:t>
            </a:r>
          </a:p>
        </p:txBody>
      </p:sp>
      <p:sp>
        <p:nvSpPr>
          <p:cNvPr id="8" name="TextBox 7">
            <a:extLst>
              <a:ext uri="{FF2B5EF4-FFF2-40B4-BE49-F238E27FC236}">
                <a16:creationId xmlns:a16="http://schemas.microsoft.com/office/drawing/2014/main" id="{653AFE88-4B3E-849C-75C4-5F54FD981D24}"/>
              </a:ext>
            </a:extLst>
          </p:cNvPr>
          <p:cNvSpPr txBox="1"/>
          <p:nvPr/>
        </p:nvSpPr>
        <p:spPr>
          <a:xfrm>
            <a:off x="525545" y="4636014"/>
            <a:ext cx="3055717" cy="578882"/>
          </a:xfrm>
          <a:prstGeom prst="roundRect">
            <a:avLst/>
          </a:prstGeom>
          <a:solidFill>
            <a:srgbClr val="CCFFCC"/>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63D45"/>
                </a:solidFill>
                <a:effectLst/>
                <a:uLnTx/>
                <a:uFillTx/>
                <a:latin typeface="Calibri" panose="020F0502020204030204"/>
                <a:ea typeface="+mn-ea"/>
                <a:cs typeface="+mn-cs"/>
              </a:rPr>
              <a:t>Beach Morphology</a:t>
            </a:r>
            <a:endParaRPr kumimoji="0" lang="en-US" sz="1800" b="0" i="0" u="none" strike="noStrike" kern="1200" cap="none" spc="0" normalizeH="0" baseline="0" noProof="0" dirty="0">
              <a:ln>
                <a:noFill/>
              </a:ln>
              <a:solidFill>
                <a:srgbClr val="363D45"/>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D1333AC-1798-F37F-66B3-AD44C52BA72F}"/>
              </a:ext>
            </a:extLst>
          </p:cNvPr>
          <p:cNvSpPr txBox="1"/>
          <p:nvPr/>
        </p:nvSpPr>
        <p:spPr>
          <a:xfrm>
            <a:off x="4763911" y="2999049"/>
            <a:ext cx="2814470" cy="1532334"/>
          </a:xfrm>
          <a:prstGeom prst="round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63D45"/>
                </a:solidFill>
                <a:effectLst/>
                <a:uLnTx/>
                <a:uFillTx/>
                <a:latin typeface="Calibri" panose="020F0502020204030204"/>
                <a:ea typeface="+mn-ea"/>
                <a:cs typeface="+mn-cs"/>
              </a:rPr>
              <a:t>E</a:t>
            </a:r>
            <a:r>
              <a:rPr kumimoji="0" lang="en-US" sz="2800" b="0" i="0" u="none" strike="noStrike" kern="1200" cap="none" spc="0" normalizeH="0" baseline="0" noProof="0" dirty="0">
                <a:ln>
                  <a:noFill/>
                </a:ln>
                <a:solidFill>
                  <a:srgbClr val="363D45"/>
                </a:solidFill>
                <a:effectLst/>
                <a:uLnTx/>
                <a:uFillTx/>
                <a:latin typeface="Calibri" panose="020F0502020204030204"/>
                <a:ea typeface="+mn-ea"/>
                <a:cs typeface="+mn-cs"/>
              </a:rPr>
              <a:t>ngineering </a:t>
            </a:r>
            <a:r>
              <a:rPr kumimoji="0" lang="en-US" sz="2800" b="1" i="0" u="none" strike="noStrike" kern="1200" cap="none" spc="0" normalizeH="0" baseline="0" noProof="0" dirty="0">
                <a:ln>
                  <a:noFill/>
                </a:ln>
                <a:solidFill>
                  <a:srgbClr val="363D45"/>
                </a:solidFill>
                <a:effectLst/>
                <a:uLnTx/>
                <a:uFillTx/>
                <a:latin typeface="Calibri" panose="020F0502020204030204"/>
                <a:ea typeface="+mn-ea"/>
                <a:cs typeface="+mn-cs"/>
              </a:rPr>
              <a:t>D</a:t>
            </a:r>
            <a:r>
              <a:rPr kumimoji="0" lang="en-US" sz="2800" b="0" i="0" u="none" strike="noStrike" kern="1200" cap="none" spc="0" normalizeH="0" baseline="0" noProof="0" dirty="0">
                <a:ln>
                  <a:noFill/>
                </a:ln>
                <a:solidFill>
                  <a:srgbClr val="363D45"/>
                </a:solidFill>
                <a:effectLst/>
                <a:uLnTx/>
                <a:uFillTx/>
                <a:latin typeface="Calibri" panose="020F0502020204030204"/>
                <a:ea typeface="+mn-ea"/>
                <a:cs typeface="+mn-cs"/>
              </a:rPr>
              <a:t>emand </a:t>
            </a:r>
            <a:r>
              <a:rPr kumimoji="0" lang="en-US" sz="2800" b="1" i="0" u="none" strike="noStrike" kern="1200" cap="none" spc="0" normalizeH="0" baseline="0" noProof="0" dirty="0">
                <a:ln>
                  <a:noFill/>
                </a:ln>
                <a:solidFill>
                  <a:srgbClr val="363D45"/>
                </a:solidFill>
                <a:effectLst/>
                <a:uLnTx/>
                <a:uFillTx/>
                <a:latin typeface="Calibri" panose="020F0502020204030204"/>
                <a:ea typeface="+mn-ea"/>
                <a:cs typeface="+mn-cs"/>
              </a:rPr>
              <a:t>P</a:t>
            </a:r>
            <a:r>
              <a:rPr kumimoji="0" lang="en-US" sz="2800" b="0" i="0" u="none" strike="noStrike" kern="1200" cap="none" spc="0" normalizeH="0" baseline="0" noProof="0" dirty="0">
                <a:ln>
                  <a:noFill/>
                </a:ln>
                <a:solidFill>
                  <a:srgbClr val="363D45"/>
                </a:solidFill>
                <a:effectLst/>
                <a:uLnTx/>
                <a:uFillTx/>
                <a:latin typeface="Calibri" panose="020F0502020204030204"/>
                <a:ea typeface="+mn-ea"/>
                <a:cs typeface="+mn-cs"/>
              </a:rPr>
              <a:t>arameter</a:t>
            </a:r>
          </a:p>
        </p:txBody>
      </p:sp>
      <p:cxnSp>
        <p:nvCxnSpPr>
          <p:cNvPr id="12" name="Straight Arrow Connector 11">
            <a:extLst>
              <a:ext uri="{FF2B5EF4-FFF2-40B4-BE49-F238E27FC236}">
                <a16:creationId xmlns:a16="http://schemas.microsoft.com/office/drawing/2014/main" id="{0D2A2458-0729-5C3A-00FC-C43E333EEE9A}"/>
              </a:ext>
            </a:extLst>
          </p:cNvPr>
          <p:cNvCxnSpPr>
            <a:cxnSpLocks/>
            <a:stCxn id="11" idx="3"/>
            <a:endCxn id="13" idx="1"/>
          </p:cNvCxnSpPr>
          <p:nvPr/>
        </p:nvCxnSpPr>
        <p:spPr>
          <a:xfrm>
            <a:off x="7578381" y="3765216"/>
            <a:ext cx="1366415"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7D7280D0-395D-F851-3A49-2D23AC03FD26}"/>
              </a:ext>
            </a:extLst>
          </p:cNvPr>
          <p:cNvSpPr txBox="1"/>
          <p:nvPr/>
        </p:nvSpPr>
        <p:spPr>
          <a:xfrm>
            <a:off x="8944796" y="3475775"/>
            <a:ext cx="2523281" cy="578882"/>
          </a:xfrm>
          <a:prstGeom prst="roundRect">
            <a:avLst/>
          </a:prstGeom>
          <a:solidFill>
            <a:schemeClr val="tx2">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63D45"/>
                </a:solidFill>
                <a:effectLst/>
                <a:uLnTx/>
                <a:uFillTx/>
                <a:latin typeface="Calibri" panose="020F0502020204030204"/>
                <a:ea typeface="+mn-ea"/>
                <a:cs typeface="+mn-cs"/>
              </a:rPr>
              <a:t>Fragility Curve</a:t>
            </a:r>
          </a:p>
        </p:txBody>
      </p:sp>
      <p:pic>
        <p:nvPicPr>
          <p:cNvPr id="45" name="Picture 44" descr="A screenshot of a computer screen&#10;&#10;Description automatically generated">
            <a:extLst>
              <a:ext uri="{FF2B5EF4-FFF2-40B4-BE49-F238E27FC236}">
                <a16:creationId xmlns:a16="http://schemas.microsoft.com/office/drawing/2014/main" id="{56EB5E21-B5D7-F0F5-C4FA-A275D447FED3}"/>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3463" y="2088198"/>
            <a:ext cx="3677307" cy="1340802"/>
          </a:xfrm>
          <a:prstGeom prst="rect">
            <a:avLst/>
          </a:prstGeom>
        </p:spPr>
      </p:pic>
      <p:cxnSp>
        <p:nvCxnSpPr>
          <p:cNvPr id="9" name="Straight Arrow Connector 8">
            <a:extLst>
              <a:ext uri="{FF2B5EF4-FFF2-40B4-BE49-F238E27FC236}">
                <a16:creationId xmlns:a16="http://schemas.microsoft.com/office/drawing/2014/main" id="{5AD21AA8-BC7D-9F3B-5FC1-6B9C87576003}"/>
              </a:ext>
            </a:extLst>
          </p:cNvPr>
          <p:cNvCxnSpPr>
            <a:cxnSpLocks/>
            <a:stCxn id="7" idx="3"/>
            <a:endCxn id="11" idx="1"/>
          </p:cNvCxnSpPr>
          <p:nvPr/>
        </p:nvCxnSpPr>
        <p:spPr>
          <a:xfrm>
            <a:off x="3581261" y="2709608"/>
            <a:ext cx="1182650" cy="10556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pic>
        <p:nvPicPr>
          <p:cNvPr id="71" name="Picture 70">
            <a:extLst>
              <a:ext uri="{FF2B5EF4-FFF2-40B4-BE49-F238E27FC236}">
                <a16:creationId xmlns:a16="http://schemas.microsoft.com/office/drawing/2014/main" id="{EA2AFF49-B630-1DED-5C8C-9C4B264628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379" y="4195167"/>
            <a:ext cx="3298772" cy="1423244"/>
          </a:xfrm>
          <a:prstGeom prst="rect">
            <a:avLst/>
          </a:prstGeom>
        </p:spPr>
      </p:pic>
      <p:cxnSp>
        <p:nvCxnSpPr>
          <p:cNvPr id="10" name="Straight Arrow Connector 9">
            <a:extLst>
              <a:ext uri="{FF2B5EF4-FFF2-40B4-BE49-F238E27FC236}">
                <a16:creationId xmlns:a16="http://schemas.microsoft.com/office/drawing/2014/main" id="{111A30C5-DAF1-5974-427D-706F6344CAA4}"/>
              </a:ext>
            </a:extLst>
          </p:cNvPr>
          <p:cNvCxnSpPr>
            <a:cxnSpLocks/>
            <a:stCxn id="8" idx="3"/>
            <a:endCxn id="11" idx="1"/>
          </p:cNvCxnSpPr>
          <p:nvPr/>
        </p:nvCxnSpPr>
        <p:spPr>
          <a:xfrm flipV="1">
            <a:off x="3581262" y="3765216"/>
            <a:ext cx="1182649" cy="1160239"/>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87DC96C9-6999-9B48-19A6-81391DBB75AE}"/>
                  </a:ext>
                </a:extLst>
              </p:cNvPr>
              <p:cNvSpPr txBox="1"/>
              <p:nvPr/>
            </p:nvSpPr>
            <p:spPr>
              <a:xfrm>
                <a:off x="4763911" y="2970966"/>
                <a:ext cx="2834640" cy="1645920"/>
              </a:xfrm>
              <a:prstGeom prst="rect">
                <a:avLst/>
              </a:prstGeom>
              <a:solidFill>
                <a:schemeClr val="bg1"/>
              </a:solidFill>
              <a:ln w="19050">
                <a:solidFill>
                  <a:schemeClr val="dk1"/>
                </a:solidFill>
              </a:ln>
            </p:spPr>
            <p:txBody>
              <a:bodyPr wrap="square"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m:rPr>
                          <m:nor/>
                        </m:rPr>
                        <a:rPr kumimoji="0" lang="en-US" sz="1800" b="0" i="0" u="none" strike="noStrike" kern="1200" cap="none" spc="0" normalizeH="0" baseline="0" noProof="0" smtClean="0">
                          <a:ln>
                            <a:noFill/>
                          </a:ln>
                          <a:solidFill>
                            <a:srgbClr val="363D45">
                              <a:lumMod val="60000"/>
                              <a:lumOff val="40000"/>
                            </a:srgbClr>
                          </a:solidFill>
                          <a:effectLst/>
                          <a:uLnTx/>
                          <a:uFillTx/>
                          <a:latin typeface="Cambria Math" panose="02040503050406030204" pitchFamily="18" charset="0"/>
                          <a:ea typeface="+mn-ea"/>
                          <a:cs typeface="+mn-cs"/>
                        </a:rPr>
                        <m:t>EDP</m:t>
                      </m:r>
                      <m:r>
                        <a:rPr kumimoji="0" lang="en-US" sz="1800" b="0" i="0" u="none" strike="noStrike" kern="1200" cap="none" spc="0" normalizeH="0" baseline="0" noProof="0">
                          <a:ln>
                            <a:noFill/>
                          </a:ln>
                          <a:solidFill>
                            <a:srgbClr val="363D45">
                              <a:lumMod val="60000"/>
                              <a:lumOff val="40000"/>
                            </a:srgbClr>
                          </a:solidFill>
                          <a:effectLst/>
                          <a:uLnTx/>
                          <a:uFillTx/>
                          <a:latin typeface="Cambria Math" panose="02040503050406030204" pitchFamily="18" charset="0"/>
                          <a:ea typeface="+mn-ea"/>
                          <a:cs typeface="+mn-cs"/>
                        </a:rPr>
                        <m:t>= </m:t>
                      </m:r>
                      <m:f>
                        <m:fPr>
                          <m:ctrlPr>
                            <a:rPr kumimoji="0" lang="en-US" sz="1800" b="0" i="1" u="none" strike="noStrike" kern="1200" cap="none" spc="0" normalizeH="0" baseline="0" noProof="0">
                              <a:ln>
                                <a:noFill/>
                              </a:ln>
                              <a:solidFill>
                                <a:srgbClr val="363D45">
                                  <a:lumMod val="60000"/>
                                  <a:lumOff val="40000"/>
                                </a:srgbClr>
                              </a:solidFill>
                              <a:effectLst/>
                              <a:uLnTx/>
                              <a:uFillTx/>
                              <a:latin typeface="Cambria Math" panose="02040503050406030204" pitchFamily="18" charset="0"/>
                              <a:ea typeface="+mn-ea"/>
                              <a:cs typeface="+mn-cs"/>
                            </a:rPr>
                          </m:ctrlPr>
                        </m:fPr>
                        <m:num>
                          <m:r>
                            <m:rPr>
                              <m:nor/>
                            </m:rPr>
                            <a:rPr kumimoji="0" lang="en-US" sz="1800" b="0" i="0" u="none" strike="noStrike" kern="1200" cap="none" spc="0" normalizeH="0" baseline="0" noProof="0">
                              <a:ln>
                                <a:noFill/>
                              </a:ln>
                              <a:solidFill>
                                <a:srgbClr val="363D45">
                                  <a:lumMod val="60000"/>
                                  <a:lumOff val="40000"/>
                                </a:srgbClr>
                              </a:solidFill>
                              <a:effectLst/>
                              <a:uLnTx/>
                              <a:uFillTx/>
                              <a:latin typeface="Cambria Math" panose="02040503050406030204" pitchFamily="18" charset="0"/>
                              <a:ea typeface="+mn-ea"/>
                              <a:cs typeface="+mn-cs"/>
                            </a:rPr>
                            <m:t>Storm</m:t>
                          </m:r>
                          <m:r>
                            <m:rPr>
                              <m:nor/>
                            </m:rPr>
                            <a:rPr kumimoji="0" lang="en-US" sz="1800" b="0" i="0" u="none" strike="noStrike" kern="1200" cap="none" spc="0" normalizeH="0" baseline="0" noProof="0">
                              <a:ln>
                                <a:noFill/>
                              </a:ln>
                              <a:solidFill>
                                <a:srgbClr val="363D45">
                                  <a:lumMod val="60000"/>
                                  <a:lumOff val="40000"/>
                                </a:srgbClr>
                              </a:solidFill>
                              <a:effectLst/>
                              <a:uLnTx/>
                              <a:uFillTx/>
                              <a:latin typeface="Cambria Math" panose="02040503050406030204" pitchFamily="18" charset="0"/>
                              <a:ea typeface="+mn-ea"/>
                              <a:cs typeface="+mn-cs"/>
                            </a:rPr>
                            <m:t> </m:t>
                          </m:r>
                          <m:r>
                            <m:rPr>
                              <m:nor/>
                            </m:rPr>
                            <a:rPr kumimoji="0" lang="en-US" sz="1800" b="0" i="0" u="none" strike="noStrike" kern="1200" cap="none" spc="0" normalizeH="0" baseline="0" noProof="0">
                              <a:ln>
                                <a:noFill/>
                              </a:ln>
                              <a:solidFill>
                                <a:srgbClr val="363D45">
                                  <a:lumMod val="60000"/>
                                  <a:lumOff val="40000"/>
                                </a:srgbClr>
                              </a:solidFill>
                              <a:effectLst/>
                              <a:uLnTx/>
                              <a:uFillTx/>
                              <a:latin typeface="Cambria Math" panose="02040503050406030204" pitchFamily="18" charset="0"/>
                              <a:ea typeface="+mn-ea"/>
                              <a:cs typeface="+mn-cs"/>
                            </a:rPr>
                            <m:t>Intensity</m:t>
                          </m:r>
                        </m:num>
                        <m:den>
                          <m:r>
                            <m:rPr>
                              <m:nor/>
                            </m:rPr>
                            <a:rPr kumimoji="0" lang="en-US" sz="1800" b="0" i="0" u="none" strike="noStrike" kern="1200" cap="none" spc="0" normalizeH="0" baseline="0" noProof="0">
                              <a:ln>
                                <a:noFill/>
                              </a:ln>
                              <a:solidFill>
                                <a:srgbClr val="363D45">
                                  <a:lumMod val="60000"/>
                                  <a:lumOff val="40000"/>
                                </a:srgbClr>
                              </a:solidFill>
                              <a:effectLst/>
                              <a:uLnTx/>
                              <a:uFillTx/>
                              <a:latin typeface="Cambria Math" panose="02040503050406030204" pitchFamily="18" charset="0"/>
                              <a:ea typeface="+mn-ea"/>
                              <a:cs typeface="+mn-cs"/>
                            </a:rPr>
                            <m:t>Beach</m:t>
                          </m:r>
                          <m:r>
                            <m:rPr>
                              <m:nor/>
                            </m:rPr>
                            <a:rPr kumimoji="0" lang="en-US" sz="1800" b="0" i="0" u="none" strike="noStrike" kern="1200" cap="none" spc="0" normalizeH="0" baseline="0" noProof="0">
                              <a:ln>
                                <a:noFill/>
                              </a:ln>
                              <a:solidFill>
                                <a:srgbClr val="363D45">
                                  <a:lumMod val="60000"/>
                                  <a:lumOff val="40000"/>
                                </a:srgbClr>
                              </a:solidFill>
                              <a:effectLst/>
                              <a:uLnTx/>
                              <a:uFillTx/>
                              <a:latin typeface="Cambria Math" panose="02040503050406030204" pitchFamily="18" charset="0"/>
                              <a:ea typeface="+mn-ea"/>
                              <a:cs typeface="+mn-cs"/>
                            </a:rPr>
                            <m:t> </m:t>
                          </m:r>
                          <m:r>
                            <m:rPr>
                              <m:nor/>
                            </m:rPr>
                            <a:rPr kumimoji="0" lang="en-US" sz="1800" b="0" i="0" u="none" strike="noStrike" kern="1200" cap="none" spc="0" normalizeH="0" baseline="0" noProof="0">
                              <a:ln>
                                <a:noFill/>
                              </a:ln>
                              <a:solidFill>
                                <a:srgbClr val="363D45">
                                  <a:lumMod val="60000"/>
                                  <a:lumOff val="40000"/>
                                </a:srgbClr>
                              </a:solidFill>
                              <a:effectLst/>
                              <a:uLnTx/>
                              <a:uFillTx/>
                              <a:latin typeface="Cambria Math" panose="02040503050406030204" pitchFamily="18" charset="0"/>
                              <a:ea typeface="+mn-ea"/>
                              <a:cs typeface="+mn-cs"/>
                            </a:rPr>
                            <m:t>Robustness</m:t>
                          </m:r>
                        </m:den>
                      </m:f>
                    </m:oMath>
                  </m:oMathPara>
                </a14:m>
                <a:endParaRPr kumimoji="0" lang="en-US" sz="1800" b="0" i="0" u="none" strike="noStrike" kern="1200" cap="none" spc="0" normalizeH="0" baseline="0" noProof="0" dirty="0">
                  <a:ln>
                    <a:noFill/>
                  </a:ln>
                  <a:solidFill>
                    <a:srgbClr val="363D45"/>
                  </a:solidFill>
                  <a:effectLst/>
                  <a:uLnTx/>
                  <a:uFillTx/>
                  <a:latin typeface="Calibri" panose="020F0502020204030204"/>
                  <a:ea typeface="+mn-ea"/>
                  <a:cs typeface="+mn-cs"/>
                </a:endParaRPr>
              </a:p>
            </p:txBody>
          </p:sp>
        </mc:Choice>
        <mc:Fallback xmlns="">
          <p:sp>
            <p:nvSpPr>
              <p:cNvPr id="72" name="TextBox 71">
                <a:extLst>
                  <a:ext uri="{FF2B5EF4-FFF2-40B4-BE49-F238E27FC236}">
                    <a16:creationId xmlns:a16="http://schemas.microsoft.com/office/drawing/2014/main" id="{87DC96C9-6999-9B48-19A6-81391DBB75AE}"/>
                  </a:ext>
                </a:extLst>
              </p:cNvPr>
              <p:cNvSpPr txBox="1">
                <a:spLocks noRot="1" noChangeAspect="1" noMove="1" noResize="1" noEditPoints="1" noAdjustHandles="1" noChangeArrowheads="1" noChangeShapeType="1" noTextEdit="1"/>
              </p:cNvSpPr>
              <p:nvPr/>
            </p:nvSpPr>
            <p:spPr>
              <a:xfrm>
                <a:off x="4763911" y="2970966"/>
                <a:ext cx="2834640" cy="1645920"/>
              </a:xfrm>
              <a:prstGeom prst="rect">
                <a:avLst/>
              </a:prstGeom>
              <a:blipFill>
                <a:blip r:embed="rId4"/>
                <a:stretch>
                  <a:fillRect/>
                </a:stretch>
              </a:blipFill>
              <a:ln w="19050">
                <a:solidFill>
                  <a:schemeClr val="dk1"/>
                </a:solidFill>
              </a:ln>
            </p:spPr>
            <p:txBody>
              <a:bodyPr/>
              <a:lstStyle/>
              <a:p>
                <a:r>
                  <a:rPr lang="en-US">
                    <a:noFill/>
                  </a:rPr>
                  <a:t> </a:t>
                </a:r>
              </a:p>
            </p:txBody>
          </p:sp>
        </mc:Fallback>
      </mc:AlternateContent>
      <p:pic>
        <p:nvPicPr>
          <p:cNvPr id="76" name="Picture 75" descr="A graph with a line&#10;&#10;Description automatically generated">
            <a:extLst>
              <a:ext uri="{FF2B5EF4-FFF2-40B4-BE49-F238E27FC236}">
                <a16:creationId xmlns:a16="http://schemas.microsoft.com/office/drawing/2014/main" id="{EBF42527-A52B-07FD-205B-3C291854098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819627" y="2265387"/>
            <a:ext cx="4330071" cy="2999658"/>
          </a:xfrm>
          <a:prstGeom prst="rect">
            <a:avLst/>
          </a:prstGeom>
        </p:spPr>
      </p:pic>
      <p:sp>
        <p:nvSpPr>
          <p:cNvPr id="77" name="TextBox 76">
            <a:extLst>
              <a:ext uri="{FF2B5EF4-FFF2-40B4-BE49-F238E27FC236}">
                <a16:creationId xmlns:a16="http://schemas.microsoft.com/office/drawing/2014/main" id="{F6540C27-0F74-020F-4971-14A436782988}"/>
              </a:ext>
            </a:extLst>
          </p:cNvPr>
          <p:cNvSpPr txBox="1"/>
          <p:nvPr/>
        </p:nvSpPr>
        <p:spPr>
          <a:xfrm>
            <a:off x="5515738" y="5471563"/>
            <a:ext cx="5404675" cy="1055608"/>
          </a:xfrm>
          <a:prstGeom prst="roundRect">
            <a:avLst/>
          </a:prstGeom>
          <a:solidFill>
            <a:srgbClr val="A32638"/>
          </a:solidFill>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Probability of damage for a given storm and beach state</a:t>
            </a:r>
          </a:p>
        </p:txBody>
      </p:sp>
    </p:spTree>
    <p:extLst>
      <p:ext uri="{BB962C8B-B14F-4D97-AF65-F5344CB8AC3E}">
        <p14:creationId xmlns:p14="http://schemas.microsoft.com/office/powerpoint/2010/main" val="411740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fade">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fad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1000"/>
                                        <p:tgtEl>
                                          <p:spTgt spid="77"/>
                                        </p:tgtEl>
                                      </p:cBhvr>
                                    </p:animEffect>
                                    <p:anim calcmode="lin" valueType="num">
                                      <p:cBhvr>
                                        <p:cTn id="28" dur="1000" fill="hold"/>
                                        <p:tgtEl>
                                          <p:spTgt spid="77"/>
                                        </p:tgtEl>
                                        <p:attrNameLst>
                                          <p:attrName>ppt_x</p:attrName>
                                        </p:attrNameLst>
                                      </p:cBhvr>
                                      <p:tavLst>
                                        <p:tav tm="0">
                                          <p:val>
                                            <p:strVal val="#ppt_x"/>
                                          </p:val>
                                        </p:tav>
                                        <p:tav tm="100000">
                                          <p:val>
                                            <p:strVal val="#ppt_x"/>
                                          </p:val>
                                        </p:tav>
                                      </p:tavLst>
                                    </p:anim>
                                    <p:anim calcmode="lin" valueType="num">
                                      <p:cBhvr>
                                        <p:cTn id="2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7"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tevens">
      <a:dk1>
        <a:srgbClr val="363D45"/>
      </a:dk1>
      <a:lt1>
        <a:srgbClr val="FFFFFF"/>
      </a:lt1>
      <a:dk2>
        <a:srgbClr val="00427F"/>
      </a:dk2>
      <a:lt2>
        <a:srgbClr val="E3E5E6"/>
      </a:lt2>
      <a:accent1>
        <a:srgbClr val="A32537"/>
      </a:accent1>
      <a:accent2>
        <a:srgbClr val="4895CF"/>
      </a:accent2>
      <a:accent3>
        <a:srgbClr val="EBC73A"/>
      </a:accent3>
      <a:accent4>
        <a:srgbClr val="E6832E"/>
      </a:accent4>
      <a:accent5>
        <a:srgbClr val="E7F2FB"/>
      </a:accent5>
      <a:accent6>
        <a:srgbClr val="FFF2E8"/>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vens-PPT-TPL-2022-07  -  Read-Only" id="{A603986E-396D-204E-BE04-2CE47149A0B2}" vid="{8F3B17A4-DD5A-934E-8E1F-F3954EE9C802}"/>
    </a:ext>
  </a:extLst>
</a:theme>
</file>

<file path=ppt/theme/theme4.xml><?xml version="1.0" encoding="utf-8"?>
<a:theme xmlns:a="http://schemas.openxmlformats.org/drawingml/2006/main" name="Office Theme">
  <a:themeElements>
    <a:clrScheme name="Stevens">
      <a:dk1>
        <a:srgbClr val="363D45"/>
      </a:dk1>
      <a:lt1>
        <a:srgbClr val="FFFFFF"/>
      </a:lt1>
      <a:dk2>
        <a:srgbClr val="00427F"/>
      </a:dk2>
      <a:lt2>
        <a:srgbClr val="E3E5E6"/>
      </a:lt2>
      <a:accent1>
        <a:srgbClr val="A32537"/>
      </a:accent1>
      <a:accent2>
        <a:srgbClr val="4895CF"/>
      </a:accent2>
      <a:accent3>
        <a:srgbClr val="EBC73A"/>
      </a:accent3>
      <a:accent4>
        <a:srgbClr val="E6832E"/>
      </a:accent4>
      <a:accent5>
        <a:srgbClr val="E7F2FB"/>
      </a:accent5>
      <a:accent6>
        <a:srgbClr val="FFF2E8"/>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Circuit</Template>
  <TotalTime>114</TotalTime>
  <Words>1368</Words>
  <Application>Microsoft Office PowerPoint</Application>
  <PresentationFormat>Widescreen</PresentationFormat>
  <Paragraphs>218</Paragraphs>
  <Slides>30</Slides>
  <Notes>6</Notes>
  <HiddenSlides>0</HiddenSlides>
  <MMClips>0</MMClips>
  <ScaleCrop>false</ScaleCrop>
  <HeadingPairs>
    <vt:vector size="6" baseType="variant">
      <vt:variant>
        <vt:lpstr>Fonts Used</vt:lpstr>
      </vt:variant>
      <vt:variant>
        <vt:i4>18</vt:i4>
      </vt:variant>
      <vt:variant>
        <vt:lpstr>Theme</vt:lpstr>
      </vt:variant>
      <vt:variant>
        <vt:i4>4</vt:i4>
      </vt:variant>
      <vt:variant>
        <vt:lpstr>Slide Titles</vt:lpstr>
      </vt:variant>
      <vt:variant>
        <vt:i4>30</vt:i4>
      </vt:variant>
    </vt:vector>
  </HeadingPairs>
  <TitlesOfParts>
    <vt:vector size="52" baseType="lpstr">
      <vt:lpstr>Aptos</vt:lpstr>
      <vt:lpstr>Arial</vt:lpstr>
      <vt:lpstr>Calibri</vt:lpstr>
      <vt:lpstr>Cambria</vt:lpstr>
      <vt:lpstr>Cambria Math</vt:lpstr>
      <vt:lpstr>IBM Plex Sans</vt:lpstr>
      <vt:lpstr>IBM Plex Sans Light</vt:lpstr>
      <vt:lpstr>IBM Plex Sans SemiBold</vt:lpstr>
      <vt:lpstr>Nunito Light</vt:lpstr>
      <vt:lpstr>Nunito SemiBold</vt:lpstr>
      <vt:lpstr>Saira Condensed Condensed Light</vt:lpstr>
      <vt:lpstr>Saira Condensed Condensed SemiBold</vt:lpstr>
      <vt:lpstr>System Font Regular</vt:lpstr>
      <vt:lpstr>Times New Roman</vt:lpstr>
      <vt:lpstr>Trebuchet MS</vt:lpstr>
      <vt:lpstr>Tw Cen MT</vt:lpstr>
      <vt:lpstr>Twentieth Century</vt:lpstr>
      <vt:lpstr>Wingdings</vt:lpstr>
      <vt:lpstr>Circuit</vt:lpstr>
      <vt:lpstr>Simple Light</vt:lpstr>
      <vt:lpstr>1_Office Theme</vt:lpstr>
      <vt:lpstr>Office Theme</vt:lpstr>
      <vt:lpstr>PowerPoint Presentation</vt:lpstr>
      <vt:lpstr>New Jersey Coastal Consortium for Resilient Communities </vt:lpstr>
      <vt:lpstr>New Collaborations and Modeling Tools to Help Predict Bay Flooding and  Other Processes</vt:lpstr>
      <vt:lpstr>Motivation</vt:lpstr>
      <vt:lpstr>Hurricane Sandy Simulation using ROMS/COAWST</vt:lpstr>
      <vt:lpstr>Simulation Results with Surge Barriers</vt:lpstr>
      <vt:lpstr>Outcomes</vt:lpstr>
      <vt:lpstr>Forecasting Dune Impacts Using Data Driven Models</vt:lpstr>
      <vt:lpstr>Approach</vt:lpstr>
      <vt:lpstr>Quantifying Physical Parameters Tied to Resilience</vt:lpstr>
      <vt:lpstr>PowerPoint Presentation</vt:lpstr>
      <vt:lpstr>Building expertise</vt:lpstr>
      <vt:lpstr>PowerPoint Presentation</vt:lpstr>
      <vt:lpstr>PowerPoint Presentation</vt:lpstr>
      <vt:lpstr>Coastal Wetland Salinization Monitoring</vt:lpstr>
      <vt:lpstr>Location of Rutgers and MERI sites</vt:lpstr>
      <vt:lpstr>Setup in MERI</vt:lpstr>
      <vt:lpstr>PowerPoint Presentation</vt:lpstr>
      <vt:lpstr>MERI – Porewater Salinity</vt:lpstr>
      <vt:lpstr>MERI – Porewater Temperature</vt:lpstr>
      <vt:lpstr>MERI – Air Temperature and Precipitation</vt:lpstr>
      <vt:lpstr>Setup in JCNERR-Rutgers</vt:lpstr>
      <vt:lpstr>JCNERR – Porewater Salinity</vt:lpstr>
      <vt:lpstr>JCNERR – Porewater Temperature</vt:lpstr>
      <vt:lpstr>JCNERR – Air Temperature and Precipitation</vt:lpstr>
      <vt:lpstr>Study Site 1: 706 Market Street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Archer</dc:creator>
  <cp:lastModifiedBy>Vilacoba, Karl</cp:lastModifiedBy>
  <cp:revision>14</cp:revision>
  <dcterms:created xsi:type="dcterms:W3CDTF">2026-03-10T19:09:23Z</dcterms:created>
  <dcterms:modified xsi:type="dcterms:W3CDTF">2026-03-30T18:42:40Z</dcterms:modified>
</cp:coreProperties>
</file>