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9"/>
  </p:notesMasterIdLst>
  <p:sldIdLst>
    <p:sldId id="461" r:id="rId2"/>
    <p:sldId id="594" r:id="rId3"/>
    <p:sldId id="598" r:id="rId4"/>
    <p:sldId id="671" r:id="rId5"/>
    <p:sldId id="592" r:id="rId6"/>
    <p:sldId id="675" r:id="rId7"/>
    <p:sldId id="656" r:id="rId8"/>
    <p:sldId id="659" r:id="rId9"/>
    <p:sldId id="660" r:id="rId10"/>
    <p:sldId id="661" r:id="rId11"/>
    <p:sldId id="677" r:id="rId12"/>
    <p:sldId id="664" r:id="rId13"/>
    <p:sldId id="679" r:id="rId14"/>
    <p:sldId id="681" r:id="rId15"/>
    <p:sldId id="669" r:id="rId16"/>
    <p:sldId id="657" r:id="rId17"/>
    <p:sldId id="5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428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AACF13-A5BA-768D-0BE2-E9AD49A2FCAD}" name="Nicole McClain" initials="NM" userId="Nicole McClain" providerId="None"/>
  <p188:author id="{2412EA46-37D6-AB5E-515B-E836C74F6C60}" name="Nicole Filipow" initials="NF" userId="S::nfilipow@taylorengineering.com::d9a4f031-c6da-4f23-a3f1-e8200f776feb" providerId="AD"/>
  <p188:author id="{43F2BF6A-1301-C9D3-695D-C635064E7574}" name="Nicole McClain" initials="NM" userId="S::nmcclain@taylorengineering.com::d9a4f031-c6da-4f23-a3f1-e8200f776feb" providerId="AD"/>
  <p188:author id="{5AB60D90-468F-D914-EFCE-82B0B8A07C0D}" name="Natalie Lamb" initials="NL" userId="S::nlamb@taylorengineering.com::a01fc3b4-8754-464a-9cef-8949a51b2b01" providerId="AD"/>
  <p188:author id="{304217E0-F633-7F32-ED9B-0F6FD34B2C6A}" name="Wendy Laurent" initials="WL" userId="S::wlaurent@taylorengineering.com::9c0679a7-18f7-47d5-994e-99048cb26731" providerId="AD"/>
  <p188:author id="{ED147CF0-10F1-EA25-BD37-DE319CAD2E55}" name="Michael B. Kabiling" initials="MK" userId="S::MKabiling@taylorengineering.com::bd1a5436-e025-42e7-86a3-f47a7cc92d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73B"/>
    <a:srgbClr val="D1E2C9"/>
    <a:srgbClr val="CC6666"/>
    <a:srgbClr val="D0CECE"/>
    <a:srgbClr val="8CB777"/>
    <a:srgbClr val="F2F2F2"/>
    <a:srgbClr val="FFFF3F"/>
    <a:srgbClr val="33A5BB"/>
    <a:srgbClr val="B5FD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1041" autoAdjust="0"/>
  </p:normalViewPr>
  <p:slideViewPr>
    <p:cSldViewPr snapToGrid="0" showGuides="1">
      <p:cViewPr varScale="1">
        <p:scale>
          <a:sx n="83" d="100"/>
          <a:sy n="83" d="100"/>
        </p:scale>
        <p:origin x="619" y="82"/>
      </p:cViewPr>
      <p:guideLst>
        <p:guide orient="horz" pos="2136"/>
        <p:guide pos="4288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DEC7B-88D4-481B-AD37-724AC7CDE1EE}" type="datetimeFigureOut">
              <a:rPr lang="en-US" smtClean="0"/>
              <a:t>3/9/2026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8C9D9-8DA4-486E-A4CB-8E7B1CD880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7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29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F347C-8E9C-DAAD-6DFF-451029FE3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770FC-0A56-E599-E882-4335C19C1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AA3C0-B07E-FEE2-F714-616B79867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85D18-BA93-0463-9283-F1D1D4F6C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60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7FA11-5852-EDD7-61EF-3DAAA3643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8BAE3-0549-3C39-1A3E-9466776DF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3C6497-501A-707C-E313-998413795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B2BA-EEFE-8E46-849F-B759E41D3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0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D7095-65FB-37C1-33DF-F52C31DB6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3A122-ED57-E358-7B3C-70F956E17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196D9F-100B-C9F2-A488-38DD5B295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420EC-09EC-BF27-4E19-CBA614455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89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D2F61-B824-520A-858C-F7C955147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4ED36-EE8C-82AB-466D-6ABCFB8F1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02837-D2A8-FA07-0B69-429814D5A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9E546-5409-0BC4-CE68-B5F93D350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09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4A01-5769-D994-355D-DF3854276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99846-FF54-7E48-3662-BE5F886E5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EF2BF-F5D0-85E3-4433-24B26258D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C750D-7213-A66E-6C7E-E28F2E284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56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BBC0C-334D-5EFD-4645-B573CBF2C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541D5-8032-77FA-8624-077295EB1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CE8C4-5D1E-9200-4B23-1F1C09FD3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56FDB-8A8F-5DB5-D735-E0D1E47B2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66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6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85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A11BB-B304-7C97-2773-470217FCC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EA298-8823-583C-1273-435302B77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8B3A2-DDB2-A67C-A5E4-00652E0AA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A1644-08C0-3251-48E9-C5042EADE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6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E59-2537-6927-7E85-E48118236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212ED-AF0C-4323-42B5-959B41132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62B7D-1200-1616-EAE5-3A71536FD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B73EE-FE12-2E9D-81A1-BA3F1C065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3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5FCAA-D44E-6E30-29F7-529E501CF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5BB6D-440F-1123-FA86-84994B221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B431D-26EC-22AD-BB59-A21EAA78C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9ED82-6199-164C-F348-58370B500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41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F0F71-6B71-828F-2A3C-85B02928E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5CFD8-0361-D9BB-424A-9AC4D2253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DD238-EFA8-A099-DF80-A780D313A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A2D20-2501-25CC-A14B-32E72958C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8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7D8F9-4820-32C9-3AA8-72596E3F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21378-8CEC-8564-317A-EF66C79DA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85140-1826-E532-CB25-D031F6AB3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BB8DF-B4E9-4D01-87C6-F2490EC46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8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AF5C-53F6-5C65-2DEF-67099C9CA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D5219-E5C8-9D5D-DFD9-CE838D328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A801B-11AD-CDB1-0B71-307DC5949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8640-0804-20C7-7074-99E842408B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8C9D9-8DA4-486E-A4CB-8E7B1CD8809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3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984" y="1987336"/>
            <a:ext cx="5181600" cy="238760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rgbClr val="005C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586" y="4467011"/>
            <a:ext cx="396789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33F854-537A-49D5-AF9E-4B6A9B241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7369" y="6046791"/>
            <a:ext cx="4119033" cy="58737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5C7E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b="1" dirty="0"/>
              <a:t>Name</a:t>
            </a:r>
          </a:p>
          <a:p>
            <a:pPr lvl="0"/>
            <a:r>
              <a:rPr lang="en-US" b="1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3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1344506"/>
            <a:ext cx="10820400" cy="448479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ABBE8-9EA1-4773-B699-2EED5106638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47E0C7E-D2A6-4803-9E25-FDCD461CB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88"/>
            <a:ext cx="105156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C5E70F-47EE-4C01-94FE-262C1D290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3F7A4B-5345-4F98-9ED1-CD947AFDEB4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5850130"/>
            <a:ext cx="11582400" cy="57849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005C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If picture, add caption</a:t>
            </a:r>
          </a:p>
        </p:txBody>
      </p:sp>
    </p:spTree>
    <p:extLst>
      <p:ext uri="{BB962C8B-B14F-4D97-AF65-F5344CB8AC3E}">
        <p14:creationId xmlns:p14="http://schemas.microsoft.com/office/powerpoint/2010/main" val="180912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s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947357"/>
            <a:ext cx="10820400" cy="4881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ABBE8-9EA1-4773-B699-2EED5106638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79083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47E0C7E-D2A6-4803-9E25-FDCD461C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86"/>
            <a:ext cx="10515600" cy="550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C5E70F-47EE-4C01-94FE-262C1D290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3F7A4B-5345-4F98-9ED1-CD947AFDEB4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5850130"/>
            <a:ext cx="11582400" cy="57849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005C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If picture, add caption</a:t>
            </a:r>
          </a:p>
        </p:txBody>
      </p:sp>
    </p:spTree>
    <p:extLst>
      <p:ext uri="{BB962C8B-B14F-4D97-AF65-F5344CB8AC3E}">
        <p14:creationId xmlns:p14="http://schemas.microsoft.com/office/powerpoint/2010/main" val="731786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4156" y="1326301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7BEC1-31C3-4C5F-952A-F5469AFD5E7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9A54DCB-CC4E-4937-B481-A99A614C0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88"/>
            <a:ext cx="105156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DB14E1-226C-4238-88A4-2D3CAE4C40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156" y="3898873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E3A33AF-060A-414F-B108-D22D30BA91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8805" y="1326301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A7FE8A3-BE87-410C-8F5F-9BBED5978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8805" y="3898873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723418-8F34-4EDC-90F7-8F54AB525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46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ic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4156" y="1013260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7BEC1-31C3-4C5F-952A-F5469AFD5E7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94653" y="807306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9A54DCB-CC4E-4937-B481-A99A614C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86"/>
            <a:ext cx="10515600" cy="574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DB14E1-226C-4238-88A4-2D3CAE4C40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156" y="3585832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E3A33AF-060A-414F-B108-D22D30BA91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8805" y="1013260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A7FE8A3-BE87-410C-8F5F-9BBED5978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8805" y="3585832"/>
            <a:ext cx="5341699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723418-8F34-4EDC-90F7-8F54AB525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0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2CA8795-CDA0-48EA-BD55-5652C330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18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EFB742-67AE-4F0F-9A94-83ECCAE61EA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4800" y="182731"/>
            <a:ext cx="11582400" cy="561391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3DFAB5-F783-4E0D-87CA-938FAA4C7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5850130"/>
            <a:ext cx="11582400" cy="578496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005C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E78785-0D04-46D5-A3B4-C588B02CF9D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5821361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606B8B-D5A9-4873-9F4C-5C0095851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96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42770"/>
            <a:ext cx="6172200" cy="5013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42776"/>
            <a:ext cx="3932237" cy="5013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C79C6A-C3A9-46D0-8BCC-4661146F01D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7B5B87F-D43B-403F-B941-93355C424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88"/>
            <a:ext cx="105156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85EF6F3-6C6A-43E4-8328-E6BDAB47D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82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06161"/>
            <a:ext cx="6172200" cy="5013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06168"/>
            <a:ext cx="3932237" cy="5013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C79C6A-C3A9-46D0-8BCC-4661146F01D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766115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7B5B87F-D43B-403F-B941-93355C42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86"/>
            <a:ext cx="10515600" cy="533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85EF6F3-6C6A-43E4-8328-E6BDAB47D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4800" y="1326291"/>
            <a:ext cx="11582400" cy="465009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5976383"/>
            <a:ext cx="11582400" cy="4443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n-US" b="1" dirty="0">
                <a:solidFill>
                  <a:srgbClr val="005C7E"/>
                </a:solidFill>
              </a:rPr>
              <a:t>Caption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E4031F-7A78-426A-8C6E-EEB261FF4AB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3EFE6FA-A10B-4EF8-816C-A177CB55B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88"/>
            <a:ext cx="105156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777F85-BB92-404B-8FE4-24253DC5F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99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4800" y="1021495"/>
            <a:ext cx="11582400" cy="495488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5976383"/>
            <a:ext cx="11582400" cy="4443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n-US" b="1" dirty="0">
                <a:solidFill>
                  <a:srgbClr val="005C7E"/>
                </a:solidFill>
              </a:rPr>
              <a:t>Caption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E4031F-7A78-426A-8C6E-EEB261FF4AB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856732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3EFE6FA-A10B-4EF8-816C-A177CB55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86"/>
            <a:ext cx="10515600" cy="616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777F85-BB92-404B-8FE4-24253DC5F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8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5723"/>
            <a:ext cx="10515600" cy="480124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C89BC7-6905-4196-825A-605A3A8A37F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B78B747-965A-439F-A291-6F2B0902F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07688"/>
            <a:ext cx="110490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614780A-9C88-7332-621F-6A5383C59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01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2A73E-258D-43DC-96C2-639A113055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6005" y="1811341"/>
            <a:ext cx="12422717" cy="5184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99F9C8-6FBF-4284-AA0A-339027CCA100}"/>
              </a:ext>
            </a:extLst>
          </p:cNvPr>
          <p:cNvSpPr/>
          <p:nvPr userDrawn="1"/>
        </p:nvSpPr>
        <p:spPr>
          <a:xfrm>
            <a:off x="0" y="3"/>
            <a:ext cx="12192000" cy="3264177"/>
          </a:xfrm>
          <a:prstGeom prst="rect">
            <a:avLst/>
          </a:prstGeom>
          <a:solidFill>
            <a:srgbClr val="8CB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80158-D352-4687-8384-BDA679ECAE4C}"/>
              </a:ext>
            </a:extLst>
          </p:cNvPr>
          <p:cNvSpPr txBox="1"/>
          <p:nvPr userDrawn="1"/>
        </p:nvSpPr>
        <p:spPr>
          <a:xfrm>
            <a:off x="288473" y="711969"/>
            <a:ext cx="1161505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F898B0-9E03-4319-9646-A4B1BCAAF4F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3264177"/>
            <a:ext cx="12192000" cy="0"/>
          </a:xfrm>
          <a:prstGeom prst="line">
            <a:avLst/>
          </a:prstGeom>
          <a:noFill/>
          <a:ln w="44450" cap="flat" cmpd="sng" algn="ctr">
            <a:solidFill>
              <a:srgbClr val="005C7E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0444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375723"/>
            <a:ext cx="11582399" cy="480124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C89BC7-6905-4196-825A-605A3A8A37F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B78B747-965A-439F-A291-6F2B0902F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5218" y="207689"/>
            <a:ext cx="10208581" cy="856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8AF595-A872-4275-AD1E-00E80076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5B8C73B-8FFC-B1A8-C98A-7DC9A10E61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165" y="141784"/>
            <a:ext cx="1012053" cy="988640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4400" b="1">
                <a:solidFill>
                  <a:schemeClr val="accent1"/>
                </a:solidFill>
              </a:defRPr>
            </a:lvl2pPr>
            <a:lvl3pPr marL="914400" indent="0" algn="ctr">
              <a:buNone/>
              <a:defRPr sz="4400" b="1">
                <a:solidFill>
                  <a:schemeClr val="accent1"/>
                </a:solidFill>
              </a:defRPr>
            </a:lvl3pPr>
            <a:lvl4pPr marL="1371600" indent="0" algn="ctr">
              <a:buNone/>
              <a:defRPr sz="4400" b="1">
                <a:solidFill>
                  <a:schemeClr val="accent1"/>
                </a:solidFill>
              </a:defRPr>
            </a:lvl4pPr>
            <a:lvl5pPr marL="1828800" indent="0" algn="ctr">
              <a:buNone/>
              <a:defRPr sz="4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44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4975"/>
            <a:ext cx="10515600" cy="5311988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C89BC7-6905-4196-825A-605A3A8A37F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766113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B78B747-965A-439F-A291-6F2B0902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86"/>
            <a:ext cx="10515600" cy="533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8AF595-A872-4275-AD1E-00E80076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4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F08CCB-6AEE-4E86-8733-F17C8AC41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F42FC0-22F4-4358-8A76-DC90C6DF7EA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4589464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621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97256"/>
            <a:ext cx="5181600" cy="4351338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9725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7E008-EFA7-4719-A211-B10ECAC5124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0334374-961B-4545-8E2C-D5EF2922B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88"/>
            <a:ext cx="105156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3AF8D13-C4D6-4184-B1CC-AD52DA1C4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1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55592"/>
            <a:ext cx="5181600" cy="4793002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955592"/>
            <a:ext cx="5181600" cy="47930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7E008-EFA7-4719-A211-B10ECAC5124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807304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0334374-961B-4545-8E2C-D5EF2922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86"/>
            <a:ext cx="10515600" cy="581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3AF8D13-C4D6-4184-B1CC-AD52DA1C4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8459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8511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38459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208511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FF2A8A-F97C-47FB-B1EF-283837FD875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1243910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8254F8C-1A38-4D5F-AC57-0089FE643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7688"/>
            <a:ext cx="105156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AD6E4C-AE63-40F2-B88B-3712EDE8E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97264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796555"/>
            <a:ext cx="5157787" cy="40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23" y="97264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1796555"/>
            <a:ext cx="5183188" cy="40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FF2A8A-F97C-47FB-B1EF-283837FD875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800" y="805368"/>
            <a:ext cx="115824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8254F8C-1A38-4D5F-AC57-0089FE64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686"/>
            <a:ext cx="10515600" cy="572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AD6E4C-AE63-40F2-B88B-3712EDE8E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7688"/>
            <a:ext cx="105156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34533"/>
            <a:ext cx="10515600" cy="484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FC7CE2-BA5A-136B-7896-7ECBAE49D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7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685" r:id="rId4"/>
    <p:sldLayoutId id="2147483675" r:id="rId5"/>
    <p:sldLayoutId id="2147483676" r:id="rId6"/>
    <p:sldLayoutId id="2147483686" r:id="rId7"/>
    <p:sldLayoutId id="2147483677" r:id="rId8"/>
    <p:sldLayoutId id="2147483687" r:id="rId9"/>
    <p:sldLayoutId id="2147483678" r:id="rId10"/>
    <p:sldLayoutId id="2147483688" r:id="rId11"/>
    <p:sldLayoutId id="2147483682" r:id="rId12"/>
    <p:sldLayoutId id="2147483689" r:id="rId13"/>
    <p:sldLayoutId id="2147483679" r:id="rId14"/>
    <p:sldLayoutId id="2147483683" r:id="rId15"/>
    <p:sldLayoutId id="2147483680" r:id="rId16"/>
    <p:sldLayoutId id="2147483690" r:id="rId17"/>
    <p:sldLayoutId id="2147483681" r:id="rId18"/>
    <p:sldLayoutId id="2147483691" r:id="rId19"/>
    <p:sldLayoutId id="214748368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C7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C7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Wingdings" panose="05000000000000000000" pitchFamily="2" charset="2"/>
        <a:buChar char="Ø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Wingdings" panose="05000000000000000000" pitchFamily="2" charset="2"/>
        <a:buChar char="v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2.png@01DA43AB.ED3828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FCB914-FE80-2910-E2E6-35F5868EF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5C7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D1AA5-BE7E-4900-1EC5-E7E06FB894B3}"/>
              </a:ext>
            </a:extLst>
          </p:cNvPr>
          <p:cNvSpPr/>
          <p:nvPr/>
        </p:nvSpPr>
        <p:spPr>
          <a:xfrm>
            <a:off x="0" y="3617657"/>
            <a:ext cx="12192000" cy="3240343"/>
          </a:xfrm>
          <a:prstGeom prst="rect">
            <a:avLst/>
          </a:prstGeom>
          <a:solidFill>
            <a:srgbClr val="33A5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9A1C16-FBFD-4C7C-4013-CD0F1C8586E3}"/>
              </a:ext>
            </a:extLst>
          </p:cNvPr>
          <p:cNvGrpSpPr/>
          <p:nvPr/>
        </p:nvGrpSpPr>
        <p:grpSpPr>
          <a:xfrm>
            <a:off x="0" y="3606527"/>
            <a:ext cx="12192000" cy="3498394"/>
            <a:chOff x="-1524000" y="3606524"/>
            <a:chExt cx="12192000" cy="3498394"/>
          </a:xfrm>
          <a:noFill/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2CEF06-EF7B-A5AF-5CEB-FABD34BCC7F2}"/>
                </a:ext>
              </a:extLst>
            </p:cNvPr>
            <p:cNvSpPr txBox="1"/>
            <p:nvPr/>
          </p:nvSpPr>
          <p:spPr>
            <a:xfrm>
              <a:off x="-1524000" y="3606524"/>
              <a:ext cx="12192000" cy="349839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Ins="365760" rtlCol="0">
              <a:spAutoFit/>
            </a:bodyPr>
            <a:lstStyle/>
            <a:p>
              <a:pPr marR="7200" algn="r"/>
              <a:endParaRPr lang="en-US" sz="2400" baseline="30000" dirty="0">
                <a:solidFill>
                  <a:schemeClr val="bg1"/>
                </a:solidFill>
                <a:latin typeface="+mj-lt"/>
              </a:endParaRPr>
            </a:p>
            <a:p>
              <a:pPr marL="1371600" marR="7200" algn="r"/>
              <a:r>
                <a:rPr lang="en-US" sz="2400" baseline="30000" dirty="0">
                  <a:solidFill>
                    <a:schemeClr val="bg1"/>
                  </a:solidFill>
                  <a:latin typeface="+mj-lt"/>
                </a:rPr>
                <a:t>2026 New Jersey Coastal and Climate Resilience Conference</a:t>
              </a:r>
            </a:p>
            <a:p>
              <a:pPr marL="1371600" marR="7200" algn="r"/>
              <a:r>
                <a:rPr lang="en-US" sz="2400" baseline="30000" dirty="0">
                  <a:solidFill>
                    <a:schemeClr val="bg1"/>
                  </a:solidFill>
                  <a:latin typeface="+mj-lt"/>
                </a:rPr>
                <a:t>March 11, 2026</a:t>
              </a:r>
            </a:p>
            <a:p>
              <a:pPr marL="1371600" marR="7200" algn="r"/>
              <a:endParaRPr lang="en-US" sz="2400" baseline="30000" dirty="0">
                <a:solidFill>
                  <a:schemeClr val="bg1"/>
                </a:solidFill>
                <a:latin typeface="+mj-lt"/>
              </a:endParaRPr>
            </a:p>
            <a:p>
              <a:pPr marL="1371600" marR="7200" algn="r"/>
              <a:endParaRPr lang="en-US" sz="2000" baseline="30000" dirty="0">
                <a:solidFill>
                  <a:schemeClr val="bg1"/>
                </a:solidFill>
                <a:latin typeface="+mj-lt"/>
              </a:endParaRPr>
            </a:p>
            <a:p>
              <a:pPr marL="1371600" marR="7200" algn="r"/>
              <a:r>
                <a:rPr lang="en-US" sz="2400" baseline="30000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marL="1371600" marR="7200" algn="r">
                <a:tabLst>
                  <a:tab pos="2798763" algn="l"/>
                </a:tabLst>
              </a:pPr>
              <a:r>
                <a:rPr lang="en-US" sz="5400" b="1" baseline="30000" dirty="0">
                  <a:solidFill>
                    <a:schemeClr val="bg1"/>
                  </a:solidFill>
                </a:rPr>
                <a:t> Modeling of Sediment Motion in Marshes to    Evaluate Shoaling and Beneficial Use Options</a:t>
              </a:r>
            </a:p>
            <a:p>
              <a:pPr marL="1371600" marR="7200" algn="r"/>
              <a:r>
                <a:rPr lang="en-US" sz="3200" baseline="30000" dirty="0">
                  <a:solidFill>
                    <a:schemeClr val="bg1"/>
                  </a:solidFill>
                </a:rPr>
                <a:t>Christopher Bender, Ph.D., P.E., BC.CE</a:t>
              </a:r>
            </a:p>
            <a:p>
              <a:pPr marL="1371600" marR="7200" algn="r"/>
              <a:r>
                <a:rPr lang="en-US" sz="2400" baseline="30000" dirty="0">
                  <a:solidFill>
                    <a:schemeClr val="bg1"/>
                  </a:solidFill>
                </a:rPr>
                <a:t>Co-author: Michael Kabiling</a:t>
              </a:r>
            </a:p>
            <a:p>
              <a:pPr marL="1371600" marR="7200" algn="r"/>
              <a:endParaRPr lang="en-US" sz="2800" b="1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0618619B-8668-541F-3CB7-78508325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4906" y="3792625"/>
              <a:ext cx="2282591" cy="2928851"/>
            </a:xfrm>
            <a:prstGeom prst="rect">
              <a:avLst/>
            </a:prstGeom>
            <a:grpFill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60CE918-02C1-F6EB-B6A2-00B5DB9DC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" b="2176"/>
          <a:stretch/>
        </p:blipFill>
        <p:spPr>
          <a:xfrm>
            <a:off x="7591170" y="0"/>
            <a:ext cx="4600830" cy="3456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A62E3-AA1F-BE07-18D2-CD779A8A8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" b="6320"/>
          <a:stretch/>
        </p:blipFill>
        <p:spPr>
          <a:xfrm>
            <a:off x="2" y="0"/>
            <a:ext cx="4600831" cy="3456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739BDB-8E2B-89AB-432E-4F9060EA0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846"/>
          <a:stretch/>
        </p:blipFill>
        <p:spPr>
          <a:xfrm>
            <a:off x="4750152" y="0"/>
            <a:ext cx="2691699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11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3C41-3E68-5ADA-4CD4-B38A7E15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B228ED-CBD3-4DF9-99A2-6FF7A4C5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DC4678-6096-B14A-3AA2-DB9685B2C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7E08004-3EA5-563A-6963-B16D36AB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7509164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Calibration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3 weeks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0850F-54C4-F66A-982B-88F3B10EE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871" y="1309093"/>
            <a:ext cx="9419303" cy="5479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17C62-0ADD-D25A-52B1-87BE7DBA3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8103" y="4944106"/>
            <a:ext cx="365792" cy="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3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BF071-B456-D719-4E5F-A5F8465C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251193-3375-3D07-293B-DF5D90E8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1B510FA-4819-06D9-5562-C4A486AB5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EF10D99-2D09-8B28-FAC9-303DE8A1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7509164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Verification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2.5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B1375-E1AB-BB11-5854-D237AC348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2814" y="1316279"/>
            <a:ext cx="9361417" cy="5464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5728CC-BA59-0DB2-BF82-03805D955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8103" y="4969506"/>
            <a:ext cx="365792" cy="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8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221E4-A866-1936-A74C-3A24E52CE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5E72B4-1569-E543-B170-82E9A6B1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6CC53A6-B89E-D63E-B7A7-41D68479B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D0AFEFA-8BE7-26E8-7EFE-457C3896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7509164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Calibration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Velocity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C59EB-20C2-B6D2-3E15-9EABB9DE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09" y="1375723"/>
            <a:ext cx="9106777" cy="54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88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0549D-1185-345F-0BF2-A0F0C7BA9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0320A-6D8F-0283-9957-276BB60F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ADDAA3F-0E52-4280-1F5F-ABA3918BF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601415E-3438-51BC-B4C1-5F433521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7509164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Calibration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Sediment Flux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2A655-A587-C51B-7F7F-546C77A2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9584" y="1316279"/>
            <a:ext cx="9087877" cy="546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5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9CCE-052F-734B-9606-8145A86A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07CD46-FB14-D905-39CB-90CC3FC2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4F34FE9-275B-69E1-5494-24017CDD2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B8A05E3-C235-8D28-29C1-5A1D6F180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2743200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Particle Tracing</a:t>
            </a:r>
          </a:p>
          <a:p>
            <a:r>
              <a:rPr lang="en-US" b="1" dirty="0">
                <a:solidFill>
                  <a:schemeClr val="accent1"/>
                </a:solidFill>
              </a:rPr>
              <a:t>Shows origin and settling location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Allows for evaluation of shoaling patterns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A834F-47A0-CCCA-BF9C-F18843D5E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7236" y="1375723"/>
            <a:ext cx="9087877" cy="458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8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909E5-AEA2-06EF-D953-52EB105C0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274A1A-FB07-79B6-1BB8-9921B67C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F5D9717-CCD4-3EB5-4FC6-2C5966B53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6E3F94B-4A9F-1C51-FD18-29EA37B0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11680722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Apply model to evaluate various alternatives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Beneficial use of dredged material (BUDM)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Marsh restoration and 5-year uplifts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Potential to restore marshes and sinuosity of channels and reduce shoaling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Structures within NSBKB to cut-off flow through the base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Full blockage of flow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Use of DMMAs and ODMDS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Current practice</a:t>
            </a:r>
          </a:p>
          <a:p>
            <a:r>
              <a:rPr lang="en-US" b="1" dirty="0">
                <a:solidFill>
                  <a:schemeClr val="accent1"/>
                </a:solidFill>
              </a:rPr>
              <a:t>Examine alternatives to 2080 with marsh changes due to sea level change by decade</a:t>
            </a:r>
          </a:p>
          <a:p>
            <a:r>
              <a:rPr lang="en-US" b="1" dirty="0">
                <a:solidFill>
                  <a:schemeClr val="accent1"/>
                </a:solidFill>
              </a:rPr>
              <a:t>Perform life cycle analysis and multi-criteria decision analysis (MCDA)</a:t>
            </a:r>
          </a:p>
        </p:txBody>
      </p:sp>
    </p:spTree>
    <p:extLst>
      <p:ext uri="{BB962C8B-B14F-4D97-AF65-F5344CB8AC3E}">
        <p14:creationId xmlns:p14="http://schemas.microsoft.com/office/powerpoint/2010/main" val="459822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71AB3-825A-D8AD-CF94-F4BB44892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48E6B6-2F43-8C5E-11F4-B48F8455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20715ED-6696-0190-0999-116146F29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3E62498-05A9-C597-7F5F-2465D0E2B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5723"/>
            <a:ext cx="8305799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Model developed for marsh area near NSBKB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Hydro, waves, sediment transport, particle tracing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Calibrated and verified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Alternatives analysis include sea level change and marsh impacts from 2030 to 2080</a:t>
            </a:r>
          </a:p>
          <a:p>
            <a:r>
              <a:rPr lang="en-US" b="1" dirty="0">
                <a:solidFill>
                  <a:schemeClr val="accent1"/>
                </a:solidFill>
              </a:rPr>
              <a:t>Alternatives evaluation for BUDM projects, structural alternatives, and status quo (DMMA/ODMDS)</a:t>
            </a:r>
          </a:p>
          <a:p>
            <a:r>
              <a:rPr lang="en-US" b="1" dirty="0">
                <a:solidFill>
                  <a:schemeClr val="accent1"/>
                </a:solidFill>
              </a:rPr>
              <a:t>BUDM and structural solution shown to significantly reduce future shoaling and dredging vs status quo</a:t>
            </a:r>
          </a:p>
          <a:p>
            <a:r>
              <a:rPr lang="en-US" b="1" dirty="0">
                <a:solidFill>
                  <a:schemeClr val="accent1"/>
                </a:solidFill>
              </a:rPr>
              <a:t>Recommendation to further explore BUDM project with initial marsh restoration and then 5-year uplifts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B4588-4A0E-5558-17CD-878C161B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895" y="1542473"/>
            <a:ext cx="3263305" cy="33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0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16BF071-EC52-49D0-8153-0B71690226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" b="5839"/>
          <a:stretch/>
        </p:blipFill>
        <p:spPr>
          <a:xfrm>
            <a:off x="304800" y="622300"/>
            <a:ext cx="11582400" cy="56134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06A570-3597-8B51-CF88-26BCCC49D80B}"/>
              </a:ext>
            </a:extLst>
          </p:cNvPr>
          <p:cNvSpPr txBox="1">
            <a:spLocks/>
          </p:cNvSpPr>
          <p:nvPr/>
        </p:nvSpPr>
        <p:spPr>
          <a:xfrm>
            <a:off x="3200400" y="1336112"/>
            <a:ext cx="5791200" cy="263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C7E"/>
              </a:buClr>
              <a:buFont typeface="Arial" panose="020B0604020202020204" pitchFamily="34" charset="0"/>
              <a:buNone/>
              <a:defRPr sz="1600" b="1" kern="1200">
                <a:solidFill>
                  <a:srgbClr val="005C7E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7E"/>
              </a:buClr>
              <a:buSzPct val="7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7E"/>
              </a:buClr>
              <a:buSzPct val="70000"/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7E"/>
              </a:buClr>
              <a:buSzPct val="70000"/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C7E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1"/>
                </a:solidFill>
              </a:rPr>
              <a:t>THANK YOU</a:t>
            </a:r>
          </a:p>
          <a:p>
            <a:r>
              <a:rPr lang="en-US" sz="4800" b="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0595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0333-9BFC-4599-C4E3-EAB28111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Purpose and 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14CD8-3317-3CB5-8BDA-82DA3DB40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5722"/>
            <a:ext cx="6867525" cy="52745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Review historical and present marsh features, shoaling, and dredging </a:t>
            </a:r>
            <a:r>
              <a:rPr lang="en-US" dirty="0"/>
              <a:t>to understand local conditions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Develop a model </a:t>
            </a:r>
            <a:r>
              <a:rPr lang="en-US" dirty="0"/>
              <a:t>capable of evaluating water levels, waves, and mixed sand/fines sediment transport pathways</a:t>
            </a:r>
          </a:p>
          <a:p>
            <a:r>
              <a:rPr lang="en-US" b="1" dirty="0">
                <a:solidFill>
                  <a:schemeClr val="accent1"/>
                </a:solidFill>
              </a:rPr>
              <a:t>Simulate potential alternatives </a:t>
            </a:r>
            <a:r>
              <a:rPr lang="en-US" dirty="0"/>
              <a:t>to reduce shoaling and dredging requirements, including beneficial use of dredged material (BUDM) alternatives </a:t>
            </a:r>
          </a:p>
          <a:p>
            <a:r>
              <a:rPr lang="en-US" b="1" dirty="0">
                <a:solidFill>
                  <a:schemeClr val="accent1"/>
                </a:solidFill>
              </a:rPr>
              <a:t>Develop recommendations </a:t>
            </a:r>
            <a:r>
              <a:rPr lang="en-US" dirty="0"/>
              <a:t>for future dredged material management strategies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12547C-D767-2285-7CC9-1E26656DE2CD}"/>
              </a:ext>
            </a:extLst>
          </p:cNvPr>
          <p:cNvSpPr/>
          <p:nvPr/>
        </p:nvSpPr>
        <p:spPr>
          <a:xfrm>
            <a:off x="7877174" y="1375723"/>
            <a:ext cx="4197089" cy="1938977"/>
          </a:xfrm>
          <a:prstGeom prst="roundRect">
            <a:avLst/>
          </a:prstGeom>
          <a:solidFill>
            <a:srgbClr val="8CB77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OUTLINE</a:t>
            </a:r>
          </a:p>
          <a:p>
            <a:pPr marL="574675" indent="-341313"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Project Location</a:t>
            </a:r>
          </a:p>
          <a:p>
            <a:pPr marL="574675" indent="-341313"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Study Overview</a:t>
            </a:r>
          </a:p>
          <a:p>
            <a:pPr marL="574675" indent="-341313"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Modeling Methods</a:t>
            </a:r>
          </a:p>
          <a:p>
            <a:pPr marL="574675" indent="-341313"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Study Findings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E57B2C-2B32-36A5-D8D7-9EAB3E8B0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86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52B8D-D283-4C25-AADE-ABAB8FC6D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6528618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Naval Submarine Base Kings Bay (NSBKB)</a:t>
            </a:r>
          </a:p>
          <a:p>
            <a:r>
              <a:rPr lang="en-US" b="1" dirty="0">
                <a:solidFill>
                  <a:schemeClr val="accent1"/>
                </a:solidFill>
              </a:rPr>
              <a:t>Located in Cumberland Sound, near the St Marys River, GA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Annual dredging volumes for the base and entrance channel exceed 1M cy/yr</a:t>
            </a:r>
          </a:p>
          <a:p>
            <a:r>
              <a:rPr lang="en-US" b="1" dirty="0">
                <a:solidFill>
                  <a:schemeClr val="accent1"/>
                </a:solidFill>
              </a:rPr>
              <a:t>Some dredged material placed in on-base dredged material management areas (DMMAs, aka a CDF)</a:t>
            </a:r>
          </a:p>
          <a:p>
            <a:r>
              <a:rPr lang="en-US" b="1" dirty="0">
                <a:solidFill>
                  <a:schemeClr val="accent1"/>
                </a:solidFill>
              </a:rPr>
              <a:t>Some material placed along the coastline or in offshore disposal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F471D2-DD78-FFA9-C693-F70AB7B3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7BDFD77-B75F-B0F1-5E47-259B819CD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2A5BD-674C-F4D5-165C-1C79B89C4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419" y="1269006"/>
            <a:ext cx="5105418" cy="50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4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2F9B8-51A8-48E2-4056-FEBF6D194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59C2D-FD26-0C72-8583-06E3CF7BE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66576"/>
            <a:ext cx="11552254" cy="53549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Naval Submarine Base Kings Bay, evolving marsh conditions 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DBF1A0-A378-D952-1A6E-DD1B2201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2D1DB3-6970-6419-4C6B-4018F1C16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1C7C50-85D6-97AA-23FE-A6A9EF4B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24" y="1919235"/>
            <a:ext cx="4867275" cy="4938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563050-7E26-6D04-C71B-25A40D6BAFD2}"/>
              </a:ext>
            </a:extLst>
          </p:cNvPr>
          <p:cNvSpPr txBox="1"/>
          <p:nvPr/>
        </p:nvSpPr>
        <p:spPr>
          <a:xfrm>
            <a:off x="9710056" y="1919235"/>
            <a:ext cx="2481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January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3B801-393D-70CB-3BED-DD31CFE24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229" y="1931916"/>
            <a:ext cx="4746488" cy="4938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0BD2C-2DA9-8E03-0DF9-E3B0BE5ECCA0}"/>
              </a:ext>
            </a:extLst>
          </p:cNvPr>
          <p:cNvSpPr txBox="1"/>
          <p:nvPr/>
        </p:nvSpPr>
        <p:spPr>
          <a:xfrm>
            <a:off x="4009292" y="1931916"/>
            <a:ext cx="307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December 1985</a:t>
            </a:r>
          </a:p>
        </p:txBody>
      </p:sp>
    </p:spTree>
    <p:extLst>
      <p:ext uri="{BB962C8B-B14F-4D97-AF65-F5344CB8AC3E}">
        <p14:creationId xmlns:p14="http://schemas.microsoft.com/office/powerpoint/2010/main" val="26769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150C08-4E33-4A4E-2F9E-81AFDEFFC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Overview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8E4C801-A4EE-D88F-77CB-C34D433D4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D88C718-899E-474A-F27D-285D70522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7509164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Develop a model to simulate local hydrodynamics, wave conditions, mixed sediment transport</a:t>
            </a:r>
          </a:p>
          <a:p>
            <a:r>
              <a:rPr lang="en-US" b="1" dirty="0">
                <a:solidFill>
                  <a:schemeClr val="accent1"/>
                </a:solidFill>
              </a:rPr>
              <a:t>Simulate suspended sediment and bed sediment transport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particle tracing to evaluate shoaling patterns</a:t>
            </a:r>
          </a:p>
          <a:p>
            <a:r>
              <a:rPr lang="en-US" b="1" dirty="0">
                <a:solidFill>
                  <a:schemeClr val="accent1"/>
                </a:solidFill>
              </a:rPr>
              <a:t>Apply the model to evaluate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potential alternatives to reduce shoaling 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include the impacts of sea level change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marsh restoration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C15D2E-0F9A-E7F0-6728-583B07C9B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368" y="1326347"/>
            <a:ext cx="4467632" cy="5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3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6290F-5F72-0F91-4830-312A8B5E7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C570AD-BD8B-17B0-8F49-9C7A0C15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Overview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824307F-45ED-143D-5867-D27360BB4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A63EFA6-07F9-1410-0266-609AC51F8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7509164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Prior studies provided valuable information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3D MIKE3 hydrodynamic, wave, sand and mud transport model (2016 to 2018)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Geo-Marine and AECOM Joint Venture (GMA)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Study collected water level, current, and sediment concentration data</a:t>
            </a:r>
          </a:p>
          <a:p>
            <a:r>
              <a:rPr lang="en-US" b="1" dirty="0">
                <a:solidFill>
                  <a:schemeClr val="accent1"/>
                </a:solidFill>
              </a:rPr>
              <a:t>Delft3D model for hydrodynamic, wave, and sediment transport near structures (2021)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Integral Consulting Inc. (ICI)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Athena Technologies Inc. collected and analyzed 16 vibracore samples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C085B3-D84E-767D-A95D-9A88550C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840" y="1326347"/>
            <a:ext cx="4467632" cy="5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7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33139-2A1D-89C0-DE05-F09F05B95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A2001D-50BC-2D0C-5FDE-D33742FE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5B24AE-56CB-874E-6260-2AC9AD0EE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6AD1-D9D9-3618-C1D3-949E907F4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4637726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MIKE3 model for hydro, waves, sediment transport, particle tracking</a:t>
            </a:r>
          </a:p>
          <a:p>
            <a:r>
              <a:rPr lang="en-US" b="1" dirty="0">
                <a:solidFill>
                  <a:schemeClr val="accent1"/>
                </a:solidFill>
              </a:rPr>
              <a:t>Based on existing NSBKB model</a:t>
            </a:r>
          </a:p>
          <a:p>
            <a:r>
              <a:rPr lang="en-US" b="1" dirty="0">
                <a:solidFill>
                  <a:schemeClr val="accent1"/>
                </a:solidFill>
              </a:rPr>
              <a:t>3D hydro and mixed-bed model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Sand and silt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Captures bedload and suspended sediment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Erosion and deposition (shoaling)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C7AD4-966A-662F-B834-EFD3229F1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12" y="1579418"/>
            <a:ext cx="7396489" cy="422656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4455F0-47AB-B193-689E-878D9525A14E}"/>
              </a:ext>
            </a:extLst>
          </p:cNvPr>
          <p:cNvCxnSpPr>
            <a:cxnSpLocks/>
          </p:cNvCxnSpPr>
          <p:nvPr/>
        </p:nvCxnSpPr>
        <p:spPr>
          <a:xfrm flipH="1">
            <a:off x="7688826" y="2773595"/>
            <a:ext cx="1635252" cy="655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383C5E-D17A-35FE-1787-6BD52A1227EA}"/>
              </a:ext>
            </a:extLst>
          </p:cNvPr>
          <p:cNvSpPr txBox="1"/>
          <p:nvPr/>
        </p:nvSpPr>
        <p:spPr>
          <a:xfrm>
            <a:off x="4942527" y="270339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Area of Interest</a:t>
            </a:r>
          </a:p>
        </p:txBody>
      </p:sp>
    </p:spTree>
    <p:extLst>
      <p:ext uri="{BB962C8B-B14F-4D97-AF65-F5344CB8AC3E}">
        <p14:creationId xmlns:p14="http://schemas.microsoft.com/office/powerpoint/2010/main" val="322697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C9E34-4F7C-8D85-E7B9-6B941722E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B51CD6-3618-FBD8-570A-C96ABF1D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5384A46-3306-3BAB-5972-D245C61E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53CAA7B-045B-95BA-D551-0243A0B1E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75723"/>
            <a:ext cx="6341113" cy="5345754"/>
          </a:xfrm>
        </p:spPr>
        <p:txBody>
          <a:bodyPr>
            <a:normAutofit/>
          </a:bodyPr>
          <a:lstStyle/>
          <a:p>
            <a:r>
              <a:rPr lang="en-US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Concurrent study examined past, present and future marsh conditions </a:t>
            </a:r>
          </a:p>
          <a:p>
            <a:pPr lvl="1"/>
            <a:r>
              <a:rPr lang="en-US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Marstel-Day and EAEST</a:t>
            </a:r>
          </a:p>
          <a:p>
            <a:r>
              <a:rPr lang="en-US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of 1929 T-Sheets and the 2016 NWI datasets</a:t>
            </a:r>
          </a:p>
          <a:p>
            <a:pPr lvl="1"/>
            <a:r>
              <a:rPr lang="en-US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areas of loss and gain (~1,000 acre loss)</a:t>
            </a:r>
          </a:p>
          <a:p>
            <a:r>
              <a:rPr lang="en-US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SLAMM modeling examined marsh changes by decade (2030 to 2080)</a:t>
            </a:r>
          </a:p>
          <a:p>
            <a:r>
              <a:rPr lang="en-US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 critical data for MIKE3 model</a:t>
            </a:r>
          </a:p>
          <a:p>
            <a:pPr lvl="1"/>
            <a:r>
              <a:rPr lang="en-US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 shared info and alternatives</a:t>
            </a:r>
          </a:p>
          <a:p>
            <a:pPr marL="0" indent="0">
              <a:buNone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map of the ocean&#10;&#10;Description automatically generated">
            <a:extLst>
              <a:ext uri="{FF2B5EF4-FFF2-40B4-BE49-F238E27FC236}">
                <a16:creationId xmlns:a16="http://schemas.microsoft.com/office/drawing/2014/main" id="{CF05C194-49CA-2EA1-276C-C30DEDEA9978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14" y="1419427"/>
            <a:ext cx="5383854" cy="4936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6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1AEC-C895-E8BD-32CD-CE0D776B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C381FC-3259-FFC8-B578-7AE111EF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Methods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8FF7612-F8DA-863A-BCDE-D027201BD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7210425-5F52-4C05-5780-DDE93D0D6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5723"/>
            <a:ext cx="4368799" cy="534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Apply data collected in the 2018 study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Water level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Current velocity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Sediment flux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Allow for calibration and verification near NSBKB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Demonstrate model’s capability for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03189-3F15-7323-FDBF-1096F403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087" y="2098007"/>
            <a:ext cx="4907705" cy="4183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8D981-4E81-6D66-93B6-C5EC05FA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205" y="1375723"/>
            <a:ext cx="3254022" cy="2301439"/>
          </a:xfrm>
          <a:prstGeom prst="rect">
            <a:avLst/>
          </a:prstGeom>
          <a:ln w="28575"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D818C3-16B4-ED44-EA1C-749B02C74BBB}"/>
              </a:ext>
            </a:extLst>
          </p:cNvPr>
          <p:cNvSpPr/>
          <p:nvPr/>
        </p:nvSpPr>
        <p:spPr>
          <a:xfrm>
            <a:off x="5818909" y="2780145"/>
            <a:ext cx="1376218" cy="101883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2DE887-1757-59C5-01F6-053A7BDE488F}"/>
              </a:ext>
            </a:extLst>
          </p:cNvPr>
          <p:cNvCxnSpPr/>
          <p:nvPr/>
        </p:nvCxnSpPr>
        <p:spPr>
          <a:xfrm flipV="1">
            <a:off x="7195127" y="2780145"/>
            <a:ext cx="1614576" cy="503829"/>
          </a:xfrm>
          <a:prstGeom prst="straightConnector1">
            <a:avLst/>
          </a:prstGeom>
          <a:ln w="31750"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305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TE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7E"/>
      </a:accent1>
      <a:accent2>
        <a:srgbClr val="8CB777"/>
      </a:accent2>
      <a:accent3>
        <a:srgbClr val="FF9966"/>
      </a:accent3>
      <a:accent4>
        <a:srgbClr val="6699CC"/>
      </a:accent4>
      <a:accent5>
        <a:srgbClr val="CC99CC"/>
      </a:accent5>
      <a:accent6>
        <a:srgbClr val="547E5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Slides Template.potx" id="{B0CCDF4B-F2C1-4B83-9F15-9186E74BC340}" vid="{DA63BDCE-9EC4-4227-BBCD-398467B2F8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Slides Template</Template>
  <TotalTime>10338</TotalTime>
  <Words>721</Words>
  <Application>Microsoft Office PowerPoint</Application>
  <PresentationFormat>Widescreen</PresentationFormat>
  <Paragraphs>139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Wingdings</vt:lpstr>
      <vt:lpstr>Theme1</vt:lpstr>
      <vt:lpstr>PowerPoint Presentation</vt:lpstr>
      <vt:lpstr>Study Purpose and Presentation Outline</vt:lpstr>
      <vt:lpstr>Project Location</vt:lpstr>
      <vt:lpstr>Project Location</vt:lpstr>
      <vt:lpstr>Study Overview</vt:lpstr>
      <vt:lpstr>Study Overview</vt:lpstr>
      <vt:lpstr>Modeling Methods</vt:lpstr>
      <vt:lpstr>Modeling Methods</vt:lpstr>
      <vt:lpstr>Modeling Methods</vt:lpstr>
      <vt:lpstr>Modeling Methods</vt:lpstr>
      <vt:lpstr>Modeling Methods</vt:lpstr>
      <vt:lpstr>Modeling Methods</vt:lpstr>
      <vt:lpstr>Modeling Methods</vt:lpstr>
      <vt:lpstr>Modeling Methods</vt:lpstr>
      <vt:lpstr>Modeling Methods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McClain</dc:creator>
  <cp:lastModifiedBy>Christopher J. Bender</cp:lastModifiedBy>
  <cp:revision>392</cp:revision>
  <dcterms:created xsi:type="dcterms:W3CDTF">2024-04-08T16:26:22Z</dcterms:created>
  <dcterms:modified xsi:type="dcterms:W3CDTF">2026-03-09T20:08:28Z</dcterms:modified>
</cp:coreProperties>
</file>