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7" r:id="rId7"/>
    <p:sldId id="259" r:id="rId8"/>
    <p:sldId id="260" r:id="rId9"/>
    <p:sldId id="262" r:id="rId10"/>
    <p:sldId id="263"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2D9"/>
    <a:srgbClr val="668AAC"/>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4B3C69-C457-0A55-34AB-A098195CDA96}" v="105" dt="2026-03-05T16:45:06.128"/>
    <p1510:client id="{27516724-2230-7A9D-939F-F913DF914CD1}" v="66" dt="2026-03-06T18:55:07.322"/>
    <p1510:client id="{393EA51D-AB1C-CE4F-79B7-0C5E9A92B673}" v="24" dt="2026-03-04T21:00:32.103"/>
    <p1510:client id="{8ECB5302-5166-49B0-9860-B9DF5DED295A}" v="138" dt="2026-03-05T16:51:15.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812"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07FCCC-F212-42C1-A0CE-9F886707281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F476463-B85F-4CA3-8DCD-DE684521C3D1}">
      <dgm:prSet/>
      <dgm:spPr/>
      <dgm:t>
        <a:bodyPr/>
        <a:lstStyle/>
        <a:p>
          <a:pPr>
            <a:lnSpc>
              <a:spcPct val="100000"/>
            </a:lnSpc>
          </a:pPr>
          <a:r>
            <a:rPr lang="en-US"/>
            <a:t>Because we want to…</a:t>
          </a:r>
        </a:p>
      </dgm:t>
    </dgm:pt>
    <dgm:pt modelId="{FC727B18-B71D-4AB9-B94F-E0D0862B1ABF}" type="parTrans" cxnId="{6F039752-0EE4-4A0B-A078-07941F3335C4}">
      <dgm:prSet/>
      <dgm:spPr/>
      <dgm:t>
        <a:bodyPr/>
        <a:lstStyle/>
        <a:p>
          <a:endParaRPr lang="en-US"/>
        </a:p>
      </dgm:t>
    </dgm:pt>
    <dgm:pt modelId="{C6048191-284F-4D7B-AC2A-63C26D06389A}" type="sibTrans" cxnId="{6F039752-0EE4-4A0B-A078-07941F3335C4}">
      <dgm:prSet/>
      <dgm:spPr/>
      <dgm:t>
        <a:bodyPr/>
        <a:lstStyle/>
        <a:p>
          <a:endParaRPr lang="en-US"/>
        </a:p>
      </dgm:t>
    </dgm:pt>
    <dgm:pt modelId="{92A7A178-559D-4C64-9DD5-4D0961987587}">
      <dgm:prSet/>
      <dgm:spPr/>
      <dgm:t>
        <a:bodyPr/>
        <a:lstStyle/>
        <a:p>
          <a:pPr>
            <a:lnSpc>
              <a:spcPct val="100000"/>
            </a:lnSpc>
          </a:pPr>
          <a:r>
            <a:rPr lang="en-US"/>
            <a:t>Partnership development</a:t>
          </a:r>
        </a:p>
      </dgm:t>
    </dgm:pt>
    <dgm:pt modelId="{63E3A763-8A39-465A-94C8-4CCE4153228E}" type="parTrans" cxnId="{7BF7CA65-90BB-4041-ABDF-1A8FCBDE06DC}">
      <dgm:prSet/>
      <dgm:spPr/>
      <dgm:t>
        <a:bodyPr/>
        <a:lstStyle/>
        <a:p>
          <a:endParaRPr lang="en-US"/>
        </a:p>
      </dgm:t>
    </dgm:pt>
    <dgm:pt modelId="{EF688632-9A47-444A-941F-7F40AAE839C0}" type="sibTrans" cxnId="{7BF7CA65-90BB-4041-ABDF-1A8FCBDE06DC}">
      <dgm:prSet/>
      <dgm:spPr/>
      <dgm:t>
        <a:bodyPr/>
        <a:lstStyle/>
        <a:p>
          <a:endParaRPr lang="en-US"/>
        </a:p>
      </dgm:t>
    </dgm:pt>
    <dgm:pt modelId="{542C04A1-4431-4995-9DA7-99511A32870F}">
      <dgm:prSet/>
      <dgm:spPr/>
      <dgm:t>
        <a:bodyPr/>
        <a:lstStyle/>
        <a:p>
          <a:pPr>
            <a:lnSpc>
              <a:spcPct val="100000"/>
            </a:lnSpc>
          </a:pPr>
          <a:r>
            <a:rPr lang="en-US"/>
            <a:t>Navigating changing tides</a:t>
          </a:r>
        </a:p>
      </dgm:t>
    </dgm:pt>
    <dgm:pt modelId="{60AB0D83-2E7F-4CDD-85B2-77CD3796ADEA}" type="parTrans" cxnId="{258080D2-69D4-4983-A9DB-CBA1ACB2FFEA}">
      <dgm:prSet/>
      <dgm:spPr/>
      <dgm:t>
        <a:bodyPr/>
        <a:lstStyle/>
        <a:p>
          <a:endParaRPr lang="en-US"/>
        </a:p>
      </dgm:t>
    </dgm:pt>
    <dgm:pt modelId="{59161844-642F-41DE-8A8B-B360CE1EE279}" type="sibTrans" cxnId="{258080D2-69D4-4983-A9DB-CBA1ACB2FFEA}">
      <dgm:prSet/>
      <dgm:spPr/>
      <dgm:t>
        <a:bodyPr/>
        <a:lstStyle/>
        <a:p>
          <a:endParaRPr lang="en-US"/>
        </a:p>
      </dgm:t>
    </dgm:pt>
    <dgm:pt modelId="{D39E8FC2-F41A-4BDA-9AFB-BD9B15E75C75}">
      <dgm:prSet/>
      <dgm:spPr/>
      <dgm:t>
        <a:bodyPr/>
        <a:lstStyle/>
        <a:p>
          <a:pPr>
            <a:lnSpc>
              <a:spcPct val="100000"/>
            </a:lnSpc>
          </a:pPr>
          <a:r>
            <a:rPr lang="en-US"/>
            <a:t>Intense financial, data and human resource investment</a:t>
          </a:r>
        </a:p>
      </dgm:t>
    </dgm:pt>
    <dgm:pt modelId="{2D742AE7-BF8B-4A1F-B7BB-246F4BF54D34}" type="parTrans" cxnId="{EA9A4668-FB95-4C22-9A08-813518B46341}">
      <dgm:prSet/>
      <dgm:spPr/>
      <dgm:t>
        <a:bodyPr/>
        <a:lstStyle/>
        <a:p>
          <a:endParaRPr lang="en-US"/>
        </a:p>
      </dgm:t>
    </dgm:pt>
    <dgm:pt modelId="{DAC00777-DDD4-4DA8-93B6-981004F1C284}" type="sibTrans" cxnId="{EA9A4668-FB95-4C22-9A08-813518B46341}">
      <dgm:prSet/>
      <dgm:spPr/>
      <dgm:t>
        <a:bodyPr/>
        <a:lstStyle/>
        <a:p>
          <a:endParaRPr lang="en-US"/>
        </a:p>
      </dgm:t>
    </dgm:pt>
    <dgm:pt modelId="{97256DCD-614D-4A84-88FB-E8C7B30EB5FA}" type="pres">
      <dgm:prSet presAssocID="{1B07FCCC-F212-42C1-A0CE-9F886707281D}" presName="root" presStyleCnt="0">
        <dgm:presLayoutVars>
          <dgm:dir/>
          <dgm:resizeHandles val="exact"/>
        </dgm:presLayoutVars>
      </dgm:prSet>
      <dgm:spPr/>
    </dgm:pt>
    <dgm:pt modelId="{20D1D8BC-F527-4648-BE20-FC349F00F1E4}" type="pres">
      <dgm:prSet presAssocID="{BF476463-B85F-4CA3-8DCD-DE684521C3D1}" presName="compNode" presStyleCnt="0"/>
      <dgm:spPr/>
    </dgm:pt>
    <dgm:pt modelId="{B3598D17-1BE0-4E6E-9DEE-A43E78140ED7}" type="pres">
      <dgm:prSet presAssocID="{BF476463-B85F-4CA3-8DCD-DE684521C3D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urkey"/>
        </a:ext>
      </dgm:extLst>
    </dgm:pt>
    <dgm:pt modelId="{F28C34D2-9B38-4AEE-87C5-CE9285F47435}" type="pres">
      <dgm:prSet presAssocID="{BF476463-B85F-4CA3-8DCD-DE684521C3D1}" presName="spaceRect" presStyleCnt="0"/>
      <dgm:spPr/>
    </dgm:pt>
    <dgm:pt modelId="{2A8BC036-0E09-444D-B77E-03AF2D90CF40}" type="pres">
      <dgm:prSet presAssocID="{BF476463-B85F-4CA3-8DCD-DE684521C3D1}" presName="textRect" presStyleLbl="revTx" presStyleIdx="0" presStyleCnt="4">
        <dgm:presLayoutVars>
          <dgm:chMax val="1"/>
          <dgm:chPref val="1"/>
        </dgm:presLayoutVars>
      </dgm:prSet>
      <dgm:spPr/>
    </dgm:pt>
    <dgm:pt modelId="{ACF7444B-4CD5-4EC3-8D27-D321CF907212}" type="pres">
      <dgm:prSet presAssocID="{C6048191-284F-4D7B-AC2A-63C26D06389A}" presName="sibTrans" presStyleCnt="0"/>
      <dgm:spPr/>
    </dgm:pt>
    <dgm:pt modelId="{49B8F43A-5579-495D-BDA6-5921C2FBCE6A}" type="pres">
      <dgm:prSet presAssocID="{92A7A178-559D-4C64-9DD5-4D0961987587}" presName="compNode" presStyleCnt="0"/>
      <dgm:spPr/>
    </dgm:pt>
    <dgm:pt modelId="{AF143590-6CB3-40CD-96E2-99141ABBD014}" type="pres">
      <dgm:prSet presAssocID="{92A7A178-559D-4C64-9DD5-4D09619875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245495BE-6495-4063-9497-3F5F875E93B5}" type="pres">
      <dgm:prSet presAssocID="{92A7A178-559D-4C64-9DD5-4D0961987587}" presName="spaceRect" presStyleCnt="0"/>
      <dgm:spPr/>
    </dgm:pt>
    <dgm:pt modelId="{A3706E35-9F3D-43F3-8B6A-41A5C2E24658}" type="pres">
      <dgm:prSet presAssocID="{92A7A178-559D-4C64-9DD5-4D0961987587}" presName="textRect" presStyleLbl="revTx" presStyleIdx="1" presStyleCnt="4">
        <dgm:presLayoutVars>
          <dgm:chMax val="1"/>
          <dgm:chPref val="1"/>
        </dgm:presLayoutVars>
      </dgm:prSet>
      <dgm:spPr/>
    </dgm:pt>
    <dgm:pt modelId="{C8D93772-DA65-4314-ADFF-2E3899F53E98}" type="pres">
      <dgm:prSet presAssocID="{EF688632-9A47-444A-941F-7F40AAE839C0}" presName="sibTrans" presStyleCnt="0"/>
      <dgm:spPr/>
    </dgm:pt>
    <dgm:pt modelId="{09254F46-DE35-4F6B-8F7E-B03AFD63D3AD}" type="pres">
      <dgm:prSet presAssocID="{542C04A1-4431-4995-9DA7-99511A32870F}" presName="compNode" presStyleCnt="0"/>
      <dgm:spPr/>
    </dgm:pt>
    <dgm:pt modelId="{6A5665DA-37A8-41F2-AD1D-0BA0EDDA4E0A}" type="pres">
      <dgm:prSet presAssocID="{542C04A1-4431-4995-9DA7-99511A32870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p compass"/>
        </a:ext>
      </dgm:extLst>
    </dgm:pt>
    <dgm:pt modelId="{4C785112-0096-4492-B035-F31C4EBA1E90}" type="pres">
      <dgm:prSet presAssocID="{542C04A1-4431-4995-9DA7-99511A32870F}" presName="spaceRect" presStyleCnt="0"/>
      <dgm:spPr/>
    </dgm:pt>
    <dgm:pt modelId="{0526F50D-6770-4B8F-8BB5-8FF0DDE75671}" type="pres">
      <dgm:prSet presAssocID="{542C04A1-4431-4995-9DA7-99511A32870F}" presName="textRect" presStyleLbl="revTx" presStyleIdx="2" presStyleCnt="4">
        <dgm:presLayoutVars>
          <dgm:chMax val="1"/>
          <dgm:chPref val="1"/>
        </dgm:presLayoutVars>
      </dgm:prSet>
      <dgm:spPr/>
    </dgm:pt>
    <dgm:pt modelId="{8549FC37-53A3-4A0B-BEF3-F4AF001F534F}" type="pres">
      <dgm:prSet presAssocID="{59161844-642F-41DE-8A8B-B360CE1EE279}" presName="sibTrans" presStyleCnt="0"/>
      <dgm:spPr/>
    </dgm:pt>
    <dgm:pt modelId="{13BE04ED-F430-4099-A535-D1404791102B}" type="pres">
      <dgm:prSet presAssocID="{D39E8FC2-F41A-4BDA-9AFB-BD9B15E75C75}" presName="compNode" presStyleCnt="0"/>
      <dgm:spPr/>
    </dgm:pt>
    <dgm:pt modelId="{0B8E5E34-CC06-4088-B450-C5785EC33805}" type="pres">
      <dgm:prSet presAssocID="{D39E8FC2-F41A-4BDA-9AFB-BD9B15E75C7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iggy Bank"/>
        </a:ext>
      </dgm:extLst>
    </dgm:pt>
    <dgm:pt modelId="{665D3C27-BA87-45BB-A741-C03B4C849EEA}" type="pres">
      <dgm:prSet presAssocID="{D39E8FC2-F41A-4BDA-9AFB-BD9B15E75C75}" presName="spaceRect" presStyleCnt="0"/>
      <dgm:spPr/>
    </dgm:pt>
    <dgm:pt modelId="{49C85849-E9C4-4B8E-B76F-5E1805973510}" type="pres">
      <dgm:prSet presAssocID="{D39E8FC2-F41A-4BDA-9AFB-BD9B15E75C75}" presName="textRect" presStyleLbl="revTx" presStyleIdx="3" presStyleCnt="4">
        <dgm:presLayoutVars>
          <dgm:chMax val="1"/>
          <dgm:chPref val="1"/>
        </dgm:presLayoutVars>
      </dgm:prSet>
      <dgm:spPr/>
    </dgm:pt>
  </dgm:ptLst>
  <dgm:cxnLst>
    <dgm:cxn modelId="{CABD0C5E-F195-4F69-B03D-A2BBB6C3532B}" type="presOf" srcId="{1B07FCCC-F212-42C1-A0CE-9F886707281D}" destId="{97256DCD-614D-4A84-88FB-E8C7B30EB5FA}" srcOrd="0" destOrd="0" presId="urn:microsoft.com/office/officeart/2018/2/layout/IconLabelList"/>
    <dgm:cxn modelId="{7BF7CA65-90BB-4041-ABDF-1A8FCBDE06DC}" srcId="{1B07FCCC-F212-42C1-A0CE-9F886707281D}" destId="{92A7A178-559D-4C64-9DD5-4D0961987587}" srcOrd="1" destOrd="0" parTransId="{63E3A763-8A39-465A-94C8-4CCE4153228E}" sibTransId="{EF688632-9A47-444A-941F-7F40AAE839C0}"/>
    <dgm:cxn modelId="{EA9A4668-FB95-4C22-9A08-813518B46341}" srcId="{1B07FCCC-F212-42C1-A0CE-9F886707281D}" destId="{D39E8FC2-F41A-4BDA-9AFB-BD9B15E75C75}" srcOrd="3" destOrd="0" parTransId="{2D742AE7-BF8B-4A1F-B7BB-246F4BF54D34}" sibTransId="{DAC00777-DDD4-4DA8-93B6-981004F1C284}"/>
    <dgm:cxn modelId="{6F039752-0EE4-4A0B-A078-07941F3335C4}" srcId="{1B07FCCC-F212-42C1-A0CE-9F886707281D}" destId="{BF476463-B85F-4CA3-8DCD-DE684521C3D1}" srcOrd="0" destOrd="0" parTransId="{FC727B18-B71D-4AB9-B94F-E0D0862B1ABF}" sibTransId="{C6048191-284F-4D7B-AC2A-63C26D06389A}"/>
    <dgm:cxn modelId="{DF1F4958-B748-4275-9961-4E7B7770A167}" type="presOf" srcId="{BF476463-B85F-4CA3-8DCD-DE684521C3D1}" destId="{2A8BC036-0E09-444D-B77E-03AF2D90CF40}" srcOrd="0" destOrd="0" presId="urn:microsoft.com/office/officeart/2018/2/layout/IconLabelList"/>
    <dgm:cxn modelId="{31E3F4AE-2161-4E67-B305-9481D591F0AB}" type="presOf" srcId="{542C04A1-4431-4995-9DA7-99511A32870F}" destId="{0526F50D-6770-4B8F-8BB5-8FF0DDE75671}" srcOrd="0" destOrd="0" presId="urn:microsoft.com/office/officeart/2018/2/layout/IconLabelList"/>
    <dgm:cxn modelId="{258080D2-69D4-4983-A9DB-CBA1ACB2FFEA}" srcId="{1B07FCCC-F212-42C1-A0CE-9F886707281D}" destId="{542C04A1-4431-4995-9DA7-99511A32870F}" srcOrd="2" destOrd="0" parTransId="{60AB0D83-2E7F-4CDD-85B2-77CD3796ADEA}" sibTransId="{59161844-642F-41DE-8A8B-B360CE1EE279}"/>
    <dgm:cxn modelId="{9447F8E2-DA6D-4265-8998-CF8C91856994}" type="presOf" srcId="{92A7A178-559D-4C64-9DD5-4D0961987587}" destId="{A3706E35-9F3D-43F3-8B6A-41A5C2E24658}" srcOrd="0" destOrd="0" presId="urn:microsoft.com/office/officeart/2018/2/layout/IconLabelList"/>
    <dgm:cxn modelId="{6C0D88E6-401A-476D-ABDA-4DDB673D4B95}" type="presOf" srcId="{D39E8FC2-F41A-4BDA-9AFB-BD9B15E75C75}" destId="{49C85849-E9C4-4B8E-B76F-5E1805973510}" srcOrd="0" destOrd="0" presId="urn:microsoft.com/office/officeart/2018/2/layout/IconLabelList"/>
    <dgm:cxn modelId="{F8B5F872-B25E-4F7A-A7BA-30D08100B459}" type="presParOf" srcId="{97256DCD-614D-4A84-88FB-E8C7B30EB5FA}" destId="{20D1D8BC-F527-4648-BE20-FC349F00F1E4}" srcOrd="0" destOrd="0" presId="urn:microsoft.com/office/officeart/2018/2/layout/IconLabelList"/>
    <dgm:cxn modelId="{D925D8F4-6B94-4FDA-B07F-F61079496589}" type="presParOf" srcId="{20D1D8BC-F527-4648-BE20-FC349F00F1E4}" destId="{B3598D17-1BE0-4E6E-9DEE-A43E78140ED7}" srcOrd="0" destOrd="0" presId="urn:microsoft.com/office/officeart/2018/2/layout/IconLabelList"/>
    <dgm:cxn modelId="{EF88932B-F185-4454-9B8D-E8FB523F69F7}" type="presParOf" srcId="{20D1D8BC-F527-4648-BE20-FC349F00F1E4}" destId="{F28C34D2-9B38-4AEE-87C5-CE9285F47435}" srcOrd="1" destOrd="0" presId="urn:microsoft.com/office/officeart/2018/2/layout/IconLabelList"/>
    <dgm:cxn modelId="{530E6324-BBBF-452A-91BF-B822C618B316}" type="presParOf" srcId="{20D1D8BC-F527-4648-BE20-FC349F00F1E4}" destId="{2A8BC036-0E09-444D-B77E-03AF2D90CF40}" srcOrd="2" destOrd="0" presId="urn:microsoft.com/office/officeart/2018/2/layout/IconLabelList"/>
    <dgm:cxn modelId="{32478DD8-9823-4723-97AA-3653D6AE37AA}" type="presParOf" srcId="{97256DCD-614D-4A84-88FB-E8C7B30EB5FA}" destId="{ACF7444B-4CD5-4EC3-8D27-D321CF907212}" srcOrd="1" destOrd="0" presId="urn:microsoft.com/office/officeart/2018/2/layout/IconLabelList"/>
    <dgm:cxn modelId="{CAE8D485-72D8-4FEF-8956-2936A9D01037}" type="presParOf" srcId="{97256DCD-614D-4A84-88FB-E8C7B30EB5FA}" destId="{49B8F43A-5579-495D-BDA6-5921C2FBCE6A}" srcOrd="2" destOrd="0" presId="urn:microsoft.com/office/officeart/2018/2/layout/IconLabelList"/>
    <dgm:cxn modelId="{E80CFF9B-EF2F-44F3-882A-588684EED980}" type="presParOf" srcId="{49B8F43A-5579-495D-BDA6-5921C2FBCE6A}" destId="{AF143590-6CB3-40CD-96E2-99141ABBD014}" srcOrd="0" destOrd="0" presId="urn:microsoft.com/office/officeart/2018/2/layout/IconLabelList"/>
    <dgm:cxn modelId="{F5ABB1B4-8846-474B-9FC9-6FA7A58A6DAF}" type="presParOf" srcId="{49B8F43A-5579-495D-BDA6-5921C2FBCE6A}" destId="{245495BE-6495-4063-9497-3F5F875E93B5}" srcOrd="1" destOrd="0" presId="urn:microsoft.com/office/officeart/2018/2/layout/IconLabelList"/>
    <dgm:cxn modelId="{293F3509-88D7-4E47-8438-B848EF96EE17}" type="presParOf" srcId="{49B8F43A-5579-495D-BDA6-5921C2FBCE6A}" destId="{A3706E35-9F3D-43F3-8B6A-41A5C2E24658}" srcOrd="2" destOrd="0" presId="urn:microsoft.com/office/officeart/2018/2/layout/IconLabelList"/>
    <dgm:cxn modelId="{7CB4F975-9E7E-4D59-BEF3-B838E56D86D6}" type="presParOf" srcId="{97256DCD-614D-4A84-88FB-E8C7B30EB5FA}" destId="{C8D93772-DA65-4314-ADFF-2E3899F53E98}" srcOrd="3" destOrd="0" presId="urn:microsoft.com/office/officeart/2018/2/layout/IconLabelList"/>
    <dgm:cxn modelId="{9EE0AF13-1E8A-4622-8FFD-CA45F96A4CFB}" type="presParOf" srcId="{97256DCD-614D-4A84-88FB-E8C7B30EB5FA}" destId="{09254F46-DE35-4F6B-8F7E-B03AFD63D3AD}" srcOrd="4" destOrd="0" presId="urn:microsoft.com/office/officeart/2018/2/layout/IconLabelList"/>
    <dgm:cxn modelId="{9D94B073-E684-4BBF-8786-45D6A255869D}" type="presParOf" srcId="{09254F46-DE35-4F6B-8F7E-B03AFD63D3AD}" destId="{6A5665DA-37A8-41F2-AD1D-0BA0EDDA4E0A}" srcOrd="0" destOrd="0" presId="urn:microsoft.com/office/officeart/2018/2/layout/IconLabelList"/>
    <dgm:cxn modelId="{057BFF70-B4B6-4556-BA31-E699932266DA}" type="presParOf" srcId="{09254F46-DE35-4F6B-8F7E-B03AFD63D3AD}" destId="{4C785112-0096-4492-B035-F31C4EBA1E90}" srcOrd="1" destOrd="0" presId="urn:microsoft.com/office/officeart/2018/2/layout/IconLabelList"/>
    <dgm:cxn modelId="{44AF1C7E-492D-492F-89D5-931C0B59BCF9}" type="presParOf" srcId="{09254F46-DE35-4F6B-8F7E-B03AFD63D3AD}" destId="{0526F50D-6770-4B8F-8BB5-8FF0DDE75671}" srcOrd="2" destOrd="0" presId="urn:microsoft.com/office/officeart/2018/2/layout/IconLabelList"/>
    <dgm:cxn modelId="{DA82B050-B595-4C24-89A6-759F2459DFF2}" type="presParOf" srcId="{97256DCD-614D-4A84-88FB-E8C7B30EB5FA}" destId="{8549FC37-53A3-4A0B-BEF3-F4AF001F534F}" srcOrd="5" destOrd="0" presId="urn:microsoft.com/office/officeart/2018/2/layout/IconLabelList"/>
    <dgm:cxn modelId="{10798625-CCA7-4F20-9195-CA4047C0937C}" type="presParOf" srcId="{97256DCD-614D-4A84-88FB-E8C7B30EB5FA}" destId="{13BE04ED-F430-4099-A535-D1404791102B}" srcOrd="6" destOrd="0" presId="urn:microsoft.com/office/officeart/2018/2/layout/IconLabelList"/>
    <dgm:cxn modelId="{2BEC94C2-0455-4BA0-9043-4CF8470B6B10}" type="presParOf" srcId="{13BE04ED-F430-4099-A535-D1404791102B}" destId="{0B8E5E34-CC06-4088-B450-C5785EC33805}" srcOrd="0" destOrd="0" presId="urn:microsoft.com/office/officeart/2018/2/layout/IconLabelList"/>
    <dgm:cxn modelId="{86130399-02BD-4144-AFFF-A526D253AE63}" type="presParOf" srcId="{13BE04ED-F430-4099-A535-D1404791102B}" destId="{665D3C27-BA87-45BB-A741-C03B4C849EEA}" srcOrd="1" destOrd="0" presId="urn:microsoft.com/office/officeart/2018/2/layout/IconLabelList"/>
    <dgm:cxn modelId="{F9F605D5-AACB-48C0-BBC6-7DFFE8DB197B}" type="presParOf" srcId="{13BE04ED-F430-4099-A535-D1404791102B}" destId="{49C85849-E9C4-4B8E-B76F-5E180597351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98D17-1BE0-4E6E-9DEE-A43E78140ED7}">
      <dsp:nvSpPr>
        <dsp:cNvPr id="0" name=""/>
        <dsp:cNvSpPr/>
      </dsp:nvSpPr>
      <dsp:spPr>
        <a:xfrm>
          <a:off x="1190429" y="228731"/>
          <a:ext cx="730898" cy="7308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8BC036-0E09-444D-B77E-03AF2D90CF40}">
      <dsp:nvSpPr>
        <dsp:cNvPr id="0" name=""/>
        <dsp:cNvSpPr/>
      </dsp:nvSpPr>
      <dsp:spPr>
        <a:xfrm>
          <a:off x="743769" y="1206768"/>
          <a:ext cx="1624218" cy="64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Because we want to…</a:t>
          </a:r>
        </a:p>
      </dsp:txBody>
      <dsp:txXfrm>
        <a:off x="743769" y="1206768"/>
        <a:ext cx="1624218" cy="649687"/>
      </dsp:txXfrm>
    </dsp:sp>
    <dsp:sp modelId="{AF143590-6CB3-40CD-96E2-99141ABBD014}">
      <dsp:nvSpPr>
        <dsp:cNvPr id="0" name=""/>
        <dsp:cNvSpPr/>
      </dsp:nvSpPr>
      <dsp:spPr>
        <a:xfrm>
          <a:off x="3098886" y="228731"/>
          <a:ext cx="730898" cy="7308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706E35-9F3D-43F3-8B6A-41A5C2E24658}">
      <dsp:nvSpPr>
        <dsp:cNvPr id="0" name=""/>
        <dsp:cNvSpPr/>
      </dsp:nvSpPr>
      <dsp:spPr>
        <a:xfrm>
          <a:off x="2652226" y="1206768"/>
          <a:ext cx="1624218" cy="64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Partnership development</a:t>
          </a:r>
        </a:p>
      </dsp:txBody>
      <dsp:txXfrm>
        <a:off x="2652226" y="1206768"/>
        <a:ext cx="1624218" cy="649687"/>
      </dsp:txXfrm>
    </dsp:sp>
    <dsp:sp modelId="{6A5665DA-37A8-41F2-AD1D-0BA0EDDA4E0A}">
      <dsp:nvSpPr>
        <dsp:cNvPr id="0" name=""/>
        <dsp:cNvSpPr/>
      </dsp:nvSpPr>
      <dsp:spPr>
        <a:xfrm>
          <a:off x="1190429" y="2262510"/>
          <a:ext cx="730898" cy="7308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26F50D-6770-4B8F-8BB5-8FF0DDE75671}">
      <dsp:nvSpPr>
        <dsp:cNvPr id="0" name=""/>
        <dsp:cNvSpPr/>
      </dsp:nvSpPr>
      <dsp:spPr>
        <a:xfrm>
          <a:off x="743769" y="3240546"/>
          <a:ext cx="1624218" cy="64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Navigating changing tides</a:t>
          </a:r>
        </a:p>
      </dsp:txBody>
      <dsp:txXfrm>
        <a:off x="743769" y="3240546"/>
        <a:ext cx="1624218" cy="649687"/>
      </dsp:txXfrm>
    </dsp:sp>
    <dsp:sp modelId="{0B8E5E34-CC06-4088-B450-C5785EC33805}">
      <dsp:nvSpPr>
        <dsp:cNvPr id="0" name=""/>
        <dsp:cNvSpPr/>
      </dsp:nvSpPr>
      <dsp:spPr>
        <a:xfrm>
          <a:off x="3098886" y="2262510"/>
          <a:ext cx="730898" cy="7308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C85849-E9C4-4B8E-B76F-5E1805973510}">
      <dsp:nvSpPr>
        <dsp:cNvPr id="0" name=""/>
        <dsp:cNvSpPr/>
      </dsp:nvSpPr>
      <dsp:spPr>
        <a:xfrm>
          <a:off x="2652226" y="3240546"/>
          <a:ext cx="1624218" cy="64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Intense financial, data and human resource investment</a:t>
          </a:r>
        </a:p>
      </dsp:txBody>
      <dsp:txXfrm>
        <a:off x="2652226" y="3240546"/>
        <a:ext cx="1624218" cy="64968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D0961-EBF9-9D18-5BB8-B83CFF45A9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91CC75-25D6-BF7D-B86E-FE223A030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33AD6F-A697-703D-C58A-C46D12D6ADBC}"/>
              </a:ext>
            </a:extLst>
          </p:cNvPr>
          <p:cNvSpPr>
            <a:spLocks noGrp="1"/>
          </p:cNvSpPr>
          <p:nvPr>
            <p:ph type="dt" sz="half" idx="10"/>
          </p:nvPr>
        </p:nvSpPr>
        <p:spPr/>
        <p:txBody>
          <a:bodyPr/>
          <a:lstStyle/>
          <a:p>
            <a:fld id="{61C6524E-6AAD-4C09-8BC1-64B22BD294F4}" type="datetimeFigureOut">
              <a:rPr lang="en-US" smtClean="0"/>
              <a:t>3/8/2026</a:t>
            </a:fld>
            <a:endParaRPr lang="en-US"/>
          </a:p>
        </p:txBody>
      </p:sp>
      <p:sp>
        <p:nvSpPr>
          <p:cNvPr id="5" name="Footer Placeholder 4">
            <a:extLst>
              <a:ext uri="{FF2B5EF4-FFF2-40B4-BE49-F238E27FC236}">
                <a16:creationId xmlns:a16="http://schemas.microsoft.com/office/drawing/2014/main" id="{62EECD94-7865-E5CF-5EBE-C8E593B5B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97BBA3-34FB-68AE-10B4-ACEB57DDB67E}"/>
              </a:ext>
            </a:extLst>
          </p:cNvPr>
          <p:cNvSpPr>
            <a:spLocks noGrp="1"/>
          </p:cNvSpPr>
          <p:nvPr>
            <p:ph type="sldNum" sz="quarter" idx="12"/>
          </p:nvPr>
        </p:nvSpPr>
        <p:spPr/>
        <p:txBody>
          <a:bodyPr/>
          <a:lstStyle/>
          <a:p>
            <a:fld id="{E6C66ABB-749A-49DF-82F7-699FFFB8A330}" type="slidenum">
              <a:rPr lang="en-US" smtClean="0"/>
              <a:t>‹#›</a:t>
            </a:fld>
            <a:endParaRPr lang="en-US"/>
          </a:p>
        </p:txBody>
      </p:sp>
    </p:spTree>
    <p:extLst>
      <p:ext uri="{BB962C8B-B14F-4D97-AF65-F5344CB8AC3E}">
        <p14:creationId xmlns:p14="http://schemas.microsoft.com/office/powerpoint/2010/main" val="2907450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412F3-015A-DB0C-C199-E2A95F782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8DD3A7-7D4A-8489-761E-5E80C9BEDF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C0A13-C428-FDF6-6EE8-4DCEB27938DD}"/>
              </a:ext>
            </a:extLst>
          </p:cNvPr>
          <p:cNvSpPr>
            <a:spLocks noGrp="1"/>
          </p:cNvSpPr>
          <p:nvPr>
            <p:ph type="dt" sz="half" idx="10"/>
          </p:nvPr>
        </p:nvSpPr>
        <p:spPr/>
        <p:txBody>
          <a:bodyPr/>
          <a:lstStyle/>
          <a:p>
            <a:fld id="{61C6524E-6AAD-4C09-8BC1-64B22BD294F4}" type="datetimeFigureOut">
              <a:rPr lang="en-US" smtClean="0"/>
              <a:t>3/8/2026</a:t>
            </a:fld>
            <a:endParaRPr lang="en-US"/>
          </a:p>
        </p:txBody>
      </p:sp>
      <p:sp>
        <p:nvSpPr>
          <p:cNvPr id="5" name="Footer Placeholder 4">
            <a:extLst>
              <a:ext uri="{FF2B5EF4-FFF2-40B4-BE49-F238E27FC236}">
                <a16:creationId xmlns:a16="http://schemas.microsoft.com/office/drawing/2014/main" id="{117D1CDB-FD5B-B4E6-2A56-1B94EEAC4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F4F05-ECE0-89A0-D40D-23400270F367}"/>
              </a:ext>
            </a:extLst>
          </p:cNvPr>
          <p:cNvSpPr>
            <a:spLocks noGrp="1"/>
          </p:cNvSpPr>
          <p:nvPr>
            <p:ph type="sldNum" sz="quarter" idx="12"/>
          </p:nvPr>
        </p:nvSpPr>
        <p:spPr/>
        <p:txBody>
          <a:bodyPr/>
          <a:lstStyle/>
          <a:p>
            <a:fld id="{E6C66ABB-749A-49DF-82F7-699FFFB8A330}" type="slidenum">
              <a:rPr lang="en-US" smtClean="0"/>
              <a:t>‹#›</a:t>
            </a:fld>
            <a:endParaRPr lang="en-US"/>
          </a:p>
        </p:txBody>
      </p:sp>
    </p:spTree>
    <p:extLst>
      <p:ext uri="{BB962C8B-B14F-4D97-AF65-F5344CB8AC3E}">
        <p14:creationId xmlns:p14="http://schemas.microsoft.com/office/powerpoint/2010/main" val="183020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04861-7EA3-753B-E157-B0BA1F18F0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86228C-4647-046B-5FDF-1122C9B62C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A9D40D-314B-32B6-9D77-461BFDC84D19}"/>
              </a:ext>
            </a:extLst>
          </p:cNvPr>
          <p:cNvSpPr>
            <a:spLocks noGrp="1"/>
          </p:cNvSpPr>
          <p:nvPr>
            <p:ph type="dt" sz="half" idx="10"/>
          </p:nvPr>
        </p:nvSpPr>
        <p:spPr/>
        <p:txBody>
          <a:bodyPr/>
          <a:lstStyle/>
          <a:p>
            <a:fld id="{61C6524E-6AAD-4C09-8BC1-64B22BD294F4}" type="datetimeFigureOut">
              <a:rPr lang="en-US" smtClean="0"/>
              <a:t>3/8/2026</a:t>
            </a:fld>
            <a:endParaRPr lang="en-US"/>
          </a:p>
        </p:txBody>
      </p:sp>
      <p:sp>
        <p:nvSpPr>
          <p:cNvPr id="5" name="Footer Placeholder 4">
            <a:extLst>
              <a:ext uri="{FF2B5EF4-FFF2-40B4-BE49-F238E27FC236}">
                <a16:creationId xmlns:a16="http://schemas.microsoft.com/office/drawing/2014/main" id="{A266D89B-50A8-8257-FBC8-CAB3389679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84E00-8B86-539C-2F8D-5248EAF369EC}"/>
              </a:ext>
            </a:extLst>
          </p:cNvPr>
          <p:cNvSpPr>
            <a:spLocks noGrp="1"/>
          </p:cNvSpPr>
          <p:nvPr>
            <p:ph type="sldNum" sz="quarter" idx="12"/>
          </p:nvPr>
        </p:nvSpPr>
        <p:spPr/>
        <p:txBody>
          <a:bodyPr/>
          <a:lstStyle/>
          <a:p>
            <a:fld id="{E6C66ABB-749A-49DF-82F7-699FFFB8A330}" type="slidenum">
              <a:rPr lang="en-US" smtClean="0"/>
              <a:t>‹#›</a:t>
            </a:fld>
            <a:endParaRPr lang="en-US"/>
          </a:p>
        </p:txBody>
      </p:sp>
    </p:spTree>
    <p:extLst>
      <p:ext uri="{BB962C8B-B14F-4D97-AF65-F5344CB8AC3E}">
        <p14:creationId xmlns:p14="http://schemas.microsoft.com/office/powerpoint/2010/main" val="1058249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8602-4D1C-301C-B599-A094B8A7D2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F346B-A8D2-111F-2A83-219EB82FD0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284628-AF1E-CB9E-9B10-DF5AF2C00752}"/>
              </a:ext>
            </a:extLst>
          </p:cNvPr>
          <p:cNvSpPr>
            <a:spLocks noGrp="1"/>
          </p:cNvSpPr>
          <p:nvPr>
            <p:ph type="dt" sz="half" idx="10"/>
          </p:nvPr>
        </p:nvSpPr>
        <p:spPr/>
        <p:txBody>
          <a:bodyPr/>
          <a:lstStyle/>
          <a:p>
            <a:fld id="{61C6524E-6AAD-4C09-8BC1-64B22BD294F4}" type="datetimeFigureOut">
              <a:rPr lang="en-US" smtClean="0"/>
              <a:t>3/8/2026</a:t>
            </a:fld>
            <a:endParaRPr lang="en-US"/>
          </a:p>
        </p:txBody>
      </p:sp>
      <p:sp>
        <p:nvSpPr>
          <p:cNvPr id="5" name="Footer Placeholder 4">
            <a:extLst>
              <a:ext uri="{FF2B5EF4-FFF2-40B4-BE49-F238E27FC236}">
                <a16:creationId xmlns:a16="http://schemas.microsoft.com/office/drawing/2014/main" id="{DB367B25-6187-DC5C-B987-C8FD8D144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19F24-4EF5-E5D9-8B14-5B71C688DEB1}"/>
              </a:ext>
            </a:extLst>
          </p:cNvPr>
          <p:cNvSpPr>
            <a:spLocks noGrp="1"/>
          </p:cNvSpPr>
          <p:nvPr>
            <p:ph type="sldNum" sz="quarter" idx="12"/>
          </p:nvPr>
        </p:nvSpPr>
        <p:spPr/>
        <p:txBody>
          <a:bodyPr/>
          <a:lstStyle/>
          <a:p>
            <a:fld id="{E6C66ABB-749A-49DF-82F7-699FFFB8A330}" type="slidenum">
              <a:rPr lang="en-US" smtClean="0"/>
              <a:t>‹#›</a:t>
            </a:fld>
            <a:endParaRPr lang="en-US"/>
          </a:p>
        </p:txBody>
      </p:sp>
    </p:spTree>
    <p:extLst>
      <p:ext uri="{BB962C8B-B14F-4D97-AF65-F5344CB8AC3E}">
        <p14:creationId xmlns:p14="http://schemas.microsoft.com/office/powerpoint/2010/main" val="381870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5A8DF-04B2-BA42-D0CB-830A29E281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A90A5E-FB65-5510-0D72-B5834AB2ED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CCA2B8-AE78-3903-1D83-2EE9F4A7E9AB}"/>
              </a:ext>
            </a:extLst>
          </p:cNvPr>
          <p:cNvSpPr>
            <a:spLocks noGrp="1"/>
          </p:cNvSpPr>
          <p:nvPr>
            <p:ph type="dt" sz="half" idx="10"/>
          </p:nvPr>
        </p:nvSpPr>
        <p:spPr/>
        <p:txBody>
          <a:bodyPr/>
          <a:lstStyle/>
          <a:p>
            <a:fld id="{61C6524E-6AAD-4C09-8BC1-64B22BD294F4}" type="datetimeFigureOut">
              <a:rPr lang="en-US" smtClean="0"/>
              <a:t>3/8/2026</a:t>
            </a:fld>
            <a:endParaRPr lang="en-US"/>
          </a:p>
        </p:txBody>
      </p:sp>
      <p:sp>
        <p:nvSpPr>
          <p:cNvPr id="5" name="Footer Placeholder 4">
            <a:extLst>
              <a:ext uri="{FF2B5EF4-FFF2-40B4-BE49-F238E27FC236}">
                <a16:creationId xmlns:a16="http://schemas.microsoft.com/office/drawing/2014/main" id="{E945971B-CEC6-230F-CFF4-A3E66ADA3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5F016-4DA5-E293-C041-5B33F4F60290}"/>
              </a:ext>
            </a:extLst>
          </p:cNvPr>
          <p:cNvSpPr>
            <a:spLocks noGrp="1"/>
          </p:cNvSpPr>
          <p:nvPr>
            <p:ph type="sldNum" sz="quarter" idx="12"/>
          </p:nvPr>
        </p:nvSpPr>
        <p:spPr/>
        <p:txBody>
          <a:bodyPr/>
          <a:lstStyle/>
          <a:p>
            <a:fld id="{E6C66ABB-749A-49DF-82F7-699FFFB8A330}" type="slidenum">
              <a:rPr lang="en-US" smtClean="0"/>
              <a:t>‹#›</a:t>
            </a:fld>
            <a:endParaRPr lang="en-US"/>
          </a:p>
        </p:txBody>
      </p:sp>
    </p:spTree>
    <p:extLst>
      <p:ext uri="{BB962C8B-B14F-4D97-AF65-F5344CB8AC3E}">
        <p14:creationId xmlns:p14="http://schemas.microsoft.com/office/powerpoint/2010/main" val="660142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D6D8-A3FE-253E-274B-9FB37F1AA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93543-C442-9CBE-33B2-6A1D8E9326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7BD27E-569F-8B59-68BC-E675B493C4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363ADD-35DE-EC24-B7CD-9D88ADD5476F}"/>
              </a:ext>
            </a:extLst>
          </p:cNvPr>
          <p:cNvSpPr>
            <a:spLocks noGrp="1"/>
          </p:cNvSpPr>
          <p:nvPr>
            <p:ph type="dt" sz="half" idx="10"/>
          </p:nvPr>
        </p:nvSpPr>
        <p:spPr/>
        <p:txBody>
          <a:bodyPr/>
          <a:lstStyle/>
          <a:p>
            <a:fld id="{61C6524E-6AAD-4C09-8BC1-64B22BD294F4}" type="datetimeFigureOut">
              <a:rPr lang="en-US" smtClean="0"/>
              <a:t>3/8/2026</a:t>
            </a:fld>
            <a:endParaRPr lang="en-US"/>
          </a:p>
        </p:txBody>
      </p:sp>
      <p:sp>
        <p:nvSpPr>
          <p:cNvPr id="6" name="Footer Placeholder 5">
            <a:extLst>
              <a:ext uri="{FF2B5EF4-FFF2-40B4-BE49-F238E27FC236}">
                <a16:creationId xmlns:a16="http://schemas.microsoft.com/office/drawing/2014/main" id="{91E4EF58-49EF-42E8-172E-EB6189B711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E3F13A-6710-2C96-FA51-1DB099BA31D1}"/>
              </a:ext>
            </a:extLst>
          </p:cNvPr>
          <p:cNvSpPr>
            <a:spLocks noGrp="1"/>
          </p:cNvSpPr>
          <p:nvPr>
            <p:ph type="sldNum" sz="quarter" idx="12"/>
          </p:nvPr>
        </p:nvSpPr>
        <p:spPr/>
        <p:txBody>
          <a:bodyPr/>
          <a:lstStyle/>
          <a:p>
            <a:fld id="{E6C66ABB-749A-49DF-82F7-699FFFB8A330}" type="slidenum">
              <a:rPr lang="en-US" smtClean="0"/>
              <a:t>‹#›</a:t>
            </a:fld>
            <a:endParaRPr lang="en-US"/>
          </a:p>
        </p:txBody>
      </p:sp>
    </p:spTree>
    <p:extLst>
      <p:ext uri="{BB962C8B-B14F-4D97-AF65-F5344CB8AC3E}">
        <p14:creationId xmlns:p14="http://schemas.microsoft.com/office/powerpoint/2010/main" val="276154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AFEE6-B8E4-4BBC-09AE-C2AD5222C0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760EAF-E328-F910-39F6-32A16C19A8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3544B6-E532-3FCB-0DB1-A30F3E34FF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2F8D5F-9C3F-1488-8665-61B68CCE62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2E521-CBBE-DE13-0078-CD69A50754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D37C1D-2B5D-6ACA-02FF-80F32E207DF4}"/>
              </a:ext>
            </a:extLst>
          </p:cNvPr>
          <p:cNvSpPr>
            <a:spLocks noGrp="1"/>
          </p:cNvSpPr>
          <p:nvPr>
            <p:ph type="dt" sz="half" idx="10"/>
          </p:nvPr>
        </p:nvSpPr>
        <p:spPr/>
        <p:txBody>
          <a:bodyPr/>
          <a:lstStyle/>
          <a:p>
            <a:fld id="{61C6524E-6AAD-4C09-8BC1-64B22BD294F4}" type="datetimeFigureOut">
              <a:rPr lang="en-US" smtClean="0"/>
              <a:t>3/8/2026</a:t>
            </a:fld>
            <a:endParaRPr lang="en-US"/>
          </a:p>
        </p:txBody>
      </p:sp>
      <p:sp>
        <p:nvSpPr>
          <p:cNvPr id="8" name="Footer Placeholder 7">
            <a:extLst>
              <a:ext uri="{FF2B5EF4-FFF2-40B4-BE49-F238E27FC236}">
                <a16:creationId xmlns:a16="http://schemas.microsoft.com/office/drawing/2014/main" id="{8C1057A2-E85A-4A68-3FA6-028403BD85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354F83-D4F4-DCCC-36DF-0B4F9381DB78}"/>
              </a:ext>
            </a:extLst>
          </p:cNvPr>
          <p:cNvSpPr>
            <a:spLocks noGrp="1"/>
          </p:cNvSpPr>
          <p:nvPr>
            <p:ph type="sldNum" sz="quarter" idx="12"/>
          </p:nvPr>
        </p:nvSpPr>
        <p:spPr/>
        <p:txBody>
          <a:bodyPr/>
          <a:lstStyle/>
          <a:p>
            <a:fld id="{E6C66ABB-749A-49DF-82F7-699FFFB8A330}" type="slidenum">
              <a:rPr lang="en-US" smtClean="0"/>
              <a:t>‹#›</a:t>
            </a:fld>
            <a:endParaRPr lang="en-US"/>
          </a:p>
        </p:txBody>
      </p:sp>
    </p:spTree>
    <p:extLst>
      <p:ext uri="{BB962C8B-B14F-4D97-AF65-F5344CB8AC3E}">
        <p14:creationId xmlns:p14="http://schemas.microsoft.com/office/powerpoint/2010/main" val="172053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87A9-F525-498E-FA21-63DB864A20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934EF6-B2E4-C9FE-9300-C55C2DBF19C0}"/>
              </a:ext>
            </a:extLst>
          </p:cNvPr>
          <p:cNvSpPr>
            <a:spLocks noGrp="1"/>
          </p:cNvSpPr>
          <p:nvPr>
            <p:ph type="dt" sz="half" idx="10"/>
          </p:nvPr>
        </p:nvSpPr>
        <p:spPr/>
        <p:txBody>
          <a:bodyPr/>
          <a:lstStyle/>
          <a:p>
            <a:fld id="{61C6524E-6AAD-4C09-8BC1-64B22BD294F4}" type="datetimeFigureOut">
              <a:rPr lang="en-US" smtClean="0"/>
              <a:t>3/8/2026</a:t>
            </a:fld>
            <a:endParaRPr lang="en-US"/>
          </a:p>
        </p:txBody>
      </p:sp>
      <p:sp>
        <p:nvSpPr>
          <p:cNvPr id="4" name="Footer Placeholder 3">
            <a:extLst>
              <a:ext uri="{FF2B5EF4-FFF2-40B4-BE49-F238E27FC236}">
                <a16:creationId xmlns:a16="http://schemas.microsoft.com/office/drawing/2014/main" id="{272ACB3C-C212-316B-BDA0-662E907324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CB676B-FFA9-B407-0916-F77EF3BD2EB1}"/>
              </a:ext>
            </a:extLst>
          </p:cNvPr>
          <p:cNvSpPr>
            <a:spLocks noGrp="1"/>
          </p:cNvSpPr>
          <p:nvPr>
            <p:ph type="sldNum" sz="quarter" idx="12"/>
          </p:nvPr>
        </p:nvSpPr>
        <p:spPr/>
        <p:txBody>
          <a:bodyPr/>
          <a:lstStyle/>
          <a:p>
            <a:fld id="{E6C66ABB-749A-49DF-82F7-699FFFB8A330}" type="slidenum">
              <a:rPr lang="en-US" smtClean="0"/>
              <a:t>‹#›</a:t>
            </a:fld>
            <a:endParaRPr lang="en-US"/>
          </a:p>
        </p:txBody>
      </p:sp>
    </p:spTree>
    <p:extLst>
      <p:ext uri="{BB962C8B-B14F-4D97-AF65-F5344CB8AC3E}">
        <p14:creationId xmlns:p14="http://schemas.microsoft.com/office/powerpoint/2010/main" val="1839383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83340-4F51-6D6D-B70A-E15FEAFCDB70}"/>
              </a:ext>
            </a:extLst>
          </p:cNvPr>
          <p:cNvSpPr>
            <a:spLocks noGrp="1"/>
          </p:cNvSpPr>
          <p:nvPr>
            <p:ph type="dt" sz="half" idx="10"/>
          </p:nvPr>
        </p:nvSpPr>
        <p:spPr/>
        <p:txBody>
          <a:bodyPr/>
          <a:lstStyle/>
          <a:p>
            <a:fld id="{61C6524E-6AAD-4C09-8BC1-64B22BD294F4}" type="datetimeFigureOut">
              <a:rPr lang="en-US" smtClean="0"/>
              <a:t>3/8/2026</a:t>
            </a:fld>
            <a:endParaRPr lang="en-US"/>
          </a:p>
        </p:txBody>
      </p:sp>
      <p:sp>
        <p:nvSpPr>
          <p:cNvPr id="3" name="Footer Placeholder 2">
            <a:extLst>
              <a:ext uri="{FF2B5EF4-FFF2-40B4-BE49-F238E27FC236}">
                <a16:creationId xmlns:a16="http://schemas.microsoft.com/office/drawing/2014/main" id="{FC3B23D7-E2C5-A76D-8855-57B36ADD9C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538DA3-90F5-CDB2-0ACB-ED3AB8F8DC04}"/>
              </a:ext>
            </a:extLst>
          </p:cNvPr>
          <p:cNvSpPr>
            <a:spLocks noGrp="1"/>
          </p:cNvSpPr>
          <p:nvPr>
            <p:ph type="sldNum" sz="quarter" idx="12"/>
          </p:nvPr>
        </p:nvSpPr>
        <p:spPr/>
        <p:txBody>
          <a:bodyPr/>
          <a:lstStyle/>
          <a:p>
            <a:fld id="{E6C66ABB-749A-49DF-82F7-699FFFB8A330}" type="slidenum">
              <a:rPr lang="en-US" smtClean="0"/>
              <a:t>‹#›</a:t>
            </a:fld>
            <a:endParaRPr lang="en-US"/>
          </a:p>
        </p:txBody>
      </p:sp>
    </p:spTree>
    <p:extLst>
      <p:ext uri="{BB962C8B-B14F-4D97-AF65-F5344CB8AC3E}">
        <p14:creationId xmlns:p14="http://schemas.microsoft.com/office/powerpoint/2010/main" val="384147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AA44-FDF4-1D08-95DF-751BEB858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36D203-C1DE-0A3C-2952-E6FF080CA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7A09C8-FC1A-024F-B6B2-0210AFB6A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14BE03-00A7-3C4C-EBDE-8484BA8E000E}"/>
              </a:ext>
            </a:extLst>
          </p:cNvPr>
          <p:cNvSpPr>
            <a:spLocks noGrp="1"/>
          </p:cNvSpPr>
          <p:nvPr>
            <p:ph type="dt" sz="half" idx="10"/>
          </p:nvPr>
        </p:nvSpPr>
        <p:spPr/>
        <p:txBody>
          <a:bodyPr/>
          <a:lstStyle/>
          <a:p>
            <a:fld id="{61C6524E-6AAD-4C09-8BC1-64B22BD294F4}" type="datetimeFigureOut">
              <a:rPr lang="en-US" smtClean="0"/>
              <a:t>3/8/2026</a:t>
            </a:fld>
            <a:endParaRPr lang="en-US"/>
          </a:p>
        </p:txBody>
      </p:sp>
      <p:sp>
        <p:nvSpPr>
          <p:cNvPr id="6" name="Footer Placeholder 5">
            <a:extLst>
              <a:ext uri="{FF2B5EF4-FFF2-40B4-BE49-F238E27FC236}">
                <a16:creationId xmlns:a16="http://schemas.microsoft.com/office/drawing/2014/main" id="{A40E88B3-F305-3C27-B65C-37173671D8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70D39-FF71-92AD-EB3C-59F8619C4E34}"/>
              </a:ext>
            </a:extLst>
          </p:cNvPr>
          <p:cNvSpPr>
            <a:spLocks noGrp="1"/>
          </p:cNvSpPr>
          <p:nvPr>
            <p:ph type="sldNum" sz="quarter" idx="12"/>
          </p:nvPr>
        </p:nvSpPr>
        <p:spPr/>
        <p:txBody>
          <a:bodyPr/>
          <a:lstStyle/>
          <a:p>
            <a:fld id="{E6C66ABB-749A-49DF-82F7-699FFFB8A330}" type="slidenum">
              <a:rPr lang="en-US" smtClean="0"/>
              <a:t>‹#›</a:t>
            </a:fld>
            <a:endParaRPr lang="en-US"/>
          </a:p>
        </p:txBody>
      </p:sp>
    </p:spTree>
    <p:extLst>
      <p:ext uri="{BB962C8B-B14F-4D97-AF65-F5344CB8AC3E}">
        <p14:creationId xmlns:p14="http://schemas.microsoft.com/office/powerpoint/2010/main" val="155355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602E-FDD6-87D9-50A4-8053CFB07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C9C07-BAAC-FB94-7771-74B764B1DF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11628B-064D-EA43-16AB-FF70C7FED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FDAF2F-F554-880D-EA4B-4F78500AA7FB}"/>
              </a:ext>
            </a:extLst>
          </p:cNvPr>
          <p:cNvSpPr>
            <a:spLocks noGrp="1"/>
          </p:cNvSpPr>
          <p:nvPr>
            <p:ph type="dt" sz="half" idx="10"/>
          </p:nvPr>
        </p:nvSpPr>
        <p:spPr/>
        <p:txBody>
          <a:bodyPr/>
          <a:lstStyle/>
          <a:p>
            <a:fld id="{61C6524E-6AAD-4C09-8BC1-64B22BD294F4}" type="datetimeFigureOut">
              <a:rPr lang="en-US" smtClean="0"/>
              <a:t>3/8/2026</a:t>
            </a:fld>
            <a:endParaRPr lang="en-US"/>
          </a:p>
        </p:txBody>
      </p:sp>
      <p:sp>
        <p:nvSpPr>
          <p:cNvPr id="6" name="Footer Placeholder 5">
            <a:extLst>
              <a:ext uri="{FF2B5EF4-FFF2-40B4-BE49-F238E27FC236}">
                <a16:creationId xmlns:a16="http://schemas.microsoft.com/office/drawing/2014/main" id="{2626DF8B-2CBE-DE88-C03C-7EFE40071E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5B101C-1A45-1E8F-7B1D-7D5B245553EF}"/>
              </a:ext>
            </a:extLst>
          </p:cNvPr>
          <p:cNvSpPr>
            <a:spLocks noGrp="1"/>
          </p:cNvSpPr>
          <p:nvPr>
            <p:ph type="sldNum" sz="quarter" idx="12"/>
          </p:nvPr>
        </p:nvSpPr>
        <p:spPr/>
        <p:txBody>
          <a:bodyPr/>
          <a:lstStyle/>
          <a:p>
            <a:fld id="{E6C66ABB-749A-49DF-82F7-699FFFB8A330}" type="slidenum">
              <a:rPr lang="en-US" smtClean="0"/>
              <a:t>‹#›</a:t>
            </a:fld>
            <a:endParaRPr lang="en-US"/>
          </a:p>
        </p:txBody>
      </p:sp>
    </p:spTree>
    <p:extLst>
      <p:ext uri="{BB962C8B-B14F-4D97-AF65-F5344CB8AC3E}">
        <p14:creationId xmlns:p14="http://schemas.microsoft.com/office/powerpoint/2010/main" val="701121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3426F0-9F20-249B-A0AF-F5497FFA57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35BDD4-9868-BA25-3D21-4260E51D65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DC54B-E4EA-EE81-9461-9F00BE773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C6524E-6AAD-4C09-8BC1-64B22BD294F4}" type="datetimeFigureOut">
              <a:rPr lang="en-US" smtClean="0"/>
              <a:t>3/8/2026</a:t>
            </a:fld>
            <a:endParaRPr lang="en-US"/>
          </a:p>
        </p:txBody>
      </p:sp>
      <p:sp>
        <p:nvSpPr>
          <p:cNvPr id="5" name="Footer Placeholder 4">
            <a:extLst>
              <a:ext uri="{FF2B5EF4-FFF2-40B4-BE49-F238E27FC236}">
                <a16:creationId xmlns:a16="http://schemas.microsoft.com/office/drawing/2014/main" id="{143AF606-2458-5CD2-A654-073FDE85EB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41373C-8746-0631-27A6-EA506090CC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C66ABB-749A-49DF-82F7-699FFFB8A330}" type="slidenum">
              <a:rPr lang="en-US" smtClean="0"/>
              <a:t>‹#›</a:t>
            </a:fld>
            <a:endParaRPr lang="en-US"/>
          </a:p>
        </p:txBody>
      </p:sp>
    </p:spTree>
    <p:extLst>
      <p:ext uri="{BB962C8B-B14F-4D97-AF65-F5344CB8AC3E}">
        <p14:creationId xmlns:p14="http://schemas.microsoft.com/office/powerpoint/2010/main" val="3415363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1CF43-7C47-4A49-F503-0054DAFBA78E}"/>
              </a:ext>
            </a:extLst>
          </p:cNvPr>
          <p:cNvSpPr>
            <a:spLocks noGrp="1"/>
          </p:cNvSpPr>
          <p:nvPr>
            <p:ph type="ctrTitle"/>
          </p:nvPr>
        </p:nvSpPr>
        <p:spPr>
          <a:xfrm>
            <a:off x="317501" y="-422803"/>
            <a:ext cx="11546416" cy="2673350"/>
          </a:xfrm>
        </p:spPr>
        <p:txBody>
          <a:bodyPr>
            <a:normAutofit/>
          </a:bodyPr>
          <a:lstStyle/>
          <a:p>
            <a:r>
              <a:rPr lang="en-US"/>
              <a:t>Innovation in Ecological Restoration Project Implementation in NJ</a:t>
            </a:r>
          </a:p>
        </p:txBody>
      </p:sp>
      <p:sp>
        <p:nvSpPr>
          <p:cNvPr id="3" name="Subtitle 2">
            <a:extLst>
              <a:ext uri="{FF2B5EF4-FFF2-40B4-BE49-F238E27FC236}">
                <a16:creationId xmlns:a16="http://schemas.microsoft.com/office/drawing/2014/main" id="{C56B1A1F-AF75-D6E3-043A-76AEFC94A26D}"/>
              </a:ext>
            </a:extLst>
          </p:cNvPr>
          <p:cNvSpPr>
            <a:spLocks noGrp="1"/>
          </p:cNvSpPr>
          <p:nvPr>
            <p:ph type="subTitle" idx="1"/>
          </p:nvPr>
        </p:nvSpPr>
        <p:spPr/>
        <p:txBody>
          <a:bodyPr vert="horz" lIns="91440" tIns="45720" rIns="91440" bIns="45720" rtlCol="0" anchor="t">
            <a:normAutofit fontScale="77500" lnSpcReduction="20000"/>
          </a:bodyPr>
          <a:lstStyle/>
          <a:p>
            <a:r>
              <a:rPr lang="en-US"/>
              <a:t>2026 NJCRC-NJDEP Coastal and Climate Resilience Conference</a:t>
            </a:r>
          </a:p>
          <a:p>
            <a:r>
              <a:rPr lang="en-US" b="1"/>
              <a:t>Navigating Changing Tides</a:t>
            </a:r>
          </a:p>
          <a:p>
            <a:r>
              <a:rPr lang="en-US"/>
              <a:t>March 10, 2026</a:t>
            </a:r>
          </a:p>
          <a:p>
            <a:r>
              <a:rPr lang="en-US"/>
              <a:t>Genevieve Clifton, NJDOT</a:t>
            </a:r>
          </a:p>
          <a:p>
            <a:r>
              <a:rPr lang="en-US"/>
              <a:t>Director, Office of Maritime Resources and Construction Support</a:t>
            </a:r>
          </a:p>
          <a:p>
            <a:endParaRPr lang="en-US"/>
          </a:p>
        </p:txBody>
      </p:sp>
      <p:pic>
        <p:nvPicPr>
          <p:cNvPr id="5" name="Picture 4" descr="Logo, company name&#10;&#10;AI-generated content may be incorrect.">
            <a:extLst>
              <a:ext uri="{FF2B5EF4-FFF2-40B4-BE49-F238E27FC236}">
                <a16:creationId xmlns:a16="http://schemas.microsoft.com/office/drawing/2014/main" id="{A7583E35-DD72-A06E-68DD-0FAD7BE4C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5339032"/>
            <a:ext cx="1329650" cy="1328468"/>
          </a:xfrm>
          <a:prstGeom prst="rect">
            <a:avLst/>
          </a:prstGeom>
        </p:spPr>
      </p:pic>
      <p:pic>
        <p:nvPicPr>
          <p:cNvPr id="7" name="Picture 6">
            <a:extLst>
              <a:ext uri="{FF2B5EF4-FFF2-40B4-BE49-F238E27FC236}">
                <a16:creationId xmlns:a16="http://schemas.microsoft.com/office/drawing/2014/main" id="{4741E995-003A-11B4-998D-CDB05DD3C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5335902"/>
            <a:ext cx="1524000" cy="1522097"/>
          </a:xfrm>
          <a:prstGeom prst="rect">
            <a:avLst/>
          </a:prstGeom>
        </p:spPr>
      </p:pic>
    </p:spTree>
    <p:extLst>
      <p:ext uri="{BB962C8B-B14F-4D97-AF65-F5344CB8AC3E}">
        <p14:creationId xmlns:p14="http://schemas.microsoft.com/office/powerpoint/2010/main" val="1006142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A59622-D312-3979-57D8-31715AE0C7A3}"/>
              </a:ext>
            </a:extLst>
          </p:cNvPr>
          <p:cNvSpPr/>
          <p:nvPr/>
        </p:nvSpPr>
        <p:spPr>
          <a:xfrm>
            <a:off x="1563453" y="468036"/>
            <a:ext cx="9063976" cy="1362244"/>
          </a:xfrm>
          <a:prstGeom prst="rect">
            <a:avLst/>
          </a:prstGeom>
          <a:solidFill>
            <a:srgbClr val="B0C2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i="1">
              <a:solidFill>
                <a:schemeClr val="tx1">
                  <a:lumMod val="95000"/>
                  <a:lumOff val="5000"/>
                </a:schemeClr>
              </a:solidFill>
              <a:latin typeface="Georgia" panose="02040502050405020303" pitchFamily="18" charset="0"/>
            </a:endParaRPr>
          </a:p>
        </p:txBody>
      </p:sp>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ky, outdoor, water, nature&#10;&#10;AI-generated content may be incorrect.">
            <a:extLst>
              <a:ext uri="{FF2B5EF4-FFF2-40B4-BE49-F238E27FC236}">
                <a16:creationId xmlns:a16="http://schemas.microsoft.com/office/drawing/2014/main" id="{35CC018C-D7A6-E860-7D00-60FD7A26B5E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4909"/>
          <a:stretch>
            <a:fillRect/>
          </a:stretch>
        </p:blipFill>
        <p:spPr>
          <a:xfrm>
            <a:off x="20" y="10"/>
            <a:ext cx="12191980" cy="6866290"/>
          </a:xfrm>
          <a:prstGeom prst="rect">
            <a:avLst/>
          </a:prstGeom>
        </p:spPr>
      </p:pic>
      <p:sp>
        <p:nvSpPr>
          <p:cNvPr id="7" name="Rectangle 6">
            <a:extLst>
              <a:ext uri="{FF2B5EF4-FFF2-40B4-BE49-F238E27FC236}">
                <a16:creationId xmlns:a16="http://schemas.microsoft.com/office/drawing/2014/main" id="{47F3D698-36F1-A4C8-DDA2-EF9B22576DAF}"/>
              </a:ext>
            </a:extLst>
          </p:cNvPr>
          <p:cNvSpPr/>
          <p:nvPr/>
        </p:nvSpPr>
        <p:spPr>
          <a:xfrm>
            <a:off x="1420552" y="539058"/>
            <a:ext cx="9063976" cy="1362244"/>
          </a:xfrm>
          <a:prstGeom prst="rect">
            <a:avLst/>
          </a:prstGeom>
          <a:solidFill>
            <a:srgbClr val="668AAC"/>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i="1">
              <a:solidFill>
                <a:schemeClr val="tx1">
                  <a:lumMod val="95000"/>
                  <a:lumOff val="5000"/>
                </a:schemeClr>
              </a:solidFill>
              <a:latin typeface="Georgia" panose="02040502050405020303" pitchFamily="18" charset="0"/>
            </a:endParaRPr>
          </a:p>
        </p:txBody>
      </p:sp>
      <p:sp>
        <p:nvSpPr>
          <p:cNvPr id="9" name="Rectangle 8">
            <a:extLst>
              <a:ext uri="{FF2B5EF4-FFF2-40B4-BE49-F238E27FC236}">
                <a16:creationId xmlns:a16="http://schemas.microsoft.com/office/drawing/2014/main" id="{C7E28DAA-BEA9-3F98-DB33-D0506AC06372}"/>
              </a:ext>
            </a:extLst>
          </p:cNvPr>
          <p:cNvSpPr/>
          <p:nvPr/>
        </p:nvSpPr>
        <p:spPr>
          <a:xfrm>
            <a:off x="1277651" y="397014"/>
            <a:ext cx="9063976" cy="136224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tx1">
                    <a:lumMod val="95000"/>
                    <a:lumOff val="5000"/>
                  </a:schemeClr>
                </a:solidFill>
                <a:latin typeface="Georgia" panose="02040502050405020303" pitchFamily="18" charset="0"/>
              </a:rPr>
              <a:t>In the state of New Jersey, which public agency has planned, designed </a:t>
            </a:r>
          </a:p>
          <a:p>
            <a:pPr algn="ctr"/>
            <a:r>
              <a:rPr lang="en-US" sz="2000" i="1">
                <a:solidFill>
                  <a:schemeClr val="tx1">
                    <a:lumMod val="95000"/>
                    <a:lumOff val="5000"/>
                  </a:schemeClr>
                </a:solidFill>
                <a:latin typeface="Georgia" panose="02040502050405020303" pitchFamily="18" charset="0"/>
              </a:rPr>
              <a:t>and constructed the most acres of ecological restoration?</a:t>
            </a:r>
          </a:p>
        </p:txBody>
      </p:sp>
      <p:pic>
        <p:nvPicPr>
          <p:cNvPr id="2" name="Picture 1">
            <a:extLst>
              <a:ext uri="{FF2B5EF4-FFF2-40B4-BE49-F238E27FC236}">
                <a16:creationId xmlns:a16="http://schemas.microsoft.com/office/drawing/2014/main" id="{FF78A0A6-04FA-4652-502C-84A97832C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937" y="1962515"/>
            <a:ext cx="4621206" cy="4621206"/>
          </a:xfrm>
          <a:prstGeom prst="rect">
            <a:avLst/>
          </a:prstGeom>
        </p:spPr>
      </p:pic>
    </p:spTree>
    <p:extLst>
      <p:ext uri="{BB962C8B-B14F-4D97-AF65-F5344CB8AC3E}">
        <p14:creationId xmlns:p14="http://schemas.microsoft.com/office/powerpoint/2010/main" val="38084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ECC9FA-DCED-AF6C-BC5F-E2DC9912097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E779B34-F366-0F76-1711-26D60B34D2FF}"/>
              </a:ext>
            </a:extLst>
          </p:cNvPr>
          <p:cNvPicPr>
            <a:picLocks noChangeAspect="1"/>
          </p:cNvPicPr>
          <p:nvPr/>
        </p:nvPicPr>
        <p:blipFill>
          <a:blip r:embed="rId2"/>
          <a:srcRect t="11298" b="11298"/>
          <a:stretch>
            <a:fillRect/>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9" name="Picture 8">
            <a:extLst>
              <a:ext uri="{FF2B5EF4-FFF2-40B4-BE49-F238E27FC236}">
                <a16:creationId xmlns:a16="http://schemas.microsoft.com/office/drawing/2014/main" id="{CEBE2B49-5C7E-3D05-0436-AEAE476D4E28}"/>
              </a:ext>
            </a:extLst>
          </p:cNvPr>
          <p:cNvPicPr>
            <a:picLocks noChangeAspect="1"/>
          </p:cNvPicPr>
          <p:nvPr/>
        </p:nvPicPr>
        <p:blipFill>
          <a:blip r:embed="rId3">
            <a:extLst>
              <a:ext uri="{28A0092B-C50C-407E-A947-70E740481C1C}">
                <a14:useLocalDpi xmlns:a14="http://schemas.microsoft.com/office/drawing/2010/main" val="0"/>
              </a:ext>
            </a:extLst>
          </a:blip>
          <a:srcRect r="1510" b="-1"/>
          <a:stretch>
            <a:fillRect/>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7" name="Picture 6">
            <a:extLst>
              <a:ext uri="{FF2B5EF4-FFF2-40B4-BE49-F238E27FC236}">
                <a16:creationId xmlns:a16="http://schemas.microsoft.com/office/drawing/2014/main" id="{B210915A-7BE7-1927-F326-480F2FFCE89C}"/>
              </a:ext>
            </a:extLst>
          </p:cNvPr>
          <p:cNvPicPr>
            <a:picLocks noChangeAspect="1"/>
          </p:cNvPicPr>
          <p:nvPr/>
        </p:nvPicPr>
        <p:blipFill>
          <a:blip r:embed="rId4">
            <a:extLst>
              <a:ext uri="{28A0092B-C50C-407E-A947-70E740481C1C}">
                <a14:useLocalDpi xmlns:a14="http://schemas.microsoft.com/office/drawing/2010/main" val="0"/>
              </a:ext>
            </a:extLst>
          </a:blip>
          <a:srcRect r="1810" b="-2"/>
          <a:stretch>
            <a:fillRect/>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5" name="Picture 4" descr="A picture containing outdoor, beach, nature, shore&#10;&#10;AI-generated content may be incorrect.">
            <a:extLst>
              <a:ext uri="{FF2B5EF4-FFF2-40B4-BE49-F238E27FC236}">
                <a16:creationId xmlns:a16="http://schemas.microsoft.com/office/drawing/2014/main" id="{3B208876-7F1A-B075-CD9B-82E14A6ED893}"/>
              </a:ext>
            </a:extLst>
          </p:cNvPr>
          <p:cNvPicPr>
            <a:picLocks noChangeAspect="1"/>
          </p:cNvPicPr>
          <p:nvPr/>
        </p:nvPicPr>
        <p:blipFill>
          <a:blip r:embed="rId5">
            <a:extLst>
              <a:ext uri="{28A0092B-C50C-407E-A947-70E740481C1C}">
                <a14:useLocalDpi xmlns:a14="http://schemas.microsoft.com/office/drawing/2010/main" val="0"/>
              </a:ext>
            </a:extLst>
          </a:blip>
          <a:srcRect t="2436" r="-2" b="39600"/>
          <a:stretch>
            <a:fillRect/>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3" name="Rectangle 2">
            <a:extLst>
              <a:ext uri="{FF2B5EF4-FFF2-40B4-BE49-F238E27FC236}">
                <a16:creationId xmlns:a16="http://schemas.microsoft.com/office/drawing/2014/main" id="{3BAA5003-01CF-0235-9DAD-0F46DA87C0A9}"/>
              </a:ext>
            </a:extLst>
          </p:cNvPr>
          <p:cNvSpPr/>
          <p:nvPr/>
        </p:nvSpPr>
        <p:spPr>
          <a:xfrm>
            <a:off x="72391" y="81604"/>
            <a:ext cx="2422975" cy="573657"/>
          </a:xfrm>
          <a:prstGeom prst="rect">
            <a:avLst/>
          </a:prstGeom>
          <a:solidFill>
            <a:srgbClr val="668AAC"/>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i="1">
              <a:solidFill>
                <a:schemeClr val="tx1">
                  <a:lumMod val="95000"/>
                  <a:lumOff val="5000"/>
                </a:schemeClr>
              </a:solidFill>
              <a:latin typeface="Georgia" panose="02040502050405020303" pitchFamily="18" charset="0"/>
            </a:endParaRPr>
          </a:p>
        </p:txBody>
      </p:sp>
      <p:sp>
        <p:nvSpPr>
          <p:cNvPr id="8" name="Rectangle 7">
            <a:extLst>
              <a:ext uri="{FF2B5EF4-FFF2-40B4-BE49-F238E27FC236}">
                <a16:creationId xmlns:a16="http://schemas.microsoft.com/office/drawing/2014/main" id="{497A1F3C-D5F0-86B8-672F-FC27B0AC4B42}"/>
              </a:ext>
            </a:extLst>
          </p:cNvPr>
          <p:cNvSpPr/>
          <p:nvPr/>
        </p:nvSpPr>
        <p:spPr>
          <a:xfrm>
            <a:off x="132337" y="145260"/>
            <a:ext cx="2422975" cy="59136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eorgia" panose="02040502050405020303" pitchFamily="18" charset="0"/>
              </a:rPr>
              <a:t>Fortescue: 6.6 Acres</a:t>
            </a:r>
          </a:p>
        </p:txBody>
      </p:sp>
      <p:sp>
        <p:nvSpPr>
          <p:cNvPr id="10" name="Rectangle 9">
            <a:extLst>
              <a:ext uri="{FF2B5EF4-FFF2-40B4-BE49-F238E27FC236}">
                <a16:creationId xmlns:a16="http://schemas.microsoft.com/office/drawing/2014/main" id="{C59A7DF4-14B2-F0F3-C026-090F13B0E0AB}"/>
              </a:ext>
            </a:extLst>
          </p:cNvPr>
          <p:cNvSpPr/>
          <p:nvPr/>
        </p:nvSpPr>
        <p:spPr>
          <a:xfrm>
            <a:off x="72390" y="3574457"/>
            <a:ext cx="2422975" cy="573657"/>
          </a:xfrm>
          <a:prstGeom prst="rect">
            <a:avLst/>
          </a:prstGeom>
          <a:solidFill>
            <a:srgbClr val="668AAC"/>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i="1">
              <a:solidFill>
                <a:schemeClr val="tx1">
                  <a:lumMod val="95000"/>
                  <a:lumOff val="5000"/>
                </a:schemeClr>
              </a:solidFill>
              <a:latin typeface="Georgia" panose="02040502050405020303" pitchFamily="18" charset="0"/>
            </a:endParaRPr>
          </a:p>
        </p:txBody>
      </p:sp>
      <p:sp>
        <p:nvSpPr>
          <p:cNvPr id="11" name="Rectangle 10">
            <a:extLst>
              <a:ext uri="{FF2B5EF4-FFF2-40B4-BE49-F238E27FC236}">
                <a16:creationId xmlns:a16="http://schemas.microsoft.com/office/drawing/2014/main" id="{BC5BE688-3996-F109-F427-EBB1BD144B2F}"/>
              </a:ext>
            </a:extLst>
          </p:cNvPr>
          <p:cNvSpPr/>
          <p:nvPr/>
        </p:nvSpPr>
        <p:spPr>
          <a:xfrm>
            <a:off x="5919743" y="81605"/>
            <a:ext cx="2422975" cy="573657"/>
          </a:xfrm>
          <a:prstGeom prst="rect">
            <a:avLst/>
          </a:prstGeom>
          <a:solidFill>
            <a:srgbClr val="668AAC"/>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i="1">
              <a:solidFill>
                <a:schemeClr val="tx1">
                  <a:lumMod val="95000"/>
                  <a:lumOff val="5000"/>
                </a:schemeClr>
              </a:solidFill>
              <a:latin typeface="Georgia" panose="02040502050405020303" pitchFamily="18" charset="0"/>
            </a:endParaRPr>
          </a:p>
        </p:txBody>
      </p:sp>
      <p:sp>
        <p:nvSpPr>
          <p:cNvPr id="12" name="Rectangle 11">
            <a:extLst>
              <a:ext uri="{FF2B5EF4-FFF2-40B4-BE49-F238E27FC236}">
                <a16:creationId xmlns:a16="http://schemas.microsoft.com/office/drawing/2014/main" id="{9C784A88-A09B-D31F-6F71-EEBB72C37AE7}"/>
              </a:ext>
            </a:extLst>
          </p:cNvPr>
          <p:cNvSpPr/>
          <p:nvPr/>
        </p:nvSpPr>
        <p:spPr>
          <a:xfrm>
            <a:off x="7905699" y="3560325"/>
            <a:ext cx="2422975" cy="573657"/>
          </a:xfrm>
          <a:prstGeom prst="rect">
            <a:avLst/>
          </a:prstGeom>
          <a:solidFill>
            <a:srgbClr val="668AAC"/>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i="1">
              <a:solidFill>
                <a:schemeClr val="tx1">
                  <a:lumMod val="95000"/>
                  <a:lumOff val="5000"/>
                </a:schemeClr>
              </a:solidFill>
              <a:latin typeface="Georgia" panose="02040502050405020303" pitchFamily="18" charset="0"/>
            </a:endParaRPr>
          </a:p>
        </p:txBody>
      </p:sp>
      <p:sp>
        <p:nvSpPr>
          <p:cNvPr id="13" name="Rectangle 12">
            <a:extLst>
              <a:ext uri="{FF2B5EF4-FFF2-40B4-BE49-F238E27FC236}">
                <a16:creationId xmlns:a16="http://schemas.microsoft.com/office/drawing/2014/main" id="{7BCEEFC1-BA3A-B218-DD44-FEF4554037BF}"/>
              </a:ext>
            </a:extLst>
          </p:cNvPr>
          <p:cNvSpPr/>
          <p:nvPr/>
        </p:nvSpPr>
        <p:spPr>
          <a:xfrm>
            <a:off x="144760" y="3656753"/>
            <a:ext cx="2422975" cy="59136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Georgia"/>
              </a:rPr>
              <a:t>Boot/Sunflower Islands: 11 Acres</a:t>
            </a:r>
          </a:p>
        </p:txBody>
      </p:sp>
      <p:sp>
        <p:nvSpPr>
          <p:cNvPr id="14" name="Rectangle 13">
            <a:extLst>
              <a:ext uri="{FF2B5EF4-FFF2-40B4-BE49-F238E27FC236}">
                <a16:creationId xmlns:a16="http://schemas.microsoft.com/office/drawing/2014/main" id="{22F9B75C-6162-9A48-D6B1-2257DE2CA08C}"/>
              </a:ext>
            </a:extLst>
          </p:cNvPr>
          <p:cNvSpPr/>
          <p:nvPr/>
        </p:nvSpPr>
        <p:spPr>
          <a:xfrm>
            <a:off x="5979689" y="145260"/>
            <a:ext cx="2422975" cy="59136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eorgia" panose="02040502050405020303" pitchFamily="18" charset="0"/>
              </a:rPr>
              <a:t>Abbots: 89 Acres</a:t>
            </a:r>
          </a:p>
        </p:txBody>
      </p:sp>
      <p:sp>
        <p:nvSpPr>
          <p:cNvPr id="15" name="Rectangle 14">
            <a:extLst>
              <a:ext uri="{FF2B5EF4-FFF2-40B4-BE49-F238E27FC236}">
                <a16:creationId xmlns:a16="http://schemas.microsoft.com/office/drawing/2014/main" id="{1F276239-C3F5-46C7-68B7-232E75FE497F}"/>
              </a:ext>
            </a:extLst>
          </p:cNvPr>
          <p:cNvSpPr/>
          <p:nvPr/>
        </p:nvSpPr>
        <p:spPr>
          <a:xfrm>
            <a:off x="7978050" y="3628083"/>
            <a:ext cx="2350624" cy="55492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Georgia" panose="02040502050405020303" pitchFamily="18" charset="0"/>
              </a:rPr>
              <a:t>Good Luck Point:</a:t>
            </a:r>
          </a:p>
          <a:p>
            <a:pPr algn="ctr"/>
            <a:r>
              <a:rPr lang="en-US" sz="1600">
                <a:solidFill>
                  <a:schemeClr val="tx1"/>
                </a:solidFill>
                <a:latin typeface="Georgia" panose="02040502050405020303" pitchFamily="18" charset="0"/>
              </a:rPr>
              <a:t>6.6 Acres</a:t>
            </a:r>
          </a:p>
        </p:txBody>
      </p:sp>
      <p:sp>
        <p:nvSpPr>
          <p:cNvPr id="4" name="Rectangle 3">
            <a:extLst>
              <a:ext uri="{FF2B5EF4-FFF2-40B4-BE49-F238E27FC236}">
                <a16:creationId xmlns:a16="http://schemas.microsoft.com/office/drawing/2014/main" id="{E9748074-1D1F-FC6F-6939-4B8438DAC407}"/>
              </a:ext>
            </a:extLst>
          </p:cNvPr>
          <p:cNvSpPr/>
          <p:nvPr/>
        </p:nvSpPr>
        <p:spPr>
          <a:xfrm>
            <a:off x="752079" y="5880100"/>
            <a:ext cx="10093721" cy="741073"/>
          </a:xfrm>
          <a:prstGeom prst="rect">
            <a:avLst/>
          </a:prstGeom>
          <a:solidFill>
            <a:srgbClr val="668AAC"/>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i="1">
              <a:solidFill>
                <a:schemeClr val="tx1">
                  <a:lumMod val="95000"/>
                  <a:lumOff val="5000"/>
                </a:schemeClr>
              </a:solidFill>
              <a:latin typeface="Georgia" panose="02040502050405020303" pitchFamily="18" charset="0"/>
            </a:endParaRPr>
          </a:p>
        </p:txBody>
      </p:sp>
      <p:sp>
        <p:nvSpPr>
          <p:cNvPr id="6" name="Rectangle 5">
            <a:extLst>
              <a:ext uri="{FF2B5EF4-FFF2-40B4-BE49-F238E27FC236}">
                <a16:creationId xmlns:a16="http://schemas.microsoft.com/office/drawing/2014/main" id="{51BDE559-CD19-EFF1-FBA5-C49FED81A61C}"/>
              </a:ext>
            </a:extLst>
          </p:cNvPr>
          <p:cNvSpPr/>
          <p:nvPr/>
        </p:nvSpPr>
        <p:spPr>
          <a:xfrm>
            <a:off x="881360" y="5994235"/>
            <a:ext cx="9964440" cy="68649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Georgia"/>
              </a:rPr>
              <a:t>2026/2027 Planned: Tuckerton Island, Lighthouse Camp </a:t>
            </a:r>
            <a:endParaRPr lang="en-US">
              <a:solidFill>
                <a:schemeClr val="tx1"/>
              </a:solidFill>
              <a:latin typeface="Georgia" panose="02040502050405020303" pitchFamily="18" charset="0"/>
            </a:endParaRPr>
          </a:p>
        </p:txBody>
      </p:sp>
    </p:spTree>
    <p:extLst>
      <p:ext uri="{BB962C8B-B14F-4D97-AF65-F5344CB8AC3E}">
        <p14:creationId xmlns:p14="http://schemas.microsoft.com/office/powerpoint/2010/main" val="3671356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42A07-6A9B-A7B0-C6FB-85CA28DED614}"/>
              </a:ext>
            </a:extLst>
          </p:cNvPr>
          <p:cNvSpPr>
            <a:spLocks noGrp="1"/>
          </p:cNvSpPr>
          <p:nvPr>
            <p:ph type="title"/>
          </p:nvPr>
        </p:nvSpPr>
        <p:spPr>
          <a:xfrm>
            <a:off x="838200" y="586384"/>
            <a:ext cx="10515600" cy="1325563"/>
          </a:xfrm>
        </p:spPr>
        <p:txBody>
          <a:bodyPr>
            <a:noAutofit/>
          </a:bodyPr>
          <a:lstStyle/>
          <a:p>
            <a:r>
              <a:rPr lang="en-US" sz="2800" b="1"/>
              <a:t>OMR Mission:  </a:t>
            </a:r>
            <a:br>
              <a:rPr lang="en-US" sz="2800"/>
            </a:br>
            <a:r>
              <a:rPr lang="en-US" sz="2400"/>
              <a:t>To facilitate the efficient transportation of people and goods into, out of, and upon the waterways of New Jersey for commerce, recreation, and tourism by planning for, providing, maintaining and improving maritime infrastructure Statewide.</a:t>
            </a:r>
          </a:p>
        </p:txBody>
      </p:sp>
      <p:graphicFrame>
        <p:nvGraphicFramePr>
          <p:cNvPr id="9" name="Content Placeholder 2">
            <a:extLst>
              <a:ext uri="{FF2B5EF4-FFF2-40B4-BE49-F238E27FC236}">
                <a16:creationId xmlns:a16="http://schemas.microsoft.com/office/drawing/2014/main" id="{15031876-1916-AD42-A674-2F848C83F4AB}"/>
              </a:ext>
            </a:extLst>
          </p:cNvPr>
          <p:cNvGraphicFramePr>
            <a:graphicFrameLocks noGrp="1"/>
          </p:cNvGraphicFramePr>
          <p:nvPr>
            <p:ph sz="half" idx="1"/>
            <p:extLst>
              <p:ext uri="{D42A27DB-BD31-4B8C-83A1-F6EECF244321}">
                <p14:modId xmlns:p14="http://schemas.microsoft.com/office/powerpoint/2010/main" val="2868679943"/>
              </p:ext>
            </p:extLst>
          </p:nvPr>
        </p:nvGraphicFramePr>
        <p:xfrm>
          <a:off x="1271049" y="2164556"/>
          <a:ext cx="5020214" cy="4118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a:extLst>
              <a:ext uri="{FF2B5EF4-FFF2-40B4-BE49-F238E27FC236}">
                <a16:creationId xmlns:a16="http://schemas.microsoft.com/office/drawing/2014/main" id="{D35BA182-4DB7-494E-E88A-84825A605B38}"/>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7466013" y="3144838"/>
            <a:ext cx="4237037" cy="3311976"/>
          </a:xfrm>
          <a:prstGeom prst="rect">
            <a:avLst/>
          </a:prstGeom>
        </p:spPr>
      </p:pic>
    </p:spTree>
    <p:extLst>
      <p:ext uri="{BB962C8B-B14F-4D97-AF65-F5344CB8AC3E}">
        <p14:creationId xmlns:p14="http://schemas.microsoft.com/office/powerpoint/2010/main" val="367248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7A2780-5A5F-E47F-8175-6475809455BA}"/>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t>About Innovation:</a:t>
            </a:r>
          </a:p>
        </p:txBody>
      </p:sp>
      <p:sp>
        <p:nvSpPr>
          <p:cNvPr id="4" name="Content Placeholder 3">
            <a:extLst>
              <a:ext uri="{FF2B5EF4-FFF2-40B4-BE49-F238E27FC236}">
                <a16:creationId xmlns:a16="http://schemas.microsoft.com/office/drawing/2014/main" id="{0CC40A75-E97C-E239-8E4C-76505D66C9AA}"/>
              </a:ext>
            </a:extLst>
          </p:cNvPr>
          <p:cNvSpPr>
            <a:spLocks noGrp="1"/>
          </p:cNvSpPr>
          <p:nvPr>
            <p:ph sz="half" idx="1"/>
          </p:nvPr>
        </p:nvSpPr>
        <p:spPr>
          <a:xfrm>
            <a:off x="838200" y="2333297"/>
            <a:ext cx="4619621" cy="3843666"/>
          </a:xfrm>
        </p:spPr>
        <p:txBody>
          <a:bodyPr vert="horz" lIns="91440" tIns="45720" rIns="91440" bIns="45720" rtlCol="0" anchor="t">
            <a:normAutofit/>
          </a:bodyPr>
          <a:lstStyle/>
          <a:p>
            <a:pPr lvl="0"/>
            <a:r>
              <a:rPr lang="en-US" sz="2400"/>
              <a:t>There is no book</a:t>
            </a:r>
          </a:p>
          <a:p>
            <a:r>
              <a:rPr lang="en-US" sz="2400"/>
              <a:t>Monitoring and adaptive management plans inform what is working and what isn’t</a:t>
            </a:r>
          </a:p>
          <a:p>
            <a:pPr lvl="0"/>
            <a:r>
              <a:rPr lang="en-US" sz="2400"/>
              <a:t>Every project builds upon the experience of the last</a:t>
            </a:r>
          </a:p>
          <a:p>
            <a:pPr lvl="0"/>
            <a:r>
              <a:rPr lang="en-US" sz="2400"/>
              <a:t>Growth in why, how and who...</a:t>
            </a:r>
          </a:p>
          <a:p>
            <a:endParaRPr lang="en-US" sz="2000"/>
          </a:p>
        </p:txBody>
      </p:sp>
      <p:pic>
        <p:nvPicPr>
          <p:cNvPr id="8" name="Content Placeholder 7">
            <a:extLst>
              <a:ext uri="{FF2B5EF4-FFF2-40B4-BE49-F238E27FC236}">
                <a16:creationId xmlns:a16="http://schemas.microsoft.com/office/drawing/2014/main" id="{B6D5CE98-93F3-6D16-DADB-8294F737CF5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755"/>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5609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sky, outdoor, water, beach&#10;&#10;AI-generated content may be incorrect.">
            <a:extLst>
              <a:ext uri="{FF2B5EF4-FFF2-40B4-BE49-F238E27FC236}">
                <a16:creationId xmlns:a16="http://schemas.microsoft.com/office/drawing/2014/main" id="{960A5DBF-EFEC-9B11-B459-3913C4006842}"/>
              </a:ext>
            </a:extLst>
          </p:cNvPr>
          <p:cNvPicPr>
            <a:picLocks noChangeAspect="1"/>
          </p:cNvPicPr>
          <p:nvPr/>
        </p:nvPicPr>
        <p:blipFill>
          <a:blip r:embed="rId2">
            <a:extLst>
              <a:ext uri="{28A0092B-C50C-407E-A947-70E740481C1C}">
                <a14:useLocalDpi xmlns:a14="http://schemas.microsoft.com/office/drawing/2010/main" val="0"/>
              </a:ext>
            </a:extLst>
          </a:blip>
          <a:srcRect t="10891" b="4840"/>
          <a:stretch>
            <a:fillRect/>
          </a:stretch>
        </p:blipFill>
        <p:spPr>
          <a:xfrm>
            <a:off x="20" y="10"/>
            <a:ext cx="12191979" cy="6857988"/>
          </a:xfrm>
          <a:prstGeom prst="rect">
            <a:avLst/>
          </a:prstGeom>
          <a:effectLst>
            <a:outerShdw blurRad="596900" dist="330200" dir="8820000" sx="87000" sy="87000" algn="ctr" rotWithShape="0">
              <a:srgbClr val="000000">
                <a:alpha val="29000"/>
              </a:srgbClr>
            </a:outerShdw>
          </a:effectLst>
        </p:spPr>
      </p:pic>
      <p:sp>
        <p:nvSpPr>
          <p:cNvPr id="4" name="Rectangle 3">
            <a:extLst>
              <a:ext uri="{FF2B5EF4-FFF2-40B4-BE49-F238E27FC236}">
                <a16:creationId xmlns:a16="http://schemas.microsoft.com/office/drawing/2014/main" id="{101FEE0E-2C24-800E-9FFE-CB811C155CA0}"/>
              </a:ext>
            </a:extLst>
          </p:cNvPr>
          <p:cNvSpPr/>
          <p:nvPr/>
        </p:nvSpPr>
        <p:spPr>
          <a:xfrm>
            <a:off x="4883599" y="2208634"/>
            <a:ext cx="6526946" cy="1220366"/>
          </a:xfrm>
          <a:prstGeom prst="rect">
            <a:avLst/>
          </a:prstGeom>
          <a:solidFill>
            <a:srgbClr val="668AAC"/>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i="1">
              <a:solidFill>
                <a:schemeClr val="tx1">
                  <a:lumMod val="95000"/>
                  <a:lumOff val="5000"/>
                </a:schemeClr>
              </a:solidFill>
              <a:latin typeface="Georgia" panose="02040502050405020303" pitchFamily="18" charset="0"/>
            </a:endParaRPr>
          </a:p>
        </p:txBody>
      </p:sp>
      <p:sp>
        <p:nvSpPr>
          <p:cNvPr id="5" name="Rectangle 4">
            <a:extLst>
              <a:ext uri="{FF2B5EF4-FFF2-40B4-BE49-F238E27FC236}">
                <a16:creationId xmlns:a16="http://schemas.microsoft.com/office/drawing/2014/main" id="{583138DD-FE94-DDDA-370F-D9002AD826D2}"/>
              </a:ext>
            </a:extLst>
          </p:cNvPr>
          <p:cNvSpPr/>
          <p:nvPr/>
        </p:nvSpPr>
        <p:spPr>
          <a:xfrm>
            <a:off x="5042256" y="2354093"/>
            <a:ext cx="6526946" cy="122036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eorgia" panose="02040502050405020303" pitchFamily="18" charset="0"/>
              </a:rPr>
              <a:t>Neither state nor Federal regulatory systems are designed to support large scale public resilience/ecosystem restoration projects.</a:t>
            </a:r>
          </a:p>
        </p:txBody>
      </p:sp>
    </p:spTree>
    <p:extLst>
      <p:ext uri="{BB962C8B-B14F-4D97-AF65-F5344CB8AC3E}">
        <p14:creationId xmlns:p14="http://schemas.microsoft.com/office/powerpoint/2010/main" val="49285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5064E17-A829-430C-3C4B-365ABF631535}"/>
              </a:ext>
            </a:extLst>
          </p:cNvPr>
          <p:cNvSpPr>
            <a:spLocks noGrp="1"/>
          </p:cNvSpPr>
          <p:nvPr>
            <p:ph type="title"/>
          </p:nvPr>
        </p:nvSpPr>
        <p:spPr>
          <a:xfrm>
            <a:off x="416190" y="101864"/>
            <a:ext cx="5251316" cy="1807305"/>
          </a:xfrm>
        </p:spPr>
        <p:txBody>
          <a:bodyPr vert="horz" lIns="91440" tIns="45720" rIns="91440" bIns="45720" rtlCol="0" anchor="ctr">
            <a:normAutofit/>
          </a:bodyPr>
          <a:lstStyle/>
          <a:p>
            <a:r>
              <a:rPr lang="en-US"/>
              <a:t>Room To Grow:</a:t>
            </a:r>
          </a:p>
        </p:txBody>
      </p:sp>
      <p:sp>
        <p:nvSpPr>
          <p:cNvPr id="14" name="Content Placeholder 13">
            <a:extLst>
              <a:ext uri="{FF2B5EF4-FFF2-40B4-BE49-F238E27FC236}">
                <a16:creationId xmlns:a16="http://schemas.microsoft.com/office/drawing/2014/main" id="{08DBBD30-DE35-8116-BDBB-73F93F9304B4}"/>
              </a:ext>
            </a:extLst>
          </p:cNvPr>
          <p:cNvSpPr>
            <a:spLocks noGrp="1"/>
          </p:cNvSpPr>
          <p:nvPr>
            <p:ph sz="half" idx="1"/>
          </p:nvPr>
        </p:nvSpPr>
        <p:spPr>
          <a:xfrm>
            <a:off x="398991" y="1899381"/>
            <a:ext cx="5286373" cy="4456176"/>
          </a:xfrm>
        </p:spPr>
        <p:txBody>
          <a:bodyPr vert="horz" lIns="91440" tIns="45720" rIns="91440" bIns="45720" rtlCol="0" anchor="t">
            <a:noAutofit/>
          </a:bodyPr>
          <a:lstStyle/>
          <a:p>
            <a:pPr lvl="0"/>
            <a:r>
              <a:rPr lang="en-US" sz="2400"/>
              <a:t>Regulations must meet the modern state of practice where it is; </a:t>
            </a:r>
            <a:r>
              <a:rPr lang="en-US" sz="2400" i="1"/>
              <a:t>and,</a:t>
            </a:r>
            <a:r>
              <a:rPr lang="en-US" sz="2400"/>
              <a:t> leave room to grow</a:t>
            </a:r>
          </a:p>
          <a:p>
            <a:pPr lvl="0"/>
            <a:r>
              <a:rPr lang="en-US" sz="2400"/>
              <a:t>Wholesale rethinking of regulatory review vs. partnership investment</a:t>
            </a:r>
          </a:p>
          <a:p>
            <a:pPr lvl="1"/>
            <a:r>
              <a:rPr lang="en-US"/>
              <a:t>Silos have got to go</a:t>
            </a:r>
          </a:p>
          <a:p>
            <a:pPr lvl="1"/>
            <a:r>
              <a:rPr lang="en-US"/>
              <a:t>Embedded – like the </a:t>
            </a:r>
            <a:r>
              <a:rPr lang="en-US" err="1"/>
              <a:t>cia</a:t>
            </a:r>
            <a:endParaRPr lang="en-US"/>
          </a:p>
          <a:p>
            <a:pPr lvl="1"/>
            <a:r>
              <a:rPr lang="en-US"/>
              <a:t>Pilot approach to public projects?</a:t>
            </a:r>
          </a:p>
          <a:p>
            <a:r>
              <a:rPr lang="en-US" sz="2400"/>
              <a:t>Costs down; Efficiency up; ROI up; Action; Highest restorative/protective value – ecological and upland resilience</a:t>
            </a:r>
          </a:p>
          <a:p>
            <a:endParaRPr lang="en-US" sz="2000"/>
          </a:p>
        </p:txBody>
      </p:sp>
      <p:pic>
        <p:nvPicPr>
          <p:cNvPr id="6" name="Content Placeholder 5" descr="One glowing fluorescent bulb amonst unlit incandescent bulbs">
            <a:extLst>
              <a:ext uri="{FF2B5EF4-FFF2-40B4-BE49-F238E27FC236}">
                <a16:creationId xmlns:a16="http://schemas.microsoft.com/office/drawing/2014/main" id="{1B5F757B-DBE1-CE85-0D86-F44FFE57D3E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7140" r="17650"/>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58302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5126936-72A8-D9A5-9829-19BCD70F2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653" y="4063133"/>
            <a:ext cx="1736717" cy="1736717"/>
          </a:xfrm>
          <a:prstGeom prst="rect">
            <a:avLst/>
          </a:prstGeom>
        </p:spPr>
      </p:pic>
      <p:pic>
        <p:nvPicPr>
          <p:cNvPr id="6" name="Picture 5" descr="A picture containing sky, outdoor, water, nature&#10;&#10;AI-generated content may be incorrect.">
            <a:extLst>
              <a:ext uri="{FF2B5EF4-FFF2-40B4-BE49-F238E27FC236}">
                <a16:creationId xmlns:a16="http://schemas.microsoft.com/office/drawing/2014/main" id="{0D22F1D8-89E1-617A-52B9-89A5F29BFB70}"/>
              </a:ext>
            </a:extLst>
          </p:cNvPr>
          <p:cNvPicPr>
            <a:picLocks noChangeAspect="1"/>
          </p:cNvPicPr>
          <p:nvPr/>
        </p:nvPicPr>
        <p:blipFill>
          <a:blip r:embed="rId3">
            <a:extLst>
              <a:ext uri="{28A0092B-C50C-407E-A947-70E740481C1C}">
                <a14:useLocalDpi xmlns:a14="http://schemas.microsoft.com/office/drawing/2010/main" val="0"/>
              </a:ext>
            </a:extLst>
          </a:blip>
          <a:srcRect r="7459" b="-2"/>
          <a:stretch>
            <a:fillRect/>
          </a:stretch>
        </p:blipFill>
        <p:spPr>
          <a:xfrm>
            <a:off x="3314696" y="882201"/>
            <a:ext cx="8021405" cy="5108619"/>
          </a:xfrm>
          <a:prstGeom prst="rect">
            <a:avLst/>
          </a:prstGeom>
        </p:spPr>
      </p:pic>
      <p:sp>
        <p:nvSpPr>
          <p:cNvPr id="2" name="TextBox 1">
            <a:extLst>
              <a:ext uri="{FF2B5EF4-FFF2-40B4-BE49-F238E27FC236}">
                <a16:creationId xmlns:a16="http://schemas.microsoft.com/office/drawing/2014/main" id="{7B2A0BC2-051F-B729-3E70-37959D2D2FA3}"/>
              </a:ext>
            </a:extLst>
          </p:cNvPr>
          <p:cNvSpPr txBox="1"/>
          <p:nvPr/>
        </p:nvSpPr>
        <p:spPr>
          <a:xfrm>
            <a:off x="1005417" y="1322916"/>
            <a:ext cx="186266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...And </a:t>
            </a:r>
            <a:r>
              <a:rPr lang="en-US" b="1"/>
              <a:t>Thank You</a:t>
            </a:r>
            <a:r>
              <a:rPr lang="en-US"/>
              <a:t> to the partners pushing the state of practice forward!</a:t>
            </a:r>
          </a:p>
          <a:p>
            <a:r>
              <a:rPr lang="en-US"/>
              <a:t>#NJDEP FW</a:t>
            </a:r>
          </a:p>
          <a:p>
            <a:r>
              <a:rPr lang="en-US"/>
              <a:t>#TNC</a:t>
            </a:r>
          </a:p>
          <a:p>
            <a:r>
              <a:rPr lang="en-US"/>
              <a:t>#ALS</a:t>
            </a:r>
          </a:p>
          <a:p>
            <a:r>
              <a:rPr lang="en-US"/>
              <a:t>#GEHWA</a:t>
            </a:r>
          </a:p>
        </p:txBody>
      </p:sp>
    </p:spTree>
    <p:extLst>
      <p:ext uri="{BB962C8B-B14F-4D97-AF65-F5344CB8AC3E}">
        <p14:creationId xmlns:p14="http://schemas.microsoft.com/office/powerpoint/2010/main" val="2849650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d3d81c3-4ba4-4ef6-8886-186f8fd56a83" xsi:nil="true"/>
    <lcf76f155ced4ddcb4097134ff3c332f xmlns="90867025-f81e-4276-965b-819129c3b2f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2025FE3D54AD47BA1C00C9BDB45A4D" ma:contentTypeVersion="15" ma:contentTypeDescription="Create a new document." ma:contentTypeScope="" ma:versionID="e467bdba28441f51d1f59fdd202122ec">
  <xsd:schema xmlns:xsd="http://www.w3.org/2001/XMLSchema" xmlns:xs="http://www.w3.org/2001/XMLSchema" xmlns:p="http://schemas.microsoft.com/office/2006/metadata/properties" xmlns:ns2="90867025-f81e-4276-965b-819129c3b2f0" xmlns:ns3="dd0cbe1f-d6ec-434f-9e58-f1ea640a7a8a" xmlns:ns4="ad3d81c3-4ba4-4ef6-8886-186f8fd56a83" targetNamespace="http://schemas.microsoft.com/office/2006/metadata/properties" ma:root="true" ma:fieldsID="beba3c42490d91a96a0b39cf26f108c6" ns2:_="" ns3:_="" ns4:_="">
    <xsd:import namespace="90867025-f81e-4276-965b-819129c3b2f0"/>
    <xsd:import namespace="dd0cbe1f-d6ec-434f-9e58-f1ea640a7a8a"/>
    <xsd:import namespace="ad3d81c3-4ba4-4ef6-8886-186f8fd56a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867025-f81e-4276-965b-819129c3b2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81b0449-a7ed-439f-be55-0163d7004e4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0cbe1f-d6ec-434f-9e58-f1ea640a7a8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3d81c3-4ba4-4ef6-8886-186f8fd56a8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da9b75a-49a3-4000-9c99-e37710b7aafc}" ma:internalName="TaxCatchAll" ma:showField="CatchAllData" ma:web="ad3d81c3-4ba4-4ef6-8886-186f8fd56a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EEF146-49BF-493E-95C3-CB3D8AF6DB0E}">
  <ds:schemaRefs>
    <ds:schemaRef ds:uri="90867025-f81e-4276-965b-819129c3b2f0"/>
    <ds:schemaRef ds:uri="ad3d81c3-4ba4-4ef6-8886-186f8fd56a83"/>
    <ds:schemaRef ds:uri="dd0cbe1f-d6ec-434f-9e58-f1ea640a7a8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2447F3C-94A3-496B-BD6D-67EED2EFDC88}">
  <ds:schemaRefs>
    <ds:schemaRef ds:uri="90867025-f81e-4276-965b-819129c3b2f0"/>
    <ds:schemaRef ds:uri="ad3d81c3-4ba4-4ef6-8886-186f8fd56a83"/>
    <ds:schemaRef ds:uri="dd0cbe1f-d6ec-434f-9e58-f1ea640a7a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D61FC43-339B-4FE1-981D-A60FFE25CE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296</Words>
  <Application>Microsoft Office PowerPoint</Application>
  <PresentationFormat>Widescreen</PresentationFormat>
  <Paragraphs>37</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Aptos Display</vt:lpstr>
      <vt:lpstr>Arial</vt:lpstr>
      <vt:lpstr>Georgia</vt:lpstr>
      <vt:lpstr>Office Theme</vt:lpstr>
      <vt:lpstr>Innovation in Ecological Restoration Project Implementation in NJ</vt:lpstr>
      <vt:lpstr>PowerPoint Presentation</vt:lpstr>
      <vt:lpstr>PowerPoint Presentation</vt:lpstr>
      <vt:lpstr>OMR Mission:   To facilitate the efficient transportation of people and goods into, out of, and upon the waterways of New Jersey for commerce, recreation, and tourism by planning for, providing, maintaining and improving maritime infrastructure Statewide.</vt:lpstr>
      <vt:lpstr>About Innovation:</vt:lpstr>
      <vt:lpstr>PowerPoint Presentation</vt:lpstr>
      <vt:lpstr>Room To Grow:</vt:lpstr>
      <vt:lpstr>PowerPoint Presentation</vt:lpstr>
    </vt:vector>
  </TitlesOfParts>
  <Company>NJ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Wall, Joselyn (Jo) [NJDOT]</dc:creator>
  <cp:lastModifiedBy>Elizabeth Semple</cp:lastModifiedBy>
  <cp:revision>4</cp:revision>
  <dcterms:created xsi:type="dcterms:W3CDTF">2026-03-04T17:43:34Z</dcterms:created>
  <dcterms:modified xsi:type="dcterms:W3CDTF">2026-03-08T16:21:36Z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0x0101004F2025FE3D54AD47BA1C00C9BDB45A4D</vt:lpwstr>
  </property>
  <property fmtid="{D5CDD505-2E9C-101B-9397-08002B2CF9AE}" pid="3" name="MediaServiceImageTags">
    <vt:lpwstr/>
  </property>
</Properties>
</file>