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7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0DNELkSCduEYnbxeaFDWnjclc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3067-F347-4692-9762-3F41B3B2604C}" v="3" dt="2026-03-09T11:57:29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/>
    <p:restoredTop sz="94691"/>
  </p:normalViewPr>
  <p:slideViewPr>
    <p:cSldViewPr snapToGrid="0">
      <p:cViewPr>
        <p:scale>
          <a:sx n="75" d="100"/>
          <a:sy n="75" d="100"/>
        </p:scale>
        <p:origin x="182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Orton" userId="3dba1c01-288f-4bb9-b316-6149922c555b" providerId="ADAL" clId="{26F00FEF-D5C9-4E54-AE3D-84322D6D040F}"/>
    <pc:docChg chg="undo redo custSel addSld delSld modSld sldOrd">
      <pc:chgData name="Philip Orton" userId="3dba1c01-288f-4bb9-b316-6149922c555b" providerId="ADAL" clId="{26F00FEF-D5C9-4E54-AE3D-84322D6D040F}" dt="2026-03-09T11:57:29.633" v="1503"/>
      <pc:docMkLst>
        <pc:docMk/>
      </pc:docMkLst>
      <pc:sldChg chg="modSp mod ord">
        <pc:chgData name="Philip Orton" userId="3dba1c01-288f-4bb9-b316-6149922c555b" providerId="ADAL" clId="{26F00FEF-D5C9-4E54-AE3D-84322D6D040F}" dt="2026-03-09T11:52:55.827" v="1440"/>
        <pc:sldMkLst>
          <pc:docMk/>
          <pc:sldMk cId="0" sldId="257"/>
        </pc:sldMkLst>
        <pc:spChg chg="mod">
          <ac:chgData name="Philip Orton" userId="3dba1c01-288f-4bb9-b316-6149922c555b" providerId="ADAL" clId="{26F00FEF-D5C9-4E54-AE3D-84322D6D040F}" dt="2026-03-05T23:00:17.688" v="842" actId="20577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Philip Orton" userId="3dba1c01-288f-4bb9-b316-6149922c555b" providerId="ADAL" clId="{26F00FEF-D5C9-4E54-AE3D-84322D6D040F}" dt="2026-03-09T11:52:55.827" v="1440"/>
          <ac:spMkLst>
            <pc:docMk/>
            <pc:sldMk cId="0" sldId="257"/>
            <ac:spMk id="102" creationId="{00000000-0000-0000-0000-000000000000}"/>
          </ac:spMkLst>
        </pc:spChg>
      </pc:sldChg>
      <pc:sldChg chg="addSp delSp modSp mod ord modAnim">
        <pc:chgData name="Philip Orton" userId="3dba1c01-288f-4bb9-b316-6149922c555b" providerId="ADAL" clId="{26F00FEF-D5C9-4E54-AE3D-84322D6D040F}" dt="2026-03-09T11:57:29.633" v="1503"/>
        <pc:sldMkLst>
          <pc:docMk/>
          <pc:sldMk cId="2682604127" sldId="258"/>
        </pc:sldMkLst>
        <pc:spChg chg="add mod">
          <ac:chgData name="Philip Orton" userId="3dba1c01-288f-4bb9-b316-6149922c555b" providerId="ADAL" clId="{26F00FEF-D5C9-4E54-AE3D-84322D6D040F}" dt="2026-03-09T11:52:42.463" v="1437" actId="1037"/>
          <ac:spMkLst>
            <pc:docMk/>
            <pc:sldMk cId="2682604127" sldId="258"/>
            <ac:spMk id="2" creationId="{F81F1C84-56A4-3CF4-D954-FC95867FE0DB}"/>
          </ac:spMkLst>
        </pc:spChg>
        <pc:spChg chg="add del mod">
          <ac:chgData name="Philip Orton" userId="3dba1c01-288f-4bb9-b316-6149922c555b" providerId="ADAL" clId="{26F00FEF-D5C9-4E54-AE3D-84322D6D040F}" dt="2026-03-09T11:52:44.552" v="1439"/>
          <ac:spMkLst>
            <pc:docMk/>
            <pc:sldMk cId="2682604127" sldId="258"/>
            <ac:spMk id="3" creationId="{3586E6D5-F2E4-D1D2-2E0C-9E55874EA90B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27" creationId="{BA0D1E83-AD64-AE96-E395-FC156D6E5309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29" creationId="{C18375C0-C400-3055-B7CE-D60799CB7732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0" creationId="{AA285AE3-0488-9A7E-91A0-5E9FF97BE425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1" creationId="{415ABED2-5639-9777-B7FB-3212590900E4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2" creationId="{010961F8-6AFD-4DCA-F38F-2804628D764A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3" creationId="{121FEF68-465F-9883-F6E6-29C6E6B053CF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4" creationId="{593582A0-6650-CB42-4E14-5DFA3EB4AF07}"/>
          </ac:spMkLst>
        </pc:spChg>
        <pc:spChg chg="mod">
          <ac:chgData name="Philip Orton" userId="3dba1c01-288f-4bb9-b316-6149922c555b" providerId="ADAL" clId="{26F00FEF-D5C9-4E54-AE3D-84322D6D040F}" dt="2026-03-05T22:37:35.032" v="34"/>
          <ac:spMkLst>
            <pc:docMk/>
            <pc:sldMk cId="2682604127" sldId="258"/>
            <ac:spMk id="35" creationId="{74107705-991B-5B2D-E120-6F8D544210E9}"/>
          </ac:spMkLst>
        </pc:spChg>
        <pc:spChg chg="add mod">
          <ac:chgData name="Philip Orton" userId="3dba1c01-288f-4bb9-b316-6149922c555b" providerId="ADAL" clId="{26F00FEF-D5C9-4E54-AE3D-84322D6D040F}" dt="2026-03-05T23:08:55.306" v="1373" actId="1038"/>
          <ac:spMkLst>
            <pc:docMk/>
            <pc:sldMk cId="2682604127" sldId="258"/>
            <ac:spMk id="36" creationId="{2C783BDA-40E4-2481-5B77-1AF96D62F1D9}"/>
          </ac:spMkLst>
        </pc:spChg>
        <pc:spChg chg="add mod">
          <ac:chgData name="Philip Orton" userId="3dba1c01-288f-4bb9-b316-6149922c555b" providerId="ADAL" clId="{26F00FEF-D5C9-4E54-AE3D-84322D6D040F}" dt="2026-03-05T22:40:27.592" v="524" actId="20577"/>
          <ac:spMkLst>
            <pc:docMk/>
            <pc:sldMk cId="2682604127" sldId="258"/>
            <ac:spMk id="39" creationId="{1C4E0B94-3A8E-2990-7EE0-E669A378C6EA}"/>
          </ac:spMkLst>
        </pc:spChg>
        <pc:grpChg chg="mod">
          <ac:chgData name="Philip Orton" userId="3dba1c01-288f-4bb9-b316-6149922c555b" providerId="ADAL" clId="{26F00FEF-D5C9-4E54-AE3D-84322D6D040F}" dt="2026-03-05T22:39:44.580" v="477" actId="1036"/>
          <ac:grpSpMkLst>
            <pc:docMk/>
            <pc:sldMk cId="2682604127" sldId="258"/>
            <ac:grpSpMk id="25" creationId="{4098D247-CD2B-D18A-9395-7949A39EBDB3}"/>
          </ac:grpSpMkLst>
        </pc:grpChg>
        <pc:picChg chg="add mod">
          <ac:chgData name="Philip Orton" userId="3dba1c01-288f-4bb9-b316-6149922c555b" providerId="ADAL" clId="{26F00FEF-D5C9-4E54-AE3D-84322D6D040F}" dt="2026-03-05T23:09:03.966" v="1385" actId="1035"/>
          <ac:picMkLst>
            <pc:docMk/>
            <pc:sldMk cId="2682604127" sldId="258"/>
            <ac:picMk id="37" creationId="{03B4F7B9-80A5-06E1-28E5-A3C3610C9B59}"/>
          </ac:picMkLst>
        </pc:picChg>
      </pc:sldChg>
      <pc:sldChg chg="addSp delSp modSp mod ord">
        <pc:chgData name="Philip Orton" userId="3dba1c01-288f-4bb9-b316-6149922c555b" providerId="ADAL" clId="{26F00FEF-D5C9-4E54-AE3D-84322D6D040F}" dt="2026-03-05T22:57:10.350" v="735" actId="478"/>
        <pc:sldMkLst>
          <pc:docMk/>
          <pc:sldMk cId="2138718361" sldId="260"/>
        </pc:sldMkLst>
        <pc:picChg chg="add">
          <ac:chgData name="Philip Orton" userId="3dba1c01-288f-4bb9-b316-6149922c555b" providerId="ADAL" clId="{26F00FEF-D5C9-4E54-AE3D-84322D6D040F}" dt="2026-03-05T22:56:59.291" v="732" actId="22"/>
          <ac:picMkLst>
            <pc:docMk/>
            <pc:sldMk cId="2138718361" sldId="260"/>
            <ac:picMk id="14" creationId="{9ED419DC-FCFB-A55D-3EC1-AE82318A68E1}"/>
          </ac:picMkLst>
        </pc:picChg>
      </pc:sldChg>
      <pc:sldChg chg="modSp add mod">
        <pc:chgData name="Philip Orton" userId="3dba1c01-288f-4bb9-b316-6149922c555b" providerId="ADAL" clId="{26F00FEF-D5C9-4E54-AE3D-84322D6D040F}" dt="2026-03-09T11:56:50.303" v="1502" actId="20577"/>
        <pc:sldMkLst>
          <pc:docMk/>
          <pc:sldMk cId="531642040" sldId="261"/>
        </pc:sldMkLst>
        <pc:spChg chg="mod">
          <ac:chgData name="Philip Orton" userId="3dba1c01-288f-4bb9-b316-6149922c555b" providerId="ADAL" clId="{26F00FEF-D5C9-4E54-AE3D-84322D6D040F}" dt="2026-03-09T11:56:19.536" v="1499" actId="20577"/>
          <ac:spMkLst>
            <pc:docMk/>
            <pc:sldMk cId="531642040" sldId="261"/>
            <ac:spMk id="101" creationId="{FD61412B-3E16-EC5A-CBB4-83CB420028B6}"/>
          </ac:spMkLst>
        </pc:spChg>
        <pc:spChg chg="mod">
          <ac:chgData name="Philip Orton" userId="3dba1c01-288f-4bb9-b316-6149922c555b" providerId="ADAL" clId="{26F00FEF-D5C9-4E54-AE3D-84322D6D040F}" dt="2026-03-09T11:56:50.303" v="1502" actId="20577"/>
          <ac:spMkLst>
            <pc:docMk/>
            <pc:sldMk cId="531642040" sldId="261"/>
            <ac:spMk id="102" creationId="{54057FF8-77E2-972B-39F8-CE1EB9F849CE}"/>
          </ac:spMkLst>
        </pc:spChg>
      </pc:sldChg>
      <pc:sldChg chg="addSp modSp add mod ord">
        <pc:chgData name="Philip Orton" userId="3dba1c01-288f-4bb9-b316-6149922c555b" providerId="ADAL" clId="{26F00FEF-D5C9-4E54-AE3D-84322D6D040F}" dt="2026-03-09T11:55:03.343" v="1455" actId="20577"/>
        <pc:sldMkLst>
          <pc:docMk/>
          <pc:sldMk cId="494457223" sldId="262"/>
        </pc:sldMkLst>
        <pc:spChg chg="mod">
          <ac:chgData name="Philip Orton" userId="3dba1c01-288f-4bb9-b316-6149922c555b" providerId="ADAL" clId="{26F00FEF-D5C9-4E54-AE3D-84322D6D040F}" dt="2026-03-05T22:52:55.514" v="647" actId="20577"/>
          <ac:spMkLst>
            <pc:docMk/>
            <pc:sldMk cId="494457223" sldId="262"/>
            <ac:spMk id="101" creationId="{7BE6E9CC-27C9-46C8-EE71-6D22B92FD67B}"/>
          </ac:spMkLst>
        </pc:spChg>
        <pc:spChg chg="mod">
          <ac:chgData name="Philip Orton" userId="3dba1c01-288f-4bb9-b316-6149922c555b" providerId="ADAL" clId="{26F00FEF-D5C9-4E54-AE3D-84322D6D040F}" dt="2026-03-09T11:55:03.343" v="1455" actId="20577"/>
          <ac:spMkLst>
            <pc:docMk/>
            <pc:sldMk cId="494457223" sldId="262"/>
            <ac:spMk id="102" creationId="{D2CA7CAB-381E-8D82-FAF4-E6D5CD4215F6}"/>
          </ac:spMkLst>
        </pc:spChg>
        <pc:picChg chg="add mod modCrop">
          <ac:chgData name="Philip Orton" userId="3dba1c01-288f-4bb9-b316-6149922c555b" providerId="ADAL" clId="{26F00FEF-D5C9-4E54-AE3D-84322D6D040F}" dt="2026-03-05T22:54:49.507" v="696" actId="732"/>
          <ac:picMkLst>
            <pc:docMk/>
            <pc:sldMk cId="494457223" sldId="262"/>
            <ac:picMk id="8" creationId="{CBF54080-3CCD-9F19-BA0B-4C26A9C5CF88}"/>
          </ac:picMkLst>
        </pc:picChg>
      </pc:sldChg>
      <pc:sldChg chg="addSp modSp add mod">
        <pc:chgData name="Philip Orton" userId="3dba1c01-288f-4bb9-b316-6149922c555b" providerId="ADAL" clId="{26F00FEF-D5C9-4E54-AE3D-84322D6D040F}" dt="2026-03-05T23:06:36.381" v="1172" actId="1035"/>
        <pc:sldMkLst>
          <pc:docMk/>
          <pc:sldMk cId="2865451949" sldId="263"/>
        </pc:sldMkLst>
        <pc:spChg chg="mod">
          <ac:chgData name="Philip Orton" userId="3dba1c01-288f-4bb9-b316-6149922c555b" providerId="ADAL" clId="{26F00FEF-D5C9-4E54-AE3D-84322D6D040F}" dt="2026-03-05T23:06:36.381" v="1172" actId="1035"/>
          <ac:spMkLst>
            <pc:docMk/>
            <pc:sldMk cId="2865451949" sldId="263"/>
            <ac:spMk id="3" creationId="{1D0FB573-2433-B406-E5C6-853FA56472F9}"/>
          </ac:spMkLst>
        </pc:spChg>
        <pc:spChg chg="add mod">
          <ac:chgData name="Philip Orton" userId="3dba1c01-288f-4bb9-b316-6149922c555b" providerId="ADAL" clId="{26F00FEF-D5C9-4E54-AE3D-84322D6D040F}" dt="2026-03-05T23:06:22.197" v="1134"/>
          <ac:spMkLst>
            <pc:docMk/>
            <pc:sldMk cId="2865451949" sldId="263"/>
            <ac:spMk id="4" creationId="{E2C2DE73-30C6-5D21-640D-7FDB543DC99A}"/>
          </ac:spMkLst>
        </pc:spChg>
        <pc:spChg chg="mod">
          <ac:chgData name="Philip Orton" userId="3dba1c01-288f-4bb9-b316-6149922c555b" providerId="ADAL" clId="{26F00FEF-D5C9-4E54-AE3D-84322D6D040F}" dt="2026-03-05T23:06:32.513" v="1156" actId="1035"/>
          <ac:spMkLst>
            <pc:docMk/>
            <pc:sldMk cId="2865451949" sldId="263"/>
            <ac:spMk id="88" creationId="{6E01E818-DDEC-BD76-699B-90454A18CC7F}"/>
          </ac:spMkLst>
        </pc:spChg>
        <pc:picChg chg="mod">
          <ac:chgData name="Philip Orton" userId="3dba1c01-288f-4bb9-b316-6149922c555b" providerId="ADAL" clId="{26F00FEF-D5C9-4E54-AE3D-84322D6D040F}" dt="2026-03-05T23:06:32.513" v="1156" actId="1035"/>
          <ac:picMkLst>
            <pc:docMk/>
            <pc:sldMk cId="2865451949" sldId="263"/>
            <ac:picMk id="89" creationId="{D2425A85-1283-184E-2BBA-053903FA003F}"/>
          </ac:picMkLst>
        </pc:picChg>
        <pc:picChg chg="mod">
          <ac:chgData name="Philip Orton" userId="3dba1c01-288f-4bb9-b316-6149922c555b" providerId="ADAL" clId="{26F00FEF-D5C9-4E54-AE3D-84322D6D040F}" dt="2026-03-05T23:06:32.513" v="1156" actId="1035"/>
          <ac:picMkLst>
            <pc:docMk/>
            <pc:sldMk cId="2865451949" sldId="263"/>
            <ac:picMk id="90" creationId="{3DB5808F-C14D-BFC2-CD4A-553A84A5C264}"/>
          </ac:picMkLst>
        </pc:picChg>
      </pc:sldChg>
      <pc:sldChg chg="add">
        <pc:chgData name="Philip Orton" userId="3dba1c01-288f-4bb9-b316-6149922c555b" providerId="ADAL" clId="{26F00FEF-D5C9-4E54-AE3D-84322D6D040F}" dt="2026-03-05T23:06:46.722" v="1174"/>
        <pc:sldMkLst>
          <pc:docMk/>
          <pc:sldMk cId="2553406636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8D0B566E-D233-C74A-FE73-C005AF54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BED84CB9-7B8A-76F3-2B35-5973C02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5AA9D01-8585-CF64-C132-28455A1EA6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9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3583E223-166B-B5F9-5660-9EBF294C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54426234-B269-5F21-60A6-3D5CC0A652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E5CB603E-B303-E60E-3A84-3CB84B3E7F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5EC7C0D3-4607-CDC5-C879-BD7AA74297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16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F1C5E595-F4BB-9372-777B-8F8732D34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CB4DAD2-3280-5095-C44F-CE572FAD6B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FDAA2B98-0865-9849-9607-31DAA5358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3CD7DCCE-56B4-3181-FE99-7FC853C407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06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EEB7947A-A4C5-C1E8-1593-38BE9EF5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283A71B9-9B37-F5EA-14B3-7FB92D35D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7F21488E-E6B0-73B4-6035-6EDC946F8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352783CA-06FB-D22E-9B17-1065482A65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97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39C0CFE6-8A0B-FE88-9E9C-FAE672C2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9B9F4F3-920F-A793-1D11-5237FD363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1A7376C6-331B-5347-7845-ADEC648A0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8756133-C31B-9861-C66E-A7311A38A8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07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9543FF1-ECE1-C845-F1B0-ED6E01CA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04F54C07-655A-B4D3-DD46-EDA97B2566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F4D4615B-464A-908B-657F-0757820F17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5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75B7F992-1B3F-C0E7-B0B7-08D15528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AB5AEAFA-C441-A035-3A41-6145368A68F0}"/>
              </a:ext>
            </a:extLst>
          </p:cNvPr>
          <p:cNvSpPr/>
          <p:nvPr/>
        </p:nvSpPr>
        <p:spPr>
          <a:xfrm>
            <a:off x="238463" y="2060553"/>
            <a:ext cx="861906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Coming Soon!  Flood Mapping and Improved Forecasting and Observations for New Jersey Bayside Communities</a:t>
            </a:r>
          </a:p>
        </p:txBody>
      </p:sp>
      <p:pic>
        <p:nvPicPr>
          <p:cNvPr id="89" name="Google Shape;89;p1">
            <a:extLst>
              <a:ext uri="{FF2B5EF4-FFF2-40B4-BE49-F238E27FC236}">
                <a16:creationId xmlns:a16="http://schemas.microsoft.com/office/drawing/2014/main" id="{863C8A67-892B-FE30-9F05-B6A9ADC612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2840258"/>
            <a:ext cx="90932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extLst>
              <a:ext uri="{FF2B5EF4-FFF2-40B4-BE49-F238E27FC236}">
                <a16:creationId xmlns:a16="http://schemas.microsoft.com/office/drawing/2014/main" id="{963D14B9-8FA8-01BB-60A6-C4E56CEF90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0" y="2992658"/>
            <a:ext cx="9093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DC37F846-32FE-99A7-02CC-C5F0E709E7A3}"/>
              </a:ext>
            </a:extLst>
          </p:cNvPr>
          <p:cNvSpPr/>
          <p:nvPr/>
        </p:nvSpPr>
        <p:spPr>
          <a:xfrm>
            <a:off x="0" y="-1"/>
            <a:ext cx="9144000" cy="769441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FF2B5EF4-FFF2-40B4-BE49-F238E27FC236}">
                <a16:creationId xmlns:a16="http://schemas.microsoft.com/office/drawing/2014/main" id="{9F92C014-4A16-740A-0BFB-BB4CAC33F7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" b="-4977"/>
          <a:stretch/>
        </p:blipFill>
        <p:spPr>
          <a:xfrm>
            <a:off x="177800" y="152338"/>
            <a:ext cx="2193365" cy="47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>
            <a:extLst>
              <a:ext uri="{FF2B5EF4-FFF2-40B4-BE49-F238E27FC236}">
                <a16:creationId xmlns:a16="http://schemas.microsoft.com/office/drawing/2014/main" id="{62D62090-5D7F-AC0B-403A-5195504440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1594" y="14603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78FF0E-BA6C-6368-C837-D4B28FFD0F0E}"/>
              </a:ext>
            </a:extLst>
          </p:cNvPr>
          <p:cNvCxnSpPr>
            <a:cxnSpLocks/>
          </p:cNvCxnSpPr>
          <p:nvPr/>
        </p:nvCxnSpPr>
        <p:spPr>
          <a:xfrm>
            <a:off x="2534771" y="11126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F6060213-E18C-90F2-15DD-CB93C68F7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098" y="-14921"/>
            <a:ext cx="1624102" cy="792562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BB445D3-0B71-79E1-26A0-C2957E672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548" y="-34252"/>
            <a:ext cx="785267" cy="8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6BC77-B7C3-A60D-306E-22CC2E63325B}"/>
              </a:ext>
            </a:extLst>
          </p:cNvPr>
          <p:cNvSpPr txBox="1"/>
          <p:nvPr/>
        </p:nvSpPr>
        <p:spPr>
          <a:xfrm>
            <a:off x="1193074" y="4759233"/>
            <a:ext cx="6975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Philip Orton, Laura Kerr, Mahmoud Ayyad, Nathaniel </a:t>
            </a:r>
            <a:r>
              <a:rPr lang="en-US" dirty="0" err="1"/>
              <a:t>Nwogwu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Stevens Institute of Technology</a:t>
            </a:r>
          </a:p>
          <a:p>
            <a:pPr algn="ctr"/>
            <a:r>
              <a:rPr lang="en-US" dirty="0"/>
              <a:t>Tom Herrington, Monmouth University, Urban Coast Institute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philip.orton@stevens.edu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EBBD9-AF43-F9B3-63AE-6AC93C64580B}"/>
              </a:ext>
            </a:extLst>
          </p:cNvPr>
          <p:cNvSpPr txBox="1"/>
          <p:nvPr/>
        </p:nvSpPr>
        <p:spPr>
          <a:xfrm>
            <a:off x="217716" y="6487886"/>
            <a:ext cx="8974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also from NOAA Office of Response and Restoration, a collaboration with NJ Sea Grant Consortium</a:t>
            </a:r>
          </a:p>
        </p:txBody>
      </p:sp>
    </p:spTree>
    <p:extLst>
      <p:ext uri="{BB962C8B-B14F-4D97-AF65-F5344CB8AC3E}">
        <p14:creationId xmlns:p14="http://schemas.microsoft.com/office/powerpoint/2010/main" val="255340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98BB2772-A7E5-1C67-BFA4-BE0156D1A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B099D603-6C51-2ED3-7403-A0694E4065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594" y="623459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60D9D5-6251-450C-254A-0F115668A548}"/>
              </a:ext>
            </a:extLst>
          </p:cNvPr>
          <p:cNvCxnSpPr>
            <a:cxnSpLocks/>
          </p:cNvCxnSpPr>
          <p:nvPr/>
        </p:nvCxnSpPr>
        <p:spPr>
          <a:xfrm>
            <a:off x="2534771" y="619982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02A45A7-7559-4ADA-5D57-800A91FC3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86" y="6065438"/>
            <a:ext cx="1624102" cy="7925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098D247-CD2B-D18A-9395-7949A39EBDB3}"/>
              </a:ext>
            </a:extLst>
          </p:cNvPr>
          <p:cNvGrpSpPr/>
          <p:nvPr/>
        </p:nvGrpSpPr>
        <p:grpSpPr>
          <a:xfrm>
            <a:off x="2987040" y="1303656"/>
            <a:ext cx="5951958" cy="5351715"/>
            <a:chOff x="35729442" y="7486470"/>
            <a:chExt cx="5951958" cy="5351715"/>
          </a:xfrm>
        </p:grpSpPr>
        <p:pic>
          <p:nvPicPr>
            <p:cNvPr id="26" name="Picture 25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0558D46D-09A1-8A05-F248-EA367F89C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704" t="9998" r="28051" b="14075"/>
            <a:stretch/>
          </p:blipFill>
          <p:spPr>
            <a:xfrm>
              <a:off x="35729442" y="7486470"/>
              <a:ext cx="5951958" cy="535171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0D1E83-AD64-AE96-E395-FC156D6E5309}"/>
                </a:ext>
              </a:extLst>
            </p:cNvPr>
            <p:cNvSpPr txBox="1"/>
            <p:nvPr/>
          </p:nvSpPr>
          <p:spPr>
            <a:xfrm>
              <a:off x="35823690" y="7486471"/>
              <a:ext cx="2878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IBM Plex Sans" panose="020B0503050203000203" pitchFamily="34" charset="0"/>
                </a:rPr>
                <a:t>User Survey Responses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DC0D02-2403-666C-2BA7-215BB5BCA155}"/>
                </a:ext>
              </a:extLst>
            </p:cNvPr>
            <p:cNvGrpSpPr/>
            <p:nvPr/>
          </p:nvGrpSpPr>
          <p:grpSpPr>
            <a:xfrm>
              <a:off x="39899793" y="10439400"/>
              <a:ext cx="1496382" cy="2170186"/>
              <a:chOff x="5076393" y="29390584"/>
              <a:chExt cx="1496382" cy="217018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8375C0-C400-3055-B7CE-D60799CB7732}"/>
                  </a:ext>
                </a:extLst>
              </p:cNvPr>
              <p:cNvSpPr txBox="1"/>
              <p:nvPr/>
            </p:nvSpPr>
            <p:spPr>
              <a:xfrm>
                <a:off x="5076393" y="29390584"/>
                <a:ext cx="1429618" cy="21701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Number of Responses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A285AE3-0488-9A7E-91A0-5E9FF97BE4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2809" y="31125317"/>
                <a:ext cx="361950" cy="377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15ABED2-5639-9777-B7FB-3212590900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17147" y="30536612"/>
                <a:ext cx="173275" cy="18091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10961F8-6AFD-4DCA-F38F-2804628D7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75475" y="30801839"/>
                <a:ext cx="256619" cy="26793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21FEF68-465F-9883-F6E6-29C6E6B053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8300" y="30289312"/>
                <a:ext cx="130969" cy="13674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3582A0-6650-CB42-4E14-5DFA3EB4A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0721" y="30092420"/>
                <a:ext cx="86126" cy="89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107705-991B-5B2D-E120-6F8D544210E9}"/>
                  </a:ext>
                </a:extLst>
              </p:cNvPr>
              <p:cNvSpPr txBox="1"/>
              <p:nvPr/>
            </p:nvSpPr>
            <p:spPr>
              <a:xfrm>
                <a:off x="5666308" y="29947979"/>
                <a:ext cx="906467" cy="14942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100"/>
                  </a:spcAft>
                </a:pPr>
                <a:r>
                  <a:rPr lang="en-US" sz="1600" dirty="0"/>
                  <a:t>1</a:t>
                </a:r>
              </a:p>
              <a:p>
                <a:pPr>
                  <a:spcAft>
                    <a:spcPts val="200"/>
                  </a:spcAft>
                </a:pPr>
                <a:r>
                  <a:rPr lang="en-US" sz="1600" dirty="0"/>
                  <a:t>2 - 5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sz="1600" dirty="0"/>
                  <a:t>6 - 15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1600" dirty="0"/>
                  <a:t>16 - 30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600" dirty="0"/>
                  <a:t>31 - 50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C783BDA-40E4-2481-5B77-1AF96D62F1D9}"/>
              </a:ext>
            </a:extLst>
          </p:cNvPr>
          <p:cNvSpPr txBox="1"/>
          <p:nvPr/>
        </p:nvSpPr>
        <p:spPr>
          <a:xfrm>
            <a:off x="26129" y="1446829"/>
            <a:ext cx="2819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BM Plex Sans" panose="020B0503050203000203" pitchFamily="34" charset="0"/>
              </a:rPr>
              <a:t>Scan me for</a:t>
            </a:r>
          </a:p>
          <a:p>
            <a:pPr algn="ctr"/>
            <a:endParaRPr lang="en-US" sz="2800" dirty="0">
              <a:latin typeface="IBM Plex Sans" panose="020B0503050203000203" pitchFamily="34" charset="0"/>
            </a:endParaRPr>
          </a:p>
          <a:p>
            <a:pPr algn="ctr"/>
            <a:endParaRPr lang="en-US" sz="2800" dirty="0">
              <a:latin typeface="IBM Plex Sans" panose="020B0503050203000203" pitchFamily="34" charset="0"/>
            </a:endParaRPr>
          </a:p>
          <a:p>
            <a:pPr algn="ctr"/>
            <a:endParaRPr lang="en-US" sz="2800" dirty="0">
              <a:latin typeface="IBM Plex Sans" panose="020B0503050203000203" pitchFamily="34" charset="0"/>
            </a:endParaRPr>
          </a:p>
          <a:p>
            <a:pPr algn="ctr"/>
            <a:endParaRPr lang="en-US" sz="2800" dirty="0">
              <a:latin typeface="IBM Plex Sans" panose="020B0503050203000203" pitchFamily="34" charset="0"/>
            </a:endParaRPr>
          </a:p>
          <a:p>
            <a:pPr algn="ctr"/>
            <a:endParaRPr lang="en-US" sz="2800" dirty="0">
              <a:latin typeface="IBM Plex Sans" panose="020B0503050203000203" pitchFamily="34" charset="0"/>
            </a:endParaRPr>
          </a:p>
          <a:p>
            <a:pPr algn="ctr"/>
            <a:r>
              <a:rPr lang="en-US" sz="2800" dirty="0">
                <a:latin typeface="IBM Plex Sans" panose="020B0503050203000203" pitchFamily="34" charset="0"/>
              </a:rPr>
              <a:t>Published research and survey on Stevens Flood Advisory System</a:t>
            </a:r>
          </a:p>
        </p:txBody>
      </p:sp>
      <p:pic>
        <p:nvPicPr>
          <p:cNvPr id="37" name="Picture 3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03B4F7B9-80A5-06E1-28E5-A3C3610C9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99" y="1906724"/>
            <a:ext cx="2133600" cy="2133600"/>
          </a:xfrm>
          <a:prstGeom prst="rect">
            <a:avLst/>
          </a:prstGeom>
        </p:spPr>
      </p:pic>
      <p:sp>
        <p:nvSpPr>
          <p:cNvPr id="39" name="Title 38">
            <a:extLst>
              <a:ext uri="{FF2B5EF4-FFF2-40B4-BE49-F238E27FC236}">
                <a16:creationId xmlns:a16="http://schemas.microsoft.com/office/drawing/2014/main" id="{1C4E0B94-3A8E-2990-7EE0-E669A378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60326"/>
            <a:ext cx="7886700" cy="1325563"/>
          </a:xfrm>
        </p:spPr>
        <p:txBody>
          <a:bodyPr/>
          <a:lstStyle/>
          <a:p>
            <a:r>
              <a:rPr lang="en-US" dirty="0"/>
              <a:t>Stevens Forecasts: Used Widely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F1C84-56A4-3CF4-D954-FC95867FE0DB}"/>
              </a:ext>
            </a:extLst>
          </p:cNvPr>
          <p:cNvSpPr/>
          <p:nvPr/>
        </p:nvSpPr>
        <p:spPr>
          <a:xfrm rot="1262927">
            <a:off x="5506720" y="4643120"/>
            <a:ext cx="331206" cy="1127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Project:  Objectives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335280" y="2038985"/>
            <a:ext cx="8454390" cy="394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Engage back-bay communities from Bayhead to Atlantic City to learn of coastal hazard forecast needs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Set up and maintain water level, wave and flood observations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Intercompare different wind wave measurement technologies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best hydrodynamic model for community needs, set it up, and evaluate it against observations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Apply model in a daily operational forecast system</a:t>
            </a:r>
          </a:p>
        </p:txBody>
      </p:sp>
      <p:sp>
        <p:nvSpPr>
          <p:cNvPr id="2" name="Google Shape;91;p1">
            <a:extLst>
              <a:ext uri="{FF2B5EF4-FFF2-40B4-BE49-F238E27FC236}">
                <a16:creationId xmlns:a16="http://schemas.microsoft.com/office/drawing/2014/main" id="{949A891E-B724-17E1-FCE7-D046876D8C28}"/>
              </a:ext>
            </a:extLst>
          </p:cNvPr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9330B0E5-E385-2010-2D4B-408A79C58A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" b="-4977"/>
          <a:stretch/>
        </p:blipFill>
        <p:spPr>
          <a:xfrm>
            <a:off x="177800" y="6240898"/>
            <a:ext cx="2193365" cy="47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0E3D83EF-DA1E-C87E-73D0-DF4559F005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594" y="623459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BDF30C-82A1-9291-8FAA-FD204BA29C2A}"/>
              </a:ext>
            </a:extLst>
          </p:cNvPr>
          <p:cNvCxnSpPr>
            <a:cxnSpLocks/>
          </p:cNvCxnSpPr>
          <p:nvPr/>
        </p:nvCxnSpPr>
        <p:spPr>
          <a:xfrm>
            <a:off x="2534771" y="619982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13892045-7F37-6D4B-12CE-8ED9668ED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86" y="6065438"/>
            <a:ext cx="1624102" cy="79256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55F1036-9D2A-4C61-A665-BD7ED0828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548" y="6026935"/>
            <a:ext cx="785267" cy="86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396623FD-7286-A62A-26E0-6E27C7A0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D419DC-FCFB-A55D-3EC1-AE82318A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9" y="213864"/>
            <a:ext cx="6925642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1927B9DD-1D45-9301-7680-5B1D9AD13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7BE6E9CC-27C9-46C8-EE71-6D22B92F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Improved Observations</a:t>
            </a:r>
            <a:endParaRPr dirty="0"/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D2CA7CAB-381E-8D82-FAF4-E6D5CD4215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6549" y="2007053"/>
            <a:ext cx="4175915" cy="32035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SOFAR Spotter Buoy wave observations (at right)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Street flood observations – via camera and/or ultrasonic sensors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Tide / water level gauges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Data available via MARACOOS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OceansMap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webtool</a:t>
            </a:r>
          </a:p>
        </p:txBody>
      </p:sp>
      <p:sp>
        <p:nvSpPr>
          <p:cNvPr id="2" name="Google Shape;91;p1">
            <a:extLst>
              <a:ext uri="{FF2B5EF4-FFF2-40B4-BE49-F238E27FC236}">
                <a16:creationId xmlns:a16="http://schemas.microsoft.com/office/drawing/2014/main" id="{CA714F54-D74D-3C5E-170D-7C8A54750224}"/>
              </a:ext>
            </a:extLst>
          </p:cNvPr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84077B74-B045-819D-E775-4F389A77AC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" b="-4977"/>
          <a:stretch/>
        </p:blipFill>
        <p:spPr>
          <a:xfrm>
            <a:off x="177800" y="6240898"/>
            <a:ext cx="2193365" cy="47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705A0E11-2985-F091-5689-A5B9027927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594" y="623459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9C334-FBCE-259C-25F5-951BB6967D44}"/>
              </a:ext>
            </a:extLst>
          </p:cNvPr>
          <p:cNvCxnSpPr>
            <a:cxnSpLocks/>
          </p:cNvCxnSpPr>
          <p:nvPr/>
        </p:nvCxnSpPr>
        <p:spPr>
          <a:xfrm>
            <a:off x="2534771" y="619982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E3BB609-2289-86FE-95D0-FA4AFAEDD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86" y="6065438"/>
            <a:ext cx="1624102" cy="79256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F683FA-FC66-2268-FFD0-F2B6FC6BD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548" y="6026935"/>
            <a:ext cx="785267" cy="86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54080-3CCD-9F19-BA0B-4C26A9C5CF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765" r="2744"/>
          <a:stretch>
            <a:fillRect/>
          </a:stretch>
        </p:blipFill>
        <p:spPr>
          <a:xfrm>
            <a:off x="4631536" y="2311400"/>
            <a:ext cx="4271164" cy="30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860F532F-1808-8E90-925F-7239F058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FD61412B-3E16-EC5A-CBB4-83CB42002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Improved Modeling for NJ Bays</a:t>
            </a:r>
            <a:endParaRPr dirty="0"/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54057FF8-77E2-972B-39F8-CE1EB9F84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825625"/>
            <a:ext cx="8397240" cy="394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Old river, tide and storm surge model:  ECOM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New model:  SCHISM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Old resolution:  NYHOPS grid ~1 km in NJ Bays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New resolution:  TBD but likely ~100m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We may incorporate rainfall in the flood modeling.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We are developing the model and forecast system in collaboration with NOAA’s National Ocean Service storm surge modeling team.</a:t>
            </a:r>
          </a:p>
        </p:txBody>
      </p:sp>
      <p:sp>
        <p:nvSpPr>
          <p:cNvPr id="2" name="Google Shape;91;p1">
            <a:extLst>
              <a:ext uri="{FF2B5EF4-FFF2-40B4-BE49-F238E27FC236}">
                <a16:creationId xmlns:a16="http://schemas.microsoft.com/office/drawing/2014/main" id="{46F47AC3-DECD-81FF-5C5F-E09F46E74E3D}"/>
              </a:ext>
            </a:extLst>
          </p:cNvPr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1">
            <a:extLst>
              <a:ext uri="{FF2B5EF4-FFF2-40B4-BE49-F238E27FC236}">
                <a16:creationId xmlns:a16="http://schemas.microsoft.com/office/drawing/2014/main" id="{955B3004-B84B-0D27-9E49-4CF58C4EC7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" b="-4977"/>
          <a:stretch/>
        </p:blipFill>
        <p:spPr>
          <a:xfrm>
            <a:off x="177800" y="6240898"/>
            <a:ext cx="2193365" cy="47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DFB65E60-6B1D-1248-88FC-DFD368F89C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594" y="623459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F2211C-0FDC-9BAD-A8B1-7191BA4E9A9F}"/>
              </a:ext>
            </a:extLst>
          </p:cNvPr>
          <p:cNvCxnSpPr>
            <a:cxnSpLocks/>
          </p:cNvCxnSpPr>
          <p:nvPr/>
        </p:nvCxnSpPr>
        <p:spPr>
          <a:xfrm>
            <a:off x="2534771" y="619982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B8B856C-AB3F-E5EC-624A-168CDC671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86" y="6065438"/>
            <a:ext cx="1624102" cy="79256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F657E3C-A3E4-E365-A1FD-86FFB9C8C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548" y="6026935"/>
            <a:ext cx="785267" cy="86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5E55423E-F83F-7678-96B1-B356610B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6E01E818-DDEC-BD76-699B-90454A18CC7F}"/>
              </a:ext>
            </a:extLst>
          </p:cNvPr>
          <p:cNvSpPr/>
          <p:nvPr/>
        </p:nvSpPr>
        <p:spPr>
          <a:xfrm>
            <a:off x="238463" y="2060553"/>
            <a:ext cx="861906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Coming Soon!  Flood Mapping and Improved Forecasting and Observations for New Jersey Bayside Communities</a:t>
            </a:r>
          </a:p>
        </p:txBody>
      </p:sp>
      <p:pic>
        <p:nvPicPr>
          <p:cNvPr id="89" name="Google Shape;89;p1">
            <a:extLst>
              <a:ext uri="{FF2B5EF4-FFF2-40B4-BE49-F238E27FC236}">
                <a16:creationId xmlns:a16="http://schemas.microsoft.com/office/drawing/2014/main" id="{D2425A85-1283-184E-2BBA-053903FA00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2840258"/>
            <a:ext cx="90932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extLst>
              <a:ext uri="{FF2B5EF4-FFF2-40B4-BE49-F238E27FC236}">
                <a16:creationId xmlns:a16="http://schemas.microsoft.com/office/drawing/2014/main" id="{3DB5808F-C14D-BFC2-CD4A-553A84A5C2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0" y="2992658"/>
            <a:ext cx="9093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D34356CA-3910-E23F-665B-89D26229C811}"/>
              </a:ext>
            </a:extLst>
          </p:cNvPr>
          <p:cNvSpPr/>
          <p:nvPr/>
        </p:nvSpPr>
        <p:spPr>
          <a:xfrm>
            <a:off x="0" y="-1"/>
            <a:ext cx="9144000" cy="769441"/>
          </a:xfrm>
          <a:prstGeom prst="rect">
            <a:avLst/>
          </a:prstGeom>
          <a:solidFill>
            <a:srgbClr val="2E75B5"/>
          </a:solidFill>
          <a:ln>
            <a:noFill/>
          </a:ln>
          <a:effectLst>
            <a:outerShdw sx="1000" sy="1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FF2B5EF4-FFF2-40B4-BE49-F238E27FC236}">
                <a16:creationId xmlns:a16="http://schemas.microsoft.com/office/drawing/2014/main" id="{09F1EDF1-8FD6-5531-016A-DFC43C41B0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" b="-4977"/>
          <a:stretch/>
        </p:blipFill>
        <p:spPr>
          <a:xfrm>
            <a:off x="177800" y="152338"/>
            <a:ext cx="2193365" cy="47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>
            <a:extLst>
              <a:ext uri="{FF2B5EF4-FFF2-40B4-BE49-F238E27FC236}">
                <a16:creationId xmlns:a16="http://schemas.microsoft.com/office/drawing/2014/main" id="{D83D58AA-65F1-F9A6-EAB1-366E208899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1594" y="146033"/>
            <a:ext cx="1051908" cy="477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81AFE9-4ED9-8322-C73E-CAC4D23EC3A4}"/>
              </a:ext>
            </a:extLst>
          </p:cNvPr>
          <p:cNvCxnSpPr>
            <a:cxnSpLocks/>
          </p:cNvCxnSpPr>
          <p:nvPr/>
        </p:nvCxnSpPr>
        <p:spPr>
          <a:xfrm>
            <a:off x="2534771" y="111263"/>
            <a:ext cx="0" cy="546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18D9F4E8-D251-3801-54B8-0E9060A16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098" y="-14921"/>
            <a:ext cx="1624102" cy="792562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A04FAA2-7D68-FF38-AA35-7493EF7D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548" y="-34252"/>
            <a:ext cx="785267" cy="8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FB573-2433-B406-E5C6-853FA56472F9}"/>
              </a:ext>
            </a:extLst>
          </p:cNvPr>
          <p:cNvSpPr txBox="1"/>
          <p:nvPr/>
        </p:nvSpPr>
        <p:spPr>
          <a:xfrm>
            <a:off x="1193074" y="4759233"/>
            <a:ext cx="6975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Philip Orton, Laura Kerr, Mahmoud Ayyad, Nathaniel </a:t>
            </a:r>
            <a:r>
              <a:rPr lang="en-US" dirty="0" err="1"/>
              <a:t>Nwogwu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Stevens Institute of Technology</a:t>
            </a:r>
          </a:p>
          <a:p>
            <a:pPr algn="ctr"/>
            <a:r>
              <a:rPr lang="en-US" dirty="0"/>
              <a:t>Tom Herrington, Monmouth University, Urban Coast Institute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philip.orton@stevens.edu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2DE73-30C6-5D21-640D-7FDB543DC99A}"/>
              </a:ext>
            </a:extLst>
          </p:cNvPr>
          <p:cNvSpPr txBox="1"/>
          <p:nvPr/>
        </p:nvSpPr>
        <p:spPr>
          <a:xfrm>
            <a:off x="217716" y="6487886"/>
            <a:ext cx="8974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 also from NOAA Office of Response and Restoration, a collaboration with NJ Sea Grant Consortium</a:t>
            </a:r>
          </a:p>
        </p:txBody>
      </p:sp>
    </p:spTree>
    <p:extLst>
      <p:ext uri="{BB962C8B-B14F-4D97-AF65-F5344CB8AC3E}">
        <p14:creationId xmlns:p14="http://schemas.microsoft.com/office/powerpoint/2010/main" val="286545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331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IBM Plex Sans</vt:lpstr>
      <vt:lpstr>Rockwell</vt:lpstr>
      <vt:lpstr>Times New Roman</vt:lpstr>
      <vt:lpstr>Office Theme</vt:lpstr>
      <vt:lpstr>PowerPoint Presentation</vt:lpstr>
      <vt:lpstr>Stevens Forecasts: Used Widely</vt:lpstr>
      <vt:lpstr>New Project:  Objectives</vt:lpstr>
      <vt:lpstr>PowerPoint Presentation</vt:lpstr>
      <vt:lpstr>Improved Observations</vt:lpstr>
      <vt:lpstr>Improved Modeling for NJ Bays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Philip Orton</cp:lastModifiedBy>
  <cp:revision>3</cp:revision>
  <dcterms:created xsi:type="dcterms:W3CDTF">2016-04-29T17:08:48Z</dcterms:created>
  <dcterms:modified xsi:type="dcterms:W3CDTF">2026-03-09T11:57:40Z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3fd474-4f3c-44ed-88fb-5cc4bd2471bf_Enabled">
    <vt:lpwstr>true</vt:lpwstr>
  </property>
  <property fmtid="{D5CDD505-2E9C-101B-9397-08002B2CF9AE}" pid="3" name="MSIP_Label_a73fd474-4f3c-44ed-88fb-5cc4bd2471bf_SetDate">
    <vt:lpwstr>2025-07-28T18:20:11Z</vt:lpwstr>
  </property>
  <property fmtid="{D5CDD505-2E9C-101B-9397-08002B2CF9AE}" pid="4" name="MSIP_Label_a73fd474-4f3c-44ed-88fb-5cc4bd2471bf_Method">
    <vt:lpwstr>Standard</vt:lpwstr>
  </property>
  <property fmtid="{D5CDD505-2E9C-101B-9397-08002B2CF9AE}" pid="5" name="MSIP_Label_a73fd474-4f3c-44ed-88fb-5cc4bd2471bf_Name">
    <vt:lpwstr>defa4170-0d19-0005-0004-bc88714345d2</vt:lpwstr>
  </property>
  <property fmtid="{D5CDD505-2E9C-101B-9397-08002B2CF9AE}" pid="6" name="MSIP_Label_a73fd474-4f3c-44ed-88fb-5cc4bd2471bf_SiteId">
    <vt:lpwstr>8d1a69ec-03b5-4345-ae21-dad112f5fb4f</vt:lpwstr>
  </property>
  <property fmtid="{D5CDD505-2E9C-101B-9397-08002B2CF9AE}" pid="7" name="MSIP_Label_a73fd474-4f3c-44ed-88fb-5cc4bd2471bf_ActionId">
    <vt:lpwstr>a17b6331-b4ee-439c-9225-ab9cd218c22e</vt:lpwstr>
  </property>
  <property fmtid="{D5CDD505-2E9C-101B-9397-08002B2CF9AE}" pid="8" name="MSIP_Label_a73fd474-4f3c-44ed-88fb-5cc4bd2471bf_ContentBits">
    <vt:lpwstr>0</vt:lpwstr>
  </property>
  <property fmtid="{D5CDD505-2E9C-101B-9397-08002B2CF9AE}" pid="9" name="MSIP_Label_a73fd474-4f3c-44ed-88fb-5cc4bd2471bf_Tag">
    <vt:lpwstr>10, 3, 0, 1</vt:lpwstr>
  </property>
</Properties>
</file>