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9" r:id="rId3"/>
    <p:sldId id="276" r:id="rId4"/>
    <p:sldId id="257" r:id="rId5"/>
    <p:sldId id="277" r:id="rId6"/>
    <p:sldId id="266" r:id="rId7"/>
    <p:sldId id="278" r:id="rId8"/>
    <p:sldId id="265" r:id="rId9"/>
    <p:sldId id="263" r:id="rId10"/>
    <p:sldId id="258" r:id="rId11"/>
    <p:sldId id="260" r:id="rId12"/>
    <p:sldId id="262" r:id="rId13"/>
    <p:sldId id="268" r:id="rId14"/>
    <p:sldId id="264" r:id="rId15"/>
    <p:sldId id="273" r:id="rId16"/>
    <p:sldId id="269" r:id="rId17"/>
    <p:sldId id="270" r:id="rId18"/>
    <p:sldId id="272" r:id="rId19"/>
    <p:sldId id="279"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74"/>
    <p:restoredTop sz="94648"/>
  </p:normalViewPr>
  <p:slideViewPr>
    <p:cSldViewPr snapToGrid="0">
      <p:cViewPr varScale="1">
        <p:scale>
          <a:sx n="97" d="100"/>
          <a:sy n="97" d="100"/>
        </p:scale>
        <p:origin x="232"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valkiriaduran-narucki/CSI%20Dropbox/Valky%20Duran/Professional/Conferences/NJ%20Coastal%20Climate%20and%20Sustainability/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alkiriaduran-narucki/CSI%20Dropbox/Valky%20Duran/Professional/Conferences/NJ%20Coastal%20Climate%20and%20Sustainability/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valkiriaduran-narucki/CSI%20Dropbox/Valky%20Duran/Professional/Conferences/NJ%20Coastal%20Climate%20and%20Sustainability/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valkiriaduran-narucki/CSI%20Dropbox/Valky%20Duran/Professional/Conferences/NJ%20Coastal%20Climate%20and%20Sustainability/Char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ACS Population Change </a:t>
            </a:r>
          </a:p>
          <a:p>
            <a:pPr>
              <a:defRPr b="1"/>
            </a:pPr>
            <a:r>
              <a:rPr lang="en-US" b="1"/>
              <a:t>2013</a:t>
            </a:r>
            <a:r>
              <a:rPr lang="en-US" b="1" baseline="0"/>
              <a:t> - 2023</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2013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Staten Island</c:v>
                </c:pt>
                <c:pt idx="1">
                  <c:v>Bluebelt</c:v>
                </c:pt>
              </c:strCache>
            </c:strRef>
          </c:cat>
          <c:val>
            <c:numRef>
              <c:f>Sheet1!$B$3:$B$4</c:f>
              <c:numCache>
                <c:formatCode>General</c:formatCode>
                <c:ptCount val="2"/>
                <c:pt idx="0">
                  <c:v>470223</c:v>
                </c:pt>
                <c:pt idx="1">
                  <c:v>21113</c:v>
                </c:pt>
              </c:numCache>
            </c:numRef>
          </c:val>
          <c:extLst>
            <c:ext xmlns:c16="http://schemas.microsoft.com/office/drawing/2014/chart" uri="{C3380CC4-5D6E-409C-BE32-E72D297353CC}">
              <c16:uniqueId val="{00000000-EAF1-DB4C-A7B6-713A6D7F00B1}"/>
            </c:ext>
          </c:extLst>
        </c:ser>
        <c:ser>
          <c:idx val="1"/>
          <c:order val="1"/>
          <c:tx>
            <c:strRef>
              <c:f>Sheet1!$C$2</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Staten Island</c:v>
                </c:pt>
                <c:pt idx="1">
                  <c:v>Bluebelt</c:v>
                </c:pt>
              </c:strCache>
            </c:strRef>
          </c:cat>
          <c:val>
            <c:numRef>
              <c:f>Sheet1!$C$3:$C$4</c:f>
              <c:numCache>
                <c:formatCode>General</c:formatCode>
                <c:ptCount val="2"/>
                <c:pt idx="0">
                  <c:v>492734</c:v>
                </c:pt>
                <c:pt idx="1">
                  <c:v>21789</c:v>
                </c:pt>
              </c:numCache>
            </c:numRef>
          </c:val>
          <c:extLst>
            <c:ext xmlns:c16="http://schemas.microsoft.com/office/drawing/2014/chart" uri="{C3380CC4-5D6E-409C-BE32-E72D297353CC}">
              <c16:uniqueId val="{00000001-EAF1-DB4C-A7B6-713A6D7F00B1}"/>
            </c:ext>
          </c:extLst>
        </c:ser>
        <c:ser>
          <c:idx val="2"/>
          <c:order val="2"/>
          <c:tx>
            <c:strRef>
              <c:f>Sheet1!$D$2</c:f>
              <c:strCache>
                <c:ptCount val="1"/>
                <c:pt idx="0">
                  <c:v>Relative Difference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Staten Island</c:v>
                </c:pt>
                <c:pt idx="1">
                  <c:v>Bluebelt</c:v>
                </c:pt>
              </c:strCache>
            </c:strRef>
          </c:cat>
          <c:val>
            <c:numRef>
              <c:f>Sheet1!$D$3:$D$4</c:f>
              <c:numCache>
                <c:formatCode>0.00%</c:formatCode>
                <c:ptCount val="2"/>
                <c:pt idx="0">
                  <c:v>4.6800000000000001E-2</c:v>
                </c:pt>
                <c:pt idx="1">
                  <c:v>3.15E-2</c:v>
                </c:pt>
              </c:numCache>
            </c:numRef>
          </c:val>
          <c:extLst>
            <c:ext xmlns:c16="http://schemas.microsoft.com/office/drawing/2014/chart" uri="{C3380CC4-5D6E-409C-BE32-E72D297353CC}">
              <c16:uniqueId val="{00000002-EAF1-DB4C-A7B6-713A6D7F00B1}"/>
            </c:ext>
          </c:extLst>
        </c:ser>
        <c:dLbls>
          <c:dLblPos val="outEnd"/>
          <c:showLegendKey val="0"/>
          <c:showVal val="1"/>
          <c:showCatName val="0"/>
          <c:showSerName val="0"/>
          <c:showPercent val="0"/>
          <c:showBubbleSize val="0"/>
        </c:dLbls>
        <c:gapWidth val="219"/>
        <c:overlap val="-27"/>
        <c:axId val="38389055"/>
        <c:axId val="2126503808"/>
      </c:barChart>
      <c:catAx>
        <c:axId val="38389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2126503808"/>
        <c:crosses val="autoZero"/>
        <c:auto val="1"/>
        <c:lblAlgn val="ctr"/>
        <c:lblOffset val="100"/>
        <c:noMultiLvlLbl val="0"/>
      </c:catAx>
      <c:valAx>
        <c:axId val="2126503808"/>
        <c:scaling>
          <c:orientation val="minMax"/>
        </c:scaling>
        <c:delete val="1"/>
        <c:axPos val="l"/>
        <c:majorGridlines>
          <c:spPr>
            <a:ln w="12700" cap="flat" cmpd="sng" algn="ctr">
              <a:solidFill>
                <a:schemeClr val="tx1">
                  <a:lumMod val="15000"/>
                  <a:lumOff val="85000"/>
                </a:schemeClr>
              </a:solidFill>
              <a:round/>
            </a:ln>
            <a:effectLst/>
          </c:spPr>
        </c:majorGridlines>
        <c:numFmt formatCode="General" sourceLinked="1"/>
        <c:majorTickMark val="none"/>
        <c:minorTickMark val="none"/>
        <c:tickLblPos val="nextTo"/>
        <c:crossAx val="38389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ACS Median Income</a:t>
            </a:r>
          </a:p>
          <a:p>
            <a:pPr>
              <a:defRPr/>
            </a:pPr>
            <a:r>
              <a:rPr lang="en-US" b="1"/>
              <a:t>2013 - 2023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Sheet1!$B$25</c:f>
              <c:strCache>
                <c:ptCount val="1"/>
                <c:pt idx="0">
                  <c:v>2013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Sheet1!$A$26:$A$27</c:f>
              <c:strCache>
                <c:ptCount val="2"/>
                <c:pt idx="0">
                  <c:v>Staten Island</c:v>
                </c:pt>
                <c:pt idx="1">
                  <c:v>Bluebelt</c:v>
                </c:pt>
              </c:strCache>
            </c:strRef>
          </c:cat>
          <c:val>
            <c:numRef>
              <c:f>Sheet1!$B$26:$B$27</c:f>
              <c:numCache>
                <c:formatCode>General</c:formatCode>
                <c:ptCount val="2"/>
                <c:pt idx="0">
                  <c:v>76943</c:v>
                </c:pt>
                <c:pt idx="1">
                  <c:v>72750</c:v>
                </c:pt>
              </c:numCache>
            </c:numRef>
          </c:val>
          <c:extLst>
            <c:ext xmlns:c16="http://schemas.microsoft.com/office/drawing/2014/chart" uri="{C3380CC4-5D6E-409C-BE32-E72D297353CC}">
              <c16:uniqueId val="{00000000-209D-634C-8123-6D44947AC883}"/>
            </c:ext>
          </c:extLst>
        </c:ser>
        <c:ser>
          <c:idx val="1"/>
          <c:order val="1"/>
          <c:tx>
            <c:strRef>
              <c:f>Sheet1!$C$25</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Sheet1!$A$26:$A$27</c:f>
              <c:strCache>
                <c:ptCount val="2"/>
                <c:pt idx="0">
                  <c:v>Staten Island</c:v>
                </c:pt>
                <c:pt idx="1">
                  <c:v>Bluebelt</c:v>
                </c:pt>
              </c:strCache>
            </c:strRef>
          </c:cat>
          <c:val>
            <c:numRef>
              <c:f>Sheet1!$C$26:$C$27</c:f>
              <c:numCache>
                <c:formatCode>General</c:formatCode>
                <c:ptCount val="2"/>
                <c:pt idx="0">
                  <c:v>103902</c:v>
                </c:pt>
                <c:pt idx="1">
                  <c:v>88061</c:v>
                </c:pt>
              </c:numCache>
            </c:numRef>
          </c:val>
          <c:extLst>
            <c:ext xmlns:c16="http://schemas.microsoft.com/office/drawing/2014/chart" uri="{C3380CC4-5D6E-409C-BE32-E72D297353CC}">
              <c16:uniqueId val="{00000001-209D-634C-8123-6D44947AC883}"/>
            </c:ext>
          </c:extLst>
        </c:ser>
        <c:ser>
          <c:idx val="2"/>
          <c:order val="2"/>
          <c:tx>
            <c:strRef>
              <c:f>Sheet1!$D$25</c:f>
              <c:strCache>
                <c:ptCount val="1"/>
                <c:pt idx="0">
                  <c:v>Relative Difference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Sheet1!$A$26:$A$27</c:f>
              <c:strCache>
                <c:ptCount val="2"/>
                <c:pt idx="0">
                  <c:v>Staten Island</c:v>
                </c:pt>
                <c:pt idx="1">
                  <c:v>Bluebelt</c:v>
                </c:pt>
              </c:strCache>
            </c:strRef>
          </c:cat>
          <c:val>
            <c:numRef>
              <c:f>Sheet1!$D$26:$D$27</c:f>
              <c:numCache>
                <c:formatCode>0.00%</c:formatCode>
                <c:ptCount val="2"/>
                <c:pt idx="0">
                  <c:v>0.29820000000000002</c:v>
                </c:pt>
                <c:pt idx="1">
                  <c:v>0.19040000000000001</c:v>
                </c:pt>
              </c:numCache>
            </c:numRef>
          </c:val>
          <c:extLst>
            <c:ext xmlns:c16="http://schemas.microsoft.com/office/drawing/2014/chart" uri="{C3380CC4-5D6E-409C-BE32-E72D297353CC}">
              <c16:uniqueId val="{00000002-209D-634C-8123-6D44947AC883}"/>
            </c:ext>
          </c:extLst>
        </c:ser>
        <c:dLbls>
          <c:dLblPos val="outEnd"/>
          <c:showLegendKey val="0"/>
          <c:showVal val="1"/>
          <c:showCatName val="0"/>
          <c:showSerName val="0"/>
          <c:showPercent val="0"/>
          <c:showBubbleSize val="0"/>
        </c:dLbls>
        <c:gapWidth val="219"/>
        <c:overlap val="-27"/>
        <c:axId val="373027967"/>
        <c:axId val="373023039"/>
      </c:barChart>
      <c:catAx>
        <c:axId val="37302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73023039"/>
        <c:crosses val="autoZero"/>
        <c:auto val="1"/>
        <c:lblAlgn val="ctr"/>
        <c:lblOffset val="100"/>
        <c:noMultiLvlLbl val="0"/>
      </c:catAx>
      <c:valAx>
        <c:axId val="37302303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302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ACS Median</a:t>
            </a:r>
            <a:r>
              <a:rPr lang="en-US" b="1" baseline="0"/>
              <a:t> Housing Value</a:t>
            </a:r>
          </a:p>
          <a:p>
            <a:pPr>
              <a:defRPr/>
            </a:pPr>
            <a:r>
              <a:rPr lang="en-US" b="1" baseline="0"/>
              <a:t>2013-2023</a:t>
            </a:r>
            <a:r>
              <a:rPr lang="en-US" b="1"/>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Sheet1!$B$17</c:f>
              <c:strCache>
                <c:ptCount val="1"/>
                <c:pt idx="0">
                  <c:v>2013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Sheet1!$A$18:$A$19</c:f>
              <c:strCache>
                <c:ptCount val="2"/>
                <c:pt idx="0">
                  <c:v>Staten Island</c:v>
                </c:pt>
                <c:pt idx="1">
                  <c:v>Bluebelt</c:v>
                </c:pt>
              </c:strCache>
            </c:strRef>
          </c:cat>
          <c:val>
            <c:numRef>
              <c:f>Sheet1!$B$18:$B$19</c:f>
              <c:numCache>
                <c:formatCode>General</c:formatCode>
                <c:ptCount val="2"/>
                <c:pt idx="0">
                  <c:v>440800</c:v>
                </c:pt>
                <c:pt idx="1">
                  <c:v>435100</c:v>
                </c:pt>
              </c:numCache>
            </c:numRef>
          </c:val>
          <c:extLst>
            <c:ext xmlns:c16="http://schemas.microsoft.com/office/drawing/2014/chart" uri="{C3380CC4-5D6E-409C-BE32-E72D297353CC}">
              <c16:uniqueId val="{00000000-7BA1-EB47-A26A-72FC25D094F2}"/>
            </c:ext>
          </c:extLst>
        </c:ser>
        <c:ser>
          <c:idx val="1"/>
          <c:order val="1"/>
          <c:tx>
            <c:strRef>
              <c:f>Sheet1!$C$17</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Sheet1!$A$18:$A$19</c:f>
              <c:strCache>
                <c:ptCount val="2"/>
                <c:pt idx="0">
                  <c:v>Staten Island</c:v>
                </c:pt>
                <c:pt idx="1">
                  <c:v>Bluebelt</c:v>
                </c:pt>
              </c:strCache>
            </c:strRef>
          </c:cat>
          <c:val>
            <c:numRef>
              <c:f>Sheet1!$C$18:$C$19</c:f>
              <c:numCache>
                <c:formatCode>General</c:formatCode>
                <c:ptCount val="2"/>
                <c:pt idx="0">
                  <c:v>651600</c:v>
                </c:pt>
                <c:pt idx="1">
                  <c:v>608900</c:v>
                </c:pt>
              </c:numCache>
            </c:numRef>
          </c:val>
          <c:extLst>
            <c:ext xmlns:c16="http://schemas.microsoft.com/office/drawing/2014/chart" uri="{C3380CC4-5D6E-409C-BE32-E72D297353CC}">
              <c16:uniqueId val="{00000001-7BA1-EB47-A26A-72FC25D094F2}"/>
            </c:ext>
          </c:extLst>
        </c:ser>
        <c:ser>
          <c:idx val="2"/>
          <c:order val="2"/>
          <c:tx>
            <c:strRef>
              <c:f>Sheet1!$D$17</c:f>
              <c:strCache>
                <c:ptCount val="1"/>
                <c:pt idx="0">
                  <c:v>Relative Difference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Sheet1!$A$18:$A$19</c:f>
              <c:strCache>
                <c:ptCount val="2"/>
                <c:pt idx="0">
                  <c:v>Staten Island</c:v>
                </c:pt>
                <c:pt idx="1">
                  <c:v>Bluebelt</c:v>
                </c:pt>
              </c:strCache>
            </c:strRef>
          </c:cat>
          <c:val>
            <c:numRef>
              <c:f>Sheet1!$D$18:$D$19</c:f>
              <c:numCache>
                <c:formatCode>0.00%</c:formatCode>
                <c:ptCount val="2"/>
                <c:pt idx="0">
                  <c:v>0.38590000000000002</c:v>
                </c:pt>
                <c:pt idx="1">
                  <c:v>0.33300000000000002</c:v>
                </c:pt>
              </c:numCache>
            </c:numRef>
          </c:val>
          <c:extLst>
            <c:ext xmlns:c16="http://schemas.microsoft.com/office/drawing/2014/chart" uri="{C3380CC4-5D6E-409C-BE32-E72D297353CC}">
              <c16:uniqueId val="{00000002-7BA1-EB47-A26A-72FC25D094F2}"/>
            </c:ext>
          </c:extLst>
        </c:ser>
        <c:dLbls>
          <c:dLblPos val="outEnd"/>
          <c:showLegendKey val="0"/>
          <c:showVal val="1"/>
          <c:showCatName val="0"/>
          <c:showSerName val="0"/>
          <c:showPercent val="0"/>
          <c:showBubbleSize val="0"/>
        </c:dLbls>
        <c:gapWidth val="219"/>
        <c:overlap val="-27"/>
        <c:axId val="1993705216"/>
        <c:axId val="2126486976"/>
      </c:barChart>
      <c:catAx>
        <c:axId val="199370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2126486976"/>
        <c:crosses val="autoZero"/>
        <c:auto val="1"/>
        <c:lblAlgn val="ctr"/>
        <c:lblOffset val="100"/>
        <c:noMultiLvlLbl val="0"/>
      </c:catAx>
      <c:valAx>
        <c:axId val="2126486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93705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ACS Housing Units</a:t>
            </a:r>
          </a:p>
          <a:p>
            <a:pPr>
              <a:defRPr/>
            </a:pPr>
            <a:r>
              <a:rPr lang="en-US" b="1"/>
              <a:t>2013 - 2023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Sheet1!$B$34</c:f>
              <c:strCache>
                <c:ptCount val="1"/>
                <c:pt idx="0">
                  <c:v>2013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Sheet1!$A$35:$A$36</c:f>
              <c:strCache>
                <c:ptCount val="2"/>
                <c:pt idx="0">
                  <c:v>Staten Island</c:v>
                </c:pt>
                <c:pt idx="1">
                  <c:v>Bluebelt</c:v>
                </c:pt>
              </c:strCache>
            </c:strRef>
          </c:cat>
          <c:val>
            <c:numRef>
              <c:f>Sheet1!$B$35:$B$36</c:f>
              <c:numCache>
                <c:formatCode>General</c:formatCode>
                <c:ptCount val="2"/>
                <c:pt idx="0">
                  <c:v>177168</c:v>
                </c:pt>
                <c:pt idx="1">
                  <c:v>7566</c:v>
                </c:pt>
              </c:numCache>
            </c:numRef>
          </c:val>
          <c:extLst>
            <c:ext xmlns:c16="http://schemas.microsoft.com/office/drawing/2014/chart" uri="{C3380CC4-5D6E-409C-BE32-E72D297353CC}">
              <c16:uniqueId val="{00000000-5DB8-6D44-9D71-8C932789BF9B}"/>
            </c:ext>
          </c:extLst>
        </c:ser>
        <c:ser>
          <c:idx val="1"/>
          <c:order val="1"/>
          <c:tx>
            <c:strRef>
              <c:f>Sheet1!$C$34</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Sheet1!$A$35:$A$36</c:f>
              <c:strCache>
                <c:ptCount val="2"/>
                <c:pt idx="0">
                  <c:v>Staten Island</c:v>
                </c:pt>
                <c:pt idx="1">
                  <c:v>Bluebelt</c:v>
                </c:pt>
              </c:strCache>
            </c:strRef>
          </c:cat>
          <c:val>
            <c:numRef>
              <c:f>Sheet1!$C$35:$C$36</c:f>
              <c:numCache>
                <c:formatCode>General</c:formatCode>
                <c:ptCount val="2"/>
                <c:pt idx="0">
                  <c:v>184074</c:v>
                </c:pt>
                <c:pt idx="1">
                  <c:v>7489</c:v>
                </c:pt>
              </c:numCache>
            </c:numRef>
          </c:val>
          <c:extLst>
            <c:ext xmlns:c16="http://schemas.microsoft.com/office/drawing/2014/chart" uri="{C3380CC4-5D6E-409C-BE32-E72D297353CC}">
              <c16:uniqueId val="{00000001-5DB8-6D44-9D71-8C932789BF9B}"/>
            </c:ext>
          </c:extLst>
        </c:ser>
        <c:ser>
          <c:idx val="2"/>
          <c:order val="2"/>
          <c:tx>
            <c:strRef>
              <c:f>Sheet1!$D$34</c:f>
              <c:strCache>
                <c:ptCount val="1"/>
                <c:pt idx="0">
                  <c:v>Relative Difference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Sheet1!$A$35:$A$36</c:f>
              <c:strCache>
                <c:ptCount val="2"/>
                <c:pt idx="0">
                  <c:v>Staten Island</c:v>
                </c:pt>
                <c:pt idx="1">
                  <c:v>Bluebelt</c:v>
                </c:pt>
              </c:strCache>
            </c:strRef>
          </c:cat>
          <c:val>
            <c:numRef>
              <c:f>Sheet1!$D$35:$D$36</c:f>
              <c:numCache>
                <c:formatCode>0.00%</c:formatCode>
                <c:ptCount val="2"/>
                <c:pt idx="0">
                  <c:v>3.8199999999999998E-2</c:v>
                </c:pt>
                <c:pt idx="1">
                  <c:v>-1.0200000000000001E-2</c:v>
                </c:pt>
              </c:numCache>
            </c:numRef>
          </c:val>
          <c:extLst>
            <c:ext xmlns:c16="http://schemas.microsoft.com/office/drawing/2014/chart" uri="{C3380CC4-5D6E-409C-BE32-E72D297353CC}">
              <c16:uniqueId val="{00000002-5DB8-6D44-9D71-8C932789BF9B}"/>
            </c:ext>
          </c:extLst>
        </c:ser>
        <c:dLbls>
          <c:dLblPos val="outEnd"/>
          <c:showLegendKey val="0"/>
          <c:showVal val="1"/>
          <c:showCatName val="0"/>
          <c:showSerName val="0"/>
          <c:showPercent val="0"/>
          <c:showBubbleSize val="0"/>
        </c:dLbls>
        <c:gapWidth val="219"/>
        <c:overlap val="-27"/>
        <c:axId val="184656191"/>
        <c:axId val="15534719"/>
      </c:barChart>
      <c:catAx>
        <c:axId val="184656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5534719"/>
        <c:crosses val="autoZero"/>
        <c:auto val="1"/>
        <c:lblAlgn val="ctr"/>
        <c:lblOffset val="100"/>
        <c:noMultiLvlLbl val="0"/>
      </c:catAx>
      <c:valAx>
        <c:axId val="1553471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4656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3612C-5876-C648-8422-A1ABC93D1393}" type="datetimeFigureOut">
              <a:rPr lang="en-US" smtClean="0"/>
              <a:t>3/8/26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CE50E-F08B-4449-B806-18E9393B508F}" type="slidenum">
              <a:rPr lang="en-US" smtClean="0"/>
              <a:t>‹#›</a:t>
            </a:fld>
            <a:endParaRPr lang="en-US"/>
          </a:p>
        </p:txBody>
      </p:sp>
    </p:spTree>
    <p:extLst>
      <p:ext uri="{BB962C8B-B14F-4D97-AF65-F5344CB8AC3E}">
        <p14:creationId xmlns:p14="http://schemas.microsoft.com/office/powerpoint/2010/main" val="363739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CE50E-F08B-4449-B806-18E9393B508F}" type="slidenum">
              <a:rPr lang="en-US" smtClean="0"/>
              <a:t>1</a:t>
            </a:fld>
            <a:endParaRPr lang="en-US"/>
          </a:p>
        </p:txBody>
      </p:sp>
    </p:spTree>
    <p:extLst>
      <p:ext uri="{BB962C8B-B14F-4D97-AF65-F5344CB8AC3E}">
        <p14:creationId xmlns:p14="http://schemas.microsoft.com/office/powerpoint/2010/main" val="3104432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614E-4074-FCDE-0FB4-1B3540897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301ADF-6996-F2C9-BEF5-5837B7267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A4BDDA-CD2E-1B94-DF05-0C20377EBEAF}"/>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5" name="Footer Placeholder 4">
            <a:extLst>
              <a:ext uri="{FF2B5EF4-FFF2-40B4-BE49-F238E27FC236}">
                <a16:creationId xmlns:a16="http://schemas.microsoft.com/office/drawing/2014/main" id="{85156A06-FA6D-52B3-D29A-51D02274D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936E4-C50A-59C8-0E5B-92CD4737E2F2}"/>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167792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C3E3-2D6D-8961-4B10-D92726801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B89492-4140-6947-89A7-05CC9E56CA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91EDA-8FC3-3330-98D6-C80A317497A6}"/>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5" name="Footer Placeholder 4">
            <a:extLst>
              <a:ext uri="{FF2B5EF4-FFF2-40B4-BE49-F238E27FC236}">
                <a16:creationId xmlns:a16="http://schemas.microsoft.com/office/drawing/2014/main" id="{F3514C57-5971-85A6-7DD6-302599F7C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83000-6213-09CB-2EC9-BB1C18C8E89E}"/>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252415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6F17D-C72D-C686-88F9-1ED750D663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A2440-7369-E920-84CF-D5E6A20A4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0AA9-B325-F306-3C24-828A30CFC55E}"/>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5" name="Footer Placeholder 4">
            <a:extLst>
              <a:ext uri="{FF2B5EF4-FFF2-40B4-BE49-F238E27FC236}">
                <a16:creationId xmlns:a16="http://schemas.microsoft.com/office/drawing/2014/main" id="{9FD2215D-858D-C34D-EC98-020D67AAE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8F642-7931-CEBA-F4CF-DC605EE62DB0}"/>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264065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C896-05F9-91CD-2E64-CA1D8D511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AFEB4C-8E2C-69A0-0F20-9877BBD41F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4EA07-F450-ECE8-C96A-2D26F5EACC49}"/>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5" name="Footer Placeholder 4">
            <a:extLst>
              <a:ext uri="{FF2B5EF4-FFF2-40B4-BE49-F238E27FC236}">
                <a16:creationId xmlns:a16="http://schemas.microsoft.com/office/drawing/2014/main" id="{9B6DD86B-51BB-5A39-2C62-94E746EFE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52F91-86B0-DCAC-6EE8-54190D9BD116}"/>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2381765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370A-3002-538C-F359-BC69351216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E006CE-9665-256E-EFDD-600C56065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6B213-7A93-178B-7B18-D2F749FA444D}"/>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5" name="Footer Placeholder 4">
            <a:extLst>
              <a:ext uri="{FF2B5EF4-FFF2-40B4-BE49-F238E27FC236}">
                <a16:creationId xmlns:a16="http://schemas.microsoft.com/office/drawing/2014/main" id="{BA4EF094-F9A0-FAEA-D7D1-895C62699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5C286-0711-2AB1-D2DC-6222CA291385}"/>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108361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F685-944E-ABC4-C884-8687A99DC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E023EE-C493-6012-F385-ACDEB7A533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EC0A-FC1A-7977-781E-1F52413FA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D47EC9-E72C-9345-EC04-1DC134AD48A2}"/>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6" name="Footer Placeholder 5">
            <a:extLst>
              <a:ext uri="{FF2B5EF4-FFF2-40B4-BE49-F238E27FC236}">
                <a16:creationId xmlns:a16="http://schemas.microsoft.com/office/drawing/2014/main" id="{7BBA1BD3-6260-356B-2184-D24C8ECA5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B55ABD-1127-74F8-07A6-D355A22B4AB7}"/>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345224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5888-C4B9-8240-7D84-C869BDAEAB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B7AEB7-ED39-1411-8CC3-74C5716BA5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58686A-EDB3-62F8-E552-09C67818E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6EC8D1-8617-2531-F9B6-B4802ACF3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9D0D8-1FFB-F04C-CF42-2758E7C13E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9E759D-EFCB-C29D-4DC5-7F5363BF6E51}"/>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8" name="Footer Placeholder 7">
            <a:extLst>
              <a:ext uri="{FF2B5EF4-FFF2-40B4-BE49-F238E27FC236}">
                <a16:creationId xmlns:a16="http://schemas.microsoft.com/office/drawing/2014/main" id="{FA4CF922-4594-5BDB-600F-807E08A05F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80D5B-3D1A-51FC-CC67-FB17AF24CFAD}"/>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60171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901B-3D91-9BDE-07A4-7EB025639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26F65-1E65-AB0B-08E7-5F359E59F9D9}"/>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4" name="Footer Placeholder 3">
            <a:extLst>
              <a:ext uri="{FF2B5EF4-FFF2-40B4-BE49-F238E27FC236}">
                <a16:creationId xmlns:a16="http://schemas.microsoft.com/office/drawing/2014/main" id="{C2EE238E-62B3-C776-C35A-3EA0015D32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B5C65C-07F2-1299-AD02-F7AC7A78D885}"/>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310550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4AE59-66CA-3490-FCCE-6FA754D68265}"/>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3" name="Footer Placeholder 2">
            <a:extLst>
              <a:ext uri="{FF2B5EF4-FFF2-40B4-BE49-F238E27FC236}">
                <a16:creationId xmlns:a16="http://schemas.microsoft.com/office/drawing/2014/main" id="{0A649385-85BB-71C4-1448-810817E88B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91FD16-861B-6530-8A3F-D4E4E2CF85DF}"/>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121268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7ADD-9028-02C1-2595-41C38D46E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278D37-DABB-2309-80AB-AC8C3E03E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DA542-2BA8-6836-185A-CE76BCFC1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F222A-5414-7B91-06F6-372543E7C9D7}"/>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6" name="Footer Placeholder 5">
            <a:extLst>
              <a:ext uri="{FF2B5EF4-FFF2-40B4-BE49-F238E27FC236}">
                <a16:creationId xmlns:a16="http://schemas.microsoft.com/office/drawing/2014/main" id="{9E4BF64A-1D05-DD67-F4C1-DB59CDF7F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3C738-FFFF-9C9F-6FDD-B65DC0C1387B}"/>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59920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E8C9-074A-2AAB-2027-E45138808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4978C-C0E4-9ADE-D3B2-5A5D31837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513532-86FD-1D11-0F88-3F50D2018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059B3-FA29-D264-45E6-DBC0F7BAF483}"/>
              </a:ext>
            </a:extLst>
          </p:cNvPr>
          <p:cNvSpPr>
            <a:spLocks noGrp="1"/>
          </p:cNvSpPr>
          <p:nvPr>
            <p:ph type="dt" sz="half" idx="10"/>
          </p:nvPr>
        </p:nvSpPr>
        <p:spPr/>
        <p:txBody>
          <a:bodyPr/>
          <a:lstStyle/>
          <a:p>
            <a:fld id="{BE970417-D03F-E046-995F-316F32B729F4}" type="datetimeFigureOut">
              <a:rPr lang="en-US" smtClean="0"/>
              <a:t>3/8/26</a:t>
            </a:fld>
            <a:endParaRPr lang="en-US"/>
          </a:p>
        </p:txBody>
      </p:sp>
      <p:sp>
        <p:nvSpPr>
          <p:cNvPr id="6" name="Footer Placeholder 5">
            <a:extLst>
              <a:ext uri="{FF2B5EF4-FFF2-40B4-BE49-F238E27FC236}">
                <a16:creationId xmlns:a16="http://schemas.microsoft.com/office/drawing/2014/main" id="{A23AF89F-DF5D-C01D-FDED-F19999A4D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11392-B6F2-FCB5-2F21-54358D623E76}"/>
              </a:ext>
            </a:extLst>
          </p:cNvPr>
          <p:cNvSpPr>
            <a:spLocks noGrp="1"/>
          </p:cNvSpPr>
          <p:nvPr>
            <p:ph type="sldNum" sz="quarter" idx="12"/>
          </p:nvPr>
        </p:nvSpPr>
        <p:spPr/>
        <p:txBody>
          <a:bodyPr/>
          <a:lstStyle/>
          <a:p>
            <a:fld id="{ADBD025A-306D-864F-BF8C-1BCC07861096}" type="slidenum">
              <a:rPr lang="en-US" smtClean="0"/>
              <a:t>‹#›</a:t>
            </a:fld>
            <a:endParaRPr lang="en-US"/>
          </a:p>
        </p:txBody>
      </p:sp>
    </p:spTree>
    <p:extLst>
      <p:ext uri="{BB962C8B-B14F-4D97-AF65-F5344CB8AC3E}">
        <p14:creationId xmlns:p14="http://schemas.microsoft.com/office/powerpoint/2010/main" val="11446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BEB7C-7F8E-B6A9-37CE-6DFCF17B2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C8AD2-F487-1545-A1D6-10362B70F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4C16D-64CB-2C96-6D6C-F2081ED2B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970417-D03F-E046-995F-316F32B729F4}" type="datetimeFigureOut">
              <a:rPr lang="en-US" smtClean="0"/>
              <a:t>3/8/26</a:t>
            </a:fld>
            <a:endParaRPr lang="en-US"/>
          </a:p>
        </p:txBody>
      </p:sp>
      <p:sp>
        <p:nvSpPr>
          <p:cNvPr id="5" name="Footer Placeholder 4">
            <a:extLst>
              <a:ext uri="{FF2B5EF4-FFF2-40B4-BE49-F238E27FC236}">
                <a16:creationId xmlns:a16="http://schemas.microsoft.com/office/drawing/2014/main" id="{0F362001-ADDB-84C2-2DD5-5C189EC09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C1ABB7-DC3A-7B09-05CC-C2CE85ED2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BD025A-306D-864F-BF8C-1BCC07861096}" type="slidenum">
              <a:rPr lang="en-US" smtClean="0"/>
              <a:t>‹#›</a:t>
            </a:fld>
            <a:endParaRPr lang="en-US"/>
          </a:p>
        </p:txBody>
      </p:sp>
    </p:spTree>
    <p:extLst>
      <p:ext uri="{BB962C8B-B14F-4D97-AF65-F5344CB8AC3E}">
        <p14:creationId xmlns:p14="http://schemas.microsoft.com/office/powerpoint/2010/main" val="42416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87AB9-4D50-B41C-76F9-80F46EB21748}"/>
              </a:ext>
            </a:extLst>
          </p:cNvPr>
          <p:cNvSpPr>
            <a:spLocks noGrp="1"/>
          </p:cNvSpPr>
          <p:nvPr>
            <p:ph type="ctrTitle"/>
          </p:nvPr>
        </p:nvSpPr>
        <p:spPr>
          <a:xfrm>
            <a:off x="533442" y="921709"/>
            <a:ext cx="5163022" cy="2635993"/>
          </a:xfrm>
        </p:spPr>
        <p:txBody>
          <a:bodyPr anchor="b">
            <a:normAutofit fontScale="90000"/>
          </a:bodyPr>
          <a:lstStyle/>
          <a:p>
            <a:pPr algn="l"/>
            <a:r>
              <a:rPr lang="en-US" sz="3200" dirty="0"/>
              <a:t>Understanding Climate Mitigation Programs on Staten Island: Using Publicly Available Data and the Flood Susceptibility to Harm and Recovery Index (FSHRI) To Evaluate Effectiveness</a:t>
            </a:r>
          </a:p>
        </p:txBody>
      </p:sp>
      <p:sp>
        <p:nvSpPr>
          <p:cNvPr id="20" name="Rectangle 1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AC64DDAA-5F6B-8F3B-EC56-15751E889632}"/>
              </a:ext>
            </a:extLst>
          </p:cNvPr>
          <p:cNvSpPr>
            <a:spLocks noGrp="1"/>
          </p:cNvSpPr>
          <p:nvPr>
            <p:ph type="subTitle" idx="1"/>
          </p:nvPr>
        </p:nvSpPr>
        <p:spPr>
          <a:xfrm>
            <a:off x="7248956" y="4389829"/>
            <a:ext cx="4662957" cy="1395022"/>
          </a:xfrm>
        </p:spPr>
        <p:txBody>
          <a:bodyPr anchor="t">
            <a:noAutofit/>
          </a:bodyPr>
          <a:lstStyle/>
          <a:p>
            <a:pPr algn="r" rtl="0"/>
            <a:r>
              <a:rPr lang="en-US" sz="1800" b="1" i="0" u="none" strike="noStrike" kern="1200" baseline="0" dirty="0">
                <a:solidFill>
                  <a:srgbClr val="FFFFFF"/>
                </a:solidFill>
              </a:rPr>
              <a:t>Michael E. Kress, Ph. D.</a:t>
            </a:r>
          </a:p>
          <a:p>
            <a:pPr algn="r" rtl="0"/>
            <a:r>
              <a:rPr lang="en-US" sz="1800" b="1" i="0" u="none" strike="noStrike" kern="1200" baseline="0" dirty="0">
                <a:solidFill>
                  <a:srgbClr val="FFFFFF"/>
                </a:solidFill>
              </a:rPr>
              <a:t>Valkiria Durán-Narucki, Ph. D.</a:t>
            </a:r>
          </a:p>
          <a:p>
            <a:pPr algn="r" rtl="0"/>
            <a:r>
              <a:rPr lang="en-US" sz="1800" b="1" i="0" u="none" strike="noStrike" kern="1200" baseline="0" dirty="0" err="1">
                <a:solidFill>
                  <a:srgbClr val="FFFFFF"/>
                </a:solidFill>
              </a:rPr>
              <a:t>Zhanyang</a:t>
            </a:r>
            <a:r>
              <a:rPr lang="en-US" sz="1800" b="1" i="0" u="none" strike="noStrike" kern="1200" baseline="0" dirty="0">
                <a:solidFill>
                  <a:srgbClr val="FFFFFF"/>
                </a:solidFill>
              </a:rPr>
              <a:t> Zhang, Ph. D.</a:t>
            </a:r>
          </a:p>
          <a:p>
            <a:pPr algn="r" rtl="0"/>
            <a:r>
              <a:rPr lang="en-US" sz="1800" b="1" i="0" u="none" strike="noStrike" kern="1200" baseline="0" dirty="0">
                <a:solidFill>
                  <a:srgbClr val="FFFFFF"/>
                </a:solidFill>
              </a:rPr>
              <a:t>Alan </a:t>
            </a:r>
            <a:r>
              <a:rPr lang="en-US" sz="1800" b="1" i="0" u="none" strike="noStrike" kern="1200" baseline="0" dirty="0" err="1">
                <a:solidFill>
                  <a:srgbClr val="FFFFFF"/>
                </a:solidFill>
              </a:rPr>
              <a:t>Benimoff</a:t>
            </a:r>
            <a:r>
              <a:rPr lang="en-US" sz="1800" b="1" i="0" u="none" strike="noStrike" kern="1200" baseline="0" dirty="0">
                <a:solidFill>
                  <a:srgbClr val="FFFFFF"/>
                </a:solidFill>
              </a:rPr>
              <a:t>, Ph. D.</a:t>
            </a:r>
          </a:p>
          <a:p>
            <a:pPr algn="r" rtl="0"/>
            <a:r>
              <a:rPr lang="en-US" sz="1800" b="1" i="0" u="none" strike="noStrike" kern="1200" baseline="0" dirty="0">
                <a:solidFill>
                  <a:srgbClr val="FFFFFF"/>
                </a:solidFill>
              </a:rPr>
              <a:t>Ricardo Toledo-Crow, Ph. D.</a:t>
            </a:r>
          </a:p>
        </p:txBody>
      </p:sp>
      <p:sp>
        <p:nvSpPr>
          <p:cNvPr id="26" name="Rectangle 2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erial view of a city and water Staten Island, NY">
            <a:extLst>
              <a:ext uri="{FF2B5EF4-FFF2-40B4-BE49-F238E27FC236}">
                <a16:creationId xmlns:a16="http://schemas.microsoft.com/office/drawing/2014/main" id="{3F7DB8D8-7563-6AD8-AC25-19D23A46FF0B}"/>
              </a:ext>
            </a:extLst>
          </p:cNvPr>
          <p:cNvPicPr>
            <a:picLocks noChangeAspect="1"/>
          </p:cNvPicPr>
          <p:nvPr/>
        </p:nvPicPr>
        <p:blipFill>
          <a:blip r:embed="rId3">
            <a:alphaModFix/>
          </a:blip>
          <a:stretch>
            <a:fillRect/>
          </a:stretch>
        </p:blipFill>
        <p:spPr>
          <a:xfrm>
            <a:off x="5815912" y="96892"/>
            <a:ext cx="6256640" cy="3828425"/>
          </a:xfrm>
          <a:prstGeom prst="rect">
            <a:avLst/>
          </a:prstGeom>
        </p:spPr>
      </p:pic>
      <p:pic>
        <p:nvPicPr>
          <p:cNvPr id="8" name="Picture 7" descr="A white text on a black background&#10;&#10;AI-generated content may be incorrect.">
            <a:extLst>
              <a:ext uri="{FF2B5EF4-FFF2-40B4-BE49-F238E27FC236}">
                <a16:creationId xmlns:a16="http://schemas.microsoft.com/office/drawing/2014/main" id="{955BF2D8-54AE-B55D-BB07-50494B7704A3}"/>
              </a:ext>
            </a:extLst>
          </p:cNvPr>
          <p:cNvPicPr>
            <a:picLocks noChangeAspect="1"/>
          </p:cNvPicPr>
          <p:nvPr/>
        </p:nvPicPr>
        <p:blipFill>
          <a:blip r:embed="rId4"/>
          <a:stretch>
            <a:fillRect/>
          </a:stretch>
        </p:blipFill>
        <p:spPr>
          <a:xfrm>
            <a:off x="415440" y="5041234"/>
            <a:ext cx="1603860" cy="1570383"/>
          </a:xfrm>
          <a:prstGeom prst="rect">
            <a:avLst/>
          </a:prstGeom>
        </p:spPr>
      </p:pic>
    </p:spTree>
    <p:extLst>
      <p:ext uri="{BB962C8B-B14F-4D97-AF65-F5344CB8AC3E}">
        <p14:creationId xmlns:p14="http://schemas.microsoft.com/office/powerpoint/2010/main" val="406020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A993D-1A2D-C613-FA14-6C6461773013}"/>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The New Creek Mitigation Area</a:t>
            </a:r>
          </a:p>
        </p:txBody>
      </p:sp>
      <p:pic>
        <p:nvPicPr>
          <p:cNvPr id="4" name="Picture 3" descr="A map of a city with a map of the city&#10;&#10;AI-generated content may be incorrect.">
            <a:extLst>
              <a:ext uri="{FF2B5EF4-FFF2-40B4-BE49-F238E27FC236}">
                <a16:creationId xmlns:a16="http://schemas.microsoft.com/office/drawing/2014/main" id="{0B85C83D-06DD-0E16-E357-3EDF4EBBBC6F}"/>
              </a:ext>
            </a:extLst>
          </p:cNvPr>
          <p:cNvPicPr>
            <a:picLocks noChangeAspect="1"/>
          </p:cNvPicPr>
          <p:nvPr/>
        </p:nvPicPr>
        <p:blipFill>
          <a:blip r:embed="rId2"/>
          <a:stretch>
            <a:fillRect/>
          </a:stretch>
        </p:blipFill>
        <p:spPr>
          <a:xfrm>
            <a:off x="2279082" y="1193170"/>
            <a:ext cx="7028547" cy="5431149"/>
          </a:xfrm>
          <a:prstGeom prst="rect">
            <a:avLst/>
          </a:prstGeom>
        </p:spPr>
      </p:pic>
    </p:spTree>
    <p:extLst>
      <p:ext uri="{BB962C8B-B14F-4D97-AF65-F5344CB8AC3E}">
        <p14:creationId xmlns:p14="http://schemas.microsoft.com/office/powerpoint/2010/main" val="82167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A65EC-8473-D075-2572-76451498126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Public Data – ACS &amp; Census Data</a:t>
            </a:r>
          </a:p>
        </p:txBody>
      </p:sp>
      <p:graphicFrame>
        <p:nvGraphicFramePr>
          <p:cNvPr id="4" name="Content Placeholder 3">
            <a:extLst>
              <a:ext uri="{FF2B5EF4-FFF2-40B4-BE49-F238E27FC236}">
                <a16:creationId xmlns:a16="http://schemas.microsoft.com/office/drawing/2014/main" id="{AC3EE0EF-A995-274C-6410-16095A98A5E2}"/>
              </a:ext>
            </a:extLst>
          </p:cNvPr>
          <p:cNvGraphicFramePr>
            <a:graphicFrameLocks noGrp="1"/>
          </p:cNvGraphicFramePr>
          <p:nvPr>
            <p:ph idx="1"/>
            <p:extLst>
              <p:ext uri="{D42A27DB-BD31-4B8C-83A1-F6EECF244321}">
                <p14:modId xmlns:p14="http://schemas.microsoft.com/office/powerpoint/2010/main" val="2688847636"/>
              </p:ext>
            </p:extLst>
          </p:nvPr>
        </p:nvGraphicFramePr>
        <p:xfrm>
          <a:off x="838200" y="1825625"/>
          <a:ext cx="10515600" cy="40001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8634242"/>
                    </a:ext>
                  </a:extLst>
                </a:gridCol>
                <a:gridCol w="5257800">
                  <a:extLst>
                    <a:ext uri="{9D8B030D-6E8A-4147-A177-3AD203B41FA5}">
                      <a16:colId xmlns:a16="http://schemas.microsoft.com/office/drawing/2014/main" val="952822132"/>
                    </a:ext>
                  </a:extLst>
                </a:gridCol>
              </a:tblGrid>
              <a:tr h="395142">
                <a:tc>
                  <a:txBody>
                    <a:bodyPr/>
                    <a:lstStyle/>
                    <a:p>
                      <a:r>
                        <a:rPr lang="en-US" dirty="0"/>
                        <a:t>American Community Survey (ACS) 2013 &amp; 2023</a:t>
                      </a:r>
                    </a:p>
                  </a:txBody>
                  <a:tcPr/>
                </a:tc>
                <a:tc>
                  <a:txBody>
                    <a:bodyPr/>
                    <a:lstStyle/>
                    <a:p>
                      <a:r>
                        <a:rPr lang="en-US" dirty="0"/>
                        <a:t>U.S. Decennial Census 2010 &amp; 2020</a:t>
                      </a:r>
                    </a:p>
                  </a:txBody>
                  <a:tcPr/>
                </a:tc>
                <a:extLst>
                  <a:ext uri="{0D108BD9-81ED-4DB2-BD59-A6C34878D82A}">
                    <a16:rowId xmlns:a16="http://schemas.microsoft.com/office/drawing/2014/main" val="1942999109"/>
                  </a:ext>
                </a:extLst>
              </a:tr>
              <a:tr h="3604998">
                <a:tc>
                  <a:txBody>
                    <a:bodyPr/>
                    <a:lstStyle/>
                    <a:p>
                      <a:pPr marL="285750" indent="-285750">
                        <a:buFont typeface="Arial" panose="020B0604020202020204" pitchFamily="34" charset="0"/>
                        <a:buChar char="•"/>
                      </a:pPr>
                      <a:r>
                        <a:rPr lang="en-US" dirty="0"/>
                        <a:t>Conducted annually by the U.S. Census Bureau</a:t>
                      </a:r>
                    </a:p>
                    <a:p>
                      <a:pPr marL="285750" indent="-285750">
                        <a:buFont typeface="Arial" panose="020B0604020202020204" pitchFamily="34" charset="0"/>
                        <a:buChar char="•"/>
                      </a:pPr>
                      <a:r>
                        <a:rPr lang="en-US" dirty="0"/>
                        <a:t>Based on a sample of households (not a full count)</a:t>
                      </a:r>
                    </a:p>
                    <a:p>
                      <a:pPr marL="285750" indent="-285750">
                        <a:buFont typeface="Arial" panose="020B0604020202020204" pitchFamily="34" charset="0"/>
                        <a:buChar char="•"/>
                      </a:pPr>
                      <a:r>
                        <a:rPr lang="en-US" dirty="0"/>
                        <a:t>Provides detailed social and economic data</a:t>
                      </a:r>
                    </a:p>
                    <a:p>
                      <a:pPr marL="285750" indent="-285750">
                        <a:buFont typeface="Arial" panose="020B0604020202020204" pitchFamily="34" charset="0"/>
                        <a:buChar char="•"/>
                      </a:pPr>
                      <a:r>
                        <a:rPr lang="en-US" dirty="0"/>
                        <a:t>Income</a:t>
                      </a:r>
                    </a:p>
                    <a:p>
                      <a:pPr marL="285750" indent="-285750">
                        <a:buFont typeface="Arial" panose="020B0604020202020204" pitchFamily="34" charset="0"/>
                        <a:buChar char="•"/>
                      </a:pPr>
                      <a:r>
                        <a:rPr lang="en-US" dirty="0"/>
                        <a:t>Education</a:t>
                      </a:r>
                    </a:p>
                    <a:p>
                      <a:pPr marL="285750" indent="-285750">
                        <a:buFont typeface="Arial" panose="020B0604020202020204" pitchFamily="34" charset="0"/>
                        <a:buChar char="•"/>
                      </a:pPr>
                      <a:r>
                        <a:rPr lang="en-US" dirty="0"/>
                        <a:t>Employment</a:t>
                      </a:r>
                    </a:p>
                    <a:p>
                      <a:pPr marL="285750" indent="-285750">
                        <a:buFont typeface="Arial" panose="020B0604020202020204" pitchFamily="34" charset="0"/>
                        <a:buChar char="•"/>
                      </a:pPr>
                      <a:r>
                        <a:rPr lang="en-US" dirty="0"/>
                        <a:t>Housing characteristics</a:t>
                      </a:r>
                    </a:p>
                    <a:p>
                      <a:pPr marL="285750" indent="-285750">
                        <a:buFont typeface="Arial" panose="020B0604020202020204" pitchFamily="34" charset="0"/>
                        <a:buChar char="•"/>
                      </a:pPr>
                      <a:r>
                        <a:rPr lang="en-US" dirty="0"/>
                        <a:t>Commuting patterns</a:t>
                      </a:r>
                    </a:p>
                    <a:p>
                      <a:pPr marL="285750" indent="-285750">
                        <a:buFont typeface="Arial" panose="020B0604020202020204" pitchFamily="34" charset="0"/>
                        <a:buChar char="•"/>
                      </a:pPr>
                      <a:r>
                        <a:rPr lang="en-US" dirty="0"/>
                        <a:t>Produces estimates with margins of error</a:t>
                      </a:r>
                    </a:p>
                    <a:p>
                      <a:pPr marL="285750" indent="-285750">
                        <a:buFont typeface="Arial" panose="020B0604020202020204" pitchFamily="34" charset="0"/>
                        <a:buChar char="•"/>
                      </a:pPr>
                      <a:r>
                        <a:rPr lang="en-US" dirty="0"/>
                        <a:t>Tracks community change between census years</a:t>
                      </a:r>
                    </a:p>
                  </a:txBody>
                  <a:tcPr>
                    <a:solidFill>
                      <a:schemeClr val="tx2">
                        <a:lumMod val="10000"/>
                        <a:lumOff val="90000"/>
                      </a:schemeClr>
                    </a:solidFill>
                  </a:tcPr>
                </a:tc>
                <a:tc>
                  <a:txBody>
                    <a:bodyPr/>
                    <a:lstStyle/>
                    <a:p>
                      <a:pPr marL="285750" indent="-285750">
                        <a:buFont typeface="Arial" panose="020B0604020202020204" pitchFamily="34" charset="0"/>
                        <a:buChar char="•"/>
                      </a:pPr>
                      <a:r>
                        <a:rPr lang="en-US" dirty="0"/>
                        <a:t>Conducted every 10 years by the U.S. Census Bureau</a:t>
                      </a:r>
                    </a:p>
                    <a:p>
                      <a:pPr marL="285750" indent="-285750">
                        <a:buFont typeface="Arial" panose="020B0604020202020204" pitchFamily="34" charset="0"/>
                        <a:buChar char="•"/>
                      </a:pPr>
                      <a:r>
                        <a:rPr lang="en-US" dirty="0"/>
                        <a:t>Counts every person living in the United States</a:t>
                      </a:r>
                    </a:p>
                    <a:p>
                      <a:pPr marL="285750" indent="-285750">
                        <a:buFont typeface="Arial" panose="020B0604020202020204" pitchFamily="34" charset="0"/>
                        <a:buChar char="•"/>
                      </a:pPr>
                      <a:r>
                        <a:rPr lang="en-US" dirty="0"/>
                        <a:t>Provides basic demographic data (age, sex, race, ethnicity)</a:t>
                      </a:r>
                    </a:p>
                    <a:p>
                      <a:pPr marL="285750" indent="-285750">
                        <a:buFont typeface="Arial" panose="020B0604020202020204" pitchFamily="34" charset="0"/>
                        <a:buChar char="•"/>
                      </a:pPr>
                      <a:r>
                        <a:rPr lang="en-US" dirty="0"/>
                        <a:t>Includes housing occupancy information</a:t>
                      </a:r>
                    </a:p>
                    <a:p>
                      <a:pPr marL="285750" indent="-285750">
                        <a:buFont typeface="Arial" panose="020B0604020202020204" pitchFamily="34" charset="0"/>
                        <a:buChar char="•"/>
                      </a:pPr>
                      <a:r>
                        <a:rPr lang="en-US" dirty="0"/>
                        <a:t>Used for congressional representation and federal funding allocation</a:t>
                      </a:r>
                    </a:p>
                    <a:p>
                      <a:pPr marL="285750" indent="-285750">
                        <a:buFont typeface="Arial" panose="020B0604020202020204" pitchFamily="34" charset="0"/>
                        <a:buChar char="•"/>
                      </a:pPr>
                      <a:r>
                        <a:rPr lang="en-US" dirty="0"/>
                        <a:t>Serves as the official population benchmark</a:t>
                      </a:r>
                    </a:p>
                  </a:txBody>
                  <a:tcPr>
                    <a:solidFill>
                      <a:schemeClr val="tx2">
                        <a:lumMod val="10000"/>
                        <a:lumOff val="90000"/>
                      </a:schemeClr>
                    </a:solidFill>
                  </a:tcPr>
                </a:tc>
                <a:extLst>
                  <a:ext uri="{0D108BD9-81ED-4DB2-BD59-A6C34878D82A}">
                    <a16:rowId xmlns:a16="http://schemas.microsoft.com/office/drawing/2014/main" val="1446914372"/>
                  </a:ext>
                </a:extLst>
              </a:tr>
            </a:tbl>
          </a:graphicData>
        </a:graphic>
      </p:graphicFrame>
    </p:spTree>
    <p:extLst>
      <p:ext uri="{BB962C8B-B14F-4D97-AF65-F5344CB8AC3E}">
        <p14:creationId xmlns:p14="http://schemas.microsoft.com/office/powerpoint/2010/main" val="10639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900645-0E65-6614-1933-75E681EC23F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91194-B6A0-F023-D044-4F773BDF300C}"/>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Flood Susceptibility to Harm and Recovery Index (FSHRI)</a:t>
            </a:r>
          </a:p>
        </p:txBody>
      </p:sp>
      <p:sp>
        <p:nvSpPr>
          <p:cNvPr id="3" name="Content Placeholder 2">
            <a:extLst>
              <a:ext uri="{FF2B5EF4-FFF2-40B4-BE49-F238E27FC236}">
                <a16:creationId xmlns:a16="http://schemas.microsoft.com/office/drawing/2014/main" id="{6CE0DB62-F1A3-3628-DFFE-BCA6095C90EB}"/>
              </a:ext>
            </a:extLst>
          </p:cNvPr>
          <p:cNvSpPr>
            <a:spLocks noGrp="1"/>
          </p:cNvSpPr>
          <p:nvPr>
            <p:ph idx="1"/>
          </p:nvPr>
        </p:nvSpPr>
        <p:spPr>
          <a:xfrm>
            <a:off x="644066" y="1736333"/>
            <a:ext cx="10903867" cy="4602823"/>
          </a:xfrm>
        </p:spPr>
        <p:txBody>
          <a:bodyPr anchor="ctr">
            <a:normAutofit/>
          </a:bodyPr>
          <a:lstStyle/>
          <a:p>
            <a:pPr marL="0" indent="0">
              <a:buNone/>
            </a:pPr>
            <a:r>
              <a:rPr lang="en-US" sz="2000" dirty="0"/>
              <a:t>Developed as part of NYC’s Flood Vulnerability Index framework, it is a socio-demographic index measuring community flood vulnerability</a:t>
            </a:r>
          </a:p>
          <a:p>
            <a:r>
              <a:rPr lang="en-US" sz="2000" dirty="0"/>
              <a:t>Assesses both:</a:t>
            </a:r>
          </a:p>
          <a:p>
            <a:pPr lvl="1"/>
            <a:r>
              <a:rPr lang="en-US" sz="1600" dirty="0"/>
              <a:t>Likelihood of harm from flooding</a:t>
            </a:r>
          </a:p>
          <a:p>
            <a:pPr lvl="1"/>
            <a:r>
              <a:rPr lang="en-US" sz="1600" dirty="0"/>
              <a:t>Capacity to recover after flood events</a:t>
            </a:r>
          </a:p>
          <a:p>
            <a:pPr lvl="1"/>
            <a:endParaRPr lang="en-US" sz="1600" dirty="0"/>
          </a:p>
          <a:p>
            <a:r>
              <a:rPr lang="en-US" sz="2000" dirty="0"/>
              <a:t>Incorporates 12 indicators</a:t>
            </a:r>
          </a:p>
          <a:p>
            <a:endParaRPr lang="en-US" sz="2000" dirty="0"/>
          </a:p>
          <a:p>
            <a:endParaRPr lang="en-US" sz="2000" dirty="0"/>
          </a:p>
          <a:p>
            <a:endParaRPr lang="en-US" sz="2000" dirty="0"/>
          </a:p>
          <a:p>
            <a:r>
              <a:rPr lang="en-US" sz="2000" dirty="0"/>
              <a:t>Identifies neighborhoods where flooding may cause disproportionate hardship</a:t>
            </a:r>
          </a:p>
          <a:p>
            <a:r>
              <a:rPr lang="en-US" sz="2000" dirty="0"/>
              <a:t>Supports equitable climate adaptation and resilience planning</a:t>
            </a:r>
          </a:p>
        </p:txBody>
      </p:sp>
      <p:graphicFrame>
        <p:nvGraphicFramePr>
          <p:cNvPr id="4" name="Table 3">
            <a:extLst>
              <a:ext uri="{FF2B5EF4-FFF2-40B4-BE49-F238E27FC236}">
                <a16:creationId xmlns:a16="http://schemas.microsoft.com/office/drawing/2014/main" id="{52D61AFA-D356-8BD9-15CC-13F1885FA578}"/>
              </a:ext>
            </a:extLst>
          </p:cNvPr>
          <p:cNvGraphicFramePr>
            <a:graphicFrameLocks noGrp="1"/>
          </p:cNvGraphicFramePr>
          <p:nvPr>
            <p:extLst>
              <p:ext uri="{D42A27DB-BD31-4B8C-83A1-F6EECF244321}">
                <p14:modId xmlns:p14="http://schemas.microsoft.com/office/powerpoint/2010/main" val="679284254"/>
              </p:ext>
            </p:extLst>
          </p:nvPr>
        </p:nvGraphicFramePr>
        <p:xfrm>
          <a:off x="5363111" y="2558264"/>
          <a:ext cx="5661060" cy="2547990"/>
        </p:xfrm>
        <a:graphic>
          <a:graphicData uri="http://schemas.openxmlformats.org/drawingml/2006/table">
            <a:tbl>
              <a:tblPr firstRow="1" firstCol="1" bandRow="1"/>
              <a:tblGrid>
                <a:gridCol w="2770900">
                  <a:extLst>
                    <a:ext uri="{9D8B030D-6E8A-4147-A177-3AD203B41FA5}">
                      <a16:colId xmlns:a16="http://schemas.microsoft.com/office/drawing/2014/main" val="4125587577"/>
                    </a:ext>
                  </a:extLst>
                </a:gridCol>
                <a:gridCol w="2890160">
                  <a:extLst>
                    <a:ext uri="{9D8B030D-6E8A-4147-A177-3AD203B41FA5}">
                      <a16:colId xmlns:a16="http://schemas.microsoft.com/office/drawing/2014/main" val="2439083157"/>
                    </a:ext>
                  </a:extLst>
                </a:gridCol>
              </a:tblGrid>
              <a:tr h="406258">
                <a:tc>
                  <a:txBody>
                    <a:bodyPr/>
                    <a:lstStyle/>
                    <a:p>
                      <a:pPr marL="342900" marR="0" lvl="0" indent="-342900">
                        <a:lnSpc>
                          <a:spcPct val="115000"/>
                        </a:lnSpc>
                        <a:buFont typeface="Symbol" pitchFamily="2" charset="2"/>
                        <a:buChar char=""/>
                      </a:pPr>
                      <a:r>
                        <a:rPr lang="en-US" sz="1400" kern="100">
                          <a:effectLst/>
                          <a:latin typeface="Aptos" panose="020B0004020202020204" pitchFamily="34" charset="0"/>
                          <a:ea typeface="Aptos" panose="020B0004020202020204" pitchFamily="34" charset="0"/>
                          <a:cs typeface="Times New Roman" panose="02020603050405020304" pitchFamily="18" charset="0"/>
                        </a:rPr>
                        <a:t>Lack of health insurance</a:t>
                      </a:r>
                    </a:p>
                  </a:txBody>
                  <a:tcPr marL="68580" marR="68580" marT="0" marB="0">
                    <a:lnL>
                      <a:noFill/>
                    </a:lnL>
                    <a:lnR>
                      <a:noFill/>
                    </a:lnR>
                    <a:lnT>
                      <a:noFill/>
                    </a:lnT>
                    <a:lnB>
                      <a:noFill/>
                    </a:lnB>
                    <a:noFill/>
                  </a:tcPr>
                </a:tc>
                <a:tc>
                  <a:txBody>
                    <a:bodyPr/>
                    <a:lstStyle/>
                    <a:p>
                      <a:pPr marL="342900" marR="0" lvl="0" indent="-342900">
                        <a:lnSpc>
                          <a:spcPct val="115000"/>
                        </a:lnSpc>
                        <a:spcAft>
                          <a:spcPts val="800"/>
                        </a:spcAft>
                        <a:buFont typeface="Symbol" pitchFamily="2" charset="2"/>
                        <a:buChar char=""/>
                      </a:pPr>
                      <a:r>
                        <a:rPr lang="en-US" sz="1400" i="1" kern="100">
                          <a:effectLst/>
                          <a:latin typeface="Aptos" panose="020B0004020202020204" pitchFamily="34" charset="0"/>
                          <a:ea typeface="Aptos" panose="020B0004020202020204" pitchFamily="34" charset="0"/>
                          <a:cs typeface="Times New Roman" panose="02020603050405020304" pitchFamily="18" charset="0"/>
                        </a:rPr>
                        <a:t>Low-income households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712893110"/>
                  </a:ext>
                </a:extLst>
              </a:tr>
              <a:tr h="406258">
                <a:tc>
                  <a:txBody>
                    <a:bodyPr/>
                    <a:lstStyle/>
                    <a:p>
                      <a:pPr marL="342900" marR="0" lvl="0" indent="-342900">
                        <a:lnSpc>
                          <a:spcPct val="115000"/>
                        </a:lnSpc>
                        <a:buFont typeface="Symbol" pitchFamily="2" charset="2"/>
                        <a:buChar char=""/>
                      </a:pPr>
                      <a:r>
                        <a:rPr lang="en-US" sz="1400" i="1" kern="100">
                          <a:effectLst/>
                          <a:latin typeface="Aptos" panose="020B0004020202020204" pitchFamily="34" charset="0"/>
                          <a:ea typeface="Aptos" panose="020B0004020202020204" pitchFamily="34" charset="0"/>
                          <a:cs typeface="Times New Roman" panose="02020603050405020304" pitchFamily="18" charset="0"/>
                        </a:rPr>
                        <a:t>Home ownership</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342900" marR="0" lvl="0" indent="-342900">
                        <a:lnSpc>
                          <a:spcPct val="115000"/>
                        </a:lnSpc>
                        <a:spcAft>
                          <a:spcPts val="800"/>
                        </a:spcAft>
                        <a:buFont typeface="Symbol" pitchFamily="2" charset="2"/>
                        <a:buChar char=""/>
                      </a:pPr>
                      <a:r>
                        <a:rPr lang="en-US" sz="1400" kern="100">
                          <a:effectLst/>
                          <a:latin typeface="Aptos" panose="020B0004020202020204" pitchFamily="34" charset="0"/>
                          <a:ea typeface="Aptos" panose="020B0004020202020204" pitchFamily="34" charset="0"/>
                          <a:cs typeface="Times New Roman" panose="02020603050405020304" pitchFamily="18" charset="0"/>
                        </a:rPr>
                        <a:t>Per capita income</a:t>
                      </a:r>
                    </a:p>
                  </a:txBody>
                  <a:tcPr marL="68580" marR="68580" marT="0" marB="0">
                    <a:lnL>
                      <a:noFill/>
                    </a:lnL>
                    <a:lnR>
                      <a:noFill/>
                    </a:lnR>
                    <a:lnT>
                      <a:noFill/>
                    </a:lnT>
                    <a:lnB>
                      <a:noFill/>
                    </a:lnB>
                    <a:noFill/>
                  </a:tcPr>
                </a:tc>
                <a:extLst>
                  <a:ext uri="{0D108BD9-81ED-4DB2-BD59-A6C34878D82A}">
                    <a16:rowId xmlns:a16="http://schemas.microsoft.com/office/drawing/2014/main" val="315040917"/>
                  </a:ext>
                </a:extLst>
              </a:tr>
              <a:tr h="516700">
                <a:tc>
                  <a:txBody>
                    <a:bodyPr/>
                    <a:lstStyle/>
                    <a:p>
                      <a:pPr marL="342900" marR="0" lvl="0" indent="-342900">
                        <a:lnSpc>
                          <a:spcPct val="115000"/>
                        </a:lnSpc>
                        <a:buFont typeface="Symbol" pitchFamily="2" charset="2"/>
                        <a:buChar char=""/>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Rent and cost-burdened homes</a:t>
                      </a:r>
                    </a:p>
                  </a:txBody>
                  <a:tcPr marL="68580" marR="68580" marT="0" marB="0">
                    <a:lnL>
                      <a:noFill/>
                    </a:lnL>
                    <a:lnR>
                      <a:noFill/>
                    </a:lnR>
                    <a:lnT>
                      <a:noFill/>
                    </a:lnT>
                    <a:lnB>
                      <a:noFill/>
                    </a:lnB>
                    <a:noFill/>
                  </a:tcPr>
                </a:tc>
                <a:tc>
                  <a:txBody>
                    <a:bodyPr/>
                    <a:lstStyle/>
                    <a:p>
                      <a:pPr marL="342900" marR="0" lvl="0" indent="-342900">
                        <a:lnSpc>
                          <a:spcPct val="115000"/>
                        </a:lnSpc>
                        <a:spcAft>
                          <a:spcPts val="800"/>
                        </a:spcAft>
                        <a:buFont typeface="Symbol" pitchFamily="2" charset="2"/>
                        <a:buChar char=""/>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Population with a vulnerable age</a:t>
                      </a:r>
                    </a:p>
                  </a:txBody>
                  <a:tcPr marL="68580" marR="68580" marT="0" marB="0">
                    <a:lnL>
                      <a:noFill/>
                    </a:lnL>
                    <a:lnR>
                      <a:noFill/>
                    </a:lnR>
                    <a:lnT>
                      <a:noFill/>
                    </a:lnT>
                    <a:lnB>
                      <a:noFill/>
                    </a:lnB>
                    <a:noFill/>
                  </a:tcPr>
                </a:tc>
                <a:extLst>
                  <a:ext uri="{0D108BD9-81ED-4DB2-BD59-A6C34878D82A}">
                    <a16:rowId xmlns:a16="http://schemas.microsoft.com/office/drawing/2014/main" val="432122662"/>
                  </a:ext>
                </a:extLst>
              </a:tr>
              <a:tr h="406258">
                <a:tc>
                  <a:txBody>
                    <a:bodyPr/>
                    <a:lstStyle/>
                    <a:p>
                      <a:pPr marL="342900" marR="0" lvl="0" indent="-342900">
                        <a:lnSpc>
                          <a:spcPct val="115000"/>
                        </a:lnSpc>
                        <a:buFont typeface="Symbol" pitchFamily="2" charset="2"/>
                        <a:buChar char=""/>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Disability</a:t>
                      </a:r>
                    </a:p>
                  </a:txBody>
                  <a:tcPr marL="68580" marR="68580" marT="0" marB="0">
                    <a:lnL>
                      <a:noFill/>
                    </a:lnL>
                    <a:lnR>
                      <a:noFill/>
                    </a:lnR>
                    <a:lnT>
                      <a:noFill/>
                    </a:lnT>
                    <a:lnB>
                      <a:noFill/>
                    </a:lnB>
                    <a:noFill/>
                  </a:tcPr>
                </a:tc>
                <a:tc>
                  <a:txBody>
                    <a:bodyPr/>
                    <a:lstStyle/>
                    <a:p>
                      <a:pPr marL="342900" marR="0" lvl="0" indent="-342900">
                        <a:lnSpc>
                          <a:spcPct val="115000"/>
                        </a:lnSpc>
                        <a:spcAft>
                          <a:spcPts val="800"/>
                        </a:spcAft>
                        <a:buFont typeface="Symbol" pitchFamily="2" charset="2"/>
                        <a:buChar char=""/>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Language isolation</a:t>
                      </a:r>
                    </a:p>
                  </a:txBody>
                  <a:tcPr marL="68580" marR="68580" marT="0" marB="0">
                    <a:lnL>
                      <a:noFill/>
                    </a:lnL>
                    <a:lnR>
                      <a:noFill/>
                    </a:lnR>
                    <a:lnT>
                      <a:noFill/>
                    </a:lnT>
                    <a:lnB>
                      <a:noFill/>
                    </a:lnB>
                    <a:noFill/>
                  </a:tcPr>
                </a:tc>
                <a:extLst>
                  <a:ext uri="{0D108BD9-81ED-4DB2-BD59-A6C34878D82A}">
                    <a16:rowId xmlns:a16="http://schemas.microsoft.com/office/drawing/2014/main" val="3490851722"/>
                  </a:ext>
                </a:extLst>
              </a:tr>
              <a:tr h="406258">
                <a:tc>
                  <a:txBody>
                    <a:bodyPr/>
                    <a:lstStyle/>
                    <a:p>
                      <a:pPr marL="342900" marR="0" lvl="0" indent="-342900">
                        <a:lnSpc>
                          <a:spcPct val="115000"/>
                        </a:lnSpc>
                        <a:buFont typeface="Symbol" pitchFamily="2" charset="2"/>
                        <a:buChar char=""/>
                      </a:pPr>
                      <a:r>
                        <a:rPr lang="en-US" sz="1400" kern="100">
                          <a:effectLst/>
                          <a:latin typeface="Aptos" panose="020B0004020202020204" pitchFamily="34" charset="0"/>
                          <a:ea typeface="Aptos" panose="020B0004020202020204" pitchFamily="34" charset="0"/>
                          <a:cs typeface="Times New Roman" panose="02020603050405020304" pitchFamily="18" charset="0"/>
                        </a:rPr>
                        <a:t>Elder adults living alone</a:t>
                      </a:r>
                    </a:p>
                  </a:txBody>
                  <a:tcPr marL="68580" marR="68580" marT="0" marB="0">
                    <a:lnL>
                      <a:noFill/>
                    </a:lnL>
                    <a:lnR>
                      <a:noFill/>
                    </a:lnR>
                    <a:lnT>
                      <a:noFill/>
                    </a:lnT>
                    <a:lnB>
                      <a:noFill/>
                    </a:lnB>
                    <a:noFill/>
                  </a:tcPr>
                </a:tc>
                <a:tc>
                  <a:txBody>
                    <a:bodyPr/>
                    <a:lstStyle/>
                    <a:p>
                      <a:pPr marL="342900" marR="0" lvl="0" indent="-342900">
                        <a:lnSpc>
                          <a:spcPct val="115000"/>
                        </a:lnSpc>
                        <a:spcAft>
                          <a:spcPts val="800"/>
                        </a:spcAft>
                        <a:buFont typeface="Symbol" pitchFamily="2" charset="2"/>
                        <a:buChar char=""/>
                      </a:pPr>
                      <a:r>
                        <a:rPr lang="en-US" sz="1400" kern="100">
                          <a:effectLst/>
                          <a:latin typeface="Aptos" panose="020B0004020202020204" pitchFamily="34" charset="0"/>
                          <a:ea typeface="Aptos" panose="020B0004020202020204" pitchFamily="34" charset="0"/>
                          <a:cs typeface="Times New Roman" panose="02020603050405020304" pitchFamily="18" charset="0"/>
                        </a:rPr>
                        <a:t>BIPOC residents</a:t>
                      </a:r>
                    </a:p>
                  </a:txBody>
                  <a:tcPr marL="68580" marR="68580" marT="0" marB="0">
                    <a:lnL>
                      <a:noFill/>
                    </a:lnL>
                    <a:lnR>
                      <a:noFill/>
                    </a:lnR>
                    <a:lnT>
                      <a:noFill/>
                    </a:lnT>
                    <a:lnB>
                      <a:noFill/>
                    </a:lnB>
                    <a:noFill/>
                  </a:tcPr>
                </a:tc>
                <a:extLst>
                  <a:ext uri="{0D108BD9-81ED-4DB2-BD59-A6C34878D82A}">
                    <a16:rowId xmlns:a16="http://schemas.microsoft.com/office/drawing/2014/main" val="147854398"/>
                  </a:ext>
                </a:extLst>
              </a:tr>
              <a:tr h="406258">
                <a:tc>
                  <a:txBody>
                    <a:bodyPr/>
                    <a:lstStyle/>
                    <a:p>
                      <a:pPr marL="342900" marR="0" lvl="0" indent="-342900">
                        <a:lnSpc>
                          <a:spcPct val="115000"/>
                        </a:lnSpc>
                        <a:buFont typeface="Symbol" pitchFamily="2" charset="2"/>
                        <a:buChar char=""/>
                      </a:pPr>
                      <a:r>
                        <a:rPr lang="en-US" sz="1400" kern="100">
                          <a:effectLst/>
                          <a:latin typeface="Aptos" panose="020B0004020202020204" pitchFamily="34" charset="0"/>
                          <a:ea typeface="Aptos" panose="020B0004020202020204" pitchFamily="34" charset="0"/>
                          <a:cs typeface="Times New Roman" panose="02020603050405020304" pitchFamily="18" charset="0"/>
                        </a:rPr>
                        <a:t>Total population</a:t>
                      </a:r>
                    </a:p>
                  </a:txBody>
                  <a:tcPr marL="68580" marR="68580" marT="0" marB="0">
                    <a:lnL>
                      <a:noFill/>
                    </a:lnL>
                    <a:lnR>
                      <a:noFill/>
                    </a:lnR>
                    <a:lnT>
                      <a:noFill/>
                    </a:lnT>
                    <a:lnB>
                      <a:noFill/>
                    </a:lnB>
                    <a:noFill/>
                  </a:tcPr>
                </a:tc>
                <a:tc>
                  <a:txBody>
                    <a:bodyPr/>
                    <a:lstStyle/>
                    <a:p>
                      <a:pPr marL="342900" marR="0" lvl="0" indent="-342900">
                        <a:lnSpc>
                          <a:spcPct val="115000"/>
                        </a:lnSpc>
                        <a:spcAft>
                          <a:spcPts val="800"/>
                        </a:spcAft>
                        <a:buFont typeface="Symbol" pitchFamily="2" charset="2"/>
                        <a:buChar char=""/>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Household population</a:t>
                      </a:r>
                    </a:p>
                  </a:txBody>
                  <a:tcPr marL="68580" marR="68580" marT="0" marB="0">
                    <a:lnL>
                      <a:noFill/>
                    </a:lnL>
                    <a:lnR>
                      <a:noFill/>
                    </a:lnR>
                    <a:lnT>
                      <a:noFill/>
                    </a:lnT>
                    <a:lnB>
                      <a:noFill/>
                    </a:lnB>
                    <a:noFill/>
                  </a:tcPr>
                </a:tc>
                <a:extLst>
                  <a:ext uri="{0D108BD9-81ED-4DB2-BD59-A6C34878D82A}">
                    <a16:rowId xmlns:a16="http://schemas.microsoft.com/office/drawing/2014/main" val="769821882"/>
                  </a:ext>
                </a:extLst>
              </a:tr>
            </a:tbl>
          </a:graphicData>
        </a:graphic>
      </p:graphicFrame>
      <p:sp>
        <p:nvSpPr>
          <p:cNvPr id="5" name="Left Brace 4">
            <a:extLst>
              <a:ext uri="{FF2B5EF4-FFF2-40B4-BE49-F238E27FC236}">
                <a16:creationId xmlns:a16="http://schemas.microsoft.com/office/drawing/2014/main" id="{19AEFE24-0FF4-66E3-2566-97A77EF7134D}"/>
              </a:ext>
            </a:extLst>
          </p:cNvPr>
          <p:cNvSpPr/>
          <p:nvPr/>
        </p:nvSpPr>
        <p:spPr>
          <a:xfrm>
            <a:off x="5037364" y="2628900"/>
            <a:ext cx="244929" cy="233498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5850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5E5348-31F1-1E35-36A2-6C8495FCFAB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C8657CF-ED4A-E822-1F05-79A331CB4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F01464-29E0-8A8E-09A3-FB6FC6C76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D8EFDE-93AB-5336-74EB-7D77AC29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7AB5C5-7713-6B5F-8B7D-0A0749D04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AA7686-CA93-F33A-F9D8-B85D10E3C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3D7E6-CD30-FEB6-780A-16739CC1D01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FSHRI Calculation &amp; Difficulties</a:t>
            </a:r>
          </a:p>
        </p:txBody>
      </p:sp>
      <p:sp>
        <p:nvSpPr>
          <p:cNvPr id="5" name="Content Placeholder 4">
            <a:extLst>
              <a:ext uri="{FF2B5EF4-FFF2-40B4-BE49-F238E27FC236}">
                <a16:creationId xmlns:a16="http://schemas.microsoft.com/office/drawing/2014/main" id="{478B3F17-ED47-FA9D-A7AB-DC4F3DC13E53}"/>
              </a:ext>
            </a:extLst>
          </p:cNvPr>
          <p:cNvSpPr>
            <a:spLocks noGrp="1"/>
          </p:cNvSpPr>
          <p:nvPr>
            <p:ph idx="1"/>
          </p:nvPr>
        </p:nvSpPr>
        <p:spPr>
          <a:xfrm>
            <a:off x="574911" y="1736334"/>
            <a:ext cx="11332837" cy="4304870"/>
          </a:xfrm>
        </p:spPr>
        <p:txBody>
          <a:bodyPr>
            <a:normAutofit fontScale="25000" lnSpcReduction="20000"/>
          </a:bodyPr>
          <a:lstStyle/>
          <a:p>
            <a:endParaRPr lang="en-US" dirty="0"/>
          </a:p>
          <a:p>
            <a:endParaRPr lang="en-US" dirty="0"/>
          </a:p>
          <a:p>
            <a:pPr marL="0" indent="0">
              <a:lnSpc>
                <a:spcPct val="120000"/>
              </a:lnSpc>
              <a:spcBef>
                <a:spcPts val="0"/>
              </a:spcBef>
              <a:buNone/>
            </a:pPr>
            <a:r>
              <a:rPr lang="en-US" sz="9600" dirty="0"/>
              <a:t>Our Team recreated the FSHRI because the city index was not fully clear in its calculation. Our team did not know:</a:t>
            </a:r>
          </a:p>
          <a:p>
            <a:pPr lvl="1">
              <a:lnSpc>
                <a:spcPct val="120000"/>
              </a:lnSpc>
              <a:spcBef>
                <a:spcPts val="0"/>
              </a:spcBef>
            </a:pPr>
            <a:r>
              <a:rPr lang="en-US" sz="8000" dirty="0"/>
              <a:t>The formulas used for normalization.</a:t>
            </a:r>
          </a:p>
          <a:p>
            <a:pPr lvl="1">
              <a:lnSpc>
                <a:spcPct val="120000"/>
              </a:lnSpc>
              <a:spcBef>
                <a:spcPts val="0"/>
              </a:spcBef>
            </a:pPr>
            <a:r>
              <a:rPr lang="en-US" sz="8000" dirty="0"/>
              <a:t>The technique used for aggregating the contribution from the normalized percent variables.</a:t>
            </a:r>
          </a:p>
          <a:p>
            <a:pPr lvl="1">
              <a:lnSpc>
                <a:spcPct val="120000"/>
              </a:lnSpc>
              <a:spcBef>
                <a:spcPts val="0"/>
              </a:spcBef>
            </a:pPr>
            <a:endParaRPr lang="en-US" sz="8000" dirty="0"/>
          </a:p>
          <a:p>
            <a:pPr>
              <a:lnSpc>
                <a:spcPct val="120000"/>
              </a:lnSpc>
              <a:spcBef>
                <a:spcPts val="0"/>
              </a:spcBef>
            </a:pPr>
            <a:r>
              <a:rPr lang="en-US" sz="9600" dirty="0"/>
              <a:t>To recreate the index, maps of Staten Island with geolocated overlays of the normalized values of the 12 variables were produced.</a:t>
            </a:r>
          </a:p>
          <a:p>
            <a:pPr>
              <a:lnSpc>
                <a:spcPct val="120000"/>
              </a:lnSpc>
              <a:spcBef>
                <a:spcPts val="0"/>
              </a:spcBef>
            </a:pPr>
            <a:r>
              <a:rPr lang="en-US" sz="9600" dirty="0"/>
              <a:t>The calculated FSHRI and the corresponding  NYC published values were compared.</a:t>
            </a:r>
          </a:p>
          <a:p>
            <a:pPr>
              <a:lnSpc>
                <a:spcPct val="120000"/>
              </a:lnSpc>
              <a:spcBef>
                <a:spcPts val="0"/>
              </a:spcBef>
            </a:pPr>
            <a:r>
              <a:rPr lang="en-US" sz="9600" dirty="0"/>
              <a:t>Statistical techniques were used for getting the bin edges to generate the distribution to be compared based on the histogram of the published indices.</a:t>
            </a:r>
          </a:p>
          <a:p>
            <a:pPr>
              <a:lnSpc>
                <a:spcPct val="120000"/>
              </a:lnSpc>
              <a:spcBef>
                <a:spcPts val="0"/>
              </a:spcBef>
            </a:pPr>
            <a:r>
              <a:rPr lang="en-US" sz="9600" dirty="0"/>
              <a:t>Census tracts changed in the comparison years.</a:t>
            </a:r>
            <a:endParaRPr lang="en-US" sz="3200"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9796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1E9176-5119-9D23-C7DD-80342C8E0242}"/>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Results: Demographic Change using Census Data</a:t>
            </a:r>
          </a:p>
        </p:txBody>
      </p:sp>
      <p:graphicFrame>
        <p:nvGraphicFramePr>
          <p:cNvPr id="26" name="Table 25">
            <a:extLst>
              <a:ext uri="{FF2B5EF4-FFF2-40B4-BE49-F238E27FC236}">
                <a16:creationId xmlns:a16="http://schemas.microsoft.com/office/drawing/2014/main" id="{0FCBF591-3EC6-C842-3B62-3337C0FF2B28}"/>
              </a:ext>
            </a:extLst>
          </p:cNvPr>
          <p:cNvGraphicFramePr>
            <a:graphicFrameLocks noGrp="1"/>
          </p:cNvGraphicFramePr>
          <p:nvPr>
            <p:extLst>
              <p:ext uri="{D42A27DB-BD31-4B8C-83A1-F6EECF244321}">
                <p14:modId xmlns:p14="http://schemas.microsoft.com/office/powerpoint/2010/main" val="2262973195"/>
              </p:ext>
            </p:extLst>
          </p:nvPr>
        </p:nvGraphicFramePr>
        <p:xfrm>
          <a:off x="1153391" y="1587973"/>
          <a:ext cx="9237518" cy="4940716"/>
        </p:xfrm>
        <a:graphic>
          <a:graphicData uri="http://schemas.openxmlformats.org/drawingml/2006/table">
            <a:tbl>
              <a:tblPr/>
              <a:tblGrid>
                <a:gridCol w="2369620">
                  <a:extLst>
                    <a:ext uri="{9D8B030D-6E8A-4147-A177-3AD203B41FA5}">
                      <a16:colId xmlns:a16="http://schemas.microsoft.com/office/drawing/2014/main" val="2101435125"/>
                    </a:ext>
                  </a:extLst>
                </a:gridCol>
                <a:gridCol w="773876">
                  <a:extLst>
                    <a:ext uri="{9D8B030D-6E8A-4147-A177-3AD203B41FA5}">
                      <a16:colId xmlns:a16="http://schemas.microsoft.com/office/drawing/2014/main" val="1820894315"/>
                    </a:ext>
                  </a:extLst>
                </a:gridCol>
                <a:gridCol w="788872">
                  <a:extLst>
                    <a:ext uri="{9D8B030D-6E8A-4147-A177-3AD203B41FA5}">
                      <a16:colId xmlns:a16="http://schemas.microsoft.com/office/drawing/2014/main" val="2858240715"/>
                    </a:ext>
                  </a:extLst>
                </a:gridCol>
                <a:gridCol w="1059830">
                  <a:extLst>
                    <a:ext uri="{9D8B030D-6E8A-4147-A177-3AD203B41FA5}">
                      <a16:colId xmlns:a16="http://schemas.microsoft.com/office/drawing/2014/main" val="3811750006"/>
                    </a:ext>
                  </a:extLst>
                </a:gridCol>
                <a:gridCol w="1061830">
                  <a:extLst>
                    <a:ext uri="{9D8B030D-6E8A-4147-A177-3AD203B41FA5}">
                      <a16:colId xmlns:a16="http://schemas.microsoft.com/office/drawing/2014/main" val="632182558"/>
                    </a:ext>
                  </a:extLst>
                </a:gridCol>
                <a:gridCol w="1060830">
                  <a:extLst>
                    <a:ext uri="{9D8B030D-6E8A-4147-A177-3AD203B41FA5}">
                      <a16:colId xmlns:a16="http://schemas.microsoft.com/office/drawing/2014/main" val="1397405997"/>
                    </a:ext>
                  </a:extLst>
                </a:gridCol>
                <a:gridCol w="1061830">
                  <a:extLst>
                    <a:ext uri="{9D8B030D-6E8A-4147-A177-3AD203B41FA5}">
                      <a16:colId xmlns:a16="http://schemas.microsoft.com/office/drawing/2014/main" val="117425160"/>
                    </a:ext>
                  </a:extLst>
                </a:gridCol>
                <a:gridCol w="1060830">
                  <a:extLst>
                    <a:ext uri="{9D8B030D-6E8A-4147-A177-3AD203B41FA5}">
                      <a16:colId xmlns:a16="http://schemas.microsoft.com/office/drawing/2014/main" val="4229867685"/>
                    </a:ext>
                  </a:extLst>
                </a:gridCol>
              </a:tblGrid>
              <a:tr h="728069">
                <a:tc gridSpan="8">
                  <a:txBody>
                    <a:bodyPr/>
                    <a:lstStyle/>
                    <a:p>
                      <a:pPr marL="0" marR="0" algn="ctr">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NTA | Staten Island: New Dorp-Midland Beach [SI0202]</a:t>
                      </a:r>
                    </a:p>
                    <a:p>
                      <a:pPr marL="0" marR="0" algn="ctr">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Mutually Exclusive Race / Hispanic Origin</a:t>
                      </a:r>
                    </a:p>
                  </a:txBody>
                  <a:tcPr marL="6350" marR="6350" marT="635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9357890"/>
                  </a:ext>
                </a:extLst>
              </a:tr>
              <a:tr h="808093">
                <a:tc>
                  <a:txBody>
                    <a:bodyPr/>
                    <a:lstStyle/>
                    <a:p>
                      <a:pPr>
                        <a:lnSpc>
                          <a:spcPct val="115000"/>
                        </a:lnSpc>
                        <a:buNone/>
                      </a:pPr>
                      <a:endParaRPr lang="en-US" sz="1200" kern="100" dirty="0">
                        <a:effectLst/>
                        <a:latin typeface="Aptos" panose="020B0004020202020204" pitchFamily="34" charset="0"/>
                      </a:endParaRPr>
                    </a:p>
                  </a:txBody>
                  <a:tcPr marL="6350" marR="6350" marT="6350" marB="0" anchor="b">
                    <a:lnL>
                      <a:noFill/>
                    </a:lnL>
                    <a:lnR>
                      <a:noFill/>
                    </a:lnR>
                    <a:lnT>
                      <a:noFill/>
                    </a:lnT>
                    <a:lnB>
                      <a:noFill/>
                    </a:lnB>
                    <a:no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2010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rgbClr val="D9D9D9"/>
                    </a:solidFill>
                  </a:tcPr>
                </a:tc>
                <a:tc>
                  <a:txBody>
                    <a:bodyPr/>
                    <a:lstStyle/>
                    <a:p>
                      <a:pPr marL="0" marR="0" algn="ctr">
                        <a:lnSpc>
                          <a:spcPct val="115000"/>
                        </a:lnSpc>
                        <a:spcAft>
                          <a:spcPts val="800"/>
                        </a:spcAft>
                        <a:buNone/>
                      </a:pPr>
                      <a:r>
                        <a:rPr lang="en-US" sz="1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2010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chemeClr val="bg1">
                        <a:lumMod val="85000"/>
                      </a:schemeClr>
                    </a:solidFill>
                  </a:tcPr>
                </a:tc>
                <a:tc>
                  <a:txBody>
                    <a:bodyPr/>
                    <a:lstStyle/>
                    <a:p>
                      <a:pPr marL="0" marR="0" algn="ctr">
                        <a:lnSpc>
                          <a:spcPct val="115000"/>
                        </a:lnSpc>
                        <a:spcAft>
                          <a:spcPts val="800"/>
                        </a:spcAft>
                        <a:buNone/>
                      </a:pPr>
                      <a:r>
                        <a:rPr lang="en-US" sz="1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chemeClr val="bg1">
                        <a:lumMod val="95000"/>
                      </a:schemeClr>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rgbClr val="F2F2F2"/>
                    </a:solidFill>
                  </a:tcPr>
                </a:tc>
                <a:tc>
                  <a:txBody>
                    <a:bodyPr/>
                    <a:lstStyle/>
                    <a:p>
                      <a:pPr marL="0" marR="0" algn="ctr">
                        <a:lnSpc>
                          <a:spcPct val="115000"/>
                        </a:lnSpc>
                        <a:spcAft>
                          <a:spcPts val="800"/>
                        </a:spcAft>
                        <a:buNone/>
                      </a:pPr>
                      <a:r>
                        <a:rPr lang="en-US" sz="1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Change, 2010 to 2020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chemeClr val="tx2">
                        <a:lumMod val="10000"/>
                        <a:lumOff val="90000"/>
                      </a:schemeClr>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Change, 2010 to 2020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chemeClr val="tx2">
                        <a:lumMod val="10000"/>
                        <a:lumOff val="90000"/>
                      </a:schemeClr>
                    </a:solidFill>
                  </a:tcPr>
                </a:tc>
                <a:tc>
                  <a:txBody>
                    <a:bodyPr/>
                    <a:lstStyle/>
                    <a:p>
                      <a:pPr marL="0" marR="0" algn="ctr">
                        <a:lnSpc>
                          <a:spcPct val="115000"/>
                        </a:lnSpc>
                        <a:spcAft>
                          <a:spcPts val="800"/>
                        </a:spcAft>
                        <a:buNone/>
                      </a:pPr>
                      <a:r>
                        <a:rPr lang="en-US" sz="1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Change, 2010 to 2020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a:noFill/>
                    </a:lnB>
                    <a:solidFill>
                      <a:schemeClr val="tx2">
                        <a:lumMod val="25000"/>
                        <a:lumOff val="75000"/>
                      </a:schemeClr>
                    </a:solidFill>
                  </a:tcPr>
                </a:tc>
                <a:extLst>
                  <a:ext uri="{0D108BD9-81ED-4DB2-BD59-A6C34878D82A}">
                    <a16:rowId xmlns:a16="http://schemas.microsoft.com/office/drawing/2014/main" val="2341259002"/>
                  </a:ext>
                </a:extLst>
              </a:tr>
              <a:tr h="537241">
                <a:tc>
                  <a:txBody>
                    <a:bodyPr/>
                    <a:lstStyle/>
                    <a:p>
                      <a:pPr>
                        <a:lnSpc>
                          <a:spcPct val="115000"/>
                        </a:lnSpc>
                        <a:buNone/>
                      </a:pPr>
                      <a:endParaRPr lang="en-US" sz="1200" kern="100">
                        <a:effectLst/>
                        <a:latin typeface="Aptos" panose="020B000402020202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Number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Percent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Number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Percent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Number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Percent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Pctg. Pt.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63797908"/>
                  </a:ext>
                </a:extLst>
              </a:tr>
              <a:tr h="537241">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Total population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27,623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29,083</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1,460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5.30%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739936244"/>
                  </a:ext>
                </a:extLst>
              </a:tr>
              <a:tr h="289854">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Hispanic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3,669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13.30%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4,221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552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15.00%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690032231"/>
                  </a:ext>
                </a:extLst>
              </a:tr>
              <a:tr h="289854">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White non-Hispanic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21,665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78.40%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19,149</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65.80%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-2,516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-11.60%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-12.6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137113151"/>
                  </a:ext>
                </a:extLst>
              </a:tr>
              <a:tr h="289854">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Black non-Hispanic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307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1.10%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432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125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40.70%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0.4</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365416165"/>
                  </a:ext>
                </a:extLst>
              </a:tr>
              <a:tr h="289854">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Asian non-Hispanic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1,615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5.80%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4,507</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2,892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179.10%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9.7</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122240472"/>
                  </a:ext>
                </a:extLst>
              </a:tr>
              <a:tr h="585328">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Some other race non-Hispanic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84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0.30%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0.90%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166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197.60%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0.6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696360075"/>
                  </a:ext>
                </a:extLst>
              </a:tr>
              <a:tr h="585328">
                <a:tc>
                  <a: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Non-Hispanic of two or more races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283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524</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marL="0" marR="0" algn="ctr">
                        <a:lnSpc>
                          <a:spcPct val="115000"/>
                        </a:lnSpc>
                        <a:spcAft>
                          <a:spcPts val="800"/>
                        </a:spcAft>
                        <a:buNone/>
                      </a:pPr>
                      <a:r>
                        <a:rPr lang="en-US" sz="11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1.80%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241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85.20%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10000"/>
                        <a:lumOff val="90000"/>
                      </a:schemeClr>
                    </a:solidFill>
                  </a:tcPr>
                </a:tc>
                <a:tc>
                  <a:txBody>
                    <a:bodyPr/>
                    <a:lstStyle/>
                    <a:p>
                      <a:pPr marL="0" marR="0" algn="ctr">
                        <a:lnSpc>
                          <a:spcPct val="115000"/>
                        </a:lnSpc>
                        <a:spcAft>
                          <a:spcPts val="800"/>
                        </a:spcAft>
                        <a:buNone/>
                      </a:pPr>
                      <a:r>
                        <a:rPr lang="en-US"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0.8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tx2">
                        <a:lumMod val="25000"/>
                        <a:lumOff val="75000"/>
                      </a:schemeClr>
                    </a:solidFill>
                  </a:tcPr>
                </a:tc>
                <a:extLst>
                  <a:ext uri="{0D108BD9-81ED-4DB2-BD59-A6C34878D82A}">
                    <a16:rowId xmlns:a16="http://schemas.microsoft.com/office/drawing/2014/main" val="1882427784"/>
                  </a:ext>
                </a:extLst>
              </a:tr>
            </a:tbl>
          </a:graphicData>
        </a:graphic>
      </p:graphicFrame>
      <p:sp>
        <p:nvSpPr>
          <p:cNvPr id="27" name="Rectangle 26">
            <a:extLst>
              <a:ext uri="{FF2B5EF4-FFF2-40B4-BE49-F238E27FC236}">
                <a16:creationId xmlns:a16="http://schemas.microsoft.com/office/drawing/2014/main" id="{12C9028D-DAA3-E00C-E5AA-8866633FD890}"/>
              </a:ext>
            </a:extLst>
          </p:cNvPr>
          <p:cNvSpPr/>
          <p:nvPr/>
        </p:nvSpPr>
        <p:spPr>
          <a:xfrm>
            <a:off x="9331036" y="4478482"/>
            <a:ext cx="1039092" cy="311727"/>
          </a:xfrm>
          <a:prstGeom prst="rect">
            <a:avLst/>
          </a:prstGeom>
          <a:solidFill>
            <a:srgbClr val="FFFF00">
              <a:alpha val="3259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C710D5C-E071-94B4-6F32-7B0041E05046}"/>
              </a:ext>
            </a:extLst>
          </p:cNvPr>
          <p:cNvSpPr/>
          <p:nvPr/>
        </p:nvSpPr>
        <p:spPr>
          <a:xfrm>
            <a:off x="9331035" y="5049975"/>
            <a:ext cx="1039092" cy="311727"/>
          </a:xfrm>
          <a:prstGeom prst="rect">
            <a:avLst/>
          </a:prstGeom>
          <a:solidFill>
            <a:srgbClr val="FFFF00">
              <a:alpha val="3259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6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8"/>
                                        </p:tgtEl>
                                        <p:attrNameLst>
                                          <p:attrName>fillcolor</p:attrName>
                                        </p:attrNameLst>
                                      </p:cBhvr>
                                      <p:to>
                                        <a:schemeClr val="accent2"/>
                                      </p:to>
                                    </p:animClr>
                                    <p:set>
                                      <p:cBhvr>
                                        <p:cTn id="11" dur="2000" fill="hold"/>
                                        <p:tgtEl>
                                          <p:spTgt spid="28"/>
                                        </p:tgtEl>
                                        <p:attrNameLst>
                                          <p:attrName>fill.type</p:attrName>
                                        </p:attrNameLst>
                                      </p:cBhvr>
                                      <p:to>
                                        <p:strVal val="solid"/>
                                      </p:to>
                                    </p:set>
                                    <p:set>
                                      <p:cBhvr>
                                        <p:cTn id="12"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742EE5-E76E-CC7C-4AD2-18E6BCC1276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7CBDED-1D06-36DA-E60E-98EF581C0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52E8C0-7238-3560-5AB9-CCE2CFE75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974A1F-7AC5-340B-C52B-175080B3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866FE7-243A-F982-6604-BC874FA5B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97B1E9-1835-C4FA-9151-3EB43A267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B1DF1-0A8D-4195-2AEA-01309E7B6F9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Results – Demographic Change using the ACS</a:t>
            </a:r>
          </a:p>
        </p:txBody>
      </p:sp>
      <p:graphicFrame>
        <p:nvGraphicFramePr>
          <p:cNvPr id="4" name="Chart 3">
            <a:extLst>
              <a:ext uri="{FF2B5EF4-FFF2-40B4-BE49-F238E27FC236}">
                <a16:creationId xmlns:a16="http://schemas.microsoft.com/office/drawing/2014/main" id="{10C117C8-CE22-3A92-9A58-782065A07CEA}"/>
              </a:ext>
            </a:extLst>
          </p:cNvPr>
          <p:cNvGraphicFramePr>
            <a:graphicFrameLocks/>
          </p:cNvGraphicFramePr>
          <p:nvPr/>
        </p:nvGraphicFramePr>
        <p:xfrm>
          <a:off x="362527" y="2348345"/>
          <a:ext cx="5227782" cy="35341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3A7B0E35-9C06-2C80-42E1-340938263C2E}"/>
              </a:ext>
            </a:extLst>
          </p:cNvPr>
          <p:cNvGraphicFramePr>
            <a:graphicFrameLocks/>
          </p:cNvGraphicFramePr>
          <p:nvPr/>
        </p:nvGraphicFramePr>
        <p:xfrm>
          <a:off x="5902037" y="2348345"/>
          <a:ext cx="5479814" cy="3534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1321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ECD250-8BA6-FE09-D1A0-68A7967272E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5F46BC-7E9F-E267-AB9C-6A3E66D95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0C77D1-87A5-15E7-B4D6-ECEF77C6F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B3AC22-6A7B-9667-BB57-53F1FE3AB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288948-0C48-7EB4-9D1A-925791197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29343A-8888-FDAA-6CE0-432D53690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E4262-CF5F-0B4D-AA4F-6240913C303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Results – Demographic Change using the ACS</a:t>
            </a:r>
          </a:p>
        </p:txBody>
      </p:sp>
      <p:graphicFrame>
        <p:nvGraphicFramePr>
          <p:cNvPr id="3" name="Chart 2">
            <a:extLst>
              <a:ext uri="{FF2B5EF4-FFF2-40B4-BE49-F238E27FC236}">
                <a16:creationId xmlns:a16="http://schemas.microsoft.com/office/drawing/2014/main" id="{8E085A48-D963-7836-B345-F10E903645F7}"/>
              </a:ext>
            </a:extLst>
          </p:cNvPr>
          <p:cNvGraphicFramePr>
            <a:graphicFrameLocks/>
          </p:cNvGraphicFramePr>
          <p:nvPr>
            <p:extLst>
              <p:ext uri="{D42A27DB-BD31-4B8C-83A1-F6EECF244321}">
                <p14:modId xmlns:p14="http://schemas.microsoft.com/office/powerpoint/2010/main" val="122884807"/>
              </p:ext>
            </p:extLst>
          </p:nvPr>
        </p:nvGraphicFramePr>
        <p:xfrm>
          <a:off x="368734" y="2428833"/>
          <a:ext cx="5616523" cy="32517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1F9E13B-8192-772F-79C6-DB461401BEAF}"/>
              </a:ext>
            </a:extLst>
          </p:cNvPr>
          <p:cNvGraphicFramePr>
            <a:graphicFrameLocks/>
          </p:cNvGraphicFramePr>
          <p:nvPr>
            <p:extLst>
              <p:ext uri="{D42A27DB-BD31-4B8C-83A1-F6EECF244321}">
                <p14:modId xmlns:p14="http://schemas.microsoft.com/office/powerpoint/2010/main" val="4096576616"/>
              </p:ext>
            </p:extLst>
          </p:nvPr>
        </p:nvGraphicFramePr>
        <p:xfrm>
          <a:off x="6095998" y="2428833"/>
          <a:ext cx="5616523" cy="32517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4D8614-BDF6-B73D-F120-4919402FDEE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E3CE0-B430-EC86-12CA-C991B5320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B48D86-2FF6-EF05-EBFF-660C96FDF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75AAF9-8520-9CCA-8023-D3447018E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ABEA9B-C8DE-793E-D663-6CFFD2C1E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678C4D1-3067-C5D0-3B17-1AC195E60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90EA4-FAEA-9D8D-521B-9CE8ED646A4A}"/>
              </a:ext>
            </a:extLst>
          </p:cNvPr>
          <p:cNvSpPr>
            <a:spLocks noGrp="1"/>
          </p:cNvSpPr>
          <p:nvPr>
            <p:ph type="title"/>
          </p:nvPr>
        </p:nvSpPr>
        <p:spPr>
          <a:xfrm>
            <a:off x="1371599" y="294538"/>
            <a:ext cx="9895951" cy="1033669"/>
          </a:xfrm>
        </p:spPr>
        <p:txBody>
          <a:bodyPr>
            <a:noAutofit/>
          </a:bodyPr>
          <a:lstStyle/>
          <a:p>
            <a:r>
              <a:rPr lang="en-US" sz="3200" dirty="0">
                <a:solidFill>
                  <a:srgbClr val="FFFFFF"/>
                </a:solidFill>
              </a:rPr>
              <a:t>Results – </a:t>
            </a:r>
            <a:r>
              <a:rPr lang="en-US" sz="3200" dirty="0" err="1">
                <a:solidFill>
                  <a:srgbClr val="FFFFFF"/>
                </a:solidFill>
              </a:rPr>
              <a:t>Bluebelt</a:t>
            </a:r>
            <a:r>
              <a:rPr lang="en-US" sz="3200" dirty="0">
                <a:solidFill>
                  <a:srgbClr val="FFFFFF"/>
                </a:solidFill>
              </a:rPr>
              <a:t> FSHRI from New York City’s Flood Vulnerability Index  Comparison with Recreated Data</a:t>
            </a:r>
          </a:p>
        </p:txBody>
      </p:sp>
      <p:pic>
        <p:nvPicPr>
          <p:cNvPr id="6" name="Content Placeholder 16">
            <a:extLst>
              <a:ext uri="{FF2B5EF4-FFF2-40B4-BE49-F238E27FC236}">
                <a16:creationId xmlns:a16="http://schemas.microsoft.com/office/drawing/2014/main" id="{08B7D678-7765-05BA-8DDF-AD62CA66C208}"/>
              </a:ext>
            </a:extLst>
          </p:cNvPr>
          <p:cNvPicPr>
            <a:picLocks noChangeAspect="1"/>
          </p:cNvPicPr>
          <p:nvPr/>
        </p:nvPicPr>
        <p:blipFill>
          <a:blip r:embed="rId2">
            <a:extLst>
              <a:ext uri="{28A0092B-C50C-407E-A947-70E740481C1C}">
                <a14:useLocalDpi xmlns:a14="http://schemas.microsoft.com/office/drawing/2010/main" val="0"/>
              </a:ext>
            </a:extLst>
          </a:blip>
          <a:srcRect l="37682"/>
          <a:stretch>
            <a:fillRect/>
          </a:stretch>
        </p:blipFill>
        <p:spPr>
          <a:xfrm>
            <a:off x="7378355" y="1885279"/>
            <a:ext cx="3970649" cy="4288917"/>
          </a:xfrm>
          <a:prstGeom prst="rect">
            <a:avLst/>
          </a:prstGeom>
        </p:spPr>
      </p:pic>
      <p:pic>
        <p:nvPicPr>
          <p:cNvPr id="7" name="Content Placeholder 13">
            <a:extLst>
              <a:ext uri="{FF2B5EF4-FFF2-40B4-BE49-F238E27FC236}">
                <a16:creationId xmlns:a16="http://schemas.microsoft.com/office/drawing/2014/main" id="{CB1060F1-1F78-B996-DCAE-432EFE012CB0}"/>
              </a:ext>
            </a:extLst>
          </p:cNvPr>
          <p:cNvPicPr>
            <a:picLocks noChangeAspect="1"/>
          </p:cNvPicPr>
          <p:nvPr/>
        </p:nvPicPr>
        <p:blipFill>
          <a:blip r:embed="rId3">
            <a:extLst>
              <a:ext uri="{28A0092B-C50C-407E-A947-70E740481C1C}">
                <a14:useLocalDpi xmlns:a14="http://schemas.microsoft.com/office/drawing/2010/main" val="0"/>
              </a:ext>
            </a:extLst>
          </a:blip>
          <a:srcRect l="37376"/>
          <a:stretch>
            <a:fillRect/>
          </a:stretch>
        </p:blipFill>
        <p:spPr>
          <a:xfrm>
            <a:off x="303304" y="1948184"/>
            <a:ext cx="4149651" cy="4238684"/>
          </a:xfrm>
          <a:prstGeom prst="rect">
            <a:avLst/>
          </a:prstGeom>
        </p:spPr>
      </p:pic>
      <p:sp>
        <p:nvSpPr>
          <p:cNvPr id="12" name="TextBox 11">
            <a:extLst>
              <a:ext uri="{FF2B5EF4-FFF2-40B4-BE49-F238E27FC236}">
                <a16:creationId xmlns:a16="http://schemas.microsoft.com/office/drawing/2014/main" id="{98701A8D-3EE7-1AB5-D3CB-739D0A0B5E7E}"/>
              </a:ext>
            </a:extLst>
          </p:cNvPr>
          <p:cNvSpPr txBox="1"/>
          <p:nvPr/>
        </p:nvSpPr>
        <p:spPr>
          <a:xfrm>
            <a:off x="1737878" y="6337768"/>
            <a:ext cx="1280501" cy="369332"/>
          </a:xfrm>
          <a:prstGeom prst="rect">
            <a:avLst/>
          </a:prstGeom>
          <a:noFill/>
        </p:spPr>
        <p:txBody>
          <a:bodyPr wrap="square" rtlCol="0">
            <a:spAutoFit/>
          </a:bodyPr>
          <a:lstStyle/>
          <a:p>
            <a:r>
              <a:rPr lang="en-US" b="1" dirty="0"/>
              <a:t>Published</a:t>
            </a:r>
          </a:p>
        </p:txBody>
      </p:sp>
      <p:sp>
        <p:nvSpPr>
          <p:cNvPr id="14" name="TextBox 13">
            <a:extLst>
              <a:ext uri="{FF2B5EF4-FFF2-40B4-BE49-F238E27FC236}">
                <a16:creationId xmlns:a16="http://schemas.microsoft.com/office/drawing/2014/main" id="{545243B6-0C58-9170-2556-10D657CBF2F7}"/>
              </a:ext>
            </a:extLst>
          </p:cNvPr>
          <p:cNvSpPr txBox="1"/>
          <p:nvPr/>
        </p:nvSpPr>
        <p:spPr>
          <a:xfrm>
            <a:off x="8491907" y="6277377"/>
            <a:ext cx="1743543" cy="369332"/>
          </a:xfrm>
          <a:prstGeom prst="rect">
            <a:avLst/>
          </a:prstGeom>
          <a:noFill/>
        </p:spPr>
        <p:txBody>
          <a:bodyPr wrap="square" rtlCol="0">
            <a:spAutoFit/>
          </a:bodyPr>
          <a:lstStyle/>
          <a:p>
            <a:pPr algn="ctr"/>
            <a:r>
              <a:rPr lang="en-US" b="1" dirty="0"/>
              <a:t>Calculated</a:t>
            </a:r>
          </a:p>
        </p:txBody>
      </p:sp>
      <p:pic>
        <p:nvPicPr>
          <p:cNvPr id="21" name="Content Placeholder 16">
            <a:extLst>
              <a:ext uri="{FF2B5EF4-FFF2-40B4-BE49-F238E27FC236}">
                <a16:creationId xmlns:a16="http://schemas.microsoft.com/office/drawing/2014/main" id="{45E01100-67B4-F993-4B77-327AD4E590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6535" r="62469"/>
          <a:stretch>
            <a:fillRect/>
          </a:stretch>
        </p:blipFill>
        <p:spPr>
          <a:xfrm>
            <a:off x="4703663" y="4302241"/>
            <a:ext cx="2423984" cy="1891319"/>
          </a:xfrm>
        </p:spPr>
      </p:pic>
      <p:sp>
        <p:nvSpPr>
          <p:cNvPr id="23" name="Rectangle 22">
            <a:extLst>
              <a:ext uri="{FF2B5EF4-FFF2-40B4-BE49-F238E27FC236}">
                <a16:creationId xmlns:a16="http://schemas.microsoft.com/office/drawing/2014/main" id="{17FC9546-84A7-D399-9CB1-EAA2D9A2EA93}"/>
              </a:ext>
            </a:extLst>
          </p:cNvPr>
          <p:cNvSpPr/>
          <p:nvPr/>
        </p:nvSpPr>
        <p:spPr>
          <a:xfrm rot="18512428">
            <a:off x="10047943" y="3772756"/>
            <a:ext cx="619457" cy="58954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C0DDE-DD48-8823-1DF7-75328622EFAC}"/>
              </a:ext>
            </a:extLst>
          </p:cNvPr>
          <p:cNvSpPr/>
          <p:nvPr/>
        </p:nvSpPr>
        <p:spPr>
          <a:xfrm rot="18512428">
            <a:off x="3094051" y="3912040"/>
            <a:ext cx="619457" cy="58954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2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D4E5EE-1C25-2EAC-9799-D1C87837C79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E57B724-0900-76F9-8E21-01FE1B9BD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3444FD-CDB6-5B04-19EE-8527F7DDE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F393B0-D00D-AC3B-95C5-48952AF1D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E08AB8-01AB-C957-AEC4-B2B7C8521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59E5C1-7743-1C5A-7B7B-18EEB864C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B4ED71-9369-5722-6F8C-87C9977FD7AD}"/>
              </a:ext>
            </a:extLst>
          </p:cNvPr>
          <p:cNvSpPr>
            <a:spLocks noGrp="1"/>
          </p:cNvSpPr>
          <p:nvPr>
            <p:ph type="title"/>
          </p:nvPr>
        </p:nvSpPr>
        <p:spPr>
          <a:xfrm>
            <a:off x="1371599" y="294538"/>
            <a:ext cx="9895951" cy="1033669"/>
          </a:xfrm>
        </p:spPr>
        <p:txBody>
          <a:bodyPr>
            <a:noAutofit/>
          </a:bodyPr>
          <a:lstStyle/>
          <a:p>
            <a:r>
              <a:rPr lang="en-US" sz="3200" dirty="0">
                <a:solidFill>
                  <a:srgbClr val="FFFFFF"/>
                </a:solidFill>
              </a:rPr>
              <a:t>Results: Recreating the FSHRI</a:t>
            </a:r>
          </a:p>
        </p:txBody>
      </p:sp>
      <p:sp>
        <p:nvSpPr>
          <p:cNvPr id="14" name="TextBox 13">
            <a:extLst>
              <a:ext uri="{FF2B5EF4-FFF2-40B4-BE49-F238E27FC236}">
                <a16:creationId xmlns:a16="http://schemas.microsoft.com/office/drawing/2014/main" id="{2CB3F372-828F-768A-2DD2-4CDA39E5CBE0}"/>
              </a:ext>
            </a:extLst>
          </p:cNvPr>
          <p:cNvSpPr txBox="1"/>
          <p:nvPr/>
        </p:nvSpPr>
        <p:spPr>
          <a:xfrm>
            <a:off x="567377" y="2234362"/>
            <a:ext cx="11057241"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team was unable to benchmark the calculated FSHRI to the NYC published FSHRI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 did show, however, that 56% of the tracts on Staten Island agreed and 34% of the tracts were within 1 category.  Essentially, 90% the tracts showed good agreement.</a:t>
            </a:r>
          </a:p>
          <a:p>
            <a:pPr marL="285750" indent="-28575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29611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C99F84-DA60-AE09-42D4-E60A821A3DA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349709-AF70-BE50-C06D-613D5F27E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328EA1-4BA1-64D4-E2B4-EC17BAF8D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ED13E1-F060-8045-7253-C72ADC6D5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680A53E-A60C-BE15-0FBE-50F72A3F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84CA5F-CEA8-8D0B-B67E-7586C404F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83593-40CC-2D26-0ECB-D94E8B9BFA8B}"/>
              </a:ext>
            </a:extLst>
          </p:cNvPr>
          <p:cNvSpPr>
            <a:spLocks noGrp="1"/>
          </p:cNvSpPr>
          <p:nvPr>
            <p:ph type="title"/>
          </p:nvPr>
        </p:nvSpPr>
        <p:spPr>
          <a:xfrm>
            <a:off x="1371599" y="294538"/>
            <a:ext cx="9895951" cy="1033669"/>
          </a:xfrm>
        </p:spPr>
        <p:txBody>
          <a:bodyPr>
            <a:noAutofit/>
          </a:bodyPr>
          <a:lstStyle/>
          <a:p>
            <a:r>
              <a:rPr lang="en-US" sz="3200" dirty="0">
                <a:solidFill>
                  <a:srgbClr val="FFFFFF"/>
                </a:solidFill>
              </a:rPr>
              <a:t>Results: Change in the FSHRI</a:t>
            </a:r>
          </a:p>
        </p:txBody>
      </p:sp>
      <p:pic>
        <p:nvPicPr>
          <p:cNvPr id="3" name="Content Placeholder 6">
            <a:extLst>
              <a:ext uri="{FF2B5EF4-FFF2-40B4-BE49-F238E27FC236}">
                <a16:creationId xmlns:a16="http://schemas.microsoft.com/office/drawing/2014/main" id="{7B35F439-C1ED-5B61-D95E-D951F19649CD}"/>
              </a:ext>
            </a:extLst>
          </p:cNvPr>
          <p:cNvPicPr>
            <a:picLocks noChangeAspect="1"/>
          </p:cNvPicPr>
          <p:nvPr/>
        </p:nvPicPr>
        <p:blipFill>
          <a:blip r:embed="rId2"/>
          <a:stretch>
            <a:fillRect/>
          </a:stretch>
        </p:blipFill>
        <p:spPr>
          <a:xfrm>
            <a:off x="6172200" y="1998395"/>
            <a:ext cx="5181600" cy="4005797"/>
          </a:xfrm>
          <a:prstGeom prst="rect">
            <a:avLst/>
          </a:prstGeom>
        </p:spPr>
      </p:pic>
      <p:pic>
        <p:nvPicPr>
          <p:cNvPr id="4" name="Content Placeholder 11">
            <a:extLst>
              <a:ext uri="{FF2B5EF4-FFF2-40B4-BE49-F238E27FC236}">
                <a16:creationId xmlns:a16="http://schemas.microsoft.com/office/drawing/2014/main" id="{5DD37A52-970E-47DB-5230-0A240A2079A3}"/>
              </a:ext>
            </a:extLst>
          </p:cNvPr>
          <p:cNvPicPr>
            <a:picLocks noGrp="1" noChangeAspect="1"/>
          </p:cNvPicPr>
          <p:nvPr>
            <p:ph sz="half" idx="1"/>
          </p:nvPr>
        </p:nvPicPr>
        <p:blipFill>
          <a:blip r:embed="rId3"/>
          <a:stretch>
            <a:fillRect/>
          </a:stretch>
        </p:blipFill>
        <p:spPr>
          <a:xfrm>
            <a:off x="838200" y="1998395"/>
            <a:ext cx="5181600" cy="4005797"/>
          </a:xfrm>
          <a:prstGeom prst="rect">
            <a:avLst/>
          </a:prstGeom>
        </p:spPr>
      </p:pic>
      <p:sp>
        <p:nvSpPr>
          <p:cNvPr id="5" name="TextBox 4">
            <a:extLst>
              <a:ext uri="{FF2B5EF4-FFF2-40B4-BE49-F238E27FC236}">
                <a16:creationId xmlns:a16="http://schemas.microsoft.com/office/drawing/2014/main" id="{FD4F1672-6D8F-FEC7-2313-AA875F622628}"/>
              </a:ext>
            </a:extLst>
          </p:cNvPr>
          <p:cNvSpPr txBox="1"/>
          <p:nvPr/>
        </p:nvSpPr>
        <p:spPr>
          <a:xfrm>
            <a:off x="2701158" y="6127233"/>
            <a:ext cx="2081048" cy="369332"/>
          </a:xfrm>
          <a:prstGeom prst="rect">
            <a:avLst/>
          </a:prstGeom>
          <a:noFill/>
        </p:spPr>
        <p:txBody>
          <a:bodyPr wrap="square" rtlCol="0">
            <a:spAutoFit/>
          </a:bodyPr>
          <a:lstStyle/>
          <a:p>
            <a:pPr algn="ctr"/>
            <a:r>
              <a:rPr lang="en-US" dirty="0"/>
              <a:t>FSHRI 2010</a:t>
            </a:r>
          </a:p>
        </p:txBody>
      </p:sp>
      <p:sp>
        <p:nvSpPr>
          <p:cNvPr id="6" name="TextBox 5">
            <a:extLst>
              <a:ext uri="{FF2B5EF4-FFF2-40B4-BE49-F238E27FC236}">
                <a16:creationId xmlns:a16="http://schemas.microsoft.com/office/drawing/2014/main" id="{4B70C414-ED97-52AB-2E15-B0C0CFCC7644}"/>
              </a:ext>
            </a:extLst>
          </p:cNvPr>
          <p:cNvSpPr txBox="1"/>
          <p:nvPr/>
        </p:nvSpPr>
        <p:spPr>
          <a:xfrm>
            <a:off x="7593724" y="6123543"/>
            <a:ext cx="2081048" cy="369332"/>
          </a:xfrm>
          <a:prstGeom prst="rect">
            <a:avLst/>
          </a:prstGeom>
          <a:noFill/>
        </p:spPr>
        <p:txBody>
          <a:bodyPr wrap="square" rtlCol="0">
            <a:spAutoFit/>
          </a:bodyPr>
          <a:lstStyle/>
          <a:p>
            <a:pPr algn="ctr"/>
            <a:r>
              <a:rPr lang="en-US" dirty="0"/>
              <a:t>FSHRI 2020</a:t>
            </a:r>
          </a:p>
        </p:txBody>
      </p:sp>
      <p:sp>
        <p:nvSpPr>
          <p:cNvPr id="7" name="Rectangle 6">
            <a:extLst>
              <a:ext uri="{FF2B5EF4-FFF2-40B4-BE49-F238E27FC236}">
                <a16:creationId xmlns:a16="http://schemas.microsoft.com/office/drawing/2014/main" id="{7727D3A9-365F-1115-D48C-5167C726477F}"/>
              </a:ext>
            </a:extLst>
          </p:cNvPr>
          <p:cNvSpPr/>
          <p:nvPr/>
        </p:nvSpPr>
        <p:spPr>
          <a:xfrm rot="18512428">
            <a:off x="4171463" y="3560151"/>
            <a:ext cx="619457" cy="58954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7AAAEA-31BE-5330-3D8B-8D243C39A513}"/>
              </a:ext>
            </a:extLst>
          </p:cNvPr>
          <p:cNvSpPr/>
          <p:nvPr/>
        </p:nvSpPr>
        <p:spPr>
          <a:xfrm rot="18512428">
            <a:off x="9420378" y="3560151"/>
            <a:ext cx="619457" cy="58954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3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846C8-8A01-C712-AA01-9A8D56D21BE9}"/>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History &amp; Background</a:t>
            </a:r>
          </a:p>
        </p:txBody>
      </p:sp>
      <p:sp>
        <p:nvSpPr>
          <p:cNvPr id="3" name="Content Placeholder 2">
            <a:extLst>
              <a:ext uri="{FF2B5EF4-FFF2-40B4-BE49-F238E27FC236}">
                <a16:creationId xmlns:a16="http://schemas.microsoft.com/office/drawing/2014/main" id="{3F23E364-870F-225B-4E9E-AA3F6ACE3189}"/>
              </a:ext>
            </a:extLst>
          </p:cNvPr>
          <p:cNvSpPr>
            <a:spLocks noGrp="1"/>
          </p:cNvSpPr>
          <p:nvPr>
            <p:ph idx="1"/>
          </p:nvPr>
        </p:nvSpPr>
        <p:spPr>
          <a:xfrm>
            <a:off x="945222" y="1622745"/>
            <a:ext cx="10130320" cy="4716410"/>
          </a:xfrm>
        </p:spPr>
        <p:txBody>
          <a:bodyPr anchor="ctr">
            <a:normAutofit/>
          </a:bodyPr>
          <a:lstStyle/>
          <a:p>
            <a:r>
              <a:rPr lang="en-US" dirty="0"/>
              <a:t>Early Dutch Settlement in the 1600s.</a:t>
            </a:r>
          </a:p>
          <a:p>
            <a:r>
              <a:rPr lang="en-US" dirty="0"/>
              <a:t>Recreational Community 1900 - 1960</a:t>
            </a:r>
          </a:p>
          <a:p>
            <a:r>
              <a:rPr lang="en-US" dirty="0"/>
              <a:t>Residential Building Activities Increase 1970 - 2012</a:t>
            </a:r>
          </a:p>
          <a:p>
            <a:r>
              <a:rPr lang="en-US" dirty="0"/>
              <a:t>Bungalows Upgraded: 1990 - Present</a:t>
            </a:r>
          </a:p>
          <a:p>
            <a:r>
              <a:rPr lang="en-US" dirty="0"/>
              <a:t>Superstorm Sandy: October 29, 2012</a:t>
            </a:r>
          </a:p>
        </p:txBody>
      </p:sp>
    </p:spTree>
    <p:extLst>
      <p:ext uri="{BB962C8B-B14F-4D97-AF65-F5344CB8AC3E}">
        <p14:creationId xmlns:p14="http://schemas.microsoft.com/office/powerpoint/2010/main" val="1036156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83244D-962E-1A3F-81EA-F5F60097FCF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92C556-5863-CE47-1839-C4E1E4741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2B0750-DF34-FBEC-9241-AAEC6AE22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78439A-FA3B-6C5A-527A-247787E1C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230EB6-FFDE-45D0-7970-9AAB74CE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7E3982-0C6C-9A6C-B0D6-7F4DA861E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3A7B8-AE23-2683-DBCC-C73312DB596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Conclusions</a:t>
            </a:r>
          </a:p>
        </p:txBody>
      </p:sp>
      <p:sp>
        <p:nvSpPr>
          <p:cNvPr id="3" name="Content Placeholder 2">
            <a:extLst>
              <a:ext uri="{FF2B5EF4-FFF2-40B4-BE49-F238E27FC236}">
                <a16:creationId xmlns:a16="http://schemas.microsoft.com/office/drawing/2014/main" id="{9443D187-7BDB-A562-EE64-A3AE4568F36E}"/>
              </a:ext>
            </a:extLst>
          </p:cNvPr>
          <p:cNvSpPr>
            <a:spLocks noGrp="1"/>
          </p:cNvSpPr>
          <p:nvPr>
            <p:ph idx="1"/>
          </p:nvPr>
        </p:nvSpPr>
        <p:spPr>
          <a:xfrm>
            <a:off x="770562" y="2229493"/>
            <a:ext cx="10170956" cy="3513762"/>
          </a:xfrm>
        </p:spPr>
        <p:txBody>
          <a:bodyPr anchor="ctr">
            <a:normAutofit fontScale="92500" lnSpcReduction="20000"/>
          </a:bodyPr>
          <a:lstStyle/>
          <a:p>
            <a:r>
              <a:rPr lang="en-US" dirty="0"/>
              <a:t>Public data was useful in detecting demographic change matching the expected effects of mitigation programs, particularly regarding housing value and units.</a:t>
            </a:r>
          </a:p>
          <a:p>
            <a:r>
              <a:rPr lang="en-US" dirty="0"/>
              <a:t>Demographic change was found to occur in the New Creek mitigation area, however, the details of the effects of this change need to be studied separately, in a qualitative manner.</a:t>
            </a:r>
          </a:p>
          <a:p>
            <a:r>
              <a:rPr lang="en-US" dirty="0"/>
              <a:t>The FSHRI can show meaningful changes related to the introduction of climate mitigation strategies, however, its usefulness as public data is not yet clear. The lack of clarity on its calculation makes it hard to estimate its predictive value. The change in census tracts makes comparison less straightforward.</a:t>
            </a:r>
          </a:p>
          <a:p>
            <a:endParaRPr lang="en-US" sz="1600" dirty="0"/>
          </a:p>
          <a:p>
            <a:endParaRPr lang="en-US" sz="1600" dirty="0"/>
          </a:p>
        </p:txBody>
      </p:sp>
    </p:spTree>
    <p:extLst>
      <p:ext uri="{BB962C8B-B14F-4D97-AF65-F5344CB8AC3E}">
        <p14:creationId xmlns:p14="http://schemas.microsoft.com/office/powerpoint/2010/main" val="3322631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A73E75-BE5D-2A67-53D9-E59BCA02791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3A4770-444F-8540-699E-B0C7AE381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6B53AF-AF28-7116-00E4-566003F57C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6E2525-8C18-C59D-8D87-DB0C18564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BC36D4-71E1-727F-146A-387051CA0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7806E6-9A0C-2112-FC25-086C46B8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9660D-7167-1408-664D-ED77BB82966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Limitations &amp; Future Research Directions</a:t>
            </a:r>
          </a:p>
        </p:txBody>
      </p:sp>
      <p:sp>
        <p:nvSpPr>
          <p:cNvPr id="3" name="Content Placeholder 2">
            <a:extLst>
              <a:ext uri="{FF2B5EF4-FFF2-40B4-BE49-F238E27FC236}">
                <a16:creationId xmlns:a16="http://schemas.microsoft.com/office/drawing/2014/main" id="{97BDE1D6-2739-49FB-FE4C-8E76FCB54888}"/>
              </a:ext>
            </a:extLst>
          </p:cNvPr>
          <p:cNvSpPr>
            <a:spLocks noGrp="1"/>
          </p:cNvSpPr>
          <p:nvPr>
            <p:ph idx="1"/>
          </p:nvPr>
        </p:nvSpPr>
        <p:spPr>
          <a:xfrm>
            <a:off x="826703" y="2315539"/>
            <a:ext cx="10170956" cy="3513762"/>
          </a:xfrm>
        </p:spPr>
        <p:txBody>
          <a:bodyPr anchor="ctr">
            <a:normAutofit fontScale="92500" lnSpcReduction="10000"/>
          </a:bodyPr>
          <a:lstStyle/>
          <a:p>
            <a:r>
              <a:rPr lang="en-US" dirty="0"/>
              <a:t>Public data remains the best source of information to evaluate the impact of publicly funded climate mitigation. The production of the indices, however, can be murky.</a:t>
            </a:r>
          </a:p>
          <a:p>
            <a:r>
              <a:rPr lang="en-US" dirty="0"/>
              <a:t>Qualitative research (e.g. Solecki et al., 2017) is needed to understand the reasons why people select one mitigation program over other.</a:t>
            </a:r>
          </a:p>
          <a:p>
            <a:r>
              <a:rPr lang="en-US" dirty="0"/>
              <a:t>Attention to the duration of floods using existing sensors (</a:t>
            </a:r>
            <a:r>
              <a:rPr lang="en-US" dirty="0" err="1"/>
              <a:t>FloodNet</a:t>
            </a:r>
            <a:r>
              <a:rPr lang="en-US" dirty="0"/>
              <a:t>) might give further clues to quality of life variables relevant to both vulnerability and resilience in flood prone areas.</a:t>
            </a:r>
          </a:p>
          <a:p>
            <a:endParaRPr lang="en-US" sz="1600" dirty="0"/>
          </a:p>
          <a:p>
            <a:endParaRPr lang="en-US" sz="1600" dirty="0"/>
          </a:p>
        </p:txBody>
      </p:sp>
    </p:spTree>
    <p:extLst>
      <p:ext uri="{BB962C8B-B14F-4D97-AF65-F5344CB8AC3E}">
        <p14:creationId xmlns:p14="http://schemas.microsoft.com/office/powerpoint/2010/main" val="197480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FA8322-E07E-061F-2B66-7CCC8F7FF21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701D5E-9B77-8AA3-8B0D-1E6BF72E0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F5D28F-189D-E606-208C-9CEDD4C9F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661CB5-94EB-7CB6-36CF-CF209BD77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6FB039-1543-1AAA-54E5-2B20C6B4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685548-3AFC-AC4A-0369-0B3CAA33D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378F5-48C0-48D9-2864-A93438F26DE6}"/>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Super Storm Sandy – October 29, 2012</a:t>
            </a:r>
          </a:p>
        </p:txBody>
      </p:sp>
      <p:sp>
        <p:nvSpPr>
          <p:cNvPr id="3" name="Content Placeholder 2">
            <a:extLst>
              <a:ext uri="{FF2B5EF4-FFF2-40B4-BE49-F238E27FC236}">
                <a16:creationId xmlns:a16="http://schemas.microsoft.com/office/drawing/2014/main" id="{79F54678-F502-5B5A-8F7A-2FAFC7AF7603}"/>
              </a:ext>
            </a:extLst>
          </p:cNvPr>
          <p:cNvSpPr>
            <a:spLocks noGrp="1"/>
          </p:cNvSpPr>
          <p:nvPr>
            <p:ph idx="1"/>
          </p:nvPr>
        </p:nvSpPr>
        <p:spPr>
          <a:xfrm>
            <a:off x="1276865" y="2028567"/>
            <a:ext cx="8929816" cy="3663779"/>
          </a:xfrm>
        </p:spPr>
        <p:txBody>
          <a:bodyPr anchor="ctr">
            <a:normAutofit fontScale="92500" lnSpcReduction="10000"/>
          </a:bodyPr>
          <a:lstStyle/>
          <a:p>
            <a:r>
              <a:rPr lang="en-US" dirty="0"/>
              <a:t>Unusually large storm </a:t>
            </a:r>
          </a:p>
          <a:p>
            <a:r>
              <a:rPr lang="en-US" dirty="0"/>
              <a:t>Inundated Staten Island’s eastern and southern shorelines.</a:t>
            </a:r>
          </a:p>
          <a:p>
            <a:r>
              <a:rPr lang="en-US" dirty="0"/>
              <a:t>Modeling and observational data showed that low-lying coastal areas experienced extensive flooding</a:t>
            </a:r>
          </a:p>
          <a:p>
            <a:r>
              <a:rPr lang="en-US" dirty="0"/>
              <a:t>Roads, utilities, and other critical infrastructure had significant damage. </a:t>
            </a:r>
          </a:p>
          <a:p>
            <a:r>
              <a:rPr lang="en-US" dirty="0"/>
              <a:t>Topographic and coastal defenses influenced the extent of inundation and underscored the area’s vulnerability to extreme surge events (Kress et al., 2016).</a:t>
            </a:r>
          </a:p>
        </p:txBody>
      </p:sp>
    </p:spTree>
    <p:extLst>
      <p:ext uri="{BB962C8B-B14F-4D97-AF65-F5344CB8AC3E}">
        <p14:creationId xmlns:p14="http://schemas.microsoft.com/office/powerpoint/2010/main" val="190102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27BB3-0990-3067-D774-51856526107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Natural Climate Mitigation: </a:t>
            </a:r>
            <a:r>
              <a:rPr lang="en-US" sz="4000" dirty="0" err="1">
                <a:solidFill>
                  <a:srgbClr val="FFFFFF"/>
                </a:solidFill>
              </a:rPr>
              <a:t>Bluebelts</a:t>
            </a:r>
            <a:r>
              <a:rPr lang="en-US" sz="4000" dirty="0">
                <a:solidFill>
                  <a:srgbClr val="FFFFFF"/>
                </a:solidFill>
              </a:rPr>
              <a:t> </a:t>
            </a:r>
          </a:p>
        </p:txBody>
      </p:sp>
      <p:sp>
        <p:nvSpPr>
          <p:cNvPr id="3" name="Content Placeholder 2">
            <a:extLst>
              <a:ext uri="{FF2B5EF4-FFF2-40B4-BE49-F238E27FC236}">
                <a16:creationId xmlns:a16="http://schemas.microsoft.com/office/drawing/2014/main" id="{A708D48B-D977-23CE-B1F7-7F7443F112E5}"/>
              </a:ext>
            </a:extLst>
          </p:cNvPr>
          <p:cNvSpPr>
            <a:spLocks noGrp="1"/>
          </p:cNvSpPr>
          <p:nvPr>
            <p:ph idx="1"/>
          </p:nvPr>
        </p:nvSpPr>
        <p:spPr>
          <a:xfrm>
            <a:off x="1371599" y="2318197"/>
            <a:ext cx="9724031" cy="3683358"/>
          </a:xfrm>
        </p:spPr>
        <p:txBody>
          <a:bodyPr anchor="ctr">
            <a:normAutofit/>
          </a:bodyPr>
          <a:lstStyle/>
          <a:p>
            <a:r>
              <a:rPr lang="en-US" dirty="0" err="1"/>
              <a:t>Bluebelts</a:t>
            </a:r>
            <a:r>
              <a:rPr lang="en-US" dirty="0"/>
              <a:t> can absorb and slow excess water during storms, and trap pollutants, when linked to the storm sewer system.</a:t>
            </a:r>
          </a:p>
          <a:p>
            <a:r>
              <a:rPr lang="en-US" dirty="0"/>
              <a:t>Natural drainage features are typically wetlands and ponds. </a:t>
            </a:r>
          </a:p>
          <a:p>
            <a:r>
              <a:rPr lang="en-US" dirty="0"/>
              <a:t>By regulating water flow, they lower flood risk and help safeguard nearby homes. </a:t>
            </a:r>
          </a:p>
          <a:p>
            <a:r>
              <a:rPr lang="en-US" dirty="0"/>
              <a:t>The New York City Department of Environmental Protection touts </a:t>
            </a:r>
            <a:r>
              <a:rPr lang="en-US" dirty="0" err="1"/>
              <a:t>Bluebelts</a:t>
            </a:r>
            <a:r>
              <a:rPr lang="en-US" dirty="0"/>
              <a:t> as being more ecologically sound and to be relatively cost effective (Dalban, 2026; Garin et al., 2009).</a:t>
            </a:r>
          </a:p>
          <a:p>
            <a:endParaRPr lang="en-US" dirty="0"/>
          </a:p>
          <a:p>
            <a:endParaRPr lang="en-US" sz="2000" dirty="0"/>
          </a:p>
        </p:txBody>
      </p:sp>
    </p:spTree>
    <p:extLst>
      <p:ext uri="{BB962C8B-B14F-4D97-AF65-F5344CB8AC3E}">
        <p14:creationId xmlns:p14="http://schemas.microsoft.com/office/powerpoint/2010/main" val="145810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22A651-CAD9-B5A3-E4BE-A0043FAFBC8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67B0E3-BADE-B168-CD82-17D3A0749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3F2B0E-483F-7AF9-BEFF-0727BC3D2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DDAAC1-E710-42A1-22B0-C24A1BCBE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9E7441-1740-9404-DD28-6DB8D0092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FAD270-F5E1-EE2A-D99B-7456AC9BC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5F019-B507-FD1C-E7CB-9E79B5E8AB1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Natural Climate Mitigation: </a:t>
            </a:r>
            <a:r>
              <a:rPr lang="en-US" sz="4000" dirty="0" err="1">
                <a:solidFill>
                  <a:srgbClr val="FFFFFF"/>
                </a:solidFill>
              </a:rPr>
              <a:t>Bluebelts</a:t>
            </a:r>
            <a:r>
              <a:rPr lang="en-US" sz="4000" dirty="0">
                <a:solidFill>
                  <a:srgbClr val="FFFFFF"/>
                </a:solidFill>
              </a:rPr>
              <a:t> </a:t>
            </a:r>
          </a:p>
        </p:txBody>
      </p:sp>
      <p:sp>
        <p:nvSpPr>
          <p:cNvPr id="3" name="Content Placeholder 2">
            <a:extLst>
              <a:ext uri="{FF2B5EF4-FFF2-40B4-BE49-F238E27FC236}">
                <a16:creationId xmlns:a16="http://schemas.microsoft.com/office/drawing/2014/main" id="{783E3598-A6AA-C3C4-B61D-B2EF960286AC}"/>
              </a:ext>
            </a:extLst>
          </p:cNvPr>
          <p:cNvSpPr>
            <a:spLocks noGrp="1"/>
          </p:cNvSpPr>
          <p:nvPr>
            <p:ph idx="1"/>
          </p:nvPr>
        </p:nvSpPr>
        <p:spPr>
          <a:xfrm>
            <a:off x="4282470" y="1784717"/>
            <a:ext cx="3213203" cy="474058"/>
          </a:xfrm>
        </p:spPr>
        <p:txBody>
          <a:bodyPr anchor="ctr">
            <a:normAutofit/>
          </a:bodyPr>
          <a:lstStyle/>
          <a:p>
            <a:pPr marL="0" indent="0">
              <a:buNone/>
            </a:pPr>
            <a:r>
              <a:rPr lang="en-US" sz="2000" dirty="0"/>
              <a:t>West Branch of New Creek</a:t>
            </a:r>
          </a:p>
        </p:txBody>
      </p:sp>
      <p:pic>
        <p:nvPicPr>
          <p:cNvPr id="4" name="Content Placeholder 4">
            <a:extLst>
              <a:ext uri="{FF2B5EF4-FFF2-40B4-BE49-F238E27FC236}">
                <a16:creationId xmlns:a16="http://schemas.microsoft.com/office/drawing/2014/main" id="{ED130BF2-832B-E2ED-9BF2-220513CD2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88" y="2853112"/>
            <a:ext cx="5441110" cy="3311383"/>
          </a:xfrm>
          <a:prstGeom prst="rect">
            <a:avLst/>
          </a:prstGeom>
        </p:spPr>
      </p:pic>
      <p:sp>
        <p:nvSpPr>
          <p:cNvPr id="5" name="TextBox 4">
            <a:extLst>
              <a:ext uri="{FF2B5EF4-FFF2-40B4-BE49-F238E27FC236}">
                <a16:creationId xmlns:a16="http://schemas.microsoft.com/office/drawing/2014/main" id="{D3FFBABF-37E9-8746-80DD-DC098364ABF4}"/>
              </a:ext>
            </a:extLst>
          </p:cNvPr>
          <p:cNvSpPr txBox="1"/>
          <p:nvPr/>
        </p:nvSpPr>
        <p:spPr>
          <a:xfrm>
            <a:off x="734475" y="2258775"/>
            <a:ext cx="4802548" cy="400110"/>
          </a:xfrm>
          <a:prstGeom prst="rect">
            <a:avLst/>
          </a:prstGeom>
          <a:noFill/>
        </p:spPr>
        <p:txBody>
          <a:bodyPr wrap="square" rtlCol="0">
            <a:spAutoFit/>
          </a:bodyPr>
          <a:lstStyle/>
          <a:p>
            <a:pPr algn="ctr"/>
            <a:r>
              <a:rPr lang="en-US" sz="2000" b="1" dirty="0"/>
              <a:t>Before – 2012</a:t>
            </a:r>
          </a:p>
        </p:txBody>
      </p:sp>
      <p:sp>
        <p:nvSpPr>
          <p:cNvPr id="6" name="TextBox 5">
            <a:extLst>
              <a:ext uri="{FF2B5EF4-FFF2-40B4-BE49-F238E27FC236}">
                <a16:creationId xmlns:a16="http://schemas.microsoft.com/office/drawing/2014/main" id="{BA802386-5A85-C6EE-06BD-C292F5E6338F}"/>
              </a:ext>
            </a:extLst>
          </p:cNvPr>
          <p:cNvSpPr txBox="1"/>
          <p:nvPr/>
        </p:nvSpPr>
        <p:spPr>
          <a:xfrm>
            <a:off x="6105980" y="2300719"/>
            <a:ext cx="5216405" cy="400110"/>
          </a:xfrm>
          <a:prstGeom prst="rect">
            <a:avLst/>
          </a:prstGeom>
          <a:noFill/>
        </p:spPr>
        <p:txBody>
          <a:bodyPr wrap="square" rtlCol="0">
            <a:spAutoFit/>
          </a:bodyPr>
          <a:lstStyle/>
          <a:p>
            <a:pPr algn="ctr"/>
            <a:r>
              <a:rPr lang="en-US" sz="2000" b="1" dirty="0"/>
              <a:t>After - 2024</a:t>
            </a:r>
          </a:p>
        </p:txBody>
      </p:sp>
      <p:pic>
        <p:nvPicPr>
          <p:cNvPr id="7" name="Picture 6">
            <a:extLst>
              <a:ext uri="{FF2B5EF4-FFF2-40B4-BE49-F238E27FC236}">
                <a16:creationId xmlns:a16="http://schemas.microsoft.com/office/drawing/2014/main" id="{546B5272-76AC-E528-3D74-22C3153E8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2853112"/>
            <a:ext cx="5441112" cy="3311383"/>
          </a:xfrm>
          <a:prstGeom prst="rect">
            <a:avLst/>
          </a:prstGeom>
        </p:spPr>
      </p:pic>
    </p:spTree>
    <p:extLst>
      <p:ext uri="{BB962C8B-B14F-4D97-AF65-F5344CB8AC3E}">
        <p14:creationId xmlns:p14="http://schemas.microsoft.com/office/powerpoint/2010/main" val="4267197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627A28-F073-EBA4-162E-9CD59183B95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9EE0E8-E275-1E3E-8C85-000CEE877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2A2C6A-C3F4-1D11-18BC-5F2B7A54C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2315EF-0BB5-0817-A0AA-2480E7DC7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6C264C-760C-1602-8EF2-E1DB77D79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0CF5BC-36B9-D86A-0476-8BF92F405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2F36D-3E99-51BA-4C5F-18045A4E568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Climate Mitigation: “Build it Back Better”</a:t>
            </a:r>
          </a:p>
        </p:txBody>
      </p:sp>
      <p:sp>
        <p:nvSpPr>
          <p:cNvPr id="3" name="Content Placeholder 2">
            <a:extLst>
              <a:ext uri="{FF2B5EF4-FFF2-40B4-BE49-F238E27FC236}">
                <a16:creationId xmlns:a16="http://schemas.microsoft.com/office/drawing/2014/main" id="{498DB7F9-FAF3-B220-5DA3-EC28B2DADDE7}"/>
              </a:ext>
            </a:extLst>
          </p:cNvPr>
          <p:cNvSpPr>
            <a:spLocks noGrp="1"/>
          </p:cNvSpPr>
          <p:nvPr>
            <p:ph idx="1"/>
          </p:nvPr>
        </p:nvSpPr>
        <p:spPr>
          <a:xfrm>
            <a:off x="1371599" y="2227385"/>
            <a:ext cx="9724031" cy="3375586"/>
          </a:xfrm>
        </p:spPr>
        <p:txBody>
          <a:bodyPr anchor="ctr">
            <a:normAutofit lnSpcReduction="10000"/>
          </a:bodyPr>
          <a:lstStyle/>
          <a:p>
            <a:r>
              <a:rPr lang="en-US" sz="3200" dirty="0">
                <a:solidFill>
                  <a:prstClr val="black"/>
                </a:solidFill>
              </a:rPr>
              <a:t>Single Family Program (2012-2016) </a:t>
            </a:r>
          </a:p>
          <a:p>
            <a:r>
              <a:rPr lang="en-US" sz="3200" dirty="0">
                <a:solidFill>
                  <a:prstClr val="black"/>
                </a:solidFill>
              </a:rPr>
              <a:t>Helped owners of 1–4 unit homes damaged by Hurricane Sandy:</a:t>
            </a:r>
          </a:p>
          <a:p>
            <a:pPr lvl="1"/>
            <a:r>
              <a:rPr lang="en-US" dirty="0">
                <a:solidFill>
                  <a:prstClr val="black"/>
                </a:solidFill>
              </a:rPr>
              <a:t>Repair: Finish repairs on their home.</a:t>
            </a:r>
          </a:p>
          <a:p>
            <a:pPr lvl="1"/>
            <a:r>
              <a:rPr lang="en-US" dirty="0">
                <a:solidFill>
                  <a:prstClr val="black"/>
                </a:solidFill>
              </a:rPr>
              <a:t>Repair &amp; Raise: Fix and elevate their homes to meet flood rules.</a:t>
            </a:r>
          </a:p>
          <a:p>
            <a:pPr lvl="1"/>
            <a:r>
              <a:rPr lang="en-US" dirty="0">
                <a:solidFill>
                  <a:prstClr val="black"/>
                </a:solidFill>
              </a:rPr>
              <a:t>Rebuild: Replace a destroyed home with a new, safer one.</a:t>
            </a:r>
          </a:p>
          <a:p>
            <a:pPr lvl="1"/>
            <a:r>
              <a:rPr lang="en-US" dirty="0">
                <a:solidFill>
                  <a:prstClr val="black"/>
                </a:solidFill>
              </a:rPr>
              <a:t>Get Reimbursed: Be paid back for repairs already made.</a:t>
            </a:r>
          </a:p>
          <a:p>
            <a:pPr lvl="1"/>
            <a:r>
              <a:rPr lang="en-US" dirty="0">
                <a:solidFill>
                  <a:prstClr val="black"/>
                </a:solidFill>
              </a:rPr>
              <a:t>Sell to the City: Voluntarily sell your home if it needed major work.</a:t>
            </a:r>
            <a:endParaRPr lang="en-US" dirty="0"/>
          </a:p>
        </p:txBody>
      </p:sp>
    </p:spTree>
    <p:extLst>
      <p:ext uri="{BB962C8B-B14F-4D97-AF65-F5344CB8AC3E}">
        <p14:creationId xmlns:p14="http://schemas.microsoft.com/office/powerpoint/2010/main" val="414694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728DE2-CA27-2AE7-41AB-1846386DBA6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CED6211-6739-9BFF-E3D4-241EAFF47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4B711D-C134-1F10-AAEC-9532AAB88D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BE6B5F-B129-E13C-74BE-C054B5C1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02E32B-41F1-33F8-E0AF-F4FFA56EF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7A9558-85C3-4112-AE35-0FE09C995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0D217-B6E7-C82C-D782-2E77957511B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Climate Mitigation: “Build it Back Better” </a:t>
            </a:r>
          </a:p>
        </p:txBody>
      </p:sp>
      <p:pic>
        <p:nvPicPr>
          <p:cNvPr id="13" name="Content Placeholder 3">
            <a:extLst>
              <a:ext uri="{FF2B5EF4-FFF2-40B4-BE49-F238E27FC236}">
                <a16:creationId xmlns:a16="http://schemas.microsoft.com/office/drawing/2014/main" id="{C47F791F-8574-0263-B440-E7306A974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1042" y="2044700"/>
            <a:ext cx="7149916" cy="4351338"/>
          </a:xfrm>
          <a:prstGeom prst="rect">
            <a:avLst/>
          </a:prstGeom>
        </p:spPr>
      </p:pic>
      <p:sp>
        <p:nvSpPr>
          <p:cNvPr id="15" name="TextBox 14">
            <a:extLst>
              <a:ext uri="{FF2B5EF4-FFF2-40B4-BE49-F238E27FC236}">
                <a16:creationId xmlns:a16="http://schemas.microsoft.com/office/drawing/2014/main" id="{D51FA5EC-603B-75F4-B970-C6FB619C6DDA}"/>
              </a:ext>
            </a:extLst>
          </p:cNvPr>
          <p:cNvSpPr txBox="1"/>
          <p:nvPr/>
        </p:nvSpPr>
        <p:spPr>
          <a:xfrm>
            <a:off x="6657678" y="2136879"/>
            <a:ext cx="715020" cy="369332"/>
          </a:xfrm>
          <a:prstGeom prst="rect">
            <a:avLst/>
          </a:prstGeom>
          <a:solidFill>
            <a:schemeClr val="bg1"/>
          </a:solidFill>
        </p:spPr>
        <p:txBody>
          <a:bodyPr wrap="square" rtlCol="0">
            <a:spAutoFit/>
          </a:bodyPr>
          <a:lstStyle/>
          <a:p>
            <a:r>
              <a:rPr lang="en-US" dirty="0"/>
              <a:t>2021</a:t>
            </a:r>
          </a:p>
        </p:txBody>
      </p:sp>
      <p:sp>
        <p:nvSpPr>
          <p:cNvPr id="17" name="TextBox 16">
            <a:extLst>
              <a:ext uri="{FF2B5EF4-FFF2-40B4-BE49-F238E27FC236}">
                <a16:creationId xmlns:a16="http://schemas.microsoft.com/office/drawing/2014/main" id="{0D2BBFFB-7608-0505-1B11-3CB2FFC7E81C}"/>
              </a:ext>
            </a:extLst>
          </p:cNvPr>
          <p:cNvSpPr txBox="1"/>
          <p:nvPr/>
        </p:nvSpPr>
        <p:spPr>
          <a:xfrm>
            <a:off x="3211759" y="3059668"/>
            <a:ext cx="687898" cy="369332"/>
          </a:xfrm>
          <a:prstGeom prst="rect">
            <a:avLst/>
          </a:prstGeom>
          <a:solidFill>
            <a:schemeClr val="bg1"/>
          </a:solidFill>
        </p:spPr>
        <p:txBody>
          <a:bodyPr wrap="square" rtlCol="0">
            <a:spAutoFit/>
          </a:bodyPr>
          <a:lstStyle/>
          <a:p>
            <a:r>
              <a:rPr lang="en-US" dirty="0"/>
              <a:t>1901</a:t>
            </a:r>
          </a:p>
        </p:txBody>
      </p:sp>
      <p:sp>
        <p:nvSpPr>
          <p:cNvPr id="18" name="TextBox 17">
            <a:extLst>
              <a:ext uri="{FF2B5EF4-FFF2-40B4-BE49-F238E27FC236}">
                <a16:creationId xmlns:a16="http://schemas.microsoft.com/office/drawing/2014/main" id="{CACF0382-2978-0CB8-F885-23331180E9BA}"/>
              </a:ext>
            </a:extLst>
          </p:cNvPr>
          <p:cNvSpPr txBox="1"/>
          <p:nvPr/>
        </p:nvSpPr>
        <p:spPr>
          <a:xfrm>
            <a:off x="8521989" y="3867497"/>
            <a:ext cx="679509" cy="369332"/>
          </a:xfrm>
          <a:prstGeom prst="rect">
            <a:avLst/>
          </a:prstGeom>
          <a:solidFill>
            <a:schemeClr val="bg1"/>
          </a:solidFill>
        </p:spPr>
        <p:txBody>
          <a:bodyPr wrap="square" rtlCol="0">
            <a:spAutoFit/>
          </a:bodyPr>
          <a:lstStyle/>
          <a:p>
            <a:r>
              <a:rPr lang="en-US" dirty="0"/>
              <a:t>1925</a:t>
            </a:r>
          </a:p>
        </p:txBody>
      </p:sp>
    </p:spTree>
    <p:extLst>
      <p:ext uri="{BB962C8B-B14F-4D97-AF65-F5344CB8AC3E}">
        <p14:creationId xmlns:p14="http://schemas.microsoft.com/office/powerpoint/2010/main" val="1531301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CAAF02-5E16-BD55-5C66-B6B12296D3F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E36C13-C2A2-B5CE-5460-FC93E1D22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567C96-9AC0-BAF6-3E7C-816757C1A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7D2C29-D83B-C4BB-A25F-0DC60214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6C5D2F-76D4-43C8-E42B-D5CA83D99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4E1359F-01DE-70EA-3727-295FCE410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E7C81-1078-C278-9A82-D6900EF5DA3A}"/>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Climate Mitigation: Residence Resettlement Incentive</a:t>
            </a:r>
          </a:p>
        </p:txBody>
      </p:sp>
      <p:sp>
        <p:nvSpPr>
          <p:cNvPr id="6" name="TextBox 5">
            <a:extLst>
              <a:ext uri="{FF2B5EF4-FFF2-40B4-BE49-F238E27FC236}">
                <a16:creationId xmlns:a16="http://schemas.microsoft.com/office/drawing/2014/main" id="{C37977B0-A229-BB8D-655F-4AC393E9BE3B}"/>
              </a:ext>
            </a:extLst>
          </p:cNvPr>
          <p:cNvSpPr txBox="1"/>
          <p:nvPr/>
        </p:nvSpPr>
        <p:spPr>
          <a:xfrm>
            <a:off x="1249135" y="2016578"/>
            <a:ext cx="9478735"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Starting in Fall 2016, the program helped certain Hurricane Sandy–affected homeowners sell damaged homes and buy new ones in NYC instead of making repairs.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city purchased eligible homes at appraised value (minus prior federal aid), assisted with relocation, and ensured properties were safely redeveloped.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Incentives were limited to homeowners already in the construction pathway whose projects met cost-effectiveness criteria</a:t>
            </a:r>
          </a:p>
        </p:txBody>
      </p:sp>
    </p:spTree>
    <p:extLst>
      <p:ext uri="{BB962C8B-B14F-4D97-AF65-F5344CB8AC3E}">
        <p14:creationId xmlns:p14="http://schemas.microsoft.com/office/powerpoint/2010/main" val="240539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77DE4-672E-66BC-B15F-D448D2C49E57}"/>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Method</a:t>
            </a:r>
          </a:p>
        </p:txBody>
      </p:sp>
      <p:sp>
        <p:nvSpPr>
          <p:cNvPr id="3" name="Content Placeholder 2">
            <a:extLst>
              <a:ext uri="{FF2B5EF4-FFF2-40B4-BE49-F238E27FC236}">
                <a16:creationId xmlns:a16="http://schemas.microsoft.com/office/drawing/2014/main" id="{C122FF17-1AF9-2C57-C2EA-4F18123C1C58}"/>
              </a:ext>
            </a:extLst>
          </p:cNvPr>
          <p:cNvSpPr>
            <a:spLocks noGrp="1"/>
          </p:cNvSpPr>
          <p:nvPr>
            <p:ph idx="1"/>
          </p:nvPr>
        </p:nvSpPr>
        <p:spPr>
          <a:xfrm>
            <a:off x="783771" y="1891971"/>
            <a:ext cx="10311860" cy="4084286"/>
          </a:xfrm>
        </p:spPr>
        <p:txBody>
          <a:bodyPr anchor="ctr">
            <a:normAutofit fontScale="32500" lnSpcReduction="20000"/>
          </a:bodyPr>
          <a:lstStyle/>
          <a:p>
            <a:pPr marL="0" indent="0">
              <a:buNone/>
            </a:pPr>
            <a:r>
              <a:rPr lang="en-US" sz="7200" dirty="0"/>
              <a:t>Public data was used to answer the following questions:</a:t>
            </a:r>
          </a:p>
          <a:p>
            <a:pPr marL="0" indent="0">
              <a:buNone/>
            </a:pPr>
            <a:endParaRPr lang="en-US" sz="7200" dirty="0"/>
          </a:p>
          <a:p>
            <a:r>
              <a:rPr lang="en-US" sz="7200" dirty="0"/>
              <a:t>Focusing on the case of “New Creek”, can we use public data to detect changes in </a:t>
            </a:r>
            <a:r>
              <a:rPr lang="en-US" sz="7200" i="1" dirty="0"/>
              <a:t>human variables </a:t>
            </a:r>
            <a:r>
              <a:rPr lang="en-US" sz="7200" dirty="0"/>
              <a:t>in areas where climate mitigation has been developed?</a:t>
            </a:r>
          </a:p>
          <a:p>
            <a:endParaRPr lang="en-US" sz="7200" dirty="0"/>
          </a:p>
          <a:p>
            <a:r>
              <a:rPr lang="en-US" sz="7200" dirty="0"/>
              <a:t>What are relevant changes in census data, in the New Creek mitigation area, that can be helpful to understand the human impact of </a:t>
            </a:r>
            <a:r>
              <a:rPr lang="en-US" sz="7200" dirty="0" err="1"/>
              <a:t>Bluebelts</a:t>
            </a:r>
            <a:r>
              <a:rPr lang="en-US" sz="7200" dirty="0"/>
              <a:t> and other climate mitigation programs?</a:t>
            </a:r>
          </a:p>
          <a:p>
            <a:endParaRPr lang="en-US" sz="7200" dirty="0"/>
          </a:p>
          <a:p>
            <a:r>
              <a:rPr lang="en-US" sz="7200" dirty="0"/>
              <a:t>Can the Flood Susceptibility to Harm and Recovery Index (FSHRI) show meaningful changes related to the introduction of climate mitigation strategies?</a:t>
            </a:r>
          </a:p>
          <a:p>
            <a:endParaRPr lang="en-US" sz="1600" dirty="0"/>
          </a:p>
          <a:p>
            <a:endParaRPr lang="en-US" sz="1600" dirty="0"/>
          </a:p>
        </p:txBody>
      </p:sp>
    </p:spTree>
    <p:extLst>
      <p:ext uri="{BB962C8B-B14F-4D97-AF65-F5344CB8AC3E}">
        <p14:creationId xmlns:p14="http://schemas.microsoft.com/office/powerpoint/2010/main" val="2926404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6518</TotalTime>
  <Words>1343</Words>
  <Application>Microsoft Macintosh PowerPoint</Application>
  <PresentationFormat>Widescreen</PresentationFormat>
  <Paragraphs>214</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Symbol</vt:lpstr>
      <vt:lpstr>Office Theme</vt:lpstr>
      <vt:lpstr>Understanding Climate Mitigation Programs on Staten Island: Using Publicly Available Data and the Flood Susceptibility to Harm and Recovery Index (FSHRI) To Evaluate Effectiveness</vt:lpstr>
      <vt:lpstr>History &amp; Background</vt:lpstr>
      <vt:lpstr>Super Storm Sandy – October 29, 2012</vt:lpstr>
      <vt:lpstr>Natural Climate Mitigation: Bluebelts </vt:lpstr>
      <vt:lpstr>Natural Climate Mitigation: Bluebelts </vt:lpstr>
      <vt:lpstr>Climate Mitigation: “Build it Back Better”</vt:lpstr>
      <vt:lpstr>Climate Mitigation: “Build it Back Better” </vt:lpstr>
      <vt:lpstr>Climate Mitigation: Residence Resettlement Incentive</vt:lpstr>
      <vt:lpstr>Method</vt:lpstr>
      <vt:lpstr>The New Creek Mitigation Area</vt:lpstr>
      <vt:lpstr>Public Data – ACS &amp; Census Data</vt:lpstr>
      <vt:lpstr>Flood Susceptibility to Harm and Recovery Index (FSHRI)</vt:lpstr>
      <vt:lpstr>FSHRI Calculation &amp; Difficulties</vt:lpstr>
      <vt:lpstr>Results: Demographic Change using Census Data</vt:lpstr>
      <vt:lpstr>Results – Demographic Change using the ACS</vt:lpstr>
      <vt:lpstr>Results – Demographic Change using the ACS</vt:lpstr>
      <vt:lpstr>Results – Bluebelt FSHRI from New York City’s Flood Vulnerability Index  Comparison with Recreated Data</vt:lpstr>
      <vt:lpstr>Results: Recreating the FSHRI</vt:lpstr>
      <vt:lpstr>Results: Change in the FSHRI</vt:lpstr>
      <vt:lpstr>Conclusions</vt:lpstr>
      <vt:lpstr>Limitations &amp; Future Research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Valkiria Duran-Narucki</dc:creator>
  <cp:lastModifiedBy>Valkiria Duran-Narucki</cp:lastModifiedBy>
  <cp:revision>46</cp:revision>
  <dcterms:created xsi:type="dcterms:W3CDTF">2026-02-11T14:52:19Z</dcterms:created>
  <dcterms:modified xsi:type="dcterms:W3CDTF">2026-03-09T15:25:02Z</dcterms:modified>
</cp:coreProperties>
</file>