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0"/>
    <p:sldMasterId id="2147483841" r:id="rId41"/>
    <p:sldMasterId id="2147483853" r:id="rId42"/>
    <p:sldMasterId id="2147483887" r:id="rId43"/>
    <p:sldMasterId id="2147483933" r:id="rId44"/>
    <p:sldMasterId id="2147483949" r:id="rId45"/>
  </p:sldMasterIdLst>
  <p:notesMasterIdLst>
    <p:notesMasterId r:id="rId67"/>
  </p:notesMasterIdLst>
  <p:handoutMasterIdLst>
    <p:handoutMasterId r:id="rId68"/>
  </p:handoutMasterIdLst>
  <p:sldIdLst>
    <p:sldId id="1114" r:id="rId46"/>
    <p:sldId id="1124" r:id="rId47"/>
    <p:sldId id="1209" r:id="rId48"/>
    <p:sldId id="1234" r:id="rId49"/>
    <p:sldId id="1132" r:id="rId50"/>
    <p:sldId id="1190" r:id="rId51"/>
    <p:sldId id="1235" r:id="rId52"/>
    <p:sldId id="1152" r:id="rId53"/>
    <p:sldId id="1153" r:id="rId54"/>
    <p:sldId id="1192" r:id="rId55"/>
    <p:sldId id="1181" r:id="rId56"/>
    <p:sldId id="1116" r:id="rId57"/>
    <p:sldId id="1196" r:id="rId58"/>
    <p:sldId id="1219" r:id="rId59"/>
    <p:sldId id="1155" r:id="rId60"/>
    <p:sldId id="1156" r:id="rId61"/>
    <p:sldId id="1194" r:id="rId62"/>
    <p:sldId id="1195" r:id="rId63"/>
    <p:sldId id="1208" r:id="rId64"/>
    <p:sldId id="1201" r:id="rId65"/>
    <p:sldId id="1202" r:id="rId66"/>
  </p:sldIdLst>
  <p:sldSz cx="9144000" cy="5143500" type="screen16x9"/>
  <p:notesSz cx="9601200" cy="15087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2" algn="l" defTabSz="91437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3FF448-039A-0C36-66F7-FA752875093C}" name="Angarone, Nick [DEP]" initials="NA" userId="S::Nick.Angarone@dep.nj.gov::97415237-abe1-4ee8-9704-1cb8290b4b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2FF"/>
    <a:srgbClr val="4BACC6"/>
    <a:srgbClr val="B0C6E1"/>
    <a:srgbClr val="4CB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2" autoAdjust="0"/>
    <p:restoredTop sz="94056" autoAdjust="0"/>
  </p:normalViewPr>
  <p:slideViewPr>
    <p:cSldViewPr>
      <p:cViewPr varScale="1">
        <p:scale>
          <a:sx n="200" d="100"/>
          <a:sy n="200" d="100"/>
        </p:scale>
        <p:origin x="556" y="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Master" Target="slideMasters/slideMaster3.xml"/><Relationship Id="rId47" Type="http://schemas.openxmlformats.org/officeDocument/2006/relationships/slide" Target="slides/slide2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63" Type="http://schemas.openxmlformats.org/officeDocument/2006/relationships/slide" Target="slides/slide18.xml"/><Relationship Id="rId68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Master" Target="slideMasters/slideMaster1.xml"/><Relationship Id="rId45" Type="http://schemas.openxmlformats.org/officeDocument/2006/relationships/slideMaster" Target="slideMasters/slideMaster6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66" Type="http://schemas.openxmlformats.org/officeDocument/2006/relationships/slide" Target="slides/slide2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61" Type="http://schemas.openxmlformats.org/officeDocument/2006/relationships/slide" Target="slides/slide16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Master" Target="slideMasters/slideMaster5.xml"/><Relationship Id="rId52" Type="http://schemas.openxmlformats.org/officeDocument/2006/relationships/slide" Target="slides/slide7.xml"/><Relationship Id="rId60" Type="http://schemas.openxmlformats.org/officeDocument/2006/relationships/slide" Target="slides/slide15.xml"/><Relationship Id="rId65" Type="http://schemas.openxmlformats.org/officeDocument/2006/relationships/slide" Target="slides/slide20.xml"/><Relationship Id="rId73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Master" Target="slideMasters/slideMaster4.xml"/><Relationship Id="rId48" Type="http://schemas.openxmlformats.org/officeDocument/2006/relationships/slide" Target="slides/slide3.xml"/><Relationship Id="rId56" Type="http://schemas.openxmlformats.org/officeDocument/2006/relationships/slide" Target="slides/slide11.xml"/><Relationship Id="rId64" Type="http://schemas.openxmlformats.org/officeDocument/2006/relationships/slide" Target="slides/slide19.xml"/><Relationship Id="rId69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1.xml"/><Relationship Id="rId59" Type="http://schemas.openxmlformats.org/officeDocument/2006/relationships/slide" Target="slides/slide14.xml"/><Relationship Id="rId67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slideMaster" Target="slideMasters/slideMaster2.xml"/><Relationship Id="rId54" Type="http://schemas.openxmlformats.org/officeDocument/2006/relationships/slide" Target="slides/slide9.xml"/><Relationship Id="rId62" Type="http://schemas.openxmlformats.org/officeDocument/2006/relationships/slide" Target="slides/slide17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160806" cy="754380"/>
          </a:xfrm>
          <a:prstGeom prst="rect">
            <a:avLst/>
          </a:prstGeom>
        </p:spPr>
        <p:txBody>
          <a:bodyPr vert="horz" lIns="141047" tIns="70524" rIns="141047" bIns="70524" rtlCol="0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248" y="0"/>
            <a:ext cx="4160806" cy="754380"/>
          </a:xfrm>
          <a:prstGeom prst="rect">
            <a:avLst/>
          </a:prstGeom>
        </p:spPr>
        <p:txBody>
          <a:bodyPr vert="horz" lIns="141047" tIns="70524" rIns="141047" bIns="70524" rtlCol="0"/>
          <a:lstStyle>
            <a:lvl1pPr algn="r">
              <a:defRPr sz="1800"/>
            </a:lvl1pPr>
          </a:lstStyle>
          <a:p>
            <a:pPr>
              <a:defRPr/>
            </a:pPr>
            <a:fld id="{DDE60A4C-21A0-4E5F-A4C6-6FFAF9DF23A7}" type="datetimeFigureOut">
              <a:rPr lang="en-US"/>
              <a:pPr>
                <a:defRPr/>
              </a:pPr>
              <a:t>3/8/2026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14330673"/>
            <a:ext cx="4160806" cy="754380"/>
          </a:xfrm>
          <a:prstGeom prst="rect">
            <a:avLst/>
          </a:prstGeom>
        </p:spPr>
        <p:txBody>
          <a:bodyPr vert="horz" lIns="141047" tIns="70524" rIns="141047" bIns="70524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248" y="14330673"/>
            <a:ext cx="4160806" cy="754380"/>
          </a:xfrm>
          <a:prstGeom prst="rect">
            <a:avLst/>
          </a:prstGeom>
        </p:spPr>
        <p:txBody>
          <a:bodyPr vert="horz" lIns="141047" tIns="70524" rIns="141047" bIns="70524" rtlCol="0" anchor="b"/>
          <a:lstStyle>
            <a:lvl1pPr algn="r">
              <a:defRPr sz="1800"/>
            </a:lvl1pPr>
          </a:lstStyle>
          <a:p>
            <a:pPr>
              <a:defRPr/>
            </a:pPr>
            <a:fld id="{E7A0FCB1-189D-4D3E-BD8B-64DA10388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7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160806" cy="754380"/>
          </a:xfrm>
          <a:prstGeom prst="rect">
            <a:avLst/>
          </a:prstGeom>
        </p:spPr>
        <p:txBody>
          <a:bodyPr vert="horz" lIns="141047" tIns="70524" rIns="141047" bIns="70524" rtlCol="0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248" y="0"/>
            <a:ext cx="4160806" cy="754380"/>
          </a:xfrm>
          <a:prstGeom prst="rect">
            <a:avLst/>
          </a:prstGeom>
        </p:spPr>
        <p:txBody>
          <a:bodyPr vert="horz" lIns="141047" tIns="70524" rIns="141047" bIns="70524" rtlCol="0"/>
          <a:lstStyle>
            <a:lvl1pPr algn="r">
              <a:defRPr sz="1800"/>
            </a:lvl1pPr>
          </a:lstStyle>
          <a:p>
            <a:pPr>
              <a:defRPr/>
            </a:pPr>
            <a:fld id="{66A5A8F3-4A71-4B6C-8963-24FDFAC0744D}" type="datetimeFigureOut">
              <a:rPr lang="en-US"/>
              <a:pPr>
                <a:defRPr/>
              </a:pPr>
              <a:t>3/8/2026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130300"/>
            <a:ext cx="10058400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47" tIns="70524" rIns="141047" bIns="705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59692" y="7166610"/>
            <a:ext cx="7681818" cy="6789420"/>
          </a:xfrm>
          <a:prstGeom prst="rect">
            <a:avLst/>
          </a:prstGeom>
        </p:spPr>
        <p:txBody>
          <a:bodyPr vert="horz" lIns="141047" tIns="70524" rIns="141047" bIns="705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14330673"/>
            <a:ext cx="4160806" cy="754380"/>
          </a:xfrm>
          <a:prstGeom prst="rect">
            <a:avLst/>
          </a:prstGeom>
        </p:spPr>
        <p:txBody>
          <a:bodyPr vert="horz" lIns="141047" tIns="70524" rIns="141047" bIns="70524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248" y="14330673"/>
            <a:ext cx="4160806" cy="754380"/>
          </a:xfrm>
          <a:prstGeom prst="rect">
            <a:avLst/>
          </a:prstGeom>
        </p:spPr>
        <p:txBody>
          <a:bodyPr vert="horz" lIns="141047" tIns="70524" rIns="141047" bIns="70524" rtlCol="0" anchor="b"/>
          <a:lstStyle>
            <a:lvl1pPr algn="r">
              <a:defRPr sz="1800"/>
            </a:lvl1pPr>
          </a:lstStyle>
          <a:p>
            <a:pPr>
              <a:defRPr/>
            </a:pPr>
            <a:fld id="{268846EB-5DF3-4667-A91C-8A114A8F8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67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C097A-AD92-4147-A979-986F79F28B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31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DB63D-5E02-9B91-9651-95FE823EF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E877D4-CAAC-5335-910E-E61BB28EF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E451D7-BE84-F393-AC82-A0CCCE913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37077-3C94-3E8B-7C76-56F470022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C097A-AD92-4147-A979-986F79F28B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33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68EC9-4BF3-1E6B-2B85-715392B4E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198D4-CDA0-13DD-BB04-1C55BEF83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0916AF-27F3-200C-5F0A-358EE5F79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A0902-1684-1B61-B24B-648282019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C097A-AD92-4147-A979-986F79F28B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16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BABD8-A554-47E5-8B77-35FF8847DD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13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4DCA5-A7A8-4689-8651-5E03C020EB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5786-675E-40F0-9D66-082461FD8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154"/>
            <a:ext cx="2133600" cy="273844"/>
          </a:xfrm>
          <a:prstGeom prst="rect">
            <a:avLst/>
          </a:prstGeom>
        </p:spPr>
        <p:txBody>
          <a:bodyPr/>
          <a:lstStyle/>
          <a:p>
            <a:fld id="{AE5D87D8-FC3F-4CD3-BAEF-615D8013D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5786-675E-40F0-9D66-082461FD8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37154"/>
            <a:ext cx="2133600" cy="273844"/>
          </a:xfrm>
          <a:prstGeom prst="rect">
            <a:avLst/>
          </a:prstGeom>
        </p:spPr>
        <p:txBody>
          <a:bodyPr/>
          <a:lstStyle/>
          <a:p>
            <a:fld id="{AE5D87D8-FC3F-4CD3-BAEF-615D8013D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5786-675E-40F0-9D66-082461FD8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154"/>
            <a:ext cx="2133600" cy="273844"/>
          </a:xfrm>
          <a:prstGeom prst="rect">
            <a:avLst/>
          </a:prstGeom>
        </p:spPr>
        <p:txBody>
          <a:bodyPr/>
          <a:lstStyle/>
          <a:p>
            <a:fld id="{AE5D87D8-FC3F-4CD3-BAEF-615D8013D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6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5786-675E-40F0-9D66-082461FD8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154"/>
            <a:ext cx="2133600" cy="273844"/>
          </a:xfrm>
          <a:prstGeom prst="rect">
            <a:avLst/>
          </a:prstGeom>
        </p:spPr>
        <p:txBody>
          <a:bodyPr/>
          <a:lstStyle/>
          <a:p>
            <a:fld id="{AE5D87D8-FC3F-4CD3-BAEF-615D8013D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448E-6DE0-4C73-899E-EC7E0A7D7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2A878-E14D-4A50-9180-B9D7EE9AB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B12DC-AE7A-4DBC-9300-45FC1AF4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593-72A6-411D-BD70-C551F207F78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2AF92-09CC-4A29-8148-19384D6C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4609A-CC82-425B-BA23-BF9A27AF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DFBE-5ADA-4F8F-B29F-A01B1A05F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37DA-1217-4764-B16C-1158A441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1DED5-BE29-43A1-A1E6-9E1BA7AAB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D9DA4-3E48-4DE9-B9DE-6DACA505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593-72A6-411D-BD70-C551F207F78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E090-00A2-415F-A33E-4D747EE4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03446-3605-42C2-8BA5-A96A0C21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DFBE-5ADA-4F8F-B29F-A01B1A05F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9CEA-0093-4A9D-8E2C-D602BA47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5AD66-C8F3-4D4A-BCE5-A1F230348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39A6F-5FDD-44A2-957F-3894B9AE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593-72A6-411D-BD70-C551F207F78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03DBF-39D2-43A0-A8A5-1870930F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710C4-1264-43A2-9B77-1CF64758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DFBE-5ADA-4F8F-B29F-A01B1A05F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CAC2-78DD-489F-9C79-8943DFCC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0F3D1-6FA0-417B-B9E5-635B66D00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C6256-46A9-4A07-9124-6A19DAE05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E885D-A334-405D-9DDC-EFBE0608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593-72A6-411D-BD70-C551F207F78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2EA35-B97B-4412-8A86-A609D2C6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A2950-316C-41D1-B062-D5EFBD45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DFBE-5ADA-4F8F-B29F-A01B1A05F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F85A-554B-4F14-9BC2-0CBC3DFC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B901D-5E23-4BA9-8560-98BBAD7D9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2C977-3651-41C5-96E8-BEF96E7EB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BB675-9456-4E78-AEF4-7B1B62AC0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62E44-2FCF-4B2B-BCD4-802EA4604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671118-67B2-43F4-BA28-EC7519F1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593-72A6-411D-BD70-C551F207F78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E923D8-4F03-4073-8ECB-E9A5A6AD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D1DCA-D2EB-4AF3-9198-EA095C64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DFBE-5ADA-4F8F-B29F-A01B1A05F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38A3-E540-4B1F-8574-EAC6CEB4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FE6B4-51C2-4B8B-A328-AC8A4C7B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593-72A6-411D-BD70-C551F207F78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43F0F-02C5-4DC6-8446-8B2D0B09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F07D0-46FF-4066-A175-47F47E7A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DFBE-5ADA-4F8F-B29F-A01B1A05F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221DE-54F9-4859-B2C8-5FAE0F1B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593-72A6-411D-BD70-C551F207F78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67485-7090-4FAC-A0D5-2FCA5B22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35356-98C3-4CA3-BAD1-9E556EC5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DFBE-5ADA-4F8F-B29F-A01B1A05F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74C5786-675E-40F0-9D66-082461FD8F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3715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5D87D8-FC3F-4CD3-BAEF-615D8013DC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1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B241-72AB-4D3A-9698-7D5EECE0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59E5-2E00-4853-AF3C-477883D4E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244-B95C-4E20-8C85-8A21AF758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EAA9C-5FDF-49CD-AFA7-21627258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593-72A6-411D-BD70-C551F207F78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31A94-5C9A-447F-8D2B-F3EC8C93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93F99-1A31-49B1-AA3C-1A2F1BD0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DFBE-5ADA-4F8F-B29F-A01B1A05F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DD73-D451-4853-9705-43B737C3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C503E9-2848-49DC-8669-FAA87A53B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ED68B-D8FF-4BA3-9D7D-1541CF633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451DD-D971-418A-91FA-C7DDD766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593-72A6-411D-BD70-C551F207F78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69CE8-3A39-4AC5-B9E8-C7D765BA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FE15A-CF3F-4889-8FB4-FED0C793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DFBE-5ADA-4F8F-B29F-A01B1A05F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D6C3-8EE5-4CCB-A49B-25FE252B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E8D4A-E35E-4FF8-BB06-62C9F2C44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ED0FE-BB22-4C4F-9CAA-B51062CA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593-72A6-411D-BD70-C551F207F78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755BA-E810-4935-9C1F-4E856C74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9950E-5217-491F-BA64-DBA5BE7C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DFBE-5ADA-4F8F-B29F-A01B1A05F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A7824-EB39-41C3-A4A0-D984CE844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20078-FEA2-47F9-AC14-A706B0C85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E0036-C2BA-44D8-B848-29F3DA22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593-72A6-411D-BD70-C551F207F78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5B98C-62BB-458A-B870-87A72E78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D9405-03E8-4E59-B2B7-ACB3957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DFBE-5ADA-4F8F-B29F-A01B1A05F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2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3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5786-675E-40F0-9D66-082461FD8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154"/>
            <a:ext cx="2133600" cy="273844"/>
          </a:xfrm>
          <a:prstGeom prst="rect">
            <a:avLst/>
          </a:prstGeom>
        </p:spPr>
        <p:txBody>
          <a:bodyPr/>
          <a:lstStyle/>
          <a:p>
            <a:fld id="{AE5D87D8-FC3F-4CD3-BAEF-615D8013D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2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9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5786-675E-40F0-9D66-082461FD8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154"/>
            <a:ext cx="2133600" cy="273844"/>
          </a:xfrm>
          <a:prstGeom prst="rect">
            <a:avLst/>
          </a:prstGeom>
        </p:spPr>
        <p:txBody>
          <a:bodyPr/>
          <a:lstStyle/>
          <a:p>
            <a:fld id="{AE5D87D8-FC3F-4CD3-BAEF-615D8013D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0"/>
            <a:ext cx="5950761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6411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2571749"/>
            <a:ext cx="4138550" cy="1701419"/>
          </a:xfrm>
        </p:spPr>
        <p:txBody>
          <a:bodyPr anchor="t">
            <a:normAutofit/>
          </a:bodyPr>
          <a:lstStyle>
            <a:lvl1pPr algn="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206" y="1701590"/>
            <a:ext cx="4018200" cy="870160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43462" y="2447139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8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3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620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43882" y="222193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2360440"/>
            <a:ext cx="5967420" cy="1068560"/>
          </a:xfrm>
        </p:spPr>
        <p:txBody>
          <a:bodyPr anchor="t">
            <a:normAutofit/>
          </a:bodyPr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477" y="1701590"/>
            <a:ext cx="5843948" cy="658851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3"/>
            <a:ext cx="5963238" cy="8112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4031" y="1539087"/>
            <a:ext cx="2918970" cy="2998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977" y="1539086"/>
            <a:ext cx="2920667" cy="2998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7129" y="480917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45238" y="477318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4"/>
            <a:ext cx="5967420" cy="808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6964" y="1539086"/>
            <a:ext cx="2922350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6964" y="2138498"/>
            <a:ext cx="2920217" cy="230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975" y="1539086"/>
            <a:ext cx="2924849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976" y="2138498"/>
            <a:ext cx="2924849" cy="230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7129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5616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43" y="961839"/>
            <a:ext cx="1998271" cy="1427431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15" y="604363"/>
            <a:ext cx="4084709" cy="39330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2" y="2389616"/>
            <a:ext cx="1998271" cy="1789798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0296" y="2422"/>
            <a:ext cx="3472301" cy="51435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6015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430" y="961839"/>
            <a:ext cx="2978240" cy="1425355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1" y="2387196"/>
            <a:ext cx="2978906" cy="1789796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5786-675E-40F0-9D66-082461FD8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37154"/>
            <a:ext cx="2133600" cy="273844"/>
          </a:xfrm>
          <a:prstGeom prst="rect">
            <a:avLst/>
          </a:prstGeom>
        </p:spPr>
        <p:txBody>
          <a:bodyPr/>
          <a:lstStyle/>
          <a:p>
            <a:fld id="{AE5D87D8-FC3F-4CD3-BAEF-615D8013D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4567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5568" cy="8079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5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7752856" y="300504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536" y="604363"/>
            <a:ext cx="994889" cy="393309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6564" y="727807"/>
            <a:ext cx="4850177" cy="3809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681488"/>
            <a:ext cx="2715662" cy="27302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9451" y="3915338"/>
            <a:ext cx="2535328" cy="4280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 sz="135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7119" y="0"/>
            <a:ext cx="5486881" cy="51435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0075" y="542925"/>
            <a:ext cx="122872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8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635" y="645461"/>
            <a:ext cx="4441709" cy="9547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/>
              <a:t>Click to edit Master title style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657599" cy="514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6250" y="553510"/>
            <a:ext cx="42576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208" y="1600200"/>
            <a:ext cx="4504450" cy="2830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6250" y="4600575"/>
            <a:ext cx="4257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494" y="3222071"/>
            <a:ext cx="8086724" cy="825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494" y="4149932"/>
            <a:ext cx="7479506" cy="40762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0075" y="545307"/>
            <a:ext cx="3882629" cy="2303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0100" y="545307"/>
            <a:ext cx="3933825" cy="2302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0075" y="3108326"/>
            <a:ext cx="797242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2/11/20XX</a:t>
            </a: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681488"/>
            <a:ext cx="2715662" cy="27302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9451" y="3915338"/>
            <a:ext cx="2535328" cy="4280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 sz="135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7119" y="0"/>
            <a:ext cx="5486881" cy="51435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0075" y="542925"/>
            <a:ext cx="122872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2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494" y="3222071"/>
            <a:ext cx="8086724" cy="825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494" y="4149932"/>
            <a:ext cx="7479506" cy="40762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0075" y="545307"/>
            <a:ext cx="3882629" cy="2303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0100" y="545307"/>
            <a:ext cx="3933825" cy="2302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0075" y="3108326"/>
            <a:ext cx="797242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2/11/20XX</a:t>
            </a: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635" y="645461"/>
            <a:ext cx="4441709" cy="9547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/>
              <a:t>Click to edit Master title style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657599" cy="514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6250" y="553510"/>
            <a:ext cx="42576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208" y="1600200"/>
            <a:ext cx="4504450" cy="2830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6250" y="4600575"/>
            <a:ext cx="4257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0"/>
            <a:ext cx="5950761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6411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2571749"/>
            <a:ext cx="4138550" cy="1701419"/>
          </a:xfrm>
        </p:spPr>
        <p:txBody>
          <a:bodyPr anchor="t">
            <a:normAutofit/>
          </a:bodyPr>
          <a:lstStyle>
            <a:lvl1pPr algn="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206" y="1701590"/>
            <a:ext cx="4018200" cy="870160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43462" y="2447139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8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3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620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5786-675E-40F0-9D66-082461FD8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37154"/>
            <a:ext cx="2133600" cy="273844"/>
          </a:xfrm>
          <a:prstGeom prst="rect">
            <a:avLst/>
          </a:prstGeom>
        </p:spPr>
        <p:txBody>
          <a:bodyPr/>
          <a:lstStyle/>
          <a:p>
            <a:fld id="{AE5D87D8-FC3F-4CD3-BAEF-615D8013D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9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43882" y="222193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2360440"/>
            <a:ext cx="5967420" cy="1068560"/>
          </a:xfrm>
        </p:spPr>
        <p:txBody>
          <a:bodyPr anchor="t">
            <a:normAutofit/>
          </a:bodyPr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477" y="1701590"/>
            <a:ext cx="5843948" cy="658851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3"/>
            <a:ext cx="5963238" cy="8112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4031" y="1539087"/>
            <a:ext cx="2918970" cy="2998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977" y="1539086"/>
            <a:ext cx="2920667" cy="2998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7129" y="480917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45238" y="477318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4"/>
            <a:ext cx="5967420" cy="808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6964" y="1539086"/>
            <a:ext cx="2922350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6964" y="2138498"/>
            <a:ext cx="2920217" cy="230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975" y="1539086"/>
            <a:ext cx="2924849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976" y="2138498"/>
            <a:ext cx="2924849" cy="230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7129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5616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43" y="961839"/>
            <a:ext cx="1998271" cy="1427431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15" y="604363"/>
            <a:ext cx="4084709" cy="39330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2" y="2389616"/>
            <a:ext cx="1998271" cy="1789798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0296" y="2422"/>
            <a:ext cx="3472301" cy="51435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6015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430" y="961839"/>
            <a:ext cx="2978240" cy="1425355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1" y="2387196"/>
            <a:ext cx="2978906" cy="1789796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4567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5568" cy="8079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7752856" y="300504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536" y="604363"/>
            <a:ext cx="994889" cy="393309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6564" y="727807"/>
            <a:ext cx="4850177" cy="3809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494" y="3222071"/>
            <a:ext cx="8086724" cy="825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494" y="4149932"/>
            <a:ext cx="7479506" cy="40762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0075" y="545307"/>
            <a:ext cx="3882629" cy="2303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0100" y="545307"/>
            <a:ext cx="3933825" cy="2302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0075" y="3108326"/>
            <a:ext cx="797242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2/11/20XX</a:t>
            </a: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5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5786-675E-40F0-9D66-082461FD8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37154"/>
            <a:ext cx="2133600" cy="273844"/>
          </a:xfrm>
          <a:prstGeom prst="rect">
            <a:avLst/>
          </a:prstGeom>
        </p:spPr>
        <p:txBody>
          <a:bodyPr/>
          <a:lstStyle/>
          <a:p>
            <a:fld id="{AE5D87D8-FC3F-4CD3-BAEF-615D8013D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681488"/>
            <a:ext cx="2715662" cy="27302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9451" y="3915338"/>
            <a:ext cx="2535328" cy="4280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 sz="135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7119" y="0"/>
            <a:ext cx="5486881" cy="51435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0075" y="542925"/>
            <a:ext cx="122872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3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494" y="3222071"/>
            <a:ext cx="8086724" cy="825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494" y="4149932"/>
            <a:ext cx="7479506" cy="40762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0075" y="545307"/>
            <a:ext cx="3882629" cy="2303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0100" y="545307"/>
            <a:ext cx="3933825" cy="2302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0075" y="3108326"/>
            <a:ext cx="797242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2/11/20XX</a:t>
            </a: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635" y="645461"/>
            <a:ext cx="4441709" cy="9547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/>
              <a:t>Click to edit Master title style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657599" cy="514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6250" y="553510"/>
            <a:ext cx="42576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208" y="1600200"/>
            <a:ext cx="4504450" cy="2830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6250" y="4600575"/>
            <a:ext cx="4257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D06D-EBBE-4181-853D-FB1E00578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3CD28-94D7-48E4-B41F-53A7E382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A5F05-C3CA-4EFF-9FB8-B263F20A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A012-A5F4-437D-BF6D-1F4042D80260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220C4-AAA4-430D-9753-A58BE7D0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C8828-D7DB-4E02-9563-98B13043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6A5-1AC4-4722-BFD6-2DD9069A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B9A4-5379-461E-A3B9-526F0A3A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CC05A-40C2-4C29-B8CD-5ACF6391E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F2933-64A3-44C2-8074-25BF4238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698D-0996-4AF8-B31E-87610EF18240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61E61-6EBD-4AB7-B96D-401E7ADC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28158-87EC-400E-9BC8-0D8210DD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6A5-1AC4-4722-BFD6-2DD9069A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09AB-83B0-434D-A12A-683BE25B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953FD-5948-418A-9F7C-26FC97C49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10AF7-FCB1-4E7A-BA1D-1FC2CABB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F9F-AFDD-4AA8-A8BC-0E63E033250E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A97D9-4950-4F29-80C7-C8905CC9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CCC9C-B763-4A98-B8C1-E32718FC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6A5-1AC4-4722-BFD6-2DD9069A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1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0CF4-981D-4B8D-8097-CF6326CC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B439-6526-45BA-8938-BC716F5FD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E73FE-797A-4739-AD4E-538AD0B07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252B9-2EF4-48DF-8D29-51ECC061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1DA2-531F-4D5F-BC49-6E05DF356DA4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F750A-C99E-44DE-A42A-760FFFBA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351CC-6AD8-460A-8713-AF24ECFB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6A5-1AC4-4722-BFD6-2DD9069A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CA29-C0DA-4C66-9D0C-10B185EDF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1FB43-0220-4C55-8138-85FE1EB75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4FE98-9262-4077-8922-E424697D2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CD8C4-B1DD-41FE-9FE5-3CED9B06B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3E8C6-78C6-4362-8656-DE956D6BB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8F709-F36F-4AB4-883F-286CE014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34FC-F2F5-4B22-8FD9-949F7D6E775F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469E2F-FCC5-4975-B18D-30B13A5E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E623-681E-4147-B385-DAB3BEFA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6A5-1AC4-4722-BFD6-2DD9069A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2DF1-80FE-438F-9BF4-AF907A1F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CC752-32F1-47C2-92C2-F3B1D0A3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2392-E7D7-4176-9164-A7542F3CD1D8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F11D0-B554-4271-A602-70E6A42D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3E1CB-F183-422A-A853-6B1B3148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6A5-1AC4-4722-BFD6-2DD9069A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4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90BDF-BBF7-4BE5-B31F-F0E0EABA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9FDF-71E8-47B9-8F7E-E6A51AFE751D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4EE57-7D29-4F8B-B5C5-3B02ED60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D85E4-1475-432C-BE40-76E7F6B4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6A5-1AC4-4722-BFD6-2DD9069A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5786-675E-40F0-9D66-082461FD8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37154"/>
            <a:ext cx="2133600" cy="273844"/>
          </a:xfrm>
          <a:prstGeom prst="rect">
            <a:avLst/>
          </a:prstGeom>
        </p:spPr>
        <p:txBody>
          <a:bodyPr/>
          <a:lstStyle/>
          <a:p>
            <a:fld id="{AE5D87D8-FC3F-4CD3-BAEF-615D8013D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6F0B-B290-4161-8971-8CC4235A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D4F4-3E3F-498C-A162-E3894C2B0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51C3B-996F-4E57-BF2F-7CE654ED3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9E05A-5A11-4663-9542-CC6788EA1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54D5-E970-40B0-92DF-1BC9FD02CD27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11F14-459F-4045-B91C-B8AFC316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2F414-DB66-4B94-811A-3E2EA95B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6A5-1AC4-4722-BFD6-2DD9069A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A8A6-60F8-4F67-B79F-F42BAACF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C3BB90-3F04-4F3F-BC23-8339D9622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E5224-7039-40D0-897C-3938F005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2D962-60DE-46F5-8F9D-5913F7B0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5A7-0A3D-41F6-8D1D-6F2DAE39DF91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17E8B-9A91-4173-B8B7-5D14DA49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E1012-001A-4EAF-8901-65154460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6A5-1AC4-4722-BFD6-2DD9069A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7F2D-93C2-4575-8453-453B04A7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9F455-4651-45FA-AEFB-DBFBC153C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B85EC-7201-4587-93D1-AB6A8822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2115-E43F-40B0-A326-0CBD08F2601F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2A9A4-7429-4EF5-BF20-21667CD4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6B79A-EB95-4BA6-B7FA-9102A08C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6A5-1AC4-4722-BFD6-2DD9069A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13A41-92FD-40BC-A160-2E126A3F0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EB899-DA7B-463B-A658-E518B116B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A4ED3-35AD-434A-BFEA-3C1847C0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1158-711B-4266-841E-B979D3B669B9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DF186-3789-4CF2-90F0-3A69B472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439F4-9B04-48E6-84E5-5588E36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6A5-1AC4-4722-BFD6-2DD9069A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681488"/>
            <a:ext cx="2715662" cy="27302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9451" y="3915338"/>
            <a:ext cx="2535328" cy="4280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 sz="135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7119" y="0"/>
            <a:ext cx="5486881" cy="51435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0075" y="542925"/>
            <a:ext cx="122872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0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681488"/>
            <a:ext cx="2715662" cy="27302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9451" y="3915338"/>
            <a:ext cx="2535328" cy="4280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 sz="135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7119" y="0"/>
            <a:ext cx="5486881" cy="51435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0075" y="542925"/>
            <a:ext cx="122872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1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681488"/>
            <a:ext cx="2715662" cy="27302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9451" y="3915338"/>
            <a:ext cx="2535328" cy="4280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 sz="135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7119" y="0"/>
            <a:ext cx="5486881" cy="51435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0075" y="542925"/>
            <a:ext cx="122872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1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635" y="645461"/>
            <a:ext cx="4441709" cy="9547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/>
              <a:t>Click to edit Master title style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657599" cy="514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6250" y="553510"/>
            <a:ext cx="42576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208" y="1600200"/>
            <a:ext cx="4504450" cy="2830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6250" y="4600575"/>
            <a:ext cx="4257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38" y="4767263"/>
            <a:ext cx="340479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086" y="4767263"/>
            <a:ext cx="1944446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259" y="4767263"/>
            <a:ext cx="504266" cy="273844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95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5786-675E-40F0-9D66-082461FD8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37154"/>
            <a:ext cx="2133600" cy="273844"/>
          </a:xfrm>
          <a:prstGeom prst="rect">
            <a:avLst/>
          </a:prstGeom>
        </p:spPr>
        <p:txBody>
          <a:bodyPr/>
          <a:lstStyle/>
          <a:p>
            <a:fld id="{AE5D87D8-FC3F-4CD3-BAEF-615D8013D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8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4C5786-675E-40F0-9D66-082461FD8F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EA33429-0928-4E8D-9124-E1F9731CAE6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62767"/>
            <a:ext cx="1295398" cy="3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5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40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7CBF6-7FB8-4E2A-925A-4C88E391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25F13-2465-4984-B1E1-2B0E5715C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D99BD-BF32-40B8-8E8C-F54FDAD6E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8593-72A6-411D-BD70-C551F207F78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2064F-9AB7-4723-A592-1916AA4D6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6C9C7-8ABC-40FF-9EB7-252559606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DFBE-5ADA-4F8F-B29F-A01B1A05F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9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2">
                <a:tint val="97000"/>
                <a:hueMod val="92000"/>
                <a:satMod val="169000"/>
                <a:lumMod val="164000"/>
              </a:schemeClr>
            </a:gs>
            <a:gs pos="35000">
              <a:srgbClr val="3596BF"/>
            </a:gs>
            <a:gs pos="71000">
              <a:srgbClr val="043D64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EEA937-A04A-4922-991E-EA1031FEBB3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A7D51E-3610-4A3C-BDA0-37AADC291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34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6" y="1578901"/>
            <a:ext cx="7020154" cy="3564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2313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8748" cy="807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199" y="1539087"/>
            <a:ext cx="5847405" cy="2998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607549" y="3952953"/>
            <a:ext cx="1997047" cy="13716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677848" y="2745858"/>
            <a:ext cx="4414014" cy="134382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6" y="123445"/>
            <a:ext cx="477545" cy="242138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21532" y="0"/>
            <a:ext cx="3428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02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55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81962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31720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81478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31236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6" y="1578901"/>
            <a:ext cx="7020154" cy="3564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2313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8748" cy="807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199" y="1539087"/>
            <a:ext cx="5847405" cy="2998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607549" y="3952953"/>
            <a:ext cx="1997047" cy="13716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677848" y="2745858"/>
            <a:ext cx="4414014" cy="134382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6" y="123445"/>
            <a:ext cx="477545" cy="242138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21532" y="0"/>
            <a:ext cx="3428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77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55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81962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31720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81478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31236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rgbClr val="CFE3E3"/>
            </a:gs>
            <a:gs pos="100000">
              <a:srgbClr val="B0C4C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58661-6172-44FE-9688-B5D09BD3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9DEAF-D84D-44CC-9869-B126017E4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4E909-654A-497B-89BA-EDCC12DB1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D9AD8-E21D-4FCE-B132-78684FE7A6FA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FF787-F384-4223-8E37-03962E04E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25282-1228-4539-B433-47C5388BC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6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sunshinereflections.wordpress.com/category/tftd-thought-for-the-day/page/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esa.int/Applications/Observing_the_Earth/Space_for_our_climate/Observing_the_oceans_information_meeting_for_the_media_in_Venice_Italy_on_21_Septemb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jclimateresourcecenter.rutgers.edu/resources/nj-sea-level-rise-report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9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jclimateresourcecenter.rutgers.edu/resources/nj-sea-level-rise-report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9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esa.int/Applications/Observing_the_Earth/Space_for_our_climate/Observing_the_oceans_information_meeting_for_the_media_in_Venice_Italy_on_21_Septembe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157" y="1174356"/>
            <a:ext cx="2897913" cy="868497"/>
          </a:xfrm>
        </p:spPr>
        <p:txBody>
          <a:bodyPr>
            <a:normAutofit fontScale="90000"/>
          </a:bodyPr>
          <a:lstStyle/>
          <a:p>
            <a:r>
              <a:rPr lang="en-US" sz="1800" cap="all" spc="23" dirty="0">
                <a:solidFill>
                  <a:schemeClr val="tx1"/>
                </a:solidFill>
                <a:latin typeface="Century Gothic" panose="020B0502020202020204" pitchFamily="34" charset="0"/>
              </a:rPr>
              <a:t>New Jersey’s Regulatory Response to a changing climate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C101410B-48C0-41B8-AE0E-A61DB093C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053" y="2787811"/>
            <a:ext cx="3852017" cy="198594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NJPACT REAL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NJ Protecting Against Climate Threats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Resilient Environments and Landscapes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10 March 2026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Vincent Mazzei, P.E.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NJ State Floodplain Administrator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33A574-D42E-4278-84F2-E8DB53A8235C}"/>
              </a:ext>
            </a:extLst>
          </p:cNvPr>
          <p:cNvSpPr/>
          <p:nvPr/>
        </p:nvSpPr>
        <p:spPr>
          <a:xfrm flipV="1">
            <a:off x="1295400" y="2398187"/>
            <a:ext cx="2626139" cy="342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Placeholder 5" descr="A blue and yellow logo&#10;&#10;Description automatically generated">
            <a:extLst>
              <a:ext uri="{FF2B5EF4-FFF2-40B4-BE49-F238E27FC236}">
                <a16:creationId xmlns:a16="http://schemas.microsoft.com/office/drawing/2014/main" id="{21C760FD-EB86-0074-EC81-38FCA4A6D6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r="6584"/>
          <a:stretch>
            <a:fillRect/>
          </a:stretch>
        </p:blipFill>
        <p:spPr>
          <a:xfrm>
            <a:off x="4245084" y="492952"/>
            <a:ext cx="4493462" cy="4212251"/>
          </a:xfrm>
        </p:spPr>
      </p:pic>
    </p:spTree>
    <p:extLst>
      <p:ext uri="{BB962C8B-B14F-4D97-AF65-F5344CB8AC3E}">
        <p14:creationId xmlns:p14="http://schemas.microsoft.com/office/powerpoint/2010/main" val="37816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, circuit&#10;&#10;AI-generated content may be incorrect.">
            <a:extLst>
              <a:ext uri="{FF2B5EF4-FFF2-40B4-BE49-F238E27FC236}">
                <a16:creationId xmlns:a16="http://schemas.microsoft.com/office/drawing/2014/main" id="{CB17542D-168F-0BC2-2C5E-FA25CAC6C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88"/>
            <a:ext cx="91440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9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AI-generated content may be incorrect.">
            <a:extLst>
              <a:ext uri="{FF2B5EF4-FFF2-40B4-BE49-F238E27FC236}">
                <a16:creationId xmlns:a16="http://schemas.microsoft.com/office/drawing/2014/main" id="{AC568266-9171-5942-AB48-2A025434A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31"/>
            <a:ext cx="9144000" cy="42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CDE0-3CA0-4B10-B12A-1A6DA1C17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700002"/>
            <a:ext cx="6613745" cy="3810000"/>
          </a:xfrm>
        </p:spPr>
        <p:txBody>
          <a:bodyPr numCol="1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350" b="1" dirty="0">
                <a:solidFill>
                  <a:srgbClr val="FFC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Residential buildings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b="1" dirty="0">
                <a:solidFill>
                  <a:srgbClr val="FFC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Critical buildings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Includes schools, fire and police stations, medical facilities, correctional facilities, power generating stations, critical aviation facilities.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b="1" dirty="0">
                <a:solidFill>
                  <a:srgbClr val="FFC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Critical infrastructure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Infrastructure necessary for emergency response and recovery during and after a flood, or that poses a risk to public health, safety, and welfare should it be damaged or unable to perform its intended functions.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541C13-8E04-9F8B-122C-20791562932B}"/>
              </a:ext>
            </a:extLst>
          </p:cNvPr>
          <p:cNvSpPr txBox="1">
            <a:spLocks/>
          </p:cNvSpPr>
          <p:nvPr/>
        </p:nvSpPr>
        <p:spPr>
          <a:xfrm>
            <a:off x="603146" y="234970"/>
            <a:ext cx="7623382" cy="34972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342900" fontAlgn="auto">
              <a:spcAft>
                <a:spcPts val="0"/>
              </a:spcAft>
              <a:defRPr/>
            </a:pPr>
            <a:r>
              <a:rPr lang="en-US" sz="2100" dirty="0">
                <a:solidFill>
                  <a:srgbClr val="146194"/>
                </a:solidFill>
                <a:latin typeface="Arial Black" panose="020B0A04020102020204" pitchFamily="34" charset="0"/>
              </a:rPr>
              <a:t>INUNDATION RISK ZONE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9EC43-61B8-3376-E8C6-8C1FD9C50432}"/>
              </a:ext>
            </a:extLst>
          </p:cNvPr>
          <p:cNvSpPr txBox="1"/>
          <p:nvPr/>
        </p:nvSpPr>
        <p:spPr>
          <a:xfrm>
            <a:off x="838200" y="971550"/>
            <a:ext cx="7596747" cy="756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defTabSz="685800" fontAlgn="auto">
              <a:spcBef>
                <a:spcPts val="0"/>
              </a:spcBef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en-US" sz="1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New standards apply to new/reconstructed/improved:</a:t>
            </a:r>
            <a:endParaRPr lang="en-US" sz="16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DF4FE3-EB8E-1B33-D901-AAE60531CE9F}"/>
              </a:ext>
            </a:extLst>
          </p:cNvPr>
          <p:cNvSpPr/>
          <p:nvPr/>
        </p:nvSpPr>
        <p:spPr>
          <a:xfrm>
            <a:off x="2054224" y="3806328"/>
            <a:ext cx="4721225" cy="1085850"/>
          </a:xfrm>
          <a:prstGeom prst="roundRect">
            <a:avLst/>
          </a:prstGeom>
          <a:gradFill flip="none" rotWithShape="1">
            <a:gsLst>
              <a:gs pos="0">
                <a:srgbClr val="196B24">
                  <a:lumMod val="67000"/>
                </a:srgbClr>
              </a:gs>
              <a:gs pos="48000">
                <a:srgbClr val="196B24">
                  <a:lumMod val="97000"/>
                  <a:lumOff val="3000"/>
                </a:srgbClr>
              </a:gs>
              <a:gs pos="100000">
                <a:srgbClr val="196B24">
                  <a:lumMod val="60000"/>
                  <a:lumOff val="40000"/>
                </a:srgbClr>
              </a:gs>
            </a:gsLst>
            <a:lin ang="5400000" scaled="1"/>
            <a:tileRect/>
          </a:gra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buNone/>
            </a:pPr>
            <a:r>
              <a:rPr lang="en-US" sz="1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Inundation </a:t>
            </a:r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 </a:t>
            </a:r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1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standards do not apply to:</a:t>
            </a:r>
            <a:endParaRPr lang="en-US" sz="1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buNone/>
            </a:pP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 development</a:t>
            </a:r>
            <a:endParaRPr lang="en-US" sz="1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buNone/>
            </a:pP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 development</a:t>
            </a:r>
            <a:endParaRPr lang="en-US" sz="1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buNone/>
            </a:pP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Buildings that are not “residential” or “critical” </a:t>
            </a:r>
            <a:endParaRPr lang="en-US" sz="1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buNone/>
            </a:pP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that is not “critical”</a:t>
            </a:r>
            <a:endParaRPr lang="en-US" sz="1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CDE0-3CA0-4B10-B12A-1A6DA1C17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473" y="1411826"/>
            <a:ext cx="6338720" cy="3106763"/>
          </a:xfrm>
        </p:spPr>
        <p:txBody>
          <a:bodyPr numCol="1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FFC000"/>
                </a:solidFill>
                <a:latin typeface="Avenir Next LT Pro" panose="020B0504020202020204" pitchFamily="34" charset="0"/>
              </a:rPr>
              <a:t>Inundation Risk Assessment</a:t>
            </a:r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  <a:latin typeface="Avenir Next LT Pro" panose="020B0504020202020204" pitchFamily="34" charset="0"/>
              </a:rPr>
              <a:t>Narrative response to risk of loss/damage questions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  <a:latin typeface="Avenir Next LT Pro" panose="020B0504020202020204" pitchFamily="34" charset="0"/>
              </a:rPr>
              <a:t>How much inundation is to be expected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are the potential impacts if/when site is inundated</a:t>
            </a:r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FFC000"/>
                </a:solidFill>
                <a:latin typeface="Avenir Next LT Pro" panose="020B0504020202020204" pitchFamily="34" charset="0"/>
              </a:rPr>
              <a:t>On-Site Alternatives Analysis</a:t>
            </a:r>
            <a:endParaRPr lang="en-US" sz="13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  <a:latin typeface="Avenir Next LT Pro" panose="020B0504020202020204" pitchFamily="34" charset="0"/>
              </a:rPr>
              <a:t>Examines on-site design alternatives to avoid or minimize risks for residential and critical buildings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FFC000"/>
                </a:solidFill>
                <a:latin typeface="Avenir Next LT Pro" panose="020B0504020202020204" pitchFamily="34" charset="0"/>
              </a:rPr>
              <a:t>Risk Acknowledgement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  <a:latin typeface="Avenir Next LT Pro" panose="020B0504020202020204" pitchFamily="34" charset="0"/>
              </a:rPr>
              <a:t>Adds narrative disclosure based on Inundation Risk Assessment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  <a:latin typeface="Avenir Next LT Pro" panose="020B0504020202020204" pitchFamily="34" charset="0"/>
              </a:rPr>
              <a:t>Recorded in title/deed</a:t>
            </a:r>
            <a:endParaRPr lang="en-US" sz="15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A18D24-37BB-12CC-70B0-6ECC57E14BB5}"/>
              </a:ext>
            </a:extLst>
          </p:cNvPr>
          <p:cNvSpPr txBox="1">
            <a:spLocks/>
          </p:cNvSpPr>
          <p:nvPr/>
        </p:nvSpPr>
        <p:spPr>
          <a:xfrm>
            <a:off x="2589987" y="696961"/>
            <a:ext cx="3830053" cy="60260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Permanent standing water due to sea-level rise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541C13-8E04-9F8B-122C-20791562932B}"/>
              </a:ext>
            </a:extLst>
          </p:cNvPr>
          <p:cNvSpPr txBox="1">
            <a:spLocks/>
          </p:cNvSpPr>
          <p:nvPr/>
        </p:nvSpPr>
        <p:spPr>
          <a:xfrm>
            <a:off x="603146" y="234970"/>
            <a:ext cx="7623382" cy="34972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all" spc="0" normalizeH="0" baseline="0" noProof="0">
                <a:ln w="3175" cmpd="sng">
                  <a:noFill/>
                </a:ln>
                <a:solidFill>
                  <a:srgbClr val="146194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INUNDATION RISK ZONE </a:t>
            </a:r>
          </a:p>
        </p:txBody>
      </p:sp>
    </p:spTree>
    <p:extLst>
      <p:ext uri="{BB962C8B-B14F-4D97-AF65-F5344CB8AC3E}">
        <p14:creationId xmlns:p14="http://schemas.microsoft.com/office/powerpoint/2010/main" val="38804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66AD87-CA21-F21E-6CB7-14478054C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se on the beach&#10;&#10;Description automatically generated">
            <a:extLst>
              <a:ext uri="{FF2B5EF4-FFF2-40B4-BE49-F238E27FC236}">
                <a16:creationId xmlns:a16="http://schemas.microsoft.com/office/drawing/2014/main" id="{EB0A0022-5A3B-2AD8-A364-AC5A54F56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921"/>
            <a:ext cx="9144000" cy="3701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386809-BBEC-3719-8F49-41ADD6C4927C}"/>
              </a:ext>
            </a:extLst>
          </p:cNvPr>
          <p:cNvSpPr txBox="1"/>
          <p:nvPr/>
        </p:nvSpPr>
        <p:spPr>
          <a:xfrm>
            <a:off x="209875" y="435964"/>
            <a:ext cx="284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Univers Condensed" panose="020B0506020202050204" pitchFamily="34" charset="0"/>
              </a:rPr>
              <a:t>Inundation Risk Zone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EB40D-8B66-9F07-74AB-D425CBF0A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23" y="3376748"/>
            <a:ext cx="160123" cy="1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se on a hill by the water&#10;&#10;Description automatically generated">
            <a:extLst>
              <a:ext uri="{FF2B5EF4-FFF2-40B4-BE49-F238E27FC236}">
                <a16:creationId xmlns:a16="http://schemas.microsoft.com/office/drawing/2014/main" id="{FFB60FA6-FA7E-05A8-B671-BC6D8C11C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969"/>
            <a:ext cx="9144000" cy="3709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D6DE3F-B795-8767-C8DA-AD1602BAFCAE}"/>
              </a:ext>
            </a:extLst>
          </p:cNvPr>
          <p:cNvSpPr txBox="1"/>
          <p:nvPr/>
        </p:nvSpPr>
        <p:spPr>
          <a:xfrm>
            <a:off x="209875" y="435964"/>
            <a:ext cx="596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Univers Condensed" panose="020B0506020202050204" pitchFamily="34" charset="0"/>
              </a:rPr>
              <a:t>Inundation Risk Zone and Climate-Adjusted Flood Elevation </a:t>
            </a:r>
          </a:p>
        </p:txBody>
      </p:sp>
    </p:spTree>
    <p:extLst>
      <p:ext uri="{BB962C8B-B14F-4D97-AF65-F5344CB8AC3E}">
        <p14:creationId xmlns:p14="http://schemas.microsoft.com/office/powerpoint/2010/main" val="24610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se on a hill by water&#10;&#10;Description automatically generated">
            <a:extLst>
              <a:ext uri="{FF2B5EF4-FFF2-40B4-BE49-F238E27FC236}">
                <a16:creationId xmlns:a16="http://schemas.microsoft.com/office/drawing/2014/main" id="{ABA55E9E-5376-DD1D-04C4-F628D5F1E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115"/>
            <a:ext cx="9144000" cy="3705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9B0745-CB7E-D43D-BC67-35F0FAED14AC}"/>
              </a:ext>
            </a:extLst>
          </p:cNvPr>
          <p:cNvSpPr txBox="1"/>
          <p:nvPr/>
        </p:nvSpPr>
        <p:spPr>
          <a:xfrm>
            <a:off x="209875" y="435964"/>
            <a:ext cx="58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Univers Condensed" panose="020B0506020202050204" pitchFamily="34" charset="0"/>
              </a:rPr>
              <a:t>Inundation Risk Zone and Climate-Adjusted Flood Elevation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8775-06FE-0479-8136-F45AE8316681}"/>
              </a:ext>
            </a:extLst>
          </p:cNvPr>
          <p:cNvSpPr txBox="1"/>
          <p:nvPr/>
        </p:nvSpPr>
        <p:spPr>
          <a:xfrm>
            <a:off x="6090690" y="2707476"/>
            <a:ext cx="30533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2060"/>
                </a:solidFill>
                <a:latin typeface="Univers Condensed" panose="020B0506020202050204" pitchFamily="34" charset="0"/>
              </a:rPr>
              <a:t>CLIMATE-ADJUSTED FLOOD ELEVATION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7B49A-582A-B0CB-9F77-7E0C7FE4E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27" y="2955594"/>
            <a:ext cx="157775" cy="1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2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AI-generated content may be incorrect.">
            <a:extLst>
              <a:ext uri="{FF2B5EF4-FFF2-40B4-BE49-F238E27FC236}">
                <a16:creationId xmlns:a16="http://schemas.microsoft.com/office/drawing/2014/main" id="{29889D59-7660-E030-FA7C-86270751E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769"/>
            <a:ext cx="9144000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AI-generated content may be incorrect.">
            <a:extLst>
              <a:ext uri="{FF2B5EF4-FFF2-40B4-BE49-F238E27FC236}">
                <a16:creationId xmlns:a16="http://schemas.microsoft.com/office/drawing/2014/main" id="{330D1102-0E04-621F-9300-746E72973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5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95CF5-5CE0-3E42-99B4-B5ADF27D4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AI-generated content may be incorrect.">
            <a:extLst>
              <a:ext uri="{FF2B5EF4-FFF2-40B4-BE49-F238E27FC236}">
                <a16:creationId xmlns:a16="http://schemas.microsoft.com/office/drawing/2014/main" id="{CD512F03-5F8F-673D-C95A-9B755C45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750"/>
            <a:ext cx="9144000" cy="36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E1ADB-0110-1EE7-AA3E-CC7A8ED48AB9}"/>
              </a:ext>
            </a:extLst>
          </p:cNvPr>
          <p:cNvSpPr txBox="1"/>
          <p:nvPr/>
        </p:nvSpPr>
        <p:spPr>
          <a:xfrm>
            <a:off x="425370" y="711842"/>
            <a:ext cx="3285344" cy="135748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srgbClr val="052F61"/>
                </a:solidFill>
                <a:latin typeface="Franklin Gothic Medium" panose="020B0603020102020204" pitchFamily="34" charset="0"/>
              </a:rPr>
              <a:t>NJPACT: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srgbClr val="052F61"/>
                </a:solidFill>
                <a:latin typeface="Franklin Gothic Medium" panose="020B0603020102020204" pitchFamily="34" charset="0"/>
              </a:rPr>
              <a:t>R</a:t>
            </a:r>
            <a:r>
              <a:rPr lang="en-US" b="1" dirty="0">
                <a:solidFill>
                  <a:srgbClr val="052F61"/>
                </a:solidFill>
                <a:latin typeface="Franklin Gothic Medium" panose="020B0603020102020204" pitchFamily="34" charset="0"/>
              </a:rPr>
              <a:t>esilient </a:t>
            </a:r>
            <a:r>
              <a:rPr lang="en-US" sz="2100" b="1" dirty="0">
                <a:solidFill>
                  <a:srgbClr val="052F61"/>
                </a:solidFill>
                <a:latin typeface="Franklin Gothic Medium" panose="020B0603020102020204" pitchFamily="34" charset="0"/>
              </a:rPr>
              <a:t>E</a:t>
            </a:r>
            <a:r>
              <a:rPr lang="en-US" b="1" dirty="0">
                <a:solidFill>
                  <a:srgbClr val="052F61"/>
                </a:solidFill>
                <a:latin typeface="Franklin Gothic Medium" panose="020B0603020102020204" pitchFamily="34" charset="0"/>
              </a:rPr>
              <a:t>nvironment </a:t>
            </a:r>
            <a:r>
              <a:rPr lang="en-US" sz="2100" b="1" dirty="0">
                <a:solidFill>
                  <a:srgbClr val="052F61"/>
                </a:solidFill>
                <a:latin typeface="Franklin Gothic Medium" panose="020B0603020102020204" pitchFamily="34" charset="0"/>
              </a:rPr>
              <a:t>A</a:t>
            </a:r>
            <a:r>
              <a:rPr lang="en-US" b="1" dirty="0">
                <a:solidFill>
                  <a:srgbClr val="052F61"/>
                </a:solidFill>
                <a:latin typeface="Franklin Gothic Medium" panose="020B0603020102020204" pitchFamily="34" charset="0"/>
              </a:rPr>
              <a:t>nd </a:t>
            </a:r>
            <a:r>
              <a:rPr lang="en-US" sz="2100" b="1" dirty="0">
                <a:solidFill>
                  <a:srgbClr val="052F61"/>
                </a:solidFill>
                <a:latin typeface="Franklin Gothic Medium" panose="020B0603020102020204" pitchFamily="34" charset="0"/>
              </a:rPr>
              <a:t>L</a:t>
            </a:r>
            <a:r>
              <a:rPr lang="en-US" b="1" dirty="0">
                <a:solidFill>
                  <a:srgbClr val="052F61"/>
                </a:solidFill>
                <a:latin typeface="Franklin Gothic Medium" panose="020B0603020102020204" pitchFamily="34" charset="0"/>
              </a:rPr>
              <a:t>andscapes (REAL) Reforms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A3FA84-A503-DDEF-2C4F-5981D7D7155C}"/>
              </a:ext>
            </a:extLst>
          </p:cNvPr>
          <p:cNvSpPr txBox="1"/>
          <p:nvPr/>
        </p:nvSpPr>
        <p:spPr>
          <a:xfrm>
            <a:off x="425370" y="2069327"/>
            <a:ext cx="285123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Century Gothic" panose="020B0502020202020204"/>
              </a:rPr>
              <a:t>Goal: to address the unavoidable impacts of climate change, such as sea-level rise, extreme weather, and chronic flooding, and focus on increased coastal resilience.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06F4A7-25A3-2588-B528-7EA0244805B8}"/>
              </a:ext>
            </a:extLst>
          </p:cNvPr>
          <p:cNvSpPr txBox="1">
            <a:spLocks/>
          </p:cNvSpPr>
          <p:nvPr/>
        </p:nvSpPr>
        <p:spPr>
          <a:xfrm>
            <a:off x="3657600" y="209550"/>
            <a:ext cx="5300830" cy="46078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14313" indent="-214313" defTabSz="342900" fontAlgn="auto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Developed in response to Governor Murphy’s EO</a:t>
            </a:r>
          </a:p>
          <a:p>
            <a:pPr marL="557213" lvl="1" indent="-214313" defTabSz="342900" fontAlgn="auto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defRPr/>
            </a:pPr>
            <a:r>
              <a:rPr lang="en-US" sz="1400" b="1" dirty="0">
                <a:solidFill>
                  <a:srgbClr val="FFFF00"/>
                </a:solidFill>
              </a:rPr>
              <a:t>Most protective Statewide flood-resilience regulations in the nation</a:t>
            </a:r>
          </a:p>
          <a:p>
            <a:pPr marL="214313" indent="-214313" defTabSz="342900" fontAlgn="auto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100+ stakeholder sessions since 2020</a:t>
            </a:r>
          </a:p>
          <a:p>
            <a:pPr marL="557213" lvl="1" indent="-214313" defTabSz="342900" fontAlgn="auto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defRPr/>
            </a:pPr>
            <a:r>
              <a:rPr lang="en-US" sz="1400" b="1" dirty="0">
                <a:solidFill>
                  <a:srgbClr val="FFFF00"/>
                </a:solidFill>
              </a:rPr>
              <a:t>Adopted: January 20, 2026</a:t>
            </a:r>
          </a:p>
          <a:p>
            <a:pPr marL="557213" lvl="1" indent="-214313" defTabSz="342900" fontAlgn="auto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defRPr/>
            </a:pPr>
            <a:r>
              <a:rPr lang="en-US" sz="1400" b="1" dirty="0">
                <a:solidFill>
                  <a:srgbClr val="FFFF00"/>
                </a:solidFill>
              </a:rPr>
              <a:t>Fully effective: July 20, 2026</a:t>
            </a:r>
          </a:p>
          <a:p>
            <a:pPr marL="214313" indent="-214313" defTabSz="342900" fontAlgn="auto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Raises regulatory flood elevation in tidal areas </a:t>
            </a:r>
          </a:p>
          <a:p>
            <a:pPr marL="557213" lvl="1" indent="-214313" defTabSz="342900" fontAlgn="auto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defRPr/>
            </a:pPr>
            <a:r>
              <a:rPr lang="en-US" sz="1400" b="1" dirty="0">
                <a:solidFill>
                  <a:srgbClr val="FFFF00"/>
                </a:solidFill>
              </a:rPr>
              <a:t>Climate-adjusted flood elevation = BFE+4 feet</a:t>
            </a:r>
          </a:p>
          <a:p>
            <a:pPr marL="214313" indent="-214313" defTabSz="342900" fontAlgn="auto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Creates “inundation risk zone”</a:t>
            </a:r>
          </a:p>
          <a:p>
            <a:pPr marL="557213" lvl="1" indent="-214313" defTabSz="342900" fontAlgn="auto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defRPr/>
            </a:pPr>
            <a:r>
              <a:rPr lang="en-US" sz="1400" b="1" dirty="0">
                <a:solidFill>
                  <a:srgbClr val="FFFF00"/>
                </a:solidFill>
              </a:rPr>
              <a:t>Land that lies above sea level today but is likely to be permanently inundated by 2100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6EE1AB1-4CE7-2028-5537-683A323F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5369" y="3881004"/>
            <a:ext cx="979070" cy="10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CDE0-3CA0-4B10-B12A-1A6DA1C17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271" y="1654558"/>
            <a:ext cx="3415013" cy="24996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latin typeface="Avenir Next LT Pro Demi" panose="020B0704020202020204" pitchFamily="34" charset="0"/>
              </a:rPr>
              <a:t>NJDEP’s regulatory flood was equal to FEMA’s 100-year (1%) base flood elevation (BFE)</a:t>
            </a:r>
          </a:p>
          <a:p>
            <a:r>
              <a:rPr lang="en-US" dirty="0">
                <a:solidFill>
                  <a:srgbClr val="FFC000"/>
                </a:solidFill>
                <a:latin typeface="Avenir Next LT Pro Demi" panose="020B0704020202020204" pitchFamily="34" charset="0"/>
              </a:rPr>
              <a:t>One-foot of freeboard added for roads and buildings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EA6A7-3FD9-4FF6-852B-5D6306973D3F}"/>
              </a:ext>
            </a:extLst>
          </p:cNvPr>
          <p:cNvCxnSpPr>
            <a:cxnSpLocks/>
          </p:cNvCxnSpPr>
          <p:nvPr/>
        </p:nvCxnSpPr>
        <p:spPr>
          <a:xfrm>
            <a:off x="4442245" y="1517273"/>
            <a:ext cx="1" cy="3042000"/>
          </a:xfrm>
          <a:prstGeom prst="line">
            <a:avLst/>
          </a:prstGeom>
          <a:ln w="31750">
            <a:solidFill>
              <a:schemeClr val="accent4">
                <a:tint val="76000"/>
                <a:hueMod val="94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C31E78-8144-4EE0-A6C8-F33467D8A507}"/>
              </a:ext>
            </a:extLst>
          </p:cNvPr>
          <p:cNvSpPr txBox="1">
            <a:spLocks/>
          </p:cNvSpPr>
          <p:nvPr/>
        </p:nvSpPr>
        <p:spPr>
          <a:xfrm>
            <a:off x="4816732" y="2185472"/>
            <a:ext cx="3785408" cy="212400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342900" fontAlgn="auto">
              <a:spcAft>
                <a:spcPts val="450"/>
              </a:spcAft>
              <a:buClr>
                <a:prstClr val="white"/>
              </a:buClr>
              <a:defRPr/>
            </a:pPr>
            <a:r>
              <a:rPr lang="en-US" sz="1500" dirty="0">
                <a:solidFill>
                  <a:srgbClr val="FFC000"/>
                </a:solidFill>
                <a:latin typeface="Avenir Next LT Pro Demi" panose="020B0704020202020204" pitchFamily="34" charset="0"/>
              </a:rPr>
              <a:t>Climate-adjusted flood elevation along the coast is equal to FEMA+4</a:t>
            </a:r>
          </a:p>
          <a:p>
            <a:pPr marL="228600" indent="-228600">
              <a:buClr>
                <a:prstClr val="white"/>
              </a:buClr>
              <a:defRPr/>
            </a:pPr>
            <a:r>
              <a:rPr lang="en-US" sz="1500" dirty="0">
                <a:solidFill>
                  <a:srgbClr val="FFC000"/>
                </a:solidFill>
                <a:latin typeface="Avenir Next LT Pro Demi" panose="020B0704020202020204" pitchFamily="34" charset="0"/>
              </a:rPr>
              <a:t>One-foot of freeboard added for roads and buildings</a:t>
            </a:r>
          </a:p>
          <a:p>
            <a:pPr marL="214313" indent="-214313" defTabSz="342900" fontAlgn="auto">
              <a:spcAft>
                <a:spcPts val="450"/>
              </a:spcAft>
              <a:buClr>
                <a:prstClr val="white"/>
              </a:buClr>
              <a:defRPr/>
            </a:pPr>
            <a:endParaRPr lang="en-US" sz="15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  <a:p>
            <a:pPr marL="214313" indent="-214313" defTabSz="342900" fontAlgn="auto">
              <a:spcAft>
                <a:spcPts val="450"/>
              </a:spcAft>
              <a:buClr>
                <a:prstClr val="white"/>
              </a:buClr>
              <a:defRPr/>
            </a:pPr>
            <a:endParaRPr lang="en-US" sz="1500" dirty="0">
              <a:solidFill>
                <a:srgbClr val="146194">
                  <a:lumMod val="75000"/>
                </a:srgb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541C13-8E04-9F8B-122C-20791562932B}"/>
              </a:ext>
            </a:extLst>
          </p:cNvPr>
          <p:cNvSpPr txBox="1">
            <a:spLocks/>
          </p:cNvSpPr>
          <p:nvPr/>
        </p:nvSpPr>
        <p:spPr>
          <a:xfrm>
            <a:off x="603146" y="234970"/>
            <a:ext cx="7623382" cy="34972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342900" fontAlgn="auto">
              <a:spcAft>
                <a:spcPts val="0"/>
              </a:spcAft>
              <a:defRPr/>
            </a:pPr>
            <a:r>
              <a:rPr lang="en-US" sz="2100" dirty="0">
                <a:solidFill>
                  <a:srgbClr val="146194"/>
                </a:solidFill>
                <a:latin typeface="Arial Black" panose="020B0A04020102020204" pitchFamily="34" charset="0"/>
              </a:rPr>
              <a:t>CLIMATE ADJUSTED FLOOD ELEVATION (CAFe)</a:t>
            </a:r>
          </a:p>
          <a:p>
            <a:pPr algn="ctr" defTabSz="342900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IN COASTAL FLOOD HAZARD AREAS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82B1E0A-94F3-1642-CC9D-CDB61710DE0E}"/>
              </a:ext>
            </a:extLst>
          </p:cNvPr>
          <p:cNvSpPr txBox="1">
            <a:spLocks/>
          </p:cNvSpPr>
          <p:nvPr/>
        </p:nvSpPr>
        <p:spPr>
          <a:xfrm>
            <a:off x="1804075" y="1317176"/>
            <a:ext cx="1938986" cy="34972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342900" fontAlgn="auto">
              <a:spcBef>
                <a:spcPts val="750"/>
              </a:spcBef>
              <a:buClr>
                <a:srgbClr val="146194">
                  <a:lumMod val="40000"/>
                  <a:lumOff val="60000"/>
                </a:srgbClr>
              </a:buClr>
              <a:buNone/>
              <a:defRPr/>
            </a:pPr>
            <a:r>
              <a:rPr lang="en-US" sz="225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PRIOR RULES</a:t>
            </a:r>
          </a:p>
          <a:p>
            <a:pPr marL="0" indent="0" defTabSz="342900" fontAlgn="auto">
              <a:spcBef>
                <a:spcPts val="750"/>
              </a:spcBef>
              <a:buClr>
                <a:srgbClr val="146194">
                  <a:lumMod val="40000"/>
                  <a:lumOff val="60000"/>
                </a:srgbClr>
              </a:buClr>
              <a:buNone/>
              <a:defRPr/>
            </a:pPr>
            <a:endParaRPr lang="en-US" sz="15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19E330-944F-6098-E2FC-597A227E0D72}"/>
              </a:ext>
            </a:extLst>
          </p:cNvPr>
          <p:cNvSpPr txBox="1">
            <a:spLocks/>
          </p:cNvSpPr>
          <p:nvPr/>
        </p:nvSpPr>
        <p:spPr>
          <a:xfrm>
            <a:off x="5638800" y="1299016"/>
            <a:ext cx="2285997" cy="43651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342900" fontAlgn="auto">
              <a:spcBef>
                <a:spcPts val="750"/>
              </a:spcBef>
              <a:buClr>
                <a:srgbClr val="146194">
                  <a:lumMod val="40000"/>
                  <a:lumOff val="60000"/>
                </a:srgbClr>
              </a:buClr>
              <a:buNone/>
              <a:defRPr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CURRENT RULES</a:t>
            </a:r>
            <a:endParaRPr lang="en-US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F6EB8-C69C-D276-DB11-8CC1AB509A76}"/>
              </a:ext>
            </a:extLst>
          </p:cNvPr>
          <p:cNvSpPr txBox="1"/>
          <p:nvPr/>
        </p:nvSpPr>
        <p:spPr>
          <a:xfrm>
            <a:off x="962817" y="1605936"/>
            <a:ext cx="29874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prstClr val="white"/>
                </a:solidFill>
                <a:latin typeface="Avenir Next LT Pro Demi" panose="020B0704020202020204" pitchFamily="34" charset="0"/>
              </a:rPr>
              <a:t>Approximately 16% of NJ lies in a FEMA-mapped floodplain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8FD9B-5455-D98F-65E2-447DEEF9503B}"/>
              </a:ext>
            </a:extLst>
          </p:cNvPr>
          <p:cNvSpPr txBox="1"/>
          <p:nvPr/>
        </p:nvSpPr>
        <p:spPr>
          <a:xfrm>
            <a:off x="4632343" y="1654557"/>
            <a:ext cx="39283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prstClr val="white"/>
                </a:solidFill>
                <a:latin typeface="Avenir Next LT Pro Demi" panose="020B0704020202020204" pitchFamily="34" charset="0"/>
              </a:rPr>
              <a:t>Adds about 1.5% more land area into NJDEP’s regulatory floodplain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E657224D-6B76-E301-48D6-4E0A951AA223}"/>
              </a:ext>
            </a:extLst>
          </p:cNvPr>
          <p:cNvSpPr txBox="1">
            <a:spLocks/>
          </p:cNvSpPr>
          <p:nvPr/>
        </p:nvSpPr>
        <p:spPr>
          <a:xfrm rot="5400000">
            <a:off x="-2321469" y="2508023"/>
            <a:ext cx="4955086" cy="12711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solidFill>
                  <a:prstClr val="white"/>
                </a:solidFill>
                <a:latin typeface="Calibri" panose="020F0502020204030204"/>
              </a:rPr>
              <a:t>For general discussion purposes only. Information provided is pre-decisional and does not constitute a final agency decision or action.</a:t>
            </a:r>
          </a:p>
        </p:txBody>
      </p:sp>
    </p:spTree>
    <p:extLst>
      <p:ext uri="{BB962C8B-B14F-4D97-AF65-F5344CB8AC3E}">
        <p14:creationId xmlns:p14="http://schemas.microsoft.com/office/powerpoint/2010/main" val="4266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6" y="1578901"/>
            <a:ext cx="7020154" cy="3564599"/>
          </a:xfrm>
          <a:prstGeom prst="rect">
            <a:avLst/>
          </a:prstGeom>
        </p:spPr>
      </p:pic>
      <p:pic>
        <p:nvPicPr>
          <p:cNvPr id="53" name="Picture 16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2" y="0"/>
            <a:ext cx="3428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50" y="0"/>
            <a:ext cx="5950761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411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462" y="2447139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 fontAlgn="auto">
              <a:spcBef>
                <a:spcPts val="0"/>
              </a:spcBef>
              <a:spcAft>
                <a:spcPts val="450"/>
              </a:spcAft>
              <a:defRPr/>
            </a:pPr>
            <a:r>
              <a:rPr lang="en-US" dirty="0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dirty="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C393EB0-C44D-41D2-BEF6-291E43406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2400" cy="5141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7F47B0A-40EE-41EA-815D-384670FF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6" y="1578901"/>
            <a:ext cx="7020154" cy="35645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3AC9E88-695B-421A-B3FF-5BC41EF58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00" cy="51435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A7D586-7678-4F41-A289-1F83BB95F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8A7F60-B102-433E-BE45-95BBC5828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093" y="0"/>
            <a:ext cx="3479791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10" name="Picture 9" descr="picture containing outdoor, silhouette&#10;&#10;Description automatically generated">
            <a:extLst>
              <a:ext uri="{FF2B5EF4-FFF2-40B4-BE49-F238E27FC236}">
                <a16:creationId xmlns:a16="http://schemas.microsoft.com/office/drawing/2014/main" id="{CD30D989-AFCF-43AE-938B-0301276230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2988" r="31140" b="-2"/>
          <a:stretch/>
        </p:blipFill>
        <p:spPr>
          <a:xfrm>
            <a:off x="755821" y="170"/>
            <a:ext cx="4305272" cy="5143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4" name="Rectangle 38">
            <a:extLst>
              <a:ext uri="{FF2B5EF4-FFF2-40B4-BE49-F238E27FC236}">
                <a16:creationId xmlns:a16="http://schemas.microsoft.com/office/drawing/2014/main" id="{3153C0C7-BA84-429D-A533-F021A955B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2" y="0"/>
            <a:ext cx="3428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4847" y="1091968"/>
            <a:ext cx="2862450" cy="2839499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For more information see REAL website:</a:t>
            </a:r>
            <a:br>
              <a:rPr lang="en-US" sz="2700" dirty="0">
                <a:solidFill>
                  <a:schemeClr val="tx1"/>
                </a:solidFill>
              </a:rPr>
            </a:b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025" dirty="0">
                <a:solidFill>
                  <a:srgbClr val="FFC000"/>
                </a:solidFill>
              </a:rPr>
              <a:t>https://dep.nj.gov/njreal</a:t>
            </a:r>
            <a:br>
              <a:rPr lang="en-US" sz="2025" dirty="0">
                <a:solidFill>
                  <a:srgbClr val="FFC000"/>
                </a:solidFill>
              </a:rPr>
            </a:br>
            <a:br>
              <a:rPr lang="en-US" sz="2025" dirty="0">
                <a:solidFill>
                  <a:srgbClr val="FFC000"/>
                </a:solidFill>
              </a:rPr>
            </a:br>
            <a:r>
              <a:rPr lang="en-US" sz="1500" dirty="0">
                <a:solidFill>
                  <a:srgbClr val="FFC000"/>
                </a:solidFill>
              </a:rPr>
              <a:t>email: </a:t>
            </a:r>
            <a:r>
              <a:rPr lang="en-US" sz="1500" dirty="0">
                <a:solidFill>
                  <a:schemeClr val="tx1"/>
                </a:solidFill>
              </a:rPr>
              <a:t>vincent.mazzei@dep.nj.gov</a:t>
            </a:r>
            <a:br>
              <a:rPr lang="en-US" sz="1500" dirty="0">
                <a:solidFill>
                  <a:srgbClr val="FFC000"/>
                </a:solidFill>
              </a:rPr>
            </a:br>
            <a:endParaRPr lang="en-US" sz="1500" dirty="0">
              <a:solidFill>
                <a:srgbClr val="FFC000"/>
              </a:solidFill>
            </a:endParaRPr>
          </a:p>
        </p:txBody>
      </p:sp>
      <p:sp>
        <p:nvSpPr>
          <p:cNvPr id="55" name="Rectangle 40">
            <a:extLst>
              <a:ext uri="{FF2B5EF4-FFF2-40B4-BE49-F238E27FC236}">
                <a16:creationId xmlns:a16="http://schemas.microsoft.com/office/drawing/2014/main" id="{F20D64EC-C0BF-4228-85C3-76D9D1518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50" y="-2039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034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2BCD79-61DE-651F-0DE6-9D3C9FA1B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394F8-9D21-FD6C-14A0-99A91DC0E5C9}"/>
              </a:ext>
            </a:extLst>
          </p:cNvPr>
          <p:cNvSpPr txBox="1"/>
          <p:nvPr/>
        </p:nvSpPr>
        <p:spPr>
          <a:xfrm>
            <a:off x="209875" y="435964"/>
            <a:ext cx="284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Univers Condensed" panose="020B0506020202050204" pitchFamily="34" charset="0"/>
              </a:rPr>
              <a:t>Effects of Sea Level Rise</a:t>
            </a:r>
          </a:p>
        </p:txBody>
      </p:sp>
      <p:pic>
        <p:nvPicPr>
          <p:cNvPr id="6" name="Picture 5" descr="Diagram&#10;&#10;AI-generated content may be incorrect.">
            <a:extLst>
              <a:ext uri="{FF2B5EF4-FFF2-40B4-BE49-F238E27FC236}">
                <a16:creationId xmlns:a16="http://schemas.microsoft.com/office/drawing/2014/main" id="{26130849-3472-3A62-EA63-CDFF05042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02403"/>
            <a:ext cx="8458200" cy="1328171"/>
          </a:xfrm>
          <a:prstGeom prst="rect">
            <a:avLst/>
          </a:prstGeom>
        </p:spPr>
      </p:pic>
      <p:pic>
        <p:nvPicPr>
          <p:cNvPr id="8" name="Picture 7" descr="Diagram&#10;&#10;AI-generated content may be incorrect.">
            <a:extLst>
              <a:ext uri="{FF2B5EF4-FFF2-40B4-BE49-F238E27FC236}">
                <a16:creationId xmlns:a16="http://schemas.microsoft.com/office/drawing/2014/main" id="{5E65A717-B14E-C059-836E-36FE9E23D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322333"/>
            <a:ext cx="8458200" cy="1364704"/>
          </a:xfrm>
          <a:prstGeom prst="rect">
            <a:avLst/>
          </a:prstGeom>
        </p:spPr>
      </p:pic>
      <p:pic>
        <p:nvPicPr>
          <p:cNvPr id="10" name="Picture 9" descr="Diagram&#10;&#10;AI-generated content may be incorrect.">
            <a:extLst>
              <a:ext uri="{FF2B5EF4-FFF2-40B4-BE49-F238E27FC236}">
                <a16:creationId xmlns:a16="http://schemas.microsoft.com/office/drawing/2014/main" id="{72652483-D33C-342B-EA4E-F622AEECB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3778796"/>
            <a:ext cx="8458200" cy="132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FE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D70A80-9045-0636-F84F-A95E94781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A wave in the ocean">
            <a:extLst>
              <a:ext uri="{FF2B5EF4-FFF2-40B4-BE49-F238E27FC236}">
                <a16:creationId xmlns:a16="http://schemas.microsoft.com/office/drawing/2014/main" id="{3573C94C-E7A4-1D5C-7DD3-6202CBBCA8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7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568" r="9091" b="6951"/>
          <a:stretch/>
        </p:blipFill>
        <p:spPr>
          <a:xfrm>
            <a:off x="244" y="-215"/>
            <a:ext cx="9143756" cy="5143501"/>
          </a:xfrm>
          <a:prstGeom prst="rect">
            <a:avLst/>
          </a:prstGeom>
        </p:spPr>
      </p:pic>
      <p:pic>
        <p:nvPicPr>
          <p:cNvPr id="2" name="Picture 1" descr="Logo">
            <a:extLst>
              <a:ext uri="{FF2B5EF4-FFF2-40B4-BE49-F238E27FC236}">
                <a16:creationId xmlns:a16="http://schemas.microsoft.com/office/drawing/2014/main" id="{2EECD261-4719-1877-2D3C-5648F3B85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46" y="0"/>
            <a:ext cx="3523525" cy="28683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66A5C-94E8-0AB4-4C8D-440480606936}"/>
              </a:ext>
            </a:extLst>
          </p:cNvPr>
          <p:cNvSpPr txBox="1"/>
          <p:nvPr/>
        </p:nvSpPr>
        <p:spPr>
          <a:xfrm>
            <a:off x="4466061" y="1296489"/>
            <a:ext cx="17806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Univers Condensed" panose="020B0506020202050204" pitchFamily="34" charset="0"/>
              </a:rPr>
              <a:t>of NJ coastline already at high or very high risk to coastal erosion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CCBF4-4978-CDB0-1754-521E808B7F28}"/>
              </a:ext>
            </a:extLst>
          </p:cNvPr>
          <p:cNvSpPr txBox="1"/>
          <p:nvPr/>
        </p:nvSpPr>
        <p:spPr>
          <a:xfrm>
            <a:off x="3295194" y="3437830"/>
            <a:ext cx="1696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Univers Condensed" panose="020B0506020202050204" pitchFamily="34" charset="0"/>
              </a:rPr>
              <a:t>of the coastline at medium or very high risk to sea-level rise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E57139-4FB8-8166-730F-0818F84525B8}"/>
              </a:ext>
            </a:extLst>
          </p:cNvPr>
          <p:cNvSpPr txBox="1"/>
          <p:nvPr/>
        </p:nvSpPr>
        <p:spPr>
          <a:xfrm>
            <a:off x="5799091" y="3443664"/>
            <a:ext cx="1696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Univers Condensed" panose="020B0506020202050204" pitchFamily="34" charset="0"/>
              </a:rPr>
              <a:t>acres of NJ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Univers Condensed" panose="020B0506020202050204" pitchFamily="34" charset="0"/>
              </a:rPr>
              <a:t>land highly vulnerable to coastal hazards.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BDF013-D2C7-23A9-3BB6-1008C73D54A6}"/>
              </a:ext>
            </a:extLst>
          </p:cNvPr>
          <p:cNvSpPr/>
          <p:nvPr/>
        </p:nvSpPr>
        <p:spPr>
          <a:xfrm>
            <a:off x="4801895" y="438150"/>
            <a:ext cx="1109009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⅔</a:t>
            </a:r>
            <a:endParaRPr lang="en-US" sz="495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854546-B62C-F64B-00DC-38F6C9960AD2}"/>
              </a:ext>
            </a:extLst>
          </p:cNvPr>
          <p:cNvSpPr/>
          <p:nvPr/>
        </p:nvSpPr>
        <p:spPr>
          <a:xfrm>
            <a:off x="3588825" y="2813779"/>
            <a:ext cx="1109009" cy="7386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3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98%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18C63D-8466-1120-87B2-091800FED961}"/>
              </a:ext>
            </a:extLst>
          </p:cNvPr>
          <p:cNvSpPr/>
          <p:nvPr/>
        </p:nvSpPr>
        <p:spPr>
          <a:xfrm>
            <a:off x="5623738" y="2876734"/>
            <a:ext cx="2046977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500,000</a:t>
            </a:r>
          </a:p>
        </p:txBody>
      </p:sp>
      <p:pic>
        <p:nvPicPr>
          <p:cNvPr id="4" name="Picture 3" descr="Logo, company name&#10;&#10;AI-generated content may be incorrect.">
            <a:extLst>
              <a:ext uri="{FF2B5EF4-FFF2-40B4-BE49-F238E27FC236}">
                <a16:creationId xmlns:a16="http://schemas.microsoft.com/office/drawing/2014/main" id="{987024B3-1BA6-1479-AE10-3495EC56B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21" y="4215591"/>
            <a:ext cx="778529" cy="8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8" name="Rectangle 19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6" y="1578901"/>
            <a:ext cx="7020154" cy="3564599"/>
          </a:xfrm>
          <a:prstGeom prst="rect">
            <a:avLst/>
          </a:prstGeom>
          <a:noFill/>
        </p:spPr>
      </p:pic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58890" y="-1245726"/>
            <a:ext cx="4378672" cy="839155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" y="0"/>
            <a:ext cx="9142400" cy="5143500"/>
          </a:xfrm>
          <a:prstGeom prst="rect">
            <a:avLst/>
          </a:prstGeom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157" y="0"/>
            <a:ext cx="5906934" cy="51435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932" cy="51435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675" y="316274"/>
            <a:ext cx="725361" cy="725361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8CF50-E424-4184-A8F6-1B4B7A35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676" y="606042"/>
            <a:ext cx="6285929" cy="807922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175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Coastal Inundation &amp; Flood Damage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F4DC71B3-53F8-4E7C-A76F-2BA91BABB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421" y="1182342"/>
            <a:ext cx="6878438" cy="2998371"/>
          </a:xfrm>
        </p:spPr>
        <p:txBody>
          <a:bodyPr vert="horz" lIns="68580" tIns="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200" b="1" dirty="0">
                <a:latin typeface="Century Gothic" panose="020B0502020202020204" pitchFamily="34" charset="0"/>
              </a:rPr>
              <a:t>Rutgers University’s 2019 Science and Technical Advisory Panel (STAP) Report indicates a 50% probability that sea level rise will exceed 3.3 feet and a 17% probability that sea level rise will exceed 5.1 feet by 2100 assuming moderate emissions.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32693339-4129-48E9-94F6-82BD8B89D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4159" y="2017713"/>
            <a:ext cx="7352671" cy="2383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7FF624-580B-41F6-B9C4-2DCA586FEA34}"/>
              </a:ext>
            </a:extLst>
          </p:cNvPr>
          <p:cNvSpPr/>
          <p:nvPr/>
        </p:nvSpPr>
        <p:spPr>
          <a:xfrm>
            <a:off x="6315941" y="3142814"/>
            <a:ext cx="358630" cy="1044200"/>
          </a:xfrm>
          <a:prstGeom prst="rect">
            <a:avLst/>
          </a:prstGeom>
          <a:solidFill>
            <a:schemeClr val="accent5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38AB5-4A79-453D-9937-164448E1C341}"/>
              </a:ext>
            </a:extLst>
          </p:cNvPr>
          <p:cNvSpPr/>
          <p:nvPr/>
        </p:nvSpPr>
        <p:spPr>
          <a:xfrm>
            <a:off x="2576992" y="3775865"/>
            <a:ext cx="5609119" cy="181947"/>
          </a:xfrm>
          <a:prstGeom prst="rect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52ADCB4-6406-4FA7-A4B3-C4569A095663}"/>
              </a:ext>
            </a:extLst>
          </p:cNvPr>
          <p:cNvSpPr/>
          <p:nvPr/>
        </p:nvSpPr>
        <p:spPr>
          <a:xfrm>
            <a:off x="2576992" y="3577618"/>
            <a:ext cx="5609119" cy="181947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EA599-071B-AFB4-00D8-DB50E958D5E1}"/>
              </a:ext>
            </a:extLst>
          </p:cNvPr>
          <p:cNvSpPr/>
          <p:nvPr/>
        </p:nvSpPr>
        <p:spPr>
          <a:xfrm>
            <a:off x="6308020" y="3360728"/>
            <a:ext cx="358630" cy="596276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E1446-BFF8-D676-129F-398ED1823673}"/>
              </a:ext>
            </a:extLst>
          </p:cNvPr>
          <p:cNvSpPr txBox="1"/>
          <p:nvPr/>
        </p:nvSpPr>
        <p:spPr>
          <a:xfrm>
            <a:off x="1345421" y="4507464"/>
            <a:ext cx="678493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Arial" panose="020B0604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https://njclimateresourcecenter.rutgers.edu/resources/nj-sea-level-rise-reports/</a:t>
            </a: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793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8" name="Rectangle 19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6" y="1578901"/>
            <a:ext cx="7020154" cy="3564599"/>
          </a:xfrm>
          <a:prstGeom prst="rect">
            <a:avLst/>
          </a:prstGeom>
          <a:noFill/>
        </p:spPr>
      </p:pic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58890" y="-1245726"/>
            <a:ext cx="4378672" cy="839155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" y="0"/>
            <a:ext cx="9142400" cy="5143500"/>
          </a:xfrm>
          <a:prstGeom prst="rect">
            <a:avLst/>
          </a:prstGeom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157" y="0"/>
            <a:ext cx="5906934" cy="51435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932" cy="51435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675" y="316274"/>
            <a:ext cx="725361" cy="725361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8CF50-E424-4184-A8F6-1B4B7A35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676" y="606042"/>
            <a:ext cx="6285929" cy="807922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175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Coastal Inundation &amp; Flood Damage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F4DC71B3-53F8-4E7C-A76F-2BA91BABB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421" y="1182342"/>
            <a:ext cx="6878438" cy="2998371"/>
          </a:xfrm>
        </p:spPr>
        <p:txBody>
          <a:bodyPr vert="horz" lIns="68580" tIns="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200" b="1" dirty="0">
                <a:latin typeface="Century Gothic" panose="020B0502020202020204" pitchFamily="34" charset="0"/>
              </a:rPr>
              <a:t>Rutgers University’s 2019 Science and Technical Advisory Panel (STAP) Report indicates a 50% probability that sea level rise will exceed 3.3 feet and a 17% probability that sea level rise will exceed 5.1 feet by 2100 assuming moderate emissions.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32693339-4129-48E9-94F6-82BD8B89D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4159" y="2017713"/>
            <a:ext cx="7352671" cy="2383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C3C32A-EC60-D4C0-9B64-91CAB4126663}"/>
              </a:ext>
            </a:extLst>
          </p:cNvPr>
          <p:cNvSpPr/>
          <p:nvPr/>
        </p:nvSpPr>
        <p:spPr>
          <a:xfrm>
            <a:off x="6289288" y="3720292"/>
            <a:ext cx="401444" cy="294392"/>
          </a:xfrm>
          <a:prstGeom prst="ellipse">
            <a:avLst/>
          </a:prstGeom>
          <a:solidFill>
            <a:srgbClr val="FFFF00">
              <a:alpha val="45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4FB99C-938B-27A5-DBFE-E6F466D741AB}"/>
              </a:ext>
            </a:extLst>
          </p:cNvPr>
          <p:cNvSpPr txBox="1"/>
          <p:nvPr/>
        </p:nvSpPr>
        <p:spPr>
          <a:xfrm>
            <a:off x="1345421" y="4507464"/>
            <a:ext cx="678493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Arial" panose="020B0604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https://njclimateresourcecenter.rutgers.edu/resources/nj-sea-level-rise-reports/</a:t>
            </a: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456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FE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11449-050E-D08B-7F72-E3235C3DC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A wave in the ocean">
            <a:extLst>
              <a:ext uri="{FF2B5EF4-FFF2-40B4-BE49-F238E27FC236}">
                <a16:creationId xmlns:a16="http://schemas.microsoft.com/office/drawing/2014/main" id="{4A3350BF-B756-9A3C-BA7C-9BFF805B72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7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568" r="9091" b="6951"/>
          <a:stretch/>
        </p:blipFill>
        <p:spPr>
          <a:xfrm>
            <a:off x="0" y="-5196"/>
            <a:ext cx="9143756" cy="5143501"/>
          </a:xfrm>
          <a:prstGeom prst="rect">
            <a:avLst/>
          </a:prstGeom>
        </p:spPr>
      </p:pic>
      <p:pic>
        <p:nvPicPr>
          <p:cNvPr id="2" name="Picture 1" descr="Logo">
            <a:extLst>
              <a:ext uri="{FF2B5EF4-FFF2-40B4-BE49-F238E27FC236}">
                <a16:creationId xmlns:a16="http://schemas.microsoft.com/office/drawing/2014/main" id="{616E5EEE-98D0-906B-B971-01AFFEF410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46" y="0"/>
            <a:ext cx="3523525" cy="2868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735BA5-C767-3D43-F0D8-77A43A621F37}"/>
              </a:ext>
            </a:extLst>
          </p:cNvPr>
          <p:cNvSpPr txBox="1"/>
          <p:nvPr/>
        </p:nvSpPr>
        <p:spPr>
          <a:xfrm>
            <a:off x="2819400" y="1047750"/>
            <a:ext cx="5486400" cy="332398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742939" lvl="1" indent="-285750">
              <a:lnSpc>
                <a:spcPts val="18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Univers Condensed" panose="020B0506020202050204" pitchFamily="34" charset="0"/>
              </a:rPr>
              <a:t>Best-available NJ-specific information published after REAL proposal indicates a difference in the likely global temperature increase used in the 2019 STAP Report. </a:t>
            </a:r>
          </a:p>
          <a:p>
            <a:pPr marL="742939" lvl="1" indent="-285750">
              <a:lnSpc>
                <a:spcPts val="18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Univers Condensed" panose="020B0506020202050204" pitchFamily="34" charset="0"/>
              </a:rPr>
              <a:t>Moderate emissions scenario now anticipates an increase in sea level rise of 4.4 feet by 2100 instead of 5.1 feet.</a:t>
            </a:r>
          </a:p>
          <a:p>
            <a:pPr marL="742939" lvl="1" indent="-285750">
              <a:lnSpc>
                <a:spcPts val="18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Univers Condensed" panose="020B0506020202050204" pitchFamily="34" charset="0"/>
              </a:rPr>
              <a:t>NJDEP will review available climate change data every five years and adjust rules as needed.</a:t>
            </a:r>
          </a:p>
          <a:p>
            <a:pPr marL="742939" lvl="1" indent="-285750">
              <a:lnSpc>
                <a:spcPts val="18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Univers Condensed" panose="020B0506020202050204" pitchFamily="34" charset="0"/>
            </a:endParaRPr>
          </a:p>
        </p:txBody>
      </p:sp>
      <p:pic>
        <p:nvPicPr>
          <p:cNvPr id="4" name="Picture 3" descr="Logo, company name&#10;&#10;AI-generated content may be incorrect.">
            <a:extLst>
              <a:ext uri="{FF2B5EF4-FFF2-40B4-BE49-F238E27FC236}">
                <a16:creationId xmlns:a16="http://schemas.microsoft.com/office/drawing/2014/main" id="{78F140D0-9CCB-E4BD-69ED-F881F3BDB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21" y="4215591"/>
            <a:ext cx="778529" cy="8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se on a hill&#10;&#10;Description automatically generated">
            <a:extLst>
              <a:ext uri="{FF2B5EF4-FFF2-40B4-BE49-F238E27FC236}">
                <a16:creationId xmlns:a16="http://schemas.microsoft.com/office/drawing/2014/main" id="{47FA8DAC-045A-B1AA-CFE8-5B7CCFF1A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383"/>
            <a:ext cx="9144000" cy="3706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CF9FA4-D439-3F41-8877-C4AE2816858C}"/>
              </a:ext>
            </a:extLst>
          </p:cNvPr>
          <p:cNvSpPr txBox="1"/>
          <p:nvPr/>
        </p:nvSpPr>
        <p:spPr>
          <a:xfrm>
            <a:off x="209875" y="435964"/>
            <a:ext cx="284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Univers Condensed" panose="020B0506020202050204" pitchFamily="34" charset="0"/>
              </a:rPr>
              <a:t>Inundation Risk Zone </a:t>
            </a:r>
          </a:p>
        </p:txBody>
      </p:sp>
    </p:spTree>
    <p:extLst>
      <p:ext uri="{BB962C8B-B14F-4D97-AF65-F5344CB8AC3E}">
        <p14:creationId xmlns:p14="http://schemas.microsoft.com/office/powerpoint/2010/main" val="30391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se on the beach&#10;&#10;Description automatically generated">
            <a:extLst>
              <a:ext uri="{FF2B5EF4-FFF2-40B4-BE49-F238E27FC236}">
                <a16:creationId xmlns:a16="http://schemas.microsoft.com/office/drawing/2014/main" id="{8470C150-2D52-EE23-7047-A06CB2718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921"/>
            <a:ext cx="9144000" cy="3701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79C484-465C-E8BC-EF80-7F7179EC065E}"/>
              </a:ext>
            </a:extLst>
          </p:cNvPr>
          <p:cNvSpPr txBox="1"/>
          <p:nvPr/>
        </p:nvSpPr>
        <p:spPr>
          <a:xfrm>
            <a:off x="209875" y="435964"/>
            <a:ext cx="284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Univers Condensed" panose="020B0506020202050204" pitchFamily="34" charset="0"/>
              </a:rPr>
              <a:t>Inundation Risk Zone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3256FD-96BC-1D18-163D-A3DC41E0CB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23" y="3376748"/>
            <a:ext cx="160123" cy="1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MaserPul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1_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5.xml><?xml version="1.0" encoding="utf-8"?>
<a:theme xmlns:a="http://schemas.openxmlformats.org/drawingml/2006/main" name="4_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541737718741697","enableDocumentContentUpdater":true,"version":"1.10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541737718741697","enableDocumentContentUpdater":true,"version":"1.10"}]]></TemplafySlideTemplateConfiguration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7541737718741697","enableDocumentContentUpdater":true,"version":"1.1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7541737718741697","enableDocumentContentUpdater":true,"version":"1.1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documentContentValidatorConfiguration":{"enableDocumentContentValidator":false,"documentContentValidatorVersion":0},"elementsMetadata":[],"slideId":"637541737719991825","enableDocumentContentUpdater":true,"version":"1.10"}]]></TemplafySlideTemplateConfiguration>
</file>

<file path=customXml/item26.xml><?xml version="1.0" encoding="utf-8"?>
<TemplafySlideTemplateConfiguration><![CDATA[{"documentContentValidatorConfiguration":{"enableDocumentContentValidator":false,"documentContentValidatorVersion":0},"elementsMetadata":[],"slideId":"637541737719991825","enableDocumentContentUpdater":true,"version":"1.10"}]]></TemplafySlideTemplateConfiguration>
</file>

<file path=customXml/item27.xml><?xml version="1.0" encoding="utf-8"?>
<TemplafySlideTemplateConfiguration><![CDATA[{"documentContentValidatorConfiguration":{"enableDocumentContentValidator":false,"documentContentValidatorVersion":0},"elementsMetadata":[],"slideId":"637541737718585430","enableDocumentContentUpdater":true,"version":"1.10"}]]></TemplafySlideTemplateConfiguration>
</file>

<file path=customXml/item28.xml><?xml version="1.0" encoding="utf-8"?>
<TemplafySlideTemplateConfiguration><![CDATA[{"documentContentValidatorConfiguration":{"enableDocumentContentValidator":false,"documentContentValidatorVersion":0},"elementsMetadata":[],"slideId":"637541737719523027","enableDocumentContentUpdater":true,"version":"1.10"}]]></TemplafySlideTemplateConfiguration>
</file>

<file path=customXml/item29.xml><?xml version="1.0" encoding="utf-8"?>
<TemplafySlideTemplateConfiguration><![CDATA[{"documentContentValidatorConfiguration":{"enableDocumentContentValidator":false,"documentContentValidatorVersion":0},"elementsMetadata":[],"slideId":"637541737718741697","enableDocumentContentUpdater":true,"version":"1.10"}]]></TemplafySlideTemplate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4DC7BA71A99A4688B478A4759FFB6F" ma:contentTypeVersion="10" ma:contentTypeDescription="Create a new document." ma:contentTypeScope="" ma:versionID="546bbc8a08219135ea5f821852e07e17">
  <xsd:schema xmlns:xsd="http://www.w3.org/2001/XMLSchema" xmlns:xs="http://www.w3.org/2001/XMLSchema" xmlns:p="http://schemas.microsoft.com/office/2006/metadata/properties" xmlns:ns3="cf141067-caf7-4340-a005-e0f5a7bc774c" targetNamespace="http://schemas.microsoft.com/office/2006/metadata/properties" ma:root="true" ma:fieldsID="2c0c0bd2c3d39789093a4556dd2751d4" ns3:_="">
    <xsd:import namespace="cf141067-caf7-4340-a005-e0f5a7bc77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41067-caf7-4340-a005-e0f5a7bc77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0.xml><?xml version="1.0" encoding="utf-8"?>
<TemplafySlideTemplateConfiguration><![CDATA[{"documentContentValidatorConfiguration":{"enableDocumentContentValidator":false,"documentContentValidatorVersion":0},"elementsMetadata":[],"slideId":"637541737718741697","enableDocumentContentUpdater":true,"version":"1.10"}]]></TemplafySlideTemplate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TemplateConfiguration><![CDATA[{"documentContentValidatorConfiguration":{"enableDocumentContentValidator":false,"documentContentValidatorVersion":0},"elementsMetadata":[],"slideId":"637541737719523027","enableDocumentContentUpdater":true,"version":"1.10"}]]></TemplafySlideTemplateConfiguration>
</file>

<file path=customXml/item34.xml><?xml version="1.0" encoding="utf-8"?>
<TemplafySlideTemplateConfiguration><![CDATA[{"documentContentValidatorConfiguration":{"enableDocumentContentValidator":false,"documentContentValidatorVersion":0},"elementsMetadata":[],"slideId":"637541737718741697","enableDocumentContentUpdater":true,"version":"1.10"}]]></TemplafySlideTemplateConfiguration>
</file>

<file path=customXml/item3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6.xml><?xml version="1.0" encoding="utf-8"?>
<TemplafySlideTemplateConfiguration><![CDATA[{"documentContentValidatorConfiguration":{"enableDocumentContentValidator":false,"documentContentValidatorVersion":0},"elementsMetadata":[],"slideId":"637541737718741697","enableDocumentContentUpdater":true,"version":"1.10"}]]></TemplafySlideTemplate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TemplateConfiguration><![CDATA[{"documentContentValidatorConfiguration":{"enableDocumentContentValidator":false,"documentContentValidatorVersion":0},"elementsMetadata":[],"slideId":"637541737718741697","enableDocumentContentUpdater":true,"version":"1.10"}]]></TemplafySlideTemplateConfiguration>
</file>

<file path=customXml/item39.xml><?xml version="1.0" encoding="utf-8"?>
<TemplafySlideTemplateConfiguration><![CDATA[{"documentContentValidatorConfiguration":{"enableDocumentContentValidator":false,"documentContentValidatorVersion":0},"elementsMetadata":[],"slideId":"637541737718741697","enableDocumentContentUpdater":true,"version":"1.10"}]]></TemplafySlideTemplate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541737719991825","enableDocumentContentUpdater":true,"version":"1.1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541737718585430","enableDocumentContentUpdater":true,"version":"1.10"}]]></TemplafySlideTemplate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541737718585430","enableDocumentContentUpdater":true,"version":"1.10"}]]></TemplafySlideTemplateConfiguration>
</file>

<file path=customXml/itemProps1.xml><?xml version="1.0" encoding="utf-8"?>
<ds:datastoreItem xmlns:ds="http://schemas.openxmlformats.org/officeDocument/2006/customXml" ds:itemID="{554AB59A-B0E1-452E-A9B4-B059E874BC0B}">
  <ds:schemaRefs/>
</ds:datastoreItem>
</file>

<file path=customXml/itemProps10.xml><?xml version="1.0" encoding="utf-8"?>
<ds:datastoreItem xmlns:ds="http://schemas.openxmlformats.org/officeDocument/2006/customXml" ds:itemID="{D3BE156E-3640-476D-8B24-D1DE7867477A}">
  <ds:schemaRefs/>
</ds:datastoreItem>
</file>

<file path=customXml/itemProps11.xml><?xml version="1.0" encoding="utf-8"?>
<ds:datastoreItem xmlns:ds="http://schemas.openxmlformats.org/officeDocument/2006/customXml" ds:itemID="{30E02DFC-7EA8-45C6-ACA5-5F1AB3C8B631}">
  <ds:schemaRefs/>
</ds:datastoreItem>
</file>

<file path=customXml/itemProps12.xml><?xml version="1.0" encoding="utf-8"?>
<ds:datastoreItem xmlns:ds="http://schemas.openxmlformats.org/officeDocument/2006/customXml" ds:itemID="{0F1F7789-FFDB-4499-BB16-7A9170785033}">
  <ds:schemaRefs/>
</ds:datastoreItem>
</file>

<file path=customXml/itemProps13.xml><?xml version="1.0" encoding="utf-8"?>
<ds:datastoreItem xmlns:ds="http://schemas.openxmlformats.org/officeDocument/2006/customXml" ds:itemID="{8B479D92-238E-496C-A53F-6D14FFB2A6A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f141067-caf7-4340-a005-e0f5a7bc774c"/>
    <ds:schemaRef ds:uri="http://www.w3.org/XML/1998/namespace"/>
    <ds:schemaRef ds:uri="http://purl.org/dc/dcmitype/"/>
  </ds:schemaRefs>
</ds:datastoreItem>
</file>

<file path=customXml/itemProps14.xml><?xml version="1.0" encoding="utf-8"?>
<ds:datastoreItem xmlns:ds="http://schemas.openxmlformats.org/officeDocument/2006/customXml" ds:itemID="{FFE021B9-3130-4353-9298-AF0C4AE73AFC}">
  <ds:schemaRefs/>
</ds:datastoreItem>
</file>

<file path=customXml/itemProps15.xml><?xml version="1.0" encoding="utf-8"?>
<ds:datastoreItem xmlns:ds="http://schemas.openxmlformats.org/officeDocument/2006/customXml" ds:itemID="{D4A302F8-EEE9-42DF-BB78-B059730022B1}">
  <ds:schemaRefs/>
</ds:datastoreItem>
</file>

<file path=customXml/itemProps16.xml><?xml version="1.0" encoding="utf-8"?>
<ds:datastoreItem xmlns:ds="http://schemas.openxmlformats.org/officeDocument/2006/customXml" ds:itemID="{FF78E605-0E76-4DD7-BB0D-0A4888D395BC}">
  <ds:schemaRefs/>
</ds:datastoreItem>
</file>

<file path=customXml/itemProps17.xml><?xml version="1.0" encoding="utf-8"?>
<ds:datastoreItem xmlns:ds="http://schemas.openxmlformats.org/officeDocument/2006/customXml" ds:itemID="{203C6CB8-F855-4D6C-99BE-E8ABAF2647B7}">
  <ds:schemaRefs/>
</ds:datastoreItem>
</file>

<file path=customXml/itemProps18.xml><?xml version="1.0" encoding="utf-8"?>
<ds:datastoreItem xmlns:ds="http://schemas.openxmlformats.org/officeDocument/2006/customXml" ds:itemID="{24AA33E5-5678-410B-AFD7-86A9C0EBEE1A}">
  <ds:schemaRefs/>
</ds:datastoreItem>
</file>

<file path=customXml/itemProps19.xml><?xml version="1.0" encoding="utf-8"?>
<ds:datastoreItem xmlns:ds="http://schemas.openxmlformats.org/officeDocument/2006/customXml" ds:itemID="{CEFEB771-CF95-4D5B-BCB4-BEB38C6D010D}">
  <ds:schemaRefs/>
</ds:datastoreItem>
</file>

<file path=customXml/itemProps2.xml><?xml version="1.0" encoding="utf-8"?>
<ds:datastoreItem xmlns:ds="http://schemas.openxmlformats.org/officeDocument/2006/customXml" ds:itemID="{47EAE4D4-55C3-4F6F-B24F-AC3298F06F19}">
  <ds:schemaRefs/>
</ds:datastoreItem>
</file>

<file path=customXml/itemProps20.xml><?xml version="1.0" encoding="utf-8"?>
<ds:datastoreItem xmlns:ds="http://schemas.openxmlformats.org/officeDocument/2006/customXml" ds:itemID="{ACAE2030-71EB-4A55-8C07-6C5D57B0A471}">
  <ds:schemaRefs/>
</ds:datastoreItem>
</file>

<file path=customXml/itemProps21.xml><?xml version="1.0" encoding="utf-8"?>
<ds:datastoreItem xmlns:ds="http://schemas.openxmlformats.org/officeDocument/2006/customXml" ds:itemID="{5A1E3326-32B3-4D43-85D5-60993BBEA7EA}">
  <ds:schemaRefs/>
</ds:datastoreItem>
</file>

<file path=customXml/itemProps22.xml><?xml version="1.0" encoding="utf-8"?>
<ds:datastoreItem xmlns:ds="http://schemas.openxmlformats.org/officeDocument/2006/customXml" ds:itemID="{E7A5AC26-90A3-4F25-A211-1287DE2D697B}">
  <ds:schemaRefs/>
</ds:datastoreItem>
</file>

<file path=customXml/itemProps23.xml><?xml version="1.0" encoding="utf-8"?>
<ds:datastoreItem xmlns:ds="http://schemas.openxmlformats.org/officeDocument/2006/customXml" ds:itemID="{77A40D0F-37CB-42DC-A7FE-F2FF8F6D4103}">
  <ds:schemaRefs/>
</ds:datastoreItem>
</file>

<file path=customXml/itemProps24.xml><?xml version="1.0" encoding="utf-8"?>
<ds:datastoreItem xmlns:ds="http://schemas.openxmlformats.org/officeDocument/2006/customXml" ds:itemID="{28549B9A-2DB6-49CE-A51A-9C4109D006F7}">
  <ds:schemaRefs/>
</ds:datastoreItem>
</file>

<file path=customXml/itemProps25.xml><?xml version="1.0" encoding="utf-8"?>
<ds:datastoreItem xmlns:ds="http://schemas.openxmlformats.org/officeDocument/2006/customXml" ds:itemID="{0F9FE66D-B53F-469A-8BC2-03DFE6F5274D}">
  <ds:schemaRefs/>
</ds:datastoreItem>
</file>

<file path=customXml/itemProps26.xml><?xml version="1.0" encoding="utf-8"?>
<ds:datastoreItem xmlns:ds="http://schemas.openxmlformats.org/officeDocument/2006/customXml" ds:itemID="{1D7F867D-806C-4649-B9BD-1B24356E08D3}">
  <ds:schemaRefs/>
</ds:datastoreItem>
</file>

<file path=customXml/itemProps27.xml><?xml version="1.0" encoding="utf-8"?>
<ds:datastoreItem xmlns:ds="http://schemas.openxmlformats.org/officeDocument/2006/customXml" ds:itemID="{859E0F64-9133-41BE-A18D-DE8BBF5B107F}">
  <ds:schemaRefs/>
</ds:datastoreItem>
</file>

<file path=customXml/itemProps28.xml><?xml version="1.0" encoding="utf-8"?>
<ds:datastoreItem xmlns:ds="http://schemas.openxmlformats.org/officeDocument/2006/customXml" ds:itemID="{973C5DD4-773A-4630-A89E-834BE0335E82}">
  <ds:schemaRefs/>
</ds:datastoreItem>
</file>

<file path=customXml/itemProps29.xml><?xml version="1.0" encoding="utf-8"?>
<ds:datastoreItem xmlns:ds="http://schemas.openxmlformats.org/officeDocument/2006/customXml" ds:itemID="{2877FF7F-1496-4B1B-9B87-D90DDC0E9FC1}">
  <ds:schemaRefs/>
</ds:datastoreItem>
</file>

<file path=customXml/itemProps3.xml><?xml version="1.0" encoding="utf-8"?>
<ds:datastoreItem xmlns:ds="http://schemas.openxmlformats.org/officeDocument/2006/customXml" ds:itemID="{A4DFAA4D-79F9-43C3-AE6E-981243B24C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141067-caf7-4340-a005-e0f5a7bc7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0.xml><?xml version="1.0" encoding="utf-8"?>
<ds:datastoreItem xmlns:ds="http://schemas.openxmlformats.org/officeDocument/2006/customXml" ds:itemID="{461D7341-4486-4629-B78C-4569EFBE632C}">
  <ds:schemaRefs/>
</ds:datastoreItem>
</file>

<file path=customXml/itemProps31.xml><?xml version="1.0" encoding="utf-8"?>
<ds:datastoreItem xmlns:ds="http://schemas.openxmlformats.org/officeDocument/2006/customXml" ds:itemID="{88133513-E01D-4DE2-A04F-2C379D3728CA}">
  <ds:schemaRefs/>
</ds:datastoreItem>
</file>

<file path=customXml/itemProps32.xml><?xml version="1.0" encoding="utf-8"?>
<ds:datastoreItem xmlns:ds="http://schemas.openxmlformats.org/officeDocument/2006/customXml" ds:itemID="{F87B0794-174B-425A-98E1-5ABC42F91513}">
  <ds:schemaRefs/>
</ds:datastoreItem>
</file>

<file path=customXml/itemProps33.xml><?xml version="1.0" encoding="utf-8"?>
<ds:datastoreItem xmlns:ds="http://schemas.openxmlformats.org/officeDocument/2006/customXml" ds:itemID="{ED09F60F-E139-46D2-B423-C298047A03C2}">
  <ds:schemaRefs/>
</ds:datastoreItem>
</file>

<file path=customXml/itemProps34.xml><?xml version="1.0" encoding="utf-8"?>
<ds:datastoreItem xmlns:ds="http://schemas.openxmlformats.org/officeDocument/2006/customXml" ds:itemID="{2AA5884B-2673-4F80-96A2-521927514E35}">
  <ds:schemaRefs/>
</ds:datastoreItem>
</file>

<file path=customXml/itemProps35.xml><?xml version="1.0" encoding="utf-8"?>
<ds:datastoreItem xmlns:ds="http://schemas.openxmlformats.org/officeDocument/2006/customXml" ds:itemID="{AD7B03BF-0C0E-4B6E-851D-118B1211D89C}">
  <ds:schemaRefs>
    <ds:schemaRef ds:uri="http://schemas.microsoft.com/sharepoint/v3/contenttype/forms"/>
  </ds:schemaRefs>
</ds:datastoreItem>
</file>

<file path=customXml/itemProps36.xml><?xml version="1.0" encoding="utf-8"?>
<ds:datastoreItem xmlns:ds="http://schemas.openxmlformats.org/officeDocument/2006/customXml" ds:itemID="{0BD83C57-B7BC-4C7C-A0E7-5ED71F3CAE89}">
  <ds:schemaRefs/>
</ds:datastoreItem>
</file>

<file path=customXml/itemProps37.xml><?xml version="1.0" encoding="utf-8"?>
<ds:datastoreItem xmlns:ds="http://schemas.openxmlformats.org/officeDocument/2006/customXml" ds:itemID="{73B50170-02EC-4406-90DF-9EB7F026D151}">
  <ds:schemaRefs/>
</ds:datastoreItem>
</file>

<file path=customXml/itemProps38.xml><?xml version="1.0" encoding="utf-8"?>
<ds:datastoreItem xmlns:ds="http://schemas.openxmlformats.org/officeDocument/2006/customXml" ds:itemID="{26F432AC-EA88-45BC-9FFC-651641DEBD95}">
  <ds:schemaRefs/>
</ds:datastoreItem>
</file>

<file path=customXml/itemProps39.xml><?xml version="1.0" encoding="utf-8"?>
<ds:datastoreItem xmlns:ds="http://schemas.openxmlformats.org/officeDocument/2006/customXml" ds:itemID="{B70ABF89-8162-4ED9-A8EB-AD0B99216C7C}">
  <ds:schemaRefs/>
</ds:datastoreItem>
</file>

<file path=customXml/itemProps4.xml><?xml version="1.0" encoding="utf-8"?>
<ds:datastoreItem xmlns:ds="http://schemas.openxmlformats.org/officeDocument/2006/customXml" ds:itemID="{5E05A29E-46A5-4CE9-9570-3FA220755F2D}">
  <ds:schemaRefs/>
</ds:datastoreItem>
</file>

<file path=customXml/itemProps5.xml><?xml version="1.0" encoding="utf-8"?>
<ds:datastoreItem xmlns:ds="http://schemas.openxmlformats.org/officeDocument/2006/customXml" ds:itemID="{4408B77E-16EE-4B92-91A2-1C5552C9C63F}">
  <ds:schemaRefs/>
</ds:datastoreItem>
</file>

<file path=customXml/itemProps6.xml><?xml version="1.0" encoding="utf-8"?>
<ds:datastoreItem xmlns:ds="http://schemas.openxmlformats.org/officeDocument/2006/customXml" ds:itemID="{685E13D7-4A3F-4681-A984-4A79B837DB7C}">
  <ds:schemaRefs/>
</ds:datastoreItem>
</file>

<file path=customXml/itemProps7.xml><?xml version="1.0" encoding="utf-8"?>
<ds:datastoreItem xmlns:ds="http://schemas.openxmlformats.org/officeDocument/2006/customXml" ds:itemID="{72BA2050-49E5-471B-B810-56D4C23959FD}">
  <ds:schemaRefs/>
</ds:datastoreItem>
</file>

<file path=customXml/itemProps8.xml><?xml version="1.0" encoding="utf-8"?>
<ds:datastoreItem xmlns:ds="http://schemas.openxmlformats.org/officeDocument/2006/customXml" ds:itemID="{8FFC8BC4-B735-4CF8-9625-EA66CBA50726}">
  <ds:schemaRefs/>
</ds:datastoreItem>
</file>

<file path=customXml/itemProps9.xml><?xml version="1.0" encoding="utf-8"?>
<ds:datastoreItem xmlns:ds="http://schemas.openxmlformats.org/officeDocument/2006/customXml" ds:itemID="{CEAA803D-17C4-42DE-B158-DB2F2D5577A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13409</TotalTime>
  <Words>719</Words>
  <Application>Microsoft Office PowerPoint</Application>
  <PresentationFormat>On-screen Show (16:9)</PresentationFormat>
  <Paragraphs>87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Arial</vt:lpstr>
      <vt:lpstr>Arial Black</vt:lpstr>
      <vt:lpstr>Avenir Next LT Pro</vt:lpstr>
      <vt:lpstr>Avenir Next LT Pro Demi</vt:lpstr>
      <vt:lpstr>Book Antiqua</vt:lpstr>
      <vt:lpstr>Calibri</vt:lpstr>
      <vt:lpstr>Calibri Light</vt:lpstr>
      <vt:lpstr>Century Gothic</vt:lpstr>
      <vt:lpstr>Franklin Gothic Medium</vt:lpstr>
      <vt:lpstr>MS Shell Dlg 2</vt:lpstr>
      <vt:lpstr>Univers Condensed</vt:lpstr>
      <vt:lpstr>Wingdings</vt:lpstr>
      <vt:lpstr>Wingdings 3</vt:lpstr>
      <vt:lpstr>2_MaserPulte</vt:lpstr>
      <vt:lpstr>Custom Design</vt:lpstr>
      <vt:lpstr>Slice</vt:lpstr>
      <vt:lpstr>1_Madison</vt:lpstr>
      <vt:lpstr>4_Madison</vt:lpstr>
      <vt:lpstr>Office Theme</vt:lpstr>
      <vt:lpstr>New Jersey’s Regulatory Response to a changing climate</vt:lpstr>
      <vt:lpstr>PowerPoint Presentation</vt:lpstr>
      <vt:lpstr>PowerPoint Presentation</vt:lpstr>
      <vt:lpstr>PowerPoint Presentation</vt:lpstr>
      <vt:lpstr>Coastal Inundation &amp; Flood Damage</vt:lpstr>
      <vt:lpstr>Coastal Inundation &amp; Flood Damage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 see REAL website:  https://dep.nj.gov/njreal  email: vincent.mazzei@dep.nj.gov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mouimet</dc:creator>
  <cp:lastModifiedBy>Mazzei, Vincent [DEP]</cp:lastModifiedBy>
  <cp:revision>871</cp:revision>
  <cp:lastPrinted>2022-02-17T23:06:27Z</cp:lastPrinted>
  <dcterms:created xsi:type="dcterms:W3CDTF">2008-10-23T18:18:02Z</dcterms:created>
  <dcterms:modified xsi:type="dcterms:W3CDTF">2026-03-09T02:01:00Z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0x010100444DC7BA71A99A4688B478A4759FFB6F</vt:lpwstr>
  </property>
</Properties>
</file>