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61"/>
  </p:notesMasterIdLst>
  <p:handoutMasterIdLst>
    <p:handoutMasterId r:id="rId62"/>
  </p:handoutMasterIdLst>
  <p:sldIdLst>
    <p:sldId id="2464" r:id="rId5"/>
    <p:sldId id="2465" r:id="rId6"/>
    <p:sldId id="2145706354" r:id="rId7"/>
    <p:sldId id="2145706211" r:id="rId8"/>
    <p:sldId id="2145706341" r:id="rId9"/>
    <p:sldId id="7049" r:id="rId10"/>
    <p:sldId id="2145706355" r:id="rId11"/>
    <p:sldId id="2145706349" r:id="rId12"/>
    <p:sldId id="7009" r:id="rId13"/>
    <p:sldId id="7010" r:id="rId14"/>
    <p:sldId id="2145706109" r:id="rId15"/>
    <p:sldId id="2145706351" r:id="rId16"/>
    <p:sldId id="2145706352" r:id="rId17"/>
    <p:sldId id="2145706350" r:id="rId18"/>
    <p:sldId id="2145706397" r:id="rId19"/>
    <p:sldId id="2145706356" r:id="rId20"/>
    <p:sldId id="2145706361" r:id="rId21"/>
    <p:sldId id="2145706362" r:id="rId22"/>
    <p:sldId id="2145706363" r:id="rId23"/>
    <p:sldId id="2145706364" r:id="rId24"/>
    <p:sldId id="2145706365" r:id="rId25"/>
    <p:sldId id="2145706367" r:id="rId26"/>
    <p:sldId id="2145706385" r:id="rId27"/>
    <p:sldId id="2145706366" r:id="rId28"/>
    <p:sldId id="2145706369" r:id="rId29"/>
    <p:sldId id="2145706370" r:id="rId30"/>
    <p:sldId id="2145706368" r:id="rId31"/>
    <p:sldId id="2145706371" r:id="rId32"/>
    <p:sldId id="2145706372" r:id="rId33"/>
    <p:sldId id="2145706373" r:id="rId34"/>
    <p:sldId id="2145706374" r:id="rId35"/>
    <p:sldId id="2145706375" r:id="rId36"/>
    <p:sldId id="2145706376" r:id="rId37"/>
    <p:sldId id="2145706377" r:id="rId38"/>
    <p:sldId id="2145706378" r:id="rId39"/>
    <p:sldId id="2145706380" r:id="rId40"/>
    <p:sldId id="2145706379" r:id="rId41"/>
    <p:sldId id="2145706401" r:id="rId42"/>
    <p:sldId id="2145706381" r:id="rId43"/>
    <p:sldId id="2145706357" r:id="rId44"/>
    <p:sldId id="2145706360" r:id="rId45"/>
    <p:sldId id="2145706384" r:id="rId46"/>
    <p:sldId id="2145706398" r:id="rId47"/>
    <p:sldId id="2145706399" r:id="rId48"/>
    <p:sldId id="2145706400" r:id="rId49"/>
    <p:sldId id="2145706358" r:id="rId50"/>
    <p:sldId id="2145706396" r:id="rId51"/>
    <p:sldId id="2145706391" r:id="rId52"/>
    <p:sldId id="2145706389" r:id="rId53"/>
    <p:sldId id="2145706392" r:id="rId54"/>
    <p:sldId id="2145706393" r:id="rId55"/>
    <p:sldId id="2658" r:id="rId56"/>
    <p:sldId id="2663" r:id="rId57"/>
    <p:sldId id="2145706394" r:id="rId58"/>
    <p:sldId id="2145706395" r:id="rId59"/>
    <p:sldId id="2145706291"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006D54-4AB6-442B-97E5-081F5E560A91}">
          <p14:sldIdLst>
            <p14:sldId id="2464"/>
            <p14:sldId id="2465"/>
            <p14:sldId id="2145706354"/>
            <p14:sldId id="2145706211"/>
            <p14:sldId id="2145706341"/>
            <p14:sldId id="7049"/>
            <p14:sldId id="2145706355"/>
            <p14:sldId id="2145706349"/>
            <p14:sldId id="7009"/>
            <p14:sldId id="7010"/>
            <p14:sldId id="2145706109"/>
            <p14:sldId id="2145706351"/>
            <p14:sldId id="2145706352"/>
            <p14:sldId id="2145706350"/>
            <p14:sldId id="2145706397"/>
            <p14:sldId id="2145706356"/>
            <p14:sldId id="2145706361"/>
            <p14:sldId id="2145706362"/>
            <p14:sldId id="2145706363"/>
            <p14:sldId id="2145706364"/>
            <p14:sldId id="2145706365"/>
            <p14:sldId id="2145706367"/>
            <p14:sldId id="2145706385"/>
            <p14:sldId id="2145706366"/>
            <p14:sldId id="2145706369"/>
            <p14:sldId id="2145706370"/>
            <p14:sldId id="2145706368"/>
            <p14:sldId id="2145706371"/>
            <p14:sldId id="2145706372"/>
            <p14:sldId id="2145706373"/>
            <p14:sldId id="2145706374"/>
            <p14:sldId id="2145706375"/>
            <p14:sldId id="2145706376"/>
            <p14:sldId id="2145706377"/>
            <p14:sldId id="2145706378"/>
            <p14:sldId id="2145706380"/>
            <p14:sldId id="2145706379"/>
            <p14:sldId id="2145706401"/>
            <p14:sldId id="2145706381"/>
            <p14:sldId id="2145706357"/>
            <p14:sldId id="2145706360"/>
            <p14:sldId id="2145706384"/>
            <p14:sldId id="2145706398"/>
            <p14:sldId id="2145706399"/>
            <p14:sldId id="2145706400"/>
            <p14:sldId id="2145706358"/>
            <p14:sldId id="2145706396"/>
            <p14:sldId id="2145706391"/>
            <p14:sldId id="2145706389"/>
            <p14:sldId id="2145706392"/>
            <p14:sldId id="2145706393"/>
            <p14:sldId id="2658"/>
            <p14:sldId id="2663"/>
            <p14:sldId id="2145706394"/>
            <p14:sldId id="2145706395"/>
            <p14:sldId id="2145706291"/>
          </p14:sldIdLst>
        </p14:section>
        <p14:section name="HIDDEN SLIDES" id="{45C9112E-3DC3-482E-B6C1-DF0E2ECA221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10AD01-29EA-612D-55FF-CD6B3BB12AE5}" name="Carson, Tyler" initials="CT" userId="S::Tyler.Carson@arcadis-us.com::7ef0b569-a9d8-4efa-af73-c1a744b5f099" providerId="AD"/>
  <p188:author id="{FDBB590C-CD5E-8E10-2C6F-27FD00C2EF82}" name="Miara, Heather [DEP]" initials="M[" userId="S::heather.miara@dep.nj.gov::60721f79-6f27-4c35-b28c-206c57a710e0" providerId="AD"/>
  <p188:author id="{CBE93126-FE76-9827-0DCB-1CA9EFC666F3}" name="Coleman, Kaitlyn" initials="KC" userId="Coleman, Kaitlyn" providerId="None"/>
  <p188:author id="{A051A63E-7E71-29C4-A0B4-F88F48A9D9A5}" name="How, Cindy" initials="HC" userId="S::Cindy.How@arcadis-us.com::af5231ca-0d35-4312-9a46-e6b15dcf3756" providerId="AD"/>
  <p188:author id="{71362946-F3EA-817A-5424-F155C4B49DB1}" name="Month, Ellie" initials="ME" userId="S::Eliza.Month@arcadis-us.com::e980e201-3790-4305-93d4-14065d0705e1" providerId="AD"/>
  <p188:author id="{CE6FD849-9AB0-0C2D-9567-F226E637E20E}" name="Sprague, Heather" initials="SH" userId="S::Heather.Sprague@arcadis-us.com::59275184-68c9-43b2-9bee-3488e1a39ee8" providerId="AD"/>
  <p188:author id="{3BDCA64B-4D88-CBD6-B852-128F43435784}" name="Mitch, Nickie" initials="MN" userId="S::nicholas.mitch@arcadis-us.com::30f7db6e-665f-4eba-8214-6f01decff1f8" providerId="AD"/>
  <p188:author id="{20F16359-542E-9316-E1AB-E479AC82BEC5}" name="McGhee, Devon" initials="MD" userId="S::Devon.McGhee@arcadis-us.com::38ff55de-039a-489b-9409-073daa15b8d1" providerId="AD"/>
  <p188:author id="{FEE25E7B-49A2-F4E0-4662-2BE175CEBB81}" name="Pippa Brashear" initials="PB" userId="S::pippa_scapestudio.com#ext#@arcadis.com::ec40c449-e480-4ecd-a56c-a16bc6b1e8c2" providerId="AD"/>
  <p188:author id="{C797BB87-F93D-610B-9D81-75BBE87FA14D}" name="Foster, Carly" initials="FC" userId="S::Carly.Foster@arcadis-us.com::75367137-ba43-410b-86d2-c04778703c9c" providerId="AD"/>
  <p188:author id="{E7018A93-B062-BA95-82D8-D1E6D33A8A54}" name="Sera Tolgay" initials="ST" userId="S::sera_scapestudio.com#ext#@arcadiso365.onmicrosoft.com::a5f39b68-cc88-4b98-85cf-02e6c661e2c5" providerId="AD"/>
  <p188:author id="{D74BC096-C521-8F0B-880A-5A8BC5FE1F7E}" name="Dudley, Russ" initials="DR" userId="S::Russell.Dudley@arcadis-us.com::365a80de-d3a9-49c9-88c5-09b37891015a" providerId="AD"/>
  <p188:author id="{00220A9B-DA0C-749D-98EB-39506507230C}" name="Kimball, Mary" initials="KM" userId="S::Mary.Kimball@arcadis-us.com::2b9bdc63-5f33-416e-91c0-11cda3975491" providerId="AD"/>
  <p188:author id="{C17C1BA5-0DBA-E803-CB1A-4EBF0C9A4BDB}" name="Bushlow, Megan" initials="BM" userId="S::Megan.Bushlow@arcadis-us.com::c2e5ea95-747e-49a1-b113-2e1538524cec" providerId="AD"/>
  <p188:author id="{11FA06AB-7176-8207-1D3E-41A205FAA86F}" name="courtney.wald-wittkop@dep.nj.gov" initials="co" userId="S::urn:spo:guest#courtney.wald-wittkop@dep.nj.gov::" providerId="AD"/>
  <p188:author id="{3B0961AE-626B-2CFA-2AAD-985DBFA08DF2}" name="Johnson, Trevor" initials="JT" userId="S::trevor.johnson@arcadis-us.com::ea843fdb-954a-42aa-9f95-ccc4b6f8e159" providerId="AD"/>
  <p188:author id="{EEE6D2B0-CF11-2C63-640E-7FE3B69114B9}" name="McGhee, Devon" initials="MD" userId="S::devon.mcghee@arcadis-us.com::38ff55de-039a-489b-9409-073daa15b8d1" providerId="AD"/>
  <p188:author id="{0E1116B1-2482-608B-F1AF-4A80DF751AE6}" name="Mitch, Nicholas" initials="MN" userId="S::Nicholas.Mitch@arcadis-us.com::30f7db6e-665f-4eba-8214-6f01decff1f8" providerId="AD"/>
  <p188:author id="{1F9D29B1-22AB-54C4-8BF7-4C704E143066}" name="Chou, Vicki" initials="CV" userId="S::Vicki.Chou@arcadis-us.com::74f8ff03-2958-40e3-b35a-f86a1f8a7fc4" providerId="AD"/>
  <p188:author id="{0F6B18B3-1339-9876-01CE-51904DAD2680}" name="Johnson, Trevor" initials="JT" userId="S::Trevor.Johnson@arcadis-us.com::ea843fdb-954a-42aa-9f95-ccc4b6f8e159" providerId="AD"/>
  <p188:author id="{3B8E1EB3-FFAB-9ACD-B09F-8EE6860C2EB9}" name="Sera Tolgay" initials="ST" userId="S::sera@scapestudio.com::ce51afe1-b7fc-4e5e-bbb4-5cc42e7b2595" providerId="AD"/>
  <p188:author id="{72657ECB-150D-97F3-1A65-936BE6C6D5F3}" name="Gloninger, Christopher" initials="GC" userId="S::christopher.gloninger@arcadis-us.com::6402a741-0315-483d-9a39-cd627e74c202" providerId="AD"/>
  <p188:author id="{2D4432E1-D84F-13CC-8728-A243951A3BFA}" name="How, Cindy" initials="HC" userId="S::cindy.how@arcadis-us.com::af5231ca-0d35-4312-9a46-e6b15dcf3756" providerId="AD"/>
  <p188:author id="{C16AFDE2-7DD3-76D9-FDDC-723D1507E42B}" name="John Barree" initials="JB" userId="S::jbarree_hgapa.com#ext#@arcadiso365.onmicrosoft.com::1ef33b75-661f-4d53-a67c-b25b70e65a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Gilmore" initials="AG" lastIdx="1" clrIdx="0">
    <p:extLst>
      <p:ext uri="{19B8F6BF-5375-455C-9EA6-DF929625EA0E}">
        <p15:presenceInfo xmlns:p15="http://schemas.microsoft.com/office/powerpoint/2012/main" userId="S::office@scapestudio.com::94bce899-37d9-4cde-a0ad-3cce50c05d94" providerId="AD"/>
      </p:ext>
    </p:extLst>
  </p:cmAuthor>
  <p:cmAuthor id="2" name="Foster, Carly" initials="FC" lastIdx="16" clrIdx="1">
    <p:extLst>
      <p:ext uri="{19B8F6BF-5375-455C-9EA6-DF929625EA0E}">
        <p15:presenceInfo xmlns:p15="http://schemas.microsoft.com/office/powerpoint/2012/main" userId="S::Carly.Foster@arcadis-us.com::75367137-ba43-410b-86d2-c04778703c9c" providerId="AD"/>
      </p:ext>
    </p:extLst>
  </p:cmAuthor>
  <p:cmAuthor id="3" name="Sprague, Heather" initials="SH" lastIdx="2" clrIdx="2">
    <p:extLst>
      <p:ext uri="{19B8F6BF-5375-455C-9EA6-DF929625EA0E}">
        <p15:presenceInfo xmlns:p15="http://schemas.microsoft.com/office/powerpoint/2012/main" userId="S::Heather.Sprague@arcadis-us.com::59275184-68c9-43b2-9bee-3488e1a39ee8" providerId="AD"/>
      </p:ext>
    </p:extLst>
  </p:cmAuthor>
  <p:cmAuthor id="4" name="How, Cindy" initials="HC" lastIdx="8" clrIdx="3">
    <p:extLst>
      <p:ext uri="{19B8F6BF-5375-455C-9EA6-DF929625EA0E}">
        <p15:presenceInfo xmlns:p15="http://schemas.microsoft.com/office/powerpoint/2012/main" userId="S::Cindy.How@arcadis-us.com::af5231ca-0d35-4312-9a46-e6b15dcf37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F68"/>
    <a:srgbClr val="EAEDF0"/>
    <a:srgbClr val="C6CAD6"/>
    <a:srgbClr val="714691"/>
    <a:srgbClr val="C8DAE6"/>
    <a:srgbClr val="008445"/>
    <a:srgbClr val="4B9E46"/>
    <a:srgbClr val="44BBAC"/>
    <a:srgbClr val="D9E1F2"/>
    <a:srgbClr val="246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D5517-53D7-43F6-B9C8-6A3B1A047552}" v="24" dt="2026-03-09T02:49:06.790"/>
    <p1510:client id="{A3D1609A-8C15-7180-C553-E4347A64D7F1}" v="3" dt="2026-03-10T20:40:54.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08" autoAdjust="0"/>
  </p:normalViewPr>
  <p:slideViewPr>
    <p:cSldViewPr snapToGrid="0">
      <p:cViewPr varScale="1">
        <p:scale>
          <a:sx n="92" d="100"/>
          <a:sy n="92"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DCCC18-B713-4095-9211-0650142F4B1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76FDDE5-662D-4130-B83E-AB442123631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B09A62D-44D3-4DF0-84B5-B2FC0DA2BED0}" type="datetimeFigureOut">
              <a:rPr lang="en-US" smtClean="0"/>
              <a:t>3/30/2026</a:t>
            </a:fld>
            <a:endParaRPr lang="en-US"/>
          </a:p>
        </p:txBody>
      </p:sp>
      <p:sp>
        <p:nvSpPr>
          <p:cNvPr id="4" name="Footer Placeholder 3">
            <a:extLst>
              <a:ext uri="{FF2B5EF4-FFF2-40B4-BE49-F238E27FC236}">
                <a16:creationId xmlns:a16="http://schemas.microsoft.com/office/drawing/2014/main" id="{60F998C0-B24C-4DFA-B26D-2F976E247F9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6B4B98-2CDB-49DD-904C-7421E397F4E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FB2B84B-57BE-4EA7-9D30-5A1619A3CAA0}" type="slidenum">
              <a:rPr lang="en-US" smtClean="0"/>
              <a:t>‹#›</a:t>
            </a:fld>
            <a:endParaRPr lang="en-US"/>
          </a:p>
        </p:txBody>
      </p:sp>
    </p:spTree>
    <p:extLst>
      <p:ext uri="{BB962C8B-B14F-4D97-AF65-F5344CB8AC3E}">
        <p14:creationId xmlns:p14="http://schemas.microsoft.com/office/powerpoint/2010/main" val="1332643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BD708E-4761-4178-AE0F-A27BF71753A0}" type="datetimeFigureOut">
              <a:rPr lang="en-US" smtClean="0"/>
              <a:t>3/30/2026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710373-9626-40D9-B8B8-34805A55C99A}" type="slidenum">
              <a:rPr lang="en-US" smtClean="0"/>
              <a:t>‹#›</a:t>
            </a:fld>
            <a:endParaRPr lang="en-US"/>
          </a:p>
        </p:txBody>
      </p:sp>
    </p:spTree>
    <p:extLst>
      <p:ext uri="{BB962C8B-B14F-4D97-AF65-F5344CB8AC3E}">
        <p14:creationId xmlns:p14="http://schemas.microsoft.com/office/powerpoint/2010/main" val="243930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29710373-9626-40D9-B8B8-34805A55C99A}"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32872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t>Another strategy is around policy and governance actions, including:</a:t>
            </a:r>
          </a:p>
          <a:p>
            <a:pPr marL="285750" indent="-285750">
              <a:buFont typeface="Arial" panose="020B0604020202020204" pitchFamily="34" charset="0"/>
              <a:buChar char="•"/>
            </a:pPr>
            <a:r>
              <a:rPr lang="en-US" sz="1200" b="1" dirty="0"/>
              <a:t>Managing growth </a:t>
            </a:r>
            <a:r>
              <a:rPr lang="en-US" sz="1200" dirty="0"/>
              <a:t>by reducing density in highly at-risk areas through strategic buyouts and zoning changes, and increasing density in lower risk areas</a:t>
            </a:r>
          </a:p>
          <a:p>
            <a:pPr marL="285750" indent="-285750">
              <a:buFont typeface="Arial" panose="020B0604020202020204" pitchFamily="34" charset="0"/>
              <a:buChar char="•"/>
            </a:pPr>
            <a:r>
              <a:rPr lang="en-US" sz="1200" dirty="0"/>
              <a:t>Promoting </a:t>
            </a:r>
            <a:r>
              <a:rPr lang="en-US" sz="1200" b="1" dirty="0"/>
              <a:t>resilient development </a:t>
            </a:r>
            <a:r>
              <a:rPr lang="en-US" sz="1200" dirty="0"/>
              <a:t>through updating codes and policies</a:t>
            </a:r>
          </a:p>
          <a:p>
            <a:pPr marL="285750" indent="-285750">
              <a:buFont typeface="Arial" panose="020B0604020202020204" pitchFamily="34" charset="0"/>
              <a:buChar char="•"/>
            </a:pPr>
            <a:r>
              <a:rPr lang="en-US" sz="1200" dirty="0"/>
              <a:t>Providing technical assistance and targeted outreach to property owners to </a:t>
            </a:r>
            <a:r>
              <a:rPr lang="en-US" sz="1200" b="1" dirty="0"/>
              <a:t>promote building mitigation and flood insurance </a:t>
            </a:r>
          </a:p>
          <a:p>
            <a:pPr marL="285750" indent="-285750">
              <a:buFont typeface="Arial" panose="020B0604020202020204" pitchFamily="34" charset="0"/>
              <a:buChar char="•"/>
            </a:pPr>
            <a:r>
              <a:rPr lang="en-US" sz="1200" dirty="0"/>
              <a:t>Promoting regional, </a:t>
            </a:r>
            <a:r>
              <a:rPr lang="en-US" sz="1200" b="1" dirty="0"/>
              <a:t>watershed coordination </a:t>
            </a:r>
            <a:r>
              <a:rPr lang="en-US" sz="1200" dirty="0"/>
              <a:t>among municipalities and county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10</a:t>
            </a:fld>
            <a:endParaRPr lang="en-US"/>
          </a:p>
        </p:txBody>
      </p:sp>
    </p:spTree>
    <p:extLst>
      <p:ext uri="{BB962C8B-B14F-4D97-AF65-F5344CB8AC3E}">
        <p14:creationId xmlns:p14="http://schemas.microsoft.com/office/powerpoint/2010/main" val="243143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regional strategy theme is Outreach, Education, and Capacity Building, which requires coordination across entities within the region. The Action Plan breaks down the regional strategies to the sub-watershed level, identifying how collective municipal coordination will be required to address sub-watershed level challenges. Going even more granular is the resilience opportunity areas level, where the Action Plan recommends targeted actions to be implemented by multiple entities to address specific risks to populations and critical assets. Taking coordinated action in these areas will improve resilience and help advance related actions across the region. One of the resilience opportunity areas identified is South River and Sayreville Main Street, which will be the focus of our panel today.</a:t>
            </a:r>
          </a:p>
          <a:p>
            <a:endParaRPr lang="en-US" dirty="0"/>
          </a:p>
          <a:p>
            <a:pPr marL="285750" indent="-285750">
              <a:buFont typeface="Arial" panose="020B0604020202020204" pitchFamily="34" charset="0"/>
              <a:buChar char="•"/>
            </a:pPr>
            <a:r>
              <a:rPr lang="en-US" b="1" dirty="0"/>
              <a:t>Regional </a:t>
            </a:r>
            <a:r>
              <a:rPr lang="en-US" dirty="0"/>
              <a:t>– Organized into major themes (stormwater management, coastal restoration, land use policy, etc.)</a:t>
            </a:r>
          </a:p>
          <a:p>
            <a:pPr marL="285750" indent="-285750">
              <a:buFont typeface="Arial" panose="020B0604020202020204" pitchFamily="34" charset="0"/>
              <a:buChar char="•"/>
            </a:pPr>
            <a:r>
              <a:rPr lang="en-US" b="1" dirty="0"/>
              <a:t>Sub-Watershed</a:t>
            </a:r>
            <a:r>
              <a:rPr lang="en-US" dirty="0"/>
              <a:t> – How all strategies work together when coordinated</a:t>
            </a:r>
          </a:p>
          <a:p>
            <a:pPr marL="285750" indent="-285750">
              <a:buFont typeface="Arial" panose="020B0604020202020204" pitchFamily="34" charset="0"/>
              <a:buChar char="•"/>
            </a:pPr>
            <a:r>
              <a:rPr lang="en-US" b="1" dirty="0"/>
              <a:t>Resilience Opportunity Areas </a:t>
            </a:r>
            <a:r>
              <a:rPr lang="en-US" dirty="0"/>
              <a:t>– Specific high-risk areas with a concentration of recommended actions by multiple actors</a:t>
            </a:r>
          </a:p>
        </p:txBody>
      </p:sp>
      <p:sp>
        <p:nvSpPr>
          <p:cNvPr id="4" name="Slide Number Placeholder 3"/>
          <p:cNvSpPr>
            <a:spLocks noGrp="1"/>
          </p:cNvSpPr>
          <p:nvPr>
            <p:ph type="sldNum" sz="quarter" idx="5"/>
          </p:nvPr>
        </p:nvSpPr>
        <p:spPr/>
        <p:txBody>
          <a:bodyPr/>
          <a:lstStyle/>
          <a:p>
            <a:fld id="{29710373-9626-40D9-B8B8-34805A55C99A}" type="slidenum">
              <a:rPr lang="en-US" smtClean="0"/>
              <a:t>11</a:t>
            </a:fld>
            <a:endParaRPr lang="en-US"/>
          </a:p>
        </p:txBody>
      </p:sp>
    </p:spTree>
    <p:extLst>
      <p:ext uri="{BB962C8B-B14F-4D97-AF65-F5344CB8AC3E}">
        <p14:creationId xmlns:p14="http://schemas.microsoft.com/office/powerpoint/2010/main" val="350140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t>Following the regional planning and release of the Action Plan, the region team then worked to advance the actions and recommendations from the plan in the second phase of Resilient NJ. Through monthly steering committee meetings to individual entity and community partner discussions, our team listened to identify where technical support would be most meaningful to help advance resilience actions and projects led by each entity. From these discussions with the region team and input from individual entities, we compiled the top priorities from the Action Plan for our team to support as it aligns with the Action Plan’s three overarching strategies: Policy and Governance, Physical and Nature-Based Infrastructure, and Outreach, Education, and Capacity Building Programs.</a:t>
            </a:r>
          </a:p>
          <a:p>
            <a:pPr>
              <a:spcAft>
                <a:spcPts val="600"/>
              </a:spcAft>
            </a:pPr>
            <a:endParaRPr lang="en-US" sz="1200" b="1" dirty="0">
              <a:solidFill>
                <a:srgbClr val="24658F"/>
              </a:solidFill>
              <a:latin typeface="Arial"/>
            </a:endParaRPr>
          </a:p>
          <a:p>
            <a:pPr>
              <a:spcAft>
                <a:spcPts val="600"/>
              </a:spcAft>
            </a:pPr>
            <a:r>
              <a:rPr lang="en-US" sz="1200" b="0" dirty="0">
                <a:solidFill>
                  <a:srgbClr val="24658F"/>
                </a:solidFill>
                <a:latin typeface="Arial"/>
              </a:rPr>
              <a:t>A few examples of physical and nature based infrastructure projects that were advanced included:</a:t>
            </a:r>
          </a:p>
          <a:p>
            <a:pPr marL="285750" indent="-285750">
              <a:spcAft>
                <a:spcPts val="600"/>
              </a:spcAft>
              <a:buFont typeface="Arial" panose="020B0604020202020204" pitchFamily="34" charset="0"/>
              <a:buChar char="•"/>
            </a:pPr>
            <a:r>
              <a:rPr lang="en-US" sz="1200" dirty="0">
                <a:solidFill>
                  <a:srgbClr val="24658F"/>
                </a:solidFill>
                <a:latin typeface="Arial"/>
              </a:rPr>
              <a:t>Development of concept designs to address combined sewer overflows and capacity challenges in Perth Amboy</a:t>
            </a:r>
          </a:p>
          <a:p>
            <a:pPr marL="285750" indent="-285750">
              <a:spcAft>
                <a:spcPts val="600"/>
              </a:spcAft>
              <a:buFont typeface="Arial" panose="020B0604020202020204" pitchFamily="34" charset="0"/>
              <a:buChar char="•"/>
            </a:pPr>
            <a:r>
              <a:rPr lang="en-US" sz="1200" dirty="0">
                <a:solidFill>
                  <a:srgbClr val="24658F"/>
                </a:solidFill>
                <a:latin typeface="Arial"/>
              </a:rPr>
              <a:t>Development of a distributed green infrastructure calculator tool to help with green infrastructure planning and prioritization for the region</a:t>
            </a:r>
          </a:p>
          <a:p>
            <a:pPr marL="285750" indent="-285750">
              <a:spcAft>
                <a:spcPts val="600"/>
              </a:spcAft>
              <a:buFont typeface="Arial" panose="020B0604020202020204" pitchFamily="34" charset="0"/>
              <a:buChar char="•"/>
            </a:pPr>
            <a:r>
              <a:rPr lang="en-US" sz="1200" dirty="0">
                <a:solidFill>
                  <a:srgbClr val="24658F"/>
                </a:solidFill>
                <a:latin typeface="Arial"/>
              </a:rPr>
              <a:t>Identifying and supporting grant applications to fund capital projects, such as protecting critical facilities, like pump stations in Sayreville and Woodbridge</a:t>
            </a:r>
            <a:endParaRPr lang="en-US" sz="1200" dirty="0">
              <a:solidFill>
                <a:srgbClr val="24658F"/>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12</a:t>
            </a:fld>
            <a:endParaRPr lang="en-US"/>
          </a:p>
        </p:txBody>
      </p:sp>
    </p:spTree>
    <p:extLst>
      <p:ext uri="{BB962C8B-B14F-4D97-AF65-F5344CB8AC3E}">
        <p14:creationId xmlns:p14="http://schemas.microsoft.com/office/powerpoint/2010/main" val="385103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800" b="0" dirty="0">
                <a:solidFill>
                  <a:srgbClr val="24658F"/>
                </a:solidFill>
                <a:latin typeface="Arial"/>
              </a:rPr>
              <a:t>For Outreach, Education, and Capacity Building, we collaborated with our community-based partners to organize events such as:</a:t>
            </a:r>
            <a:endParaRPr lang="en-US" sz="800" b="1" dirty="0">
              <a:solidFill>
                <a:srgbClr val="24658F"/>
              </a:solidFill>
              <a:latin typeface="Arial"/>
              <a:cs typeface="Arial"/>
            </a:endParaRPr>
          </a:p>
          <a:p>
            <a:pPr marL="285750" indent="-285750">
              <a:spcAft>
                <a:spcPts val="600"/>
              </a:spcAft>
              <a:buFont typeface="Arial" panose="020B0604020202020204" pitchFamily="34" charset="0"/>
              <a:buChar char="•"/>
            </a:pPr>
            <a:r>
              <a:rPr lang="en-US" sz="800" dirty="0">
                <a:solidFill>
                  <a:srgbClr val="24658F"/>
                </a:solidFill>
                <a:latin typeface="Arial"/>
              </a:rPr>
              <a:t>Flood awareness workshops</a:t>
            </a:r>
          </a:p>
          <a:p>
            <a:pPr marL="285750" indent="-285750">
              <a:spcAft>
                <a:spcPts val="600"/>
              </a:spcAft>
              <a:buFont typeface="Arial" panose="020B0604020202020204" pitchFamily="34" charset="0"/>
              <a:buChar char="•"/>
            </a:pPr>
            <a:r>
              <a:rPr lang="en-US" sz="800" dirty="0">
                <a:solidFill>
                  <a:srgbClr val="24658F"/>
                </a:solidFill>
                <a:latin typeface="Arial"/>
              </a:rPr>
              <a:t>Youth climate education programs with summer camps and local schools</a:t>
            </a:r>
          </a:p>
          <a:p>
            <a:pPr marL="285750" indent="-285750">
              <a:spcAft>
                <a:spcPts val="600"/>
              </a:spcAft>
              <a:buFont typeface="Arial" panose="020B0604020202020204" pitchFamily="34" charset="0"/>
              <a:buChar char="•"/>
            </a:pPr>
            <a:r>
              <a:rPr lang="en-US" sz="800" dirty="0">
                <a:solidFill>
                  <a:srgbClr val="24658F"/>
                </a:solidFill>
                <a:latin typeface="Arial"/>
              </a:rPr>
              <a:t>Online webinars on local actions</a:t>
            </a:r>
          </a:p>
          <a:p>
            <a:pPr>
              <a:spcAft>
                <a:spcPts val="600"/>
              </a:spcAft>
            </a:pPr>
            <a:endParaRPr lang="en-US" sz="800" dirty="0">
              <a:solidFill>
                <a:srgbClr val="24658F"/>
              </a:solidFill>
              <a:latin typeface="Arial"/>
              <a:cs typeface="Arial"/>
            </a:endParaRPr>
          </a:p>
        </p:txBody>
      </p:sp>
      <p:sp>
        <p:nvSpPr>
          <p:cNvPr id="4" name="Slide Number Placeholder 3"/>
          <p:cNvSpPr>
            <a:spLocks noGrp="1"/>
          </p:cNvSpPr>
          <p:nvPr>
            <p:ph type="sldNum" sz="quarter" idx="5"/>
          </p:nvPr>
        </p:nvSpPr>
        <p:spPr/>
        <p:txBody>
          <a:bodyPr/>
          <a:lstStyle/>
          <a:p>
            <a:fld id="{29710373-9626-40D9-B8B8-34805A55C99A}" type="slidenum">
              <a:rPr lang="en-US" smtClean="0"/>
              <a:t>13</a:t>
            </a:fld>
            <a:endParaRPr lang="en-US"/>
          </a:p>
        </p:txBody>
      </p:sp>
    </p:spTree>
    <p:extLst>
      <p:ext uri="{BB962C8B-B14F-4D97-AF65-F5344CB8AC3E}">
        <p14:creationId xmlns:p14="http://schemas.microsoft.com/office/powerpoint/2010/main" val="143544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dirty="0">
                <a:solidFill>
                  <a:srgbClr val="24658F"/>
                </a:solidFill>
                <a:latin typeface="Arial"/>
              </a:rPr>
              <a:t>For Policy &amp; Governance, our team focused on providing support in reviewing </a:t>
            </a:r>
            <a:r>
              <a:rPr lang="en-US" dirty="0"/>
              <a:t>local, state, and federal policy changes and how that affects the region and individual municipalities, as well as recommendations for master plans, redevelopment plans, and zoning. Our team provided recommendations on resilient design guidelines for the Laurence Harbor area in Old Bridge and worked with the County to provide guidance on how the NJ PACT rules affect stormwater management and MS4 permits.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One of the major priorities the region voiced was more guidance on how sites acquired through the Blue Acres program can be adaptively reused. Because of the regional collaboration facilitated through Resilient NJ, our team was able to work with the towns and the state to imagine reuse options for these sites that can become community assets and areas for passive recreation. Through this process, we were able to identify adaptive reuse strategies that will meet the needs of the local community while also allowing the area to function as natural floodplain areas to meet the Blue Acres program requirements.</a:t>
            </a:r>
          </a:p>
        </p:txBody>
      </p:sp>
      <p:sp>
        <p:nvSpPr>
          <p:cNvPr id="4" name="Slide Number Placeholder 3"/>
          <p:cNvSpPr>
            <a:spLocks noGrp="1"/>
          </p:cNvSpPr>
          <p:nvPr>
            <p:ph type="sldNum" sz="quarter" idx="5"/>
          </p:nvPr>
        </p:nvSpPr>
        <p:spPr/>
        <p:txBody>
          <a:bodyPr/>
          <a:lstStyle/>
          <a:p>
            <a:fld id="{29710373-9626-40D9-B8B8-34805A55C99A}" type="slidenum">
              <a:rPr lang="en-US" smtClean="0"/>
              <a:t>14</a:t>
            </a:fld>
            <a:endParaRPr lang="en-US"/>
          </a:p>
        </p:txBody>
      </p:sp>
    </p:spTree>
    <p:extLst>
      <p:ext uri="{BB962C8B-B14F-4D97-AF65-F5344CB8AC3E}">
        <p14:creationId xmlns:p14="http://schemas.microsoft.com/office/powerpoint/2010/main" val="1296989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ED48A-C4C9-645F-6992-7E5B9A183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6A875-7FB6-4B6F-4337-F49A0EB3C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58EB4-A6D6-F4C4-0B99-D8809E08FC9F}"/>
              </a:ext>
            </a:extLst>
          </p:cNvPr>
          <p:cNvSpPr>
            <a:spLocks noGrp="1"/>
          </p:cNvSpPr>
          <p:nvPr>
            <p:ph type="body" idx="1"/>
          </p:nvPr>
        </p:nvSpPr>
        <p:spPr/>
        <p:txBody>
          <a:bodyPr/>
          <a:lstStyle/>
          <a:p>
            <a:r>
              <a:rPr lang="en-US" dirty="0"/>
              <a:t>As stated previously, the South River running along the towns of South River and Sayreville was identified as a resilience opportunity area, where priority actions synthesized from community and regional feedback include wetland restoration, targeted outreach to homeowners on flood mitigation options, resilient development strategies, and coastal flood barriers. To advance these priority actions, two projects were supported through the implementation phase of the Resilient NJ program – the South River Adaptive Reuse Plan and Sayreville’s South River Ecosystem Restoration Project.</a:t>
            </a:r>
          </a:p>
        </p:txBody>
      </p:sp>
      <p:sp>
        <p:nvSpPr>
          <p:cNvPr id="4" name="Slide Number Placeholder 3">
            <a:extLst>
              <a:ext uri="{FF2B5EF4-FFF2-40B4-BE49-F238E27FC236}">
                <a16:creationId xmlns:a16="http://schemas.microsoft.com/office/drawing/2014/main" id="{F3ED4340-8843-1F02-EC8D-9C7362BD51D5}"/>
              </a:ext>
            </a:extLst>
          </p:cNvPr>
          <p:cNvSpPr>
            <a:spLocks noGrp="1"/>
          </p:cNvSpPr>
          <p:nvPr>
            <p:ph type="sldNum" sz="quarter" idx="5"/>
          </p:nvPr>
        </p:nvSpPr>
        <p:spPr/>
        <p:txBody>
          <a:bodyPr/>
          <a:lstStyle/>
          <a:p>
            <a:fld id="{29710373-9626-40D9-B8B8-34805A55C99A}" type="slidenum">
              <a:rPr lang="en-US" smtClean="0"/>
              <a:t>15</a:t>
            </a:fld>
            <a:endParaRPr lang="en-US"/>
          </a:p>
        </p:txBody>
      </p:sp>
    </p:spTree>
    <p:extLst>
      <p:ext uri="{BB962C8B-B14F-4D97-AF65-F5344CB8AC3E}">
        <p14:creationId xmlns:p14="http://schemas.microsoft.com/office/powerpoint/2010/main" val="22381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FBD14-2341-F509-9A1C-F76BA1DC2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59132-C31B-CED4-B174-9AEBAC74A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AE7AF-1B1D-8C28-4B87-CB169E5A6A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A18EEA-23FE-EA26-3D10-E2F10681DD58}"/>
              </a:ext>
            </a:extLst>
          </p:cNvPr>
          <p:cNvSpPr>
            <a:spLocks noGrp="1"/>
          </p:cNvSpPr>
          <p:nvPr>
            <p:ph type="sldNum" sz="quarter" idx="5"/>
          </p:nvPr>
        </p:nvSpPr>
        <p:spPr/>
        <p:txBody>
          <a:bodyPr/>
          <a:lstStyle/>
          <a:p>
            <a:fld id="{29710373-9626-40D9-B8B8-34805A55C99A}" type="slidenum">
              <a:rPr lang="en-US" smtClean="0"/>
              <a:t>16</a:t>
            </a:fld>
            <a:endParaRPr lang="en-US"/>
          </a:p>
        </p:txBody>
      </p:sp>
    </p:spTree>
    <p:extLst>
      <p:ext uri="{BB962C8B-B14F-4D97-AF65-F5344CB8AC3E}">
        <p14:creationId xmlns:p14="http://schemas.microsoft.com/office/powerpoint/2010/main" val="318389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17</a:t>
            </a:fld>
            <a:endParaRPr lang="en-US"/>
          </a:p>
        </p:txBody>
      </p:sp>
    </p:spTree>
    <p:extLst>
      <p:ext uri="{BB962C8B-B14F-4D97-AF65-F5344CB8AC3E}">
        <p14:creationId xmlns:p14="http://schemas.microsoft.com/office/powerpoint/2010/main" val="3429936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18</a:t>
            </a:fld>
            <a:endParaRPr lang="en-US"/>
          </a:p>
        </p:txBody>
      </p:sp>
    </p:spTree>
    <p:extLst>
      <p:ext uri="{BB962C8B-B14F-4D97-AF65-F5344CB8AC3E}">
        <p14:creationId xmlns:p14="http://schemas.microsoft.com/office/powerpoint/2010/main" val="1192651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19</a:t>
            </a:fld>
            <a:endParaRPr lang="en-US"/>
          </a:p>
        </p:txBody>
      </p:sp>
    </p:spTree>
    <p:extLst>
      <p:ext uri="{BB962C8B-B14F-4D97-AF65-F5344CB8AC3E}">
        <p14:creationId xmlns:p14="http://schemas.microsoft.com/office/powerpoint/2010/main" val="127349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a:t>
            </a:fld>
            <a:endParaRPr lang="en-US"/>
          </a:p>
        </p:txBody>
      </p:sp>
      <p:sp>
        <p:nvSpPr>
          <p:cNvPr id="5" name="Footer Placeholder 4">
            <a:extLst>
              <a:ext uri="{FF2B5EF4-FFF2-40B4-BE49-F238E27FC236}">
                <a16:creationId xmlns:a16="http://schemas.microsoft.com/office/drawing/2014/main" id="{B63CA352-A88E-4565-A6B1-D797EB408260}"/>
              </a:ext>
            </a:extLst>
          </p:cNvPr>
          <p:cNvSpPr>
            <a:spLocks noGrp="1"/>
          </p:cNvSpPr>
          <p:nvPr>
            <p:ph type="ftr" sz="quarter" idx="4"/>
          </p:nvPr>
        </p:nvSpPr>
        <p:spPr/>
        <p:txBody>
          <a:bodyPr/>
          <a:lstStyle/>
          <a:p>
            <a:r>
              <a:rPr lang="en-US"/>
              <a:t>Project Overview</a:t>
            </a:r>
          </a:p>
        </p:txBody>
      </p:sp>
    </p:spTree>
    <p:extLst>
      <p:ext uri="{BB962C8B-B14F-4D97-AF65-F5344CB8AC3E}">
        <p14:creationId xmlns:p14="http://schemas.microsoft.com/office/powerpoint/2010/main" val="1473803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20</a:t>
            </a:fld>
            <a:endParaRPr lang="en-US"/>
          </a:p>
        </p:txBody>
      </p:sp>
    </p:spTree>
    <p:extLst>
      <p:ext uri="{BB962C8B-B14F-4D97-AF65-F5344CB8AC3E}">
        <p14:creationId xmlns:p14="http://schemas.microsoft.com/office/powerpoint/2010/main" val="3977754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21</a:t>
            </a:fld>
            <a:endParaRPr lang="en-US"/>
          </a:p>
        </p:txBody>
      </p:sp>
    </p:spTree>
    <p:extLst>
      <p:ext uri="{BB962C8B-B14F-4D97-AF65-F5344CB8AC3E}">
        <p14:creationId xmlns:p14="http://schemas.microsoft.com/office/powerpoint/2010/main" val="1289311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22</a:t>
            </a:fld>
            <a:endParaRPr lang="en-US"/>
          </a:p>
        </p:txBody>
      </p:sp>
    </p:spTree>
    <p:extLst>
      <p:ext uri="{BB962C8B-B14F-4D97-AF65-F5344CB8AC3E}">
        <p14:creationId xmlns:p14="http://schemas.microsoft.com/office/powerpoint/2010/main" val="34543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23</a:t>
            </a:fld>
            <a:endParaRPr lang="en-US"/>
          </a:p>
        </p:txBody>
      </p:sp>
    </p:spTree>
    <p:extLst>
      <p:ext uri="{BB962C8B-B14F-4D97-AF65-F5344CB8AC3E}">
        <p14:creationId xmlns:p14="http://schemas.microsoft.com/office/powerpoint/2010/main" val="2149159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24</a:t>
            </a:fld>
            <a:endParaRPr lang="en-US"/>
          </a:p>
        </p:txBody>
      </p:sp>
    </p:spTree>
    <p:extLst>
      <p:ext uri="{BB962C8B-B14F-4D97-AF65-F5344CB8AC3E}">
        <p14:creationId xmlns:p14="http://schemas.microsoft.com/office/powerpoint/2010/main" val="826520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25</a:t>
            </a:fld>
            <a:endParaRPr lang="en-US"/>
          </a:p>
        </p:txBody>
      </p:sp>
    </p:spTree>
    <p:extLst>
      <p:ext uri="{BB962C8B-B14F-4D97-AF65-F5344CB8AC3E}">
        <p14:creationId xmlns:p14="http://schemas.microsoft.com/office/powerpoint/2010/main" val="1563136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26</a:t>
            </a:fld>
            <a:endParaRPr lang="en-US"/>
          </a:p>
        </p:txBody>
      </p:sp>
    </p:spTree>
    <p:extLst>
      <p:ext uri="{BB962C8B-B14F-4D97-AF65-F5344CB8AC3E}">
        <p14:creationId xmlns:p14="http://schemas.microsoft.com/office/powerpoint/2010/main" val="125179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27</a:t>
            </a:fld>
            <a:endParaRPr lang="en-US"/>
          </a:p>
        </p:txBody>
      </p:sp>
    </p:spTree>
    <p:extLst>
      <p:ext uri="{BB962C8B-B14F-4D97-AF65-F5344CB8AC3E}">
        <p14:creationId xmlns:p14="http://schemas.microsoft.com/office/powerpoint/2010/main" val="1293643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28</a:t>
            </a:fld>
            <a:endParaRPr lang="en-US"/>
          </a:p>
        </p:txBody>
      </p:sp>
    </p:spTree>
    <p:extLst>
      <p:ext uri="{BB962C8B-B14F-4D97-AF65-F5344CB8AC3E}">
        <p14:creationId xmlns:p14="http://schemas.microsoft.com/office/powerpoint/2010/main" val="374280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29</a:t>
            </a:fld>
            <a:endParaRPr lang="en-US"/>
          </a:p>
        </p:txBody>
      </p:sp>
    </p:spTree>
    <p:extLst>
      <p:ext uri="{BB962C8B-B14F-4D97-AF65-F5344CB8AC3E}">
        <p14:creationId xmlns:p14="http://schemas.microsoft.com/office/powerpoint/2010/main" val="31336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3049A-79B5-638C-998E-0669060F6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7412C-ABD2-82DB-1123-604FB4384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F1727-169C-1BCA-2D3A-8181C6212841}"/>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74A6636E-B42E-BC27-5566-280B6B851860}"/>
              </a:ext>
            </a:extLst>
          </p:cNvPr>
          <p:cNvSpPr>
            <a:spLocks noGrp="1"/>
          </p:cNvSpPr>
          <p:nvPr>
            <p:ph type="sldNum" sz="quarter" idx="5"/>
          </p:nvPr>
        </p:nvSpPr>
        <p:spPr/>
        <p:txBody>
          <a:bodyPr/>
          <a:lstStyle/>
          <a:p>
            <a:fld id="{29710373-9626-40D9-B8B8-34805A55C99A}" type="slidenum">
              <a:rPr lang="en-US" smtClean="0"/>
              <a:t>3</a:t>
            </a:fld>
            <a:endParaRPr lang="en-US"/>
          </a:p>
        </p:txBody>
      </p:sp>
      <p:sp>
        <p:nvSpPr>
          <p:cNvPr id="5" name="Footer Placeholder 4">
            <a:extLst>
              <a:ext uri="{FF2B5EF4-FFF2-40B4-BE49-F238E27FC236}">
                <a16:creationId xmlns:a16="http://schemas.microsoft.com/office/drawing/2014/main" id="{0F1173B1-F612-6958-4A6F-C7554C3AF26B}"/>
              </a:ext>
            </a:extLst>
          </p:cNvPr>
          <p:cNvSpPr>
            <a:spLocks noGrp="1"/>
          </p:cNvSpPr>
          <p:nvPr>
            <p:ph type="ftr" sz="quarter" idx="4"/>
          </p:nvPr>
        </p:nvSpPr>
        <p:spPr/>
        <p:txBody>
          <a:bodyPr/>
          <a:lstStyle/>
          <a:p>
            <a:r>
              <a:rPr lang="en-US"/>
              <a:t>Project Overview</a:t>
            </a:r>
          </a:p>
        </p:txBody>
      </p:sp>
    </p:spTree>
    <p:extLst>
      <p:ext uri="{BB962C8B-B14F-4D97-AF65-F5344CB8AC3E}">
        <p14:creationId xmlns:p14="http://schemas.microsoft.com/office/powerpoint/2010/main" val="28906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30</a:t>
            </a:fld>
            <a:endParaRPr lang="en-US"/>
          </a:p>
        </p:txBody>
      </p:sp>
    </p:spTree>
    <p:extLst>
      <p:ext uri="{BB962C8B-B14F-4D97-AF65-F5344CB8AC3E}">
        <p14:creationId xmlns:p14="http://schemas.microsoft.com/office/powerpoint/2010/main" val="2401618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31</a:t>
            </a:fld>
            <a:endParaRPr lang="en-US"/>
          </a:p>
        </p:txBody>
      </p:sp>
    </p:spTree>
    <p:extLst>
      <p:ext uri="{BB962C8B-B14F-4D97-AF65-F5344CB8AC3E}">
        <p14:creationId xmlns:p14="http://schemas.microsoft.com/office/powerpoint/2010/main" val="1595171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32</a:t>
            </a:fld>
            <a:endParaRPr lang="en-US"/>
          </a:p>
        </p:txBody>
      </p:sp>
    </p:spTree>
    <p:extLst>
      <p:ext uri="{BB962C8B-B14F-4D97-AF65-F5344CB8AC3E}">
        <p14:creationId xmlns:p14="http://schemas.microsoft.com/office/powerpoint/2010/main" val="3017027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33</a:t>
            </a:fld>
            <a:endParaRPr lang="en-US"/>
          </a:p>
        </p:txBody>
      </p:sp>
    </p:spTree>
    <p:extLst>
      <p:ext uri="{BB962C8B-B14F-4D97-AF65-F5344CB8AC3E}">
        <p14:creationId xmlns:p14="http://schemas.microsoft.com/office/powerpoint/2010/main" val="2906632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34</a:t>
            </a:fld>
            <a:endParaRPr lang="en-US"/>
          </a:p>
        </p:txBody>
      </p:sp>
    </p:spTree>
    <p:extLst>
      <p:ext uri="{BB962C8B-B14F-4D97-AF65-F5344CB8AC3E}">
        <p14:creationId xmlns:p14="http://schemas.microsoft.com/office/powerpoint/2010/main" val="3869131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35</a:t>
            </a:fld>
            <a:endParaRPr lang="en-US"/>
          </a:p>
        </p:txBody>
      </p:sp>
    </p:spTree>
    <p:extLst>
      <p:ext uri="{BB962C8B-B14F-4D97-AF65-F5344CB8AC3E}">
        <p14:creationId xmlns:p14="http://schemas.microsoft.com/office/powerpoint/2010/main" val="3762737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36</a:t>
            </a:fld>
            <a:endParaRPr lang="en-US"/>
          </a:p>
        </p:txBody>
      </p:sp>
    </p:spTree>
    <p:extLst>
      <p:ext uri="{BB962C8B-B14F-4D97-AF65-F5344CB8AC3E}">
        <p14:creationId xmlns:p14="http://schemas.microsoft.com/office/powerpoint/2010/main" val="1171300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37</a:t>
            </a:fld>
            <a:endParaRPr lang="en-US"/>
          </a:p>
        </p:txBody>
      </p:sp>
    </p:spTree>
    <p:extLst>
      <p:ext uri="{BB962C8B-B14F-4D97-AF65-F5344CB8AC3E}">
        <p14:creationId xmlns:p14="http://schemas.microsoft.com/office/powerpoint/2010/main" val="3974707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38</a:t>
            </a:fld>
            <a:endParaRPr lang="en-US"/>
          </a:p>
        </p:txBody>
      </p:sp>
    </p:spTree>
    <p:extLst>
      <p:ext uri="{BB962C8B-B14F-4D97-AF65-F5344CB8AC3E}">
        <p14:creationId xmlns:p14="http://schemas.microsoft.com/office/powerpoint/2010/main" val="4085966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39</a:t>
            </a:fld>
            <a:endParaRPr lang="en-US"/>
          </a:p>
        </p:txBody>
      </p:sp>
    </p:spTree>
    <p:extLst>
      <p:ext uri="{BB962C8B-B14F-4D97-AF65-F5344CB8AC3E}">
        <p14:creationId xmlns:p14="http://schemas.microsoft.com/office/powerpoint/2010/main" val="318143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4</a:t>
            </a:fld>
            <a:endParaRPr lang="en-US"/>
          </a:p>
        </p:txBody>
      </p:sp>
    </p:spTree>
    <p:extLst>
      <p:ext uri="{BB962C8B-B14F-4D97-AF65-F5344CB8AC3E}">
        <p14:creationId xmlns:p14="http://schemas.microsoft.com/office/powerpoint/2010/main" val="1469678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7378-7624-393E-8572-C30A688D7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41C95-B784-F482-C167-AFA2F2694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1082F-550E-6F89-0452-F0DD1AAF85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1B8B8F-FB19-C94F-2B8E-B89BEFA9125E}"/>
              </a:ext>
            </a:extLst>
          </p:cNvPr>
          <p:cNvSpPr>
            <a:spLocks noGrp="1"/>
          </p:cNvSpPr>
          <p:nvPr>
            <p:ph type="sldNum" sz="quarter" idx="5"/>
          </p:nvPr>
        </p:nvSpPr>
        <p:spPr/>
        <p:txBody>
          <a:bodyPr/>
          <a:lstStyle/>
          <a:p>
            <a:fld id="{29710373-9626-40D9-B8B8-34805A55C99A}" type="slidenum">
              <a:rPr lang="en-US" smtClean="0"/>
              <a:t>40</a:t>
            </a:fld>
            <a:endParaRPr lang="en-US"/>
          </a:p>
        </p:txBody>
      </p:sp>
    </p:spTree>
    <p:extLst>
      <p:ext uri="{BB962C8B-B14F-4D97-AF65-F5344CB8AC3E}">
        <p14:creationId xmlns:p14="http://schemas.microsoft.com/office/powerpoint/2010/main" val="3183566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The South River Ecosystem Restoration Project is a great case study for how Resilient NJ and buyouts can be great tools for implementing resilience solutions. The project’s goals include:</a:t>
            </a:r>
          </a:p>
          <a:p>
            <a:pPr marL="285750" indent="-285750">
              <a:buFont typeface="Arial" panose="020B0604020202020204" pitchFamily="34" charset="0"/>
              <a:buChar char="•"/>
            </a:pPr>
            <a:r>
              <a:rPr lang="en-US" dirty="0"/>
              <a:t>Restoring natural function of floodplain</a:t>
            </a:r>
          </a:p>
          <a:p>
            <a:pPr marL="285750" indent="-285750">
              <a:buFont typeface="Arial" panose="020B0604020202020204" pitchFamily="34" charset="0"/>
              <a:buChar char="•"/>
            </a:pPr>
            <a:r>
              <a:rPr lang="en-US" dirty="0"/>
              <a:t>Enhancing flood resiliency to address tidal and periodic flooding, sea level rise, and coastal erosion</a:t>
            </a:r>
          </a:p>
          <a:p>
            <a:pPr marL="285750" indent="-285750">
              <a:buFont typeface="Arial" panose="020B0604020202020204" pitchFamily="34" charset="0"/>
              <a:buChar char="•"/>
            </a:pPr>
            <a:r>
              <a:rPr lang="en-US" dirty="0"/>
              <a:t>Improving habitats for wildlife and native species</a:t>
            </a:r>
          </a:p>
          <a:p>
            <a:pPr marL="285750" indent="-285750">
              <a:buFont typeface="Arial" panose="020B0604020202020204" pitchFamily="34" charset="0"/>
              <a:buChar char="•"/>
            </a:pPr>
            <a:r>
              <a:rPr lang="en-US" dirty="0"/>
              <a:t>Integrating passive recreation and community engagement activities</a:t>
            </a:r>
          </a:p>
          <a:p>
            <a:endParaRPr lang="en-US" dirty="0"/>
          </a:p>
          <a:p>
            <a:r>
              <a:rPr lang="en-US" dirty="0"/>
              <a:t>This project is the result of regional collaboration, including Sayreville, South River, NJDEP, Rutgers, and Lower Raritan Watershed Partnership.</a:t>
            </a:r>
          </a:p>
        </p:txBody>
      </p:sp>
      <p:sp>
        <p:nvSpPr>
          <p:cNvPr id="4" name="Slide Number Placeholder 3"/>
          <p:cNvSpPr>
            <a:spLocks noGrp="1"/>
          </p:cNvSpPr>
          <p:nvPr>
            <p:ph type="sldNum" sz="quarter" idx="5"/>
          </p:nvPr>
        </p:nvSpPr>
        <p:spPr/>
        <p:txBody>
          <a:bodyPr/>
          <a:lstStyle/>
          <a:p>
            <a:fld id="{29710373-9626-40D9-B8B8-34805A55C99A}" type="slidenum">
              <a:rPr lang="en-US" smtClean="0"/>
              <a:t>41</a:t>
            </a:fld>
            <a:endParaRPr lang="en-US"/>
          </a:p>
        </p:txBody>
      </p:sp>
    </p:spTree>
    <p:extLst>
      <p:ext uri="{BB962C8B-B14F-4D97-AF65-F5344CB8AC3E}">
        <p14:creationId xmlns:p14="http://schemas.microsoft.com/office/powerpoint/2010/main" val="3402538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background on this project, Sayreville was the first partnering municipality to participate in the Blue Acres program. They set a great example for the region to give the community the option to participate in the buyouts. As buy out properties were returning to a more natural state with plants and animals returning, there were complaints from neighbors about how the areas were becoming too wild, but Sayreville’s leadership did a great job managing the community concerns while still prioritizing the goals of the Blue Acres program by not mowing or landscaping the buy out areas to allow them to function as natural floodplains. Success in managing buy out properties requires strong local government leadership as well as engagement with community groups, including promoting access to the water and demonstrating the benefits of the flood resilience improvements.</a:t>
            </a:r>
          </a:p>
          <a:p>
            <a:endParaRPr lang="en-US" dirty="0"/>
          </a:p>
          <a:p>
            <a:r>
              <a:rPr lang="en-US" dirty="0"/>
              <a:t>Sayreville partnered with Rutgers Cooperative Extension to develop a Restoration Plan in 2016 to understand how the 103 acquired residential properties, spanning about 23 acres, can be effectively used for flood storage, recreation, and wildlife habitats. This plan included an existing conditions characterization, open space and recreational opportunities for the project area, and ecological restoration and public amenity recommendations. A follow-up Implementation Plan was developed in 2023 to provide specific recommendations for the MacArthur Avenue project site, which includes Borough-owned properties and Blue Acres parcels. Recommendations include ecological interventions like invasive species management, turf management, meadow establishment, and leaf mulch application. The plan also includes recommended social interventions like restricting public access to Blue Acres lots to prevent improper usage of the sites for parking or storage and a mowed buffer, not in the planting zones, to provide visual separation from private properties</a:t>
            </a:r>
          </a:p>
        </p:txBody>
      </p:sp>
      <p:sp>
        <p:nvSpPr>
          <p:cNvPr id="4" name="Slide Number Placeholder 3"/>
          <p:cNvSpPr>
            <a:spLocks noGrp="1"/>
          </p:cNvSpPr>
          <p:nvPr>
            <p:ph type="sldNum" sz="quarter" idx="5"/>
          </p:nvPr>
        </p:nvSpPr>
        <p:spPr/>
        <p:txBody>
          <a:bodyPr/>
          <a:lstStyle/>
          <a:p>
            <a:fld id="{29710373-9626-40D9-B8B8-34805A55C99A}" type="slidenum">
              <a:rPr lang="en-US" smtClean="0"/>
              <a:t>42</a:t>
            </a:fld>
            <a:endParaRPr lang="en-US"/>
          </a:p>
        </p:txBody>
      </p:sp>
    </p:spTree>
    <p:extLst>
      <p:ext uri="{BB962C8B-B14F-4D97-AF65-F5344CB8AC3E}">
        <p14:creationId xmlns:p14="http://schemas.microsoft.com/office/powerpoint/2010/main" val="2775808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River Ecosystem Restoration project on the adjacent wetland area to the Blue Acres parcels completed 60% design through funding by the National Fish and Wildlife Foundation’s National Coastal Resilience Fund in 2019. This 60% design included 165 acres of wetland habitat along the South River within both the boroughs of South River and Sayreville. This project phase was led by the Lower Raritan Watershed Partnership.</a:t>
            </a:r>
          </a:p>
        </p:txBody>
      </p:sp>
      <p:sp>
        <p:nvSpPr>
          <p:cNvPr id="4" name="Slide Number Placeholder 3"/>
          <p:cNvSpPr>
            <a:spLocks noGrp="1"/>
          </p:cNvSpPr>
          <p:nvPr>
            <p:ph type="sldNum" sz="quarter" idx="5"/>
          </p:nvPr>
        </p:nvSpPr>
        <p:spPr/>
        <p:txBody>
          <a:bodyPr/>
          <a:lstStyle/>
          <a:p>
            <a:fld id="{29710373-9626-40D9-B8B8-34805A55C99A}" type="slidenum">
              <a:rPr lang="en-US" smtClean="0"/>
              <a:t>43</a:t>
            </a:fld>
            <a:endParaRPr lang="en-US"/>
          </a:p>
        </p:txBody>
      </p:sp>
    </p:spTree>
    <p:extLst>
      <p:ext uri="{BB962C8B-B14F-4D97-AF65-F5344CB8AC3E}">
        <p14:creationId xmlns:p14="http://schemas.microsoft.com/office/powerpoint/2010/main" val="1844290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2025, the project was awarded grant funding by the NFWF Coastal Resilience Fund to advance the 60% design to 100% design. This project scope expanded the area to include the 23 acres of the Blue Acres properties with recommended improvements as identified in the Rutgers Implementation Plan. The project includes restoration of almost 200 acres of wetland and wildlife habitat, a 2,500 ft living shoreline, stormwater management enhancements, and passive recreation for the community. Resilient NJ’s role helped to award funding to this project by providing additional organization and structure to the project team and facilitating collaborative partnerships with Sayreville leading this second design phase of the project. The success of this grant proposal is a result of the regional collaboration between local government and community-based organizations, making sure the project meets the needs of the regulatory framework for the Blue Acres program, restores the project site area to a natural wetland and floodplain area, and creates passive recreation opportunities for the community to be able to access the water and waterfront areas.</a:t>
            </a:r>
          </a:p>
        </p:txBody>
      </p:sp>
      <p:sp>
        <p:nvSpPr>
          <p:cNvPr id="4" name="Slide Number Placeholder 3"/>
          <p:cNvSpPr>
            <a:spLocks noGrp="1"/>
          </p:cNvSpPr>
          <p:nvPr>
            <p:ph type="sldNum" sz="quarter" idx="5"/>
          </p:nvPr>
        </p:nvSpPr>
        <p:spPr/>
        <p:txBody>
          <a:bodyPr/>
          <a:lstStyle/>
          <a:p>
            <a:fld id="{29710373-9626-40D9-B8B8-34805A55C99A}" type="slidenum">
              <a:rPr lang="en-US" smtClean="0"/>
              <a:t>44</a:t>
            </a:fld>
            <a:endParaRPr lang="en-US"/>
          </a:p>
        </p:txBody>
      </p:sp>
    </p:spTree>
    <p:extLst>
      <p:ext uri="{BB962C8B-B14F-4D97-AF65-F5344CB8AC3E}">
        <p14:creationId xmlns:p14="http://schemas.microsoft.com/office/powerpoint/2010/main" val="3685211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implementation of the project, the funding is still to be determined with Sayreville leading the operation and maintenance of the project area. There are plans for continued community engagement through passive recreation and also civic science research to track the progress of the restoration and shoreline. Through the comprehensive regional planning efforts of Resilient NJ, important projects like this one can advance through to design and implementation in combination with other tools like Blue Acres buyouts and grant funding.</a:t>
            </a:r>
          </a:p>
          <a:p>
            <a:endParaRPr lang="en-US" dirty="0"/>
          </a:p>
          <a:p>
            <a:r>
              <a:rPr lang="en-US" dirty="0"/>
              <a:t>Note: the NFWF National Coastal Resilience Fund is currently accepting applications, with </a:t>
            </a:r>
            <a:r>
              <a:rPr lang="en-US"/>
              <a:t>the pre-proposal due on March 31</a:t>
            </a:r>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45</a:t>
            </a:fld>
            <a:endParaRPr lang="en-US"/>
          </a:p>
        </p:txBody>
      </p:sp>
    </p:spTree>
    <p:extLst>
      <p:ext uri="{BB962C8B-B14F-4D97-AF65-F5344CB8AC3E}">
        <p14:creationId xmlns:p14="http://schemas.microsoft.com/office/powerpoint/2010/main" val="3055591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8E21B-B3C9-59A0-33E5-FCF5C42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73BAA-1F5E-6939-5D77-B1E48B047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A4857-1DAA-20CE-A0C8-DDA3EF5105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1E1DD9-CFEB-7700-0948-740D6A3F3B6A}"/>
              </a:ext>
            </a:extLst>
          </p:cNvPr>
          <p:cNvSpPr>
            <a:spLocks noGrp="1"/>
          </p:cNvSpPr>
          <p:nvPr>
            <p:ph type="sldNum" sz="quarter" idx="5"/>
          </p:nvPr>
        </p:nvSpPr>
        <p:spPr/>
        <p:txBody>
          <a:bodyPr/>
          <a:lstStyle/>
          <a:p>
            <a:fld id="{29710373-9626-40D9-B8B8-34805A55C99A}" type="slidenum">
              <a:rPr lang="en-US" smtClean="0"/>
              <a:t>46</a:t>
            </a:fld>
            <a:endParaRPr lang="en-US"/>
          </a:p>
        </p:txBody>
      </p:sp>
    </p:spTree>
    <p:extLst>
      <p:ext uri="{BB962C8B-B14F-4D97-AF65-F5344CB8AC3E}">
        <p14:creationId xmlns:p14="http://schemas.microsoft.com/office/powerpoint/2010/main" val="4187103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1">
                <a:solidFill>
                  <a:srgbClr val="999999"/>
                </a:solidFill>
                <a:effectLst/>
                <a:latin typeface="Arial" panose="020B0604020202020204" pitchFamily="34" charset="0"/>
              </a:rPr>
              <a:t>Photo: New Jersey State Police</a:t>
            </a:r>
            <a:endParaRPr lang="en-US"/>
          </a:p>
        </p:txBody>
      </p:sp>
      <p:sp>
        <p:nvSpPr>
          <p:cNvPr id="4" name="Slide Number Placeholder 3"/>
          <p:cNvSpPr>
            <a:spLocks noGrp="1"/>
          </p:cNvSpPr>
          <p:nvPr>
            <p:ph type="sldNum" sz="quarter" idx="5"/>
          </p:nvPr>
        </p:nvSpPr>
        <p:spPr/>
        <p:txBody>
          <a:bodyPr/>
          <a:lstStyle/>
          <a:p>
            <a:pPr defTabSz="931774">
              <a:defRPr/>
            </a:pPr>
            <a:fld id="{3CFA0038-7055-434C-B6C4-B8C69565C600}" type="slidenum">
              <a:rPr lang="en-US">
                <a:solidFill>
                  <a:prstClr val="black"/>
                </a:solidFill>
                <a:latin typeface="Calibri" panose="020F0502020204030204"/>
              </a:rPr>
              <a:pPr defTabSz="9317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253210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buFont typeface="+mj-lt"/>
              <a:buNone/>
            </a:pPr>
            <a:r>
              <a:rPr lang="en-US" sz="1200" b="0" i="0">
                <a:solidFill>
                  <a:srgbClr val="000000"/>
                </a:solidFill>
                <a:effectLst/>
                <a:latin typeface="Aptos" panose="020B0004020202020204" pitchFamily="34" charset="0"/>
              </a:rPr>
              <a:t>Blue Acres (10 min)  </a:t>
            </a:r>
          </a:p>
          <a:p>
            <a:pPr algn="l" rtl="0" fontAlgn="base">
              <a:lnSpc>
                <a:spcPts val="1564"/>
              </a:lnSpc>
              <a:buFont typeface="+mj-lt"/>
              <a:buNone/>
            </a:pPr>
            <a:r>
              <a:rPr lang="en-US" sz="1200" b="0" i="0">
                <a:solidFill>
                  <a:srgbClr val="000000"/>
                </a:solidFill>
                <a:effectLst/>
                <a:latin typeface="Aptos" panose="020B0004020202020204" pitchFamily="34" charset="0"/>
              </a:rPr>
              <a:t>1. Policies at the state level (purpose of buyouts &amp; funding constraints)</a:t>
            </a:r>
          </a:p>
          <a:p>
            <a:pPr algn="l" rtl="0" fontAlgn="base">
              <a:lnSpc>
                <a:spcPts val="1564"/>
              </a:lnSpc>
              <a:buFont typeface="+mj-lt"/>
              <a:buAutoNum type="arabicPeriod" startAt="2"/>
            </a:pPr>
            <a:r>
              <a:rPr lang="en-US" sz="1200" b="0" i="0">
                <a:solidFill>
                  <a:srgbClr val="000000"/>
                </a:solidFill>
                <a:effectLst/>
                <a:latin typeface="Aptos" panose="020B0004020202020204" pitchFamily="34" charset="0"/>
              </a:rPr>
              <a:t>How to make Blue Acres sites work for communities (allowable uses/power of visioning to emphasize benefits)</a:t>
            </a:r>
          </a:p>
          <a:p>
            <a:pPr algn="l" rtl="0" fontAlgn="base">
              <a:lnSpc>
                <a:spcPts val="1564"/>
              </a:lnSpc>
              <a:buFont typeface="+mj-lt"/>
              <a:buAutoNum type="arabicPeriod" startAt="3"/>
            </a:pPr>
            <a:r>
              <a:rPr lang="en-US" sz="1200" b="0" i="0">
                <a:solidFill>
                  <a:srgbClr val="000000"/>
                </a:solidFill>
                <a:effectLst/>
                <a:latin typeface="Aptos" panose="020B0004020202020204" pitchFamily="34" charset="0"/>
              </a:rPr>
              <a:t>Planning ahead and how to use programs/funds to support (don’t wait to vision until buyouts are complete/evolving process/engage &amp; partner with DEP)</a:t>
            </a:r>
          </a:p>
          <a:p>
            <a:pPr algn="l" rtl="0" fontAlgn="base">
              <a:lnSpc>
                <a:spcPts val="1564"/>
              </a:lnSpc>
              <a:buFont typeface="+mj-lt"/>
              <a:buAutoNum type="arabicPeriod" startAt="4"/>
            </a:pPr>
            <a:r>
              <a:rPr lang="en-US" sz="1200" b="0" i="0">
                <a:solidFill>
                  <a:srgbClr val="000000"/>
                </a:solidFill>
                <a:effectLst/>
                <a:latin typeface="Aptos" panose="020B0004020202020204" pitchFamily="34" charset="0"/>
              </a:rPr>
              <a:t>Improved sites can curb illegal parking/dumping (effective flood prone land use practices will deter mgmt. headaches and complaints)</a:t>
            </a:r>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48</a:t>
            </a:fld>
            <a:endParaRPr lang="en-US"/>
          </a:p>
        </p:txBody>
      </p:sp>
    </p:spTree>
    <p:extLst>
      <p:ext uri="{BB962C8B-B14F-4D97-AF65-F5344CB8AC3E}">
        <p14:creationId xmlns:p14="http://schemas.microsoft.com/office/powerpoint/2010/main" val="3075287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The deed restrictions provide guidelines that dictate what is and is not allowed on our land. The overall takeaway is that we must prioritize protecting and enhancing the natural functions of the floodplain. Any other use takes a back seat. So, although recreation is allowed, creating recreation opportunities cannot detract from flood storage.</a:t>
            </a:r>
            <a:endParaRPr lang="en-US"/>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49</a:t>
            </a:fld>
            <a:endParaRPr lang="en-US"/>
          </a:p>
        </p:txBody>
      </p:sp>
    </p:spTree>
    <p:extLst>
      <p:ext uri="{BB962C8B-B14F-4D97-AF65-F5344CB8AC3E}">
        <p14:creationId xmlns:p14="http://schemas.microsoft.com/office/powerpoint/2010/main" val="10056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-RAP, MAP, LPG</a:t>
            </a:r>
          </a:p>
        </p:txBody>
      </p:sp>
      <p:sp>
        <p:nvSpPr>
          <p:cNvPr id="4" name="Slide Number Placeholder 3"/>
          <p:cNvSpPr>
            <a:spLocks noGrp="1"/>
          </p:cNvSpPr>
          <p:nvPr>
            <p:ph type="sldNum" sz="quarter" idx="5"/>
          </p:nvPr>
        </p:nvSpPr>
        <p:spPr/>
        <p:txBody>
          <a:bodyPr/>
          <a:lstStyle/>
          <a:p>
            <a:fld id="{29710373-9626-40D9-B8B8-34805A55C99A}" type="slidenum">
              <a:rPr lang="en-US" smtClean="0"/>
              <a:t>5</a:t>
            </a:fld>
            <a:endParaRPr lang="en-US"/>
          </a:p>
        </p:txBody>
      </p:sp>
    </p:spTree>
    <p:extLst>
      <p:ext uri="{BB962C8B-B14F-4D97-AF65-F5344CB8AC3E}">
        <p14:creationId xmlns:p14="http://schemas.microsoft.com/office/powerpoint/2010/main" val="1755680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Things that are allowed include plants, unpaved walkways, passive recreation, restrooms, and unwalled shade structures. I have fences in both allowed and not allowed because only certain fences – those that minimize the trapping of debris and allow for the flow of floodwater – are allowed, anything that does not meet that criteria is not. Other non-allowable things are any walled structure that's not a restroom, paved surfaces, the storage of items, and vehicle use. We don't want to compact the soil or add any impervious surfaces.</a:t>
            </a:r>
          </a:p>
        </p:txBody>
      </p:sp>
      <p:sp>
        <p:nvSpPr>
          <p:cNvPr id="4" name="Slide Number Placeholder 3"/>
          <p:cNvSpPr>
            <a:spLocks noGrp="1"/>
          </p:cNvSpPr>
          <p:nvPr>
            <p:ph type="sldNum" sz="quarter" idx="5"/>
          </p:nvPr>
        </p:nvSpPr>
        <p:spPr/>
        <p:txBody>
          <a:bodyPr/>
          <a:lstStyle/>
          <a:p>
            <a:fld id="{3CFA0038-7055-434C-B6C4-B8C69565C600}" type="slidenum">
              <a:rPr lang="en-US" smtClean="0"/>
              <a:t>50</a:t>
            </a:fld>
            <a:endParaRPr lang="en-US"/>
          </a:p>
        </p:txBody>
      </p:sp>
    </p:spTree>
    <p:extLst>
      <p:ext uri="{BB962C8B-B14F-4D97-AF65-F5344CB8AC3E}">
        <p14:creationId xmlns:p14="http://schemas.microsoft.com/office/powerpoint/2010/main" val="3646854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Post-acquisition planning is critical for securing municipal support and delivering flood risk reduction benefits justifying buyout investments. Support mechanisms include university partnerships for ecological restoration, landscape design assistance, guidance on scattered parcel management, and maintenance protocols. Without planning, cleared properties become eyesores rather than community benefits. States that treat buyouts as landscape adaptation strategies build necessary municipal support.</a:t>
            </a:r>
          </a:p>
        </p:txBody>
      </p:sp>
      <p:sp>
        <p:nvSpPr>
          <p:cNvPr id="4" name="Slide Number Placeholder 3"/>
          <p:cNvSpPr>
            <a:spLocks noGrp="1"/>
          </p:cNvSpPr>
          <p:nvPr>
            <p:ph type="sldNum" sz="quarter" idx="5"/>
          </p:nvPr>
        </p:nvSpPr>
        <p:spPr/>
        <p:txBody>
          <a:bodyPr/>
          <a:lstStyle/>
          <a:p>
            <a:fld id="{BF6B3765-1535-41FB-A927-AAD2D1E85382}" type="slidenum">
              <a:rPr lang="en-US" smtClean="0"/>
              <a:t>51</a:t>
            </a:fld>
            <a:endParaRPr lang="en-US"/>
          </a:p>
        </p:txBody>
      </p:sp>
    </p:spTree>
    <p:extLst>
      <p:ext uri="{BB962C8B-B14F-4D97-AF65-F5344CB8AC3E}">
        <p14:creationId xmlns:p14="http://schemas.microsoft.com/office/powerpoint/2010/main" val="3549636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52</a:t>
            </a:fld>
            <a:endParaRPr lang="en-US"/>
          </a:p>
        </p:txBody>
      </p:sp>
    </p:spTree>
    <p:extLst>
      <p:ext uri="{BB962C8B-B14F-4D97-AF65-F5344CB8AC3E}">
        <p14:creationId xmlns:p14="http://schemas.microsoft.com/office/powerpoint/2010/main" val="26659079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53</a:t>
            </a:fld>
            <a:endParaRPr lang="en-US"/>
          </a:p>
        </p:txBody>
      </p:sp>
    </p:spTree>
    <p:extLst>
      <p:ext uri="{BB962C8B-B14F-4D97-AF65-F5344CB8AC3E}">
        <p14:creationId xmlns:p14="http://schemas.microsoft.com/office/powerpoint/2010/main" val="470327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54</a:t>
            </a:fld>
            <a:endParaRPr lang="en-US"/>
          </a:p>
        </p:txBody>
      </p:sp>
    </p:spTree>
    <p:extLst>
      <p:ext uri="{BB962C8B-B14F-4D97-AF65-F5344CB8AC3E}">
        <p14:creationId xmlns:p14="http://schemas.microsoft.com/office/powerpoint/2010/main" val="3160200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F958-E179-B43E-30BB-88EC8E445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8B3B-7F21-9BD4-9174-499FA4749D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D53DDA-C315-CDD9-6B9F-77888363D3F7}"/>
              </a:ext>
            </a:extLst>
          </p:cNvPr>
          <p:cNvSpPr>
            <a:spLocks noGrp="1"/>
          </p:cNvSpPr>
          <p:nvPr>
            <p:ph type="body" idx="1"/>
          </p:nvPr>
        </p:nvSpPr>
        <p:spPr/>
        <p:txBody>
          <a:bodyPr/>
          <a:lstStyle/>
          <a:p>
            <a:pPr>
              <a:lnSpc>
                <a:spcPts val="1950"/>
              </a:lnSpc>
            </a:pPr>
            <a:r>
              <a:rPr lang="en-US" b="1">
                <a:solidFill>
                  <a:schemeClr val="tx2"/>
                </a:solidFill>
                <a:highlight>
                  <a:srgbClr val="FFFFFF"/>
                </a:highlight>
                <a:latin typeface="+mn-lt"/>
                <a:cs typeface="Segoe UI"/>
              </a:rPr>
              <a:t>Potential Community Groups to Involve in Restoration Activities:</a:t>
            </a:r>
            <a:r>
              <a:rPr lang="en-US">
                <a:solidFill>
                  <a:schemeClr val="tx2"/>
                </a:solidFill>
                <a:highlight>
                  <a:srgbClr val="FFFFFF"/>
                </a:highlight>
                <a:latin typeface="+mn-lt"/>
                <a:cs typeface="Segoe UI"/>
              </a:rPr>
              <a:t>​</a:t>
            </a:r>
          </a:p>
          <a:p>
            <a:pPr marL="228600" indent="-228600">
              <a:lnSpc>
                <a:spcPts val="1950"/>
              </a:lnSpc>
              <a:buFont typeface="Arial,Sans-Serif"/>
              <a:buChar char="•"/>
            </a:pPr>
            <a:r>
              <a:rPr lang="en-US">
                <a:solidFill>
                  <a:schemeClr val="tx2"/>
                </a:solidFill>
                <a:highlight>
                  <a:srgbClr val="FFFFFF"/>
                </a:highlight>
                <a:latin typeface="+mn-lt"/>
                <a:cs typeface="Arial"/>
              </a:rPr>
              <a:t>Master Gardeners​</a:t>
            </a:r>
          </a:p>
          <a:p>
            <a:pPr marL="228600" indent="-228600">
              <a:lnSpc>
                <a:spcPts val="1950"/>
              </a:lnSpc>
              <a:buFont typeface="Arial,Sans-Serif"/>
              <a:buChar char="•"/>
            </a:pPr>
            <a:r>
              <a:rPr lang="en-US">
                <a:solidFill>
                  <a:schemeClr val="tx2"/>
                </a:solidFill>
                <a:highlight>
                  <a:srgbClr val="FFFFFF"/>
                </a:highlight>
                <a:latin typeface="+mn-lt"/>
                <a:cs typeface="Arial"/>
              </a:rPr>
              <a:t>Local environmental commission​ </a:t>
            </a:r>
            <a:endParaRPr lang="en-US">
              <a:solidFill>
                <a:schemeClr val="tx2"/>
              </a:solidFill>
              <a:highlight>
                <a:srgbClr val="FFFFFF"/>
              </a:highlight>
              <a:latin typeface="+mn-lt"/>
              <a:ea typeface="Calibri"/>
              <a:cs typeface="Arial"/>
            </a:endParaRPr>
          </a:p>
          <a:p>
            <a:pPr marL="228600" indent="-228600">
              <a:lnSpc>
                <a:spcPts val="1950"/>
              </a:lnSpc>
              <a:buFont typeface="Arial,Sans-Serif"/>
              <a:buChar char="•"/>
            </a:pPr>
            <a:r>
              <a:rPr lang="en-US">
                <a:solidFill>
                  <a:schemeClr val="tx2"/>
                </a:solidFill>
                <a:highlight>
                  <a:srgbClr val="FFFFFF"/>
                </a:highlight>
                <a:latin typeface="+mn-lt"/>
                <a:cs typeface="Arial"/>
              </a:rPr>
              <a:t>Girl Scouts and Boy Scouts​</a:t>
            </a:r>
          </a:p>
          <a:p>
            <a:pPr marL="228600" indent="-228600">
              <a:lnSpc>
                <a:spcPts val="1950"/>
              </a:lnSpc>
              <a:buFont typeface="Arial,Sans-Serif"/>
              <a:buChar char="•"/>
            </a:pPr>
            <a:r>
              <a:rPr lang="en-US">
                <a:solidFill>
                  <a:schemeClr val="tx2"/>
                </a:solidFill>
                <a:highlight>
                  <a:srgbClr val="FFFFFF"/>
                </a:highlight>
                <a:latin typeface="+mn-lt"/>
                <a:cs typeface="Arial"/>
              </a:rPr>
              <a:t>Faith based organizations​</a:t>
            </a:r>
          </a:p>
          <a:p>
            <a:pPr marL="228600" indent="-228600">
              <a:lnSpc>
                <a:spcPts val="1950"/>
              </a:lnSpc>
              <a:buFont typeface="Arial,Sans-Serif"/>
              <a:buChar char="•"/>
            </a:pPr>
            <a:r>
              <a:rPr lang="en-US">
                <a:solidFill>
                  <a:schemeClr val="tx2"/>
                </a:solidFill>
                <a:highlight>
                  <a:srgbClr val="FFFFFF"/>
                </a:highlight>
                <a:latin typeface="+mn-lt"/>
                <a:cs typeface="Arial"/>
              </a:rPr>
              <a:t>School groups</a:t>
            </a:r>
          </a:p>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F0D12D2-95A1-315B-1A6E-603D9B54FD93}"/>
              </a:ext>
            </a:extLst>
          </p:cNvPr>
          <p:cNvSpPr>
            <a:spLocks noGrp="1"/>
          </p:cNvSpPr>
          <p:nvPr>
            <p:ph type="sldNum" sz="quarter" idx="5"/>
          </p:nvPr>
        </p:nvSpPr>
        <p:spPr/>
        <p:txBody>
          <a:bodyPr/>
          <a:lstStyle/>
          <a:p>
            <a:pPr defTabSz="931774">
              <a:defRPr/>
            </a:pPr>
            <a:fld id="{3CFA0038-7055-434C-B6C4-B8C69565C600}"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8169470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How to get started?</a:t>
            </a:r>
          </a:p>
          <a:p>
            <a:pPr marL="171450" indent="-171450">
              <a:buFontTx/>
              <a:buChar char="-"/>
            </a:pPr>
            <a:r>
              <a:rPr lang="en-US" dirty="0"/>
              <a:t>Any challenges and how were they overcome?</a:t>
            </a:r>
          </a:p>
          <a:p>
            <a:pPr marL="171450" indent="-171450">
              <a:buFontTx/>
              <a:buChar char="-"/>
            </a:pPr>
            <a:r>
              <a:rPr lang="en-US"/>
              <a:t>Funding opportunities? </a:t>
            </a:r>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56</a:t>
            </a:fld>
            <a:endParaRPr lang="en-US"/>
          </a:p>
        </p:txBody>
      </p:sp>
    </p:spTree>
    <p:extLst>
      <p:ext uri="{BB962C8B-B14F-4D97-AF65-F5344CB8AC3E}">
        <p14:creationId xmlns:p14="http://schemas.microsoft.com/office/powerpoint/2010/main" val="3145258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-Emphasis on importance of partnerships, and making sure plans don’t sit on shelves</a:t>
            </a:r>
          </a:p>
          <a:p>
            <a:endParaRPr lang="en-US" b="1" dirty="0"/>
          </a:p>
        </p:txBody>
      </p:sp>
      <p:sp>
        <p:nvSpPr>
          <p:cNvPr id="4" name="Slide Number Placeholder 3"/>
          <p:cNvSpPr>
            <a:spLocks noGrp="1"/>
          </p:cNvSpPr>
          <p:nvPr>
            <p:ph type="sldNum" sz="quarter" idx="5"/>
          </p:nvPr>
        </p:nvSpPr>
        <p:spPr/>
        <p:txBody>
          <a:bodyPr/>
          <a:lstStyle/>
          <a:p>
            <a:fld id="{29710373-9626-40D9-B8B8-34805A55C99A}" type="slidenum">
              <a:rPr lang="en-US" smtClean="0"/>
              <a:t>6</a:t>
            </a:fld>
            <a:endParaRPr lang="en-US"/>
          </a:p>
        </p:txBody>
      </p:sp>
    </p:spTree>
    <p:extLst>
      <p:ext uri="{BB962C8B-B14F-4D97-AF65-F5344CB8AC3E}">
        <p14:creationId xmlns:p14="http://schemas.microsoft.com/office/powerpoint/2010/main" val="154382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B3910-3C6F-C296-37FD-E202F2548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46739-95FD-073F-EC5B-D30F102C8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F3EFB-4411-B2E9-C17D-8BEE332A40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16965B-8B92-01D1-E6A6-C0AA7404D5FE}"/>
              </a:ext>
            </a:extLst>
          </p:cNvPr>
          <p:cNvSpPr>
            <a:spLocks noGrp="1"/>
          </p:cNvSpPr>
          <p:nvPr>
            <p:ph type="sldNum" sz="quarter" idx="5"/>
          </p:nvPr>
        </p:nvSpPr>
        <p:spPr/>
        <p:txBody>
          <a:bodyPr/>
          <a:lstStyle/>
          <a:p>
            <a:fld id="{29710373-9626-40D9-B8B8-34805A55C99A}" type="slidenum">
              <a:rPr lang="en-US" smtClean="0"/>
              <a:t>7</a:t>
            </a:fld>
            <a:endParaRPr lang="en-US"/>
          </a:p>
        </p:txBody>
      </p:sp>
    </p:spTree>
    <p:extLst>
      <p:ext uri="{BB962C8B-B14F-4D97-AF65-F5344CB8AC3E}">
        <p14:creationId xmlns:p14="http://schemas.microsoft.com/office/powerpoint/2010/main" val="9591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MS Gothic" panose="020B0609070205080204" pitchFamily="49" charset="-128"/>
                <a:cs typeface="Times New Roman" panose="02020603050405020304" pitchFamily="18" charset="0"/>
              </a:rPr>
              <a:t>In the first phase of the Resilient New Jersey program, in order to develop a regional set of strategies for climate resilience, we first completed a comprehensive review of the region with the input from the many different individuals, organizations, and agencies in this area. The documents that summarize this foundational work include:</a:t>
            </a:r>
          </a:p>
          <a:p>
            <a:pPr marL="285750" indent="-285750">
              <a:buFont typeface="Arial" panose="020B0604020202020204" pitchFamily="34" charset="0"/>
              <a:buChar char="•"/>
            </a:pPr>
            <a:r>
              <a:rPr lang="en-US" sz="1800" dirty="0">
                <a:latin typeface="Arial" panose="020B0604020202020204" pitchFamily="34" charset="0"/>
                <a:ea typeface="MS Gothic" panose="020B0609070205080204" pitchFamily="49" charset="-128"/>
                <a:cs typeface="Times New Roman" panose="02020603050405020304" pitchFamily="18" charset="0"/>
              </a:rPr>
              <a:t>The Vision and Priorities report, which asked what changes do you want to see for yourself and future generations</a:t>
            </a:r>
          </a:p>
          <a:p>
            <a:pPr marL="285750" indent="-285750">
              <a:buFont typeface="Arial" panose="020B0604020202020204" pitchFamily="34" charset="0"/>
              <a:buChar char="•"/>
            </a:pPr>
            <a:r>
              <a:rPr lang="en-US" sz="1800" dirty="0">
                <a:latin typeface="Arial" panose="020B0604020202020204" pitchFamily="34" charset="0"/>
                <a:ea typeface="MS Gothic" panose="020B0609070205080204" pitchFamily="49" charset="-128"/>
                <a:cs typeface="Times New Roman" panose="02020603050405020304" pitchFamily="18" charset="0"/>
              </a:rPr>
              <a:t>The About Our Region report, which summarizes the past and current work advancing resilience in the region, as well as how new opportunities fit into the context of the history and features of the region and identify strengths or challenges in addressing climate risks in the area</a:t>
            </a:r>
          </a:p>
          <a:p>
            <a:pPr marL="285750" indent="-285750">
              <a:buFont typeface="Arial" panose="020B0604020202020204" pitchFamily="34" charset="0"/>
              <a:buChar char="•"/>
            </a:pPr>
            <a:r>
              <a:rPr lang="en-US" sz="1800" dirty="0">
                <a:latin typeface="Arial" panose="020B0604020202020204" pitchFamily="34" charset="0"/>
                <a:ea typeface="MS Gothic" panose="020B0609070205080204" pitchFamily="49" charset="-128"/>
                <a:cs typeface="Times New Roman" panose="02020603050405020304" pitchFamily="18" charset="0"/>
              </a:rPr>
              <a:t>The Flood Impact Assessment, which includes a flood analysis on how the region will be affected by current and future climate threats, along with what flood protection approaches the community would like to see implemented</a:t>
            </a:r>
          </a:p>
          <a:p>
            <a:pPr marL="285750" indent="-285750">
              <a:buFont typeface="Arial" panose="020B0604020202020204" pitchFamily="34" charset="0"/>
              <a:buChar char="•"/>
            </a:pPr>
            <a:endParaRPr lang="en-US" sz="1800" dirty="0">
              <a:latin typeface="Arial" panose="020B0604020202020204" pitchFamily="34" charset="0"/>
              <a:ea typeface="MS Gothic" panose="020B0609070205080204" pitchFamily="49" charset="-128"/>
              <a:cs typeface="Times New Roman" panose="02020603050405020304" pitchFamily="18" charset="0"/>
            </a:endParaRPr>
          </a:p>
          <a:p>
            <a:pPr marL="0" indent="0">
              <a:buFont typeface="Arial" panose="020B0604020202020204" pitchFamily="34" charset="0"/>
              <a:buNone/>
            </a:pPr>
            <a:r>
              <a:rPr lang="en-US" sz="1800" dirty="0">
                <a:latin typeface="Arial" panose="020B0604020202020204" pitchFamily="34" charset="0"/>
                <a:ea typeface="MS Gothic" panose="020B0609070205080204" pitchFamily="49" charset="-128"/>
                <a:cs typeface="Times New Roman" panose="02020603050405020304" pitchFamily="18" charset="0"/>
              </a:rPr>
              <a:t>Through this initial planning and community feedback, we then developed three scenarios that align with the region’s vision, address the flood risks identified, and include a combination of different flood risk-reduction tools. These three scenarios of Protect, Restore, and Transition were further refined and consolidated into one preferred scenario, based on community and region priorities. The strategies for this preferred scenario is detailed in the Action Plan, which provides a roadmap with the next steps for the region to reduce current and future flooding risks and improve quality of life.</a:t>
            </a:r>
          </a:p>
        </p:txBody>
      </p:sp>
      <p:sp>
        <p:nvSpPr>
          <p:cNvPr id="4" name="Footer Placeholder 3"/>
          <p:cNvSpPr>
            <a:spLocks noGrp="1"/>
          </p:cNvSpPr>
          <p:nvPr>
            <p:ph type="ftr" sz="quarter" idx="4"/>
          </p:nvPr>
        </p:nvSpPr>
        <p:spPr/>
        <p:txBody>
          <a:bodyPr/>
          <a:lstStyle/>
          <a:p>
            <a:r>
              <a:rPr lang="en-US"/>
              <a:t>Project Overview</a:t>
            </a:r>
          </a:p>
        </p:txBody>
      </p:sp>
      <p:sp>
        <p:nvSpPr>
          <p:cNvPr id="5" name="Slide Number Placeholder 4"/>
          <p:cNvSpPr>
            <a:spLocks noGrp="1"/>
          </p:cNvSpPr>
          <p:nvPr>
            <p:ph type="sldNum" sz="quarter" idx="5"/>
          </p:nvPr>
        </p:nvSpPr>
        <p:spPr/>
        <p:txBody>
          <a:bodyPr/>
          <a:lstStyle/>
          <a:p>
            <a:fld id="{29710373-9626-40D9-B8B8-34805A55C99A}" type="slidenum">
              <a:rPr lang="en-US" smtClean="0"/>
              <a:t>8</a:t>
            </a:fld>
            <a:endParaRPr lang="en-US"/>
          </a:p>
        </p:txBody>
      </p:sp>
    </p:spTree>
    <p:extLst>
      <p:ext uri="{BB962C8B-B14F-4D97-AF65-F5344CB8AC3E}">
        <p14:creationId xmlns:p14="http://schemas.microsoft.com/office/powerpoint/2010/main" val="218761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preferred scenario included physical and nature based infrastructure strategies across the region, such as:</a:t>
            </a:r>
          </a:p>
          <a:p>
            <a:pPr marL="171450" indent="-171450">
              <a:buFont typeface="Arial" panose="020B0604020202020204" pitchFamily="34" charset="0"/>
              <a:buChar char="•"/>
            </a:pPr>
            <a:r>
              <a:rPr lang="en-US" dirty="0"/>
              <a:t>Wetland restoration along the Raritan River and South River</a:t>
            </a:r>
          </a:p>
          <a:p>
            <a:pPr marL="171450" indent="-171450">
              <a:buFont typeface="Arial" panose="020B0604020202020204" pitchFamily="34" charset="0"/>
              <a:buChar char="•"/>
            </a:pPr>
            <a:r>
              <a:rPr lang="en-US" dirty="0"/>
              <a:t>Improved stormwater management systems, like increasing capacity of existing systems or addressing combined sewer areas</a:t>
            </a:r>
          </a:p>
          <a:p>
            <a:pPr marL="171450" indent="-171450">
              <a:buFont typeface="Arial" panose="020B0604020202020204" pitchFamily="34" charset="0"/>
              <a:buChar char="•"/>
            </a:pPr>
            <a:r>
              <a:rPr lang="en-US" dirty="0"/>
              <a:t>Protection of critical transportation routes</a:t>
            </a:r>
          </a:p>
          <a:p>
            <a:pPr marL="171450" indent="-171450">
              <a:buFont typeface="Arial" panose="020B0604020202020204" pitchFamily="34" charset="0"/>
              <a:buChar char="•"/>
            </a:pPr>
            <a:r>
              <a:rPr lang="en-US" dirty="0"/>
              <a:t>And integrating flood protection infrastructure to critical facilities</a:t>
            </a:r>
          </a:p>
        </p:txBody>
      </p:sp>
      <p:sp>
        <p:nvSpPr>
          <p:cNvPr id="4" name="Slide Number Placeholder 3"/>
          <p:cNvSpPr>
            <a:spLocks noGrp="1"/>
          </p:cNvSpPr>
          <p:nvPr>
            <p:ph type="sldNum" sz="quarter" idx="5"/>
          </p:nvPr>
        </p:nvSpPr>
        <p:spPr/>
        <p:txBody>
          <a:bodyPr/>
          <a:lstStyle/>
          <a:p>
            <a:fld id="{29710373-9626-40D9-B8B8-34805A55C99A}" type="slidenum">
              <a:rPr lang="en-US" smtClean="0"/>
              <a:t>9</a:t>
            </a:fld>
            <a:endParaRPr lang="en-US"/>
          </a:p>
        </p:txBody>
      </p:sp>
    </p:spTree>
    <p:extLst>
      <p:ext uri="{BB962C8B-B14F-4D97-AF65-F5344CB8AC3E}">
        <p14:creationId xmlns:p14="http://schemas.microsoft.com/office/powerpoint/2010/main" val="1867852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022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4923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920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 - DIVIDER - J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21F340-F09A-4159-AFA8-DF919304B7C0}"/>
              </a:ext>
            </a:extLst>
          </p:cNvPr>
          <p:cNvSpPr/>
          <p:nvPr userDrawn="1"/>
        </p:nvSpPr>
        <p:spPr>
          <a:xfrm>
            <a:off x="0" y="0"/>
            <a:ext cx="12192000" cy="6858000"/>
          </a:xfrm>
          <a:prstGeom prst="rect">
            <a:avLst/>
          </a:prstGeom>
          <a:solidFill>
            <a:srgbClr val="133F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095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3B7F3-8FEE-4EE5-9D65-BFE093F8FD80}"/>
              </a:ext>
            </a:extLst>
          </p:cNvPr>
          <p:cNvSpPr>
            <a:spLocks noGrp="1"/>
          </p:cNvSpPr>
          <p:nvPr>
            <p:ph sz="quarter" idx="16" hasCustomPrompt="1"/>
          </p:nvPr>
        </p:nvSpPr>
        <p:spPr>
          <a:xfrm>
            <a:off x="495300" y="1539875"/>
            <a:ext cx="11201399" cy="4022725"/>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10" name="Title">
            <a:extLst>
              <a:ext uri="{FF2B5EF4-FFF2-40B4-BE49-F238E27FC236}">
                <a16:creationId xmlns:a16="http://schemas.microsoft.com/office/drawing/2014/main" id="{EDFF44A8-F945-4FEC-94B3-DC082F2235EC}"/>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15" name="Subtitle">
            <a:extLst>
              <a:ext uri="{FF2B5EF4-FFF2-40B4-BE49-F238E27FC236}">
                <a16:creationId xmlns:a16="http://schemas.microsoft.com/office/drawing/2014/main" id="{3D055EF6-C01C-4609-A6E3-6013FC72504F}"/>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grpSp>
        <p:nvGrpSpPr>
          <p:cNvPr id="14" name="Group 13">
            <a:extLst>
              <a:ext uri="{FF2B5EF4-FFF2-40B4-BE49-F238E27FC236}">
                <a16:creationId xmlns:a16="http://schemas.microsoft.com/office/drawing/2014/main" id="{DED2172C-7A0F-4CB8-942A-2D6ABF4A9BF8}"/>
              </a:ext>
            </a:extLst>
          </p:cNvPr>
          <p:cNvGrpSpPr/>
          <p:nvPr userDrawn="1"/>
        </p:nvGrpSpPr>
        <p:grpSpPr>
          <a:xfrm>
            <a:off x="10603010" y="6050051"/>
            <a:ext cx="1288580" cy="651924"/>
            <a:chOff x="9637942" y="6045965"/>
            <a:chExt cx="1288580" cy="651924"/>
          </a:xfrm>
        </p:grpSpPr>
        <p:pic>
          <p:nvPicPr>
            <p:cNvPr id="17" name="Picture 16">
              <a:extLst>
                <a:ext uri="{FF2B5EF4-FFF2-40B4-BE49-F238E27FC236}">
                  <a16:creationId xmlns:a16="http://schemas.microsoft.com/office/drawing/2014/main" id="{BECE32B5-4EF3-4EC2-AA3C-5D5DAF6FA0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37942" y="6045965"/>
              <a:ext cx="488494" cy="536909"/>
            </a:xfrm>
            <a:prstGeom prst="rect">
              <a:avLst/>
            </a:prstGeom>
          </p:spPr>
        </p:pic>
        <p:sp>
          <p:nvSpPr>
            <p:cNvPr id="18" name="TextBox 17">
              <a:extLst>
                <a:ext uri="{FF2B5EF4-FFF2-40B4-BE49-F238E27FC236}">
                  <a16:creationId xmlns:a16="http://schemas.microsoft.com/office/drawing/2014/main" id="{D50ED5F1-D15C-459B-BE2D-D36EE67B9E21}"/>
                </a:ext>
              </a:extLst>
            </p:cNvPr>
            <p:cNvSpPr txBox="1"/>
            <p:nvPr userDrawn="1"/>
          </p:nvSpPr>
          <p:spPr>
            <a:xfrm>
              <a:off x="10026724" y="6420890"/>
              <a:ext cx="899798" cy="276999"/>
            </a:xfrm>
            <a:prstGeom prst="rect">
              <a:avLst/>
            </a:prstGeom>
            <a:noFill/>
          </p:spPr>
          <p:txBody>
            <a:bodyPr wrap="square" rtlCol="0">
              <a:spAutoFit/>
            </a:bodyPr>
            <a:lstStyle/>
            <a:p>
              <a:r>
                <a:rPr lang="en-US" sz="600">
                  <a:solidFill>
                    <a:srgbClr val="133F68"/>
                  </a:solidFill>
                  <a:latin typeface="Arial Narrow" panose="020B0606020202030204" pitchFamily="34" charset="0"/>
                </a:rPr>
                <a:t>RARITAN RIVER AND BAY COMMUNITIES</a:t>
              </a:r>
            </a:p>
          </p:txBody>
        </p:sp>
      </p:grpSp>
    </p:spTree>
    <p:extLst>
      <p:ext uri="{BB962C8B-B14F-4D97-AF65-F5344CB8AC3E}">
        <p14:creationId xmlns:p14="http://schemas.microsoft.com/office/powerpoint/2010/main" val="3768683759"/>
      </p:ext>
    </p:extLst>
  </p:cSld>
  <p:clrMapOvr>
    <a:masterClrMapping/>
  </p:clrMapOvr>
  <p:extLst>
    <p:ext uri="{DCECCB84-F9BA-43D5-87BE-67443E8EF086}">
      <p15:sldGuideLst xmlns:p15="http://schemas.microsoft.com/office/powerpoint/2012/main">
        <p15:guide id="1" pos="312">
          <p15:clr>
            <a:srgbClr val="FBAE40"/>
          </p15:clr>
        </p15:guide>
        <p15:guide id="2" pos="7368">
          <p15:clr>
            <a:srgbClr val="FBAE40"/>
          </p15:clr>
        </p15:guide>
        <p15:guide id="3" orient="horz" pos="960">
          <p15:clr>
            <a:srgbClr val="FBAE40"/>
          </p15:clr>
        </p15:guide>
        <p15:guide id="4" orient="horz" pos="3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330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 - IMAG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FB12061E-43EB-4DB8-BC42-CE8E24C05E45}"/>
              </a:ext>
            </a:extLst>
          </p:cNvPr>
          <p:cNvSpPr>
            <a:spLocks noGrp="1"/>
          </p:cNvSpPr>
          <p:nvPr>
            <p:ph sz="quarter" idx="16" hasCustomPrompt="1"/>
          </p:nvPr>
        </p:nvSpPr>
        <p:spPr>
          <a:xfrm>
            <a:off x="4226942" y="1524000"/>
            <a:ext cx="7469757" cy="4057291"/>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7" name="Title">
            <a:extLst>
              <a:ext uri="{FF2B5EF4-FFF2-40B4-BE49-F238E27FC236}">
                <a16:creationId xmlns:a16="http://schemas.microsoft.com/office/drawing/2014/main" id="{777F0D7F-068E-4EE4-B475-57029470DEB4}"/>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5E72FA6E-2486-4FBE-B2DD-F51657E8FEAB}"/>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DEF54D9F-582E-49DA-8373-94810407C4B4}"/>
              </a:ext>
            </a:extLst>
          </p:cNvPr>
          <p:cNvSpPr>
            <a:spLocks noGrp="1"/>
          </p:cNvSpPr>
          <p:nvPr>
            <p:ph sz="quarter" idx="17" hasCustomPrompt="1"/>
          </p:nvPr>
        </p:nvSpPr>
        <p:spPr>
          <a:xfrm>
            <a:off x="495300" y="1532626"/>
            <a:ext cx="3550489" cy="4057291"/>
          </a:xfrm>
        </p:spPr>
        <p:txBody>
          <a:bodyPr/>
          <a:lstStyle>
            <a:lvl1pPr>
              <a:defRPr sz="1600">
                <a:latin typeface="Arial" panose="020B0604020202020204" pitchFamily="34" charset="0"/>
                <a:cs typeface="Arial" panose="020B0604020202020204" pitchFamily="34" charset="0"/>
              </a:defRPr>
            </a:lvl1pPr>
          </a:lstStyle>
          <a:p>
            <a:pPr lvl="0"/>
            <a:r>
              <a:rPr lang="en-US"/>
              <a:t>Text</a:t>
            </a:r>
          </a:p>
        </p:txBody>
      </p:sp>
      <p:grpSp>
        <p:nvGrpSpPr>
          <p:cNvPr id="10" name="Group 9">
            <a:extLst>
              <a:ext uri="{FF2B5EF4-FFF2-40B4-BE49-F238E27FC236}">
                <a16:creationId xmlns:a16="http://schemas.microsoft.com/office/drawing/2014/main" id="{C06199BB-3181-4039-BE6A-6FF9C270F0D8}"/>
              </a:ext>
            </a:extLst>
          </p:cNvPr>
          <p:cNvGrpSpPr/>
          <p:nvPr userDrawn="1"/>
        </p:nvGrpSpPr>
        <p:grpSpPr>
          <a:xfrm>
            <a:off x="10603010" y="6050051"/>
            <a:ext cx="1288580" cy="651924"/>
            <a:chOff x="9637942" y="6045965"/>
            <a:chExt cx="1288580" cy="651924"/>
          </a:xfrm>
        </p:grpSpPr>
        <p:pic>
          <p:nvPicPr>
            <p:cNvPr id="11" name="Picture 10">
              <a:extLst>
                <a:ext uri="{FF2B5EF4-FFF2-40B4-BE49-F238E27FC236}">
                  <a16:creationId xmlns:a16="http://schemas.microsoft.com/office/drawing/2014/main" id="{FBD801D6-C803-437C-83BA-E31F6A027D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37942" y="6045965"/>
              <a:ext cx="488494" cy="536909"/>
            </a:xfrm>
            <a:prstGeom prst="rect">
              <a:avLst/>
            </a:prstGeom>
          </p:spPr>
        </p:pic>
        <p:sp>
          <p:nvSpPr>
            <p:cNvPr id="15" name="TextBox 14">
              <a:extLst>
                <a:ext uri="{FF2B5EF4-FFF2-40B4-BE49-F238E27FC236}">
                  <a16:creationId xmlns:a16="http://schemas.microsoft.com/office/drawing/2014/main" id="{98DCC45A-CE97-4070-9C3B-AE51644B186B}"/>
                </a:ext>
              </a:extLst>
            </p:cNvPr>
            <p:cNvSpPr txBox="1"/>
            <p:nvPr userDrawn="1"/>
          </p:nvSpPr>
          <p:spPr>
            <a:xfrm>
              <a:off x="10026724" y="6420890"/>
              <a:ext cx="899798" cy="276999"/>
            </a:xfrm>
            <a:prstGeom prst="rect">
              <a:avLst/>
            </a:prstGeom>
            <a:noFill/>
          </p:spPr>
          <p:txBody>
            <a:bodyPr wrap="square" rtlCol="0">
              <a:spAutoFit/>
            </a:bodyPr>
            <a:lstStyle/>
            <a:p>
              <a:r>
                <a:rPr lang="en-US" sz="600">
                  <a:solidFill>
                    <a:srgbClr val="133F68"/>
                  </a:solidFill>
                  <a:latin typeface="Arial Narrow" panose="020B0606020202030204" pitchFamily="34" charset="0"/>
                </a:rPr>
                <a:t>RARITAN RIVER AND BAY COMMUNITIES</a:t>
              </a:r>
            </a:p>
          </p:txBody>
        </p:sp>
      </p:grpSp>
    </p:spTree>
    <p:extLst>
      <p:ext uri="{BB962C8B-B14F-4D97-AF65-F5344CB8AC3E}">
        <p14:creationId xmlns:p14="http://schemas.microsoft.com/office/powerpoint/2010/main" val="955783535"/>
      </p:ext>
    </p:extLst>
  </p:cSld>
  <p:clrMapOvr>
    <a:masterClrMapping/>
  </p:clrMapOvr>
  <p:extLst>
    <p:ext uri="{DCECCB84-F9BA-43D5-87BE-67443E8EF086}">
      <p15:sldGuideLst xmlns:p15="http://schemas.microsoft.com/office/powerpoint/2012/main">
        <p15:guide id="1" pos="7368">
          <p15:clr>
            <a:srgbClr val="FBAE40"/>
          </p15:clr>
        </p15:guide>
        <p15:guide id="2" pos="2664">
          <p15:clr>
            <a:srgbClr val="FBAE40"/>
          </p15:clr>
        </p15:guide>
        <p15:guide id="3" orient="horz" pos="960">
          <p15:clr>
            <a:srgbClr val="FBAE40"/>
          </p15:clr>
        </p15:guide>
        <p15:guide id="4" orient="horz" pos="35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02 - IMAG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FB12061E-43EB-4DB8-BC42-CE8E24C05E45}"/>
              </a:ext>
            </a:extLst>
          </p:cNvPr>
          <p:cNvSpPr>
            <a:spLocks noGrp="1"/>
          </p:cNvSpPr>
          <p:nvPr>
            <p:ph sz="quarter" idx="16" hasCustomPrompt="1"/>
          </p:nvPr>
        </p:nvSpPr>
        <p:spPr>
          <a:xfrm>
            <a:off x="4226942" y="0"/>
            <a:ext cx="7965058" cy="6858000"/>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7" name="Title">
            <a:extLst>
              <a:ext uri="{FF2B5EF4-FFF2-40B4-BE49-F238E27FC236}">
                <a16:creationId xmlns:a16="http://schemas.microsoft.com/office/drawing/2014/main" id="{777F0D7F-068E-4EE4-B475-57029470DEB4}"/>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5E72FA6E-2486-4FBE-B2DD-F51657E8FEAB}"/>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DEF54D9F-582E-49DA-8373-94810407C4B4}"/>
              </a:ext>
            </a:extLst>
          </p:cNvPr>
          <p:cNvSpPr>
            <a:spLocks noGrp="1"/>
          </p:cNvSpPr>
          <p:nvPr>
            <p:ph sz="quarter" idx="17" hasCustomPrompt="1"/>
          </p:nvPr>
        </p:nvSpPr>
        <p:spPr>
          <a:xfrm>
            <a:off x="495300" y="1532626"/>
            <a:ext cx="3550489" cy="4057291"/>
          </a:xfrm>
        </p:spPr>
        <p:txBody>
          <a:bodyPr/>
          <a:lstStyle>
            <a:lvl1pPr>
              <a:defRPr sz="1600">
                <a:latin typeface="Arial" panose="020B0604020202020204" pitchFamily="34" charset="0"/>
                <a:cs typeface="Arial" panose="020B0604020202020204" pitchFamily="34" charset="0"/>
              </a:defRPr>
            </a:lvl1pPr>
          </a:lstStyle>
          <a:p>
            <a:pPr lvl="0"/>
            <a:r>
              <a:rPr lang="en-US"/>
              <a:t>Text</a:t>
            </a:r>
          </a:p>
        </p:txBody>
      </p:sp>
      <p:grpSp>
        <p:nvGrpSpPr>
          <p:cNvPr id="10" name="Group 9">
            <a:extLst>
              <a:ext uri="{FF2B5EF4-FFF2-40B4-BE49-F238E27FC236}">
                <a16:creationId xmlns:a16="http://schemas.microsoft.com/office/drawing/2014/main" id="{B4DD03A0-7935-4038-8A39-E2B7EDFB0173}"/>
              </a:ext>
            </a:extLst>
          </p:cNvPr>
          <p:cNvGrpSpPr/>
          <p:nvPr userDrawn="1"/>
        </p:nvGrpSpPr>
        <p:grpSpPr>
          <a:xfrm>
            <a:off x="10603010" y="6050051"/>
            <a:ext cx="1288580" cy="651924"/>
            <a:chOff x="9637942" y="6045965"/>
            <a:chExt cx="1288580" cy="651924"/>
          </a:xfrm>
        </p:grpSpPr>
        <p:pic>
          <p:nvPicPr>
            <p:cNvPr id="11" name="Picture 10">
              <a:extLst>
                <a:ext uri="{FF2B5EF4-FFF2-40B4-BE49-F238E27FC236}">
                  <a16:creationId xmlns:a16="http://schemas.microsoft.com/office/drawing/2014/main" id="{4167614B-9D5E-41AD-98B7-592B29253C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37942" y="6045965"/>
              <a:ext cx="488494" cy="536909"/>
            </a:xfrm>
            <a:prstGeom prst="rect">
              <a:avLst/>
            </a:prstGeom>
          </p:spPr>
        </p:pic>
        <p:sp>
          <p:nvSpPr>
            <p:cNvPr id="15" name="TextBox 14">
              <a:extLst>
                <a:ext uri="{FF2B5EF4-FFF2-40B4-BE49-F238E27FC236}">
                  <a16:creationId xmlns:a16="http://schemas.microsoft.com/office/drawing/2014/main" id="{47C3874D-156A-4F75-A7FD-BF2F89646663}"/>
                </a:ext>
              </a:extLst>
            </p:cNvPr>
            <p:cNvSpPr txBox="1"/>
            <p:nvPr userDrawn="1"/>
          </p:nvSpPr>
          <p:spPr>
            <a:xfrm>
              <a:off x="10026724" y="6420890"/>
              <a:ext cx="899798" cy="276999"/>
            </a:xfrm>
            <a:prstGeom prst="rect">
              <a:avLst/>
            </a:prstGeom>
            <a:noFill/>
          </p:spPr>
          <p:txBody>
            <a:bodyPr wrap="square" rtlCol="0">
              <a:spAutoFit/>
            </a:bodyPr>
            <a:lstStyle/>
            <a:p>
              <a:r>
                <a:rPr lang="en-US" sz="600">
                  <a:solidFill>
                    <a:srgbClr val="133F68"/>
                  </a:solidFill>
                  <a:latin typeface="Arial Narrow" panose="020B0606020202030204" pitchFamily="34" charset="0"/>
                </a:rPr>
                <a:t>RARITAN RIVER AND BAY COMMUNITIES</a:t>
              </a:r>
            </a:p>
          </p:txBody>
        </p:sp>
      </p:grpSp>
    </p:spTree>
    <p:extLst>
      <p:ext uri="{BB962C8B-B14F-4D97-AF65-F5344CB8AC3E}">
        <p14:creationId xmlns:p14="http://schemas.microsoft.com/office/powerpoint/2010/main" val="1020228662"/>
      </p:ext>
    </p:extLst>
  </p:cSld>
  <p:clrMapOvr>
    <a:masterClrMapping/>
  </p:clrMapOvr>
  <p:extLst>
    <p:ext uri="{DCECCB84-F9BA-43D5-87BE-67443E8EF086}">
      <p15:sldGuideLst xmlns:p15="http://schemas.microsoft.com/office/powerpoint/2012/main">
        <p15:guide id="1" pos="7368">
          <p15:clr>
            <a:srgbClr val="FBAE40"/>
          </p15:clr>
        </p15:guide>
        <p15:guide id="2" pos="2664">
          <p15:clr>
            <a:srgbClr val="FBAE40"/>
          </p15:clr>
        </p15:guide>
        <p15:guide id="3" orient="horz" pos="960">
          <p15:clr>
            <a:srgbClr val="FBAE40"/>
          </p15:clr>
        </p15:guide>
        <p15:guide id="4" orient="horz" pos="35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4197927"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914461" y="1074809"/>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914461" y="2365537"/>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914461" y="3656265"/>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914461" y="4946994"/>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4946055"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4946055"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4946055"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4946055"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341765" y="1100290"/>
            <a:ext cx="3548930" cy="706213"/>
          </a:xfrm>
        </p:spPr>
        <p:txBody>
          <a:bodyPr lIns="0" anchor="b"/>
          <a:lstStyle>
            <a:lvl1pPr>
              <a:defRPr b="1">
                <a:solidFill>
                  <a:schemeClr val="bg1"/>
                </a:solidFill>
              </a:defRPr>
            </a:lvl1pPr>
          </a:lstStyle>
          <a:p>
            <a:r>
              <a:rPr lang="en-US" noProof="0"/>
              <a:t>Title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341766" y="2435633"/>
            <a:ext cx="3548930" cy="443644"/>
          </a:xfrm>
        </p:spPr>
        <p:txBody>
          <a:bodyPr lIns="0" anchor="t">
            <a:noAutofit/>
          </a:bodyPr>
          <a:lstStyle>
            <a:lvl1pPr marL="0" indent="0">
              <a:buNone/>
              <a:defRPr sz="3200" spc="0" baseline="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338907" y="3053749"/>
            <a:ext cx="3548931" cy="2962329"/>
          </a:xfrm>
        </p:spPr>
        <p:txBody>
          <a:bodyPr lIns="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2099265" y="1192048"/>
            <a:ext cx="1" cy="3548930"/>
          </a:xfrm>
          <a:prstGeom prst="line">
            <a:avLst/>
          </a:prstGeom>
          <a:ln w="76200">
            <a:solidFill>
              <a:srgbClr val="39BDC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376384500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tex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331011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365527062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27225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rgbClr val="B5D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rgbClr val="603341"/>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418231764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1637354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950850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te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l">
              <a:defRPr sz="4000">
                <a:solidFill>
                  <a:srgbClr val="603341"/>
                </a:solidFill>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616704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solidFill>
                  <a:srgbClr val="603341"/>
                </a:solidFill>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427812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6319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7191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8885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9994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3379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4953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155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374311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3.jpeg"/><Relationship Id="rId11" Type="http://schemas.microsoft.com/office/2007/relationships/hdphoto" Target="../media/hdphoto4.wdp"/><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6.jpe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113.svg"/><Relationship Id="rId11" Type="http://schemas.openxmlformats.org/officeDocument/2006/relationships/image" Target="../media/image118.jpe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2.xml"/><Relationship Id="rId1" Type="http://schemas.openxmlformats.org/officeDocument/2006/relationships/slideLayout" Target="../slideLayouts/slideLayout21.xml"/><Relationship Id="rId5" Type="http://schemas.openxmlformats.org/officeDocument/2006/relationships/image" Target="../media/image134.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22.xml"/><Relationship Id="rId5" Type="http://schemas.openxmlformats.org/officeDocument/2006/relationships/image" Target="../media/image137.png"/><Relationship Id="rId4" Type="http://schemas.openxmlformats.org/officeDocument/2006/relationships/image" Target="../media/image136.jpeg"/></Relationships>
</file>

<file path=ppt/slides/_rels/slide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48.png"/><Relationship Id="rId4" Type="http://schemas.openxmlformats.org/officeDocument/2006/relationships/image" Target="../media/image14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D92152E5-C0E9-8622-6564-60E5386370F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a:ext>
            </a:extLst>
          </a:blip>
          <a:srcRect/>
          <a:stretch/>
        </p:blipFill>
        <p:spPr>
          <a:xfrm>
            <a:off x="5527343" y="0"/>
            <a:ext cx="6734774" cy="6858000"/>
          </a:xfrm>
          <a:prstGeom prst="rect">
            <a:avLst/>
          </a:prstGeom>
        </p:spPr>
      </p:pic>
      <p:sp>
        <p:nvSpPr>
          <p:cNvPr id="9" name="Rectangle 8">
            <a:extLst>
              <a:ext uri="{FF2B5EF4-FFF2-40B4-BE49-F238E27FC236}">
                <a16:creationId xmlns:a16="http://schemas.microsoft.com/office/drawing/2014/main" id="{4E994B70-1F53-F053-E865-F285BD9CDE50}"/>
              </a:ext>
            </a:extLst>
          </p:cNvPr>
          <p:cNvSpPr/>
          <p:nvPr/>
        </p:nvSpPr>
        <p:spPr>
          <a:xfrm>
            <a:off x="5322022" y="1"/>
            <a:ext cx="8342952" cy="6858000"/>
          </a:xfrm>
          <a:prstGeom prst="rect">
            <a:avLst/>
          </a:prstGeom>
          <a:gradFill flip="none" rotWithShape="1">
            <a:gsLst>
              <a:gs pos="100000">
                <a:schemeClr val="bg1"/>
              </a:gs>
              <a:gs pos="75000">
                <a:srgbClr val="ECECEC">
                  <a:alpha val="82000"/>
                </a:srgbClr>
              </a:gs>
              <a:gs pos="43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95CCC6-D024-8FFE-EC3A-55FA5EB7F31B}"/>
              </a:ext>
            </a:extLst>
          </p:cNvPr>
          <p:cNvSpPr/>
          <p:nvPr/>
        </p:nvSpPr>
        <p:spPr>
          <a:xfrm rot="5400000">
            <a:off x="970555" y="5622252"/>
            <a:ext cx="256386" cy="2215107"/>
          </a:xfrm>
          <a:prstGeom prst="rect">
            <a:avLst/>
          </a:prstGeom>
          <a:gradFill flip="none" rotWithShape="1">
            <a:gsLst>
              <a:gs pos="100000">
                <a:schemeClr val="bg1">
                  <a:alpha val="60000"/>
                </a:schemeClr>
              </a:gs>
              <a:gs pos="75000">
                <a:srgbClr val="ECECEC">
                  <a:alpha val="20000"/>
                </a:srgbClr>
              </a:gs>
              <a:gs pos="43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345715-2082-670D-4400-389E59B9A832}"/>
              </a:ext>
            </a:extLst>
          </p:cNvPr>
          <p:cNvSpPr/>
          <p:nvPr/>
        </p:nvSpPr>
        <p:spPr>
          <a:xfrm>
            <a:off x="8046758" y="341605"/>
            <a:ext cx="713232" cy="713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C891A4C-3135-B28C-F2E2-98031537D682}"/>
              </a:ext>
            </a:extLst>
          </p:cNvPr>
          <p:cNvGrpSpPr/>
          <p:nvPr/>
        </p:nvGrpSpPr>
        <p:grpSpPr>
          <a:xfrm>
            <a:off x="341563" y="234672"/>
            <a:ext cx="10366184" cy="868095"/>
            <a:chOff x="341563" y="234672"/>
            <a:chExt cx="10366184" cy="868095"/>
          </a:xfrm>
        </p:grpSpPr>
        <p:pic>
          <p:nvPicPr>
            <p:cNvPr id="13" name="Picture 12">
              <a:extLst>
                <a:ext uri="{FF2B5EF4-FFF2-40B4-BE49-F238E27FC236}">
                  <a16:creationId xmlns:a16="http://schemas.microsoft.com/office/drawing/2014/main" id="{5DEC7BAD-269E-90DA-3BCC-C8610F088719}"/>
                </a:ext>
              </a:extLst>
            </p:cNvPr>
            <p:cNvPicPr>
              <a:picLocks noChangeAspect="1"/>
            </p:cNvPicPr>
            <p:nvPr userDrawn="1"/>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08627" y="234672"/>
              <a:ext cx="780070" cy="868095"/>
            </a:xfrm>
            <a:prstGeom prst="rect">
              <a:avLst/>
            </a:prstGeom>
          </p:spPr>
        </p:pic>
        <p:pic>
          <p:nvPicPr>
            <p:cNvPr id="14" name="Picture 13">
              <a:extLst>
                <a:ext uri="{FF2B5EF4-FFF2-40B4-BE49-F238E27FC236}">
                  <a16:creationId xmlns:a16="http://schemas.microsoft.com/office/drawing/2014/main" id="{FFA3D9D3-881E-0810-186A-FBBDD3067762}"/>
                </a:ext>
              </a:extLst>
            </p:cNvPr>
            <p:cNvPicPr>
              <a:picLocks noChangeAspect="1"/>
            </p:cNvPicPr>
            <p:nvPr userDrawn="1"/>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86669" y="337334"/>
              <a:ext cx="741280" cy="720017"/>
            </a:xfrm>
            <a:prstGeom prst="rect">
              <a:avLst/>
            </a:prstGeom>
          </p:spPr>
        </p:pic>
        <p:pic>
          <p:nvPicPr>
            <p:cNvPr id="15" name="Picture 14">
              <a:extLst>
                <a:ext uri="{FF2B5EF4-FFF2-40B4-BE49-F238E27FC236}">
                  <a16:creationId xmlns:a16="http://schemas.microsoft.com/office/drawing/2014/main" id="{196F6C08-5048-0B0C-5161-7C6C5EBA26A1}"/>
                </a:ext>
              </a:extLst>
            </p:cNvPr>
            <p:cNvPicPr>
              <a:picLocks noChangeAspect="1"/>
            </p:cNvPicPr>
            <p:nvPr userDrawn="1"/>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30465" y="331361"/>
              <a:ext cx="757202" cy="757202"/>
            </a:xfrm>
            <a:prstGeom prst="rect">
              <a:avLst/>
            </a:prstGeom>
          </p:spPr>
        </p:pic>
        <p:pic>
          <p:nvPicPr>
            <p:cNvPr id="16" name="Picture 15">
              <a:extLst>
                <a:ext uri="{FF2B5EF4-FFF2-40B4-BE49-F238E27FC236}">
                  <a16:creationId xmlns:a16="http://schemas.microsoft.com/office/drawing/2014/main" id="{7ACB6DBF-A8B3-09CB-5BD6-9C7539F545D5}"/>
                </a:ext>
              </a:extLst>
            </p:cNvPr>
            <p:cNvPicPr>
              <a:picLocks noChangeAspect="1"/>
            </p:cNvPicPr>
            <p:nvPr userDrawn="1"/>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32663" y="305490"/>
              <a:ext cx="780069" cy="792698"/>
            </a:xfrm>
            <a:prstGeom prst="rect">
              <a:avLst/>
            </a:prstGeom>
          </p:spPr>
        </p:pic>
        <p:pic>
          <p:nvPicPr>
            <p:cNvPr id="17" name="Picture 16" descr="A close up of a sign&#10;&#10;Description automatically generated">
              <a:extLst>
                <a:ext uri="{FF2B5EF4-FFF2-40B4-BE49-F238E27FC236}">
                  <a16:creationId xmlns:a16="http://schemas.microsoft.com/office/drawing/2014/main" id="{25EA4D00-9EB0-F5BB-3A23-DAD044552212}"/>
                </a:ext>
              </a:extLst>
            </p:cNvPr>
            <p:cNvPicPr>
              <a:picLocks noChangeAspect="1"/>
            </p:cNvPicPr>
            <p:nvPr userDrawn="1"/>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76047" y="323852"/>
              <a:ext cx="731700" cy="731700"/>
            </a:xfrm>
            <a:prstGeom prst="rect">
              <a:avLst/>
            </a:prstGeom>
          </p:spPr>
        </p:pic>
        <p:pic>
          <p:nvPicPr>
            <p:cNvPr id="18" name="Picture 17">
              <a:extLst>
                <a:ext uri="{FF2B5EF4-FFF2-40B4-BE49-F238E27FC236}">
                  <a16:creationId xmlns:a16="http://schemas.microsoft.com/office/drawing/2014/main" id="{87C866C6-9B5D-5A79-284A-ACECD10BB8AA}"/>
                </a:ext>
              </a:extLst>
            </p:cNvPr>
            <p:cNvPicPr>
              <a:picLocks noChangeAspect="1"/>
            </p:cNvPicPr>
            <p:nvPr userDrawn="1"/>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90183" y="321931"/>
              <a:ext cx="760854" cy="760854"/>
            </a:xfrm>
            <a:prstGeom prst="rect">
              <a:avLst/>
            </a:prstGeom>
          </p:spPr>
        </p:pic>
        <p:pic>
          <p:nvPicPr>
            <p:cNvPr id="19" name="Picture 18" descr="A picture containing text, sign, clock, gauge&#10;&#10;Description automatically generated">
              <a:extLst>
                <a:ext uri="{FF2B5EF4-FFF2-40B4-BE49-F238E27FC236}">
                  <a16:creationId xmlns:a16="http://schemas.microsoft.com/office/drawing/2014/main" id="{0F36026C-809C-4632-A0D1-53FECDCFD3A0}"/>
                </a:ext>
              </a:extLst>
            </p:cNvPr>
            <p:cNvPicPr>
              <a:picLocks noChangeAspect="1"/>
            </p:cNvPicPr>
            <p:nvPr userDrawn="1"/>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563" y="447083"/>
              <a:ext cx="2542590" cy="519861"/>
            </a:xfrm>
            <a:prstGeom prst="rect">
              <a:avLst/>
            </a:prstGeom>
          </p:spPr>
        </p:pic>
        <p:grpSp>
          <p:nvGrpSpPr>
            <p:cNvPr id="20" name="Group 19">
              <a:extLst>
                <a:ext uri="{FF2B5EF4-FFF2-40B4-BE49-F238E27FC236}">
                  <a16:creationId xmlns:a16="http://schemas.microsoft.com/office/drawing/2014/main" id="{15C4493A-EB44-E183-1688-E7CA8B435F84}"/>
                </a:ext>
              </a:extLst>
            </p:cNvPr>
            <p:cNvGrpSpPr/>
            <p:nvPr userDrawn="1"/>
          </p:nvGrpSpPr>
          <p:grpSpPr>
            <a:xfrm>
              <a:off x="8960200" y="314917"/>
              <a:ext cx="807795" cy="766820"/>
              <a:chOff x="9207002" y="4432818"/>
              <a:chExt cx="807795" cy="766820"/>
            </a:xfrm>
          </p:grpSpPr>
          <p:sp>
            <p:nvSpPr>
              <p:cNvPr id="22" name="Oval 21">
                <a:extLst>
                  <a:ext uri="{FF2B5EF4-FFF2-40B4-BE49-F238E27FC236}">
                    <a16:creationId xmlns:a16="http://schemas.microsoft.com/office/drawing/2014/main" id="{30F12DD1-714E-61FE-795D-58219445DF63}"/>
                  </a:ext>
                </a:extLst>
              </p:cNvPr>
              <p:cNvSpPr/>
              <p:nvPr userDrawn="1"/>
            </p:nvSpPr>
            <p:spPr>
              <a:xfrm>
                <a:off x="9254348" y="4459506"/>
                <a:ext cx="713232" cy="7132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BA2F4B7D-1DFE-34E2-7233-77905A16C3FB}"/>
                  </a:ext>
                </a:extLst>
              </p:cNvPr>
              <p:cNvPicPr>
                <a:picLocks noChangeAspect="1" noChangeArrowheads="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07002" y="4432818"/>
                <a:ext cx="807795" cy="76682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4C2289EC-B469-4CA7-91F2-3767D343F570">
              <a:extLst>
                <a:ext uri="{FF2B5EF4-FFF2-40B4-BE49-F238E27FC236}">
                  <a16:creationId xmlns:a16="http://schemas.microsoft.com/office/drawing/2014/main" id="{4136A613-84D3-52A3-50A5-3BC0BF6C96A5}"/>
                </a:ext>
              </a:extLst>
            </p:cNvPr>
            <p:cNvPicPr>
              <a:picLocks noChangeAspect="1" noChangeArrowheads="1"/>
            </p:cNvPicPr>
            <p:nvPr userDrawn="1"/>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043529" y="341605"/>
              <a:ext cx="719691" cy="7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5E7639A6-A818-475D-8D34-89A03CC9A799}"/>
              </a:ext>
            </a:extLst>
          </p:cNvPr>
          <p:cNvSpPr txBox="1">
            <a:spLocks/>
          </p:cNvSpPr>
          <p:nvPr/>
        </p:nvSpPr>
        <p:spPr>
          <a:xfrm>
            <a:off x="200192" y="2289557"/>
            <a:ext cx="9125896" cy="322949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kumimoji="0" lang="en-US" sz="5300" b="1" i="0" u="none" strike="noStrike" kern="1200" cap="none" spc="0" normalizeH="0" baseline="0" noProof="0" dirty="0">
                <a:ln>
                  <a:noFill/>
                </a:ln>
                <a:effectLst/>
                <a:uLnTx/>
                <a:uFillTx/>
                <a:latin typeface="Arial"/>
                <a:cs typeface="Arial"/>
              </a:rPr>
              <a:t>Implementing the Resilient NJ</a:t>
            </a:r>
            <a:br>
              <a:rPr lang="en-US" sz="56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dirty="0">
                <a:ln>
                  <a:noFill/>
                </a:ln>
                <a:solidFill>
                  <a:srgbClr val="133F68"/>
                </a:solidFill>
                <a:effectLst/>
                <a:uLnTx/>
                <a:uFillTx/>
                <a:latin typeface="Arial"/>
                <a:cs typeface="Arial"/>
              </a:rPr>
              <a:t>Raritan River and Bay Communities:</a:t>
            </a:r>
            <a:br>
              <a:rPr lang="en-US"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lang="en-US"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Planning for Adaptive Reuse of Buyout Properties along the South River</a:t>
            </a:r>
            <a:br>
              <a:rPr lang="en-US" sz="1800" b="0" i="0" u="none" strike="noStrike" kern="1200" cap="none" spc="0" normalizeH="0" baseline="0" noProof="0" dirty="0">
                <a:ln>
                  <a:noFill/>
                </a:ln>
                <a:effectLst/>
                <a:uLnTx/>
                <a:uFillTx/>
                <a:latin typeface="Arial" panose="020B0604020202020204" pitchFamily="34" charset="0"/>
              </a:rPr>
            </a:br>
            <a:endParaRPr lang="en-US" sz="1800" b="0" i="0" u="none" strike="noStrike" kern="1200" cap="none" spc="0" normalizeH="0" baseline="0" noProof="0" dirty="0">
              <a:ln>
                <a:noFill/>
              </a:ln>
              <a:effectLst/>
              <a:uLnTx/>
              <a:uFillTx/>
              <a:latin typeface="Arial" panose="020B0604020202020204" pitchFamily="34" charset="0"/>
            </a:endParaRPr>
          </a:p>
          <a:p>
            <a:r>
              <a:rPr lang="en-US" sz="2700" dirty="0">
                <a:solidFill>
                  <a:srgbClr val="000000"/>
                </a:solidFill>
                <a:latin typeface="Arial"/>
                <a:cs typeface="Arial"/>
              </a:rPr>
              <a:t>NJ Coastal &amp; Climate Resilience Conference</a:t>
            </a:r>
            <a:endParaRPr lang="en-US" dirty="0"/>
          </a:p>
          <a:p>
            <a:endParaRPr lang="en-US" sz="1800" dirty="0">
              <a:solidFill>
                <a:srgbClr val="000000"/>
              </a:solidFill>
              <a:latin typeface="Arial"/>
              <a:cs typeface="Arial"/>
            </a:endParaRPr>
          </a:p>
          <a:p>
            <a:r>
              <a:rPr lang="en-US" sz="1800" dirty="0">
                <a:solidFill>
                  <a:srgbClr val="000000"/>
                </a:solidFill>
                <a:latin typeface="Arial"/>
                <a:cs typeface="Arial"/>
              </a:rPr>
              <a:t>March 10, 2026</a:t>
            </a:r>
          </a:p>
        </p:txBody>
      </p:sp>
      <p:pic>
        <p:nvPicPr>
          <p:cNvPr id="3" name="Picture 3" descr="Icon&#10;&#10;Description automatically generated">
            <a:extLst>
              <a:ext uri="{FF2B5EF4-FFF2-40B4-BE49-F238E27FC236}">
                <a16:creationId xmlns:a16="http://schemas.microsoft.com/office/drawing/2014/main" id="{176769F8-A022-4742-80D6-2D62B7B78F7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840720" y="382768"/>
            <a:ext cx="558800" cy="636544"/>
          </a:xfrm>
          <a:prstGeom prst="rect">
            <a:avLst/>
          </a:prstGeom>
        </p:spPr>
      </p:pic>
      <p:pic>
        <p:nvPicPr>
          <p:cNvPr id="4" name="Picture 2" descr="NJDEP | Water Resource Management (WRM) | Home">
            <a:extLst>
              <a:ext uri="{FF2B5EF4-FFF2-40B4-BE49-F238E27FC236}">
                <a16:creationId xmlns:a16="http://schemas.microsoft.com/office/drawing/2014/main" id="{1532A36F-1103-9654-EF44-E034AD8D2C42}"/>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94724" y="5407385"/>
            <a:ext cx="1075834" cy="11242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APE">
            <a:extLst>
              <a:ext uri="{FF2B5EF4-FFF2-40B4-BE49-F238E27FC236}">
                <a16:creationId xmlns:a16="http://schemas.microsoft.com/office/drawing/2014/main" id="{8895A18E-4810-7E1B-DB8F-92F1087147DB}"/>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902106" y="5813784"/>
            <a:ext cx="1419542" cy="311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adis DPS | Delaware Valley Chapter | ISPE | International Society for  Pharmaceutical Engineering">
            <a:extLst>
              <a:ext uri="{FF2B5EF4-FFF2-40B4-BE49-F238E27FC236}">
                <a16:creationId xmlns:a16="http://schemas.microsoft.com/office/drawing/2014/main" id="{44249D03-F9E4-9C98-6984-14C35F2B45A7}"/>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75879" y="5812298"/>
            <a:ext cx="2052320" cy="31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21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F55FED1-5897-D9D8-35BC-AFA05746B3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7" name="Content Placeholder 16" descr="A picture containing background pattern&#10;&#10;Description automatically generated">
            <a:extLst>
              <a:ext uri="{FF2B5EF4-FFF2-40B4-BE49-F238E27FC236}">
                <a16:creationId xmlns:a16="http://schemas.microsoft.com/office/drawing/2014/main" id="{759D5F59-A310-CD57-3A10-28C3D677F9D7}"/>
              </a:ext>
            </a:extLst>
          </p:cNvPr>
          <p:cNvPicPr>
            <a:picLocks noGrp="1" noChangeAspect="1"/>
          </p:cNvPicPr>
          <p:nvPr>
            <p:ph sz="quarter" idx="16"/>
          </p:nvPr>
        </p:nvPicPr>
        <p:blipFill rotWithShape="1">
          <a:blip r:embed="rId4" cstate="email">
            <a:extLst>
              <a:ext uri="{28A0092B-C50C-407E-A947-70E740481C1C}">
                <a14:useLocalDpi xmlns:a14="http://schemas.microsoft.com/office/drawing/2010/main"/>
              </a:ext>
            </a:extLst>
          </a:blip>
          <a:srcRect/>
          <a:stretch/>
        </p:blipFill>
        <p:spPr>
          <a:xfrm>
            <a:off x="536678" y="1956752"/>
            <a:ext cx="2884913" cy="1972941"/>
          </a:xfrm>
        </p:spPr>
      </p:pic>
      <p:sp>
        <p:nvSpPr>
          <p:cNvPr id="3" name="Title 2">
            <a:extLst>
              <a:ext uri="{FF2B5EF4-FFF2-40B4-BE49-F238E27FC236}">
                <a16:creationId xmlns:a16="http://schemas.microsoft.com/office/drawing/2014/main" id="{82B13226-8721-4604-B9FD-77CF5533C722}"/>
              </a:ext>
            </a:extLst>
          </p:cNvPr>
          <p:cNvSpPr>
            <a:spLocks noGrp="1"/>
          </p:cNvSpPr>
          <p:nvPr>
            <p:ph type="title"/>
          </p:nvPr>
        </p:nvSpPr>
        <p:spPr/>
        <p:txBody>
          <a:bodyPr/>
          <a:lstStyle/>
          <a:p>
            <a:r>
              <a:rPr lang="en-US"/>
              <a:t>PREFERRED SCENARIO</a:t>
            </a:r>
          </a:p>
        </p:txBody>
      </p:sp>
      <p:pic>
        <p:nvPicPr>
          <p:cNvPr id="15" name="Content Placeholder 26" descr="Text&#10;&#10;Description automatically generated">
            <a:extLst>
              <a:ext uri="{FF2B5EF4-FFF2-40B4-BE49-F238E27FC236}">
                <a16:creationId xmlns:a16="http://schemas.microsoft.com/office/drawing/2014/main" id="{0319D229-B752-F56B-6C81-7AA2D0A2D105}"/>
              </a:ext>
            </a:extLst>
          </p:cNvPr>
          <p:cNvPicPr>
            <a:picLocks noGrp="1" noChangeAspect="1"/>
          </p:cNvPicPr>
          <p:nvPr>
            <p:ph sz="quarter" idx="17"/>
          </p:nvPr>
        </p:nvPicPr>
        <p:blipFill rotWithShape="1">
          <a:blip r:embed="rId5" cstate="email">
            <a:extLst>
              <a:ext uri="{28A0092B-C50C-407E-A947-70E740481C1C}">
                <a14:useLocalDpi xmlns:a14="http://schemas.microsoft.com/office/drawing/2010/main"/>
              </a:ext>
            </a:extLst>
          </a:blip>
          <a:srcRect/>
          <a:stretch/>
        </p:blipFill>
        <p:spPr>
          <a:xfrm>
            <a:off x="551716" y="3721350"/>
            <a:ext cx="2869875" cy="416687"/>
          </a:xfrm>
        </p:spPr>
      </p:pic>
      <p:sp>
        <p:nvSpPr>
          <p:cNvPr id="7" name="Content Placeholder 1">
            <a:extLst>
              <a:ext uri="{FF2B5EF4-FFF2-40B4-BE49-F238E27FC236}">
                <a16:creationId xmlns:a16="http://schemas.microsoft.com/office/drawing/2014/main" id="{E609744C-3730-41A5-AA77-BF1041363366}"/>
              </a:ext>
            </a:extLst>
          </p:cNvPr>
          <p:cNvSpPr txBox="1">
            <a:spLocks/>
          </p:cNvSpPr>
          <p:nvPr/>
        </p:nvSpPr>
        <p:spPr>
          <a:xfrm>
            <a:off x="495300" y="1272940"/>
            <a:ext cx="3412695" cy="904638"/>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b="1">
                <a:solidFill>
                  <a:srgbClr val="24658F"/>
                </a:solidFill>
                <a:latin typeface="Arial" panose="020B0604020202020204" pitchFamily="34" charset="0"/>
                <a:cs typeface="Arial" panose="020B0604020202020204" pitchFamily="34" charset="0"/>
              </a:rPr>
              <a:t>POLICY AND GOVERNANCE ACTIONS</a:t>
            </a:r>
          </a:p>
        </p:txBody>
      </p:sp>
      <p:sp>
        <p:nvSpPr>
          <p:cNvPr id="10" name="Speech Bubble: Rectangle 9">
            <a:extLst>
              <a:ext uri="{FF2B5EF4-FFF2-40B4-BE49-F238E27FC236}">
                <a16:creationId xmlns:a16="http://schemas.microsoft.com/office/drawing/2014/main" id="{E9192F2F-0D72-AB74-CF7C-8417D73CFD6D}"/>
              </a:ext>
            </a:extLst>
          </p:cNvPr>
          <p:cNvSpPr/>
          <p:nvPr/>
        </p:nvSpPr>
        <p:spPr>
          <a:xfrm>
            <a:off x="5683419" y="3822669"/>
            <a:ext cx="1620177" cy="786608"/>
          </a:xfrm>
          <a:prstGeom prst="wedgeRectCallout">
            <a:avLst>
              <a:gd name="adj1" fmla="val 69637"/>
              <a:gd name="adj2" fmla="val -456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Buyouts and limitations on future growth through zoning</a:t>
            </a:r>
          </a:p>
        </p:txBody>
      </p:sp>
      <p:sp>
        <p:nvSpPr>
          <p:cNvPr id="12" name="Speech Bubble: Rectangle 11">
            <a:extLst>
              <a:ext uri="{FF2B5EF4-FFF2-40B4-BE49-F238E27FC236}">
                <a16:creationId xmlns:a16="http://schemas.microsoft.com/office/drawing/2014/main" id="{5C7B3AA6-CDCB-AAA8-EA18-F68511DBE62E}"/>
              </a:ext>
            </a:extLst>
          </p:cNvPr>
          <p:cNvSpPr/>
          <p:nvPr/>
        </p:nvSpPr>
        <p:spPr>
          <a:xfrm>
            <a:off x="6493507" y="1573946"/>
            <a:ext cx="1620177" cy="786608"/>
          </a:xfrm>
          <a:prstGeom prst="wedgeRectCallout">
            <a:avLst>
              <a:gd name="adj1" fmla="val 62754"/>
              <a:gd name="adj2" fmla="val -513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Increased density in lower risk areas and by transit</a:t>
            </a:r>
          </a:p>
        </p:txBody>
      </p:sp>
      <p:sp>
        <p:nvSpPr>
          <p:cNvPr id="13" name="Speech Bubble: Rectangle 12">
            <a:extLst>
              <a:ext uri="{FF2B5EF4-FFF2-40B4-BE49-F238E27FC236}">
                <a16:creationId xmlns:a16="http://schemas.microsoft.com/office/drawing/2014/main" id="{3AF4F537-BB44-D8A3-5230-2530F1B026C6}"/>
              </a:ext>
            </a:extLst>
          </p:cNvPr>
          <p:cNvSpPr/>
          <p:nvPr/>
        </p:nvSpPr>
        <p:spPr>
          <a:xfrm>
            <a:off x="9857656" y="2682818"/>
            <a:ext cx="1620177" cy="786608"/>
          </a:xfrm>
          <a:prstGeom prst="wedgeRectCallout">
            <a:avLst>
              <a:gd name="adj1" fmla="val -81783"/>
              <a:gd name="adj2" fmla="val 25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Redevelopment with more resilient building forms</a:t>
            </a:r>
          </a:p>
        </p:txBody>
      </p:sp>
      <p:sp>
        <p:nvSpPr>
          <p:cNvPr id="14" name="Speech Bubble: Rectangle 13">
            <a:extLst>
              <a:ext uri="{FF2B5EF4-FFF2-40B4-BE49-F238E27FC236}">
                <a16:creationId xmlns:a16="http://schemas.microsoft.com/office/drawing/2014/main" id="{593A1321-6162-A6ED-5D34-950C57954BCB}"/>
              </a:ext>
            </a:extLst>
          </p:cNvPr>
          <p:cNvSpPr/>
          <p:nvPr/>
        </p:nvSpPr>
        <p:spPr>
          <a:xfrm>
            <a:off x="10295379" y="1254632"/>
            <a:ext cx="1780933" cy="922946"/>
          </a:xfrm>
          <a:prstGeom prst="wedgeRectCallout">
            <a:avLst>
              <a:gd name="adj1" fmla="val -50806"/>
              <a:gd name="adj2" fmla="val -828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Outreach to private property owners to promote building adaptation to be more resilient </a:t>
            </a:r>
          </a:p>
        </p:txBody>
      </p:sp>
      <p:pic>
        <p:nvPicPr>
          <p:cNvPr id="2" name="Picture 1">
            <a:extLst>
              <a:ext uri="{FF2B5EF4-FFF2-40B4-BE49-F238E27FC236}">
                <a16:creationId xmlns:a16="http://schemas.microsoft.com/office/drawing/2014/main" id="{900B5766-5CD0-65D2-F3EB-A426535C51B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278998"/>
            <a:ext cx="594773" cy="549802"/>
          </a:xfrm>
          <a:prstGeom prst="rect">
            <a:avLst/>
          </a:prstGeom>
        </p:spPr>
      </p:pic>
    </p:spTree>
    <p:extLst>
      <p:ext uri="{BB962C8B-B14F-4D97-AF65-F5344CB8AC3E}">
        <p14:creationId xmlns:p14="http://schemas.microsoft.com/office/powerpoint/2010/main" val="236214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AE1BA6-56E5-5954-A421-A80E180CB8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538"/>
          <a:stretch>
            <a:fillRect/>
          </a:stretch>
        </p:blipFill>
        <p:spPr>
          <a:xfrm>
            <a:off x="875328" y="1113808"/>
            <a:ext cx="9444494" cy="5744191"/>
          </a:xfrm>
          <a:prstGeom prst="rect">
            <a:avLst/>
          </a:prstGeom>
        </p:spPr>
      </p:pic>
      <p:pic>
        <p:nvPicPr>
          <p:cNvPr id="3" name="Picture 2">
            <a:extLst>
              <a:ext uri="{FF2B5EF4-FFF2-40B4-BE49-F238E27FC236}">
                <a16:creationId xmlns:a16="http://schemas.microsoft.com/office/drawing/2014/main" id="{347C0EDE-323C-6EBA-06C8-994E417BB1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9022" y="4329120"/>
            <a:ext cx="562294" cy="519778"/>
          </a:xfrm>
          <a:prstGeom prst="rect">
            <a:avLst/>
          </a:prstGeom>
        </p:spPr>
      </p:pic>
      <p:pic>
        <p:nvPicPr>
          <p:cNvPr id="4" name="Picture 3">
            <a:extLst>
              <a:ext uri="{FF2B5EF4-FFF2-40B4-BE49-F238E27FC236}">
                <a16:creationId xmlns:a16="http://schemas.microsoft.com/office/drawing/2014/main" id="{948DCBDE-3050-7F51-D5BE-0AE93AF71C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99022" y="5202749"/>
            <a:ext cx="562293" cy="541443"/>
          </a:xfrm>
          <a:prstGeom prst="rect">
            <a:avLst/>
          </a:prstGeom>
        </p:spPr>
      </p:pic>
      <p:pic>
        <p:nvPicPr>
          <p:cNvPr id="5" name="Picture 4">
            <a:extLst>
              <a:ext uri="{FF2B5EF4-FFF2-40B4-BE49-F238E27FC236}">
                <a16:creationId xmlns:a16="http://schemas.microsoft.com/office/drawing/2014/main" id="{19C5C894-2746-9C9E-1EB8-C97ECC46D1D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99023" y="6303667"/>
            <a:ext cx="562294" cy="530531"/>
          </a:xfrm>
          <a:prstGeom prst="rect">
            <a:avLst/>
          </a:prstGeom>
        </p:spPr>
      </p:pic>
      <p:sp>
        <p:nvSpPr>
          <p:cNvPr id="8" name="Title 9">
            <a:extLst>
              <a:ext uri="{FF2B5EF4-FFF2-40B4-BE49-F238E27FC236}">
                <a16:creationId xmlns:a16="http://schemas.microsoft.com/office/drawing/2014/main" id="{98B0E023-D3FA-9940-E532-0260C41E7313}"/>
              </a:ext>
            </a:extLst>
          </p:cNvPr>
          <p:cNvSpPr txBox="1">
            <a:spLocks/>
          </p:cNvSpPr>
          <p:nvPr/>
        </p:nvSpPr>
        <p:spPr>
          <a:xfrm>
            <a:off x="495299" y="543580"/>
            <a:ext cx="10992405"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4000" b="1">
                <a:solidFill>
                  <a:srgbClr val="133F68"/>
                </a:solidFill>
                <a:latin typeface="Arial"/>
                <a:ea typeface="+mj-lt"/>
                <a:cs typeface="Arial"/>
              </a:rPr>
              <a:t>ACTION PLAN RECOMMENDATIONS</a:t>
            </a:r>
            <a:endParaRPr lang="en-US"/>
          </a:p>
        </p:txBody>
      </p:sp>
    </p:spTree>
    <p:extLst>
      <p:ext uri="{BB962C8B-B14F-4D97-AF65-F5344CB8AC3E}">
        <p14:creationId xmlns:p14="http://schemas.microsoft.com/office/powerpoint/2010/main" val="360066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BD40DA5-5C5A-E368-0E19-6587D0CA4A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352086" y="2282587"/>
            <a:ext cx="3856535" cy="2185172"/>
          </a:xfrm>
          <a:prstGeom prst="rect">
            <a:avLst/>
          </a:prstGeom>
          <a:noFill/>
          <a:ln w="1270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F69649A-1C78-E267-3852-F0B9370DF537}"/>
              </a:ext>
            </a:extLst>
          </p:cNvPr>
          <p:cNvSpPr/>
          <p:nvPr/>
        </p:nvSpPr>
        <p:spPr>
          <a:xfrm>
            <a:off x="7018303" y="2419522"/>
            <a:ext cx="1573602" cy="1625358"/>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C86A28-8A49-54EA-FE95-2D170DB6A7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18303" y="2435909"/>
            <a:ext cx="1583054" cy="1592585"/>
          </a:xfrm>
          <a:prstGeom prst="flowChartConnector">
            <a:avLst/>
          </a:prstGeom>
          <a:ln w="38100">
            <a:solidFill>
              <a:srgbClr val="143F69"/>
            </a:solidFill>
          </a:ln>
        </p:spPr>
      </p:pic>
      <p:sp>
        <p:nvSpPr>
          <p:cNvPr id="8" name="TextBox 7">
            <a:extLst>
              <a:ext uri="{FF2B5EF4-FFF2-40B4-BE49-F238E27FC236}">
                <a16:creationId xmlns:a16="http://schemas.microsoft.com/office/drawing/2014/main" id="{04E7CC02-F94A-DA00-51CA-0B60E76D9AE3}"/>
              </a:ext>
            </a:extLst>
          </p:cNvPr>
          <p:cNvSpPr txBox="1"/>
          <p:nvPr/>
        </p:nvSpPr>
        <p:spPr>
          <a:xfrm>
            <a:off x="6724182" y="4001371"/>
            <a:ext cx="2306696" cy="230832"/>
          </a:xfrm>
          <a:prstGeom prst="rect">
            <a:avLst/>
          </a:prstGeom>
          <a:solidFill>
            <a:srgbClr val="143F69"/>
          </a:solidFill>
        </p:spPr>
        <p:txBody>
          <a:bodyPr wrap="square" lIns="91440" tIns="45720" rIns="91440" bIns="45720" rtlCol="0" anchor="t">
            <a:spAutoFit/>
          </a:bodyPr>
          <a:lstStyle/>
          <a:p>
            <a:pPr algn="ctr"/>
            <a:r>
              <a:rPr lang="en-US" sz="900" b="1">
                <a:solidFill>
                  <a:schemeClr val="bg1"/>
                </a:solidFill>
                <a:latin typeface="Arial"/>
                <a:cs typeface="Arial"/>
              </a:rPr>
              <a:t>GREEN INFRASTRUCTURE TOOLS</a:t>
            </a:r>
            <a:endParaRPr lang="en-US"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8CF8722-4614-1C6F-B981-D33CE93030C7}"/>
              </a:ext>
            </a:extLst>
          </p:cNvPr>
          <p:cNvSpPr txBox="1"/>
          <p:nvPr/>
        </p:nvSpPr>
        <p:spPr>
          <a:xfrm>
            <a:off x="10364661" y="4106527"/>
            <a:ext cx="1772477" cy="230832"/>
          </a:xfrm>
          <a:prstGeom prst="rect">
            <a:avLst/>
          </a:prstGeom>
          <a:solidFill>
            <a:schemeClr val="bg1"/>
          </a:solidFill>
        </p:spPr>
        <p:txBody>
          <a:bodyPr wrap="square" bIns="0" rtlCol="0">
            <a:spAutoFit/>
          </a:bodyPr>
          <a:lstStyle/>
          <a:p>
            <a:pPr marR="0" algn="r" rtl="0"/>
            <a:r>
              <a:rPr lang="en-US" b="1" i="1" baseline="30000">
                <a:solidFill>
                  <a:srgbClr val="274267"/>
                </a:solidFill>
                <a:latin typeface="ClearviewText Light" panose="020B0506030500020004" pitchFamily="34" charset="0"/>
              </a:rPr>
              <a:t>Distributed GI Calculator</a:t>
            </a:r>
            <a:endParaRPr lang="en-US" b="1" i="1" u="none" strike="noStrike" baseline="30000">
              <a:solidFill>
                <a:srgbClr val="274267"/>
              </a:solidFill>
              <a:latin typeface="ClearviewText Light" panose="020B0506030500020004" pitchFamily="34" charset="0"/>
            </a:endParaRPr>
          </a:p>
        </p:txBody>
      </p:sp>
      <p:pic>
        <p:nvPicPr>
          <p:cNvPr id="22" name="Picture 21">
            <a:extLst>
              <a:ext uri="{FF2B5EF4-FFF2-40B4-BE49-F238E27FC236}">
                <a16:creationId xmlns:a16="http://schemas.microsoft.com/office/drawing/2014/main" id="{ACBEDE54-B977-3532-D458-DE13101000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332674" y="-15040"/>
            <a:ext cx="3856535" cy="2137930"/>
          </a:xfrm>
          <a:prstGeom prst="rect">
            <a:avLst/>
          </a:prstGeom>
        </p:spPr>
      </p:pic>
      <p:sp>
        <p:nvSpPr>
          <p:cNvPr id="11" name="Rectangle 10">
            <a:extLst>
              <a:ext uri="{FF2B5EF4-FFF2-40B4-BE49-F238E27FC236}">
                <a16:creationId xmlns:a16="http://schemas.microsoft.com/office/drawing/2014/main" id="{A003DAC1-9AC5-CE0E-595F-F49F5251F344}"/>
              </a:ext>
            </a:extLst>
          </p:cNvPr>
          <p:cNvSpPr/>
          <p:nvPr/>
        </p:nvSpPr>
        <p:spPr>
          <a:xfrm>
            <a:off x="0" y="0"/>
            <a:ext cx="1879954" cy="6858000"/>
          </a:xfrm>
          <a:prstGeom prst="rect">
            <a:avLst/>
          </a:prstGeom>
          <a:solidFill>
            <a:srgbClr val="C8DAE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200" b="1"/>
              <a:t>IMPLEMENTATION</a:t>
            </a:r>
          </a:p>
        </p:txBody>
      </p:sp>
      <p:sp>
        <p:nvSpPr>
          <p:cNvPr id="5" name="Title 9">
            <a:extLst>
              <a:ext uri="{FF2B5EF4-FFF2-40B4-BE49-F238E27FC236}">
                <a16:creationId xmlns:a16="http://schemas.microsoft.com/office/drawing/2014/main" id="{F83D7E9A-78DA-488A-A989-06AECC75C568}"/>
              </a:ext>
            </a:extLst>
          </p:cNvPr>
          <p:cNvSpPr txBox="1">
            <a:spLocks/>
          </p:cNvSpPr>
          <p:nvPr/>
        </p:nvSpPr>
        <p:spPr>
          <a:xfrm>
            <a:off x="2261854" y="2227569"/>
            <a:ext cx="4357310"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3200" b="1">
                <a:solidFill>
                  <a:srgbClr val="133F68"/>
                </a:solidFill>
                <a:latin typeface="Arial"/>
                <a:cs typeface="Arial"/>
              </a:rPr>
              <a:t>PHYSICAL AND NATURE BASED INFRASTRUCTURE</a:t>
            </a:r>
            <a:endParaRPr lang="en-US" sz="1400" b="1">
              <a:solidFill>
                <a:srgbClr val="133F68"/>
              </a:solidFill>
              <a:latin typeface="Arial"/>
              <a:cs typeface="Arial"/>
            </a:endParaRPr>
          </a:p>
        </p:txBody>
      </p:sp>
      <p:sp>
        <p:nvSpPr>
          <p:cNvPr id="6" name="TextBox 5">
            <a:extLst>
              <a:ext uri="{FF2B5EF4-FFF2-40B4-BE49-F238E27FC236}">
                <a16:creationId xmlns:a16="http://schemas.microsoft.com/office/drawing/2014/main" id="{89215643-C924-4BDC-806C-F1C10D21AEA5}"/>
              </a:ext>
            </a:extLst>
          </p:cNvPr>
          <p:cNvSpPr txBox="1"/>
          <p:nvPr/>
        </p:nvSpPr>
        <p:spPr>
          <a:xfrm>
            <a:off x="2261854" y="3519439"/>
            <a:ext cx="379781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24658F"/>
                </a:solidFill>
                <a:latin typeface="Arial"/>
              </a:rPr>
              <a:t>These strategies focus on preventing damage and disruption from flooding through nature-based solutions and improved built systems.</a:t>
            </a:r>
            <a:endParaRPr lang="en-US" sz="1600" b="1">
              <a:solidFill>
                <a:srgbClr val="24658F"/>
              </a:solidFill>
              <a:cs typeface="Calibri"/>
            </a:endParaRPr>
          </a:p>
        </p:txBody>
      </p:sp>
      <p:pic>
        <p:nvPicPr>
          <p:cNvPr id="10" name="Picture 9">
            <a:extLst>
              <a:ext uri="{FF2B5EF4-FFF2-40B4-BE49-F238E27FC236}">
                <a16:creationId xmlns:a16="http://schemas.microsoft.com/office/drawing/2014/main" id="{F43FC8E0-D4D3-174A-58C9-28FD119F0A6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649" b="90351" l="9848" r="89394">
                        <a14:foregroundMark x1="50000" y1="30702" x2="31061" y2="68421"/>
                        <a14:foregroundMark x1="43939" y1="90351" x2="75000" y2="88596"/>
                        <a14:foregroundMark x1="32576" y1="34211" x2="31818" y2="54386"/>
                      </a14:backgroundRemoval>
                    </a14:imgEffect>
                  </a14:imgLayer>
                </a14:imgProps>
              </a:ext>
              <a:ext uri="{28A0092B-C50C-407E-A947-70E740481C1C}">
                <a14:useLocalDpi xmlns:a14="http://schemas.microsoft.com/office/drawing/2010/main"/>
              </a:ext>
            </a:extLst>
          </a:blip>
          <a:srcRect/>
          <a:stretch/>
        </p:blipFill>
        <p:spPr>
          <a:xfrm>
            <a:off x="267732" y="174012"/>
            <a:ext cx="1344490" cy="1158369"/>
          </a:xfrm>
          <a:prstGeom prst="rect">
            <a:avLst/>
          </a:prstGeom>
        </p:spPr>
      </p:pic>
      <p:pic>
        <p:nvPicPr>
          <p:cNvPr id="13" name="Picture 12" descr="A picture containing outdoor, way, road, scene&#10;&#10;Description automatically generated">
            <a:extLst>
              <a:ext uri="{FF2B5EF4-FFF2-40B4-BE49-F238E27FC236}">
                <a16:creationId xmlns:a16="http://schemas.microsoft.com/office/drawing/2014/main" id="{716F549A-547A-881D-E6FA-16EBAEEB1AB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98043" y="4731434"/>
            <a:ext cx="3793958" cy="2126566"/>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AE162716-FA41-99A0-44F3-7BFB25F4AFB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73813" y="4954236"/>
            <a:ext cx="1625359" cy="1607131"/>
          </a:xfrm>
          <a:prstGeom prst="flowChartConnector">
            <a:avLst/>
          </a:prstGeom>
          <a:ln w="38100">
            <a:solidFill>
              <a:srgbClr val="143F69"/>
            </a:solidFill>
          </a:ln>
        </p:spPr>
      </p:pic>
      <p:sp>
        <p:nvSpPr>
          <p:cNvPr id="23" name="TextBox 22">
            <a:extLst>
              <a:ext uri="{FF2B5EF4-FFF2-40B4-BE49-F238E27FC236}">
                <a16:creationId xmlns:a16="http://schemas.microsoft.com/office/drawing/2014/main" id="{6DC79099-42E5-4900-9779-497896138B91}"/>
              </a:ext>
            </a:extLst>
          </p:cNvPr>
          <p:cNvSpPr txBox="1"/>
          <p:nvPr/>
        </p:nvSpPr>
        <p:spPr>
          <a:xfrm>
            <a:off x="6944245" y="6503797"/>
            <a:ext cx="1688857" cy="244517"/>
          </a:xfrm>
          <a:prstGeom prst="rect">
            <a:avLst/>
          </a:prstGeom>
          <a:solidFill>
            <a:srgbClr val="143F69"/>
          </a:solidFill>
        </p:spPr>
        <p:txBody>
          <a:bodyPr wrap="square" rtlCol="0">
            <a:spAutoFit/>
          </a:bodyPr>
          <a:lstStyle/>
          <a:p>
            <a:pPr algn="ctr"/>
            <a:r>
              <a:rPr lang="en-US" sz="1000" b="1" i="0">
                <a:solidFill>
                  <a:schemeClr val="bg1"/>
                </a:solidFill>
                <a:effectLst/>
                <a:latin typeface="Arial" panose="020B0604020202020204" pitchFamily="34" charset="0"/>
                <a:cs typeface="Arial" panose="020B0604020202020204" pitchFamily="34" charset="0"/>
              </a:rPr>
              <a:t>FLOODPROOF/HARDEN</a:t>
            </a:r>
            <a:endParaRPr lang="en-US" sz="10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532E6D1-202C-E0B7-018A-B7C64EDCC91C}"/>
              </a:ext>
            </a:extLst>
          </p:cNvPr>
          <p:cNvSpPr txBox="1"/>
          <p:nvPr/>
        </p:nvSpPr>
        <p:spPr>
          <a:xfrm>
            <a:off x="9444252" y="6587480"/>
            <a:ext cx="2645780" cy="230832"/>
          </a:xfrm>
          <a:prstGeom prst="rect">
            <a:avLst/>
          </a:prstGeom>
          <a:solidFill>
            <a:schemeClr val="bg1"/>
          </a:solidFill>
        </p:spPr>
        <p:txBody>
          <a:bodyPr wrap="square" bIns="0" rtlCol="0">
            <a:spAutoFit/>
          </a:bodyPr>
          <a:lstStyle/>
          <a:p>
            <a:pPr marR="0" algn="r" rtl="0"/>
            <a:r>
              <a:rPr lang="en-US" b="1" i="1" u="none" strike="noStrike" baseline="30000">
                <a:solidFill>
                  <a:srgbClr val="274267"/>
                </a:solidFill>
                <a:latin typeface="ClearviewText Light" panose="020B0506030500020004" pitchFamily="34" charset="0"/>
              </a:rPr>
              <a:t>Sayreville Pump Station, Sayreville NJ</a:t>
            </a:r>
          </a:p>
        </p:txBody>
      </p:sp>
      <p:sp>
        <p:nvSpPr>
          <p:cNvPr id="17" name="TextBox 16">
            <a:extLst>
              <a:ext uri="{FF2B5EF4-FFF2-40B4-BE49-F238E27FC236}">
                <a16:creationId xmlns:a16="http://schemas.microsoft.com/office/drawing/2014/main" id="{9C1947B5-564E-7E58-7C78-CA20F532D6EC}"/>
              </a:ext>
            </a:extLst>
          </p:cNvPr>
          <p:cNvSpPr txBox="1"/>
          <p:nvPr/>
        </p:nvSpPr>
        <p:spPr>
          <a:xfrm>
            <a:off x="9904892" y="1791214"/>
            <a:ext cx="2185140" cy="230832"/>
          </a:xfrm>
          <a:prstGeom prst="rect">
            <a:avLst/>
          </a:prstGeom>
          <a:solidFill>
            <a:schemeClr val="bg1"/>
          </a:solidFill>
        </p:spPr>
        <p:txBody>
          <a:bodyPr wrap="square" bIns="0" rtlCol="0">
            <a:spAutoFit/>
          </a:bodyPr>
          <a:lstStyle/>
          <a:p>
            <a:pPr marR="0" algn="r" rtl="0"/>
            <a:r>
              <a:rPr lang="en-US" b="1" i="1" baseline="30000">
                <a:solidFill>
                  <a:srgbClr val="274267"/>
                </a:solidFill>
                <a:latin typeface="ClearviewText Light" panose="020B0506030500020004" pitchFamily="34" charset="0"/>
              </a:rPr>
              <a:t>Perth Amboy Combined Sewer</a:t>
            </a:r>
            <a:endParaRPr lang="en-US" b="1" i="1" u="none" strike="noStrike" baseline="30000">
              <a:solidFill>
                <a:srgbClr val="274267"/>
              </a:solidFill>
              <a:latin typeface="ClearviewText Light" panose="020B0506030500020004" pitchFamily="34" charset="0"/>
            </a:endParaRPr>
          </a:p>
        </p:txBody>
      </p:sp>
      <p:pic>
        <p:nvPicPr>
          <p:cNvPr id="18" name="Picture 17">
            <a:extLst>
              <a:ext uri="{FF2B5EF4-FFF2-40B4-BE49-F238E27FC236}">
                <a16:creationId xmlns:a16="http://schemas.microsoft.com/office/drawing/2014/main" id="{1D3F3A65-A6E9-5470-8E56-592131EAD61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28858" y="119349"/>
            <a:ext cx="1583054" cy="1592585"/>
          </a:xfrm>
          <a:prstGeom prst="flowChartConnector">
            <a:avLst/>
          </a:prstGeom>
          <a:ln w="38100">
            <a:solidFill>
              <a:srgbClr val="143F69"/>
            </a:solidFill>
          </a:ln>
        </p:spPr>
      </p:pic>
      <p:sp>
        <p:nvSpPr>
          <p:cNvPr id="19" name="TextBox 18">
            <a:extLst>
              <a:ext uri="{FF2B5EF4-FFF2-40B4-BE49-F238E27FC236}">
                <a16:creationId xmlns:a16="http://schemas.microsoft.com/office/drawing/2014/main" id="{9A12C034-517C-30AE-D328-3D24866FC8E2}"/>
              </a:ext>
            </a:extLst>
          </p:cNvPr>
          <p:cNvSpPr txBox="1"/>
          <p:nvPr/>
        </p:nvSpPr>
        <p:spPr>
          <a:xfrm>
            <a:off x="6686121" y="1686619"/>
            <a:ext cx="2185140" cy="246221"/>
          </a:xfrm>
          <a:prstGeom prst="rect">
            <a:avLst/>
          </a:prstGeom>
          <a:solidFill>
            <a:srgbClr val="143F69"/>
          </a:solidFill>
        </p:spPr>
        <p:txBody>
          <a:bodyPr wrap="square" lIns="91440" tIns="45720" rIns="91440" bIns="45720" rtlCol="0" anchor="t">
            <a:spAutoFit/>
          </a:bodyPr>
          <a:lstStyle/>
          <a:p>
            <a:pPr algn="ctr"/>
            <a:r>
              <a:rPr lang="en-US" sz="1000" b="1">
                <a:solidFill>
                  <a:schemeClr val="bg1"/>
                </a:solidFill>
                <a:latin typeface="Arial"/>
                <a:cs typeface="Arial"/>
              </a:rPr>
              <a:t>SEWER SEPARATION</a:t>
            </a:r>
            <a:endParaRPr lang="en-US" sz="2000">
              <a:solidFill>
                <a:schemeClr val="bg1"/>
              </a:solidFill>
            </a:endParaRPr>
          </a:p>
        </p:txBody>
      </p:sp>
    </p:spTree>
    <p:extLst>
      <p:ext uri="{BB962C8B-B14F-4D97-AF65-F5344CB8AC3E}">
        <p14:creationId xmlns:p14="http://schemas.microsoft.com/office/powerpoint/2010/main" val="2429407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51B7F0-B822-EF2A-C83A-CDE7D373C3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92921" y="2331613"/>
            <a:ext cx="3810580" cy="2158128"/>
          </a:xfrm>
          <a:prstGeom prst="rect">
            <a:avLst/>
          </a:prstGeom>
        </p:spPr>
      </p:pic>
      <p:pic>
        <p:nvPicPr>
          <p:cNvPr id="4098" name="Picture 2">
            <a:extLst>
              <a:ext uri="{FF2B5EF4-FFF2-40B4-BE49-F238E27FC236}">
                <a16:creationId xmlns:a16="http://schemas.microsoft.com/office/drawing/2014/main" id="{AA69E840-2C81-4FB2-D65A-DE50850FD09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8392921" y="4577760"/>
            <a:ext cx="3795656" cy="228024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D1E7C248-A3C6-914C-6C12-E9F9A76359AA}"/>
              </a:ext>
            </a:extLst>
          </p:cNvPr>
          <p:cNvSpPr/>
          <p:nvPr/>
        </p:nvSpPr>
        <p:spPr>
          <a:xfrm>
            <a:off x="7018303" y="4817249"/>
            <a:ext cx="1573602" cy="1625358"/>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B197F62-874F-863E-0DF3-3B834E854A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5746" b="-55746"/>
          <a:stretch>
            <a:fillRect/>
          </a:stretch>
        </p:blipFill>
        <p:spPr>
          <a:xfrm>
            <a:off x="7018303" y="4833636"/>
            <a:ext cx="1583054" cy="1592585"/>
          </a:xfrm>
          <a:prstGeom prst="flowChartConnector">
            <a:avLst/>
          </a:prstGeom>
          <a:ln w="38100">
            <a:solidFill>
              <a:srgbClr val="143F69"/>
            </a:solidFill>
          </a:ln>
        </p:spPr>
      </p:pic>
      <p:pic>
        <p:nvPicPr>
          <p:cNvPr id="1028" name="Picture 4">
            <a:extLst>
              <a:ext uri="{FF2B5EF4-FFF2-40B4-BE49-F238E27FC236}">
                <a16:creationId xmlns:a16="http://schemas.microsoft.com/office/drawing/2014/main" id="{84F9F984-BD41-450A-AD16-C1AE11A1EE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8398042" y="12318"/>
            <a:ext cx="3790535" cy="2076967"/>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9CD6906E-107A-79FD-ACBE-7ABE7EECCE79}"/>
              </a:ext>
            </a:extLst>
          </p:cNvPr>
          <p:cNvSpPr/>
          <p:nvPr/>
        </p:nvSpPr>
        <p:spPr>
          <a:xfrm>
            <a:off x="7068075" y="89570"/>
            <a:ext cx="1625358" cy="1625358"/>
          </a:xfrm>
          <a:prstGeom prst="ellipse">
            <a:avLst/>
          </a:prstGeom>
          <a:solidFill>
            <a:schemeClr val="bg1"/>
          </a:solidFill>
          <a:ln w="38100">
            <a:solidFill>
              <a:srgbClr val="143F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3A0890-7F31-DB3B-89D6-87A9A46EBA5C}"/>
              </a:ext>
            </a:extLst>
          </p:cNvPr>
          <p:cNvSpPr/>
          <p:nvPr/>
        </p:nvSpPr>
        <p:spPr>
          <a:xfrm>
            <a:off x="0" y="0"/>
            <a:ext cx="1879954" cy="6858000"/>
          </a:xfrm>
          <a:prstGeom prst="rect">
            <a:avLst/>
          </a:prstGeom>
          <a:solidFill>
            <a:srgbClr val="C8DAE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200" b="1"/>
              <a:t>IMPLEMENTATION</a:t>
            </a:r>
          </a:p>
        </p:txBody>
      </p:sp>
      <p:sp>
        <p:nvSpPr>
          <p:cNvPr id="5" name="Title 9">
            <a:extLst>
              <a:ext uri="{FF2B5EF4-FFF2-40B4-BE49-F238E27FC236}">
                <a16:creationId xmlns:a16="http://schemas.microsoft.com/office/drawing/2014/main" id="{4FD67285-7C8E-4B93-80E7-906C5FC4CFB4}"/>
              </a:ext>
            </a:extLst>
          </p:cNvPr>
          <p:cNvSpPr txBox="1">
            <a:spLocks/>
          </p:cNvSpPr>
          <p:nvPr/>
        </p:nvSpPr>
        <p:spPr>
          <a:xfrm>
            <a:off x="2261854" y="2335294"/>
            <a:ext cx="4387550"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3200" b="1">
                <a:solidFill>
                  <a:srgbClr val="133F68"/>
                </a:solidFill>
                <a:latin typeface="Arial"/>
                <a:cs typeface="Arial"/>
              </a:rPr>
              <a:t>OUTREACH, EDUCATION, AND CAPACITY BUILDING</a:t>
            </a:r>
          </a:p>
        </p:txBody>
      </p:sp>
      <p:sp>
        <p:nvSpPr>
          <p:cNvPr id="6" name="TextBox 5">
            <a:extLst>
              <a:ext uri="{FF2B5EF4-FFF2-40B4-BE49-F238E27FC236}">
                <a16:creationId xmlns:a16="http://schemas.microsoft.com/office/drawing/2014/main" id="{F25A18FD-9FD4-483E-968E-56DF0ABD03B3}"/>
              </a:ext>
            </a:extLst>
          </p:cNvPr>
          <p:cNvSpPr txBox="1"/>
          <p:nvPr/>
        </p:nvSpPr>
        <p:spPr>
          <a:xfrm>
            <a:off x="2261854" y="3627164"/>
            <a:ext cx="36073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24658F"/>
                </a:solidFill>
                <a:latin typeface="Arial"/>
              </a:rPr>
              <a:t>These strategies enhance public involvement and awareness in decision-making processes.</a:t>
            </a:r>
            <a:endParaRPr lang="en-US" sz="1600" b="1">
              <a:solidFill>
                <a:srgbClr val="24658F"/>
              </a:solidFill>
              <a:cs typeface="Calibri"/>
            </a:endParaRPr>
          </a:p>
        </p:txBody>
      </p:sp>
      <p:sp>
        <p:nvSpPr>
          <p:cNvPr id="20" name="TextBox 19">
            <a:extLst>
              <a:ext uri="{FF2B5EF4-FFF2-40B4-BE49-F238E27FC236}">
                <a16:creationId xmlns:a16="http://schemas.microsoft.com/office/drawing/2014/main" id="{C2FDB1A9-5F48-4E32-BE5C-4CD6B6415A97}"/>
              </a:ext>
            </a:extLst>
          </p:cNvPr>
          <p:cNvSpPr txBox="1"/>
          <p:nvPr/>
        </p:nvSpPr>
        <p:spPr>
          <a:xfrm>
            <a:off x="6724182" y="6399098"/>
            <a:ext cx="2306696" cy="230832"/>
          </a:xfrm>
          <a:prstGeom prst="rect">
            <a:avLst/>
          </a:prstGeom>
          <a:solidFill>
            <a:srgbClr val="143F69"/>
          </a:solidFill>
        </p:spPr>
        <p:txBody>
          <a:bodyPr wrap="square" lIns="91440" tIns="45720" rIns="91440" bIns="45720" rtlCol="0" anchor="t">
            <a:spAutoFit/>
          </a:bodyPr>
          <a:lstStyle/>
          <a:p>
            <a:pPr algn="ctr"/>
            <a:r>
              <a:rPr lang="en-US" sz="900" b="1">
                <a:solidFill>
                  <a:schemeClr val="bg1"/>
                </a:solidFill>
                <a:latin typeface="Arial"/>
                <a:cs typeface="Arial"/>
              </a:rPr>
              <a:t>ONLINE WEBINARS</a:t>
            </a:r>
            <a:endParaRPr lang="en-US" sz="900" b="1">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62C2512-0015-40B5-9E64-8507E5DC5CB2}"/>
              </a:ext>
            </a:extLst>
          </p:cNvPr>
          <p:cNvSpPr txBox="1"/>
          <p:nvPr/>
        </p:nvSpPr>
        <p:spPr>
          <a:xfrm>
            <a:off x="9470975" y="1780308"/>
            <a:ext cx="2666163" cy="251351"/>
          </a:xfrm>
          <a:prstGeom prst="rect">
            <a:avLst/>
          </a:prstGeom>
          <a:solidFill>
            <a:schemeClr val="bg1"/>
          </a:solidFill>
        </p:spPr>
        <p:txBody>
          <a:bodyPr wrap="square" bIns="0" rtlCol="0">
            <a:spAutoFit/>
          </a:bodyPr>
          <a:lstStyle/>
          <a:p>
            <a:pPr marR="0" algn="r" rtl="0"/>
            <a:r>
              <a:rPr lang="en-US" sz="2000" b="1" i="1" baseline="30000">
                <a:solidFill>
                  <a:srgbClr val="274267"/>
                </a:solidFill>
                <a:latin typeface="ClearviewText Light" panose="020B0506030500020004" pitchFamily="34" charset="0"/>
              </a:rPr>
              <a:t>YMCA Flood Awareness Workshops</a:t>
            </a:r>
            <a:endParaRPr lang="en-US" sz="2000" b="1" i="1" u="none" strike="noStrike" baseline="30000">
              <a:solidFill>
                <a:srgbClr val="274267"/>
              </a:solidFill>
              <a:latin typeface="ClearviewText Light" panose="020B0506030500020004" pitchFamily="34" charset="0"/>
            </a:endParaRPr>
          </a:p>
        </p:txBody>
      </p:sp>
      <p:sp>
        <p:nvSpPr>
          <p:cNvPr id="85" name="TextBox 84">
            <a:extLst>
              <a:ext uri="{FF2B5EF4-FFF2-40B4-BE49-F238E27FC236}">
                <a16:creationId xmlns:a16="http://schemas.microsoft.com/office/drawing/2014/main" id="{2DD9343A-152C-4B7D-9D48-D0E7B33AD950}"/>
              </a:ext>
            </a:extLst>
          </p:cNvPr>
          <p:cNvSpPr txBox="1"/>
          <p:nvPr/>
        </p:nvSpPr>
        <p:spPr>
          <a:xfrm>
            <a:off x="6686121" y="1686619"/>
            <a:ext cx="2185140" cy="230832"/>
          </a:xfrm>
          <a:prstGeom prst="rect">
            <a:avLst/>
          </a:prstGeom>
          <a:solidFill>
            <a:srgbClr val="143F69"/>
          </a:solidFill>
        </p:spPr>
        <p:txBody>
          <a:bodyPr wrap="square" lIns="91440" tIns="45720" rIns="91440" bIns="45720" rtlCol="0" anchor="t">
            <a:spAutoFit/>
          </a:bodyPr>
          <a:lstStyle/>
          <a:p>
            <a:pPr algn="ctr"/>
            <a:r>
              <a:rPr lang="en-US" sz="900" b="1">
                <a:solidFill>
                  <a:schemeClr val="bg1"/>
                </a:solidFill>
                <a:latin typeface="Arial"/>
                <a:cs typeface="Arial"/>
              </a:rPr>
              <a:t>COMMUNITY WORKSHOPS</a:t>
            </a:r>
            <a:endParaRPr lang="en-US">
              <a:solidFill>
                <a:schemeClr val="bg1"/>
              </a:solidFill>
            </a:endParaRPr>
          </a:p>
        </p:txBody>
      </p:sp>
      <p:pic>
        <p:nvPicPr>
          <p:cNvPr id="3" name="Picture 2">
            <a:extLst>
              <a:ext uri="{FF2B5EF4-FFF2-40B4-BE49-F238E27FC236}">
                <a16:creationId xmlns:a16="http://schemas.microsoft.com/office/drawing/2014/main" id="{9AD452A8-4E25-1793-87D8-2972BEA964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5891" y1="16514" x2="20930" y2="31193"/>
                        <a14:foregroundMark x1="20930" y1="31193" x2="24806" y2="74312"/>
                        <a14:foregroundMark x1="24806" y1="74312" x2="61240" y2="79817"/>
                        <a14:foregroundMark x1="61240" y1="79817" x2="67442" y2="27523"/>
                        <a14:foregroundMark x1="67442" y1="27523" x2="79845" y2="72477"/>
                        <a14:foregroundMark x1="79845" y1="72477" x2="50388" y2="43119"/>
                        <a14:foregroundMark x1="50388" y1="43119" x2="58915" y2="69725"/>
                      </a14:backgroundRemoval>
                    </a14:imgEffect>
                  </a14:imgLayer>
                </a14:imgProps>
              </a:ext>
              <a:ext uri="{28A0092B-C50C-407E-A947-70E740481C1C}">
                <a14:useLocalDpi xmlns:a14="http://schemas.microsoft.com/office/drawing/2010/main"/>
              </a:ext>
            </a:extLst>
          </a:blip>
          <a:srcRect/>
          <a:stretch/>
        </p:blipFill>
        <p:spPr>
          <a:xfrm>
            <a:off x="267732" y="229255"/>
            <a:ext cx="1344490" cy="1135023"/>
          </a:xfrm>
          <a:prstGeom prst="rect">
            <a:avLst/>
          </a:prstGeom>
        </p:spPr>
      </p:pic>
      <p:pic>
        <p:nvPicPr>
          <p:cNvPr id="14" name="Picture 3" descr="Icon&#10;&#10;Description automatically generated">
            <a:extLst>
              <a:ext uri="{FF2B5EF4-FFF2-40B4-BE49-F238E27FC236}">
                <a16:creationId xmlns:a16="http://schemas.microsoft.com/office/drawing/2014/main" id="{5A517CE2-F798-CC30-E6D7-8F87E301125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64075" y="313686"/>
            <a:ext cx="1033358" cy="1177126"/>
          </a:xfrm>
          <a:prstGeom prst="rect">
            <a:avLst/>
          </a:prstGeom>
        </p:spPr>
      </p:pic>
      <p:sp>
        <p:nvSpPr>
          <p:cNvPr id="17" name="TextBox 16">
            <a:extLst>
              <a:ext uri="{FF2B5EF4-FFF2-40B4-BE49-F238E27FC236}">
                <a16:creationId xmlns:a16="http://schemas.microsoft.com/office/drawing/2014/main" id="{1B54EB95-1956-A7EF-6D9D-C69942ECE988}"/>
              </a:ext>
            </a:extLst>
          </p:cNvPr>
          <p:cNvSpPr txBox="1"/>
          <p:nvPr/>
        </p:nvSpPr>
        <p:spPr>
          <a:xfrm>
            <a:off x="10119360" y="4188857"/>
            <a:ext cx="2017778" cy="251351"/>
          </a:xfrm>
          <a:prstGeom prst="rect">
            <a:avLst/>
          </a:prstGeom>
          <a:solidFill>
            <a:schemeClr val="bg1"/>
          </a:solidFill>
        </p:spPr>
        <p:txBody>
          <a:bodyPr wrap="square" bIns="0" rtlCol="0">
            <a:spAutoFit/>
          </a:bodyPr>
          <a:lstStyle/>
          <a:p>
            <a:pPr marR="0" algn="r" rtl="0"/>
            <a:r>
              <a:rPr lang="en-US" sz="2000" b="1" i="1" baseline="30000">
                <a:solidFill>
                  <a:srgbClr val="274267"/>
                </a:solidFill>
                <a:latin typeface="ClearviewText Light" panose="020B0506030500020004" pitchFamily="34" charset="0"/>
              </a:rPr>
              <a:t>Summer Youth Education</a:t>
            </a:r>
            <a:endParaRPr lang="en-US" sz="2000" b="1" i="1" u="none" strike="noStrike" baseline="30000">
              <a:solidFill>
                <a:srgbClr val="274267"/>
              </a:solidFill>
              <a:latin typeface="ClearviewText Light" panose="020B0506030500020004" pitchFamily="34" charset="0"/>
            </a:endParaRPr>
          </a:p>
        </p:txBody>
      </p:sp>
      <p:sp>
        <p:nvSpPr>
          <p:cNvPr id="19" name="TextBox 18">
            <a:extLst>
              <a:ext uri="{FF2B5EF4-FFF2-40B4-BE49-F238E27FC236}">
                <a16:creationId xmlns:a16="http://schemas.microsoft.com/office/drawing/2014/main" id="{28ADBFCC-8EA5-07A7-5A79-91D5DAAA3058}"/>
              </a:ext>
            </a:extLst>
          </p:cNvPr>
          <p:cNvSpPr txBox="1"/>
          <p:nvPr/>
        </p:nvSpPr>
        <p:spPr>
          <a:xfrm>
            <a:off x="10295068" y="6524773"/>
            <a:ext cx="1842070" cy="251351"/>
          </a:xfrm>
          <a:prstGeom prst="rect">
            <a:avLst/>
          </a:prstGeom>
          <a:solidFill>
            <a:schemeClr val="bg1"/>
          </a:solidFill>
        </p:spPr>
        <p:txBody>
          <a:bodyPr wrap="square" bIns="0" rtlCol="0">
            <a:spAutoFit/>
          </a:bodyPr>
          <a:lstStyle/>
          <a:p>
            <a:pPr marR="0" algn="r" rtl="0"/>
            <a:r>
              <a:rPr lang="en-US" sz="2000" b="1" i="1" baseline="30000">
                <a:solidFill>
                  <a:srgbClr val="274267"/>
                </a:solidFill>
                <a:latin typeface="ClearviewText Light" panose="020B0506030500020004" pitchFamily="34" charset="0"/>
              </a:rPr>
              <a:t>Local Action Education</a:t>
            </a:r>
            <a:endParaRPr lang="en-US" sz="2000" b="1" i="1" u="none" strike="noStrike" baseline="30000">
              <a:solidFill>
                <a:srgbClr val="274267"/>
              </a:solidFill>
              <a:latin typeface="ClearviewText Light" panose="020B0506030500020004" pitchFamily="34" charset="0"/>
            </a:endParaRPr>
          </a:p>
        </p:txBody>
      </p:sp>
      <p:sp>
        <p:nvSpPr>
          <p:cNvPr id="21" name="Oval 20">
            <a:extLst>
              <a:ext uri="{FF2B5EF4-FFF2-40B4-BE49-F238E27FC236}">
                <a16:creationId xmlns:a16="http://schemas.microsoft.com/office/drawing/2014/main" id="{D2373B4C-10AA-487F-7D44-1CC48BA6CC01}"/>
              </a:ext>
            </a:extLst>
          </p:cNvPr>
          <p:cNvSpPr/>
          <p:nvPr/>
        </p:nvSpPr>
        <p:spPr>
          <a:xfrm>
            <a:off x="7068075" y="2467711"/>
            <a:ext cx="1625358" cy="1625358"/>
          </a:xfrm>
          <a:prstGeom prst="ellipse">
            <a:avLst/>
          </a:prstGeom>
          <a:solidFill>
            <a:schemeClr val="bg1"/>
          </a:solidFill>
          <a:ln w="38100">
            <a:solidFill>
              <a:srgbClr val="143F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E49B040-CDC7-4077-AA95-7083F8A8877C}"/>
              </a:ext>
            </a:extLst>
          </p:cNvPr>
          <p:cNvSpPr txBox="1"/>
          <p:nvPr/>
        </p:nvSpPr>
        <p:spPr>
          <a:xfrm>
            <a:off x="6649404" y="4042663"/>
            <a:ext cx="2221857" cy="230832"/>
          </a:xfrm>
          <a:prstGeom prst="rect">
            <a:avLst/>
          </a:prstGeom>
          <a:solidFill>
            <a:srgbClr val="143F69"/>
          </a:solidFill>
        </p:spPr>
        <p:txBody>
          <a:bodyPr wrap="square" lIns="91440" tIns="45720" rIns="91440" bIns="45720" rtlCol="0" anchor="t">
            <a:spAutoFit/>
          </a:bodyPr>
          <a:lstStyle/>
          <a:p>
            <a:pPr algn="ctr"/>
            <a:r>
              <a:rPr lang="en-US" sz="900" b="1">
                <a:solidFill>
                  <a:schemeClr val="bg1"/>
                </a:solidFill>
                <a:latin typeface="Arial"/>
                <a:cs typeface="Arial"/>
              </a:rPr>
              <a:t>YOUTH PROGRAMMING</a:t>
            </a:r>
            <a:endParaRPr lang="en-US"/>
          </a:p>
        </p:txBody>
      </p:sp>
      <p:pic>
        <p:nvPicPr>
          <p:cNvPr id="1026" name="Picture 2" descr="Home - William C. McGinnis Middle School">
            <a:extLst>
              <a:ext uri="{FF2B5EF4-FFF2-40B4-BE49-F238E27FC236}">
                <a16:creationId xmlns:a16="http://schemas.microsoft.com/office/drawing/2014/main" id="{AA459774-23EA-31C4-B1A5-19CD5D25994C}"/>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4018" b="94643" l="6667" r="92000">
                        <a14:foregroundMark x1="71556" y1="43304" x2="51111" y2="75446"/>
                        <a14:foregroundMark x1="51111" y1="75446" x2="40000" y2="79018"/>
                        <a14:foregroundMark x1="70222" y1="37500" x2="46222" y2="42857"/>
                        <a14:foregroundMark x1="72444" y1="15179" x2="29778" y2="12946"/>
                        <a14:foregroundMark x1="29778" y1="12946" x2="9778" y2="29018"/>
                        <a14:foregroundMark x1="36889" y1="11607" x2="64889" y2="11161"/>
                        <a14:foregroundMark x1="64889" y1="11161" x2="28444" y2="9375"/>
                        <a14:foregroundMark x1="28444" y1="9375" x2="27111" y2="11161"/>
                        <a14:foregroundMark x1="39111" y1="8036" x2="73778" y2="13839"/>
                        <a14:foregroundMark x1="73778" y1="13839" x2="88444" y2="50446"/>
                        <a14:foregroundMark x1="88444" y1="50446" x2="68444" y2="83929"/>
                        <a14:foregroundMark x1="68444" y1="83929" x2="32000" y2="91071"/>
                        <a14:foregroundMark x1="32000" y1="91071" x2="10667" y2="58036"/>
                        <a14:foregroundMark x1="10667" y1="58036" x2="18222" y2="24107"/>
                        <a14:foregroundMark x1="31556" y1="9375" x2="68444" y2="9375"/>
                        <a14:foregroundMark x1="68444" y1="9375" x2="92000" y2="42411"/>
                        <a14:foregroundMark x1="92000" y1="42411" x2="66222" y2="80357"/>
                        <a14:foregroundMark x1="66222" y1="80357" x2="43556" y2="85268"/>
                        <a14:foregroundMark x1="64889" y1="87946" x2="40889" y2="89732"/>
                        <a14:foregroundMark x1="63556" y1="91071" x2="32889" y2="89732"/>
                        <a14:foregroundMark x1="72889" y1="88839" x2="39111" y2="90179"/>
                        <a14:foregroundMark x1="39111" y1="90179" x2="42667" y2="87946"/>
                        <a14:foregroundMark x1="61333" y1="91964" x2="31556" y2="92411"/>
                        <a14:foregroundMark x1="7556" y1="61607" x2="16444" y2="26786"/>
                        <a14:foregroundMark x1="16444" y1="26786" x2="16889" y2="26339"/>
                        <a14:foregroundMark x1="7111" y1="65625" x2="14667" y2="34821"/>
                        <a14:foregroundMark x1="88889" y1="31250" x2="70667" y2="20536"/>
                        <a14:foregroundMark x1="91111" y1="35714" x2="74222" y2="19643"/>
                        <a14:foregroundMark x1="86667" y1="24107" x2="73778" y2="30357"/>
                        <a14:foregroundMark x1="71556" y1="15179" x2="47111" y2="4464"/>
                        <a14:foregroundMark x1="73778" y1="29911" x2="55556" y2="48661"/>
                        <a14:foregroundMark x1="48444" y1="18750" x2="22667" y2="25446"/>
                        <a14:foregroundMark x1="52889" y1="59375" x2="29778" y2="62054"/>
                        <a14:foregroundMark x1="66667" y1="56250" x2="28444" y2="43304"/>
                        <a14:foregroundMark x1="28444" y1="43304" x2="28444" y2="43304"/>
                        <a14:foregroundMark x1="41333" y1="86607" x2="36889" y2="61607"/>
                        <a14:foregroundMark x1="55556" y1="92411" x2="40000" y2="91071"/>
                        <a14:foregroundMark x1="60000" y1="94643" x2="38667" y2="91071"/>
                      </a14:backgroundRemoval>
                    </a14:imgEffect>
                  </a14:imgLayer>
                </a14:imgProps>
              </a:ext>
              <a:ext uri="{28A0092B-C50C-407E-A947-70E740481C1C}">
                <a14:useLocalDpi xmlns:a14="http://schemas.microsoft.com/office/drawing/2010/main"/>
              </a:ext>
            </a:extLst>
          </a:blip>
          <a:srcRect/>
          <a:stretch>
            <a:fillRect/>
          </a:stretch>
        </p:blipFill>
        <p:spPr bwMode="auto">
          <a:xfrm>
            <a:off x="7176380" y="2577675"/>
            <a:ext cx="1415525" cy="140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19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A9A40B9-0DFF-43F5-A16C-EBD0968195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404741" y="4731434"/>
            <a:ext cx="3780561" cy="2126566"/>
          </a:xfrm>
          <a:prstGeom prst="rect">
            <a:avLst/>
          </a:prstGeom>
        </p:spPr>
      </p:pic>
      <p:sp>
        <p:nvSpPr>
          <p:cNvPr id="11" name="Oval 10">
            <a:extLst>
              <a:ext uri="{FF2B5EF4-FFF2-40B4-BE49-F238E27FC236}">
                <a16:creationId xmlns:a16="http://schemas.microsoft.com/office/drawing/2014/main" id="{27DA3D6A-03E9-740D-4FF9-F44BE1C431BC}"/>
              </a:ext>
            </a:extLst>
          </p:cNvPr>
          <p:cNvSpPr/>
          <p:nvPr/>
        </p:nvSpPr>
        <p:spPr>
          <a:xfrm>
            <a:off x="7068075" y="4934826"/>
            <a:ext cx="1625358" cy="1625358"/>
          </a:xfrm>
          <a:prstGeom prst="ellipse">
            <a:avLst/>
          </a:prstGeom>
          <a:solidFill>
            <a:schemeClr val="bg1"/>
          </a:solidFill>
          <a:ln w="38100">
            <a:solidFill>
              <a:srgbClr val="143F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589A227-3A94-F3D3-E924-1D271B103F8E}"/>
              </a:ext>
            </a:extLst>
          </p:cNvPr>
          <p:cNvSpPr/>
          <p:nvPr/>
        </p:nvSpPr>
        <p:spPr>
          <a:xfrm>
            <a:off x="0" y="0"/>
            <a:ext cx="1879954" cy="6858000"/>
          </a:xfrm>
          <a:prstGeom prst="rect">
            <a:avLst/>
          </a:prstGeom>
          <a:solidFill>
            <a:srgbClr val="C8DAE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200" b="1"/>
              <a:t>IMPLEMENTATION</a:t>
            </a:r>
          </a:p>
        </p:txBody>
      </p:sp>
      <p:pic>
        <p:nvPicPr>
          <p:cNvPr id="3" name="Picture 2">
            <a:extLst>
              <a:ext uri="{FF2B5EF4-FFF2-40B4-BE49-F238E27FC236}">
                <a16:creationId xmlns:a16="http://schemas.microsoft.com/office/drawing/2014/main" id="{25ECCB24-AA6B-423D-84AE-943E48153D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04306" y="2356002"/>
            <a:ext cx="3786085" cy="2115008"/>
          </a:xfrm>
          <a:prstGeom prst="rect">
            <a:avLst/>
          </a:prstGeom>
        </p:spPr>
      </p:pic>
      <p:sp>
        <p:nvSpPr>
          <p:cNvPr id="8" name="Title 9">
            <a:extLst>
              <a:ext uri="{FF2B5EF4-FFF2-40B4-BE49-F238E27FC236}">
                <a16:creationId xmlns:a16="http://schemas.microsoft.com/office/drawing/2014/main" id="{012549C9-0BDD-42E1-9E4B-89FF7B016EC5}"/>
              </a:ext>
            </a:extLst>
          </p:cNvPr>
          <p:cNvSpPr txBox="1">
            <a:spLocks/>
          </p:cNvSpPr>
          <p:nvPr/>
        </p:nvSpPr>
        <p:spPr>
          <a:xfrm>
            <a:off x="2206623" y="2600479"/>
            <a:ext cx="5476427"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2800" b="1">
                <a:solidFill>
                  <a:srgbClr val="133F68"/>
                </a:solidFill>
                <a:latin typeface="Arial"/>
                <a:cs typeface="Arial"/>
              </a:rPr>
              <a:t>POLICY &amp; GOVERNANCE</a:t>
            </a:r>
          </a:p>
        </p:txBody>
      </p:sp>
      <p:sp>
        <p:nvSpPr>
          <p:cNvPr id="9" name="TextBox 8">
            <a:extLst>
              <a:ext uri="{FF2B5EF4-FFF2-40B4-BE49-F238E27FC236}">
                <a16:creationId xmlns:a16="http://schemas.microsoft.com/office/drawing/2014/main" id="{0AA0D7AB-E285-4D64-BFB9-5EEA24CCF372}"/>
              </a:ext>
            </a:extLst>
          </p:cNvPr>
          <p:cNvSpPr txBox="1"/>
          <p:nvPr/>
        </p:nvSpPr>
        <p:spPr>
          <a:xfrm>
            <a:off x="2206623" y="3102047"/>
            <a:ext cx="42387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4658F"/>
                </a:solidFill>
                <a:latin typeface="Arial"/>
                <a:cs typeface="Calibri"/>
              </a:rPr>
              <a:t>These strategies help the region transition to a more resilient future and enable coordinated large-scale strategies.</a:t>
            </a:r>
            <a:endParaRPr lang="en-US" b="1">
              <a:solidFill>
                <a:srgbClr val="24658F"/>
              </a:solidFill>
              <a:cs typeface="Calibri"/>
            </a:endParaRPr>
          </a:p>
        </p:txBody>
      </p:sp>
      <p:pic>
        <p:nvPicPr>
          <p:cNvPr id="6" name="Picture 5">
            <a:extLst>
              <a:ext uri="{FF2B5EF4-FFF2-40B4-BE49-F238E27FC236}">
                <a16:creationId xmlns:a16="http://schemas.microsoft.com/office/drawing/2014/main" id="{5A5B2815-D5A6-4609-A10B-A957C12EFC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2065" y="2526593"/>
            <a:ext cx="1688857" cy="1728160"/>
          </a:xfrm>
          <a:prstGeom prst="flowChartConnector">
            <a:avLst/>
          </a:prstGeom>
          <a:ln w="38100">
            <a:solidFill>
              <a:srgbClr val="143F69"/>
            </a:solidFill>
          </a:ln>
        </p:spPr>
      </p:pic>
      <p:sp>
        <p:nvSpPr>
          <p:cNvPr id="15" name="TextBox 14">
            <a:extLst>
              <a:ext uri="{FF2B5EF4-FFF2-40B4-BE49-F238E27FC236}">
                <a16:creationId xmlns:a16="http://schemas.microsoft.com/office/drawing/2014/main" id="{2A64478C-9C18-486F-99DC-94042296603E}"/>
              </a:ext>
            </a:extLst>
          </p:cNvPr>
          <p:cNvSpPr txBox="1"/>
          <p:nvPr/>
        </p:nvSpPr>
        <p:spPr>
          <a:xfrm>
            <a:off x="6850395" y="4184903"/>
            <a:ext cx="2072193" cy="246221"/>
          </a:xfrm>
          <a:prstGeom prst="rect">
            <a:avLst/>
          </a:prstGeom>
          <a:solidFill>
            <a:srgbClr val="143F69"/>
          </a:solidFill>
        </p:spPr>
        <p:txBody>
          <a:bodyPr wrap="square" rtlCol="0">
            <a:spAutoFit/>
          </a:bodyPr>
          <a:lstStyle/>
          <a:p>
            <a:pPr algn="ctr"/>
            <a:r>
              <a:rPr lang="en-US" sz="1000" b="1" i="0">
                <a:solidFill>
                  <a:schemeClr val="bg1"/>
                </a:solidFill>
                <a:effectLst/>
                <a:latin typeface="Arial" panose="020B0604020202020204" pitchFamily="34" charset="0"/>
                <a:cs typeface="Arial" panose="020B0604020202020204" pitchFamily="34" charset="0"/>
              </a:rPr>
              <a:t>NEW JERSEY</a:t>
            </a:r>
            <a:endParaRPr lang="en-US" sz="10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510F949-044F-456F-B3A8-9E15A5332D30}"/>
              </a:ext>
            </a:extLst>
          </p:cNvPr>
          <p:cNvSpPr txBox="1"/>
          <p:nvPr/>
        </p:nvSpPr>
        <p:spPr>
          <a:xfrm>
            <a:off x="6944245" y="6503797"/>
            <a:ext cx="1688857" cy="244517"/>
          </a:xfrm>
          <a:prstGeom prst="rect">
            <a:avLst/>
          </a:prstGeom>
          <a:solidFill>
            <a:srgbClr val="143F69"/>
          </a:solidFill>
        </p:spPr>
        <p:txBody>
          <a:bodyPr wrap="square" rtlCol="0">
            <a:spAutoFit/>
          </a:bodyPr>
          <a:lstStyle/>
          <a:p>
            <a:pPr algn="ctr"/>
            <a:r>
              <a:rPr lang="en-US" sz="1000" b="1" i="0">
                <a:solidFill>
                  <a:schemeClr val="bg1"/>
                </a:solidFill>
                <a:effectLst/>
                <a:latin typeface="Arial" panose="020B0604020202020204" pitchFamily="34" charset="0"/>
                <a:cs typeface="Arial" panose="020B0604020202020204" pitchFamily="34" charset="0"/>
              </a:rPr>
              <a:t>NJDEP BLUE ACRES</a:t>
            </a:r>
            <a:endParaRPr lang="en-US" sz="1000" b="1">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3292C6D-08BD-43D7-9AF2-0A9067C71469}"/>
              </a:ext>
            </a:extLst>
          </p:cNvPr>
          <p:cNvSpPr txBox="1"/>
          <p:nvPr/>
        </p:nvSpPr>
        <p:spPr>
          <a:xfrm>
            <a:off x="9827172" y="6561913"/>
            <a:ext cx="2262859" cy="230832"/>
          </a:xfrm>
          <a:prstGeom prst="rect">
            <a:avLst/>
          </a:prstGeom>
          <a:solidFill>
            <a:schemeClr val="bg1"/>
          </a:solidFill>
        </p:spPr>
        <p:txBody>
          <a:bodyPr wrap="square" bIns="0" rtlCol="0">
            <a:spAutoFit/>
          </a:bodyPr>
          <a:lstStyle/>
          <a:p>
            <a:pPr marR="0" algn="r" rtl="0"/>
            <a:r>
              <a:rPr lang="en-US" b="1" i="1" u="none" strike="noStrike" baseline="30000">
                <a:solidFill>
                  <a:srgbClr val="274267"/>
                </a:solidFill>
                <a:latin typeface="ClearviewText Light" panose="020B0506030500020004" pitchFamily="34" charset="0"/>
              </a:rPr>
              <a:t>Blue Acres Adaptive Reuse</a:t>
            </a:r>
          </a:p>
        </p:txBody>
      </p:sp>
      <p:sp>
        <p:nvSpPr>
          <p:cNvPr id="21" name="TextBox 20">
            <a:extLst>
              <a:ext uri="{FF2B5EF4-FFF2-40B4-BE49-F238E27FC236}">
                <a16:creationId xmlns:a16="http://schemas.microsoft.com/office/drawing/2014/main" id="{C807F413-1668-48AF-AB6E-10CE6CD4F7B7}"/>
              </a:ext>
            </a:extLst>
          </p:cNvPr>
          <p:cNvSpPr txBox="1"/>
          <p:nvPr/>
        </p:nvSpPr>
        <p:spPr>
          <a:xfrm>
            <a:off x="9509237" y="3958032"/>
            <a:ext cx="2580794" cy="415498"/>
          </a:xfrm>
          <a:prstGeom prst="rect">
            <a:avLst/>
          </a:prstGeom>
          <a:solidFill>
            <a:schemeClr val="bg1"/>
          </a:solidFill>
        </p:spPr>
        <p:txBody>
          <a:bodyPr wrap="square" bIns="0" rtlCol="0">
            <a:spAutoFit/>
          </a:bodyPr>
          <a:lstStyle/>
          <a:p>
            <a:pPr marR="0" algn="r" rtl="0"/>
            <a:r>
              <a:rPr lang="en-US" b="1" i="1" baseline="30000">
                <a:solidFill>
                  <a:srgbClr val="274267"/>
                </a:solidFill>
                <a:latin typeface="ClearviewText Light" panose="020B0506030500020004" pitchFamily="34" charset="0"/>
              </a:rPr>
              <a:t>NJ Protecting Against Climate Threats (NJ PACT)</a:t>
            </a:r>
            <a:endParaRPr lang="en-US" b="1" i="1" u="none" strike="noStrike" baseline="30000">
              <a:solidFill>
                <a:srgbClr val="274267"/>
              </a:solidFill>
              <a:latin typeface="ClearviewText Light" panose="020B0506030500020004" pitchFamily="34" charset="0"/>
            </a:endParaRPr>
          </a:p>
        </p:txBody>
      </p:sp>
      <p:pic>
        <p:nvPicPr>
          <p:cNvPr id="4" name="Picture 3">
            <a:extLst>
              <a:ext uri="{FF2B5EF4-FFF2-40B4-BE49-F238E27FC236}">
                <a16:creationId xmlns:a16="http://schemas.microsoft.com/office/drawing/2014/main" id="{28F280C3-6AAD-68A8-67FD-06C1A03A87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75214" y1="17593" x2="75214" y2="17593"/>
                        <a14:foregroundMark x1="82906" y1="23148" x2="86325" y2="71296"/>
                        <a14:foregroundMark x1="86325" y1="71296" x2="23932" y2="80556"/>
                        <a14:foregroundMark x1="23932" y1="80556" x2="18803" y2="25000"/>
                        <a14:foregroundMark x1="18803" y1="25000" x2="65812" y2="16667"/>
                        <a14:foregroundMark x1="65812" y1="16667" x2="79487" y2="21296"/>
                        <a14:foregroundMark x1="82906" y1="72222" x2="20513" y2="87037"/>
                      </a14:backgroundRemoval>
                    </a14:imgEffect>
                  </a14:imgLayer>
                </a14:imgProps>
              </a:ext>
              <a:ext uri="{28A0092B-C50C-407E-A947-70E740481C1C}">
                <a14:useLocalDpi xmlns:a14="http://schemas.microsoft.com/office/drawing/2010/main"/>
              </a:ext>
            </a:extLst>
          </a:blip>
          <a:srcRect/>
          <a:stretch/>
        </p:blipFill>
        <p:spPr>
          <a:xfrm>
            <a:off x="271359" y="229255"/>
            <a:ext cx="1202975" cy="1112017"/>
          </a:xfrm>
          <a:prstGeom prst="rect">
            <a:avLst/>
          </a:prstGeom>
        </p:spPr>
      </p:pic>
      <p:pic>
        <p:nvPicPr>
          <p:cNvPr id="3076" name="Picture 4" descr="Blue Acres Program">
            <a:extLst>
              <a:ext uri="{FF2B5EF4-FFF2-40B4-BE49-F238E27FC236}">
                <a16:creationId xmlns:a16="http://schemas.microsoft.com/office/drawing/2014/main" id="{FF22108D-0CE8-7434-F948-507C7576D2A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71530" y="5253915"/>
            <a:ext cx="1018448" cy="987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583C1FC-9603-A8C0-7E54-1F6590541B3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398042" y="-15041"/>
            <a:ext cx="3793958" cy="2140429"/>
          </a:xfrm>
          <a:prstGeom prst="rect">
            <a:avLst/>
          </a:prstGeom>
        </p:spPr>
      </p:pic>
      <p:sp>
        <p:nvSpPr>
          <p:cNvPr id="12" name="TextBox 11">
            <a:extLst>
              <a:ext uri="{FF2B5EF4-FFF2-40B4-BE49-F238E27FC236}">
                <a16:creationId xmlns:a16="http://schemas.microsoft.com/office/drawing/2014/main" id="{5EB2C543-4003-B1EE-3B3F-22E85EC38626}"/>
              </a:ext>
            </a:extLst>
          </p:cNvPr>
          <p:cNvSpPr txBox="1"/>
          <p:nvPr/>
        </p:nvSpPr>
        <p:spPr>
          <a:xfrm>
            <a:off x="9904892" y="1791214"/>
            <a:ext cx="2185140" cy="230832"/>
          </a:xfrm>
          <a:prstGeom prst="rect">
            <a:avLst/>
          </a:prstGeom>
          <a:solidFill>
            <a:schemeClr val="bg1"/>
          </a:solidFill>
        </p:spPr>
        <p:txBody>
          <a:bodyPr wrap="square" bIns="0" rtlCol="0">
            <a:spAutoFit/>
          </a:bodyPr>
          <a:lstStyle/>
          <a:p>
            <a:pPr marR="0" algn="r" rtl="0"/>
            <a:r>
              <a:rPr lang="en-US" b="1" i="1" baseline="30000">
                <a:solidFill>
                  <a:srgbClr val="274267"/>
                </a:solidFill>
                <a:latin typeface="ClearviewText Light" panose="020B0506030500020004" pitchFamily="34" charset="0"/>
              </a:rPr>
              <a:t>Laurence Harbor, Old Bridge NJ</a:t>
            </a:r>
            <a:endParaRPr lang="en-US" b="1" i="1" u="none" strike="noStrike" baseline="30000">
              <a:solidFill>
                <a:srgbClr val="274267"/>
              </a:solidFill>
              <a:latin typeface="ClearviewText Light" panose="020B0506030500020004" pitchFamily="34" charset="0"/>
            </a:endParaRPr>
          </a:p>
        </p:txBody>
      </p:sp>
      <p:pic>
        <p:nvPicPr>
          <p:cNvPr id="17" name="Picture 16">
            <a:extLst>
              <a:ext uri="{FF2B5EF4-FFF2-40B4-BE49-F238E27FC236}">
                <a16:creationId xmlns:a16="http://schemas.microsoft.com/office/drawing/2014/main" id="{6C38D865-DC53-B669-59CD-F18E4575609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28858" y="119349"/>
            <a:ext cx="1583054" cy="1592585"/>
          </a:xfrm>
          <a:prstGeom prst="flowChartConnector">
            <a:avLst/>
          </a:prstGeom>
          <a:ln w="38100">
            <a:solidFill>
              <a:srgbClr val="143F69"/>
            </a:solidFill>
          </a:ln>
        </p:spPr>
      </p:pic>
      <p:sp>
        <p:nvSpPr>
          <p:cNvPr id="18" name="TextBox 17">
            <a:extLst>
              <a:ext uri="{FF2B5EF4-FFF2-40B4-BE49-F238E27FC236}">
                <a16:creationId xmlns:a16="http://schemas.microsoft.com/office/drawing/2014/main" id="{E1627281-2BD2-F69D-B901-B88C4A4725BD}"/>
              </a:ext>
            </a:extLst>
          </p:cNvPr>
          <p:cNvSpPr txBox="1"/>
          <p:nvPr/>
        </p:nvSpPr>
        <p:spPr>
          <a:xfrm>
            <a:off x="6686121" y="1686619"/>
            <a:ext cx="2185140" cy="246221"/>
          </a:xfrm>
          <a:prstGeom prst="rect">
            <a:avLst/>
          </a:prstGeom>
          <a:solidFill>
            <a:srgbClr val="143F69"/>
          </a:solidFill>
        </p:spPr>
        <p:txBody>
          <a:bodyPr wrap="square" lIns="91440" tIns="45720" rIns="91440" bIns="45720" rtlCol="0" anchor="t">
            <a:spAutoFit/>
          </a:bodyPr>
          <a:lstStyle/>
          <a:p>
            <a:pPr algn="ctr"/>
            <a:r>
              <a:rPr lang="en-US" sz="1000" b="1">
                <a:solidFill>
                  <a:schemeClr val="bg1"/>
                </a:solidFill>
                <a:latin typeface="Arial"/>
                <a:cs typeface="Arial"/>
              </a:rPr>
              <a:t>RESILIENT DESIGN GUIDELINES</a:t>
            </a:r>
            <a:endParaRPr lang="en-US" sz="2000">
              <a:solidFill>
                <a:schemeClr val="bg1"/>
              </a:solidFill>
            </a:endParaRPr>
          </a:p>
        </p:txBody>
      </p:sp>
    </p:spTree>
    <p:extLst>
      <p:ext uri="{BB962C8B-B14F-4D97-AF65-F5344CB8AC3E}">
        <p14:creationId xmlns:p14="http://schemas.microsoft.com/office/powerpoint/2010/main" val="2971413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2781-0AE4-EB92-75B4-5C1D8C3F68F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3AECD95-E5FA-4A80-C3D5-2FF3EDA97281}"/>
              </a:ext>
            </a:extLst>
          </p:cNvPr>
          <p:cNvSpPr/>
          <p:nvPr/>
        </p:nvSpPr>
        <p:spPr>
          <a:xfrm>
            <a:off x="0" y="3606799"/>
            <a:ext cx="3210560" cy="3251201"/>
          </a:xfrm>
          <a:prstGeom prst="rect">
            <a:avLst/>
          </a:prstGeom>
          <a:gradFill>
            <a:gsLst>
              <a:gs pos="0">
                <a:schemeClr val="bg1"/>
              </a:gs>
              <a:gs pos="72000">
                <a:srgbClr val="C6CAD6"/>
              </a:gs>
              <a:gs pos="52000">
                <a:srgbClr val="EAEDF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3200" b="1"/>
          </a:p>
        </p:txBody>
      </p:sp>
      <p:sp>
        <p:nvSpPr>
          <p:cNvPr id="8" name="Title 9">
            <a:extLst>
              <a:ext uri="{FF2B5EF4-FFF2-40B4-BE49-F238E27FC236}">
                <a16:creationId xmlns:a16="http://schemas.microsoft.com/office/drawing/2014/main" id="{EF0ED4B7-0295-7A49-336D-DEA8C97953CB}"/>
              </a:ext>
            </a:extLst>
          </p:cNvPr>
          <p:cNvSpPr txBox="1">
            <a:spLocks/>
          </p:cNvSpPr>
          <p:nvPr/>
        </p:nvSpPr>
        <p:spPr>
          <a:xfrm>
            <a:off x="-30480" y="238780"/>
            <a:ext cx="10992405"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3400" b="1">
                <a:solidFill>
                  <a:srgbClr val="133F68"/>
                </a:solidFill>
                <a:latin typeface="Arial"/>
                <a:ea typeface="+mj-lt"/>
                <a:cs typeface="Arial"/>
              </a:rPr>
              <a:t>RESILIENCE</a:t>
            </a:r>
            <a:br>
              <a:rPr lang="en-US" sz="3400" b="1">
                <a:solidFill>
                  <a:srgbClr val="133F68"/>
                </a:solidFill>
                <a:latin typeface="Arial"/>
                <a:ea typeface="+mj-lt"/>
                <a:cs typeface="Arial"/>
              </a:rPr>
            </a:br>
            <a:r>
              <a:rPr lang="en-US" sz="3400" b="1">
                <a:solidFill>
                  <a:srgbClr val="133F68"/>
                </a:solidFill>
                <a:latin typeface="Arial"/>
                <a:ea typeface="+mj-lt"/>
                <a:cs typeface="Arial"/>
              </a:rPr>
              <a:t>OPPORTUNITY</a:t>
            </a:r>
            <a:br>
              <a:rPr lang="en-US" sz="3400" b="1">
                <a:solidFill>
                  <a:srgbClr val="133F68"/>
                </a:solidFill>
                <a:latin typeface="Arial"/>
                <a:ea typeface="+mj-lt"/>
                <a:cs typeface="Arial"/>
              </a:rPr>
            </a:br>
            <a:r>
              <a:rPr lang="en-US" sz="3400" b="1">
                <a:solidFill>
                  <a:srgbClr val="133F68"/>
                </a:solidFill>
                <a:latin typeface="Arial"/>
                <a:ea typeface="+mj-lt"/>
                <a:cs typeface="Arial"/>
              </a:rPr>
              <a:t>AREA – </a:t>
            </a:r>
          </a:p>
          <a:p>
            <a:endParaRPr lang="en-US" sz="3400" b="1">
              <a:solidFill>
                <a:srgbClr val="133F68"/>
              </a:solidFill>
              <a:latin typeface="Arial"/>
              <a:ea typeface="+mj-lt"/>
              <a:cs typeface="Arial"/>
            </a:endParaRPr>
          </a:p>
          <a:p>
            <a:r>
              <a:rPr lang="en-US" sz="3200" b="1">
                <a:solidFill>
                  <a:srgbClr val="133F68"/>
                </a:solidFill>
                <a:latin typeface="Arial"/>
                <a:ea typeface="+mj-lt"/>
                <a:cs typeface="Arial"/>
              </a:rPr>
              <a:t>SOUTH RIVER</a:t>
            </a:r>
          </a:p>
          <a:p>
            <a:r>
              <a:rPr lang="en-US" sz="3200" b="1">
                <a:solidFill>
                  <a:srgbClr val="133F68"/>
                </a:solidFill>
                <a:latin typeface="Arial"/>
                <a:ea typeface="+mj-lt"/>
                <a:cs typeface="Arial"/>
              </a:rPr>
              <a:t>&amp;</a:t>
            </a:r>
          </a:p>
          <a:p>
            <a:r>
              <a:rPr lang="en-US" sz="3200" b="1">
                <a:solidFill>
                  <a:srgbClr val="133F68"/>
                </a:solidFill>
                <a:latin typeface="Arial"/>
                <a:ea typeface="+mj-lt"/>
                <a:cs typeface="Arial"/>
              </a:rPr>
              <a:t>SAYREVILLE</a:t>
            </a:r>
            <a:endParaRPr lang="en-US" sz="3200"/>
          </a:p>
        </p:txBody>
      </p:sp>
      <p:pic>
        <p:nvPicPr>
          <p:cNvPr id="7" name="Picture 6">
            <a:extLst>
              <a:ext uri="{FF2B5EF4-FFF2-40B4-BE49-F238E27FC236}">
                <a16:creationId xmlns:a16="http://schemas.microsoft.com/office/drawing/2014/main" id="{ED2E1682-959F-4C33-A2B3-84204CF24B1F}"/>
              </a:ext>
            </a:extLst>
          </p:cNvPr>
          <p:cNvPicPr>
            <a:picLocks noChangeAspect="1"/>
          </p:cNvPicPr>
          <p:nvPr/>
        </p:nvPicPr>
        <p:blipFill>
          <a:blip r:embed="rId3"/>
          <a:stretch>
            <a:fillRect/>
          </a:stretch>
        </p:blipFill>
        <p:spPr>
          <a:xfrm>
            <a:off x="3198255" y="1"/>
            <a:ext cx="8993745" cy="6858000"/>
          </a:xfrm>
          <a:prstGeom prst="rect">
            <a:avLst/>
          </a:prstGeom>
        </p:spPr>
      </p:pic>
      <p:pic>
        <p:nvPicPr>
          <p:cNvPr id="10" name="Picture 9">
            <a:extLst>
              <a:ext uri="{FF2B5EF4-FFF2-40B4-BE49-F238E27FC236}">
                <a16:creationId xmlns:a16="http://schemas.microsoft.com/office/drawing/2014/main" id="{ABF7F26C-B5F1-2618-3CAC-8568DA93CE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41" b="95238" l="9845" r="89637">
                        <a14:foregroundMark x1="32124" y1="95238" x2="32124" y2="95238"/>
                      </a14:backgroundRemoval>
                    </a14:imgEffect>
                  </a14:imgLayer>
                </a14:imgProps>
              </a:ext>
            </a:extLst>
          </a:blip>
          <a:stretch>
            <a:fillRect/>
          </a:stretch>
        </p:blipFill>
        <p:spPr>
          <a:xfrm>
            <a:off x="0" y="3689546"/>
            <a:ext cx="1838582" cy="3000794"/>
          </a:xfrm>
          <a:prstGeom prst="rect">
            <a:avLst/>
          </a:prstGeom>
        </p:spPr>
      </p:pic>
      <p:sp>
        <p:nvSpPr>
          <p:cNvPr id="12" name="TextBox 11">
            <a:extLst>
              <a:ext uri="{FF2B5EF4-FFF2-40B4-BE49-F238E27FC236}">
                <a16:creationId xmlns:a16="http://schemas.microsoft.com/office/drawing/2014/main" id="{BB93C175-6868-2EE9-8C6F-4027900FBC6F}"/>
              </a:ext>
            </a:extLst>
          </p:cNvPr>
          <p:cNvSpPr txBox="1"/>
          <p:nvPr/>
        </p:nvSpPr>
        <p:spPr>
          <a:xfrm>
            <a:off x="1497918" y="4979866"/>
            <a:ext cx="1700337" cy="738664"/>
          </a:xfrm>
          <a:prstGeom prst="rect">
            <a:avLst/>
          </a:prstGeom>
          <a:noFill/>
        </p:spPr>
        <p:txBody>
          <a:bodyPr wrap="none" rtlCol="0">
            <a:spAutoFit/>
          </a:bodyPr>
          <a:lstStyle/>
          <a:p>
            <a:r>
              <a:rPr lang="en-US" sz="1400" b="1">
                <a:solidFill>
                  <a:srgbClr val="133F68"/>
                </a:solidFill>
                <a:latin typeface="Arial" panose="020B0604020202020204" pitchFamily="34" charset="0"/>
                <a:cs typeface="Arial" panose="020B0604020202020204" pitchFamily="34" charset="0"/>
              </a:rPr>
              <a:t>KEY MAP OF</a:t>
            </a:r>
          </a:p>
          <a:p>
            <a:r>
              <a:rPr lang="en-US" sz="1400" b="1">
                <a:solidFill>
                  <a:srgbClr val="133F68"/>
                </a:solidFill>
                <a:latin typeface="Arial" panose="020B0604020202020204" pitchFamily="34" charset="0"/>
                <a:cs typeface="Arial" panose="020B0604020202020204" pitchFamily="34" charset="0"/>
              </a:rPr>
              <a:t>SOUTH RIVER</a:t>
            </a:r>
          </a:p>
          <a:p>
            <a:r>
              <a:rPr lang="en-US" sz="1400" b="1">
                <a:solidFill>
                  <a:srgbClr val="133F68"/>
                </a:solidFill>
                <a:latin typeface="Arial" panose="020B0604020202020204" pitchFamily="34" charset="0"/>
                <a:cs typeface="Arial" panose="020B0604020202020204" pitchFamily="34" charset="0"/>
              </a:rPr>
              <a:t>SUBWATERSHED</a:t>
            </a:r>
          </a:p>
        </p:txBody>
      </p:sp>
    </p:spTree>
    <p:extLst>
      <p:ext uri="{BB962C8B-B14F-4D97-AF65-F5344CB8AC3E}">
        <p14:creationId xmlns:p14="http://schemas.microsoft.com/office/powerpoint/2010/main" val="2381536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BE951-C397-BEBE-F0DA-ACF0902AF5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4A5A7C-38EF-9524-7530-57A8643029E9}"/>
              </a:ext>
            </a:extLst>
          </p:cNvPr>
          <p:cNvSpPr>
            <a:spLocks noGrp="1"/>
          </p:cNvSpPr>
          <p:nvPr>
            <p:ph type="ctrTitle" idx="4294967295"/>
          </p:nvPr>
        </p:nvSpPr>
        <p:spPr>
          <a:xfrm>
            <a:off x="1679575" y="2678113"/>
            <a:ext cx="8832850" cy="1268412"/>
          </a:xfrm>
        </p:spPr>
        <p:txBody>
          <a:bodyPr>
            <a:noAutofit/>
          </a:bodyPr>
          <a:lstStyle/>
          <a:p>
            <a:pPr algn="ctr"/>
            <a:r>
              <a:rPr lang="en-US" sz="4000" b="1" cap="all">
                <a:solidFill>
                  <a:schemeClr val="bg1"/>
                </a:solidFill>
                <a:latin typeface="Arial"/>
                <a:cs typeface="Arial"/>
              </a:rPr>
              <a:t>SOUTH RIVER</a:t>
            </a:r>
            <a:br>
              <a:rPr lang="en-US" sz="4000" b="1" cap="all">
                <a:solidFill>
                  <a:schemeClr val="bg1"/>
                </a:solidFill>
                <a:latin typeface="Arial"/>
                <a:cs typeface="Arial"/>
              </a:rPr>
            </a:br>
            <a:r>
              <a:rPr lang="en-US" sz="3200" b="1" cap="all">
                <a:solidFill>
                  <a:schemeClr val="bg1"/>
                </a:solidFill>
                <a:latin typeface="Arial"/>
                <a:cs typeface="Arial"/>
              </a:rPr>
              <a:t>ADAPTIVE REUSE</a:t>
            </a:r>
            <a:endParaRPr lang="en-US" sz="4000" b="1" cap="all">
              <a:solidFill>
                <a:schemeClr val="bg1"/>
              </a:solidFill>
              <a:latin typeface="Arial"/>
              <a:cs typeface="Arial"/>
            </a:endParaRPr>
          </a:p>
        </p:txBody>
      </p:sp>
      <p:pic>
        <p:nvPicPr>
          <p:cNvPr id="2" name="Picture 1">
            <a:extLst>
              <a:ext uri="{FF2B5EF4-FFF2-40B4-BE49-F238E27FC236}">
                <a16:creationId xmlns:a16="http://schemas.microsoft.com/office/drawing/2014/main" id="{D3560FB7-9614-5CC9-381A-35ACEFA7B30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2875" y="5526537"/>
            <a:ext cx="11661777" cy="1331463"/>
          </a:xfrm>
          <a:prstGeom prst="rect">
            <a:avLst/>
          </a:prstGeom>
        </p:spPr>
      </p:pic>
    </p:spTree>
    <p:extLst>
      <p:ext uri="{BB962C8B-B14F-4D97-AF65-F5344CB8AC3E}">
        <p14:creationId xmlns:p14="http://schemas.microsoft.com/office/powerpoint/2010/main" val="337368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EA2C6-8F02-9DAD-2E5A-30A8E7C292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8447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5827C-5DD9-9453-9F80-C8D5756CEA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9350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A354C-D664-96E6-E259-8C230111E4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01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5FAA563-58C4-4073-8221-3DA8A0BDA5FC}"/>
              </a:ext>
            </a:extLst>
          </p:cNvPr>
          <p:cNvSpPr txBox="1">
            <a:spLocks/>
          </p:cNvSpPr>
          <p:nvPr/>
        </p:nvSpPr>
        <p:spPr>
          <a:xfrm>
            <a:off x="495299" y="543580"/>
            <a:ext cx="10992405" cy="448458"/>
          </a:xfrm>
          <a:prstGeom prst="rect">
            <a:avLst/>
          </a:prstGeom>
        </p:spPr>
        <p:txBody>
          <a:bodyPr/>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4000" b="1">
                <a:solidFill>
                  <a:srgbClr val="133F68"/>
                </a:solidFill>
                <a:latin typeface="Arial" panose="020B0604020202020204" pitchFamily="34" charset="0"/>
                <a:cs typeface="Arial" panose="020B0604020202020204" pitchFamily="34" charset="0"/>
              </a:rPr>
              <a:t>AGENDA</a:t>
            </a:r>
          </a:p>
        </p:txBody>
      </p:sp>
      <p:sp>
        <p:nvSpPr>
          <p:cNvPr id="5" name="Content Placeholder 1">
            <a:extLst>
              <a:ext uri="{FF2B5EF4-FFF2-40B4-BE49-F238E27FC236}">
                <a16:creationId xmlns:a16="http://schemas.microsoft.com/office/drawing/2014/main" id="{EE2937D7-3627-488E-AA86-369D8C9C360D}"/>
              </a:ext>
            </a:extLst>
          </p:cNvPr>
          <p:cNvSpPr txBox="1">
            <a:spLocks/>
          </p:cNvSpPr>
          <p:nvPr/>
        </p:nvSpPr>
        <p:spPr>
          <a:xfrm>
            <a:off x="495298" y="1191322"/>
            <a:ext cx="5264479" cy="239502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a:latin typeface="Arial"/>
                <a:ea typeface="+mn-lt"/>
                <a:cs typeface="+mn-lt"/>
              </a:rPr>
              <a:t>Program Overview</a:t>
            </a:r>
          </a:p>
          <a:p>
            <a:pPr marL="342900" indent="-342900">
              <a:buFont typeface="+mj-lt"/>
              <a:buAutoNum type="arabicPeriod"/>
            </a:pPr>
            <a:r>
              <a:rPr lang="en-US">
                <a:latin typeface="Arial"/>
                <a:ea typeface="+mn-lt"/>
                <a:cs typeface="+mn-lt"/>
              </a:rPr>
              <a:t>Regional Action Plan</a:t>
            </a:r>
          </a:p>
          <a:p>
            <a:pPr marL="342900" indent="-342900">
              <a:buFont typeface="+mj-lt"/>
              <a:buAutoNum type="arabicPeriod"/>
            </a:pPr>
            <a:r>
              <a:rPr lang="en-US">
                <a:latin typeface="Arial"/>
                <a:ea typeface="+mn-lt"/>
                <a:cs typeface="+mn-lt"/>
              </a:rPr>
              <a:t>South River Adaptive Reuse</a:t>
            </a:r>
          </a:p>
          <a:p>
            <a:pPr marL="342900" indent="-342900">
              <a:buFont typeface="+mj-lt"/>
              <a:buAutoNum type="arabicPeriod"/>
            </a:pPr>
            <a:r>
              <a:rPr lang="en-US">
                <a:latin typeface="Arial"/>
                <a:ea typeface="+mn-lt"/>
                <a:cs typeface="+mn-lt"/>
              </a:rPr>
              <a:t>South River Ecosystem Restoration and Flood Resiliency Enhancement Project</a:t>
            </a:r>
          </a:p>
          <a:p>
            <a:pPr marL="342900" indent="-342900">
              <a:buFont typeface="+mj-lt"/>
              <a:buAutoNum type="arabicPeriod"/>
            </a:pPr>
            <a:r>
              <a:rPr lang="en-US">
                <a:latin typeface="Arial"/>
                <a:ea typeface="+mn-lt"/>
                <a:cs typeface="+mn-lt"/>
              </a:rPr>
              <a:t>Blue Acres</a:t>
            </a:r>
          </a:p>
          <a:p>
            <a:pPr marL="342900" indent="-342900">
              <a:buFont typeface="+mj-lt"/>
              <a:buAutoNum type="arabicPeriod"/>
            </a:pPr>
            <a:r>
              <a:rPr lang="en-US">
                <a:latin typeface="Arial"/>
                <a:ea typeface="+mn-lt"/>
                <a:cs typeface="+mn-lt"/>
              </a:rPr>
              <a:t>Q&amp;A</a:t>
            </a:r>
          </a:p>
          <a:p>
            <a:pPr marL="971550" lvl="1" indent="-285750">
              <a:buFont typeface="Arial,Sans-Serif" panose="05050102010706020507" pitchFamily="18" charset="2"/>
              <a:buChar char="•"/>
            </a:pPr>
            <a:endParaRPr lang="en-US" sz="2800">
              <a:latin typeface="Arial"/>
              <a:ea typeface="+mn-lt"/>
              <a:cs typeface="+mn-lt"/>
            </a:endParaRPr>
          </a:p>
          <a:p>
            <a:pPr marL="971550" lvl="1" indent="-285750">
              <a:buFont typeface="Arial,Sans-Serif" panose="05050102010706020507" pitchFamily="18" charset="2"/>
              <a:buChar char="•"/>
            </a:pPr>
            <a:endParaRPr lang="en-US" sz="2800">
              <a:latin typeface="Arial"/>
              <a:ea typeface="+mn-lt"/>
              <a:cs typeface="+mn-lt"/>
            </a:endParaRPr>
          </a:p>
          <a:p>
            <a:pPr marL="285750" indent="-285750">
              <a:buFont typeface="Arial,Sans-Serif" panose="05050102010706020507" pitchFamily="18" charset="2"/>
              <a:buChar char="•"/>
            </a:pPr>
            <a:endParaRPr lang="en-US">
              <a:latin typeface="Arial"/>
              <a:ea typeface="+mn-lt"/>
              <a:cs typeface="+mn-lt"/>
            </a:endParaRPr>
          </a:p>
          <a:p>
            <a:pPr marL="971550" lvl="1" indent="-285750">
              <a:buFont typeface="Arial,Sans-Serif" panose="05050102010706020507" pitchFamily="18" charset="2"/>
              <a:buChar char="•"/>
            </a:pPr>
            <a:endParaRPr lang="en-US" sz="2800">
              <a:latin typeface="Arial"/>
              <a:ea typeface="+mn-lt"/>
              <a:cs typeface="+mn-lt"/>
            </a:endParaRPr>
          </a:p>
        </p:txBody>
      </p:sp>
      <p:pic>
        <p:nvPicPr>
          <p:cNvPr id="6" name="Picture 5" descr="A picture containing outdoor&#10;&#10;Description automatically generated">
            <a:extLst>
              <a:ext uri="{FF2B5EF4-FFF2-40B4-BE49-F238E27FC236}">
                <a16:creationId xmlns:a16="http://schemas.microsoft.com/office/drawing/2014/main" id="{DB6F683C-7A86-CDBB-0D66-CD024ED5DAC3}"/>
              </a:ext>
            </a:extLst>
          </p:cNvPr>
          <p:cNvPicPr>
            <a:picLocks noChangeAspect="1"/>
          </p:cNvPicPr>
          <p:nvPr/>
        </p:nvPicPr>
        <p:blipFill rotWithShape="1">
          <a:blip r:embed="rId3" cstate="email">
            <a:duotone>
              <a:srgbClr val="5B9BD5">
                <a:shade val="45000"/>
                <a:satMod val="135000"/>
              </a:srgbClr>
              <a:prstClr val="white"/>
            </a:duotone>
            <a:extLst>
              <a:ext uri="{28A0092B-C50C-407E-A947-70E740481C1C}">
                <a14:useLocalDpi xmlns:a14="http://schemas.microsoft.com/office/drawing/2010/main"/>
              </a:ext>
            </a:extLst>
          </a:blip>
          <a:srcRect/>
          <a:stretch/>
        </p:blipFill>
        <p:spPr>
          <a:xfrm>
            <a:off x="5919792" y="-5195"/>
            <a:ext cx="6320700" cy="6858000"/>
          </a:xfrm>
          <a:prstGeom prst="rect">
            <a:avLst/>
          </a:prstGeom>
        </p:spPr>
      </p:pic>
      <p:sp>
        <p:nvSpPr>
          <p:cNvPr id="7" name="Rectangle 6">
            <a:extLst>
              <a:ext uri="{FF2B5EF4-FFF2-40B4-BE49-F238E27FC236}">
                <a16:creationId xmlns:a16="http://schemas.microsoft.com/office/drawing/2014/main" id="{EE4EDE3B-2F47-96B2-1B24-52AAA1406A57}"/>
              </a:ext>
            </a:extLst>
          </p:cNvPr>
          <p:cNvSpPr/>
          <p:nvPr/>
        </p:nvSpPr>
        <p:spPr>
          <a:xfrm>
            <a:off x="5880099" y="0"/>
            <a:ext cx="8845551" cy="6858000"/>
          </a:xfrm>
          <a:prstGeom prst="rect">
            <a:avLst/>
          </a:prstGeom>
          <a:gradFill flip="none" rotWithShape="1">
            <a:gsLst>
              <a:gs pos="100000">
                <a:sysClr val="window" lastClr="FFFFFF"/>
              </a:gs>
              <a:gs pos="51000">
                <a:sysClr val="window" lastClr="FFFFFF">
                  <a:lumMod val="85000"/>
                  <a:alpha val="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344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97ABCF-0C4C-B69E-9F9E-38759E8B32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8750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E396A-6E73-77F5-CD89-22847E5C0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25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8B3A8-433B-84CF-65EC-33AF9213F1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9386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land with directions&#10;&#10;AI-generated content may be incorrect.">
            <a:extLst>
              <a:ext uri="{FF2B5EF4-FFF2-40B4-BE49-F238E27FC236}">
                <a16:creationId xmlns:a16="http://schemas.microsoft.com/office/drawing/2014/main" id="{BEF06CEA-A60D-33A4-9BE7-788C187A84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54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C9CEF3-A224-E55B-6991-3F217B3DE8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047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FF01309F-B2C1-FE96-570F-ABF753D974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8783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4533E7C3-4E6A-E384-A101-F519942ECB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9915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79B532-6BAB-C626-67A2-366A9AA5A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2477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48405-AC35-B2CD-51FB-F3076E1A0F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A329029-6C49-2417-F44B-5C552375E2D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7226" y="4438650"/>
            <a:ext cx="2419350" cy="2419350"/>
          </a:xfrm>
          <a:prstGeom prst="ellipse">
            <a:avLst/>
          </a:prstGeom>
          <a:ln w="25400" cap="rnd">
            <a:solidFill>
              <a:schemeClr val="tx1"/>
            </a:solidFill>
            <a:prstDash val="solid"/>
          </a:ln>
          <a:effectLst>
            <a:outerShdw blurRad="127000" algn="bl" rotWithShape="0">
              <a:srgbClr val="000000"/>
            </a:outerShdw>
          </a:effectLst>
        </p:spPr>
      </p:pic>
    </p:spTree>
    <p:extLst>
      <p:ext uri="{BB962C8B-B14F-4D97-AF65-F5344CB8AC3E}">
        <p14:creationId xmlns:p14="http://schemas.microsoft.com/office/powerpoint/2010/main" val="380573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16BDFC-351A-DF20-6616-B2B5BFBA67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220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F929-20D7-CB6C-FEBA-DB58D0B5C80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19041A9-1113-FC48-E65F-099CBFA2DD8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2166" y="1453718"/>
            <a:ext cx="1155372" cy="1405850"/>
          </a:xfrm>
          <a:prstGeom prst="rect">
            <a:avLst/>
          </a:prstGeom>
        </p:spPr>
      </p:pic>
      <p:sp>
        <p:nvSpPr>
          <p:cNvPr id="10" name="Title 9">
            <a:extLst>
              <a:ext uri="{FF2B5EF4-FFF2-40B4-BE49-F238E27FC236}">
                <a16:creationId xmlns:a16="http://schemas.microsoft.com/office/drawing/2014/main" id="{528EE5F8-BDAA-4F5F-A65B-790F965D69C4}"/>
              </a:ext>
            </a:extLst>
          </p:cNvPr>
          <p:cNvSpPr txBox="1">
            <a:spLocks/>
          </p:cNvSpPr>
          <p:nvPr/>
        </p:nvSpPr>
        <p:spPr>
          <a:xfrm>
            <a:off x="495299" y="543580"/>
            <a:ext cx="10992405" cy="448458"/>
          </a:xfrm>
          <a:prstGeom prst="rect">
            <a:avLst/>
          </a:prstGeom>
        </p:spPr>
        <p:txBody>
          <a:bodyPr/>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4000" b="1">
                <a:solidFill>
                  <a:srgbClr val="133F68"/>
                </a:solidFill>
                <a:latin typeface="Arial" panose="020B0604020202020204" pitchFamily="34" charset="0"/>
                <a:cs typeface="Arial" panose="020B0604020202020204" pitchFamily="34" charset="0"/>
              </a:rPr>
              <a:t>SPEAKERS</a:t>
            </a:r>
          </a:p>
        </p:txBody>
      </p:sp>
      <p:sp>
        <p:nvSpPr>
          <p:cNvPr id="25" name="Text Placeholder 10">
            <a:extLst>
              <a:ext uri="{FF2B5EF4-FFF2-40B4-BE49-F238E27FC236}">
                <a16:creationId xmlns:a16="http://schemas.microsoft.com/office/drawing/2014/main" id="{0A18FD06-48C1-74D7-7AE7-3D824A38C42B}"/>
              </a:ext>
            </a:extLst>
          </p:cNvPr>
          <p:cNvSpPr txBox="1">
            <a:spLocks/>
          </p:cNvSpPr>
          <p:nvPr/>
        </p:nvSpPr>
        <p:spPr>
          <a:xfrm>
            <a:off x="402166" y="2875586"/>
            <a:ext cx="2628900" cy="213592"/>
          </a:xfrm>
          <a:prstGeom prst="rect">
            <a:avLst/>
          </a:prstGeom>
        </p:spPr>
        <p:txBody>
          <a:bodyPr lIns="0" tIns="0" rIns="0" bIns="0"/>
          <a:lstStyle>
            <a:lvl1pPr marL="0" indent="0" algn="l" defTabSz="986912" rtl="0" eaLnBrk="1" latinLnBrk="0" hangingPunct="1">
              <a:lnSpc>
                <a:spcPct val="90000"/>
              </a:lnSpc>
              <a:spcBef>
                <a:spcPts val="300"/>
              </a:spcBef>
              <a:spcAft>
                <a:spcPts val="600"/>
              </a:spcAft>
              <a:buClr>
                <a:schemeClr val="bg1"/>
              </a:buClr>
              <a:buFont typeface="Arial" panose="020B0604020202020204" pitchFamily="34" charset="0"/>
              <a:buNone/>
              <a:defRPr lang="en-US" sz="1400" b="1" kern="120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marL="0" marR="0" lvl="0" indent="0" algn="l" defTabSz="986912" rtl="0" eaLnBrk="1" fontAlgn="auto" latinLnBrk="0" hangingPunct="1">
              <a:lnSpc>
                <a:spcPct val="90000"/>
              </a:lnSpc>
              <a:spcBef>
                <a:spcPts val="300"/>
              </a:spcBef>
              <a:spcAft>
                <a:spcPts val="600"/>
              </a:spcAft>
              <a:buClr>
                <a:srgbClr val="FFFFFF"/>
              </a:buClr>
              <a:buSzTx/>
              <a:buFont typeface="Arial" panose="020B0604020202020204" pitchFamily="34" charset="0"/>
              <a:buNone/>
              <a:tabLst/>
              <a:defRPr/>
            </a:pPr>
            <a:r>
              <a:rPr lang="en-PH" dirty="0">
                <a:latin typeface="Arial"/>
              </a:rPr>
              <a:t>Vicki Chou</a:t>
            </a:r>
            <a:endParaRPr kumimoji="0" lang="en-PH" sz="1400" b="1" i="0" u="none" strike="noStrike" kern="1200" cap="none" spc="0" normalizeH="0" baseline="0" noProof="0" dirty="0">
              <a:ln>
                <a:noFill/>
              </a:ln>
              <a:effectLst/>
              <a:uLnTx/>
              <a:uFillTx/>
              <a:latin typeface="Arial"/>
              <a:ea typeface="+mn-ea"/>
              <a:cs typeface="+mn-cs"/>
            </a:endParaRPr>
          </a:p>
        </p:txBody>
      </p:sp>
      <p:pic>
        <p:nvPicPr>
          <p:cNvPr id="3" name="Picture 2" descr="A person smiling for the camera&#10;&#10;AI-generated content may be incorrect.">
            <a:extLst>
              <a:ext uri="{FF2B5EF4-FFF2-40B4-BE49-F238E27FC236}">
                <a16:creationId xmlns:a16="http://schemas.microsoft.com/office/drawing/2014/main" id="{D96998F7-8BE1-0A26-A8D1-0F2CBE2884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521" y="3922184"/>
            <a:ext cx="1254126" cy="1278468"/>
          </a:xfrm>
          <a:prstGeom prst="rect">
            <a:avLst/>
          </a:prstGeom>
        </p:spPr>
      </p:pic>
      <p:sp>
        <p:nvSpPr>
          <p:cNvPr id="5" name="Text Placeholder 10">
            <a:extLst>
              <a:ext uri="{FF2B5EF4-FFF2-40B4-BE49-F238E27FC236}">
                <a16:creationId xmlns:a16="http://schemas.microsoft.com/office/drawing/2014/main" id="{87212838-50ED-2739-3133-F36888EF5F04}"/>
              </a:ext>
            </a:extLst>
          </p:cNvPr>
          <p:cNvSpPr txBox="1">
            <a:spLocks/>
          </p:cNvSpPr>
          <p:nvPr/>
        </p:nvSpPr>
        <p:spPr>
          <a:xfrm>
            <a:off x="400047" y="5267419"/>
            <a:ext cx="2628900" cy="213592"/>
          </a:xfrm>
          <a:prstGeom prst="rect">
            <a:avLst/>
          </a:prstGeom>
        </p:spPr>
        <p:txBody>
          <a:bodyPr lIns="0" tIns="0" rIns="0" bIns="0" anchor="t"/>
          <a:lstStyle>
            <a:lvl1pPr marL="0" indent="0" algn="l" defTabSz="986912" rtl="0" eaLnBrk="1" latinLnBrk="0" hangingPunct="1">
              <a:lnSpc>
                <a:spcPct val="90000"/>
              </a:lnSpc>
              <a:spcBef>
                <a:spcPts val="300"/>
              </a:spcBef>
              <a:spcAft>
                <a:spcPts val="600"/>
              </a:spcAft>
              <a:buClr>
                <a:schemeClr val="bg1"/>
              </a:buClr>
              <a:buFont typeface="Arial" panose="020B0604020202020204" pitchFamily="34" charset="0"/>
              <a:buNone/>
              <a:defRPr lang="en-US" sz="1400" b="1" kern="120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buClr>
                <a:srgbClr val="FFFFFF"/>
              </a:buClr>
              <a:defRPr/>
            </a:pPr>
            <a:r>
              <a:rPr lang="en-PH" dirty="0">
                <a:latin typeface="Arial"/>
              </a:rPr>
              <a:t>Courtney Wald-Wittkop</a:t>
            </a:r>
            <a:endParaRPr kumimoji="0" lang="en-PH" sz="1400" b="1" i="0" u="none" strike="noStrike" kern="1200" cap="none" spc="0" normalizeH="0" baseline="0" noProof="0" dirty="0">
              <a:ln>
                <a:noFill/>
              </a:ln>
              <a:effectLst/>
              <a:uLnTx/>
              <a:uFillTx/>
              <a:latin typeface="Arial"/>
              <a:ea typeface="+mn-ea"/>
              <a:cs typeface="+mn-cs"/>
            </a:endParaRPr>
          </a:p>
        </p:txBody>
      </p:sp>
      <p:sp>
        <p:nvSpPr>
          <p:cNvPr id="6" name="TextBox 5">
            <a:extLst>
              <a:ext uri="{FF2B5EF4-FFF2-40B4-BE49-F238E27FC236}">
                <a16:creationId xmlns:a16="http://schemas.microsoft.com/office/drawing/2014/main" id="{A307A96F-8BF1-2606-D1E3-E8C907308029}"/>
              </a:ext>
            </a:extLst>
          </p:cNvPr>
          <p:cNvSpPr txBox="1"/>
          <p:nvPr/>
        </p:nvSpPr>
        <p:spPr>
          <a:xfrm>
            <a:off x="402166" y="5481011"/>
            <a:ext cx="2497667" cy="800185"/>
          </a:xfrm>
          <a:prstGeom prst="rect">
            <a:avLst/>
          </a:prstGeom>
        </p:spPr>
        <p:txBody>
          <a:bodyPr lIns="0" tIns="0" rIns="0" bIns="0" anchor="t"/>
          <a:lstStyle>
            <a:defPPr>
              <a:defRPr lang="en-US"/>
            </a:defPPr>
            <a:lvl1pPr indent="0" defTabSz="986912">
              <a:lnSpc>
                <a:spcPct val="90000"/>
              </a:lnSpc>
              <a:spcBef>
                <a:spcPts val="300"/>
              </a:spcBef>
              <a:spcAft>
                <a:spcPts val="600"/>
              </a:spcAft>
              <a:buClr>
                <a:srgbClr val="FFFFFF"/>
              </a:buClr>
              <a:buFont typeface="Arial" panose="020B0604020202020204" pitchFamily="34" charset="0"/>
              <a:buNone/>
              <a:defRPr sz="1400" b="1">
                <a:solidFill>
                  <a:schemeClr val="accent1"/>
                </a:solidFill>
                <a:latin typeface="Arial"/>
              </a:defRPr>
            </a:lvl1pPr>
            <a:lvl2pPr marL="270000" indent="-270000" defTabSz="986912">
              <a:lnSpc>
                <a:spcPct val="90000"/>
              </a:lnSpc>
              <a:spcBef>
                <a:spcPts val="600"/>
              </a:spcBef>
              <a:spcAft>
                <a:spcPts val="1200"/>
              </a:spcAft>
              <a:buClr>
                <a:schemeClr val="accent1"/>
              </a:buClr>
              <a:buFont typeface="Arial" panose="020B0604020202020204" pitchFamily="34" charset="0"/>
              <a:buChar char="•"/>
              <a:defRPr sz="1400"/>
            </a:lvl2pPr>
            <a:lvl3pPr marL="540000" indent="-270000" defTabSz="986912">
              <a:lnSpc>
                <a:spcPct val="90000"/>
              </a:lnSpc>
              <a:spcBef>
                <a:spcPts val="600"/>
              </a:spcBef>
              <a:spcAft>
                <a:spcPts val="1200"/>
              </a:spcAft>
              <a:buClr>
                <a:schemeClr val="accent1"/>
              </a:buClr>
              <a:buFont typeface="Arial" panose="020B0604020202020204" pitchFamily="34" charset="0"/>
              <a:buChar char="–"/>
              <a:defRPr sz="1400"/>
            </a:lvl3pPr>
            <a:lvl4pPr marL="809625" indent="-266700" defTabSz="986912">
              <a:lnSpc>
                <a:spcPct val="90000"/>
              </a:lnSpc>
              <a:spcBef>
                <a:spcPts val="600"/>
              </a:spcBef>
              <a:spcAft>
                <a:spcPts val="1200"/>
              </a:spcAft>
              <a:buClr>
                <a:schemeClr val="accent1"/>
              </a:buClr>
              <a:buFont typeface="Wingdings" panose="05000000000000000000" pitchFamily="2" charset="2"/>
              <a:buChar char="§"/>
              <a:tabLst>
                <a:tab pos="872115" algn="l"/>
              </a:tabLst>
              <a:defRPr sz="1400"/>
            </a:lvl4pPr>
            <a:lvl5pPr marL="1076325" indent="-266700" defTabSz="986912">
              <a:lnSpc>
                <a:spcPct val="90000"/>
              </a:lnSpc>
              <a:spcBef>
                <a:spcPts val="600"/>
              </a:spcBef>
              <a:spcAft>
                <a:spcPts val="1200"/>
              </a:spcAft>
              <a:buClr>
                <a:schemeClr val="accent1"/>
              </a:buClr>
              <a:buFont typeface="Arial" panose="020B0604020202020204" pitchFamily="34" charset="0"/>
              <a:buChar char="–"/>
              <a:defRPr sz="1400"/>
            </a:lvl5pPr>
            <a:lvl6pPr marL="2714008" indent="-246728" defTabSz="986912">
              <a:lnSpc>
                <a:spcPct val="90000"/>
              </a:lnSpc>
              <a:spcBef>
                <a:spcPts val="540"/>
              </a:spcBef>
              <a:buFont typeface="Arial" panose="020B0604020202020204" pitchFamily="34" charset="0"/>
              <a:buChar char="•"/>
              <a:defRPr sz="1943"/>
            </a:lvl6pPr>
            <a:lvl7pPr marL="3207464" indent="-246728" defTabSz="986912">
              <a:lnSpc>
                <a:spcPct val="90000"/>
              </a:lnSpc>
              <a:spcBef>
                <a:spcPts val="540"/>
              </a:spcBef>
              <a:buFont typeface="Arial" panose="020B0604020202020204" pitchFamily="34" charset="0"/>
              <a:buChar char="•"/>
              <a:defRPr sz="1943"/>
            </a:lvl7pPr>
            <a:lvl8pPr marL="3700920" indent="-246728" defTabSz="986912">
              <a:lnSpc>
                <a:spcPct val="90000"/>
              </a:lnSpc>
              <a:spcBef>
                <a:spcPts val="540"/>
              </a:spcBef>
              <a:buFont typeface="Arial" panose="020B0604020202020204" pitchFamily="34" charset="0"/>
              <a:buChar char="•"/>
              <a:defRPr sz="1943"/>
            </a:lvl8pPr>
            <a:lvl9pPr marL="4194376" indent="-246728" defTabSz="986912">
              <a:lnSpc>
                <a:spcPct val="90000"/>
              </a:lnSpc>
              <a:spcBef>
                <a:spcPts val="540"/>
              </a:spcBef>
              <a:buFont typeface="Arial" panose="020B0604020202020204" pitchFamily="34" charset="0"/>
              <a:buChar char="•"/>
              <a:defRPr sz="1943"/>
            </a:lvl9pPr>
          </a:lstStyle>
          <a:p>
            <a:pPr>
              <a:spcAft>
                <a:spcPts val="0"/>
              </a:spcAft>
            </a:pPr>
            <a:r>
              <a:rPr lang="en-PH" b="0" dirty="0">
                <a:solidFill>
                  <a:schemeClr val="tx1"/>
                </a:solidFill>
              </a:rPr>
              <a:t>Manager</a:t>
            </a:r>
            <a:endParaRPr lang="en-US" b="0" dirty="0">
              <a:solidFill>
                <a:schemeClr val="tx1"/>
              </a:solidFill>
            </a:endParaRPr>
          </a:p>
          <a:p>
            <a:pPr>
              <a:spcAft>
                <a:spcPts val="0"/>
              </a:spcAft>
            </a:pPr>
            <a:r>
              <a:rPr lang="en-PH" dirty="0">
                <a:solidFill>
                  <a:schemeClr val="tx1"/>
                </a:solidFill>
              </a:rPr>
              <a:t>NJDEP Blue Acres</a:t>
            </a:r>
            <a:endParaRPr lang="en-US" dirty="0">
              <a:solidFill>
                <a:schemeClr val="tx1"/>
              </a:solidFill>
            </a:endParaRPr>
          </a:p>
          <a:p>
            <a:pPr>
              <a:spcAft>
                <a:spcPts val="0"/>
              </a:spcAft>
            </a:pPr>
            <a:endParaRPr lang="en-US" dirty="0">
              <a:solidFill>
                <a:schemeClr val="tx1"/>
              </a:solidFill>
            </a:endParaRPr>
          </a:p>
        </p:txBody>
      </p:sp>
      <p:pic>
        <p:nvPicPr>
          <p:cNvPr id="7" name="Picture 6" descr="A picture containing outdoor&#10;&#10;Description automatically generated">
            <a:extLst>
              <a:ext uri="{FF2B5EF4-FFF2-40B4-BE49-F238E27FC236}">
                <a16:creationId xmlns:a16="http://schemas.microsoft.com/office/drawing/2014/main" id="{BE6316EF-8EC6-80CC-5FB4-3921D360A6A5}"/>
              </a:ext>
            </a:extLst>
          </p:cNvPr>
          <p:cNvPicPr>
            <a:picLocks noChangeAspect="1"/>
          </p:cNvPicPr>
          <p:nvPr/>
        </p:nvPicPr>
        <p:blipFill rotWithShape="1">
          <a:blip r:embed="rId5" cstate="email">
            <a:duotone>
              <a:srgbClr val="5B9BD5">
                <a:shade val="45000"/>
                <a:satMod val="135000"/>
              </a:srgbClr>
              <a:prstClr val="white"/>
            </a:duotone>
            <a:extLst>
              <a:ext uri="{28A0092B-C50C-407E-A947-70E740481C1C}">
                <a14:useLocalDpi xmlns:a14="http://schemas.microsoft.com/office/drawing/2010/main"/>
              </a:ext>
            </a:extLst>
          </a:blip>
          <a:srcRect/>
          <a:stretch/>
        </p:blipFill>
        <p:spPr>
          <a:xfrm>
            <a:off x="5919792" y="-5195"/>
            <a:ext cx="6320700" cy="6858000"/>
          </a:xfrm>
          <a:prstGeom prst="rect">
            <a:avLst/>
          </a:prstGeom>
        </p:spPr>
      </p:pic>
      <p:sp>
        <p:nvSpPr>
          <p:cNvPr id="8" name="Rectangle 7">
            <a:extLst>
              <a:ext uri="{FF2B5EF4-FFF2-40B4-BE49-F238E27FC236}">
                <a16:creationId xmlns:a16="http://schemas.microsoft.com/office/drawing/2014/main" id="{1D8C109E-CDD1-2AE0-FE89-4FFCE53E29FA}"/>
              </a:ext>
            </a:extLst>
          </p:cNvPr>
          <p:cNvSpPr/>
          <p:nvPr/>
        </p:nvSpPr>
        <p:spPr>
          <a:xfrm>
            <a:off x="5880099" y="0"/>
            <a:ext cx="8845551" cy="6858000"/>
          </a:xfrm>
          <a:prstGeom prst="rect">
            <a:avLst/>
          </a:prstGeom>
          <a:gradFill flip="none" rotWithShape="1">
            <a:gsLst>
              <a:gs pos="100000">
                <a:sysClr val="window" lastClr="FFFFFF"/>
              </a:gs>
              <a:gs pos="51000">
                <a:sysClr val="window" lastClr="FFFFFF">
                  <a:lumMod val="85000"/>
                  <a:alpha val="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10">
            <a:extLst>
              <a:ext uri="{FF2B5EF4-FFF2-40B4-BE49-F238E27FC236}">
                <a16:creationId xmlns:a16="http://schemas.microsoft.com/office/drawing/2014/main" id="{58F60E22-28AB-9DDE-178C-8325823E13E4}"/>
              </a:ext>
            </a:extLst>
          </p:cNvPr>
          <p:cNvSpPr txBox="1">
            <a:spLocks/>
          </p:cNvSpPr>
          <p:nvPr/>
        </p:nvSpPr>
        <p:spPr>
          <a:xfrm>
            <a:off x="2757933" y="4098323"/>
            <a:ext cx="2628900" cy="213592"/>
          </a:xfrm>
          <a:prstGeom prst="rect">
            <a:avLst/>
          </a:prstGeom>
        </p:spPr>
        <p:txBody>
          <a:bodyPr lIns="0" tIns="0" rIns="0" bIns="0" anchor="t"/>
          <a:lstStyle>
            <a:lvl1pPr marL="0" indent="0" algn="l" defTabSz="986912" rtl="0" eaLnBrk="1" latinLnBrk="0" hangingPunct="1">
              <a:lnSpc>
                <a:spcPct val="90000"/>
              </a:lnSpc>
              <a:spcBef>
                <a:spcPts val="300"/>
              </a:spcBef>
              <a:spcAft>
                <a:spcPts val="600"/>
              </a:spcAft>
              <a:buClr>
                <a:schemeClr val="bg1"/>
              </a:buClr>
              <a:buFont typeface="Arial" panose="020B0604020202020204" pitchFamily="34" charset="0"/>
              <a:buNone/>
              <a:defRPr lang="en-US" sz="1400" b="1" kern="120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buClr>
                <a:srgbClr val="FFFFFF"/>
              </a:buClr>
              <a:defRPr/>
            </a:pPr>
            <a:r>
              <a:rPr lang="en-PH" dirty="0">
                <a:latin typeface="Arial"/>
              </a:rPr>
              <a:t>Pippa Brashear</a:t>
            </a:r>
            <a:endParaRPr kumimoji="0" lang="en-PH" sz="1400" b="1" i="0" u="none" strike="noStrike" kern="1200" cap="none" spc="0" normalizeH="0" baseline="0" noProof="0" dirty="0">
              <a:ln>
                <a:noFill/>
              </a:ln>
              <a:effectLst/>
              <a:uLnTx/>
              <a:uFillTx/>
              <a:latin typeface="Arial"/>
              <a:ea typeface="+mn-ea"/>
              <a:cs typeface="+mn-cs"/>
            </a:endParaRPr>
          </a:p>
        </p:txBody>
      </p:sp>
      <p:sp>
        <p:nvSpPr>
          <p:cNvPr id="11" name="TextBox 10">
            <a:extLst>
              <a:ext uri="{FF2B5EF4-FFF2-40B4-BE49-F238E27FC236}">
                <a16:creationId xmlns:a16="http://schemas.microsoft.com/office/drawing/2014/main" id="{FCBF13F9-FACA-9F96-6EAD-456724C2F9EB}"/>
              </a:ext>
            </a:extLst>
          </p:cNvPr>
          <p:cNvSpPr txBox="1"/>
          <p:nvPr/>
        </p:nvSpPr>
        <p:spPr>
          <a:xfrm>
            <a:off x="2760053" y="4311915"/>
            <a:ext cx="3120046" cy="523220"/>
          </a:xfrm>
          <a:prstGeom prst="rect">
            <a:avLst/>
          </a:prstGeom>
        </p:spPr>
        <p:txBody>
          <a:bodyPr lIns="0" tIns="0" rIns="0" bIns="0" anchor="t"/>
          <a:lstStyle>
            <a:defPPr>
              <a:defRPr lang="en-US"/>
            </a:defPPr>
            <a:lvl1pPr indent="0" defTabSz="986912">
              <a:lnSpc>
                <a:spcPct val="90000"/>
              </a:lnSpc>
              <a:spcBef>
                <a:spcPts val="300"/>
              </a:spcBef>
              <a:spcAft>
                <a:spcPts val="0"/>
              </a:spcAft>
              <a:buClr>
                <a:srgbClr val="FFFFFF"/>
              </a:buClr>
              <a:buFont typeface="Arial" panose="020B0604020202020204" pitchFamily="34" charset="0"/>
              <a:buNone/>
              <a:defRPr sz="1400" b="0">
                <a:latin typeface="Arial"/>
              </a:defRPr>
            </a:lvl1pPr>
            <a:lvl2pPr marL="270000" indent="-270000" defTabSz="986912">
              <a:lnSpc>
                <a:spcPct val="90000"/>
              </a:lnSpc>
              <a:spcBef>
                <a:spcPts val="600"/>
              </a:spcBef>
              <a:spcAft>
                <a:spcPts val="1200"/>
              </a:spcAft>
              <a:buClr>
                <a:schemeClr val="accent1"/>
              </a:buClr>
              <a:buFont typeface="Arial" panose="020B0604020202020204" pitchFamily="34" charset="0"/>
              <a:buChar char="•"/>
              <a:defRPr sz="1400"/>
            </a:lvl2pPr>
            <a:lvl3pPr marL="540000" indent="-270000" defTabSz="986912">
              <a:lnSpc>
                <a:spcPct val="90000"/>
              </a:lnSpc>
              <a:spcBef>
                <a:spcPts val="600"/>
              </a:spcBef>
              <a:spcAft>
                <a:spcPts val="1200"/>
              </a:spcAft>
              <a:buClr>
                <a:schemeClr val="accent1"/>
              </a:buClr>
              <a:buFont typeface="Arial" panose="020B0604020202020204" pitchFamily="34" charset="0"/>
              <a:buChar char="–"/>
              <a:defRPr sz="1400"/>
            </a:lvl3pPr>
            <a:lvl4pPr marL="809625" indent="-266700" defTabSz="986912">
              <a:lnSpc>
                <a:spcPct val="90000"/>
              </a:lnSpc>
              <a:spcBef>
                <a:spcPts val="600"/>
              </a:spcBef>
              <a:spcAft>
                <a:spcPts val="1200"/>
              </a:spcAft>
              <a:buClr>
                <a:schemeClr val="accent1"/>
              </a:buClr>
              <a:buFont typeface="Wingdings" panose="05000000000000000000" pitchFamily="2" charset="2"/>
              <a:buChar char="§"/>
              <a:tabLst>
                <a:tab pos="872115" algn="l"/>
              </a:tabLst>
              <a:defRPr sz="1400"/>
            </a:lvl4pPr>
            <a:lvl5pPr marL="1076325" indent="-266700" defTabSz="986912">
              <a:lnSpc>
                <a:spcPct val="90000"/>
              </a:lnSpc>
              <a:spcBef>
                <a:spcPts val="600"/>
              </a:spcBef>
              <a:spcAft>
                <a:spcPts val="1200"/>
              </a:spcAft>
              <a:buClr>
                <a:schemeClr val="accent1"/>
              </a:buClr>
              <a:buFont typeface="Arial" panose="020B0604020202020204" pitchFamily="34" charset="0"/>
              <a:buChar char="–"/>
              <a:defRPr sz="1400"/>
            </a:lvl5pPr>
            <a:lvl6pPr marL="2714008" indent="-246728" defTabSz="986912">
              <a:lnSpc>
                <a:spcPct val="90000"/>
              </a:lnSpc>
              <a:spcBef>
                <a:spcPts val="540"/>
              </a:spcBef>
              <a:buFont typeface="Arial" panose="020B0604020202020204" pitchFamily="34" charset="0"/>
              <a:buChar char="•"/>
              <a:defRPr sz="1943"/>
            </a:lvl6pPr>
            <a:lvl7pPr marL="3207464" indent="-246728" defTabSz="986912">
              <a:lnSpc>
                <a:spcPct val="90000"/>
              </a:lnSpc>
              <a:spcBef>
                <a:spcPts val="540"/>
              </a:spcBef>
              <a:buFont typeface="Arial" panose="020B0604020202020204" pitchFamily="34" charset="0"/>
              <a:buChar char="•"/>
              <a:defRPr sz="1943"/>
            </a:lvl7pPr>
            <a:lvl8pPr marL="3700920" indent="-246728" defTabSz="986912">
              <a:lnSpc>
                <a:spcPct val="90000"/>
              </a:lnSpc>
              <a:spcBef>
                <a:spcPts val="540"/>
              </a:spcBef>
              <a:buFont typeface="Arial" panose="020B0604020202020204" pitchFamily="34" charset="0"/>
              <a:buChar char="•"/>
              <a:defRPr sz="1943"/>
            </a:lvl8pPr>
            <a:lvl9pPr marL="4194376" indent="-246728" defTabSz="986912">
              <a:lnSpc>
                <a:spcPct val="90000"/>
              </a:lnSpc>
              <a:spcBef>
                <a:spcPts val="540"/>
              </a:spcBef>
              <a:buFont typeface="Arial" panose="020B0604020202020204" pitchFamily="34" charset="0"/>
              <a:buChar char="•"/>
              <a:defRPr sz="1943"/>
            </a:lvl9pPr>
          </a:lstStyle>
          <a:p>
            <a:r>
              <a:rPr lang="en-US" dirty="0"/>
              <a:t>Principal</a:t>
            </a:r>
          </a:p>
          <a:p>
            <a:r>
              <a:rPr lang="en-US" b="1" dirty="0"/>
              <a:t>SCAPE Landscape Architecture</a:t>
            </a:r>
          </a:p>
        </p:txBody>
      </p:sp>
      <p:pic>
        <p:nvPicPr>
          <p:cNvPr id="12" name="Picture 11" descr="A person with long curly hair wearing glasses&#10;&#10;AI-generated content may be incorrect.">
            <a:extLst>
              <a:ext uri="{FF2B5EF4-FFF2-40B4-BE49-F238E27FC236}">
                <a16:creationId xmlns:a16="http://schemas.microsoft.com/office/drawing/2014/main" id="{C8A5784A-3722-207A-F1FF-DC21222FAF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53265" y="2753088"/>
            <a:ext cx="1250832" cy="1265209"/>
          </a:xfrm>
          <a:prstGeom prst="rect">
            <a:avLst/>
          </a:prstGeom>
        </p:spPr>
      </p:pic>
      <p:sp>
        <p:nvSpPr>
          <p:cNvPr id="14" name="TextBox 13">
            <a:extLst>
              <a:ext uri="{FF2B5EF4-FFF2-40B4-BE49-F238E27FC236}">
                <a16:creationId xmlns:a16="http://schemas.microsoft.com/office/drawing/2014/main" id="{C0749053-BAE3-60D7-4C2C-2E2840C2EFD0}"/>
              </a:ext>
            </a:extLst>
          </p:cNvPr>
          <p:cNvSpPr txBox="1"/>
          <p:nvPr/>
        </p:nvSpPr>
        <p:spPr>
          <a:xfrm>
            <a:off x="402166" y="3068415"/>
            <a:ext cx="2497667" cy="800185"/>
          </a:xfrm>
          <a:prstGeom prst="rect">
            <a:avLst/>
          </a:prstGeom>
        </p:spPr>
        <p:txBody>
          <a:bodyPr lIns="0" tIns="0" rIns="0" bIns="0" anchor="t"/>
          <a:lstStyle>
            <a:defPPr>
              <a:defRPr lang="en-US"/>
            </a:defPPr>
            <a:lvl1pPr indent="0" defTabSz="986912">
              <a:lnSpc>
                <a:spcPct val="90000"/>
              </a:lnSpc>
              <a:spcBef>
                <a:spcPts val="300"/>
              </a:spcBef>
              <a:spcAft>
                <a:spcPts val="600"/>
              </a:spcAft>
              <a:buClr>
                <a:srgbClr val="FFFFFF"/>
              </a:buClr>
              <a:buFont typeface="Arial" panose="020B0604020202020204" pitchFamily="34" charset="0"/>
              <a:buNone/>
              <a:defRPr sz="1400" b="1">
                <a:solidFill>
                  <a:schemeClr val="accent1"/>
                </a:solidFill>
                <a:latin typeface="Arial"/>
              </a:defRPr>
            </a:lvl1pPr>
            <a:lvl2pPr marL="270000" indent="-270000" defTabSz="986912">
              <a:lnSpc>
                <a:spcPct val="90000"/>
              </a:lnSpc>
              <a:spcBef>
                <a:spcPts val="600"/>
              </a:spcBef>
              <a:spcAft>
                <a:spcPts val="1200"/>
              </a:spcAft>
              <a:buClr>
                <a:schemeClr val="accent1"/>
              </a:buClr>
              <a:buFont typeface="Arial" panose="020B0604020202020204" pitchFamily="34" charset="0"/>
              <a:buChar char="•"/>
              <a:defRPr sz="1400"/>
            </a:lvl2pPr>
            <a:lvl3pPr marL="540000" indent="-270000" defTabSz="986912">
              <a:lnSpc>
                <a:spcPct val="90000"/>
              </a:lnSpc>
              <a:spcBef>
                <a:spcPts val="600"/>
              </a:spcBef>
              <a:spcAft>
                <a:spcPts val="1200"/>
              </a:spcAft>
              <a:buClr>
                <a:schemeClr val="accent1"/>
              </a:buClr>
              <a:buFont typeface="Arial" panose="020B0604020202020204" pitchFamily="34" charset="0"/>
              <a:buChar char="–"/>
              <a:defRPr sz="1400"/>
            </a:lvl3pPr>
            <a:lvl4pPr marL="809625" indent="-266700" defTabSz="986912">
              <a:lnSpc>
                <a:spcPct val="90000"/>
              </a:lnSpc>
              <a:spcBef>
                <a:spcPts val="600"/>
              </a:spcBef>
              <a:spcAft>
                <a:spcPts val="1200"/>
              </a:spcAft>
              <a:buClr>
                <a:schemeClr val="accent1"/>
              </a:buClr>
              <a:buFont typeface="Wingdings" panose="05000000000000000000" pitchFamily="2" charset="2"/>
              <a:buChar char="§"/>
              <a:tabLst>
                <a:tab pos="872115" algn="l"/>
              </a:tabLst>
              <a:defRPr sz="1400"/>
            </a:lvl4pPr>
            <a:lvl5pPr marL="1076325" indent="-266700" defTabSz="986912">
              <a:lnSpc>
                <a:spcPct val="90000"/>
              </a:lnSpc>
              <a:spcBef>
                <a:spcPts val="600"/>
              </a:spcBef>
              <a:spcAft>
                <a:spcPts val="1200"/>
              </a:spcAft>
              <a:buClr>
                <a:schemeClr val="accent1"/>
              </a:buClr>
              <a:buFont typeface="Arial" panose="020B0604020202020204" pitchFamily="34" charset="0"/>
              <a:buChar char="–"/>
              <a:defRPr sz="1400"/>
            </a:lvl5pPr>
            <a:lvl6pPr marL="2714008" indent="-246728" defTabSz="986912">
              <a:lnSpc>
                <a:spcPct val="90000"/>
              </a:lnSpc>
              <a:spcBef>
                <a:spcPts val="540"/>
              </a:spcBef>
              <a:buFont typeface="Arial" panose="020B0604020202020204" pitchFamily="34" charset="0"/>
              <a:buChar char="•"/>
              <a:defRPr sz="1943"/>
            </a:lvl6pPr>
            <a:lvl7pPr marL="3207464" indent="-246728" defTabSz="986912">
              <a:lnSpc>
                <a:spcPct val="90000"/>
              </a:lnSpc>
              <a:spcBef>
                <a:spcPts val="540"/>
              </a:spcBef>
              <a:buFont typeface="Arial" panose="020B0604020202020204" pitchFamily="34" charset="0"/>
              <a:buChar char="•"/>
              <a:defRPr sz="1943"/>
            </a:lvl7pPr>
            <a:lvl8pPr marL="3700920" indent="-246728" defTabSz="986912">
              <a:lnSpc>
                <a:spcPct val="90000"/>
              </a:lnSpc>
              <a:spcBef>
                <a:spcPts val="540"/>
              </a:spcBef>
              <a:buFont typeface="Arial" panose="020B0604020202020204" pitchFamily="34" charset="0"/>
              <a:buChar char="•"/>
              <a:defRPr sz="1943"/>
            </a:lvl8pPr>
            <a:lvl9pPr marL="4194376" indent="-246728" defTabSz="986912">
              <a:lnSpc>
                <a:spcPct val="90000"/>
              </a:lnSpc>
              <a:spcBef>
                <a:spcPts val="540"/>
              </a:spcBef>
              <a:buFont typeface="Arial" panose="020B0604020202020204" pitchFamily="34" charset="0"/>
              <a:buChar char="•"/>
              <a:defRPr sz="1943"/>
            </a:lvl9pPr>
          </a:lstStyle>
          <a:p>
            <a:pPr>
              <a:spcAft>
                <a:spcPts val="0"/>
              </a:spcAft>
            </a:pPr>
            <a:r>
              <a:rPr lang="en-US" b="0" dirty="0">
                <a:solidFill>
                  <a:schemeClr val="tx1"/>
                </a:solidFill>
              </a:rPr>
              <a:t>Water Resources Engineer</a:t>
            </a:r>
          </a:p>
          <a:p>
            <a:pPr>
              <a:spcAft>
                <a:spcPts val="0"/>
              </a:spcAft>
            </a:pPr>
            <a:r>
              <a:rPr lang="en-US" dirty="0">
                <a:solidFill>
                  <a:schemeClr val="tx1"/>
                </a:solidFill>
              </a:rPr>
              <a:t>Arcadis</a:t>
            </a:r>
          </a:p>
          <a:p>
            <a:pPr>
              <a:spcAft>
                <a:spcPts val="0"/>
              </a:spcAft>
            </a:pPr>
            <a:endParaRPr lang="en-US" dirty="0">
              <a:solidFill>
                <a:schemeClr val="tx1"/>
              </a:solidFill>
            </a:endParaRPr>
          </a:p>
        </p:txBody>
      </p:sp>
    </p:spTree>
    <p:extLst>
      <p:ext uri="{BB962C8B-B14F-4D97-AF65-F5344CB8AC3E}">
        <p14:creationId xmlns:p14="http://schemas.microsoft.com/office/powerpoint/2010/main" val="1639037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4F796-615E-95A6-B971-68104485A0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7386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E3F879-AD93-35ED-0219-C8B2492CC6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462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8BA66-C98E-BE85-1632-E322D3A61A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717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B797E-BBD5-21FC-4FF9-443508C635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4951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59E8F1-9BDF-500E-A96A-84D227678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4612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6C68E-7645-1A68-8135-8098668CB6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40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46B82-5BF6-DBAC-D5E2-CC7970FADA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775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90D2C-C023-976E-7253-D5DE20881E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2089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30DE0-DF77-534F-732D-B55858913D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8178" y="3283974"/>
            <a:ext cx="6353822" cy="3574025"/>
          </a:xfrm>
          <a:prstGeom prst="rect">
            <a:avLst/>
          </a:prstGeom>
        </p:spPr>
      </p:pic>
      <p:pic>
        <p:nvPicPr>
          <p:cNvPr id="5" name="Picture 4">
            <a:extLst>
              <a:ext uri="{FF2B5EF4-FFF2-40B4-BE49-F238E27FC236}">
                <a16:creationId xmlns:a16="http://schemas.microsoft.com/office/drawing/2014/main" id="{0C371EC9-EAF9-6E6D-26A3-4CC879BE7B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29000"/>
            <a:ext cx="6096000" cy="3429000"/>
          </a:xfrm>
          <a:prstGeom prst="rect">
            <a:avLst/>
          </a:prstGeom>
        </p:spPr>
      </p:pic>
      <p:pic>
        <p:nvPicPr>
          <p:cNvPr id="7" name="Picture 6">
            <a:extLst>
              <a:ext uri="{FF2B5EF4-FFF2-40B4-BE49-F238E27FC236}">
                <a16:creationId xmlns:a16="http://schemas.microsoft.com/office/drawing/2014/main" id="{F466A812-3666-6972-E4F7-80D60612F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3429000"/>
            <a:ext cx="6096000" cy="3429000"/>
          </a:xfrm>
          <a:prstGeom prst="rect">
            <a:avLst/>
          </a:prstGeom>
        </p:spPr>
      </p:pic>
      <p:pic>
        <p:nvPicPr>
          <p:cNvPr id="9" name="Picture 8">
            <a:extLst>
              <a:ext uri="{FF2B5EF4-FFF2-40B4-BE49-F238E27FC236}">
                <a16:creationId xmlns:a16="http://schemas.microsoft.com/office/drawing/2014/main" id="{938A2C72-E359-0042-2318-45C4028A61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
            <a:ext cx="6096000" cy="3429000"/>
          </a:xfrm>
          <a:prstGeom prst="rect">
            <a:avLst/>
          </a:prstGeom>
        </p:spPr>
      </p:pic>
      <p:pic>
        <p:nvPicPr>
          <p:cNvPr id="11" name="Picture 10">
            <a:extLst>
              <a:ext uri="{FF2B5EF4-FFF2-40B4-BE49-F238E27FC236}">
                <a16:creationId xmlns:a16="http://schemas.microsoft.com/office/drawing/2014/main" id="{0AEC3EA4-D749-0933-4E64-FE4354EC73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2" y="0"/>
            <a:ext cx="6095998" cy="3428999"/>
          </a:xfrm>
          <a:prstGeom prst="rect">
            <a:avLst/>
          </a:prstGeom>
        </p:spPr>
      </p:pic>
    </p:spTree>
    <p:extLst>
      <p:ext uri="{BB962C8B-B14F-4D97-AF65-F5344CB8AC3E}">
        <p14:creationId xmlns:p14="http://schemas.microsoft.com/office/powerpoint/2010/main" val="1662266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A5675-FA91-74AE-0854-91C70B7BB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05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04BB43-1CD6-45B4-BA14-A8C4B24BDF54}"/>
              </a:ext>
            </a:extLst>
          </p:cNvPr>
          <p:cNvSpPr>
            <a:spLocks noGrp="1"/>
          </p:cNvSpPr>
          <p:nvPr>
            <p:ph type="ctrTitle" idx="4294967295"/>
          </p:nvPr>
        </p:nvSpPr>
        <p:spPr>
          <a:xfrm>
            <a:off x="1679575" y="2678113"/>
            <a:ext cx="8832850" cy="1268412"/>
          </a:xfrm>
        </p:spPr>
        <p:txBody>
          <a:bodyPr>
            <a:noAutofit/>
          </a:bodyPr>
          <a:lstStyle/>
          <a:p>
            <a:pPr algn="ctr"/>
            <a:r>
              <a:rPr lang="en-US" sz="4000" b="1" cap="all" dirty="0">
                <a:solidFill>
                  <a:schemeClr val="bg1"/>
                </a:solidFill>
                <a:latin typeface="Arial"/>
                <a:cs typeface="Arial"/>
              </a:rPr>
              <a:t>RESILIENT NJ</a:t>
            </a:r>
            <a:br>
              <a:rPr lang="en-US" sz="4000" b="1" cap="all" dirty="0">
                <a:solidFill>
                  <a:schemeClr val="bg1"/>
                </a:solidFill>
                <a:latin typeface="Arial"/>
                <a:cs typeface="Arial"/>
              </a:rPr>
            </a:br>
            <a:r>
              <a:rPr lang="en-US" sz="4000" b="1" cap="all" dirty="0">
                <a:solidFill>
                  <a:schemeClr val="bg1"/>
                </a:solidFill>
                <a:latin typeface="Arial"/>
                <a:cs typeface="Arial"/>
              </a:rPr>
              <a:t>PROGRAM OVERVIEW</a:t>
            </a:r>
          </a:p>
        </p:txBody>
      </p:sp>
      <p:pic>
        <p:nvPicPr>
          <p:cNvPr id="2" name="Picture 1">
            <a:extLst>
              <a:ext uri="{FF2B5EF4-FFF2-40B4-BE49-F238E27FC236}">
                <a16:creationId xmlns:a16="http://schemas.microsoft.com/office/drawing/2014/main" id="{79C35FF3-06F6-EFE1-28E1-9DCDDE9B110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2875" y="5526537"/>
            <a:ext cx="11661777" cy="1331463"/>
          </a:xfrm>
          <a:prstGeom prst="rect">
            <a:avLst/>
          </a:prstGeom>
        </p:spPr>
      </p:pic>
    </p:spTree>
    <p:extLst>
      <p:ext uri="{BB962C8B-B14F-4D97-AF65-F5344CB8AC3E}">
        <p14:creationId xmlns:p14="http://schemas.microsoft.com/office/powerpoint/2010/main" val="231334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9ABAA-836A-CF12-DB40-BC7F7E685E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657A5F-1D99-C1CC-7365-97BC90879A2D}"/>
              </a:ext>
            </a:extLst>
          </p:cNvPr>
          <p:cNvSpPr>
            <a:spLocks noGrp="1"/>
          </p:cNvSpPr>
          <p:nvPr>
            <p:ph type="ctrTitle" idx="4294967295"/>
          </p:nvPr>
        </p:nvSpPr>
        <p:spPr>
          <a:xfrm>
            <a:off x="1679575" y="2678113"/>
            <a:ext cx="8832850" cy="1268412"/>
          </a:xfrm>
        </p:spPr>
        <p:txBody>
          <a:bodyPr>
            <a:noAutofit/>
          </a:bodyPr>
          <a:lstStyle/>
          <a:p>
            <a:pPr algn="ctr"/>
            <a:r>
              <a:rPr lang="en-US" sz="4000" b="1" cap="all">
                <a:solidFill>
                  <a:schemeClr val="bg1"/>
                </a:solidFill>
                <a:latin typeface="Arial"/>
                <a:cs typeface="Arial"/>
              </a:rPr>
              <a:t>SAYREVILLE’S</a:t>
            </a:r>
            <a:br>
              <a:rPr lang="en-US" sz="4000" b="1" cap="all">
                <a:solidFill>
                  <a:schemeClr val="bg1"/>
                </a:solidFill>
                <a:latin typeface="Arial"/>
                <a:cs typeface="Arial"/>
              </a:rPr>
            </a:br>
            <a:r>
              <a:rPr lang="en-US" sz="3200" b="1" cap="all">
                <a:solidFill>
                  <a:schemeClr val="bg1"/>
                </a:solidFill>
                <a:latin typeface="Arial"/>
                <a:cs typeface="Arial"/>
              </a:rPr>
              <a:t>SOUTH RIVER ECOSYSTEM RESTORATION</a:t>
            </a:r>
            <a:br>
              <a:rPr lang="en-US" sz="3200" b="1" cap="all">
                <a:solidFill>
                  <a:schemeClr val="bg1"/>
                </a:solidFill>
                <a:latin typeface="Arial"/>
                <a:cs typeface="Arial"/>
              </a:rPr>
            </a:br>
            <a:r>
              <a:rPr lang="en-US" sz="3200" b="1" cap="all">
                <a:solidFill>
                  <a:schemeClr val="bg1"/>
                </a:solidFill>
                <a:latin typeface="Arial"/>
                <a:cs typeface="Arial"/>
              </a:rPr>
              <a:t>AND FLOOD RESILIENCY ENHANCEMENT PROJECT</a:t>
            </a:r>
            <a:endParaRPr lang="en-US" sz="4000" b="1" cap="all">
              <a:solidFill>
                <a:schemeClr val="bg1"/>
              </a:solidFill>
              <a:latin typeface="Arial"/>
              <a:cs typeface="Arial"/>
            </a:endParaRPr>
          </a:p>
        </p:txBody>
      </p:sp>
      <p:pic>
        <p:nvPicPr>
          <p:cNvPr id="2" name="Picture 1">
            <a:extLst>
              <a:ext uri="{FF2B5EF4-FFF2-40B4-BE49-F238E27FC236}">
                <a16:creationId xmlns:a16="http://schemas.microsoft.com/office/drawing/2014/main" id="{0B7B1D94-9F58-B93A-99A1-617BBF6DB4B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2875" y="5526537"/>
            <a:ext cx="11661777" cy="1331463"/>
          </a:xfrm>
          <a:prstGeom prst="rect">
            <a:avLst/>
          </a:prstGeom>
        </p:spPr>
      </p:pic>
    </p:spTree>
    <p:extLst>
      <p:ext uri="{BB962C8B-B14F-4D97-AF65-F5344CB8AC3E}">
        <p14:creationId xmlns:p14="http://schemas.microsoft.com/office/powerpoint/2010/main" val="3932041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7D3702A-326C-5220-A3C1-BE4189E81300}"/>
              </a:ext>
            </a:extLst>
          </p:cNvPr>
          <p:cNvPicPr>
            <a:picLocks noGrp="1" noChangeAspect="1" noChangeArrowheads="1"/>
          </p:cNvPicPr>
          <p:nvPr>
            <p:ph sz="quarter" idx="16"/>
          </p:nvPr>
        </p:nvPicPr>
        <p:blipFill>
          <a:blip r:embed="rId3" cstate="email">
            <a:extLst>
              <a:ext uri="{28A0092B-C50C-407E-A947-70E740481C1C}">
                <a14:useLocalDpi xmlns:a14="http://schemas.microsoft.com/office/drawing/2010/main"/>
              </a:ext>
            </a:extLst>
          </a:blip>
          <a:srcRect/>
          <a:stretch>
            <a:fillRect/>
          </a:stretch>
        </p:blipFill>
        <p:spPr bwMode="auto">
          <a:xfrm>
            <a:off x="4227513" y="0"/>
            <a:ext cx="7964487" cy="6857999"/>
          </a:xfrm>
          <a:prstGeom prst="rect">
            <a:avLst/>
          </a:prstGeom>
          <a:solidFill>
            <a:srgbClr val="FFFFFF"/>
          </a:solidFill>
        </p:spPr>
      </p:pic>
      <p:sp>
        <p:nvSpPr>
          <p:cNvPr id="14" name="Title 2">
            <a:extLst>
              <a:ext uri="{FF2B5EF4-FFF2-40B4-BE49-F238E27FC236}">
                <a16:creationId xmlns:a16="http://schemas.microsoft.com/office/drawing/2014/main" id="{98F57AA3-297E-829C-9061-A5199E2BC0A3}"/>
              </a:ext>
            </a:extLst>
          </p:cNvPr>
          <p:cNvSpPr>
            <a:spLocks noGrp="1"/>
          </p:cNvSpPr>
          <p:nvPr>
            <p:ph type="title"/>
          </p:nvPr>
        </p:nvSpPr>
        <p:spPr/>
        <p:txBody>
          <a:bodyPr/>
          <a:lstStyle/>
          <a:p>
            <a:r>
              <a:rPr lang="en-US" sz="2800"/>
              <a:t>PROJECT OVERVIEW</a:t>
            </a:r>
          </a:p>
        </p:txBody>
      </p:sp>
      <p:sp>
        <p:nvSpPr>
          <p:cNvPr id="16" name="Subtitle 3">
            <a:extLst>
              <a:ext uri="{FF2B5EF4-FFF2-40B4-BE49-F238E27FC236}">
                <a16:creationId xmlns:a16="http://schemas.microsoft.com/office/drawing/2014/main" id="{BF1470B7-736C-272F-AA3E-5DF320591FA8}"/>
              </a:ext>
            </a:extLst>
          </p:cNvPr>
          <p:cNvSpPr>
            <a:spLocks noGrp="1"/>
          </p:cNvSpPr>
          <p:nvPr>
            <p:ph type="subTitle" idx="1"/>
          </p:nvPr>
        </p:nvSpPr>
        <p:spPr/>
        <p:txBody>
          <a:bodyPr/>
          <a:lstStyle/>
          <a:p>
            <a:r>
              <a:rPr lang="en-US"/>
              <a:t>Project goals include:</a:t>
            </a:r>
          </a:p>
        </p:txBody>
      </p:sp>
      <p:sp>
        <p:nvSpPr>
          <p:cNvPr id="18" name="Content Placeholder 4">
            <a:extLst>
              <a:ext uri="{FF2B5EF4-FFF2-40B4-BE49-F238E27FC236}">
                <a16:creationId xmlns:a16="http://schemas.microsoft.com/office/drawing/2014/main" id="{DE0287A1-B080-AF19-5D32-F9ECCBC31D63}"/>
              </a:ext>
            </a:extLst>
          </p:cNvPr>
          <p:cNvSpPr>
            <a:spLocks noGrp="1"/>
          </p:cNvSpPr>
          <p:nvPr>
            <p:ph sz="quarter" idx="17"/>
          </p:nvPr>
        </p:nvSpPr>
        <p:spPr/>
        <p:txBody>
          <a:bodyPr/>
          <a:lstStyle/>
          <a:p>
            <a:pPr marL="285750" indent="-285750">
              <a:buFont typeface="Arial" panose="020B0604020202020204" pitchFamily="34" charset="0"/>
              <a:buChar char="•"/>
            </a:pPr>
            <a:r>
              <a:rPr lang="en-US" dirty="0"/>
              <a:t>Restore natural function of floodplain</a:t>
            </a:r>
          </a:p>
          <a:p>
            <a:pPr marL="285750" indent="-285750">
              <a:buFont typeface="Arial" panose="020B0604020202020204" pitchFamily="34" charset="0"/>
              <a:buChar char="•"/>
            </a:pPr>
            <a:r>
              <a:rPr lang="en-US" dirty="0"/>
              <a:t>Enhance flood resiliency</a:t>
            </a:r>
          </a:p>
          <a:p>
            <a:pPr marL="285750" indent="-285750">
              <a:buFont typeface="Arial" panose="020B0604020202020204" pitchFamily="34" charset="0"/>
              <a:buChar char="•"/>
            </a:pPr>
            <a:r>
              <a:rPr lang="en-US" dirty="0"/>
              <a:t>Improve habitats for wildlife and native species</a:t>
            </a:r>
          </a:p>
          <a:p>
            <a:pPr marL="285750" indent="-285750">
              <a:buFont typeface="Arial" panose="020B0604020202020204" pitchFamily="34" charset="0"/>
              <a:buChar char="•"/>
            </a:pPr>
            <a:r>
              <a:rPr lang="en-US" dirty="0"/>
              <a:t>Integrate passive recreation and community engagement activities</a:t>
            </a:r>
          </a:p>
        </p:txBody>
      </p:sp>
      <p:pic>
        <p:nvPicPr>
          <p:cNvPr id="10" name="Picture 4">
            <a:extLst>
              <a:ext uri="{FF2B5EF4-FFF2-40B4-BE49-F238E27FC236}">
                <a16:creationId xmlns:a16="http://schemas.microsoft.com/office/drawing/2014/main" id="{7AAF26E0-D6BB-1B1F-AFBD-8763C45001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69544" y="5979968"/>
            <a:ext cx="1757398" cy="8457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99E389E-348D-D530-BBE1-0A329AF1FD9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13391" y="4715986"/>
            <a:ext cx="1406900" cy="1335536"/>
          </a:xfrm>
          <a:prstGeom prst="rect">
            <a:avLst/>
          </a:prstGeom>
          <a:noFill/>
          <a:extLst>
            <a:ext uri="{909E8E84-426E-40DD-AFC4-6F175D3DCCD1}">
              <a14:hiddenFill xmlns:a14="http://schemas.microsoft.com/office/drawing/2010/main">
                <a:solidFill>
                  <a:srgbClr val="FFFFFF"/>
                </a:solidFill>
              </a14:hiddenFill>
            </a:ext>
          </a:extLst>
        </p:spPr>
      </p:pic>
      <p:pic>
        <p:nvPicPr>
          <p:cNvPr id="12" name="4C2289EC-B469-4CA7-91F2-3767D343F570">
            <a:extLst>
              <a:ext uri="{FF2B5EF4-FFF2-40B4-BE49-F238E27FC236}">
                <a16:creationId xmlns:a16="http://schemas.microsoft.com/office/drawing/2014/main" id="{F830DA5D-2FC5-B476-A029-0DD8A7D8FC5C}"/>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99209" y="4762652"/>
            <a:ext cx="1253453" cy="124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Rutgers, The State University of New Jersey – MICEFA">
            <a:extLst>
              <a:ext uri="{FF2B5EF4-FFF2-40B4-BE49-F238E27FC236}">
                <a16:creationId xmlns:a16="http://schemas.microsoft.com/office/drawing/2014/main" id="{1EFEAF79-191E-021D-C9FA-59899830989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4929" y="6117265"/>
            <a:ext cx="2108876" cy="5711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JDEP | Water Resource Management (WRM) | Home">
            <a:extLst>
              <a:ext uri="{FF2B5EF4-FFF2-40B4-BE49-F238E27FC236}">
                <a16:creationId xmlns:a16="http://schemas.microsoft.com/office/drawing/2014/main" id="{D7ABB649-C23F-FB9E-479B-9DCC3F166DF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81020" y="4821635"/>
            <a:ext cx="1075834" cy="112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48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DF550-087A-CE16-FE7C-523FFCD3CF00}"/>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C9E00569-7092-D45A-53C4-C704F0BD6185}"/>
              </a:ext>
            </a:extLst>
          </p:cNvPr>
          <p:cNvSpPr>
            <a:spLocks noGrp="1"/>
          </p:cNvSpPr>
          <p:nvPr>
            <p:ph type="title"/>
          </p:nvPr>
        </p:nvSpPr>
        <p:spPr/>
        <p:txBody>
          <a:bodyPr/>
          <a:lstStyle/>
          <a:p>
            <a:r>
              <a:rPr lang="en-US" sz="3200"/>
              <a:t>BLUE ACRES BUYOUTS</a:t>
            </a:r>
          </a:p>
        </p:txBody>
      </p:sp>
      <p:pic>
        <p:nvPicPr>
          <p:cNvPr id="4" name="Picture 3">
            <a:extLst>
              <a:ext uri="{FF2B5EF4-FFF2-40B4-BE49-F238E27FC236}">
                <a16:creationId xmlns:a16="http://schemas.microsoft.com/office/drawing/2014/main" id="{EDD63F09-995C-9805-B8CC-AED14558D9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4500" y="102362"/>
            <a:ext cx="2594336" cy="332663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ABC64EA-F341-AEDB-122F-3E4A6A0BD38C}"/>
              </a:ext>
            </a:extLst>
          </p:cNvPr>
          <p:cNvSpPr txBox="1"/>
          <p:nvPr/>
        </p:nvSpPr>
        <p:spPr>
          <a:xfrm>
            <a:off x="795477" y="1321560"/>
            <a:ext cx="4362974" cy="1631216"/>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stStyle>
          <a:p>
            <a:pPr marL="0" indent="0">
              <a:buNone/>
            </a:pPr>
            <a:r>
              <a:rPr lang="en-US" sz="2000" b="1" dirty="0">
                <a:solidFill>
                  <a:schemeClr val="tx1"/>
                </a:solidFill>
              </a:rPr>
              <a:t>Blue Acres Program</a:t>
            </a:r>
          </a:p>
          <a:p>
            <a:r>
              <a:rPr lang="en-US" sz="2000" dirty="0">
                <a:solidFill>
                  <a:schemeClr val="tx1"/>
                </a:solidFill>
              </a:rPr>
              <a:t>Sayreville was first partnering municipality</a:t>
            </a:r>
          </a:p>
          <a:p>
            <a:r>
              <a:rPr lang="en-US" sz="2000" dirty="0">
                <a:solidFill>
                  <a:schemeClr val="tx1"/>
                </a:solidFill>
              </a:rPr>
              <a:t>Leadership prioritized goals of Blue Acres Program</a:t>
            </a:r>
          </a:p>
        </p:txBody>
      </p:sp>
      <p:sp>
        <p:nvSpPr>
          <p:cNvPr id="8" name="TextBox 7">
            <a:extLst>
              <a:ext uri="{FF2B5EF4-FFF2-40B4-BE49-F238E27FC236}">
                <a16:creationId xmlns:a16="http://schemas.microsoft.com/office/drawing/2014/main" id="{7F6AE5B7-9733-B494-A9E4-6DCE1402E056}"/>
              </a:ext>
            </a:extLst>
          </p:cNvPr>
          <p:cNvSpPr txBox="1"/>
          <p:nvPr/>
        </p:nvSpPr>
        <p:spPr>
          <a:xfrm>
            <a:off x="795477" y="3266046"/>
            <a:ext cx="5052794" cy="1631216"/>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stStyle>
          <a:p>
            <a:pPr marL="0" indent="0">
              <a:buNone/>
            </a:pPr>
            <a:r>
              <a:rPr lang="en-US" sz="2000" b="1">
                <a:solidFill>
                  <a:schemeClr val="tx1"/>
                </a:solidFill>
              </a:rPr>
              <a:t>Sayreville Blue Acres Restoration Plan</a:t>
            </a:r>
          </a:p>
          <a:p>
            <a:r>
              <a:rPr lang="en-US" sz="2000">
                <a:solidFill>
                  <a:schemeClr val="tx1"/>
                </a:solidFill>
              </a:rPr>
              <a:t>Partnership between Rutgers Cooperative Extension and Sayreville</a:t>
            </a:r>
          </a:p>
          <a:p>
            <a:r>
              <a:rPr lang="en-US" sz="2000">
                <a:solidFill>
                  <a:schemeClr val="tx1"/>
                </a:solidFill>
              </a:rPr>
              <a:t>Restoration Plan completed in 2016</a:t>
            </a:r>
          </a:p>
          <a:p>
            <a:r>
              <a:rPr lang="en-US" sz="2000">
                <a:solidFill>
                  <a:schemeClr val="tx1"/>
                </a:solidFill>
              </a:rPr>
              <a:t>Implementation Plan completed in 2023</a:t>
            </a:r>
          </a:p>
        </p:txBody>
      </p:sp>
      <p:pic>
        <p:nvPicPr>
          <p:cNvPr id="10" name="Picture 9">
            <a:extLst>
              <a:ext uri="{FF2B5EF4-FFF2-40B4-BE49-F238E27FC236}">
                <a16:creationId xmlns:a16="http://schemas.microsoft.com/office/drawing/2014/main" id="{E2036C7C-F128-58F0-3B33-EC7199EF9B4D}"/>
              </a:ext>
            </a:extLst>
          </p:cNvPr>
          <p:cNvPicPr>
            <a:picLocks noChangeAspect="1"/>
          </p:cNvPicPr>
          <p:nvPr/>
        </p:nvPicPr>
        <p:blipFill>
          <a:blip r:embed="rId4" cstate="email">
            <a:extLst>
              <a:ext uri="{28A0092B-C50C-407E-A947-70E740481C1C}">
                <a14:useLocalDpi xmlns:a14="http://schemas.microsoft.com/office/drawing/2010/main"/>
              </a:ext>
            </a:extLst>
          </a:blip>
          <a:srcRect t="1847"/>
          <a:stretch>
            <a:fillRect/>
          </a:stretch>
        </p:blipFill>
        <p:spPr>
          <a:xfrm>
            <a:off x="6891447" y="0"/>
            <a:ext cx="5300553" cy="6858000"/>
          </a:xfrm>
          <a:prstGeom prst="rect">
            <a:avLst/>
          </a:prstGeom>
        </p:spPr>
      </p:pic>
    </p:spTree>
    <p:extLst>
      <p:ext uri="{BB962C8B-B14F-4D97-AF65-F5344CB8AC3E}">
        <p14:creationId xmlns:p14="http://schemas.microsoft.com/office/powerpoint/2010/main" val="1488456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ED290-D13A-236A-309C-C12322A48ED7}"/>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AAABF861-3383-A17E-E4D3-4E947320A29B}"/>
              </a:ext>
            </a:extLst>
          </p:cNvPr>
          <p:cNvSpPr>
            <a:spLocks noGrp="1"/>
          </p:cNvSpPr>
          <p:nvPr>
            <p:ph type="title"/>
          </p:nvPr>
        </p:nvSpPr>
        <p:spPr/>
        <p:txBody>
          <a:bodyPr/>
          <a:lstStyle/>
          <a:p>
            <a:r>
              <a:rPr lang="en-US" sz="3200"/>
              <a:t>60% DESIGN</a:t>
            </a:r>
          </a:p>
        </p:txBody>
      </p:sp>
      <p:pic>
        <p:nvPicPr>
          <p:cNvPr id="2" name="Picture 1">
            <a:extLst>
              <a:ext uri="{FF2B5EF4-FFF2-40B4-BE49-F238E27FC236}">
                <a16:creationId xmlns:a16="http://schemas.microsoft.com/office/drawing/2014/main" id="{3344035D-1C73-27E5-9607-A0DDA9D72F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29873" y="0"/>
            <a:ext cx="8463091" cy="6858000"/>
          </a:xfrm>
          <a:prstGeom prst="rect">
            <a:avLst/>
          </a:prstGeom>
        </p:spPr>
      </p:pic>
      <p:sp>
        <p:nvSpPr>
          <p:cNvPr id="3" name="Freeform: Shape 2">
            <a:extLst>
              <a:ext uri="{FF2B5EF4-FFF2-40B4-BE49-F238E27FC236}">
                <a16:creationId xmlns:a16="http://schemas.microsoft.com/office/drawing/2014/main" id="{2FE01401-FF92-FB8B-CB1C-C12410DA377E}"/>
              </a:ext>
            </a:extLst>
          </p:cNvPr>
          <p:cNvSpPr/>
          <p:nvPr/>
        </p:nvSpPr>
        <p:spPr>
          <a:xfrm>
            <a:off x="6227180" y="1006997"/>
            <a:ext cx="2419109" cy="4027990"/>
          </a:xfrm>
          <a:custGeom>
            <a:avLst/>
            <a:gdLst>
              <a:gd name="csX0" fmla="*/ 1840374 w 2419109"/>
              <a:gd name="csY0" fmla="*/ 0 h 4027990"/>
              <a:gd name="csX1" fmla="*/ 2187615 w 2419109"/>
              <a:gd name="csY1" fmla="*/ 243069 h 4027990"/>
              <a:gd name="csX2" fmla="*/ 2407534 w 2419109"/>
              <a:gd name="csY2" fmla="*/ 243069 h 4027990"/>
              <a:gd name="csX3" fmla="*/ 2419109 w 2419109"/>
              <a:gd name="csY3" fmla="*/ 416689 h 4027990"/>
              <a:gd name="csX4" fmla="*/ 2037144 w 2419109"/>
              <a:gd name="csY4" fmla="*/ 439838 h 4027990"/>
              <a:gd name="csX5" fmla="*/ 2176040 w 2419109"/>
              <a:gd name="csY5" fmla="*/ 1203768 h 4027990"/>
              <a:gd name="csX6" fmla="*/ 1620455 w 2419109"/>
              <a:gd name="csY6" fmla="*/ 1886674 h 4027990"/>
              <a:gd name="csX7" fmla="*/ 1794076 w 2419109"/>
              <a:gd name="csY7" fmla="*/ 3923818 h 4027990"/>
              <a:gd name="csX8" fmla="*/ 1296364 w 2419109"/>
              <a:gd name="csY8" fmla="*/ 4027990 h 4027990"/>
              <a:gd name="csX9" fmla="*/ 1226916 w 2419109"/>
              <a:gd name="csY9" fmla="*/ 3854370 h 4027990"/>
              <a:gd name="csX10" fmla="*/ 1134319 w 2419109"/>
              <a:gd name="csY10" fmla="*/ 3761773 h 4027990"/>
              <a:gd name="csX11" fmla="*/ 1064871 w 2419109"/>
              <a:gd name="csY11" fmla="*/ 3692325 h 4027990"/>
              <a:gd name="csX12" fmla="*/ 960698 w 2419109"/>
              <a:gd name="csY12" fmla="*/ 3646026 h 4027990"/>
              <a:gd name="csX13" fmla="*/ 821802 w 2419109"/>
              <a:gd name="csY13" fmla="*/ 3611302 h 4027990"/>
              <a:gd name="csX14" fmla="*/ 613458 w 2419109"/>
              <a:gd name="csY14" fmla="*/ 3657600 h 4027990"/>
              <a:gd name="csX15" fmla="*/ 474562 w 2419109"/>
              <a:gd name="csY15" fmla="*/ 3715474 h 4027990"/>
              <a:gd name="csX16" fmla="*/ 300942 w 2419109"/>
              <a:gd name="csY16" fmla="*/ 3831221 h 4027990"/>
              <a:gd name="csX17" fmla="*/ 208344 w 2419109"/>
              <a:gd name="csY17" fmla="*/ 3831221 h 4027990"/>
              <a:gd name="csX18" fmla="*/ 104172 w 2419109"/>
              <a:gd name="csY18" fmla="*/ 3819646 h 4027990"/>
              <a:gd name="csX19" fmla="*/ 34724 w 2419109"/>
              <a:gd name="csY19" fmla="*/ 3773347 h 4027990"/>
              <a:gd name="csX20" fmla="*/ 34724 w 2419109"/>
              <a:gd name="csY20" fmla="*/ 3669175 h 4027990"/>
              <a:gd name="csX21" fmla="*/ 0 w 2419109"/>
              <a:gd name="csY21" fmla="*/ 3541854 h 4027990"/>
              <a:gd name="csX22" fmla="*/ 289367 w 2419109"/>
              <a:gd name="csY22" fmla="*/ 2673752 h 4027990"/>
              <a:gd name="csX23" fmla="*/ 1122744 w 2419109"/>
              <a:gd name="csY23" fmla="*/ 1215342 h 4027990"/>
              <a:gd name="csX24" fmla="*/ 1840374 w 2419109"/>
              <a:gd name="csY24" fmla="*/ 0 h 4027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419109" h="4027990">
                <a:moveTo>
                  <a:pt x="1840374" y="0"/>
                </a:moveTo>
                <a:lnTo>
                  <a:pt x="2187615" y="243069"/>
                </a:lnTo>
                <a:lnTo>
                  <a:pt x="2407534" y="243069"/>
                </a:lnTo>
                <a:lnTo>
                  <a:pt x="2419109" y="416689"/>
                </a:lnTo>
                <a:lnTo>
                  <a:pt x="2037144" y="439838"/>
                </a:lnTo>
                <a:lnTo>
                  <a:pt x="2176040" y="1203768"/>
                </a:lnTo>
                <a:lnTo>
                  <a:pt x="1620455" y="1886674"/>
                </a:lnTo>
                <a:lnTo>
                  <a:pt x="1794076" y="3923818"/>
                </a:lnTo>
                <a:lnTo>
                  <a:pt x="1296364" y="4027990"/>
                </a:lnTo>
                <a:lnTo>
                  <a:pt x="1226916" y="3854370"/>
                </a:lnTo>
                <a:lnTo>
                  <a:pt x="1134319" y="3761773"/>
                </a:lnTo>
                <a:lnTo>
                  <a:pt x="1064871" y="3692325"/>
                </a:lnTo>
                <a:lnTo>
                  <a:pt x="960698" y="3646026"/>
                </a:lnTo>
                <a:lnTo>
                  <a:pt x="821802" y="3611302"/>
                </a:lnTo>
                <a:lnTo>
                  <a:pt x="613458" y="3657600"/>
                </a:lnTo>
                <a:lnTo>
                  <a:pt x="474562" y="3715474"/>
                </a:lnTo>
                <a:lnTo>
                  <a:pt x="300942" y="3831221"/>
                </a:lnTo>
                <a:lnTo>
                  <a:pt x="208344" y="3831221"/>
                </a:lnTo>
                <a:lnTo>
                  <a:pt x="104172" y="3819646"/>
                </a:lnTo>
                <a:lnTo>
                  <a:pt x="34724" y="3773347"/>
                </a:lnTo>
                <a:lnTo>
                  <a:pt x="34724" y="3669175"/>
                </a:lnTo>
                <a:lnTo>
                  <a:pt x="0" y="3541854"/>
                </a:lnTo>
                <a:lnTo>
                  <a:pt x="289367" y="2673752"/>
                </a:lnTo>
                <a:lnTo>
                  <a:pt x="1122744" y="1215342"/>
                </a:lnTo>
                <a:lnTo>
                  <a:pt x="1840374" y="0"/>
                </a:lnTo>
                <a:close/>
              </a:path>
            </a:pathLst>
          </a:custGeom>
          <a:solidFill>
            <a:schemeClr val="accent2">
              <a:lumMod val="50000"/>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4F3B344-474C-95DD-CFA8-3FBDC2C5736C}"/>
              </a:ext>
            </a:extLst>
          </p:cNvPr>
          <p:cNvSpPr/>
          <p:nvPr/>
        </p:nvSpPr>
        <p:spPr>
          <a:xfrm>
            <a:off x="4930815" y="3449256"/>
            <a:ext cx="1331089" cy="2060293"/>
          </a:xfrm>
          <a:custGeom>
            <a:avLst/>
            <a:gdLst>
              <a:gd name="csX0" fmla="*/ 208344 w 1331089"/>
              <a:gd name="csY0" fmla="*/ 1030147 h 2060293"/>
              <a:gd name="csX1" fmla="*/ 544010 w 1331089"/>
              <a:gd name="csY1" fmla="*/ 960698 h 2060293"/>
              <a:gd name="csX2" fmla="*/ 717631 w 1331089"/>
              <a:gd name="csY2" fmla="*/ 798653 h 2060293"/>
              <a:gd name="csX3" fmla="*/ 798653 w 1331089"/>
              <a:gd name="csY3" fmla="*/ 439838 h 2060293"/>
              <a:gd name="csX4" fmla="*/ 879676 w 1331089"/>
              <a:gd name="csY4" fmla="*/ 150471 h 2060293"/>
              <a:gd name="csX5" fmla="*/ 1111170 w 1331089"/>
              <a:gd name="csY5" fmla="*/ 0 h 2060293"/>
              <a:gd name="csX6" fmla="*/ 1331089 w 1331089"/>
              <a:gd name="csY6" fmla="*/ 81022 h 2060293"/>
              <a:gd name="csX7" fmla="*/ 1331089 w 1331089"/>
              <a:gd name="csY7" fmla="*/ 173620 h 2060293"/>
              <a:gd name="csX8" fmla="*/ 1296365 w 1331089"/>
              <a:gd name="csY8" fmla="*/ 358815 h 2060293"/>
              <a:gd name="csX9" fmla="*/ 1145894 w 1331089"/>
              <a:gd name="csY9" fmla="*/ 775503 h 2060293"/>
              <a:gd name="csX10" fmla="*/ 1041722 w 1331089"/>
              <a:gd name="csY10" fmla="*/ 1180617 h 2060293"/>
              <a:gd name="csX11" fmla="*/ 1053296 w 1331089"/>
              <a:gd name="csY11" fmla="*/ 1354238 h 2060293"/>
              <a:gd name="csX12" fmla="*/ 1099595 w 1331089"/>
              <a:gd name="csY12" fmla="*/ 1608881 h 2060293"/>
              <a:gd name="csX13" fmla="*/ 1053296 w 1331089"/>
              <a:gd name="csY13" fmla="*/ 1805650 h 2060293"/>
              <a:gd name="csX14" fmla="*/ 891251 w 1331089"/>
              <a:gd name="csY14" fmla="*/ 1967696 h 2060293"/>
              <a:gd name="csX15" fmla="*/ 740780 w 1331089"/>
              <a:gd name="csY15" fmla="*/ 2060293 h 2060293"/>
              <a:gd name="csX16" fmla="*/ 520861 w 1331089"/>
              <a:gd name="csY16" fmla="*/ 1886673 h 2060293"/>
              <a:gd name="csX17" fmla="*/ 185195 w 1331089"/>
              <a:gd name="csY17" fmla="*/ 1840374 h 2060293"/>
              <a:gd name="csX18" fmla="*/ 0 w 1331089"/>
              <a:gd name="csY18" fmla="*/ 1840374 h 2060293"/>
              <a:gd name="csX19" fmla="*/ 104172 w 1331089"/>
              <a:gd name="csY19" fmla="*/ 1539433 h 2060293"/>
              <a:gd name="csX20" fmla="*/ 46299 w 1331089"/>
              <a:gd name="csY20" fmla="*/ 937549 h 2060293"/>
              <a:gd name="csX21" fmla="*/ 208344 w 1331089"/>
              <a:gd name="csY21" fmla="*/ 1030147 h 2060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331089" h="2060293">
                <a:moveTo>
                  <a:pt x="208344" y="1030147"/>
                </a:moveTo>
                <a:lnTo>
                  <a:pt x="544010" y="960698"/>
                </a:lnTo>
                <a:lnTo>
                  <a:pt x="717631" y="798653"/>
                </a:lnTo>
                <a:lnTo>
                  <a:pt x="798653" y="439838"/>
                </a:lnTo>
                <a:lnTo>
                  <a:pt x="879676" y="150471"/>
                </a:lnTo>
                <a:lnTo>
                  <a:pt x="1111170" y="0"/>
                </a:lnTo>
                <a:lnTo>
                  <a:pt x="1331089" y="81022"/>
                </a:lnTo>
                <a:lnTo>
                  <a:pt x="1331089" y="173620"/>
                </a:lnTo>
                <a:lnTo>
                  <a:pt x="1296365" y="358815"/>
                </a:lnTo>
                <a:lnTo>
                  <a:pt x="1145894" y="775503"/>
                </a:lnTo>
                <a:lnTo>
                  <a:pt x="1041722" y="1180617"/>
                </a:lnTo>
                <a:lnTo>
                  <a:pt x="1053296" y="1354238"/>
                </a:lnTo>
                <a:lnTo>
                  <a:pt x="1099595" y="1608881"/>
                </a:lnTo>
                <a:lnTo>
                  <a:pt x="1053296" y="1805650"/>
                </a:lnTo>
                <a:lnTo>
                  <a:pt x="891251" y="1967696"/>
                </a:lnTo>
                <a:lnTo>
                  <a:pt x="740780" y="2060293"/>
                </a:lnTo>
                <a:lnTo>
                  <a:pt x="520861" y="1886673"/>
                </a:lnTo>
                <a:lnTo>
                  <a:pt x="185195" y="1840374"/>
                </a:lnTo>
                <a:lnTo>
                  <a:pt x="0" y="1840374"/>
                </a:lnTo>
                <a:lnTo>
                  <a:pt x="104172" y="1539433"/>
                </a:lnTo>
                <a:lnTo>
                  <a:pt x="46299" y="937549"/>
                </a:lnTo>
                <a:lnTo>
                  <a:pt x="208344" y="1030147"/>
                </a:lnTo>
                <a:close/>
              </a:path>
            </a:pathLst>
          </a:custGeom>
          <a:solidFill>
            <a:schemeClr val="accent2">
              <a:lumMod val="50000"/>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ED85F7-1B6D-F3E9-80D1-CEE79F9B8A0F}"/>
              </a:ext>
            </a:extLst>
          </p:cNvPr>
          <p:cNvSpPr txBox="1"/>
          <p:nvPr/>
        </p:nvSpPr>
        <p:spPr>
          <a:xfrm>
            <a:off x="495300" y="1211527"/>
            <a:ext cx="4134573" cy="1631216"/>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stStyle>
          <a:p>
            <a:r>
              <a:rPr lang="en-US" sz="2000" dirty="0">
                <a:solidFill>
                  <a:schemeClr val="tx1"/>
                </a:solidFill>
              </a:rPr>
              <a:t>Restore 165 acres of wetland habitat</a:t>
            </a:r>
          </a:p>
          <a:p>
            <a:r>
              <a:rPr lang="en-US" sz="2000" dirty="0">
                <a:solidFill>
                  <a:schemeClr val="tx1"/>
                </a:solidFill>
              </a:rPr>
              <a:t>Funded by NFWF National Coastal Resilience Fund (2019) – led by LRWP</a:t>
            </a:r>
          </a:p>
        </p:txBody>
      </p:sp>
    </p:spTree>
    <p:extLst>
      <p:ext uri="{BB962C8B-B14F-4D97-AF65-F5344CB8AC3E}">
        <p14:creationId xmlns:p14="http://schemas.microsoft.com/office/powerpoint/2010/main" val="1531143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4C9E-BE9D-395A-D511-46471CE914C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089A4CD7-DFE5-C2BA-25AE-FD1DC1A0BC0C}"/>
              </a:ext>
            </a:extLst>
          </p:cNvPr>
          <p:cNvSpPr>
            <a:spLocks noGrp="1"/>
          </p:cNvSpPr>
          <p:nvPr>
            <p:ph type="title"/>
          </p:nvPr>
        </p:nvSpPr>
        <p:spPr/>
        <p:txBody>
          <a:bodyPr/>
          <a:lstStyle/>
          <a:p>
            <a:r>
              <a:rPr lang="en-US" sz="3200"/>
              <a:t>100% DESIGN</a:t>
            </a:r>
          </a:p>
        </p:txBody>
      </p:sp>
      <p:pic>
        <p:nvPicPr>
          <p:cNvPr id="2" name="Picture 1">
            <a:extLst>
              <a:ext uri="{FF2B5EF4-FFF2-40B4-BE49-F238E27FC236}">
                <a16:creationId xmlns:a16="http://schemas.microsoft.com/office/drawing/2014/main" id="{1E164F87-F4A3-5E38-BC78-CC74DEC719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29873" y="0"/>
            <a:ext cx="8463091" cy="6858000"/>
          </a:xfrm>
          <a:prstGeom prst="rect">
            <a:avLst/>
          </a:prstGeom>
        </p:spPr>
      </p:pic>
      <p:sp>
        <p:nvSpPr>
          <p:cNvPr id="3" name="Freeform: Shape 2">
            <a:extLst>
              <a:ext uri="{FF2B5EF4-FFF2-40B4-BE49-F238E27FC236}">
                <a16:creationId xmlns:a16="http://schemas.microsoft.com/office/drawing/2014/main" id="{EBD25819-8937-CEA4-EB07-6F8DBDB2CC38}"/>
              </a:ext>
            </a:extLst>
          </p:cNvPr>
          <p:cNvSpPr/>
          <p:nvPr/>
        </p:nvSpPr>
        <p:spPr>
          <a:xfrm>
            <a:off x="6227180" y="1006997"/>
            <a:ext cx="2419109" cy="4027990"/>
          </a:xfrm>
          <a:custGeom>
            <a:avLst/>
            <a:gdLst>
              <a:gd name="csX0" fmla="*/ 1840374 w 2419109"/>
              <a:gd name="csY0" fmla="*/ 0 h 4027990"/>
              <a:gd name="csX1" fmla="*/ 2187615 w 2419109"/>
              <a:gd name="csY1" fmla="*/ 243069 h 4027990"/>
              <a:gd name="csX2" fmla="*/ 2407534 w 2419109"/>
              <a:gd name="csY2" fmla="*/ 243069 h 4027990"/>
              <a:gd name="csX3" fmla="*/ 2419109 w 2419109"/>
              <a:gd name="csY3" fmla="*/ 416689 h 4027990"/>
              <a:gd name="csX4" fmla="*/ 2037144 w 2419109"/>
              <a:gd name="csY4" fmla="*/ 439838 h 4027990"/>
              <a:gd name="csX5" fmla="*/ 2176040 w 2419109"/>
              <a:gd name="csY5" fmla="*/ 1203768 h 4027990"/>
              <a:gd name="csX6" fmla="*/ 1620455 w 2419109"/>
              <a:gd name="csY6" fmla="*/ 1886674 h 4027990"/>
              <a:gd name="csX7" fmla="*/ 1794076 w 2419109"/>
              <a:gd name="csY7" fmla="*/ 3923818 h 4027990"/>
              <a:gd name="csX8" fmla="*/ 1296364 w 2419109"/>
              <a:gd name="csY8" fmla="*/ 4027990 h 4027990"/>
              <a:gd name="csX9" fmla="*/ 1226916 w 2419109"/>
              <a:gd name="csY9" fmla="*/ 3854370 h 4027990"/>
              <a:gd name="csX10" fmla="*/ 1134319 w 2419109"/>
              <a:gd name="csY10" fmla="*/ 3761773 h 4027990"/>
              <a:gd name="csX11" fmla="*/ 1064871 w 2419109"/>
              <a:gd name="csY11" fmla="*/ 3692325 h 4027990"/>
              <a:gd name="csX12" fmla="*/ 960698 w 2419109"/>
              <a:gd name="csY12" fmla="*/ 3646026 h 4027990"/>
              <a:gd name="csX13" fmla="*/ 821802 w 2419109"/>
              <a:gd name="csY13" fmla="*/ 3611302 h 4027990"/>
              <a:gd name="csX14" fmla="*/ 613458 w 2419109"/>
              <a:gd name="csY14" fmla="*/ 3657600 h 4027990"/>
              <a:gd name="csX15" fmla="*/ 474562 w 2419109"/>
              <a:gd name="csY15" fmla="*/ 3715474 h 4027990"/>
              <a:gd name="csX16" fmla="*/ 300942 w 2419109"/>
              <a:gd name="csY16" fmla="*/ 3831221 h 4027990"/>
              <a:gd name="csX17" fmla="*/ 208344 w 2419109"/>
              <a:gd name="csY17" fmla="*/ 3831221 h 4027990"/>
              <a:gd name="csX18" fmla="*/ 104172 w 2419109"/>
              <a:gd name="csY18" fmla="*/ 3819646 h 4027990"/>
              <a:gd name="csX19" fmla="*/ 34724 w 2419109"/>
              <a:gd name="csY19" fmla="*/ 3773347 h 4027990"/>
              <a:gd name="csX20" fmla="*/ 34724 w 2419109"/>
              <a:gd name="csY20" fmla="*/ 3669175 h 4027990"/>
              <a:gd name="csX21" fmla="*/ 0 w 2419109"/>
              <a:gd name="csY21" fmla="*/ 3541854 h 4027990"/>
              <a:gd name="csX22" fmla="*/ 289367 w 2419109"/>
              <a:gd name="csY22" fmla="*/ 2673752 h 4027990"/>
              <a:gd name="csX23" fmla="*/ 1122744 w 2419109"/>
              <a:gd name="csY23" fmla="*/ 1215342 h 4027990"/>
              <a:gd name="csX24" fmla="*/ 1840374 w 2419109"/>
              <a:gd name="csY24" fmla="*/ 0 h 4027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419109" h="4027990">
                <a:moveTo>
                  <a:pt x="1840374" y="0"/>
                </a:moveTo>
                <a:lnTo>
                  <a:pt x="2187615" y="243069"/>
                </a:lnTo>
                <a:lnTo>
                  <a:pt x="2407534" y="243069"/>
                </a:lnTo>
                <a:lnTo>
                  <a:pt x="2419109" y="416689"/>
                </a:lnTo>
                <a:lnTo>
                  <a:pt x="2037144" y="439838"/>
                </a:lnTo>
                <a:lnTo>
                  <a:pt x="2176040" y="1203768"/>
                </a:lnTo>
                <a:lnTo>
                  <a:pt x="1620455" y="1886674"/>
                </a:lnTo>
                <a:lnTo>
                  <a:pt x="1794076" y="3923818"/>
                </a:lnTo>
                <a:lnTo>
                  <a:pt x="1296364" y="4027990"/>
                </a:lnTo>
                <a:lnTo>
                  <a:pt x="1226916" y="3854370"/>
                </a:lnTo>
                <a:lnTo>
                  <a:pt x="1134319" y="3761773"/>
                </a:lnTo>
                <a:lnTo>
                  <a:pt x="1064871" y="3692325"/>
                </a:lnTo>
                <a:lnTo>
                  <a:pt x="960698" y="3646026"/>
                </a:lnTo>
                <a:lnTo>
                  <a:pt x="821802" y="3611302"/>
                </a:lnTo>
                <a:lnTo>
                  <a:pt x="613458" y="3657600"/>
                </a:lnTo>
                <a:lnTo>
                  <a:pt x="474562" y="3715474"/>
                </a:lnTo>
                <a:lnTo>
                  <a:pt x="300942" y="3831221"/>
                </a:lnTo>
                <a:lnTo>
                  <a:pt x="208344" y="3831221"/>
                </a:lnTo>
                <a:lnTo>
                  <a:pt x="104172" y="3819646"/>
                </a:lnTo>
                <a:lnTo>
                  <a:pt x="34724" y="3773347"/>
                </a:lnTo>
                <a:lnTo>
                  <a:pt x="34724" y="3669175"/>
                </a:lnTo>
                <a:lnTo>
                  <a:pt x="0" y="3541854"/>
                </a:lnTo>
                <a:lnTo>
                  <a:pt x="289367" y="2673752"/>
                </a:lnTo>
                <a:lnTo>
                  <a:pt x="1122744" y="1215342"/>
                </a:lnTo>
                <a:lnTo>
                  <a:pt x="1840374" y="0"/>
                </a:lnTo>
                <a:close/>
              </a:path>
            </a:pathLst>
          </a:custGeom>
          <a:solidFill>
            <a:schemeClr val="accent2">
              <a:lumMod val="50000"/>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21D3264A-9908-A455-96D1-B91116753D3C}"/>
              </a:ext>
            </a:extLst>
          </p:cNvPr>
          <p:cNvSpPr/>
          <p:nvPr/>
        </p:nvSpPr>
        <p:spPr>
          <a:xfrm>
            <a:off x="7859210" y="2164466"/>
            <a:ext cx="891250" cy="2766349"/>
          </a:xfrm>
          <a:custGeom>
            <a:avLst/>
            <a:gdLst>
              <a:gd name="csX0" fmla="*/ 555585 w 891250"/>
              <a:gd name="csY0" fmla="*/ 34724 h 2766349"/>
              <a:gd name="csX1" fmla="*/ 648182 w 891250"/>
              <a:gd name="csY1" fmla="*/ 0 h 2766349"/>
              <a:gd name="csX2" fmla="*/ 891250 w 891250"/>
              <a:gd name="csY2" fmla="*/ 254643 h 2766349"/>
              <a:gd name="csX3" fmla="*/ 324091 w 891250"/>
              <a:gd name="csY3" fmla="*/ 821802 h 2766349"/>
              <a:gd name="csX4" fmla="*/ 416688 w 891250"/>
              <a:gd name="csY4" fmla="*/ 2708476 h 2766349"/>
              <a:gd name="csX5" fmla="*/ 173620 w 891250"/>
              <a:gd name="csY5" fmla="*/ 2766349 h 2766349"/>
              <a:gd name="csX6" fmla="*/ 0 w 891250"/>
              <a:gd name="csY6" fmla="*/ 717630 h 2766349"/>
              <a:gd name="csX7" fmla="*/ 555585 w 891250"/>
              <a:gd name="csY7" fmla="*/ 34724 h 27663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91250" h="2766349">
                <a:moveTo>
                  <a:pt x="555585" y="34724"/>
                </a:moveTo>
                <a:lnTo>
                  <a:pt x="648182" y="0"/>
                </a:lnTo>
                <a:lnTo>
                  <a:pt x="891250" y="254643"/>
                </a:lnTo>
                <a:lnTo>
                  <a:pt x="324091" y="821802"/>
                </a:lnTo>
                <a:lnTo>
                  <a:pt x="416688" y="2708476"/>
                </a:lnTo>
                <a:lnTo>
                  <a:pt x="173620" y="2766349"/>
                </a:lnTo>
                <a:lnTo>
                  <a:pt x="0" y="717630"/>
                </a:lnTo>
                <a:lnTo>
                  <a:pt x="555585" y="34724"/>
                </a:lnTo>
                <a:close/>
              </a:path>
            </a:pathLst>
          </a:custGeom>
          <a:solidFill>
            <a:schemeClr val="accent4">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2C83B65-7699-7BD8-8FCF-31F709D721A2}"/>
              </a:ext>
            </a:extLst>
          </p:cNvPr>
          <p:cNvSpPr/>
          <p:nvPr/>
        </p:nvSpPr>
        <p:spPr>
          <a:xfrm>
            <a:off x="4930815" y="3449256"/>
            <a:ext cx="1331089" cy="2060293"/>
          </a:xfrm>
          <a:custGeom>
            <a:avLst/>
            <a:gdLst>
              <a:gd name="csX0" fmla="*/ 208344 w 1331089"/>
              <a:gd name="csY0" fmla="*/ 1030147 h 2060293"/>
              <a:gd name="csX1" fmla="*/ 544010 w 1331089"/>
              <a:gd name="csY1" fmla="*/ 960698 h 2060293"/>
              <a:gd name="csX2" fmla="*/ 717631 w 1331089"/>
              <a:gd name="csY2" fmla="*/ 798653 h 2060293"/>
              <a:gd name="csX3" fmla="*/ 798653 w 1331089"/>
              <a:gd name="csY3" fmla="*/ 439838 h 2060293"/>
              <a:gd name="csX4" fmla="*/ 879676 w 1331089"/>
              <a:gd name="csY4" fmla="*/ 150471 h 2060293"/>
              <a:gd name="csX5" fmla="*/ 1111170 w 1331089"/>
              <a:gd name="csY5" fmla="*/ 0 h 2060293"/>
              <a:gd name="csX6" fmla="*/ 1331089 w 1331089"/>
              <a:gd name="csY6" fmla="*/ 81022 h 2060293"/>
              <a:gd name="csX7" fmla="*/ 1331089 w 1331089"/>
              <a:gd name="csY7" fmla="*/ 173620 h 2060293"/>
              <a:gd name="csX8" fmla="*/ 1296365 w 1331089"/>
              <a:gd name="csY8" fmla="*/ 358815 h 2060293"/>
              <a:gd name="csX9" fmla="*/ 1145894 w 1331089"/>
              <a:gd name="csY9" fmla="*/ 775503 h 2060293"/>
              <a:gd name="csX10" fmla="*/ 1041722 w 1331089"/>
              <a:gd name="csY10" fmla="*/ 1180617 h 2060293"/>
              <a:gd name="csX11" fmla="*/ 1053296 w 1331089"/>
              <a:gd name="csY11" fmla="*/ 1354238 h 2060293"/>
              <a:gd name="csX12" fmla="*/ 1099595 w 1331089"/>
              <a:gd name="csY12" fmla="*/ 1608881 h 2060293"/>
              <a:gd name="csX13" fmla="*/ 1053296 w 1331089"/>
              <a:gd name="csY13" fmla="*/ 1805650 h 2060293"/>
              <a:gd name="csX14" fmla="*/ 891251 w 1331089"/>
              <a:gd name="csY14" fmla="*/ 1967696 h 2060293"/>
              <a:gd name="csX15" fmla="*/ 740780 w 1331089"/>
              <a:gd name="csY15" fmla="*/ 2060293 h 2060293"/>
              <a:gd name="csX16" fmla="*/ 520861 w 1331089"/>
              <a:gd name="csY16" fmla="*/ 1886673 h 2060293"/>
              <a:gd name="csX17" fmla="*/ 185195 w 1331089"/>
              <a:gd name="csY17" fmla="*/ 1840374 h 2060293"/>
              <a:gd name="csX18" fmla="*/ 0 w 1331089"/>
              <a:gd name="csY18" fmla="*/ 1840374 h 2060293"/>
              <a:gd name="csX19" fmla="*/ 104172 w 1331089"/>
              <a:gd name="csY19" fmla="*/ 1539433 h 2060293"/>
              <a:gd name="csX20" fmla="*/ 46299 w 1331089"/>
              <a:gd name="csY20" fmla="*/ 937549 h 2060293"/>
              <a:gd name="csX21" fmla="*/ 208344 w 1331089"/>
              <a:gd name="csY21" fmla="*/ 1030147 h 2060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331089" h="2060293">
                <a:moveTo>
                  <a:pt x="208344" y="1030147"/>
                </a:moveTo>
                <a:lnTo>
                  <a:pt x="544010" y="960698"/>
                </a:lnTo>
                <a:lnTo>
                  <a:pt x="717631" y="798653"/>
                </a:lnTo>
                <a:lnTo>
                  <a:pt x="798653" y="439838"/>
                </a:lnTo>
                <a:lnTo>
                  <a:pt x="879676" y="150471"/>
                </a:lnTo>
                <a:lnTo>
                  <a:pt x="1111170" y="0"/>
                </a:lnTo>
                <a:lnTo>
                  <a:pt x="1331089" y="81022"/>
                </a:lnTo>
                <a:lnTo>
                  <a:pt x="1331089" y="173620"/>
                </a:lnTo>
                <a:lnTo>
                  <a:pt x="1296365" y="358815"/>
                </a:lnTo>
                <a:lnTo>
                  <a:pt x="1145894" y="775503"/>
                </a:lnTo>
                <a:lnTo>
                  <a:pt x="1041722" y="1180617"/>
                </a:lnTo>
                <a:lnTo>
                  <a:pt x="1053296" y="1354238"/>
                </a:lnTo>
                <a:lnTo>
                  <a:pt x="1099595" y="1608881"/>
                </a:lnTo>
                <a:lnTo>
                  <a:pt x="1053296" y="1805650"/>
                </a:lnTo>
                <a:lnTo>
                  <a:pt x="891251" y="1967696"/>
                </a:lnTo>
                <a:lnTo>
                  <a:pt x="740780" y="2060293"/>
                </a:lnTo>
                <a:lnTo>
                  <a:pt x="520861" y="1886673"/>
                </a:lnTo>
                <a:lnTo>
                  <a:pt x="185195" y="1840374"/>
                </a:lnTo>
                <a:lnTo>
                  <a:pt x="0" y="1840374"/>
                </a:lnTo>
                <a:lnTo>
                  <a:pt x="104172" y="1539433"/>
                </a:lnTo>
                <a:lnTo>
                  <a:pt x="46299" y="937549"/>
                </a:lnTo>
                <a:lnTo>
                  <a:pt x="208344" y="1030147"/>
                </a:lnTo>
                <a:close/>
              </a:path>
            </a:pathLst>
          </a:custGeom>
          <a:solidFill>
            <a:schemeClr val="accent2">
              <a:lumMod val="50000"/>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484E48-FB59-0C6D-97B1-C16CE52855F1}"/>
              </a:ext>
            </a:extLst>
          </p:cNvPr>
          <p:cNvSpPr txBox="1"/>
          <p:nvPr/>
        </p:nvSpPr>
        <p:spPr>
          <a:xfrm>
            <a:off x="495300" y="1211527"/>
            <a:ext cx="4134573" cy="3785652"/>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stStyle>
          <a:p>
            <a:r>
              <a:rPr lang="en-US" sz="2000">
                <a:solidFill>
                  <a:schemeClr val="tx1"/>
                </a:solidFill>
              </a:rPr>
              <a:t>Included 23 acres of the Blue Acres properties to restore a total of 188 acres of wetland habitat</a:t>
            </a:r>
          </a:p>
          <a:p>
            <a:r>
              <a:rPr lang="en-US" sz="2000">
                <a:solidFill>
                  <a:schemeClr val="tx1"/>
                </a:solidFill>
              </a:rPr>
              <a:t>Funded by NFWF Coastal Resilience Fund (2025) – led by Sayreville</a:t>
            </a:r>
          </a:p>
          <a:p>
            <a:r>
              <a:rPr lang="en-US" sz="2000">
                <a:solidFill>
                  <a:schemeClr val="tx1"/>
                </a:solidFill>
              </a:rPr>
              <a:t>Grant proposal completed through Resilient NJ</a:t>
            </a:r>
          </a:p>
          <a:p>
            <a:r>
              <a:rPr lang="en-US" sz="2000">
                <a:solidFill>
                  <a:schemeClr val="tx1"/>
                </a:solidFill>
              </a:rPr>
              <a:t>Collaboration of local government and community-based organizations</a:t>
            </a:r>
          </a:p>
        </p:txBody>
      </p:sp>
      <p:grpSp>
        <p:nvGrpSpPr>
          <p:cNvPr id="9" name="Group 8">
            <a:extLst>
              <a:ext uri="{FF2B5EF4-FFF2-40B4-BE49-F238E27FC236}">
                <a16:creationId xmlns:a16="http://schemas.microsoft.com/office/drawing/2014/main" id="{A2D21758-A5CD-55EE-FD3C-F69037C0E6A9}"/>
              </a:ext>
            </a:extLst>
          </p:cNvPr>
          <p:cNvGrpSpPr/>
          <p:nvPr/>
        </p:nvGrpSpPr>
        <p:grpSpPr>
          <a:xfrm>
            <a:off x="8833641" y="206308"/>
            <a:ext cx="2185140" cy="1813491"/>
            <a:chOff x="8892422" y="195745"/>
            <a:chExt cx="2185140" cy="1813491"/>
          </a:xfrm>
        </p:grpSpPr>
        <p:pic>
          <p:nvPicPr>
            <p:cNvPr id="7" name="Picture 6">
              <a:extLst>
                <a:ext uri="{FF2B5EF4-FFF2-40B4-BE49-F238E27FC236}">
                  <a16:creationId xmlns:a16="http://schemas.microsoft.com/office/drawing/2014/main" id="{356E8D97-DC09-D170-FBDC-87498AD03E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35159" y="195745"/>
              <a:ext cx="1583054" cy="1592585"/>
            </a:xfrm>
            <a:prstGeom prst="flowChartConnector">
              <a:avLst/>
            </a:prstGeom>
            <a:ln w="38100">
              <a:solidFill>
                <a:srgbClr val="143F69"/>
              </a:solidFill>
            </a:ln>
          </p:spPr>
        </p:pic>
        <p:sp>
          <p:nvSpPr>
            <p:cNvPr id="8" name="TextBox 7">
              <a:extLst>
                <a:ext uri="{FF2B5EF4-FFF2-40B4-BE49-F238E27FC236}">
                  <a16:creationId xmlns:a16="http://schemas.microsoft.com/office/drawing/2014/main" id="{AE97F0BF-5FC1-A7D9-ED9D-B1E24003E2DD}"/>
                </a:ext>
              </a:extLst>
            </p:cNvPr>
            <p:cNvSpPr txBox="1"/>
            <p:nvPr/>
          </p:nvSpPr>
          <p:spPr>
            <a:xfrm>
              <a:off x="8892422" y="1763015"/>
              <a:ext cx="2185140" cy="246221"/>
            </a:xfrm>
            <a:prstGeom prst="rect">
              <a:avLst/>
            </a:prstGeom>
            <a:solidFill>
              <a:srgbClr val="143F69"/>
            </a:solidFill>
          </p:spPr>
          <p:txBody>
            <a:bodyPr wrap="square" lIns="91440" tIns="45720" rIns="91440" bIns="45720" rtlCol="0" anchor="t">
              <a:spAutoFit/>
            </a:bodyPr>
            <a:lstStyle/>
            <a:p>
              <a:pPr algn="ctr"/>
              <a:r>
                <a:rPr lang="en-US" sz="1000" b="1">
                  <a:solidFill>
                    <a:schemeClr val="bg1"/>
                  </a:solidFill>
                  <a:latin typeface="Arial"/>
                  <a:cs typeface="Arial"/>
                </a:rPr>
                <a:t>LIVING SHORELINE</a:t>
              </a:r>
              <a:endParaRPr lang="en-US" sz="2000">
                <a:solidFill>
                  <a:schemeClr val="bg1"/>
                </a:solidFill>
              </a:endParaRPr>
            </a:p>
          </p:txBody>
        </p:sp>
      </p:grpSp>
      <p:grpSp>
        <p:nvGrpSpPr>
          <p:cNvPr id="10" name="Group 9">
            <a:extLst>
              <a:ext uri="{FF2B5EF4-FFF2-40B4-BE49-F238E27FC236}">
                <a16:creationId xmlns:a16="http://schemas.microsoft.com/office/drawing/2014/main" id="{B4BC63D3-EA95-339C-8F3D-E9E38D1856B3}"/>
              </a:ext>
            </a:extLst>
          </p:cNvPr>
          <p:cNvGrpSpPr/>
          <p:nvPr/>
        </p:nvGrpSpPr>
        <p:grpSpPr>
          <a:xfrm>
            <a:off x="4681268" y="1036555"/>
            <a:ext cx="7747467" cy="4451478"/>
            <a:chOff x="8740022" y="688720"/>
            <a:chExt cx="7747467" cy="4451478"/>
          </a:xfrm>
        </p:grpSpPr>
        <p:pic>
          <p:nvPicPr>
            <p:cNvPr id="11" name="Picture 10">
              <a:extLst>
                <a:ext uri="{FF2B5EF4-FFF2-40B4-BE49-F238E27FC236}">
                  <a16:creationId xmlns:a16="http://schemas.microsoft.com/office/drawing/2014/main" id="{F4F6677A-1661-DCED-1E5A-CC54963F861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82759" y="688720"/>
              <a:ext cx="1583054" cy="1592585"/>
            </a:xfrm>
            <a:prstGeom prst="flowChartConnector">
              <a:avLst/>
            </a:prstGeom>
            <a:ln w="38100">
              <a:solidFill>
                <a:srgbClr val="143F69"/>
              </a:solidFill>
            </a:ln>
          </p:spPr>
        </p:pic>
        <p:sp>
          <p:nvSpPr>
            <p:cNvPr id="12" name="TextBox 11">
              <a:extLst>
                <a:ext uri="{FF2B5EF4-FFF2-40B4-BE49-F238E27FC236}">
                  <a16:creationId xmlns:a16="http://schemas.microsoft.com/office/drawing/2014/main" id="{F55EF75A-250C-319E-1B20-217C9AE84DC9}"/>
                </a:ext>
              </a:extLst>
            </p:cNvPr>
            <p:cNvSpPr txBox="1"/>
            <p:nvPr/>
          </p:nvSpPr>
          <p:spPr>
            <a:xfrm>
              <a:off x="8740022" y="2255990"/>
              <a:ext cx="2185140" cy="246221"/>
            </a:xfrm>
            <a:prstGeom prst="rect">
              <a:avLst/>
            </a:prstGeom>
            <a:solidFill>
              <a:srgbClr val="143F69"/>
            </a:solidFill>
          </p:spPr>
          <p:txBody>
            <a:bodyPr wrap="square" lIns="91440" tIns="45720" rIns="91440" bIns="45720" rtlCol="0" anchor="t">
              <a:spAutoFit/>
            </a:bodyPr>
            <a:lstStyle/>
            <a:p>
              <a:pPr algn="ctr"/>
              <a:r>
                <a:rPr lang="en-US" sz="1000" b="1">
                  <a:solidFill>
                    <a:schemeClr val="bg1"/>
                  </a:solidFill>
                  <a:latin typeface="Arial"/>
                  <a:cs typeface="Arial"/>
                </a:rPr>
                <a:t>WETLAND RESTORATION</a:t>
              </a:r>
              <a:endParaRPr lang="en-US" sz="2000">
                <a:solidFill>
                  <a:schemeClr val="bg1"/>
                </a:solidFill>
              </a:endParaRPr>
            </a:p>
          </p:txBody>
        </p:sp>
        <p:pic>
          <p:nvPicPr>
            <p:cNvPr id="13" name="Picture 12">
              <a:extLst>
                <a:ext uri="{FF2B5EF4-FFF2-40B4-BE49-F238E27FC236}">
                  <a16:creationId xmlns:a16="http://schemas.microsoft.com/office/drawing/2014/main" id="{0ED80F26-9CCA-3D4F-B115-34219415EB1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652996" y="3326707"/>
              <a:ext cx="1583054" cy="1592585"/>
            </a:xfrm>
            <a:prstGeom prst="flowChartConnector">
              <a:avLst/>
            </a:prstGeom>
            <a:ln w="38100">
              <a:solidFill>
                <a:srgbClr val="143F69"/>
              </a:solidFill>
            </a:ln>
          </p:spPr>
        </p:pic>
        <p:sp>
          <p:nvSpPr>
            <p:cNvPr id="15" name="TextBox 14">
              <a:extLst>
                <a:ext uri="{FF2B5EF4-FFF2-40B4-BE49-F238E27FC236}">
                  <a16:creationId xmlns:a16="http://schemas.microsoft.com/office/drawing/2014/main" id="{EFDB55B7-88DD-928B-2781-C4FF3FE43976}"/>
                </a:ext>
              </a:extLst>
            </p:cNvPr>
            <p:cNvSpPr txBox="1"/>
            <p:nvPr/>
          </p:nvSpPr>
          <p:spPr>
            <a:xfrm>
              <a:off x="12310259" y="4893977"/>
              <a:ext cx="2185140" cy="246221"/>
            </a:xfrm>
            <a:prstGeom prst="rect">
              <a:avLst/>
            </a:prstGeom>
            <a:solidFill>
              <a:srgbClr val="143F69"/>
            </a:solidFill>
          </p:spPr>
          <p:txBody>
            <a:bodyPr wrap="square" lIns="91440" tIns="45720" rIns="91440" bIns="45720" rtlCol="0" anchor="t">
              <a:spAutoFit/>
            </a:bodyPr>
            <a:lstStyle/>
            <a:p>
              <a:pPr algn="ctr"/>
              <a:r>
                <a:rPr lang="en-US" sz="1000" b="1">
                  <a:solidFill>
                    <a:schemeClr val="bg1"/>
                  </a:solidFill>
                  <a:latin typeface="Arial"/>
                  <a:cs typeface="Arial"/>
                </a:rPr>
                <a:t>PASSIVE RECREATION</a:t>
              </a:r>
              <a:endParaRPr lang="en-US" sz="2000">
                <a:solidFill>
                  <a:schemeClr val="bg1"/>
                </a:solidFill>
              </a:endParaRPr>
            </a:p>
          </p:txBody>
        </p:sp>
        <p:pic>
          <p:nvPicPr>
            <p:cNvPr id="36" name="Picture 35">
              <a:extLst>
                <a:ext uri="{FF2B5EF4-FFF2-40B4-BE49-F238E27FC236}">
                  <a16:creationId xmlns:a16="http://schemas.microsoft.com/office/drawing/2014/main" id="{8FBAF635-BC11-ABE1-4E5A-F6B8825E0A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645086" y="1986126"/>
              <a:ext cx="1583054" cy="1592585"/>
            </a:xfrm>
            <a:prstGeom prst="flowChartConnector">
              <a:avLst/>
            </a:prstGeom>
            <a:ln w="38100">
              <a:solidFill>
                <a:srgbClr val="143F69"/>
              </a:solidFill>
            </a:ln>
          </p:spPr>
        </p:pic>
        <p:sp>
          <p:nvSpPr>
            <p:cNvPr id="37" name="TextBox 36">
              <a:extLst>
                <a:ext uri="{FF2B5EF4-FFF2-40B4-BE49-F238E27FC236}">
                  <a16:creationId xmlns:a16="http://schemas.microsoft.com/office/drawing/2014/main" id="{610A94AC-11BD-F45A-A339-E6B30B71EB8F}"/>
                </a:ext>
              </a:extLst>
            </p:cNvPr>
            <p:cNvSpPr txBox="1"/>
            <p:nvPr/>
          </p:nvSpPr>
          <p:spPr>
            <a:xfrm>
              <a:off x="14302349" y="3553396"/>
              <a:ext cx="2185140" cy="246221"/>
            </a:xfrm>
            <a:prstGeom prst="rect">
              <a:avLst/>
            </a:prstGeom>
            <a:solidFill>
              <a:srgbClr val="143F69"/>
            </a:solidFill>
          </p:spPr>
          <p:txBody>
            <a:bodyPr wrap="square" lIns="91440" tIns="45720" rIns="91440" bIns="45720" rtlCol="0" anchor="t">
              <a:spAutoFit/>
            </a:bodyPr>
            <a:lstStyle/>
            <a:p>
              <a:pPr algn="ctr"/>
              <a:r>
                <a:rPr lang="en-US" sz="1000" b="1">
                  <a:solidFill>
                    <a:schemeClr val="bg1"/>
                  </a:solidFill>
                  <a:latin typeface="Arial"/>
                  <a:cs typeface="Arial"/>
                </a:rPr>
                <a:t>STORMWATER MANAGEMENT</a:t>
              </a:r>
              <a:endParaRPr lang="en-US" sz="2000">
                <a:solidFill>
                  <a:schemeClr val="bg1"/>
                </a:solidFill>
              </a:endParaRPr>
            </a:p>
          </p:txBody>
        </p:sp>
      </p:grpSp>
      <p:cxnSp>
        <p:nvCxnSpPr>
          <p:cNvPr id="19" name="Straight Connector 18">
            <a:extLst>
              <a:ext uri="{FF2B5EF4-FFF2-40B4-BE49-F238E27FC236}">
                <a16:creationId xmlns:a16="http://schemas.microsoft.com/office/drawing/2014/main" id="{7F9B0B1F-7398-E114-8CF6-88F5466EFD7B}"/>
              </a:ext>
            </a:extLst>
          </p:cNvPr>
          <p:cNvCxnSpPr>
            <a:stCxn id="11" idx="6"/>
          </p:cNvCxnSpPr>
          <p:nvPr/>
        </p:nvCxnSpPr>
        <p:spPr>
          <a:xfrm flipV="1">
            <a:off x="6607059" y="1832847"/>
            <a:ext cx="1180774" cy="1"/>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469F639-AD7D-C152-42B6-5286716D9A02}"/>
              </a:ext>
            </a:extLst>
          </p:cNvPr>
          <p:cNvGrpSpPr/>
          <p:nvPr/>
        </p:nvGrpSpPr>
        <p:grpSpPr>
          <a:xfrm>
            <a:off x="7741295" y="1814483"/>
            <a:ext cx="82805" cy="400043"/>
            <a:chOff x="7898829" y="1339872"/>
            <a:chExt cx="82805" cy="400043"/>
          </a:xfrm>
        </p:grpSpPr>
        <p:cxnSp>
          <p:nvCxnSpPr>
            <p:cNvPr id="23" name="Straight Connector 22">
              <a:extLst>
                <a:ext uri="{FF2B5EF4-FFF2-40B4-BE49-F238E27FC236}">
                  <a16:creationId xmlns:a16="http://schemas.microsoft.com/office/drawing/2014/main" id="{1461C520-277C-FA3D-46A1-A793804DC003}"/>
                </a:ext>
              </a:extLst>
            </p:cNvPr>
            <p:cNvCxnSpPr/>
            <p:nvPr/>
          </p:nvCxnSpPr>
          <p:spPr>
            <a:xfrm>
              <a:off x="7940233" y="1339872"/>
              <a:ext cx="0" cy="347958"/>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EE1D8B9-BB48-3468-239B-F51B72B6F5D5}"/>
                </a:ext>
              </a:extLst>
            </p:cNvPr>
            <p:cNvSpPr/>
            <p:nvPr/>
          </p:nvSpPr>
          <p:spPr>
            <a:xfrm>
              <a:off x="7898829" y="1657110"/>
              <a:ext cx="82805" cy="82805"/>
            </a:xfrm>
            <a:prstGeom prst="ellipse">
              <a:avLst/>
            </a:prstGeom>
            <a:solidFill>
              <a:srgbClr val="133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07B9D7A-AC18-DD9A-33FD-62EAA5FA058A}"/>
              </a:ext>
            </a:extLst>
          </p:cNvPr>
          <p:cNvGrpSpPr/>
          <p:nvPr/>
        </p:nvGrpSpPr>
        <p:grpSpPr>
          <a:xfrm>
            <a:off x="7719080" y="1025721"/>
            <a:ext cx="82805" cy="400043"/>
            <a:chOff x="7898829" y="1339872"/>
            <a:chExt cx="82805" cy="400043"/>
          </a:xfrm>
        </p:grpSpPr>
        <p:cxnSp>
          <p:nvCxnSpPr>
            <p:cNvPr id="27" name="Straight Connector 26">
              <a:extLst>
                <a:ext uri="{FF2B5EF4-FFF2-40B4-BE49-F238E27FC236}">
                  <a16:creationId xmlns:a16="http://schemas.microsoft.com/office/drawing/2014/main" id="{937539F3-1919-48E5-E3F5-6C201295E399}"/>
                </a:ext>
              </a:extLst>
            </p:cNvPr>
            <p:cNvCxnSpPr/>
            <p:nvPr/>
          </p:nvCxnSpPr>
          <p:spPr>
            <a:xfrm>
              <a:off x="7940233" y="1339872"/>
              <a:ext cx="0" cy="347958"/>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BF0CA1B2-7DC1-F04E-0092-BCFE0EFD9A9B}"/>
                </a:ext>
              </a:extLst>
            </p:cNvPr>
            <p:cNvSpPr/>
            <p:nvPr/>
          </p:nvSpPr>
          <p:spPr>
            <a:xfrm>
              <a:off x="7898829" y="1657110"/>
              <a:ext cx="82805" cy="82805"/>
            </a:xfrm>
            <a:prstGeom prst="ellipse">
              <a:avLst/>
            </a:prstGeom>
            <a:solidFill>
              <a:srgbClr val="133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760B7F54-E20C-88EA-0A6B-E8FE051A0E0A}"/>
              </a:ext>
            </a:extLst>
          </p:cNvPr>
          <p:cNvCxnSpPr>
            <a:cxnSpLocks/>
          </p:cNvCxnSpPr>
          <p:nvPr/>
        </p:nvCxnSpPr>
        <p:spPr>
          <a:xfrm>
            <a:off x="7741295" y="1018682"/>
            <a:ext cx="1397143" cy="0"/>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19A5FD-E64F-8CE6-D31E-118B97EA24B6}"/>
              </a:ext>
            </a:extLst>
          </p:cNvPr>
          <p:cNvCxnSpPr>
            <a:stCxn id="13" idx="2"/>
          </p:cNvCxnSpPr>
          <p:nvPr/>
        </p:nvCxnSpPr>
        <p:spPr>
          <a:xfrm flipH="1" flipV="1">
            <a:off x="7444295" y="4470834"/>
            <a:ext cx="1149947" cy="1"/>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58BC346-D579-7DD1-22A5-1F624F2058E4}"/>
              </a:ext>
            </a:extLst>
          </p:cNvPr>
          <p:cNvGrpSpPr/>
          <p:nvPr/>
        </p:nvGrpSpPr>
        <p:grpSpPr>
          <a:xfrm rot="10800000">
            <a:off x="7419437" y="4095367"/>
            <a:ext cx="82805" cy="400043"/>
            <a:chOff x="7898829" y="1339872"/>
            <a:chExt cx="82805" cy="400043"/>
          </a:xfrm>
        </p:grpSpPr>
        <p:cxnSp>
          <p:nvCxnSpPr>
            <p:cNvPr id="34" name="Straight Connector 33">
              <a:extLst>
                <a:ext uri="{FF2B5EF4-FFF2-40B4-BE49-F238E27FC236}">
                  <a16:creationId xmlns:a16="http://schemas.microsoft.com/office/drawing/2014/main" id="{CE4C2383-916E-519C-0C1A-FCCD34B6BEEF}"/>
                </a:ext>
              </a:extLst>
            </p:cNvPr>
            <p:cNvCxnSpPr/>
            <p:nvPr/>
          </p:nvCxnSpPr>
          <p:spPr>
            <a:xfrm>
              <a:off x="7940233" y="1339872"/>
              <a:ext cx="0" cy="347958"/>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C762EED-5F1A-2FC1-B20C-3D5CCBF61D86}"/>
                </a:ext>
              </a:extLst>
            </p:cNvPr>
            <p:cNvSpPr/>
            <p:nvPr/>
          </p:nvSpPr>
          <p:spPr>
            <a:xfrm>
              <a:off x="7898829" y="1657110"/>
              <a:ext cx="82805" cy="82805"/>
            </a:xfrm>
            <a:prstGeom prst="ellipse">
              <a:avLst/>
            </a:prstGeom>
            <a:solidFill>
              <a:srgbClr val="133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a:extLst>
              <a:ext uri="{FF2B5EF4-FFF2-40B4-BE49-F238E27FC236}">
                <a16:creationId xmlns:a16="http://schemas.microsoft.com/office/drawing/2014/main" id="{6DF649C2-BF5A-6F1F-B0C3-62D9E715518A}"/>
              </a:ext>
            </a:extLst>
          </p:cNvPr>
          <p:cNvCxnSpPr>
            <a:cxnSpLocks/>
          </p:cNvCxnSpPr>
          <p:nvPr/>
        </p:nvCxnSpPr>
        <p:spPr>
          <a:xfrm flipH="1">
            <a:off x="8317590" y="3055303"/>
            <a:ext cx="2268742" cy="0"/>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D4966A7-B1AB-F13A-A1CA-313C100366CD}"/>
              </a:ext>
            </a:extLst>
          </p:cNvPr>
          <p:cNvGrpSpPr/>
          <p:nvPr/>
        </p:nvGrpSpPr>
        <p:grpSpPr>
          <a:xfrm rot="10800000">
            <a:off x="8292732" y="2679836"/>
            <a:ext cx="82805" cy="400043"/>
            <a:chOff x="7898829" y="1339872"/>
            <a:chExt cx="82805" cy="400043"/>
          </a:xfrm>
        </p:grpSpPr>
        <p:cxnSp>
          <p:nvCxnSpPr>
            <p:cNvPr id="40" name="Straight Connector 39">
              <a:extLst>
                <a:ext uri="{FF2B5EF4-FFF2-40B4-BE49-F238E27FC236}">
                  <a16:creationId xmlns:a16="http://schemas.microsoft.com/office/drawing/2014/main" id="{E26DDBE4-B687-B70A-6640-A9856E099860}"/>
                </a:ext>
              </a:extLst>
            </p:cNvPr>
            <p:cNvCxnSpPr/>
            <p:nvPr/>
          </p:nvCxnSpPr>
          <p:spPr>
            <a:xfrm>
              <a:off x="7940233" y="1339872"/>
              <a:ext cx="0" cy="347958"/>
            </a:xfrm>
            <a:prstGeom prst="line">
              <a:avLst/>
            </a:prstGeom>
            <a:ln w="38100">
              <a:solidFill>
                <a:srgbClr val="133F68"/>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D68FD81-C076-56D3-1F0D-233AD159F523}"/>
                </a:ext>
              </a:extLst>
            </p:cNvPr>
            <p:cNvSpPr/>
            <p:nvPr/>
          </p:nvSpPr>
          <p:spPr>
            <a:xfrm>
              <a:off x="7898829" y="1657110"/>
              <a:ext cx="82805" cy="82805"/>
            </a:xfrm>
            <a:prstGeom prst="ellipse">
              <a:avLst/>
            </a:prstGeom>
            <a:solidFill>
              <a:srgbClr val="133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9265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0C06-89CF-745B-7E7C-2AA94326A44A}"/>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C782209A-23F3-5E48-4BB4-2952CE8B5EA7}"/>
              </a:ext>
            </a:extLst>
          </p:cNvPr>
          <p:cNvSpPr>
            <a:spLocks noGrp="1"/>
          </p:cNvSpPr>
          <p:nvPr>
            <p:ph type="title"/>
          </p:nvPr>
        </p:nvSpPr>
        <p:spPr/>
        <p:txBody>
          <a:bodyPr/>
          <a:lstStyle/>
          <a:p>
            <a:r>
              <a:rPr lang="en-US" sz="3200"/>
              <a:t>IMPLEMENTATION</a:t>
            </a:r>
          </a:p>
        </p:txBody>
      </p:sp>
      <p:sp>
        <p:nvSpPr>
          <p:cNvPr id="2" name="TextBox 1">
            <a:extLst>
              <a:ext uri="{FF2B5EF4-FFF2-40B4-BE49-F238E27FC236}">
                <a16:creationId xmlns:a16="http://schemas.microsoft.com/office/drawing/2014/main" id="{8B62FD44-0AA2-825B-9DDD-BCFA26D6C234}"/>
              </a:ext>
            </a:extLst>
          </p:cNvPr>
          <p:cNvSpPr txBox="1"/>
          <p:nvPr/>
        </p:nvSpPr>
        <p:spPr>
          <a:xfrm>
            <a:off x="495300" y="1211527"/>
            <a:ext cx="4134573" cy="2246769"/>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stStyle>
          <a:p>
            <a:r>
              <a:rPr lang="en-US" sz="2000">
                <a:solidFill>
                  <a:schemeClr val="tx1"/>
                </a:solidFill>
              </a:rPr>
              <a:t>Funding to be determined</a:t>
            </a:r>
          </a:p>
          <a:p>
            <a:r>
              <a:rPr lang="en-US" sz="2000">
                <a:solidFill>
                  <a:schemeClr val="tx1"/>
                </a:solidFill>
              </a:rPr>
              <a:t>Sayreville to lead operation &amp; maintenance</a:t>
            </a:r>
          </a:p>
          <a:p>
            <a:r>
              <a:rPr lang="en-US" sz="2000">
                <a:solidFill>
                  <a:schemeClr val="tx1"/>
                </a:solidFill>
              </a:rPr>
              <a:t>Community engagement opportunities through passive recreation and civic science research  </a:t>
            </a:r>
          </a:p>
        </p:txBody>
      </p:sp>
      <p:pic>
        <p:nvPicPr>
          <p:cNvPr id="7" name="Picture 6">
            <a:extLst>
              <a:ext uri="{FF2B5EF4-FFF2-40B4-BE49-F238E27FC236}">
                <a16:creationId xmlns:a16="http://schemas.microsoft.com/office/drawing/2014/main" id="{87CF9C62-7885-B906-1927-12DFABDF199C}"/>
              </a:ext>
            </a:extLst>
          </p:cNvPr>
          <p:cNvPicPr>
            <a:picLocks noChangeAspect="1"/>
          </p:cNvPicPr>
          <p:nvPr/>
        </p:nvPicPr>
        <p:blipFill>
          <a:blip r:embed="rId3" cstate="email">
            <a:extLst>
              <a:ext uri="{28A0092B-C50C-407E-A947-70E740481C1C}">
                <a14:useLocalDpi xmlns:a14="http://schemas.microsoft.com/office/drawing/2010/main"/>
              </a:ext>
            </a:extLst>
          </a:blip>
          <a:srcRect r="17674"/>
          <a:stretch>
            <a:fillRect/>
          </a:stretch>
        </p:blipFill>
        <p:spPr>
          <a:xfrm>
            <a:off x="4629873" y="0"/>
            <a:ext cx="7562127" cy="6858000"/>
          </a:xfrm>
          <a:prstGeom prst="rect">
            <a:avLst/>
          </a:prstGeom>
        </p:spPr>
      </p:pic>
    </p:spTree>
    <p:extLst>
      <p:ext uri="{BB962C8B-B14F-4D97-AF65-F5344CB8AC3E}">
        <p14:creationId xmlns:p14="http://schemas.microsoft.com/office/powerpoint/2010/main" val="1487250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BD7F-B1DB-A6AA-C2AF-DB54683F94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CFA546-2F0A-6713-AC1B-C19372CFABE0}"/>
              </a:ext>
            </a:extLst>
          </p:cNvPr>
          <p:cNvSpPr>
            <a:spLocks noGrp="1"/>
          </p:cNvSpPr>
          <p:nvPr>
            <p:ph type="ctrTitle" idx="4294967295"/>
          </p:nvPr>
        </p:nvSpPr>
        <p:spPr>
          <a:xfrm>
            <a:off x="1679575" y="2678113"/>
            <a:ext cx="8832850" cy="1268412"/>
          </a:xfrm>
        </p:spPr>
        <p:txBody>
          <a:bodyPr>
            <a:noAutofit/>
          </a:bodyPr>
          <a:lstStyle/>
          <a:p>
            <a:pPr algn="ctr"/>
            <a:r>
              <a:rPr lang="en-US" sz="4000" b="1" cap="all">
                <a:solidFill>
                  <a:schemeClr val="bg1"/>
                </a:solidFill>
                <a:latin typeface="Arial"/>
                <a:cs typeface="Arial"/>
              </a:rPr>
              <a:t>NJDEP</a:t>
            </a:r>
            <a:br>
              <a:rPr lang="en-US" sz="4000" b="1" cap="all">
                <a:solidFill>
                  <a:schemeClr val="bg1"/>
                </a:solidFill>
                <a:latin typeface="Arial"/>
                <a:cs typeface="Arial"/>
              </a:rPr>
            </a:br>
            <a:r>
              <a:rPr lang="en-US" sz="3200" b="1" cap="all">
                <a:solidFill>
                  <a:schemeClr val="bg1"/>
                </a:solidFill>
                <a:latin typeface="Arial"/>
                <a:cs typeface="Arial"/>
              </a:rPr>
              <a:t>BLUE ACRES PROGRAM</a:t>
            </a:r>
            <a:endParaRPr lang="en-US" sz="4000" b="1" cap="all">
              <a:solidFill>
                <a:schemeClr val="bg1"/>
              </a:solidFill>
              <a:latin typeface="Arial"/>
              <a:cs typeface="Arial"/>
            </a:endParaRPr>
          </a:p>
        </p:txBody>
      </p:sp>
      <p:pic>
        <p:nvPicPr>
          <p:cNvPr id="2" name="Picture 1">
            <a:extLst>
              <a:ext uri="{FF2B5EF4-FFF2-40B4-BE49-F238E27FC236}">
                <a16:creationId xmlns:a16="http://schemas.microsoft.com/office/drawing/2014/main" id="{A7FAB1F6-00A0-F17C-64A3-28A8DF441F1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2875" y="5526537"/>
            <a:ext cx="11661777" cy="1331463"/>
          </a:xfrm>
          <a:prstGeom prst="rect">
            <a:avLst/>
          </a:prstGeom>
        </p:spPr>
      </p:pic>
    </p:spTree>
    <p:extLst>
      <p:ext uri="{BB962C8B-B14F-4D97-AF65-F5344CB8AC3E}">
        <p14:creationId xmlns:p14="http://schemas.microsoft.com/office/powerpoint/2010/main" val="3261025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338328" y="3429000"/>
            <a:ext cx="5348097" cy="2938538"/>
          </a:xfrm>
          <a:solidFill>
            <a:srgbClr val="244F71"/>
          </a:solidFill>
        </p:spPr>
        <p:txBody>
          <a:bodyPr vert="horz" lIns="91440" tIns="45720" rIns="91440" bIns="45720" rtlCol="0" anchor="t">
            <a:normAutofit/>
          </a:bodyPr>
          <a:lstStyle/>
          <a:p>
            <a:pPr marL="114300">
              <a:lnSpc>
                <a:spcPct val="90000"/>
              </a:lnSpc>
            </a:pPr>
            <a:r>
              <a:rPr lang="en-US" sz="2800" b="0">
                <a:cs typeface="+mn-cs"/>
              </a:rPr>
              <a:t>Core missions:</a:t>
            </a:r>
            <a:br>
              <a:rPr lang="en-US" sz="2800" b="0">
                <a:cs typeface="+mn-cs"/>
              </a:rPr>
            </a:br>
            <a:r>
              <a:rPr lang="en-US" sz="1800" u="sng">
                <a:cs typeface="+mn-cs"/>
              </a:rPr>
              <a:t>Disaster recovery:</a:t>
            </a:r>
            <a:r>
              <a:rPr lang="en-US" sz="1800" i="1">
                <a:cs typeface="+mn-cs"/>
              </a:rPr>
              <a:t> </a:t>
            </a:r>
            <a:r>
              <a:rPr lang="en-US" sz="1800" b="0">
                <a:cs typeface="+mn-cs"/>
              </a:rPr>
              <a:t>Blue Acres helps New Jersey residents whose homes have been damaged in flooding events. </a:t>
            </a:r>
          </a:p>
          <a:p>
            <a:pPr marL="114300">
              <a:lnSpc>
                <a:spcPct val="90000"/>
              </a:lnSpc>
            </a:pPr>
            <a:r>
              <a:rPr lang="en-US" sz="1800" u="sng">
                <a:cs typeface="+mn-cs"/>
              </a:rPr>
              <a:t>Disaster Preparedness:</a:t>
            </a:r>
            <a:r>
              <a:rPr lang="en-US" sz="1800">
                <a:cs typeface="+mn-cs"/>
              </a:rPr>
              <a:t> </a:t>
            </a:r>
            <a:r>
              <a:rPr lang="en-US" sz="1800" b="0">
                <a:cs typeface="+mn-cs"/>
              </a:rPr>
              <a:t>Blue Acres implements buyouts that increase community resilience by acquiring lands that are flood-prone or may buffer other lands at risk due to sea-level rise, storms, or storm-related flooding.</a:t>
            </a:r>
          </a:p>
        </p:txBody>
      </p:sp>
      <p:pic>
        <p:nvPicPr>
          <p:cNvPr id="7" name="Picture Placeholder 6"/>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6057380" y="10"/>
            <a:ext cx="6134619" cy="6693398"/>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2" name="TextBox 1">
            <a:extLst>
              <a:ext uri="{FF2B5EF4-FFF2-40B4-BE49-F238E27FC236}">
                <a16:creationId xmlns:a16="http://schemas.microsoft.com/office/drawing/2014/main" id="{06F29985-C5EC-79DE-7BD0-7FF3A44B5612}"/>
              </a:ext>
            </a:extLst>
          </p:cNvPr>
          <p:cNvSpPr txBox="1"/>
          <p:nvPr/>
        </p:nvSpPr>
        <p:spPr>
          <a:xfrm>
            <a:off x="338327" y="2029968"/>
            <a:ext cx="531152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chemeClr val="tx1">
                    <a:lumMod val="75000"/>
                  </a:schemeClr>
                </a:solidFill>
                <a:effectLst/>
                <a:uLnTx/>
                <a:uFillTx/>
                <a:latin typeface="Calibri Light"/>
                <a:ea typeface="+mn-ea"/>
                <a:cs typeface="+mn-cs"/>
              </a:rPr>
              <a:t>DEP Blue Acres helps New Jersey residents and communities identify and avoid risks of flooding through strategic climate resilience planning and the state-led acquisition of flood-prone property.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212529"/>
                </a:solidFill>
                <a:effectLst/>
                <a:uLnTx/>
                <a:uFillTx/>
                <a:latin typeface="Roboto" panose="02000000000000000000" pitchFamily="2" charset="0"/>
                <a:ea typeface="+mn-ea"/>
                <a:cs typeface="+mn-cs"/>
              </a:rPr>
            </a:br>
            <a:endParaRPr kumimoji="0" lang="en-US" sz="1800" b="0" i="0" u="none" strike="noStrike" kern="1200" cap="none" spc="0" normalizeH="0" baseline="0" noProof="0">
              <a:ln>
                <a:noFill/>
              </a:ln>
              <a:solidFill>
                <a:srgbClr val="244F71"/>
              </a:solidFill>
              <a:effectLst/>
              <a:uLnTx/>
              <a:uFillTx/>
              <a:latin typeface="Calibri Light"/>
              <a:ea typeface="+mn-ea"/>
              <a:cs typeface="+mn-cs"/>
            </a:endParaRPr>
          </a:p>
        </p:txBody>
      </p:sp>
      <p:pic>
        <p:nvPicPr>
          <p:cNvPr id="3" name="Picture 2" descr="A logo of a city&#10;&#10;Description automatically generated">
            <a:extLst>
              <a:ext uri="{FF2B5EF4-FFF2-40B4-BE49-F238E27FC236}">
                <a16:creationId xmlns:a16="http://schemas.microsoft.com/office/drawing/2014/main" id="{7FD60009-E9FE-D1AE-3582-9AC5ACD18D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429" y="167975"/>
            <a:ext cx="1762101" cy="1707673"/>
          </a:xfrm>
          <a:prstGeom prst="rect">
            <a:avLst/>
          </a:prstGeom>
        </p:spPr>
      </p:pic>
      <p:pic>
        <p:nvPicPr>
          <p:cNvPr id="4" name="Picture 3" descr="Logo&#10;&#10;Description automatically generated">
            <a:extLst>
              <a:ext uri="{FF2B5EF4-FFF2-40B4-BE49-F238E27FC236}">
                <a16:creationId xmlns:a16="http://schemas.microsoft.com/office/drawing/2014/main" id="{E9B74867-C60E-C95F-7426-072499A83A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8384" y="0"/>
            <a:ext cx="1762101" cy="1844884"/>
          </a:xfrm>
          <a:prstGeom prst="rect">
            <a:avLst/>
          </a:prstGeom>
        </p:spPr>
      </p:pic>
    </p:spTree>
    <p:extLst>
      <p:ext uri="{BB962C8B-B14F-4D97-AF65-F5344CB8AC3E}">
        <p14:creationId xmlns:p14="http://schemas.microsoft.com/office/powerpoint/2010/main" val="3909033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C6295F9-8CEA-F9A2-D302-6A07242DE05A}"/>
              </a:ext>
            </a:extLst>
          </p:cNvPr>
          <p:cNvSpPr>
            <a:spLocks noGrp="1"/>
          </p:cNvSpPr>
          <p:nvPr>
            <p:ph type="body" sz="quarter" idx="17"/>
          </p:nvPr>
        </p:nvSpPr>
        <p:spPr/>
        <p:txBody>
          <a:bodyPr/>
          <a:lstStyle/>
          <a:p>
            <a:r>
              <a:rPr lang="en-US">
                <a:solidFill>
                  <a:schemeClr val="tx1">
                    <a:lumMod val="75000"/>
                  </a:schemeClr>
                </a:solidFill>
              </a:rPr>
              <a:t>Nature based flood &amp; erosion controls</a:t>
            </a:r>
          </a:p>
        </p:txBody>
      </p:sp>
      <p:sp>
        <p:nvSpPr>
          <p:cNvPr id="20" name="Text Placeholder 19">
            <a:extLst>
              <a:ext uri="{FF2B5EF4-FFF2-40B4-BE49-F238E27FC236}">
                <a16:creationId xmlns:a16="http://schemas.microsoft.com/office/drawing/2014/main" id="{76537AE4-7D63-2A03-2527-BED251EDAA51}"/>
              </a:ext>
            </a:extLst>
          </p:cNvPr>
          <p:cNvSpPr>
            <a:spLocks noGrp="1"/>
          </p:cNvSpPr>
          <p:nvPr>
            <p:ph type="body" sz="quarter" idx="18"/>
          </p:nvPr>
        </p:nvSpPr>
        <p:spPr/>
        <p:txBody>
          <a:bodyPr/>
          <a:lstStyle/>
          <a:p>
            <a:r>
              <a:rPr lang="en-US">
                <a:solidFill>
                  <a:schemeClr val="tx1">
                    <a:lumMod val="75000"/>
                  </a:schemeClr>
                </a:solidFill>
              </a:rPr>
              <a:t>Promote groundwater recharge/filter pollutants</a:t>
            </a:r>
          </a:p>
        </p:txBody>
      </p:sp>
      <p:sp>
        <p:nvSpPr>
          <p:cNvPr id="21" name="Text Placeholder 20">
            <a:extLst>
              <a:ext uri="{FF2B5EF4-FFF2-40B4-BE49-F238E27FC236}">
                <a16:creationId xmlns:a16="http://schemas.microsoft.com/office/drawing/2014/main" id="{92129433-DD03-41E7-BD63-69CBBCD6A4E3}"/>
              </a:ext>
            </a:extLst>
          </p:cNvPr>
          <p:cNvSpPr>
            <a:spLocks noGrp="1"/>
          </p:cNvSpPr>
          <p:nvPr>
            <p:ph type="body" sz="quarter" idx="19"/>
          </p:nvPr>
        </p:nvSpPr>
        <p:spPr/>
        <p:txBody>
          <a:bodyPr/>
          <a:lstStyle/>
          <a:p>
            <a:r>
              <a:rPr lang="en-US">
                <a:solidFill>
                  <a:schemeClr val="tx1">
                    <a:lumMod val="75000"/>
                  </a:schemeClr>
                </a:solidFill>
              </a:rPr>
              <a:t>Provide wildlife habitat</a:t>
            </a:r>
          </a:p>
        </p:txBody>
      </p:sp>
      <p:sp>
        <p:nvSpPr>
          <p:cNvPr id="22" name="Text Placeholder 21">
            <a:extLst>
              <a:ext uri="{FF2B5EF4-FFF2-40B4-BE49-F238E27FC236}">
                <a16:creationId xmlns:a16="http://schemas.microsoft.com/office/drawing/2014/main" id="{42914003-4EAE-0F02-7699-F2C99E0F32C4}"/>
              </a:ext>
            </a:extLst>
          </p:cNvPr>
          <p:cNvSpPr>
            <a:spLocks noGrp="1"/>
          </p:cNvSpPr>
          <p:nvPr>
            <p:ph type="body" sz="quarter" idx="20"/>
          </p:nvPr>
        </p:nvSpPr>
        <p:spPr/>
        <p:txBody>
          <a:bodyPr/>
          <a:lstStyle/>
          <a:p>
            <a:r>
              <a:rPr lang="en-US">
                <a:solidFill>
                  <a:schemeClr val="tx1">
                    <a:lumMod val="75000"/>
                  </a:schemeClr>
                </a:solidFill>
              </a:rPr>
              <a:t>Offer passive recreational and open space benefits</a:t>
            </a:r>
          </a:p>
        </p:txBody>
      </p:sp>
      <p:pic>
        <p:nvPicPr>
          <p:cNvPr id="25" name="Picture Placeholder 24" descr="Forest scene outline">
            <a:extLst>
              <a:ext uri="{FF2B5EF4-FFF2-40B4-BE49-F238E27FC236}">
                <a16:creationId xmlns:a16="http://schemas.microsoft.com/office/drawing/2014/main" id="{E9A3015F-B379-63DC-3E04-8CAB74AB163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0" r="90"/>
          <a:stretch/>
        </p:blipFill>
        <p:spPr/>
      </p:pic>
      <p:pic>
        <p:nvPicPr>
          <p:cNvPr id="27" name="Picture Placeholder 26" descr="Water outline">
            <a:extLst>
              <a:ext uri="{FF2B5EF4-FFF2-40B4-BE49-F238E27FC236}">
                <a16:creationId xmlns:a16="http://schemas.microsoft.com/office/drawing/2014/main" id="{0F96D439-3933-FD00-CE12-D51F9D6ED4B3}"/>
              </a:ext>
            </a:extLst>
          </p:cNvPr>
          <p:cNvPicPr>
            <a:picLocks noGrp="1" noChangeAspect="1"/>
          </p:cNvPicPr>
          <p:nvPr>
            <p:ph type="pic"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90" r="90"/>
          <a:stretch>
            <a:fillRect/>
          </a:stretch>
        </p:blipFill>
        <p:spPr>
          <a:xfrm>
            <a:off x="4946055" y="2212678"/>
            <a:ext cx="885235" cy="885235"/>
          </a:xfrm>
        </p:spPr>
      </p:pic>
      <p:pic>
        <p:nvPicPr>
          <p:cNvPr id="29" name="Picture Placeholder 28" descr="Rainforest outline">
            <a:extLst>
              <a:ext uri="{FF2B5EF4-FFF2-40B4-BE49-F238E27FC236}">
                <a16:creationId xmlns:a16="http://schemas.microsoft.com/office/drawing/2014/main" id="{2712F90F-A030-5BC2-BA34-5DC9340B33FB}"/>
              </a:ext>
            </a:extLst>
          </p:cNvPr>
          <p:cNvPicPr>
            <a:picLocks noGrp="1" noChangeAspect="1"/>
          </p:cNvPicPr>
          <p:nvPr>
            <p:ph type="pic" sz="quarter" idx="15"/>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p:pic>
      <p:pic>
        <p:nvPicPr>
          <p:cNvPr id="31" name="Picture Placeholder 30" descr="Rainy scene outline">
            <a:extLst>
              <a:ext uri="{FF2B5EF4-FFF2-40B4-BE49-F238E27FC236}">
                <a16:creationId xmlns:a16="http://schemas.microsoft.com/office/drawing/2014/main" id="{830513B4-CED3-A7D2-F5A0-9F84DD9EA2B4}"/>
              </a:ext>
            </a:extLst>
          </p:cNvPr>
          <p:cNvPicPr>
            <a:picLocks noGrp="1" noChangeAspect="1"/>
          </p:cNvPicPr>
          <p:nvPr>
            <p:ph type="pic" sz="quarter" idx="16"/>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p:pic>
      <p:sp>
        <p:nvSpPr>
          <p:cNvPr id="14" name="Text Placeholder 13">
            <a:extLst>
              <a:ext uri="{FF2B5EF4-FFF2-40B4-BE49-F238E27FC236}">
                <a16:creationId xmlns:a16="http://schemas.microsoft.com/office/drawing/2014/main" id="{30CCFFDB-DA37-DC32-4040-C96F64DDD0DB}"/>
              </a:ext>
            </a:extLst>
          </p:cNvPr>
          <p:cNvSpPr>
            <a:spLocks noGrp="1"/>
          </p:cNvSpPr>
          <p:nvPr>
            <p:ph type="body" sz="quarter" idx="12"/>
          </p:nvPr>
        </p:nvSpPr>
        <p:spPr>
          <a:xfrm>
            <a:off x="108129" y="1536192"/>
            <a:ext cx="3967907" cy="1289304"/>
          </a:xfrm>
        </p:spPr>
        <p:txBody>
          <a:bodyPr/>
          <a:lstStyle/>
          <a:p>
            <a:r>
              <a:rPr lang="en-US" sz="2000" i="1">
                <a:latin typeface="Roboto"/>
                <a:ea typeface="Roboto"/>
                <a:cs typeface="Roboto"/>
              </a:rPr>
              <a:t> Floodplain</a:t>
            </a:r>
            <a:r>
              <a:rPr kumimoji="0" lang="en-US" sz="2000" b="0" i="1" u="none" strike="noStrike" kern="1200" cap="none" spc="0" normalizeH="0" baseline="0" noProof="0">
                <a:ln>
                  <a:noFill/>
                </a:ln>
                <a:effectLst/>
                <a:uLnTx/>
                <a:uFillTx/>
                <a:latin typeface="Roboto"/>
                <a:ea typeface="Roboto"/>
                <a:cs typeface="Roboto"/>
              </a:rPr>
              <a:t> buyouts create space for waterways to breathe, wetlands to flourish, and communities to become more resilient </a:t>
            </a:r>
            <a:endParaRPr lang="en-US" sz="2000">
              <a:ea typeface="Calibri Light"/>
              <a:cs typeface="Calibri Light"/>
            </a:endParaRPr>
          </a:p>
        </p:txBody>
      </p:sp>
      <p:sp>
        <p:nvSpPr>
          <p:cNvPr id="13" name="Text Placeholder 12">
            <a:extLst>
              <a:ext uri="{FF2B5EF4-FFF2-40B4-BE49-F238E27FC236}">
                <a16:creationId xmlns:a16="http://schemas.microsoft.com/office/drawing/2014/main" id="{8D57291F-6701-9BD8-4437-EA0F9B0F2662}"/>
              </a:ext>
            </a:extLst>
          </p:cNvPr>
          <p:cNvSpPr>
            <a:spLocks noGrp="1"/>
          </p:cNvSpPr>
          <p:nvPr>
            <p:ph type="body" sz="quarter" idx="11"/>
          </p:nvPr>
        </p:nvSpPr>
        <p:spPr>
          <a:xfrm>
            <a:off x="338907" y="3176740"/>
            <a:ext cx="3548931" cy="2839338"/>
          </a:xfrm>
        </p:spPr>
        <p:txBody>
          <a:bodyPr/>
          <a:lstStyle/>
          <a:p>
            <a:endParaRPr lang="en-US"/>
          </a:p>
        </p:txBody>
      </p:sp>
      <p:pic>
        <p:nvPicPr>
          <p:cNvPr id="23" name="Picture 22" descr="Free picture: beautiful, marsh, wetland, landscape">
            <a:extLst>
              <a:ext uri="{FF2B5EF4-FFF2-40B4-BE49-F238E27FC236}">
                <a16:creationId xmlns:a16="http://schemas.microsoft.com/office/drawing/2014/main" id="{AAF438F0-328F-C9A0-64AD-BD9F59B6DD27}"/>
              </a:ext>
            </a:extLst>
          </p:cNvPr>
          <p:cNvPicPr>
            <a:picLocks noChangeAspect="1"/>
          </p:cNvPicPr>
          <p:nvPr/>
        </p:nvPicPr>
        <p:blipFill rotWithShape="1">
          <a:blip r:embed="rId11">
            <a:extLst>
              <a:ext uri="{28A0092B-C50C-407E-A947-70E740481C1C}">
                <a14:useLocalDpi xmlns:a14="http://schemas.microsoft.com/office/drawing/2010/main"/>
              </a:ext>
            </a:extLst>
          </a:blip>
          <a:srcRect/>
          <a:stretch>
            <a:fillRect/>
          </a:stretch>
        </p:blipFill>
        <p:spPr>
          <a:xfrm>
            <a:off x="108129" y="3097231"/>
            <a:ext cx="3967907" cy="3063185"/>
          </a:xfrm>
          <a:prstGeom prst="rect">
            <a:avLst/>
          </a:prstGeom>
        </p:spPr>
      </p:pic>
      <p:pic>
        <p:nvPicPr>
          <p:cNvPr id="32" name="Picture 31" descr="A logo of a city&#10;&#10;Description automatically generated">
            <a:extLst>
              <a:ext uri="{FF2B5EF4-FFF2-40B4-BE49-F238E27FC236}">
                <a16:creationId xmlns:a16="http://schemas.microsoft.com/office/drawing/2014/main" id="{7AD03CED-EA91-E597-71AF-7B4F0A059BF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68004" y="45430"/>
            <a:ext cx="1195320" cy="1158399"/>
          </a:xfrm>
          <a:prstGeom prst="rect">
            <a:avLst/>
          </a:prstGeom>
        </p:spPr>
      </p:pic>
    </p:spTree>
    <p:extLst>
      <p:ext uri="{BB962C8B-B14F-4D97-AF65-F5344CB8AC3E}">
        <p14:creationId xmlns:p14="http://schemas.microsoft.com/office/powerpoint/2010/main" val="317768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3C58C2-4CCE-84A3-A688-19DF56137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470" y="1393282"/>
            <a:ext cx="10776226" cy="1987254"/>
          </a:xfrm>
          <a:prstGeom prst="rect">
            <a:avLst/>
          </a:prstGeom>
        </p:spPr>
      </p:pic>
      <p:pic>
        <p:nvPicPr>
          <p:cNvPr id="1028" name="Picture 4" descr="Help After a Disaster: FEMA Individual Assistance Can Help You Recover ...">
            <a:extLst>
              <a:ext uri="{FF2B5EF4-FFF2-40B4-BE49-F238E27FC236}">
                <a16:creationId xmlns:a16="http://schemas.microsoft.com/office/drawing/2014/main" id="{FE8DAAD3-1ADE-464C-6FAC-199ABA7DB39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071" y="3857728"/>
            <a:ext cx="3206575" cy="2132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DA Community Gardens Initiative | Trident United Way">
            <a:extLst>
              <a:ext uri="{FF2B5EF4-FFF2-40B4-BE49-F238E27FC236}">
                <a16:creationId xmlns:a16="http://schemas.microsoft.com/office/drawing/2014/main" id="{20AEF954-F612-A018-0E0A-4C5919A764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26355" y="4121426"/>
            <a:ext cx="3739290" cy="183211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See related image detail. Community Legal Aid / Fighting for justice for residents of Western and ...">
            <a:extLst>
              <a:ext uri="{FF2B5EF4-FFF2-40B4-BE49-F238E27FC236}">
                <a16:creationId xmlns:a16="http://schemas.microsoft.com/office/drawing/2014/main" id="{D0045DFF-F449-D726-47BF-3D0E08B8673A}"/>
              </a:ext>
            </a:extLst>
          </p:cNvPr>
          <p:cNvSpPr>
            <a:spLocks noChangeAspect="1" noChangeArrowheads="1"/>
          </p:cNvSpPr>
          <p:nvPr/>
        </p:nvSpPr>
        <p:spPr bwMode="auto">
          <a:xfrm>
            <a:off x="6563140" y="3896140"/>
            <a:ext cx="2282686" cy="22826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Supportive Housing - Fraser">
            <a:extLst>
              <a:ext uri="{FF2B5EF4-FFF2-40B4-BE49-F238E27FC236}">
                <a16:creationId xmlns:a16="http://schemas.microsoft.com/office/drawing/2014/main" id="{904B2A71-BDAF-18F0-EF97-E185C774BBA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08551" y="3552404"/>
            <a:ext cx="2743199" cy="27431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B3BD409-45F5-4DF7-5069-7F45352A060A}"/>
              </a:ext>
            </a:extLst>
          </p:cNvPr>
          <p:cNvSpPr txBox="1"/>
          <p:nvPr/>
        </p:nvSpPr>
        <p:spPr>
          <a:xfrm>
            <a:off x="380470" y="384048"/>
            <a:ext cx="11314706" cy="1077218"/>
          </a:xfrm>
          <a:prstGeom prst="rect">
            <a:avLst/>
          </a:prstGeom>
          <a:noFill/>
        </p:spPr>
        <p:txBody>
          <a:bodyPr wrap="square" lIns="91440" tIns="45720" rIns="91440" bIns="45720" rtlCol="0" anchor="t">
            <a:spAutoFit/>
          </a:bodyPr>
          <a:lstStyle/>
          <a:p>
            <a:r>
              <a:rPr lang="en-US" sz="3200" b="1">
                <a:solidFill>
                  <a:schemeClr val="tx1">
                    <a:lumMod val="75000"/>
                  </a:schemeClr>
                </a:solidFill>
              </a:rPr>
              <a:t>Blue Acres Buyout Funding Source &amp; Floodplain Location </a:t>
            </a:r>
          </a:p>
          <a:p>
            <a:r>
              <a:rPr lang="en-US" sz="3200" b="1">
                <a:solidFill>
                  <a:schemeClr val="tx1">
                    <a:lumMod val="75000"/>
                  </a:schemeClr>
                </a:solidFill>
              </a:rPr>
              <a:t>Influence Permittable Land Uses</a:t>
            </a:r>
            <a:endParaRPr lang="en-US" sz="3200" b="1">
              <a:solidFill>
                <a:schemeClr val="tx1">
                  <a:lumMod val="75000"/>
                </a:schemeClr>
              </a:solidFill>
              <a:ea typeface="Calibri"/>
              <a:cs typeface="Calibri"/>
            </a:endParaRPr>
          </a:p>
        </p:txBody>
      </p:sp>
    </p:spTree>
    <p:extLst>
      <p:ext uri="{BB962C8B-B14F-4D97-AF65-F5344CB8AC3E}">
        <p14:creationId xmlns:p14="http://schemas.microsoft.com/office/powerpoint/2010/main" val="133892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2060D8D6-9D6B-0DA3-0D05-F49EB2FEF07A}"/>
              </a:ext>
            </a:extLst>
          </p:cNvPr>
          <p:cNvSpPr>
            <a:spLocks noGrp="1"/>
          </p:cNvSpPr>
          <p:nvPr>
            <p:ph sz="quarter" idx="16"/>
          </p:nvPr>
        </p:nvSpPr>
        <p:spPr>
          <a:xfrm>
            <a:off x="2941468" y="1539875"/>
            <a:ext cx="8755231" cy="4022725"/>
          </a:xfrm>
        </p:spPr>
        <p:txBody>
          <a:bodyPr vert="horz" lIns="91440" tIns="45720" rIns="91440" bIns="45720" rtlCol="0" anchor="t">
            <a:normAutofit fontScale="92500"/>
          </a:bodyPr>
          <a:lstStyle/>
          <a:p>
            <a:pPr marL="285750" indent="-285750">
              <a:buFont typeface="Arial" panose="020B0604020202020204" pitchFamily="34" charset="0"/>
              <a:buChar char="•"/>
            </a:pPr>
            <a:r>
              <a:rPr lang="en-US" sz="2400">
                <a:latin typeface="Arial"/>
                <a:cs typeface="Arial"/>
              </a:rPr>
              <a:t>Launched in 2020 by DEP, provides technical assistance for climate resilience planning</a:t>
            </a:r>
            <a:endParaRPr lang="en-US"/>
          </a:p>
          <a:p>
            <a:pPr marL="971550" lvl="1" indent="-285750">
              <a:buFont typeface="Courier New" panose="020B0604020202020204" pitchFamily="34" charset="0"/>
              <a:buChar char="o"/>
            </a:pPr>
            <a:r>
              <a:rPr lang="en-US">
                <a:latin typeface="Arial"/>
                <a:cs typeface="Arial"/>
              </a:rPr>
              <a:t>Raritan River and Bay Communities (RRBC) region part of pilot Regional Planning Program</a:t>
            </a:r>
          </a:p>
          <a:p>
            <a:pPr marL="285750" indent="-285750">
              <a:buFont typeface="Arial" panose="020B0604020202020204" pitchFamily="34" charset="0"/>
              <a:buChar char="•"/>
            </a:pPr>
            <a:r>
              <a:rPr lang="en-US" sz="2400">
                <a:latin typeface="Arial"/>
                <a:cs typeface="Arial"/>
              </a:rPr>
              <a:t>Goal: produce community-led resilience action plans</a:t>
            </a:r>
            <a:endParaRPr lang="en-US"/>
          </a:p>
          <a:p>
            <a:pPr marL="971550" lvl="1" indent="-285750">
              <a:buFont typeface="Courier New" panose="020B0604020202020204" pitchFamily="34" charset="0"/>
              <a:buChar char="o"/>
            </a:pPr>
            <a:r>
              <a:rPr lang="en-US">
                <a:latin typeface="Arial"/>
                <a:cs typeface="Arial"/>
              </a:rPr>
              <a:t>Steering Committee with representatives from NJDEP, County, municipalities, community-based organizations</a:t>
            </a:r>
          </a:p>
          <a:p>
            <a:pPr marL="285750" indent="-285750">
              <a:buFont typeface="Arial" panose="020B0604020202020204" pitchFamily="34" charset="0"/>
              <a:buChar char="•"/>
            </a:pPr>
            <a:r>
              <a:rPr lang="en-US" sz="2400"/>
              <a:t>Address flooding issues and increase resilience</a:t>
            </a:r>
          </a:p>
          <a:p>
            <a:pPr marL="971550" lvl="1" indent="-285750">
              <a:buFont typeface="Courier New" panose="020B0604020202020204" pitchFamily="34" charset="0"/>
              <a:buChar char="o"/>
            </a:pPr>
            <a:r>
              <a:rPr lang="en-US">
                <a:latin typeface="Arial"/>
                <a:cs typeface="Arial"/>
              </a:rPr>
              <a:t>Heavy focus on community engagement</a:t>
            </a:r>
          </a:p>
          <a:p>
            <a:pPr marL="971550" lvl="1" indent="-285750">
              <a:buFont typeface="Courier New" panose="020B0604020202020204" pitchFamily="34" charset="0"/>
              <a:buChar char="o"/>
            </a:pPr>
            <a:r>
              <a:rPr lang="en-US">
                <a:latin typeface="Arial"/>
                <a:cs typeface="Arial"/>
              </a:rPr>
              <a:t>Include flood risk assessments and action plans that respond in a variety of ways (i.e., infrastructure, zoning, NBS, etc.)</a:t>
            </a:r>
          </a:p>
        </p:txBody>
      </p:sp>
      <p:sp>
        <p:nvSpPr>
          <p:cNvPr id="11" name="Title 10">
            <a:extLst>
              <a:ext uri="{FF2B5EF4-FFF2-40B4-BE49-F238E27FC236}">
                <a16:creationId xmlns:a16="http://schemas.microsoft.com/office/drawing/2014/main" id="{D7C1E605-1711-BA08-8541-4C88BD3F5211}"/>
              </a:ext>
            </a:extLst>
          </p:cNvPr>
          <p:cNvSpPr>
            <a:spLocks noGrp="1"/>
          </p:cNvSpPr>
          <p:nvPr>
            <p:ph type="title"/>
          </p:nvPr>
        </p:nvSpPr>
        <p:spPr/>
        <p:txBody>
          <a:bodyPr/>
          <a:lstStyle/>
          <a:p>
            <a:r>
              <a:rPr lang="en-US"/>
              <a:t>RESILIENT NJ PROGRAM</a:t>
            </a:r>
          </a:p>
        </p:txBody>
      </p:sp>
      <p:pic>
        <p:nvPicPr>
          <p:cNvPr id="1026" name="Picture 2" descr="NJDEP | Water Resource Management (WRM) | Home">
            <a:extLst>
              <a:ext uri="{FF2B5EF4-FFF2-40B4-BE49-F238E27FC236}">
                <a16:creationId xmlns:a16="http://schemas.microsoft.com/office/drawing/2014/main" id="{68B55ED2-5B6A-6EB2-2A0B-250CCBB943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2434" y="1299984"/>
            <a:ext cx="1855945" cy="193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64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AF5F34-5B44-C8A1-FF1D-9099958B8866}"/>
              </a:ext>
            </a:extLst>
          </p:cNvPr>
          <p:cNvSpPr>
            <a:spLocks noGrp="1"/>
          </p:cNvSpPr>
          <p:nvPr>
            <p:ph type="body" sz="quarter" idx="12"/>
          </p:nvPr>
        </p:nvSpPr>
        <p:spPr/>
        <p:txBody>
          <a:bodyPr/>
          <a:lstStyle/>
          <a:p>
            <a:r>
              <a:rPr lang="en-US" u="sng">
                <a:ea typeface="Calibri Light"/>
                <a:cs typeface="Arial"/>
              </a:rPr>
              <a:t>What is Allowed:</a:t>
            </a:r>
            <a:endParaRPr lang="en-US" u="sng">
              <a:ea typeface="Calibri Light"/>
            </a:endParaRPr>
          </a:p>
        </p:txBody>
      </p:sp>
      <p:sp>
        <p:nvSpPr>
          <p:cNvPr id="4" name="Text Placeholder 3">
            <a:extLst>
              <a:ext uri="{FF2B5EF4-FFF2-40B4-BE49-F238E27FC236}">
                <a16:creationId xmlns:a16="http://schemas.microsoft.com/office/drawing/2014/main" id="{BF5556E6-BCF0-1545-3BD5-BD246B0CBA11}"/>
              </a:ext>
            </a:extLst>
          </p:cNvPr>
          <p:cNvSpPr>
            <a:spLocks noGrp="1"/>
          </p:cNvSpPr>
          <p:nvPr>
            <p:ph type="body" sz="quarter" idx="14"/>
          </p:nvPr>
        </p:nvSpPr>
        <p:spPr>
          <a:xfrm>
            <a:off x="8267767" y="1680547"/>
            <a:ext cx="3921778" cy="402287"/>
          </a:xfrm>
        </p:spPr>
        <p:txBody>
          <a:bodyPr/>
          <a:lstStyle/>
          <a:p>
            <a:r>
              <a:rPr lang="en-US" u="sng">
                <a:ea typeface="Calibri Light"/>
                <a:cs typeface="Arial"/>
              </a:rPr>
              <a:t>What is NOT Allowed:</a:t>
            </a:r>
          </a:p>
        </p:txBody>
      </p:sp>
      <p:sp>
        <p:nvSpPr>
          <p:cNvPr id="5" name="Text Placeholder 4">
            <a:extLst>
              <a:ext uri="{FF2B5EF4-FFF2-40B4-BE49-F238E27FC236}">
                <a16:creationId xmlns:a16="http://schemas.microsoft.com/office/drawing/2014/main" id="{4D909269-6EE1-1962-0087-0DB448DF7E4D}"/>
              </a:ext>
            </a:extLst>
          </p:cNvPr>
          <p:cNvSpPr>
            <a:spLocks noGrp="1"/>
          </p:cNvSpPr>
          <p:nvPr>
            <p:ph type="body" sz="quarter" idx="15"/>
          </p:nvPr>
        </p:nvSpPr>
        <p:spPr/>
        <p:txBody>
          <a:bodyPr vert="horz" lIns="0" tIns="72000" rIns="91440" bIns="45720" rtlCol="0" anchor="t">
            <a:normAutofit fontScale="92500" lnSpcReduction="10000"/>
          </a:bodyPr>
          <a:lstStyle/>
          <a:p>
            <a:r>
              <a:rPr lang="en-US">
                <a:latin typeface="Calibri"/>
                <a:ea typeface="Calibri"/>
                <a:cs typeface="Calibri"/>
              </a:rPr>
              <a:t>Plantings of native, non-invasive species.</a:t>
            </a:r>
          </a:p>
          <a:p>
            <a:r>
              <a:rPr lang="en-US">
                <a:latin typeface="Calibri"/>
                <a:ea typeface="Calibri"/>
                <a:cs typeface="Calibri"/>
              </a:rPr>
              <a:t>Unimproved, unpaved walkways or bike paths</a:t>
            </a:r>
          </a:p>
          <a:p>
            <a:r>
              <a:rPr lang="en-US">
                <a:latin typeface="Calibri"/>
                <a:ea typeface="Calibri"/>
                <a:cs typeface="Calibri"/>
              </a:rPr>
              <a:t>Passive recreational activities</a:t>
            </a:r>
          </a:p>
          <a:p>
            <a:r>
              <a:rPr lang="en-US">
                <a:latin typeface="Calibri"/>
                <a:ea typeface="Calibri"/>
                <a:cs typeface="Calibri"/>
              </a:rPr>
              <a:t>Restrooms </a:t>
            </a:r>
          </a:p>
          <a:p>
            <a:r>
              <a:rPr lang="en-US">
                <a:latin typeface="Calibri"/>
                <a:ea typeface="Calibri"/>
                <a:cs typeface="Calibri"/>
              </a:rPr>
              <a:t>Unwalled shade structures</a:t>
            </a:r>
          </a:p>
          <a:p>
            <a:r>
              <a:rPr lang="en-US">
                <a:latin typeface="Calibri"/>
                <a:ea typeface="Calibri"/>
                <a:cs typeface="Calibri"/>
              </a:rPr>
              <a:t>Fences*</a:t>
            </a:r>
            <a:endParaRPr lang="en-US">
              <a:ea typeface="Calibri"/>
            </a:endParaRPr>
          </a:p>
        </p:txBody>
      </p:sp>
      <p:sp>
        <p:nvSpPr>
          <p:cNvPr id="6" name="Text Placeholder 5">
            <a:extLst>
              <a:ext uri="{FF2B5EF4-FFF2-40B4-BE49-F238E27FC236}">
                <a16:creationId xmlns:a16="http://schemas.microsoft.com/office/drawing/2014/main" id="{69BBF8F3-8805-7571-47ED-9B0F6F437111}"/>
              </a:ext>
            </a:extLst>
          </p:cNvPr>
          <p:cNvSpPr>
            <a:spLocks noGrp="1"/>
          </p:cNvSpPr>
          <p:nvPr>
            <p:ph type="body" sz="quarter" idx="16"/>
          </p:nvPr>
        </p:nvSpPr>
        <p:spPr/>
        <p:txBody>
          <a:bodyPr vert="horz" lIns="0" tIns="72000" rIns="91440" bIns="45720" rtlCol="0" anchor="t">
            <a:normAutofit fontScale="92500"/>
          </a:bodyPr>
          <a:lstStyle/>
          <a:p>
            <a:r>
              <a:rPr lang="en-US">
                <a:latin typeface="Calibri"/>
                <a:ea typeface="Calibri Light"/>
                <a:cs typeface="Arial"/>
              </a:rPr>
              <a:t>Walled structures other than a restroom</a:t>
            </a:r>
          </a:p>
          <a:p>
            <a:r>
              <a:rPr lang="en-US">
                <a:latin typeface="Calibri"/>
                <a:ea typeface="Calibri Light"/>
                <a:cs typeface="Arial"/>
              </a:rPr>
              <a:t>Paved surfaces</a:t>
            </a:r>
          </a:p>
          <a:p>
            <a:r>
              <a:rPr lang="en-US">
                <a:latin typeface="Calibri"/>
                <a:ea typeface="Calibri Light"/>
                <a:cs typeface="Arial"/>
              </a:rPr>
              <a:t>Parking vehicles or vehicular traffic</a:t>
            </a:r>
            <a:endParaRPr lang="en-US">
              <a:ea typeface="Calibri Light"/>
              <a:cs typeface="Arial"/>
            </a:endParaRPr>
          </a:p>
          <a:p>
            <a:r>
              <a:rPr lang="en-US">
                <a:latin typeface="Calibri"/>
                <a:ea typeface="Calibri Light"/>
                <a:cs typeface="Arial"/>
              </a:rPr>
              <a:t>Storage areas or staging areas for construction items</a:t>
            </a:r>
          </a:p>
          <a:p>
            <a:r>
              <a:rPr lang="en-US">
                <a:latin typeface="Calibri"/>
                <a:ea typeface="Calibri Light"/>
                <a:cs typeface="Arial"/>
              </a:rPr>
              <a:t>Fences*</a:t>
            </a:r>
          </a:p>
          <a:p>
            <a:endParaRPr lang="en-US">
              <a:ea typeface="Calibri Light"/>
              <a:cs typeface="Arial"/>
            </a:endParaRPr>
          </a:p>
          <a:p>
            <a:endParaRPr lang="en-US">
              <a:ea typeface="Calibri Light"/>
              <a:cs typeface="Arial"/>
            </a:endParaRPr>
          </a:p>
        </p:txBody>
      </p:sp>
      <p:sp>
        <p:nvSpPr>
          <p:cNvPr id="8" name="Title 7">
            <a:extLst>
              <a:ext uri="{FF2B5EF4-FFF2-40B4-BE49-F238E27FC236}">
                <a16:creationId xmlns:a16="http://schemas.microsoft.com/office/drawing/2014/main" id="{BF8BE8AE-1D1B-348B-4420-92790CD6F5CC}"/>
              </a:ext>
            </a:extLst>
          </p:cNvPr>
          <p:cNvSpPr>
            <a:spLocks noGrp="1"/>
          </p:cNvSpPr>
          <p:nvPr>
            <p:ph type="title"/>
          </p:nvPr>
        </p:nvSpPr>
        <p:spPr>
          <a:xfrm>
            <a:off x="291680" y="1138893"/>
            <a:ext cx="3686159" cy="1466055"/>
          </a:xfrm>
        </p:spPr>
        <p:txBody>
          <a:bodyPr/>
          <a:lstStyle/>
          <a:p>
            <a:r>
              <a:rPr lang="en-US">
                <a:cs typeface="Gill Sans"/>
              </a:rPr>
              <a:t>Blue Acres Land Use</a:t>
            </a:r>
            <a:endParaRPr lang="en-US"/>
          </a:p>
        </p:txBody>
      </p:sp>
      <p:sp>
        <p:nvSpPr>
          <p:cNvPr id="9" name="TextBox 8">
            <a:extLst>
              <a:ext uri="{FF2B5EF4-FFF2-40B4-BE49-F238E27FC236}">
                <a16:creationId xmlns:a16="http://schemas.microsoft.com/office/drawing/2014/main" id="{1B1336A9-8970-0D2C-FEB9-A7533C136984}"/>
              </a:ext>
            </a:extLst>
          </p:cNvPr>
          <p:cNvSpPr txBox="1"/>
          <p:nvPr/>
        </p:nvSpPr>
        <p:spPr>
          <a:xfrm>
            <a:off x="380999" y="3008922"/>
            <a:ext cx="343876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Light"/>
                <a:cs typeface="Calibri Light"/>
              </a:rPr>
              <a:t>Blue Acres aims to ensure that all land uses </a:t>
            </a:r>
            <a:r>
              <a:rPr lang="en-US" b="1">
                <a:ea typeface="Calibri Light"/>
                <a:cs typeface="Calibri Light"/>
              </a:rPr>
              <a:t>prioritize protecting and enhancing natural floodplain functions</a:t>
            </a:r>
            <a:r>
              <a:rPr lang="en-US">
                <a:ea typeface="Calibri Light"/>
                <a:cs typeface="Calibri Light"/>
              </a:rPr>
              <a:t> (absorbing and storing flood water).</a:t>
            </a:r>
          </a:p>
          <a:p>
            <a:endParaRPr lang="en-US">
              <a:ea typeface="Calibri Light"/>
              <a:cs typeface="Calibri Light"/>
            </a:endParaRPr>
          </a:p>
        </p:txBody>
      </p:sp>
      <p:sp>
        <p:nvSpPr>
          <p:cNvPr id="10" name="TextBox 9">
            <a:extLst>
              <a:ext uri="{FF2B5EF4-FFF2-40B4-BE49-F238E27FC236}">
                <a16:creationId xmlns:a16="http://schemas.microsoft.com/office/drawing/2014/main" id="{A9399CFC-20F1-C5D2-5405-E158A461D91E}"/>
              </a:ext>
            </a:extLst>
          </p:cNvPr>
          <p:cNvSpPr txBox="1"/>
          <p:nvPr/>
        </p:nvSpPr>
        <p:spPr>
          <a:xfrm>
            <a:off x="4317999" y="5539153"/>
            <a:ext cx="75809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Light"/>
                <a:cs typeface="Calibri Light"/>
              </a:rPr>
              <a:t>*Fences are not allowed in the floodway; fences outside of the floodway may be allowed if their use is justified and they are designed to allow for the flow of flood waters and to minimize the trapping of debris.</a:t>
            </a:r>
          </a:p>
        </p:txBody>
      </p:sp>
      <p:pic>
        <p:nvPicPr>
          <p:cNvPr id="2" name="Graphic 1" descr="Thumbs up sign with solid fill">
            <a:extLst>
              <a:ext uri="{FF2B5EF4-FFF2-40B4-BE49-F238E27FC236}">
                <a16:creationId xmlns:a16="http://schemas.microsoft.com/office/drawing/2014/main" id="{0AF996F7-C6A5-BE23-9E53-D857AEE489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2903" y="344214"/>
            <a:ext cx="914400" cy="914400"/>
          </a:xfrm>
          <a:prstGeom prst="rect">
            <a:avLst/>
          </a:prstGeom>
        </p:spPr>
      </p:pic>
      <p:pic>
        <p:nvPicPr>
          <p:cNvPr id="7" name="Graphic 6" descr="No sign with solid fill">
            <a:extLst>
              <a:ext uri="{FF2B5EF4-FFF2-40B4-BE49-F238E27FC236}">
                <a16:creationId xmlns:a16="http://schemas.microsoft.com/office/drawing/2014/main" id="{9C46E7AE-B800-CA4E-444F-481344A96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40766" y="344214"/>
            <a:ext cx="914400" cy="914400"/>
          </a:xfrm>
          <a:prstGeom prst="rect">
            <a:avLst/>
          </a:prstGeom>
        </p:spPr>
      </p:pic>
    </p:spTree>
    <p:extLst>
      <p:ext uri="{BB962C8B-B14F-4D97-AF65-F5344CB8AC3E}">
        <p14:creationId xmlns:p14="http://schemas.microsoft.com/office/powerpoint/2010/main" val="406936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5C4C-183A-C3CB-3029-E5AEACB4A68C}"/>
              </a:ext>
            </a:extLst>
          </p:cNvPr>
          <p:cNvSpPr>
            <a:spLocks noGrp="1"/>
          </p:cNvSpPr>
          <p:nvPr>
            <p:ph type="title"/>
          </p:nvPr>
        </p:nvSpPr>
        <p:spPr>
          <a:xfrm>
            <a:off x="2106887" y="616350"/>
            <a:ext cx="7978227" cy="1062602"/>
          </a:xfrm>
        </p:spPr>
        <p:txBody>
          <a:bodyPr vert="horz" lIns="0" tIns="45720" rIns="91440" bIns="45720" rtlCol="0" anchor="ctr">
            <a:normAutofit/>
          </a:bodyPr>
          <a:lstStyle/>
          <a:p>
            <a:r>
              <a:rPr lang="en-US" b="1" i="0" kern="1200" spc="-150">
                <a:solidFill>
                  <a:schemeClr val="tx1">
                    <a:lumMod val="75000"/>
                  </a:schemeClr>
                </a:solidFill>
                <a:latin typeface="+mj-lt"/>
                <a:ea typeface="+mj-ea"/>
                <a:cs typeface="Gill Sans" panose="020B0502020104020203" pitchFamily="34" charset="-79"/>
              </a:rPr>
              <a:t>Post Buyout Land Use Visualizations</a:t>
            </a:r>
          </a:p>
        </p:txBody>
      </p:sp>
      <p:pic>
        <p:nvPicPr>
          <p:cNvPr id="11" name="Picture 10">
            <a:extLst>
              <a:ext uri="{FF2B5EF4-FFF2-40B4-BE49-F238E27FC236}">
                <a16:creationId xmlns:a16="http://schemas.microsoft.com/office/drawing/2014/main" id="{C3BCD8FF-8F6A-593A-990E-576AB1933A6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4416552"/>
            <a:ext cx="3054076" cy="2441448"/>
          </a:xfrm>
          <a:prstGeom prst="rect">
            <a:avLst/>
          </a:prstGeom>
          <a:noFill/>
        </p:spPr>
      </p:pic>
      <p:pic>
        <p:nvPicPr>
          <p:cNvPr id="8" name="Picture Placeholder 16">
            <a:extLst>
              <a:ext uri="{FF2B5EF4-FFF2-40B4-BE49-F238E27FC236}">
                <a16:creationId xmlns:a16="http://schemas.microsoft.com/office/drawing/2014/main" id="{F61E9AC4-02E8-73E5-9CAA-33345425E43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46424" y="1964267"/>
            <a:ext cx="3054096" cy="2441448"/>
          </a:xfrm>
          <a:prstGeom prst="rect">
            <a:avLst/>
          </a:prstGeom>
          <a:noFill/>
        </p:spPr>
      </p:pic>
      <p:pic>
        <p:nvPicPr>
          <p:cNvPr id="10" name="Picture 9">
            <a:extLst>
              <a:ext uri="{FF2B5EF4-FFF2-40B4-BE49-F238E27FC236}">
                <a16:creationId xmlns:a16="http://schemas.microsoft.com/office/drawing/2014/main" id="{D0801173-86B2-E15C-6EDD-F15AF1A4B09A}"/>
              </a:ext>
            </a:extLst>
          </p:cNvPr>
          <p:cNvPicPr>
            <a:picLocks noChangeAspect="1"/>
          </p:cNvPicPr>
          <p:nvPr/>
        </p:nvPicPr>
        <p:blipFill>
          <a:blip r:embed="rId5" cstate="email">
            <a:extLst>
              <a:ext uri="{28A0092B-C50C-407E-A947-70E740481C1C}">
                <a14:useLocalDpi xmlns:a14="http://schemas.microsoft.com/office/drawing/2010/main"/>
              </a:ext>
            </a:extLst>
          </a:blip>
          <a:srcRect r="-3"/>
          <a:stretch>
            <a:fillRect/>
          </a:stretch>
        </p:blipFill>
        <p:spPr>
          <a:xfrm>
            <a:off x="9137904" y="1964267"/>
            <a:ext cx="3054096" cy="2441448"/>
          </a:xfrm>
          <a:prstGeom prst="rect">
            <a:avLst/>
          </a:prstGeom>
          <a:noFill/>
        </p:spPr>
      </p:pic>
      <p:sp>
        <p:nvSpPr>
          <p:cNvPr id="18" name="Text Placeholder 6">
            <a:extLst>
              <a:ext uri="{FF2B5EF4-FFF2-40B4-BE49-F238E27FC236}">
                <a16:creationId xmlns:a16="http://schemas.microsoft.com/office/drawing/2014/main" id="{09F5A89D-C8C6-0933-FEA9-759AE7C21A32}"/>
              </a:ext>
            </a:extLst>
          </p:cNvPr>
          <p:cNvSpPr>
            <a:spLocks noGrp="1"/>
          </p:cNvSpPr>
          <p:nvPr>
            <p:ph type="body" sz="quarter" idx="16"/>
          </p:nvPr>
        </p:nvSpPr>
        <p:spPr>
          <a:xfrm>
            <a:off x="264410" y="2745259"/>
            <a:ext cx="2517605" cy="382749"/>
          </a:xfrm>
        </p:spPr>
        <p:txBody>
          <a:bodyPr/>
          <a:lstStyle/>
          <a:p>
            <a:r>
              <a:rPr lang="en-US"/>
              <a:t>Transitional Landscapes</a:t>
            </a:r>
          </a:p>
        </p:txBody>
      </p:sp>
      <p:sp>
        <p:nvSpPr>
          <p:cNvPr id="7" name="TextBox 19">
            <a:extLst>
              <a:ext uri="{FF2B5EF4-FFF2-40B4-BE49-F238E27FC236}">
                <a16:creationId xmlns:a16="http://schemas.microsoft.com/office/drawing/2014/main" id="{8AEB4BD2-4138-0072-41FD-117ADF75337F}"/>
              </a:ext>
            </a:extLst>
          </p:cNvPr>
          <p:cNvSpPr txBox="1"/>
          <p:nvPr/>
        </p:nvSpPr>
        <p:spPr>
          <a:xfrm>
            <a:off x="6360409" y="2255978"/>
            <a:ext cx="2517605" cy="1572711"/>
          </a:xfrm>
          <a:prstGeom prst="rect">
            <a:avLst/>
          </a:prstGeom>
        </p:spPr>
        <p:txBody>
          <a:bodyPr vert="horz" lIns="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1000"/>
              </a:spcBef>
            </a:pPr>
            <a:r>
              <a:rPr lang="en-US" sz="3200" b="1" i="0" kern="1200">
                <a:solidFill>
                  <a:schemeClr val="bg1"/>
                </a:solidFill>
                <a:latin typeface="+mn-lt"/>
                <a:ea typeface="+mn-ea"/>
                <a:cs typeface="Arial"/>
              </a:rPr>
              <a:t>Reduce Local </a:t>
            </a:r>
            <a:r>
              <a:rPr lang="en-US" sz="3200" b="1">
                <a:solidFill>
                  <a:schemeClr val="bg1"/>
                </a:solidFill>
                <a:cs typeface="Arial"/>
              </a:rPr>
              <a:t>Management&amp; Maintenance</a:t>
            </a:r>
            <a:r>
              <a:rPr lang="en-US" sz="3200" b="1" i="0" kern="1200">
                <a:solidFill>
                  <a:schemeClr val="bg1"/>
                </a:solidFill>
                <a:latin typeface="+mn-lt"/>
                <a:ea typeface="+mn-ea"/>
                <a:cs typeface="Arial"/>
              </a:rPr>
              <a:t> Burden</a:t>
            </a:r>
          </a:p>
        </p:txBody>
      </p:sp>
      <p:sp>
        <p:nvSpPr>
          <p:cNvPr id="22" name="Text Placeholder 10">
            <a:extLst>
              <a:ext uri="{FF2B5EF4-FFF2-40B4-BE49-F238E27FC236}">
                <a16:creationId xmlns:a16="http://schemas.microsoft.com/office/drawing/2014/main" id="{E37579B5-36E8-A486-3180-0DB8F4C3A367}"/>
              </a:ext>
            </a:extLst>
          </p:cNvPr>
          <p:cNvSpPr>
            <a:spLocks noGrp="1"/>
          </p:cNvSpPr>
          <p:nvPr>
            <p:ph type="body" sz="quarter" idx="20"/>
          </p:nvPr>
        </p:nvSpPr>
        <p:spPr>
          <a:xfrm>
            <a:off x="3288925" y="5186707"/>
            <a:ext cx="2517605" cy="382749"/>
          </a:xfrm>
        </p:spPr>
        <p:txBody>
          <a:bodyPr/>
          <a:lstStyle/>
          <a:p>
            <a:r>
              <a:rPr lang="en-US"/>
              <a:t>Native Plants</a:t>
            </a:r>
          </a:p>
        </p:txBody>
      </p:sp>
      <p:sp>
        <p:nvSpPr>
          <p:cNvPr id="26" name="Text Placeholder 12">
            <a:extLst>
              <a:ext uri="{FF2B5EF4-FFF2-40B4-BE49-F238E27FC236}">
                <a16:creationId xmlns:a16="http://schemas.microsoft.com/office/drawing/2014/main" id="{2A77D5BE-F9A9-C84F-16B7-21E0DB9AAA41}"/>
              </a:ext>
            </a:extLst>
          </p:cNvPr>
          <p:cNvSpPr>
            <a:spLocks noGrp="1"/>
          </p:cNvSpPr>
          <p:nvPr>
            <p:ph type="body" sz="quarter" idx="22"/>
          </p:nvPr>
        </p:nvSpPr>
        <p:spPr>
          <a:xfrm>
            <a:off x="9412281" y="5186707"/>
            <a:ext cx="2517605" cy="382749"/>
          </a:xfrm>
        </p:spPr>
        <p:txBody>
          <a:bodyPr/>
          <a:lstStyle/>
          <a:p>
            <a:r>
              <a:rPr lang="en-US"/>
              <a:t>Flood Storage</a:t>
            </a:r>
          </a:p>
        </p:txBody>
      </p:sp>
      <p:pic>
        <p:nvPicPr>
          <p:cNvPr id="4" name="Picture 3">
            <a:extLst>
              <a:ext uri="{FF2B5EF4-FFF2-40B4-BE49-F238E27FC236}">
                <a16:creationId xmlns:a16="http://schemas.microsoft.com/office/drawing/2014/main" id="{148F00DE-9BFA-5753-66FB-8E61BBBFB3E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00520" y="4405715"/>
            <a:ext cx="3054096" cy="2441448"/>
          </a:xfrm>
          <a:prstGeom prst="rect">
            <a:avLst/>
          </a:prstGeom>
          <a:noFill/>
        </p:spPr>
      </p:pic>
    </p:spTree>
    <p:extLst>
      <p:ext uri="{BB962C8B-B14F-4D97-AF65-F5344CB8AC3E}">
        <p14:creationId xmlns:p14="http://schemas.microsoft.com/office/powerpoint/2010/main" val="3699146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4ACA04-0AA3-8BC2-7E9E-F28C6ABB78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7114" y="-1"/>
            <a:ext cx="5344886" cy="3565485"/>
          </a:xfrm>
          <a:prstGeom prst="rect">
            <a:avLst/>
          </a:prstGeom>
        </p:spPr>
      </p:pic>
      <p:pic>
        <p:nvPicPr>
          <p:cNvPr id="6" name="Picture 5">
            <a:extLst>
              <a:ext uri="{FF2B5EF4-FFF2-40B4-BE49-F238E27FC236}">
                <a16:creationId xmlns:a16="http://schemas.microsoft.com/office/drawing/2014/main" id="{A90851DE-67F5-E383-CB30-988051330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847114" cy="5135335"/>
          </a:xfrm>
          <a:prstGeom prst="rect">
            <a:avLst/>
          </a:prstGeom>
        </p:spPr>
      </p:pic>
      <p:sp>
        <p:nvSpPr>
          <p:cNvPr id="7" name="TextBox 6">
            <a:extLst>
              <a:ext uri="{FF2B5EF4-FFF2-40B4-BE49-F238E27FC236}">
                <a16:creationId xmlns:a16="http://schemas.microsoft.com/office/drawing/2014/main" id="{13F43F24-5375-1A89-1C34-AE4AE64A5D2C}"/>
              </a:ext>
            </a:extLst>
          </p:cNvPr>
          <p:cNvSpPr txBox="1"/>
          <p:nvPr/>
        </p:nvSpPr>
        <p:spPr>
          <a:xfrm>
            <a:off x="83504" y="4344643"/>
            <a:ext cx="2019300" cy="246221"/>
          </a:xfrm>
          <a:prstGeom prst="rect">
            <a:avLst/>
          </a:prstGeom>
          <a:noFill/>
        </p:spPr>
        <p:txBody>
          <a:bodyPr wrap="square" rtlCol="0">
            <a:spAutoFit/>
          </a:bodyPr>
          <a:lstStyle/>
          <a:p>
            <a:r>
              <a:rPr lang="en-US" sz="1000" b="1">
                <a:solidFill>
                  <a:schemeClr val="bg1"/>
                </a:solidFill>
              </a:rPr>
              <a:t>Source: City of Summit, NJ</a:t>
            </a:r>
            <a:endParaRPr lang="en-US" sz="300" b="1">
              <a:solidFill>
                <a:schemeClr val="bg1"/>
              </a:solidFill>
            </a:endParaRPr>
          </a:p>
        </p:txBody>
      </p:sp>
      <p:pic>
        <p:nvPicPr>
          <p:cNvPr id="10" name="Picture 9">
            <a:extLst>
              <a:ext uri="{FF2B5EF4-FFF2-40B4-BE49-F238E27FC236}">
                <a16:creationId xmlns:a16="http://schemas.microsoft.com/office/drawing/2014/main" id="{FF439E0B-C1D6-8B46-E80E-D715D1B79ED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847114" y="2470726"/>
            <a:ext cx="5344886" cy="2511178"/>
          </a:xfrm>
          <a:prstGeom prst="rect">
            <a:avLst/>
          </a:prstGeom>
        </p:spPr>
      </p:pic>
      <p:sp>
        <p:nvSpPr>
          <p:cNvPr id="11" name="TextBox 10">
            <a:extLst>
              <a:ext uri="{FF2B5EF4-FFF2-40B4-BE49-F238E27FC236}">
                <a16:creationId xmlns:a16="http://schemas.microsoft.com/office/drawing/2014/main" id="{D18EE021-4597-B52B-5306-D41B546FC648}"/>
              </a:ext>
            </a:extLst>
          </p:cNvPr>
          <p:cNvSpPr txBox="1"/>
          <p:nvPr/>
        </p:nvSpPr>
        <p:spPr>
          <a:xfrm>
            <a:off x="7102069" y="4379635"/>
            <a:ext cx="2019300" cy="246221"/>
          </a:xfrm>
          <a:prstGeom prst="rect">
            <a:avLst/>
          </a:prstGeom>
          <a:noFill/>
        </p:spPr>
        <p:txBody>
          <a:bodyPr wrap="square" rtlCol="0">
            <a:spAutoFit/>
          </a:bodyPr>
          <a:lstStyle/>
          <a:p>
            <a:r>
              <a:rPr lang="en-US" sz="1000" b="1">
                <a:solidFill>
                  <a:schemeClr val="bg1"/>
                </a:solidFill>
              </a:rPr>
              <a:t>Photo by Pat Sutton</a:t>
            </a:r>
            <a:endParaRPr lang="en-US" sz="300" b="1">
              <a:solidFill>
                <a:schemeClr val="bg1"/>
              </a:solidFill>
            </a:endParaRPr>
          </a:p>
        </p:txBody>
      </p:sp>
      <p:sp>
        <p:nvSpPr>
          <p:cNvPr id="17" name="Rectangle 16">
            <a:extLst>
              <a:ext uri="{FF2B5EF4-FFF2-40B4-BE49-F238E27FC236}">
                <a16:creationId xmlns:a16="http://schemas.microsoft.com/office/drawing/2014/main" id="{6D7350DC-3E09-062E-8A41-880042759625}"/>
              </a:ext>
            </a:extLst>
          </p:cNvPr>
          <p:cNvSpPr/>
          <p:nvPr/>
        </p:nvSpPr>
        <p:spPr>
          <a:xfrm>
            <a:off x="0" y="4746172"/>
            <a:ext cx="12192000" cy="1252984"/>
          </a:xfrm>
          <a:prstGeom prst="rect">
            <a:avLst/>
          </a:prstGeom>
          <a:solidFill>
            <a:srgbClr val="4DACC9"/>
          </a:solidFill>
          <a:ln>
            <a:solidFill>
              <a:srgbClr val="4DAC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0585014-22B1-A895-5F2A-76ED0750C38D}"/>
              </a:ext>
            </a:extLst>
          </p:cNvPr>
          <p:cNvSpPr txBox="1"/>
          <p:nvPr/>
        </p:nvSpPr>
        <p:spPr>
          <a:xfrm>
            <a:off x="6857996" y="2198868"/>
            <a:ext cx="2019300" cy="246221"/>
          </a:xfrm>
          <a:prstGeom prst="rect">
            <a:avLst/>
          </a:prstGeom>
          <a:noFill/>
        </p:spPr>
        <p:txBody>
          <a:bodyPr wrap="square" rtlCol="0">
            <a:spAutoFit/>
          </a:bodyPr>
          <a:lstStyle/>
          <a:p>
            <a:r>
              <a:rPr lang="en-US" sz="1000" b="1">
                <a:solidFill>
                  <a:schemeClr val="bg1"/>
                </a:solidFill>
              </a:rPr>
              <a:t>Source: Montgomery County, MD</a:t>
            </a:r>
            <a:endParaRPr lang="en-US" sz="300" b="1">
              <a:solidFill>
                <a:schemeClr val="bg1"/>
              </a:solidFill>
            </a:endParaRPr>
          </a:p>
        </p:txBody>
      </p:sp>
      <p:sp>
        <p:nvSpPr>
          <p:cNvPr id="3" name="Title 2">
            <a:extLst>
              <a:ext uri="{FF2B5EF4-FFF2-40B4-BE49-F238E27FC236}">
                <a16:creationId xmlns:a16="http://schemas.microsoft.com/office/drawing/2014/main" id="{12B7599C-DF7F-90A4-1EFD-710FF7DED087}"/>
              </a:ext>
            </a:extLst>
          </p:cNvPr>
          <p:cNvSpPr>
            <a:spLocks noGrp="1"/>
          </p:cNvSpPr>
          <p:nvPr>
            <p:ph type="title"/>
          </p:nvPr>
        </p:nvSpPr>
        <p:spPr>
          <a:xfrm>
            <a:off x="695396" y="5118723"/>
            <a:ext cx="9037540" cy="778897"/>
          </a:xfrm>
        </p:spPr>
        <p:txBody>
          <a:bodyPr>
            <a:normAutofit fontScale="90000"/>
          </a:bodyPr>
          <a:lstStyle/>
          <a:p>
            <a:r>
              <a:rPr lang="en-US">
                <a:cs typeface="Gill Sans"/>
              </a:rPr>
              <a:t>Priorities to Consider: Passive Recreation</a:t>
            </a:r>
            <a:endParaRPr lang="en-US"/>
          </a:p>
        </p:txBody>
      </p:sp>
    </p:spTree>
    <p:extLst>
      <p:ext uri="{BB962C8B-B14F-4D97-AF65-F5344CB8AC3E}">
        <p14:creationId xmlns:p14="http://schemas.microsoft.com/office/powerpoint/2010/main" val="4198020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2D5B10-C753-7E1D-939D-9A9D727CC8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C5E7CA-BE3D-7627-C693-ECDFC0EADA78}"/>
              </a:ext>
            </a:extLst>
          </p:cNvPr>
          <p:cNvSpPr>
            <a:spLocks noGrp="1"/>
          </p:cNvSpPr>
          <p:nvPr>
            <p:ph type="title"/>
          </p:nvPr>
        </p:nvSpPr>
        <p:spPr>
          <a:xfrm>
            <a:off x="695396" y="5074550"/>
            <a:ext cx="9744323" cy="823070"/>
          </a:xfrm>
        </p:spPr>
        <p:txBody>
          <a:bodyPr>
            <a:normAutofit fontScale="90000"/>
          </a:bodyPr>
          <a:lstStyle/>
          <a:p>
            <a:r>
              <a:rPr lang="en-US">
                <a:cs typeface="Gill Sans"/>
              </a:rPr>
              <a:t>Priorities to Consider: Wildlife &amp; Biodiversity</a:t>
            </a:r>
            <a:endParaRPr lang="en-US"/>
          </a:p>
        </p:txBody>
      </p:sp>
      <p:grpSp>
        <p:nvGrpSpPr>
          <p:cNvPr id="8" name="Group 7">
            <a:extLst>
              <a:ext uri="{FF2B5EF4-FFF2-40B4-BE49-F238E27FC236}">
                <a16:creationId xmlns:a16="http://schemas.microsoft.com/office/drawing/2014/main" id="{2A56E2E1-676C-5BA6-ABD9-F2515F7F6034}"/>
              </a:ext>
            </a:extLst>
          </p:cNvPr>
          <p:cNvGrpSpPr/>
          <p:nvPr/>
        </p:nvGrpSpPr>
        <p:grpSpPr>
          <a:xfrm>
            <a:off x="-8216" y="1699320"/>
            <a:ext cx="4631378" cy="3061637"/>
            <a:chOff x="-8216" y="1699320"/>
            <a:chExt cx="4631378" cy="3061637"/>
          </a:xfrm>
        </p:grpSpPr>
        <p:pic>
          <p:nvPicPr>
            <p:cNvPr id="5" name="Picture 4">
              <a:extLst>
                <a:ext uri="{FF2B5EF4-FFF2-40B4-BE49-F238E27FC236}">
                  <a16:creationId xmlns:a16="http://schemas.microsoft.com/office/drawing/2014/main" id="{771E4B4A-6412-A94A-28C1-52962EE14AA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16" y="1699320"/>
              <a:ext cx="4631378" cy="3061637"/>
            </a:xfrm>
            <a:prstGeom prst="rect">
              <a:avLst/>
            </a:prstGeom>
          </p:spPr>
        </p:pic>
        <p:sp>
          <p:nvSpPr>
            <p:cNvPr id="7" name="TextBox 6">
              <a:extLst>
                <a:ext uri="{FF2B5EF4-FFF2-40B4-BE49-F238E27FC236}">
                  <a16:creationId xmlns:a16="http://schemas.microsoft.com/office/drawing/2014/main" id="{7C88B4D5-FC7A-3412-23EE-17FBAE8C9568}"/>
                </a:ext>
              </a:extLst>
            </p:cNvPr>
            <p:cNvSpPr txBox="1"/>
            <p:nvPr/>
          </p:nvSpPr>
          <p:spPr>
            <a:xfrm>
              <a:off x="0" y="4397642"/>
              <a:ext cx="20193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FFFFFF"/>
                  </a:solidFill>
                  <a:latin typeface="Calibri Light"/>
                </a:rPr>
                <a:t>Photo by</a:t>
              </a:r>
              <a:r>
                <a:rPr kumimoji="0" lang="en-US" sz="1000" b="1" i="0" u="none" strike="noStrike" kern="1200" cap="none" spc="0" normalizeH="0" baseline="0" noProof="0">
                  <a:ln>
                    <a:noFill/>
                  </a:ln>
                  <a:solidFill>
                    <a:srgbClr val="FFFFFF"/>
                  </a:solidFill>
                  <a:effectLst/>
                  <a:uLnTx/>
                  <a:uFillTx/>
                  <a:latin typeface="Calibri Light"/>
                  <a:ea typeface="+mn-ea"/>
                  <a:cs typeface="+mn-cs"/>
                </a:rPr>
                <a:t> Pat Sutton</a:t>
              </a:r>
              <a:endParaRPr kumimoji="0" lang="en-US" sz="300" b="1"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2" name="Group 1">
            <a:extLst>
              <a:ext uri="{FF2B5EF4-FFF2-40B4-BE49-F238E27FC236}">
                <a16:creationId xmlns:a16="http://schemas.microsoft.com/office/drawing/2014/main" id="{236FB269-A132-D39C-07BE-967DCF7A021F}"/>
              </a:ext>
            </a:extLst>
          </p:cNvPr>
          <p:cNvGrpSpPr/>
          <p:nvPr/>
        </p:nvGrpSpPr>
        <p:grpSpPr>
          <a:xfrm>
            <a:off x="0" y="0"/>
            <a:ext cx="4631377" cy="2547257"/>
            <a:chOff x="0" y="0"/>
            <a:chExt cx="4631377" cy="2547257"/>
          </a:xfrm>
        </p:grpSpPr>
        <p:pic>
          <p:nvPicPr>
            <p:cNvPr id="4" name="Picture 3">
              <a:extLst>
                <a:ext uri="{FF2B5EF4-FFF2-40B4-BE49-F238E27FC236}">
                  <a16:creationId xmlns:a16="http://schemas.microsoft.com/office/drawing/2014/main" id="{048644EE-955F-FDD3-A29E-F922745A62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631377" cy="2547257"/>
            </a:xfrm>
            <a:prstGeom prst="rect">
              <a:avLst/>
            </a:prstGeom>
          </p:spPr>
        </p:pic>
        <p:sp>
          <p:nvSpPr>
            <p:cNvPr id="6" name="TextBox 5">
              <a:extLst>
                <a:ext uri="{FF2B5EF4-FFF2-40B4-BE49-F238E27FC236}">
                  <a16:creationId xmlns:a16="http://schemas.microsoft.com/office/drawing/2014/main" id="{DC49E136-44FB-D985-7D97-6E8B1C8DD5E3}"/>
                </a:ext>
              </a:extLst>
            </p:cNvPr>
            <p:cNvSpPr txBox="1"/>
            <p:nvPr/>
          </p:nvSpPr>
          <p:spPr>
            <a:xfrm>
              <a:off x="0" y="2206433"/>
              <a:ext cx="20193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Light"/>
                  <a:ea typeface="+mn-ea"/>
                  <a:cs typeface="+mn-cs"/>
                </a:rPr>
                <a:t>Source: The Nature Conservancy</a:t>
              </a:r>
              <a:endParaRPr kumimoji="0" lang="en-US" sz="300" b="1"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9" name="Group 8">
            <a:extLst>
              <a:ext uri="{FF2B5EF4-FFF2-40B4-BE49-F238E27FC236}">
                <a16:creationId xmlns:a16="http://schemas.microsoft.com/office/drawing/2014/main" id="{5C8F38DD-939B-EF4F-E8AD-3618A8BF1BBB}"/>
              </a:ext>
            </a:extLst>
          </p:cNvPr>
          <p:cNvGrpSpPr/>
          <p:nvPr/>
        </p:nvGrpSpPr>
        <p:grpSpPr>
          <a:xfrm>
            <a:off x="4500095" y="-90095"/>
            <a:ext cx="7691905" cy="4851051"/>
            <a:chOff x="4500095" y="-90095"/>
            <a:chExt cx="7691905" cy="4851051"/>
          </a:xfrm>
        </p:grpSpPr>
        <p:pic>
          <p:nvPicPr>
            <p:cNvPr id="10" name="Picture 9">
              <a:extLst>
                <a:ext uri="{FF2B5EF4-FFF2-40B4-BE49-F238E27FC236}">
                  <a16:creationId xmlns:a16="http://schemas.microsoft.com/office/drawing/2014/main" id="{C265004D-D726-FEBC-F638-50DF2A0AD1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0095" y="-90095"/>
              <a:ext cx="7691905" cy="4851051"/>
            </a:xfrm>
            <a:prstGeom prst="rect">
              <a:avLst/>
            </a:prstGeom>
          </p:spPr>
        </p:pic>
        <p:sp>
          <p:nvSpPr>
            <p:cNvPr id="11" name="TextBox 10">
              <a:extLst>
                <a:ext uri="{FF2B5EF4-FFF2-40B4-BE49-F238E27FC236}">
                  <a16:creationId xmlns:a16="http://schemas.microsoft.com/office/drawing/2014/main" id="{BC73E89F-B202-DA85-8D43-6029C8F2AA3E}"/>
                </a:ext>
              </a:extLst>
            </p:cNvPr>
            <p:cNvSpPr txBox="1"/>
            <p:nvPr/>
          </p:nvSpPr>
          <p:spPr>
            <a:xfrm>
              <a:off x="4631377" y="4397642"/>
              <a:ext cx="2019300" cy="246221"/>
            </a:xfrm>
            <a:prstGeom prst="rect">
              <a:avLst/>
            </a:prstGeom>
            <a:noFill/>
          </p:spPr>
          <p:txBody>
            <a:bodyPr wrap="square" lIns="91440" tIns="45720" rIns="91440" bIns="45720" rtlCol="0" anchor="t">
              <a:spAutoFit/>
            </a:bodyPr>
            <a:lstStyle/>
            <a:p>
              <a:pPr>
                <a:defRPr/>
              </a:pPr>
              <a:r>
                <a:rPr kumimoji="0" lang="en-US" sz="1000" b="1" i="0" u="none" strike="noStrike" kern="1200" cap="none" spc="0" normalizeH="0" baseline="0" noProof="0">
                  <a:ln>
                    <a:noFill/>
                  </a:ln>
                  <a:solidFill>
                    <a:srgbClr val="FFFFFF"/>
                  </a:solidFill>
                  <a:effectLst/>
                  <a:uLnTx/>
                  <a:uFillTx/>
                  <a:latin typeface="Calibri Light"/>
                  <a:ea typeface="+mn-ea"/>
                  <a:cs typeface="+mn-cs"/>
                </a:rPr>
                <a:t>Blue Acres </a:t>
              </a:r>
              <a:r>
                <a:rPr lang="en-US" sz="1000" b="1">
                  <a:solidFill>
                    <a:srgbClr val="FFFFFF"/>
                  </a:solidFill>
                  <a:latin typeface="Calibri Light"/>
                </a:rPr>
                <a:t>in Woodbridge Twp</a:t>
              </a:r>
              <a:endParaRPr kumimoji="0" lang="en-US" sz="300" b="1" i="0" u="none" strike="noStrike" kern="1200" cap="none" spc="0" normalizeH="0" baseline="0" noProof="0">
                <a:ln>
                  <a:noFill/>
                </a:ln>
                <a:solidFill>
                  <a:srgbClr val="FFFFFF"/>
                </a:solidFill>
                <a:effectLst/>
                <a:uLnTx/>
                <a:uFillTx/>
                <a:latin typeface="Calibri Light"/>
                <a:ea typeface="+mn-ea"/>
                <a:cs typeface="+mn-cs"/>
              </a:endParaRPr>
            </a:p>
          </p:txBody>
        </p:sp>
      </p:grpSp>
    </p:spTree>
    <p:extLst>
      <p:ext uri="{BB962C8B-B14F-4D97-AF65-F5344CB8AC3E}">
        <p14:creationId xmlns:p14="http://schemas.microsoft.com/office/powerpoint/2010/main" val="2388116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8BC8868-9CFC-4D3C-038A-3956A31DB979}"/>
              </a:ext>
            </a:extLst>
          </p:cNvPr>
          <p:cNvGrpSpPr/>
          <p:nvPr/>
        </p:nvGrpSpPr>
        <p:grpSpPr>
          <a:xfrm>
            <a:off x="3384330" y="10262"/>
            <a:ext cx="3106625" cy="2959159"/>
            <a:chOff x="3384330" y="10262"/>
            <a:chExt cx="3106625" cy="2959159"/>
          </a:xfrm>
        </p:grpSpPr>
        <p:pic>
          <p:nvPicPr>
            <p:cNvPr id="10" name="Picture 9">
              <a:extLst>
                <a:ext uri="{FF2B5EF4-FFF2-40B4-BE49-F238E27FC236}">
                  <a16:creationId xmlns:a16="http://schemas.microsoft.com/office/drawing/2014/main" id="{6D484A31-0708-D882-6A27-545ECEFC9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4330" y="10262"/>
              <a:ext cx="3106625" cy="2959159"/>
            </a:xfrm>
            <a:prstGeom prst="rect">
              <a:avLst/>
            </a:prstGeom>
          </p:spPr>
        </p:pic>
        <p:sp>
          <p:nvSpPr>
            <p:cNvPr id="9" name="TextBox 3">
              <a:extLst>
                <a:ext uri="{FF2B5EF4-FFF2-40B4-BE49-F238E27FC236}">
                  <a16:creationId xmlns:a16="http://schemas.microsoft.com/office/drawing/2014/main" id="{2D51C788-34BD-A340-3A59-C9CB99CEBC8D}"/>
                </a:ext>
              </a:extLst>
            </p:cNvPr>
            <p:cNvSpPr txBox="1"/>
            <p:nvPr/>
          </p:nvSpPr>
          <p:spPr>
            <a:xfrm>
              <a:off x="3607767" y="2534862"/>
              <a:ext cx="2019300"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bg1"/>
                  </a:solidFill>
                </a:rPr>
                <a:t>Source: Terrabilt.com</a:t>
              </a:r>
              <a:endParaRPr lang="en-US" sz="1000" b="1">
                <a:solidFill>
                  <a:schemeClr val="bg1"/>
                </a:solidFill>
                <a:ea typeface="Calibri Light"/>
                <a:cs typeface="Calibri Light"/>
              </a:endParaRPr>
            </a:p>
          </p:txBody>
        </p:sp>
      </p:grpSp>
      <p:grpSp>
        <p:nvGrpSpPr>
          <p:cNvPr id="7" name="Group 6">
            <a:extLst>
              <a:ext uri="{FF2B5EF4-FFF2-40B4-BE49-F238E27FC236}">
                <a16:creationId xmlns:a16="http://schemas.microsoft.com/office/drawing/2014/main" id="{FA3CFDBF-84A8-51EE-AED8-B9DFD54C8A12}"/>
              </a:ext>
            </a:extLst>
          </p:cNvPr>
          <p:cNvGrpSpPr/>
          <p:nvPr/>
        </p:nvGrpSpPr>
        <p:grpSpPr>
          <a:xfrm>
            <a:off x="2860880" y="2794981"/>
            <a:ext cx="3513075" cy="2432129"/>
            <a:chOff x="2860880" y="2794981"/>
            <a:chExt cx="3513075" cy="2432129"/>
          </a:xfrm>
        </p:grpSpPr>
        <p:pic>
          <p:nvPicPr>
            <p:cNvPr id="5" name="Picture 4">
              <a:extLst>
                <a:ext uri="{FF2B5EF4-FFF2-40B4-BE49-F238E27FC236}">
                  <a16:creationId xmlns:a16="http://schemas.microsoft.com/office/drawing/2014/main" id="{574D4DCB-94EE-2A70-DD93-315D53A3C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0880" y="2794981"/>
              <a:ext cx="3513075" cy="2432129"/>
            </a:xfrm>
            <a:prstGeom prst="rect">
              <a:avLst/>
            </a:prstGeom>
          </p:spPr>
        </p:pic>
        <p:sp>
          <p:nvSpPr>
            <p:cNvPr id="8" name="TextBox 7">
              <a:extLst>
                <a:ext uri="{FF2B5EF4-FFF2-40B4-BE49-F238E27FC236}">
                  <a16:creationId xmlns:a16="http://schemas.microsoft.com/office/drawing/2014/main" id="{D3852C55-6B17-20EB-2F72-E16EF455B0E9}"/>
                </a:ext>
              </a:extLst>
            </p:cNvPr>
            <p:cNvSpPr txBox="1"/>
            <p:nvPr/>
          </p:nvSpPr>
          <p:spPr>
            <a:xfrm>
              <a:off x="3664740" y="4462406"/>
              <a:ext cx="2019300" cy="246221"/>
            </a:xfrm>
            <a:prstGeom prst="rect">
              <a:avLst/>
            </a:prstGeom>
            <a:noFill/>
          </p:spPr>
          <p:txBody>
            <a:bodyPr wrap="square" rtlCol="0">
              <a:spAutoFit/>
            </a:bodyPr>
            <a:lstStyle/>
            <a:p>
              <a:r>
                <a:rPr lang="en-US" sz="1000" b="1">
                  <a:solidFill>
                    <a:schemeClr val="bg1"/>
                  </a:solidFill>
                </a:rPr>
                <a:t>Source: VackerSign</a:t>
              </a:r>
              <a:endParaRPr lang="en-US" sz="300" b="1">
                <a:solidFill>
                  <a:schemeClr val="bg1"/>
                </a:solidFill>
              </a:endParaRPr>
            </a:p>
          </p:txBody>
        </p:sp>
      </p:grpSp>
      <p:grpSp>
        <p:nvGrpSpPr>
          <p:cNvPr id="11" name="Group 10">
            <a:extLst>
              <a:ext uri="{FF2B5EF4-FFF2-40B4-BE49-F238E27FC236}">
                <a16:creationId xmlns:a16="http://schemas.microsoft.com/office/drawing/2014/main" id="{9053C5D1-A067-B7EE-EC36-E1BA1938F25D}"/>
              </a:ext>
            </a:extLst>
          </p:cNvPr>
          <p:cNvGrpSpPr/>
          <p:nvPr/>
        </p:nvGrpSpPr>
        <p:grpSpPr>
          <a:xfrm>
            <a:off x="5765801" y="-17534"/>
            <a:ext cx="6437242" cy="4855976"/>
            <a:chOff x="5843105" y="4552"/>
            <a:chExt cx="6348895" cy="4811804"/>
          </a:xfrm>
        </p:grpSpPr>
        <p:pic>
          <p:nvPicPr>
            <p:cNvPr id="14" name="Picture 13" descr="A picture containing text, grass, tree, outdoor&#10;&#10;AI-generated content may be incorrect.">
              <a:extLst>
                <a:ext uri="{FF2B5EF4-FFF2-40B4-BE49-F238E27FC236}">
                  <a16:creationId xmlns:a16="http://schemas.microsoft.com/office/drawing/2014/main" id="{630FC316-69DB-97F0-570D-2664A59E86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3105" y="4552"/>
              <a:ext cx="6348895" cy="4811804"/>
            </a:xfrm>
            <a:prstGeom prst="rect">
              <a:avLst/>
            </a:prstGeom>
          </p:spPr>
        </p:pic>
        <p:sp>
          <p:nvSpPr>
            <p:cNvPr id="17" name="TextBox 16">
              <a:extLst>
                <a:ext uri="{FF2B5EF4-FFF2-40B4-BE49-F238E27FC236}">
                  <a16:creationId xmlns:a16="http://schemas.microsoft.com/office/drawing/2014/main" id="{D4AEDCDD-2D0E-ECE7-9594-C0FA55056FD9}"/>
                </a:ext>
              </a:extLst>
            </p:cNvPr>
            <p:cNvSpPr txBox="1"/>
            <p:nvPr/>
          </p:nvSpPr>
          <p:spPr>
            <a:xfrm>
              <a:off x="5843105" y="4410856"/>
              <a:ext cx="2166257" cy="246221"/>
            </a:xfrm>
            <a:prstGeom prst="rect">
              <a:avLst/>
            </a:prstGeom>
            <a:noFill/>
          </p:spPr>
          <p:txBody>
            <a:bodyPr wrap="square" rtlCol="0">
              <a:spAutoFit/>
            </a:bodyPr>
            <a:lstStyle/>
            <a:p>
              <a:r>
                <a:rPr lang="en-US" sz="1000" b="1">
                  <a:solidFill>
                    <a:schemeClr val="bg1"/>
                  </a:solidFill>
                </a:rPr>
                <a:t>NJDEP Community Arts Grant Program</a:t>
              </a:r>
              <a:endParaRPr lang="en-US" sz="300" b="1">
                <a:solidFill>
                  <a:schemeClr val="bg1"/>
                </a:solidFill>
              </a:endParaRPr>
            </a:p>
          </p:txBody>
        </p:sp>
      </p:grpSp>
      <p:grpSp>
        <p:nvGrpSpPr>
          <p:cNvPr id="6" name="Group 5">
            <a:extLst>
              <a:ext uri="{FF2B5EF4-FFF2-40B4-BE49-F238E27FC236}">
                <a16:creationId xmlns:a16="http://schemas.microsoft.com/office/drawing/2014/main" id="{7E186D5C-8507-8A99-D9AD-56178FDC6AEB}"/>
              </a:ext>
            </a:extLst>
          </p:cNvPr>
          <p:cNvGrpSpPr/>
          <p:nvPr/>
        </p:nvGrpSpPr>
        <p:grpSpPr>
          <a:xfrm>
            <a:off x="-6304" y="2563"/>
            <a:ext cx="3683151" cy="4840335"/>
            <a:chOff x="-6304" y="2563"/>
            <a:chExt cx="3683151" cy="4840335"/>
          </a:xfrm>
        </p:grpSpPr>
        <p:pic>
          <p:nvPicPr>
            <p:cNvPr id="2" name="Picture 1">
              <a:extLst>
                <a:ext uri="{FF2B5EF4-FFF2-40B4-BE49-F238E27FC236}">
                  <a16:creationId xmlns:a16="http://schemas.microsoft.com/office/drawing/2014/main" id="{F31D0CF8-74A9-E12E-3AC9-20E502923E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04" y="2563"/>
              <a:ext cx="3683151" cy="4840335"/>
            </a:xfrm>
            <a:prstGeom prst="rect">
              <a:avLst/>
            </a:prstGeom>
          </p:spPr>
        </p:pic>
        <p:sp>
          <p:nvSpPr>
            <p:cNvPr id="4" name="TextBox 3">
              <a:extLst>
                <a:ext uri="{FF2B5EF4-FFF2-40B4-BE49-F238E27FC236}">
                  <a16:creationId xmlns:a16="http://schemas.microsoft.com/office/drawing/2014/main" id="{2D51C788-34BD-A340-3A59-C9CB99CEBC8D}"/>
                </a:ext>
              </a:extLst>
            </p:cNvPr>
            <p:cNvSpPr txBox="1"/>
            <p:nvPr/>
          </p:nvSpPr>
          <p:spPr>
            <a:xfrm>
              <a:off x="126215" y="4410857"/>
              <a:ext cx="2019300" cy="246221"/>
            </a:xfrm>
            <a:prstGeom prst="rect">
              <a:avLst/>
            </a:prstGeom>
            <a:noFill/>
          </p:spPr>
          <p:txBody>
            <a:bodyPr wrap="square" rtlCol="0">
              <a:spAutoFit/>
            </a:bodyPr>
            <a:lstStyle/>
            <a:p>
              <a:r>
                <a:rPr lang="en-US" sz="1000" b="1">
                  <a:solidFill>
                    <a:schemeClr val="bg1"/>
                  </a:solidFill>
                </a:rPr>
                <a:t>Photo by Elyse </a:t>
              </a:r>
              <a:r>
                <a:rPr lang="en-US" sz="1000" b="1" err="1">
                  <a:solidFill>
                    <a:schemeClr val="bg1"/>
                  </a:solidFill>
                </a:rPr>
                <a:t>Zavar</a:t>
              </a:r>
              <a:endParaRPr lang="en-US" sz="300" b="1">
                <a:solidFill>
                  <a:schemeClr val="bg1"/>
                </a:solidFill>
              </a:endParaRPr>
            </a:p>
          </p:txBody>
        </p:sp>
      </p:grpSp>
      <p:sp>
        <p:nvSpPr>
          <p:cNvPr id="16" name="Rectangle 15">
            <a:extLst>
              <a:ext uri="{FF2B5EF4-FFF2-40B4-BE49-F238E27FC236}">
                <a16:creationId xmlns:a16="http://schemas.microsoft.com/office/drawing/2014/main" id="{2E468C49-94AC-C833-3A09-F84C5555ACFF}"/>
              </a:ext>
            </a:extLst>
          </p:cNvPr>
          <p:cNvSpPr/>
          <p:nvPr/>
        </p:nvSpPr>
        <p:spPr>
          <a:xfrm>
            <a:off x="0" y="4673332"/>
            <a:ext cx="12208329" cy="964533"/>
          </a:xfrm>
          <a:prstGeom prst="rect">
            <a:avLst/>
          </a:prstGeom>
          <a:solidFill>
            <a:srgbClr val="4DACC9"/>
          </a:solidFill>
          <a:ln>
            <a:solidFill>
              <a:srgbClr val="4DAC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921447-A110-1963-0EA7-21E044F22B77}"/>
              </a:ext>
            </a:extLst>
          </p:cNvPr>
          <p:cNvSpPr>
            <a:spLocks noGrp="1"/>
          </p:cNvSpPr>
          <p:nvPr>
            <p:ph type="title"/>
          </p:nvPr>
        </p:nvSpPr>
        <p:spPr>
          <a:xfrm>
            <a:off x="523449" y="5155598"/>
            <a:ext cx="11161430" cy="823070"/>
          </a:xfrm>
        </p:spPr>
        <p:txBody>
          <a:bodyPr>
            <a:normAutofit/>
          </a:bodyPr>
          <a:lstStyle/>
          <a:p>
            <a:r>
              <a:rPr lang="en-US">
                <a:cs typeface="Gill Sans"/>
              </a:rPr>
              <a:t>Priorities to Consider: Education &amp; Memorializing</a:t>
            </a:r>
            <a:endParaRPr lang="en-US"/>
          </a:p>
        </p:txBody>
      </p:sp>
    </p:spTree>
    <p:extLst>
      <p:ext uri="{BB962C8B-B14F-4D97-AF65-F5344CB8AC3E}">
        <p14:creationId xmlns:p14="http://schemas.microsoft.com/office/powerpoint/2010/main" val="2077936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96F25-BC64-8DE8-4C48-2B9A78196677}"/>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6721E6E-AE66-3DC5-2B77-2FA84F8B5D3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183477" y="1091542"/>
            <a:ext cx="4385841" cy="3357563"/>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ln>
            <a:solidFill>
              <a:schemeClr val="tx2"/>
            </a:solidFill>
          </a:ln>
          <a:effectLst>
            <a:outerShdw blurRad="50800" dist="38100" dir="10800000" algn="r" rotWithShape="0">
              <a:schemeClr val="bg1">
                <a:lumMod val="85000"/>
                <a:alpha val="30000"/>
              </a:schemeClr>
            </a:outerShdw>
          </a:effectLst>
        </p:spPr>
      </p:pic>
      <p:sp>
        <p:nvSpPr>
          <p:cNvPr id="5" name="Title 3">
            <a:extLst>
              <a:ext uri="{FF2B5EF4-FFF2-40B4-BE49-F238E27FC236}">
                <a16:creationId xmlns:a16="http://schemas.microsoft.com/office/drawing/2014/main" id="{64AD87D7-C48F-E0CB-911E-F0E6BA6C1734}"/>
              </a:ext>
            </a:extLst>
          </p:cNvPr>
          <p:cNvSpPr txBox="1">
            <a:spLocks/>
          </p:cNvSpPr>
          <p:nvPr/>
        </p:nvSpPr>
        <p:spPr>
          <a:xfrm>
            <a:off x="452136" y="376409"/>
            <a:ext cx="10452568" cy="636408"/>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4400" b="1" i="0" kern="1200" spc="-150">
                <a:solidFill>
                  <a:srgbClr val="603341"/>
                </a:solidFill>
                <a:latin typeface="+mj-lt"/>
                <a:ea typeface="+mj-ea"/>
                <a:cs typeface="Gill Sans" panose="020B0502020104020203" pitchFamily="34" charset="-79"/>
              </a:defRPr>
            </a:lvl1pPr>
          </a:lstStyle>
          <a:p>
            <a:r>
              <a:rPr lang="en-US" sz="5400">
                <a:solidFill>
                  <a:schemeClr val="tx1">
                    <a:lumMod val="75000"/>
                  </a:schemeClr>
                </a:solidFill>
                <a:cs typeface="+mj-cs"/>
              </a:rPr>
              <a:t>Blue Acres Signage &amp; Land Use Management Oversight Support</a:t>
            </a:r>
          </a:p>
        </p:txBody>
      </p:sp>
      <p:sp>
        <p:nvSpPr>
          <p:cNvPr id="4" name="TextBox 3">
            <a:extLst>
              <a:ext uri="{FF2B5EF4-FFF2-40B4-BE49-F238E27FC236}">
                <a16:creationId xmlns:a16="http://schemas.microsoft.com/office/drawing/2014/main" id="{09C562DE-1DFD-70FD-B0DA-26F44B0F1441}"/>
              </a:ext>
            </a:extLst>
          </p:cNvPr>
          <p:cNvSpPr txBox="1"/>
          <p:nvPr/>
        </p:nvSpPr>
        <p:spPr>
          <a:xfrm>
            <a:off x="6364225" y="999680"/>
            <a:ext cx="3984028" cy="3488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endParaRPr lang="en-US">
              <a:solidFill>
                <a:schemeClr val="tx2"/>
              </a:solidFill>
              <a:highlight>
                <a:srgbClr val="FFFFFF"/>
              </a:highlight>
              <a:latin typeface="Calibri"/>
              <a:cs typeface="Segoe UI"/>
            </a:endParaRPr>
          </a:p>
        </p:txBody>
      </p:sp>
      <p:pic>
        <p:nvPicPr>
          <p:cNvPr id="6" name="Picture 5" descr="A picture containing text, tree, outdoor, grass&#10;&#10;AI-generated content may be incorrect.">
            <a:extLst>
              <a:ext uri="{FF2B5EF4-FFF2-40B4-BE49-F238E27FC236}">
                <a16:creationId xmlns:a16="http://schemas.microsoft.com/office/drawing/2014/main" id="{17A40683-3087-B9E3-3273-414ED1034971}"/>
              </a:ext>
            </a:extLst>
          </p:cNvPr>
          <p:cNvPicPr>
            <a:picLocks noChangeAspect="1"/>
          </p:cNvPicPr>
          <p:nvPr/>
        </p:nvPicPr>
        <p:blipFill>
          <a:blip r:embed="rId4"/>
          <a:stretch>
            <a:fillRect/>
          </a:stretch>
        </p:blipFill>
        <p:spPr>
          <a:xfrm>
            <a:off x="8673915" y="3360626"/>
            <a:ext cx="2812228" cy="3427973"/>
          </a:xfrm>
          <a:prstGeom prst="rect">
            <a:avLst/>
          </a:prstGeom>
        </p:spPr>
      </p:pic>
      <p:pic>
        <p:nvPicPr>
          <p:cNvPr id="9" name="Picture 8" descr="A picture containing grass, tree, outdoor, park&#10;&#10;AI-generated content may be incorrect.">
            <a:extLst>
              <a:ext uri="{FF2B5EF4-FFF2-40B4-BE49-F238E27FC236}">
                <a16:creationId xmlns:a16="http://schemas.microsoft.com/office/drawing/2014/main" id="{78FD8DBF-62A5-2C3D-5F62-62F26C0485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0240" y="1091542"/>
            <a:ext cx="3984029" cy="2947685"/>
          </a:xfrm>
          <a:prstGeom prst="rect">
            <a:avLst/>
          </a:prstGeom>
        </p:spPr>
      </p:pic>
      <p:pic>
        <p:nvPicPr>
          <p:cNvPr id="12" name="Picture 11" descr="A picture containing snow, outdoor, sky, tree&#10;&#10;AI-generated content may be incorrect.">
            <a:extLst>
              <a:ext uri="{FF2B5EF4-FFF2-40B4-BE49-F238E27FC236}">
                <a16:creationId xmlns:a16="http://schemas.microsoft.com/office/drawing/2014/main" id="{E4E5B4C2-A5D7-6E3E-693C-510ABD870E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58622" y="4175756"/>
            <a:ext cx="3250154" cy="2612843"/>
          </a:xfrm>
          <a:prstGeom prst="rect">
            <a:avLst/>
          </a:prstGeom>
        </p:spPr>
      </p:pic>
    </p:spTree>
    <p:extLst>
      <p:ext uri="{BB962C8B-B14F-4D97-AF65-F5344CB8AC3E}">
        <p14:creationId xmlns:p14="http://schemas.microsoft.com/office/powerpoint/2010/main" val="1965356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04BB43-1CD6-45B4-BA14-A8C4B24BDF54}"/>
              </a:ext>
            </a:extLst>
          </p:cNvPr>
          <p:cNvSpPr>
            <a:spLocks noGrp="1"/>
          </p:cNvSpPr>
          <p:nvPr>
            <p:ph type="ctrTitle" idx="4294967295"/>
          </p:nvPr>
        </p:nvSpPr>
        <p:spPr>
          <a:xfrm>
            <a:off x="0" y="1574800"/>
            <a:ext cx="8832850" cy="1268413"/>
          </a:xfrm>
        </p:spPr>
        <p:txBody>
          <a:bodyPr>
            <a:noAutofit/>
          </a:bodyPr>
          <a:lstStyle/>
          <a:p>
            <a:pPr algn="ctr"/>
            <a:r>
              <a:rPr lang="en-US" sz="4000" b="1" cap="all">
                <a:solidFill>
                  <a:schemeClr val="bg1"/>
                </a:solidFill>
                <a:latin typeface="Arial"/>
                <a:cs typeface="Arial"/>
              </a:rPr>
              <a:t>THANK YOU!</a:t>
            </a:r>
            <a:br>
              <a:rPr lang="en-US" sz="4000" b="1" cap="all">
                <a:solidFill>
                  <a:schemeClr val="bg1"/>
                </a:solidFill>
                <a:latin typeface="Arial"/>
                <a:cs typeface="Arial"/>
              </a:rPr>
            </a:br>
            <a:r>
              <a:rPr lang="en-US" sz="4000" b="1" cap="all">
                <a:solidFill>
                  <a:schemeClr val="bg1"/>
                </a:solidFill>
                <a:latin typeface="Arial"/>
                <a:cs typeface="Arial"/>
              </a:rPr>
              <a:t>QUESTIONS?</a:t>
            </a:r>
            <a:br>
              <a:rPr lang="en-US" sz="4000" b="1" cap="all">
                <a:solidFill>
                  <a:schemeClr val="bg1"/>
                </a:solidFill>
                <a:latin typeface="Arial"/>
                <a:cs typeface="Arial"/>
              </a:rPr>
            </a:br>
            <a:br>
              <a:rPr lang="en-US" sz="4000" b="1" cap="all">
                <a:solidFill>
                  <a:schemeClr val="bg1"/>
                </a:solidFill>
                <a:latin typeface="Arial"/>
                <a:cs typeface="Arial"/>
              </a:rPr>
            </a:br>
            <a:endParaRPr lang="en-US" sz="4000" b="1" cap="all">
              <a:solidFill>
                <a:schemeClr val="bg1"/>
              </a:solidFill>
              <a:latin typeface="Arial"/>
              <a:cs typeface="Arial"/>
            </a:endParaRPr>
          </a:p>
        </p:txBody>
      </p:sp>
      <p:sp>
        <p:nvSpPr>
          <p:cNvPr id="2" name="TextBox 1">
            <a:extLst>
              <a:ext uri="{FF2B5EF4-FFF2-40B4-BE49-F238E27FC236}">
                <a16:creationId xmlns:a16="http://schemas.microsoft.com/office/drawing/2014/main" id="{144AB590-FDE5-8E3F-6ACA-DAE03F50F7F4}"/>
              </a:ext>
            </a:extLst>
          </p:cNvPr>
          <p:cNvSpPr txBox="1"/>
          <p:nvPr/>
        </p:nvSpPr>
        <p:spPr>
          <a:xfrm>
            <a:off x="4067409" y="2745911"/>
            <a:ext cx="4742124" cy="400110"/>
          </a:xfrm>
          <a:prstGeom prst="rect">
            <a:avLst/>
          </a:prstGeom>
          <a:noFill/>
          <a:ln>
            <a:noFill/>
          </a:ln>
        </p:spPr>
        <p:txBody>
          <a:bodyPr wrap="square">
            <a:spAutoFit/>
          </a:bodyPr>
          <a:lstStyle/>
          <a:p>
            <a:pPr algn="ctr"/>
            <a:r>
              <a:rPr lang="en-US" sz="2000">
                <a:solidFill>
                  <a:schemeClr val="bg1"/>
                </a:solidFill>
                <a:latin typeface="Arial"/>
                <a:cs typeface="Arial"/>
              </a:rPr>
              <a:t>dep.nj.gov/ocr/resilientnj/</a:t>
            </a:r>
            <a:endParaRPr lang="en-US" sz="2000">
              <a:solidFill>
                <a:schemeClr val="bg1"/>
              </a:solidFill>
            </a:endParaRPr>
          </a:p>
        </p:txBody>
      </p:sp>
      <p:pic>
        <p:nvPicPr>
          <p:cNvPr id="4" name="Graphic 3" descr="Monitor with solid fill">
            <a:extLst>
              <a:ext uri="{FF2B5EF4-FFF2-40B4-BE49-F238E27FC236}">
                <a16:creationId xmlns:a16="http://schemas.microsoft.com/office/drawing/2014/main" id="{56DBBF8B-5244-C341-A9E4-4AAB50E6094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6393" y="2700609"/>
            <a:ext cx="549431" cy="441994"/>
          </a:xfrm>
          <a:prstGeom prst="rect">
            <a:avLst/>
          </a:prstGeom>
        </p:spPr>
      </p:pic>
      <p:grpSp>
        <p:nvGrpSpPr>
          <p:cNvPr id="9" name="Group 8">
            <a:extLst>
              <a:ext uri="{FF2B5EF4-FFF2-40B4-BE49-F238E27FC236}">
                <a16:creationId xmlns:a16="http://schemas.microsoft.com/office/drawing/2014/main" id="{8B6678CC-C29D-FE16-C8C4-D91A38368396}"/>
              </a:ext>
            </a:extLst>
          </p:cNvPr>
          <p:cNvGrpSpPr/>
          <p:nvPr/>
        </p:nvGrpSpPr>
        <p:grpSpPr>
          <a:xfrm>
            <a:off x="7882766" y="1081854"/>
            <a:ext cx="2734928" cy="1318974"/>
            <a:chOff x="9637942" y="6045965"/>
            <a:chExt cx="1288580" cy="621443"/>
          </a:xfrm>
        </p:grpSpPr>
        <p:pic>
          <p:nvPicPr>
            <p:cNvPr id="10" name="Picture 9">
              <a:extLst>
                <a:ext uri="{FF2B5EF4-FFF2-40B4-BE49-F238E27FC236}">
                  <a16:creationId xmlns:a16="http://schemas.microsoft.com/office/drawing/2014/main" id="{E114B62B-CB27-456E-013A-C714923EFD01}"/>
                </a:ext>
              </a:extLst>
            </p:cNvPr>
            <p:cNvPicPr>
              <a:picLocks noChangeAspect="1"/>
            </p:cNvPicPr>
            <p:nvPr userDrawn="1"/>
          </p:nvPicPr>
          <p:blipFill>
            <a:blip r:embed="rId5" cstate="email">
              <a:lum bright="70000" contrast="-70000"/>
              <a:extLst>
                <a:ext uri="{28A0092B-C50C-407E-A947-70E740481C1C}">
                  <a14:useLocalDpi xmlns:a14="http://schemas.microsoft.com/office/drawing/2010/main"/>
                </a:ext>
              </a:extLst>
            </a:blip>
            <a:srcRect/>
            <a:stretch/>
          </p:blipFill>
          <p:spPr>
            <a:xfrm>
              <a:off x="9637942" y="6045965"/>
              <a:ext cx="488494" cy="536909"/>
            </a:xfrm>
            <a:prstGeom prst="rect">
              <a:avLst/>
            </a:prstGeom>
          </p:spPr>
        </p:pic>
        <p:sp>
          <p:nvSpPr>
            <p:cNvPr id="11" name="TextBox 10">
              <a:extLst>
                <a:ext uri="{FF2B5EF4-FFF2-40B4-BE49-F238E27FC236}">
                  <a16:creationId xmlns:a16="http://schemas.microsoft.com/office/drawing/2014/main" id="{519C9757-026D-5D16-BEBF-3459E3158E3B}"/>
                </a:ext>
              </a:extLst>
            </p:cNvPr>
            <p:cNvSpPr txBox="1"/>
            <p:nvPr userDrawn="1"/>
          </p:nvSpPr>
          <p:spPr>
            <a:xfrm>
              <a:off x="10026724" y="6420890"/>
              <a:ext cx="899798" cy="246518"/>
            </a:xfrm>
            <a:prstGeom prst="rect">
              <a:avLst/>
            </a:prstGeom>
            <a:noFill/>
          </p:spPr>
          <p:txBody>
            <a:bodyPr wrap="square" rtlCol="0">
              <a:spAutoFit/>
            </a:bodyPr>
            <a:lstStyle/>
            <a:p>
              <a:r>
                <a:rPr lang="en-US" sz="1400">
                  <a:solidFill>
                    <a:schemeClr val="bg1"/>
                  </a:solidFill>
                  <a:latin typeface="Arial Narrow" panose="020B0606020202030204" pitchFamily="34" charset="0"/>
                </a:rPr>
                <a:t>RARITAN RIVER AND BAY COMMUNITIES</a:t>
              </a:r>
            </a:p>
          </p:txBody>
        </p:sp>
      </p:grpSp>
      <p:pic>
        <p:nvPicPr>
          <p:cNvPr id="12" name="Picture 11">
            <a:extLst>
              <a:ext uri="{FF2B5EF4-FFF2-40B4-BE49-F238E27FC236}">
                <a16:creationId xmlns:a16="http://schemas.microsoft.com/office/drawing/2014/main" id="{6C6728D8-32E4-8124-C579-60AED951AA9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52875" y="5526537"/>
            <a:ext cx="11661777" cy="1331463"/>
          </a:xfrm>
          <a:prstGeom prst="rect">
            <a:avLst/>
          </a:prstGeom>
        </p:spPr>
      </p:pic>
    </p:spTree>
    <p:extLst>
      <p:ext uri="{BB962C8B-B14F-4D97-AF65-F5344CB8AC3E}">
        <p14:creationId xmlns:p14="http://schemas.microsoft.com/office/powerpoint/2010/main" val="211906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6928-B17A-43AF-BB18-164C512E3D50}"/>
              </a:ext>
            </a:extLst>
          </p:cNvPr>
          <p:cNvSpPr>
            <a:spLocks noGrp="1"/>
          </p:cNvSpPr>
          <p:nvPr>
            <p:ph type="title"/>
          </p:nvPr>
        </p:nvSpPr>
        <p:spPr>
          <a:xfrm>
            <a:off x="495300" y="490146"/>
            <a:ext cx="10752000" cy="509979"/>
          </a:xfrm>
        </p:spPr>
        <p:txBody>
          <a:bodyPr/>
          <a:lstStyle/>
          <a:p>
            <a:r>
              <a:rPr lang="en-US">
                <a:solidFill>
                  <a:srgbClr val="143F69"/>
                </a:solidFill>
                <a:latin typeface="Arial"/>
                <a:cs typeface="Arial"/>
              </a:rPr>
              <a:t>WHO IS INVOLVED?</a:t>
            </a:r>
          </a:p>
        </p:txBody>
      </p:sp>
      <p:sp>
        <p:nvSpPr>
          <p:cNvPr id="3" name="Subtitle 2">
            <a:extLst>
              <a:ext uri="{FF2B5EF4-FFF2-40B4-BE49-F238E27FC236}">
                <a16:creationId xmlns:a16="http://schemas.microsoft.com/office/drawing/2014/main" id="{AF5A0214-8E2B-4615-B8AD-999831D3BFA8}"/>
              </a:ext>
            </a:extLst>
          </p:cNvPr>
          <p:cNvSpPr>
            <a:spLocks noGrp="1"/>
          </p:cNvSpPr>
          <p:nvPr>
            <p:ph type="subTitle" idx="1"/>
          </p:nvPr>
        </p:nvSpPr>
        <p:spPr>
          <a:xfrm>
            <a:off x="495300" y="1091416"/>
            <a:ext cx="9534313" cy="363819"/>
          </a:xfrm>
        </p:spPr>
        <p:txBody>
          <a:bodyPr/>
          <a:lstStyle/>
          <a:p>
            <a:r>
              <a:rPr lang="en-US"/>
              <a:t>REGIONAL PLANNING REQUIRES COORDINATED ACTION AT MULTIPLE SCALES</a:t>
            </a:r>
          </a:p>
        </p:txBody>
      </p:sp>
      <p:grpSp>
        <p:nvGrpSpPr>
          <p:cNvPr id="11" name="Group 10">
            <a:extLst>
              <a:ext uri="{FF2B5EF4-FFF2-40B4-BE49-F238E27FC236}">
                <a16:creationId xmlns:a16="http://schemas.microsoft.com/office/drawing/2014/main" id="{C41B9C81-B026-20C2-E7FD-6193223EA60B}"/>
              </a:ext>
            </a:extLst>
          </p:cNvPr>
          <p:cNvGrpSpPr/>
          <p:nvPr/>
        </p:nvGrpSpPr>
        <p:grpSpPr>
          <a:xfrm>
            <a:off x="4626886" y="1546526"/>
            <a:ext cx="2092966" cy="2092967"/>
            <a:chOff x="862636" y="1070200"/>
            <a:chExt cx="1736949" cy="1600200"/>
          </a:xfrm>
          <a:solidFill>
            <a:schemeClr val="accent1">
              <a:lumMod val="60000"/>
              <a:lumOff val="40000"/>
            </a:schemeClr>
          </a:solidFill>
        </p:grpSpPr>
        <p:sp>
          <p:nvSpPr>
            <p:cNvPr id="12" name="Oval 11">
              <a:extLst>
                <a:ext uri="{FF2B5EF4-FFF2-40B4-BE49-F238E27FC236}">
                  <a16:creationId xmlns:a16="http://schemas.microsoft.com/office/drawing/2014/main" id="{827749B8-C4B0-76D8-4FD4-972B6559AA48}"/>
                </a:ext>
              </a:extLst>
            </p:cNvPr>
            <p:cNvSpPr/>
            <p:nvPr/>
          </p:nvSpPr>
          <p:spPr>
            <a:xfrm>
              <a:off x="862636" y="1070200"/>
              <a:ext cx="1736949" cy="1600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CC575E-5F2C-A505-0E74-308FEA185941}"/>
                </a:ext>
              </a:extLst>
            </p:cNvPr>
            <p:cNvSpPr txBox="1"/>
            <p:nvPr/>
          </p:nvSpPr>
          <p:spPr>
            <a:xfrm>
              <a:off x="862636" y="1725046"/>
              <a:ext cx="1736949" cy="282377"/>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Individuals</a:t>
              </a:r>
            </a:p>
          </p:txBody>
        </p:sp>
      </p:grpSp>
      <p:grpSp>
        <p:nvGrpSpPr>
          <p:cNvPr id="7" name="Group 6">
            <a:extLst>
              <a:ext uri="{FF2B5EF4-FFF2-40B4-BE49-F238E27FC236}">
                <a16:creationId xmlns:a16="http://schemas.microsoft.com/office/drawing/2014/main" id="{379ACB05-1D81-0611-3D1C-18CBB3F09B03}"/>
              </a:ext>
            </a:extLst>
          </p:cNvPr>
          <p:cNvGrpSpPr/>
          <p:nvPr/>
        </p:nvGrpSpPr>
        <p:grpSpPr>
          <a:xfrm>
            <a:off x="4591429" y="4450996"/>
            <a:ext cx="2092966" cy="2092967"/>
            <a:chOff x="862638" y="4349571"/>
            <a:chExt cx="1371600" cy="1371600"/>
          </a:xfrm>
          <a:solidFill>
            <a:srgbClr val="C19B56"/>
          </a:solidFill>
        </p:grpSpPr>
        <p:sp>
          <p:nvSpPr>
            <p:cNvPr id="8" name="Oval 7">
              <a:extLst>
                <a:ext uri="{FF2B5EF4-FFF2-40B4-BE49-F238E27FC236}">
                  <a16:creationId xmlns:a16="http://schemas.microsoft.com/office/drawing/2014/main" id="{7C383C79-5346-22C4-D87B-0DADD0FE038F}"/>
                </a:ext>
              </a:extLst>
            </p:cNvPr>
            <p:cNvSpPr/>
            <p:nvPr/>
          </p:nvSpPr>
          <p:spPr>
            <a:xfrm>
              <a:off x="862638" y="4349571"/>
              <a:ext cx="1371600" cy="137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C39D8-6B45-92FD-076B-272462611365}"/>
                </a:ext>
              </a:extLst>
            </p:cNvPr>
            <p:cNvSpPr txBox="1"/>
            <p:nvPr/>
          </p:nvSpPr>
          <p:spPr>
            <a:xfrm>
              <a:off x="990547" y="4804538"/>
              <a:ext cx="1090731" cy="423565"/>
            </a:xfrm>
            <a:prstGeom prst="rect">
              <a:avLst/>
            </a:prstGeom>
            <a:grp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Middlesex County</a:t>
              </a:r>
            </a:p>
          </p:txBody>
        </p:sp>
      </p:grpSp>
      <p:sp>
        <p:nvSpPr>
          <p:cNvPr id="10" name="Oval 9">
            <a:extLst>
              <a:ext uri="{FF2B5EF4-FFF2-40B4-BE49-F238E27FC236}">
                <a16:creationId xmlns:a16="http://schemas.microsoft.com/office/drawing/2014/main" id="{5473EBDF-18E9-B952-478D-8B92C983E600}"/>
              </a:ext>
            </a:extLst>
          </p:cNvPr>
          <p:cNvSpPr/>
          <p:nvPr/>
        </p:nvSpPr>
        <p:spPr>
          <a:xfrm>
            <a:off x="6421097" y="4511237"/>
            <a:ext cx="2092966" cy="2092967"/>
          </a:xfrm>
          <a:prstGeom prst="ellipse">
            <a:avLst/>
          </a:prstGeom>
          <a:solidFill>
            <a:srgbClr val="246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State Agencies</a:t>
            </a:r>
          </a:p>
          <a:p>
            <a:pPr algn="ctr"/>
            <a:r>
              <a:rPr lang="en-US" b="1">
                <a:latin typeface="Arial" panose="020B0604020202020204" pitchFamily="34" charset="0"/>
                <a:cs typeface="Arial" panose="020B0604020202020204" pitchFamily="34" charset="0"/>
              </a:rPr>
              <a:t>(NJDEP)</a:t>
            </a:r>
          </a:p>
        </p:txBody>
      </p:sp>
      <p:sp>
        <p:nvSpPr>
          <p:cNvPr id="14" name="Oval 13">
            <a:extLst>
              <a:ext uri="{FF2B5EF4-FFF2-40B4-BE49-F238E27FC236}">
                <a16:creationId xmlns:a16="http://schemas.microsoft.com/office/drawing/2014/main" id="{C1D4D2CA-C7C7-7DAA-9C1D-C2EC7574AEA9}"/>
              </a:ext>
            </a:extLst>
          </p:cNvPr>
          <p:cNvSpPr/>
          <p:nvPr/>
        </p:nvSpPr>
        <p:spPr>
          <a:xfrm>
            <a:off x="2731798" y="4456893"/>
            <a:ext cx="2092966" cy="2092967"/>
          </a:xfrm>
          <a:prstGeom prst="ellipse">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Federal Agencies</a:t>
            </a:r>
          </a:p>
        </p:txBody>
      </p:sp>
      <p:grpSp>
        <p:nvGrpSpPr>
          <p:cNvPr id="15" name="Group 14">
            <a:extLst>
              <a:ext uri="{FF2B5EF4-FFF2-40B4-BE49-F238E27FC236}">
                <a16:creationId xmlns:a16="http://schemas.microsoft.com/office/drawing/2014/main" id="{2D828314-5165-149B-5135-F78BA6F8D12B}"/>
              </a:ext>
            </a:extLst>
          </p:cNvPr>
          <p:cNvGrpSpPr/>
          <p:nvPr/>
        </p:nvGrpSpPr>
        <p:grpSpPr>
          <a:xfrm>
            <a:off x="5560651" y="3048120"/>
            <a:ext cx="2245066" cy="2092967"/>
            <a:chOff x="736409" y="1058545"/>
            <a:chExt cx="1863176" cy="1600200"/>
          </a:xfrm>
        </p:grpSpPr>
        <p:sp>
          <p:nvSpPr>
            <p:cNvPr id="16" name="Oval 15">
              <a:extLst>
                <a:ext uri="{FF2B5EF4-FFF2-40B4-BE49-F238E27FC236}">
                  <a16:creationId xmlns:a16="http://schemas.microsoft.com/office/drawing/2014/main" id="{4151F8D6-7AB1-81D1-B5AF-AF0184C4AC26}"/>
                </a:ext>
              </a:extLst>
            </p:cNvPr>
            <p:cNvSpPr/>
            <p:nvPr/>
          </p:nvSpPr>
          <p:spPr>
            <a:xfrm>
              <a:off x="736409" y="1058545"/>
              <a:ext cx="1736949" cy="1600200"/>
            </a:xfrm>
            <a:prstGeom prst="ellipse">
              <a:avLst/>
            </a:prstGeom>
            <a:solidFill>
              <a:srgbClr val="0384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B262C87-3CBB-0C1A-E94D-8CD35FC72D81}"/>
                </a:ext>
              </a:extLst>
            </p:cNvPr>
            <p:cNvSpPr txBox="1"/>
            <p:nvPr/>
          </p:nvSpPr>
          <p:spPr>
            <a:xfrm>
              <a:off x="862636" y="1725046"/>
              <a:ext cx="1736949" cy="282377"/>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Municipalities</a:t>
              </a:r>
            </a:p>
          </p:txBody>
        </p:sp>
      </p:grpSp>
      <p:grpSp>
        <p:nvGrpSpPr>
          <p:cNvPr id="18" name="Group 17">
            <a:extLst>
              <a:ext uri="{FF2B5EF4-FFF2-40B4-BE49-F238E27FC236}">
                <a16:creationId xmlns:a16="http://schemas.microsoft.com/office/drawing/2014/main" id="{15CB5D22-3967-0D39-7F9B-FF9822F8C805}"/>
              </a:ext>
            </a:extLst>
          </p:cNvPr>
          <p:cNvGrpSpPr/>
          <p:nvPr/>
        </p:nvGrpSpPr>
        <p:grpSpPr>
          <a:xfrm>
            <a:off x="3717701" y="2971377"/>
            <a:ext cx="2137816" cy="2092967"/>
            <a:chOff x="1360537" y="588790"/>
            <a:chExt cx="1774170" cy="1600200"/>
          </a:xfrm>
        </p:grpSpPr>
        <p:sp>
          <p:nvSpPr>
            <p:cNvPr id="19" name="Oval 18">
              <a:extLst>
                <a:ext uri="{FF2B5EF4-FFF2-40B4-BE49-F238E27FC236}">
                  <a16:creationId xmlns:a16="http://schemas.microsoft.com/office/drawing/2014/main" id="{96ECF3C7-4AC0-F816-4922-D1C4ACE90756}"/>
                </a:ext>
              </a:extLst>
            </p:cNvPr>
            <p:cNvSpPr/>
            <p:nvPr/>
          </p:nvSpPr>
          <p:spPr>
            <a:xfrm>
              <a:off x="1360537" y="588790"/>
              <a:ext cx="1736949" cy="1600200"/>
            </a:xfrm>
            <a:prstGeom prst="ellipse">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A4668C9-43EB-8120-31F8-C2195E137431}"/>
                </a:ext>
              </a:extLst>
            </p:cNvPr>
            <p:cNvSpPr txBox="1"/>
            <p:nvPr/>
          </p:nvSpPr>
          <p:spPr>
            <a:xfrm>
              <a:off x="1397758" y="899101"/>
              <a:ext cx="1736949" cy="917724"/>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Non-Governmental &amp; Community Orgs.</a:t>
              </a:r>
            </a:p>
          </p:txBody>
        </p:sp>
      </p:grpSp>
    </p:spTree>
    <p:extLst>
      <p:ext uri="{BB962C8B-B14F-4D97-AF65-F5344CB8AC3E}">
        <p14:creationId xmlns:p14="http://schemas.microsoft.com/office/powerpoint/2010/main" val="11794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2F8D9-D00C-E0D5-3258-42B902AB5E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C7D3AF-FDB3-B13F-91ED-59FF0A687385}"/>
              </a:ext>
            </a:extLst>
          </p:cNvPr>
          <p:cNvSpPr>
            <a:spLocks noGrp="1"/>
          </p:cNvSpPr>
          <p:nvPr>
            <p:ph type="ctrTitle" idx="4294967295"/>
          </p:nvPr>
        </p:nvSpPr>
        <p:spPr>
          <a:xfrm>
            <a:off x="1679575" y="2678113"/>
            <a:ext cx="8832850" cy="1268412"/>
          </a:xfrm>
        </p:spPr>
        <p:txBody>
          <a:bodyPr>
            <a:noAutofit/>
          </a:bodyPr>
          <a:lstStyle/>
          <a:p>
            <a:pPr algn="ctr"/>
            <a:r>
              <a:rPr lang="en-US" sz="4000" b="1" cap="all" dirty="0">
                <a:solidFill>
                  <a:schemeClr val="bg1"/>
                </a:solidFill>
                <a:latin typeface="Arial"/>
                <a:cs typeface="Arial"/>
              </a:rPr>
              <a:t>RESILIENT NJ</a:t>
            </a:r>
            <a:br>
              <a:rPr lang="en-US" sz="4000" b="1" cap="all" dirty="0">
                <a:solidFill>
                  <a:schemeClr val="bg1"/>
                </a:solidFill>
                <a:latin typeface="Arial"/>
                <a:cs typeface="Arial"/>
              </a:rPr>
            </a:br>
            <a:r>
              <a:rPr lang="en-US" sz="3200" b="1" cap="all" dirty="0">
                <a:solidFill>
                  <a:schemeClr val="bg1"/>
                </a:solidFill>
                <a:latin typeface="Arial"/>
                <a:cs typeface="Arial"/>
              </a:rPr>
              <a:t>RARITAN RIVER AND BAY COMMUNITIES</a:t>
            </a:r>
            <a:br>
              <a:rPr lang="en-US" sz="4000" b="1" cap="all" dirty="0">
                <a:solidFill>
                  <a:schemeClr val="bg1"/>
                </a:solidFill>
                <a:latin typeface="Arial"/>
                <a:cs typeface="Arial"/>
              </a:rPr>
            </a:br>
            <a:r>
              <a:rPr lang="en-US" sz="4000" b="1" cap="all" dirty="0">
                <a:solidFill>
                  <a:schemeClr val="bg1"/>
                </a:solidFill>
                <a:latin typeface="Arial"/>
                <a:cs typeface="Arial"/>
              </a:rPr>
              <a:t>ACTION PLAN</a:t>
            </a:r>
          </a:p>
        </p:txBody>
      </p:sp>
      <p:pic>
        <p:nvPicPr>
          <p:cNvPr id="2" name="Picture 1">
            <a:extLst>
              <a:ext uri="{FF2B5EF4-FFF2-40B4-BE49-F238E27FC236}">
                <a16:creationId xmlns:a16="http://schemas.microsoft.com/office/drawing/2014/main" id="{B0C0906E-005E-20F6-E7FF-DDF6776927D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2875" y="5526537"/>
            <a:ext cx="11661777" cy="1331463"/>
          </a:xfrm>
          <a:prstGeom prst="rect">
            <a:avLst/>
          </a:prstGeom>
        </p:spPr>
      </p:pic>
    </p:spTree>
    <p:extLst>
      <p:ext uri="{BB962C8B-B14F-4D97-AF65-F5344CB8AC3E}">
        <p14:creationId xmlns:p14="http://schemas.microsoft.com/office/powerpoint/2010/main" val="2361095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9">
            <a:extLst>
              <a:ext uri="{FF2B5EF4-FFF2-40B4-BE49-F238E27FC236}">
                <a16:creationId xmlns:a16="http://schemas.microsoft.com/office/drawing/2014/main" id="{14597454-9602-4863-AA6D-90FCC06383E9}"/>
              </a:ext>
            </a:extLst>
          </p:cNvPr>
          <p:cNvSpPr txBox="1">
            <a:spLocks/>
          </p:cNvSpPr>
          <p:nvPr/>
        </p:nvSpPr>
        <p:spPr>
          <a:xfrm>
            <a:off x="495299" y="543580"/>
            <a:ext cx="10992405"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4000" b="1">
                <a:solidFill>
                  <a:srgbClr val="133F68"/>
                </a:solidFill>
                <a:latin typeface="Arial"/>
                <a:ea typeface="+mj-lt"/>
                <a:cs typeface="Arial"/>
              </a:rPr>
              <a:t>REGIONAL PLANNING PROCESS</a:t>
            </a:r>
            <a:endParaRPr lang="en-US"/>
          </a:p>
        </p:txBody>
      </p:sp>
      <p:grpSp>
        <p:nvGrpSpPr>
          <p:cNvPr id="7" name="Group 6">
            <a:extLst>
              <a:ext uri="{FF2B5EF4-FFF2-40B4-BE49-F238E27FC236}">
                <a16:creationId xmlns:a16="http://schemas.microsoft.com/office/drawing/2014/main" id="{89EC4E4C-5D03-7553-BDD0-B4D5AE230202}"/>
              </a:ext>
            </a:extLst>
          </p:cNvPr>
          <p:cNvGrpSpPr/>
          <p:nvPr/>
        </p:nvGrpSpPr>
        <p:grpSpPr>
          <a:xfrm>
            <a:off x="275092" y="1998300"/>
            <a:ext cx="5367473" cy="3748578"/>
            <a:chOff x="198440" y="1193273"/>
            <a:chExt cx="7731518" cy="5399598"/>
          </a:xfrm>
        </p:grpSpPr>
        <p:pic>
          <p:nvPicPr>
            <p:cNvPr id="4" name="Picture 3">
              <a:extLst>
                <a:ext uri="{FF2B5EF4-FFF2-40B4-BE49-F238E27FC236}">
                  <a16:creationId xmlns:a16="http://schemas.microsoft.com/office/drawing/2014/main" id="{903F89B3-C905-5704-CECE-D63FF95495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5155" y="1193273"/>
              <a:ext cx="3784803" cy="292984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FF4E592-2322-853B-0BEA-C133D1FB7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40" y="1502524"/>
              <a:ext cx="3797764" cy="292984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77373B5-7564-CFEE-21B4-3E4524FEAA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7176" y="3663024"/>
              <a:ext cx="3794227" cy="2929847"/>
            </a:xfrm>
            <a:prstGeom prst="rect">
              <a:avLst/>
            </a:prstGeom>
            <a:ln>
              <a:noFill/>
            </a:ln>
            <a:effectLst>
              <a:outerShdw blurRad="292100" dist="139700" dir="2700000" algn="tl" rotWithShape="0">
                <a:srgbClr val="333333">
                  <a:alpha val="65000"/>
                </a:srgbClr>
              </a:outerShdw>
            </a:effectLst>
          </p:spPr>
        </p:pic>
      </p:grpSp>
      <p:pic>
        <p:nvPicPr>
          <p:cNvPr id="3" name="Picture 2">
            <a:extLst>
              <a:ext uri="{FF2B5EF4-FFF2-40B4-BE49-F238E27FC236}">
                <a16:creationId xmlns:a16="http://schemas.microsoft.com/office/drawing/2014/main" id="{05BF302B-D9D2-C580-A6DD-B0AFF92595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72939" y="1134046"/>
            <a:ext cx="3743969" cy="2898250"/>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grpSp>
        <p:nvGrpSpPr>
          <p:cNvPr id="9" name="Group 8">
            <a:extLst>
              <a:ext uri="{FF2B5EF4-FFF2-40B4-BE49-F238E27FC236}">
                <a16:creationId xmlns:a16="http://schemas.microsoft.com/office/drawing/2014/main" id="{D7BC6805-415E-81AA-2894-C4C7DD377FD3}"/>
              </a:ext>
            </a:extLst>
          </p:cNvPr>
          <p:cNvGrpSpPr/>
          <p:nvPr/>
        </p:nvGrpSpPr>
        <p:grpSpPr>
          <a:xfrm>
            <a:off x="5881358" y="2888859"/>
            <a:ext cx="1336158" cy="1648046"/>
            <a:chOff x="6096000" y="2888859"/>
            <a:chExt cx="1336158" cy="1648046"/>
          </a:xfrm>
        </p:grpSpPr>
        <p:sp>
          <p:nvSpPr>
            <p:cNvPr id="8" name="Arrow: Right 7">
              <a:extLst>
                <a:ext uri="{FF2B5EF4-FFF2-40B4-BE49-F238E27FC236}">
                  <a16:creationId xmlns:a16="http://schemas.microsoft.com/office/drawing/2014/main" id="{72B3AD1C-C017-EA79-6ADE-76DC382A589F}"/>
                </a:ext>
              </a:extLst>
            </p:cNvPr>
            <p:cNvSpPr/>
            <p:nvPr/>
          </p:nvSpPr>
          <p:spPr>
            <a:xfrm>
              <a:off x="6096000" y="2888859"/>
              <a:ext cx="1336158" cy="1648046"/>
            </a:xfrm>
            <a:prstGeom prst="rightArrow">
              <a:avLst/>
            </a:prstGeom>
            <a:solidFill>
              <a:srgbClr val="13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Users outline">
              <a:extLst>
                <a:ext uri="{FF2B5EF4-FFF2-40B4-BE49-F238E27FC236}">
                  <a16:creationId xmlns:a16="http://schemas.microsoft.com/office/drawing/2014/main" id="{7FEE080C-1D35-0FB0-AA93-0917D28E41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6347" y="3255682"/>
              <a:ext cx="914400" cy="914400"/>
            </a:xfrm>
            <a:prstGeom prst="rect">
              <a:avLst/>
            </a:prstGeom>
          </p:spPr>
        </p:pic>
      </p:grpSp>
      <p:pic>
        <p:nvPicPr>
          <p:cNvPr id="2" name="Picture 1">
            <a:extLst>
              <a:ext uri="{FF2B5EF4-FFF2-40B4-BE49-F238E27FC236}">
                <a16:creationId xmlns:a16="http://schemas.microsoft.com/office/drawing/2014/main" id="{E4D817C3-E00F-4FFC-E123-AD69BEFBA72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38766" y="4170082"/>
            <a:ext cx="4705433" cy="2528307"/>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53969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4" descr="Map&#10;&#10;Description automatically generated">
            <a:extLst>
              <a:ext uri="{FF2B5EF4-FFF2-40B4-BE49-F238E27FC236}">
                <a16:creationId xmlns:a16="http://schemas.microsoft.com/office/drawing/2014/main" id="{24B0AC89-ABFA-4DAA-9D77-47FFB4516F13}"/>
              </a:ext>
            </a:extLst>
          </p:cNvPr>
          <p:cNvPicPr>
            <a:picLocks noGrp="1" noChangeAspect="1"/>
          </p:cNvPicPr>
          <p:nvPr>
            <p:ph sz="quarter" idx="16"/>
          </p:nvPr>
        </p:nvPicPr>
        <p:blipFill>
          <a:blip r:embed="rId3" cstate="email">
            <a:extLst>
              <a:ext uri="{28A0092B-C50C-407E-A947-70E740481C1C}">
                <a14:useLocalDpi xmlns:a14="http://schemas.microsoft.com/office/drawing/2010/main"/>
              </a:ext>
            </a:extLst>
          </a:blip>
          <a:stretch>
            <a:fillRect/>
          </a:stretch>
        </p:blipFill>
        <p:spPr>
          <a:xfrm>
            <a:off x="5324235" y="0"/>
            <a:ext cx="6858000" cy="6858000"/>
          </a:xfrm>
        </p:spPr>
      </p:pic>
      <p:sp>
        <p:nvSpPr>
          <p:cNvPr id="3" name="Title 2">
            <a:extLst>
              <a:ext uri="{FF2B5EF4-FFF2-40B4-BE49-F238E27FC236}">
                <a16:creationId xmlns:a16="http://schemas.microsoft.com/office/drawing/2014/main" id="{82B13226-8721-4604-B9FD-77CF5533C722}"/>
              </a:ext>
            </a:extLst>
          </p:cNvPr>
          <p:cNvSpPr>
            <a:spLocks noGrp="1"/>
          </p:cNvSpPr>
          <p:nvPr>
            <p:ph type="title"/>
          </p:nvPr>
        </p:nvSpPr>
        <p:spPr/>
        <p:txBody>
          <a:bodyPr/>
          <a:lstStyle/>
          <a:p>
            <a:r>
              <a:rPr lang="en-US"/>
              <a:t>PREFERRED SCENARIO</a:t>
            </a:r>
          </a:p>
        </p:txBody>
      </p:sp>
      <p:pic>
        <p:nvPicPr>
          <p:cNvPr id="8" name="Content Placeholder 26" descr="Text&#10;&#10;Description automatically generated">
            <a:extLst>
              <a:ext uri="{FF2B5EF4-FFF2-40B4-BE49-F238E27FC236}">
                <a16:creationId xmlns:a16="http://schemas.microsoft.com/office/drawing/2014/main" id="{DCDFFA92-5A0A-4AA4-B9F9-B897EEA55538}"/>
              </a:ext>
            </a:extLst>
          </p:cNvPr>
          <p:cNvPicPr>
            <a:picLocks noGrp="1" noChangeAspect="1"/>
          </p:cNvPicPr>
          <p:nvPr>
            <p:ph sz="quarter" idx="17"/>
          </p:nvPr>
        </p:nvPicPr>
        <p:blipFill rotWithShape="1">
          <a:blip r:embed="rId4" cstate="email">
            <a:extLst>
              <a:ext uri="{28A0092B-C50C-407E-A947-70E740481C1C}">
                <a14:useLocalDpi xmlns:a14="http://schemas.microsoft.com/office/drawing/2010/main"/>
              </a:ext>
            </a:extLst>
          </a:blip>
          <a:srcRect/>
          <a:stretch/>
        </p:blipFill>
        <p:spPr>
          <a:xfrm>
            <a:off x="473254" y="2189881"/>
            <a:ext cx="3088694" cy="1632788"/>
          </a:xfrm>
        </p:spPr>
      </p:pic>
      <p:sp>
        <p:nvSpPr>
          <p:cNvPr id="6" name="Content Placeholder 1">
            <a:extLst>
              <a:ext uri="{FF2B5EF4-FFF2-40B4-BE49-F238E27FC236}">
                <a16:creationId xmlns:a16="http://schemas.microsoft.com/office/drawing/2014/main" id="{DF5D602E-8E67-4B8A-9512-6B5CB1A8C833}"/>
              </a:ext>
            </a:extLst>
          </p:cNvPr>
          <p:cNvSpPr txBox="1">
            <a:spLocks/>
          </p:cNvSpPr>
          <p:nvPr/>
        </p:nvSpPr>
        <p:spPr>
          <a:xfrm>
            <a:off x="491769" y="1324919"/>
            <a:ext cx="3494710" cy="864962"/>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b="1">
                <a:solidFill>
                  <a:srgbClr val="24658F"/>
                </a:solidFill>
              </a:rPr>
              <a:t>PHYSICAL AND NATURE BASED INFRASTRUCTURE STRATEGIES</a:t>
            </a:r>
            <a:endParaRPr lang="en-US" sz="1800" b="1">
              <a:solidFill>
                <a:srgbClr val="24658F"/>
              </a:solidFill>
              <a:latin typeface="Arial" panose="020B0604020202020204" pitchFamily="34" charset="0"/>
              <a:cs typeface="Arial" panose="020B0604020202020204" pitchFamily="34" charset="0"/>
            </a:endParaRPr>
          </a:p>
        </p:txBody>
      </p:sp>
      <p:pic>
        <p:nvPicPr>
          <p:cNvPr id="9" name="Content Placeholder 26" descr="Text&#10;&#10;Description automatically generated">
            <a:extLst>
              <a:ext uri="{FF2B5EF4-FFF2-40B4-BE49-F238E27FC236}">
                <a16:creationId xmlns:a16="http://schemas.microsoft.com/office/drawing/2014/main" id="{263980D4-69AB-45EC-8A70-0756934E37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1101" y="4375375"/>
            <a:ext cx="3088692" cy="885250"/>
          </a:xfrm>
          <a:prstGeom prst="rect">
            <a:avLst/>
          </a:prstGeom>
        </p:spPr>
      </p:pic>
      <p:pic>
        <p:nvPicPr>
          <p:cNvPr id="11" name="Content Placeholder 26" descr="Text&#10;&#10;Description automatically generated">
            <a:extLst>
              <a:ext uri="{FF2B5EF4-FFF2-40B4-BE49-F238E27FC236}">
                <a16:creationId xmlns:a16="http://schemas.microsoft.com/office/drawing/2014/main" id="{176019B2-CD0C-477B-8D6A-269BC5C02A7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1101" y="5198927"/>
            <a:ext cx="3088694" cy="1228808"/>
          </a:xfrm>
          <a:prstGeom prst="rect">
            <a:avLst/>
          </a:prstGeom>
        </p:spPr>
      </p:pic>
      <p:pic>
        <p:nvPicPr>
          <p:cNvPr id="15" name="Content Placeholder 26" descr="Text&#10;&#10;Description automatically generated">
            <a:extLst>
              <a:ext uri="{FF2B5EF4-FFF2-40B4-BE49-F238E27FC236}">
                <a16:creationId xmlns:a16="http://schemas.microsoft.com/office/drawing/2014/main" id="{9BB5C4B6-66D7-40E2-88ED-DDF3B8553D7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1099" y="3753519"/>
            <a:ext cx="3068026" cy="688214"/>
          </a:xfrm>
          <a:prstGeom prst="rect">
            <a:avLst/>
          </a:prstGeom>
        </p:spPr>
      </p:pic>
      <p:sp>
        <p:nvSpPr>
          <p:cNvPr id="2" name="Speech Bubble: Rectangle 1">
            <a:extLst>
              <a:ext uri="{FF2B5EF4-FFF2-40B4-BE49-F238E27FC236}">
                <a16:creationId xmlns:a16="http://schemas.microsoft.com/office/drawing/2014/main" id="{9FE85965-DFBD-912A-3DDC-0C793E41962E}"/>
              </a:ext>
            </a:extLst>
          </p:cNvPr>
          <p:cNvSpPr/>
          <p:nvPr/>
        </p:nvSpPr>
        <p:spPr>
          <a:xfrm>
            <a:off x="9163898" y="4424696"/>
            <a:ext cx="2047506" cy="786608"/>
          </a:xfrm>
          <a:prstGeom prst="wedgeRectCallout">
            <a:avLst>
              <a:gd name="adj1" fmla="val -24819"/>
              <a:gd name="adj2" fmla="val -986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Protection of critical transportation routes, such as Rte. 35, Parkway, and NJ Transit </a:t>
            </a:r>
          </a:p>
        </p:txBody>
      </p:sp>
      <p:sp>
        <p:nvSpPr>
          <p:cNvPr id="12" name="Speech Bubble: Rectangle 11">
            <a:extLst>
              <a:ext uri="{FF2B5EF4-FFF2-40B4-BE49-F238E27FC236}">
                <a16:creationId xmlns:a16="http://schemas.microsoft.com/office/drawing/2014/main" id="{C77902A3-5918-909C-6BD9-EEBA0862667D}"/>
              </a:ext>
            </a:extLst>
          </p:cNvPr>
          <p:cNvSpPr/>
          <p:nvPr/>
        </p:nvSpPr>
        <p:spPr>
          <a:xfrm>
            <a:off x="10401316" y="748083"/>
            <a:ext cx="1620177" cy="678107"/>
          </a:xfrm>
          <a:prstGeom prst="wedgeRectCallout">
            <a:avLst>
              <a:gd name="adj1" fmla="val -62511"/>
              <a:gd name="adj2" fmla="val 287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Coastal flood barriers integrated with waterfront greenway</a:t>
            </a:r>
          </a:p>
        </p:txBody>
      </p:sp>
      <p:sp>
        <p:nvSpPr>
          <p:cNvPr id="13" name="Speech Bubble: Rectangle 12">
            <a:extLst>
              <a:ext uri="{FF2B5EF4-FFF2-40B4-BE49-F238E27FC236}">
                <a16:creationId xmlns:a16="http://schemas.microsoft.com/office/drawing/2014/main" id="{39607A5E-B9A0-4D04-0189-3EA58C4A91AB}"/>
              </a:ext>
            </a:extLst>
          </p:cNvPr>
          <p:cNvSpPr/>
          <p:nvPr/>
        </p:nvSpPr>
        <p:spPr>
          <a:xfrm>
            <a:off x="5683419" y="3822669"/>
            <a:ext cx="1620177" cy="786608"/>
          </a:xfrm>
          <a:prstGeom prst="wedgeRectCallout">
            <a:avLst>
              <a:gd name="adj1" fmla="val 79273"/>
              <a:gd name="adj2" fmla="val -173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Wetland restoration along the Raritan River, South River, and other tributaries</a:t>
            </a:r>
          </a:p>
        </p:txBody>
      </p:sp>
      <p:sp>
        <p:nvSpPr>
          <p:cNvPr id="14" name="Speech Bubble: Rectangle 13">
            <a:extLst>
              <a:ext uri="{FF2B5EF4-FFF2-40B4-BE49-F238E27FC236}">
                <a16:creationId xmlns:a16="http://schemas.microsoft.com/office/drawing/2014/main" id="{C8B120D6-D357-51C1-8431-67B62524FCDA}"/>
              </a:ext>
            </a:extLst>
          </p:cNvPr>
          <p:cNvSpPr/>
          <p:nvPr/>
        </p:nvSpPr>
        <p:spPr>
          <a:xfrm>
            <a:off x="9967391" y="1671119"/>
            <a:ext cx="1620177" cy="678107"/>
          </a:xfrm>
          <a:prstGeom prst="wedgeRectCallout">
            <a:avLst>
              <a:gd name="adj1" fmla="val -62511"/>
              <a:gd name="adj2" fmla="val -527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Adaptation of critical facilities to be flood resistant</a:t>
            </a:r>
          </a:p>
        </p:txBody>
      </p:sp>
      <p:sp>
        <p:nvSpPr>
          <p:cNvPr id="16" name="Speech Bubble: Rectangle 15">
            <a:extLst>
              <a:ext uri="{FF2B5EF4-FFF2-40B4-BE49-F238E27FC236}">
                <a16:creationId xmlns:a16="http://schemas.microsoft.com/office/drawing/2014/main" id="{3DD89A56-B687-5986-C3DE-6F8AA261B3C1}"/>
              </a:ext>
            </a:extLst>
          </p:cNvPr>
          <p:cNvSpPr/>
          <p:nvPr/>
        </p:nvSpPr>
        <p:spPr>
          <a:xfrm>
            <a:off x="6954638" y="1503805"/>
            <a:ext cx="1620177" cy="678107"/>
          </a:xfrm>
          <a:prstGeom prst="wedgeRectCallout">
            <a:avLst>
              <a:gd name="adj1" fmla="val 75832"/>
              <a:gd name="adj2" fmla="val -313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Stream restoration and culvert modification of inland waterways</a:t>
            </a:r>
          </a:p>
        </p:txBody>
      </p:sp>
      <p:sp>
        <p:nvSpPr>
          <p:cNvPr id="18" name="Speech Bubble: Rectangle 17">
            <a:extLst>
              <a:ext uri="{FF2B5EF4-FFF2-40B4-BE49-F238E27FC236}">
                <a16:creationId xmlns:a16="http://schemas.microsoft.com/office/drawing/2014/main" id="{0F810486-4495-2759-B20F-3ABA999F2EF7}"/>
              </a:ext>
            </a:extLst>
          </p:cNvPr>
          <p:cNvSpPr/>
          <p:nvPr/>
        </p:nvSpPr>
        <p:spPr>
          <a:xfrm>
            <a:off x="9630082" y="2907858"/>
            <a:ext cx="1620177" cy="678107"/>
          </a:xfrm>
          <a:prstGeom prst="wedgeRectCallout">
            <a:avLst>
              <a:gd name="adj1" fmla="val -67329"/>
              <a:gd name="adj2" fmla="val -247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Coastal beach replenishment and dune restoration</a:t>
            </a:r>
          </a:p>
        </p:txBody>
      </p:sp>
      <p:sp>
        <p:nvSpPr>
          <p:cNvPr id="19" name="Speech Bubble: Rectangle 18">
            <a:extLst>
              <a:ext uri="{FF2B5EF4-FFF2-40B4-BE49-F238E27FC236}">
                <a16:creationId xmlns:a16="http://schemas.microsoft.com/office/drawing/2014/main" id="{B4A45AE7-7683-644A-8A57-5E70F4AA59DB}"/>
              </a:ext>
            </a:extLst>
          </p:cNvPr>
          <p:cNvSpPr/>
          <p:nvPr/>
        </p:nvSpPr>
        <p:spPr>
          <a:xfrm>
            <a:off x="6667070" y="2369313"/>
            <a:ext cx="1620177" cy="678107"/>
          </a:xfrm>
          <a:prstGeom prst="wedgeRectCallout">
            <a:avLst>
              <a:gd name="adj1" fmla="val 100609"/>
              <a:gd name="adj2" fmla="val -461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Arial" panose="020B0604020202020204" pitchFamily="34" charset="0"/>
                <a:cs typeface="Arial" panose="020B0604020202020204" pitchFamily="34" charset="0"/>
              </a:rPr>
              <a:t>Increased capacity of stormwater management system</a:t>
            </a:r>
          </a:p>
        </p:txBody>
      </p:sp>
      <p:pic>
        <p:nvPicPr>
          <p:cNvPr id="4" name="Picture 3">
            <a:extLst>
              <a:ext uri="{FF2B5EF4-FFF2-40B4-BE49-F238E27FC236}">
                <a16:creationId xmlns:a16="http://schemas.microsoft.com/office/drawing/2014/main" id="{4B221332-E60D-3BB9-8647-5A10D66F3A7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 y="1370989"/>
            <a:ext cx="604435" cy="582023"/>
          </a:xfrm>
          <a:prstGeom prst="rect">
            <a:avLst/>
          </a:prstGeom>
        </p:spPr>
      </p:pic>
    </p:spTree>
    <p:extLst>
      <p:ext uri="{BB962C8B-B14F-4D97-AF65-F5344CB8AC3E}">
        <p14:creationId xmlns:p14="http://schemas.microsoft.com/office/powerpoint/2010/main" val="20528245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4AAB200E4571478BDC87823AF59E7B" ma:contentTypeVersion="18" ma:contentTypeDescription="Create a new document." ma:contentTypeScope="" ma:versionID="b88dadc74374997bda1280ed26589643">
  <xsd:schema xmlns:xsd="http://www.w3.org/2001/XMLSchema" xmlns:xs="http://www.w3.org/2001/XMLSchema" xmlns:p="http://schemas.microsoft.com/office/2006/metadata/properties" xmlns:ns2="e6721173-7d26-4f06-a20e-59ff1f87e3b0" xmlns:ns3="43fea722-e51a-433b-838e-d69d761762fd" targetNamespace="http://schemas.microsoft.com/office/2006/metadata/properties" ma:root="true" ma:fieldsID="7675be318591d6b51e9cf6dfbb7eb909" ns2:_="" ns3:_="">
    <xsd:import namespace="e6721173-7d26-4f06-a20e-59ff1f87e3b0"/>
    <xsd:import namespace="43fea722-e51a-433b-838e-d69d761762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721173-7d26-4f06-a20e-59ff1f87e3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5aeea7-e848-442f-a6c3-04e7a31ee3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fea722-e51a-433b-838e-d69d761762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f7191f8-1d1b-433a-9582-38e09c151126}" ma:internalName="TaxCatchAll" ma:showField="CatchAllData" ma:web="43fea722-e51a-433b-838e-d69d761762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3fea722-e51a-433b-838e-d69d761762fd">
      <UserInfo>
        <DisplayName>Lee Altman</DisplayName>
        <AccountId>66</AccountId>
        <AccountType/>
      </UserInfo>
      <UserInfo>
        <DisplayName>Resilient NJ Members</DisplayName>
        <AccountId>63</AccountId>
        <AccountType/>
      </UserInfo>
      <UserInfo>
        <DisplayName>Mueller, Nicole</DisplayName>
        <AccountId>314</AccountId>
        <AccountType/>
      </UserInfo>
      <UserInfo>
        <DisplayName>Lawler, Katie</DisplayName>
        <AccountId>317</AccountId>
        <AccountType/>
      </UserInfo>
      <UserInfo>
        <DisplayName>Rambeau, Sarah</DisplayName>
        <AccountId>316</AccountId>
        <AccountType/>
      </UserInfo>
      <UserInfo>
        <DisplayName>Lancia, Gina</DisplayName>
        <AccountId>623</AccountId>
        <AccountType/>
      </UserInfo>
      <UserInfo>
        <DisplayName>Bushlow, Megan</DisplayName>
        <AccountId>29</AccountId>
        <AccountType/>
      </UserInfo>
      <UserInfo>
        <DisplayName>Johnson, Trevor</DisplayName>
        <AccountId>15</AccountId>
        <AccountType/>
      </UserInfo>
    </SharedWithUsers>
    <lcf76f155ced4ddcb4097134ff3c332f xmlns="e6721173-7d26-4f06-a20e-59ff1f87e3b0">
      <Terms xmlns="http://schemas.microsoft.com/office/infopath/2007/PartnerControls"/>
    </lcf76f155ced4ddcb4097134ff3c332f>
    <TaxCatchAll xmlns="43fea722-e51a-433b-838e-d69d761762fd" xsi:nil="true"/>
  </documentManagement>
</p:properties>
</file>

<file path=customXml/itemProps1.xml><?xml version="1.0" encoding="utf-8"?>
<ds:datastoreItem xmlns:ds="http://schemas.openxmlformats.org/officeDocument/2006/customXml" ds:itemID="{00E2CA53-4FC9-4DD6-8CA1-A970156B2453}">
  <ds:schemaRefs>
    <ds:schemaRef ds:uri="http://schemas.microsoft.com/sharepoint/v3/contenttype/forms"/>
  </ds:schemaRefs>
</ds:datastoreItem>
</file>

<file path=customXml/itemProps2.xml><?xml version="1.0" encoding="utf-8"?>
<ds:datastoreItem xmlns:ds="http://schemas.openxmlformats.org/officeDocument/2006/customXml" ds:itemID="{D0151F3A-1FBB-4C63-9402-1028DC8B8349}">
  <ds:schemaRefs>
    <ds:schemaRef ds:uri="43fea722-e51a-433b-838e-d69d761762fd"/>
    <ds:schemaRef ds:uri="e6721173-7d26-4f06-a20e-59ff1f87e3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539813-770C-4E2E-BF5A-D5E987392307}">
  <ds:schemaRefs>
    <ds:schemaRef ds:uri="http://schemas.openxmlformats.org/package/2006/metadata/core-properties"/>
    <ds:schemaRef ds:uri="http://www.w3.org/XML/1998/namespac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43fea722-e51a-433b-838e-d69d761762fd"/>
    <ds:schemaRef ds:uri="e6721173-7d26-4f06-a20e-59ff1f87e3b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1215</TotalTime>
  <Words>3343</Words>
  <Application>Microsoft Office PowerPoint</Application>
  <PresentationFormat>Widescreen</PresentationFormat>
  <Paragraphs>307</Paragraphs>
  <Slides>56</Slides>
  <Notes>56</Notes>
  <HiddenSlides>3</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56</vt:i4>
      </vt:variant>
    </vt:vector>
  </HeadingPairs>
  <TitlesOfParts>
    <vt:vector size="72" baseType="lpstr">
      <vt:lpstr>MS Gothic</vt:lpstr>
      <vt:lpstr>Aptos</vt:lpstr>
      <vt:lpstr>Arial</vt:lpstr>
      <vt:lpstr>Arial Narrow</vt:lpstr>
      <vt:lpstr>Arial,Sans-Serif</vt:lpstr>
      <vt:lpstr>Calibri</vt:lpstr>
      <vt:lpstr>Calibri Light</vt:lpstr>
      <vt:lpstr>ClearviewText Light</vt:lpstr>
      <vt:lpstr>Constantia</vt:lpstr>
      <vt:lpstr>Courier New</vt:lpstr>
      <vt:lpstr>Gill Sans</vt:lpstr>
      <vt:lpstr>Helvetica Light</vt:lpstr>
      <vt:lpstr>Roboto</vt:lpstr>
      <vt:lpstr>Segoe UI</vt:lpstr>
      <vt:lpstr>Times New Roman</vt:lpstr>
      <vt:lpstr>Office Theme</vt:lpstr>
      <vt:lpstr>PowerPoint Presentation</vt:lpstr>
      <vt:lpstr>PowerPoint Presentation</vt:lpstr>
      <vt:lpstr>PowerPoint Presentation</vt:lpstr>
      <vt:lpstr>RESILIENT NJ PROGRAM OVERVIEW</vt:lpstr>
      <vt:lpstr>RESILIENT NJ PROGRAM</vt:lpstr>
      <vt:lpstr>WHO IS INVOLVED?</vt:lpstr>
      <vt:lpstr>RESILIENT NJ RARITAN RIVER AND BAY COMMUNITIES ACTION PLAN</vt:lpstr>
      <vt:lpstr>PowerPoint Presentation</vt:lpstr>
      <vt:lpstr>PREFERRED SCENARIO</vt:lpstr>
      <vt:lpstr>PREFERRED SCENARIO</vt:lpstr>
      <vt:lpstr>PowerPoint Presentation</vt:lpstr>
      <vt:lpstr>PowerPoint Presentation</vt:lpstr>
      <vt:lpstr>PowerPoint Presentation</vt:lpstr>
      <vt:lpstr>PowerPoint Presentation</vt:lpstr>
      <vt:lpstr>PowerPoint Presentation</vt:lpstr>
      <vt:lpstr>SOUTH RIVER ADAPTIVE REUSE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SAYREVILLE’S SOUTH RIVER ECOSYSTEM RESTORATION AND FLOOD RESILIENCY ENHANCEMENT PROJECT</vt:lpstr>
      <vt:lpstr>PROJECT OVERVIEW</vt:lpstr>
      <vt:lpstr>BLUE ACRES BUYOUTS</vt:lpstr>
      <vt:lpstr>60% DESIGN</vt:lpstr>
      <vt:lpstr>100% DESIGN</vt:lpstr>
      <vt:lpstr>IMPLEMENTATION</vt:lpstr>
      <vt:lpstr>NJDEP BLUE ACRES PROGRAM</vt:lpstr>
      <vt:lpstr>PowerPoint Presentation</vt:lpstr>
      <vt:lpstr>PowerPoint Presentation</vt:lpstr>
      <vt:lpstr>PowerPoint Presentation</vt:lpstr>
      <vt:lpstr>Blue Acres Land Use</vt:lpstr>
      <vt:lpstr>Post Buyout Land Use Visualizations</vt:lpstr>
      <vt:lpstr>Priorities to Consider: Passive Recreation</vt:lpstr>
      <vt:lpstr>Priorities to Consider: Wildlife &amp; Biodiversity</vt:lpstr>
      <vt:lpstr>Priorities to Consider: Education &amp; Memorializing</vt:lpstr>
      <vt:lpstr>PowerPoint Presentation</vt:lpstr>
      <vt:lpstr>THANK YOU!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Altman</dc:creator>
  <cp:lastModifiedBy>Vilacoba, Karl</cp:lastModifiedBy>
  <cp:revision>24</cp:revision>
  <cp:lastPrinted>2026-03-09T20:30:15Z</cp:lastPrinted>
  <dcterms:created xsi:type="dcterms:W3CDTF">2020-10-29T22:52:03Z</dcterms:created>
  <dcterms:modified xsi:type="dcterms:W3CDTF">2026-03-30T17:51:34Z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0x010100284AAB200E4571478BDC87823AF59E7B</vt:lpwstr>
  </property>
  <property fmtid="{D5CDD505-2E9C-101B-9397-08002B2CF9AE}" pid="3" name="MediaServiceImageTags">
    <vt:lpwstr/>
  </property>
</Properties>
</file>