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23"/>
  </p:notesMasterIdLst>
  <p:sldIdLst>
    <p:sldId id="2738" r:id="rId2"/>
    <p:sldId id="2757" r:id="rId3"/>
    <p:sldId id="256" r:id="rId4"/>
    <p:sldId id="2749" r:id="rId5"/>
    <p:sldId id="2740" r:id="rId6"/>
    <p:sldId id="2741" r:id="rId7"/>
    <p:sldId id="2742" r:id="rId8"/>
    <p:sldId id="2743" r:id="rId9"/>
    <p:sldId id="2726" r:id="rId10"/>
    <p:sldId id="2746" r:id="rId11"/>
    <p:sldId id="2744" r:id="rId12"/>
    <p:sldId id="2754" r:id="rId13"/>
    <p:sldId id="2745" r:id="rId14"/>
    <p:sldId id="2758" r:id="rId15"/>
    <p:sldId id="2756" r:id="rId16"/>
    <p:sldId id="2747" r:id="rId17"/>
    <p:sldId id="2748" r:id="rId18"/>
    <p:sldId id="2751" r:id="rId19"/>
    <p:sldId id="2752" r:id="rId20"/>
    <p:sldId id="2734" r:id="rId21"/>
    <p:sldId id="265" r:id="rId22"/>
  </p:sldIdLst>
  <p:sldSz cx="9144000" cy="6858000" type="screen4x3"/>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85" autoAdjust="0"/>
  </p:normalViewPr>
  <p:slideViewPr>
    <p:cSldViewPr snapToGrid="0" snapToObjects="1">
      <p:cViewPr varScale="1">
        <p:scale>
          <a:sx n="117" d="100"/>
          <a:sy n="117" d="100"/>
        </p:scale>
        <p:origin x="13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lley-Dillon, Barbara [DEP]" userId="cf7c8d35-9002-4b8d-b869-f3d1c85b6ed7" providerId="ADAL" clId="{D74DF3C7-8526-4DE7-824C-0FA8FB503A24}"/>
    <pc:docChg chg="modSld">
      <pc:chgData name="Woolley-Dillon, Barbara [DEP]" userId="cf7c8d35-9002-4b8d-b869-f3d1c85b6ed7" providerId="ADAL" clId="{D74DF3C7-8526-4DE7-824C-0FA8FB503A24}" dt="2026-03-05T19:18:51.064" v="3" actId="14100"/>
      <pc:docMkLst>
        <pc:docMk/>
      </pc:docMkLst>
      <pc:sldChg chg="modSp mod">
        <pc:chgData name="Woolley-Dillon, Barbara [DEP]" userId="cf7c8d35-9002-4b8d-b869-f3d1c85b6ed7" providerId="ADAL" clId="{D74DF3C7-8526-4DE7-824C-0FA8FB503A24}" dt="2026-03-05T19:05:01.235" v="0" actId="115"/>
        <pc:sldMkLst>
          <pc:docMk/>
          <pc:sldMk cId="2018549499" sldId="2741"/>
        </pc:sldMkLst>
        <pc:spChg chg="mod">
          <ac:chgData name="Woolley-Dillon, Barbara [DEP]" userId="cf7c8d35-9002-4b8d-b869-f3d1c85b6ed7" providerId="ADAL" clId="{D74DF3C7-8526-4DE7-824C-0FA8FB503A24}" dt="2026-03-05T19:05:01.235" v="0" actId="115"/>
          <ac:spMkLst>
            <pc:docMk/>
            <pc:sldMk cId="2018549499" sldId="2741"/>
            <ac:spMk id="5" creationId="{BAE26652-C534-5CAF-83F3-00E81D74305F}"/>
          </ac:spMkLst>
        </pc:spChg>
      </pc:sldChg>
      <pc:sldChg chg="modSp mod">
        <pc:chgData name="Woolley-Dillon, Barbara [DEP]" userId="cf7c8d35-9002-4b8d-b869-f3d1c85b6ed7" providerId="ADAL" clId="{D74DF3C7-8526-4DE7-824C-0FA8FB503A24}" dt="2026-03-05T19:05:08.967" v="1" actId="115"/>
        <pc:sldMkLst>
          <pc:docMk/>
          <pc:sldMk cId="3755866090" sldId="2742"/>
        </pc:sldMkLst>
        <pc:spChg chg="mod">
          <ac:chgData name="Woolley-Dillon, Barbara [DEP]" userId="cf7c8d35-9002-4b8d-b869-f3d1c85b6ed7" providerId="ADAL" clId="{D74DF3C7-8526-4DE7-824C-0FA8FB503A24}" dt="2026-03-05T19:05:08.967" v="1" actId="115"/>
          <ac:spMkLst>
            <pc:docMk/>
            <pc:sldMk cId="3755866090" sldId="2742"/>
            <ac:spMk id="2" creationId="{692A5171-0C8D-877C-47EF-C3E89FA1C9CF}"/>
          </ac:spMkLst>
        </pc:spChg>
      </pc:sldChg>
      <pc:sldChg chg="modSp mod">
        <pc:chgData name="Woolley-Dillon, Barbara [DEP]" userId="cf7c8d35-9002-4b8d-b869-f3d1c85b6ed7" providerId="ADAL" clId="{D74DF3C7-8526-4DE7-824C-0FA8FB503A24}" dt="2026-03-05T19:18:51.064" v="3" actId="14100"/>
        <pc:sldMkLst>
          <pc:docMk/>
          <pc:sldMk cId="892502794" sldId="2744"/>
        </pc:sldMkLst>
        <pc:graphicFrameChg chg="mod">
          <ac:chgData name="Woolley-Dillon, Barbara [DEP]" userId="cf7c8d35-9002-4b8d-b869-f3d1c85b6ed7" providerId="ADAL" clId="{D74DF3C7-8526-4DE7-824C-0FA8FB503A24}" dt="2026-03-05T19:18:51.064" v="3" actId="14100"/>
          <ac:graphicFrameMkLst>
            <pc:docMk/>
            <pc:sldMk cId="892502794" sldId="2744"/>
            <ac:graphicFrameMk id="9" creationId="{AF04C09F-C6F4-16E1-7C7C-88DD3C8B8777}"/>
          </ac:graphicFrameMkLst>
        </pc:graphicFrameChg>
      </pc:sldChg>
      <pc:sldChg chg="mod modShow">
        <pc:chgData name="Woolley-Dillon, Barbara [DEP]" userId="cf7c8d35-9002-4b8d-b869-f3d1c85b6ed7" providerId="ADAL" clId="{D74DF3C7-8526-4DE7-824C-0FA8FB503A24}" dt="2026-03-05T19:10:01.550" v="2" actId="729"/>
        <pc:sldMkLst>
          <pc:docMk/>
          <pc:sldMk cId="3760188877" sldId="27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59649-69E4-4100-81F7-1C7E70937683}"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endParaRPr lang="en-US"/>
        </a:p>
      </dgm:t>
    </dgm:pt>
    <dgm:pt modelId="{2D9F0AC0-7158-47DB-AD2A-464375F0E5CB}">
      <dgm:prSet/>
      <dgm:spPr/>
      <dgm:t>
        <a:bodyPr/>
        <a:lstStyle/>
        <a:p>
          <a:r>
            <a:rPr lang="en-US" dirty="0"/>
            <a:t>Projects maximum development capacity under current zoning.</a:t>
          </a:r>
        </a:p>
      </dgm:t>
    </dgm:pt>
    <dgm:pt modelId="{1E4E22EC-9709-45F3-B1DE-72E9D541DB76}" type="parTrans" cxnId="{6200B20A-3D75-479D-9031-0FA4BB4C9A81}">
      <dgm:prSet/>
      <dgm:spPr/>
      <dgm:t>
        <a:bodyPr/>
        <a:lstStyle/>
        <a:p>
          <a:endParaRPr lang="en-US"/>
        </a:p>
      </dgm:t>
    </dgm:pt>
    <dgm:pt modelId="{A651103D-ACE7-4DB5-AC0A-AA66FBF39120}" type="sibTrans" cxnId="{6200B20A-3D75-479D-9031-0FA4BB4C9A81}">
      <dgm:prSet/>
      <dgm:spPr/>
      <dgm:t>
        <a:bodyPr/>
        <a:lstStyle/>
        <a:p>
          <a:endParaRPr lang="en-US"/>
        </a:p>
      </dgm:t>
    </dgm:pt>
    <dgm:pt modelId="{EA4D7C60-0ABC-406C-AD1E-C30D7536BEDE}">
      <dgm:prSet/>
      <dgm:spPr/>
      <dgm:t>
        <a:bodyPr/>
        <a:lstStyle/>
        <a:p>
          <a:r>
            <a:rPr lang="en-US" dirty="0"/>
            <a:t>Estimates potential residential and non-residential development.</a:t>
          </a:r>
        </a:p>
      </dgm:t>
    </dgm:pt>
    <dgm:pt modelId="{5E43BCAB-FECB-4723-B960-18D5D03926DF}" type="parTrans" cxnId="{5DEC616B-B375-4001-8699-01A3C862A444}">
      <dgm:prSet/>
      <dgm:spPr/>
      <dgm:t>
        <a:bodyPr/>
        <a:lstStyle/>
        <a:p>
          <a:endParaRPr lang="en-US"/>
        </a:p>
      </dgm:t>
    </dgm:pt>
    <dgm:pt modelId="{BC4E85B0-C06C-48A5-9872-D7E58C5D997E}" type="sibTrans" cxnId="{5DEC616B-B375-4001-8699-01A3C862A444}">
      <dgm:prSet/>
      <dgm:spPr/>
      <dgm:t>
        <a:bodyPr/>
        <a:lstStyle/>
        <a:p>
          <a:endParaRPr lang="en-US"/>
        </a:p>
      </dgm:t>
    </dgm:pt>
    <dgm:pt modelId="{A4735F3E-203B-4A34-95C3-D6C502357285}">
      <dgm:prSet/>
      <dgm:spPr/>
      <dgm:t>
        <a:bodyPr/>
        <a:lstStyle/>
        <a:p>
          <a:r>
            <a:rPr lang="en-US" dirty="0"/>
            <a:t>Helps understand long-term growth patterns and impacts.</a:t>
          </a:r>
        </a:p>
      </dgm:t>
    </dgm:pt>
    <dgm:pt modelId="{BA654ED0-ACD1-412F-A725-51CFED3D5DD2}" type="parTrans" cxnId="{0DFABE1C-806A-4005-8316-61EF100C6EF6}">
      <dgm:prSet/>
      <dgm:spPr/>
      <dgm:t>
        <a:bodyPr/>
        <a:lstStyle/>
        <a:p>
          <a:endParaRPr lang="en-US"/>
        </a:p>
      </dgm:t>
    </dgm:pt>
    <dgm:pt modelId="{A5FEB944-5DFF-4D6C-AC24-55C63B85AD07}" type="sibTrans" cxnId="{0DFABE1C-806A-4005-8316-61EF100C6EF6}">
      <dgm:prSet/>
      <dgm:spPr/>
      <dgm:t>
        <a:bodyPr/>
        <a:lstStyle/>
        <a:p>
          <a:endParaRPr lang="en-US"/>
        </a:p>
      </dgm:t>
    </dgm:pt>
    <dgm:pt modelId="{44534C78-35FE-48CB-9E52-6FD1D1E47B9F}" type="pres">
      <dgm:prSet presAssocID="{73759649-69E4-4100-81F7-1C7E70937683}" presName="Name0" presStyleCnt="0">
        <dgm:presLayoutVars>
          <dgm:chMax val="7"/>
          <dgm:chPref val="7"/>
          <dgm:dir/>
        </dgm:presLayoutVars>
      </dgm:prSet>
      <dgm:spPr/>
    </dgm:pt>
    <dgm:pt modelId="{B3E79E64-578C-406C-A608-7A9889ED2E27}" type="pres">
      <dgm:prSet presAssocID="{73759649-69E4-4100-81F7-1C7E70937683}" presName="Name1" presStyleCnt="0"/>
      <dgm:spPr/>
    </dgm:pt>
    <dgm:pt modelId="{8B50AC1D-01CA-446E-8E4E-996E8AA5A6E1}" type="pres">
      <dgm:prSet presAssocID="{73759649-69E4-4100-81F7-1C7E70937683}" presName="cycle" presStyleCnt="0"/>
      <dgm:spPr/>
    </dgm:pt>
    <dgm:pt modelId="{FCA8D2C1-1A44-4508-AE31-23653F644DF9}" type="pres">
      <dgm:prSet presAssocID="{73759649-69E4-4100-81F7-1C7E70937683}" presName="srcNode" presStyleLbl="node1" presStyleIdx="0" presStyleCnt="3"/>
      <dgm:spPr/>
    </dgm:pt>
    <dgm:pt modelId="{A93EF778-8EF0-40EB-BA04-7721A9A0F95E}" type="pres">
      <dgm:prSet presAssocID="{73759649-69E4-4100-81F7-1C7E70937683}" presName="conn" presStyleLbl="parChTrans1D2" presStyleIdx="0" presStyleCnt="1"/>
      <dgm:spPr/>
    </dgm:pt>
    <dgm:pt modelId="{642F1E36-3AF0-4B3D-B805-01A68AB8D366}" type="pres">
      <dgm:prSet presAssocID="{73759649-69E4-4100-81F7-1C7E70937683}" presName="extraNode" presStyleLbl="node1" presStyleIdx="0" presStyleCnt="3"/>
      <dgm:spPr/>
    </dgm:pt>
    <dgm:pt modelId="{A82AA900-D6AC-4BEF-A297-117520FB5D93}" type="pres">
      <dgm:prSet presAssocID="{73759649-69E4-4100-81F7-1C7E70937683}" presName="dstNode" presStyleLbl="node1" presStyleIdx="0" presStyleCnt="3"/>
      <dgm:spPr/>
    </dgm:pt>
    <dgm:pt modelId="{84D69777-731C-4245-A27D-6883450911DB}" type="pres">
      <dgm:prSet presAssocID="{2D9F0AC0-7158-47DB-AD2A-464375F0E5CB}" presName="text_1" presStyleLbl="node1" presStyleIdx="0" presStyleCnt="3">
        <dgm:presLayoutVars>
          <dgm:bulletEnabled val="1"/>
        </dgm:presLayoutVars>
      </dgm:prSet>
      <dgm:spPr/>
    </dgm:pt>
    <dgm:pt modelId="{F0CC80EA-E63C-47BA-B96A-C01895B1D4FB}" type="pres">
      <dgm:prSet presAssocID="{2D9F0AC0-7158-47DB-AD2A-464375F0E5CB}" presName="accent_1" presStyleCnt="0"/>
      <dgm:spPr/>
    </dgm:pt>
    <dgm:pt modelId="{7BF39E4E-A3C5-405E-AAAC-5CB325C9AA1B}" type="pres">
      <dgm:prSet presAssocID="{2D9F0AC0-7158-47DB-AD2A-464375F0E5CB}" presName="accentRepeatNode" presStyleLbl="solidFgAcc1" presStyleIdx="0" presStyleCnt="3"/>
      <dgm:spPr>
        <a:solidFill>
          <a:schemeClr val="tx2">
            <a:lumMod val="25000"/>
            <a:lumOff val="75000"/>
          </a:schemeClr>
        </a:solidFill>
      </dgm:spPr>
    </dgm:pt>
    <dgm:pt modelId="{5802B633-E5DB-4550-A6F8-CC181A7E4875}" type="pres">
      <dgm:prSet presAssocID="{EA4D7C60-0ABC-406C-AD1E-C30D7536BEDE}" presName="text_2" presStyleLbl="node1" presStyleIdx="1" presStyleCnt="3">
        <dgm:presLayoutVars>
          <dgm:bulletEnabled val="1"/>
        </dgm:presLayoutVars>
      </dgm:prSet>
      <dgm:spPr/>
    </dgm:pt>
    <dgm:pt modelId="{DECBE765-7E9E-4513-99FE-90DB2DFC44D8}" type="pres">
      <dgm:prSet presAssocID="{EA4D7C60-0ABC-406C-AD1E-C30D7536BEDE}" presName="accent_2" presStyleCnt="0"/>
      <dgm:spPr/>
    </dgm:pt>
    <dgm:pt modelId="{DDE60DE9-B8B7-401E-A7D9-CB309878143C}" type="pres">
      <dgm:prSet presAssocID="{EA4D7C60-0ABC-406C-AD1E-C30D7536BEDE}" presName="accentRepeatNode" presStyleLbl="solidFgAcc1" presStyleIdx="1" presStyleCnt="3"/>
      <dgm:spPr>
        <a:solidFill>
          <a:schemeClr val="accent6">
            <a:lumMod val="60000"/>
            <a:lumOff val="40000"/>
          </a:schemeClr>
        </a:solidFill>
      </dgm:spPr>
    </dgm:pt>
    <dgm:pt modelId="{A69845D8-4CD2-4638-AC58-EEDF6455EACE}" type="pres">
      <dgm:prSet presAssocID="{A4735F3E-203B-4A34-95C3-D6C502357285}" presName="text_3" presStyleLbl="node1" presStyleIdx="2" presStyleCnt="3">
        <dgm:presLayoutVars>
          <dgm:bulletEnabled val="1"/>
        </dgm:presLayoutVars>
      </dgm:prSet>
      <dgm:spPr/>
    </dgm:pt>
    <dgm:pt modelId="{8179B79A-90C6-43FD-B4C8-3747B6D4AA6E}" type="pres">
      <dgm:prSet presAssocID="{A4735F3E-203B-4A34-95C3-D6C502357285}" presName="accent_3" presStyleCnt="0"/>
      <dgm:spPr/>
    </dgm:pt>
    <dgm:pt modelId="{934987F7-9658-4569-A090-15C515AA4169}" type="pres">
      <dgm:prSet presAssocID="{A4735F3E-203B-4A34-95C3-D6C502357285}" presName="accentRepeatNode" presStyleLbl="solidFgAcc1" presStyleIdx="2" presStyleCnt="3"/>
      <dgm:spPr>
        <a:solidFill>
          <a:schemeClr val="accent5">
            <a:lumMod val="40000"/>
            <a:lumOff val="60000"/>
          </a:schemeClr>
        </a:solidFill>
      </dgm:spPr>
    </dgm:pt>
  </dgm:ptLst>
  <dgm:cxnLst>
    <dgm:cxn modelId="{6200B20A-3D75-479D-9031-0FA4BB4C9A81}" srcId="{73759649-69E4-4100-81F7-1C7E70937683}" destId="{2D9F0AC0-7158-47DB-AD2A-464375F0E5CB}" srcOrd="0" destOrd="0" parTransId="{1E4E22EC-9709-45F3-B1DE-72E9D541DB76}" sibTransId="{A651103D-ACE7-4DB5-AC0A-AA66FBF39120}"/>
    <dgm:cxn modelId="{0DFABE1C-806A-4005-8316-61EF100C6EF6}" srcId="{73759649-69E4-4100-81F7-1C7E70937683}" destId="{A4735F3E-203B-4A34-95C3-D6C502357285}" srcOrd="2" destOrd="0" parTransId="{BA654ED0-ACD1-412F-A725-51CFED3D5DD2}" sibTransId="{A5FEB944-5DFF-4D6C-AC24-55C63B85AD07}"/>
    <dgm:cxn modelId="{33ED252A-2295-4B00-B5E8-8F664AB94DFE}" type="presOf" srcId="{A4735F3E-203B-4A34-95C3-D6C502357285}" destId="{A69845D8-4CD2-4638-AC58-EEDF6455EACE}" srcOrd="0" destOrd="0" presId="urn:microsoft.com/office/officeart/2008/layout/VerticalCurvedList"/>
    <dgm:cxn modelId="{617BC42A-CAF5-40AC-AB0D-91BF43D39D5B}" type="presOf" srcId="{2D9F0AC0-7158-47DB-AD2A-464375F0E5CB}" destId="{84D69777-731C-4245-A27D-6883450911DB}" srcOrd="0" destOrd="0" presId="urn:microsoft.com/office/officeart/2008/layout/VerticalCurvedList"/>
    <dgm:cxn modelId="{66A3D22B-8DD5-467D-A6EA-D423E9C6D42B}" type="presOf" srcId="{73759649-69E4-4100-81F7-1C7E70937683}" destId="{44534C78-35FE-48CB-9E52-6FD1D1E47B9F}" srcOrd="0" destOrd="0" presId="urn:microsoft.com/office/officeart/2008/layout/VerticalCurvedList"/>
    <dgm:cxn modelId="{5DEC616B-B375-4001-8699-01A3C862A444}" srcId="{73759649-69E4-4100-81F7-1C7E70937683}" destId="{EA4D7C60-0ABC-406C-AD1E-C30D7536BEDE}" srcOrd="1" destOrd="0" parTransId="{5E43BCAB-FECB-4723-B960-18D5D03926DF}" sibTransId="{BC4E85B0-C06C-48A5-9872-D7E58C5D997E}"/>
    <dgm:cxn modelId="{D1A801BE-810B-48C5-A7CC-F5D93985A1FB}" type="presOf" srcId="{A651103D-ACE7-4DB5-AC0A-AA66FBF39120}" destId="{A93EF778-8EF0-40EB-BA04-7721A9A0F95E}" srcOrd="0" destOrd="0" presId="urn:microsoft.com/office/officeart/2008/layout/VerticalCurvedList"/>
    <dgm:cxn modelId="{997539EF-4B4A-4CA8-B611-737A69742481}" type="presOf" srcId="{EA4D7C60-0ABC-406C-AD1E-C30D7536BEDE}" destId="{5802B633-E5DB-4550-A6F8-CC181A7E4875}" srcOrd="0" destOrd="0" presId="urn:microsoft.com/office/officeart/2008/layout/VerticalCurvedList"/>
    <dgm:cxn modelId="{3F7190F4-967A-43D2-92A9-77DE63829A86}" type="presParOf" srcId="{44534C78-35FE-48CB-9E52-6FD1D1E47B9F}" destId="{B3E79E64-578C-406C-A608-7A9889ED2E27}" srcOrd="0" destOrd="0" presId="urn:microsoft.com/office/officeart/2008/layout/VerticalCurvedList"/>
    <dgm:cxn modelId="{B96D8E23-5681-4CEB-A341-6186DFC42327}" type="presParOf" srcId="{B3E79E64-578C-406C-A608-7A9889ED2E27}" destId="{8B50AC1D-01CA-446E-8E4E-996E8AA5A6E1}" srcOrd="0" destOrd="0" presId="urn:microsoft.com/office/officeart/2008/layout/VerticalCurvedList"/>
    <dgm:cxn modelId="{F740EE85-EE6B-418F-A96B-27E99E946C36}" type="presParOf" srcId="{8B50AC1D-01CA-446E-8E4E-996E8AA5A6E1}" destId="{FCA8D2C1-1A44-4508-AE31-23653F644DF9}" srcOrd="0" destOrd="0" presId="urn:microsoft.com/office/officeart/2008/layout/VerticalCurvedList"/>
    <dgm:cxn modelId="{5743F9EF-E2F0-43D2-962F-EFE194F197DC}" type="presParOf" srcId="{8B50AC1D-01CA-446E-8E4E-996E8AA5A6E1}" destId="{A93EF778-8EF0-40EB-BA04-7721A9A0F95E}" srcOrd="1" destOrd="0" presId="urn:microsoft.com/office/officeart/2008/layout/VerticalCurvedList"/>
    <dgm:cxn modelId="{F72C3409-9099-4DD1-BFF9-32946F2BBC4C}" type="presParOf" srcId="{8B50AC1D-01CA-446E-8E4E-996E8AA5A6E1}" destId="{642F1E36-3AF0-4B3D-B805-01A68AB8D366}" srcOrd="2" destOrd="0" presId="urn:microsoft.com/office/officeart/2008/layout/VerticalCurvedList"/>
    <dgm:cxn modelId="{9C892928-7284-4353-AA17-36AD84232BDB}" type="presParOf" srcId="{8B50AC1D-01CA-446E-8E4E-996E8AA5A6E1}" destId="{A82AA900-D6AC-4BEF-A297-117520FB5D93}" srcOrd="3" destOrd="0" presId="urn:microsoft.com/office/officeart/2008/layout/VerticalCurvedList"/>
    <dgm:cxn modelId="{CCB61B13-CDF4-4937-A9EC-592AA22BE60B}" type="presParOf" srcId="{B3E79E64-578C-406C-A608-7A9889ED2E27}" destId="{84D69777-731C-4245-A27D-6883450911DB}" srcOrd="1" destOrd="0" presId="urn:microsoft.com/office/officeart/2008/layout/VerticalCurvedList"/>
    <dgm:cxn modelId="{C88F03B6-5440-44DC-A5EA-C81C143A16B2}" type="presParOf" srcId="{B3E79E64-578C-406C-A608-7A9889ED2E27}" destId="{F0CC80EA-E63C-47BA-B96A-C01895B1D4FB}" srcOrd="2" destOrd="0" presId="urn:microsoft.com/office/officeart/2008/layout/VerticalCurvedList"/>
    <dgm:cxn modelId="{A11C4DF8-951F-4AD3-B0E9-9D817672670A}" type="presParOf" srcId="{F0CC80EA-E63C-47BA-B96A-C01895B1D4FB}" destId="{7BF39E4E-A3C5-405E-AAAC-5CB325C9AA1B}" srcOrd="0" destOrd="0" presId="urn:microsoft.com/office/officeart/2008/layout/VerticalCurvedList"/>
    <dgm:cxn modelId="{7812D3DF-8282-455F-B19A-CE6BA87340C2}" type="presParOf" srcId="{B3E79E64-578C-406C-A608-7A9889ED2E27}" destId="{5802B633-E5DB-4550-A6F8-CC181A7E4875}" srcOrd="3" destOrd="0" presId="urn:microsoft.com/office/officeart/2008/layout/VerticalCurvedList"/>
    <dgm:cxn modelId="{0364A89B-F8A9-4F7F-8062-2FCCE0AA55E7}" type="presParOf" srcId="{B3E79E64-578C-406C-A608-7A9889ED2E27}" destId="{DECBE765-7E9E-4513-99FE-90DB2DFC44D8}" srcOrd="4" destOrd="0" presId="urn:microsoft.com/office/officeart/2008/layout/VerticalCurvedList"/>
    <dgm:cxn modelId="{5D44FFAF-44AE-45F8-A0D0-2D1D7EA78935}" type="presParOf" srcId="{DECBE765-7E9E-4513-99FE-90DB2DFC44D8}" destId="{DDE60DE9-B8B7-401E-A7D9-CB309878143C}" srcOrd="0" destOrd="0" presId="urn:microsoft.com/office/officeart/2008/layout/VerticalCurvedList"/>
    <dgm:cxn modelId="{CDF0EFA1-BCB8-4582-AE9D-7AAD857A9088}" type="presParOf" srcId="{B3E79E64-578C-406C-A608-7A9889ED2E27}" destId="{A69845D8-4CD2-4638-AC58-EEDF6455EACE}" srcOrd="5" destOrd="0" presId="urn:microsoft.com/office/officeart/2008/layout/VerticalCurvedList"/>
    <dgm:cxn modelId="{B9B50F64-5F5E-4015-B1F9-0808B617788E}" type="presParOf" srcId="{B3E79E64-578C-406C-A608-7A9889ED2E27}" destId="{8179B79A-90C6-43FD-B4C8-3747B6D4AA6E}" srcOrd="6" destOrd="0" presId="urn:microsoft.com/office/officeart/2008/layout/VerticalCurvedList"/>
    <dgm:cxn modelId="{8BC9B919-CC55-4362-B272-EAA7D58255C6}" type="presParOf" srcId="{8179B79A-90C6-43FD-B4C8-3747B6D4AA6E}" destId="{934987F7-9658-4569-A090-15C515AA416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1B92668-EE03-4D7C-8B64-951906614DA1}" type="doc">
      <dgm:prSet loTypeId="urn:microsoft.com/office/officeart/2005/8/layout/vList5" loCatId="list" qsTypeId="urn:microsoft.com/office/officeart/2005/8/quickstyle/3d1" qsCatId="3D" csTypeId="urn:microsoft.com/office/officeart/2005/8/colors/accent6_4" csCatId="accent6" phldr="1"/>
      <dgm:spPr/>
      <dgm:t>
        <a:bodyPr/>
        <a:lstStyle/>
        <a:p>
          <a:endParaRPr lang="en-US"/>
        </a:p>
      </dgm:t>
    </dgm:pt>
    <dgm:pt modelId="{9E846ECA-E36D-4E78-B97F-2DE486012E00}">
      <dgm:prSet phldrT="[Text]" phldr="0" custT="1"/>
      <dgm:spPr/>
      <dgm:t>
        <a:bodyPr/>
        <a:lstStyle/>
        <a:p>
          <a:r>
            <a:rPr lang="en-US" sz="4000" dirty="0">
              <a:latin typeface="Abadi" panose="020B0604020104020204" pitchFamily="34" charset="0"/>
            </a:rPr>
            <a:t>Supports</a:t>
          </a:r>
        </a:p>
      </dgm:t>
    </dgm:pt>
    <dgm:pt modelId="{C1B3F576-B87E-437E-B924-ABBAFA049B87}" type="parTrans" cxnId="{40710A67-F8B0-4235-A598-6277BC37F01F}">
      <dgm:prSet/>
      <dgm:spPr/>
      <dgm:t>
        <a:bodyPr/>
        <a:lstStyle/>
        <a:p>
          <a:endParaRPr lang="en-US"/>
        </a:p>
      </dgm:t>
    </dgm:pt>
    <dgm:pt modelId="{B7418314-AB1C-43A1-ADBF-36A9BF25AE90}" type="sibTrans" cxnId="{40710A67-F8B0-4235-A598-6277BC37F01F}">
      <dgm:prSet/>
      <dgm:spPr/>
      <dgm:t>
        <a:bodyPr/>
        <a:lstStyle/>
        <a:p>
          <a:endParaRPr lang="en-US"/>
        </a:p>
      </dgm:t>
    </dgm:pt>
    <dgm:pt modelId="{B8F60A37-B3A3-4568-BE1D-39A201891B2B}">
      <dgm:prSet phldrT="[Text]" phldr="0"/>
      <dgm:spPr/>
      <dgm:t>
        <a:bodyPr/>
        <a:lstStyle/>
        <a:p>
          <a:pPr algn="just"/>
          <a:r>
            <a:rPr lang="en-US" dirty="0">
              <a:latin typeface="Abadi" panose="020B0604020104020204" pitchFamily="34" charset="0"/>
            </a:rPr>
            <a:t>Zoning Ordinances</a:t>
          </a:r>
        </a:p>
      </dgm:t>
    </dgm:pt>
    <dgm:pt modelId="{25F4D16D-8FAB-4BFD-9B41-FE06D5E38793}" type="parTrans" cxnId="{B6E03E47-6DE7-4565-B432-4AECCFDD4A6B}">
      <dgm:prSet/>
      <dgm:spPr/>
      <dgm:t>
        <a:bodyPr/>
        <a:lstStyle/>
        <a:p>
          <a:endParaRPr lang="en-US"/>
        </a:p>
      </dgm:t>
    </dgm:pt>
    <dgm:pt modelId="{64081774-C75F-4A22-8314-A79910807978}" type="sibTrans" cxnId="{B6E03E47-6DE7-4565-B432-4AECCFDD4A6B}">
      <dgm:prSet/>
      <dgm:spPr/>
      <dgm:t>
        <a:bodyPr/>
        <a:lstStyle/>
        <a:p>
          <a:endParaRPr lang="en-US"/>
        </a:p>
      </dgm:t>
    </dgm:pt>
    <dgm:pt modelId="{C93A4C01-18C8-4633-9A50-AED880527E3B}">
      <dgm:prSet phldrT="[Text]" phldr="0" custT="1"/>
      <dgm:spPr/>
      <dgm:t>
        <a:bodyPr/>
        <a:lstStyle/>
        <a:p>
          <a:r>
            <a:rPr lang="en-US" sz="4000" dirty="0">
              <a:latin typeface="Abadi" panose="020B0604020104020204" pitchFamily="34" charset="0"/>
            </a:rPr>
            <a:t>Informs</a:t>
          </a:r>
        </a:p>
      </dgm:t>
    </dgm:pt>
    <dgm:pt modelId="{44D533F4-0819-4DA2-B651-96543DE47849}" type="parTrans" cxnId="{96B80033-26D7-4AB7-82BE-D2EA3B831E72}">
      <dgm:prSet/>
      <dgm:spPr/>
      <dgm:t>
        <a:bodyPr/>
        <a:lstStyle/>
        <a:p>
          <a:endParaRPr lang="en-US"/>
        </a:p>
      </dgm:t>
    </dgm:pt>
    <dgm:pt modelId="{5A16E748-15BF-46AA-A5F9-122C3149DE16}" type="sibTrans" cxnId="{96B80033-26D7-4AB7-82BE-D2EA3B831E72}">
      <dgm:prSet/>
      <dgm:spPr/>
      <dgm:t>
        <a:bodyPr/>
        <a:lstStyle/>
        <a:p>
          <a:endParaRPr lang="en-US"/>
        </a:p>
      </dgm:t>
    </dgm:pt>
    <dgm:pt modelId="{54E557AB-473E-4F9E-92D8-63DDCEFB0BCA}">
      <dgm:prSet phldrT="[Text]" phldr="0"/>
      <dgm:spPr/>
      <dgm:t>
        <a:bodyPr/>
        <a:lstStyle/>
        <a:p>
          <a:pPr algn="just"/>
          <a:r>
            <a:rPr lang="en-US" dirty="0">
              <a:latin typeface="Abadi" panose="020B0604020104020204" pitchFamily="34" charset="0"/>
            </a:rPr>
            <a:t>Comprehensive Plans </a:t>
          </a:r>
        </a:p>
      </dgm:t>
    </dgm:pt>
    <dgm:pt modelId="{368C544D-E230-4B27-8FEF-AEF7E95F743D}" type="parTrans" cxnId="{58537894-7376-4DB3-869C-DF714C961DAD}">
      <dgm:prSet/>
      <dgm:spPr/>
      <dgm:t>
        <a:bodyPr/>
        <a:lstStyle/>
        <a:p>
          <a:endParaRPr lang="en-US"/>
        </a:p>
      </dgm:t>
    </dgm:pt>
    <dgm:pt modelId="{477B6AF2-25E0-4660-BF7A-9311488EDE36}" type="sibTrans" cxnId="{58537894-7376-4DB3-869C-DF714C961DAD}">
      <dgm:prSet/>
      <dgm:spPr/>
      <dgm:t>
        <a:bodyPr/>
        <a:lstStyle/>
        <a:p>
          <a:endParaRPr lang="en-US"/>
        </a:p>
      </dgm:t>
    </dgm:pt>
    <dgm:pt modelId="{45496BB8-2BE4-4CFB-A6A3-783FB1B08E15}">
      <dgm:prSet phldrT="[Text]" phldr="0" custT="1"/>
      <dgm:spPr>
        <a:solidFill>
          <a:schemeClr val="accent5">
            <a:lumMod val="40000"/>
            <a:lumOff val="60000"/>
          </a:schemeClr>
        </a:solidFill>
      </dgm:spPr>
      <dgm:t>
        <a:bodyPr/>
        <a:lstStyle/>
        <a:p>
          <a:r>
            <a:rPr lang="en-US" sz="4000" dirty="0">
              <a:latin typeface="Abadi" panose="020B0604020104020204" pitchFamily="34" charset="0"/>
            </a:rPr>
            <a:t>Complies</a:t>
          </a:r>
        </a:p>
      </dgm:t>
    </dgm:pt>
    <dgm:pt modelId="{BF045464-3B18-454F-9F77-56BFC53ED88C}" type="parTrans" cxnId="{7A3CDDEB-5F2B-4DB4-B6C1-DBE6C8BBA516}">
      <dgm:prSet/>
      <dgm:spPr/>
      <dgm:t>
        <a:bodyPr/>
        <a:lstStyle/>
        <a:p>
          <a:endParaRPr lang="en-US"/>
        </a:p>
      </dgm:t>
    </dgm:pt>
    <dgm:pt modelId="{855D1713-403E-4F69-9BD7-4BFAE36E7AC2}" type="sibTrans" cxnId="{7A3CDDEB-5F2B-4DB4-B6C1-DBE6C8BBA516}">
      <dgm:prSet/>
      <dgm:spPr/>
      <dgm:t>
        <a:bodyPr/>
        <a:lstStyle/>
        <a:p>
          <a:endParaRPr lang="en-US"/>
        </a:p>
      </dgm:t>
    </dgm:pt>
    <dgm:pt modelId="{237A6A9E-392A-4F21-AB33-6AB802894A80}">
      <dgm:prSet phldrT="[Text]" phldr="0"/>
      <dgm:spPr/>
      <dgm:t>
        <a:bodyPr/>
        <a:lstStyle/>
        <a:p>
          <a:pPr algn="just"/>
          <a:r>
            <a:rPr lang="en-US" dirty="0">
              <a:latin typeface="Abadi" panose="020B0604020104020204" pitchFamily="34" charset="0"/>
            </a:rPr>
            <a:t>Required as part of a municipal CCRHVA</a:t>
          </a:r>
        </a:p>
      </dgm:t>
    </dgm:pt>
    <dgm:pt modelId="{52B240F1-3D4B-4997-9F84-84BE5717D575}" type="parTrans" cxnId="{87A9C523-0387-478B-8702-60F4827DB147}">
      <dgm:prSet/>
      <dgm:spPr/>
      <dgm:t>
        <a:bodyPr/>
        <a:lstStyle/>
        <a:p>
          <a:endParaRPr lang="en-US"/>
        </a:p>
      </dgm:t>
    </dgm:pt>
    <dgm:pt modelId="{496E40CF-1D5E-462C-856C-A5ABF014583B}" type="sibTrans" cxnId="{87A9C523-0387-478B-8702-60F4827DB147}">
      <dgm:prSet/>
      <dgm:spPr/>
      <dgm:t>
        <a:bodyPr/>
        <a:lstStyle/>
        <a:p>
          <a:endParaRPr lang="en-US"/>
        </a:p>
      </dgm:t>
    </dgm:pt>
    <dgm:pt modelId="{8FE46D6E-B4CD-471D-8745-7252A89474A9}">
      <dgm:prSet phldrT="[Text]" phldr="0"/>
      <dgm:spPr/>
      <dgm:t>
        <a:bodyPr/>
        <a:lstStyle/>
        <a:p>
          <a:pPr algn="just"/>
          <a:r>
            <a:rPr lang="en-US" dirty="0">
              <a:latin typeface="Abadi" panose="020B0604020104020204" pitchFamily="34" charset="0"/>
            </a:rPr>
            <a:t>Subdivision Ordinances</a:t>
          </a:r>
        </a:p>
      </dgm:t>
    </dgm:pt>
    <dgm:pt modelId="{6148422F-A679-427A-9988-584E5F833B3B}" type="parTrans" cxnId="{8AC17483-736E-43C5-8A2E-ED28E401E297}">
      <dgm:prSet/>
      <dgm:spPr/>
      <dgm:t>
        <a:bodyPr/>
        <a:lstStyle/>
        <a:p>
          <a:endParaRPr lang="en-US"/>
        </a:p>
      </dgm:t>
    </dgm:pt>
    <dgm:pt modelId="{5C115A12-2A2D-4FEA-873E-5A14F888FE1F}" type="sibTrans" cxnId="{8AC17483-736E-43C5-8A2E-ED28E401E297}">
      <dgm:prSet/>
      <dgm:spPr/>
      <dgm:t>
        <a:bodyPr/>
        <a:lstStyle/>
        <a:p>
          <a:endParaRPr lang="en-US"/>
        </a:p>
      </dgm:t>
    </dgm:pt>
    <dgm:pt modelId="{164270B7-209D-467C-BEA3-43C752106451}">
      <dgm:prSet phldrT="[Text]" phldr="0"/>
      <dgm:spPr/>
      <dgm:t>
        <a:bodyPr/>
        <a:lstStyle/>
        <a:p>
          <a:pPr algn="just"/>
          <a:r>
            <a:rPr lang="en-US" dirty="0">
              <a:latin typeface="Abadi" panose="020B0604020104020204" pitchFamily="34" charset="0"/>
            </a:rPr>
            <a:t>Flood Plain &amp; Hazard Area Regulations</a:t>
          </a:r>
        </a:p>
      </dgm:t>
    </dgm:pt>
    <dgm:pt modelId="{E8D46ED1-A268-4E79-964F-9B1BEB916BE4}" type="parTrans" cxnId="{878C3A11-6BA5-427C-81F8-14FEAA887B2B}">
      <dgm:prSet/>
      <dgm:spPr/>
      <dgm:t>
        <a:bodyPr/>
        <a:lstStyle/>
        <a:p>
          <a:endParaRPr lang="en-US"/>
        </a:p>
      </dgm:t>
    </dgm:pt>
    <dgm:pt modelId="{2C85D6E1-24E6-4AB1-87A6-E5911DAB10B7}" type="sibTrans" cxnId="{878C3A11-6BA5-427C-81F8-14FEAA887B2B}">
      <dgm:prSet/>
      <dgm:spPr/>
      <dgm:t>
        <a:bodyPr/>
        <a:lstStyle/>
        <a:p>
          <a:endParaRPr lang="en-US"/>
        </a:p>
      </dgm:t>
    </dgm:pt>
    <dgm:pt modelId="{C40E092D-7115-4D28-BEBD-26558CF244E8}">
      <dgm:prSet phldrT="[Text]" phldr="0"/>
      <dgm:spPr/>
      <dgm:t>
        <a:bodyPr/>
        <a:lstStyle/>
        <a:p>
          <a:pPr algn="just"/>
          <a:r>
            <a:rPr lang="en-US" dirty="0">
              <a:latin typeface="Abadi" panose="020B0604020104020204" pitchFamily="34" charset="0"/>
            </a:rPr>
            <a:t>Long-term Land-use Goals.</a:t>
          </a:r>
        </a:p>
      </dgm:t>
    </dgm:pt>
    <dgm:pt modelId="{B6D2D1DE-C9F3-49AF-AC48-0B2C42E17C35}" type="parTrans" cxnId="{1FD61ABC-9789-4E5A-98EE-D1C42D8D2D79}">
      <dgm:prSet/>
      <dgm:spPr/>
      <dgm:t>
        <a:bodyPr/>
        <a:lstStyle/>
        <a:p>
          <a:endParaRPr lang="en-US"/>
        </a:p>
      </dgm:t>
    </dgm:pt>
    <dgm:pt modelId="{97DBE96C-DBC0-4D16-BFEF-97649C8C9256}" type="sibTrans" cxnId="{1FD61ABC-9789-4E5A-98EE-D1C42D8D2D79}">
      <dgm:prSet/>
      <dgm:spPr/>
      <dgm:t>
        <a:bodyPr/>
        <a:lstStyle/>
        <a:p>
          <a:endParaRPr lang="en-US"/>
        </a:p>
      </dgm:t>
    </dgm:pt>
    <dgm:pt modelId="{44FBA4AB-7449-4991-A766-079B97B1F784}" type="pres">
      <dgm:prSet presAssocID="{71B92668-EE03-4D7C-8B64-951906614DA1}" presName="Name0" presStyleCnt="0">
        <dgm:presLayoutVars>
          <dgm:dir/>
          <dgm:animLvl val="lvl"/>
          <dgm:resizeHandles val="exact"/>
        </dgm:presLayoutVars>
      </dgm:prSet>
      <dgm:spPr/>
    </dgm:pt>
    <dgm:pt modelId="{1DAE095B-F733-48E5-BE1A-F9F2A1F61C59}" type="pres">
      <dgm:prSet presAssocID="{9E846ECA-E36D-4E78-B97F-2DE486012E00}" presName="linNode" presStyleCnt="0"/>
      <dgm:spPr/>
    </dgm:pt>
    <dgm:pt modelId="{66638443-E93D-4295-8AC0-69BB05CC5F05}" type="pres">
      <dgm:prSet presAssocID="{9E846ECA-E36D-4E78-B97F-2DE486012E00}" presName="parentText" presStyleLbl="node1" presStyleIdx="0" presStyleCnt="3">
        <dgm:presLayoutVars>
          <dgm:chMax val="1"/>
          <dgm:bulletEnabled val="1"/>
        </dgm:presLayoutVars>
      </dgm:prSet>
      <dgm:spPr/>
    </dgm:pt>
    <dgm:pt modelId="{8E2F18D3-AAB7-471F-A527-50B30F955041}" type="pres">
      <dgm:prSet presAssocID="{9E846ECA-E36D-4E78-B97F-2DE486012E00}" presName="descendantText" presStyleLbl="alignAccFollowNode1" presStyleIdx="0" presStyleCnt="3">
        <dgm:presLayoutVars>
          <dgm:bulletEnabled val="1"/>
        </dgm:presLayoutVars>
      </dgm:prSet>
      <dgm:spPr/>
    </dgm:pt>
    <dgm:pt modelId="{21C1E23E-F9FA-45F8-B603-9A326F611110}" type="pres">
      <dgm:prSet presAssocID="{B7418314-AB1C-43A1-ADBF-36A9BF25AE90}" presName="sp" presStyleCnt="0"/>
      <dgm:spPr/>
    </dgm:pt>
    <dgm:pt modelId="{D7A4A80F-EEAE-45C4-8997-68D73795658B}" type="pres">
      <dgm:prSet presAssocID="{C93A4C01-18C8-4633-9A50-AED880527E3B}" presName="linNode" presStyleCnt="0"/>
      <dgm:spPr/>
    </dgm:pt>
    <dgm:pt modelId="{E2E2299F-0F36-4DA6-BE1E-7288A448E261}" type="pres">
      <dgm:prSet presAssocID="{C93A4C01-18C8-4633-9A50-AED880527E3B}" presName="parentText" presStyleLbl="node1" presStyleIdx="1" presStyleCnt="3">
        <dgm:presLayoutVars>
          <dgm:chMax val="1"/>
          <dgm:bulletEnabled val="1"/>
        </dgm:presLayoutVars>
      </dgm:prSet>
      <dgm:spPr/>
    </dgm:pt>
    <dgm:pt modelId="{2A453379-28C5-48C2-A2DE-968CE7D107A5}" type="pres">
      <dgm:prSet presAssocID="{C93A4C01-18C8-4633-9A50-AED880527E3B}" presName="descendantText" presStyleLbl="alignAccFollowNode1" presStyleIdx="1" presStyleCnt="3">
        <dgm:presLayoutVars>
          <dgm:bulletEnabled val="1"/>
        </dgm:presLayoutVars>
      </dgm:prSet>
      <dgm:spPr/>
    </dgm:pt>
    <dgm:pt modelId="{9714BE56-90BC-4D5E-8A14-1B3F2B9A3359}" type="pres">
      <dgm:prSet presAssocID="{5A16E748-15BF-46AA-A5F9-122C3149DE16}" presName="sp" presStyleCnt="0"/>
      <dgm:spPr/>
    </dgm:pt>
    <dgm:pt modelId="{3756DE3B-76FB-4562-9F70-818111881B28}" type="pres">
      <dgm:prSet presAssocID="{45496BB8-2BE4-4CFB-A6A3-783FB1B08E15}" presName="linNode" presStyleCnt="0"/>
      <dgm:spPr/>
    </dgm:pt>
    <dgm:pt modelId="{4C6E017D-C5E9-4529-BF35-D29F3532DD36}" type="pres">
      <dgm:prSet presAssocID="{45496BB8-2BE4-4CFB-A6A3-783FB1B08E15}" presName="parentText" presStyleLbl="node1" presStyleIdx="2" presStyleCnt="3">
        <dgm:presLayoutVars>
          <dgm:chMax val="1"/>
          <dgm:bulletEnabled val="1"/>
        </dgm:presLayoutVars>
      </dgm:prSet>
      <dgm:spPr/>
    </dgm:pt>
    <dgm:pt modelId="{7E402DBD-F554-4A22-A535-035A14FDE07C}" type="pres">
      <dgm:prSet presAssocID="{45496BB8-2BE4-4CFB-A6A3-783FB1B08E15}" presName="descendantText" presStyleLbl="alignAccFollowNode1" presStyleIdx="2" presStyleCnt="3">
        <dgm:presLayoutVars>
          <dgm:bulletEnabled val="1"/>
        </dgm:presLayoutVars>
      </dgm:prSet>
      <dgm:spPr/>
    </dgm:pt>
  </dgm:ptLst>
  <dgm:cxnLst>
    <dgm:cxn modelId="{878C3A11-6BA5-427C-81F8-14FEAA887B2B}" srcId="{9E846ECA-E36D-4E78-B97F-2DE486012E00}" destId="{164270B7-209D-467C-BEA3-43C752106451}" srcOrd="2" destOrd="0" parTransId="{E8D46ED1-A268-4E79-964F-9B1BEB916BE4}" sibTransId="{2C85D6E1-24E6-4AB1-87A6-E5911DAB10B7}"/>
    <dgm:cxn modelId="{87A9C523-0387-478B-8702-60F4827DB147}" srcId="{45496BB8-2BE4-4CFB-A6A3-783FB1B08E15}" destId="{237A6A9E-392A-4F21-AB33-6AB802894A80}" srcOrd="0" destOrd="0" parTransId="{52B240F1-3D4B-4997-9F84-84BE5717D575}" sibTransId="{496E40CF-1D5E-462C-856C-A5ABF014583B}"/>
    <dgm:cxn modelId="{D9E9652A-6842-4311-805E-0AEC79E1EEBF}" type="presOf" srcId="{164270B7-209D-467C-BEA3-43C752106451}" destId="{8E2F18D3-AAB7-471F-A527-50B30F955041}" srcOrd="0" destOrd="2" presId="urn:microsoft.com/office/officeart/2005/8/layout/vList5"/>
    <dgm:cxn modelId="{96B80033-26D7-4AB7-82BE-D2EA3B831E72}" srcId="{71B92668-EE03-4D7C-8B64-951906614DA1}" destId="{C93A4C01-18C8-4633-9A50-AED880527E3B}" srcOrd="1" destOrd="0" parTransId="{44D533F4-0819-4DA2-B651-96543DE47849}" sibTransId="{5A16E748-15BF-46AA-A5F9-122C3149DE16}"/>
    <dgm:cxn modelId="{0073993E-C7E0-4E4B-8AA2-0F846E5811B0}" type="presOf" srcId="{45496BB8-2BE4-4CFB-A6A3-783FB1B08E15}" destId="{4C6E017D-C5E9-4529-BF35-D29F3532DD36}" srcOrd="0" destOrd="0" presId="urn:microsoft.com/office/officeart/2005/8/layout/vList5"/>
    <dgm:cxn modelId="{58FA1B46-94EB-44EC-9FCA-0FB449960A5F}" type="presOf" srcId="{71B92668-EE03-4D7C-8B64-951906614DA1}" destId="{44FBA4AB-7449-4991-A766-079B97B1F784}" srcOrd="0" destOrd="0" presId="urn:microsoft.com/office/officeart/2005/8/layout/vList5"/>
    <dgm:cxn modelId="{40710A67-F8B0-4235-A598-6277BC37F01F}" srcId="{71B92668-EE03-4D7C-8B64-951906614DA1}" destId="{9E846ECA-E36D-4E78-B97F-2DE486012E00}" srcOrd="0" destOrd="0" parTransId="{C1B3F576-B87E-437E-B924-ABBAFA049B87}" sibTransId="{B7418314-AB1C-43A1-ADBF-36A9BF25AE90}"/>
    <dgm:cxn modelId="{B6E03E47-6DE7-4565-B432-4AECCFDD4A6B}" srcId="{9E846ECA-E36D-4E78-B97F-2DE486012E00}" destId="{B8F60A37-B3A3-4568-BE1D-39A201891B2B}" srcOrd="0" destOrd="0" parTransId="{25F4D16D-8FAB-4BFD-9B41-FE06D5E38793}" sibTransId="{64081774-C75F-4A22-8314-A79910807978}"/>
    <dgm:cxn modelId="{DFD1AD55-4A70-4CAE-A8BE-6E143EED87E5}" type="presOf" srcId="{9E846ECA-E36D-4E78-B97F-2DE486012E00}" destId="{66638443-E93D-4295-8AC0-69BB05CC5F05}" srcOrd="0" destOrd="0" presId="urn:microsoft.com/office/officeart/2005/8/layout/vList5"/>
    <dgm:cxn modelId="{8AC17483-736E-43C5-8A2E-ED28E401E297}" srcId="{9E846ECA-E36D-4E78-B97F-2DE486012E00}" destId="{8FE46D6E-B4CD-471D-8745-7252A89474A9}" srcOrd="1" destOrd="0" parTransId="{6148422F-A679-427A-9988-584E5F833B3B}" sibTransId="{5C115A12-2A2D-4FEA-873E-5A14F888FE1F}"/>
    <dgm:cxn modelId="{701E5990-DC58-4AC1-9515-23A61A1AF445}" type="presOf" srcId="{54E557AB-473E-4F9E-92D8-63DDCEFB0BCA}" destId="{2A453379-28C5-48C2-A2DE-968CE7D107A5}" srcOrd="0" destOrd="0" presId="urn:microsoft.com/office/officeart/2005/8/layout/vList5"/>
    <dgm:cxn modelId="{E82F7A91-4BDE-447E-931A-2D821273C532}" type="presOf" srcId="{8FE46D6E-B4CD-471D-8745-7252A89474A9}" destId="{8E2F18D3-AAB7-471F-A527-50B30F955041}" srcOrd="0" destOrd="1" presId="urn:microsoft.com/office/officeart/2005/8/layout/vList5"/>
    <dgm:cxn modelId="{58537894-7376-4DB3-869C-DF714C961DAD}" srcId="{C93A4C01-18C8-4633-9A50-AED880527E3B}" destId="{54E557AB-473E-4F9E-92D8-63DDCEFB0BCA}" srcOrd="0" destOrd="0" parTransId="{368C544D-E230-4B27-8FEF-AEF7E95F743D}" sibTransId="{477B6AF2-25E0-4660-BF7A-9311488EDE36}"/>
    <dgm:cxn modelId="{4A2EB5A7-3619-46DE-844E-5944D6CEF196}" type="presOf" srcId="{B8F60A37-B3A3-4568-BE1D-39A201891B2B}" destId="{8E2F18D3-AAB7-471F-A527-50B30F955041}" srcOrd="0" destOrd="0" presId="urn:microsoft.com/office/officeart/2005/8/layout/vList5"/>
    <dgm:cxn modelId="{1FD61ABC-9789-4E5A-98EE-D1C42D8D2D79}" srcId="{C93A4C01-18C8-4633-9A50-AED880527E3B}" destId="{C40E092D-7115-4D28-BEBD-26558CF244E8}" srcOrd="1" destOrd="0" parTransId="{B6D2D1DE-C9F3-49AF-AC48-0B2C42E17C35}" sibTransId="{97DBE96C-DBC0-4D16-BFEF-97649C8C9256}"/>
    <dgm:cxn modelId="{8A06B8CC-EA68-405E-A816-B6290B3521C5}" type="presOf" srcId="{237A6A9E-392A-4F21-AB33-6AB802894A80}" destId="{7E402DBD-F554-4A22-A535-035A14FDE07C}" srcOrd="0" destOrd="0" presId="urn:microsoft.com/office/officeart/2005/8/layout/vList5"/>
    <dgm:cxn modelId="{6FAB79E8-0591-402A-89AA-DA23ED8F01F0}" type="presOf" srcId="{C93A4C01-18C8-4633-9A50-AED880527E3B}" destId="{E2E2299F-0F36-4DA6-BE1E-7288A448E261}" srcOrd="0" destOrd="0" presId="urn:microsoft.com/office/officeart/2005/8/layout/vList5"/>
    <dgm:cxn modelId="{7A3CDDEB-5F2B-4DB4-B6C1-DBE6C8BBA516}" srcId="{71B92668-EE03-4D7C-8B64-951906614DA1}" destId="{45496BB8-2BE4-4CFB-A6A3-783FB1B08E15}" srcOrd="2" destOrd="0" parTransId="{BF045464-3B18-454F-9F77-56BFC53ED88C}" sibTransId="{855D1713-403E-4F69-9BD7-4BFAE36E7AC2}"/>
    <dgm:cxn modelId="{875292FB-5767-422A-A64E-8478AE3EA3D2}" type="presOf" srcId="{C40E092D-7115-4D28-BEBD-26558CF244E8}" destId="{2A453379-28C5-48C2-A2DE-968CE7D107A5}" srcOrd="0" destOrd="1" presId="urn:microsoft.com/office/officeart/2005/8/layout/vList5"/>
    <dgm:cxn modelId="{4B21F9EC-8BF0-466F-8FAE-93E8B8A3EE40}" type="presParOf" srcId="{44FBA4AB-7449-4991-A766-079B97B1F784}" destId="{1DAE095B-F733-48E5-BE1A-F9F2A1F61C59}" srcOrd="0" destOrd="0" presId="urn:microsoft.com/office/officeart/2005/8/layout/vList5"/>
    <dgm:cxn modelId="{30A88BB0-F728-4C1C-90D2-AAE61766E770}" type="presParOf" srcId="{1DAE095B-F733-48E5-BE1A-F9F2A1F61C59}" destId="{66638443-E93D-4295-8AC0-69BB05CC5F05}" srcOrd="0" destOrd="0" presId="urn:microsoft.com/office/officeart/2005/8/layout/vList5"/>
    <dgm:cxn modelId="{76E58EC1-9A24-4A66-BFAB-EACD631B2F23}" type="presParOf" srcId="{1DAE095B-F733-48E5-BE1A-F9F2A1F61C59}" destId="{8E2F18D3-AAB7-471F-A527-50B30F955041}" srcOrd="1" destOrd="0" presId="urn:microsoft.com/office/officeart/2005/8/layout/vList5"/>
    <dgm:cxn modelId="{282C750A-A633-4755-A22D-02DBD91DA8EE}" type="presParOf" srcId="{44FBA4AB-7449-4991-A766-079B97B1F784}" destId="{21C1E23E-F9FA-45F8-B603-9A326F611110}" srcOrd="1" destOrd="0" presId="urn:microsoft.com/office/officeart/2005/8/layout/vList5"/>
    <dgm:cxn modelId="{836C8C50-6BBC-4737-B65D-F17F13519877}" type="presParOf" srcId="{44FBA4AB-7449-4991-A766-079B97B1F784}" destId="{D7A4A80F-EEAE-45C4-8997-68D73795658B}" srcOrd="2" destOrd="0" presId="urn:microsoft.com/office/officeart/2005/8/layout/vList5"/>
    <dgm:cxn modelId="{5BB43B9A-F607-4C18-A6AC-81D7C2A3855C}" type="presParOf" srcId="{D7A4A80F-EEAE-45C4-8997-68D73795658B}" destId="{E2E2299F-0F36-4DA6-BE1E-7288A448E261}" srcOrd="0" destOrd="0" presId="urn:microsoft.com/office/officeart/2005/8/layout/vList5"/>
    <dgm:cxn modelId="{8FC91972-1C9B-427C-9E1B-5AFA2C2DB09F}" type="presParOf" srcId="{D7A4A80F-EEAE-45C4-8997-68D73795658B}" destId="{2A453379-28C5-48C2-A2DE-968CE7D107A5}" srcOrd="1" destOrd="0" presId="urn:microsoft.com/office/officeart/2005/8/layout/vList5"/>
    <dgm:cxn modelId="{E5CE40C0-B1E6-4B87-A1EF-75997712710C}" type="presParOf" srcId="{44FBA4AB-7449-4991-A766-079B97B1F784}" destId="{9714BE56-90BC-4D5E-8A14-1B3F2B9A3359}" srcOrd="3" destOrd="0" presId="urn:microsoft.com/office/officeart/2005/8/layout/vList5"/>
    <dgm:cxn modelId="{9CD2C864-3014-4E47-8D56-E235D29CC3C7}" type="presParOf" srcId="{44FBA4AB-7449-4991-A766-079B97B1F784}" destId="{3756DE3B-76FB-4562-9F70-818111881B28}" srcOrd="4" destOrd="0" presId="urn:microsoft.com/office/officeart/2005/8/layout/vList5"/>
    <dgm:cxn modelId="{BD5AA582-65AB-444A-B67B-0FBF6A96E825}" type="presParOf" srcId="{3756DE3B-76FB-4562-9F70-818111881B28}" destId="{4C6E017D-C5E9-4529-BF35-D29F3532DD36}" srcOrd="0" destOrd="0" presId="urn:microsoft.com/office/officeart/2005/8/layout/vList5"/>
    <dgm:cxn modelId="{EB007506-CF8D-4D19-A421-338AC81D3034}" type="presParOf" srcId="{3756DE3B-76FB-4562-9F70-818111881B28}" destId="{7E402DBD-F554-4A22-A535-035A14FDE07C}"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2C793-7330-4027-BE9D-ABB19C2AEA0D}" type="doc">
      <dgm:prSet loTypeId="urn:microsoft.com/office/officeart/2005/8/layout/hList1" loCatId="list" qsTypeId="urn:microsoft.com/office/officeart/2005/8/quickstyle/3d2" qsCatId="3D" csTypeId="urn:microsoft.com/office/officeart/2005/8/colors/colorful4" csCatId="colorful" phldr="1"/>
      <dgm:spPr/>
      <dgm:t>
        <a:bodyPr/>
        <a:lstStyle/>
        <a:p>
          <a:endParaRPr lang="en-US"/>
        </a:p>
      </dgm:t>
    </dgm:pt>
    <dgm:pt modelId="{ED3F9504-49C0-4E2A-A238-06D557BF1DB8}">
      <dgm:prSet phldrT="[Text]" phldr="0"/>
      <dgm:spPr/>
      <dgm:t>
        <a:bodyPr/>
        <a:lstStyle/>
        <a:p>
          <a:r>
            <a:rPr lang="en-US" b="1" dirty="0"/>
            <a:t>Maps</a:t>
          </a:r>
        </a:p>
      </dgm:t>
    </dgm:pt>
    <dgm:pt modelId="{684265CA-9E97-43D2-AFC3-66104EF0E5EA}" type="parTrans" cxnId="{109EB212-427D-4CEF-AF99-3F8325CB832A}">
      <dgm:prSet/>
      <dgm:spPr/>
      <dgm:t>
        <a:bodyPr/>
        <a:lstStyle/>
        <a:p>
          <a:endParaRPr lang="en-US"/>
        </a:p>
      </dgm:t>
    </dgm:pt>
    <dgm:pt modelId="{8BDB1F14-98F5-4F3A-BF1B-9368D87AF2E9}" type="sibTrans" cxnId="{109EB212-427D-4CEF-AF99-3F8325CB832A}">
      <dgm:prSet/>
      <dgm:spPr/>
      <dgm:t>
        <a:bodyPr/>
        <a:lstStyle/>
        <a:p>
          <a:endParaRPr lang="en-US"/>
        </a:p>
      </dgm:t>
    </dgm:pt>
    <dgm:pt modelId="{9C4C1C92-7C13-43DF-A48A-A42484C6DB09}">
      <dgm:prSet phldrT="[Text]" phldr="0"/>
      <dgm:spPr/>
      <dgm:t>
        <a:bodyPr/>
        <a:lstStyle/>
        <a:p>
          <a:r>
            <a:rPr lang="en-US" dirty="0"/>
            <a:t>Parcels</a:t>
          </a:r>
        </a:p>
      </dgm:t>
    </dgm:pt>
    <dgm:pt modelId="{FA86C2A8-BE71-4B04-BA4A-EFB330A8F2D3}" type="parTrans" cxnId="{0CA5AEA5-9EDA-4CFF-A83E-98D52E04F1B0}">
      <dgm:prSet/>
      <dgm:spPr/>
      <dgm:t>
        <a:bodyPr/>
        <a:lstStyle/>
        <a:p>
          <a:endParaRPr lang="en-US"/>
        </a:p>
      </dgm:t>
    </dgm:pt>
    <dgm:pt modelId="{1674CB35-1D53-4A5B-B7EE-E876603CFB57}" type="sibTrans" cxnId="{0CA5AEA5-9EDA-4CFF-A83E-98D52E04F1B0}">
      <dgm:prSet/>
      <dgm:spPr/>
      <dgm:t>
        <a:bodyPr/>
        <a:lstStyle/>
        <a:p>
          <a:endParaRPr lang="en-US"/>
        </a:p>
      </dgm:t>
    </dgm:pt>
    <dgm:pt modelId="{E81BC250-22DE-4FF6-B74D-6933BCA244B4}">
      <dgm:prSet phldrT="[Text]" phldr="0"/>
      <dgm:spPr/>
      <dgm:t>
        <a:bodyPr/>
        <a:lstStyle/>
        <a:p>
          <a:r>
            <a:rPr lang="en-US" dirty="0"/>
            <a:t>Zoning</a:t>
          </a:r>
        </a:p>
      </dgm:t>
    </dgm:pt>
    <dgm:pt modelId="{D3A63213-67A7-4C45-9287-F8AD8B3BCB8B}" type="parTrans" cxnId="{61418B71-AA04-4E40-A423-F6DD42CEC9A7}">
      <dgm:prSet/>
      <dgm:spPr/>
      <dgm:t>
        <a:bodyPr/>
        <a:lstStyle/>
        <a:p>
          <a:endParaRPr lang="en-US"/>
        </a:p>
      </dgm:t>
    </dgm:pt>
    <dgm:pt modelId="{4DA735A8-0A5D-4B4E-8F36-9961BDFC2943}" type="sibTrans" cxnId="{61418B71-AA04-4E40-A423-F6DD42CEC9A7}">
      <dgm:prSet/>
      <dgm:spPr/>
      <dgm:t>
        <a:bodyPr/>
        <a:lstStyle/>
        <a:p>
          <a:endParaRPr lang="en-US"/>
        </a:p>
      </dgm:t>
    </dgm:pt>
    <dgm:pt modelId="{50BF3F4A-A352-425E-95DE-2CE81F3E5A76}">
      <dgm:prSet phldrT="[Text]" phldr="0"/>
      <dgm:spPr/>
      <dgm:t>
        <a:bodyPr/>
        <a:lstStyle/>
        <a:p>
          <a:r>
            <a:rPr lang="en-US" b="1" dirty="0"/>
            <a:t>Information</a:t>
          </a:r>
        </a:p>
      </dgm:t>
    </dgm:pt>
    <dgm:pt modelId="{C876CAB9-424B-4791-94A5-1B1A72BAC85E}" type="parTrans" cxnId="{E61A2D72-A197-428F-83F0-F5CD55185B3E}">
      <dgm:prSet/>
      <dgm:spPr/>
      <dgm:t>
        <a:bodyPr/>
        <a:lstStyle/>
        <a:p>
          <a:endParaRPr lang="en-US"/>
        </a:p>
      </dgm:t>
    </dgm:pt>
    <dgm:pt modelId="{DAC5705C-35DA-4CDC-ABD6-B62B57FC1E04}" type="sibTrans" cxnId="{E61A2D72-A197-428F-83F0-F5CD55185B3E}">
      <dgm:prSet/>
      <dgm:spPr/>
      <dgm:t>
        <a:bodyPr/>
        <a:lstStyle/>
        <a:p>
          <a:endParaRPr lang="en-US"/>
        </a:p>
      </dgm:t>
    </dgm:pt>
    <dgm:pt modelId="{543C210F-1E08-4BFA-929B-087C8E9CCAB6}">
      <dgm:prSet phldrT="[Text]" phldr="0"/>
      <dgm:spPr/>
      <dgm:t>
        <a:bodyPr/>
        <a:lstStyle/>
        <a:p>
          <a:pPr algn="just"/>
          <a:r>
            <a:rPr lang="en-US" dirty="0"/>
            <a:t>Ownership Records</a:t>
          </a:r>
        </a:p>
      </dgm:t>
    </dgm:pt>
    <dgm:pt modelId="{75507412-8F17-4089-A5E4-FB6BB9712682}" type="parTrans" cxnId="{CFC3BF7E-3B8A-4BA3-AD89-1083ADD17290}">
      <dgm:prSet/>
      <dgm:spPr/>
      <dgm:t>
        <a:bodyPr/>
        <a:lstStyle/>
        <a:p>
          <a:endParaRPr lang="en-US"/>
        </a:p>
      </dgm:t>
    </dgm:pt>
    <dgm:pt modelId="{0BC356EF-01BC-4136-9207-B42C435FF9E1}" type="sibTrans" cxnId="{CFC3BF7E-3B8A-4BA3-AD89-1083ADD17290}">
      <dgm:prSet/>
      <dgm:spPr/>
      <dgm:t>
        <a:bodyPr/>
        <a:lstStyle/>
        <a:p>
          <a:endParaRPr lang="en-US"/>
        </a:p>
      </dgm:t>
    </dgm:pt>
    <dgm:pt modelId="{1C5E2ADD-5AE0-46AE-91A8-DED1913CF0D3}">
      <dgm:prSet phldrT="[Text]" phldr="0"/>
      <dgm:spPr/>
      <dgm:t>
        <a:bodyPr/>
        <a:lstStyle/>
        <a:p>
          <a:r>
            <a:rPr lang="en-US" b="1" dirty="0"/>
            <a:t>Other</a:t>
          </a:r>
        </a:p>
      </dgm:t>
    </dgm:pt>
    <dgm:pt modelId="{B57F5F67-E7BF-4FF1-A199-325BE626C477}" type="parTrans" cxnId="{BDB22AFF-5524-49FC-B926-A87B76C34AF4}">
      <dgm:prSet/>
      <dgm:spPr/>
      <dgm:t>
        <a:bodyPr/>
        <a:lstStyle/>
        <a:p>
          <a:endParaRPr lang="en-US"/>
        </a:p>
      </dgm:t>
    </dgm:pt>
    <dgm:pt modelId="{332B45CB-F319-409E-B30C-297B9C4E90F8}" type="sibTrans" cxnId="{BDB22AFF-5524-49FC-B926-A87B76C34AF4}">
      <dgm:prSet/>
      <dgm:spPr/>
      <dgm:t>
        <a:bodyPr/>
        <a:lstStyle/>
        <a:p>
          <a:endParaRPr lang="en-US"/>
        </a:p>
      </dgm:t>
    </dgm:pt>
    <dgm:pt modelId="{F8B17B5A-4FC9-41B9-88FF-B915B88E0775}">
      <dgm:prSet phldrT="[Text]" phldr="0"/>
      <dgm:spPr/>
      <dgm:t>
        <a:bodyPr/>
        <a:lstStyle/>
        <a:p>
          <a:pPr algn="l"/>
          <a:r>
            <a:rPr lang="en-US" dirty="0"/>
            <a:t>Open Space/ Preserved Areas</a:t>
          </a:r>
        </a:p>
      </dgm:t>
    </dgm:pt>
    <dgm:pt modelId="{63149B55-E5CF-456C-A194-0D29C039EA38}" type="parTrans" cxnId="{4901D994-8760-47DA-A5CA-112F7B615806}">
      <dgm:prSet/>
      <dgm:spPr/>
      <dgm:t>
        <a:bodyPr/>
        <a:lstStyle/>
        <a:p>
          <a:endParaRPr lang="en-US"/>
        </a:p>
      </dgm:t>
    </dgm:pt>
    <dgm:pt modelId="{A1218F07-5449-4528-9916-0040BAA4EA67}" type="sibTrans" cxnId="{4901D994-8760-47DA-A5CA-112F7B615806}">
      <dgm:prSet/>
      <dgm:spPr/>
      <dgm:t>
        <a:bodyPr/>
        <a:lstStyle/>
        <a:p>
          <a:endParaRPr lang="en-US"/>
        </a:p>
      </dgm:t>
    </dgm:pt>
    <dgm:pt modelId="{DCFB8852-C633-4EF5-8E96-AF29A836C494}">
      <dgm:prSet phldrT="[Text]" phldr="0"/>
      <dgm:spPr/>
      <dgm:t>
        <a:bodyPr/>
        <a:lstStyle/>
        <a:p>
          <a:pPr algn="l"/>
          <a:r>
            <a:rPr lang="en-US" dirty="0"/>
            <a:t>Redevelopment Plans</a:t>
          </a:r>
        </a:p>
      </dgm:t>
    </dgm:pt>
    <dgm:pt modelId="{B25912F6-13C2-4787-91F9-2CFD6B010614}" type="parTrans" cxnId="{B0DFA3CD-957A-4E48-849D-E345D5B4144D}">
      <dgm:prSet/>
      <dgm:spPr/>
      <dgm:t>
        <a:bodyPr/>
        <a:lstStyle/>
        <a:p>
          <a:endParaRPr lang="en-US"/>
        </a:p>
      </dgm:t>
    </dgm:pt>
    <dgm:pt modelId="{6A61EC09-7BCF-4928-99B5-F2F14898811D}" type="sibTrans" cxnId="{B0DFA3CD-957A-4E48-849D-E345D5B4144D}">
      <dgm:prSet/>
      <dgm:spPr/>
      <dgm:t>
        <a:bodyPr/>
        <a:lstStyle/>
        <a:p>
          <a:endParaRPr lang="en-US"/>
        </a:p>
      </dgm:t>
    </dgm:pt>
    <dgm:pt modelId="{A7A372C3-74FE-4B44-96A7-3794DC8BE6AD}">
      <dgm:prSet/>
      <dgm:spPr/>
      <dgm:t>
        <a:bodyPr/>
        <a:lstStyle/>
        <a:p>
          <a:r>
            <a:rPr lang="en-US" b="1" dirty="0"/>
            <a:t>Environmental</a:t>
          </a:r>
        </a:p>
      </dgm:t>
    </dgm:pt>
    <dgm:pt modelId="{F21CAB4E-D550-4CE4-A81B-A610F1B8D337}" type="parTrans" cxnId="{DE2E14CD-52D5-407F-9F21-79FF94053A91}">
      <dgm:prSet/>
      <dgm:spPr/>
      <dgm:t>
        <a:bodyPr/>
        <a:lstStyle/>
        <a:p>
          <a:endParaRPr lang="en-US"/>
        </a:p>
      </dgm:t>
    </dgm:pt>
    <dgm:pt modelId="{2F33FF5F-455C-47AD-8E6C-AD114ADE7827}" type="sibTrans" cxnId="{DE2E14CD-52D5-407F-9F21-79FF94053A91}">
      <dgm:prSet/>
      <dgm:spPr/>
      <dgm:t>
        <a:bodyPr/>
        <a:lstStyle/>
        <a:p>
          <a:endParaRPr lang="en-US"/>
        </a:p>
      </dgm:t>
    </dgm:pt>
    <dgm:pt modelId="{19FD290E-EA91-4BEB-B706-43308919C865}">
      <dgm:prSet/>
      <dgm:spPr/>
      <dgm:t>
        <a:bodyPr/>
        <a:lstStyle/>
        <a:p>
          <a:r>
            <a:rPr lang="en-US" dirty="0"/>
            <a:t>Wetlands</a:t>
          </a:r>
        </a:p>
      </dgm:t>
    </dgm:pt>
    <dgm:pt modelId="{21094CAF-2B54-4694-B032-830024DD6CC5}" type="parTrans" cxnId="{1D7ACB73-7CBD-4838-94B9-92820F22D8E9}">
      <dgm:prSet/>
      <dgm:spPr/>
      <dgm:t>
        <a:bodyPr/>
        <a:lstStyle/>
        <a:p>
          <a:endParaRPr lang="en-US"/>
        </a:p>
      </dgm:t>
    </dgm:pt>
    <dgm:pt modelId="{D9FFCBF2-6AE1-4873-BD62-65D18B7ACE78}" type="sibTrans" cxnId="{1D7ACB73-7CBD-4838-94B9-92820F22D8E9}">
      <dgm:prSet/>
      <dgm:spPr/>
      <dgm:t>
        <a:bodyPr/>
        <a:lstStyle/>
        <a:p>
          <a:endParaRPr lang="en-US"/>
        </a:p>
      </dgm:t>
    </dgm:pt>
    <dgm:pt modelId="{31DC06C9-AFDE-4983-BD1E-EBFBF77E6237}">
      <dgm:prSet/>
      <dgm:spPr/>
      <dgm:t>
        <a:bodyPr/>
        <a:lstStyle/>
        <a:p>
          <a:r>
            <a:rPr lang="en-US" dirty="0"/>
            <a:t>Floodplains</a:t>
          </a:r>
        </a:p>
      </dgm:t>
    </dgm:pt>
    <dgm:pt modelId="{F0E28518-455C-4F41-8873-A2AF7ED845E8}" type="parTrans" cxnId="{3178D312-FCAB-47A3-8C92-53E180CC1460}">
      <dgm:prSet/>
      <dgm:spPr/>
      <dgm:t>
        <a:bodyPr/>
        <a:lstStyle/>
        <a:p>
          <a:endParaRPr lang="en-US"/>
        </a:p>
      </dgm:t>
    </dgm:pt>
    <dgm:pt modelId="{A915B3A3-7194-4D54-B9C3-89EF45B77554}" type="sibTrans" cxnId="{3178D312-FCAB-47A3-8C92-53E180CC1460}">
      <dgm:prSet/>
      <dgm:spPr/>
      <dgm:t>
        <a:bodyPr/>
        <a:lstStyle/>
        <a:p>
          <a:endParaRPr lang="en-US"/>
        </a:p>
      </dgm:t>
    </dgm:pt>
    <dgm:pt modelId="{9D81B526-FD65-4D9D-A83E-6D0C6D9974D2}">
      <dgm:prSet/>
      <dgm:spPr/>
      <dgm:t>
        <a:bodyPr/>
        <a:lstStyle/>
        <a:p>
          <a:r>
            <a:rPr lang="en-US" dirty="0"/>
            <a:t>T &amp; E Species</a:t>
          </a:r>
        </a:p>
      </dgm:t>
    </dgm:pt>
    <dgm:pt modelId="{A27100B9-0B99-46F3-9443-3D49A973F4BB}" type="parTrans" cxnId="{AF97944A-7004-4DC0-BD48-F569687D575A}">
      <dgm:prSet/>
      <dgm:spPr/>
      <dgm:t>
        <a:bodyPr/>
        <a:lstStyle/>
        <a:p>
          <a:endParaRPr lang="en-US"/>
        </a:p>
      </dgm:t>
    </dgm:pt>
    <dgm:pt modelId="{85A03862-AEE6-4FE4-BE27-385ADFEF23DD}" type="sibTrans" cxnId="{AF97944A-7004-4DC0-BD48-F569687D575A}">
      <dgm:prSet/>
      <dgm:spPr/>
      <dgm:t>
        <a:bodyPr/>
        <a:lstStyle/>
        <a:p>
          <a:endParaRPr lang="en-US"/>
        </a:p>
      </dgm:t>
    </dgm:pt>
    <dgm:pt modelId="{172DC176-2AAB-4B3E-AB6A-EDBA7D96A6E7}">
      <dgm:prSet phldrT="[Text]" phldr="0"/>
      <dgm:spPr/>
      <dgm:t>
        <a:bodyPr/>
        <a:lstStyle/>
        <a:p>
          <a:r>
            <a:rPr lang="en-US" dirty="0"/>
            <a:t>Land Uses</a:t>
          </a:r>
        </a:p>
      </dgm:t>
    </dgm:pt>
    <dgm:pt modelId="{ECC05976-B794-45C0-8945-91E20451A818}" type="parTrans" cxnId="{2EEADAFB-052D-4EC6-BFE4-BC89A10CED5C}">
      <dgm:prSet/>
      <dgm:spPr/>
      <dgm:t>
        <a:bodyPr/>
        <a:lstStyle/>
        <a:p>
          <a:endParaRPr lang="en-US"/>
        </a:p>
      </dgm:t>
    </dgm:pt>
    <dgm:pt modelId="{7190CB1B-69BA-4839-B10C-48E7A0D24855}" type="sibTrans" cxnId="{2EEADAFB-052D-4EC6-BFE4-BC89A10CED5C}">
      <dgm:prSet/>
      <dgm:spPr/>
      <dgm:t>
        <a:bodyPr/>
        <a:lstStyle/>
        <a:p>
          <a:endParaRPr lang="en-US"/>
        </a:p>
      </dgm:t>
    </dgm:pt>
    <dgm:pt modelId="{C53481DC-B7FD-4DE8-8066-6B3295AF5EC3}">
      <dgm:prSet phldrT="[Text]" phldr="0"/>
      <dgm:spPr/>
      <dgm:t>
        <a:bodyPr/>
        <a:lstStyle/>
        <a:p>
          <a:pPr algn="just"/>
          <a:r>
            <a:rPr lang="en-US" dirty="0"/>
            <a:t>Zoning Ordinances</a:t>
          </a:r>
        </a:p>
      </dgm:t>
    </dgm:pt>
    <dgm:pt modelId="{165BFDBC-8B25-466D-B28F-4476134FB880}" type="parTrans" cxnId="{26C7CEDD-F005-4F28-B301-81243EC97E38}">
      <dgm:prSet/>
      <dgm:spPr/>
      <dgm:t>
        <a:bodyPr/>
        <a:lstStyle/>
        <a:p>
          <a:endParaRPr lang="en-US"/>
        </a:p>
      </dgm:t>
    </dgm:pt>
    <dgm:pt modelId="{8A9F0ECD-C6A7-4A12-B855-96554E59D3F2}" type="sibTrans" cxnId="{26C7CEDD-F005-4F28-B301-81243EC97E38}">
      <dgm:prSet/>
      <dgm:spPr/>
      <dgm:t>
        <a:bodyPr/>
        <a:lstStyle/>
        <a:p>
          <a:endParaRPr lang="en-US"/>
        </a:p>
      </dgm:t>
    </dgm:pt>
    <dgm:pt modelId="{D8626B8A-72F2-4205-97BF-0D59FCCE25E4}">
      <dgm:prSet phldrT="[Text]" phldr="0"/>
      <dgm:spPr/>
      <dgm:t>
        <a:bodyPr/>
        <a:lstStyle/>
        <a:p>
          <a:pPr algn="just"/>
          <a:r>
            <a:rPr lang="en-US" dirty="0"/>
            <a:t>Development/ Building Data</a:t>
          </a:r>
        </a:p>
      </dgm:t>
    </dgm:pt>
    <dgm:pt modelId="{5BC5B5E6-0B60-437A-9FD9-9FD03789192B}" type="parTrans" cxnId="{49A153C1-F08B-4524-B872-4048EECD320E}">
      <dgm:prSet/>
      <dgm:spPr/>
      <dgm:t>
        <a:bodyPr/>
        <a:lstStyle/>
        <a:p>
          <a:endParaRPr lang="en-US"/>
        </a:p>
      </dgm:t>
    </dgm:pt>
    <dgm:pt modelId="{443C0097-6528-4AD1-911A-A49210697266}" type="sibTrans" cxnId="{49A153C1-F08B-4524-B872-4048EECD320E}">
      <dgm:prSet/>
      <dgm:spPr/>
      <dgm:t>
        <a:bodyPr/>
        <a:lstStyle/>
        <a:p>
          <a:endParaRPr lang="en-US"/>
        </a:p>
      </dgm:t>
    </dgm:pt>
    <dgm:pt modelId="{822ED7D2-12A5-4629-AA44-345966F5023C}">
      <dgm:prSet phldrT="[Text]" phldr="0"/>
      <dgm:spPr/>
      <dgm:t>
        <a:bodyPr/>
        <a:lstStyle/>
        <a:p>
          <a:pPr algn="l"/>
          <a:r>
            <a:rPr lang="en-US" dirty="0"/>
            <a:t>Affordable Housing Plans</a:t>
          </a:r>
        </a:p>
      </dgm:t>
    </dgm:pt>
    <dgm:pt modelId="{46900791-C21F-4FC4-BBE1-675395838479}" type="parTrans" cxnId="{B8F69135-2FB3-46E5-B4F4-49CC610F0A2C}">
      <dgm:prSet/>
      <dgm:spPr/>
    </dgm:pt>
    <dgm:pt modelId="{4768C971-0CFD-4E67-8829-47E1ACB6321E}" type="sibTrans" cxnId="{B8F69135-2FB3-46E5-B4F4-49CC610F0A2C}">
      <dgm:prSet/>
      <dgm:spPr/>
    </dgm:pt>
    <dgm:pt modelId="{036FB100-A9A0-4F9E-B352-3CA60A863839}" type="pres">
      <dgm:prSet presAssocID="{3202C793-7330-4027-BE9D-ABB19C2AEA0D}" presName="Name0" presStyleCnt="0">
        <dgm:presLayoutVars>
          <dgm:dir/>
          <dgm:animLvl val="lvl"/>
          <dgm:resizeHandles val="exact"/>
        </dgm:presLayoutVars>
      </dgm:prSet>
      <dgm:spPr/>
    </dgm:pt>
    <dgm:pt modelId="{EE8EDF22-464E-48EB-AD83-F38F69176178}" type="pres">
      <dgm:prSet presAssocID="{ED3F9504-49C0-4E2A-A238-06D557BF1DB8}" presName="composite" presStyleCnt="0"/>
      <dgm:spPr/>
    </dgm:pt>
    <dgm:pt modelId="{06CFE5D9-3392-4C21-9465-1D051408578E}" type="pres">
      <dgm:prSet presAssocID="{ED3F9504-49C0-4E2A-A238-06D557BF1DB8}" presName="parTx" presStyleLbl="alignNode1" presStyleIdx="0" presStyleCnt="4">
        <dgm:presLayoutVars>
          <dgm:chMax val="0"/>
          <dgm:chPref val="0"/>
          <dgm:bulletEnabled val="1"/>
        </dgm:presLayoutVars>
      </dgm:prSet>
      <dgm:spPr/>
    </dgm:pt>
    <dgm:pt modelId="{CE8448E2-29E4-44FB-8E44-D09F2A8FAE2C}" type="pres">
      <dgm:prSet presAssocID="{ED3F9504-49C0-4E2A-A238-06D557BF1DB8}" presName="desTx" presStyleLbl="alignAccFollowNode1" presStyleIdx="0" presStyleCnt="4">
        <dgm:presLayoutVars>
          <dgm:bulletEnabled val="1"/>
        </dgm:presLayoutVars>
      </dgm:prSet>
      <dgm:spPr/>
    </dgm:pt>
    <dgm:pt modelId="{3390DA2A-FA36-42DC-BF44-ACF39601BCCA}" type="pres">
      <dgm:prSet presAssocID="{8BDB1F14-98F5-4F3A-BF1B-9368D87AF2E9}" presName="space" presStyleCnt="0"/>
      <dgm:spPr/>
    </dgm:pt>
    <dgm:pt modelId="{E3B0BD6D-B544-467B-BF2C-22EC440C16C5}" type="pres">
      <dgm:prSet presAssocID="{50BF3F4A-A352-425E-95DE-2CE81F3E5A76}" presName="composite" presStyleCnt="0"/>
      <dgm:spPr/>
    </dgm:pt>
    <dgm:pt modelId="{F40FBFDC-384B-4F62-B8AC-F00268F46B7D}" type="pres">
      <dgm:prSet presAssocID="{50BF3F4A-A352-425E-95DE-2CE81F3E5A76}" presName="parTx" presStyleLbl="alignNode1" presStyleIdx="1" presStyleCnt="4">
        <dgm:presLayoutVars>
          <dgm:chMax val="0"/>
          <dgm:chPref val="0"/>
          <dgm:bulletEnabled val="1"/>
        </dgm:presLayoutVars>
      </dgm:prSet>
      <dgm:spPr/>
    </dgm:pt>
    <dgm:pt modelId="{410F4488-FCD4-499D-A39E-6A214B487E7B}" type="pres">
      <dgm:prSet presAssocID="{50BF3F4A-A352-425E-95DE-2CE81F3E5A76}" presName="desTx" presStyleLbl="alignAccFollowNode1" presStyleIdx="1" presStyleCnt="4">
        <dgm:presLayoutVars>
          <dgm:bulletEnabled val="1"/>
        </dgm:presLayoutVars>
      </dgm:prSet>
      <dgm:spPr/>
    </dgm:pt>
    <dgm:pt modelId="{A474A6D2-CE4E-4777-B54E-32E46F88A9BD}" type="pres">
      <dgm:prSet presAssocID="{DAC5705C-35DA-4CDC-ABD6-B62B57FC1E04}" presName="space" presStyleCnt="0"/>
      <dgm:spPr/>
    </dgm:pt>
    <dgm:pt modelId="{79901BDC-7793-41B9-B1DD-3033A3EB0959}" type="pres">
      <dgm:prSet presAssocID="{A7A372C3-74FE-4B44-96A7-3794DC8BE6AD}" presName="composite" presStyleCnt="0"/>
      <dgm:spPr/>
    </dgm:pt>
    <dgm:pt modelId="{CBFC41B1-1FDA-4B14-9E86-29D454CDE24B}" type="pres">
      <dgm:prSet presAssocID="{A7A372C3-74FE-4B44-96A7-3794DC8BE6AD}" presName="parTx" presStyleLbl="alignNode1" presStyleIdx="2" presStyleCnt="4">
        <dgm:presLayoutVars>
          <dgm:chMax val="0"/>
          <dgm:chPref val="0"/>
          <dgm:bulletEnabled val="1"/>
        </dgm:presLayoutVars>
      </dgm:prSet>
      <dgm:spPr/>
    </dgm:pt>
    <dgm:pt modelId="{7BEBAB21-DEAF-41A6-A712-53926FFD2238}" type="pres">
      <dgm:prSet presAssocID="{A7A372C3-74FE-4B44-96A7-3794DC8BE6AD}" presName="desTx" presStyleLbl="alignAccFollowNode1" presStyleIdx="2" presStyleCnt="4">
        <dgm:presLayoutVars>
          <dgm:bulletEnabled val="1"/>
        </dgm:presLayoutVars>
      </dgm:prSet>
      <dgm:spPr/>
    </dgm:pt>
    <dgm:pt modelId="{F31D87F0-9B73-4F23-9C10-355178729AAD}" type="pres">
      <dgm:prSet presAssocID="{2F33FF5F-455C-47AD-8E6C-AD114ADE7827}" presName="space" presStyleCnt="0"/>
      <dgm:spPr/>
    </dgm:pt>
    <dgm:pt modelId="{A1ABC592-34EA-45EF-9C70-45F7049FD9F4}" type="pres">
      <dgm:prSet presAssocID="{1C5E2ADD-5AE0-46AE-91A8-DED1913CF0D3}" presName="composite" presStyleCnt="0"/>
      <dgm:spPr/>
    </dgm:pt>
    <dgm:pt modelId="{FAAE16A9-900B-456E-9779-6804F5172117}" type="pres">
      <dgm:prSet presAssocID="{1C5E2ADD-5AE0-46AE-91A8-DED1913CF0D3}" presName="parTx" presStyleLbl="alignNode1" presStyleIdx="3" presStyleCnt="4">
        <dgm:presLayoutVars>
          <dgm:chMax val="0"/>
          <dgm:chPref val="0"/>
          <dgm:bulletEnabled val="1"/>
        </dgm:presLayoutVars>
      </dgm:prSet>
      <dgm:spPr/>
    </dgm:pt>
    <dgm:pt modelId="{9715F057-AC6D-4F6F-BB81-96B9BCD0AC09}" type="pres">
      <dgm:prSet presAssocID="{1C5E2ADD-5AE0-46AE-91A8-DED1913CF0D3}" presName="desTx" presStyleLbl="alignAccFollowNode1" presStyleIdx="3" presStyleCnt="4">
        <dgm:presLayoutVars>
          <dgm:bulletEnabled val="1"/>
        </dgm:presLayoutVars>
      </dgm:prSet>
      <dgm:spPr/>
    </dgm:pt>
  </dgm:ptLst>
  <dgm:cxnLst>
    <dgm:cxn modelId="{109EB212-427D-4CEF-AF99-3F8325CB832A}" srcId="{3202C793-7330-4027-BE9D-ABB19C2AEA0D}" destId="{ED3F9504-49C0-4E2A-A238-06D557BF1DB8}" srcOrd="0" destOrd="0" parTransId="{684265CA-9E97-43D2-AFC3-66104EF0E5EA}" sibTransId="{8BDB1F14-98F5-4F3A-BF1B-9368D87AF2E9}"/>
    <dgm:cxn modelId="{3178D312-FCAB-47A3-8C92-53E180CC1460}" srcId="{A7A372C3-74FE-4B44-96A7-3794DC8BE6AD}" destId="{31DC06C9-AFDE-4983-BD1E-EBFBF77E6237}" srcOrd="1" destOrd="0" parTransId="{F0E28518-455C-4F41-8873-A2AF7ED845E8}" sibTransId="{A915B3A3-7194-4D54-B9C3-89EF45B77554}"/>
    <dgm:cxn modelId="{7000FA14-F5F0-4C31-8AB3-3E0EA02BF79D}" type="presOf" srcId="{D8626B8A-72F2-4205-97BF-0D59FCCE25E4}" destId="{410F4488-FCD4-499D-A39E-6A214B487E7B}" srcOrd="0" destOrd="2" presId="urn:microsoft.com/office/officeart/2005/8/layout/hList1"/>
    <dgm:cxn modelId="{C14E7D17-CD27-421F-A9FE-7B53BC3DD168}" type="presOf" srcId="{DCFB8852-C633-4EF5-8E96-AF29A836C494}" destId="{9715F057-AC6D-4F6F-BB81-96B9BCD0AC09}" srcOrd="0" destOrd="2" presId="urn:microsoft.com/office/officeart/2005/8/layout/hList1"/>
    <dgm:cxn modelId="{7E62F117-1AF3-4CCC-94D0-520E7D20FD07}" type="presOf" srcId="{C53481DC-B7FD-4DE8-8066-6B3295AF5EC3}" destId="{410F4488-FCD4-499D-A39E-6A214B487E7B}" srcOrd="0" destOrd="1" presId="urn:microsoft.com/office/officeart/2005/8/layout/hList1"/>
    <dgm:cxn modelId="{5CB33D2F-B0F1-467F-8B54-A0A994402D14}" type="presOf" srcId="{F8B17B5A-4FC9-41B9-88FF-B915B88E0775}" destId="{9715F057-AC6D-4F6F-BB81-96B9BCD0AC09}" srcOrd="0" destOrd="0" presId="urn:microsoft.com/office/officeart/2005/8/layout/hList1"/>
    <dgm:cxn modelId="{4890E031-E624-48E9-8223-94B1A4F43D41}" type="presOf" srcId="{31DC06C9-AFDE-4983-BD1E-EBFBF77E6237}" destId="{7BEBAB21-DEAF-41A6-A712-53926FFD2238}" srcOrd="0" destOrd="1" presId="urn:microsoft.com/office/officeart/2005/8/layout/hList1"/>
    <dgm:cxn modelId="{B8F69135-2FB3-46E5-B4F4-49CC610F0A2C}" srcId="{1C5E2ADD-5AE0-46AE-91A8-DED1913CF0D3}" destId="{822ED7D2-12A5-4629-AA44-345966F5023C}" srcOrd="1" destOrd="0" parTransId="{46900791-C21F-4FC4-BBE1-675395838479}" sibTransId="{4768C971-0CFD-4E67-8829-47E1ACB6321E}"/>
    <dgm:cxn modelId="{7A7A5538-8F36-4198-A0D9-E377E89F9905}" type="presOf" srcId="{543C210F-1E08-4BFA-929B-087C8E9CCAB6}" destId="{410F4488-FCD4-499D-A39E-6A214B487E7B}" srcOrd="0" destOrd="0" presId="urn:microsoft.com/office/officeart/2005/8/layout/hList1"/>
    <dgm:cxn modelId="{C1B2625F-E54D-47BB-B6E2-A33F67A77D98}" type="presOf" srcId="{E81BC250-22DE-4FF6-B74D-6933BCA244B4}" destId="{CE8448E2-29E4-44FB-8E44-D09F2A8FAE2C}" srcOrd="0" destOrd="1" presId="urn:microsoft.com/office/officeart/2005/8/layout/hList1"/>
    <dgm:cxn modelId="{67F23066-96C1-4495-B15C-B6AB1193BF25}" type="presOf" srcId="{9D81B526-FD65-4D9D-A83E-6D0C6D9974D2}" destId="{7BEBAB21-DEAF-41A6-A712-53926FFD2238}" srcOrd="0" destOrd="2" presId="urn:microsoft.com/office/officeart/2005/8/layout/hList1"/>
    <dgm:cxn modelId="{79B97147-C828-424C-9338-EDCAF72D87C1}" type="presOf" srcId="{50BF3F4A-A352-425E-95DE-2CE81F3E5A76}" destId="{F40FBFDC-384B-4F62-B8AC-F00268F46B7D}" srcOrd="0" destOrd="0" presId="urn:microsoft.com/office/officeart/2005/8/layout/hList1"/>
    <dgm:cxn modelId="{02112669-05CC-488A-8496-5F977CB219D2}" type="presOf" srcId="{ED3F9504-49C0-4E2A-A238-06D557BF1DB8}" destId="{06CFE5D9-3392-4C21-9465-1D051408578E}" srcOrd="0" destOrd="0" presId="urn:microsoft.com/office/officeart/2005/8/layout/hList1"/>
    <dgm:cxn modelId="{AF97944A-7004-4DC0-BD48-F569687D575A}" srcId="{A7A372C3-74FE-4B44-96A7-3794DC8BE6AD}" destId="{9D81B526-FD65-4D9D-A83E-6D0C6D9974D2}" srcOrd="2" destOrd="0" parTransId="{A27100B9-0B99-46F3-9443-3D49A973F4BB}" sibTransId="{85A03862-AEE6-4FE4-BE27-385ADFEF23DD}"/>
    <dgm:cxn modelId="{CD6A9A4A-9867-42BA-B8A4-9F704C3C9423}" type="presOf" srcId="{1C5E2ADD-5AE0-46AE-91A8-DED1913CF0D3}" destId="{FAAE16A9-900B-456E-9779-6804F5172117}" srcOrd="0" destOrd="0" presId="urn:microsoft.com/office/officeart/2005/8/layout/hList1"/>
    <dgm:cxn modelId="{61418B71-AA04-4E40-A423-F6DD42CEC9A7}" srcId="{ED3F9504-49C0-4E2A-A238-06D557BF1DB8}" destId="{E81BC250-22DE-4FF6-B74D-6933BCA244B4}" srcOrd="1" destOrd="0" parTransId="{D3A63213-67A7-4C45-9287-F8AD8B3BCB8B}" sibTransId="{4DA735A8-0A5D-4B4E-8F36-9961BDFC2943}"/>
    <dgm:cxn modelId="{E61A2D72-A197-428F-83F0-F5CD55185B3E}" srcId="{3202C793-7330-4027-BE9D-ABB19C2AEA0D}" destId="{50BF3F4A-A352-425E-95DE-2CE81F3E5A76}" srcOrd="1" destOrd="0" parTransId="{C876CAB9-424B-4791-94A5-1B1A72BAC85E}" sibTransId="{DAC5705C-35DA-4CDC-ABD6-B62B57FC1E04}"/>
    <dgm:cxn modelId="{4C41C152-DD96-4B20-97FB-EC4D185BC566}" type="presOf" srcId="{A7A372C3-74FE-4B44-96A7-3794DC8BE6AD}" destId="{CBFC41B1-1FDA-4B14-9E86-29D454CDE24B}" srcOrd="0" destOrd="0" presId="urn:microsoft.com/office/officeart/2005/8/layout/hList1"/>
    <dgm:cxn modelId="{1D7ACB73-7CBD-4838-94B9-92820F22D8E9}" srcId="{A7A372C3-74FE-4B44-96A7-3794DC8BE6AD}" destId="{19FD290E-EA91-4BEB-B706-43308919C865}" srcOrd="0" destOrd="0" parTransId="{21094CAF-2B54-4694-B032-830024DD6CC5}" sibTransId="{D9FFCBF2-6AE1-4873-BD62-65D18B7ACE78}"/>
    <dgm:cxn modelId="{37B4027A-E162-4B95-93BB-9665E349AD33}" type="presOf" srcId="{172DC176-2AAB-4B3E-AB6A-EDBA7D96A6E7}" destId="{CE8448E2-29E4-44FB-8E44-D09F2A8FAE2C}" srcOrd="0" destOrd="2" presId="urn:microsoft.com/office/officeart/2005/8/layout/hList1"/>
    <dgm:cxn modelId="{CFC3BF7E-3B8A-4BA3-AD89-1083ADD17290}" srcId="{50BF3F4A-A352-425E-95DE-2CE81F3E5A76}" destId="{543C210F-1E08-4BFA-929B-087C8E9CCAB6}" srcOrd="0" destOrd="0" parTransId="{75507412-8F17-4089-A5E4-FB6BB9712682}" sibTransId="{0BC356EF-01BC-4136-9207-B42C435FF9E1}"/>
    <dgm:cxn modelId="{F8975482-0325-4F49-9013-925034A4639B}" type="presOf" srcId="{822ED7D2-12A5-4629-AA44-345966F5023C}" destId="{9715F057-AC6D-4F6F-BB81-96B9BCD0AC09}" srcOrd="0" destOrd="1" presId="urn:microsoft.com/office/officeart/2005/8/layout/hList1"/>
    <dgm:cxn modelId="{4901D994-8760-47DA-A5CA-112F7B615806}" srcId="{1C5E2ADD-5AE0-46AE-91A8-DED1913CF0D3}" destId="{F8B17B5A-4FC9-41B9-88FF-B915B88E0775}" srcOrd="0" destOrd="0" parTransId="{63149B55-E5CF-456C-A194-0D29C039EA38}" sibTransId="{A1218F07-5449-4528-9916-0040BAA4EA67}"/>
    <dgm:cxn modelId="{0CA5AEA5-9EDA-4CFF-A83E-98D52E04F1B0}" srcId="{ED3F9504-49C0-4E2A-A238-06D557BF1DB8}" destId="{9C4C1C92-7C13-43DF-A48A-A42484C6DB09}" srcOrd="0" destOrd="0" parTransId="{FA86C2A8-BE71-4B04-BA4A-EFB330A8F2D3}" sibTransId="{1674CB35-1D53-4A5B-B7EE-E876603CFB57}"/>
    <dgm:cxn modelId="{6975ABB4-1EA7-4B5A-835E-4ABE71751962}" type="presOf" srcId="{3202C793-7330-4027-BE9D-ABB19C2AEA0D}" destId="{036FB100-A9A0-4F9E-B352-3CA60A863839}" srcOrd="0" destOrd="0" presId="urn:microsoft.com/office/officeart/2005/8/layout/hList1"/>
    <dgm:cxn modelId="{49A153C1-F08B-4524-B872-4048EECD320E}" srcId="{50BF3F4A-A352-425E-95DE-2CE81F3E5A76}" destId="{D8626B8A-72F2-4205-97BF-0D59FCCE25E4}" srcOrd="2" destOrd="0" parTransId="{5BC5B5E6-0B60-437A-9FD9-9FD03789192B}" sibTransId="{443C0097-6528-4AD1-911A-A49210697266}"/>
    <dgm:cxn modelId="{DE2E14CD-52D5-407F-9F21-79FF94053A91}" srcId="{3202C793-7330-4027-BE9D-ABB19C2AEA0D}" destId="{A7A372C3-74FE-4B44-96A7-3794DC8BE6AD}" srcOrd="2" destOrd="0" parTransId="{F21CAB4E-D550-4CE4-A81B-A610F1B8D337}" sibTransId="{2F33FF5F-455C-47AD-8E6C-AD114ADE7827}"/>
    <dgm:cxn modelId="{B0DFA3CD-957A-4E48-849D-E345D5B4144D}" srcId="{1C5E2ADD-5AE0-46AE-91A8-DED1913CF0D3}" destId="{DCFB8852-C633-4EF5-8E96-AF29A836C494}" srcOrd="2" destOrd="0" parTransId="{B25912F6-13C2-4787-91F9-2CFD6B010614}" sibTransId="{6A61EC09-7BCF-4928-99B5-F2F14898811D}"/>
    <dgm:cxn modelId="{26C7CEDD-F005-4F28-B301-81243EC97E38}" srcId="{50BF3F4A-A352-425E-95DE-2CE81F3E5A76}" destId="{C53481DC-B7FD-4DE8-8066-6B3295AF5EC3}" srcOrd="1" destOrd="0" parTransId="{165BFDBC-8B25-466D-B28F-4476134FB880}" sibTransId="{8A9F0ECD-C6A7-4A12-B855-96554E59D3F2}"/>
    <dgm:cxn modelId="{7755D0EF-37D1-4F7E-870C-E04A4211C9A0}" type="presOf" srcId="{19FD290E-EA91-4BEB-B706-43308919C865}" destId="{7BEBAB21-DEAF-41A6-A712-53926FFD2238}" srcOrd="0" destOrd="0" presId="urn:microsoft.com/office/officeart/2005/8/layout/hList1"/>
    <dgm:cxn modelId="{B34924F3-FEA8-4A70-8D81-779031AAC64A}" type="presOf" srcId="{9C4C1C92-7C13-43DF-A48A-A42484C6DB09}" destId="{CE8448E2-29E4-44FB-8E44-D09F2A8FAE2C}" srcOrd="0" destOrd="0" presId="urn:microsoft.com/office/officeart/2005/8/layout/hList1"/>
    <dgm:cxn modelId="{2EEADAFB-052D-4EC6-BFE4-BC89A10CED5C}" srcId="{ED3F9504-49C0-4E2A-A238-06D557BF1DB8}" destId="{172DC176-2AAB-4B3E-AB6A-EDBA7D96A6E7}" srcOrd="2" destOrd="0" parTransId="{ECC05976-B794-45C0-8945-91E20451A818}" sibTransId="{7190CB1B-69BA-4839-B10C-48E7A0D24855}"/>
    <dgm:cxn modelId="{BDB22AFF-5524-49FC-B926-A87B76C34AF4}" srcId="{3202C793-7330-4027-BE9D-ABB19C2AEA0D}" destId="{1C5E2ADD-5AE0-46AE-91A8-DED1913CF0D3}" srcOrd="3" destOrd="0" parTransId="{B57F5F67-E7BF-4FF1-A199-325BE626C477}" sibTransId="{332B45CB-F319-409E-B30C-297B9C4E90F8}"/>
    <dgm:cxn modelId="{314F0F6E-7F57-4A14-8316-21F8413D09D4}" type="presParOf" srcId="{036FB100-A9A0-4F9E-B352-3CA60A863839}" destId="{EE8EDF22-464E-48EB-AD83-F38F69176178}" srcOrd="0" destOrd="0" presId="urn:microsoft.com/office/officeart/2005/8/layout/hList1"/>
    <dgm:cxn modelId="{E7D3A0E0-79DC-42E3-A7A2-54E2AE7FC052}" type="presParOf" srcId="{EE8EDF22-464E-48EB-AD83-F38F69176178}" destId="{06CFE5D9-3392-4C21-9465-1D051408578E}" srcOrd="0" destOrd="0" presId="urn:microsoft.com/office/officeart/2005/8/layout/hList1"/>
    <dgm:cxn modelId="{2E83C613-4BE9-4E73-98A0-9D14DC4977AB}" type="presParOf" srcId="{EE8EDF22-464E-48EB-AD83-F38F69176178}" destId="{CE8448E2-29E4-44FB-8E44-D09F2A8FAE2C}" srcOrd="1" destOrd="0" presId="urn:microsoft.com/office/officeart/2005/8/layout/hList1"/>
    <dgm:cxn modelId="{A93FB84E-4D15-4161-961C-211C6F5F90A5}" type="presParOf" srcId="{036FB100-A9A0-4F9E-B352-3CA60A863839}" destId="{3390DA2A-FA36-42DC-BF44-ACF39601BCCA}" srcOrd="1" destOrd="0" presId="urn:microsoft.com/office/officeart/2005/8/layout/hList1"/>
    <dgm:cxn modelId="{2B0A6FDB-553C-44E7-95E9-631511A16FC5}" type="presParOf" srcId="{036FB100-A9A0-4F9E-B352-3CA60A863839}" destId="{E3B0BD6D-B544-467B-BF2C-22EC440C16C5}" srcOrd="2" destOrd="0" presId="urn:microsoft.com/office/officeart/2005/8/layout/hList1"/>
    <dgm:cxn modelId="{D69B59DF-8F77-4E6B-8985-102B55660623}" type="presParOf" srcId="{E3B0BD6D-B544-467B-BF2C-22EC440C16C5}" destId="{F40FBFDC-384B-4F62-B8AC-F00268F46B7D}" srcOrd="0" destOrd="0" presId="urn:microsoft.com/office/officeart/2005/8/layout/hList1"/>
    <dgm:cxn modelId="{1BC802B3-75A7-4268-A25A-C187F822FC10}" type="presParOf" srcId="{E3B0BD6D-B544-467B-BF2C-22EC440C16C5}" destId="{410F4488-FCD4-499D-A39E-6A214B487E7B}" srcOrd="1" destOrd="0" presId="urn:microsoft.com/office/officeart/2005/8/layout/hList1"/>
    <dgm:cxn modelId="{3A82FBBF-52C4-4959-8733-10B5E76AF8C7}" type="presParOf" srcId="{036FB100-A9A0-4F9E-B352-3CA60A863839}" destId="{A474A6D2-CE4E-4777-B54E-32E46F88A9BD}" srcOrd="3" destOrd="0" presId="urn:microsoft.com/office/officeart/2005/8/layout/hList1"/>
    <dgm:cxn modelId="{842495C8-ED6A-4256-893D-867EFA87571D}" type="presParOf" srcId="{036FB100-A9A0-4F9E-B352-3CA60A863839}" destId="{79901BDC-7793-41B9-B1DD-3033A3EB0959}" srcOrd="4" destOrd="0" presId="urn:microsoft.com/office/officeart/2005/8/layout/hList1"/>
    <dgm:cxn modelId="{FF69434D-128D-4F50-AB57-38ECD687C659}" type="presParOf" srcId="{79901BDC-7793-41B9-B1DD-3033A3EB0959}" destId="{CBFC41B1-1FDA-4B14-9E86-29D454CDE24B}" srcOrd="0" destOrd="0" presId="urn:microsoft.com/office/officeart/2005/8/layout/hList1"/>
    <dgm:cxn modelId="{87BDD462-F150-4FB4-85E8-A39064F2D8D0}" type="presParOf" srcId="{79901BDC-7793-41B9-B1DD-3033A3EB0959}" destId="{7BEBAB21-DEAF-41A6-A712-53926FFD2238}" srcOrd="1" destOrd="0" presId="urn:microsoft.com/office/officeart/2005/8/layout/hList1"/>
    <dgm:cxn modelId="{8A8B5985-DE05-4C61-820B-103526717658}" type="presParOf" srcId="{036FB100-A9A0-4F9E-B352-3CA60A863839}" destId="{F31D87F0-9B73-4F23-9C10-355178729AAD}" srcOrd="5" destOrd="0" presId="urn:microsoft.com/office/officeart/2005/8/layout/hList1"/>
    <dgm:cxn modelId="{223A3FD4-F859-4E6C-B189-0125C92EEA0D}" type="presParOf" srcId="{036FB100-A9A0-4F9E-B352-3CA60A863839}" destId="{A1ABC592-34EA-45EF-9C70-45F7049FD9F4}" srcOrd="6" destOrd="0" presId="urn:microsoft.com/office/officeart/2005/8/layout/hList1"/>
    <dgm:cxn modelId="{A238E985-0B2D-4793-9D4F-E6884375AD1A}" type="presParOf" srcId="{A1ABC592-34EA-45EF-9C70-45F7049FD9F4}" destId="{FAAE16A9-900B-456E-9779-6804F5172117}" srcOrd="0" destOrd="0" presId="urn:microsoft.com/office/officeart/2005/8/layout/hList1"/>
    <dgm:cxn modelId="{B082046E-DD2C-4C2B-A51E-F4793CD3595C}" type="presParOf" srcId="{A1ABC592-34EA-45EF-9C70-45F7049FD9F4}" destId="{9715F057-AC6D-4F6F-BB81-96B9BCD0AC09}"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759649-69E4-4100-81F7-1C7E70937683}" type="doc">
      <dgm:prSet loTypeId="urn:microsoft.com/office/officeart/2005/8/layout/hList2" loCatId="list" qsTypeId="urn:microsoft.com/office/officeart/2005/8/quickstyle/3d1" qsCatId="3D" csTypeId="urn:microsoft.com/office/officeart/2005/8/colors/accent4_5" csCatId="accent4" phldr="1"/>
      <dgm:spPr/>
      <dgm:t>
        <a:bodyPr/>
        <a:lstStyle/>
        <a:p>
          <a:endParaRPr lang="en-US"/>
        </a:p>
      </dgm:t>
    </dgm:pt>
    <dgm:pt modelId="{9BE12020-5DA0-4B3C-9312-538FBF09BDE6}">
      <dgm:prSet custT="1"/>
      <dgm:spPr/>
      <dgm:t>
        <a:bodyPr/>
        <a:lstStyle/>
        <a:p>
          <a:r>
            <a:rPr lang="en-US" sz="1600" dirty="0">
              <a:latin typeface="Avenir Next LT Pro" panose="020B0504020202020204" pitchFamily="34" charset="0"/>
            </a:rPr>
            <a:t>Maps</a:t>
          </a:r>
          <a:endParaRPr lang="en-US" sz="500" dirty="0">
            <a:latin typeface="Avenir Next LT Pro" panose="020B0504020202020204" pitchFamily="34" charset="0"/>
          </a:endParaRPr>
        </a:p>
      </dgm:t>
    </dgm:pt>
    <dgm:pt modelId="{4319F52A-DE6B-4B2C-AE22-5ED57AFCD7FC}" type="parTrans" cxnId="{7B6BEA71-A83F-41E9-9ED0-9C07B9C4C157}">
      <dgm:prSet/>
      <dgm:spPr/>
      <dgm:t>
        <a:bodyPr/>
        <a:lstStyle/>
        <a:p>
          <a:endParaRPr lang="en-US"/>
        </a:p>
      </dgm:t>
    </dgm:pt>
    <dgm:pt modelId="{160BD8F7-2309-4A87-A5EA-0C8C41E9FAF5}" type="sibTrans" cxnId="{7B6BEA71-A83F-41E9-9ED0-9C07B9C4C157}">
      <dgm:prSet/>
      <dgm:spPr/>
      <dgm:t>
        <a:bodyPr/>
        <a:lstStyle/>
        <a:p>
          <a:endParaRPr lang="en-US"/>
        </a:p>
      </dgm:t>
    </dgm:pt>
    <dgm:pt modelId="{726481CE-1881-462E-969C-6BE1C7933E7B}">
      <dgm:prSet custT="1"/>
      <dgm:spPr/>
      <dgm:t>
        <a:bodyPr/>
        <a:lstStyle/>
        <a:p>
          <a:r>
            <a:rPr lang="en-US" sz="1400" dirty="0">
              <a:latin typeface="Avenir Next LT Pro" panose="020B0504020202020204" pitchFamily="34" charset="0"/>
            </a:rPr>
            <a:t>Helpful Information</a:t>
          </a:r>
        </a:p>
      </dgm:t>
    </dgm:pt>
    <dgm:pt modelId="{F8BE58E9-7C89-40B2-B939-56A8D9E093ED}" type="parTrans" cxnId="{67709D28-9E48-44D4-80EF-27642357C2D9}">
      <dgm:prSet/>
      <dgm:spPr/>
      <dgm:t>
        <a:bodyPr/>
        <a:lstStyle/>
        <a:p>
          <a:endParaRPr lang="en-US"/>
        </a:p>
      </dgm:t>
    </dgm:pt>
    <dgm:pt modelId="{1AA35A6B-F69A-498B-8CE1-E011B4771132}" type="sibTrans" cxnId="{67709D28-9E48-44D4-80EF-27642357C2D9}">
      <dgm:prSet/>
      <dgm:spPr/>
      <dgm:t>
        <a:bodyPr/>
        <a:lstStyle/>
        <a:p>
          <a:endParaRPr lang="en-US"/>
        </a:p>
      </dgm:t>
    </dgm:pt>
    <dgm:pt modelId="{EC209A5F-3F9F-4FC9-B1AB-4AFE8574C95A}">
      <dgm:prSet/>
      <dgm:spPr/>
      <dgm:t>
        <a:bodyPr/>
        <a:lstStyle/>
        <a:p>
          <a:pPr algn="r"/>
          <a:r>
            <a:rPr lang="en-US" dirty="0">
              <a:latin typeface="Avenir Next LT Pro" panose="020B0504020202020204" pitchFamily="34" charset="0"/>
            </a:rPr>
            <a:t>Development &amp; Zoning Regulations</a:t>
          </a:r>
        </a:p>
      </dgm:t>
    </dgm:pt>
    <dgm:pt modelId="{36EC0905-E345-4EA2-A81C-6CDB0840DF05}" type="parTrans" cxnId="{EC0F0C24-DC31-4ECB-9803-E9640A86D4A1}">
      <dgm:prSet/>
      <dgm:spPr/>
      <dgm:t>
        <a:bodyPr/>
        <a:lstStyle/>
        <a:p>
          <a:endParaRPr lang="en-US"/>
        </a:p>
      </dgm:t>
    </dgm:pt>
    <dgm:pt modelId="{51D5DF98-52D2-4E9D-AE91-B543DD0574BD}" type="sibTrans" cxnId="{EC0F0C24-DC31-4ECB-9803-E9640A86D4A1}">
      <dgm:prSet/>
      <dgm:spPr/>
      <dgm:t>
        <a:bodyPr/>
        <a:lstStyle/>
        <a:p>
          <a:endParaRPr lang="en-US"/>
        </a:p>
      </dgm:t>
    </dgm:pt>
    <dgm:pt modelId="{ED79B94A-55E2-4B68-B91C-2DEE7E34B350}">
      <dgm:prSet custT="1"/>
      <dgm:spPr/>
      <dgm:t>
        <a:bodyPr/>
        <a:lstStyle/>
        <a:p>
          <a:r>
            <a:rPr lang="en-US" sz="1600" dirty="0">
              <a:latin typeface="Avenir Next LT Pro" panose="020B0504020202020204" pitchFamily="34" charset="0"/>
            </a:rPr>
            <a:t>Redevelopment Plans</a:t>
          </a:r>
        </a:p>
      </dgm:t>
    </dgm:pt>
    <dgm:pt modelId="{A8F43EEA-0209-4FDD-9D01-59473A64F82E}" type="parTrans" cxnId="{BD461339-10DE-4C7A-B42D-FE81637890CE}">
      <dgm:prSet/>
      <dgm:spPr/>
      <dgm:t>
        <a:bodyPr/>
        <a:lstStyle/>
        <a:p>
          <a:endParaRPr lang="en-US"/>
        </a:p>
      </dgm:t>
    </dgm:pt>
    <dgm:pt modelId="{44500271-C758-4BD4-885C-5914E0F3BE53}" type="sibTrans" cxnId="{BD461339-10DE-4C7A-B42D-FE81637890CE}">
      <dgm:prSet/>
      <dgm:spPr/>
      <dgm:t>
        <a:bodyPr/>
        <a:lstStyle/>
        <a:p>
          <a:endParaRPr lang="en-US"/>
        </a:p>
      </dgm:t>
    </dgm:pt>
    <dgm:pt modelId="{64B259D7-E277-4523-885C-9F7EC66CD19D}">
      <dgm:prSet/>
      <dgm:spPr/>
      <dgm:t>
        <a:bodyPr/>
        <a:lstStyle/>
        <a:p>
          <a:r>
            <a:rPr lang="en-US" dirty="0">
              <a:latin typeface="Avenir Next LT Pro" panose="020B0504020202020204" pitchFamily="34" charset="0"/>
            </a:rPr>
            <a:t>Boundaries</a:t>
          </a:r>
        </a:p>
      </dgm:t>
    </dgm:pt>
    <dgm:pt modelId="{F9E9723C-9A7F-4927-94F9-4F0BCFB48255}" type="parTrans" cxnId="{C182E620-37E7-4019-AC7C-AAE40E7F9503}">
      <dgm:prSet/>
      <dgm:spPr/>
      <dgm:t>
        <a:bodyPr/>
        <a:lstStyle/>
        <a:p>
          <a:endParaRPr lang="en-US"/>
        </a:p>
      </dgm:t>
    </dgm:pt>
    <dgm:pt modelId="{BEECB731-E47D-452D-A5B9-EA59A51A840A}" type="sibTrans" cxnId="{C182E620-37E7-4019-AC7C-AAE40E7F9503}">
      <dgm:prSet/>
      <dgm:spPr/>
      <dgm:t>
        <a:bodyPr/>
        <a:lstStyle/>
        <a:p>
          <a:endParaRPr lang="en-US"/>
        </a:p>
      </dgm:t>
    </dgm:pt>
    <dgm:pt modelId="{4B4C0A8C-FFFC-44A8-83DC-0047F73168A0}">
      <dgm:prSet/>
      <dgm:spPr/>
      <dgm:t>
        <a:bodyPr/>
        <a:lstStyle/>
        <a:p>
          <a:r>
            <a:rPr lang="en-US" dirty="0">
              <a:latin typeface="Avenir Next LT Pro" panose="020B0504020202020204" pitchFamily="34" charset="0"/>
            </a:rPr>
            <a:t>Zoning Map</a:t>
          </a:r>
        </a:p>
      </dgm:t>
    </dgm:pt>
    <dgm:pt modelId="{115DD5F5-7F1B-4DC5-B896-E38215172184}" type="parTrans" cxnId="{FEB38896-EA27-46EC-ABAC-C87B1910DB62}">
      <dgm:prSet/>
      <dgm:spPr/>
      <dgm:t>
        <a:bodyPr/>
        <a:lstStyle/>
        <a:p>
          <a:endParaRPr lang="en-US"/>
        </a:p>
      </dgm:t>
    </dgm:pt>
    <dgm:pt modelId="{3BEC591E-2864-44EE-8090-8D3F22D0C428}" type="sibTrans" cxnId="{FEB38896-EA27-46EC-ABAC-C87B1910DB62}">
      <dgm:prSet/>
      <dgm:spPr/>
      <dgm:t>
        <a:bodyPr/>
        <a:lstStyle/>
        <a:p>
          <a:endParaRPr lang="en-US"/>
        </a:p>
      </dgm:t>
    </dgm:pt>
    <dgm:pt modelId="{06CCAB81-5018-4BCB-B964-99BDCED10EFA}">
      <dgm:prSet/>
      <dgm:spPr/>
      <dgm:t>
        <a:bodyPr/>
        <a:lstStyle/>
        <a:p>
          <a:r>
            <a:rPr lang="en-US" dirty="0">
              <a:latin typeface="Avenir Next LT Pro" panose="020B0504020202020204" pitchFamily="34" charset="0"/>
            </a:rPr>
            <a:t>Land Use Map</a:t>
          </a:r>
        </a:p>
      </dgm:t>
    </dgm:pt>
    <dgm:pt modelId="{015CB41A-33D4-4BB9-8CCF-C0248FA8E05A}" type="parTrans" cxnId="{18EA751F-F788-42E8-A0DC-AB150C05B255}">
      <dgm:prSet/>
      <dgm:spPr/>
      <dgm:t>
        <a:bodyPr/>
        <a:lstStyle/>
        <a:p>
          <a:endParaRPr lang="en-US"/>
        </a:p>
      </dgm:t>
    </dgm:pt>
    <dgm:pt modelId="{5703BC85-D3A1-412A-B238-8614080AB20D}" type="sibTrans" cxnId="{18EA751F-F788-42E8-A0DC-AB150C05B255}">
      <dgm:prSet/>
      <dgm:spPr/>
      <dgm:t>
        <a:bodyPr/>
        <a:lstStyle/>
        <a:p>
          <a:endParaRPr lang="en-US"/>
        </a:p>
      </dgm:t>
    </dgm:pt>
    <dgm:pt modelId="{00A74336-3FF7-4654-8A00-81C21866D24F}">
      <dgm:prSet/>
      <dgm:spPr/>
      <dgm:t>
        <a:bodyPr/>
        <a:lstStyle/>
        <a:p>
          <a:r>
            <a:rPr lang="en-US" dirty="0">
              <a:latin typeface="Avenir Next LT Pro" panose="020B0504020202020204" pitchFamily="34" charset="0"/>
            </a:rPr>
            <a:t>Development  Constraints</a:t>
          </a:r>
        </a:p>
      </dgm:t>
    </dgm:pt>
    <dgm:pt modelId="{B7F36456-703F-4163-BEB9-5119493B015F}" type="parTrans" cxnId="{FC36EAC4-A601-4D40-8197-415C23ECD29F}">
      <dgm:prSet/>
      <dgm:spPr/>
      <dgm:t>
        <a:bodyPr/>
        <a:lstStyle/>
        <a:p>
          <a:endParaRPr lang="en-US"/>
        </a:p>
      </dgm:t>
    </dgm:pt>
    <dgm:pt modelId="{DCBE5904-7CE1-4EFF-811C-EF8AD38E9239}" type="sibTrans" cxnId="{FC36EAC4-A601-4D40-8197-415C23ECD29F}">
      <dgm:prSet/>
      <dgm:spPr/>
      <dgm:t>
        <a:bodyPr/>
        <a:lstStyle/>
        <a:p>
          <a:endParaRPr lang="en-US"/>
        </a:p>
      </dgm:t>
    </dgm:pt>
    <dgm:pt modelId="{49C9D307-B447-4CA5-A26E-2475475C4434}">
      <dgm:prSet/>
      <dgm:spPr/>
      <dgm:t>
        <a:bodyPr/>
        <a:lstStyle/>
        <a:p>
          <a:r>
            <a:rPr lang="en-US" dirty="0">
              <a:latin typeface="Avenir Next LT Pro" panose="020B0504020202020204" pitchFamily="34" charset="0"/>
            </a:rPr>
            <a:t>Preserved Lands</a:t>
          </a:r>
        </a:p>
      </dgm:t>
    </dgm:pt>
    <dgm:pt modelId="{3C7009D4-ECB6-46AD-B03F-672076D930A6}" type="parTrans" cxnId="{2CF77577-2C28-40AA-B0D7-3312ABD055FB}">
      <dgm:prSet/>
      <dgm:spPr/>
      <dgm:t>
        <a:bodyPr/>
        <a:lstStyle/>
        <a:p>
          <a:endParaRPr lang="en-US"/>
        </a:p>
      </dgm:t>
    </dgm:pt>
    <dgm:pt modelId="{F82E1B88-A121-490E-982B-10C20ACE8110}" type="sibTrans" cxnId="{2CF77577-2C28-40AA-B0D7-3312ABD055FB}">
      <dgm:prSet/>
      <dgm:spPr/>
      <dgm:t>
        <a:bodyPr/>
        <a:lstStyle/>
        <a:p>
          <a:endParaRPr lang="en-US"/>
        </a:p>
      </dgm:t>
    </dgm:pt>
    <dgm:pt modelId="{C56C6925-EAF9-4629-A942-E0947A506BD8}">
      <dgm:prSet/>
      <dgm:spPr/>
      <dgm:t>
        <a:bodyPr/>
        <a:lstStyle/>
        <a:p>
          <a:r>
            <a:rPr lang="en-US" dirty="0">
              <a:latin typeface="Avenir Next LT Pro" panose="020B0504020202020204" pitchFamily="34" charset="0"/>
            </a:rPr>
            <a:t>Roadways</a:t>
          </a:r>
        </a:p>
      </dgm:t>
    </dgm:pt>
    <dgm:pt modelId="{CCA54125-F8B0-43D5-B7D4-0D601373EB96}" type="parTrans" cxnId="{8AD8280B-A41D-44DA-A838-685EB11E5199}">
      <dgm:prSet/>
      <dgm:spPr/>
      <dgm:t>
        <a:bodyPr/>
        <a:lstStyle/>
        <a:p>
          <a:endParaRPr lang="en-US"/>
        </a:p>
      </dgm:t>
    </dgm:pt>
    <dgm:pt modelId="{7513A6F9-7827-4942-9B83-8D024FB92B83}" type="sibTrans" cxnId="{8AD8280B-A41D-44DA-A838-685EB11E5199}">
      <dgm:prSet/>
      <dgm:spPr/>
      <dgm:t>
        <a:bodyPr/>
        <a:lstStyle/>
        <a:p>
          <a:endParaRPr lang="en-US"/>
        </a:p>
      </dgm:t>
    </dgm:pt>
    <dgm:pt modelId="{84AE8833-D207-4E93-A921-6A4B1BDD5271}">
      <dgm:prSet/>
      <dgm:spPr/>
      <dgm:t>
        <a:bodyPr/>
        <a:lstStyle/>
        <a:p>
          <a:r>
            <a:rPr lang="en-US" dirty="0">
              <a:latin typeface="Avenir Next LT Pro" panose="020B0504020202020204" pitchFamily="34" charset="0"/>
            </a:rPr>
            <a:t>Tax Maps</a:t>
          </a:r>
        </a:p>
      </dgm:t>
    </dgm:pt>
    <dgm:pt modelId="{7EDEBA44-C26C-4D58-8D37-1944DC78098A}" type="parTrans" cxnId="{3086DF83-ADF9-4715-A8F6-72B1B2F265AA}">
      <dgm:prSet/>
      <dgm:spPr/>
      <dgm:t>
        <a:bodyPr/>
        <a:lstStyle/>
        <a:p>
          <a:endParaRPr lang="en-US"/>
        </a:p>
      </dgm:t>
    </dgm:pt>
    <dgm:pt modelId="{A3604E36-2AF1-4D0B-A30A-1344C6575AAD}" type="sibTrans" cxnId="{3086DF83-ADF9-4715-A8F6-72B1B2F265AA}">
      <dgm:prSet/>
      <dgm:spPr/>
      <dgm:t>
        <a:bodyPr/>
        <a:lstStyle/>
        <a:p>
          <a:endParaRPr lang="en-US"/>
        </a:p>
      </dgm:t>
    </dgm:pt>
    <dgm:pt modelId="{638EC160-D652-4BC3-8532-D2DAE32549C0}">
      <dgm:prSet/>
      <dgm:spPr/>
      <dgm:t>
        <a:bodyPr/>
        <a:lstStyle/>
        <a:p>
          <a:r>
            <a:rPr lang="en-US" dirty="0">
              <a:latin typeface="Avenir Next LT Pro" panose="020B0504020202020204" pitchFamily="34" charset="0"/>
            </a:rPr>
            <a:t>Recent Aerial Images</a:t>
          </a:r>
        </a:p>
      </dgm:t>
    </dgm:pt>
    <dgm:pt modelId="{2B1CB75B-B59D-43A4-8E05-563C92A828E9}" type="parTrans" cxnId="{A4DFFDDA-6CC8-4EB7-82C1-D6AFE6391B1E}">
      <dgm:prSet/>
      <dgm:spPr/>
      <dgm:t>
        <a:bodyPr/>
        <a:lstStyle/>
        <a:p>
          <a:endParaRPr lang="en-US"/>
        </a:p>
      </dgm:t>
    </dgm:pt>
    <dgm:pt modelId="{F4445580-0F04-4AEF-B9B2-C9A8976AA59B}" type="sibTrans" cxnId="{A4DFFDDA-6CC8-4EB7-82C1-D6AFE6391B1E}">
      <dgm:prSet/>
      <dgm:spPr/>
      <dgm:t>
        <a:bodyPr/>
        <a:lstStyle/>
        <a:p>
          <a:endParaRPr lang="en-US"/>
        </a:p>
      </dgm:t>
    </dgm:pt>
    <dgm:pt modelId="{2104F6BB-3DD6-4A29-A0F7-04A115D2D861}">
      <dgm:prSet/>
      <dgm:spPr/>
      <dgm:t>
        <a:bodyPr/>
        <a:lstStyle/>
        <a:p>
          <a:r>
            <a:rPr lang="en-US" dirty="0">
              <a:latin typeface="Avenir Next LT Pro" panose="020B0504020202020204" pitchFamily="34" charset="0"/>
            </a:rPr>
            <a:t>Utility Locations</a:t>
          </a:r>
        </a:p>
      </dgm:t>
    </dgm:pt>
    <dgm:pt modelId="{BB96635E-5495-47D4-9B49-FACAB273AE32}" type="parTrans" cxnId="{87D5656F-0F92-424D-9B44-B0EAE6DEFA4C}">
      <dgm:prSet/>
      <dgm:spPr/>
      <dgm:t>
        <a:bodyPr/>
        <a:lstStyle/>
        <a:p>
          <a:endParaRPr lang="en-US"/>
        </a:p>
      </dgm:t>
    </dgm:pt>
    <dgm:pt modelId="{C1471398-DF68-4744-AE2D-9A501F85892D}" type="sibTrans" cxnId="{87D5656F-0F92-424D-9B44-B0EAE6DEFA4C}">
      <dgm:prSet/>
      <dgm:spPr/>
      <dgm:t>
        <a:bodyPr/>
        <a:lstStyle/>
        <a:p>
          <a:endParaRPr lang="en-US"/>
        </a:p>
      </dgm:t>
    </dgm:pt>
    <dgm:pt modelId="{717E2F79-F97F-4FF1-8316-7FC4E53BAF29}">
      <dgm:prSet/>
      <dgm:spPr/>
      <dgm:t>
        <a:bodyPr/>
        <a:lstStyle/>
        <a:p>
          <a:pPr algn="l">
            <a:lnSpc>
              <a:spcPct val="100000"/>
            </a:lnSpc>
          </a:pPr>
          <a:r>
            <a:rPr lang="en-US" dirty="0"/>
            <a:t>Zoning Regulations</a:t>
          </a:r>
        </a:p>
      </dgm:t>
    </dgm:pt>
    <dgm:pt modelId="{AB2DCD12-C729-4FE0-838B-B305E0201C8A}" type="parTrans" cxnId="{4B3BBF7A-9884-4A84-B5A4-407F22B842C5}">
      <dgm:prSet/>
      <dgm:spPr/>
      <dgm:t>
        <a:bodyPr/>
        <a:lstStyle/>
        <a:p>
          <a:endParaRPr lang="en-US"/>
        </a:p>
      </dgm:t>
    </dgm:pt>
    <dgm:pt modelId="{95C232AC-6E91-4A81-87F2-0F2C7B8BCBE5}" type="sibTrans" cxnId="{4B3BBF7A-9884-4A84-B5A4-407F22B842C5}">
      <dgm:prSet/>
      <dgm:spPr/>
      <dgm:t>
        <a:bodyPr/>
        <a:lstStyle/>
        <a:p>
          <a:endParaRPr lang="en-US"/>
        </a:p>
      </dgm:t>
    </dgm:pt>
    <dgm:pt modelId="{86B78BBC-5A00-493B-828B-0147D02BEFC6}">
      <dgm:prSet/>
      <dgm:spPr/>
      <dgm:t>
        <a:bodyPr/>
        <a:lstStyle/>
        <a:p>
          <a:pPr algn="l">
            <a:lnSpc>
              <a:spcPct val="100000"/>
            </a:lnSpc>
          </a:pPr>
          <a:r>
            <a:rPr lang="en-US" dirty="0"/>
            <a:t>Subdivision Regulations</a:t>
          </a:r>
        </a:p>
      </dgm:t>
    </dgm:pt>
    <dgm:pt modelId="{F3247EE5-7011-4286-9259-B2FF7B578688}" type="parTrans" cxnId="{82C2003D-28B6-4A2C-AC0D-78C56B725D07}">
      <dgm:prSet/>
      <dgm:spPr/>
      <dgm:t>
        <a:bodyPr/>
        <a:lstStyle/>
        <a:p>
          <a:endParaRPr lang="en-US"/>
        </a:p>
      </dgm:t>
    </dgm:pt>
    <dgm:pt modelId="{A8BC6EE0-BF63-47DD-ADFD-D84E877C2EBC}" type="sibTrans" cxnId="{82C2003D-28B6-4A2C-AC0D-78C56B725D07}">
      <dgm:prSet/>
      <dgm:spPr/>
      <dgm:t>
        <a:bodyPr/>
        <a:lstStyle/>
        <a:p>
          <a:endParaRPr lang="en-US"/>
        </a:p>
      </dgm:t>
    </dgm:pt>
    <dgm:pt modelId="{1B4DC9F6-35D9-4479-9422-57A9EC43FB72}">
      <dgm:prSet/>
      <dgm:spPr/>
      <dgm:t>
        <a:bodyPr/>
        <a:lstStyle/>
        <a:p>
          <a:pPr algn="l">
            <a:lnSpc>
              <a:spcPct val="100000"/>
            </a:lnSpc>
          </a:pPr>
          <a:r>
            <a:rPr lang="en-US" dirty="0"/>
            <a:t>Flag Lot Provisions</a:t>
          </a:r>
        </a:p>
      </dgm:t>
    </dgm:pt>
    <dgm:pt modelId="{C9A1A669-85C5-4F36-A236-A50F0FB738B9}" type="parTrans" cxnId="{DE11591F-E69F-45C6-A632-E7DBED02AA80}">
      <dgm:prSet/>
      <dgm:spPr/>
      <dgm:t>
        <a:bodyPr/>
        <a:lstStyle/>
        <a:p>
          <a:endParaRPr lang="en-US"/>
        </a:p>
      </dgm:t>
    </dgm:pt>
    <dgm:pt modelId="{64492129-133C-4ADE-ADB8-F4696917A037}" type="sibTrans" cxnId="{DE11591F-E69F-45C6-A632-E7DBED02AA80}">
      <dgm:prSet/>
      <dgm:spPr/>
      <dgm:t>
        <a:bodyPr/>
        <a:lstStyle/>
        <a:p>
          <a:endParaRPr lang="en-US"/>
        </a:p>
      </dgm:t>
    </dgm:pt>
    <dgm:pt modelId="{E2203FAE-F3DF-491D-BF03-D6AF5C58426F}">
      <dgm:prSet/>
      <dgm:spPr/>
      <dgm:t>
        <a:bodyPr/>
        <a:lstStyle/>
        <a:p>
          <a:r>
            <a:rPr lang="en-US" dirty="0">
              <a:latin typeface="Avenir Next LT Pro" panose="020B0504020202020204" pitchFamily="34" charset="0"/>
            </a:rPr>
            <a:t>Recent Subdivisions</a:t>
          </a:r>
        </a:p>
      </dgm:t>
    </dgm:pt>
    <dgm:pt modelId="{65426A0E-7790-4B17-B7A7-33F29AB9B965}" type="parTrans" cxnId="{98AF0D01-4643-44AF-B6CD-9F126AEFCB99}">
      <dgm:prSet/>
      <dgm:spPr/>
      <dgm:t>
        <a:bodyPr/>
        <a:lstStyle/>
        <a:p>
          <a:endParaRPr lang="en-US"/>
        </a:p>
      </dgm:t>
    </dgm:pt>
    <dgm:pt modelId="{F34B5CE4-E342-4440-A009-04307F273E68}" type="sibTrans" cxnId="{98AF0D01-4643-44AF-B6CD-9F126AEFCB99}">
      <dgm:prSet/>
      <dgm:spPr/>
      <dgm:t>
        <a:bodyPr/>
        <a:lstStyle/>
        <a:p>
          <a:endParaRPr lang="en-US"/>
        </a:p>
      </dgm:t>
    </dgm:pt>
    <dgm:pt modelId="{5CCC5A1E-2B6B-43B3-8B83-673ECC3E2327}">
      <dgm:prSet/>
      <dgm:spPr/>
      <dgm:t>
        <a:bodyPr/>
        <a:lstStyle/>
        <a:p>
          <a:r>
            <a:rPr lang="en-US" dirty="0">
              <a:latin typeface="Avenir Next LT Pro" panose="020B0504020202020204" pitchFamily="34" charset="0"/>
            </a:rPr>
            <a:t>Recent Building Permits</a:t>
          </a:r>
        </a:p>
      </dgm:t>
    </dgm:pt>
    <dgm:pt modelId="{C935A06A-41AC-4038-9E09-0A3BBF8B263A}" type="parTrans" cxnId="{60B3E548-E10F-4B3F-BA6F-9CFCB03AD1BF}">
      <dgm:prSet/>
      <dgm:spPr/>
      <dgm:t>
        <a:bodyPr/>
        <a:lstStyle/>
        <a:p>
          <a:endParaRPr lang="en-US"/>
        </a:p>
      </dgm:t>
    </dgm:pt>
    <dgm:pt modelId="{8B6212BC-BAE0-46F7-AA80-18EFAC0668CB}" type="sibTrans" cxnId="{60B3E548-E10F-4B3F-BA6F-9CFCB03AD1BF}">
      <dgm:prSet/>
      <dgm:spPr/>
      <dgm:t>
        <a:bodyPr/>
        <a:lstStyle/>
        <a:p>
          <a:endParaRPr lang="en-US"/>
        </a:p>
      </dgm:t>
    </dgm:pt>
    <dgm:pt modelId="{5A6DA609-5AD3-40BB-89B3-BBAB0C42F668}">
      <dgm:prSet/>
      <dgm:spPr/>
      <dgm:t>
        <a:bodyPr/>
        <a:lstStyle/>
        <a:p>
          <a:r>
            <a:rPr lang="en-US" dirty="0"/>
            <a:t>Redevelopment Plans – not fully built out or where not completed.</a:t>
          </a:r>
        </a:p>
      </dgm:t>
    </dgm:pt>
    <dgm:pt modelId="{2E28486A-ADBD-4128-BDF7-62BF29023951}" type="parTrans" cxnId="{E8316A08-9BAF-4F92-B195-09D35F3ADC42}">
      <dgm:prSet/>
      <dgm:spPr/>
      <dgm:t>
        <a:bodyPr/>
        <a:lstStyle/>
        <a:p>
          <a:endParaRPr lang="en-US"/>
        </a:p>
      </dgm:t>
    </dgm:pt>
    <dgm:pt modelId="{2085276C-88FA-4FE2-9ABF-519D8720380F}" type="sibTrans" cxnId="{E8316A08-9BAF-4F92-B195-09D35F3ADC42}">
      <dgm:prSet/>
      <dgm:spPr/>
      <dgm:t>
        <a:bodyPr/>
        <a:lstStyle/>
        <a:p>
          <a:endParaRPr lang="en-US"/>
        </a:p>
      </dgm:t>
    </dgm:pt>
    <dgm:pt modelId="{7CCCD4E8-A13C-424C-B09D-52D692823C2E}">
      <dgm:prSet/>
      <dgm:spPr/>
      <dgm:t>
        <a:bodyPr/>
        <a:lstStyle/>
        <a:p>
          <a:r>
            <a:rPr lang="en-US" dirty="0">
              <a:latin typeface="Avenir Next LT Pro" panose="020B0504020202020204" pitchFamily="34" charset="0"/>
            </a:rPr>
            <a:t>Tax Records</a:t>
          </a:r>
        </a:p>
      </dgm:t>
    </dgm:pt>
    <dgm:pt modelId="{FEE9828B-A6D3-45A7-B367-ED72FF0D6187}" type="parTrans" cxnId="{06D5338B-0383-4FD9-B5ED-D4823C692A81}">
      <dgm:prSet/>
      <dgm:spPr/>
      <dgm:t>
        <a:bodyPr/>
        <a:lstStyle/>
        <a:p>
          <a:endParaRPr lang="en-US"/>
        </a:p>
      </dgm:t>
    </dgm:pt>
    <dgm:pt modelId="{69BBF95B-D460-41BC-9952-7174852A730D}" type="sibTrans" cxnId="{06D5338B-0383-4FD9-B5ED-D4823C692A81}">
      <dgm:prSet/>
      <dgm:spPr/>
      <dgm:t>
        <a:bodyPr/>
        <a:lstStyle/>
        <a:p>
          <a:endParaRPr lang="en-US"/>
        </a:p>
      </dgm:t>
    </dgm:pt>
    <dgm:pt modelId="{6EC180D2-0909-49F8-85BF-44C1AD239ACD}" type="pres">
      <dgm:prSet presAssocID="{73759649-69E4-4100-81F7-1C7E70937683}" presName="linearFlow" presStyleCnt="0">
        <dgm:presLayoutVars>
          <dgm:dir/>
          <dgm:animLvl val="lvl"/>
          <dgm:resizeHandles/>
        </dgm:presLayoutVars>
      </dgm:prSet>
      <dgm:spPr/>
    </dgm:pt>
    <dgm:pt modelId="{7EEA6291-1DE0-4718-B081-9E49FF3059FC}" type="pres">
      <dgm:prSet presAssocID="{9BE12020-5DA0-4B3C-9312-538FBF09BDE6}" presName="compositeNode" presStyleCnt="0">
        <dgm:presLayoutVars>
          <dgm:bulletEnabled val="1"/>
        </dgm:presLayoutVars>
      </dgm:prSet>
      <dgm:spPr/>
    </dgm:pt>
    <dgm:pt modelId="{20C7C0F4-24F1-4CA8-A550-8E28B3DA17E2}" type="pres">
      <dgm:prSet presAssocID="{9BE12020-5DA0-4B3C-9312-538FBF09BDE6}" presName="image" presStyleLbl="fgImgPlace1" presStyleIdx="0" presStyleCnt="4" custLinFactNeighborX="-6297" custLinFactNeighborY="-134"/>
      <dgm:spPr>
        <a:solidFill>
          <a:schemeClr val="bg1">
            <a:lumMod val="85000"/>
          </a:schemeClr>
        </a:solidFill>
      </dgm:spPr>
      <dgm:extLst>
        <a:ext uri="{E40237B7-FDA0-4F09-8148-C483321AD2D9}">
          <dgm14:cNvPr xmlns:dgm14="http://schemas.microsoft.com/office/drawing/2010/diagram" id="0" name="" descr="Topography Map with solid fill"/>
        </a:ext>
      </dgm:extLst>
    </dgm:pt>
    <dgm:pt modelId="{194C320B-1C35-4892-BD3D-3F88AFAC7E4A}" type="pres">
      <dgm:prSet presAssocID="{9BE12020-5DA0-4B3C-9312-538FBF09BDE6}" presName="childNode" presStyleLbl="node1" presStyleIdx="0" presStyleCnt="4">
        <dgm:presLayoutVars>
          <dgm:bulletEnabled val="1"/>
        </dgm:presLayoutVars>
      </dgm:prSet>
      <dgm:spPr/>
    </dgm:pt>
    <dgm:pt modelId="{CE9779F5-CD15-4CC2-8F58-203C201F74F0}" type="pres">
      <dgm:prSet presAssocID="{9BE12020-5DA0-4B3C-9312-538FBF09BDE6}" presName="parentNode" presStyleLbl="revTx" presStyleIdx="0" presStyleCnt="4">
        <dgm:presLayoutVars>
          <dgm:chMax val="0"/>
          <dgm:bulletEnabled val="1"/>
        </dgm:presLayoutVars>
      </dgm:prSet>
      <dgm:spPr/>
    </dgm:pt>
    <dgm:pt modelId="{39A51C01-732F-49E9-B2DE-45DF45CC2F6E}" type="pres">
      <dgm:prSet presAssocID="{160BD8F7-2309-4A87-A5EA-0C8C41E9FAF5}" presName="sibTrans" presStyleCnt="0"/>
      <dgm:spPr/>
    </dgm:pt>
    <dgm:pt modelId="{0343CB66-1A3E-4EFF-8FE9-5131E153DEDC}" type="pres">
      <dgm:prSet presAssocID="{726481CE-1881-462E-969C-6BE1C7933E7B}" presName="compositeNode" presStyleCnt="0">
        <dgm:presLayoutVars>
          <dgm:bulletEnabled val="1"/>
        </dgm:presLayoutVars>
      </dgm:prSet>
      <dgm:spPr/>
    </dgm:pt>
    <dgm:pt modelId="{4A7675EE-8CAE-4799-94F2-FF918F814003}" type="pres">
      <dgm:prSet presAssocID="{726481CE-1881-462E-969C-6BE1C7933E7B}" presName="image" presStyleLbl="fgImgPlace1" presStyleIdx="1" presStyleCnt="4"/>
      <dgm:spPr>
        <a:solidFill>
          <a:schemeClr val="bg1">
            <a:lumMod val="75000"/>
          </a:schemeClr>
        </a:solidFill>
      </dgm:spPr>
    </dgm:pt>
    <dgm:pt modelId="{55253A0A-5379-4079-A688-491B40B7EB6F}" type="pres">
      <dgm:prSet presAssocID="{726481CE-1881-462E-969C-6BE1C7933E7B}" presName="childNode" presStyleLbl="node1" presStyleIdx="1" presStyleCnt="4">
        <dgm:presLayoutVars>
          <dgm:bulletEnabled val="1"/>
        </dgm:presLayoutVars>
      </dgm:prSet>
      <dgm:spPr/>
    </dgm:pt>
    <dgm:pt modelId="{B645B9D2-F7A7-4D3F-AF2E-92176FEAA137}" type="pres">
      <dgm:prSet presAssocID="{726481CE-1881-462E-969C-6BE1C7933E7B}" presName="parentNode" presStyleLbl="revTx" presStyleIdx="1" presStyleCnt="4" custLinFactNeighborX="4567" custLinFactNeighborY="1586">
        <dgm:presLayoutVars>
          <dgm:chMax val="0"/>
          <dgm:bulletEnabled val="1"/>
        </dgm:presLayoutVars>
      </dgm:prSet>
      <dgm:spPr/>
    </dgm:pt>
    <dgm:pt modelId="{2E1015FB-2AD1-4515-952C-876B4431B5DC}" type="pres">
      <dgm:prSet presAssocID="{1AA35A6B-F69A-498B-8CE1-E011B4771132}" presName="sibTrans" presStyleCnt="0"/>
      <dgm:spPr/>
    </dgm:pt>
    <dgm:pt modelId="{1B1DE248-C901-4297-992A-CBED78D48ECE}" type="pres">
      <dgm:prSet presAssocID="{EC209A5F-3F9F-4FC9-B1AB-4AFE8574C95A}" presName="compositeNode" presStyleCnt="0">
        <dgm:presLayoutVars>
          <dgm:bulletEnabled val="1"/>
        </dgm:presLayoutVars>
      </dgm:prSet>
      <dgm:spPr/>
    </dgm:pt>
    <dgm:pt modelId="{08209694-D60D-4908-BD3D-FFE7A469D404}" type="pres">
      <dgm:prSet presAssocID="{EC209A5F-3F9F-4FC9-B1AB-4AFE8574C95A}" presName="image" presStyleLbl="fgImgPlace1" presStyleIdx="2" presStyleCnt="4"/>
      <dgm:spPr>
        <a:solidFill>
          <a:schemeClr val="bg1">
            <a:lumMod val="75000"/>
          </a:schemeClr>
        </a:solidFill>
      </dgm:spPr>
    </dgm:pt>
    <dgm:pt modelId="{5CEE900B-0EE8-4784-8B5A-39BCB91710A1}" type="pres">
      <dgm:prSet presAssocID="{EC209A5F-3F9F-4FC9-B1AB-4AFE8574C95A}" presName="childNode" presStyleLbl="node1" presStyleIdx="2" presStyleCnt="4" custLinFactNeighborX="2505" custLinFactNeighborY="-1076">
        <dgm:presLayoutVars>
          <dgm:bulletEnabled val="1"/>
        </dgm:presLayoutVars>
      </dgm:prSet>
      <dgm:spPr/>
    </dgm:pt>
    <dgm:pt modelId="{E751FC46-E0E0-409B-81E9-EF1A3163E3E9}" type="pres">
      <dgm:prSet presAssocID="{EC209A5F-3F9F-4FC9-B1AB-4AFE8574C95A}" presName="parentNode" presStyleLbl="revTx" presStyleIdx="2" presStyleCnt="4" custScaleX="144168">
        <dgm:presLayoutVars>
          <dgm:chMax val="0"/>
          <dgm:bulletEnabled val="1"/>
        </dgm:presLayoutVars>
      </dgm:prSet>
      <dgm:spPr/>
    </dgm:pt>
    <dgm:pt modelId="{D8557B67-4924-4DF9-B538-C270E38404F2}" type="pres">
      <dgm:prSet presAssocID="{51D5DF98-52D2-4E9D-AE91-B543DD0574BD}" presName="sibTrans" presStyleCnt="0"/>
      <dgm:spPr/>
    </dgm:pt>
    <dgm:pt modelId="{62BA318D-53BB-4D62-8735-34191CF4B85A}" type="pres">
      <dgm:prSet presAssocID="{ED79B94A-55E2-4B68-B91C-2DEE7E34B350}" presName="compositeNode" presStyleCnt="0">
        <dgm:presLayoutVars>
          <dgm:bulletEnabled val="1"/>
        </dgm:presLayoutVars>
      </dgm:prSet>
      <dgm:spPr/>
    </dgm:pt>
    <dgm:pt modelId="{6B1B9707-B899-42EF-9770-A9701657F9CD}" type="pres">
      <dgm:prSet presAssocID="{ED79B94A-55E2-4B68-B91C-2DEE7E34B350}" presName="image" presStyleLbl="fgImgPlace1" presStyleIdx="3" presStyleCnt="4"/>
      <dgm:spPr>
        <a:solidFill>
          <a:schemeClr val="bg1">
            <a:lumMod val="75000"/>
          </a:schemeClr>
        </a:solidFill>
      </dgm:spPr>
    </dgm:pt>
    <dgm:pt modelId="{86530F5F-DA19-4A71-8832-1E6E12A39A3D}" type="pres">
      <dgm:prSet presAssocID="{ED79B94A-55E2-4B68-B91C-2DEE7E34B350}" presName="childNode" presStyleLbl="node1" presStyleIdx="3" presStyleCnt="4">
        <dgm:presLayoutVars>
          <dgm:bulletEnabled val="1"/>
        </dgm:presLayoutVars>
      </dgm:prSet>
      <dgm:spPr/>
    </dgm:pt>
    <dgm:pt modelId="{CC896B28-D8AF-4097-A331-BA86D4379773}" type="pres">
      <dgm:prSet presAssocID="{ED79B94A-55E2-4B68-B91C-2DEE7E34B350}" presName="parentNode" presStyleLbl="revTx" presStyleIdx="3" presStyleCnt="4">
        <dgm:presLayoutVars>
          <dgm:chMax val="0"/>
          <dgm:bulletEnabled val="1"/>
        </dgm:presLayoutVars>
      </dgm:prSet>
      <dgm:spPr/>
    </dgm:pt>
  </dgm:ptLst>
  <dgm:cxnLst>
    <dgm:cxn modelId="{98AF0D01-4643-44AF-B6CD-9F126AEFCB99}" srcId="{9BE12020-5DA0-4B3C-9312-538FBF09BDE6}" destId="{E2203FAE-F3DF-491D-BF03-D6AF5C58426F}" srcOrd="7" destOrd="0" parTransId="{65426A0E-7790-4B17-B7A7-33F29AB9B965}" sibTransId="{F34B5CE4-E342-4440-A009-04307F273E68}"/>
    <dgm:cxn modelId="{D83F5707-484F-4E01-8DA0-1BC96C40AA45}" type="presOf" srcId="{717E2F79-F97F-4FF1-8316-7FC4E53BAF29}" destId="{5CEE900B-0EE8-4784-8B5A-39BCB91710A1}" srcOrd="0" destOrd="0" presId="urn:microsoft.com/office/officeart/2005/8/layout/hList2"/>
    <dgm:cxn modelId="{E8316A08-9BAF-4F92-B195-09D35F3ADC42}" srcId="{ED79B94A-55E2-4B68-B91C-2DEE7E34B350}" destId="{5A6DA609-5AD3-40BB-89B3-BBAB0C42F668}" srcOrd="0" destOrd="0" parTransId="{2E28486A-ADBD-4128-BDF7-62BF29023951}" sibTransId="{2085276C-88FA-4FE2-9ABF-519D8720380F}"/>
    <dgm:cxn modelId="{8AD8280B-A41D-44DA-A838-685EB11E5199}" srcId="{9BE12020-5DA0-4B3C-9312-538FBF09BDE6}" destId="{C56C6925-EAF9-4629-A942-E0947A506BD8}" srcOrd="3" destOrd="0" parTransId="{CCA54125-F8B0-43D5-B7D4-0D601373EB96}" sibTransId="{7513A6F9-7827-4942-9B83-8D024FB92B83}"/>
    <dgm:cxn modelId="{8C2F350B-4711-4CAC-9A33-000B7B16D06B}" type="presOf" srcId="{E2203FAE-F3DF-491D-BF03-D6AF5C58426F}" destId="{194C320B-1C35-4892-BD3D-3F88AFAC7E4A}" srcOrd="0" destOrd="7" presId="urn:microsoft.com/office/officeart/2005/8/layout/hList2"/>
    <dgm:cxn modelId="{18EA751F-F788-42E8-A0DC-AB150C05B255}" srcId="{9BE12020-5DA0-4B3C-9312-538FBF09BDE6}" destId="{06CCAB81-5018-4BCB-B964-99BDCED10EFA}" srcOrd="2" destOrd="0" parTransId="{015CB41A-33D4-4BB9-8CCF-C0248FA8E05A}" sibTransId="{5703BC85-D3A1-412A-B238-8614080AB20D}"/>
    <dgm:cxn modelId="{DE11591F-E69F-45C6-A632-E7DBED02AA80}" srcId="{EC209A5F-3F9F-4FC9-B1AB-4AFE8574C95A}" destId="{1B4DC9F6-35D9-4479-9422-57A9EC43FB72}" srcOrd="2" destOrd="0" parTransId="{C9A1A669-85C5-4F36-A236-A50F0FB738B9}" sibTransId="{64492129-133C-4ADE-ADB8-F4696917A037}"/>
    <dgm:cxn modelId="{8957FA1F-73B0-43D2-ABE8-164592CEA606}" type="presOf" srcId="{638EC160-D652-4BC3-8532-D2DAE32549C0}" destId="{55253A0A-5379-4079-A688-491B40B7EB6F}" srcOrd="0" destOrd="0" presId="urn:microsoft.com/office/officeart/2005/8/layout/hList2"/>
    <dgm:cxn modelId="{C182E620-37E7-4019-AC7C-AAE40E7F9503}" srcId="{9BE12020-5DA0-4B3C-9312-538FBF09BDE6}" destId="{64B259D7-E277-4523-885C-9F7EC66CD19D}" srcOrd="0" destOrd="0" parTransId="{F9E9723C-9A7F-4927-94F9-4F0BCFB48255}" sibTransId="{BEECB731-E47D-452D-A5B9-EA59A51A840A}"/>
    <dgm:cxn modelId="{EC0F0C24-DC31-4ECB-9803-E9640A86D4A1}" srcId="{73759649-69E4-4100-81F7-1C7E70937683}" destId="{EC209A5F-3F9F-4FC9-B1AB-4AFE8574C95A}" srcOrd="2" destOrd="0" parTransId="{36EC0905-E345-4EA2-A81C-6CDB0840DF05}" sibTransId="{51D5DF98-52D2-4E9D-AE91-B543DD0574BD}"/>
    <dgm:cxn modelId="{67709D28-9E48-44D4-80EF-27642357C2D9}" srcId="{73759649-69E4-4100-81F7-1C7E70937683}" destId="{726481CE-1881-462E-969C-6BE1C7933E7B}" srcOrd="1" destOrd="0" parTransId="{F8BE58E9-7C89-40B2-B939-56A8D9E093ED}" sibTransId="{1AA35A6B-F69A-498B-8CE1-E011B4771132}"/>
    <dgm:cxn modelId="{5EA54634-5F44-4063-A4F9-654F40D2CAB7}" type="presOf" srcId="{73759649-69E4-4100-81F7-1C7E70937683}" destId="{6EC180D2-0909-49F8-85BF-44C1AD239ACD}" srcOrd="0" destOrd="0" presId="urn:microsoft.com/office/officeart/2005/8/layout/hList2"/>
    <dgm:cxn modelId="{17401836-4651-46E9-AE4C-A9C140A340A3}" type="presOf" srcId="{C56C6925-EAF9-4629-A942-E0947A506BD8}" destId="{194C320B-1C35-4892-BD3D-3F88AFAC7E4A}" srcOrd="0" destOrd="3" presId="urn:microsoft.com/office/officeart/2005/8/layout/hList2"/>
    <dgm:cxn modelId="{BD461339-10DE-4C7A-B42D-FE81637890CE}" srcId="{73759649-69E4-4100-81F7-1C7E70937683}" destId="{ED79B94A-55E2-4B68-B91C-2DEE7E34B350}" srcOrd="3" destOrd="0" parTransId="{A8F43EEA-0209-4FDD-9D01-59473A64F82E}" sibTransId="{44500271-C758-4BD4-885C-5914E0F3BE53}"/>
    <dgm:cxn modelId="{82C2003D-28B6-4A2C-AC0D-78C56B725D07}" srcId="{EC209A5F-3F9F-4FC9-B1AB-4AFE8574C95A}" destId="{86B78BBC-5A00-493B-828B-0147D02BEFC6}" srcOrd="1" destOrd="0" parTransId="{F3247EE5-7011-4286-9259-B2FF7B578688}" sibTransId="{A8BC6EE0-BF63-47DD-ADFD-D84E877C2EBC}"/>
    <dgm:cxn modelId="{93CB7B60-137E-4565-9EA8-84561E9D8F60}" type="presOf" srcId="{49C9D307-B447-4CA5-A26E-2475475C4434}" destId="{194C320B-1C35-4892-BD3D-3F88AFAC7E4A}" srcOrd="0" destOrd="6" presId="urn:microsoft.com/office/officeart/2005/8/layout/hList2"/>
    <dgm:cxn modelId="{45D3A260-6458-430B-8173-44C8B1FA7D51}" type="presOf" srcId="{4B4C0A8C-FFFC-44A8-83DC-0047F73168A0}" destId="{194C320B-1C35-4892-BD3D-3F88AFAC7E4A}" srcOrd="0" destOrd="1" presId="urn:microsoft.com/office/officeart/2005/8/layout/hList2"/>
    <dgm:cxn modelId="{DE80B141-8541-41F4-8ED6-D83EBF7E025B}" type="presOf" srcId="{2104F6BB-3DD6-4A29-A0F7-04A115D2D861}" destId="{55253A0A-5379-4079-A688-491B40B7EB6F}" srcOrd="0" destOrd="1" presId="urn:microsoft.com/office/officeart/2005/8/layout/hList2"/>
    <dgm:cxn modelId="{60B3E548-E10F-4B3F-BA6F-9CFCB03AD1BF}" srcId="{726481CE-1881-462E-969C-6BE1C7933E7B}" destId="{5CCC5A1E-2B6B-43B3-8B83-673ECC3E2327}" srcOrd="2" destOrd="0" parTransId="{C935A06A-41AC-4038-9E09-0A3BBF8B263A}" sibTransId="{8B6212BC-BAE0-46F7-AA80-18EFAC0668CB}"/>
    <dgm:cxn modelId="{6FC0E76C-FCF6-4C4E-9C5D-DBBDDAF14925}" type="presOf" srcId="{84AE8833-D207-4E93-A921-6A4B1BDD5271}" destId="{194C320B-1C35-4892-BD3D-3F88AFAC7E4A}" srcOrd="0" destOrd="4" presId="urn:microsoft.com/office/officeart/2005/8/layout/hList2"/>
    <dgm:cxn modelId="{4AE8FF4D-4D5B-44FA-BCA7-127DE7520E1E}" type="presOf" srcId="{5A6DA609-5AD3-40BB-89B3-BBAB0C42F668}" destId="{86530F5F-DA19-4A71-8832-1E6E12A39A3D}" srcOrd="0" destOrd="0" presId="urn:microsoft.com/office/officeart/2005/8/layout/hList2"/>
    <dgm:cxn modelId="{87D5656F-0F92-424D-9B44-B0EAE6DEFA4C}" srcId="{726481CE-1881-462E-969C-6BE1C7933E7B}" destId="{2104F6BB-3DD6-4A29-A0F7-04A115D2D861}" srcOrd="1" destOrd="0" parTransId="{BB96635E-5495-47D4-9B49-FACAB273AE32}" sibTransId="{C1471398-DF68-4744-AE2D-9A501F85892D}"/>
    <dgm:cxn modelId="{7B6BEA71-A83F-41E9-9ED0-9C07B9C4C157}" srcId="{73759649-69E4-4100-81F7-1C7E70937683}" destId="{9BE12020-5DA0-4B3C-9312-538FBF09BDE6}" srcOrd="0" destOrd="0" parTransId="{4319F52A-DE6B-4B2C-AE22-5ED57AFCD7FC}" sibTransId="{160BD8F7-2309-4A87-A5EA-0C8C41E9FAF5}"/>
    <dgm:cxn modelId="{2CF77577-2C28-40AA-B0D7-3312ABD055FB}" srcId="{9BE12020-5DA0-4B3C-9312-538FBF09BDE6}" destId="{49C9D307-B447-4CA5-A26E-2475475C4434}" srcOrd="6" destOrd="0" parTransId="{3C7009D4-ECB6-46AD-B03F-672076D930A6}" sibTransId="{F82E1B88-A121-490E-982B-10C20ACE8110}"/>
    <dgm:cxn modelId="{4B3BBF7A-9884-4A84-B5A4-407F22B842C5}" srcId="{EC209A5F-3F9F-4FC9-B1AB-4AFE8574C95A}" destId="{717E2F79-F97F-4FF1-8316-7FC4E53BAF29}" srcOrd="0" destOrd="0" parTransId="{AB2DCD12-C729-4FE0-838B-B305E0201C8A}" sibTransId="{95C232AC-6E91-4A81-87F2-0F2C7B8BCBE5}"/>
    <dgm:cxn modelId="{3086DF83-ADF9-4715-A8F6-72B1B2F265AA}" srcId="{9BE12020-5DA0-4B3C-9312-538FBF09BDE6}" destId="{84AE8833-D207-4E93-A921-6A4B1BDD5271}" srcOrd="4" destOrd="0" parTransId="{7EDEBA44-C26C-4D58-8D37-1944DC78098A}" sibTransId="{A3604E36-2AF1-4D0B-A30A-1344C6575AAD}"/>
    <dgm:cxn modelId="{656F9D88-A42D-465B-9E5E-5CBA155C758A}" type="presOf" srcId="{726481CE-1881-462E-969C-6BE1C7933E7B}" destId="{B645B9D2-F7A7-4D3F-AF2E-92176FEAA137}" srcOrd="0" destOrd="0" presId="urn:microsoft.com/office/officeart/2005/8/layout/hList2"/>
    <dgm:cxn modelId="{06D5338B-0383-4FD9-B5ED-D4823C692A81}" srcId="{726481CE-1881-462E-969C-6BE1C7933E7B}" destId="{7CCCD4E8-A13C-424C-B09D-52D692823C2E}" srcOrd="3" destOrd="0" parTransId="{FEE9828B-A6D3-45A7-B367-ED72FF0D6187}" sibTransId="{69BBF95B-D460-41BC-9952-7174852A730D}"/>
    <dgm:cxn modelId="{FEB38896-EA27-46EC-ABAC-C87B1910DB62}" srcId="{9BE12020-5DA0-4B3C-9312-538FBF09BDE6}" destId="{4B4C0A8C-FFFC-44A8-83DC-0047F73168A0}" srcOrd="1" destOrd="0" parTransId="{115DD5F5-7F1B-4DC5-B896-E38215172184}" sibTransId="{3BEC591E-2864-44EE-8090-8D3F22D0C428}"/>
    <dgm:cxn modelId="{9A238E99-6681-42DB-92D2-6FAB36169F17}" type="presOf" srcId="{1B4DC9F6-35D9-4479-9422-57A9EC43FB72}" destId="{5CEE900B-0EE8-4784-8B5A-39BCB91710A1}" srcOrd="0" destOrd="2" presId="urn:microsoft.com/office/officeart/2005/8/layout/hList2"/>
    <dgm:cxn modelId="{99067EA2-7664-4E86-A0AB-03DDDAB4639B}" type="presOf" srcId="{06CCAB81-5018-4BCB-B964-99BDCED10EFA}" destId="{194C320B-1C35-4892-BD3D-3F88AFAC7E4A}" srcOrd="0" destOrd="2" presId="urn:microsoft.com/office/officeart/2005/8/layout/hList2"/>
    <dgm:cxn modelId="{14AA19A4-2881-49C1-8A56-13E159B825C1}" type="presOf" srcId="{86B78BBC-5A00-493B-828B-0147D02BEFC6}" destId="{5CEE900B-0EE8-4784-8B5A-39BCB91710A1}" srcOrd="0" destOrd="1" presId="urn:microsoft.com/office/officeart/2005/8/layout/hList2"/>
    <dgm:cxn modelId="{7E076CA8-9352-40EE-BAAC-647D0B024630}" type="presOf" srcId="{5CCC5A1E-2B6B-43B3-8B83-673ECC3E2327}" destId="{55253A0A-5379-4079-A688-491B40B7EB6F}" srcOrd="0" destOrd="2" presId="urn:microsoft.com/office/officeart/2005/8/layout/hList2"/>
    <dgm:cxn modelId="{FC36EAC4-A601-4D40-8197-415C23ECD29F}" srcId="{9BE12020-5DA0-4B3C-9312-538FBF09BDE6}" destId="{00A74336-3FF7-4654-8A00-81C21866D24F}" srcOrd="5" destOrd="0" parTransId="{B7F36456-703F-4163-BEB9-5119493B015F}" sibTransId="{DCBE5904-7CE1-4EFF-811C-EF8AD38E9239}"/>
    <dgm:cxn modelId="{847907C7-CED3-4726-8B0B-51A01DBAB92A}" type="presOf" srcId="{64B259D7-E277-4523-885C-9F7EC66CD19D}" destId="{194C320B-1C35-4892-BD3D-3F88AFAC7E4A}" srcOrd="0" destOrd="0" presId="urn:microsoft.com/office/officeart/2005/8/layout/hList2"/>
    <dgm:cxn modelId="{766796D1-7C16-426D-B855-6483250B6458}" type="presOf" srcId="{EC209A5F-3F9F-4FC9-B1AB-4AFE8574C95A}" destId="{E751FC46-E0E0-409B-81E9-EF1A3163E3E9}" srcOrd="0" destOrd="0" presId="urn:microsoft.com/office/officeart/2005/8/layout/hList2"/>
    <dgm:cxn modelId="{A4DFFDDA-6CC8-4EB7-82C1-D6AFE6391B1E}" srcId="{726481CE-1881-462E-969C-6BE1C7933E7B}" destId="{638EC160-D652-4BC3-8532-D2DAE32549C0}" srcOrd="0" destOrd="0" parTransId="{2B1CB75B-B59D-43A4-8E05-563C92A828E9}" sibTransId="{F4445580-0F04-4AEF-B9B2-C9A8976AA59B}"/>
    <dgm:cxn modelId="{B7F445DF-A676-4342-A400-A29C679BE8A3}" type="presOf" srcId="{00A74336-3FF7-4654-8A00-81C21866D24F}" destId="{194C320B-1C35-4892-BD3D-3F88AFAC7E4A}" srcOrd="0" destOrd="5" presId="urn:microsoft.com/office/officeart/2005/8/layout/hList2"/>
    <dgm:cxn modelId="{E81624E9-5F22-4F33-9CF6-CA9B0BB3D420}" type="presOf" srcId="{7CCCD4E8-A13C-424C-B09D-52D692823C2E}" destId="{55253A0A-5379-4079-A688-491B40B7EB6F}" srcOrd="0" destOrd="3" presId="urn:microsoft.com/office/officeart/2005/8/layout/hList2"/>
    <dgm:cxn modelId="{9E6392EE-13FC-44FC-9D81-86B2E766359E}" type="presOf" srcId="{ED79B94A-55E2-4B68-B91C-2DEE7E34B350}" destId="{CC896B28-D8AF-4097-A331-BA86D4379773}" srcOrd="0" destOrd="0" presId="urn:microsoft.com/office/officeart/2005/8/layout/hList2"/>
    <dgm:cxn modelId="{B29018FA-D32C-4516-86E1-B701FE36D918}" type="presOf" srcId="{9BE12020-5DA0-4B3C-9312-538FBF09BDE6}" destId="{CE9779F5-CD15-4CC2-8F58-203C201F74F0}" srcOrd="0" destOrd="0" presId="urn:microsoft.com/office/officeart/2005/8/layout/hList2"/>
    <dgm:cxn modelId="{79CD8144-18D9-49FC-93BF-0A2694EE02D4}" type="presParOf" srcId="{6EC180D2-0909-49F8-85BF-44C1AD239ACD}" destId="{7EEA6291-1DE0-4718-B081-9E49FF3059FC}" srcOrd="0" destOrd="0" presId="urn:microsoft.com/office/officeart/2005/8/layout/hList2"/>
    <dgm:cxn modelId="{8F2D93AF-5B6B-4FED-B17C-715384617F72}" type="presParOf" srcId="{7EEA6291-1DE0-4718-B081-9E49FF3059FC}" destId="{20C7C0F4-24F1-4CA8-A550-8E28B3DA17E2}" srcOrd="0" destOrd="0" presId="urn:microsoft.com/office/officeart/2005/8/layout/hList2"/>
    <dgm:cxn modelId="{306D431D-D45D-48AF-A4D2-C7518315FB56}" type="presParOf" srcId="{7EEA6291-1DE0-4718-B081-9E49FF3059FC}" destId="{194C320B-1C35-4892-BD3D-3F88AFAC7E4A}" srcOrd="1" destOrd="0" presId="urn:microsoft.com/office/officeart/2005/8/layout/hList2"/>
    <dgm:cxn modelId="{DC8034E1-AECF-468B-B343-4C658E996311}" type="presParOf" srcId="{7EEA6291-1DE0-4718-B081-9E49FF3059FC}" destId="{CE9779F5-CD15-4CC2-8F58-203C201F74F0}" srcOrd="2" destOrd="0" presId="urn:microsoft.com/office/officeart/2005/8/layout/hList2"/>
    <dgm:cxn modelId="{BCF3082F-26B0-484E-9050-4DC998B72F6F}" type="presParOf" srcId="{6EC180D2-0909-49F8-85BF-44C1AD239ACD}" destId="{39A51C01-732F-49E9-B2DE-45DF45CC2F6E}" srcOrd="1" destOrd="0" presId="urn:microsoft.com/office/officeart/2005/8/layout/hList2"/>
    <dgm:cxn modelId="{55C872F6-68B9-45FF-92E4-17EEFE7A6A13}" type="presParOf" srcId="{6EC180D2-0909-49F8-85BF-44C1AD239ACD}" destId="{0343CB66-1A3E-4EFF-8FE9-5131E153DEDC}" srcOrd="2" destOrd="0" presId="urn:microsoft.com/office/officeart/2005/8/layout/hList2"/>
    <dgm:cxn modelId="{8E0F2CA4-3649-4C53-A9FB-76EEDEB81387}" type="presParOf" srcId="{0343CB66-1A3E-4EFF-8FE9-5131E153DEDC}" destId="{4A7675EE-8CAE-4799-94F2-FF918F814003}" srcOrd="0" destOrd="0" presId="urn:microsoft.com/office/officeart/2005/8/layout/hList2"/>
    <dgm:cxn modelId="{AA32EA47-CD0B-4F3E-82F4-6B5B6EF037F8}" type="presParOf" srcId="{0343CB66-1A3E-4EFF-8FE9-5131E153DEDC}" destId="{55253A0A-5379-4079-A688-491B40B7EB6F}" srcOrd="1" destOrd="0" presId="urn:microsoft.com/office/officeart/2005/8/layout/hList2"/>
    <dgm:cxn modelId="{DE0C4E27-A5F2-4A7C-9248-016E7DB9581B}" type="presParOf" srcId="{0343CB66-1A3E-4EFF-8FE9-5131E153DEDC}" destId="{B645B9D2-F7A7-4D3F-AF2E-92176FEAA137}" srcOrd="2" destOrd="0" presId="urn:microsoft.com/office/officeart/2005/8/layout/hList2"/>
    <dgm:cxn modelId="{0C18E63D-2A94-4C4E-974F-C3578A1C48C9}" type="presParOf" srcId="{6EC180D2-0909-49F8-85BF-44C1AD239ACD}" destId="{2E1015FB-2AD1-4515-952C-876B4431B5DC}" srcOrd="3" destOrd="0" presId="urn:microsoft.com/office/officeart/2005/8/layout/hList2"/>
    <dgm:cxn modelId="{501C47C2-5F72-4E01-AFCF-8A1E85EE5096}" type="presParOf" srcId="{6EC180D2-0909-49F8-85BF-44C1AD239ACD}" destId="{1B1DE248-C901-4297-992A-CBED78D48ECE}" srcOrd="4" destOrd="0" presId="urn:microsoft.com/office/officeart/2005/8/layout/hList2"/>
    <dgm:cxn modelId="{C3172C9B-892E-4554-80A5-5F84D1F908B5}" type="presParOf" srcId="{1B1DE248-C901-4297-992A-CBED78D48ECE}" destId="{08209694-D60D-4908-BD3D-FFE7A469D404}" srcOrd="0" destOrd="0" presId="urn:microsoft.com/office/officeart/2005/8/layout/hList2"/>
    <dgm:cxn modelId="{F95EF86E-B8E4-4782-864A-0D67EF2CB08B}" type="presParOf" srcId="{1B1DE248-C901-4297-992A-CBED78D48ECE}" destId="{5CEE900B-0EE8-4784-8B5A-39BCB91710A1}" srcOrd="1" destOrd="0" presId="urn:microsoft.com/office/officeart/2005/8/layout/hList2"/>
    <dgm:cxn modelId="{711326D3-D3A3-402F-A874-4984295EFF97}" type="presParOf" srcId="{1B1DE248-C901-4297-992A-CBED78D48ECE}" destId="{E751FC46-E0E0-409B-81E9-EF1A3163E3E9}" srcOrd="2" destOrd="0" presId="urn:microsoft.com/office/officeart/2005/8/layout/hList2"/>
    <dgm:cxn modelId="{A10777C0-8EEF-4B56-934E-969B4F93EB4B}" type="presParOf" srcId="{6EC180D2-0909-49F8-85BF-44C1AD239ACD}" destId="{D8557B67-4924-4DF9-B538-C270E38404F2}" srcOrd="5" destOrd="0" presId="urn:microsoft.com/office/officeart/2005/8/layout/hList2"/>
    <dgm:cxn modelId="{57448402-FDD2-4669-816D-5BFB2F8FBD71}" type="presParOf" srcId="{6EC180D2-0909-49F8-85BF-44C1AD239ACD}" destId="{62BA318D-53BB-4D62-8735-34191CF4B85A}" srcOrd="6" destOrd="0" presId="urn:microsoft.com/office/officeart/2005/8/layout/hList2"/>
    <dgm:cxn modelId="{98C275D3-E35F-4DCF-9BD2-ECBA67F68803}" type="presParOf" srcId="{62BA318D-53BB-4D62-8735-34191CF4B85A}" destId="{6B1B9707-B899-42EF-9770-A9701657F9CD}" srcOrd="0" destOrd="0" presId="urn:microsoft.com/office/officeart/2005/8/layout/hList2"/>
    <dgm:cxn modelId="{D4FC01D1-1CA7-416A-86E7-F39A4F538134}" type="presParOf" srcId="{62BA318D-53BB-4D62-8735-34191CF4B85A}" destId="{86530F5F-DA19-4A71-8832-1E6E12A39A3D}" srcOrd="1" destOrd="0" presId="urn:microsoft.com/office/officeart/2005/8/layout/hList2"/>
    <dgm:cxn modelId="{F1F1DC07-88C3-4028-A010-193E32E0BF06}" type="presParOf" srcId="{62BA318D-53BB-4D62-8735-34191CF4B85A}" destId="{CC896B28-D8AF-4097-A331-BA86D437977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25BA6D4-237C-4BCE-B4C2-3B54A44B3BE4}"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n-US"/>
        </a:p>
      </dgm:t>
    </dgm:pt>
    <dgm:pt modelId="{6A15D2E5-6673-483C-9889-CC8B2DFDD8BC}">
      <dgm:prSet phldrT="[Text]" phldr="0" custT="1"/>
      <dgm:spPr>
        <a:solidFill>
          <a:schemeClr val="accent6">
            <a:lumMod val="60000"/>
            <a:lumOff val="40000"/>
          </a:schemeClr>
        </a:solidFill>
      </dgm:spPr>
      <dgm:t>
        <a:bodyPr/>
        <a:lstStyle/>
        <a:p>
          <a:pPr marL="0" indent="114300"/>
          <a:r>
            <a:rPr lang="en-US" sz="1800" dirty="0">
              <a:latin typeface="Avenir Next LT Pro" panose="020B0504020202020204" pitchFamily="34" charset="0"/>
            </a:rPr>
            <a:t>Developed </a:t>
          </a:r>
        </a:p>
      </dgm:t>
    </dgm:pt>
    <dgm:pt modelId="{49F014D6-EBEF-451B-81CE-892C0F4DE8EF}" type="parTrans" cxnId="{F48251FC-C7A8-4A38-8448-45F7A8B35557}">
      <dgm:prSet/>
      <dgm:spPr/>
      <dgm:t>
        <a:bodyPr/>
        <a:lstStyle/>
        <a:p>
          <a:endParaRPr lang="en-US"/>
        </a:p>
      </dgm:t>
    </dgm:pt>
    <dgm:pt modelId="{F20EC470-0D08-4C80-A0F6-E27A05B5F716}" type="sibTrans" cxnId="{F48251FC-C7A8-4A38-8448-45F7A8B35557}">
      <dgm:prSet/>
      <dgm:spPr/>
      <dgm:t>
        <a:bodyPr/>
        <a:lstStyle/>
        <a:p>
          <a:endParaRPr lang="en-US"/>
        </a:p>
      </dgm:t>
    </dgm:pt>
    <dgm:pt modelId="{232636F7-5E20-4E89-93CD-1269263694DC}">
      <dgm:prSet phldrT="[Text]" phldr="0" custT="1"/>
      <dgm:spPr/>
      <dgm:t>
        <a:bodyPr/>
        <a:lstStyle/>
        <a:p>
          <a:r>
            <a:rPr lang="en-US" sz="1200" dirty="0">
              <a:latin typeface="Avenir Next LT Pro" panose="020B0504020202020204" pitchFamily="34" charset="0"/>
            </a:rPr>
            <a:t>Lots containing developed uses without potential for subdivision</a:t>
          </a:r>
        </a:p>
      </dgm:t>
    </dgm:pt>
    <dgm:pt modelId="{CDD23345-7D8F-40ED-B1A9-B11185CF0C57}" type="parTrans" cxnId="{97E0A115-31D4-4CB9-8EAA-990EEF34887F}">
      <dgm:prSet/>
      <dgm:spPr/>
      <dgm:t>
        <a:bodyPr/>
        <a:lstStyle/>
        <a:p>
          <a:endParaRPr lang="en-US"/>
        </a:p>
      </dgm:t>
    </dgm:pt>
    <dgm:pt modelId="{FA7B501E-0CE1-432E-963C-B6B86ED85572}" type="sibTrans" cxnId="{97E0A115-31D4-4CB9-8EAA-990EEF34887F}">
      <dgm:prSet/>
      <dgm:spPr/>
      <dgm:t>
        <a:bodyPr/>
        <a:lstStyle/>
        <a:p>
          <a:endParaRPr lang="en-US"/>
        </a:p>
      </dgm:t>
    </dgm:pt>
    <dgm:pt modelId="{1C1F38E4-EB39-4A22-BA68-85B15D44F331}">
      <dgm:prSet phldrT="[Text]" phldr="0" custT="1"/>
      <dgm:spPr/>
      <dgm:t>
        <a:bodyPr/>
        <a:lstStyle/>
        <a:p>
          <a:pPr marL="0" indent="114300"/>
          <a:r>
            <a:rPr lang="en-US" sz="1800" dirty="0">
              <a:latin typeface="Avenir Next LT Pro" panose="020B0504020202020204" pitchFamily="34" charset="0"/>
            </a:rPr>
            <a:t>Preserved</a:t>
          </a:r>
        </a:p>
      </dgm:t>
    </dgm:pt>
    <dgm:pt modelId="{4D7CA4FB-18E5-44D0-B2BA-8BBD9FADAB5A}" type="parTrans" cxnId="{FE04F8B8-67B3-4C73-ABCF-39AE589BEA76}">
      <dgm:prSet/>
      <dgm:spPr/>
      <dgm:t>
        <a:bodyPr/>
        <a:lstStyle/>
        <a:p>
          <a:endParaRPr lang="en-US"/>
        </a:p>
      </dgm:t>
    </dgm:pt>
    <dgm:pt modelId="{72298A77-E0D7-45CD-9AA9-1E0F1A167EF8}" type="sibTrans" cxnId="{FE04F8B8-67B3-4C73-ABCF-39AE589BEA76}">
      <dgm:prSet/>
      <dgm:spPr/>
      <dgm:t>
        <a:bodyPr/>
        <a:lstStyle/>
        <a:p>
          <a:endParaRPr lang="en-US"/>
        </a:p>
      </dgm:t>
    </dgm:pt>
    <dgm:pt modelId="{7A1461CD-1691-4422-BEFE-86AEBE3D09F0}">
      <dgm:prSet phldrT="[Text]" phldr="0" custT="1"/>
      <dgm:spPr/>
      <dgm:t>
        <a:bodyPr/>
        <a:lstStyle/>
        <a:p>
          <a:r>
            <a:rPr lang="en-US" sz="1200" dirty="0">
              <a:latin typeface="Avenir Next LT Pro" panose="020B0504020202020204" pitchFamily="34" charset="0"/>
            </a:rPr>
            <a:t>Public or private recreation</a:t>
          </a:r>
        </a:p>
      </dgm:t>
    </dgm:pt>
    <dgm:pt modelId="{08550B8B-F67B-4820-9F32-EEA3F5F38F9C}" type="parTrans" cxnId="{0062707F-A7E2-4313-9A41-0B4E1BE65E2F}">
      <dgm:prSet/>
      <dgm:spPr/>
      <dgm:t>
        <a:bodyPr/>
        <a:lstStyle/>
        <a:p>
          <a:endParaRPr lang="en-US"/>
        </a:p>
      </dgm:t>
    </dgm:pt>
    <dgm:pt modelId="{C1BF9EBB-42AF-4DC1-BF51-493A15ED0FDF}" type="sibTrans" cxnId="{0062707F-A7E2-4313-9A41-0B4E1BE65E2F}">
      <dgm:prSet/>
      <dgm:spPr/>
      <dgm:t>
        <a:bodyPr/>
        <a:lstStyle/>
        <a:p>
          <a:endParaRPr lang="en-US"/>
        </a:p>
      </dgm:t>
    </dgm:pt>
    <dgm:pt modelId="{A9326714-7EBF-47E5-ADF9-976172933EF8}">
      <dgm:prSet phldrT="[Text]" phldr="0" custT="1"/>
      <dgm:spPr/>
      <dgm:t>
        <a:bodyPr/>
        <a:lstStyle/>
        <a:p>
          <a:r>
            <a:rPr lang="en-US" sz="1200" dirty="0">
              <a:latin typeface="Avenir Next LT Pro" panose="020B0504020202020204" pitchFamily="34" charset="0"/>
            </a:rPr>
            <a:t>Preserved open space</a:t>
          </a:r>
        </a:p>
      </dgm:t>
    </dgm:pt>
    <dgm:pt modelId="{4E4E328B-8530-4D97-BD45-3393A417F636}" type="parTrans" cxnId="{0DFB96CD-157C-4EED-BAE0-88B1CC63146A}">
      <dgm:prSet/>
      <dgm:spPr/>
      <dgm:t>
        <a:bodyPr/>
        <a:lstStyle/>
        <a:p>
          <a:endParaRPr lang="en-US"/>
        </a:p>
      </dgm:t>
    </dgm:pt>
    <dgm:pt modelId="{6271CA15-2160-4D34-856A-0821A11AE510}" type="sibTrans" cxnId="{0DFB96CD-157C-4EED-BAE0-88B1CC63146A}">
      <dgm:prSet/>
      <dgm:spPr/>
      <dgm:t>
        <a:bodyPr/>
        <a:lstStyle/>
        <a:p>
          <a:endParaRPr lang="en-US"/>
        </a:p>
      </dgm:t>
    </dgm:pt>
    <dgm:pt modelId="{8A3F9339-69F8-4A93-AEB4-3814507E1645}">
      <dgm:prSet phldrT="[Text]" phldr="0" custT="1"/>
      <dgm:spPr>
        <a:solidFill>
          <a:schemeClr val="accent6">
            <a:lumMod val="50000"/>
          </a:schemeClr>
        </a:solidFill>
      </dgm:spPr>
      <dgm:t>
        <a:bodyPr/>
        <a:lstStyle/>
        <a:p>
          <a:pPr marL="0" indent="114300"/>
          <a:r>
            <a:rPr lang="en-US" sz="1800" dirty="0">
              <a:latin typeface="Avenir Next LT Pro" panose="020B0504020202020204" pitchFamily="34" charset="0"/>
            </a:rPr>
            <a:t>Constrained</a:t>
          </a:r>
        </a:p>
      </dgm:t>
    </dgm:pt>
    <dgm:pt modelId="{8DC76777-2C9D-453C-A03B-E33E511C35C2}" type="parTrans" cxnId="{BE92BCE0-D506-4967-A695-BD48445DA307}">
      <dgm:prSet/>
      <dgm:spPr/>
      <dgm:t>
        <a:bodyPr/>
        <a:lstStyle/>
        <a:p>
          <a:endParaRPr lang="en-US"/>
        </a:p>
      </dgm:t>
    </dgm:pt>
    <dgm:pt modelId="{CE0D1079-50B5-488D-965D-F2E840B0A96F}" type="sibTrans" cxnId="{BE92BCE0-D506-4967-A695-BD48445DA307}">
      <dgm:prSet/>
      <dgm:spPr/>
      <dgm:t>
        <a:bodyPr/>
        <a:lstStyle/>
        <a:p>
          <a:endParaRPr lang="en-US"/>
        </a:p>
      </dgm:t>
    </dgm:pt>
    <dgm:pt modelId="{E9E058B9-2DFE-4780-A89D-A216887EED61}">
      <dgm:prSet phldrT="[Text]" phldr="0" custT="1"/>
      <dgm:spPr/>
      <dgm:t>
        <a:bodyPr/>
        <a:lstStyle/>
        <a:p>
          <a:r>
            <a:rPr lang="en-US" sz="1200" dirty="0">
              <a:latin typeface="Avenir Next LT Pro" panose="020B0504020202020204" pitchFamily="34" charset="0"/>
            </a:rPr>
            <a:t>Steep slopes</a:t>
          </a:r>
        </a:p>
      </dgm:t>
    </dgm:pt>
    <dgm:pt modelId="{4CC4D57A-7CEA-49AA-A17B-39B9F926AACA}" type="parTrans" cxnId="{8443CB19-09B7-4EFE-B6BA-CEEB9CF6C444}">
      <dgm:prSet/>
      <dgm:spPr/>
      <dgm:t>
        <a:bodyPr/>
        <a:lstStyle/>
        <a:p>
          <a:endParaRPr lang="en-US"/>
        </a:p>
      </dgm:t>
    </dgm:pt>
    <dgm:pt modelId="{4710FB7E-53C3-499A-8FDB-5117733BA591}" type="sibTrans" cxnId="{8443CB19-09B7-4EFE-B6BA-CEEB9CF6C444}">
      <dgm:prSet/>
      <dgm:spPr/>
      <dgm:t>
        <a:bodyPr/>
        <a:lstStyle/>
        <a:p>
          <a:endParaRPr lang="en-US"/>
        </a:p>
      </dgm:t>
    </dgm:pt>
    <dgm:pt modelId="{75CB10F2-3818-4443-9AD7-51B7C4CAC4E4}">
      <dgm:prSet phldrT="[Text]" phldr="0" custT="1"/>
      <dgm:spPr/>
      <dgm:t>
        <a:bodyPr/>
        <a:lstStyle/>
        <a:p>
          <a:r>
            <a:rPr lang="en-US" sz="1200" dirty="0">
              <a:latin typeface="Avenir Next LT Pro" panose="020B0504020202020204" pitchFamily="34" charset="0"/>
            </a:rPr>
            <a:t>Preserved farmland</a:t>
          </a:r>
        </a:p>
      </dgm:t>
    </dgm:pt>
    <dgm:pt modelId="{369EAAC9-A574-445E-B7AC-496812BE6750}" type="parTrans" cxnId="{05FA998D-BA00-4569-8084-FCAA9C8B8963}">
      <dgm:prSet/>
      <dgm:spPr/>
      <dgm:t>
        <a:bodyPr/>
        <a:lstStyle/>
        <a:p>
          <a:endParaRPr lang="en-US"/>
        </a:p>
      </dgm:t>
    </dgm:pt>
    <dgm:pt modelId="{0645B26D-F22A-404C-B94B-0A61E13F014D}" type="sibTrans" cxnId="{05FA998D-BA00-4569-8084-FCAA9C8B8963}">
      <dgm:prSet/>
      <dgm:spPr/>
      <dgm:t>
        <a:bodyPr/>
        <a:lstStyle/>
        <a:p>
          <a:endParaRPr lang="en-US"/>
        </a:p>
      </dgm:t>
    </dgm:pt>
    <dgm:pt modelId="{0FF5AD33-7A53-4369-B571-0B1CC6A39A00}">
      <dgm:prSet phldrT="[Text]" phldr="0"/>
      <dgm:spPr/>
      <dgm:t>
        <a:bodyPr/>
        <a:lstStyle/>
        <a:p>
          <a:endParaRPr lang="en-US" sz="1900" dirty="0"/>
        </a:p>
      </dgm:t>
    </dgm:pt>
    <dgm:pt modelId="{CA326075-24F4-4453-88D9-62E55E6B1210}" type="parTrans" cxnId="{8BE6EFC8-342F-4B5C-A078-91E5AB2036F9}">
      <dgm:prSet/>
      <dgm:spPr/>
      <dgm:t>
        <a:bodyPr/>
        <a:lstStyle/>
        <a:p>
          <a:endParaRPr lang="en-US"/>
        </a:p>
      </dgm:t>
    </dgm:pt>
    <dgm:pt modelId="{4ABE41E7-27BE-4CD5-BA8E-901A0683665E}" type="sibTrans" cxnId="{8BE6EFC8-342F-4B5C-A078-91E5AB2036F9}">
      <dgm:prSet/>
      <dgm:spPr/>
      <dgm:t>
        <a:bodyPr/>
        <a:lstStyle/>
        <a:p>
          <a:endParaRPr lang="en-US"/>
        </a:p>
      </dgm:t>
    </dgm:pt>
    <dgm:pt modelId="{F4997428-E0A4-4C39-A4E1-5089BA4393B5}">
      <dgm:prSet phldrT="[Text]" phldr="0" custT="1"/>
      <dgm:spPr/>
      <dgm:t>
        <a:bodyPr/>
        <a:lstStyle/>
        <a:p>
          <a:r>
            <a:rPr lang="en-US" sz="1200" dirty="0">
              <a:latin typeface="Avenir Next LT Pro" panose="020B0504020202020204" pitchFamily="34" charset="0"/>
            </a:rPr>
            <a:t>Wetlands and stream corridors &amp; buffers</a:t>
          </a:r>
        </a:p>
      </dgm:t>
    </dgm:pt>
    <dgm:pt modelId="{854384BE-2990-41E1-84BD-05B178687B89}" type="parTrans" cxnId="{0604368D-C272-4581-B2D9-088C301462AA}">
      <dgm:prSet/>
      <dgm:spPr/>
      <dgm:t>
        <a:bodyPr/>
        <a:lstStyle/>
        <a:p>
          <a:endParaRPr lang="en-US"/>
        </a:p>
      </dgm:t>
    </dgm:pt>
    <dgm:pt modelId="{BEE88554-B7E0-4EFA-862E-074E4E3F72D6}" type="sibTrans" cxnId="{0604368D-C272-4581-B2D9-088C301462AA}">
      <dgm:prSet/>
      <dgm:spPr/>
      <dgm:t>
        <a:bodyPr/>
        <a:lstStyle/>
        <a:p>
          <a:endParaRPr lang="en-US"/>
        </a:p>
      </dgm:t>
    </dgm:pt>
    <dgm:pt modelId="{E5864ABA-D2A5-4B5E-881D-8D3939B4640D}">
      <dgm:prSet phldrT="[Text]" phldr="0" custT="1"/>
      <dgm:spPr/>
      <dgm:t>
        <a:bodyPr/>
        <a:lstStyle/>
        <a:p>
          <a:r>
            <a:rPr lang="en-US" sz="1200" dirty="0">
              <a:latin typeface="Avenir Next LT Pro" panose="020B0504020202020204" pitchFamily="34" charset="0"/>
            </a:rPr>
            <a:t>State &amp; Federally ranked T &amp; E and vernal pools</a:t>
          </a:r>
        </a:p>
      </dgm:t>
    </dgm:pt>
    <dgm:pt modelId="{A69CB93E-3B23-4E0B-B72D-03860206530F}" type="parTrans" cxnId="{D3CC2AA0-FB68-491D-9FD9-BF2B8907A3DA}">
      <dgm:prSet/>
      <dgm:spPr/>
      <dgm:t>
        <a:bodyPr/>
        <a:lstStyle/>
        <a:p>
          <a:endParaRPr lang="en-US"/>
        </a:p>
      </dgm:t>
    </dgm:pt>
    <dgm:pt modelId="{4159C0E9-513C-4B9F-9EDE-28EDF1C219BB}" type="sibTrans" cxnId="{D3CC2AA0-FB68-491D-9FD9-BF2B8907A3DA}">
      <dgm:prSet/>
      <dgm:spPr/>
      <dgm:t>
        <a:bodyPr/>
        <a:lstStyle/>
        <a:p>
          <a:endParaRPr lang="en-US"/>
        </a:p>
      </dgm:t>
    </dgm:pt>
    <dgm:pt modelId="{AE708A01-D5E3-4F72-B137-CF1EC83AA83B}">
      <dgm:prSet phldrT="[Text]" phldr="0" custT="1"/>
      <dgm:spPr/>
      <dgm:t>
        <a:bodyPr/>
        <a:lstStyle/>
        <a:p>
          <a:r>
            <a:rPr lang="en-US" sz="1200" dirty="0">
              <a:latin typeface="Avenir Next LT Pro" panose="020B0504020202020204" pitchFamily="34" charset="0"/>
            </a:rPr>
            <a:t>Floodplains and limits of REAL/ PACT rules</a:t>
          </a:r>
        </a:p>
      </dgm:t>
    </dgm:pt>
    <dgm:pt modelId="{18610192-71CD-4AC3-9673-C4F16990F57B}" type="parTrans" cxnId="{EC6B4F1D-2C94-4444-BF22-10069549B556}">
      <dgm:prSet/>
      <dgm:spPr/>
      <dgm:t>
        <a:bodyPr/>
        <a:lstStyle/>
        <a:p>
          <a:endParaRPr lang="en-US"/>
        </a:p>
      </dgm:t>
    </dgm:pt>
    <dgm:pt modelId="{9AC393E0-62F4-4817-B8FD-756FA28A4E5E}" type="sibTrans" cxnId="{EC6B4F1D-2C94-4444-BF22-10069549B556}">
      <dgm:prSet/>
      <dgm:spPr/>
      <dgm:t>
        <a:bodyPr/>
        <a:lstStyle/>
        <a:p>
          <a:endParaRPr lang="en-US"/>
        </a:p>
      </dgm:t>
    </dgm:pt>
    <dgm:pt modelId="{0DB1B022-AB9D-4DFC-9799-EDC6FB7EABB6}" type="pres">
      <dgm:prSet presAssocID="{425BA6D4-237C-4BCE-B4C2-3B54A44B3BE4}" presName="linear" presStyleCnt="0">
        <dgm:presLayoutVars>
          <dgm:animLvl val="lvl"/>
          <dgm:resizeHandles val="exact"/>
        </dgm:presLayoutVars>
      </dgm:prSet>
      <dgm:spPr/>
    </dgm:pt>
    <dgm:pt modelId="{A6050CE5-9E88-4B58-9FC6-0F41495A216D}" type="pres">
      <dgm:prSet presAssocID="{6A15D2E5-6673-483C-9889-CC8B2DFDD8BC}" presName="parentText" presStyleLbl="node1" presStyleIdx="0" presStyleCnt="3">
        <dgm:presLayoutVars>
          <dgm:chMax val="0"/>
          <dgm:bulletEnabled val="1"/>
        </dgm:presLayoutVars>
      </dgm:prSet>
      <dgm:spPr/>
    </dgm:pt>
    <dgm:pt modelId="{4995DAD5-ED15-471A-B2DD-61614650CFBE}" type="pres">
      <dgm:prSet presAssocID="{6A15D2E5-6673-483C-9889-CC8B2DFDD8BC}" presName="childText" presStyleLbl="revTx" presStyleIdx="0" presStyleCnt="3">
        <dgm:presLayoutVars>
          <dgm:bulletEnabled val="1"/>
        </dgm:presLayoutVars>
      </dgm:prSet>
      <dgm:spPr/>
    </dgm:pt>
    <dgm:pt modelId="{C0BDD9F1-1E01-4640-AD0F-5FAD070565C6}" type="pres">
      <dgm:prSet presAssocID="{1C1F38E4-EB39-4A22-BA68-85B15D44F331}" presName="parentText" presStyleLbl="node1" presStyleIdx="1" presStyleCnt="3">
        <dgm:presLayoutVars>
          <dgm:chMax val="0"/>
          <dgm:bulletEnabled val="1"/>
        </dgm:presLayoutVars>
      </dgm:prSet>
      <dgm:spPr/>
    </dgm:pt>
    <dgm:pt modelId="{3D866A22-F1FD-4A48-A925-A439B222F623}" type="pres">
      <dgm:prSet presAssocID="{1C1F38E4-EB39-4A22-BA68-85B15D44F331}" presName="childText" presStyleLbl="revTx" presStyleIdx="1" presStyleCnt="3" custScaleY="187115">
        <dgm:presLayoutVars>
          <dgm:bulletEnabled val="1"/>
        </dgm:presLayoutVars>
      </dgm:prSet>
      <dgm:spPr/>
    </dgm:pt>
    <dgm:pt modelId="{A6BD97B4-C22B-4A11-A7C4-1CA9944AB7BD}" type="pres">
      <dgm:prSet presAssocID="{8A3F9339-69F8-4A93-AEB4-3814507E1645}" presName="parentText" presStyleLbl="node1" presStyleIdx="2" presStyleCnt="3" custScaleY="97058">
        <dgm:presLayoutVars>
          <dgm:chMax val="0"/>
          <dgm:bulletEnabled val="1"/>
        </dgm:presLayoutVars>
      </dgm:prSet>
      <dgm:spPr/>
    </dgm:pt>
    <dgm:pt modelId="{958C7197-081D-4101-80D7-0F4247EB1711}" type="pres">
      <dgm:prSet presAssocID="{8A3F9339-69F8-4A93-AEB4-3814507E1645}" presName="childText" presStyleLbl="revTx" presStyleIdx="2" presStyleCnt="3" custScaleY="167229">
        <dgm:presLayoutVars>
          <dgm:bulletEnabled val="1"/>
        </dgm:presLayoutVars>
      </dgm:prSet>
      <dgm:spPr/>
    </dgm:pt>
  </dgm:ptLst>
  <dgm:cxnLst>
    <dgm:cxn modelId="{D51C170C-6250-4E33-A5F7-8800EE08D439}" type="presOf" srcId="{7A1461CD-1691-4422-BEFE-86AEBE3D09F0}" destId="{3D866A22-F1FD-4A48-A925-A439B222F623}" srcOrd="0" destOrd="0" presId="urn:microsoft.com/office/officeart/2005/8/layout/vList2"/>
    <dgm:cxn modelId="{1BA5900F-AE3A-4AE5-9A0E-B08292CDB109}" type="presOf" srcId="{8A3F9339-69F8-4A93-AEB4-3814507E1645}" destId="{A6BD97B4-C22B-4A11-A7C4-1CA9944AB7BD}" srcOrd="0" destOrd="0" presId="urn:microsoft.com/office/officeart/2005/8/layout/vList2"/>
    <dgm:cxn modelId="{97E0A115-31D4-4CB9-8EAA-990EEF34887F}" srcId="{6A15D2E5-6673-483C-9889-CC8B2DFDD8BC}" destId="{232636F7-5E20-4E89-93CD-1269263694DC}" srcOrd="0" destOrd="0" parTransId="{CDD23345-7D8F-40ED-B1A9-B11185CF0C57}" sibTransId="{FA7B501E-0CE1-432E-963C-B6B86ED85572}"/>
    <dgm:cxn modelId="{8443CB19-09B7-4EFE-B6BA-CEEB9CF6C444}" srcId="{8A3F9339-69F8-4A93-AEB4-3814507E1645}" destId="{E9E058B9-2DFE-4780-A89D-A216887EED61}" srcOrd="0" destOrd="0" parTransId="{4CC4D57A-7CEA-49AA-A17B-39B9F926AACA}" sibTransId="{4710FB7E-53C3-499A-8FDB-5117733BA591}"/>
    <dgm:cxn modelId="{EC6B4F1D-2C94-4444-BF22-10069549B556}" srcId="{8A3F9339-69F8-4A93-AEB4-3814507E1645}" destId="{AE708A01-D5E3-4F72-B137-CF1EC83AA83B}" srcOrd="3" destOrd="0" parTransId="{18610192-71CD-4AC3-9673-C4F16990F57B}" sibTransId="{9AC393E0-62F4-4817-B8FD-756FA28A4E5E}"/>
    <dgm:cxn modelId="{D8E3675D-8B09-4B4B-BD1F-E429B2DAF271}" type="presOf" srcId="{F4997428-E0A4-4C39-A4E1-5089BA4393B5}" destId="{958C7197-081D-4101-80D7-0F4247EB1711}" srcOrd="0" destOrd="1" presId="urn:microsoft.com/office/officeart/2005/8/layout/vList2"/>
    <dgm:cxn modelId="{550C9A64-0230-484C-825C-2B73F4D3C735}" type="presOf" srcId="{1C1F38E4-EB39-4A22-BA68-85B15D44F331}" destId="{C0BDD9F1-1E01-4640-AD0F-5FAD070565C6}" srcOrd="0" destOrd="0" presId="urn:microsoft.com/office/officeart/2005/8/layout/vList2"/>
    <dgm:cxn modelId="{8F7D0A51-2A46-43E4-BF7E-B457BD5740AD}" type="presOf" srcId="{E5864ABA-D2A5-4B5E-881D-8D3939B4640D}" destId="{958C7197-081D-4101-80D7-0F4247EB1711}" srcOrd="0" destOrd="2" presId="urn:microsoft.com/office/officeart/2005/8/layout/vList2"/>
    <dgm:cxn modelId="{0062707F-A7E2-4313-9A41-0B4E1BE65E2F}" srcId="{1C1F38E4-EB39-4A22-BA68-85B15D44F331}" destId="{7A1461CD-1691-4422-BEFE-86AEBE3D09F0}" srcOrd="0" destOrd="0" parTransId="{08550B8B-F67B-4820-9F32-EEA3F5F38F9C}" sibTransId="{C1BF9EBB-42AF-4DC1-BF51-493A15ED0FDF}"/>
    <dgm:cxn modelId="{0CAB9A7F-6687-4B9C-8E6B-397217919AA5}" type="presOf" srcId="{75CB10F2-3818-4443-9AD7-51B7C4CAC4E4}" destId="{3D866A22-F1FD-4A48-A925-A439B222F623}" srcOrd="0" destOrd="1" presId="urn:microsoft.com/office/officeart/2005/8/layout/vList2"/>
    <dgm:cxn modelId="{BFE42B8B-8ED4-4A1B-B753-863BF38E0F09}" type="presOf" srcId="{232636F7-5E20-4E89-93CD-1269263694DC}" destId="{4995DAD5-ED15-471A-B2DD-61614650CFBE}" srcOrd="0" destOrd="0" presId="urn:microsoft.com/office/officeart/2005/8/layout/vList2"/>
    <dgm:cxn modelId="{0604368D-C272-4581-B2D9-088C301462AA}" srcId="{8A3F9339-69F8-4A93-AEB4-3814507E1645}" destId="{F4997428-E0A4-4C39-A4E1-5089BA4393B5}" srcOrd="1" destOrd="0" parTransId="{854384BE-2990-41E1-84BD-05B178687B89}" sibTransId="{BEE88554-B7E0-4EFA-862E-074E4E3F72D6}"/>
    <dgm:cxn modelId="{05FA998D-BA00-4569-8084-FCAA9C8B8963}" srcId="{1C1F38E4-EB39-4A22-BA68-85B15D44F331}" destId="{75CB10F2-3818-4443-9AD7-51B7C4CAC4E4}" srcOrd="1" destOrd="0" parTransId="{369EAAC9-A574-445E-B7AC-496812BE6750}" sibTransId="{0645B26D-F22A-404C-B94B-0A61E13F014D}"/>
    <dgm:cxn modelId="{5766389C-F27A-4CAD-9DE4-E2D44FCCA6ED}" type="presOf" srcId="{AE708A01-D5E3-4F72-B137-CF1EC83AA83B}" destId="{958C7197-081D-4101-80D7-0F4247EB1711}" srcOrd="0" destOrd="3" presId="urn:microsoft.com/office/officeart/2005/8/layout/vList2"/>
    <dgm:cxn modelId="{D3CC2AA0-FB68-491D-9FD9-BF2B8907A3DA}" srcId="{8A3F9339-69F8-4A93-AEB4-3814507E1645}" destId="{E5864ABA-D2A5-4B5E-881D-8D3939B4640D}" srcOrd="2" destOrd="0" parTransId="{A69CB93E-3B23-4E0B-B72D-03860206530F}" sibTransId="{4159C0E9-513C-4B9F-9EDE-28EDF1C219BB}"/>
    <dgm:cxn modelId="{0CB2F4A1-C31C-4385-95EF-4ED102B83CA0}" type="presOf" srcId="{425BA6D4-237C-4BCE-B4C2-3B54A44B3BE4}" destId="{0DB1B022-AB9D-4DFC-9799-EDC6FB7EABB6}" srcOrd="0" destOrd="0" presId="urn:microsoft.com/office/officeart/2005/8/layout/vList2"/>
    <dgm:cxn modelId="{94BF43B6-CC15-42BD-97D4-E6E5DFFF6CE3}" type="presOf" srcId="{6A15D2E5-6673-483C-9889-CC8B2DFDD8BC}" destId="{A6050CE5-9E88-4B58-9FC6-0F41495A216D}" srcOrd="0" destOrd="0" presId="urn:microsoft.com/office/officeart/2005/8/layout/vList2"/>
    <dgm:cxn modelId="{FE04F8B8-67B3-4C73-ABCF-39AE589BEA76}" srcId="{425BA6D4-237C-4BCE-B4C2-3B54A44B3BE4}" destId="{1C1F38E4-EB39-4A22-BA68-85B15D44F331}" srcOrd="1" destOrd="0" parTransId="{4D7CA4FB-18E5-44D0-B2BA-8BBD9FADAB5A}" sibTransId="{72298A77-E0D7-45CD-9AA9-1E0F1A167EF8}"/>
    <dgm:cxn modelId="{8BE6EFC8-342F-4B5C-A078-91E5AB2036F9}" srcId="{6A15D2E5-6673-483C-9889-CC8B2DFDD8BC}" destId="{0FF5AD33-7A53-4369-B571-0B1CC6A39A00}" srcOrd="1" destOrd="0" parTransId="{CA326075-24F4-4453-88D9-62E55E6B1210}" sibTransId="{4ABE41E7-27BE-4CD5-BA8E-901A0683665E}"/>
    <dgm:cxn modelId="{0DFB96CD-157C-4EED-BAE0-88B1CC63146A}" srcId="{1C1F38E4-EB39-4A22-BA68-85B15D44F331}" destId="{A9326714-7EBF-47E5-ADF9-976172933EF8}" srcOrd="2" destOrd="0" parTransId="{4E4E328B-8530-4D97-BD45-3393A417F636}" sibTransId="{6271CA15-2160-4D34-856A-0821A11AE510}"/>
    <dgm:cxn modelId="{34CB30DA-F3B4-4A91-A045-A8716E0DBD95}" type="presOf" srcId="{E9E058B9-2DFE-4780-A89D-A216887EED61}" destId="{958C7197-081D-4101-80D7-0F4247EB1711}" srcOrd="0" destOrd="0" presId="urn:microsoft.com/office/officeart/2005/8/layout/vList2"/>
    <dgm:cxn modelId="{BE92BCE0-D506-4967-A695-BD48445DA307}" srcId="{425BA6D4-237C-4BCE-B4C2-3B54A44B3BE4}" destId="{8A3F9339-69F8-4A93-AEB4-3814507E1645}" srcOrd="2" destOrd="0" parTransId="{8DC76777-2C9D-453C-A03B-E33E511C35C2}" sibTransId="{CE0D1079-50B5-488D-965D-F2E840B0A96F}"/>
    <dgm:cxn modelId="{779B24E4-A21A-4F25-9C54-B536C68D3206}" type="presOf" srcId="{A9326714-7EBF-47E5-ADF9-976172933EF8}" destId="{3D866A22-F1FD-4A48-A925-A439B222F623}" srcOrd="0" destOrd="2" presId="urn:microsoft.com/office/officeart/2005/8/layout/vList2"/>
    <dgm:cxn modelId="{801B5FFB-1F46-4CD0-86C7-7966961053DC}" type="presOf" srcId="{0FF5AD33-7A53-4369-B571-0B1CC6A39A00}" destId="{4995DAD5-ED15-471A-B2DD-61614650CFBE}" srcOrd="0" destOrd="1" presId="urn:microsoft.com/office/officeart/2005/8/layout/vList2"/>
    <dgm:cxn modelId="{F48251FC-C7A8-4A38-8448-45F7A8B35557}" srcId="{425BA6D4-237C-4BCE-B4C2-3B54A44B3BE4}" destId="{6A15D2E5-6673-483C-9889-CC8B2DFDD8BC}" srcOrd="0" destOrd="0" parTransId="{49F014D6-EBEF-451B-81CE-892C0F4DE8EF}" sibTransId="{F20EC470-0D08-4C80-A0F6-E27A05B5F716}"/>
    <dgm:cxn modelId="{90113F29-AD68-4700-88C5-A0CAFF354A8B}" type="presParOf" srcId="{0DB1B022-AB9D-4DFC-9799-EDC6FB7EABB6}" destId="{A6050CE5-9E88-4B58-9FC6-0F41495A216D}" srcOrd="0" destOrd="0" presId="urn:microsoft.com/office/officeart/2005/8/layout/vList2"/>
    <dgm:cxn modelId="{0DDCE14C-9FB1-45A6-AAA0-4BACB3C93D8C}" type="presParOf" srcId="{0DB1B022-AB9D-4DFC-9799-EDC6FB7EABB6}" destId="{4995DAD5-ED15-471A-B2DD-61614650CFBE}" srcOrd="1" destOrd="0" presId="urn:microsoft.com/office/officeart/2005/8/layout/vList2"/>
    <dgm:cxn modelId="{8E19D9CA-4DD4-4E6F-A555-A23C8719B46B}" type="presParOf" srcId="{0DB1B022-AB9D-4DFC-9799-EDC6FB7EABB6}" destId="{C0BDD9F1-1E01-4640-AD0F-5FAD070565C6}" srcOrd="2" destOrd="0" presId="urn:microsoft.com/office/officeart/2005/8/layout/vList2"/>
    <dgm:cxn modelId="{00B05CB4-1A2E-4619-AAA0-ADFEED6CECA6}" type="presParOf" srcId="{0DB1B022-AB9D-4DFC-9799-EDC6FB7EABB6}" destId="{3D866A22-F1FD-4A48-A925-A439B222F623}" srcOrd="3" destOrd="0" presId="urn:microsoft.com/office/officeart/2005/8/layout/vList2"/>
    <dgm:cxn modelId="{6E0E23A9-29E8-4D76-996E-D3E4FB0CB6EE}" type="presParOf" srcId="{0DB1B022-AB9D-4DFC-9799-EDC6FB7EABB6}" destId="{A6BD97B4-C22B-4A11-A7C4-1CA9944AB7BD}" srcOrd="4" destOrd="0" presId="urn:microsoft.com/office/officeart/2005/8/layout/vList2"/>
    <dgm:cxn modelId="{CD88A171-5ADB-4FBC-97E2-0D7275B88A11}" type="presParOf" srcId="{0DB1B022-AB9D-4DFC-9799-EDC6FB7EABB6}" destId="{958C7197-081D-4101-80D7-0F4247EB1711}"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5BA6D4-237C-4BCE-B4C2-3B54A44B3BE4}" type="doc">
      <dgm:prSet loTypeId="urn:microsoft.com/office/officeart/2009/3/layout/BlockDescendingList" loCatId="list" qsTypeId="urn:microsoft.com/office/officeart/2005/8/quickstyle/3d1" qsCatId="3D" csTypeId="urn:microsoft.com/office/officeart/2005/8/colors/colorful4" csCatId="colorful" phldr="1"/>
      <dgm:spPr/>
      <dgm:t>
        <a:bodyPr/>
        <a:lstStyle/>
        <a:p>
          <a:endParaRPr lang="en-US"/>
        </a:p>
      </dgm:t>
    </dgm:pt>
    <dgm:pt modelId="{6A15D2E5-6673-483C-9889-CC8B2DFDD8BC}">
      <dgm:prSet phldrT="[Text]" phldr="0"/>
      <dgm:spPr>
        <a:solidFill>
          <a:schemeClr val="accent5">
            <a:lumMod val="60000"/>
            <a:lumOff val="40000"/>
          </a:schemeClr>
        </a:solidFill>
      </dgm:spPr>
      <dgm:t>
        <a:bodyPr/>
        <a:lstStyle/>
        <a:p>
          <a:r>
            <a:rPr lang="en-US" dirty="0">
              <a:effectLst>
                <a:outerShdw blurRad="38100" dist="38100" dir="2700000" algn="tl">
                  <a:srgbClr val="000000">
                    <a:alpha val="43137"/>
                  </a:srgbClr>
                </a:outerShdw>
              </a:effectLst>
              <a:latin typeface="Avenir Next LT Pro" panose="020B0504020202020204" pitchFamily="34" charset="0"/>
            </a:rPr>
            <a:t>Developed</a:t>
          </a:r>
          <a:r>
            <a:rPr lang="en-US" dirty="0">
              <a:effectLst>
                <a:outerShdw blurRad="38100" dist="38100" dir="2700000" algn="tl">
                  <a:srgbClr val="000000">
                    <a:alpha val="43137"/>
                  </a:srgbClr>
                </a:outerShdw>
              </a:effectLst>
            </a:rPr>
            <a:t> </a:t>
          </a:r>
        </a:p>
      </dgm:t>
    </dgm:pt>
    <dgm:pt modelId="{49F014D6-EBEF-451B-81CE-892C0F4DE8EF}" type="parTrans" cxnId="{F48251FC-C7A8-4A38-8448-45F7A8B35557}">
      <dgm:prSet/>
      <dgm:spPr/>
      <dgm:t>
        <a:bodyPr/>
        <a:lstStyle/>
        <a:p>
          <a:endParaRPr lang="en-US"/>
        </a:p>
      </dgm:t>
    </dgm:pt>
    <dgm:pt modelId="{F20EC470-0D08-4C80-A0F6-E27A05B5F716}" type="sibTrans" cxnId="{F48251FC-C7A8-4A38-8448-45F7A8B35557}">
      <dgm:prSet/>
      <dgm:spPr/>
      <dgm:t>
        <a:bodyPr/>
        <a:lstStyle/>
        <a:p>
          <a:endParaRPr lang="en-US"/>
        </a:p>
      </dgm:t>
    </dgm:pt>
    <dgm:pt modelId="{232636F7-5E20-4E89-93CD-1269263694DC}">
      <dgm:prSet phldrT="[Text]" phldr="0" custT="1"/>
      <dgm:spPr/>
      <dgm:t>
        <a:bodyPr/>
        <a:lstStyle/>
        <a:p>
          <a:pPr algn="l"/>
          <a:r>
            <a:rPr lang="en-US" sz="1100" dirty="0">
              <a:latin typeface="Avenir Next LT Pro" panose="020B0504020202020204" pitchFamily="34" charset="0"/>
            </a:rPr>
            <a:t>Lots containing developed uses without potential for subdivision</a:t>
          </a:r>
        </a:p>
      </dgm:t>
    </dgm:pt>
    <dgm:pt modelId="{CDD23345-7D8F-40ED-B1A9-B11185CF0C57}" type="parTrans" cxnId="{97E0A115-31D4-4CB9-8EAA-990EEF34887F}">
      <dgm:prSet/>
      <dgm:spPr/>
      <dgm:t>
        <a:bodyPr/>
        <a:lstStyle/>
        <a:p>
          <a:endParaRPr lang="en-US"/>
        </a:p>
      </dgm:t>
    </dgm:pt>
    <dgm:pt modelId="{FA7B501E-0CE1-432E-963C-B6B86ED85572}" type="sibTrans" cxnId="{97E0A115-31D4-4CB9-8EAA-990EEF34887F}">
      <dgm:prSet/>
      <dgm:spPr/>
      <dgm:t>
        <a:bodyPr/>
        <a:lstStyle/>
        <a:p>
          <a:endParaRPr lang="en-US"/>
        </a:p>
      </dgm:t>
    </dgm:pt>
    <dgm:pt modelId="{1C1F38E4-EB39-4A22-BA68-85B15D44F331}">
      <dgm:prSet phldrT="[Text]" phldr="0"/>
      <dgm:spPr/>
      <dgm:t>
        <a:bodyPr/>
        <a:lstStyle/>
        <a:p>
          <a:r>
            <a:rPr lang="en-US" dirty="0">
              <a:effectLst>
                <a:outerShdw blurRad="38100" dist="38100" dir="2700000" algn="tl">
                  <a:srgbClr val="000000">
                    <a:alpha val="43137"/>
                  </a:srgbClr>
                </a:outerShdw>
              </a:effectLst>
              <a:latin typeface="Avenir Next LT Pro" panose="020B0504020202020204" pitchFamily="34" charset="0"/>
            </a:rPr>
            <a:t>Preserved</a:t>
          </a:r>
        </a:p>
      </dgm:t>
    </dgm:pt>
    <dgm:pt modelId="{4D7CA4FB-18E5-44D0-B2BA-8BBD9FADAB5A}" type="parTrans" cxnId="{FE04F8B8-67B3-4C73-ABCF-39AE589BEA76}">
      <dgm:prSet/>
      <dgm:spPr/>
      <dgm:t>
        <a:bodyPr/>
        <a:lstStyle/>
        <a:p>
          <a:endParaRPr lang="en-US"/>
        </a:p>
      </dgm:t>
    </dgm:pt>
    <dgm:pt modelId="{72298A77-E0D7-45CD-9AA9-1E0F1A167EF8}" type="sibTrans" cxnId="{FE04F8B8-67B3-4C73-ABCF-39AE589BEA76}">
      <dgm:prSet/>
      <dgm:spPr/>
      <dgm:t>
        <a:bodyPr/>
        <a:lstStyle/>
        <a:p>
          <a:endParaRPr lang="en-US"/>
        </a:p>
      </dgm:t>
    </dgm:pt>
    <dgm:pt modelId="{7A1461CD-1691-4422-BEFE-86AEBE3D09F0}">
      <dgm:prSet phldrT="[Text]" phldr="0" custT="1"/>
      <dgm:spPr/>
      <dgm:t>
        <a:bodyPr/>
        <a:lstStyle/>
        <a:p>
          <a:pPr>
            <a:buNone/>
          </a:pPr>
          <a:endParaRPr lang="en-US" sz="1200" dirty="0">
            <a:latin typeface="Avenir Next LT Pro" panose="020B0504020202020204" pitchFamily="34" charset="0"/>
          </a:endParaRPr>
        </a:p>
        <a:p>
          <a:pPr>
            <a:buFont typeface="Arial" panose="020B0604020202020204" pitchFamily="34" charset="0"/>
            <a:buChar char="•"/>
          </a:pPr>
          <a:r>
            <a:rPr lang="en-US" sz="1200" dirty="0">
              <a:latin typeface="Avenir Next LT Pro" panose="020B0504020202020204" pitchFamily="34" charset="0"/>
            </a:rPr>
            <a:t>Public or private recreation</a:t>
          </a:r>
        </a:p>
      </dgm:t>
    </dgm:pt>
    <dgm:pt modelId="{08550B8B-F67B-4820-9F32-EEA3F5F38F9C}" type="parTrans" cxnId="{0062707F-A7E2-4313-9A41-0B4E1BE65E2F}">
      <dgm:prSet/>
      <dgm:spPr/>
      <dgm:t>
        <a:bodyPr/>
        <a:lstStyle/>
        <a:p>
          <a:endParaRPr lang="en-US"/>
        </a:p>
      </dgm:t>
    </dgm:pt>
    <dgm:pt modelId="{C1BF9EBB-42AF-4DC1-BF51-493A15ED0FDF}" type="sibTrans" cxnId="{0062707F-A7E2-4313-9A41-0B4E1BE65E2F}">
      <dgm:prSet/>
      <dgm:spPr/>
      <dgm:t>
        <a:bodyPr/>
        <a:lstStyle/>
        <a:p>
          <a:endParaRPr lang="en-US"/>
        </a:p>
      </dgm:t>
    </dgm:pt>
    <dgm:pt modelId="{A9326714-7EBF-47E5-ADF9-976172933EF8}">
      <dgm:prSet phldrT="[Text]" phldr="0" custT="1"/>
      <dgm:spPr/>
      <dgm:t>
        <a:bodyPr/>
        <a:lstStyle/>
        <a:p>
          <a:pPr>
            <a:buNone/>
          </a:pPr>
          <a:endParaRPr lang="en-US" sz="1200" dirty="0">
            <a:latin typeface="Avenir Next LT Pro" panose="020B0504020202020204" pitchFamily="34" charset="0"/>
          </a:endParaRPr>
        </a:p>
        <a:p>
          <a:pPr>
            <a:buNone/>
          </a:pPr>
          <a:r>
            <a:rPr lang="en-US" sz="1200" dirty="0">
              <a:latin typeface="Avenir Next LT Pro" panose="020B0504020202020204" pitchFamily="34" charset="0"/>
            </a:rPr>
            <a:t>Preserved open space</a:t>
          </a:r>
        </a:p>
      </dgm:t>
    </dgm:pt>
    <dgm:pt modelId="{4E4E328B-8530-4D97-BD45-3393A417F636}" type="parTrans" cxnId="{0DFB96CD-157C-4EED-BAE0-88B1CC63146A}">
      <dgm:prSet/>
      <dgm:spPr/>
      <dgm:t>
        <a:bodyPr/>
        <a:lstStyle/>
        <a:p>
          <a:endParaRPr lang="en-US"/>
        </a:p>
      </dgm:t>
    </dgm:pt>
    <dgm:pt modelId="{6271CA15-2160-4D34-856A-0821A11AE510}" type="sibTrans" cxnId="{0DFB96CD-157C-4EED-BAE0-88B1CC63146A}">
      <dgm:prSet/>
      <dgm:spPr/>
      <dgm:t>
        <a:bodyPr/>
        <a:lstStyle/>
        <a:p>
          <a:endParaRPr lang="en-US"/>
        </a:p>
      </dgm:t>
    </dgm:pt>
    <dgm:pt modelId="{8A3F9339-69F8-4A93-AEB4-3814507E1645}">
      <dgm:prSet phldrT="[Text]" phldr="0"/>
      <dgm:spPr/>
      <dgm:t>
        <a:bodyPr/>
        <a:lstStyle/>
        <a:p>
          <a:r>
            <a:rPr lang="en-US" dirty="0">
              <a:effectLst>
                <a:outerShdw blurRad="38100" dist="38100" dir="2700000" algn="tl">
                  <a:srgbClr val="000000">
                    <a:alpha val="43137"/>
                  </a:srgbClr>
                </a:outerShdw>
              </a:effectLst>
              <a:latin typeface="Avenir Next LT Pro" panose="020B0504020202020204" pitchFamily="34" charset="0"/>
            </a:rPr>
            <a:t>Constrained</a:t>
          </a:r>
        </a:p>
      </dgm:t>
    </dgm:pt>
    <dgm:pt modelId="{8DC76777-2C9D-453C-A03B-E33E511C35C2}" type="parTrans" cxnId="{BE92BCE0-D506-4967-A695-BD48445DA307}">
      <dgm:prSet/>
      <dgm:spPr/>
      <dgm:t>
        <a:bodyPr/>
        <a:lstStyle/>
        <a:p>
          <a:endParaRPr lang="en-US"/>
        </a:p>
      </dgm:t>
    </dgm:pt>
    <dgm:pt modelId="{CE0D1079-50B5-488D-965D-F2E840B0A96F}" type="sibTrans" cxnId="{BE92BCE0-D506-4967-A695-BD48445DA307}">
      <dgm:prSet/>
      <dgm:spPr/>
      <dgm:t>
        <a:bodyPr/>
        <a:lstStyle/>
        <a:p>
          <a:endParaRPr lang="en-US"/>
        </a:p>
      </dgm:t>
    </dgm:pt>
    <dgm:pt modelId="{E9E058B9-2DFE-4780-A89D-A216887EED61}">
      <dgm:prSet phldrT="[Text]" phldr="0" custT="1"/>
      <dgm:spPr/>
      <dgm:t>
        <a:bodyPr/>
        <a:lstStyle/>
        <a:p>
          <a:endParaRPr lang="en-US" sz="1050" dirty="0">
            <a:latin typeface="Avenir Next LT Pro" panose="020B0504020202020204" pitchFamily="34" charset="0"/>
          </a:endParaRPr>
        </a:p>
        <a:p>
          <a:r>
            <a:rPr lang="en-US" sz="1050" dirty="0">
              <a:latin typeface="Avenir Next LT Pro" panose="020B0504020202020204" pitchFamily="34" charset="0"/>
            </a:rPr>
            <a:t>Steep slopes</a:t>
          </a:r>
        </a:p>
      </dgm:t>
    </dgm:pt>
    <dgm:pt modelId="{4CC4D57A-7CEA-49AA-A17B-39B9F926AACA}" type="parTrans" cxnId="{8443CB19-09B7-4EFE-B6BA-CEEB9CF6C444}">
      <dgm:prSet/>
      <dgm:spPr/>
      <dgm:t>
        <a:bodyPr/>
        <a:lstStyle/>
        <a:p>
          <a:endParaRPr lang="en-US"/>
        </a:p>
      </dgm:t>
    </dgm:pt>
    <dgm:pt modelId="{4710FB7E-53C3-499A-8FDB-5117733BA591}" type="sibTrans" cxnId="{8443CB19-09B7-4EFE-B6BA-CEEB9CF6C444}">
      <dgm:prSet/>
      <dgm:spPr/>
      <dgm:t>
        <a:bodyPr/>
        <a:lstStyle/>
        <a:p>
          <a:endParaRPr lang="en-US"/>
        </a:p>
      </dgm:t>
    </dgm:pt>
    <dgm:pt modelId="{75CB10F2-3818-4443-9AD7-51B7C4CAC4E4}">
      <dgm:prSet phldrT="[Text]" phldr="0" custT="1"/>
      <dgm:spPr/>
      <dgm:t>
        <a:bodyPr/>
        <a:lstStyle/>
        <a:p>
          <a:pPr>
            <a:buNone/>
          </a:pPr>
          <a:endParaRPr lang="en-US" sz="1200" dirty="0">
            <a:latin typeface="Avenir Next LT Pro" panose="020B0504020202020204" pitchFamily="34" charset="0"/>
          </a:endParaRPr>
        </a:p>
        <a:p>
          <a:pPr>
            <a:buNone/>
          </a:pPr>
          <a:r>
            <a:rPr lang="en-US" sz="1200" dirty="0">
              <a:latin typeface="Avenir Next LT Pro" panose="020B0504020202020204" pitchFamily="34" charset="0"/>
            </a:rPr>
            <a:t>Preserved farmland</a:t>
          </a:r>
        </a:p>
      </dgm:t>
    </dgm:pt>
    <dgm:pt modelId="{369EAAC9-A574-445E-B7AC-496812BE6750}" type="parTrans" cxnId="{05FA998D-BA00-4569-8084-FCAA9C8B8963}">
      <dgm:prSet/>
      <dgm:spPr/>
      <dgm:t>
        <a:bodyPr/>
        <a:lstStyle/>
        <a:p>
          <a:endParaRPr lang="en-US"/>
        </a:p>
      </dgm:t>
    </dgm:pt>
    <dgm:pt modelId="{0645B26D-F22A-404C-B94B-0A61E13F014D}" type="sibTrans" cxnId="{05FA998D-BA00-4569-8084-FCAA9C8B8963}">
      <dgm:prSet/>
      <dgm:spPr/>
      <dgm:t>
        <a:bodyPr/>
        <a:lstStyle/>
        <a:p>
          <a:endParaRPr lang="en-US"/>
        </a:p>
      </dgm:t>
    </dgm:pt>
    <dgm:pt modelId="{F4997428-E0A4-4C39-A4E1-5089BA4393B5}">
      <dgm:prSet phldrT="[Text]" phldr="0" custT="1"/>
      <dgm:spPr/>
      <dgm:t>
        <a:bodyPr/>
        <a:lstStyle/>
        <a:p>
          <a:endParaRPr lang="en-US" sz="1050" dirty="0">
            <a:latin typeface="Avenir Next LT Pro" panose="020B0504020202020204" pitchFamily="34" charset="0"/>
          </a:endParaRPr>
        </a:p>
        <a:p>
          <a:r>
            <a:rPr lang="en-US" sz="1050" dirty="0">
              <a:latin typeface="Avenir Next LT Pro" panose="020B0504020202020204" pitchFamily="34" charset="0"/>
            </a:rPr>
            <a:t>Wetlands and stream corridors &amp; buffers</a:t>
          </a:r>
        </a:p>
      </dgm:t>
    </dgm:pt>
    <dgm:pt modelId="{854384BE-2990-41E1-84BD-05B178687B89}" type="parTrans" cxnId="{0604368D-C272-4581-B2D9-088C301462AA}">
      <dgm:prSet/>
      <dgm:spPr/>
      <dgm:t>
        <a:bodyPr/>
        <a:lstStyle/>
        <a:p>
          <a:endParaRPr lang="en-US"/>
        </a:p>
      </dgm:t>
    </dgm:pt>
    <dgm:pt modelId="{BEE88554-B7E0-4EFA-862E-074E4E3F72D6}" type="sibTrans" cxnId="{0604368D-C272-4581-B2D9-088C301462AA}">
      <dgm:prSet/>
      <dgm:spPr/>
      <dgm:t>
        <a:bodyPr/>
        <a:lstStyle/>
        <a:p>
          <a:endParaRPr lang="en-US"/>
        </a:p>
      </dgm:t>
    </dgm:pt>
    <dgm:pt modelId="{E5864ABA-D2A5-4B5E-881D-8D3939B4640D}">
      <dgm:prSet phldrT="[Text]" phldr="0" custT="1"/>
      <dgm:spPr/>
      <dgm:t>
        <a:bodyPr/>
        <a:lstStyle/>
        <a:p>
          <a:r>
            <a:rPr lang="en-US" sz="1050" dirty="0">
              <a:latin typeface="Avenir Next LT Pro" panose="020B0504020202020204" pitchFamily="34" charset="0"/>
            </a:rPr>
            <a:t>State &amp; Federally ranked T &amp; E and vernal pools</a:t>
          </a:r>
        </a:p>
      </dgm:t>
    </dgm:pt>
    <dgm:pt modelId="{A69CB93E-3B23-4E0B-B72D-03860206530F}" type="parTrans" cxnId="{D3CC2AA0-FB68-491D-9FD9-BF2B8907A3DA}">
      <dgm:prSet/>
      <dgm:spPr/>
      <dgm:t>
        <a:bodyPr/>
        <a:lstStyle/>
        <a:p>
          <a:endParaRPr lang="en-US"/>
        </a:p>
      </dgm:t>
    </dgm:pt>
    <dgm:pt modelId="{4159C0E9-513C-4B9F-9EDE-28EDF1C219BB}" type="sibTrans" cxnId="{D3CC2AA0-FB68-491D-9FD9-BF2B8907A3DA}">
      <dgm:prSet/>
      <dgm:spPr/>
      <dgm:t>
        <a:bodyPr/>
        <a:lstStyle/>
        <a:p>
          <a:endParaRPr lang="en-US"/>
        </a:p>
      </dgm:t>
    </dgm:pt>
    <dgm:pt modelId="{AE708A01-D5E3-4F72-B137-CF1EC83AA83B}">
      <dgm:prSet phldrT="[Text]" phldr="0" custT="1"/>
      <dgm:spPr/>
      <dgm:t>
        <a:bodyPr/>
        <a:lstStyle/>
        <a:p>
          <a:endParaRPr lang="en-US" sz="1050" dirty="0">
            <a:latin typeface="Avenir Next LT Pro" panose="020B0504020202020204" pitchFamily="34" charset="0"/>
          </a:endParaRPr>
        </a:p>
        <a:p>
          <a:r>
            <a:rPr lang="en-US" sz="1050" dirty="0">
              <a:latin typeface="Avenir Next LT Pro" panose="020B0504020202020204" pitchFamily="34" charset="0"/>
            </a:rPr>
            <a:t>Floodplains and limits of REAL/ PACT rules</a:t>
          </a:r>
        </a:p>
      </dgm:t>
    </dgm:pt>
    <dgm:pt modelId="{18610192-71CD-4AC3-9673-C4F16990F57B}" type="parTrans" cxnId="{EC6B4F1D-2C94-4444-BF22-10069549B556}">
      <dgm:prSet/>
      <dgm:spPr/>
      <dgm:t>
        <a:bodyPr/>
        <a:lstStyle/>
        <a:p>
          <a:endParaRPr lang="en-US"/>
        </a:p>
      </dgm:t>
    </dgm:pt>
    <dgm:pt modelId="{9AC393E0-62F4-4817-B8FD-756FA28A4E5E}" type="sibTrans" cxnId="{EC6B4F1D-2C94-4444-BF22-10069549B556}">
      <dgm:prSet/>
      <dgm:spPr/>
      <dgm:t>
        <a:bodyPr/>
        <a:lstStyle/>
        <a:p>
          <a:endParaRPr lang="en-US"/>
        </a:p>
      </dgm:t>
    </dgm:pt>
    <dgm:pt modelId="{665384B2-4270-4F6B-B2A5-87E0C4FEB263}" type="pres">
      <dgm:prSet presAssocID="{425BA6D4-237C-4BCE-B4C2-3B54A44B3BE4}" presName="Name0" presStyleCnt="0">
        <dgm:presLayoutVars>
          <dgm:chMax val="7"/>
          <dgm:chPref val="7"/>
          <dgm:dir/>
          <dgm:animLvl val="lvl"/>
        </dgm:presLayoutVars>
      </dgm:prSet>
      <dgm:spPr/>
    </dgm:pt>
    <dgm:pt modelId="{F8A8A3D5-974B-47B3-A508-2B757BD9CCDD}" type="pres">
      <dgm:prSet presAssocID="{8A3F9339-69F8-4A93-AEB4-3814507E1645}" presName="parentText_1" presStyleLbl="node1" presStyleIdx="0" presStyleCnt="3">
        <dgm:presLayoutVars>
          <dgm:chMax val="1"/>
          <dgm:chPref val="1"/>
          <dgm:bulletEnabled val="1"/>
        </dgm:presLayoutVars>
      </dgm:prSet>
      <dgm:spPr/>
    </dgm:pt>
    <dgm:pt modelId="{B08CD8FB-5DE7-4781-BB56-9B8FF5F2B646}" type="pres">
      <dgm:prSet presAssocID="{8A3F9339-69F8-4A93-AEB4-3814507E1645}" presName="childText_1" presStyleLbl="node1" presStyleIdx="0" presStyleCnt="3" custScaleX="102435">
        <dgm:presLayoutVars>
          <dgm:chMax val="0"/>
          <dgm:chPref val="0"/>
          <dgm:bulletEnabled val="1"/>
        </dgm:presLayoutVars>
      </dgm:prSet>
      <dgm:spPr/>
    </dgm:pt>
    <dgm:pt modelId="{B96B7740-765C-47B4-8D18-DDF9D154E062}" type="pres">
      <dgm:prSet presAssocID="{8A3F9339-69F8-4A93-AEB4-3814507E1645}" presName="accentShape_1" presStyleCnt="0"/>
      <dgm:spPr/>
    </dgm:pt>
    <dgm:pt modelId="{D54A0CCF-0E68-450D-8ADE-92F004D9CD2A}" type="pres">
      <dgm:prSet presAssocID="{8A3F9339-69F8-4A93-AEB4-3814507E1645}" presName="imageRepeatNode" presStyleLbl="node1" presStyleIdx="0" presStyleCnt="3" custScaleX="106181"/>
      <dgm:spPr/>
    </dgm:pt>
    <dgm:pt modelId="{76EA39B9-251E-4F73-8B6E-94BB1975C7BB}" type="pres">
      <dgm:prSet presAssocID="{1C1F38E4-EB39-4A22-BA68-85B15D44F331}" presName="parentText_2" presStyleLbl="node1" presStyleIdx="0" presStyleCnt="3">
        <dgm:presLayoutVars>
          <dgm:chMax val="1"/>
          <dgm:chPref val="1"/>
          <dgm:bulletEnabled val="1"/>
        </dgm:presLayoutVars>
      </dgm:prSet>
      <dgm:spPr/>
    </dgm:pt>
    <dgm:pt modelId="{3F84DCAE-019D-4CA2-AE7E-EE886B0C1B98}" type="pres">
      <dgm:prSet presAssocID="{1C1F38E4-EB39-4A22-BA68-85B15D44F331}" presName="childText_2" presStyleLbl="node2" presStyleIdx="0" presStyleCnt="0" custScaleX="105398" custLinFactNeighborX="9327" custLinFactNeighborY="0">
        <dgm:presLayoutVars>
          <dgm:chMax val="0"/>
          <dgm:chPref val="0"/>
          <dgm:bulletEnabled val="1"/>
        </dgm:presLayoutVars>
      </dgm:prSet>
      <dgm:spPr/>
    </dgm:pt>
    <dgm:pt modelId="{C1903AFD-C669-4A56-BAE2-F47F2B77D8C0}" type="pres">
      <dgm:prSet presAssocID="{1C1F38E4-EB39-4A22-BA68-85B15D44F331}" presName="accentShape_2" presStyleCnt="0"/>
      <dgm:spPr/>
    </dgm:pt>
    <dgm:pt modelId="{0DCBEC02-8587-4AED-93D8-E4206A563C49}" type="pres">
      <dgm:prSet presAssocID="{1C1F38E4-EB39-4A22-BA68-85B15D44F331}" presName="imageRepeatNode" presStyleLbl="node1" presStyleIdx="1" presStyleCnt="3" custScaleX="102534" custLinFactNeighborX="2304" custLinFactNeighborY="548"/>
      <dgm:spPr/>
    </dgm:pt>
    <dgm:pt modelId="{114091EE-C229-4F3D-AEA4-21FF4A189846}" type="pres">
      <dgm:prSet presAssocID="{6A15D2E5-6673-483C-9889-CC8B2DFDD8BC}" presName="parentText_3" presStyleLbl="node1" presStyleIdx="1" presStyleCnt="3">
        <dgm:presLayoutVars>
          <dgm:chMax val="1"/>
          <dgm:chPref val="1"/>
          <dgm:bulletEnabled val="1"/>
        </dgm:presLayoutVars>
      </dgm:prSet>
      <dgm:spPr/>
    </dgm:pt>
    <dgm:pt modelId="{D910F94D-7273-4483-884E-03475DF08201}" type="pres">
      <dgm:prSet presAssocID="{6A15D2E5-6673-483C-9889-CC8B2DFDD8BC}" presName="childText_3" presStyleLbl="node2" presStyleIdx="0" presStyleCnt="0" custScaleX="102266" custLinFactNeighborX="807" custLinFactNeighborY="0">
        <dgm:presLayoutVars>
          <dgm:chMax val="0"/>
          <dgm:chPref val="0"/>
          <dgm:bulletEnabled val="1"/>
        </dgm:presLayoutVars>
      </dgm:prSet>
      <dgm:spPr/>
    </dgm:pt>
    <dgm:pt modelId="{6EDB50C4-7A8B-4749-9E55-5B8EF196961B}" type="pres">
      <dgm:prSet presAssocID="{6A15D2E5-6673-483C-9889-CC8B2DFDD8BC}" presName="accentShape_3" presStyleCnt="0"/>
      <dgm:spPr/>
    </dgm:pt>
    <dgm:pt modelId="{1B1D55B3-1387-415E-88BC-83703DF24008}" type="pres">
      <dgm:prSet presAssocID="{6A15D2E5-6673-483C-9889-CC8B2DFDD8BC}" presName="imageRepeatNode" presStyleLbl="node1" presStyleIdx="2" presStyleCnt="3" custScaleX="96920" custLinFactNeighborX="-1772" custLinFactNeighborY="587"/>
      <dgm:spPr/>
    </dgm:pt>
  </dgm:ptLst>
  <dgm:cxnLst>
    <dgm:cxn modelId="{B48D3609-0E4F-4643-B90D-DF2522C99919}" type="presOf" srcId="{8A3F9339-69F8-4A93-AEB4-3814507E1645}" destId="{F8A8A3D5-974B-47B3-A508-2B757BD9CCDD}" srcOrd="0" destOrd="0" presId="urn:microsoft.com/office/officeart/2009/3/layout/BlockDescendingList"/>
    <dgm:cxn modelId="{97E0A115-31D4-4CB9-8EAA-990EEF34887F}" srcId="{6A15D2E5-6673-483C-9889-CC8B2DFDD8BC}" destId="{232636F7-5E20-4E89-93CD-1269263694DC}" srcOrd="0" destOrd="0" parTransId="{CDD23345-7D8F-40ED-B1A9-B11185CF0C57}" sibTransId="{FA7B501E-0CE1-432E-963C-B6B86ED85572}"/>
    <dgm:cxn modelId="{8443CB19-09B7-4EFE-B6BA-CEEB9CF6C444}" srcId="{8A3F9339-69F8-4A93-AEB4-3814507E1645}" destId="{E9E058B9-2DFE-4780-A89D-A216887EED61}" srcOrd="1" destOrd="0" parTransId="{4CC4D57A-7CEA-49AA-A17B-39B9F926AACA}" sibTransId="{4710FB7E-53C3-499A-8FDB-5117733BA591}"/>
    <dgm:cxn modelId="{EC6B4F1D-2C94-4444-BF22-10069549B556}" srcId="{8A3F9339-69F8-4A93-AEB4-3814507E1645}" destId="{AE708A01-D5E3-4F72-B137-CF1EC83AA83B}" srcOrd="3" destOrd="0" parTransId="{18610192-71CD-4AC3-9673-C4F16990F57B}" sibTransId="{9AC393E0-62F4-4817-B8FD-756FA28A4E5E}"/>
    <dgm:cxn modelId="{B40C3667-07E6-4039-8EC3-070CF3EABAAA}" type="presOf" srcId="{6A15D2E5-6673-483C-9889-CC8B2DFDD8BC}" destId="{1B1D55B3-1387-415E-88BC-83703DF24008}" srcOrd="1" destOrd="0" presId="urn:microsoft.com/office/officeart/2009/3/layout/BlockDescendingList"/>
    <dgm:cxn modelId="{B7BD274D-3A9C-48E3-B36D-957531BF2B99}" type="presOf" srcId="{F4997428-E0A4-4C39-A4E1-5089BA4393B5}" destId="{B08CD8FB-5DE7-4781-BB56-9B8FF5F2B646}" srcOrd="0" destOrd="2" presId="urn:microsoft.com/office/officeart/2009/3/layout/BlockDescendingList"/>
    <dgm:cxn modelId="{357B7F4D-6B6B-4A04-9638-862B6EA7B995}" type="presOf" srcId="{8A3F9339-69F8-4A93-AEB4-3814507E1645}" destId="{D54A0CCF-0E68-450D-8ADE-92F004D9CD2A}" srcOrd="1" destOrd="0" presId="urn:microsoft.com/office/officeart/2009/3/layout/BlockDescendingList"/>
    <dgm:cxn modelId="{84E1044F-2299-43DA-9B17-8437672BE973}" type="presOf" srcId="{7A1461CD-1691-4422-BEFE-86AEBE3D09F0}" destId="{3F84DCAE-019D-4CA2-AE7E-EE886B0C1B98}" srcOrd="0" destOrd="0" presId="urn:microsoft.com/office/officeart/2009/3/layout/BlockDescendingList"/>
    <dgm:cxn modelId="{3575B54F-DB21-4EF1-B359-D861683729EC}" type="presOf" srcId="{6A15D2E5-6673-483C-9889-CC8B2DFDD8BC}" destId="{114091EE-C229-4F3D-AEA4-21FF4A189846}" srcOrd="0" destOrd="0" presId="urn:microsoft.com/office/officeart/2009/3/layout/BlockDescendingList"/>
    <dgm:cxn modelId="{0EF89F75-F8A4-4EC2-9F11-DEDB852064E1}" type="presOf" srcId="{425BA6D4-237C-4BCE-B4C2-3B54A44B3BE4}" destId="{665384B2-4270-4F6B-B2A5-87E0C4FEB263}" srcOrd="0" destOrd="0" presId="urn:microsoft.com/office/officeart/2009/3/layout/BlockDescendingList"/>
    <dgm:cxn modelId="{6F87947B-5CBC-403A-9FD4-662A4C3D3D22}" type="presOf" srcId="{232636F7-5E20-4E89-93CD-1269263694DC}" destId="{D910F94D-7273-4483-884E-03475DF08201}" srcOrd="0" destOrd="0" presId="urn:microsoft.com/office/officeart/2009/3/layout/BlockDescendingList"/>
    <dgm:cxn modelId="{0062707F-A7E2-4313-9A41-0B4E1BE65E2F}" srcId="{1C1F38E4-EB39-4A22-BA68-85B15D44F331}" destId="{7A1461CD-1691-4422-BEFE-86AEBE3D09F0}" srcOrd="0" destOrd="0" parTransId="{08550B8B-F67B-4820-9F32-EEA3F5F38F9C}" sibTransId="{C1BF9EBB-42AF-4DC1-BF51-493A15ED0FDF}"/>
    <dgm:cxn modelId="{A6B0F98C-F008-46BA-B18A-F5B3FC3936F6}" type="presOf" srcId="{A9326714-7EBF-47E5-ADF9-976172933EF8}" destId="{3F84DCAE-019D-4CA2-AE7E-EE886B0C1B98}" srcOrd="0" destOrd="2" presId="urn:microsoft.com/office/officeart/2009/3/layout/BlockDescendingList"/>
    <dgm:cxn modelId="{0604368D-C272-4581-B2D9-088C301462AA}" srcId="{8A3F9339-69F8-4A93-AEB4-3814507E1645}" destId="{F4997428-E0A4-4C39-A4E1-5089BA4393B5}" srcOrd="2" destOrd="0" parTransId="{854384BE-2990-41E1-84BD-05B178687B89}" sibTransId="{BEE88554-B7E0-4EFA-862E-074E4E3F72D6}"/>
    <dgm:cxn modelId="{05FA998D-BA00-4569-8084-FCAA9C8B8963}" srcId="{1C1F38E4-EB39-4A22-BA68-85B15D44F331}" destId="{75CB10F2-3818-4443-9AD7-51B7C4CAC4E4}" srcOrd="1" destOrd="0" parTransId="{369EAAC9-A574-445E-B7AC-496812BE6750}" sibTransId="{0645B26D-F22A-404C-B94B-0A61E13F014D}"/>
    <dgm:cxn modelId="{A3E2DD8D-B597-4308-99FA-E9CE4ABD2313}" type="presOf" srcId="{E5864ABA-D2A5-4B5E-881D-8D3939B4640D}" destId="{B08CD8FB-5DE7-4781-BB56-9B8FF5F2B646}" srcOrd="0" destOrd="0" presId="urn:microsoft.com/office/officeart/2009/3/layout/BlockDescendingList"/>
    <dgm:cxn modelId="{D3CC2AA0-FB68-491D-9FD9-BF2B8907A3DA}" srcId="{8A3F9339-69F8-4A93-AEB4-3814507E1645}" destId="{E5864ABA-D2A5-4B5E-881D-8D3939B4640D}" srcOrd="0" destOrd="0" parTransId="{A69CB93E-3B23-4E0B-B72D-03860206530F}" sibTransId="{4159C0E9-513C-4B9F-9EDE-28EDF1C219BB}"/>
    <dgm:cxn modelId="{FE04F8B8-67B3-4C73-ABCF-39AE589BEA76}" srcId="{425BA6D4-237C-4BCE-B4C2-3B54A44B3BE4}" destId="{1C1F38E4-EB39-4A22-BA68-85B15D44F331}" srcOrd="1" destOrd="0" parTransId="{4D7CA4FB-18E5-44D0-B2BA-8BBD9FADAB5A}" sibTransId="{72298A77-E0D7-45CD-9AA9-1E0F1A167EF8}"/>
    <dgm:cxn modelId="{3FC533CC-638E-4F69-9569-5A5769C73270}" type="presOf" srcId="{1C1F38E4-EB39-4A22-BA68-85B15D44F331}" destId="{76EA39B9-251E-4F73-8B6E-94BB1975C7BB}" srcOrd="0" destOrd="0" presId="urn:microsoft.com/office/officeart/2009/3/layout/BlockDescendingList"/>
    <dgm:cxn modelId="{0DFB96CD-157C-4EED-BAE0-88B1CC63146A}" srcId="{1C1F38E4-EB39-4A22-BA68-85B15D44F331}" destId="{A9326714-7EBF-47E5-ADF9-976172933EF8}" srcOrd="2" destOrd="0" parTransId="{4E4E328B-8530-4D97-BD45-3393A417F636}" sibTransId="{6271CA15-2160-4D34-856A-0821A11AE510}"/>
    <dgm:cxn modelId="{F54B12D1-0AB8-4613-BB4E-E89E78608052}" type="presOf" srcId="{AE708A01-D5E3-4F72-B137-CF1EC83AA83B}" destId="{B08CD8FB-5DE7-4781-BB56-9B8FF5F2B646}" srcOrd="0" destOrd="3" presId="urn:microsoft.com/office/officeart/2009/3/layout/BlockDescendingList"/>
    <dgm:cxn modelId="{7C6FCDD7-8876-4CCF-8190-3398A4315C8B}" type="presOf" srcId="{1C1F38E4-EB39-4A22-BA68-85B15D44F331}" destId="{0DCBEC02-8587-4AED-93D8-E4206A563C49}" srcOrd="1" destOrd="0" presId="urn:microsoft.com/office/officeart/2009/3/layout/BlockDescendingList"/>
    <dgm:cxn modelId="{2E18F4DB-BCD6-4EBB-B745-9C0BBD3554E6}" type="presOf" srcId="{E9E058B9-2DFE-4780-A89D-A216887EED61}" destId="{B08CD8FB-5DE7-4781-BB56-9B8FF5F2B646}" srcOrd="0" destOrd="1" presId="urn:microsoft.com/office/officeart/2009/3/layout/BlockDescendingList"/>
    <dgm:cxn modelId="{BE92BCE0-D506-4967-A695-BD48445DA307}" srcId="{425BA6D4-237C-4BCE-B4C2-3B54A44B3BE4}" destId="{8A3F9339-69F8-4A93-AEB4-3814507E1645}" srcOrd="0" destOrd="0" parTransId="{8DC76777-2C9D-453C-A03B-E33E511C35C2}" sibTransId="{CE0D1079-50B5-488D-965D-F2E840B0A96F}"/>
    <dgm:cxn modelId="{F48251FC-C7A8-4A38-8448-45F7A8B35557}" srcId="{425BA6D4-237C-4BCE-B4C2-3B54A44B3BE4}" destId="{6A15D2E5-6673-483C-9889-CC8B2DFDD8BC}" srcOrd="2" destOrd="0" parTransId="{49F014D6-EBEF-451B-81CE-892C0F4DE8EF}" sibTransId="{F20EC470-0D08-4C80-A0F6-E27A05B5F716}"/>
    <dgm:cxn modelId="{33EFE1FE-75A7-4A00-AC76-2B96C10CE28E}" type="presOf" srcId="{75CB10F2-3818-4443-9AD7-51B7C4CAC4E4}" destId="{3F84DCAE-019D-4CA2-AE7E-EE886B0C1B98}" srcOrd="0" destOrd="1" presId="urn:microsoft.com/office/officeart/2009/3/layout/BlockDescendingList"/>
    <dgm:cxn modelId="{F29E1D76-EE94-4CBA-8AC9-47FE18E6B4EA}" type="presParOf" srcId="{665384B2-4270-4F6B-B2A5-87E0C4FEB263}" destId="{F8A8A3D5-974B-47B3-A508-2B757BD9CCDD}" srcOrd="0" destOrd="0" presId="urn:microsoft.com/office/officeart/2009/3/layout/BlockDescendingList"/>
    <dgm:cxn modelId="{AB8443AF-CCF8-4CE0-9F2A-B72CDFC80970}" type="presParOf" srcId="{665384B2-4270-4F6B-B2A5-87E0C4FEB263}" destId="{B08CD8FB-5DE7-4781-BB56-9B8FF5F2B646}" srcOrd="1" destOrd="0" presId="urn:microsoft.com/office/officeart/2009/3/layout/BlockDescendingList"/>
    <dgm:cxn modelId="{14F22C79-E128-4CDB-B141-0415D94503CA}" type="presParOf" srcId="{665384B2-4270-4F6B-B2A5-87E0C4FEB263}" destId="{B96B7740-765C-47B4-8D18-DDF9D154E062}" srcOrd="2" destOrd="0" presId="urn:microsoft.com/office/officeart/2009/3/layout/BlockDescendingList"/>
    <dgm:cxn modelId="{A24D1584-33E9-4989-B9C7-AA392587EB45}" type="presParOf" srcId="{B96B7740-765C-47B4-8D18-DDF9D154E062}" destId="{D54A0CCF-0E68-450D-8ADE-92F004D9CD2A}" srcOrd="0" destOrd="0" presId="urn:microsoft.com/office/officeart/2009/3/layout/BlockDescendingList"/>
    <dgm:cxn modelId="{1206DC1D-768C-40A0-A70B-D0D2A4664423}" type="presParOf" srcId="{665384B2-4270-4F6B-B2A5-87E0C4FEB263}" destId="{76EA39B9-251E-4F73-8B6E-94BB1975C7BB}" srcOrd="3" destOrd="0" presId="urn:microsoft.com/office/officeart/2009/3/layout/BlockDescendingList"/>
    <dgm:cxn modelId="{15904020-1037-49E4-83FE-928E74F0A75C}" type="presParOf" srcId="{665384B2-4270-4F6B-B2A5-87E0C4FEB263}" destId="{3F84DCAE-019D-4CA2-AE7E-EE886B0C1B98}" srcOrd="4" destOrd="0" presId="urn:microsoft.com/office/officeart/2009/3/layout/BlockDescendingList"/>
    <dgm:cxn modelId="{947ACB96-B263-4C17-AE9C-BCD778855011}" type="presParOf" srcId="{665384B2-4270-4F6B-B2A5-87E0C4FEB263}" destId="{C1903AFD-C669-4A56-BAE2-F47F2B77D8C0}" srcOrd="5" destOrd="0" presId="urn:microsoft.com/office/officeart/2009/3/layout/BlockDescendingList"/>
    <dgm:cxn modelId="{B338D152-8211-4BDF-B1BC-532B92AF33B6}" type="presParOf" srcId="{C1903AFD-C669-4A56-BAE2-F47F2B77D8C0}" destId="{0DCBEC02-8587-4AED-93D8-E4206A563C49}" srcOrd="0" destOrd="0" presId="urn:microsoft.com/office/officeart/2009/3/layout/BlockDescendingList"/>
    <dgm:cxn modelId="{848E27FF-6E7D-48F2-8DB0-9B4E50086587}" type="presParOf" srcId="{665384B2-4270-4F6B-B2A5-87E0C4FEB263}" destId="{114091EE-C229-4F3D-AEA4-21FF4A189846}" srcOrd="6" destOrd="0" presId="urn:microsoft.com/office/officeart/2009/3/layout/BlockDescendingList"/>
    <dgm:cxn modelId="{A9ACD540-D9DC-4706-821F-77E16010D7C1}" type="presParOf" srcId="{665384B2-4270-4F6B-B2A5-87E0C4FEB263}" destId="{D910F94D-7273-4483-884E-03475DF08201}" srcOrd="7" destOrd="0" presId="urn:microsoft.com/office/officeart/2009/3/layout/BlockDescendingList"/>
    <dgm:cxn modelId="{22245BD5-7257-435C-B748-97BA0307FB0C}" type="presParOf" srcId="{665384B2-4270-4F6B-B2A5-87E0C4FEB263}" destId="{6EDB50C4-7A8B-4749-9E55-5B8EF196961B}" srcOrd="8" destOrd="0" presId="urn:microsoft.com/office/officeart/2009/3/layout/BlockDescendingList"/>
    <dgm:cxn modelId="{9194CE69-426E-45F8-A8DE-914D5772C4BE}" type="presParOf" srcId="{6EDB50C4-7A8B-4749-9E55-5B8EF196961B}" destId="{1B1D55B3-1387-415E-88BC-83703DF24008}" srcOrd="0" destOrd="0" presId="urn:microsoft.com/office/officeart/2009/3/layout/BlockDescending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B92668-EE03-4D7C-8B64-951906614DA1}" type="doc">
      <dgm:prSet loTypeId="urn:microsoft.com/office/officeart/2011/layout/CircleProcess" loCatId="officeonline" qsTypeId="urn:microsoft.com/office/officeart/2005/8/quickstyle/simple4" qsCatId="simple" csTypeId="urn:microsoft.com/office/officeart/2005/8/colors/colorful3" csCatId="colorful" phldr="1"/>
      <dgm:spPr/>
      <dgm:t>
        <a:bodyPr/>
        <a:lstStyle/>
        <a:p>
          <a:endParaRPr lang="en-US"/>
        </a:p>
      </dgm:t>
    </dgm:pt>
    <dgm:pt modelId="{EEBCBC98-EEA0-4B1E-8928-04E8A123C6A1}">
      <dgm:prSet/>
      <dgm:spPr/>
      <dgm:t>
        <a:bodyPr/>
        <a:lstStyle/>
        <a:p>
          <a:r>
            <a:rPr lang="en-US" dirty="0">
              <a:latin typeface="Avenir Next LT Pro" panose="020B0504020202020204" pitchFamily="34" charset="0"/>
            </a:rPr>
            <a:t>Plans may replace or overlay zoning</a:t>
          </a:r>
        </a:p>
      </dgm:t>
    </dgm:pt>
    <dgm:pt modelId="{C90B955A-1D64-4D4B-B147-40F6012F0D86}" type="parTrans" cxnId="{BD7ADB40-455D-4635-A52B-769574BD64B3}">
      <dgm:prSet/>
      <dgm:spPr/>
      <dgm:t>
        <a:bodyPr/>
        <a:lstStyle/>
        <a:p>
          <a:endParaRPr lang="en-US">
            <a:latin typeface="Avenir Next LT Pro" panose="020B0504020202020204" pitchFamily="34" charset="0"/>
          </a:endParaRPr>
        </a:p>
      </dgm:t>
    </dgm:pt>
    <dgm:pt modelId="{E725873B-99B1-4330-8309-B65C0FCAC500}" type="sibTrans" cxnId="{BD7ADB40-455D-4635-A52B-769574BD64B3}">
      <dgm:prSet/>
      <dgm:spPr/>
      <dgm:t>
        <a:bodyPr/>
        <a:lstStyle/>
        <a:p>
          <a:endParaRPr lang="en-US">
            <a:latin typeface="Avenir Next LT Pro" panose="020B0504020202020204" pitchFamily="34" charset="0"/>
          </a:endParaRPr>
        </a:p>
      </dgm:t>
    </dgm:pt>
    <dgm:pt modelId="{4F5ECA1A-A49B-480B-8332-E5FA2815837E}">
      <dgm:prSet/>
      <dgm:spPr/>
      <dgm:t>
        <a:bodyPr/>
        <a:lstStyle/>
        <a:p>
          <a:r>
            <a:rPr lang="en-US" dirty="0">
              <a:latin typeface="Avenir Next LT Pro" panose="020B0504020202020204" pitchFamily="34" charset="0"/>
            </a:rPr>
            <a:t>Both regulatory layers may need evaluation</a:t>
          </a:r>
        </a:p>
      </dgm:t>
    </dgm:pt>
    <dgm:pt modelId="{9100E88C-1E1D-41D5-B357-D89D3B0F74A3}" type="parTrans" cxnId="{87A8F0F1-889D-40F6-9836-03990C5FB7C6}">
      <dgm:prSet/>
      <dgm:spPr/>
      <dgm:t>
        <a:bodyPr/>
        <a:lstStyle/>
        <a:p>
          <a:endParaRPr lang="en-US">
            <a:latin typeface="Avenir Next LT Pro" panose="020B0504020202020204" pitchFamily="34" charset="0"/>
          </a:endParaRPr>
        </a:p>
      </dgm:t>
    </dgm:pt>
    <dgm:pt modelId="{81E205A8-EEA9-44F5-8866-D9EBE941603C}" type="sibTrans" cxnId="{87A8F0F1-889D-40F6-9836-03990C5FB7C6}">
      <dgm:prSet/>
      <dgm:spPr/>
      <dgm:t>
        <a:bodyPr/>
        <a:lstStyle/>
        <a:p>
          <a:endParaRPr lang="en-US">
            <a:latin typeface="Avenir Next LT Pro" panose="020B0504020202020204" pitchFamily="34" charset="0"/>
          </a:endParaRPr>
        </a:p>
      </dgm:t>
    </dgm:pt>
    <dgm:pt modelId="{AA5182A0-54F2-4D59-AB6E-544BFDBED57E}">
      <dgm:prSet/>
      <dgm:spPr/>
      <dgm:t>
        <a:bodyPr/>
        <a:lstStyle/>
        <a:p>
          <a:r>
            <a:rPr lang="en-US" dirty="0">
              <a:latin typeface="Avenir Next LT Pro" panose="020B0504020202020204" pitchFamily="34" charset="0"/>
            </a:rPr>
            <a:t>Account for demolition when projecting growth</a:t>
          </a:r>
        </a:p>
      </dgm:t>
    </dgm:pt>
    <dgm:pt modelId="{F3465D0F-B5D3-4A28-B76C-6890AEB287E5}" type="parTrans" cxnId="{DFADE753-CB3E-4472-9326-C56B73B1140D}">
      <dgm:prSet/>
      <dgm:spPr/>
      <dgm:t>
        <a:bodyPr/>
        <a:lstStyle/>
        <a:p>
          <a:endParaRPr lang="en-US">
            <a:latin typeface="Avenir Next LT Pro" panose="020B0504020202020204" pitchFamily="34" charset="0"/>
          </a:endParaRPr>
        </a:p>
      </dgm:t>
    </dgm:pt>
    <dgm:pt modelId="{06E29203-52E1-4D9E-8DA3-AB881CDAF281}" type="sibTrans" cxnId="{DFADE753-CB3E-4472-9326-C56B73B1140D}">
      <dgm:prSet/>
      <dgm:spPr/>
      <dgm:t>
        <a:bodyPr/>
        <a:lstStyle/>
        <a:p>
          <a:endParaRPr lang="en-US">
            <a:latin typeface="Avenir Next LT Pro" panose="020B0504020202020204" pitchFamily="34" charset="0"/>
          </a:endParaRPr>
        </a:p>
      </dgm:t>
    </dgm:pt>
    <dgm:pt modelId="{5F403F0E-FA05-4A9F-8C98-10B4991AB078}" type="pres">
      <dgm:prSet presAssocID="{71B92668-EE03-4D7C-8B64-951906614DA1}" presName="Name0" presStyleCnt="0">
        <dgm:presLayoutVars>
          <dgm:chMax val="11"/>
          <dgm:chPref val="11"/>
          <dgm:dir/>
          <dgm:resizeHandles/>
        </dgm:presLayoutVars>
      </dgm:prSet>
      <dgm:spPr/>
    </dgm:pt>
    <dgm:pt modelId="{0FA06E23-E32D-4E77-8196-95272188FD7D}" type="pres">
      <dgm:prSet presAssocID="{AA5182A0-54F2-4D59-AB6E-544BFDBED57E}" presName="Accent3" presStyleCnt="0"/>
      <dgm:spPr/>
    </dgm:pt>
    <dgm:pt modelId="{C7619A4E-4DAD-430D-B0FF-644D2CABE5CE}" type="pres">
      <dgm:prSet presAssocID="{AA5182A0-54F2-4D59-AB6E-544BFDBED57E}" presName="Accent" presStyleLbl="node1" presStyleIdx="0" presStyleCnt="3"/>
      <dgm:spPr/>
    </dgm:pt>
    <dgm:pt modelId="{DF27BEA0-0298-4932-95B5-FFCD270F342A}" type="pres">
      <dgm:prSet presAssocID="{AA5182A0-54F2-4D59-AB6E-544BFDBED57E}" presName="ParentBackground3" presStyleCnt="0"/>
      <dgm:spPr/>
    </dgm:pt>
    <dgm:pt modelId="{B79E8A1D-F621-43D9-87AB-45ADFDF2DF5F}" type="pres">
      <dgm:prSet presAssocID="{AA5182A0-54F2-4D59-AB6E-544BFDBED57E}" presName="ParentBackground" presStyleLbl="fgAcc1" presStyleIdx="0" presStyleCnt="3"/>
      <dgm:spPr/>
    </dgm:pt>
    <dgm:pt modelId="{8EDD6B5E-E95E-4494-A3F2-3BD863ACA0D4}" type="pres">
      <dgm:prSet presAssocID="{AA5182A0-54F2-4D59-AB6E-544BFDBED57E}" presName="Parent3" presStyleLbl="revTx" presStyleIdx="0" presStyleCnt="0">
        <dgm:presLayoutVars>
          <dgm:chMax val="1"/>
          <dgm:chPref val="1"/>
          <dgm:bulletEnabled val="1"/>
        </dgm:presLayoutVars>
      </dgm:prSet>
      <dgm:spPr/>
    </dgm:pt>
    <dgm:pt modelId="{12FCF775-7469-4706-9090-28366141A6F4}" type="pres">
      <dgm:prSet presAssocID="{4F5ECA1A-A49B-480B-8332-E5FA2815837E}" presName="Accent2" presStyleCnt="0"/>
      <dgm:spPr/>
    </dgm:pt>
    <dgm:pt modelId="{DD711104-0185-4B46-A315-95B5D2713B20}" type="pres">
      <dgm:prSet presAssocID="{4F5ECA1A-A49B-480B-8332-E5FA2815837E}" presName="Accent" presStyleLbl="node1" presStyleIdx="1" presStyleCnt="3"/>
      <dgm:spPr/>
    </dgm:pt>
    <dgm:pt modelId="{9D86671E-AF17-474E-9B67-FB0BB9F1CF38}" type="pres">
      <dgm:prSet presAssocID="{4F5ECA1A-A49B-480B-8332-E5FA2815837E}" presName="ParentBackground2" presStyleCnt="0"/>
      <dgm:spPr/>
    </dgm:pt>
    <dgm:pt modelId="{09985382-D508-48A4-981A-FB41A935DFCA}" type="pres">
      <dgm:prSet presAssocID="{4F5ECA1A-A49B-480B-8332-E5FA2815837E}" presName="ParentBackground" presStyleLbl="fgAcc1" presStyleIdx="1" presStyleCnt="3"/>
      <dgm:spPr/>
    </dgm:pt>
    <dgm:pt modelId="{56DBB28F-6969-4BD2-B37E-A76FBE2A965B}" type="pres">
      <dgm:prSet presAssocID="{4F5ECA1A-A49B-480B-8332-E5FA2815837E}" presName="Parent2" presStyleLbl="revTx" presStyleIdx="0" presStyleCnt="0">
        <dgm:presLayoutVars>
          <dgm:chMax val="1"/>
          <dgm:chPref val="1"/>
          <dgm:bulletEnabled val="1"/>
        </dgm:presLayoutVars>
      </dgm:prSet>
      <dgm:spPr/>
    </dgm:pt>
    <dgm:pt modelId="{8E525D4A-5E6E-412C-BBF2-251467143C0A}" type="pres">
      <dgm:prSet presAssocID="{EEBCBC98-EEA0-4B1E-8928-04E8A123C6A1}" presName="Accent1" presStyleCnt="0"/>
      <dgm:spPr/>
    </dgm:pt>
    <dgm:pt modelId="{E3F2F598-88D1-42A8-95E6-A89877163F4D}" type="pres">
      <dgm:prSet presAssocID="{EEBCBC98-EEA0-4B1E-8928-04E8A123C6A1}" presName="Accent" presStyleLbl="node1" presStyleIdx="2" presStyleCnt="3"/>
      <dgm:spPr/>
    </dgm:pt>
    <dgm:pt modelId="{28AF9492-D34D-423C-B0ED-D158C224D40D}" type="pres">
      <dgm:prSet presAssocID="{EEBCBC98-EEA0-4B1E-8928-04E8A123C6A1}" presName="ParentBackground1" presStyleCnt="0"/>
      <dgm:spPr/>
    </dgm:pt>
    <dgm:pt modelId="{3DC537B1-092E-4003-AA95-A93FA11868B2}" type="pres">
      <dgm:prSet presAssocID="{EEBCBC98-EEA0-4B1E-8928-04E8A123C6A1}" presName="ParentBackground" presStyleLbl="fgAcc1" presStyleIdx="2" presStyleCnt="3"/>
      <dgm:spPr/>
    </dgm:pt>
    <dgm:pt modelId="{7E22D2DF-21DD-443C-80C1-77D70D06C6C7}" type="pres">
      <dgm:prSet presAssocID="{EEBCBC98-EEA0-4B1E-8928-04E8A123C6A1}" presName="Parent1" presStyleLbl="revTx" presStyleIdx="0" presStyleCnt="0">
        <dgm:presLayoutVars>
          <dgm:chMax val="1"/>
          <dgm:chPref val="1"/>
          <dgm:bulletEnabled val="1"/>
        </dgm:presLayoutVars>
      </dgm:prSet>
      <dgm:spPr/>
    </dgm:pt>
  </dgm:ptLst>
  <dgm:cxnLst>
    <dgm:cxn modelId="{4EB66810-FB80-4186-B114-DDBBC54E7678}" type="presOf" srcId="{4F5ECA1A-A49B-480B-8332-E5FA2815837E}" destId="{56DBB28F-6969-4BD2-B37E-A76FBE2A965B}" srcOrd="1" destOrd="0" presId="urn:microsoft.com/office/officeart/2011/layout/CircleProcess"/>
    <dgm:cxn modelId="{080E981B-7F02-4235-8C7C-3DBC97F9D35B}" type="presOf" srcId="{EEBCBC98-EEA0-4B1E-8928-04E8A123C6A1}" destId="{7E22D2DF-21DD-443C-80C1-77D70D06C6C7}" srcOrd="1" destOrd="0" presId="urn:microsoft.com/office/officeart/2011/layout/CircleProcess"/>
    <dgm:cxn modelId="{BD7ADB40-455D-4635-A52B-769574BD64B3}" srcId="{71B92668-EE03-4D7C-8B64-951906614DA1}" destId="{EEBCBC98-EEA0-4B1E-8928-04E8A123C6A1}" srcOrd="0" destOrd="0" parTransId="{C90B955A-1D64-4D4B-B147-40F6012F0D86}" sibTransId="{E725873B-99B1-4330-8309-B65C0FCAC500}"/>
    <dgm:cxn modelId="{DFADE753-CB3E-4472-9326-C56B73B1140D}" srcId="{71B92668-EE03-4D7C-8B64-951906614DA1}" destId="{AA5182A0-54F2-4D59-AB6E-544BFDBED57E}" srcOrd="2" destOrd="0" parTransId="{F3465D0F-B5D3-4A28-B76C-6890AEB287E5}" sibTransId="{06E29203-52E1-4D9E-8DA3-AB881CDAF281}"/>
    <dgm:cxn modelId="{D89AD676-AA52-413F-8B0F-04644A067320}" type="presOf" srcId="{AA5182A0-54F2-4D59-AB6E-544BFDBED57E}" destId="{8EDD6B5E-E95E-4494-A3F2-3BD863ACA0D4}" srcOrd="1" destOrd="0" presId="urn:microsoft.com/office/officeart/2011/layout/CircleProcess"/>
    <dgm:cxn modelId="{AA54E976-C03F-4CF8-8E52-54AF7F16E6F8}" type="presOf" srcId="{71B92668-EE03-4D7C-8B64-951906614DA1}" destId="{5F403F0E-FA05-4A9F-8C98-10B4991AB078}" srcOrd="0" destOrd="0" presId="urn:microsoft.com/office/officeart/2011/layout/CircleProcess"/>
    <dgm:cxn modelId="{0FCD3A5A-293E-455A-B413-7C51E21DE023}" type="presOf" srcId="{AA5182A0-54F2-4D59-AB6E-544BFDBED57E}" destId="{B79E8A1D-F621-43D9-87AB-45ADFDF2DF5F}" srcOrd="0" destOrd="0" presId="urn:microsoft.com/office/officeart/2011/layout/CircleProcess"/>
    <dgm:cxn modelId="{4035AB98-C7BE-400E-98EA-D2E8057C6521}" type="presOf" srcId="{EEBCBC98-EEA0-4B1E-8928-04E8A123C6A1}" destId="{3DC537B1-092E-4003-AA95-A93FA11868B2}" srcOrd="0" destOrd="0" presId="urn:microsoft.com/office/officeart/2011/layout/CircleProcess"/>
    <dgm:cxn modelId="{4E12FAD3-475A-45F4-9EEF-873741420A08}" type="presOf" srcId="{4F5ECA1A-A49B-480B-8332-E5FA2815837E}" destId="{09985382-D508-48A4-981A-FB41A935DFCA}" srcOrd="0" destOrd="0" presId="urn:microsoft.com/office/officeart/2011/layout/CircleProcess"/>
    <dgm:cxn modelId="{87A8F0F1-889D-40F6-9836-03990C5FB7C6}" srcId="{71B92668-EE03-4D7C-8B64-951906614DA1}" destId="{4F5ECA1A-A49B-480B-8332-E5FA2815837E}" srcOrd="1" destOrd="0" parTransId="{9100E88C-1E1D-41D5-B357-D89D3B0F74A3}" sibTransId="{81E205A8-EEA9-44F5-8866-D9EBE941603C}"/>
    <dgm:cxn modelId="{72DBE4B2-2AB5-4338-A983-A5C0BF70D958}" type="presParOf" srcId="{5F403F0E-FA05-4A9F-8C98-10B4991AB078}" destId="{0FA06E23-E32D-4E77-8196-95272188FD7D}" srcOrd="0" destOrd="0" presId="urn:microsoft.com/office/officeart/2011/layout/CircleProcess"/>
    <dgm:cxn modelId="{7DB03395-B69B-46EB-A916-F7A51CBF0A3F}" type="presParOf" srcId="{0FA06E23-E32D-4E77-8196-95272188FD7D}" destId="{C7619A4E-4DAD-430D-B0FF-644D2CABE5CE}" srcOrd="0" destOrd="0" presId="urn:microsoft.com/office/officeart/2011/layout/CircleProcess"/>
    <dgm:cxn modelId="{A00A3043-A25E-48DC-A627-BC8DDE5F6DB0}" type="presParOf" srcId="{5F403F0E-FA05-4A9F-8C98-10B4991AB078}" destId="{DF27BEA0-0298-4932-95B5-FFCD270F342A}" srcOrd="1" destOrd="0" presId="urn:microsoft.com/office/officeart/2011/layout/CircleProcess"/>
    <dgm:cxn modelId="{DE0B1BB9-D431-4B12-B948-FA521F4C2B56}" type="presParOf" srcId="{DF27BEA0-0298-4932-95B5-FFCD270F342A}" destId="{B79E8A1D-F621-43D9-87AB-45ADFDF2DF5F}" srcOrd="0" destOrd="0" presId="urn:microsoft.com/office/officeart/2011/layout/CircleProcess"/>
    <dgm:cxn modelId="{6729F1CC-5C98-4468-86F4-2A234DDDCE14}" type="presParOf" srcId="{5F403F0E-FA05-4A9F-8C98-10B4991AB078}" destId="{8EDD6B5E-E95E-4494-A3F2-3BD863ACA0D4}" srcOrd="2" destOrd="0" presId="urn:microsoft.com/office/officeart/2011/layout/CircleProcess"/>
    <dgm:cxn modelId="{C1A840CD-A5A0-434D-86C0-3A55D4DFACA0}" type="presParOf" srcId="{5F403F0E-FA05-4A9F-8C98-10B4991AB078}" destId="{12FCF775-7469-4706-9090-28366141A6F4}" srcOrd="3" destOrd="0" presId="urn:microsoft.com/office/officeart/2011/layout/CircleProcess"/>
    <dgm:cxn modelId="{D7C1BB4D-2CB2-4A2C-86C2-37ACCD0089AC}" type="presParOf" srcId="{12FCF775-7469-4706-9090-28366141A6F4}" destId="{DD711104-0185-4B46-A315-95B5D2713B20}" srcOrd="0" destOrd="0" presId="urn:microsoft.com/office/officeart/2011/layout/CircleProcess"/>
    <dgm:cxn modelId="{BED44314-35F1-46BE-8890-B4EE01695CFF}" type="presParOf" srcId="{5F403F0E-FA05-4A9F-8C98-10B4991AB078}" destId="{9D86671E-AF17-474E-9B67-FB0BB9F1CF38}" srcOrd="4" destOrd="0" presId="urn:microsoft.com/office/officeart/2011/layout/CircleProcess"/>
    <dgm:cxn modelId="{EEF9D313-747B-4E2B-9E07-36A6AFB1D208}" type="presParOf" srcId="{9D86671E-AF17-474E-9B67-FB0BB9F1CF38}" destId="{09985382-D508-48A4-981A-FB41A935DFCA}" srcOrd="0" destOrd="0" presId="urn:microsoft.com/office/officeart/2011/layout/CircleProcess"/>
    <dgm:cxn modelId="{ACD17CDE-D6BD-408F-8753-466544C8F8E1}" type="presParOf" srcId="{5F403F0E-FA05-4A9F-8C98-10B4991AB078}" destId="{56DBB28F-6969-4BD2-B37E-A76FBE2A965B}" srcOrd="5" destOrd="0" presId="urn:microsoft.com/office/officeart/2011/layout/CircleProcess"/>
    <dgm:cxn modelId="{B5B29B67-A831-4E42-BC6F-66F3F858536A}" type="presParOf" srcId="{5F403F0E-FA05-4A9F-8C98-10B4991AB078}" destId="{8E525D4A-5E6E-412C-BBF2-251467143C0A}" srcOrd="6" destOrd="0" presId="urn:microsoft.com/office/officeart/2011/layout/CircleProcess"/>
    <dgm:cxn modelId="{274E26E6-E76D-473A-88F8-A16500ADE3C6}" type="presParOf" srcId="{8E525D4A-5E6E-412C-BBF2-251467143C0A}" destId="{E3F2F598-88D1-42A8-95E6-A89877163F4D}" srcOrd="0" destOrd="0" presId="urn:microsoft.com/office/officeart/2011/layout/CircleProcess"/>
    <dgm:cxn modelId="{D10EAC14-0B2A-48BD-9C65-E6512F7A6DFC}" type="presParOf" srcId="{5F403F0E-FA05-4A9F-8C98-10B4991AB078}" destId="{28AF9492-D34D-423C-B0ED-D158C224D40D}" srcOrd="7" destOrd="0" presId="urn:microsoft.com/office/officeart/2011/layout/CircleProcess"/>
    <dgm:cxn modelId="{F59D97D0-AF33-4FB5-9D62-6AE35D8E8138}" type="presParOf" srcId="{28AF9492-D34D-423C-B0ED-D158C224D40D}" destId="{3DC537B1-092E-4003-AA95-A93FA11868B2}" srcOrd="0" destOrd="0" presId="urn:microsoft.com/office/officeart/2011/layout/CircleProcess"/>
    <dgm:cxn modelId="{5F7EA592-4A36-4A26-B6EE-56C8150629E1}" type="presParOf" srcId="{5F403F0E-FA05-4A9F-8C98-10B4991AB078}" destId="{7E22D2DF-21DD-443C-80C1-77D70D06C6C7}" srcOrd="8"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B92668-EE03-4D7C-8B64-951906614DA1}"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D8011DBB-5A01-4A83-A207-F338D64A927D}" type="pres">
      <dgm:prSet presAssocID="{71B92668-EE03-4D7C-8B64-951906614DA1}" presName="Name0" presStyleCnt="0">
        <dgm:presLayoutVars>
          <dgm:dir/>
          <dgm:animLvl val="lvl"/>
          <dgm:resizeHandles val="exact"/>
        </dgm:presLayoutVars>
      </dgm:prSet>
      <dgm:spPr/>
    </dgm:pt>
  </dgm:ptLst>
  <dgm:cxnLst>
    <dgm:cxn modelId="{BD0E448A-8CCE-479A-A84F-AC2BD51017F9}" type="presOf" srcId="{71B92668-EE03-4D7C-8B64-951906614DA1}" destId="{D8011DBB-5A01-4A83-A207-F338D64A927D}" srcOrd="0"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EF778-8EF0-40EB-BA04-7721A9A0F95E}">
      <dsp:nvSpPr>
        <dsp:cNvPr id="0" name=""/>
        <dsp:cNvSpPr/>
      </dsp:nvSpPr>
      <dsp:spPr>
        <a:xfrm>
          <a:off x="-3520368" y="-541136"/>
          <a:ext cx="4197019" cy="4197019"/>
        </a:xfrm>
        <a:prstGeom prst="blockArc">
          <a:avLst>
            <a:gd name="adj1" fmla="val 18900000"/>
            <a:gd name="adj2" fmla="val 2700000"/>
            <a:gd name="adj3" fmla="val 515"/>
          </a:avLst>
        </a:pr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D69777-731C-4245-A27D-6883450911DB}">
      <dsp:nvSpPr>
        <dsp:cNvPr id="0" name=""/>
        <dsp:cNvSpPr/>
      </dsp:nvSpPr>
      <dsp:spPr>
        <a:xfrm>
          <a:off x="435116" y="311474"/>
          <a:ext cx="6814744" cy="622949"/>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446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Projects maximum development capacity under current zoning.</a:t>
          </a:r>
        </a:p>
      </dsp:txBody>
      <dsp:txXfrm>
        <a:off x="435116" y="311474"/>
        <a:ext cx="6814744" cy="622949"/>
      </dsp:txXfrm>
    </dsp:sp>
    <dsp:sp modelId="{7BF39E4E-A3C5-405E-AAAC-5CB325C9AA1B}">
      <dsp:nvSpPr>
        <dsp:cNvPr id="0" name=""/>
        <dsp:cNvSpPr/>
      </dsp:nvSpPr>
      <dsp:spPr>
        <a:xfrm>
          <a:off x="45772" y="233606"/>
          <a:ext cx="778686" cy="778686"/>
        </a:xfrm>
        <a:prstGeom prst="ellipse">
          <a:avLst/>
        </a:prstGeom>
        <a:solidFill>
          <a:schemeClr val="tx2">
            <a:lumMod val="25000"/>
            <a:lumOff val="75000"/>
          </a:schemeClr>
        </a:solidFill>
        <a:ln w="9525"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802B633-E5DB-4550-A6F8-CC181A7E4875}">
      <dsp:nvSpPr>
        <dsp:cNvPr id="0" name=""/>
        <dsp:cNvSpPr/>
      </dsp:nvSpPr>
      <dsp:spPr>
        <a:xfrm>
          <a:off x="661558" y="1245898"/>
          <a:ext cx="6588302" cy="622949"/>
        </a:xfrm>
        <a:prstGeom prst="rect">
          <a:avLst/>
        </a:prstGeom>
        <a:gradFill rotWithShape="0">
          <a:gsLst>
            <a:gs pos="0">
              <a:schemeClr val="accent4">
                <a:hueOff val="-4055151"/>
                <a:satOff val="1286"/>
                <a:lumOff val="-1177"/>
                <a:alphaOff val="0"/>
                <a:tint val="97000"/>
                <a:satMod val="100000"/>
                <a:lumMod val="102000"/>
              </a:schemeClr>
            </a:gs>
            <a:gs pos="50000">
              <a:schemeClr val="accent4">
                <a:hueOff val="-4055151"/>
                <a:satOff val="1286"/>
                <a:lumOff val="-1177"/>
                <a:alphaOff val="0"/>
                <a:shade val="100000"/>
                <a:satMod val="100000"/>
                <a:lumMod val="100000"/>
              </a:schemeClr>
            </a:gs>
            <a:gs pos="100000">
              <a:schemeClr val="accent4">
                <a:hueOff val="-4055151"/>
                <a:satOff val="1286"/>
                <a:lumOff val="-1177"/>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446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Estimates potential residential and non-residential development.</a:t>
          </a:r>
        </a:p>
      </dsp:txBody>
      <dsp:txXfrm>
        <a:off x="661558" y="1245898"/>
        <a:ext cx="6588302" cy="622949"/>
      </dsp:txXfrm>
    </dsp:sp>
    <dsp:sp modelId="{DDE60DE9-B8B7-401E-A7D9-CB309878143C}">
      <dsp:nvSpPr>
        <dsp:cNvPr id="0" name=""/>
        <dsp:cNvSpPr/>
      </dsp:nvSpPr>
      <dsp:spPr>
        <a:xfrm>
          <a:off x="272214" y="1168030"/>
          <a:ext cx="778686" cy="778686"/>
        </a:xfrm>
        <a:prstGeom prst="ellipse">
          <a:avLst/>
        </a:prstGeom>
        <a:solidFill>
          <a:schemeClr val="accent6">
            <a:lumMod val="60000"/>
            <a:lumOff val="40000"/>
          </a:schemeClr>
        </a:solidFill>
        <a:ln w="9525" cap="flat" cmpd="sng" algn="ctr">
          <a:solidFill>
            <a:schemeClr val="accent4">
              <a:hueOff val="-4055151"/>
              <a:satOff val="1286"/>
              <a:lumOff val="-1177"/>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9845D8-4CD2-4638-AC58-EEDF6455EACE}">
      <dsp:nvSpPr>
        <dsp:cNvPr id="0" name=""/>
        <dsp:cNvSpPr/>
      </dsp:nvSpPr>
      <dsp:spPr>
        <a:xfrm>
          <a:off x="435116" y="2180322"/>
          <a:ext cx="6814744" cy="622949"/>
        </a:xfrm>
        <a:prstGeom prst="rect">
          <a:avLst/>
        </a:prstGeom>
        <a:gradFill rotWithShape="0">
          <a:gsLst>
            <a:gs pos="0">
              <a:schemeClr val="accent4">
                <a:hueOff val="-8110302"/>
                <a:satOff val="2573"/>
                <a:lumOff val="-2353"/>
                <a:alphaOff val="0"/>
                <a:tint val="97000"/>
                <a:satMod val="100000"/>
                <a:lumMod val="102000"/>
              </a:schemeClr>
            </a:gs>
            <a:gs pos="50000">
              <a:schemeClr val="accent4">
                <a:hueOff val="-8110302"/>
                <a:satOff val="2573"/>
                <a:lumOff val="-2353"/>
                <a:alphaOff val="0"/>
                <a:shade val="100000"/>
                <a:satMod val="100000"/>
                <a:lumMod val="100000"/>
              </a:schemeClr>
            </a:gs>
            <a:gs pos="100000">
              <a:schemeClr val="accent4">
                <a:hueOff val="-8110302"/>
                <a:satOff val="2573"/>
                <a:lumOff val="-2353"/>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446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Helps understand long-term growth patterns and impacts.</a:t>
          </a:r>
        </a:p>
      </dsp:txBody>
      <dsp:txXfrm>
        <a:off x="435116" y="2180322"/>
        <a:ext cx="6814744" cy="622949"/>
      </dsp:txXfrm>
    </dsp:sp>
    <dsp:sp modelId="{934987F7-9658-4569-A090-15C515AA4169}">
      <dsp:nvSpPr>
        <dsp:cNvPr id="0" name=""/>
        <dsp:cNvSpPr/>
      </dsp:nvSpPr>
      <dsp:spPr>
        <a:xfrm>
          <a:off x="45772" y="2102454"/>
          <a:ext cx="778686" cy="778686"/>
        </a:xfrm>
        <a:prstGeom prst="ellipse">
          <a:avLst/>
        </a:prstGeom>
        <a:solidFill>
          <a:schemeClr val="accent5">
            <a:lumMod val="40000"/>
            <a:lumOff val="60000"/>
          </a:schemeClr>
        </a:solidFill>
        <a:ln w="9525" cap="flat" cmpd="sng" algn="ctr">
          <a:solidFill>
            <a:schemeClr val="accent4">
              <a:hueOff val="-8110302"/>
              <a:satOff val="2573"/>
              <a:lumOff val="-2353"/>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F18D3-AAB7-471F-A527-50B30F955041}">
      <dsp:nvSpPr>
        <dsp:cNvPr id="0" name=""/>
        <dsp:cNvSpPr/>
      </dsp:nvSpPr>
      <dsp:spPr>
        <a:xfrm rot="5400000">
          <a:off x="4468580" y="-1776984"/>
          <a:ext cx="832169" cy="4597332"/>
        </a:xfrm>
        <a:prstGeom prst="round2Same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latin typeface="Abadi" panose="020B0604020104020204" pitchFamily="34" charset="0"/>
            </a:rPr>
            <a:t>Zoning Ordinances</a:t>
          </a:r>
        </a:p>
        <a:p>
          <a:pPr marL="171450" lvl="1" indent="-171450" algn="just" defTabSz="711200">
            <a:lnSpc>
              <a:spcPct val="90000"/>
            </a:lnSpc>
            <a:spcBef>
              <a:spcPct val="0"/>
            </a:spcBef>
            <a:spcAft>
              <a:spcPct val="15000"/>
            </a:spcAft>
            <a:buChar char="•"/>
          </a:pPr>
          <a:r>
            <a:rPr lang="en-US" sz="1600" kern="1200" dirty="0">
              <a:latin typeface="Abadi" panose="020B0604020104020204" pitchFamily="34" charset="0"/>
            </a:rPr>
            <a:t>Subdivision Ordinances</a:t>
          </a:r>
        </a:p>
        <a:p>
          <a:pPr marL="171450" lvl="1" indent="-171450" algn="just" defTabSz="711200">
            <a:lnSpc>
              <a:spcPct val="90000"/>
            </a:lnSpc>
            <a:spcBef>
              <a:spcPct val="0"/>
            </a:spcBef>
            <a:spcAft>
              <a:spcPct val="15000"/>
            </a:spcAft>
            <a:buChar char="•"/>
          </a:pPr>
          <a:r>
            <a:rPr lang="en-US" sz="1600" kern="1200" dirty="0">
              <a:latin typeface="Abadi" panose="020B0604020104020204" pitchFamily="34" charset="0"/>
            </a:rPr>
            <a:t>Flood Plain &amp; Hazard Area Regulations</a:t>
          </a:r>
        </a:p>
      </dsp:txBody>
      <dsp:txXfrm rot="-5400000">
        <a:off x="2585999" y="146220"/>
        <a:ext cx="4556709" cy="750923"/>
      </dsp:txXfrm>
    </dsp:sp>
    <dsp:sp modelId="{66638443-E93D-4295-8AC0-69BB05CC5F05}">
      <dsp:nvSpPr>
        <dsp:cNvPr id="0" name=""/>
        <dsp:cNvSpPr/>
      </dsp:nvSpPr>
      <dsp:spPr>
        <a:xfrm>
          <a:off x="0" y="1576"/>
          <a:ext cx="2585999" cy="1040212"/>
        </a:xfrm>
        <a:prstGeom prst="roundRect">
          <a:avLst/>
        </a:prstGeom>
        <a:gradFill rotWithShape="0">
          <a:gsLst>
            <a:gs pos="0">
              <a:schemeClr val="accent6">
                <a:shade val="50000"/>
                <a:hueOff val="0"/>
                <a:satOff val="0"/>
                <a:lumOff val="0"/>
                <a:alphaOff val="0"/>
                <a:tint val="97000"/>
                <a:satMod val="100000"/>
                <a:lumMod val="102000"/>
              </a:schemeClr>
            </a:gs>
            <a:gs pos="50000">
              <a:schemeClr val="accent6">
                <a:shade val="50000"/>
                <a:hueOff val="0"/>
                <a:satOff val="0"/>
                <a:lumOff val="0"/>
                <a:alphaOff val="0"/>
                <a:shade val="100000"/>
                <a:satMod val="100000"/>
                <a:lumMod val="100000"/>
              </a:schemeClr>
            </a:gs>
            <a:gs pos="100000">
              <a:schemeClr val="accent6">
                <a:shade val="50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badi" panose="020B0604020104020204" pitchFamily="34" charset="0"/>
            </a:rPr>
            <a:t>Supports</a:t>
          </a:r>
        </a:p>
      </dsp:txBody>
      <dsp:txXfrm>
        <a:off x="50779" y="52355"/>
        <a:ext cx="2484441" cy="938654"/>
      </dsp:txXfrm>
    </dsp:sp>
    <dsp:sp modelId="{2A453379-28C5-48C2-A2DE-968CE7D107A5}">
      <dsp:nvSpPr>
        <dsp:cNvPr id="0" name=""/>
        <dsp:cNvSpPr/>
      </dsp:nvSpPr>
      <dsp:spPr>
        <a:xfrm rot="5400000">
          <a:off x="4468580" y="-684761"/>
          <a:ext cx="832169" cy="4597332"/>
        </a:xfrm>
        <a:prstGeom prst="round2Same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latin typeface="Abadi" panose="020B0604020104020204" pitchFamily="34" charset="0"/>
            </a:rPr>
            <a:t>Comprehensive Plans </a:t>
          </a:r>
        </a:p>
        <a:p>
          <a:pPr marL="171450" lvl="1" indent="-171450" algn="just" defTabSz="711200">
            <a:lnSpc>
              <a:spcPct val="90000"/>
            </a:lnSpc>
            <a:spcBef>
              <a:spcPct val="0"/>
            </a:spcBef>
            <a:spcAft>
              <a:spcPct val="15000"/>
            </a:spcAft>
            <a:buChar char="•"/>
          </a:pPr>
          <a:r>
            <a:rPr lang="en-US" sz="1600" kern="1200" dirty="0">
              <a:latin typeface="Abadi" panose="020B0604020104020204" pitchFamily="34" charset="0"/>
            </a:rPr>
            <a:t>Long-term Land-use Goals.</a:t>
          </a:r>
        </a:p>
      </dsp:txBody>
      <dsp:txXfrm rot="-5400000">
        <a:off x="2585999" y="1238443"/>
        <a:ext cx="4556709" cy="750923"/>
      </dsp:txXfrm>
    </dsp:sp>
    <dsp:sp modelId="{E2E2299F-0F36-4DA6-BE1E-7288A448E261}">
      <dsp:nvSpPr>
        <dsp:cNvPr id="0" name=""/>
        <dsp:cNvSpPr/>
      </dsp:nvSpPr>
      <dsp:spPr>
        <a:xfrm>
          <a:off x="0" y="1093798"/>
          <a:ext cx="2585999" cy="1040212"/>
        </a:xfrm>
        <a:prstGeom prst="roundRect">
          <a:avLst/>
        </a:prstGeom>
        <a:gradFill rotWithShape="0">
          <a:gsLst>
            <a:gs pos="0">
              <a:schemeClr val="accent6">
                <a:shade val="50000"/>
                <a:hueOff val="-68176"/>
                <a:satOff val="1235"/>
                <a:lumOff val="25335"/>
                <a:alphaOff val="0"/>
                <a:tint val="97000"/>
                <a:satMod val="100000"/>
                <a:lumMod val="102000"/>
              </a:schemeClr>
            </a:gs>
            <a:gs pos="50000">
              <a:schemeClr val="accent6">
                <a:shade val="50000"/>
                <a:hueOff val="-68176"/>
                <a:satOff val="1235"/>
                <a:lumOff val="25335"/>
                <a:alphaOff val="0"/>
                <a:shade val="100000"/>
                <a:satMod val="100000"/>
                <a:lumMod val="100000"/>
              </a:schemeClr>
            </a:gs>
            <a:gs pos="100000">
              <a:schemeClr val="accent6">
                <a:shade val="50000"/>
                <a:hueOff val="-68176"/>
                <a:satOff val="1235"/>
                <a:lumOff val="25335"/>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badi" panose="020B0604020104020204" pitchFamily="34" charset="0"/>
            </a:rPr>
            <a:t>Informs</a:t>
          </a:r>
        </a:p>
      </dsp:txBody>
      <dsp:txXfrm>
        <a:off x="50779" y="1144577"/>
        <a:ext cx="2484441" cy="938654"/>
      </dsp:txXfrm>
    </dsp:sp>
    <dsp:sp modelId="{7E402DBD-F554-4A22-A535-035A14FDE07C}">
      <dsp:nvSpPr>
        <dsp:cNvPr id="0" name=""/>
        <dsp:cNvSpPr/>
      </dsp:nvSpPr>
      <dsp:spPr>
        <a:xfrm rot="5400000">
          <a:off x="4468580" y="407461"/>
          <a:ext cx="832169" cy="4597332"/>
        </a:xfrm>
        <a:prstGeom prst="round2Same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latin typeface="Abadi" panose="020B0604020104020204" pitchFamily="34" charset="0"/>
            </a:rPr>
            <a:t>Required as part of a municipal CCRHVA</a:t>
          </a:r>
        </a:p>
      </dsp:txBody>
      <dsp:txXfrm rot="-5400000">
        <a:off x="2585999" y="2330666"/>
        <a:ext cx="4556709" cy="750923"/>
      </dsp:txXfrm>
    </dsp:sp>
    <dsp:sp modelId="{4C6E017D-C5E9-4529-BF35-D29F3532DD36}">
      <dsp:nvSpPr>
        <dsp:cNvPr id="0" name=""/>
        <dsp:cNvSpPr/>
      </dsp:nvSpPr>
      <dsp:spPr>
        <a:xfrm>
          <a:off x="0" y="2186021"/>
          <a:ext cx="2585999" cy="1040212"/>
        </a:xfrm>
        <a:prstGeom prst="roundRect">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badi" panose="020B0604020104020204" pitchFamily="34" charset="0"/>
            </a:rPr>
            <a:t>Complies</a:t>
          </a:r>
        </a:p>
      </dsp:txBody>
      <dsp:txXfrm>
        <a:off x="50779" y="2236800"/>
        <a:ext cx="2484441" cy="938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FE5D9-3392-4C21-9465-1D051408578E}">
      <dsp:nvSpPr>
        <dsp:cNvPr id="0" name=""/>
        <dsp:cNvSpPr/>
      </dsp:nvSpPr>
      <dsp:spPr>
        <a:xfrm>
          <a:off x="3079" y="80095"/>
          <a:ext cx="1851714" cy="489600"/>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Maps</a:t>
          </a:r>
        </a:p>
      </dsp:txBody>
      <dsp:txXfrm>
        <a:off x="3079" y="80095"/>
        <a:ext cx="1851714" cy="489600"/>
      </dsp:txXfrm>
    </dsp:sp>
    <dsp:sp modelId="{CE8448E2-29E4-44FB-8E44-D09F2A8FAE2C}">
      <dsp:nvSpPr>
        <dsp:cNvPr id="0" name=""/>
        <dsp:cNvSpPr/>
      </dsp:nvSpPr>
      <dsp:spPr>
        <a:xfrm>
          <a:off x="3079" y="569695"/>
          <a:ext cx="1851714" cy="1732438"/>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Parcels</a:t>
          </a:r>
        </a:p>
        <a:p>
          <a:pPr marL="171450" lvl="1" indent="-171450" algn="l" defTabSz="755650">
            <a:lnSpc>
              <a:spcPct val="90000"/>
            </a:lnSpc>
            <a:spcBef>
              <a:spcPct val="0"/>
            </a:spcBef>
            <a:spcAft>
              <a:spcPct val="15000"/>
            </a:spcAft>
            <a:buChar char="•"/>
          </a:pPr>
          <a:r>
            <a:rPr lang="en-US" sz="1700" kern="1200" dirty="0"/>
            <a:t>Zoning</a:t>
          </a:r>
        </a:p>
        <a:p>
          <a:pPr marL="171450" lvl="1" indent="-171450" algn="l" defTabSz="755650">
            <a:lnSpc>
              <a:spcPct val="90000"/>
            </a:lnSpc>
            <a:spcBef>
              <a:spcPct val="0"/>
            </a:spcBef>
            <a:spcAft>
              <a:spcPct val="15000"/>
            </a:spcAft>
            <a:buChar char="•"/>
          </a:pPr>
          <a:r>
            <a:rPr lang="en-US" sz="1700" kern="1200" dirty="0"/>
            <a:t>Land Uses</a:t>
          </a:r>
        </a:p>
      </dsp:txBody>
      <dsp:txXfrm>
        <a:off x="3079" y="569695"/>
        <a:ext cx="1851714" cy="1732438"/>
      </dsp:txXfrm>
    </dsp:sp>
    <dsp:sp modelId="{F40FBFDC-384B-4F62-B8AC-F00268F46B7D}">
      <dsp:nvSpPr>
        <dsp:cNvPr id="0" name=""/>
        <dsp:cNvSpPr/>
      </dsp:nvSpPr>
      <dsp:spPr>
        <a:xfrm>
          <a:off x="2114034" y="80095"/>
          <a:ext cx="1851714" cy="489600"/>
        </a:xfrm>
        <a:prstGeom prst="rect">
          <a:avLst/>
        </a:prstGeom>
        <a:gradFill rotWithShape="0">
          <a:gsLst>
            <a:gs pos="0">
              <a:schemeClr val="accent4">
                <a:hueOff val="-2703434"/>
                <a:satOff val="858"/>
                <a:lumOff val="-784"/>
                <a:alphaOff val="0"/>
                <a:tint val="97000"/>
                <a:satMod val="100000"/>
                <a:lumMod val="102000"/>
              </a:schemeClr>
            </a:gs>
            <a:gs pos="50000">
              <a:schemeClr val="accent4">
                <a:hueOff val="-2703434"/>
                <a:satOff val="858"/>
                <a:lumOff val="-784"/>
                <a:alphaOff val="0"/>
                <a:shade val="100000"/>
                <a:satMod val="100000"/>
                <a:lumMod val="100000"/>
              </a:schemeClr>
            </a:gs>
            <a:gs pos="100000">
              <a:schemeClr val="accent4">
                <a:hueOff val="-2703434"/>
                <a:satOff val="858"/>
                <a:lumOff val="-784"/>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Information</a:t>
          </a:r>
        </a:p>
      </dsp:txBody>
      <dsp:txXfrm>
        <a:off x="2114034" y="80095"/>
        <a:ext cx="1851714" cy="489600"/>
      </dsp:txXfrm>
    </dsp:sp>
    <dsp:sp modelId="{410F4488-FCD4-499D-A39E-6A214B487E7B}">
      <dsp:nvSpPr>
        <dsp:cNvPr id="0" name=""/>
        <dsp:cNvSpPr/>
      </dsp:nvSpPr>
      <dsp:spPr>
        <a:xfrm>
          <a:off x="2114034" y="569695"/>
          <a:ext cx="1851714" cy="1732438"/>
        </a:xfrm>
        <a:prstGeom prst="rect">
          <a:avLst/>
        </a:prstGeom>
        <a:solidFill>
          <a:schemeClr val="accent4">
            <a:tint val="40000"/>
            <a:alpha val="90000"/>
            <a:hueOff val="-2706584"/>
            <a:satOff val="64"/>
            <a:lumOff val="-135"/>
            <a:alphaOff val="0"/>
          </a:schemeClr>
        </a:solidFill>
        <a:ln w="9525" cap="flat" cmpd="sng" algn="ctr">
          <a:solidFill>
            <a:schemeClr val="accent4">
              <a:tint val="40000"/>
              <a:alpha val="90000"/>
              <a:hueOff val="-2706584"/>
              <a:satOff val="64"/>
              <a:lumOff val="-135"/>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Ownership Records</a:t>
          </a:r>
        </a:p>
        <a:p>
          <a:pPr marL="171450" lvl="1" indent="-171450" algn="just" defTabSz="755650">
            <a:lnSpc>
              <a:spcPct val="90000"/>
            </a:lnSpc>
            <a:spcBef>
              <a:spcPct val="0"/>
            </a:spcBef>
            <a:spcAft>
              <a:spcPct val="15000"/>
            </a:spcAft>
            <a:buChar char="•"/>
          </a:pPr>
          <a:r>
            <a:rPr lang="en-US" sz="1700" kern="1200" dirty="0"/>
            <a:t>Zoning Ordinances</a:t>
          </a:r>
        </a:p>
        <a:p>
          <a:pPr marL="171450" lvl="1" indent="-171450" algn="just" defTabSz="755650">
            <a:lnSpc>
              <a:spcPct val="90000"/>
            </a:lnSpc>
            <a:spcBef>
              <a:spcPct val="0"/>
            </a:spcBef>
            <a:spcAft>
              <a:spcPct val="15000"/>
            </a:spcAft>
            <a:buChar char="•"/>
          </a:pPr>
          <a:r>
            <a:rPr lang="en-US" sz="1700" kern="1200" dirty="0"/>
            <a:t>Development/ Building Data</a:t>
          </a:r>
        </a:p>
      </dsp:txBody>
      <dsp:txXfrm>
        <a:off x="2114034" y="569695"/>
        <a:ext cx="1851714" cy="1732438"/>
      </dsp:txXfrm>
    </dsp:sp>
    <dsp:sp modelId="{CBFC41B1-1FDA-4B14-9E86-29D454CDE24B}">
      <dsp:nvSpPr>
        <dsp:cNvPr id="0" name=""/>
        <dsp:cNvSpPr/>
      </dsp:nvSpPr>
      <dsp:spPr>
        <a:xfrm>
          <a:off x="4224989" y="80095"/>
          <a:ext cx="1851714" cy="489600"/>
        </a:xfrm>
        <a:prstGeom prst="rect">
          <a:avLst/>
        </a:prstGeom>
        <a:gradFill rotWithShape="0">
          <a:gsLst>
            <a:gs pos="0">
              <a:schemeClr val="accent4">
                <a:hueOff val="-5406868"/>
                <a:satOff val="1715"/>
                <a:lumOff val="-1569"/>
                <a:alphaOff val="0"/>
                <a:tint val="97000"/>
                <a:satMod val="100000"/>
                <a:lumMod val="102000"/>
              </a:schemeClr>
            </a:gs>
            <a:gs pos="50000">
              <a:schemeClr val="accent4">
                <a:hueOff val="-5406868"/>
                <a:satOff val="1715"/>
                <a:lumOff val="-1569"/>
                <a:alphaOff val="0"/>
                <a:shade val="100000"/>
                <a:satMod val="100000"/>
                <a:lumMod val="100000"/>
              </a:schemeClr>
            </a:gs>
            <a:gs pos="100000">
              <a:schemeClr val="accent4">
                <a:hueOff val="-5406868"/>
                <a:satOff val="1715"/>
                <a:lumOff val="-1569"/>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Environmental</a:t>
          </a:r>
        </a:p>
      </dsp:txBody>
      <dsp:txXfrm>
        <a:off x="4224989" y="80095"/>
        <a:ext cx="1851714" cy="489600"/>
      </dsp:txXfrm>
    </dsp:sp>
    <dsp:sp modelId="{7BEBAB21-DEAF-41A6-A712-53926FFD2238}">
      <dsp:nvSpPr>
        <dsp:cNvPr id="0" name=""/>
        <dsp:cNvSpPr/>
      </dsp:nvSpPr>
      <dsp:spPr>
        <a:xfrm>
          <a:off x="4224989" y="569695"/>
          <a:ext cx="1851714" cy="1732438"/>
        </a:xfrm>
        <a:prstGeom prst="rect">
          <a:avLst/>
        </a:prstGeom>
        <a:solidFill>
          <a:schemeClr val="accent4">
            <a:tint val="40000"/>
            <a:alpha val="90000"/>
            <a:hueOff val="-5413169"/>
            <a:satOff val="129"/>
            <a:lumOff val="-269"/>
            <a:alphaOff val="0"/>
          </a:schemeClr>
        </a:solidFill>
        <a:ln w="9525" cap="flat" cmpd="sng" algn="ctr">
          <a:solidFill>
            <a:schemeClr val="accent4">
              <a:tint val="40000"/>
              <a:alpha val="90000"/>
              <a:hueOff val="-5413169"/>
              <a:satOff val="129"/>
              <a:lumOff val="-269"/>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Wetlands</a:t>
          </a:r>
        </a:p>
        <a:p>
          <a:pPr marL="171450" lvl="1" indent="-171450" algn="l" defTabSz="755650">
            <a:lnSpc>
              <a:spcPct val="90000"/>
            </a:lnSpc>
            <a:spcBef>
              <a:spcPct val="0"/>
            </a:spcBef>
            <a:spcAft>
              <a:spcPct val="15000"/>
            </a:spcAft>
            <a:buChar char="•"/>
          </a:pPr>
          <a:r>
            <a:rPr lang="en-US" sz="1700" kern="1200" dirty="0"/>
            <a:t>Floodplains</a:t>
          </a:r>
        </a:p>
        <a:p>
          <a:pPr marL="171450" lvl="1" indent="-171450" algn="l" defTabSz="755650">
            <a:lnSpc>
              <a:spcPct val="90000"/>
            </a:lnSpc>
            <a:spcBef>
              <a:spcPct val="0"/>
            </a:spcBef>
            <a:spcAft>
              <a:spcPct val="15000"/>
            </a:spcAft>
            <a:buChar char="•"/>
          </a:pPr>
          <a:r>
            <a:rPr lang="en-US" sz="1700" kern="1200" dirty="0"/>
            <a:t>T &amp; E Species</a:t>
          </a:r>
        </a:p>
      </dsp:txBody>
      <dsp:txXfrm>
        <a:off x="4224989" y="569695"/>
        <a:ext cx="1851714" cy="1732438"/>
      </dsp:txXfrm>
    </dsp:sp>
    <dsp:sp modelId="{FAAE16A9-900B-456E-9779-6804F5172117}">
      <dsp:nvSpPr>
        <dsp:cNvPr id="0" name=""/>
        <dsp:cNvSpPr/>
      </dsp:nvSpPr>
      <dsp:spPr>
        <a:xfrm>
          <a:off x="6335943" y="80095"/>
          <a:ext cx="1851714" cy="489600"/>
        </a:xfrm>
        <a:prstGeom prst="rect">
          <a:avLst/>
        </a:prstGeom>
        <a:gradFill rotWithShape="0">
          <a:gsLst>
            <a:gs pos="0">
              <a:schemeClr val="accent4">
                <a:hueOff val="-8110302"/>
                <a:satOff val="2573"/>
                <a:lumOff val="-2353"/>
                <a:alphaOff val="0"/>
                <a:tint val="97000"/>
                <a:satMod val="100000"/>
                <a:lumMod val="102000"/>
              </a:schemeClr>
            </a:gs>
            <a:gs pos="50000">
              <a:schemeClr val="accent4">
                <a:hueOff val="-8110302"/>
                <a:satOff val="2573"/>
                <a:lumOff val="-2353"/>
                <a:alphaOff val="0"/>
                <a:shade val="100000"/>
                <a:satMod val="100000"/>
                <a:lumMod val="100000"/>
              </a:schemeClr>
            </a:gs>
            <a:gs pos="100000">
              <a:schemeClr val="accent4">
                <a:hueOff val="-8110302"/>
                <a:satOff val="2573"/>
                <a:lumOff val="-235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Other</a:t>
          </a:r>
        </a:p>
      </dsp:txBody>
      <dsp:txXfrm>
        <a:off x="6335943" y="80095"/>
        <a:ext cx="1851714" cy="489600"/>
      </dsp:txXfrm>
    </dsp:sp>
    <dsp:sp modelId="{9715F057-AC6D-4F6F-BB81-96B9BCD0AC09}">
      <dsp:nvSpPr>
        <dsp:cNvPr id="0" name=""/>
        <dsp:cNvSpPr/>
      </dsp:nvSpPr>
      <dsp:spPr>
        <a:xfrm>
          <a:off x="6335943" y="569695"/>
          <a:ext cx="1851714" cy="1732438"/>
        </a:xfrm>
        <a:prstGeom prst="rect">
          <a:avLst/>
        </a:prstGeom>
        <a:solidFill>
          <a:schemeClr val="accent4">
            <a:tint val="40000"/>
            <a:alpha val="90000"/>
            <a:hueOff val="-8119753"/>
            <a:satOff val="193"/>
            <a:lumOff val="-404"/>
            <a:alphaOff val="0"/>
          </a:schemeClr>
        </a:solidFill>
        <a:ln w="9525" cap="flat" cmpd="sng" algn="ctr">
          <a:solidFill>
            <a:schemeClr val="accent4">
              <a:tint val="40000"/>
              <a:alpha val="90000"/>
              <a:hueOff val="-8119753"/>
              <a:satOff val="193"/>
              <a:lumOff val="-404"/>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Open Space/ Preserved Areas</a:t>
          </a:r>
        </a:p>
        <a:p>
          <a:pPr marL="171450" lvl="1" indent="-171450" algn="l" defTabSz="755650">
            <a:lnSpc>
              <a:spcPct val="90000"/>
            </a:lnSpc>
            <a:spcBef>
              <a:spcPct val="0"/>
            </a:spcBef>
            <a:spcAft>
              <a:spcPct val="15000"/>
            </a:spcAft>
            <a:buChar char="•"/>
          </a:pPr>
          <a:r>
            <a:rPr lang="en-US" sz="1700" kern="1200" dirty="0"/>
            <a:t>Affordable Housing Plans</a:t>
          </a:r>
        </a:p>
        <a:p>
          <a:pPr marL="171450" lvl="1" indent="-171450" algn="l" defTabSz="755650">
            <a:lnSpc>
              <a:spcPct val="90000"/>
            </a:lnSpc>
            <a:spcBef>
              <a:spcPct val="0"/>
            </a:spcBef>
            <a:spcAft>
              <a:spcPct val="15000"/>
            </a:spcAft>
            <a:buChar char="•"/>
          </a:pPr>
          <a:r>
            <a:rPr lang="en-US" sz="1700" kern="1200" dirty="0"/>
            <a:t>Redevelopment Plans</a:t>
          </a:r>
        </a:p>
      </dsp:txBody>
      <dsp:txXfrm>
        <a:off x="6335943" y="569695"/>
        <a:ext cx="1851714" cy="1732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779F5-CD15-4CC2-8F58-203C201F74F0}">
      <dsp:nvSpPr>
        <dsp:cNvPr id="0" name=""/>
        <dsp:cNvSpPr/>
      </dsp:nvSpPr>
      <dsp:spPr>
        <a:xfrm rot="16200000">
          <a:off x="-1059823" y="1598591"/>
          <a:ext cx="2429502" cy="25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7202" bIns="0" numCol="1" spcCol="1270" anchor="t" anchorCtr="0">
          <a:noAutofit/>
        </a:bodyPr>
        <a:lstStyle/>
        <a:p>
          <a:pPr marL="0" lvl="0" indent="0" algn="r" defTabSz="711200">
            <a:lnSpc>
              <a:spcPct val="90000"/>
            </a:lnSpc>
            <a:spcBef>
              <a:spcPct val="0"/>
            </a:spcBef>
            <a:spcAft>
              <a:spcPct val="35000"/>
            </a:spcAft>
            <a:buNone/>
          </a:pPr>
          <a:r>
            <a:rPr lang="en-US" sz="1600" kern="1200" dirty="0">
              <a:latin typeface="Avenir Next LT Pro" panose="020B0504020202020204" pitchFamily="34" charset="0"/>
            </a:rPr>
            <a:t>Maps</a:t>
          </a:r>
          <a:endParaRPr lang="en-US" sz="500" kern="1200" dirty="0">
            <a:latin typeface="Avenir Next LT Pro" panose="020B0504020202020204" pitchFamily="34" charset="0"/>
          </a:endParaRPr>
        </a:p>
      </dsp:txBody>
      <dsp:txXfrm>
        <a:off x="-1059823" y="1598591"/>
        <a:ext cx="2429502" cy="257614"/>
      </dsp:txXfrm>
    </dsp:sp>
    <dsp:sp modelId="{194C320B-1C35-4892-BD3D-3F88AFAC7E4A}">
      <dsp:nvSpPr>
        <dsp:cNvPr id="0" name=""/>
        <dsp:cNvSpPr/>
      </dsp:nvSpPr>
      <dsp:spPr>
        <a:xfrm>
          <a:off x="283734" y="512647"/>
          <a:ext cx="1283193" cy="2429502"/>
        </a:xfrm>
        <a:prstGeom prst="rect">
          <a:avLst/>
        </a:prstGeom>
        <a:gradFill rotWithShape="0">
          <a:gsLst>
            <a:gs pos="0">
              <a:schemeClr val="accent4">
                <a:alpha val="90000"/>
                <a:hueOff val="0"/>
                <a:satOff val="0"/>
                <a:lumOff val="0"/>
                <a:alphaOff val="0"/>
                <a:tint val="97000"/>
                <a:satMod val="100000"/>
                <a:lumMod val="102000"/>
              </a:schemeClr>
            </a:gs>
            <a:gs pos="50000">
              <a:schemeClr val="accent4">
                <a:alpha val="90000"/>
                <a:hueOff val="0"/>
                <a:satOff val="0"/>
                <a:lumOff val="0"/>
                <a:alphaOff val="0"/>
                <a:shade val="100000"/>
                <a:satMod val="100000"/>
                <a:lumMod val="100000"/>
              </a:schemeClr>
            </a:gs>
            <a:gs pos="100000">
              <a:schemeClr val="accent4">
                <a:alpha val="90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27202"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Boundaries</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Zoning Map</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Land Use Map</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Roadways</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Tax Maps</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Development  Constraints</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Preserved Lands</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Recent Subdivisions</a:t>
          </a:r>
        </a:p>
      </dsp:txBody>
      <dsp:txXfrm>
        <a:off x="283734" y="512647"/>
        <a:ext cx="1283193" cy="2429502"/>
      </dsp:txXfrm>
    </dsp:sp>
    <dsp:sp modelId="{20C7C0F4-24F1-4CA8-A550-8E28B3DA17E2}">
      <dsp:nvSpPr>
        <dsp:cNvPr id="0" name=""/>
        <dsp:cNvSpPr/>
      </dsp:nvSpPr>
      <dsp:spPr>
        <a:xfrm>
          <a:off x="0" y="171906"/>
          <a:ext cx="515229" cy="515229"/>
        </a:xfrm>
        <a:prstGeom prst="rect">
          <a:avLst/>
        </a:prstGeom>
        <a:solidFill>
          <a:schemeClr val="bg1">
            <a:lumMod val="85000"/>
          </a:schemeClr>
        </a:soli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45B9D2-F7A7-4D3F-AF2E-92176FEAA137}">
      <dsp:nvSpPr>
        <dsp:cNvPr id="0" name=""/>
        <dsp:cNvSpPr/>
      </dsp:nvSpPr>
      <dsp:spPr>
        <a:xfrm rot="16200000">
          <a:off x="831979" y="1637123"/>
          <a:ext cx="2429502" cy="25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7202" bIns="0" numCol="1" spcCol="1270" anchor="t" anchorCtr="0">
          <a:noAutofit/>
        </a:bodyPr>
        <a:lstStyle/>
        <a:p>
          <a:pPr marL="0" lvl="0" indent="0" algn="r" defTabSz="622300">
            <a:lnSpc>
              <a:spcPct val="90000"/>
            </a:lnSpc>
            <a:spcBef>
              <a:spcPct val="0"/>
            </a:spcBef>
            <a:spcAft>
              <a:spcPct val="35000"/>
            </a:spcAft>
            <a:buNone/>
          </a:pPr>
          <a:r>
            <a:rPr lang="en-US" sz="1400" kern="1200" dirty="0">
              <a:latin typeface="Avenir Next LT Pro" panose="020B0504020202020204" pitchFamily="34" charset="0"/>
            </a:rPr>
            <a:t>Helpful Information</a:t>
          </a:r>
        </a:p>
      </dsp:txBody>
      <dsp:txXfrm>
        <a:off x="831979" y="1637123"/>
        <a:ext cx="2429502" cy="257614"/>
      </dsp:txXfrm>
    </dsp:sp>
    <dsp:sp modelId="{55253A0A-5379-4079-A688-491B40B7EB6F}">
      <dsp:nvSpPr>
        <dsp:cNvPr id="0" name=""/>
        <dsp:cNvSpPr/>
      </dsp:nvSpPr>
      <dsp:spPr>
        <a:xfrm>
          <a:off x="2163772" y="512647"/>
          <a:ext cx="1283193" cy="2429502"/>
        </a:xfrm>
        <a:prstGeom prst="rect">
          <a:avLst/>
        </a:prstGeom>
        <a:gradFill rotWithShape="0">
          <a:gsLst>
            <a:gs pos="0">
              <a:schemeClr val="accent4">
                <a:alpha val="90000"/>
                <a:hueOff val="0"/>
                <a:satOff val="0"/>
                <a:lumOff val="0"/>
                <a:alphaOff val="-13333"/>
                <a:tint val="97000"/>
                <a:satMod val="100000"/>
                <a:lumMod val="102000"/>
              </a:schemeClr>
            </a:gs>
            <a:gs pos="50000">
              <a:schemeClr val="accent4">
                <a:alpha val="90000"/>
                <a:hueOff val="0"/>
                <a:satOff val="0"/>
                <a:lumOff val="0"/>
                <a:alphaOff val="-13333"/>
                <a:shade val="100000"/>
                <a:satMod val="100000"/>
                <a:lumMod val="100000"/>
              </a:schemeClr>
            </a:gs>
            <a:gs pos="100000">
              <a:schemeClr val="accent4">
                <a:alpha val="90000"/>
                <a:hueOff val="0"/>
                <a:satOff val="0"/>
                <a:lumOff val="0"/>
                <a:alphaOff val="-13333"/>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27202"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Recent Aerial Images</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Utility Locations</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Recent Building Permits</a:t>
          </a:r>
        </a:p>
        <a:p>
          <a:pPr marL="57150" lvl="1" indent="-57150" algn="l" defTabSz="488950">
            <a:lnSpc>
              <a:spcPct val="90000"/>
            </a:lnSpc>
            <a:spcBef>
              <a:spcPct val="0"/>
            </a:spcBef>
            <a:spcAft>
              <a:spcPct val="15000"/>
            </a:spcAft>
            <a:buChar char="•"/>
          </a:pPr>
          <a:r>
            <a:rPr lang="en-US" sz="1100" kern="1200" dirty="0">
              <a:latin typeface="Avenir Next LT Pro" panose="020B0504020202020204" pitchFamily="34" charset="0"/>
            </a:rPr>
            <a:t>Tax Records</a:t>
          </a:r>
        </a:p>
      </dsp:txBody>
      <dsp:txXfrm>
        <a:off x="2163772" y="512647"/>
        <a:ext cx="1283193" cy="2429502"/>
      </dsp:txXfrm>
    </dsp:sp>
    <dsp:sp modelId="{4A7675EE-8CAE-4799-94F2-FF918F814003}">
      <dsp:nvSpPr>
        <dsp:cNvPr id="0" name=""/>
        <dsp:cNvSpPr/>
      </dsp:nvSpPr>
      <dsp:spPr>
        <a:xfrm>
          <a:off x="1906158" y="172596"/>
          <a:ext cx="515229" cy="515229"/>
        </a:xfrm>
        <a:prstGeom prst="rect">
          <a:avLst/>
        </a:prstGeom>
        <a:solidFill>
          <a:schemeClr val="bg1">
            <a:lumMod val="75000"/>
          </a:schemeClr>
        </a:soli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751FC46-E0E0-409B-81E9-EF1A3163E3E9}">
      <dsp:nvSpPr>
        <dsp:cNvPr id="0" name=""/>
        <dsp:cNvSpPr/>
      </dsp:nvSpPr>
      <dsp:spPr>
        <a:xfrm rot="16200000">
          <a:off x="2757144" y="1541700"/>
          <a:ext cx="2429502" cy="371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7202" bIns="0" numCol="1" spcCol="1270" anchor="t" anchorCtr="0">
          <a:noAutofit/>
        </a:bodyPr>
        <a:lstStyle/>
        <a:p>
          <a:pPr marL="0" lvl="0" indent="0" algn="r" defTabSz="577850">
            <a:lnSpc>
              <a:spcPct val="90000"/>
            </a:lnSpc>
            <a:spcBef>
              <a:spcPct val="0"/>
            </a:spcBef>
            <a:spcAft>
              <a:spcPct val="35000"/>
            </a:spcAft>
            <a:buNone/>
          </a:pPr>
          <a:r>
            <a:rPr lang="en-US" sz="1300" kern="1200" dirty="0">
              <a:latin typeface="Avenir Next LT Pro" panose="020B0504020202020204" pitchFamily="34" charset="0"/>
            </a:rPr>
            <a:t>Development &amp; Zoning Regulations</a:t>
          </a:r>
        </a:p>
      </dsp:txBody>
      <dsp:txXfrm>
        <a:off x="2757144" y="1541700"/>
        <a:ext cx="2429502" cy="371397"/>
      </dsp:txXfrm>
    </dsp:sp>
    <dsp:sp modelId="{5CEE900B-0EE8-4784-8B5A-39BCB91710A1}">
      <dsp:nvSpPr>
        <dsp:cNvPr id="0" name=""/>
        <dsp:cNvSpPr/>
      </dsp:nvSpPr>
      <dsp:spPr>
        <a:xfrm>
          <a:off x="4132846" y="486506"/>
          <a:ext cx="1283193" cy="2429502"/>
        </a:xfrm>
        <a:prstGeom prst="rect">
          <a:avLst/>
        </a:prstGeom>
        <a:gradFill rotWithShape="0">
          <a:gsLst>
            <a:gs pos="0">
              <a:schemeClr val="accent4">
                <a:alpha val="90000"/>
                <a:hueOff val="0"/>
                <a:satOff val="0"/>
                <a:lumOff val="0"/>
                <a:alphaOff val="-26667"/>
                <a:tint val="97000"/>
                <a:satMod val="100000"/>
                <a:lumMod val="102000"/>
              </a:schemeClr>
            </a:gs>
            <a:gs pos="50000">
              <a:schemeClr val="accent4">
                <a:alpha val="90000"/>
                <a:hueOff val="0"/>
                <a:satOff val="0"/>
                <a:lumOff val="0"/>
                <a:alphaOff val="-26667"/>
                <a:shade val="100000"/>
                <a:satMod val="100000"/>
                <a:lumMod val="100000"/>
              </a:schemeClr>
            </a:gs>
            <a:gs pos="100000">
              <a:schemeClr val="accent4">
                <a:alpha val="90000"/>
                <a:hueOff val="0"/>
                <a:satOff val="0"/>
                <a:lumOff val="0"/>
                <a:alphaOff val="-26667"/>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27202" rIns="99568" bIns="99568" numCol="1" spcCol="1270" anchor="t" anchorCtr="0">
          <a:noAutofit/>
        </a:bodyPr>
        <a:lstStyle/>
        <a:p>
          <a:pPr marL="57150" lvl="1" indent="-57150" algn="l" defTabSz="488950">
            <a:lnSpc>
              <a:spcPct val="100000"/>
            </a:lnSpc>
            <a:spcBef>
              <a:spcPct val="0"/>
            </a:spcBef>
            <a:spcAft>
              <a:spcPct val="15000"/>
            </a:spcAft>
            <a:buChar char="•"/>
          </a:pPr>
          <a:r>
            <a:rPr lang="en-US" sz="1100" kern="1200" dirty="0"/>
            <a:t>Zoning Regulations</a:t>
          </a:r>
        </a:p>
        <a:p>
          <a:pPr marL="57150" lvl="1" indent="-57150" algn="l" defTabSz="488950">
            <a:lnSpc>
              <a:spcPct val="100000"/>
            </a:lnSpc>
            <a:spcBef>
              <a:spcPct val="0"/>
            </a:spcBef>
            <a:spcAft>
              <a:spcPct val="15000"/>
            </a:spcAft>
            <a:buChar char="•"/>
          </a:pPr>
          <a:r>
            <a:rPr lang="en-US" sz="1100" kern="1200" dirty="0"/>
            <a:t>Subdivision Regulations</a:t>
          </a:r>
        </a:p>
        <a:p>
          <a:pPr marL="57150" lvl="1" indent="-57150" algn="l" defTabSz="488950">
            <a:lnSpc>
              <a:spcPct val="100000"/>
            </a:lnSpc>
            <a:spcBef>
              <a:spcPct val="0"/>
            </a:spcBef>
            <a:spcAft>
              <a:spcPct val="15000"/>
            </a:spcAft>
            <a:buChar char="•"/>
          </a:pPr>
          <a:r>
            <a:rPr lang="en-US" sz="1100" kern="1200" dirty="0"/>
            <a:t>Flag Lot Provisions</a:t>
          </a:r>
        </a:p>
      </dsp:txBody>
      <dsp:txXfrm>
        <a:off x="4132846" y="486506"/>
        <a:ext cx="1283193" cy="2429502"/>
      </dsp:txXfrm>
    </dsp:sp>
    <dsp:sp modelId="{08209694-D60D-4908-BD3D-FFE7A469D404}">
      <dsp:nvSpPr>
        <dsp:cNvPr id="0" name=""/>
        <dsp:cNvSpPr/>
      </dsp:nvSpPr>
      <dsp:spPr>
        <a:xfrm>
          <a:off x="3843088" y="172596"/>
          <a:ext cx="515229" cy="515229"/>
        </a:xfrm>
        <a:prstGeom prst="rect">
          <a:avLst/>
        </a:prstGeom>
        <a:solidFill>
          <a:schemeClr val="bg1">
            <a:lumMod val="75000"/>
          </a:schemeClr>
        </a:soli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C896B28-D8AF-4097-A331-BA86D4379773}">
      <dsp:nvSpPr>
        <dsp:cNvPr id="0" name=""/>
        <dsp:cNvSpPr/>
      </dsp:nvSpPr>
      <dsp:spPr>
        <a:xfrm rot="16200000">
          <a:off x="4637182" y="1598591"/>
          <a:ext cx="2429502" cy="25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7202" bIns="0" numCol="1" spcCol="1270" anchor="t" anchorCtr="0">
          <a:noAutofit/>
        </a:bodyPr>
        <a:lstStyle/>
        <a:p>
          <a:pPr marL="0" lvl="0" indent="0" algn="r" defTabSz="711200">
            <a:lnSpc>
              <a:spcPct val="90000"/>
            </a:lnSpc>
            <a:spcBef>
              <a:spcPct val="0"/>
            </a:spcBef>
            <a:spcAft>
              <a:spcPct val="35000"/>
            </a:spcAft>
            <a:buNone/>
          </a:pPr>
          <a:r>
            <a:rPr lang="en-US" sz="1600" kern="1200" dirty="0">
              <a:latin typeface="Avenir Next LT Pro" panose="020B0504020202020204" pitchFamily="34" charset="0"/>
            </a:rPr>
            <a:t>Redevelopment Plans</a:t>
          </a:r>
        </a:p>
      </dsp:txBody>
      <dsp:txXfrm>
        <a:off x="4637182" y="1598591"/>
        <a:ext cx="2429502" cy="257614"/>
      </dsp:txXfrm>
    </dsp:sp>
    <dsp:sp modelId="{86530F5F-DA19-4A71-8832-1E6E12A39A3D}">
      <dsp:nvSpPr>
        <dsp:cNvPr id="0" name=""/>
        <dsp:cNvSpPr/>
      </dsp:nvSpPr>
      <dsp:spPr>
        <a:xfrm>
          <a:off x="5980740" y="512647"/>
          <a:ext cx="1283193" cy="2429502"/>
        </a:xfrm>
        <a:prstGeom prst="rect">
          <a:avLst/>
        </a:prstGeom>
        <a:gradFill rotWithShape="0">
          <a:gsLst>
            <a:gs pos="0">
              <a:schemeClr val="accent4">
                <a:alpha val="90000"/>
                <a:hueOff val="0"/>
                <a:satOff val="0"/>
                <a:lumOff val="0"/>
                <a:alphaOff val="-40000"/>
                <a:tint val="97000"/>
                <a:satMod val="100000"/>
                <a:lumMod val="102000"/>
              </a:schemeClr>
            </a:gs>
            <a:gs pos="50000">
              <a:schemeClr val="accent4">
                <a:alpha val="90000"/>
                <a:hueOff val="0"/>
                <a:satOff val="0"/>
                <a:lumOff val="0"/>
                <a:alphaOff val="-40000"/>
                <a:shade val="100000"/>
                <a:satMod val="100000"/>
                <a:lumMod val="100000"/>
              </a:schemeClr>
            </a:gs>
            <a:gs pos="100000">
              <a:schemeClr val="accent4">
                <a:alpha val="90000"/>
                <a:hueOff val="0"/>
                <a:satOff val="0"/>
                <a:lumOff val="0"/>
                <a:alphaOff val="-4000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27202"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t>Redevelopment Plans – not fully built out or where not completed.</a:t>
          </a:r>
        </a:p>
      </dsp:txBody>
      <dsp:txXfrm>
        <a:off x="5980740" y="512647"/>
        <a:ext cx="1283193" cy="2429502"/>
      </dsp:txXfrm>
    </dsp:sp>
    <dsp:sp modelId="{6B1B9707-B899-42EF-9770-A9701657F9CD}">
      <dsp:nvSpPr>
        <dsp:cNvPr id="0" name=""/>
        <dsp:cNvSpPr/>
      </dsp:nvSpPr>
      <dsp:spPr>
        <a:xfrm>
          <a:off x="5723126" y="172596"/>
          <a:ext cx="515229" cy="515229"/>
        </a:xfrm>
        <a:prstGeom prst="rect">
          <a:avLst/>
        </a:prstGeom>
        <a:solidFill>
          <a:schemeClr val="bg1">
            <a:lumMod val="75000"/>
          </a:schemeClr>
        </a:soli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50CE5-9E88-4B58-9FC6-0F41495A216D}">
      <dsp:nvSpPr>
        <dsp:cNvPr id="0" name=""/>
        <dsp:cNvSpPr/>
      </dsp:nvSpPr>
      <dsp:spPr>
        <a:xfrm>
          <a:off x="0" y="681"/>
          <a:ext cx="4651830" cy="209076"/>
        </a:xfrm>
        <a:prstGeom prst="roundRect">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114300" algn="l" defTabSz="800100">
            <a:lnSpc>
              <a:spcPct val="90000"/>
            </a:lnSpc>
            <a:spcBef>
              <a:spcPct val="0"/>
            </a:spcBef>
            <a:spcAft>
              <a:spcPct val="35000"/>
            </a:spcAft>
            <a:buNone/>
          </a:pPr>
          <a:r>
            <a:rPr lang="en-US" sz="1800" kern="1200" dirty="0">
              <a:latin typeface="Avenir Next LT Pro" panose="020B0504020202020204" pitchFamily="34" charset="0"/>
            </a:rPr>
            <a:t>Developed </a:t>
          </a:r>
        </a:p>
      </dsp:txBody>
      <dsp:txXfrm>
        <a:off x="10206" y="10887"/>
        <a:ext cx="4631418" cy="188664"/>
      </dsp:txXfrm>
    </dsp:sp>
    <dsp:sp modelId="{4995DAD5-ED15-471A-B2DD-61614650CFBE}">
      <dsp:nvSpPr>
        <dsp:cNvPr id="0" name=""/>
        <dsp:cNvSpPr/>
      </dsp:nvSpPr>
      <dsp:spPr>
        <a:xfrm>
          <a:off x="0" y="209758"/>
          <a:ext cx="4651830" cy="52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9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Avenir Next LT Pro" panose="020B0504020202020204" pitchFamily="34" charset="0"/>
            </a:rPr>
            <a:t>Lots containing developed uses without potential for subdivision</a:t>
          </a:r>
        </a:p>
        <a:p>
          <a:pPr marL="171450" lvl="1" indent="-171450" algn="l" defTabSz="844550">
            <a:lnSpc>
              <a:spcPct val="90000"/>
            </a:lnSpc>
            <a:spcBef>
              <a:spcPct val="0"/>
            </a:spcBef>
            <a:spcAft>
              <a:spcPct val="20000"/>
            </a:spcAft>
            <a:buChar char="•"/>
          </a:pPr>
          <a:endParaRPr lang="en-US" sz="900" kern="1200" dirty="0"/>
        </a:p>
      </dsp:txBody>
      <dsp:txXfrm>
        <a:off x="0" y="209758"/>
        <a:ext cx="4651830" cy="526565"/>
      </dsp:txXfrm>
    </dsp:sp>
    <dsp:sp modelId="{C0BDD9F1-1E01-4640-AD0F-5FAD070565C6}">
      <dsp:nvSpPr>
        <dsp:cNvPr id="0" name=""/>
        <dsp:cNvSpPr/>
      </dsp:nvSpPr>
      <dsp:spPr>
        <a:xfrm>
          <a:off x="0" y="736323"/>
          <a:ext cx="4651830" cy="209076"/>
        </a:xfrm>
        <a:prstGeom prst="roundRect">
          <a:avLst/>
        </a:prstGeom>
        <a:gradFill rotWithShape="0">
          <a:gsLst>
            <a:gs pos="0">
              <a:schemeClr val="accent4">
                <a:hueOff val="-4055151"/>
                <a:satOff val="1286"/>
                <a:lumOff val="-1177"/>
                <a:alphaOff val="0"/>
                <a:tint val="97000"/>
                <a:satMod val="100000"/>
                <a:lumMod val="102000"/>
              </a:schemeClr>
            </a:gs>
            <a:gs pos="50000">
              <a:schemeClr val="accent4">
                <a:hueOff val="-4055151"/>
                <a:satOff val="1286"/>
                <a:lumOff val="-1177"/>
                <a:alphaOff val="0"/>
                <a:shade val="100000"/>
                <a:satMod val="100000"/>
                <a:lumMod val="100000"/>
              </a:schemeClr>
            </a:gs>
            <a:gs pos="100000">
              <a:schemeClr val="accent4">
                <a:hueOff val="-4055151"/>
                <a:satOff val="1286"/>
                <a:lumOff val="-1177"/>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114300" algn="l" defTabSz="800100">
            <a:lnSpc>
              <a:spcPct val="90000"/>
            </a:lnSpc>
            <a:spcBef>
              <a:spcPct val="0"/>
            </a:spcBef>
            <a:spcAft>
              <a:spcPct val="35000"/>
            </a:spcAft>
            <a:buNone/>
          </a:pPr>
          <a:r>
            <a:rPr lang="en-US" sz="1800" kern="1200" dirty="0">
              <a:latin typeface="Avenir Next LT Pro" panose="020B0504020202020204" pitchFamily="34" charset="0"/>
            </a:rPr>
            <a:t>Preserved</a:t>
          </a:r>
        </a:p>
      </dsp:txBody>
      <dsp:txXfrm>
        <a:off x="10206" y="746529"/>
        <a:ext cx="4631418" cy="188664"/>
      </dsp:txXfrm>
    </dsp:sp>
    <dsp:sp modelId="{3D866A22-F1FD-4A48-A925-A439B222F623}">
      <dsp:nvSpPr>
        <dsp:cNvPr id="0" name=""/>
        <dsp:cNvSpPr/>
      </dsp:nvSpPr>
      <dsp:spPr>
        <a:xfrm>
          <a:off x="0" y="945400"/>
          <a:ext cx="4651830" cy="880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9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Avenir Next LT Pro" panose="020B0504020202020204" pitchFamily="34" charset="0"/>
            </a:rPr>
            <a:t>Public or private recreation</a:t>
          </a:r>
        </a:p>
        <a:p>
          <a:pPr marL="114300" lvl="1" indent="-114300" algn="l" defTabSz="533400">
            <a:lnSpc>
              <a:spcPct val="90000"/>
            </a:lnSpc>
            <a:spcBef>
              <a:spcPct val="0"/>
            </a:spcBef>
            <a:spcAft>
              <a:spcPct val="20000"/>
            </a:spcAft>
            <a:buChar char="•"/>
          </a:pPr>
          <a:r>
            <a:rPr lang="en-US" sz="1200" kern="1200" dirty="0">
              <a:latin typeface="Avenir Next LT Pro" panose="020B0504020202020204" pitchFamily="34" charset="0"/>
            </a:rPr>
            <a:t>Preserved farmland</a:t>
          </a:r>
        </a:p>
        <a:p>
          <a:pPr marL="114300" lvl="1" indent="-114300" algn="l" defTabSz="533400">
            <a:lnSpc>
              <a:spcPct val="90000"/>
            </a:lnSpc>
            <a:spcBef>
              <a:spcPct val="0"/>
            </a:spcBef>
            <a:spcAft>
              <a:spcPct val="20000"/>
            </a:spcAft>
            <a:buChar char="•"/>
          </a:pPr>
          <a:r>
            <a:rPr lang="en-US" sz="1200" kern="1200" dirty="0">
              <a:latin typeface="Avenir Next LT Pro" panose="020B0504020202020204" pitchFamily="34" charset="0"/>
            </a:rPr>
            <a:t>Preserved open space</a:t>
          </a:r>
        </a:p>
      </dsp:txBody>
      <dsp:txXfrm>
        <a:off x="0" y="945400"/>
        <a:ext cx="4651830" cy="880783"/>
      </dsp:txXfrm>
    </dsp:sp>
    <dsp:sp modelId="{A6BD97B4-C22B-4A11-A7C4-1CA9944AB7BD}">
      <dsp:nvSpPr>
        <dsp:cNvPr id="0" name=""/>
        <dsp:cNvSpPr/>
      </dsp:nvSpPr>
      <dsp:spPr>
        <a:xfrm>
          <a:off x="0" y="1826184"/>
          <a:ext cx="4651830" cy="202925"/>
        </a:xfrm>
        <a:prstGeom prst="roundRect">
          <a:avLst/>
        </a:prstGeom>
        <a:solidFill>
          <a:schemeClr val="accent6">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114300" algn="l" defTabSz="800100">
            <a:lnSpc>
              <a:spcPct val="90000"/>
            </a:lnSpc>
            <a:spcBef>
              <a:spcPct val="0"/>
            </a:spcBef>
            <a:spcAft>
              <a:spcPct val="35000"/>
            </a:spcAft>
            <a:buNone/>
          </a:pPr>
          <a:r>
            <a:rPr lang="en-US" sz="1800" kern="1200" dirty="0">
              <a:latin typeface="Avenir Next LT Pro" panose="020B0504020202020204" pitchFamily="34" charset="0"/>
            </a:rPr>
            <a:t>Constrained</a:t>
          </a:r>
        </a:p>
      </dsp:txBody>
      <dsp:txXfrm>
        <a:off x="9906" y="1836090"/>
        <a:ext cx="4632018" cy="183113"/>
      </dsp:txXfrm>
    </dsp:sp>
    <dsp:sp modelId="{958C7197-081D-4101-80D7-0F4247EB1711}">
      <dsp:nvSpPr>
        <dsp:cNvPr id="0" name=""/>
        <dsp:cNvSpPr/>
      </dsp:nvSpPr>
      <dsp:spPr>
        <a:xfrm>
          <a:off x="0" y="2029109"/>
          <a:ext cx="4651830" cy="104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9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Avenir Next LT Pro" panose="020B0504020202020204" pitchFamily="34" charset="0"/>
            </a:rPr>
            <a:t>Steep slopes</a:t>
          </a:r>
        </a:p>
        <a:p>
          <a:pPr marL="114300" lvl="1" indent="-114300" algn="l" defTabSz="533400">
            <a:lnSpc>
              <a:spcPct val="90000"/>
            </a:lnSpc>
            <a:spcBef>
              <a:spcPct val="0"/>
            </a:spcBef>
            <a:spcAft>
              <a:spcPct val="20000"/>
            </a:spcAft>
            <a:buChar char="•"/>
          </a:pPr>
          <a:r>
            <a:rPr lang="en-US" sz="1200" kern="1200" dirty="0">
              <a:latin typeface="Avenir Next LT Pro" panose="020B0504020202020204" pitchFamily="34" charset="0"/>
            </a:rPr>
            <a:t>Wetlands and stream corridors &amp; buffers</a:t>
          </a:r>
        </a:p>
        <a:p>
          <a:pPr marL="114300" lvl="1" indent="-114300" algn="l" defTabSz="533400">
            <a:lnSpc>
              <a:spcPct val="90000"/>
            </a:lnSpc>
            <a:spcBef>
              <a:spcPct val="0"/>
            </a:spcBef>
            <a:spcAft>
              <a:spcPct val="20000"/>
            </a:spcAft>
            <a:buChar char="•"/>
          </a:pPr>
          <a:r>
            <a:rPr lang="en-US" sz="1200" kern="1200" dirty="0">
              <a:latin typeface="Avenir Next LT Pro" panose="020B0504020202020204" pitchFamily="34" charset="0"/>
            </a:rPr>
            <a:t>State &amp; Federally ranked T &amp; E and vernal pools</a:t>
          </a:r>
        </a:p>
        <a:p>
          <a:pPr marL="114300" lvl="1" indent="-114300" algn="l" defTabSz="533400">
            <a:lnSpc>
              <a:spcPct val="90000"/>
            </a:lnSpc>
            <a:spcBef>
              <a:spcPct val="0"/>
            </a:spcBef>
            <a:spcAft>
              <a:spcPct val="20000"/>
            </a:spcAft>
            <a:buChar char="•"/>
          </a:pPr>
          <a:r>
            <a:rPr lang="en-US" sz="1200" kern="1200" dirty="0">
              <a:latin typeface="Avenir Next LT Pro" panose="020B0504020202020204" pitchFamily="34" charset="0"/>
            </a:rPr>
            <a:t>Floodplains and limits of REAL/ PACT rules</a:t>
          </a:r>
        </a:p>
      </dsp:txBody>
      <dsp:txXfrm>
        <a:off x="0" y="2029109"/>
        <a:ext cx="4651830" cy="10406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D55B3-1387-415E-88BC-83703DF24008}">
      <dsp:nvSpPr>
        <dsp:cNvPr id="0" name=""/>
        <dsp:cNvSpPr/>
      </dsp:nvSpPr>
      <dsp:spPr>
        <a:xfrm>
          <a:off x="3091426" y="787114"/>
          <a:ext cx="1202269" cy="2360086"/>
        </a:xfrm>
        <a:prstGeom prst="rect">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Avenir Next LT Pro" panose="020B0504020202020204" pitchFamily="34" charset="0"/>
            </a:rPr>
            <a:t>Developed</a:t>
          </a:r>
          <a:r>
            <a:rPr lang="en-US" sz="2000" kern="1200" dirty="0">
              <a:effectLst>
                <a:outerShdw blurRad="38100" dist="38100" dir="2700000" algn="tl">
                  <a:srgbClr val="000000">
                    <a:alpha val="43137"/>
                  </a:srgbClr>
                </a:outerShdw>
              </a:effectLst>
            </a:rPr>
            <a:t> </a:t>
          </a:r>
        </a:p>
      </dsp:txBody>
      <dsp:txXfrm rot="16200000">
        <a:off x="3045675" y="1692858"/>
        <a:ext cx="2124077" cy="312590"/>
      </dsp:txXfrm>
    </dsp:sp>
    <dsp:sp modelId="{0DCBEC02-8587-4AED-93D8-E4206A563C49}">
      <dsp:nvSpPr>
        <dsp:cNvPr id="0" name=""/>
        <dsp:cNvSpPr/>
      </dsp:nvSpPr>
      <dsp:spPr>
        <a:xfrm>
          <a:off x="1755777" y="390252"/>
          <a:ext cx="1271909" cy="2756948"/>
        </a:xfrm>
        <a:prstGeom prst="rect">
          <a:avLst/>
        </a:prstGeom>
        <a:gradFill rotWithShape="0">
          <a:gsLst>
            <a:gs pos="0">
              <a:schemeClr val="accent4">
                <a:hueOff val="-4055151"/>
                <a:satOff val="1286"/>
                <a:lumOff val="-1177"/>
                <a:alphaOff val="0"/>
                <a:tint val="97000"/>
                <a:satMod val="100000"/>
                <a:lumMod val="102000"/>
              </a:schemeClr>
            </a:gs>
            <a:gs pos="50000">
              <a:schemeClr val="accent4">
                <a:hueOff val="-4055151"/>
                <a:satOff val="1286"/>
                <a:lumOff val="-1177"/>
                <a:alphaOff val="0"/>
                <a:shade val="100000"/>
                <a:satMod val="100000"/>
                <a:lumMod val="100000"/>
              </a:schemeClr>
            </a:gs>
            <a:gs pos="100000">
              <a:schemeClr val="accent4">
                <a:hueOff val="-4055151"/>
                <a:satOff val="1286"/>
                <a:lumOff val="-1177"/>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Avenir Next LT Pro" panose="020B0504020202020204" pitchFamily="34" charset="0"/>
            </a:rPr>
            <a:t>Preserved</a:t>
          </a:r>
        </a:p>
      </dsp:txBody>
      <dsp:txXfrm rot="16200000">
        <a:off x="1590305" y="1465531"/>
        <a:ext cx="2481253" cy="330696"/>
      </dsp:txXfrm>
    </dsp:sp>
    <dsp:sp modelId="{D54A0CCF-0E68-450D-8ADE-92F004D9CD2A}">
      <dsp:nvSpPr>
        <dsp:cNvPr id="0" name=""/>
        <dsp:cNvSpPr/>
      </dsp:nvSpPr>
      <dsp:spPr>
        <a:xfrm>
          <a:off x="349192" y="0"/>
          <a:ext cx="1317149" cy="3132094"/>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Avenir Next LT Pro" panose="020B0504020202020204" pitchFamily="34" charset="0"/>
            </a:rPr>
            <a:t>Constrained</a:t>
          </a:r>
        </a:p>
      </dsp:txBody>
      <dsp:txXfrm rot="16200000">
        <a:off x="53146" y="1238213"/>
        <a:ext cx="2818884" cy="342458"/>
      </dsp:txXfrm>
    </dsp:sp>
    <dsp:sp modelId="{B08CD8FB-5DE7-4781-BB56-9B8FF5F2B646}">
      <dsp:nvSpPr>
        <dsp:cNvPr id="0" name=""/>
        <dsp:cNvSpPr/>
      </dsp:nvSpPr>
      <dsp:spPr>
        <a:xfrm>
          <a:off x="376806" y="0"/>
          <a:ext cx="902183" cy="314720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dirty="0">
              <a:latin typeface="Avenir Next LT Pro" panose="020B0504020202020204" pitchFamily="34" charset="0"/>
            </a:rPr>
            <a:t>State &amp; Federally ranked T &amp; E and vernal pools</a:t>
          </a:r>
        </a:p>
        <a:p>
          <a:pPr marL="0" lvl="0" indent="0" algn="l" defTabSz="466725">
            <a:lnSpc>
              <a:spcPct val="90000"/>
            </a:lnSpc>
            <a:spcBef>
              <a:spcPct val="0"/>
            </a:spcBef>
            <a:spcAft>
              <a:spcPct val="35000"/>
            </a:spcAft>
            <a:buNone/>
          </a:pPr>
          <a:endParaRPr lang="en-US" sz="1050" kern="1200" dirty="0">
            <a:latin typeface="Avenir Next LT Pro" panose="020B0504020202020204" pitchFamily="34" charset="0"/>
          </a:endParaRPr>
        </a:p>
        <a:p>
          <a:pPr marL="0" lvl="0" indent="0" algn="l" defTabSz="466725">
            <a:lnSpc>
              <a:spcPct val="90000"/>
            </a:lnSpc>
            <a:spcBef>
              <a:spcPct val="0"/>
            </a:spcBef>
            <a:spcAft>
              <a:spcPct val="35000"/>
            </a:spcAft>
            <a:buNone/>
          </a:pPr>
          <a:r>
            <a:rPr lang="en-US" sz="1050" kern="1200" dirty="0">
              <a:latin typeface="Avenir Next LT Pro" panose="020B0504020202020204" pitchFamily="34" charset="0"/>
            </a:rPr>
            <a:t>Steep slopes</a:t>
          </a:r>
        </a:p>
        <a:p>
          <a:pPr marL="0" lvl="0" indent="0" algn="l" defTabSz="466725">
            <a:lnSpc>
              <a:spcPct val="90000"/>
            </a:lnSpc>
            <a:spcBef>
              <a:spcPct val="0"/>
            </a:spcBef>
            <a:spcAft>
              <a:spcPct val="35000"/>
            </a:spcAft>
            <a:buNone/>
          </a:pPr>
          <a:endParaRPr lang="en-US" sz="1050" kern="1200" dirty="0">
            <a:latin typeface="Avenir Next LT Pro" panose="020B0504020202020204" pitchFamily="34" charset="0"/>
          </a:endParaRPr>
        </a:p>
        <a:p>
          <a:pPr marL="0" lvl="0" indent="0" algn="l" defTabSz="466725">
            <a:lnSpc>
              <a:spcPct val="90000"/>
            </a:lnSpc>
            <a:spcBef>
              <a:spcPct val="0"/>
            </a:spcBef>
            <a:spcAft>
              <a:spcPct val="35000"/>
            </a:spcAft>
            <a:buNone/>
          </a:pPr>
          <a:r>
            <a:rPr lang="en-US" sz="1050" kern="1200" dirty="0">
              <a:latin typeface="Avenir Next LT Pro" panose="020B0504020202020204" pitchFamily="34" charset="0"/>
            </a:rPr>
            <a:t>Wetlands and stream corridors &amp; buffers</a:t>
          </a:r>
        </a:p>
        <a:p>
          <a:pPr marL="0" lvl="0" indent="0" algn="l" defTabSz="466725">
            <a:lnSpc>
              <a:spcPct val="90000"/>
            </a:lnSpc>
            <a:spcBef>
              <a:spcPct val="0"/>
            </a:spcBef>
            <a:spcAft>
              <a:spcPct val="35000"/>
            </a:spcAft>
            <a:buNone/>
          </a:pPr>
          <a:endParaRPr lang="en-US" sz="1050" kern="1200" dirty="0">
            <a:latin typeface="Avenir Next LT Pro" panose="020B0504020202020204" pitchFamily="34" charset="0"/>
          </a:endParaRPr>
        </a:p>
        <a:p>
          <a:pPr marL="0" lvl="0" indent="0" algn="l" defTabSz="466725">
            <a:lnSpc>
              <a:spcPct val="90000"/>
            </a:lnSpc>
            <a:spcBef>
              <a:spcPct val="0"/>
            </a:spcBef>
            <a:spcAft>
              <a:spcPct val="35000"/>
            </a:spcAft>
            <a:buNone/>
          </a:pPr>
          <a:r>
            <a:rPr lang="en-US" sz="1050" kern="1200" dirty="0">
              <a:latin typeface="Avenir Next LT Pro" panose="020B0504020202020204" pitchFamily="34" charset="0"/>
            </a:rPr>
            <a:t>Floodplains and limits of REAL/ PACT rules</a:t>
          </a:r>
        </a:p>
      </dsp:txBody>
      <dsp:txXfrm>
        <a:off x="376806" y="0"/>
        <a:ext cx="902183" cy="3147201"/>
      </dsp:txXfrm>
    </dsp:sp>
    <dsp:sp modelId="{3F84DCAE-019D-4CA2-AE7E-EE886B0C1B98}">
      <dsp:nvSpPr>
        <dsp:cNvPr id="0" name=""/>
        <dsp:cNvSpPr/>
      </dsp:nvSpPr>
      <dsp:spPr>
        <a:xfrm>
          <a:off x="1801288" y="375146"/>
          <a:ext cx="928280" cy="2772054"/>
        </a:xfrm>
        <a:prstGeom prst="rect">
          <a:avLst/>
        </a:prstGeom>
        <a:noFill/>
        <a:ln>
          <a:noFill/>
        </a:ln>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latin typeface="Avenir Next LT Pro" panose="020B0504020202020204" pitchFamily="34" charset="0"/>
          </a:endParaRPr>
        </a:p>
        <a:p>
          <a:pPr marL="0" lvl="0" indent="0" algn="l" defTabSz="533400">
            <a:lnSpc>
              <a:spcPct val="90000"/>
            </a:lnSpc>
            <a:spcBef>
              <a:spcPct val="0"/>
            </a:spcBef>
            <a:spcAft>
              <a:spcPct val="35000"/>
            </a:spcAft>
            <a:buFont typeface="Arial" panose="020B0604020202020204" pitchFamily="34" charset="0"/>
            <a:buNone/>
          </a:pPr>
          <a:r>
            <a:rPr lang="en-US" sz="1200" kern="1200" dirty="0">
              <a:latin typeface="Avenir Next LT Pro" panose="020B0504020202020204" pitchFamily="34" charset="0"/>
            </a:rPr>
            <a:t>Public or private recreation</a:t>
          </a:r>
        </a:p>
        <a:p>
          <a:pPr marL="0" lvl="0" indent="0" algn="l" defTabSz="533400">
            <a:lnSpc>
              <a:spcPct val="90000"/>
            </a:lnSpc>
            <a:spcBef>
              <a:spcPct val="0"/>
            </a:spcBef>
            <a:spcAft>
              <a:spcPct val="35000"/>
            </a:spcAft>
            <a:buNone/>
          </a:pPr>
          <a:endParaRPr lang="en-US" sz="1200" kern="1200" dirty="0">
            <a:latin typeface="Avenir Next LT Pro" panose="020B0504020202020204" pitchFamily="34" charset="0"/>
          </a:endParaRPr>
        </a:p>
        <a:p>
          <a:pPr marL="0" lvl="0" indent="0" algn="l" defTabSz="533400">
            <a:lnSpc>
              <a:spcPct val="90000"/>
            </a:lnSpc>
            <a:spcBef>
              <a:spcPct val="0"/>
            </a:spcBef>
            <a:spcAft>
              <a:spcPct val="35000"/>
            </a:spcAft>
            <a:buNone/>
          </a:pPr>
          <a:r>
            <a:rPr lang="en-US" sz="1200" kern="1200" dirty="0">
              <a:latin typeface="Avenir Next LT Pro" panose="020B0504020202020204" pitchFamily="34" charset="0"/>
            </a:rPr>
            <a:t>Preserved farmland</a:t>
          </a:r>
        </a:p>
        <a:p>
          <a:pPr marL="0" lvl="0" indent="0" algn="l" defTabSz="533400">
            <a:lnSpc>
              <a:spcPct val="90000"/>
            </a:lnSpc>
            <a:spcBef>
              <a:spcPct val="0"/>
            </a:spcBef>
            <a:spcAft>
              <a:spcPct val="35000"/>
            </a:spcAft>
            <a:buNone/>
          </a:pPr>
          <a:endParaRPr lang="en-US" sz="1200" kern="1200" dirty="0">
            <a:latin typeface="Avenir Next LT Pro" panose="020B0504020202020204" pitchFamily="34" charset="0"/>
          </a:endParaRPr>
        </a:p>
        <a:p>
          <a:pPr marL="0" lvl="0" indent="0" algn="l" defTabSz="533400">
            <a:lnSpc>
              <a:spcPct val="90000"/>
            </a:lnSpc>
            <a:spcBef>
              <a:spcPct val="0"/>
            </a:spcBef>
            <a:spcAft>
              <a:spcPct val="35000"/>
            </a:spcAft>
            <a:buNone/>
          </a:pPr>
          <a:r>
            <a:rPr lang="en-US" sz="1200" kern="1200" dirty="0">
              <a:latin typeface="Avenir Next LT Pro" panose="020B0504020202020204" pitchFamily="34" charset="0"/>
            </a:rPr>
            <a:t>Preserved open space</a:t>
          </a:r>
        </a:p>
      </dsp:txBody>
      <dsp:txXfrm>
        <a:off x="1801288" y="375146"/>
        <a:ext cx="928280" cy="2772054"/>
      </dsp:txXfrm>
    </dsp:sp>
    <dsp:sp modelId="{D910F94D-7273-4483-884E-03475DF08201}">
      <dsp:nvSpPr>
        <dsp:cNvPr id="0" name=""/>
        <dsp:cNvSpPr/>
      </dsp:nvSpPr>
      <dsp:spPr>
        <a:xfrm>
          <a:off x="3091433" y="773267"/>
          <a:ext cx="900695" cy="2373933"/>
        </a:xfrm>
        <a:prstGeom prst="rect">
          <a:avLst/>
        </a:prstGeom>
        <a:noFill/>
        <a:ln>
          <a:noFill/>
        </a:ln>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latin typeface="Avenir Next LT Pro" panose="020B0504020202020204" pitchFamily="34" charset="0"/>
            </a:rPr>
            <a:t>Lots containing developed uses without potential for subdivision</a:t>
          </a:r>
        </a:p>
      </dsp:txBody>
      <dsp:txXfrm>
        <a:off x="3091433" y="773267"/>
        <a:ext cx="900695" cy="23739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19A4E-4DAD-430D-B0FF-644D2CABE5CE}">
      <dsp:nvSpPr>
        <dsp:cNvPr id="0" name=""/>
        <dsp:cNvSpPr/>
      </dsp:nvSpPr>
      <dsp:spPr>
        <a:xfrm>
          <a:off x="4874449" y="684575"/>
          <a:ext cx="1813424" cy="1813760"/>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sp>
    <dsp:sp modelId="{B79E8A1D-F621-43D9-87AB-45ADFDF2DF5F}">
      <dsp:nvSpPr>
        <dsp:cNvPr id="0" name=""/>
        <dsp:cNvSpPr/>
      </dsp:nvSpPr>
      <dsp:spPr>
        <a:xfrm>
          <a:off x="4934660" y="745045"/>
          <a:ext cx="1693002" cy="1692821"/>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venir Next LT Pro" panose="020B0504020202020204" pitchFamily="34" charset="0"/>
            </a:rPr>
            <a:t>Account for demolition when projecting growth</a:t>
          </a:r>
        </a:p>
      </dsp:txBody>
      <dsp:txXfrm>
        <a:off x="5176687" y="986922"/>
        <a:ext cx="1208949" cy="1209067"/>
      </dsp:txXfrm>
    </dsp:sp>
    <dsp:sp modelId="{DD711104-0185-4B46-A315-95B5D2713B20}">
      <dsp:nvSpPr>
        <dsp:cNvPr id="0" name=""/>
        <dsp:cNvSpPr/>
      </dsp:nvSpPr>
      <dsp:spPr>
        <a:xfrm rot="2700000">
          <a:off x="3002407" y="686768"/>
          <a:ext cx="1809056" cy="1809056"/>
        </a:xfrm>
        <a:prstGeom prst="teardrop">
          <a:avLst>
            <a:gd name="adj" fmla="val 100000"/>
          </a:avLst>
        </a:prstGeom>
        <a:gradFill rotWithShape="0">
          <a:gsLst>
            <a:gs pos="0">
              <a:schemeClr val="accent3">
                <a:hueOff val="4784907"/>
                <a:satOff val="-6752"/>
                <a:lumOff val="-294"/>
                <a:alphaOff val="0"/>
                <a:tint val="97000"/>
                <a:satMod val="100000"/>
                <a:lumMod val="102000"/>
              </a:schemeClr>
            </a:gs>
            <a:gs pos="50000">
              <a:schemeClr val="accent3">
                <a:hueOff val="4784907"/>
                <a:satOff val="-6752"/>
                <a:lumOff val="-294"/>
                <a:alphaOff val="0"/>
                <a:shade val="100000"/>
                <a:satMod val="100000"/>
                <a:lumMod val="100000"/>
              </a:schemeClr>
            </a:gs>
            <a:gs pos="100000">
              <a:schemeClr val="accent3">
                <a:hueOff val="4784907"/>
                <a:satOff val="-6752"/>
                <a:lumOff val="-294"/>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sp>
    <dsp:sp modelId="{09985382-D508-48A4-981A-FB41A935DFCA}">
      <dsp:nvSpPr>
        <dsp:cNvPr id="0" name=""/>
        <dsp:cNvSpPr/>
      </dsp:nvSpPr>
      <dsp:spPr>
        <a:xfrm>
          <a:off x="3060434" y="745045"/>
          <a:ext cx="1693002" cy="1692821"/>
        </a:xfrm>
        <a:prstGeom prst="ellipse">
          <a:avLst/>
        </a:prstGeom>
        <a:solidFill>
          <a:schemeClr val="lt1">
            <a:alpha val="90000"/>
            <a:hueOff val="0"/>
            <a:satOff val="0"/>
            <a:lumOff val="0"/>
            <a:alphaOff val="0"/>
          </a:schemeClr>
        </a:solidFill>
        <a:ln w="9525" cap="flat" cmpd="sng" algn="ctr">
          <a:solidFill>
            <a:schemeClr val="accent3">
              <a:hueOff val="4784907"/>
              <a:satOff val="-6752"/>
              <a:lumOff val="-2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venir Next LT Pro" panose="020B0504020202020204" pitchFamily="34" charset="0"/>
            </a:rPr>
            <a:t>Both regulatory layers may need evaluation</a:t>
          </a:r>
        </a:p>
      </dsp:txBody>
      <dsp:txXfrm>
        <a:off x="3302460" y="986922"/>
        <a:ext cx="1208949" cy="1209067"/>
      </dsp:txXfrm>
    </dsp:sp>
    <dsp:sp modelId="{E3F2F598-88D1-42A8-95E6-A89877163F4D}">
      <dsp:nvSpPr>
        <dsp:cNvPr id="0" name=""/>
        <dsp:cNvSpPr/>
      </dsp:nvSpPr>
      <dsp:spPr>
        <a:xfrm rot="2700000">
          <a:off x="1128180" y="686768"/>
          <a:ext cx="1809056" cy="1809056"/>
        </a:xfrm>
        <a:prstGeom prst="teardrop">
          <a:avLst>
            <a:gd name="adj" fmla="val 100000"/>
          </a:avLst>
        </a:prstGeom>
        <a:gradFill rotWithShape="0">
          <a:gsLst>
            <a:gs pos="0">
              <a:schemeClr val="accent3">
                <a:hueOff val="9569813"/>
                <a:satOff val="-13505"/>
                <a:lumOff val="-588"/>
                <a:alphaOff val="0"/>
                <a:tint val="97000"/>
                <a:satMod val="100000"/>
                <a:lumMod val="102000"/>
              </a:schemeClr>
            </a:gs>
            <a:gs pos="50000">
              <a:schemeClr val="accent3">
                <a:hueOff val="9569813"/>
                <a:satOff val="-13505"/>
                <a:lumOff val="-588"/>
                <a:alphaOff val="0"/>
                <a:shade val="100000"/>
                <a:satMod val="100000"/>
                <a:lumMod val="100000"/>
              </a:schemeClr>
            </a:gs>
            <a:gs pos="100000">
              <a:schemeClr val="accent3">
                <a:hueOff val="9569813"/>
                <a:satOff val="-13505"/>
                <a:lumOff val="-588"/>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sp>
    <dsp:sp modelId="{3DC537B1-092E-4003-AA95-A93FA11868B2}">
      <dsp:nvSpPr>
        <dsp:cNvPr id="0" name=""/>
        <dsp:cNvSpPr/>
      </dsp:nvSpPr>
      <dsp:spPr>
        <a:xfrm>
          <a:off x="1186208" y="745045"/>
          <a:ext cx="1693002" cy="1692821"/>
        </a:xfrm>
        <a:prstGeom prst="ellipse">
          <a:avLst/>
        </a:prstGeom>
        <a:solidFill>
          <a:schemeClr val="lt1">
            <a:alpha val="90000"/>
            <a:hueOff val="0"/>
            <a:satOff val="0"/>
            <a:lumOff val="0"/>
            <a:alphaOff val="0"/>
          </a:schemeClr>
        </a:solidFill>
        <a:ln w="9525" cap="flat" cmpd="sng" algn="ctr">
          <a:solidFill>
            <a:schemeClr val="accent3">
              <a:hueOff val="9569813"/>
              <a:satOff val="-13505"/>
              <a:lumOff val="-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venir Next LT Pro" panose="020B0504020202020204" pitchFamily="34" charset="0"/>
            </a:rPr>
            <a:t>Plans may replace or overlay zoning</a:t>
          </a:r>
        </a:p>
      </dsp:txBody>
      <dsp:txXfrm>
        <a:off x="1428234" y="986922"/>
        <a:ext cx="1208949" cy="1209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6"/>
          </a:xfrm>
          <a:prstGeom prst="rect">
            <a:avLst/>
          </a:prstGeom>
        </p:spPr>
        <p:txBody>
          <a:bodyPr vert="horz" lIns="92534" tIns="46268" rIns="92534" bIns="46268" rtlCol="0"/>
          <a:lstStyle>
            <a:lvl1pPr algn="l">
              <a:defRPr sz="1200"/>
            </a:lvl1pPr>
          </a:lstStyle>
          <a:p>
            <a:endParaRPr lang="en-US"/>
          </a:p>
        </p:txBody>
      </p:sp>
      <p:sp>
        <p:nvSpPr>
          <p:cNvPr id="3" name="Date Placeholder 2"/>
          <p:cNvSpPr>
            <a:spLocks noGrp="1"/>
          </p:cNvSpPr>
          <p:nvPr>
            <p:ph type="dt" idx="1"/>
          </p:nvPr>
        </p:nvSpPr>
        <p:spPr>
          <a:xfrm>
            <a:off x="3939466" y="0"/>
            <a:ext cx="3013763" cy="463646"/>
          </a:xfrm>
          <a:prstGeom prst="rect">
            <a:avLst/>
          </a:prstGeom>
        </p:spPr>
        <p:txBody>
          <a:bodyPr vert="horz" lIns="92534" tIns="46268" rIns="92534" bIns="46268" rtlCol="0"/>
          <a:lstStyle>
            <a:lvl1pPr algn="r">
              <a:defRPr sz="1200"/>
            </a:lvl1pPr>
          </a:lstStyle>
          <a:p>
            <a:fld id="{78E2618D-C23B-451A-8954-E476A82D29F6}" type="datetimeFigureOut">
              <a:rPr lang="en-US" smtClean="0"/>
              <a:t>3/30/2026</a:t>
            </a:fld>
            <a:endParaRPr lang="en-US"/>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2534" tIns="46268" rIns="92534" bIns="46268"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34" tIns="46268" rIns="92534" bIns="462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5"/>
          </a:xfrm>
          <a:prstGeom prst="rect">
            <a:avLst/>
          </a:prstGeom>
        </p:spPr>
        <p:txBody>
          <a:bodyPr vert="horz" lIns="92534" tIns="46268" rIns="92534" bIns="46268"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5"/>
          </a:xfrm>
          <a:prstGeom prst="rect">
            <a:avLst/>
          </a:prstGeom>
        </p:spPr>
        <p:txBody>
          <a:bodyPr vert="horz" lIns="92534" tIns="46268" rIns="92534" bIns="46268" rtlCol="0" anchor="b"/>
          <a:lstStyle>
            <a:lvl1pPr algn="r">
              <a:defRPr sz="1200"/>
            </a:lvl1pPr>
          </a:lstStyle>
          <a:p>
            <a:fld id="{7575DFC9-17B9-40C6-9FFC-D53EAE2544A2}" type="slidenum">
              <a:rPr lang="en-US" smtClean="0"/>
              <a:t>‹#›</a:t>
            </a:fld>
            <a:endParaRPr lang="en-US"/>
          </a:p>
        </p:txBody>
      </p:sp>
    </p:spTree>
    <p:extLst>
      <p:ext uri="{BB962C8B-B14F-4D97-AF65-F5344CB8AC3E}">
        <p14:creationId xmlns:p14="http://schemas.microsoft.com/office/powerpoint/2010/main" val="336105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B8B7D-5DD1-B102-B205-ADD3F2070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EE4C2-FD61-4132-25A8-7C4EE6DEA1A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F40BD10-8C94-2177-961A-7268CB4F53DC}"/>
              </a:ext>
            </a:extLst>
          </p:cNvPr>
          <p:cNvSpPr>
            <a:spLocks noGrp="1"/>
          </p:cNvSpPr>
          <p:nvPr>
            <p:ph type="body" idx="1"/>
          </p:nvPr>
        </p:nvSpPr>
        <p:spPr/>
        <p:txBody>
          <a:bodyPr/>
          <a:lstStyle/>
          <a:p>
            <a:pPr>
              <a:lnSpc>
                <a:spcPct val="115000"/>
              </a:lnSpc>
              <a:spcAft>
                <a:spcPts val="1215"/>
              </a:spcAft>
            </a:pPr>
            <a:r>
              <a:rPr lang="en-US" dirty="0">
                <a:latin typeface="Calibri"/>
                <a:ea typeface="Calibri" panose="020F0502020204030204" pitchFamily="34" charset="0"/>
                <a:cs typeface="Calibri"/>
              </a:rPr>
              <a:t>Good afternoon, everyone. I am Nick Angarone, New Jersey’s Chief Resilience Officer and manager of the Office of Climate Resilience at NJDEP. </a:t>
            </a:r>
            <a:endParaRPr lang="en-US" dirty="0">
              <a:latin typeface="Calibri"/>
              <a:ea typeface="Calibri" panose="020F0502020204030204" pitchFamily="34" charset="0"/>
              <a:cs typeface="Calibri" panose="020F0502020204030204" pitchFamily="34" charset="0"/>
            </a:endParaRPr>
          </a:p>
          <a:p>
            <a:pPr>
              <a:lnSpc>
                <a:spcPct val="115000"/>
              </a:lnSpc>
              <a:spcAft>
                <a:spcPts val="1215"/>
              </a:spcAft>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215"/>
              </a:spcAft>
            </a:pPr>
            <a:r>
              <a:rPr lang="en-US" dirty="0">
                <a:latin typeface="Calibri" panose="020F0502020204030204" pitchFamily="34" charset="0"/>
                <a:ea typeface="Calibri" panose="020F0502020204030204" pitchFamily="34" charset="0"/>
                <a:cs typeface="Calibri" panose="020F0502020204030204" pitchFamily="34" charset="0"/>
              </a:rPr>
              <a:t>As Chief Resilience Officer, I’m the Vice Chair of New Jersey’s Interagency Council on Climate Resilience and work with 22 state departments and agencies to coordinate state resilience policy, including development and implementation of the Statewide Climate Change Resilience Strategy.</a:t>
            </a:r>
          </a:p>
          <a:p>
            <a:pPr>
              <a:lnSpc>
                <a:spcPct val="115000"/>
              </a:lnSpc>
              <a:spcAft>
                <a:spcPts val="1215"/>
              </a:spcAft>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215"/>
              </a:spcAft>
            </a:pPr>
            <a:r>
              <a:rPr lang="en-US" dirty="0">
                <a:latin typeface="Calibri"/>
                <a:ea typeface="Calibri" panose="020F0502020204030204" pitchFamily="34" charset="0"/>
                <a:cs typeface="Calibri"/>
              </a:rPr>
              <a:t>As manager of the Office of Climate Resilience at NJDEP, I oversee the Bureau of Climate Resilience Planning and the Blue Acres program. Much of that work entails providing tools and direct technical assistance to our communities, and working with many of our local partners through coordinated and networked initiatives administered through my office, including the Coastal Management Program.</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14999"/>
              </a:lnSpc>
              <a:spcAft>
                <a:spcPts val="1215"/>
              </a:spcAft>
            </a:pPr>
            <a:endParaRPr lang="en-US" dirty="0">
              <a:cs typeface="Calibri"/>
            </a:endParaRPr>
          </a:p>
        </p:txBody>
      </p:sp>
      <p:sp>
        <p:nvSpPr>
          <p:cNvPr id="4" name="Slide Number Placeholder 3">
            <a:extLst>
              <a:ext uri="{FF2B5EF4-FFF2-40B4-BE49-F238E27FC236}">
                <a16:creationId xmlns:a16="http://schemas.microsoft.com/office/drawing/2014/main" id="{8C095344-3A38-D65F-25C9-AD245C8AF5B7}"/>
              </a:ext>
            </a:extLst>
          </p:cNvPr>
          <p:cNvSpPr>
            <a:spLocks noGrp="1"/>
          </p:cNvSpPr>
          <p:nvPr>
            <p:ph type="sldNum" sz="quarter" idx="5"/>
          </p:nvPr>
        </p:nvSpPr>
        <p:spPr/>
        <p:txBody>
          <a:bodyPr/>
          <a:lstStyle/>
          <a:p>
            <a:pPr defTabSz="925345">
              <a:defRPr/>
            </a:pPr>
            <a:fld id="{39636F47-53ED-4DA9-A877-338BADC1196D}" type="slidenum">
              <a:rPr lang="en-US">
                <a:solidFill>
                  <a:prstClr val="black"/>
                </a:solidFill>
                <a:latin typeface="Calibri" panose="020F0502020204030204"/>
              </a:rPr>
              <a:pPr defTabSz="925345">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4641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1200"/>
              </a:spcAft>
              <a:buFont typeface="Arial" panose="020B0604020202020204" pitchFamily="34" charset="0"/>
              <a:buNone/>
            </a:pPr>
            <a:endParaRPr lang="en-US" sz="1800">
              <a:effectLst/>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36F47-53ED-4DA9-A877-338BADC11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89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42927">
              <a:defRPr/>
            </a:pPr>
            <a:endParaRPr lang="en-US">
              <a:cs typeface="Calibri"/>
            </a:endParaRPr>
          </a:p>
          <a:p>
            <a:pPr defTabSz="942927">
              <a:defRPr/>
            </a:pPr>
            <a:endParaRPr lang="en-US"/>
          </a:p>
          <a:p>
            <a:pPr defTabSz="942927">
              <a:defRPr/>
            </a:pPr>
            <a:endParaRPr lang="en-US"/>
          </a:p>
          <a:p>
            <a:endParaRPr lang="en-US"/>
          </a:p>
        </p:txBody>
      </p:sp>
      <p:sp>
        <p:nvSpPr>
          <p:cNvPr id="4" name="Slide Number Placeholder 3"/>
          <p:cNvSpPr>
            <a:spLocks noGrp="1"/>
          </p:cNvSpPr>
          <p:nvPr>
            <p:ph type="sldNum" sz="quarter" idx="5"/>
          </p:nvPr>
        </p:nvSpPr>
        <p:spPr/>
        <p:txBody>
          <a:bodyPr/>
          <a:lstStyle/>
          <a:p>
            <a:pPr defTabSz="925345">
              <a:defRPr/>
            </a:pPr>
            <a:fld id="{F8BA0F7F-978F-4BF4-A406-1F2897A2A41E}" type="slidenum">
              <a:rPr lang="en-US">
                <a:solidFill>
                  <a:prstClr val="black"/>
                </a:solidFill>
                <a:latin typeface="Calibri" panose="020F0502020204030204"/>
              </a:rPr>
              <a:pPr defTabSz="925345">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55213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0C93-A9D6-44C5-A5BC-A89DB6ABC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984C1-AC93-9582-0E0A-6B7EF83A434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B0E7E43-8641-AAC6-8C45-E0586C282628}"/>
              </a:ext>
            </a:extLst>
          </p:cNvPr>
          <p:cNvSpPr>
            <a:spLocks noGrp="1"/>
          </p:cNvSpPr>
          <p:nvPr>
            <p:ph type="body" idx="1"/>
          </p:nvPr>
        </p:nvSpPr>
        <p:spPr/>
        <p:txBody>
          <a:bodyPr/>
          <a:lstStyle/>
          <a:p>
            <a:pPr marL="349415" indent="-349415" defTabSz="931774">
              <a:buFont typeface="+mj-lt"/>
              <a:buAutoNum type="arabicPeriod"/>
              <a:defRPr/>
            </a:pPr>
            <a:endParaRPr lang="en-US" sz="1800" b="1"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9CFE16E-B721-F9D9-A79D-C5D01213E755}"/>
              </a:ext>
            </a:extLst>
          </p:cNvPr>
          <p:cNvSpPr>
            <a:spLocks noGrp="1"/>
          </p:cNvSpPr>
          <p:nvPr>
            <p:ph type="sldNum" sz="quarter" idx="5"/>
          </p:nvPr>
        </p:nvSpPr>
        <p:spPr/>
        <p:txBody>
          <a:bodyPr/>
          <a:lstStyle/>
          <a:p>
            <a:pPr defTabSz="931774">
              <a:defRPr/>
            </a:pPr>
            <a:fld id="{BCC9B011-33DA-4938-B414-78A02775BF5E}"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4198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algn="just"/>
            <a:r>
              <a:rPr lang="en-US" dirty="0"/>
              <a:t>Why conduct a buildout analysis?</a:t>
            </a:r>
          </a:p>
          <a:p>
            <a:pPr marL="462672" indent="-462672" algn="just">
              <a:buFont typeface="Wingdings 3" panose="05040102010807070707" pitchFamily="18" charset="2"/>
              <a:buChar char=""/>
            </a:pPr>
            <a:r>
              <a:rPr lang="en-US" dirty="0"/>
              <a:t>Understand future growth patterns</a:t>
            </a:r>
          </a:p>
          <a:p>
            <a:pPr marL="462672" indent="-462672" algn="just">
              <a:buFont typeface="Wingdings 3" panose="05040102010807070707" pitchFamily="18" charset="2"/>
              <a:buChar char=""/>
            </a:pPr>
            <a:r>
              <a:rPr lang="en-US" dirty="0"/>
              <a:t>Assess impacts on:</a:t>
            </a:r>
          </a:p>
          <a:p>
            <a:pPr marL="690795" indent="-221697" algn="just">
              <a:buFont typeface="Wingdings" panose="05000000000000000000" pitchFamily="2" charset="2"/>
              <a:buChar char="§"/>
            </a:pPr>
            <a:r>
              <a:rPr lang="en-US" dirty="0"/>
              <a:t>Water / Sewer Capacity</a:t>
            </a:r>
          </a:p>
          <a:p>
            <a:pPr marL="690795" indent="-221697" algn="just">
              <a:buFont typeface="Wingdings" panose="05000000000000000000" pitchFamily="2" charset="2"/>
              <a:buChar char="§"/>
            </a:pPr>
            <a:r>
              <a:rPr lang="en-US" dirty="0"/>
              <a:t>Traffic</a:t>
            </a:r>
          </a:p>
          <a:p>
            <a:pPr marL="690795" indent="-221697" algn="just">
              <a:buFont typeface="Wingdings" panose="05000000000000000000" pitchFamily="2" charset="2"/>
              <a:buChar char="§"/>
            </a:pPr>
            <a:r>
              <a:rPr lang="en-US" dirty="0"/>
              <a:t>School enrollment</a:t>
            </a:r>
          </a:p>
          <a:p>
            <a:pPr marL="690795" indent="-221697" algn="just">
              <a:buFont typeface="Wingdings" panose="05000000000000000000" pitchFamily="2" charset="2"/>
              <a:buChar char="§"/>
            </a:pPr>
            <a:r>
              <a:rPr lang="en-US" dirty="0"/>
              <a:t>Open space, parks, resources</a:t>
            </a:r>
          </a:p>
          <a:p>
            <a:pPr marL="690795" indent="-221697" algn="just">
              <a:buFont typeface="Wingdings" panose="05000000000000000000" pitchFamily="2" charset="2"/>
              <a:buChar char="§"/>
            </a:pPr>
            <a:r>
              <a:rPr lang="en-US" dirty="0"/>
              <a:t>Municipal tax base</a:t>
            </a:r>
          </a:p>
          <a:p>
            <a:pPr marL="690795" indent="-221697" algn="just">
              <a:buFont typeface="Wingdings" panose="05000000000000000000" pitchFamily="2" charset="2"/>
              <a:buChar char="§"/>
            </a:pPr>
            <a:r>
              <a:rPr lang="en-US" dirty="0"/>
              <a:t>Overall quality of life</a:t>
            </a:r>
          </a:p>
          <a:p>
            <a:pPr marL="462672" indent="-462672" algn="just">
              <a:buFont typeface="Wingdings 3" panose="05040102010807070707" pitchFamily="18" charset="2"/>
              <a:buChar char=""/>
            </a:pPr>
            <a:r>
              <a:rPr lang="en-US" dirty="0"/>
              <a:t>Evaluate vulnerabilities to natural hazards and climate change risks</a:t>
            </a:r>
          </a:p>
          <a:p>
            <a:pPr marL="462672" indent="-462672" algn="just">
              <a:buFont typeface="Wingdings 3" panose="05040102010807070707" pitchFamily="18" charset="2"/>
              <a:buChar char=""/>
            </a:pPr>
            <a:r>
              <a:rPr lang="en-US" dirty="0"/>
              <a:t>Ensure zoning and development regulations align with environmental and hazards data</a:t>
            </a:r>
          </a:p>
          <a:p>
            <a:endParaRPr lang="en-US" dirty="0"/>
          </a:p>
        </p:txBody>
      </p:sp>
      <p:sp>
        <p:nvSpPr>
          <p:cNvPr id="4" name="Slide Number Placeholder 3"/>
          <p:cNvSpPr>
            <a:spLocks noGrp="1"/>
          </p:cNvSpPr>
          <p:nvPr>
            <p:ph type="sldNum" sz="quarter" idx="5"/>
          </p:nvPr>
        </p:nvSpPr>
        <p:spPr/>
        <p:txBody>
          <a:bodyPr/>
          <a:lstStyle/>
          <a:p>
            <a:fld id="{7575DFC9-17B9-40C6-9FFC-D53EAE2544A2}" type="slidenum">
              <a:rPr lang="en-US" smtClean="0"/>
              <a:t>5</a:t>
            </a:fld>
            <a:endParaRPr lang="en-US" dirty="0"/>
          </a:p>
        </p:txBody>
      </p:sp>
    </p:spTree>
    <p:extLst>
      <p:ext uri="{BB962C8B-B14F-4D97-AF65-F5344CB8AC3E}">
        <p14:creationId xmlns:p14="http://schemas.microsoft.com/office/powerpoint/2010/main" val="170207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75DFC9-17B9-40C6-9FFC-D53EAE2544A2}" type="slidenum">
              <a:rPr lang="en-US" smtClean="0"/>
              <a:t>6</a:t>
            </a:fld>
            <a:endParaRPr lang="en-US" dirty="0"/>
          </a:p>
        </p:txBody>
      </p:sp>
    </p:spTree>
    <p:extLst>
      <p:ext uri="{BB962C8B-B14F-4D97-AF65-F5344CB8AC3E}">
        <p14:creationId xmlns:p14="http://schemas.microsoft.com/office/powerpoint/2010/main" val="9881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75DFC9-17B9-40C6-9FFC-D53EAE2544A2}" type="slidenum">
              <a:rPr lang="en-US" smtClean="0"/>
              <a:t>7</a:t>
            </a:fld>
            <a:endParaRPr lang="en-US" dirty="0"/>
          </a:p>
        </p:txBody>
      </p:sp>
    </p:spTree>
    <p:extLst>
      <p:ext uri="{BB962C8B-B14F-4D97-AF65-F5344CB8AC3E}">
        <p14:creationId xmlns:p14="http://schemas.microsoft.com/office/powerpoint/2010/main" val="232669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349415" indent="-349415" defTabSz="931774">
              <a:buFont typeface="+mj-lt"/>
              <a:buAutoNum type="arabicPeriod"/>
              <a:defRPr/>
            </a:pPr>
            <a:endParaRPr lang="en-US" sz="1800" b="1"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1774">
              <a:defRPr/>
            </a:pPr>
            <a:fld id="{BCC9B011-33DA-4938-B414-78A02775BF5E}"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3317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233A4-3296-EB81-CEFE-9B8DD4BC7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F9CA3-E11E-8967-9F78-B79C94305D0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1F9455E-600F-A6CA-188C-25A410D87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BD8019-8057-CC5B-1DAE-C4C238BBDE5D}"/>
              </a:ext>
            </a:extLst>
          </p:cNvPr>
          <p:cNvSpPr>
            <a:spLocks noGrp="1"/>
          </p:cNvSpPr>
          <p:nvPr>
            <p:ph type="sldNum" sz="quarter" idx="5"/>
          </p:nvPr>
        </p:nvSpPr>
        <p:spPr/>
        <p:txBody>
          <a:bodyPr/>
          <a:lstStyle/>
          <a:p>
            <a:fld id="{7575DFC9-17B9-40C6-9FFC-D53EAE2544A2}" type="slidenum">
              <a:rPr lang="en-US" smtClean="0"/>
              <a:t>13</a:t>
            </a:fld>
            <a:endParaRPr lang="en-US" dirty="0"/>
          </a:p>
        </p:txBody>
      </p:sp>
    </p:spTree>
    <p:extLst>
      <p:ext uri="{BB962C8B-B14F-4D97-AF65-F5344CB8AC3E}">
        <p14:creationId xmlns:p14="http://schemas.microsoft.com/office/powerpoint/2010/main" val="361956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0A730-D1CD-12AD-7362-9012374FF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F2BCE-74DD-1F1A-7B45-F64225F5149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D8B47EC-9576-AEAB-B578-EE61CD19D4E8}"/>
              </a:ext>
            </a:extLst>
          </p:cNvPr>
          <p:cNvSpPr>
            <a:spLocks noGrp="1"/>
          </p:cNvSpPr>
          <p:nvPr>
            <p:ph type="body" idx="1"/>
          </p:nvPr>
        </p:nvSpPr>
        <p:spPr/>
        <p:txBody>
          <a:bodyPr/>
          <a:lstStyle/>
          <a:p>
            <a:pPr marL="349415" indent="-349415" defTabSz="931774">
              <a:buFont typeface="+mj-lt"/>
              <a:buAutoNum type="arabicPeriod"/>
              <a:defRPr/>
            </a:pPr>
            <a:endParaRPr lang="en-US" sz="1800" b="1"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09FDD24-1FFC-976D-4706-1CDC3A652F7D}"/>
              </a:ext>
            </a:extLst>
          </p:cNvPr>
          <p:cNvSpPr>
            <a:spLocks noGrp="1"/>
          </p:cNvSpPr>
          <p:nvPr>
            <p:ph type="sldNum" sz="quarter" idx="5"/>
          </p:nvPr>
        </p:nvSpPr>
        <p:spPr/>
        <p:txBody>
          <a:bodyPr/>
          <a:lstStyle/>
          <a:p>
            <a:pPr defTabSz="931774">
              <a:defRPr/>
            </a:pPr>
            <a:fld id="{BCC9B011-33DA-4938-B414-78A02775BF5E}"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0480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8722-CBC1-5AA9-0A63-F37537B48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7AC2F-28EE-094D-FF91-BB15196193F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4C2FFFC-2593-4F24-E938-01B6585AFF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76DE7E-CEFD-E6BB-D3F5-C2601ADF818C}"/>
              </a:ext>
            </a:extLst>
          </p:cNvPr>
          <p:cNvSpPr>
            <a:spLocks noGrp="1"/>
          </p:cNvSpPr>
          <p:nvPr>
            <p:ph type="sldNum" sz="quarter" idx="5"/>
          </p:nvPr>
        </p:nvSpPr>
        <p:spPr/>
        <p:txBody>
          <a:bodyPr/>
          <a:lstStyle/>
          <a:p>
            <a:fld id="{7575DFC9-17B9-40C6-9FFC-D53EAE2544A2}" type="slidenum">
              <a:rPr lang="en-US" smtClean="0"/>
              <a:t>17</a:t>
            </a:fld>
            <a:endParaRPr lang="en-US" dirty="0"/>
          </a:p>
        </p:txBody>
      </p:sp>
    </p:spTree>
    <p:extLst>
      <p:ext uri="{BB962C8B-B14F-4D97-AF65-F5344CB8AC3E}">
        <p14:creationId xmlns:p14="http://schemas.microsoft.com/office/powerpoint/2010/main" val="90479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5BCAD085-E8A6-8845-BD4E-CB4CCA059FC4}" type="datetimeFigureOut">
              <a:rPr lang="en-US" smtClean="0"/>
              <a:t>3/30/2026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1234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7008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5642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2">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9"/>
            <a:ext cx="9144000" cy="5484185"/>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CAD83AEC-6910-48C2-BF0A-C9D033190B59}"/>
              </a:ext>
            </a:extLst>
          </p:cNvPr>
          <p:cNvSpPr/>
          <p:nvPr userDrawn="1"/>
        </p:nvSpPr>
        <p:spPr>
          <a:xfrm>
            <a:off x="0" y="5488474"/>
            <a:ext cx="9144000" cy="1371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194566" y="5771106"/>
            <a:ext cx="2920235" cy="891250"/>
          </a:xfrm>
        </p:spPr>
        <p:txBody>
          <a:bodyPr anchor="t">
            <a:noAutofit/>
          </a:bodyPr>
          <a:lstStyle>
            <a:lvl1pPr>
              <a:defRPr sz="3750" b="1">
                <a:solidFill>
                  <a:schemeClr val="bg1"/>
                </a:solidFill>
                <a:latin typeface="+mj-lt"/>
              </a:defRPr>
            </a:lvl1pPr>
          </a:lstStyle>
          <a:p>
            <a:r>
              <a:rPr lang="en-US"/>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4632267" y="5601832"/>
            <a:ext cx="4141553" cy="1258242"/>
          </a:xfrm>
        </p:spPr>
        <p:txBody>
          <a:bodyPr>
            <a:normAutofit/>
          </a:bodyPr>
          <a:lstStyle>
            <a:lvl1pPr marL="0" indent="0">
              <a:buNone/>
              <a:defRPr sz="1200" spc="225">
                <a:solidFill>
                  <a:schemeClr val="bg1"/>
                </a:solidFill>
                <a:latin typeface="Calibri" panose="020F0502020204030204" pitchFamily="34" charset="0"/>
                <a:cs typeface="Calibri" panose="020F0502020204030204" pitchFamily="34" charset="0"/>
              </a:defRPr>
            </a:lvl1pPr>
          </a:lstStyle>
          <a:p>
            <a:pPr lvl="0"/>
            <a:r>
              <a:rPr lang="en-US"/>
              <a:t>PROGRAM NAME</a:t>
            </a:r>
          </a:p>
          <a:p>
            <a:pPr lvl="0"/>
            <a:r>
              <a:rPr lang="en-US"/>
              <a:t>Name@dep.nj.gov</a:t>
            </a:r>
            <a:br>
              <a:rPr lang="en-US"/>
            </a:br>
            <a:r>
              <a:rPr lang="en-US"/>
              <a:t>609-xxx-xxxx</a:t>
            </a:r>
          </a:p>
          <a:p>
            <a:pPr lvl="0"/>
            <a:r>
              <a:rPr lang="en-US"/>
              <a:t>NJ.GOV/DEP/</a:t>
            </a:r>
          </a:p>
        </p:txBody>
      </p:sp>
      <p:sp>
        <p:nvSpPr>
          <p:cNvPr id="8" name="Shape 62" title="Decorative">
            <a:extLst>
              <a:ext uri="{FF2B5EF4-FFF2-40B4-BE49-F238E27FC236}">
                <a16:creationId xmlns:a16="http://schemas.microsoft.com/office/drawing/2014/main" id="{C04C9239-55A5-448F-AA1A-63B6460558E9}"/>
              </a:ext>
            </a:extLst>
          </p:cNvPr>
          <p:cNvSpPr/>
          <p:nvPr userDrawn="1"/>
        </p:nvSpPr>
        <p:spPr>
          <a:xfrm rot="16200000" flipV="1">
            <a:off x="3712675" y="6172289"/>
            <a:ext cx="1140914" cy="0"/>
          </a:xfrm>
          <a:prstGeom prst="line">
            <a:avLst/>
          </a:prstGeom>
          <a:ln w="57150">
            <a:solidFill>
              <a:srgbClr val="B5D134"/>
            </a:solidFill>
            <a:miter lim="400000"/>
          </a:ln>
        </p:spPr>
        <p:txBody>
          <a:bodyPr lIns="14288" tIns="14288" rIns="14288" bIns="14288" anchor="ctr"/>
          <a:lstStyle/>
          <a:p>
            <a:pPr algn="l">
              <a:defRPr sz="3000">
                <a:solidFill>
                  <a:srgbClr val="000000"/>
                </a:solidFill>
                <a:latin typeface="Helvetica Light"/>
                <a:ea typeface="Helvetica Light"/>
                <a:cs typeface="Helvetica Light"/>
                <a:sym typeface="Helvetica Light"/>
              </a:defRPr>
            </a:pPr>
            <a:endParaRPr sz="1125"/>
          </a:p>
        </p:txBody>
      </p:sp>
    </p:spTree>
    <p:extLst>
      <p:ext uri="{BB962C8B-B14F-4D97-AF65-F5344CB8AC3E}">
        <p14:creationId xmlns:p14="http://schemas.microsoft.com/office/powerpoint/2010/main" val="397015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8949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0994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017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9668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3287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3313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43549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BCAD085-E8A6-8845-BD4E-CB4CCA059FC4}" type="datetimeFigureOut">
              <a:rPr lang="en-US" smtClean="0"/>
              <a:t>3/30/2026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4696721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846CE7D5-CF57-46EF-B807-FDD0502418D4}" type="datetimeFigureOut">
              <a:rPr lang="en-US" smtClean="0"/>
              <a:t>3/30/2026</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01409033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3" Type="http://schemas.openxmlformats.org/officeDocument/2006/relationships/diagramLayout" Target="../diagrams/layout4.xml"/><Relationship Id="rId7" Type="http://schemas.openxmlformats.org/officeDocument/2006/relationships/image" Target="../media/image8.pn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diagramData" Target="../diagrams/data4.xml"/><Relationship Id="rId16"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23.svg"/><Relationship Id="rId5" Type="http://schemas.openxmlformats.org/officeDocument/2006/relationships/diagramColors" Target="../diagrams/colors4.xml"/><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diagramQuickStyle" Target="../diagrams/quickStyle4.xml"/><Relationship Id="rId9" Type="http://schemas.openxmlformats.org/officeDocument/2006/relationships/image" Target="../media/image21.jpe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9.png"/><Relationship Id="rId7" Type="http://schemas.openxmlformats.org/officeDocument/2006/relationships/diagramQuickStyle" Target="../diagrams/quickStyle5.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30.png"/><Relationship Id="rId4" Type="http://schemas.openxmlformats.org/officeDocument/2006/relationships/image" Target="../media/image20.jpe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png"/><Relationship Id="rId7" Type="http://schemas.openxmlformats.org/officeDocument/2006/relationships/diagramQuickStyle" Target="../diagrams/quickStyle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30.png"/><Relationship Id="rId4" Type="http://schemas.openxmlformats.org/officeDocument/2006/relationships/image" Target="../media/image31.jpe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3.jpe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hyperlink" Target="https://wrap.newjerseywildfirerisk.com/Map/Public#whats-your-risk" TargetMode="External"/><Relationship Id="rId3" Type="http://schemas.openxmlformats.org/officeDocument/2006/relationships/image" Target="../media/image9.png"/><Relationship Id="rId7" Type="http://schemas.openxmlformats.org/officeDocument/2006/relationships/diagramQuickStyle" Target="../diagrams/quickStyle8.xml"/><Relationship Id="rId12" Type="http://schemas.openxmlformats.org/officeDocument/2006/relationships/hyperlink" Target="https://njdep.maps.arcgis.com/home/gallery.html?sortField=modified&amp;sortOrder=desc" TargetMode="External"/><Relationship Id="rId17" Type="http://schemas.openxmlformats.org/officeDocument/2006/relationships/hyperlink" Target="https://www.njtaxrecords.net/" TargetMode="External"/><Relationship Id="rId2" Type="http://schemas.openxmlformats.org/officeDocument/2006/relationships/image" Target="../media/image8.png"/><Relationship Id="rId16" Type="http://schemas.openxmlformats.org/officeDocument/2006/relationships/hyperlink" Target="https://www.njfloodmapper.org/" TargetMode="External"/><Relationship Id="rId1" Type="http://schemas.openxmlformats.org/officeDocument/2006/relationships/slideLayout" Target="../slideLayouts/slideLayout7.xml"/><Relationship Id="rId6" Type="http://schemas.openxmlformats.org/officeDocument/2006/relationships/diagramLayout" Target="../diagrams/layout8.xml"/><Relationship Id="rId11" Type="http://schemas.openxmlformats.org/officeDocument/2006/relationships/hyperlink" Target="https://gisdata-njdep.opendata.arcgis.com/" TargetMode="External"/><Relationship Id="rId5" Type="http://schemas.openxmlformats.org/officeDocument/2006/relationships/diagramData" Target="../diagrams/data8.xml"/><Relationship Id="rId15" Type="http://schemas.openxmlformats.org/officeDocument/2006/relationships/hyperlink" Target="https://dep.nj.gov/climatechange/resources/tools-and-web-apps/" TargetMode="External"/><Relationship Id="rId10" Type="http://schemas.openxmlformats.org/officeDocument/2006/relationships/hyperlink" Target="https://dep.nj.gov/ocr/resilientnj/" TargetMode="External"/><Relationship Id="rId4" Type="http://schemas.openxmlformats.org/officeDocument/2006/relationships/image" Target="../media/image20.jpeg"/><Relationship Id="rId9" Type="http://schemas.microsoft.com/office/2007/relationships/diagramDrawing" Target="../diagrams/drawing8.xml"/><Relationship Id="rId14" Type="http://schemas.openxmlformats.org/officeDocument/2006/relationships/hyperlink" Target="https://njogis-newjersey.opendata.arcgis.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hyperlink" Target="https://www.florence-nj.gov/wp-content/uploads/2022/09/Adopted-2022-Master-Plan-complete.pdf" TargetMode="External"/><Relationship Id="rId7" Type="http://schemas.openxmlformats.org/officeDocument/2006/relationships/image" Target="../media/image10.jpeg"/><Relationship Id="rId12"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41.png"/><Relationship Id="rId5" Type="http://schemas.openxmlformats.org/officeDocument/2006/relationships/image" Target="../media/image8.png"/><Relationship Id="rId10" Type="http://schemas.openxmlformats.org/officeDocument/2006/relationships/image" Target="../media/image40.png"/><Relationship Id="rId4" Type="http://schemas.openxmlformats.org/officeDocument/2006/relationships/hyperlink" Target="http://www.edgewaterpark-nj.com/filestorage/173/885/929/1005/FINAL_EPT_Land_Use_Plan_052021_Signed_Reduced.pdf" TargetMode="External"/><Relationship Id="rId9" Type="http://schemas.openxmlformats.org/officeDocument/2006/relationships/image" Target="../media/image39.pn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s://www.linkedin.com/company/newjerseydep" TargetMode="External"/><Relationship Id="rId3" Type="http://schemas.openxmlformats.org/officeDocument/2006/relationships/image" Target="../media/image45.jpeg"/><Relationship Id="rId7" Type="http://schemas.openxmlformats.org/officeDocument/2006/relationships/hyperlink" Target="https://twitter.com/NewJerseyDEP" TargetMode="External"/><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hyperlink" Target="https://www.youtube.com/channel/UC2C01lO4mVInYzqqwevFvSw" TargetMode="External"/><Relationship Id="rId5" Type="http://schemas.openxmlformats.org/officeDocument/2006/relationships/hyperlink" Target="https://www.facebook.com/newjerseydep" TargetMode="External"/><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hyperlink" Target="https://www.instagram.com/nj.dep/" TargetMode="External"/><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6.jpeg"/><Relationship Id="rId10" Type="http://schemas.microsoft.com/office/2007/relationships/diagramDrawing" Target="../diagrams/drawing2.xml"/><Relationship Id="rId4" Type="http://schemas.openxmlformats.org/officeDocument/2006/relationships/image" Target="../media/image9.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8.pn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17.jpeg"/><Relationship Id="rId10" Type="http://schemas.microsoft.com/office/2007/relationships/diagramDrawing" Target="../diagrams/drawing3.xml"/><Relationship Id="rId4" Type="http://schemas.openxmlformats.org/officeDocument/2006/relationships/image" Target="../media/image9.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C34F-AA47-227A-ABEF-2EAFC7585402}"/>
            </a:ext>
          </a:extLst>
        </p:cNvPr>
        <p:cNvGrpSpPr/>
        <p:nvPr/>
      </p:nvGrpSpPr>
      <p:grpSpPr>
        <a:xfrm>
          <a:off x="0" y="0"/>
          <a:ext cx="0" cy="0"/>
          <a:chOff x="0" y="0"/>
          <a:chExt cx="0" cy="0"/>
        </a:xfrm>
      </p:grpSpPr>
      <p:pic>
        <p:nvPicPr>
          <p:cNvPr id="10" name="Picture 9" descr="A picture containing sky, outdoor, nature, beach&#10;&#10;Description automatically generated">
            <a:extLst>
              <a:ext uri="{FF2B5EF4-FFF2-40B4-BE49-F238E27FC236}">
                <a16:creationId xmlns:a16="http://schemas.microsoft.com/office/drawing/2014/main" id="{DF8B223F-0252-0561-46E6-69136FDBF1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7250"/>
            <a:ext cx="9144000" cy="5143500"/>
          </a:xfrm>
          <a:prstGeom prst="rect">
            <a:avLst/>
          </a:prstGeom>
        </p:spPr>
      </p:pic>
      <p:pic>
        <p:nvPicPr>
          <p:cNvPr id="8" name="Picture 7">
            <a:extLst>
              <a:ext uri="{FF2B5EF4-FFF2-40B4-BE49-F238E27FC236}">
                <a16:creationId xmlns:a16="http://schemas.microsoft.com/office/drawing/2014/main" id="{6DDCAE8E-42EA-A686-AB2A-73DED5BD55C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854563"/>
            <a:ext cx="9143999" cy="5143499"/>
          </a:xfrm>
          <a:prstGeom prst="rect">
            <a:avLst/>
          </a:prstGeom>
        </p:spPr>
      </p:pic>
      <p:sp>
        <p:nvSpPr>
          <p:cNvPr id="5" name="Text Placeholder 2">
            <a:extLst>
              <a:ext uri="{FF2B5EF4-FFF2-40B4-BE49-F238E27FC236}">
                <a16:creationId xmlns:a16="http://schemas.microsoft.com/office/drawing/2014/main" id="{E43B6F79-9C1F-9B83-2A8D-D4547E1C7915}"/>
              </a:ext>
            </a:extLst>
          </p:cNvPr>
          <p:cNvSpPr txBox="1">
            <a:spLocks/>
          </p:cNvSpPr>
          <p:nvPr/>
        </p:nvSpPr>
        <p:spPr>
          <a:xfrm>
            <a:off x="8221022" y="5105146"/>
            <a:ext cx="897399" cy="242115"/>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US" sz="800" b="1" i="1" dirty="0">
                <a:solidFill>
                  <a:srgbClr val="224E71"/>
                </a:solidFill>
                <a:latin typeface="Calibri" panose="020F0502020204030204" pitchFamily="34" charset="0"/>
                <a:cs typeface="Calibri" panose="020F0502020204030204" pitchFamily="34" charset="0"/>
              </a:rPr>
              <a:t>New Brunswick, NJ</a:t>
            </a:r>
          </a:p>
        </p:txBody>
      </p:sp>
      <p:sp>
        <p:nvSpPr>
          <p:cNvPr id="4" name="Rectangle 3">
            <a:extLst>
              <a:ext uri="{FF2B5EF4-FFF2-40B4-BE49-F238E27FC236}">
                <a16:creationId xmlns:a16="http://schemas.microsoft.com/office/drawing/2014/main" id="{D76DBFCE-7DBC-2309-52D7-CB194546520B}"/>
              </a:ext>
            </a:extLst>
          </p:cNvPr>
          <p:cNvSpPr/>
          <p:nvPr/>
        </p:nvSpPr>
        <p:spPr>
          <a:xfrm>
            <a:off x="-430250" y="3861593"/>
            <a:ext cx="10004500" cy="2729220"/>
          </a:xfrm>
          <a:prstGeom prst="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6" name="Title 1">
            <a:extLst>
              <a:ext uri="{FF2B5EF4-FFF2-40B4-BE49-F238E27FC236}">
                <a16:creationId xmlns:a16="http://schemas.microsoft.com/office/drawing/2014/main" id="{B2C07093-9CC0-AAF9-A31F-064C2DB6C6EF}"/>
              </a:ext>
            </a:extLst>
          </p:cNvPr>
          <p:cNvSpPr txBox="1">
            <a:spLocks/>
          </p:cNvSpPr>
          <p:nvPr/>
        </p:nvSpPr>
        <p:spPr>
          <a:xfrm>
            <a:off x="370329" y="4678823"/>
            <a:ext cx="6414876" cy="668438"/>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2000" b="1" dirty="0">
                <a:solidFill>
                  <a:srgbClr val="002060"/>
                </a:solidFill>
                <a:latin typeface="Avenir Next LT Pro" panose="020B0504020202020204" pitchFamily="34" charset="0"/>
              </a:rPr>
              <a:t>Unlocking the Buildout Analysis for a CCRHVA</a:t>
            </a:r>
            <a:endParaRPr lang="en-US" sz="2000" b="1" kern="0" spc="225" dirty="0">
              <a:solidFill>
                <a:srgbClr val="002060"/>
              </a:solidFill>
              <a:latin typeface="Avenir Next LT Pro" panose="020B050402020202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81E37BA4-C7F7-995D-7496-F204FA0AF7BE}"/>
              </a:ext>
            </a:extLst>
          </p:cNvPr>
          <p:cNvCxnSpPr>
            <a:cxnSpLocks/>
          </p:cNvCxnSpPr>
          <p:nvPr/>
        </p:nvCxnSpPr>
        <p:spPr>
          <a:xfrm>
            <a:off x="477844" y="5038563"/>
            <a:ext cx="6238876" cy="0"/>
          </a:xfrm>
          <a:prstGeom prst="line">
            <a:avLst/>
          </a:prstGeom>
          <a:ln>
            <a:solidFill>
              <a:srgbClr val="224E71"/>
            </a:solidFill>
            <a:prstDash val="lg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503FAAD-1C13-2FA6-1E18-6B4A03DCA5BB}"/>
              </a:ext>
            </a:extLst>
          </p:cNvPr>
          <p:cNvSpPr/>
          <p:nvPr/>
        </p:nvSpPr>
        <p:spPr>
          <a:xfrm>
            <a:off x="6530429" y="3426313"/>
            <a:ext cx="2645229" cy="2239394"/>
          </a:xfrm>
          <a:prstGeom prst="ellipse">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pic>
        <p:nvPicPr>
          <p:cNvPr id="14" name="Picture 13" descr="Logo&#10;&#10;Description automatically generated">
            <a:extLst>
              <a:ext uri="{FF2B5EF4-FFF2-40B4-BE49-F238E27FC236}">
                <a16:creationId xmlns:a16="http://schemas.microsoft.com/office/drawing/2014/main" id="{8B0F6621-3A98-096B-7CAA-0EE09B7DBB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2415" y="3674449"/>
            <a:ext cx="1841256" cy="1927758"/>
          </a:xfrm>
          <a:prstGeom prst="rect">
            <a:avLst/>
          </a:prstGeom>
        </p:spPr>
      </p:pic>
      <p:sp>
        <p:nvSpPr>
          <p:cNvPr id="22" name="Text Placeholder 2">
            <a:extLst>
              <a:ext uri="{FF2B5EF4-FFF2-40B4-BE49-F238E27FC236}">
                <a16:creationId xmlns:a16="http://schemas.microsoft.com/office/drawing/2014/main" id="{EB005290-ECAE-9C7D-FB20-2D5E7B81C9E8}"/>
              </a:ext>
            </a:extLst>
          </p:cNvPr>
          <p:cNvSpPr txBox="1">
            <a:spLocks/>
          </p:cNvSpPr>
          <p:nvPr/>
        </p:nvSpPr>
        <p:spPr>
          <a:xfrm>
            <a:off x="8302841" y="857250"/>
            <a:ext cx="904475" cy="242116"/>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US" sz="825" b="1" i="1" dirty="0">
                <a:solidFill>
                  <a:prstClr val="white"/>
                </a:solidFill>
                <a:latin typeface="Calibri" panose="020F0502020204030204" pitchFamily="34" charset="0"/>
                <a:cs typeface="Calibri" panose="020F0502020204030204" pitchFamily="34" charset="0"/>
              </a:rPr>
              <a:t>Belmar, NJ</a:t>
            </a:r>
          </a:p>
        </p:txBody>
      </p:sp>
      <p:sp>
        <p:nvSpPr>
          <p:cNvPr id="3" name="Text Placeholder 2">
            <a:extLst>
              <a:ext uri="{FF2B5EF4-FFF2-40B4-BE49-F238E27FC236}">
                <a16:creationId xmlns:a16="http://schemas.microsoft.com/office/drawing/2014/main" id="{7F1C01F0-C783-E13F-405E-CACCF798A289}"/>
              </a:ext>
            </a:extLst>
          </p:cNvPr>
          <p:cNvSpPr txBox="1">
            <a:spLocks/>
          </p:cNvSpPr>
          <p:nvPr/>
        </p:nvSpPr>
        <p:spPr>
          <a:xfrm>
            <a:off x="389843" y="5114935"/>
            <a:ext cx="4868302" cy="66843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US" sz="1050" b="1" dirty="0">
                <a:solidFill>
                  <a:srgbClr val="224E71"/>
                </a:solidFill>
                <a:latin typeface="Avenir Next LT Pro" panose="020B0504020202020204" pitchFamily="34" charset="0"/>
              </a:rPr>
              <a:t>Name	Barbara Allen Woolley-Dillon, PP, AICP</a:t>
            </a:r>
          </a:p>
          <a:p>
            <a:pPr marL="0" indent="0" defTabSz="685800">
              <a:spcBef>
                <a:spcPts val="750"/>
              </a:spcBef>
              <a:buNone/>
              <a:defRPr/>
            </a:pPr>
            <a:r>
              <a:rPr lang="en-US" sz="1050" dirty="0">
                <a:solidFill>
                  <a:srgbClr val="224E71"/>
                </a:solidFill>
                <a:latin typeface="Avenir Next LT Pro" panose="020B0504020202020204" pitchFamily="34" charset="0"/>
              </a:rPr>
              <a:t>Title	Staff/ Resilience Planner</a:t>
            </a:r>
          </a:p>
          <a:p>
            <a:pPr marL="0" indent="0" defTabSz="685800">
              <a:spcBef>
                <a:spcPts val="750"/>
              </a:spcBef>
              <a:buNone/>
              <a:defRPr/>
            </a:pPr>
            <a:r>
              <a:rPr lang="en-US" sz="1050" dirty="0">
                <a:solidFill>
                  <a:srgbClr val="224E71"/>
                </a:solidFill>
                <a:latin typeface="Avenir Next LT Pro" panose="020B0504020202020204" pitchFamily="34" charset="0"/>
              </a:rPr>
              <a:t>Office of Climate Resilience | Bureau of Climate Resilience Planning</a:t>
            </a:r>
          </a:p>
        </p:txBody>
      </p:sp>
      <p:pic>
        <p:nvPicPr>
          <p:cNvPr id="11" name="Picture 10" descr="Resilient NJ logo">
            <a:extLst>
              <a:ext uri="{FF2B5EF4-FFF2-40B4-BE49-F238E27FC236}">
                <a16:creationId xmlns:a16="http://schemas.microsoft.com/office/drawing/2014/main" id="{FD18BED7-A97E-0A92-DB8D-2DB4100753C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0" y="857251"/>
            <a:ext cx="4617720" cy="971550"/>
          </a:xfrm>
          <a:prstGeom prst="rect">
            <a:avLst/>
          </a:prstGeom>
        </p:spPr>
      </p:pic>
    </p:spTree>
    <p:extLst>
      <p:ext uri="{BB962C8B-B14F-4D97-AF65-F5344CB8AC3E}">
        <p14:creationId xmlns:p14="http://schemas.microsoft.com/office/powerpoint/2010/main" val="222791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DBEDC602-79DD-CF6A-1574-EA8DE7203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2201D-466E-9BED-ED23-26B7B3C19A1E}"/>
              </a:ext>
            </a:extLst>
          </p:cNvPr>
          <p:cNvSpPr>
            <a:spLocks noGrp="1"/>
          </p:cNvSpPr>
          <p:nvPr>
            <p:ph type="title"/>
          </p:nvPr>
        </p:nvSpPr>
        <p:spPr>
          <a:xfrm>
            <a:off x="571500" y="1688213"/>
            <a:ext cx="8079581" cy="1042052"/>
          </a:xfrm>
        </p:spPr>
        <p:txBody>
          <a:bodyPr>
            <a:normAutofit fontScale="90000"/>
          </a:bodyPr>
          <a:lstStyle/>
          <a:p>
            <a:r>
              <a:rPr lang="en-US" sz="4900" dirty="0">
                <a:effectLst>
                  <a:outerShdw blurRad="38100" dist="38100" dir="2700000" algn="tl">
                    <a:srgbClr val="000000">
                      <a:alpha val="43137"/>
                    </a:srgbClr>
                  </a:outerShdw>
                </a:effectLst>
                <a:latin typeface="Avenir Next LT Pro" panose="020B0504020202020204" pitchFamily="34" charset="0"/>
              </a:rPr>
              <a:t>1. Document Existing Conditions</a:t>
            </a:r>
            <a:br>
              <a:rPr lang="en-US" dirty="0">
                <a:latin typeface="Avenir Next LT Pro" panose="020B0504020202020204" pitchFamily="34" charset="0"/>
              </a:rPr>
            </a:br>
            <a:endParaRPr b="1" dirty="0"/>
          </a:p>
        </p:txBody>
      </p:sp>
      <p:graphicFrame>
        <p:nvGraphicFramePr>
          <p:cNvPr id="17" name="Content Placeholder 16">
            <a:extLst>
              <a:ext uri="{FF2B5EF4-FFF2-40B4-BE49-F238E27FC236}">
                <a16:creationId xmlns:a16="http://schemas.microsoft.com/office/drawing/2014/main" id="{60F11607-6D7B-095C-7A04-A46EC2E33F07}"/>
              </a:ext>
            </a:extLst>
          </p:cNvPr>
          <p:cNvGraphicFramePr>
            <a:graphicFrameLocks noGrp="1"/>
          </p:cNvGraphicFramePr>
          <p:nvPr>
            <p:ph idx="1"/>
            <p:extLst>
              <p:ext uri="{D42A27DB-BD31-4B8C-83A1-F6EECF244321}">
                <p14:modId xmlns:p14="http://schemas.microsoft.com/office/powerpoint/2010/main" val="1885630557"/>
              </p:ext>
            </p:extLst>
          </p:nvPr>
        </p:nvGraphicFramePr>
        <p:xfrm>
          <a:off x="966262" y="2821633"/>
          <a:ext cx="7290055" cy="3114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B392FA60-981D-1C19-E348-495344034C70}"/>
              </a:ext>
            </a:extLst>
          </p:cNvPr>
          <p:cNvPicPr>
            <a:picLocks noChangeAspect="1"/>
          </p:cNvPicPr>
          <p:nvPr/>
        </p:nvPicPr>
        <p:blipFill>
          <a:blip r:embed="rId7"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283993" y="305871"/>
            <a:ext cx="571500" cy="552450"/>
          </a:xfrm>
          <a:prstGeom prst="rect">
            <a:avLst/>
          </a:prstGeom>
          <a:effectLst>
            <a:outerShdw blurRad="50800" dist="38100" dir="5400000" algn="t" rotWithShape="0">
              <a:prstClr val="black">
                <a:alpha val="40000"/>
              </a:prstClr>
            </a:outerShdw>
          </a:effectLst>
        </p:spPr>
      </p:pic>
      <p:pic>
        <p:nvPicPr>
          <p:cNvPr id="19" name="Picture 18" descr="A picture containing text, clipart&#10;&#10;Description automatically generated">
            <a:extLst>
              <a:ext uri="{FF2B5EF4-FFF2-40B4-BE49-F238E27FC236}">
                <a16:creationId xmlns:a16="http://schemas.microsoft.com/office/drawing/2014/main" id="{4413A3CE-CB14-2633-344A-B5F9CB9E948A}"/>
              </a:ext>
            </a:extLst>
          </p:cNvPr>
          <p:cNvPicPr>
            <a:picLocks noChangeAspect="1"/>
          </p:cNvPicPr>
          <p:nvPr/>
        </p:nvPicPr>
        <p:blipFill>
          <a:blip r:embed="rId8"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718006" y="317222"/>
            <a:ext cx="565987" cy="591031"/>
          </a:xfrm>
          <a:prstGeom prst="rect">
            <a:avLst/>
          </a:prstGeom>
          <a:effectLst>
            <a:glow rad="101600">
              <a:schemeClr val="bg1">
                <a:alpha val="60000"/>
              </a:schemeClr>
            </a:glow>
            <a:innerShdw blurRad="114300">
              <a:prstClr val="black"/>
            </a:innerShdw>
          </a:effectLst>
        </p:spPr>
      </p:pic>
      <p:pic>
        <p:nvPicPr>
          <p:cNvPr id="20" name="Picture 19" descr="Resilient NJ logo">
            <a:extLst>
              <a:ext uri="{FF2B5EF4-FFF2-40B4-BE49-F238E27FC236}">
                <a16:creationId xmlns:a16="http://schemas.microsoft.com/office/drawing/2014/main" id="{43CBE6AE-9B56-831E-7376-5B47FDE4A06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571500" y="346536"/>
            <a:ext cx="4617720" cy="1042053"/>
          </a:xfrm>
          <a:prstGeom prst="rect">
            <a:avLst/>
          </a:prstGeom>
        </p:spPr>
      </p:pic>
      <p:pic>
        <p:nvPicPr>
          <p:cNvPr id="5" name="Graphic 4" descr="Topography Map outline">
            <a:extLst>
              <a:ext uri="{FF2B5EF4-FFF2-40B4-BE49-F238E27FC236}">
                <a16:creationId xmlns:a16="http://schemas.microsoft.com/office/drawing/2014/main" id="{DC09B5AD-9FD7-8FF0-38C5-E69B7AC92FF6}"/>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1998" y="3070725"/>
            <a:ext cx="382142" cy="382142"/>
          </a:xfrm>
          <a:prstGeom prst="rect">
            <a:avLst/>
          </a:prstGeom>
        </p:spPr>
      </p:pic>
      <p:pic>
        <p:nvPicPr>
          <p:cNvPr id="6" name="Graphic 5" descr="Books with solid fill">
            <a:extLst>
              <a:ext uri="{FF2B5EF4-FFF2-40B4-BE49-F238E27FC236}">
                <a16:creationId xmlns:a16="http://schemas.microsoft.com/office/drawing/2014/main" id="{6CC096AA-97C0-5C0B-E0F7-4BBAE99480B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861068" y="3121257"/>
            <a:ext cx="382142" cy="382142"/>
          </a:xfrm>
          <a:prstGeom prst="rect">
            <a:avLst/>
          </a:prstGeom>
        </p:spPr>
      </p:pic>
      <p:pic>
        <p:nvPicPr>
          <p:cNvPr id="21" name="Graphic 20" descr="Contract with solid fill">
            <a:extLst>
              <a:ext uri="{FF2B5EF4-FFF2-40B4-BE49-F238E27FC236}">
                <a16:creationId xmlns:a16="http://schemas.microsoft.com/office/drawing/2014/main" id="{CE6532A8-191D-8B6D-4405-065970B846B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775939" y="3121257"/>
            <a:ext cx="312430" cy="312430"/>
          </a:xfrm>
          <a:prstGeom prst="rect">
            <a:avLst/>
          </a:prstGeom>
        </p:spPr>
      </p:pic>
      <p:pic>
        <p:nvPicPr>
          <p:cNvPr id="25" name="Graphic 24" descr="Postit Notes with solid fill">
            <a:extLst>
              <a:ext uri="{FF2B5EF4-FFF2-40B4-BE49-F238E27FC236}">
                <a16:creationId xmlns:a16="http://schemas.microsoft.com/office/drawing/2014/main" id="{898B94BF-4B24-FF3B-FC62-1BB245F2136C}"/>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984969" y="3128211"/>
            <a:ext cx="267170" cy="267170"/>
          </a:xfrm>
          <a:prstGeom prst="rect">
            <a:avLst/>
          </a:prstGeom>
        </p:spPr>
      </p:pic>
    </p:spTree>
    <p:extLst>
      <p:ext uri="{BB962C8B-B14F-4D97-AF65-F5344CB8AC3E}">
        <p14:creationId xmlns:p14="http://schemas.microsoft.com/office/powerpoint/2010/main" val="406008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009E10C0-2059-0542-F057-B9DBD1BD41D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FAA9BFA-0490-5E4F-FE53-E5852DE4ED5C}"/>
              </a:ext>
            </a:extLst>
          </p:cNvPr>
          <p:cNvPicPr>
            <a:picLocks noChangeAspect="1"/>
          </p:cNvPicPr>
          <p:nvPr/>
        </p:nvPicPr>
        <p:blipFill>
          <a:blip r:embed="rId2"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pic>
        <p:nvPicPr>
          <p:cNvPr id="3" name="Picture 2" descr="A picture containing text, clipart&#10;&#10;Description automatically generated">
            <a:extLst>
              <a:ext uri="{FF2B5EF4-FFF2-40B4-BE49-F238E27FC236}">
                <a16:creationId xmlns:a16="http://schemas.microsoft.com/office/drawing/2014/main" id="{2DD9A5DB-7537-85B5-02D7-DD9E6C6194D1}"/>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4" name="Picture 3" descr="Resilient NJ logo">
            <a:extLst>
              <a:ext uri="{FF2B5EF4-FFF2-40B4-BE49-F238E27FC236}">
                <a16:creationId xmlns:a16="http://schemas.microsoft.com/office/drawing/2014/main" id="{E544F07D-E7D7-C979-D6B9-521EF952BD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0634" y="591547"/>
            <a:ext cx="4617720" cy="1156445"/>
          </a:xfrm>
          <a:prstGeom prst="rect">
            <a:avLst/>
          </a:prstGeom>
        </p:spPr>
      </p:pic>
      <p:sp>
        <p:nvSpPr>
          <p:cNvPr id="5" name="Title 1">
            <a:extLst>
              <a:ext uri="{FF2B5EF4-FFF2-40B4-BE49-F238E27FC236}">
                <a16:creationId xmlns:a16="http://schemas.microsoft.com/office/drawing/2014/main" id="{4FB83B96-F387-A8C6-6748-D27F66FEC954}"/>
              </a:ext>
            </a:extLst>
          </p:cNvPr>
          <p:cNvSpPr txBox="1">
            <a:spLocks/>
          </p:cNvSpPr>
          <p:nvPr/>
        </p:nvSpPr>
        <p:spPr>
          <a:xfrm>
            <a:off x="500634" y="1908533"/>
            <a:ext cx="8529066" cy="914400"/>
          </a:xfrm>
          <a:prstGeom prst="rect">
            <a:avLst/>
          </a:prstGeom>
        </p:spPr>
        <p:txBody>
          <a:bodyP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400" dirty="0">
                <a:solidFill>
                  <a:schemeClr val="accent1">
                    <a:lumMod val="50000"/>
                  </a:schemeClr>
                </a:solidFill>
                <a:effectLst>
                  <a:outerShdw blurRad="38100" dist="38100" dir="2700000" algn="tl">
                    <a:srgbClr val="000000">
                      <a:alpha val="43137"/>
                    </a:srgbClr>
                  </a:outerShdw>
                </a:effectLst>
                <a:latin typeface="Avenir Next LT Pro" panose="020B0504020202020204" pitchFamily="34" charset="0"/>
              </a:rPr>
              <a:t>2. Remove “Undevelopable” Land</a:t>
            </a:r>
            <a:endParaRPr lang="en-US" sz="4400" dirty="0">
              <a:solidFill>
                <a:schemeClr val="accent1">
                  <a:lumMod val="50000"/>
                </a:schemeClr>
              </a:solidFill>
              <a:effectLst>
                <a:outerShdw blurRad="38100" dist="38100" dir="2700000" algn="tl">
                  <a:srgbClr val="000000">
                    <a:alpha val="43137"/>
                  </a:srgbClr>
                </a:outerShdw>
              </a:effectLst>
              <a:highlight>
                <a:srgbClr val="FFFF00"/>
              </a:highlight>
              <a:latin typeface="Avenir Next LT Pro" panose="020B0504020202020204" pitchFamily="34" charset="0"/>
            </a:endParaRPr>
          </a:p>
        </p:txBody>
      </p:sp>
      <p:sp>
        <p:nvSpPr>
          <p:cNvPr id="8" name="Content Placeholder 2">
            <a:extLst>
              <a:ext uri="{FF2B5EF4-FFF2-40B4-BE49-F238E27FC236}">
                <a16:creationId xmlns:a16="http://schemas.microsoft.com/office/drawing/2014/main" id="{AA6F4F2E-1381-F7EC-59E6-33796142B528}"/>
              </a:ext>
            </a:extLst>
          </p:cNvPr>
          <p:cNvSpPr txBox="1">
            <a:spLocks/>
          </p:cNvSpPr>
          <p:nvPr/>
        </p:nvSpPr>
        <p:spPr>
          <a:xfrm>
            <a:off x="507206" y="2549856"/>
            <a:ext cx="8065294" cy="3209722"/>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US" dirty="0"/>
          </a:p>
          <a:p>
            <a:pPr>
              <a:defRPr sz="1800">
                <a:solidFill>
                  <a:srgbClr val="1E3246"/>
                </a:solidFill>
              </a:defRPr>
            </a:pPr>
            <a:endParaRPr lang="en-US" sz="1800" dirty="0">
              <a:solidFill>
                <a:srgbClr val="1E3246"/>
              </a:solidFill>
            </a:endParaRPr>
          </a:p>
        </p:txBody>
      </p:sp>
      <p:graphicFrame>
        <p:nvGraphicFramePr>
          <p:cNvPr id="9" name="Diagram 8">
            <a:extLst>
              <a:ext uri="{FF2B5EF4-FFF2-40B4-BE49-F238E27FC236}">
                <a16:creationId xmlns:a16="http://schemas.microsoft.com/office/drawing/2014/main" id="{AF04C09F-C6F4-16E1-7C7C-88DD3C8B8777}"/>
              </a:ext>
            </a:extLst>
          </p:cNvPr>
          <p:cNvGraphicFramePr/>
          <p:nvPr>
            <p:extLst>
              <p:ext uri="{D42A27DB-BD31-4B8C-83A1-F6EECF244321}">
                <p14:modId xmlns:p14="http://schemas.microsoft.com/office/powerpoint/2010/main" val="1136870275"/>
              </p:ext>
            </p:extLst>
          </p:nvPr>
        </p:nvGraphicFramePr>
        <p:xfrm>
          <a:off x="761999" y="2851363"/>
          <a:ext cx="4651830" cy="30704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descr="Diagram, map&#10;&#10;AI-generated content may be incorrect.">
            <a:extLst>
              <a:ext uri="{FF2B5EF4-FFF2-40B4-BE49-F238E27FC236}">
                <a16:creationId xmlns:a16="http://schemas.microsoft.com/office/drawing/2014/main" id="{5DE9A2BC-19DA-71E2-7B81-DD138219BE2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24302" y="3107668"/>
            <a:ext cx="2250281" cy="1500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52400" h="50800" prst="softRound"/>
          </a:sp3d>
        </p:spPr>
      </p:pic>
    </p:spTree>
    <p:extLst>
      <p:ext uri="{BB962C8B-B14F-4D97-AF65-F5344CB8AC3E}">
        <p14:creationId xmlns:p14="http://schemas.microsoft.com/office/powerpoint/2010/main" val="8925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92CC4BDD-9B4F-EEA3-24E9-C3DAF963516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A3C269B-D24B-2159-C3C9-B91AB2F9E387}"/>
              </a:ext>
            </a:extLst>
          </p:cNvPr>
          <p:cNvPicPr>
            <a:picLocks noChangeAspect="1"/>
          </p:cNvPicPr>
          <p:nvPr/>
        </p:nvPicPr>
        <p:blipFill>
          <a:blip r:embed="rId2"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pic>
        <p:nvPicPr>
          <p:cNvPr id="3" name="Picture 2" descr="A picture containing text, clipart&#10;&#10;Description automatically generated">
            <a:extLst>
              <a:ext uri="{FF2B5EF4-FFF2-40B4-BE49-F238E27FC236}">
                <a16:creationId xmlns:a16="http://schemas.microsoft.com/office/drawing/2014/main" id="{62A27955-F33F-F423-8C28-BA4C1F66DC0B}"/>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4" name="Picture 3" descr="Resilient NJ logo">
            <a:extLst>
              <a:ext uri="{FF2B5EF4-FFF2-40B4-BE49-F238E27FC236}">
                <a16:creationId xmlns:a16="http://schemas.microsoft.com/office/drawing/2014/main" id="{497DC909-6932-A4C4-0222-1705A8ED8F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00634" y="546331"/>
            <a:ext cx="4617720" cy="1037228"/>
          </a:xfrm>
          <a:prstGeom prst="rect">
            <a:avLst/>
          </a:prstGeom>
        </p:spPr>
      </p:pic>
      <p:sp>
        <p:nvSpPr>
          <p:cNvPr id="5" name="Title 1">
            <a:extLst>
              <a:ext uri="{FF2B5EF4-FFF2-40B4-BE49-F238E27FC236}">
                <a16:creationId xmlns:a16="http://schemas.microsoft.com/office/drawing/2014/main" id="{A8C70399-2D91-4A99-6BFE-74E7DD4DAE44}"/>
              </a:ext>
            </a:extLst>
          </p:cNvPr>
          <p:cNvSpPr txBox="1">
            <a:spLocks/>
          </p:cNvSpPr>
          <p:nvPr/>
        </p:nvSpPr>
        <p:spPr>
          <a:xfrm>
            <a:off x="412241" y="1687489"/>
            <a:ext cx="8319517" cy="812662"/>
          </a:xfrm>
          <a:prstGeom prst="rect">
            <a:avLst/>
          </a:prstGeom>
        </p:spPr>
        <p:txBody>
          <a:bodyP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400050" indent="-400050"/>
            <a:r>
              <a:rPr lang="en-US" sz="4400" dirty="0">
                <a:solidFill>
                  <a:schemeClr val="accent1">
                    <a:lumMod val="50000"/>
                  </a:schemeClr>
                </a:solidFill>
                <a:effectLst>
                  <a:outerShdw blurRad="38100" dist="38100" dir="2700000" algn="tl">
                    <a:srgbClr val="000000">
                      <a:alpha val="43137"/>
                    </a:srgbClr>
                  </a:outerShdw>
                </a:effectLst>
                <a:latin typeface="Avenir Next LT Pro" panose="020B0504020202020204" pitchFamily="34" charset="0"/>
              </a:rPr>
              <a:t>2. Remove “Undevelopable” Land</a:t>
            </a:r>
            <a:endParaRPr lang="en-US" sz="4400" dirty="0">
              <a:solidFill>
                <a:schemeClr val="accent1">
                  <a:lumMod val="50000"/>
                </a:schemeClr>
              </a:solidFill>
              <a:effectLst>
                <a:outerShdw blurRad="38100" dist="38100" dir="2700000" algn="tl">
                  <a:srgbClr val="000000">
                    <a:alpha val="43137"/>
                  </a:srgbClr>
                </a:outerShdw>
              </a:effectLst>
              <a:highlight>
                <a:srgbClr val="FFFF00"/>
              </a:highlight>
              <a:latin typeface="Avenir Next LT Pro" panose="020B0504020202020204" pitchFamily="34" charset="0"/>
            </a:endParaRPr>
          </a:p>
        </p:txBody>
      </p:sp>
      <p:sp>
        <p:nvSpPr>
          <p:cNvPr id="8" name="Content Placeholder 2">
            <a:extLst>
              <a:ext uri="{FF2B5EF4-FFF2-40B4-BE49-F238E27FC236}">
                <a16:creationId xmlns:a16="http://schemas.microsoft.com/office/drawing/2014/main" id="{9437FDDC-2C75-1BA4-FC7C-D42C69AB16F5}"/>
              </a:ext>
            </a:extLst>
          </p:cNvPr>
          <p:cNvSpPr txBox="1">
            <a:spLocks/>
          </p:cNvSpPr>
          <p:nvPr/>
        </p:nvSpPr>
        <p:spPr>
          <a:xfrm>
            <a:off x="507206" y="2549856"/>
            <a:ext cx="8065294" cy="3209722"/>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US" dirty="0"/>
          </a:p>
          <a:p>
            <a:pPr>
              <a:defRPr sz="1800">
                <a:solidFill>
                  <a:srgbClr val="1E3246"/>
                </a:solidFill>
              </a:defRPr>
            </a:pPr>
            <a:endParaRPr lang="en-US" sz="1800" dirty="0">
              <a:solidFill>
                <a:srgbClr val="1E3246"/>
              </a:solidFill>
            </a:endParaRPr>
          </a:p>
        </p:txBody>
      </p:sp>
      <p:graphicFrame>
        <p:nvGraphicFramePr>
          <p:cNvPr id="9" name="Diagram 8">
            <a:extLst>
              <a:ext uri="{FF2B5EF4-FFF2-40B4-BE49-F238E27FC236}">
                <a16:creationId xmlns:a16="http://schemas.microsoft.com/office/drawing/2014/main" id="{E531A3BF-D3E2-1F96-ACC7-6F869EBDFF0E}"/>
              </a:ext>
            </a:extLst>
          </p:cNvPr>
          <p:cNvGraphicFramePr/>
          <p:nvPr>
            <p:extLst>
              <p:ext uri="{D42A27DB-BD31-4B8C-83A1-F6EECF244321}">
                <p14:modId xmlns:p14="http://schemas.microsoft.com/office/powerpoint/2010/main" val="2583420302"/>
              </p:ext>
            </p:extLst>
          </p:nvPr>
        </p:nvGraphicFramePr>
        <p:xfrm>
          <a:off x="831056" y="2523802"/>
          <a:ext cx="4664870" cy="31472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Diagram, map&#10;&#10;AI-generated content may be incorrect.">
            <a:extLst>
              <a:ext uri="{FF2B5EF4-FFF2-40B4-BE49-F238E27FC236}">
                <a16:creationId xmlns:a16="http://schemas.microsoft.com/office/drawing/2014/main" id="{A532C830-FB68-30D3-FAF4-640EE208C00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1477" y="3174343"/>
            <a:ext cx="2250281" cy="1500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52400" h="50800" prst="softRound"/>
          </a:sp3d>
        </p:spPr>
      </p:pic>
    </p:spTree>
    <p:extLst>
      <p:ext uri="{BB962C8B-B14F-4D97-AF65-F5344CB8AC3E}">
        <p14:creationId xmlns:p14="http://schemas.microsoft.com/office/powerpoint/2010/main" val="376018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28E3-D193-CE55-0F07-7C6E71B8E4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8AC2B52-1E6F-4B59-95C5-3B139BAB2750}"/>
              </a:ext>
            </a:extLst>
          </p:cNvPr>
          <p:cNvSpPr>
            <a:spLocks noGrp="1"/>
          </p:cNvSpPr>
          <p:nvPr>
            <p:ph type="subTitle" idx="1"/>
          </p:nvPr>
        </p:nvSpPr>
        <p:spPr>
          <a:xfrm>
            <a:off x="476631" y="3500302"/>
            <a:ext cx="8017288" cy="2106416"/>
          </a:xfrm>
        </p:spPr>
        <p:txBody>
          <a:bodyPr>
            <a:noAutofit/>
          </a:bodyPr>
          <a:lstStyle/>
          <a:p>
            <a:pPr>
              <a:defRPr sz="1800">
                <a:solidFill>
                  <a:srgbClr val="1E3246"/>
                </a:solidFill>
              </a:defRPr>
            </a:pPr>
            <a:endParaRPr lang="en-US" sz="2400" dirty="0"/>
          </a:p>
          <a:p>
            <a:endParaRPr lang="en-US" sz="3200" dirty="0"/>
          </a:p>
          <a:p>
            <a:endParaRPr lang="en-US" sz="3200" dirty="0"/>
          </a:p>
          <a:p>
            <a:endParaRPr lang="en-US" sz="3200" dirty="0"/>
          </a:p>
        </p:txBody>
      </p:sp>
      <p:sp>
        <p:nvSpPr>
          <p:cNvPr id="4" name="Content Placeholder 2">
            <a:extLst>
              <a:ext uri="{FF2B5EF4-FFF2-40B4-BE49-F238E27FC236}">
                <a16:creationId xmlns:a16="http://schemas.microsoft.com/office/drawing/2014/main" id="{6BA68EC6-61E7-804E-4D45-3BED23DD4708}"/>
              </a:ext>
            </a:extLst>
          </p:cNvPr>
          <p:cNvSpPr txBox="1">
            <a:spLocks/>
          </p:cNvSpPr>
          <p:nvPr/>
        </p:nvSpPr>
        <p:spPr>
          <a:xfrm>
            <a:off x="476631" y="2031902"/>
            <a:ext cx="8065294" cy="955166"/>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C42244C5-BDE2-37AE-5708-FD652A8B9EE4}"/>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pic>
        <p:nvPicPr>
          <p:cNvPr id="6" name="Picture 5" descr="A picture containing text, clipart&#10;&#10;Description automatically generated">
            <a:extLst>
              <a:ext uri="{FF2B5EF4-FFF2-40B4-BE49-F238E27FC236}">
                <a16:creationId xmlns:a16="http://schemas.microsoft.com/office/drawing/2014/main" id="{2D3C851E-CAF4-7DB5-CB80-4B60B0EC3082}"/>
              </a:ext>
            </a:extLst>
          </p:cNvPr>
          <p:cNvPicPr>
            <a:picLocks noChangeAspect="1"/>
          </p:cNvPicPr>
          <p:nvPr/>
        </p:nvPicPr>
        <p:blipFill>
          <a:blip r:embed="rId4"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7" name="Picture 6" descr="Resilient NJ logo">
            <a:extLst>
              <a:ext uri="{FF2B5EF4-FFF2-40B4-BE49-F238E27FC236}">
                <a16:creationId xmlns:a16="http://schemas.microsoft.com/office/drawing/2014/main" id="{F4439543-89D1-03C2-2EF9-05EAC8781B9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500634" y="591548"/>
            <a:ext cx="4617720" cy="1058364"/>
          </a:xfrm>
          <a:prstGeom prst="rect">
            <a:avLst/>
          </a:prstGeom>
        </p:spPr>
      </p:pic>
      <p:sp>
        <p:nvSpPr>
          <p:cNvPr id="8" name="Content Placeholder 2">
            <a:extLst>
              <a:ext uri="{FF2B5EF4-FFF2-40B4-BE49-F238E27FC236}">
                <a16:creationId xmlns:a16="http://schemas.microsoft.com/office/drawing/2014/main" id="{A7AD045D-1F75-F36A-EFC0-CE280C650F9A}"/>
              </a:ext>
            </a:extLst>
          </p:cNvPr>
          <p:cNvSpPr txBox="1">
            <a:spLocks/>
          </p:cNvSpPr>
          <p:nvPr/>
        </p:nvSpPr>
        <p:spPr>
          <a:xfrm>
            <a:off x="507206" y="3357698"/>
            <a:ext cx="8065294" cy="2401880"/>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n-US" dirty="0"/>
          </a:p>
        </p:txBody>
      </p:sp>
      <p:sp>
        <p:nvSpPr>
          <p:cNvPr id="9" name="Title 1">
            <a:extLst>
              <a:ext uri="{FF2B5EF4-FFF2-40B4-BE49-F238E27FC236}">
                <a16:creationId xmlns:a16="http://schemas.microsoft.com/office/drawing/2014/main" id="{A38ED45B-8BEF-A243-7B1D-FD6BFA61BB98}"/>
              </a:ext>
            </a:extLst>
          </p:cNvPr>
          <p:cNvSpPr txBox="1">
            <a:spLocks/>
          </p:cNvSpPr>
          <p:nvPr/>
        </p:nvSpPr>
        <p:spPr>
          <a:xfrm>
            <a:off x="476631" y="1575534"/>
            <a:ext cx="8517731" cy="1058364"/>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0000"/>
              </a:lnSpc>
              <a:spcBef>
                <a:spcPct val="0"/>
              </a:spcBef>
              <a:buNone/>
              <a:defRPr sz="8000" kern="1200" spc="-120" baseline="0">
                <a:solidFill>
                  <a:srgbClr val="FFFFFF"/>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latin typeface="Avenir Next LT Pro" panose="020B0504020202020204" pitchFamily="34" charset="0"/>
              </a:rPr>
              <a:t>3. Identify Developable Areas</a:t>
            </a:r>
          </a:p>
        </p:txBody>
      </p:sp>
      <p:sp>
        <p:nvSpPr>
          <p:cNvPr id="12" name="Content Placeholder 2">
            <a:extLst>
              <a:ext uri="{FF2B5EF4-FFF2-40B4-BE49-F238E27FC236}">
                <a16:creationId xmlns:a16="http://schemas.microsoft.com/office/drawing/2014/main" id="{EEE0A268-726F-FAE7-F4E2-8F469713A4FE}"/>
              </a:ext>
            </a:extLst>
          </p:cNvPr>
          <p:cNvSpPr txBox="1">
            <a:spLocks/>
          </p:cNvSpPr>
          <p:nvPr/>
        </p:nvSpPr>
        <p:spPr>
          <a:xfrm>
            <a:off x="326352" y="3429000"/>
            <a:ext cx="8065294" cy="1853466"/>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914400" indent="-282575">
              <a:buFont typeface="Arial" panose="020B0604020202020204" pitchFamily="34" charset="0"/>
              <a:buChar char="•"/>
            </a:pPr>
            <a:r>
              <a:rPr lang="en-US" dirty="0"/>
              <a:t>Undeveloped (vacant) land</a:t>
            </a:r>
          </a:p>
          <a:p>
            <a:pPr marL="914400" indent="-282575">
              <a:buFont typeface="Arial" panose="020B0604020202020204" pitchFamily="34" charset="0"/>
              <a:buChar char="•"/>
            </a:pPr>
            <a:r>
              <a:rPr lang="en-US" dirty="0"/>
              <a:t>Underdeveloped parcels and infill areas</a:t>
            </a:r>
          </a:p>
          <a:p>
            <a:pPr marL="914400" indent="-282575">
              <a:buFont typeface="Arial" panose="020B0604020202020204" pitchFamily="34" charset="0"/>
              <a:buChar char="•"/>
            </a:pPr>
            <a:r>
              <a:rPr lang="en-US" dirty="0"/>
              <a:t>Redevelopment zones and approved projects.</a:t>
            </a:r>
          </a:p>
        </p:txBody>
      </p:sp>
    </p:spTree>
    <p:extLst>
      <p:ext uri="{BB962C8B-B14F-4D97-AF65-F5344CB8AC3E}">
        <p14:creationId xmlns:p14="http://schemas.microsoft.com/office/powerpoint/2010/main" val="170257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descr="Resilient NJ logo">
            <a:extLst>
              <a:ext uri="{FF2B5EF4-FFF2-40B4-BE49-F238E27FC236}">
                <a16:creationId xmlns:a16="http://schemas.microsoft.com/office/drawing/2014/main" id="{FCD0F5E1-E5A2-5857-296A-6AE976B544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500634" y="591548"/>
            <a:ext cx="4617720" cy="1058364"/>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539B6826-9003-5590-F93B-562F6F83AAE2}"/>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4" name="Picture 3">
            <a:extLst>
              <a:ext uri="{FF2B5EF4-FFF2-40B4-BE49-F238E27FC236}">
                <a16:creationId xmlns:a16="http://schemas.microsoft.com/office/drawing/2014/main" id="{62F34E3D-F62F-09FB-A626-E8143BE8C53E}"/>
              </a:ext>
            </a:extLst>
          </p:cNvPr>
          <p:cNvPicPr>
            <a:picLocks noChangeAspect="1"/>
          </p:cNvPicPr>
          <p:nvPr/>
        </p:nvPicPr>
        <p:blipFill>
          <a:blip r:embed="rId4"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sp>
        <p:nvSpPr>
          <p:cNvPr id="5" name="Title 1">
            <a:extLst>
              <a:ext uri="{FF2B5EF4-FFF2-40B4-BE49-F238E27FC236}">
                <a16:creationId xmlns:a16="http://schemas.microsoft.com/office/drawing/2014/main" id="{1FA65790-7A6B-9294-C596-74764EEAE968}"/>
              </a:ext>
            </a:extLst>
          </p:cNvPr>
          <p:cNvSpPr txBox="1">
            <a:spLocks/>
          </p:cNvSpPr>
          <p:nvPr/>
        </p:nvSpPr>
        <p:spPr>
          <a:xfrm>
            <a:off x="441912" y="1895818"/>
            <a:ext cx="8324469" cy="955166"/>
          </a:xfrm>
          <a:prstGeom prst="rect">
            <a:avLst/>
          </a:prstGeom>
        </p:spPr>
        <p:txBody>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400" dirty="0">
                <a:solidFill>
                  <a:schemeClr val="bg1"/>
                </a:solidFill>
                <a:effectLst>
                  <a:outerShdw blurRad="38100" dist="38100" dir="2700000" algn="tl">
                    <a:srgbClr val="000000">
                      <a:alpha val="43137"/>
                    </a:srgbClr>
                  </a:outerShdw>
                </a:effectLst>
                <a:latin typeface="Avenir Next LT Pro" panose="020B0504020202020204" pitchFamily="34" charset="0"/>
              </a:rPr>
              <a:t>4. Estimate Future Growth</a:t>
            </a:r>
          </a:p>
        </p:txBody>
      </p:sp>
      <p:sp>
        <p:nvSpPr>
          <p:cNvPr id="6" name="Content Placeholder 2">
            <a:extLst>
              <a:ext uri="{FF2B5EF4-FFF2-40B4-BE49-F238E27FC236}">
                <a16:creationId xmlns:a16="http://schemas.microsoft.com/office/drawing/2014/main" id="{15A99A67-F181-497A-DF8F-116CBF88AAB0}"/>
              </a:ext>
            </a:extLst>
          </p:cNvPr>
          <p:cNvSpPr txBox="1">
            <a:spLocks/>
          </p:cNvSpPr>
          <p:nvPr/>
        </p:nvSpPr>
        <p:spPr>
          <a:xfrm>
            <a:off x="500634" y="3096890"/>
            <a:ext cx="8065294" cy="2816151"/>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285750" indent="-285750" algn="just">
              <a:buFont typeface="Wingdings 3" panose="05040102010807070707" pitchFamily="18" charset="2"/>
              <a:buChar char=""/>
            </a:pPr>
            <a:r>
              <a:rPr lang="en-US" sz="1800" dirty="0">
                <a:latin typeface="Avenir Next LT Pro" panose="020B0504020202020204" pitchFamily="34" charset="0"/>
              </a:rPr>
              <a:t>Calculate developable land in each zoning district based on minimum required lot area.</a:t>
            </a:r>
          </a:p>
          <a:p>
            <a:pPr marL="285750" indent="-285750" algn="just">
              <a:buFont typeface="Wingdings 3" panose="05040102010807070707" pitchFamily="18" charset="2"/>
              <a:buChar char=""/>
            </a:pPr>
            <a:r>
              <a:rPr lang="en-US" sz="1800" dirty="0">
                <a:latin typeface="Avenir Next LT Pro" panose="020B0504020202020204" pitchFamily="34" charset="0"/>
              </a:rPr>
              <a:t>Estimate number of dwelling units, size of commercial uses, and industrial uses.  Use density, maximum building coverage and/ or floor area ratio (FAR).  Provide as a range.</a:t>
            </a:r>
          </a:p>
          <a:p>
            <a:pPr marL="285750" indent="-285750" algn="just">
              <a:buFont typeface="Wingdings 3" panose="05040102010807070707" pitchFamily="18" charset="2"/>
              <a:buChar char=""/>
            </a:pPr>
            <a:r>
              <a:rPr lang="en-US" sz="1800" dirty="0">
                <a:latin typeface="Avenir Next LT Pro" panose="020B0504020202020204" pitchFamily="34" charset="0"/>
              </a:rPr>
              <a:t>For redevelopment areas, calculate area(s) left undeveloped.  Again, determine estimate number of dwelling units, size of commercial uses, and size of industrial uses.  If structures will be removed, then deduct dwelling units, size of commercial/ industrial use from calculations.</a:t>
            </a:r>
          </a:p>
        </p:txBody>
      </p:sp>
    </p:spTree>
    <p:extLst>
      <p:ext uri="{BB962C8B-B14F-4D97-AF65-F5344CB8AC3E}">
        <p14:creationId xmlns:p14="http://schemas.microsoft.com/office/powerpoint/2010/main" val="104931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6677-899B-5CB6-A26A-A5111E996141}"/>
            </a:ext>
          </a:extLst>
        </p:cNvPr>
        <p:cNvGrpSpPr/>
        <p:nvPr/>
      </p:nvGrpSpPr>
      <p:grpSpPr>
        <a:xfrm>
          <a:off x="0" y="0"/>
          <a:ext cx="0" cy="0"/>
          <a:chOff x="0" y="0"/>
          <a:chExt cx="0" cy="0"/>
        </a:xfrm>
      </p:grpSpPr>
      <p:pic>
        <p:nvPicPr>
          <p:cNvPr id="4" name="Picture 3" descr="Bay Head, NJ Photo">
            <a:extLst>
              <a:ext uri="{FF2B5EF4-FFF2-40B4-BE49-F238E27FC236}">
                <a16:creationId xmlns:a16="http://schemas.microsoft.com/office/drawing/2014/main" id="{28BDC039-1046-FA5E-2B9F-55CADC54AB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99097" y="857250"/>
            <a:ext cx="4444903" cy="5143500"/>
          </a:xfrm>
          <a:prstGeom prst="rect">
            <a:avLst/>
          </a:prstGeom>
        </p:spPr>
      </p:pic>
      <p:sp>
        <p:nvSpPr>
          <p:cNvPr id="2" name="Text Placeholder 2">
            <a:extLst>
              <a:ext uri="{FF2B5EF4-FFF2-40B4-BE49-F238E27FC236}">
                <a16:creationId xmlns:a16="http://schemas.microsoft.com/office/drawing/2014/main" id="{27D5DFF8-347F-4E3A-666A-CE42DA47E869}"/>
              </a:ext>
            </a:extLst>
          </p:cNvPr>
          <p:cNvSpPr txBox="1">
            <a:spLocks/>
          </p:cNvSpPr>
          <p:nvPr/>
        </p:nvSpPr>
        <p:spPr>
          <a:xfrm>
            <a:off x="8356619" y="5770452"/>
            <a:ext cx="762717" cy="230299"/>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US" sz="788" b="1" i="1" dirty="0">
                <a:solidFill>
                  <a:prstClr val="white"/>
                </a:solidFill>
                <a:latin typeface="Calibri" panose="020F0502020204030204" pitchFamily="34" charset="0"/>
                <a:cs typeface="Calibri" panose="020F0502020204030204" pitchFamily="34" charset="0"/>
              </a:rPr>
              <a:t>Bay Head , NJ</a:t>
            </a:r>
          </a:p>
        </p:txBody>
      </p:sp>
      <p:sp>
        <p:nvSpPr>
          <p:cNvPr id="15" name="Rectangle 14">
            <a:extLst>
              <a:ext uri="{FF2B5EF4-FFF2-40B4-BE49-F238E27FC236}">
                <a16:creationId xmlns:a16="http://schemas.microsoft.com/office/drawing/2014/main" id="{30B91F5C-6397-DF9F-9D3C-7BE11C409B54}"/>
              </a:ext>
              <a:ext uri="{C183D7F6-B498-43B3-948B-1728B52AA6E4}">
                <adec:decorative xmlns:adec="http://schemas.microsoft.com/office/drawing/2017/decorative" val="1"/>
              </a:ext>
            </a:extLst>
          </p:cNvPr>
          <p:cNvSpPr/>
          <p:nvPr/>
        </p:nvSpPr>
        <p:spPr>
          <a:xfrm>
            <a:off x="24664" y="1420742"/>
            <a:ext cx="9129847" cy="5143500"/>
          </a:xfrm>
          <a:prstGeom prst="rect">
            <a:avLst/>
          </a:prstGeom>
          <a:gradFill>
            <a:gsLst>
              <a:gs pos="59000">
                <a:schemeClr val="bg1"/>
              </a:gs>
              <a:gs pos="76000">
                <a:schemeClr val="bg1">
                  <a:alpha val="75000"/>
                </a:schemeClr>
              </a:gs>
              <a:gs pos="87000">
                <a:schemeClr val="bg1">
                  <a:alpha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350" b="1" dirty="0">
                <a:solidFill>
                  <a:prstClr val="white"/>
                </a:solidFill>
                <a:latin typeface="Calibri" panose="020F0502020204030204"/>
              </a:rPr>
              <a:t>c</a:t>
            </a:r>
          </a:p>
        </p:txBody>
      </p:sp>
      <p:pic>
        <p:nvPicPr>
          <p:cNvPr id="18" name="Picture 17" descr="Resilient NJ logo">
            <a:extLst>
              <a:ext uri="{FF2B5EF4-FFF2-40B4-BE49-F238E27FC236}">
                <a16:creationId xmlns:a16="http://schemas.microsoft.com/office/drawing/2014/main" id="{F3F8EEEE-F03F-8B1E-ED55-C97F1DAACC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857250"/>
            <a:ext cx="4617720" cy="1156445"/>
          </a:xfrm>
          <a:prstGeom prst="rect">
            <a:avLst/>
          </a:prstGeom>
        </p:spPr>
      </p:pic>
      <p:sp>
        <p:nvSpPr>
          <p:cNvPr id="3" name="Content Placeholder 2">
            <a:extLst>
              <a:ext uri="{FF2B5EF4-FFF2-40B4-BE49-F238E27FC236}">
                <a16:creationId xmlns:a16="http://schemas.microsoft.com/office/drawing/2014/main" id="{4417C7AC-DA80-16ED-FA06-F09A5602735E}"/>
              </a:ext>
            </a:extLst>
          </p:cNvPr>
          <p:cNvSpPr txBox="1">
            <a:spLocks/>
          </p:cNvSpPr>
          <p:nvPr/>
        </p:nvSpPr>
        <p:spPr>
          <a:xfrm>
            <a:off x="740479" y="2364478"/>
            <a:ext cx="6650922" cy="3256028"/>
          </a:xfrm>
          <a:prstGeom prst="rect">
            <a:avLst/>
          </a:prstGeom>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6600" dirty="0">
              <a:solidFill>
                <a:schemeClr val="tx2">
                  <a:lumMod val="75000"/>
                  <a:lumOff val="25000"/>
                </a:schemeClr>
              </a:solidFill>
              <a:latin typeface="Avenir Next LT Pro" panose="020B0504020202020204" pitchFamily="34" charset="0"/>
            </a:endParaRPr>
          </a:p>
          <a:p>
            <a:pPr marL="0" indent="0">
              <a:buNone/>
            </a:pPr>
            <a:r>
              <a:rPr lang="en-US" sz="5400" dirty="0">
                <a:solidFill>
                  <a:schemeClr val="tx2">
                    <a:lumMod val="75000"/>
                    <a:lumOff val="25000"/>
                  </a:schemeClr>
                </a:solidFill>
                <a:effectLst>
                  <a:outerShdw blurRad="38100" dist="38100" dir="2700000" algn="tl">
                    <a:srgbClr val="000000">
                      <a:alpha val="43137"/>
                    </a:srgbClr>
                  </a:outerShdw>
                </a:effectLst>
                <a:latin typeface="Avenir Next LT Pro" panose="020B0504020202020204" pitchFamily="34" charset="0"/>
              </a:rPr>
              <a:t>Helpful Information</a:t>
            </a:r>
            <a:endParaRPr lang="en-US" sz="4400" dirty="0">
              <a:solidFill>
                <a:schemeClr val="tx2">
                  <a:lumMod val="75000"/>
                  <a:lumOff val="25000"/>
                </a:schemeClr>
              </a:solidFill>
              <a:effectLst>
                <a:outerShdw blurRad="38100" dist="38100" dir="2700000" algn="tl">
                  <a:srgbClr val="000000">
                    <a:alpha val="43137"/>
                  </a:srgbClr>
                </a:outerShdw>
              </a:effectLst>
              <a:latin typeface="Avenir Next LT Pro" panose="020B0504020202020204" pitchFamily="34" charset="0"/>
              <a:cs typeface="Calibri" panose="020F0502020204030204" pitchFamily="34" charset="0"/>
            </a:endParaRPr>
          </a:p>
          <a:p>
            <a:pPr marL="51435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a:p>
            <a:pPr marL="51435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a:p>
            <a:pPr marL="51435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a:p>
            <a:pPr marL="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p:txBody>
      </p:sp>
      <p:pic>
        <p:nvPicPr>
          <p:cNvPr id="17" name="Picture 16" descr="A picture containing text, clipart&#10;&#10;Description automatically generated">
            <a:extLst>
              <a:ext uri="{FF2B5EF4-FFF2-40B4-BE49-F238E27FC236}">
                <a16:creationId xmlns:a16="http://schemas.microsoft.com/office/drawing/2014/main" id="{679C3388-4C72-76C4-60B2-FDC2CD5EDAB7}"/>
              </a:ext>
            </a:extLst>
          </p:cNvPr>
          <p:cNvPicPr>
            <a:picLocks noChangeAspect="1"/>
          </p:cNvPicPr>
          <p:nvPr/>
        </p:nvPicPr>
        <p:blipFill>
          <a:blip r:embed="rId5"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71789" y="917360"/>
            <a:ext cx="424490" cy="443273"/>
          </a:xfrm>
          <a:prstGeom prst="rect">
            <a:avLst/>
          </a:prstGeom>
          <a:effectLst>
            <a:glow rad="101600">
              <a:schemeClr val="bg1">
                <a:alpha val="60000"/>
              </a:schemeClr>
            </a:glow>
            <a:innerShdw blurRad="114300">
              <a:prstClr val="black"/>
            </a:innerShdw>
          </a:effectLst>
        </p:spPr>
      </p:pic>
      <p:pic>
        <p:nvPicPr>
          <p:cNvPr id="19" name="Picture 18">
            <a:extLst>
              <a:ext uri="{FF2B5EF4-FFF2-40B4-BE49-F238E27FC236}">
                <a16:creationId xmlns:a16="http://schemas.microsoft.com/office/drawing/2014/main" id="{894250B9-0EBC-D0FC-FFC5-80DD8950A693}"/>
              </a:ext>
            </a:extLst>
          </p:cNvPr>
          <p:cNvPicPr>
            <a:picLocks noChangeAspect="1"/>
          </p:cNvPicPr>
          <p:nvPr/>
        </p:nvPicPr>
        <p:blipFill>
          <a:blip r:embed="rId6"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596279" y="925419"/>
            <a:ext cx="428625" cy="41433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9385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730E7A23-3602-6C9E-32C8-A0141B6E7D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088523-D48F-579C-B80A-156CADC9B0E1}"/>
              </a:ext>
            </a:extLst>
          </p:cNvPr>
          <p:cNvPicPr>
            <a:picLocks noChangeAspect="1"/>
          </p:cNvPicPr>
          <p:nvPr/>
        </p:nvPicPr>
        <p:blipFill>
          <a:blip r:embed="rId2"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pic>
        <p:nvPicPr>
          <p:cNvPr id="3" name="Picture 2" descr="A picture containing text, clipart&#10;&#10;Description automatically generated">
            <a:extLst>
              <a:ext uri="{FF2B5EF4-FFF2-40B4-BE49-F238E27FC236}">
                <a16:creationId xmlns:a16="http://schemas.microsoft.com/office/drawing/2014/main" id="{36F0207E-6F2C-AD98-7D7F-5AAE5BF605DE}"/>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4" name="Picture 3" descr="Resilient NJ logo">
            <a:extLst>
              <a:ext uri="{FF2B5EF4-FFF2-40B4-BE49-F238E27FC236}">
                <a16:creationId xmlns:a16="http://schemas.microsoft.com/office/drawing/2014/main" id="{845FA218-3250-5142-C8C8-1A02D0AFB3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00634" y="591547"/>
            <a:ext cx="4617720" cy="1008653"/>
          </a:xfrm>
          <a:prstGeom prst="rect">
            <a:avLst/>
          </a:prstGeom>
        </p:spPr>
      </p:pic>
      <p:sp>
        <p:nvSpPr>
          <p:cNvPr id="5" name="Title 1">
            <a:extLst>
              <a:ext uri="{FF2B5EF4-FFF2-40B4-BE49-F238E27FC236}">
                <a16:creationId xmlns:a16="http://schemas.microsoft.com/office/drawing/2014/main" id="{AC6A874D-1BDB-A47A-F812-B3D93B791F9E}"/>
              </a:ext>
            </a:extLst>
          </p:cNvPr>
          <p:cNvSpPr txBox="1">
            <a:spLocks/>
          </p:cNvSpPr>
          <p:nvPr/>
        </p:nvSpPr>
        <p:spPr>
          <a:xfrm>
            <a:off x="492919" y="2157731"/>
            <a:ext cx="8079581" cy="926128"/>
          </a:xfrm>
          <a:prstGeom prst="rect">
            <a:avLst/>
          </a:prstGeom>
        </p:spPr>
        <p:txBody>
          <a:bodyP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400" u="sng" dirty="0">
                <a:solidFill>
                  <a:schemeClr val="bg1"/>
                </a:solidFill>
                <a:effectLst>
                  <a:outerShdw blurRad="38100" dist="38100" dir="2700000" algn="tl">
                    <a:srgbClr val="000000">
                      <a:alpha val="43137"/>
                    </a:srgbClr>
                  </a:outerShdw>
                </a:effectLst>
                <a:latin typeface="Avenir Next LT Pro" panose="020B0504020202020204" pitchFamily="34" charset="0"/>
              </a:rPr>
              <a:t>Redevelopment Plans</a:t>
            </a:r>
            <a:endParaRPr lang="en-US" sz="4400" u="sng" dirty="0">
              <a:solidFill>
                <a:schemeClr val="bg1"/>
              </a:solidFill>
              <a:effectLst>
                <a:outerShdw blurRad="38100" dist="38100" dir="2700000" algn="tl">
                  <a:srgbClr val="000000">
                    <a:alpha val="43137"/>
                  </a:srgbClr>
                </a:outerShdw>
              </a:effectLst>
              <a:highlight>
                <a:srgbClr val="FFFF00"/>
              </a:highlight>
              <a:latin typeface="Avenir Next LT Pro" panose="020B0504020202020204" pitchFamily="34" charset="0"/>
            </a:endParaRPr>
          </a:p>
        </p:txBody>
      </p:sp>
      <p:graphicFrame>
        <p:nvGraphicFramePr>
          <p:cNvPr id="7" name="Diagram 6">
            <a:extLst>
              <a:ext uri="{FF2B5EF4-FFF2-40B4-BE49-F238E27FC236}">
                <a16:creationId xmlns:a16="http://schemas.microsoft.com/office/drawing/2014/main" id="{F538C24F-5094-5F52-0161-0AF645E2636B}"/>
              </a:ext>
            </a:extLst>
          </p:cNvPr>
          <p:cNvGraphicFramePr/>
          <p:nvPr>
            <p:extLst>
              <p:ext uri="{D42A27DB-BD31-4B8C-83A1-F6EECF244321}">
                <p14:modId xmlns:p14="http://schemas.microsoft.com/office/powerpoint/2010/main" val="1229602266"/>
              </p:ext>
            </p:extLst>
          </p:nvPr>
        </p:nvGraphicFramePr>
        <p:xfrm>
          <a:off x="664509" y="2768361"/>
          <a:ext cx="7441387" cy="31825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0444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236E4-88DF-45E0-C4DC-7D1DF1CBB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5EFA6-024F-5989-0898-F79BD29FF0DC}"/>
              </a:ext>
            </a:extLst>
          </p:cNvPr>
          <p:cNvSpPr>
            <a:spLocks noGrp="1"/>
          </p:cNvSpPr>
          <p:nvPr>
            <p:ph type="ctrTitle"/>
          </p:nvPr>
        </p:nvSpPr>
        <p:spPr>
          <a:xfrm>
            <a:off x="485482" y="1460782"/>
            <a:ext cx="8086725" cy="829671"/>
          </a:xfrm>
        </p:spPr>
        <p:txBody>
          <a:bodyPr/>
          <a:lstStyle/>
          <a:p>
            <a:r>
              <a:rPr lang="en-US" sz="4400" u="sng" dirty="0">
                <a:effectLst>
                  <a:outerShdw blurRad="38100" dist="38100" dir="2700000" algn="tl">
                    <a:srgbClr val="000000">
                      <a:alpha val="43137"/>
                    </a:srgbClr>
                  </a:outerShdw>
                </a:effectLst>
                <a:latin typeface="Avenir Next LT Pro" panose="020B0504020202020204" pitchFamily="34" charset="0"/>
              </a:rPr>
              <a:t>Tips:</a:t>
            </a:r>
          </a:p>
        </p:txBody>
      </p:sp>
      <p:sp>
        <p:nvSpPr>
          <p:cNvPr id="3" name="Subtitle 2">
            <a:extLst>
              <a:ext uri="{FF2B5EF4-FFF2-40B4-BE49-F238E27FC236}">
                <a16:creationId xmlns:a16="http://schemas.microsoft.com/office/drawing/2014/main" id="{03ACD829-3CFF-F151-F2DA-3C08EADA6DBB}"/>
              </a:ext>
            </a:extLst>
          </p:cNvPr>
          <p:cNvSpPr>
            <a:spLocks noGrp="1"/>
          </p:cNvSpPr>
          <p:nvPr>
            <p:ph type="subTitle" idx="1"/>
          </p:nvPr>
        </p:nvSpPr>
        <p:spPr>
          <a:xfrm>
            <a:off x="476631" y="3500302"/>
            <a:ext cx="8017288" cy="2106416"/>
          </a:xfrm>
        </p:spPr>
        <p:txBody>
          <a:bodyPr>
            <a:noAutofit/>
          </a:bodyPr>
          <a:lstStyle/>
          <a:p>
            <a:pPr>
              <a:defRPr sz="1800">
                <a:solidFill>
                  <a:srgbClr val="1E3246"/>
                </a:solidFill>
              </a:defRPr>
            </a:pPr>
            <a:endParaRPr lang="en-US" sz="2400" dirty="0"/>
          </a:p>
          <a:p>
            <a:endParaRPr lang="en-US" sz="3200" dirty="0"/>
          </a:p>
          <a:p>
            <a:endParaRPr lang="en-US" sz="3200" dirty="0"/>
          </a:p>
          <a:p>
            <a:endParaRPr lang="en-US" sz="3200" dirty="0"/>
          </a:p>
        </p:txBody>
      </p:sp>
      <p:sp>
        <p:nvSpPr>
          <p:cNvPr id="4" name="Content Placeholder 2">
            <a:extLst>
              <a:ext uri="{FF2B5EF4-FFF2-40B4-BE49-F238E27FC236}">
                <a16:creationId xmlns:a16="http://schemas.microsoft.com/office/drawing/2014/main" id="{1D810F15-7406-40DB-67EE-5DF04D7EE78D}"/>
              </a:ext>
            </a:extLst>
          </p:cNvPr>
          <p:cNvSpPr txBox="1">
            <a:spLocks/>
          </p:cNvSpPr>
          <p:nvPr/>
        </p:nvSpPr>
        <p:spPr>
          <a:xfrm>
            <a:off x="452628" y="1870692"/>
            <a:ext cx="8065294" cy="1231096"/>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8B0C11AC-32A5-31DC-8A2D-C7127196F653}"/>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pic>
        <p:nvPicPr>
          <p:cNvPr id="6" name="Picture 5" descr="A picture containing text, clipart&#10;&#10;Description automatically generated">
            <a:extLst>
              <a:ext uri="{FF2B5EF4-FFF2-40B4-BE49-F238E27FC236}">
                <a16:creationId xmlns:a16="http://schemas.microsoft.com/office/drawing/2014/main" id="{7CB309A7-9D16-740E-7764-3C907E306D09}"/>
              </a:ext>
            </a:extLst>
          </p:cNvPr>
          <p:cNvPicPr>
            <a:picLocks noChangeAspect="1"/>
          </p:cNvPicPr>
          <p:nvPr/>
        </p:nvPicPr>
        <p:blipFill>
          <a:blip r:embed="rId4"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7" name="Picture 6" descr="Resilient NJ logo">
            <a:extLst>
              <a:ext uri="{FF2B5EF4-FFF2-40B4-BE49-F238E27FC236}">
                <a16:creationId xmlns:a16="http://schemas.microsoft.com/office/drawing/2014/main" id="{48EA468E-274B-494D-E260-ABC505CBDAF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500634" y="591548"/>
            <a:ext cx="4617720" cy="990084"/>
          </a:xfrm>
          <a:prstGeom prst="rect">
            <a:avLst/>
          </a:prstGeom>
        </p:spPr>
      </p:pic>
      <p:sp>
        <p:nvSpPr>
          <p:cNvPr id="8" name="Subtitle 2">
            <a:extLst>
              <a:ext uri="{FF2B5EF4-FFF2-40B4-BE49-F238E27FC236}">
                <a16:creationId xmlns:a16="http://schemas.microsoft.com/office/drawing/2014/main" id="{587E0C93-B575-C2BB-184D-8BA6466F566C}"/>
              </a:ext>
            </a:extLst>
          </p:cNvPr>
          <p:cNvSpPr txBox="1">
            <a:spLocks/>
          </p:cNvSpPr>
          <p:nvPr/>
        </p:nvSpPr>
        <p:spPr>
          <a:xfrm>
            <a:off x="590672" y="2464118"/>
            <a:ext cx="8086724" cy="317218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457200" indent="-457200" algn="just">
              <a:buFont typeface="Wingdings 3" panose="05040102010807070707" pitchFamily="18" charset="2"/>
              <a:buChar char=""/>
            </a:pPr>
            <a:r>
              <a:rPr lang="en-US" sz="2200" b="1" u="sng" dirty="0">
                <a:latin typeface="Avenir Next LT Pro" panose="020B0504020202020204" pitchFamily="34" charset="0"/>
              </a:rPr>
              <a:t>Do not </a:t>
            </a:r>
            <a:r>
              <a:rPr lang="en-US" sz="2200" dirty="0">
                <a:latin typeface="Avenir Next LT Pro" panose="020B0504020202020204" pitchFamily="34" charset="0"/>
              </a:rPr>
              <a:t>assume a post apocalyptic scenario.  </a:t>
            </a:r>
            <a:r>
              <a:rPr lang="en-US" sz="2200" b="1" u="sng" dirty="0">
                <a:solidFill>
                  <a:schemeClr val="accent1">
                    <a:lumMod val="50000"/>
                  </a:schemeClr>
                </a:solidFill>
                <a:latin typeface="Avenir Next LT Pro" panose="020B0504020202020204" pitchFamily="34" charset="0"/>
              </a:rPr>
              <a:t>Do</a:t>
            </a:r>
            <a:r>
              <a:rPr lang="en-US" sz="2200" dirty="0">
                <a:latin typeface="Avenir Next LT Pro" panose="020B0504020202020204" pitchFamily="34" charset="0"/>
              </a:rPr>
              <a:t> consider vacant lots or underutilized lots that might be subdivided.</a:t>
            </a:r>
          </a:p>
          <a:p>
            <a:pPr marL="457200" indent="-457200" algn="just">
              <a:buFont typeface="Wingdings 3" panose="05040102010807070707" pitchFamily="18" charset="2"/>
              <a:buChar char=""/>
            </a:pPr>
            <a:r>
              <a:rPr lang="en-US" sz="2200" dirty="0">
                <a:latin typeface="Avenir Next LT Pro" panose="020B0504020202020204" pitchFamily="34" charset="0"/>
              </a:rPr>
              <a:t>Use a range for estimates.</a:t>
            </a:r>
          </a:p>
          <a:p>
            <a:pPr marL="457200" indent="-457200" algn="just">
              <a:buFont typeface="Wingdings 3" panose="05040102010807070707" pitchFamily="18" charset="2"/>
              <a:buChar char=""/>
            </a:pPr>
            <a:r>
              <a:rPr lang="en-US" sz="2200" i="1" dirty="0">
                <a:latin typeface="Avenir Next LT Pro" panose="020B0504020202020204" pitchFamily="34" charset="0"/>
              </a:rPr>
              <a:t>Cannot use buildout assessment from DEP’s Municipal Stormwater Management Plan ( 1 square mile exception).</a:t>
            </a:r>
            <a:endParaRPr lang="en-US" sz="2200" dirty="0">
              <a:latin typeface="Avenir Next LT Pro" panose="020B0504020202020204" pitchFamily="34" charset="0"/>
            </a:endParaRPr>
          </a:p>
          <a:p>
            <a:pPr marL="457200" indent="-457200" algn="just">
              <a:buFont typeface="Wingdings 3" panose="05040102010807070707" pitchFamily="18" charset="2"/>
              <a:buChar char=""/>
            </a:pPr>
            <a:r>
              <a:rPr lang="en-US" sz="2200" dirty="0">
                <a:latin typeface="Avenir Next LT Pro" panose="020B0504020202020204" pitchFamily="34" charset="0"/>
              </a:rPr>
              <a:t>Remember challenges with Redevelopment Plans.</a:t>
            </a:r>
          </a:p>
          <a:p>
            <a:pPr marL="457200" indent="-457200" algn="just">
              <a:buFont typeface="Wingdings 3" panose="05040102010807070707" pitchFamily="18" charset="2"/>
              <a:buChar char=""/>
            </a:pPr>
            <a:r>
              <a:rPr lang="en-US" sz="2200" dirty="0">
                <a:latin typeface="Avenir Next LT Pro" panose="020B0504020202020204" pitchFamily="34" charset="0"/>
              </a:rPr>
              <a:t>Isolated undersized lots may be developable. Loechner case is the rule but there are several exceptions.</a:t>
            </a:r>
          </a:p>
          <a:p>
            <a:pPr marL="457200" indent="-457200" algn="just">
              <a:buFont typeface="Wingdings 3" panose="05040102010807070707" pitchFamily="18" charset="2"/>
              <a:buChar char=""/>
            </a:pPr>
            <a:r>
              <a:rPr lang="en-US" sz="2200" dirty="0">
                <a:latin typeface="Avenir Next LT Pro" panose="020B0504020202020204" pitchFamily="34" charset="0"/>
              </a:rPr>
              <a:t>“Flag Lot” provisions are important.</a:t>
            </a:r>
          </a:p>
        </p:txBody>
      </p:sp>
      <p:pic>
        <p:nvPicPr>
          <p:cNvPr id="10" name="Graphic 9" descr="Flag with solid fill">
            <a:extLst>
              <a:ext uri="{FF2B5EF4-FFF2-40B4-BE49-F238E27FC236}">
                <a16:creationId xmlns:a16="http://schemas.microsoft.com/office/drawing/2014/main" id="{14F00961-0D34-65CD-82D1-11B4C56FF0C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79420" y="5130941"/>
            <a:ext cx="215618" cy="215618"/>
          </a:xfrm>
          <a:prstGeom prst="rect">
            <a:avLst/>
          </a:prstGeom>
        </p:spPr>
      </p:pic>
    </p:spTree>
    <p:extLst>
      <p:ext uri="{BB962C8B-B14F-4D97-AF65-F5344CB8AC3E}">
        <p14:creationId xmlns:p14="http://schemas.microsoft.com/office/powerpoint/2010/main" val="305606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D273298E-15EB-6C9F-A17D-E7BE28F817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4369787-2EF1-635A-5AA3-88B77E2F91E2}"/>
              </a:ext>
            </a:extLst>
          </p:cNvPr>
          <p:cNvPicPr>
            <a:picLocks noChangeAspect="1"/>
          </p:cNvPicPr>
          <p:nvPr/>
        </p:nvPicPr>
        <p:blipFill>
          <a:blip r:embed="rId2"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pic>
        <p:nvPicPr>
          <p:cNvPr id="3" name="Picture 2" descr="A picture containing text, clipart&#10;&#10;Description automatically generated">
            <a:extLst>
              <a:ext uri="{FF2B5EF4-FFF2-40B4-BE49-F238E27FC236}">
                <a16:creationId xmlns:a16="http://schemas.microsoft.com/office/drawing/2014/main" id="{8B52DBE9-C2A2-BB5B-1940-0F33A30FDBBE}"/>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4" name="Picture 3" descr="Resilient NJ logo">
            <a:extLst>
              <a:ext uri="{FF2B5EF4-FFF2-40B4-BE49-F238E27FC236}">
                <a16:creationId xmlns:a16="http://schemas.microsoft.com/office/drawing/2014/main" id="{8D5881B7-5444-8FCF-1850-DB2E34250F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0634" y="591547"/>
            <a:ext cx="4617720" cy="1156445"/>
          </a:xfrm>
          <a:prstGeom prst="rect">
            <a:avLst/>
          </a:prstGeom>
        </p:spPr>
      </p:pic>
      <p:sp>
        <p:nvSpPr>
          <p:cNvPr id="5" name="Title 1">
            <a:extLst>
              <a:ext uri="{FF2B5EF4-FFF2-40B4-BE49-F238E27FC236}">
                <a16:creationId xmlns:a16="http://schemas.microsoft.com/office/drawing/2014/main" id="{C501228E-731D-E61A-22CD-93D546B69D69}"/>
              </a:ext>
            </a:extLst>
          </p:cNvPr>
          <p:cNvSpPr txBox="1">
            <a:spLocks/>
          </p:cNvSpPr>
          <p:nvPr/>
        </p:nvSpPr>
        <p:spPr>
          <a:xfrm>
            <a:off x="492919" y="1951333"/>
            <a:ext cx="8079581" cy="926128"/>
          </a:xfrm>
          <a:prstGeom prst="rect">
            <a:avLst/>
          </a:prstGeom>
        </p:spPr>
        <p:txBody>
          <a:bodyP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u="sng" dirty="0">
                <a:solidFill>
                  <a:schemeClr val="accent1">
                    <a:lumMod val="50000"/>
                  </a:schemeClr>
                </a:solidFill>
                <a:effectLst>
                  <a:outerShdw blurRad="38100" dist="38100" dir="2700000" algn="tl">
                    <a:srgbClr val="000000">
                      <a:alpha val="43137"/>
                    </a:srgbClr>
                  </a:outerShdw>
                </a:effectLst>
                <a:latin typeface="Avenir Next LT Pro" panose="020B0504020202020204" pitchFamily="34" charset="0"/>
              </a:rPr>
              <a:t>Resources:</a:t>
            </a:r>
            <a:endParaRPr lang="en-US" b="1" dirty="0">
              <a:solidFill>
                <a:schemeClr val="accent1">
                  <a:lumMod val="50000"/>
                </a:schemeClr>
              </a:solidFill>
              <a:effectLst>
                <a:outerShdw blurRad="38100" dist="38100" dir="2700000" algn="tl">
                  <a:srgbClr val="000000">
                    <a:alpha val="43137"/>
                  </a:srgbClr>
                </a:outerShdw>
              </a:effectLst>
              <a:highlight>
                <a:srgbClr val="FFFF00"/>
              </a:highlight>
            </a:endParaRPr>
          </a:p>
        </p:txBody>
      </p:sp>
      <p:graphicFrame>
        <p:nvGraphicFramePr>
          <p:cNvPr id="7" name="Diagram 6">
            <a:extLst>
              <a:ext uri="{FF2B5EF4-FFF2-40B4-BE49-F238E27FC236}">
                <a16:creationId xmlns:a16="http://schemas.microsoft.com/office/drawing/2014/main" id="{6BC8F0DF-519D-CE3E-623B-E42849FD7F86}"/>
              </a:ext>
            </a:extLst>
          </p:cNvPr>
          <p:cNvGraphicFramePr/>
          <p:nvPr/>
        </p:nvGraphicFramePr>
        <p:xfrm>
          <a:off x="950259" y="3083859"/>
          <a:ext cx="7441387" cy="32278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ubtitle 2">
            <a:extLst>
              <a:ext uri="{FF2B5EF4-FFF2-40B4-BE49-F238E27FC236}">
                <a16:creationId xmlns:a16="http://schemas.microsoft.com/office/drawing/2014/main" id="{ACA4196A-51D6-BAA1-D696-DBC4F081F1F8}"/>
              </a:ext>
            </a:extLst>
          </p:cNvPr>
          <p:cNvSpPr txBox="1">
            <a:spLocks/>
          </p:cNvSpPr>
          <p:nvPr/>
        </p:nvSpPr>
        <p:spPr>
          <a:xfrm>
            <a:off x="500634" y="2848577"/>
            <a:ext cx="4217288" cy="3056965"/>
          </a:xfrm>
          <a:prstGeom prst="rect">
            <a:avLst/>
          </a:prstGeom>
        </p:spPr>
        <p:txBody>
          <a:bodyPr vert="horz" lIns="91440" tIns="45720" rIns="91440" bIns="45720" rtlCol="0">
            <a:normAutofit lnSpcReduction="1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342900" lvl="0" indent="-342900">
              <a:buFont typeface="Arial" panose="020B0604020202020204" pitchFamily="34" charset="0"/>
              <a:buChar char="•"/>
            </a:pPr>
            <a:r>
              <a:rPr lang="en-US" sz="2000" dirty="0">
                <a:solidFill>
                  <a:schemeClr val="tx2">
                    <a:lumMod val="90000"/>
                    <a:lumOff val="10000"/>
                  </a:schemeClr>
                </a:solidFill>
                <a:latin typeface="Avenir Next LT Pro" panose="020B0504020202020204" pitchFamily="34" charset="0"/>
                <a:hlinkClick r:id="rId10">
                  <a:extLst>
                    <a:ext uri="{A12FA001-AC4F-418D-AE19-62706E023703}">
                      <ahyp:hlinkClr xmlns:ahyp="http://schemas.microsoft.com/office/drawing/2018/hyperlinkcolor" val="tx"/>
                    </a:ext>
                  </a:extLst>
                </a:hlinkClick>
              </a:rPr>
              <a:t>NJDEP| Office of Climate Resilience | Resilient NJ</a:t>
            </a:r>
            <a:endParaRPr lang="en-US" sz="2000" u="sng" dirty="0">
              <a:solidFill>
                <a:schemeClr val="tx2">
                  <a:lumMod val="90000"/>
                  <a:lumOff val="10000"/>
                </a:schemeClr>
              </a:solidFill>
              <a:latin typeface="Avenir Next LT Pro" panose="020B0504020202020204" pitchFamily="34" charset="0"/>
              <a:hlinkClick r:id="rId11">
                <a:extLst>
                  <a:ext uri="{A12FA001-AC4F-418D-AE19-62706E023703}">
                    <ahyp:hlinkClr xmlns:ahyp="http://schemas.microsoft.com/office/drawing/2018/hyperlinkcolor" val="tx"/>
                  </a:ext>
                </a:extLst>
              </a:hlinkClick>
            </a:endParaRPr>
          </a:p>
          <a:p>
            <a:pPr marL="342900" lvl="0" indent="-342900">
              <a:buFont typeface="Arial" panose="020B0604020202020204" pitchFamily="34" charset="0"/>
              <a:buChar char="•"/>
            </a:pPr>
            <a:r>
              <a:rPr lang="en-US" sz="2000" u="sng" dirty="0">
                <a:solidFill>
                  <a:schemeClr val="accent1">
                    <a:lumMod val="50000"/>
                  </a:schemeClr>
                </a:solidFill>
                <a:latin typeface="Avenir Next LT Pro" panose="020B0504020202020204" pitchFamily="34" charset="0"/>
                <a:hlinkClick r:id="rId11">
                  <a:extLst>
                    <a:ext uri="{A12FA001-AC4F-418D-AE19-62706E023703}">
                      <ahyp:hlinkClr xmlns:ahyp="http://schemas.microsoft.com/office/drawing/2018/hyperlinkcolor" val="tx"/>
                    </a:ext>
                  </a:extLst>
                </a:hlinkClick>
              </a:rPr>
              <a:t>NJ DEP Open Data</a:t>
            </a:r>
            <a:endParaRPr lang="en-US" sz="2000" dirty="0">
              <a:solidFill>
                <a:schemeClr val="accent1">
                  <a:lumMod val="50000"/>
                </a:schemeClr>
              </a:solidFill>
              <a:latin typeface="Avenir Next LT Pro" panose="020B0504020202020204" pitchFamily="34" charset="0"/>
            </a:endParaRPr>
          </a:p>
          <a:p>
            <a:pPr marL="342900" lvl="0" indent="-342900">
              <a:buFont typeface="Arial" panose="020B0604020202020204" pitchFamily="34" charset="0"/>
              <a:buChar char="•"/>
            </a:pPr>
            <a:r>
              <a:rPr lang="en-US" sz="2000" u="sng" dirty="0">
                <a:solidFill>
                  <a:schemeClr val="accent1">
                    <a:lumMod val="50000"/>
                  </a:schemeClr>
                </a:solidFill>
                <a:latin typeface="Avenir Next LT Pro" panose="020B0504020202020204" pitchFamily="34" charset="0"/>
              </a:rPr>
              <a:t>NJ-GeoWeb</a:t>
            </a:r>
            <a:endParaRPr lang="en-US" sz="2000" dirty="0">
              <a:solidFill>
                <a:schemeClr val="accent1">
                  <a:lumMod val="50000"/>
                </a:schemeClr>
              </a:solidFill>
              <a:latin typeface="Avenir Next LT Pro" panose="020B0504020202020204" pitchFamily="34" charset="0"/>
            </a:endParaRPr>
          </a:p>
          <a:p>
            <a:pPr marL="342900" lvl="0" indent="-342900">
              <a:buFont typeface="Arial" panose="020B0604020202020204" pitchFamily="34" charset="0"/>
              <a:buChar char="•"/>
            </a:pPr>
            <a:r>
              <a:rPr lang="en-US" sz="2000" u="sng" dirty="0">
                <a:solidFill>
                  <a:schemeClr val="accent1">
                    <a:lumMod val="50000"/>
                  </a:schemeClr>
                </a:solidFill>
                <a:latin typeface="Avenir Next LT Pro" panose="020B0504020202020204" pitchFamily="34" charset="0"/>
                <a:hlinkClick r:id="rId12">
                  <a:extLst>
                    <a:ext uri="{A12FA001-AC4F-418D-AE19-62706E023703}">
                      <ahyp:hlinkClr xmlns:ahyp="http://schemas.microsoft.com/office/drawing/2018/hyperlinkcolor" val="tx"/>
                    </a:ext>
                  </a:extLst>
                </a:hlinkClick>
              </a:rPr>
              <a:t>NJ DEP GIS App Gallery</a:t>
            </a:r>
            <a:endParaRPr lang="en-US" sz="2000" u="sng" dirty="0">
              <a:solidFill>
                <a:schemeClr val="accent1">
                  <a:lumMod val="50000"/>
                </a:schemeClr>
              </a:solidFill>
              <a:latin typeface="Avenir Next LT Pro" panose="020B0504020202020204" pitchFamily="34" charset="0"/>
            </a:endParaRPr>
          </a:p>
          <a:p>
            <a:pPr marL="342900" lvl="0" indent="-342900">
              <a:buFont typeface="Arial" panose="020B0604020202020204" pitchFamily="34" charset="0"/>
              <a:buChar char="•"/>
            </a:pPr>
            <a:r>
              <a:rPr lang="en-US" sz="2000" dirty="0">
                <a:solidFill>
                  <a:schemeClr val="accent1">
                    <a:lumMod val="50000"/>
                  </a:schemeClr>
                </a:solidFill>
                <a:latin typeface="Avenir Next LT Pro" panose="020B0504020202020204" pitchFamily="34" charset="0"/>
                <a:hlinkClick r:id="rId13">
                  <a:extLst>
                    <a:ext uri="{A12FA001-AC4F-418D-AE19-62706E023703}">
                      <ahyp:hlinkClr xmlns:ahyp="http://schemas.microsoft.com/office/drawing/2018/hyperlinkcolor" val="tx"/>
                    </a:ext>
                  </a:extLst>
                </a:hlinkClick>
              </a:rPr>
              <a:t>New Jersey Wildfire Risk Explorer - Basic Viewer</a:t>
            </a:r>
            <a:endParaRPr lang="en-US" sz="2000" dirty="0">
              <a:solidFill>
                <a:schemeClr val="accent1">
                  <a:lumMod val="50000"/>
                </a:schemeClr>
              </a:solidFill>
              <a:latin typeface="Avenir Next LT Pro" panose="020B0504020202020204" pitchFamily="34" charset="0"/>
            </a:endParaRPr>
          </a:p>
          <a:p>
            <a:pPr marL="342900" lvl="0" indent="-342900">
              <a:buFont typeface="Arial" panose="020B0604020202020204" pitchFamily="34" charset="0"/>
              <a:buChar char="•"/>
            </a:pPr>
            <a:r>
              <a:rPr lang="en-US" sz="2000" u="sng" dirty="0">
                <a:solidFill>
                  <a:schemeClr val="accent1">
                    <a:lumMod val="50000"/>
                  </a:schemeClr>
                </a:solidFill>
                <a:latin typeface="Avenir Next LT Pro" panose="020B0504020202020204" pitchFamily="34" charset="0"/>
                <a:hlinkClick r:id="rId14">
                  <a:extLst>
                    <a:ext uri="{A12FA001-AC4F-418D-AE19-62706E023703}">
                      <ahyp:hlinkClr xmlns:ahyp="http://schemas.microsoft.com/office/drawing/2018/hyperlinkcolor" val="tx"/>
                    </a:ext>
                  </a:extLst>
                </a:hlinkClick>
              </a:rPr>
              <a:t>NJGIN Open Data Portal (NJ OIT)</a:t>
            </a:r>
            <a:endParaRPr lang="en-US" sz="2000" u="sng" dirty="0">
              <a:solidFill>
                <a:schemeClr val="accent1">
                  <a:lumMod val="50000"/>
                </a:schemeClr>
              </a:solidFill>
              <a:latin typeface="Avenir Next LT Pro" panose="020B0504020202020204" pitchFamily="34" charset="0"/>
            </a:endParaRPr>
          </a:p>
        </p:txBody>
      </p:sp>
      <p:sp>
        <p:nvSpPr>
          <p:cNvPr id="8" name="Subtitle 2">
            <a:extLst>
              <a:ext uri="{FF2B5EF4-FFF2-40B4-BE49-F238E27FC236}">
                <a16:creationId xmlns:a16="http://schemas.microsoft.com/office/drawing/2014/main" id="{25FD4BDB-E768-98F9-4A6E-0EF344EEE0B7}"/>
              </a:ext>
            </a:extLst>
          </p:cNvPr>
          <p:cNvSpPr txBox="1">
            <a:spLocks/>
          </p:cNvSpPr>
          <p:nvPr/>
        </p:nvSpPr>
        <p:spPr>
          <a:xfrm>
            <a:off x="4757058" y="2892588"/>
            <a:ext cx="4217288" cy="3056965"/>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342900" lvl="0" indent="-342900">
              <a:buFont typeface="Arial" panose="020B0604020202020204" pitchFamily="34" charset="0"/>
              <a:buChar char="•"/>
            </a:pPr>
            <a:r>
              <a:rPr lang="en-US" sz="2000" dirty="0">
                <a:solidFill>
                  <a:schemeClr val="accent1">
                    <a:lumMod val="50000"/>
                  </a:schemeClr>
                </a:solidFill>
                <a:latin typeface="Avenir Next LT Pro" panose="020B0504020202020204" pitchFamily="34" charset="0"/>
                <a:hlinkClick r:id="rId15">
                  <a:extLst>
                    <a:ext uri="{A12FA001-AC4F-418D-AE19-62706E023703}">
                      <ahyp:hlinkClr xmlns:ahyp="http://schemas.microsoft.com/office/drawing/2018/hyperlinkcolor" val="tx"/>
                    </a:ext>
                  </a:extLst>
                </a:hlinkClick>
              </a:rPr>
              <a:t>NJDEP| Climate Change | Tools and Web Apps</a:t>
            </a:r>
            <a:endParaRPr lang="en-US" sz="2000" u="sng" dirty="0">
              <a:solidFill>
                <a:schemeClr val="accent1">
                  <a:lumMod val="50000"/>
                </a:schemeClr>
              </a:solidFill>
              <a:latin typeface="Avenir Next LT Pro" panose="020B0504020202020204" pitchFamily="34" charset="0"/>
              <a:hlinkClick r:id="rId14">
                <a:extLst>
                  <a:ext uri="{A12FA001-AC4F-418D-AE19-62706E023703}">
                    <ahyp:hlinkClr xmlns:ahyp="http://schemas.microsoft.com/office/drawing/2018/hyperlinkcolor" val="tx"/>
                  </a:ext>
                </a:extLst>
              </a:hlinkClick>
            </a:endParaRPr>
          </a:p>
          <a:p>
            <a:pPr marL="342900" lvl="0" indent="-342900">
              <a:buFont typeface="Arial" panose="020B0604020202020204" pitchFamily="34" charset="0"/>
              <a:buChar char="•"/>
            </a:pPr>
            <a:r>
              <a:rPr lang="en-US" sz="2000" u="sng" dirty="0">
                <a:solidFill>
                  <a:schemeClr val="accent1">
                    <a:lumMod val="50000"/>
                  </a:schemeClr>
                </a:solidFill>
                <a:latin typeface="Avenir Next LT Pro" panose="020B0504020202020204" pitchFamily="34" charset="0"/>
                <a:hlinkClick r:id="rId14">
                  <a:extLst>
                    <a:ext uri="{A12FA001-AC4F-418D-AE19-62706E023703}">
                      <ahyp:hlinkClr xmlns:ahyp="http://schemas.microsoft.com/office/drawing/2018/hyperlinkcolor" val="tx"/>
                    </a:ext>
                  </a:extLst>
                </a:hlinkClick>
              </a:rPr>
              <a:t>NJGIN Open Data Portal (NJ OIT)</a:t>
            </a:r>
            <a:endParaRPr lang="en-US" sz="2000" u="sng" dirty="0">
              <a:solidFill>
                <a:schemeClr val="accent1">
                  <a:lumMod val="50000"/>
                </a:schemeClr>
              </a:solidFill>
              <a:latin typeface="Avenir Next LT Pro" panose="020B0504020202020204" pitchFamily="34" charset="0"/>
            </a:endParaRPr>
          </a:p>
          <a:p>
            <a:pPr marL="342900" lvl="0" indent="-342900">
              <a:buFont typeface="Arial" panose="020B0604020202020204" pitchFamily="34" charset="0"/>
              <a:buChar char="•"/>
            </a:pPr>
            <a:r>
              <a:rPr lang="en-US" sz="2000" dirty="0">
                <a:solidFill>
                  <a:schemeClr val="accent1">
                    <a:lumMod val="50000"/>
                  </a:schemeClr>
                </a:solidFill>
                <a:latin typeface="Avenir Next LT Pro" panose="020B0504020202020204" pitchFamily="34" charset="0"/>
                <a:hlinkClick r:id="rId16">
                  <a:extLst>
                    <a:ext uri="{A12FA001-AC4F-418D-AE19-62706E023703}">
                      <ahyp:hlinkClr xmlns:ahyp="http://schemas.microsoft.com/office/drawing/2018/hyperlinkcolor" val="tx"/>
                    </a:ext>
                  </a:extLst>
                </a:hlinkClick>
              </a:rPr>
              <a:t>Home Page | NJFloodMapper</a:t>
            </a:r>
            <a:endParaRPr lang="en-US" sz="2000" dirty="0">
              <a:solidFill>
                <a:schemeClr val="accent1">
                  <a:lumMod val="50000"/>
                </a:schemeClr>
              </a:solidFill>
              <a:latin typeface="Avenir Next LT Pro" panose="020B0504020202020204" pitchFamily="34" charset="0"/>
            </a:endParaRPr>
          </a:p>
          <a:p>
            <a:pPr marL="342900" lvl="0" indent="-342900">
              <a:buFont typeface="Arial" panose="020B0604020202020204" pitchFamily="34" charset="0"/>
              <a:buChar char="•"/>
            </a:pPr>
            <a:r>
              <a:rPr lang="en-US" sz="2000" dirty="0">
                <a:solidFill>
                  <a:schemeClr val="accent1">
                    <a:lumMod val="50000"/>
                  </a:schemeClr>
                </a:solidFill>
                <a:latin typeface="Avenir Next LT Pro" panose="020B0504020202020204" pitchFamily="34" charset="0"/>
                <a:hlinkClick r:id="rId17">
                  <a:extLst>
                    <a:ext uri="{A12FA001-AC4F-418D-AE19-62706E023703}">
                      <ahyp:hlinkClr xmlns:ahyp="http://schemas.microsoft.com/office/drawing/2018/hyperlinkcolor" val="tx"/>
                    </a:ext>
                  </a:extLst>
                </a:hlinkClick>
              </a:rPr>
              <a:t>NJ Tax Records Search</a:t>
            </a:r>
            <a:endParaRPr lang="en-US" sz="2000" dirty="0">
              <a:solidFill>
                <a:schemeClr val="accent1">
                  <a:lumMod val="50000"/>
                </a:schemeClr>
              </a:solidFill>
              <a:latin typeface="Avenir Next LT Pro" panose="020B0504020202020204" pitchFamily="34" charset="0"/>
            </a:endParaRPr>
          </a:p>
        </p:txBody>
      </p:sp>
    </p:spTree>
    <p:extLst>
      <p:ext uri="{BB962C8B-B14F-4D97-AF65-F5344CB8AC3E}">
        <p14:creationId xmlns:p14="http://schemas.microsoft.com/office/powerpoint/2010/main" val="351890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47D468DF-64A9-300A-9759-4EBB1D6FAEE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267E4B6-4170-7141-A3F9-8A852E939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8936" y="4717544"/>
            <a:ext cx="1116927" cy="1312622"/>
          </a:xfrm>
          <a:prstGeom prst="rect">
            <a:avLst/>
          </a:prstGeom>
          <a:effectLst>
            <a:outerShdw blurRad="50800" dist="38100" dir="18900000" algn="bl" rotWithShape="0">
              <a:prstClr val="black">
                <a:alpha val="40000"/>
              </a:prstClr>
            </a:outerShdw>
          </a:effectLst>
          <a:scene3d>
            <a:camera prst="isometricTopUp"/>
            <a:lightRig rig="threePt" dir="t"/>
          </a:scene3d>
        </p:spPr>
      </p:pic>
      <p:sp>
        <p:nvSpPr>
          <p:cNvPr id="2" name="Title 1">
            <a:extLst>
              <a:ext uri="{FF2B5EF4-FFF2-40B4-BE49-F238E27FC236}">
                <a16:creationId xmlns:a16="http://schemas.microsoft.com/office/drawing/2014/main" id="{4CA3EF79-27E4-F5FC-9DB7-BE1A5D1AF5FC}"/>
              </a:ext>
            </a:extLst>
          </p:cNvPr>
          <p:cNvSpPr>
            <a:spLocks noGrp="1"/>
          </p:cNvSpPr>
          <p:nvPr>
            <p:ph type="title"/>
          </p:nvPr>
        </p:nvSpPr>
        <p:spPr>
          <a:xfrm>
            <a:off x="492919" y="1370105"/>
            <a:ext cx="8079581" cy="1343627"/>
          </a:xfrm>
        </p:spPr>
        <p:txBody>
          <a:bodyPr/>
          <a:lstStyle/>
          <a:p>
            <a:r>
              <a:rPr lang="en-US" u="sng" dirty="0">
                <a:effectLst>
                  <a:outerShdw blurRad="38100" dist="38100" dir="2700000" algn="tl">
                    <a:srgbClr val="000000">
                      <a:alpha val="43137"/>
                    </a:srgbClr>
                  </a:outerShdw>
                </a:effectLst>
                <a:latin typeface="Avenir Next LT Pro" panose="020B0504020202020204" pitchFamily="34" charset="0"/>
              </a:rPr>
              <a:t>Examples:</a:t>
            </a:r>
            <a:endParaRPr u="sng" dirty="0">
              <a:effectLst>
                <a:outerShdw blurRad="38100" dist="38100" dir="2700000" algn="tl">
                  <a:srgbClr val="000000">
                    <a:alpha val="43137"/>
                  </a:srgbClr>
                </a:outerShdw>
              </a:effectLst>
              <a:latin typeface="Avenir Next LT Pro" panose="020B0504020202020204" pitchFamily="34" charset="0"/>
            </a:endParaRPr>
          </a:p>
        </p:txBody>
      </p:sp>
      <p:sp>
        <p:nvSpPr>
          <p:cNvPr id="16" name="TextBox 15">
            <a:extLst>
              <a:ext uri="{FF2B5EF4-FFF2-40B4-BE49-F238E27FC236}">
                <a16:creationId xmlns:a16="http://schemas.microsoft.com/office/drawing/2014/main" id="{7FD4A26A-2EF7-8986-F44A-26C3102176CB}"/>
              </a:ext>
            </a:extLst>
          </p:cNvPr>
          <p:cNvSpPr txBox="1"/>
          <p:nvPr/>
        </p:nvSpPr>
        <p:spPr>
          <a:xfrm>
            <a:off x="805564" y="2722806"/>
            <a:ext cx="6060478" cy="181588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Avenir Next LT Pro" panose="020B0504020202020204" pitchFamily="34" charset="0"/>
              </a:rPr>
              <a:t>Florence Township  </a:t>
            </a:r>
            <a:r>
              <a:rPr lang="en-US" sz="1600" dirty="0">
                <a:latin typeface="Avenir Next LT Pro" panose="020B0504020202020204" pitchFamily="34" charset="0"/>
                <a:hlinkClick r:id="rId3"/>
              </a:rPr>
              <a:t>KM_C554e-20220811131533</a:t>
            </a:r>
            <a:endParaRPr lang="en-US" sz="1600" dirty="0">
              <a:latin typeface="Avenir Next LT Pro" panose="020B0504020202020204" pitchFamily="34" charset="0"/>
            </a:endParaRPr>
          </a:p>
          <a:p>
            <a:pPr marL="342900" indent="-342900" algn="just">
              <a:buFont typeface="Arial" panose="020B0604020202020204" pitchFamily="34" charset="0"/>
              <a:buChar char="•"/>
            </a:pPr>
            <a:r>
              <a:rPr lang="en-US" sz="2000" dirty="0">
                <a:latin typeface="Avenir Next LT Pro" panose="020B0504020202020204" pitchFamily="34" charset="0"/>
              </a:rPr>
              <a:t>Harrison</a:t>
            </a:r>
          </a:p>
          <a:p>
            <a:pPr marL="342900" indent="-342900" algn="just">
              <a:buFont typeface="Arial" panose="020B0604020202020204" pitchFamily="34" charset="0"/>
              <a:buChar char="•"/>
            </a:pPr>
            <a:r>
              <a:rPr lang="en-US" sz="2000" dirty="0">
                <a:latin typeface="Avenir Next LT Pro" panose="020B0504020202020204" pitchFamily="34" charset="0"/>
              </a:rPr>
              <a:t>Edgewater Park</a:t>
            </a:r>
          </a:p>
          <a:p>
            <a:pPr marL="347663" algn="just"/>
            <a:r>
              <a:rPr lang="en-US" sz="1600" dirty="0">
                <a:latin typeface="Avenir Next LT Pro" panose="020B0504020202020204" pitchFamily="34" charset="0"/>
              </a:rPr>
              <a:t> </a:t>
            </a:r>
            <a:r>
              <a:rPr lang="en-US" sz="1600" dirty="0">
                <a:latin typeface="Avenir Next LT Pro" panose="020B0504020202020204" pitchFamily="34" charset="0"/>
                <a:hlinkClick r:id="rId4"/>
              </a:rPr>
              <a:t>FINAL_EPT_Land_Use_Plan_052021_Signed_Reduced.pdf</a:t>
            </a:r>
            <a:r>
              <a:rPr lang="en-US" sz="1600" dirty="0">
                <a:latin typeface="Avenir Next LT Pro" panose="020B0504020202020204" pitchFamily="34" charset="0"/>
              </a:rPr>
              <a:t> (pp. 71 &amp; 72)</a:t>
            </a:r>
          </a:p>
          <a:p>
            <a:pPr algn="ctr"/>
            <a:endParaRPr lang="en-US" sz="2000" i="1" dirty="0">
              <a:latin typeface="Avenir Next LT Pro" panose="020B0504020202020204" pitchFamily="34" charset="0"/>
            </a:endParaRPr>
          </a:p>
        </p:txBody>
      </p:sp>
      <p:pic>
        <p:nvPicPr>
          <p:cNvPr id="18" name="Picture 17">
            <a:extLst>
              <a:ext uri="{FF2B5EF4-FFF2-40B4-BE49-F238E27FC236}">
                <a16:creationId xmlns:a16="http://schemas.microsoft.com/office/drawing/2014/main" id="{2652B1C9-36CD-FFF3-9DC6-011FF842C806}"/>
              </a:ext>
            </a:extLst>
          </p:cNvPr>
          <p:cNvPicPr>
            <a:picLocks noChangeAspect="1"/>
          </p:cNvPicPr>
          <p:nvPr/>
        </p:nvPicPr>
        <p:blipFill>
          <a:blip r:embed="rId5"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283993" y="305871"/>
            <a:ext cx="571500" cy="552450"/>
          </a:xfrm>
          <a:prstGeom prst="rect">
            <a:avLst/>
          </a:prstGeom>
          <a:effectLst>
            <a:outerShdw blurRad="50800" dist="38100" dir="5400000" algn="t" rotWithShape="0">
              <a:prstClr val="black">
                <a:alpha val="40000"/>
              </a:prstClr>
            </a:outerShdw>
          </a:effectLst>
        </p:spPr>
      </p:pic>
      <p:pic>
        <p:nvPicPr>
          <p:cNvPr id="19" name="Picture 18" descr="A picture containing text, clipart&#10;&#10;Description automatically generated">
            <a:extLst>
              <a:ext uri="{FF2B5EF4-FFF2-40B4-BE49-F238E27FC236}">
                <a16:creationId xmlns:a16="http://schemas.microsoft.com/office/drawing/2014/main" id="{9F990714-61D1-7F7D-59F6-31E1EC882569}"/>
              </a:ext>
            </a:extLst>
          </p:cNvPr>
          <p:cNvPicPr>
            <a:picLocks noChangeAspect="1"/>
          </p:cNvPicPr>
          <p:nvPr/>
        </p:nvPicPr>
        <p:blipFill>
          <a:blip r:embed="rId6"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718006" y="317222"/>
            <a:ext cx="565987" cy="591031"/>
          </a:xfrm>
          <a:prstGeom prst="rect">
            <a:avLst/>
          </a:prstGeom>
          <a:effectLst>
            <a:glow rad="101600">
              <a:schemeClr val="bg1">
                <a:alpha val="60000"/>
              </a:schemeClr>
            </a:glow>
            <a:innerShdw blurRad="114300">
              <a:prstClr val="black"/>
            </a:innerShdw>
          </a:effectLst>
        </p:spPr>
      </p:pic>
      <p:pic>
        <p:nvPicPr>
          <p:cNvPr id="20" name="Picture 19" descr="Resilient NJ logo">
            <a:extLst>
              <a:ext uri="{FF2B5EF4-FFF2-40B4-BE49-F238E27FC236}">
                <a16:creationId xmlns:a16="http://schemas.microsoft.com/office/drawing/2014/main" id="{ED60B05E-4B7B-467A-33F2-C7F255E81B6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571500" y="346536"/>
            <a:ext cx="4617720" cy="1023569"/>
          </a:xfrm>
          <a:prstGeom prst="rect">
            <a:avLst/>
          </a:prstGeom>
        </p:spPr>
      </p:pic>
      <p:pic>
        <p:nvPicPr>
          <p:cNvPr id="6" name="Picture 5" descr="Diagram, text&#10;&#10;AI-generated content may be incorrect.">
            <a:extLst>
              <a:ext uri="{FF2B5EF4-FFF2-40B4-BE49-F238E27FC236}">
                <a16:creationId xmlns:a16="http://schemas.microsoft.com/office/drawing/2014/main" id="{9A4EA0D2-313A-BF9F-78A3-416A5FF83B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347293">
            <a:off x="7466828" y="2748646"/>
            <a:ext cx="1068343" cy="1360705"/>
          </a:xfrm>
          <a:prstGeom prst="rect">
            <a:avLst/>
          </a:prstGeom>
          <a:solidFill>
            <a:srgbClr val="FFFFFF">
              <a:shade val="85000"/>
            </a:srgbClr>
          </a:solidFill>
          <a:ln w="190500" cap="sq">
            <a:solidFill>
              <a:srgbClr val="FFFFFF"/>
            </a:solidFill>
            <a:miter lim="800000"/>
          </a:ln>
          <a:effectLst>
            <a:glow rad="139700">
              <a:schemeClr val="accent4">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Graphical user interface, website&#10;&#10;AI-generated content may be incorrect.">
            <a:extLst>
              <a:ext uri="{FF2B5EF4-FFF2-40B4-BE49-F238E27FC236}">
                <a16:creationId xmlns:a16="http://schemas.microsoft.com/office/drawing/2014/main" id="{87F64ED7-091D-3200-AF8D-85A3E07AFB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1176860">
            <a:off x="2478559" y="4766625"/>
            <a:ext cx="1092672" cy="1421556"/>
          </a:xfrm>
          <a:prstGeom prst="rect">
            <a:avLst/>
          </a:prstGeom>
          <a:solidFill>
            <a:srgbClr val="FFFFFF">
              <a:shade val="85000"/>
            </a:srgbClr>
          </a:solidFill>
          <a:ln w="190500" cap="sq">
            <a:solidFill>
              <a:srgbClr val="FFFFFF"/>
            </a:solidFill>
            <a:miter lim="800000"/>
          </a:ln>
          <a:effectLst>
            <a:glow rad="228600">
              <a:schemeClr val="accent4">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Text&#10;&#10;AI-generated content may be incorrect.">
            <a:extLst>
              <a:ext uri="{FF2B5EF4-FFF2-40B4-BE49-F238E27FC236}">
                <a16:creationId xmlns:a16="http://schemas.microsoft.com/office/drawing/2014/main" id="{6FE3557A-22B5-3DCD-1CB0-F7B87DF8A3E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55234" y="4967186"/>
            <a:ext cx="1110751" cy="1428421"/>
          </a:xfrm>
          <a:prstGeom prst="rect">
            <a:avLst/>
          </a:prstGeom>
          <a:effectLst>
            <a:outerShdw blurRad="63500" sx="102000" sy="102000" algn="ctr" rotWithShape="0">
              <a:prstClr val="black">
                <a:alpha val="40000"/>
              </a:prstClr>
            </a:outerShdw>
          </a:effectLst>
          <a:scene3d>
            <a:camera prst="isometricTopUp"/>
            <a:lightRig rig="threePt" dir="t"/>
          </a:scene3d>
        </p:spPr>
      </p:pic>
      <p:pic>
        <p:nvPicPr>
          <p:cNvPr id="10" name="Picture 9" descr="Table&#10;&#10;AI-generated content may be incorrect.">
            <a:extLst>
              <a:ext uri="{FF2B5EF4-FFF2-40B4-BE49-F238E27FC236}">
                <a16:creationId xmlns:a16="http://schemas.microsoft.com/office/drawing/2014/main" id="{CDCE8276-3383-DFAB-1B47-1B668ACE14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19097" y="5026223"/>
            <a:ext cx="1093601" cy="1428421"/>
          </a:xfrm>
          <a:prstGeom prst="rect">
            <a:avLst/>
          </a:prstGeom>
          <a:effectLst>
            <a:glow rad="139700">
              <a:schemeClr val="accent4">
                <a:satMod val="175000"/>
                <a:alpha val="40000"/>
              </a:schemeClr>
            </a:glow>
            <a:outerShdw blurRad="50800" dist="38100" algn="l" rotWithShape="0">
              <a:prstClr val="black">
                <a:alpha val="40000"/>
              </a:prstClr>
            </a:outerShdw>
          </a:effectLst>
          <a:scene3d>
            <a:camera prst="isometricTopUp"/>
            <a:lightRig rig="threePt" dir="t"/>
          </a:scene3d>
        </p:spPr>
      </p:pic>
      <p:pic>
        <p:nvPicPr>
          <p:cNvPr id="12" name="Picture 11" descr="Graphical user interface, diagram&#10;&#10;AI-generated content may be incorrect.">
            <a:extLst>
              <a:ext uri="{FF2B5EF4-FFF2-40B4-BE49-F238E27FC236}">
                <a16:creationId xmlns:a16="http://schemas.microsoft.com/office/drawing/2014/main" id="{0C76B6EF-5E68-291B-D7CA-D07DE6C176B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65985" y="5255823"/>
            <a:ext cx="1449389" cy="1110830"/>
          </a:xfrm>
          <a:prstGeom prst="rect">
            <a:avLst/>
          </a:prstGeom>
          <a:effectLst>
            <a:outerShdw blurRad="50800" dist="38100" dir="10800000" algn="r" rotWithShape="0">
              <a:prstClr val="black">
                <a:alpha val="40000"/>
              </a:prstClr>
            </a:outerShdw>
          </a:effectLst>
          <a:scene3d>
            <a:camera prst="isometricTopUp"/>
            <a:lightRig rig="threePt" dir="t"/>
          </a:scene3d>
        </p:spPr>
      </p:pic>
      <p:pic>
        <p:nvPicPr>
          <p:cNvPr id="17" name="Picture 16" descr="Graphical user interface, diagram, application&#10;&#10;AI-generated content may be incorrect.">
            <a:extLst>
              <a:ext uri="{FF2B5EF4-FFF2-40B4-BE49-F238E27FC236}">
                <a16:creationId xmlns:a16="http://schemas.microsoft.com/office/drawing/2014/main" id="{D3230DB0-CF40-AA2E-E501-FC4CB092BB1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83977" y="5026223"/>
            <a:ext cx="1468057" cy="1128415"/>
          </a:xfrm>
          <a:prstGeom prst="rect">
            <a:avLst/>
          </a:prstGeom>
          <a:effectLst>
            <a:glow rad="139700">
              <a:schemeClr val="accent4">
                <a:satMod val="175000"/>
                <a:alpha val="40000"/>
              </a:schemeClr>
            </a:glow>
            <a:outerShdw blurRad="50800" dist="38100" dir="8100000" algn="tr" rotWithShape="0">
              <a:prstClr val="black">
                <a:alpha val="40000"/>
              </a:prstClr>
            </a:outerShdw>
          </a:effectLst>
          <a:scene3d>
            <a:camera prst="isometricTopUp"/>
            <a:lightRig rig="threePt" dir="t"/>
          </a:scene3d>
        </p:spPr>
      </p:pic>
      <p:pic>
        <p:nvPicPr>
          <p:cNvPr id="14" name="Picture 13" descr="Diagram&#10;&#10;AI-generated content may be incorrect.">
            <a:extLst>
              <a:ext uri="{FF2B5EF4-FFF2-40B4-BE49-F238E27FC236}">
                <a16:creationId xmlns:a16="http://schemas.microsoft.com/office/drawing/2014/main" id="{C3FC9104-52A8-4855-575E-362F7A8C04E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35701" y="5373855"/>
            <a:ext cx="1453815" cy="1110830"/>
          </a:xfrm>
          <a:prstGeom prst="rect">
            <a:avLst/>
          </a:prstGeom>
          <a:effectLst>
            <a:glow rad="139700">
              <a:schemeClr val="accent4">
                <a:satMod val="175000"/>
                <a:alpha val="40000"/>
              </a:schemeClr>
            </a:glow>
            <a:outerShdw blurRad="50800" dist="38100" algn="l" rotWithShape="0">
              <a:prstClr val="black">
                <a:alpha val="40000"/>
              </a:prstClr>
            </a:outerShdw>
          </a:effectLst>
          <a:scene3d>
            <a:camera prst="isometricTopUp"/>
            <a:lightRig rig="threePt" dir="t"/>
          </a:scene3d>
        </p:spPr>
      </p:pic>
    </p:spTree>
    <p:extLst>
      <p:ext uri="{BB962C8B-B14F-4D97-AF65-F5344CB8AC3E}">
        <p14:creationId xmlns:p14="http://schemas.microsoft.com/office/powerpoint/2010/main" val="328358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8E2CE-532C-662B-6D7B-99424F8C8606}"/>
            </a:ext>
          </a:extLst>
        </p:cNvPr>
        <p:cNvGrpSpPr/>
        <p:nvPr/>
      </p:nvGrpSpPr>
      <p:grpSpPr>
        <a:xfrm>
          <a:off x="0" y="0"/>
          <a:ext cx="0" cy="0"/>
          <a:chOff x="0" y="0"/>
          <a:chExt cx="0" cy="0"/>
        </a:xfrm>
      </p:grpSpPr>
      <p:pic>
        <p:nvPicPr>
          <p:cNvPr id="4" name="Picture 3" descr="Bay Head, NJ Photo">
            <a:extLst>
              <a:ext uri="{FF2B5EF4-FFF2-40B4-BE49-F238E27FC236}">
                <a16:creationId xmlns:a16="http://schemas.microsoft.com/office/drawing/2014/main" id="{07E98866-A7CA-F45A-C230-D965E9DC87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99097" y="857250"/>
            <a:ext cx="4444903" cy="5143500"/>
          </a:xfrm>
          <a:prstGeom prst="rect">
            <a:avLst/>
          </a:prstGeom>
        </p:spPr>
      </p:pic>
      <p:sp>
        <p:nvSpPr>
          <p:cNvPr id="2" name="Text Placeholder 2">
            <a:extLst>
              <a:ext uri="{FF2B5EF4-FFF2-40B4-BE49-F238E27FC236}">
                <a16:creationId xmlns:a16="http://schemas.microsoft.com/office/drawing/2014/main" id="{C9B6B6AC-13AB-ECC7-D157-5C6FC7902F82}"/>
              </a:ext>
            </a:extLst>
          </p:cNvPr>
          <p:cNvSpPr txBox="1">
            <a:spLocks/>
          </p:cNvSpPr>
          <p:nvPr/>
        </p:nvSpPr>
        <p:spPr>
          <a:xfrm>
            <a:off x="8356619" y="5770452"/>
            <a:ext cx="762717" cy="230299"/>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US" sz="788" b="1" i="1" dirty="0">
                <a:solidFill>
                  <a:prstClr val="white"/>
                </a:solidFill>
                <a:latin typeface="Calibri" panose="020F0502020204030204" pitchFamily="34" charset="0"/>
                <a:cs typeface="Calibri" panose="020F0502020204030204" pitchFamily="34" charset="0"/>
              </a:rPr>
              <a:t>Bay Head , NJ</a:t>
            </a:r>
          </a:p>
        </p:txBody>
      </p:sp>
      <p:sp>
        <p:nvSpPr>
          <p:cNvPr id="15" name="Rectangle 14">
            <a:extLst>
              <a:ext uri="{FF2B5EF4-FFF2-40B4-BE49-F238E27FC236}">
                <a16:creationId xmlns:a16="http://schemas.microsoft.com/office/drawing/2014/main" id="{0E294AC5-023C-6C19-B312-C33710761A0B}"/>
              </a:ext>
              <a:ext uri="{C183D7F6-B498-43B3-948B-1728B52AA6E4}">
                <adec:decorative xmlns:adec="http://schemas.microsoft.com/office/drawing/2017/decorative" val="1"/>
              </a:ext>
            </a:extLst>
          </p:cNvPr>
          <p:cNvSpPr/>
          <p:nvPr/>
        </p:nvSpPr>
        <p:spPr>
          <a:xfrm>
            <a:off x="24664" y="1420742"/>
            <a:ext cx="9129847" cy="5143500"/>
          </a:xfrm>
          <a:prstGeom prst="rect">
            <a:avLst/>
          </a:prstGeom>
          <a:gradFill>
            <a:gsLst>
              <a:gs pos="59000">
                <a:schemeClr val="bg1"/>
              </a:gs>
              <a:gs pos="76000">
                <a:schemeClr val="bg1">
                  <a:alpha val="75000"/>
                </a:schemeClr>
              </a:gs>
              <a:gs pos="87000">
                <a:schemeClr val="bg1">
                  <a:alpha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350" b="1" dirty="0">
                <a:solidFill>
                  <a:prstClr val="white"/>
                </a:solidFill>
                <a:latin typeface="Calibri" panose="020F0502020204030204"/>
              </a:rPr>
              <a:t>c</a:t>
            </a:r>
          </a:p>
        </p:txBody>
      </p:sp>
      <p:pic>
        <p:nvPicPr>
          <p:cNvPr id="18" name="Picture 17" descr="Resilient NJ logo">
            <a:extLst>
              <a:ext uri="{FF2B5EF4-FFF2-40B4-BE49-F238E27FC236}">
                <a16:creationId xmlns:a16="http://schemas.microsoft.com/office/drawing/2014/main" id="{8207EC9D-130B-D1AD-57E2-2E6742B2CB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857251"/>
            <a:ext cx="4617720" cy="971550"/>
          </a:xfrm>
          <a:prstGeom prst="rect">
            <a:avLst/>
          </a:prstGeom>
        </p:spPr>
      </p:pic>
      <p:sp>
        <p:nvSpPr>
          <p:cNvPr id="3" name="Content Placeholder 2">
            <a:extLst>
              <a:ext uri="{FF2B5EF4-FFF2-40B4-BE49-F238E27FC236}">
                <a16:creationId xmlns:a16="http://schemas.microsoft.com/office/drawing/2014/main" id="{51F45560-817B-E3BA-076B-430222224013}"/>
              </a:ext>
            </a:extLst>
          </p:cNvPr>
          <p:cNvSpPr txBox="1">
            <a:spLocks/>
          </p:cNvSpPr>
          <p:nvPr/>
        </p:nvSpPr>
        <p:spPr>
          <a:xfrm>
            <a:off x="740479" y="2364478"/>
            <a:ext cx="6580871" cy="3256028"/>
          </a:xfrm>
          <a:prstGeom prst="rect">
            <a:avLst/>
          </a:prstGeom>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6600" dirty="0">
              <a:solidFill>
                <a:schemeClr val="tx2">
                  <a:lumMod val="75000"/>
                  <a:lumOff val="25000"/>
                </a:schemeClr>
              </a:solidFill>
              <a:latin typeface="Avenir Next LT Pro" panose="020B0504020202020204" pitchFamily="34" charset="0"/>
            </a:endParaRPr>
          </a:p>
          <a:p>
            <a:pPr marL="0" indent="0">
              <a:buNone/>
            </a:pPr>
            <a:r>
              <a:rPr lang="en-US" sz="6600" dirty="0">
                <a:solidFill>
                  <a:schemeClr val="tx2">
                    <a:lumMod val="75000"/>
                    <a:lumOff val="25000"/>
                  </a:schemeClr>
                </a:solidFill>
                <a:effectLst>
                  <a:outerShdw blurRad="38100" dist="38100" dir="2700000" algn="tl">
                    <a:srgbClr val="000000">
                      <a:alpha val="43137"/>
                    </a:srgbClr>
                  </a:outerShdw>
                </a:effectLst>
                <a:latin typeface="Avenir Next LT Pro" panose="020B0504020202020204" pitchFamily="34" charset="0"/>
              </a:rPr>
              <a:t>Overview</a:t>
            </a:r>
            <a:endParaRPr lang="en-US" sz="5400" dirty="0">
              <a:solidFill>
                <a:schemeClr val="tx2">
                  <a:lumMod val="75000"/>
                  <a:lumOff val="25000"/>
                </a:schemeClr>
              </a:solidFill>
              <a:effectLst>
                <a:outerShdw blurRad="38100" dist="38100" dir="2700000" algn="tl">
                  <a:srgbClr val="000000">
                    <a:alpha val="43137"/>
                  </a:srgbClr>
                </a:outerShdw>
              </a:effectLst>
              <a:latin typeface="Avenir Next LT Pro" panose="020B0504020202020204" pitchFamily="34" charset="0"/>
              <a:cs typeface="Calibri" panose="020F0502020204030204" pitchFamily="34" charset="0"/>
            </a:endParaRPr>
          </a:p>
          <a:p>
            <a:pPr marL="51435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a:p>
            <a:pPr marL="51435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a:p>
            <a:pPr marL="51435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a:p>
            <a:pPr marL="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p:txBody>
      </p:sp>
      <p:pic>
        <p:nvPicPr>
          <p:cNvPr id="17" name="Picture 16" descr="A picture containing text, clipart&#10;&#10;Description automatically generated">
            <a:extLst>
              <a:ext uri="{FF2B5EF4-FFF2-40B4-BE49-F238E27FC236}">
                <a16:creationId xmlns:a16="http://schemas.microsoft.com/office/drawing/2014/main" id="{9E00B47A-C27C-A941-CB53-D3699E357966}"/>
              </a:ext>
            </a:extLst>
          </p:cNvPr>
          <p:cNvPicPr>
            <a:picLocks noChangeAspect="1"/>
          </p:cNvPicPr>
          <p:nvPr/>
        </p:nvPicPr>
        <p:blipFill>
          <a:blip r:embed="rId5"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71789" y="917360"/>
            <a:ext cx="424490" cy="443273"/>
          </a:xfrm>
          <a:prstGeom prst="rect">
            <a:avLst/>
          </a:prstGeom>
          <a:effectLst>
            <a:glow rad="101600">
              <a:schemeClr val="bg1">
                <a:alpha val="60000"/>
              </a:schemeClr>
            </a:glow>
            <a:innerShdw blurRad="114300">
              <a:prstClr val="black"/>
            </a:innerShdw>
          </a:effectLst>
        </p:spPr>
      </p:pic>
      <p:pic>
        <p:nvPicPr>
          <p:cNvPr id="19" name="Picture 18">
            <a:extLst>
              <a:ext uri="{FF2B5EF4-FFF2-40B4-BE49-F238E27FC236}">
                <a16:creationId xmlns:a16="http://schemas.microsoft.com/office/drawing/2014/main" id="{EFDC419F-BBAB-ADFF-22E1-DAFEC42DEFF1}"/>
              </a:ext>
            </a:extLst>
          </p:cNvPr>
          <p:cNvPicPr>
            <a:picLocks noChangeAspect="1"/>
          </p:cNvPicPr>
          <p:nvPr/>
        </p:nvPicPr>
        <p:blipFill>
          <a:blip r:embed="rId6"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596279" y="925419"/>
            <a:ext cx="428625" cy="41433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2713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ky, outdoor, nature, beach&#10;&#10;Description automatically generated">
            <a:extLst>
              <a:ext uri="{FF2B5EF4-FFF2-40B4-BE49-F238E27FC236}">
                <a16:creationId xmlns:a16="http://schemas.microsoft.com/office/drawing/2014/main" id="{4F883FA6-ECDB-87A5-440D-56753AC9E1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5" name="Text Placeholder 2">
            <a:extLst>
              <a:ext uri="{FF2B5EF4-FFF2-40B4-BE49-F238E27FC236}">
                <a16:creationId xmlns:a16="http://schemas.microsoft.com/office/drawing/2014/main" id="{4AD5F778-E154-FFFF-32B8-FC03A2E516E5}"/>
              </a:ext>
            </a:extLst>
          </p:cNvPr>
          <p:cNvSpPr txBox="1">
            <a:spLocks/>
          </p:cNvSpPr>
          <p:nvPr/>
        </p:nvSpPr>
        <p:spPr>
          <a:xfrm>
            <a:off x="8221022" y="5105146"/>
            <a:ext cx="897399" cy="242115"/>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US" sz="800" b="1" i="1">
                <a:solidFill>
                  <a:srgbClr val="224E71"/>
                </a:solidFill>
                <a:latin typeface="Calibri" panose="020F0502020204030204" pitchFamily="34" charset="0"/>
                <a:cs typeface="Calibri" panose="020F0502020204030204" pitchFamily="34" charset="0"/>
              </a:rPr>
              <a:t>New Brunswick, NJ</a:t>
            </a:r>
          </a:p>
        </p:txBody>
      </p:sp>
      <p:sp>
        <p:nvSpPr>
          <p:cNvPr id="4" name="Rectangle 3">
            <a:extLst>
              <a:ext uri="{FF2B5EF4-FFF2-40B4-BE49-F238E27FC236}">
                <a16:creationId xmlns:a16="http://schemas.microsoft.com/office/drawing/2014/main" id="{01EC9905-D2D6-8FC2-4FC9-AEBD7208ADE2}"/>
              </a:ext>
            </a:extLst>
          </p:cNvPr>
          <p:cNvSpPr/>
          <p:nvPr/>
        </p:nvSpPr>
        <p:spPr>
          <a:xfrm>
            <a:off x="-505638" y="4571999"/>
            <a:ext cx="10155275" cy="2604801"/>
          </a:xfrm>
          <a:prstGeom prst="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6" name="Title 1">
            <a:extLst>
              <a:ext uri="{FF2B5EF4-FFF2-40B4-BE49-F238E27FC236}">
                <a16:creationId xmlns:a16="http://schemas.microsoft.com/office/drawing/2014/main" id="{05ED4D81-9175-D506-6772-47A5CC3415FD}"/>
              </a:ext>
            </a:extLst>
          </p:cNvPr>
          <p:cNvSpPr txBox="1">
            <a:spLocks/>
          </p:cNvSpPr>
          <p:nvPr/>
        </p:nvSpPr>
        <p:spPr>
          <a:xfrm>
            <a:off x="341165" y="5428134"/>
            <a:ext cx="6829103" cy="71613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dirty="0">
                <a:solidFill>
                  <a:srgbClr val="224E71"/>
                </a:solidFill>
                <a:effectLst>
                  <a:outerShdw blurRad="38100" dist="38100" dir="2700000" algn="tl">
                    <a:srgbClr val="000000">
                      <a:alpha val="43137"/>
                    </a:srgbClr>
                  </a:outerShdw>
                </a:effectLst>
                <a:cs typeface="Calibri"/>
              </a:rPr>
              <a:t>Questions? </a:t>
            </a:r>
            <a:endParaRPr lang="en-US" sz="3000" b="1" dirty="0">
              <a:solidFill>
                <a:srgbClr val="224E71"/>
              </a:solidFill>
              <a:effectLst>
                <a:outerShdw blurRad="38100" dist="38100" dir="2700000" algn="tl">
                  <a:srgbClr val="000000">
                    <a:alpha val="43137"/>
                  </a:srgbClr>
                </a:outerShdw>
              </a:effectLst>
              <a:cs typeface="Calibri"/>
            </a:endParaRPr>
          </a:p>
        </p:txBody>
      </p:sp>
      <p:sp>
        <p:nvSpPr>
          <p:cNvPr id="16" name="Oval 15">
            <a:extLst>
              <a:ext uri="{FF2B5EF4-FFF2-40B4-BE49-F238E27FC236}">
                <a16:creationId xmlns:a16="http://schemas.microsoft.com/office/drawing/2014/main" id="{9F8A9F03-C43D-6319-A666-51A4E56DECFF}"/>
              </a:ext>
            </a:extLst>
          </p:cNvPr>
          <p:cNvSpPr/>
          <p:nvPr/>
        </p:nvSpPr>
        <p:spPr>
          <a:xfrm>
            <a:off x="6542770" y="4099878"/>
            <a:ext cx="2645229" cy="2239394"/>
          </a:xfrm>
          <a:prstGeom prst="ellipse">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4" name="Picture 13" descr="Logo&#10;&#10;Description automatically generated">
            <a:extLst>
              <a:ext uri="{FF2B5EF4-FFF2-40B4-BE49-F238E27FC236}">
                <a16:creationId xmlns:a16="http://schemas.microsoft.com/office/drawing/2014/main" id="{6423EEBD-B431-C52A-56C7-7AF9C02802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3822" y="4571999"/>
            <a:ext cx="1841256" cy="1927758"/>
          </a:xfrm>
          <a:prstGeom prst="rect">
            <a:avLst/>
          </a:prstGeom>
        </p:spPr>
      </p:pic>
      <p:sp>
        <p:nvSpPr>
          <p:cNvPr id="22" name="Text Placeholder 2">
            <a:extLst>
              <a:ext uri="{FF2B5EF4-FFF2-40B4-BE49-F238E27FC236}">
                <a16:creationId xmlns:a16="http://schemas.microsoft.com/office/drawing/2014/main" id="{FD54A352-E73E-CE7C-8E60-DE9E90C6F17D}"/>
              </a:ext>
            </a:extLst>
          </p:cNvPr>
          <p:cNvSpPr txBox="1">
            <a:spLocks/>
          </p:cNvSpPr>
          <p:nvPr/>
        </p:nvSpPr>
        <p:spPr>
          <a:xfrm>
            <a:off x="8302841" y="857250"/>
            <a:ext cx="904475" cy="242116"/>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US" sz="825" b="1" i="1">
                <a:solidFill>
                  <a:prstClr val="white"/>
                </a:solidFill>
                <a:latin typeface="Calibri" panose="020F0502020204030204" pitchFamily="34" charset="0"/>
                <a:cs typeface="Calibri" panose="020F0502020204030204" pitchFamily="34" charset="0"/>
              </a:rPr>
              <a:t>Cape May, NJ</a:t>
            </a:r>
          </a:p>
        </p:txBody>
      </p:sp>
      <p:sp>
        <p:nvSpPr>
          <p:cNvPr id="3" name="Text Placeholder 2">
            <a:extLst>
              <a:ext uri="{FF2B5EF4-FFF2-40B4-BE49-F238E27FC236}">
                <a16:creationId xmlns:a16="http://schemas.microsoft.com/office/drawing/2014/main" id="{FC1DC7D0-CB48-0E76-F108-3C8D9F240EEC}"/>
              </a:ext>
            </a:extLst>
          </p:cNvPr>
          <p:cNvSpPr txBox="1">
            <a:spLocks/>
          </p:cNvSpPr>
          <p:nvPr/>
        </p:nvSpPr>
        <p:spPr>
          <a:xfrm>
            <a:off x="341165" y="5105146"/>
            <a:ext cx="6326877" cy="6684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50" dirty="0">
              <a:solidFill>
                <a:srgbClr val="224E71"/>
              </a:solidFill>
              <a:latin typeface="Avenir Next LT Pro" panose="020B0504020202020204" pitchFamily="34" charset="0"/>
            </a:endParaRPr>
          </a:p>
        </p:txBody>
      </p:sp>
    </p:spTree>
    <p:extLst>
      <p:ext uri="{BB962C8B-B14F-4D97-AF65-F5344CB8AC3E}">
        <p14:creationId xmlns:p14="http://schemas.microsoft.com/office/powerpoint/2010/main" val="176667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6">
            <a:extLst>
              <a:ext uri="{FF2B5EF4-FFF2-40B4-BE49-F238E27FC236}">
                <a16:creationId xmlns:a16="http://schemas.microsoft.com/office/drawing/2014/main" id="{DCDECA2B-6761-C89F-AC59-233259525E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98"/>
          <a:stretch/>
        </p:blipFill>
        <p:spPr>
          <a:xfrm>
            <a:off x="-1230" y="1096207"/>
            <a:ext cx="9145229" cy="4135745"/>
          </a:xfrm>
          <a:prstGeom prst="rect">
            <a:avLst/>
          </a:prstGeom>
          <a:solidFill>
            <a:schemeClr val="bg1">
              <a:lumMod val="95000"/>
            </a:schemeClr>
          </a:solidFill>
        </p:spPr>
      </p:pic>
      <p:sp>
        <p:nvSpPr>
          <p:cNvPr id="21" name="Oval 20">
            <a:extLst>
              <a:ext uri="{FF2B5EF4-FFF2-40B4-BE49-F238E27FC236}">
                <a16:creationId xmlns:a16="http://schemas.microsoft.com/office/drawing/2014/main" id="{00D23028-B55E-CF65-F050-4E0ACED30FBC}"/>
              </a:ext>
            </a:extLst>
          </p:cNvPr>
          <p:cNvSpPr/>
          <p:nvPr/>
        </p:nvSpPr>
        <p:spPr>
          <a:xfrm>
            <a:off x="6516105" y="3929667"/>
            <a:ext cx="2236540" cy="1874900"/>
          </a:xfrm>
          <a:prstGeom prst="ellipse">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Rectangle 23">
            <a:extLst>
              <a:ext uri="{FF2B5EF4-FFF2-40B4-BE49-F238E27FC236}">
                <a16:creationId xmlns:a16="http://schemas.microsoft.com/office/drawing/2014/main" id="{362D893D-EBB6-08DC-1711-D995420857C7}"/>
              </a:ext>
            </a:extLst>
          </p:cNvPr>
          <p:cNvSpPr/>
          <p:nvPr/>
        </p:nvSpPr>
        <p:spPr>
          <a:xfrm>
            <a:off x="-476250" y="4486143"/>
            <a:ext cx="10067925" cy="2661449"/>
          </a:xfrm>
          <a:prstGeom prst="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5" name="Picture 24" descr="Logo&#10;&#10;Description automatically generated">
            <a:extLst>
              <a:ext uri="{FF2B5EF4-FFF2-40B4-BE49-F238E27FC236}">
                <a16:creationId xmlns:a16="http://schemas.microsoft.com/office/drawing/2014/main" id="{8F04FFB5-8DA6-FD2D-54F1-F89883B705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8765" y="4283272"/>
            <a:ext cx="1387046" cy="1452209"/>
          </a:xfrm>
          <a:prstGeom prst="rect">
            <a:avLst/>
          </a:prstGeom>
        </p:spPr>
      </p:pic>
      <p:grpSp>
        <p:nvGrpSpPr>
          <p:cNvPr id="11" name="Group 10">
            <a:extLst>
              <a:ext uri="{FF2B5EF4-FFF2-40B4-BE49-F238E27FC236}">
                <a16:creationId xmlns:a16="http://schemas.microsoft.com/office/drawing/2014/main" id="{1BF37076-21A3-4FC3-BC7B-54AF9705F608}"/>
              </a:ext>
            </a:extLst>
          </p:cNvPr>
          <p:cNvGrpSpPr/>
          <p:nvPr/>
        </p:nvGrpSpPr>
        <p:grpSpPr>
          <a:xfrm>
            <a:off x="-1" y="2026282"/>
            <a:ext cx="4826977" cy="493466"/>
            <a:chOff x="0" y="711573"/>
            <a:chExt cx="6052724" cy="657954"/>
          </a:xfrm>
        </p:grpSpPr>
        <p:sp>
          <p:nvSpPr>
            <p:cNvPr id="6" name="Rectangle 5">
              <a:extLst>
                <a:ext uri="{FF2B5EF4-FFF2-40B4-BE49-F238E27FC236}">
                  <a16:creationId xmlns:a16="http://schemas.microsoft.com/office/drawing/2014/main" id="{11B1B3BA-D378-4D0E-8BE2-B36446D0E29D}"/>
                </a:ext>
              </a:extLst>
            </p:cNvPr>
            <p:cNvSpPr/>
            <p:nvPr/>
          </p:nvSpPr>
          <p:spPr>
            <a:xfrm>
              <a:off x="0" y="711573"/>
              <a:ext cx="6052724" cy="657954"/>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Light" panose="020F0302020204030204"/>
              </a:endParaRPr>
            </a:p>
          </p:txBody>
        </p:sp>
        <p:sp>
          <p:nvSpPr>
            <p:cNvPr id="3" name="Text Placeholder 6">
              <a:extLst>
                <a:ext uri="{FF2B5EF4-FFF2-40B4-BE49-F238E27FC236}">
                  <a16:creationId xmlns:a16="http://schemas.microsoft.com/office/drawing/2014/main" id="{955CE3EF-EB23-4DB3-952A-1FA8659FAE31}"/>
                </a:ext>
              </a:extLst>
            </p:cNvPr>
            <p:cNvSpPr txBox="1">
              <a:spLocks/>
            </p:cNvSpPr>
            <p:nvPr/>
          </p:nvSpPr>
          <p:spPr>
            <a:xfrm>
              <a:off x="2028081" y="723403"/>
              <a:ext cx="2492788" cy="617981"/>
            </a:xfrm>
            <a:prstGeom prst="rect">
              <a:avLst/>
            </a:prstGeom>
          </p:spPr>
          <p:txBody>
            <a:bodyPr vert="horz" lIns="68580" tIns="34290" rIns="6858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defRPr/>
              </a:pPr>
              <a:r>
                <a:rPr lang="en-US" sz="1800" dirty="0">
                  <a:solidFill>
                    <a:srgbClr val="19476B"/>
                  </a:solidFill>
                  <a:latin typeface="Avenir Next LT Pro Light" panose="020B0304020202020204" pitchFamily="34" charset="0"/>
                  <a:cs typeface="Calibri Light" panose="020F0302020204030204" pitchFamily="34" charset="0"/>
                </a:rPr>
                <a:t>@newjerseydep</a:t>
              </a:r>
            </a:p>
          </p:txBody>
        </p:sp>
        <p:pic>
          <p:nvPicPr>
            <p:cNvPr id="4" name="Picture 3" descr="Logo&#10;&#10;Description automatically generated">
              <a:hlinkClick r:id="rId5"/>
              <a:extLst>
                <a:ext uri="{FF2B5EF4-FFF2-40B4-BE49-F238E27FC236}">
                  <a16:creationId xmlns:a16="http://schemas.microsoft.com/office/drawing/2014/main" id="{34AA63C2-1D82-45BF-A6C4-0E9ECBC45E96}"/>
                </a:ext>
              </a:extLst>
            </p:cNvPr>
            <p:cNvPicPr>
              <a:picLocks noChangeAspect="1"/>
            </p:cNvPicPr>
            <p:nvPr/>
          </p:nvPicPr>
          <p:blipFill rotWithShape="1">
            <a:blip r:embed="rId6" cstate="email">
              <a:duotone>
                <a:prstClr val="black"/>
                <a:srgbClr val="224E71">
                  <a:tint val="45000"/>
                  <a:satMod val="400000"/>
                </a:srgbClr>
              </a:duotone>
              <a:extLst>
                <a:ext uri="{28A0092B-C50C-407E-A947-70E740481C1C}">
                  <a14:useLocalDpi xmlns:a14="http://schemas.microsoft.com/office/drawing/2010/main"/>
                </a:ext>
              </a:extLst>
            </a:blip>
            <a:srcRect/>
            <a:stretch/>
          </p:blipFill>
          <p:spPr>
            <a:xfrm>
              <a:off x="154641" y="807367"/>
              <a:ext cx="409981" cy="426397"/>
            </a:xfrm>
            <a:prstGeom prst="rect">
              <a:avLst/>
            </a:prstGeom>
          </p:spPr>
        </p:pic>
        <p:pic>
          <p:nvPicPr>
            <p:cNvPr id="5" name="Picture 4" descr="Logo&#10;&#10;Description automatically generated">
              <a:hlinkClick r:id="rId7"/>
              <a:extLst>
                <a:ext uri="{FF2B5EF4-FFF2-40B4-BE49-F238E27FC236}">
                  <a16:creationId xmlns:a16="http://schemas.microsoft.com/office/drawing/2014/main" id="{2655221F-6484-48E6-9CD4-F67C36476514}"/>
                </a:ext>
              </a:extLst>
            </p:cNvPr>
            <p:cNvPicPr>
              <a:picLocks noChangeAspect="1"/>
            </p:cNvPicPr>
            <p:nvPr/>
          </p:nvPicPr>
          <p:blipFill rotWithShape="1">
            <a:blip r:embed="rId8" cstate="email">
              <a:duotone>
                <a:prstClr val="black"/>
                <a:srgbClr val="224E71">
                  <a:tint val="45000"/>
                  <a:satMod val="400000"/>
                </a:srgbClr>
              </a:duotone>
              <a:extLst>
                <a:ext uri="{28A0092B-C50C-407E-A947-70E740481C1C}">
                  <a14:useLocalDpi xmlns:a14="http://schemas.microsoft.com/office/drawing/2010/main"/>
                </a:ext>
              </a:extLst>
            </a:blip>
            <a:srcRect t="-15253"/>
            <a:stretch/>
          </p:blipFill>
          <p:spPr>
            <a:xfrm>
              <a:off x="609288" y="742333"/>
              <a:ext cx="433971" cy="491431"/>
            </a:xfrm>
            <a:prstGeom prst="rect">
              <a:avLst/>
            </a:prstGeom>
          </p:spPr>
        </p:pic>
        <p:pic>
          <p:nvPicPr>
            <p:cNvPr id="7" name="Picture 6" descr="Logo&#10;&#10;Description automatically generated">
              <a:hlinkClick r:id="rId9"/>
              <a:extLst>
                <a:ext uri="{FF2B5EF4-FFF2-40B4-BE49-F238E27FC236}">
                  <a16:creationId xmlns:a16="http://schemas.microsoft.com/office/drawing/2014/main" id="{9D40B41B-45A0-48D5-A274-FDA788D880CA}"/>
                </a:ext>
              </a:extLst>
            </p:cNvPr>
            <p:cNvPicPr>
              <a:picLocks noChangeAspect="1"/>
            </p:cNvPicPr>
            <p:nvPr/>
          </p:nvPicPr>
          <p:blipFill rotWithShape="1">
            <a:blip r:embed="rId10" cstate="email">
              <a:duotone>
                <a:prstClr val="black"/>
                <a:srgbClr val="224E71">
                  <a:tint val="45000"/>
                  <a:satMod val="400000"/>
                </a:srgbClr>
              </a:duotone>
              <a:extLst>
                <a:ext uri="{28A0092B-C50C-407E-A947-70E740481C1C}">
                  <a14:useLocalDpi xmlns:a14="http://schemas.microsoft.com/office/drawing/2010/main"/>
                </a:ext>
              </a:extLst>
            </a:blip>
            <a:srcRect/>
            <a:stretch/>
          </p:blipFill>
          <p:spPr>
            <a:xfrm>
              <a:off x="4337755" y="807366"/>
              <a:ext cx="433971" cy="426397"/>
            </a:xfrm>
            <a:prstGeom prst="rect">
              <a:avLst/>
            </a:prstGeom>
          </p:spPr>
        </p:pic>
        <p:pic>
          <p:nvPicPr>
            <p:cNvPr id="13" name="Picture 12" descr="Logo&#10;&#10;Description automatically generated">
              <a:hlinkClick r:id="rId11"/>
              <a:extLst>
                <a:ext uri="{FF2B5EF4-FFF2-40B4-BE49-F238E27FC236}">
                  <a16:creationId xmlns:a16="http://schemas.microsoft.com/office/drawing/2014/main" id="{CA9C1A62-6D08-4753-B7E5-AC4029F48A36}"/>
                </a:ext>
              </a:extLst>
            </p:cNvPr>
            <p:cNvPicPr>
              <a:picLocks noChangeAspect="1"/>
            </p:cNvPicPr>
            <p:nvPr/>
          </p:nvPicPr>
          <p:blipFill rotWithShape="1">
            <a:blip r:embed="rId12" cstate="email">
              <a:duotone>
                <a:prstClr val="black"/>
                <a:srgbClr val="224E71">
                  <a:tint val="45000"/>
                  <a:satMod val="400000"/>
                </a:srgbClr>
              </a:duotone>
              <a:extLst>
                <a:ext uri="{28A0092B-C50C-407E-A947-70E740481C1C}">
                  <a14:useLocalDpi xmlns:a14="http://schemas.microsoft.com/office/drawing/2010/main"/>
                </a:ext>
              </a:extLst>
            </a:blip>
            <a:srcRect/>
            <a:stretch/>
          </p:blipFill>
          <p:spPr>
            <a:xfrm>
              <a:off x="1044575" y="813004"/>
              <a:ext cx="469681" cy="426396"/>
            </a:xfrm>
            <a:prstGeom prst="rect">
              <a:avLst/>
            </a:prstGeom>
          </p:spPr>
        </p:pic>
        <p:sp>
          <p:nvSpPr>
            <p:cNvPr id="15" name="Text Placeholder 6">
              <a:extLst>
                <a:ext uri="{FF2B5EF4-FFF2-40B4-BE49-F238E27FC236}">
                  <a16:creationId xmlns:a16="http://schemas.microsoft.com/office/drawing/2014/main" id="{7820DC1D-38EC-49EB-9F2C-53C8E45E192B}"/>
                </a:ext>
              </a:extLst>
            </p:cNvPr>
            <p:cNvSpPr txBox="1">
              <a:spLocks/>
            </p:cNvSpPr>
            <p:nvPr/>
          </p:nvSpPr>
          <p:spPr>
            <a:xfrm>
              <a:off x="4771726" y="731559"/>
              <a:ext cx="1250003" cy="617981"/>
            </a:xfrm>
            <a:prstGeom prst="rect">
              <a:avLst/>
            </a:prstGeom>
          </p:spPr>
          <p:txBody>
            <a:bodyPr vert="horz" lIns="68580" tIns="34290" rIns="6858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b="1"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defRPr/>
              </a:pPr>
              <a:r>
                <a:rPr lang="en-US" sz="1800">
                  <a:solidFill>
                    <a:srgbClr val="19476B"/>
                  </a:solidFill>
                  <a:latin typeface="Avenir Next LT Pro Light" panose="020B0304020202020204" pitchFamily="34" charset="0"/>
                </a:rPr>
                <a:t>@nj.dep</a:t>
              </a:r>
            </a:p>
          </p:txBody>
        </p:sp>
        <p:pic>
          <p:nvPicPr>
            <p:cNvPr id="17" name="Picture 16" descr="Logo&#10;&#10;Description automatically generated">
              <a:hlinkClick r:id="rId13"/>
              <a:extLst>
                <a:ext uri="{FF2B5EF4-FFF2-40B4-BE49-F238E27FC236}">
                  <a16:creationId xmlns:a16="http://schemas.microsoft.com/office/drawing/2014/main" id="{7DE83D08-6B0E-4127-ADD8-95B80007A2D1}"/>
                </a:ext>
              </a:extLst>
            </p:cNvPr>
            <p:cNvPicPr>
              <a:picLocks noChangeAspect="1"/>
            </p:cNvPicPr>
            <p:nvPr/>
          </p:nvPicPr>
          <p:blipFill>
            <a:blip r:embed="rId14" cstate="email">
              <a:duotone>
                <a:prstClr val="black"/>
                <a:srgbClr val="224E71">
                  <a:tint val="45000"/>
                  <a:satMod val="400000"/>
                </a:srgbClr>
              </a:duotone>
              <a:extLst>
                <a:ext uri="{28A0092B-C50C-407E-A947-70E740481C1C}">
                  <a14:useLocalDpi xmlns:a14="http://schemas.microsoft.com/office/drawing/2010/main"/>
                </a:ext>
              </a:extLst>
            </a:blip>
            <a:stretch>
              <a:fillRect/>
            </a:stretch>
          </p:blipFill>
          <p:spPr>
            <a:xfrm>
              <a:off x="1457944" y="807368"/>
              <a:ext cx="536265" cy="426396"/>
            </a:xfrm>
            <a:prstGeom prst="rect">
              <a:avLst/>
            </a:prstGeom>
          </p:spPr>
        </p:pic>
      </p:grpSp>
      <p:sp>
        <p:nvSpPr>
          <p:cNvPr id="8" name="Title 7">
            <a:extLst>
              <a:ext uri="{FF2B5EF4-FFF2-40B4-BE49-F238E27FC236}">
                <a16:creationId xmlns:a16="http://schemas.microsoft.com/office/drawing/2014/main" id="{07D8CDFB-8E34-482D-91BE-FFD1BA931738}"/>
              </a:ext>
            </a:extLst>
          </p:cNvPr>
          <p:cNvSpPr>
            <a:spLocks noGrp="1"/>
          </p:cNvSpPr>
          <p:nvPr>
            <p:ph type="title"/>
          </p:nvPr>
        </p:nvSpPr>
        <p:spPr>
          <a:xfrm>
            <a:off x="394704" y="5234852"/>
            <a:ext cx="2234623" cy="526941"/>
          </a:xfrm>
        </p:spPr>
        <p:txBody>
          <a:bodyPr/>
          <a:lstStyle/>
          <a:p>
            <a:r>
              <a:rPr lang="en-US" sz="3300">
                <a:solidFill>
                  <a:srgbClr val="19476B"/>
                </a:solidFill>
                <a:latin typeface="Avenir Next LT Pro Demi" panose="020B0704020202020204" pitchFamily="34" charset="0"/>
                <a:cs typeface="Calibri" panose="020F0502020204030204" pitchFamily="34" charset="0"/>
              </a:rPr>
              <a:t>Contact</a:t>
            </a:r>
          </a:p>
        </p:txBody>
      </p:sp>
      <p:cxnSp>
        <p:nvCxnSpPr>
          <p:cNvPr id="9" name="Straight Connector 8">
            <a:extLst>
              <a:ext uri="{FF2B5EF4-FFF2-40B4-BE49-F238E27FC236}">
                <a16:creationId xmlns:a16="http://schemas.microsoft.com/office/drawing/2014/main" id="{28C6DBB6-7F49-48AD-3374-D72526D882B7}"/>
              </a:ext>
            </a:extLst>
          </p:cNvPr>
          <p:cNvCxnSpPr>
            <a:cxnSpLocks/>
          </p:cNvCxnSpPr>
          <p:nvPr/>
        </p:nvCxnSpPr>
        <p:spPr>
          <a:xfrm>
            <a:off x="2365561" y="5131670"/>
            <a:ext cx="0" cy="672897"/>
          </a:xfrm>
          <a:prstGeom prst="line">
            <a:avLst/>
          </a:prstGeom>
          <a:ln w="28575">
            <a:solidFill>
              <a:srgbClr val="19476B"/>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C3C12B93-FD61-CF4A-3F2B-A6E3C2ED1748}"/>
              </a:ext>
            </a:extLst>
          </p:cNvPr>
          <p:cNvSpPr txBox="1">
            <a:spLocks/>
          </p:cNvSpPr>
          <p:nvPr/>
        </p:nvSpPr>
        <p:spPr>
          <a:xfrm>
            <a:off x="8166189" y="1150683"/>
            <a:ext cx="977810" cy="308825"/>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US" sz="825" b="1" i="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Brunswick, NJ</a:t>
            </a:r>
          </a:p>
        </p:txBody>
      </p:sp>
      <p:sp>
        <p:nvSpPr>
          <p:cNvPr id="16" name="Text Placeholder 2">
            <a:extLst>
              <a:ext uri="{FF2B5EF4-FFF2-40B4-BE49-F238E27FC236}">
                <a16:creationId xmlns:a16="http://schemas.microsoft.com/office/drawing/2014/main" id="{389A4929-1FE5-116D-535B-486E82AC7801}"/>
              </a:ext>
            </a:extLst>
          </p:cNvPr>
          <p:cNvSpPr txBox="1">
            <a:spLocks/>
          </p:cNvSpPr>
          <p:nvPr/>
        </p:nvSpPr>
        <p:spPr>
          <a:xfrm>
            <a:off x="2625612" y="5047697"/>
            <a:ext cx="4868302" cy="9701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0"/>
              </a:spcBef>
              <a:buNone/>
              <a:defRPr/>
            </a:pPr>
            <a:r>
              <a:rPr lang="en-US" sz="1050" b="1" dirty="0">
                <a:solidFill>
                  <a:srgbClr val="224E71"/>
                </a:solidFill>
                <a:latin typeface="Avenir Next LT Pro" panose="020B0504020202020204" pitchFamily="34" charset="0"/>
              </a:rPr>
              <a:t>Name		Barbara Woolley-Dillon, PP, AICP</a:t>
            </a:r>
            <a:br>
              <a:rPr lang="en-US" sz="1050" b="1" dirty="0">
                <a:solidFill>
                  <a:srgbClr val="224E71"/>
                </a:solidFill>
                <a:latin typeface="Avenir Next LT Pro" panose="020B0504020202020204" pitchFamily="34" charset="0"/>
              </a:rPr>
            </a:br>
            <a:r>
              <a:rPr lang="en-US" sz="1050" dirty="0">
                <a:solidFill>
                  <a:srgbClr val="224E71"/>
                </a:solidFill>
                <a:latin typeface="Avenir Next LT Pro" panose="020B0504020202020204" pitchFamily="34" charset="0"/>
              </a:rPr>
              <a:t>Position/Office 	Staff / Resilience Planner</a:t>
            </a:r>
          </a:p>
          <a:p>
            <a:pPr marL="0" indent="1371600" defTabSz="685800">
              <a:lnSpc>
                <a:spcPct val="100000"/>
              </a:lnSpc>
              <a:spcBef>
                <a:spcPts val="0"/>
              </a:spcBef>
              <a:buNone/>
              <a:defRPr/>
            </a:pPr>
            <a:r>
              <a:rPr lang="en-US" sz="1050" dirty="0">
                <a:solidFill>
                  <a:srgbClr val="224E71"/>
                </a:solidFill>
                <a:latin typeface="Avenir Next LT Pro" panose="020B0504020202020204" pitchFamily="34" charset="0"/>
              </a:rPr>
              <a:t> Office of Climate Resilience</a:t>
            </a:r>
            <a:endParaRPr lang="en-US" sz="1050" b="1" dirty="0">
              <a:solidFill>
                <a:srgbClr val="224E71"/>
              </a:solidFill>
              <a:latin typeface="Avenir Next LT Pro" panose="020B0504020202020204" pitchFamily="34" charset="0"/>
            </a:endParaRPr>
          </a:p>
          <a:p>
            <a:pPr marL="0" indent="0" defTabSz="685800">
              <a:spcBef>
                <a:spcPts val="750"/>
              </a:spcBef>
              <a:buNone/>
              <a:defRPr/>
            </a:pPr>
            <a:r>
              <a:rPr lang="en-US" sz="1050" dirty="0">
                <a:solidFill>
                  <a:srgbClr val="224E71"/>
                </a:solidFill>
                <a:latin typeface="Avenir Next LT Pro" panose="020B0504020202020204" pitchFamily="34" charset="0"/>
              </a:rPr>
              <a:t>Email		Barbara.Woolley-Dillon@dep.nj.gov</a:t>
            </a:r>
          </a:p>
        </p:txBody>
      </p:sp>
    </p:spTree>
    <p:extLst>
      <p:ext uri="{BB962C8B-B14F-4D97-AF65-F5344CB8AC3E}">
        <p14:creationId xmlns:p14="http://schemas.microsoft.com/office/powerpoint/2010/main" val="384120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9" y="1370105"/>
            <a:ext cx="8079581" cy="1343627"/>
          </a:xfrm>
        </p:spPr>
        <p:txBody>
          <a:bodyPr/>
          <a:lstStyle/>
          <a:p>
            <a:r>
              <a:rPr dirty="0">
                <a:effectLst>
                  <a:outerShdw blurRad="38100" dist="38100" dir="2700000" algn="tl">
                    <a:srgbClr val="000000">
                      <a:alpha val="43137"/>
                    </a:srgbClr>
                  </a:outerShdw>
                </a:effectLst>
                <a:latin typeface="Avenir Next LT Pro" panose="020B0504020202020204" pitchFamily="34" charset="0"/>
              </a:rPr>
              <a:t>What Is a Buildout Analysis?</a:t>
            </a:r>
          </a:p>
        </p:txBody>
      </p:sp>
      <p:graphicFrame>
        <p:nvGraphicFramePr>
          <p:cNvPr id="17" name="Content Placeholder 16">
            <a:extLst>
              <a:ext uri="{FF2B5EF4-FFF2-40B4-BE49-F238E27FC236}">
                <a16:creationId xmlns:a16="http://schemas.microsoft.com/office/drawing/2014/main" id="{3E887A0A-741B-E26E-FEFE-D14F6CB98336}"/>
              </a:ext>
            </a:extLst>
          </p:cNvPr>
          <p:cNvGraphicFramePr>
            <a:graphicFrameLocks noGrp="1"/>
          </p:cNvGraphicFramePr>
          <p:nvPr>
            <p:ph idx="1"/>
            <p:extLst>
              <p:ext uri="{D42A27DB-BD31-4B8C-83A1-F6EECF244321}">
                <p14:modId xmlns:p14="http://schemas.microsoft.com/office/powerpoint/2010/main" val="1995559185"/>
              </p:ext>
            </p:extLst>
          </p:nvPr>
        </p:nvGraphicFramePr>
        <p:xfrm>
          <a:off x="680034" y="3272502"/>
          <a:ext cx="7290055" cy="3114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C5201008-71D1-815F-CE1E-B5AB00B4E939}"/>
              </a:ext>
            </a:extLst>
          </p:cNvPr>
          <p:cNvSpPr txBox="1"/>
          <p:nvPr/>
        </p:nvSpPr>
        <p:spPr>
          <a:xfrm>
            <a:off x="1302758" y="2359789"/>
            <a:ext cx="6981235" cy="707886"/>
          </a:xfrm>
          <a:prstGeom prst="rect">
            <a:avLst/>
          </a:prstGeom>
          <a:noFill/>
        </p:spPr>
        <p:txBody>
          <a:bodyPr wrap="square" rtlCol="0">
            <a:spAutoFit/>
          </a:bodyPr>
          <a:lstStyle/>
          <a:p>
            <a:pPr algn="ctr"/>
            <a:r>
              <a:rPr lang="en-US" sz="2000" i="1" dirty="0">
                <a:latin typeface="Avenir Next LT Pro" panose="020B0504020202020204" pitchFamily="34" charset="0"/>
              </a:rPr>
              <a:t>A method for projecting a municipalities maximum development capacity under current zoning.</a:t>
            </a:r>
          </a:p>
        </p:txBody>
      </p:sp>
      <p:pic>
        <p:nvPicPr>
          <p:cNvPr id="18" name="Picture 17">
            <a:extLst>
              <a:ext uri="{FF2B5EF4-FFF2-40B4-BE49-F238E27FC236}">
                <a16:creationId xmlns:a16="http://schemas.microsoft.com/office/drawing/2014/main" id="{3E4E397E-2EDE-A26E-1AB8-AAA260DD5A7E}"/>
              </a:ext>
            </a:extLst>
          </p:cNvPr>
          <p:cNvPicPr>
            <a:picLocks noChangeAspect="1"/>
          </p:cNvPicPr>
          <p:nvPr/>
        </p:nvPicPr>
        <p:blipFill>
          <a:blip r:embed="rId7"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283993" y="305871"/>
            <a:ext cx="571500" cy="552450"/>
          </a:xfrm>
          <a:prstGeom prst="rect">
            <a:avLst/>
          </a:prstGeom>
          <a:effectLst>
            <a:outerShdw blurRad="50800" dist="38100" dir="5400000" algn="t" rotWithShape="0">
              <a:prstClr val="black">
                <a:alpha val="40000"/>
              </a:prstClr>
            </a:outerShdw>
          </a:effectLst>
        </p:spPr>
      </p:pic>
      <p:pic>
        <p:nvPicPr>
          <p:cNvPr id="19" name="Picture 18" descr="A picture containing text, clipart&#10;&#10;Description automatically generated">
            <a:extLst>
              <a:ext uri="{FF2B5EF4-FFF2-40B4-BE49-F238E27FC236}">
                <a16:creationId xmlns:a16="http://schemas.microsoft.com/office/drawing/2014/main" id="{D069889B-5869-85C9-7726-DE12AD17C0C1}"/>
              </a:ext>
            </a:extLst>
          </p:cNvPr>
          <p:cNvPicPr>
            <a:picLocks noChangeAspect="1"/>
          </p:cNvPicPr>
          <p:nvPr/>
        </p:nvPicPr>
        <p:blipFill>
          <a:blip r:embed="rId8"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718006" y="317222"/>
            <a:ext cx="565987" cy="591031"/>
          </a:xfrm>
          <a:prstGeom prst="rect">
            <a:avLst/>
          </a:prstGeom>
          <a:effectLst>
            <a:glow rad="101600">
              <a:schemeClr val="bg1">
                <a:alpha val="60000"/>
              </a:schemeClr>
            </a:glow>
            <a:innerShdw blurRad="114300">
              <a:prstClr val="black"/>
            </a:innerShdw>
          </a:effectLst>
        </p:spPr>
      </p:pic>
      <p:pic>
        <p:nvPicPr>
          <p:cNvPr id="20" name="Picture 19" descr="Resilient NJ logo">
            <a:extLst>
              <a:ext uri="{FF2B5EF4-FFF2-40B4-BE49-F238E27FC236}">
                <a16:creationId xmlns:a16="http://schemas.microsoft.com/office/drawing/2014/main" id="{3D49CB90-0AA4-F233-0364-4DB6DAC7E3E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571500" y="346536"/>
            <a:ext cx="4617720" cy="10235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2" name="Picture 1" descr="Resilient NJ logo">
            <a:extLst>
              <a:ext uri="{FF2B5EF4-FFF2-40B4-BE49-F238E27FC236}">
                <a16:creationId xmlns:a16="http://schemas.microsoft.com/office/drawing/2014/main" id="{4207128C-2D22-C059-2D47-F6FAD79D79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571500" y="346537"/>
            <a:ext cx="4617720" cy="1025064"/>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9F794526-243B-4877-060B-20E94E3A930D}"/>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718006" y="317222"/>
            <a:ext cx="565987" cy="591031"/>
          </a:xfrm>
          <a:prstGeom prst="rect">
            <a:avLst/>
          </a:prstGeom>
          <a:effectLst>
            <a:glow rad="101600">
              <a:schemeClr val="bg1">
                <a:alpha val="60000"/>
              </a:schemeClr>
            </a:glow>
            <a:innerShdw blurRad="114300">
              <a:prstClr val="black"/>
            </a:innerShdw>
          </a:effectLst>
        </p:spPr>
      </p:pic>
      <p:pic>
        <p:nvPicPr>
          <p:cNvPr id="4" name="Picture 3">
            <a:extLst>
              <a:ext uri="{FF2B5EF4-FFF2-40B4-BE49-F238E27FC236}">
                <a16:creationId xmlns:a16="http://schemas.microsoft.com/office/drawing/2014/main" id="{5F0E465A-60AB-96FB-D4D7-6D693929C11E}"/>
              </a:ext>
            </a:extLst>
          </p:cNvPr>
          <p:cNvPicPr>
            <a:picLocks noChangeAspect="1"/>
          </p:cNvPicPr>
          <p:nvPr/>
        </p:nvPicPr>
        <p:blipFill>
          <a:blip r:embed="rId4"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283993" y="305871"/>
            <a:ext cx="571500" cy="552450"/>
          </a:xfrm>
          <a:prstGeom prst="rect">
            <a:avLst/>
          </a:prstGeom>
          <a:effectLst>
            <a:outerShdw blurRad="50800" dist="38100" dir="5400000" algn="t" rotWithShape="0">
              <a:prstClr val="black">
                <a:alpha val="40000"/>
              </a:prstClr>
            </a:outerShdw>
          </a:effectLst>
        </p:spPr>
      </p:pic>
      <p:pic>
        <p:nvPicPr>
          <p:cNvPr id="5" name="Picture 4" descr="A picture containing building&#10;&#10;AI-generated content may be incorrect.">
            <a:extLst>
              <a:ext uri="{FF2B5EF4-FFF2-40B4-BE49-F238E27FC236}">
                <a16:creationId xmlns:a16="http://schemas.microsoft.com/office/drawing/2014/main" id="{67BD6BFC-1B5C-F247-EBC3-FE7EED2B11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773" y="5081786"/>
            <a:ext cx="1647542" cy="10983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a:extLst>
              <a:ext uri="{FF2B5EF4-FFF2-40B4-BE49-F238E27FC236}">
                <a16:creationId xmlns:a16="http://schemas.microsoft.com/office/drawing/2014/main" id="{9111695D-ADA1-02F0-D2E1-5610100F6D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7600" y="5036868"/>
            <a:ext cx="1828800" cy="1264117"/>
          </a:xfrm>
          <a:prstGeom prst="rect">
            <a:avLst/>
          </a:prstGeom>
        </p:spPr>
      </p:pic>
      <p:pic>
        <p:nvPicPr>
          <p:cNvPr id="7" name="Picture 6" descr="An aerial view of a city&#10;&#10;AI-generated content may be incorrect.">
            <a:extLst>
              <a:ext uri="{FF2B5EF4-FFF2-40B4-BE49-F238E27FC236}">
                <a16:creationId xmlns:a16="http://schemas.microsoft.com/office/drawing/2014/main" id="{E17C3C69-B36F-5165-3E78-B8FCAB01287C}"/>
              </a:ext>
            </a:extLst>
          </p:cNvPr>
          <p:cNvPicPr>
            <a:picLocks noChangeAspect="1"/>
          </p:cNvPicPr>
          <p:nvPr/>
        </p:nvPicPr>
        <p:blipFill>
          <a:blip r:embed="rId7" cstate="email">
            <a:alphaModFix amt="93000"/>
            <a:extLst>
              <a:ext uri="{BEBA8EAE-BF5A-486C-A8C5-ECC9F3942E4B}">
                <a14:imgProps xmlns:a14="http://schemas.microsoft.com/office/drawing/2010/main">
                  <a14:imgLayer r:embed="rId8">
                    <a14:imgEffect>
                      <a14:sharpenSoften amount="50000"/>
                    </a14:imgEffect>
                    <a14:imgEffect>
                      <a14:brightnessContrast bright="34000"/>
                    </a14:imgEffect>
                  </a14:imgLayer>
                </a14:imgProps>
              </a:ext>
              <a:ext uri="{28A0092B-C50C-407E-A947-70E740481C1C}">
                <a14:useLocalDpi xmlns:a14="http://schemas.microsoft.com/office/drawing/2010/main"/>
              </a:ext>
            </a:extLst>
          </a:blip>
          <a:stretch>
            <a:fillRect/>
          </a:stretch>
        </p:blipFill>
        <p:spPr>
          <a:xfrm>
            <a:off x="6455193" y="5063602"/>
            <a:ext cx="1828800" cy="1219200"/>
          </a:xfrm>
          <a:prstGeom prst="rect">
            <a:avLst/>
          </a:prstGeom>
          <a:ln>
            <a:noFill/>
          </a:ln>
          <a:effectLst>
            <a:softEdge rad="112500"/>
          </a:effectLst>
          <a:scene3d>
            <a:camera prst="orthographicFront"/>
            <a:lightRig rig="threePt" dir="t"/>
          </a:scene3d>
          <a:sp3d>
            <a:bevelT w="165100" prst="coolSlant"/>
          </a:sp3d>
        </p:spPr>
      </p:pic>
      <p:sp>
        <p:nvSpPr>
          <p:cNvPr id="8" name="Title 1">
            <a:extLst>
              <a:ext uri="{FF2B5EF4-FFF2-40B4-BE49-F238E27FC236}">
                <a16:creationId xmlns:a16="http://schemas.microsoft.com/office/drawing/2014/main" id="{963DC754-C025-694C-6346-CC90FCC8545A}"/>
              </a:ext>
            </a:extLst>
          </p:cNvPr>
          <p:cNvSpPr txBox="1">
            <a:spLocks/>
          </p:cNvSpPr>
          <p:nvPr/>
        </p:nvSpPr>
        <p:spPr>
          <a:xfrm>
            <a:off x="500634" y="1838077"/>
            <a:ext cx="8086725" cy="1130051"/>
          </a:xfrm>
          <a:prstGeom prst="rect">
            <a:avLst/>
          </a:prstGeom>
        </p:spPr>
        <p:txBody>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000" u="sng" dirty="0">
                <a:solidFill>
                  <a:schemeClr val="tx2">
                    <a:lumMod val="75000"/>
                    <a:lumOff val="25000"/>
                  </a:schemeClr>
                </a:solidFill>
                <a:effectLst>
                  <a:outerShdw blurRad="38100" dist="38100" dir="2700000" algn="tl">
                    <a:srgbClr val="000000">
                      <a:alpha val="43137"/>
                    </a:srgbClr>
                  </a:outerShdw>
                </a:effectLst>
                <a:latin typeface="Avenir Next LT Pro" panose="020B0504020202020204" pitchFamily="34" charset="0"/>
              </a:rPr>
              <a:t>Why Conduct a Buildout Analysis?</a:t>
            </a:r>
          </a:p>
        </p:txBody>
      </p:sp>
      <p:sp>
        <p:nvSpPr>
          <p:cNvPr id="9" name="Subtitle 2">
            <a:extLst>
              <a:ext uri="{FF2B5EF4-FFF2-40B4-BE49-F238E27FC236}">
                <a16:creationId xmlns:a16="http://schemas.microsoft.com/office/drawing/2014/main" id="{6F71FD20-DCB8-D3CB-44DC-21B6E379E749}"/>
              </a:ext>
            </a:extLst>
          </p:cNvPr>
          <p:cNvSpPr txBox="1">
            <a:spLocks/>
          </p:cNvSpPr>
          <p:nvPr/>
        </p:nvSpPr>
        <p:spPr>
          <a:xfrm>
            <a:off x="500634" y="2796988"/>
            <a:ext cx="7891012" cy="2284798"/>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0" indent="-457200" algn="just">
              <a:buFont typeface="Wingdings 3" panose="05040102010807070707" pitchFamily="18" charset="2"/>
              <a:buChar char=""/>
            </a:pPr>
            <a:r>
              <a:rPr lang="en-US" sz="2600" dirty="0">
                <a:solidFill>
                  <a:schemeClr val="tx2">
                    <a:lumMod val="75000"/>
                    <a:lumOff val="25000"/>
                  </a:schemeClr>
                </a:solidFill>
              </a:rPr>
              <a:t>Identifies future growth potential</a:t>
            </a:r>
          </a:p>
          <a:p>
            <a:pPr marL="457200" indent="-457200" algn="just">
              <a:buFont typeface="Wingdings 3" panose="05040102010807070707" pitchFamily="18" charset="2"/>
              <a:buChar char=""/>
            </a:pPr>
            <a:r>
              <a:rPr lang="en-US" sz="2600" dirty="0">
                <a:solidFill>
                  <a:schemeClr val="tx2">
                    <a:lumMod val="75000"/>
                    <a:lumOff val="25000"/>
                  </a:schemeClr>
                </a:solidFill>
              </a:rPr>
              <a:t>Assess impacts on infrastructure, traffic, schools, etc. </a:t>
            </a:r>
          </a:p>
          <a:p>
            <a:pPr marL="457200" indent="-457200" algn="just">
              <a:buFont typeface="Wingdings 3" panose="05040102010807070707" pitchFamily="18" charset="2"/>
              <a:buChar char=""/>
            </a:pPr>
            <a:r>
              <a:rPr lang="en-US" sz="2600" dirty="0">
                <a:solidFill>
                  <a:schemeClr val="tx2">
                    <a:lumMod val="75000"/>
                    <a:lumOff val="25000"/>
                  </a:schemeClr>
                </a:solidFill>
              </a:rPr>
              <a:t>Evaluate natural hazards and climate change vulnerabilities/ risks</a:t>
            </a:r>
          </a:p>
        </p:txBody>
      </p:sp>
    </p:spTree>
    <p:extLst>
      <p:ext uri="{BB962C8B-B14F-4D97-AF65-F5344CB8AC3E}">
        <p14:creationId xmlns:p14="http://schemas.microsoft.com/office/powerpoint/2010/main" val="422220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201C-E469-8ABB-FF1D-5117B1D21271}"/>
              </a:ext>
            </a:extLst>
          </p:cNvPr>
          <p:cNvSpPr>
            <a:spLocks noGrp="1"/>
          </p:cNvSpPr>
          <p:nvPr>
            <p:ph type="ctrTitle"/>
          </p:nvPr>
        </p:nvSpPr>
        <p:spPr>
          <a:xfrm>
            <a:off x="556641" y="1367455"/>
            <a:ext cx="8086725" cy="1130051"/>
          </a:xfrm>
        </p:spPr>
        <p:txBody>
          <a:bodyPr/>
          <a:lstStyle/>
          <a:p>
            <a:r>
              <a:rPr lang="en-US" sz="4400" u="sng" dirty="0">
                <a:effectLst>
                  <a:outerShdw blurRad="38100" dist="38100" dir="2700000" algn="tl">
                    <a:srgbClr val="000000">
                      <a:alpha val="43137"/>
                    </a:srgbClr>
                  </a:outerShdw>
                </a:effectLst>
                <a:latin typeface="Avenir Next LT Pro" panose="020B0504020202020204" pitchFamily="34" charset="0"/>
              </a:rPr>
              <a:t>Different Purposes</a:t>
            </a:r>
          </a:p>
        </p:txBody>
      </p:sp>
      <p:sp>
        <p:nvSpPr>
          <p:cNvPr id="3" name="Subtitle 2">
            <a:extLst>
              <a:ext uri="{FF2B5EF4-FFF2-40B4-BE49-F238E27FC236}">
                <a16:creationId xmlns:a16="http://schemas.microsoft.com/office/drawing/2014/main" id="{5C002404-EE28-A3B0-E6C7-CFD5FC59F3F2}"/>
              </a:ext>
            </a:extLst>
          </p:cNvPr>
          <p:cNvSpPr>
            <a:spLocks noGrp="1"/>
          </p:cNvSpPr>
          <p:nvPr>
            <p:ph type="subTitle" idx="1"/>
          </p:nvPr>
        </p:nvSpPr>
        <p:spPr>
          <a:xfrm>
            <a:off x="556641" y="2599886"/>
            <a:ext cx="7891012" cy="3591363"/>
          </a:xfrm>
        </p:spPr>
        <p:txBody>
          <a:bodyPr>
            <a:normAutofit/>
          </a:bodyPr>
          <a:lstStyle/>
          <a:p>
            <a:pPr marL="457200" indent="-457200" algn="just">
              <a:buFont typeface="Wingdings 3" panose="05040102010807070707" pitchFamily="18" charset="2"/>
              <a:buChar char=""/>
            </a:pPr>
            <a:r>
              <a:rPr lang="en-US" sz="2000" i="1" dirty="0">
                <a:latin typeface="Avenir Next LT Pro" panose="020B0504020202020204" pitchFamily="34" charset="0"/>
              </a:rPr>
              <a:t>Scenario Planning </a:t>
            </a:r>
            <a:r>
              <a:rPr lang="en-US" sz="2000" dirty="0">
                <a:latin typeface="Avenir Next LT Pro" panose="020B0504020202020204" pitchFamily="34" charset="0"/>
              </a:rPr>
              <a:t>provides a “snapshot” of growth capacity.  </a:t>
            </a:r>
          </a:p>
          <a:p>
            <a:pPr marL="457200" indent="-457200" algn="just">
              <a:buFont typeface="Wingdings 3" panose="05040102010807070707" pitchFamily="18" charset="2"/>
              <a:buChar char=""/>
            </a:pPr>
            <a:r>
              <a:rPr lang="en-US" sz="2000" dirty="0">
                <a:latin typeface="Avenir Next LT Pro" panose="020B0504020202020204" pitchFamily="34" charset="0"/>
              </a:rPr>
              <a:t>Determine future capacity/ need– schools, water, sewage, traffic, etc. </a:t>
            </a:r>
          </a:p>
          <a:p>
            <a:pPr marL="457200" indent="-457200" algn="just">
              <a:buFont typeface="Wingdings 3" panose="05040102010807070707" pitchFamily="18" charset="2"/>
              <a:buChar char=""/>
            </a:pPr>
            <a:r>
              <a:rPr lang="en-US" sz="2000" dirty="0">
                <a:latin typeface="Avenir Next LT Pro" panose="020B0504020202020204" pitchFamily="34" charset="0"/>
              </a:rPr>
              <a:t>Calculate capacity of designated growth areas for urban growth boundaries.</a:t>
            </a:r>
          </a:p>
          <a:p>
            <a:pPr marL="457200" indent="-457200" algn="just">
              <a:buFont typeface="Wingdings 3" panose="05040102010807070707" pitchFamily="18" charset="2"/>
              <a:buChar char=""/>
            </a:pPr>
            <a:r>
              <a:rPr lang="en-US" sz="2000" dirty="0">
                <a:latin typeface="Avenir Next LT Pro" panose="020B0504020202020204" pitchFamily="34" charset="0"/>
              </a:rPr>
              <a:t>Evaluate natural hazards and climate change vulnerabilities/ risks.</a:t>
            </a:r>
          </a:p>
          <a:p>
            <a:pPr marL="457200" indent="-457200" algn="just">
              <a:buFont typeface="Wingdings 3" panose="05040102010807070707" pitchFamily="18" charset="2"/>
              <a:buChar char=""/>
            </a:pPr>
            <a:r>
              <a:rPr lang="en-US" sz="2000" i="1" dirty="0">
                <a:effectLst>
                  <a:outerShdw blurRad="38100" dist="38100" dir="2700000" algn="tl">
                    <a:srgbClr val="000000">
                      <a:alpha val="43137"/>
                    </a:srgbClr>
                  </a:outerShdw>
                </a:effectLst>
                <a:latin typeface="Avenir Next LT Pro" panose="020B0504020202020204" pitchFamily="34" charset="0"/>
              </a:rPr>
              <a:t>For a CCRHVA it is performed to understand where future development will occur and how projected impacts from climate change can affect a community or region.</a:t>
            </a:r>
          </a:p>
        </p:txBody>
      </p:sp>
      <p:pic>
        <p:nvPicPr>
          <p:cNvPr id="4" name="Picture 3" descr="Resilient NJ logo">
            <a:extLst>
              <a:ext uri="{FF2B5EF4-FFF2-40B4-BE49-F238E27FC236}">
                <a16:creationId xmlns:a16="http://schemas.microsoft.com/office/drawing/2014/main" id="{52E009D7-C93F-08B7-6FD7-C1E87ED357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00634" y="591547"/>
            <a:ext cx="4617720" cy="1027703"/>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CC51A48D-E331-4BF8-5429-5CB8828DAE4B}"/>
              </a:ext>
            </a:extLst>
          </p:cNvPr>
          <p:cNvPicPr>
            <a:picLocks noChangeAspect="1"/>
          </p:cNvPicPr>
          <p:nvPr/>
        </p:nvPicPr>
        <p:blipFill>
          <a:blip r:embed="rId4"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6" name="Picture 5">
            <a:extLst>
              <a:ext uri="{FF2B5EF4-FFF2-40B4-BE49-F238E27FC236}">
                <a16:creationId xmlns:a16="http://schemas.microsoft.com/office/drawing/2014/main" id="{C6A2B029-C612-E25C-004C-F261146B9847}"/>
              </a:ext>
            </a:extLst>
          </p:cNvPr>
          <p:cNvPicPr>
            <a:picLocks noChangeAspect="1"/>
          </p:cNvPicPr>
          <p:nvPr/>
        </p:nvPicPr>
        <p:blipFill>
          <a:blip r:embed="rId5"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8953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45042E-8D1F-8985-A905-29ABF60A23E2}"/>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pic>
        <p:nvPicPr>
          <p:cNvPr id="3" name="Picture 2" descr="A picture containing text, clipart&#10;&#10;Description automatically generated">
            <a:extLst>
              <a:ext uri="{FF2B5EF4-FFF2-40B4-BE49-F238E27FC236}">
                <a16:creationId xmlns:a16="http://schemas.microsoft.com/office/drawing/2014/main" id="{C05C2C87-7BBB-25D8-17AF-226AD9F2F73A}"/>
              </a:ext>
            </a:extLst>
          </p:cNvPr>
          <p:cNvPicPr>
            <a:picLocks noChangeAspect="1"/>
          </p:cNvPicPr>
          <p:nvPr/>
        </p:nvPicPr>
        <p:blipFill>
          <a:blip r:embed="rId4"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4" name="Picture 3" descr="Resilient NJ logo">
            <a:extLst>
              <a:ext uri="{FF2B5EF4-FFF2-40B4-BE49-F238E27FC236}">
                <a16:creationId xmlns:a16="http://schemas.microsoft.com/office/drawing/2014/main" id="{868D3015-E577-CBD1-35BF-330FA0CC58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500634" y="591547"/>
            <a:ext cx="4617720" cy="1019539"/>
          </a:xfrm>
          <a:prstGeom prst="rect">
            <a:avLst/>
          </a:prstGeom>
        </p:spPr>
      </p:pic>
      <p:sp>
        <p:nvSpPr>
          <p:cNvPr id="5" name="Title 1">
            <a:extLst>
              <a:ext uri="{FF2B5EF4-FFF2-40B4-BE49-F238E27FC236}">
                <a16:creationId xmlns:a16="http://schemas.microsoft.com/office/drawing/2014/main" id="{BAE26652-C534-5CAF-83F3-00E81D74305F}"/>
              </a:ext>
            </a:extLst>
          </p:cNvPr>
          <p:cNvSpPr txBox="1">
            <a:spLocks/>
          </p:cNvSpPr>
          <p:nvPr/>
        </p:nvSpPr>
        <p:spPr>
          <a:xfrm>
            <a:off x="500634" y="1999287"/>
            <a:ext cx="8079581" cy="926128"/>
          </a:xfrm>
          <a:prstGeom prst="rect">
            <a:avLst/>
          </a:prstGeom>
        </p:spPr>
        <p:txBody>
          <a:bodyP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4400" u="sng" dirty="0">
                <a:solidFill>
                  <a:schemeClr val="bg1"/>
                </a:solidFill>
                <a:effectLst>
                  <a:outerShdw blurRad="38100" dist="38100" dir="2700000" algn="tl">
                    <a:srgbClr val="000000">
                      <a:alpha val="43137"/>
                    </a:srgbClr>
                  </a:outerShdw>
                </a:effectLst>
                <a:latin typeface="Avenir Next LT Pro" panose="020B0504020202020204" pitchFamily="34" charset="0"/>
              </a:rPr>
              <a:t>Planning &amp; Hazard Impacts</a:t>
            </a:r>
          </a:p>
        </p:txBody>
      </p:sp>
      <p:graphicFrame>
        <p:nvGraphicFramePr>
          <p:cNvPr id="7" name="Diagram 6">
            <a:extLst>
              <a:ext uri="{FF2B5EF4-FFF2-40B4-BE49-F238E27FC236}">
                <a16:creationId xmlns:a16="http://schemas.microsoft.com/office/drawing/2014/main" id="{142516BE-A045-DF84-F5D6-73F9A69442B9}"/>
              </a:ext>
            </a:extLst>
          </p:cNvPr>
          <p:cNvGraphicFramePr/>
          <p:nvPr>
            <p:extLst>
              <p:ext uri="{D42A27DB-BD31-4B8C-83A1-F6EECF244321}">
                <p14:modId xmlns:p14="http://schemas.microsoft.com/office/powerpoint/2010/main" val="594596457"/>
              </p:ext>
            </p:extLst>
          </p:nvPr>
        </p:nvGraphicFramePr>
        <p:xfrm>
          <a:off x="887269" y="2909688"/>
          <a:ext cx="7183332" cy="32278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1854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5171-0C8D-877C-47EF-C3E89FA1C9CF}"/>
              </a:ext>
            </a:extLst>
          </p:cNvPr>
          <p:cNvSpPr>
            <a:spLocks noGrp="1"/>
          </p:cNvSpPr>
          <p:nvPr>
            <p:ph type="ctrTitle"/>
          </p:nvPr>
        </p:nvSpPr>
        <p:spPr>
          <a:xfrm>
            <a:off x="431197" y="1925842"/>
            <a:ext cx="8086725" cy="795588"/>
          </a:xfrm>
        </p:spPr>
        <p:txBody>
          <a:bodyPr/>
          <a:lstStyle/>
          <a:p>
            <a:r>
              <a:rPr lang="en-US" sz="4800" u="sng" dirty="0">
                <a:effectLst>
                  <a:outerShdw blurRad="38100" dist="38100" dir="2700000" algn="tl">
                    <a:srgbClr val="000000">
                      <a:alpha val="43137"/>
                    </a:srgbClr>
                  </a:outerShdw>
                </a:effectLst>
                <a:latin typeface="Avenir Next LT Pro" panose="020B0504020202020204" pitchFamily="34" charset="0"/>
              </a:rPr>
              <a:t>Necessary Data</a:t>
            </a:r>
          </a:p>
        </p:txBody>
      </p:sp>
      <p:sp>
        <p:nvSpPr>
          <p:cNvPr id="3" name="Subtitle 2">
            <a:extLst>
              <a:ext uri="{FF2B5EF4-FFF2-40B4-BE49-F238E27FC236}">
                <a16:creationId xmlns:a16="http://schemas.microsoft.com/office/drawing/2014/main" id="{209D702B-D431-DCE2-096E-B57123FD12E0}"/>
              </a:ext>
            </a:extLst>
          </p:cNvPr>
          <p:cNvSpPr>
            <a:spLocks noGrp="1"/>
          </p:cNvSpPr>
          <p:nvPr>
            <p:ph type="subTitle" idx="1"/>
          </p:nvPr>
        </p:nvSpPr>
        <p:spPr>
          <a:xfrm>
            <a:off x="476631" y="3500302"/>
            <a:ext cx="8017288" cy="2106416"/>
          </a:xfrm>
        </p:spPr>
        <p:txBody>
          <a:bodyPr>
            <a:noAutofit/>
          </a:bodyPr>
          <a:lstStyle/>
          <a:p>
            <a:pPr>
              <a:defRPr sz="1800">
                <a:solidFill>
                  <a:srgbClr val="1E3246"/>
                </a:solidFill>
              </a:defRPr>
            </a:pPr>
            <a:endParaRPr lang="en-US" sz="2400" dirty="0"/>
          </a:p>
          <a:p>
            <a:endParaRPr lang="en-US" sz="3200" dirty="0"/>
          </a:p>
          <a:p>
            <a:endParaRPr lang="en-US" sz="3200" dirty="0"/>
          </a:p>
          <a:p>
            <a:endParaRPr lang="en-US" sz="3200" dirty="0"/>
          </a:p>
          <a:p>
            <a:r>
              <a:rPr lang="en-US" sz="2000" i="1" dirty="0">
                <a:latin typeface="Avenir Next LT Pro" panose="020B0504020202020204" pitchFamily="34" charset="0"/>
              </a:rPr>
              <a:t>Recent aerial maps and images may be helpful to confirm accuracy.</a:t>
            </a:r>
          </a:p>
        </p:txBody>
      </p:sp>
      <p:sp>
        <p:nvSpPr>
          <p:cNvPr id="4" name="Content Placeholder 2">
            <a:extLst>
              <a:ext uri="{FF2B5EF4-FFF2-40B4-BE49-F238E27FC236}">
                <a16:creationId xmlns:a16="http://schemas.microsoft.com/office/drawing/2014/main" id="{7E141FEE-6069-8717-2D81-3B321BB01E53}"/>
              </a:ext>
            </a:extLst>
          </p:cNvPr>
          <p:cNvSpPr txBox="1">
            <a:spLocks/>
          </p:cNvSpPr>
          <p:nvPr/>
        </p:nvSpPr>
        <p:spPr>
          <a:xfrm>
            <a:off x="452628" y="1870692"/>
            <a:ext cx="8065294" cy="1231096"/>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4C414BE5-8F90-57C6-495E-24702701C88C}"/>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105896" y="565622"/>
            <a:ext cx="571500" cy="552450"/>
          </a:xfrm>
          <a:prstGeom prst="rect">
            <a:avLst/>
          </a:prstGeom>
          <a:effectLst>
            <a:outerShdw blurRad="50800" dist="38100" dir="5400000" algn="t" rotWithShape="0">
              <a:prstClr val="black">
                <a:alpha val="40000"/>
              </a:prstClr>
            </a:outerShdw>
          </a:effectLst>
        </p:spPr>
      </p:pic>
      <p:pic>
        <p:nvPicPr>
          <p:cNvPr id="6" name="Picture 5" descr="A picture containing text, clipart&#10;&#10;Description automatically generated">
            <a:extLst>
              <a:ext uri="{FF2B5EF4-FFF2-40B4-BE49-F238E27FC236}">
                <a16:creationId xmlns:a16="http://schemas.microsoft.com/office/drawing/2014/main" id="{5C17D754-16BC-32A4-CE19-33C837274F57}"/>
              </a:ext>
            </a:extLst>
          </p:cNvPr>
          <p:cNvPicPr>
            <a:picLocks noChangeAspect="1"/>
          </p:cNvPicPr>
          <p:nvPr/>
        </p:nvPicPr>
        <p:blipFill>
          <a:blip r:embed="rId4"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504614" y="546331"/>
            <a:ext cx="565987" cy="591031"/>
          </a:xfrm>
          <a:prstGeom prst="rect">
            <a:avLst/>
          </a:prstGeom>
          <a:effectLst>
            <a:glow rad="101600">
              <a:schemeClr val="bg1">
                <a:alpha val="60000"/>
              </a:schemeClr>
            </a:glow>
            <a:innerShdw blurRad="114300">
              <a:prstClr val="black"/>
            </a:innerShdw>
          </a:effectLst>
        </p:spPr>
      </p:pic>
      <p:pic>
        <p:nvPicPr>
          <p:cNvPr id="7" name="Picture 6" descr="Resilient NJ logo">
            <a:extLst>
              <a:ext uri="{FF2B5EF4-FFF2-40B4-BE49-F238E27FC236}">
                <a16:creationId xmlns:a16="http://schemas.microsoft.com/office/drawing/2014/main" id="{DC6B04E4-6C75-A914-E43A-6990ECD40A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500634" y="591548"/>
            <a:ext cx="4617720" cy="1030424"/>
          </a:xfrm>
          <a:prstGeom prst="rect">
            <a:avLst/>
          </a:prstGeom>
        </p:spPr>
      </p:pic>
      <p:graphicFrame>
        <p:nvGraphicFramePr>
          <p:cNvPr id="8" name="Diagram 7">
            <a:extLst>
              <a:ext uri="{FF2B5EF4-FFF2-40B4-BE49-F238E27FC236}">
                <a16:creationId xmlns:a16="http://schemas.microsoft.com/office/drawing/2014/main" id="{7F5CA5B8-05C4-71BA-0243-363FE849EBA0}"/>
              </a:ext>
            </a:extLst>
          </p:cNvPr>
          <p:cNvGraphicFramePr/>
          <p:nvPr>
            <p:extLst>
              <p:ext uri="{D42A27DB-BD31-4B8C-83A1-F6EECF244321}">
                <p14:modId xmlns:p14="http://schemas.microsoft.com/office/powerpoint/2010/main" val="1265254720"/>
              </p:ext>
            </p:extLst>
          </p:nvPr>
        </p:nvGraphicFramePr>
        <p:xfrm>
          <a:off x="452628" y="3224488"/>
          <a:ext cx="8190738" cy="23822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5586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76355B13-7DC3-FAE5-3071-53A808954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D5114-81F3-329E-39C7-936DE7CB2758}"/>
              </a:ext>
            </a:extLst>
          </p:cNvPr>
          <p:cNvSpPr>
            <a:spLocks noGrp="1"/>
          </p:cNvSpPr>
          <p:nvPr>
            <p:ph type="title"/>
          </p:nvPr>
        </p:nvSpPr>
        <p:spPr>
          <a:xfrm>
            <a:off x="492919" y="1502981"/>
            <a:ext cx="8079581" cy="1343627"/>
          </a:xfrm>
        </p:spPr>
        <p:txBody>
          <a:bodyPr/>
          <a:lstStyle/>
          <a:p>
            <a:r>
              <a:rPr lang="en-US" u="sng" dirty="0">
                <a:effectLst>
                  <a:outerShdw blurRad="38100" dist="38100" dir="2700000" algn="tl">
                    <a:srgbClr val="000000">
                      <a:alpha val="43137"/>
                    </a:srgbClr>
                  </a:outerShdw>
                </a:effectLst>
                <a:latin typeface="Avenir Next LT Pro" panose="020B0504020202020204" pitchFamily="34" charset="0"/>
              </a:rPr>
              <a:t>Role of GIS</a:t>
            </a:r>
            <a:endParaRPr u="sng" dirty="0">
              <a:effectLst>
                <a:outerShdw blurRad="38100" dist="38100" dir="2700000" algn="tl">
                  <a:srgbClr val="000000">
                    <a:alpha val="43137"/>
                  </a:srgbClr>
                </a:outerShdw>
              </a:effectLst>
              <a:latin typeface="Avenir Next LT Pro" panose="020B0504020202020204" pitchFamily="34" charset="0"/>
            </a:endParaRPr>
          </a:p>
        </p:txBody>
      </p:sp>
      <p:pic>
        <p:nvPicPr>
          <p:cNvPr id="18" name="Picture 17">
            <a:extLst>
              <a:ext uri="{FF2B5EF4-FFF2-40B4-BE49-F238E27FC236}">
                <a16:creationId xmlns:a16="http://schemas.microsoft.com/office/drawing/2014/main" id="{9FB581F1-64B3-3CBE-F996-C62BABEFBE3C}"/>
              </a:ext>
            </a:extLst>
          </p:cNvPr>
          <p:cNvPicPr>
            <a:picLocks noChangeAspect="1"/>
          </p:cNvPicPr>
          <p:nvPr/>
        </p:nvPicPr>
        <p:blipFill>
          <a:blip r:embed="rId2"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283993" y="305871"/>
            <a:ext cx="571500" cy="552450"/>
          </a:xfrm>
          <a:prstGeom prst="rect">
            <a:avLst/>
          </a:prstGeom>
          <a:effectLst>
            <a:outerShdw blurRad="50800" dist="38100" dir="5400000" algn="t" rotWithShape="0">
              <a:prstClr val="black">
                <a:alpha val="40000"/>
              </a:prstClr>
            </a:outerShdw>
          </a:effectLst>
        </p:spPr>
      </p:pic>
      <p:pic>
        <p:nvPicPr>
          <p:cNvPr id="19" name="Picture 18" descr="A picture containing text, clipart&#10;&#10;Description automatically generated">
            <a:extLst>
              <a:ext uri="{FF2B5EF4-FFF2-40B4-BE49-F238E27FC236}">
                <a16:creationId xmlns:a16="http://schemas.microsoft.com/office/drawing/2014/main" id="{1718057A-345C-AEE4-BAA9-6FFD470C05D8}"/>
              </a:ext>
            </a:extLst>
          </p:cNvPr>
          <p:cNvPicPr>
            <a:picLocks noChangeAspect="1"/>
          </p:cNvPicPr>
          <p:nvPr/>
        </p:nvPicPr>
        <p:blipFill>
          <a:blip r:embed="rId3"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7718006" y="317222"/>
            <a:ext cx="565987" cy="591031"/>
          </a:xfrm>
          <a:prstGeom prst="rect">
            <a:avLst/>
          </a:prstGeom>
          <a:effectLst>
            <a:glow rad="101600">
              <a:schemeClr val="bg1">
                <a:alpha val="60000"/>
              </a:schemeClr>
            </a:glow>
            <a:innerShdw blurRad="114300">
              <a:prstClr val="black"/>
            </a:innerShdw>
          </a:effectLst>
        </p:spPr>
      </p:pic>
      <p:pic>
        <p:nvPicPr>
          <p:cNvPr id="20" name="Picture 19" descr="Resilient NJ logo">
            <a:extLst>
              <a:ext uri="{FF2B5EF4-FFF2-40B4-BE49-F238E27FC236}">
                <a16:creationId xmlns:a16="http://schemas.microsoft.com/office/drawing/2014/main" id="{C534C34D-F1AA-9A32-3882-9EE394C926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71500" y="346537"/>
            <a:ext cx="4617720" cy="1014178"/>
          </a:xfrm>
          <a:prstGeom prst="rect">
            <a:avLst/>
          </a:prstGeom>
        </p:spPr>
      </p:pic>
      <p:sp>
        <p:nvSpPr>
          <p:cNvPr id="5" name="Content Placeholder 2">
            <a:extLst>
              <a:ext uri="{FF2B5EF4-FFF2-40B4-BE49-F238E27FC236}">
                <a16:creationId xmlns:a16="http://schemas.microsoft.com/office/drawing/2014/main" id="{7B0C67D1-DF76-62EC-05C0-25A9DC1558DB}"/>
              </a:ext>
            </a:extLst>
          </p:cNvPr>
          <p:cNvSpPr>
            <a:spLocks noGrp="1"/>
          </p:cNvSpPr>
          <p:nvPr>
            <p:ph idx="1"/>
          </p:nvPr>
        </p:nvSpPr>
        <p:spPr>
          <a:xfrm>
            <a:off x="666750" y="3456304"/>
            <a:ext cx="6642067" cy="2543175"/>
          </a:xfrm>
        </p:spPr>
        <p:txBody>
          <a:bodyPr>
            <a:normAutofit/>
          </a:bodyPr>
          <a:lstStyle/>
          <a:p>
            <a:pPr marL="228600" indent="-228600">
              <a:buFont typeface="Arial" panose="020B0604020202020204" pitchFamily="34" charset="0"/>
              <a:buChar char="•"/>
              <a:defRPr sz="1800">
                <a:solidFill>
                  <a:srgbClr val="1E3246"/>
                </a:solidFill>
              </a:defRPr>
            </a:pPr>
            <a:r>
              <a:rPr sz="2200" dirty="0">
                <a:solidFill>
                  <a:schemeClr val="accent1">
                    <a:lumMod val="75000"/>
                  </a:schemeClr>
                </a:solidFill>
                <a:latin typeface="Avenir Next LT Pro" panose="020B0504020202020204" pitchFamily="34" charset="0"/>
              </a:rPr>
              <a:t>Enhances efficiency and accuracy</a:t>
            </a:r>
            <a:endParaRPr lang="en-US" sz="2200" dirty="0">
              <a:solidFill>
                <a:schemeClr val="accent1">
                  <a:lumMod val="75000"/>
                </a:schemeClr>
              </a:solidFill>
              <a:latin typeface="Avenir Next LT Pro" panose="020B0504020202020204" pitchFamily="34" charset="0"/>
            </a:endParaRPr>
          </a:p>
          <a:p>
            <a:pPr marL="228600" indent="-228600" algn="just">
              <a:buFont typeface="Arial" panose="020B0604020202020204" pitchFamily="34" charset="0"/>
              <a:buChar char="•"/>
              <a:defRPr sz="1800">
                <a:solidFill>
                  <a:srgbClr val="1E3246"/>
                </a:solidFill>
              </a:defRPr>
            </a:pPr>
            <a:r>
              <a:rPr lang="en-US" sz="2200" dirty="0">
                <a:solidFill>
                  <a:schemeClr val="accent1">
                    <a:lumMod val="75000"/>
                  </a:schemeClr>
                </a:solidFill>
                <a:latin typeface="Avenir Next LT Pro" panose="020B0504020202020204" pitchFamily="34" charset="0"/>
              </a:rPr>
              <a:t>Ability to import multiple existing data layers</a:t>
            </a:r>
          </a:p>
          <a:p>
            <a:pPr marL="228600" indent="-228600">
              <a:buFont typeface="Arial" panose="020B0604020202020204" pitchFamily="34" charset="0"/>
              <a:buChar char="•"/>
              <a:defRPr sz="1800">
                <a:solidFill>
                  <a:srgbClr val="1E3246"/>
                </a:solidFill>
              </a:defRPr>
            </a:pPr>
            <a:r>
              <a:rPr sz="2200" dirty="0">
                <a:solidFill>
                  <a:schemeClr val="accent1">
                    <a:lumMod val="75000"/>
                  </a:schemeClr>
                </a:solidFill>
                <a:latin typeface="Avenir Next LT Pro" panose="020B0504020202020204" pitchFamily="34" charset="0"/>
              </a:rPr>
              <a:t>Supports scenario testing and climate layer integration</a:t>
            </a:r>
            <a:endParaRPr lang="en-US" sz="2200" dirty="0">
              <a:solidFill>
                <a:schemeClr val="accent1">
                  <a:lumMod val="75000"/>
                </a:schemeClr>
              </a:solidFill>
              <a:latin typeface="Avenir Next LT Pro" panose="020B0504020202020204" pitchFamily="34" charset="0"/>
            </a:endParaRPr>
          </a:p>
          <a:p>
            <a:pPr marL="228600" indent="-228600">
              <a:buFont typeface="Arial" panose="020B0604020202020204" pitchFamily="34" charset="0"/>
              <a:buChar char="•"/>
              <a:defRPr sz="1800">
                <a:solidFill>
                  <a:srgbClr val="1E3246"/>
                </a:solidFill>
              </a:defRPr>
            </a:pPr>
            <a:r>
              <a:rPr sz="2200" dirty="0">
                <a:solidFill>
                  <a:schemeClr val="accent1">
                    <a:lumMod val="75000"/>
                  </a:schemeClr>
                </a:solidFill>
                <a:latin typeface="Avenir Next LT Pro" panose="020B0504020202020204" pitchFamily="34" charset="0"/>
              </a:rPr>
              <a:t>Improves public communication through online mapping</a:t>
            </a:r>
          </a:p>
        </p:txBody>
      </p:sp>
      <p:pic>
        <p:nvPicPr>
          <p:cNvPr id="7" name="Picture 6" descr="Diagram&#10;&#10;AI-generated content may be incorrect.">
            <a:extLst>
              <a:ext uri="{FF2B5EF4-FFF2-40B4-BE49-F238E27FC236}">
                <a16:creationId xmlns:a16="http://schemas.microsoft.com/office/drawing/2014/main" id="{A8C3D8DF-4EE3-93DF-8D46-A48F3BAFDA9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404858" y="1660764"/>
            <a:ext cx="2154034" cy="17409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8677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y Head, NJ Photo">
            <a:extLst>
              <a:ext uri="{FF2B5EF4-FFF2-40B4-BE49-F238E27FC236}">
                <a16:creationId xmlns:a16="http://schemas.microsoft.com/office/drawing/2014/main" id="{50B2AA0F-91E2-D541-8ED8-46A52E5760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99097" y="857250"/>
            <a:ext cx="4444903" cy="5143500"/>
          </a:xfrm>
          <a:prstGeom prst="rect">
            <a:avLst/>
          </a:prstGeom>
        </p:spPr>
      </p:pic>
      <p:sp>
        <p:nvSpPr>
          <p:cNvPr id="2" name="Text Placeholder 2">
            <a:extLst>
              <a:ext uri="{FF2B5EF4-FFF2-40B4-BE49-F238E27FC236}">
                <a16:creationId xmlns:a16="http://schemas.microsoft.com/office/drawing/2014/main" id="{00AFA75B-DDB2-5C23-EE02-8921A1C4BDBC}"/>
              </a:ext>
            </a:extLst>
          </p:cNvPr>
          <p:cNvSpPr txBox="1">
            <a:spLocks/>
          </p:cNvSpPr>
          <p:nvPr/>
        </p:nvSpPr>
        <p:spPr>
          <a:xfrm>
            <a:off x="8356619" y="5770452"/>
            <a:ext cx="762717" cy="230299"/>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514350">
              <a:spcBef>
                <a:spcPts val="563"/>
              </a:spcBef>
              <a:buNone/>
              <a:defRPr/>
            </a:pPr>
            <a:r>
              <a:rPr lang="en-US" sz="788" b="1" i="1" dirty="0">
                <a:solidFill>
                  <a:prstClr val="white"/>
                </a:solidFill>
                <a:latin typeface="Calibri" panose="020F0502020204030204" pitchFamily="34" charset="0"/>
                <a:cs typeface="Calibri" panose="020F0502020204030204" pitchFamily="34" charset="0"/>
              </a:rPr>
              <a:t>Bay Head , NJ</a:t>
            </a:r>
          </a:p>
        </p:txBody>
      </p:sp>
      <p:sp>
        <p:nvSpPr>
          <p:cNvPr id="15" name="Rectangle 14">
            <a:extLst>
              <a:ext uri="{FF2B5EF4-FFF2-40B4-BE49-F238E27FC236}">
                <a16:creationId xmlns:a16="http://schemas.microsoft.com/office/drawing/2014/main" id="{73951B33-33D7-4782-96AC-1F1F1F27BD12}"/>
              </a:ext>
              <a:ext uri="{C183D7F6-B498-43B3-948B-1728B52AA6E4}">
                <adec:decorative xmlns:adec="http://schemas.microsoft.com/office/drawing/2017/decorative" val="1"/>
              </a:ext>
            </a:extLst>
          </p:cNvPr>
          <p:cNvSpPr/>
          <p:nvPr/>
        </p:nvSpPr>
        <p:spPr>
          <a:xfrm>
            <a:off x="24664" y="1420742"/>
            <a:ext cx="9129847" cy="5143500"/>
          </a:xfrm>
          <a:prstGeom prst="rect">
            <a:avLst/>
          </a:prstGeom>
          <a:gradFill>
            <a:gsLst>
              <a:gs pos="59000">
                <a:schemeClr val="bg1"/>
              </a:gs>
              <a:gs pos="76000">
                <a:schemeClr val="bg1">
                  <a:alpha val="75000"/>
                </a:schemeClr>
              </a:gs>
              <a:gs pos="87000">
                <a:schemeClr val="bg1">
                  <a:alpha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350" b="1" dirty="0">
                <a:solidFill>
                  <a:prstClr val="white"/>
                </a:solidFill>
                <a:latin typeface="Calibri" panose="020F0502020204030204"/>
              </a:rPr>
              <a:t>c</a:t>
            </a:r>
          </a:p>
        </p:txBody>
      </p:sp>
      <p:pic>
        <p:nvPicPr>
          <p:cNvPr id="18" name="Picture 17" descr="Resilient NJ logo">
            <a:extLst>
              <a:ext uri="{FF2B5EF4-FFF2-40B4-BE49-F238E27FC236}">
                <a16:creationId xmlns:a16="http://schemas.microsoft.com/office/drawing/2014/main" id="{B53E8AD7-06E5-49C7-9465-D616C0C3FA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857250"/>
            <a:ext cx="4617720" cy="1156445"/>
          </a:xfrm>
          <a:prstGeom prst="rect">
            <a:avLst/>
          </a:prstGeom>
        </p:spPr>
      </p:pic>
      <p:sp>
        <p:nvSpPr>
          <p:cNvPr id="3" name="Content Placeholder 2">
            <a:extLst>
              <a:ext uri="{FF2B5EF4-FFF2-40B4-BE49-F238E27FC236}">
                <a16:creationId xmlns:a16="http://schemas.microsoft.com/office/drawing/2014/main" id="{B7DA9B5C-B595-26A6-6CF2-867507CE74C3}"/>
              </a:ext>
            </a:extLst>
          </p:cNvPr>
          <p:cNvSpPr txBox="1">
            <a:spLocks/>
          </p:cNvSpPr>
          <p:nvPr/>
        </p:nvSpPr>
        <p:spPr>
          <a:xfrm>
            <a:off x="740479" y="2364478"/>
            <a:ext cx="6580871" cy="3256028"/>
          </a:xfrm>
          <a:prstGeom prst="rect">
            <a:avLst/>
          </a:prstGeom>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6600" dirty="0">
              <a:solidFill>
                <a:schemeClr val="tx2">
                  <a:lumMod val="75000"/>
                  <a:lumOff val="25000"/>
                </a:schemeClr>
              </a:solidFill>
              <a:latin typeface="Avenir Next LT Pro" panose="020B0504020202020204" pitchFamily="34" charset="0"/>
            </a:endParaRPr>
          </a:p>
          <a:p>
            <a:pPr marL="0" indent="0">
              <a:buNone/>
            </a:pPr>
            <a:r>
              <a:rPr lang="en-US" sz="6600" dirty="0">
                <a:solidFill>
                  <a:schemeClr val="tx2">
                    <a:lumMod val="75000"/>
                    <a:lumOff val="25000"/>
                  </a:schemeClr>
                </a:solidFill>
                <a:effectLst>
                  <a:outerShdw blurRad="38100" dist="38100" dir="2700000" algn="tl">
                    <a:srgbClr val="000000">
                      <a:alpha val="43137"/>
                    </a:srgbClr>
                  </a:outerShdw>
                </a:effectLst>
                <a:latin typeface="Avenir Next LT Pro" panose="020B0504020202020204" pitchFamily="34" charset="0"/>
              </a:rPr>
              <a:t>Methodology</a:t>
            </a:r>
            <a:endParaRPr lang="en-US" sz="5400" dirty="0">
              <a:solidFill>
                <a:schemeClr val="tx2">
                  <a:lumMod val="75000"/>
                  <a:lumOff val="25000"/>
                </a:schemeClr>
              </a:solidFill>
              <a:effectLst>
                <a:outerShdw blurRad="38100" dist="38100" dir="2700000" algn="tl">
                  <a:srgbClr val="000000">
                    <a:alpha val="43137"/>
                  </a:srgbClr>
                </a:outerShdw>
              </a:effectLst>
              <a:latin typeface="Avenir Next LT Pro" panose="020B0504020202020204" pitchFamily="34" charset="0"/>
              <a:cs typeface="Calibri" panose="020F0502020204030204" pitchFamily="34" charset="0"/>
            </a:endParaRPr>
          </a:p>
          <a:p>
            <a:pPr marL="51435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a:p>
            <a:pPr marL="51435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a:p>
            <a:pPr marL="51435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a:p>
            <a:pPr marL="0" lvl="2" indent="0" algn="just" fontAlgn="base">
              <a:buNone/>
              <a:defRPr/>
            </a:pPr>
            <a:endParaRPr lang="en-US" sz="1350" dirty="0">
              <a:solidFill>
                <a:srgbClr val="21538E"/>
              </a:solidFill>
              <a:latin typeface="Avenir Next LT Pro" panose="020B050402020202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E42CB284-3994-A1CE-0B53-476F8FA61DF9}"/>
              </a:ext>
            </a:extLst>
          </p:cNvPr>
          <p:cNvPicPr>
            <a:picLocks noChangeAspect="1"/>
          </p:cNvPicPr>
          <p:nvPr/>
        </p:nvPicPr>
        <p:blipFill>
          <a:blip r:embed="rId5" cstate="email">
            <a:duotone>
              <a:prstClr val="black"/>
              <a:srgbClr val="A5A5A5">
                <a:tint val="45000"/>
                <a:satMod val="400000"/>
              </a:srgbClr>
            </a:duotone>
            <a:extLst>
              <a:ext uri="{28A0092B-C50C-407E-A947-70E740481C1C}">
                <a14:useLocalDpi xmlns:a14="http://schemas.microsoft.com/office/drawing/2010/main"/>
              </a:ext>
            </a:extLst>
          </a:blip>
          <a:stretch>
            <a:fillRect/>
          </a:stretch>
        </p:blipFill>
        <p:spPr>
          <a:xfrm>
            <a:off x="8596279" y="925419"/>
            <a:ext cx="428625" cy="41433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9069082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8724</TotalTime>
  <Words>1050</Words>
  <Application>Microsoft Office PowerPoint</Application>
  <PresentationFormat>On-screen Show (4:3)</PresentationFormat>
  <Paragraphs>205</Paragraphs>
  <Slides>21</Slides>
  <Notes>11</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Abadi</vt:lpstr>
      <vt:lpstr>Aptos</vt:lpstr>
      <vt:lpstr>Arial</vt:lpstr>
      <vt:lpstr>Avenir Next LT Pro</vt:lpstr>
      <vt:lpstr>Avenir Next LT Pro Demi</vt:lpstr>
      <vt:lpstr>Avenir Next LT Pro Light</vt:lpstr>
      <vt:lpstr>Calibri</vt:lpstr>
      <vt:lpstr>Calibri Light</vt:lpstr>
      <vt:lpstr>Helvetica Light</vt:lpstr>
      <vt:lpstr>Times New Roman</vt:lpstr>
      <vt:lpstr>Wingdings</vt:lpstr>
      <vt:lpstr>Wingdings 3</vt:lpstr>
      <vt:lpstr>Metropolitan</vt:lpstr>
      <vt:lpstr>PowerPoint Presentation</vt:lpstr>
      <vt:lpstr>PowerPoint Presentation</vt:lpstr>
      <vt:lpstr>What Is a Buildout Analysis?</vt:lpstr>
      <vt:lpstr>PowerPoint Presentation</vt:lpstr>
      <vt:lpstr>Different Purposes</vt:lpstr>
      <vt:lpstr>PowerPoint Presentation</vt:lpstr>
      <vt:lpstr>Necessary Data</vt:lpstr>
      <vt:lpstr>Role of GIS</vt:lpstr>
      <vt:lpstr>PowerPoint Presentation</vt:lpstr>
      <vt:lpstr>1. Document Existing Conditions </vt:lpstr>
      <vt:lpstr>PowerPoint Presentation</vt:lpstr>
      <vt:lpstr>PowerPoint Presentation</vt:lpstr>
      <vt:lpstr>PowerPoint Presentation</vt:lpstr>
      <vt:lpstr>PowerPoint Presentation</vt:lpstr>
      <vt:lpstr>PowerPoint Presentation</vt:lpstr>
      <vt:lpstr>PowerPoint Presentation</vt:lpstr>
      <vt:lpstr>Tips:</vt:lpstr>
      <vt:lpstr>PowerPoint Presentation</vt:lpstr>
      <vt:lpstr>Examples:</vt:lpstr>
      <vt:lpstr>PowerPoint Presentation</vt:lpstr>
      <vt:lpstr>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Woolley-Dillon, Barbara</dc:creator>
  <cp:keywords/>
  <dc:description>generated using python-pptx</dc:description>
  <cp:lastModifiedBy>Vilacoba, Karl</cp:lastModifiedBy>
  <cp:revision>4</cp:revision>
  <cp:lastPrinted>2026-03-02T17:07:33Z</cp:lastPrinted>
  <dcterms:created xsi:type="dcterms:W3CDTF">2013-01-27T09:14:16Z</dcterms:created>
  <dcterms:modified xsi:type="dcterms:W3CDTF">2026-03-30T15:10:50Z</dcterms:modified>
  <cp:category/>
</cp:coreProperties>
</file>