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sldIdLst>
    <p:sldId id="297" r:id="rId2"/>
    <p:sldId id="349" r:id="rId3"/>
    <p:sldId id="300" r:id="rId4"/>
    <p:sldId id="305" r:id="rId5"/>
    <p:sldId id="307" r:id="rId6"/>
    <p:sldId id="339" r:id="rId7"/>
    <p:sldId id="310" r:id="rId8"/>
    <p:sldId id="311" r:id="rId9"/>
    <p:sldId id="330" r:id="rId10"/>
    <p:sldId id="284" r:id="rId11"/>
    <p:sldId id="337" r:id="rId12"/>
    <p:sldId id="257" r:id="rId13"/>
    <p:sldId id="331" r:id="rId14"/>
    <p:sldId id="317" r:id="rId15"/>
    <p:sldId id="315" r:id="rId16"/>
    <p:sldId id="350" r:id="rId17"/>
    <p:sldId id="341" r:id="rId18"/>
    <p:sldId id="325" r:id="rId19"/>
    <p:sldId id="318" r:id="rId20"/>
    <p:sldId id="322" r:id="rId21"/>
    <p:sldId id="342" r:id="rId22"/>
    <p:sldId id="268" r:id="rId23"/>
    <p:sldId id="329" r:id="rId24"/>
    <p:sldId id="346" r:id="rId25"/>
    <p:sldId id="333" r:id="rId26"/>
    <p:sldId id="347" r:id="rId27"/>
    <p:sldId id="264" r:id="rId28"/>
    <p:sldId id="338" r:id="rId29"/>
    <p:sldId id="348"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15608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A7701D-01ED-42D7-B529-C548B279362A}" v="21" dt="2026-03-08T13:25:47.24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80" autoAdjust="0"/>
    <p:restoredTop sz="85518" autoAdjust="0"/>
  </p:normalViewPr>
  <p:slideViewPr>
    <p:cSldViewPr snapToGrid="0">
      <p:cViewPr varScale="1">
        <p:scale>
          <a:sx n="107" d="100"/>
          <a:sy n="107" d="100"/>
        </p:scale>
        <p:origin x="558" y="108"/>
      </p:cViewPr>
      <p:guideLst/>
    </p:cSldViewPr>
  </p:slideViewPr>
  <p:notesTextViewPr>
    <p:cViewPr>
      <p:scale>
        <a:sx n="3" d="2"/>
        <a:sy n="3" d="2"/>
      </p:scale>
      <p:origin x="0" y="0"/>
    </p:cViewPr>
  </p:notesTextViewPr>
  <p:notesViewPr>
    <p:cSldViewPr snapToGrid="0">
      <p:cViewPr varScale="1">
        <p:scale>
          <a:sx n="94" d="100"/>
          <a:sy n="94" d="100"/>
        </p:scale>
        <p:origin x="3606" y="6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E18C8F6-6171-4E16-87F8-D4E79428D055}" type="datetimeFigureOut">
              <a:rPr lang="en-US" smtClean="0"/>
              <a:t>3/30/2026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C8ED5FB-D712-462D-9438-DF577ECE098D}" type="slidenum">
              <a:rPr lang="en-US" smtClean="0"/>
              <a:t>‹#›</a:t>
            </a:fld>
            <a:endParaRPr lang="en-US"/>
          </a:p>
        </p:txBody>
      </p:sp>
    </p:spTree>
    <p:extLst>
      <p:ext uri="{BB962C8B-B14F-4D97-AF65-F5344CB8AC3E}">
        <p14:creationId xmlns:p14="http://schemas.microsoft.com/office/powerpoint/2010/main" val="7169431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C8ED5FB-D712-462D-9438-DF577ECE098D}" type="slidenum">
              <a:rPr lang="en-US" smtClean="0"/>
              <a:t>1</a:t>
            </a:fld>
            <a:endParaRPr lang="en-US"/>
          </a:p>
        </p:txBody>
      </p:sp>
    </p:spTree>
    <p:extLst>
      <p:ext uri="{BB962C8B-B14F-4D97-AF65-F5344CB8AC3E}">
        <p14:creationId xmlns:p14="http://schemas.microsoft.com/office/powerpoint/2010/main" val="12928930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Putting these development patterns in perspective, there are a couple of typologies. First we have the typical shoreline development right to the waters edge. Then we have some intact marsh that transitions to upland and quickly to the developed edge. Few intact gradients exist from bays to marsh to riparian forest to upland forest without being disrupted by developed land </a:t>
            </a:r>
          </a:p>
        </p:txBody>
      </p:sp>
      <p:sp>
        <p:nvSpPr>
          <p:cNvPr id="4" name="Slide Number Placeholder 3"/>
          <p:cNvSpPr>
            <a:spLocks noGrp="1"/>
          </p:cNvSpPr>
          <p:nvPr>
            <p:ph type="sldNum" sz="quarter" idx="5"/>
          </p:nvPr>
        </p:nvSpPr>
        <p:spPr/>
        <p:txBody>
          <a:bodyPr/>
          <a:lstStyle/>
          <a:p>
            <a:fld id="{FC8ED5FB-D712-462D-9438-DF577ECE098D}" type="slidenum">
              <a:rPr lang="en-US" smtClean="0"/>
              <a:t>10</a:t>
            </a:fld>
            <a:endParaRPr lang="en-US"/>
          </a:p>
        </p:txBody>
      </p:sp>
    </p:spTree>
    <p:extLst>
      <p:ext uri="{BB962C8B-B14F-4D97-AF65-F5344CB8AC3E}">
        <p14:creationId xmlns:p14="http://schemas.microsoft.com/office/powerpoint/2010/main" val="30158826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Similar patterns existing on the agricultural and vegetated habitat landscape where there a distinct patches of each with hard defined edges between. With development also encroaching</a:t>
            </a:r>
          </a:p>
        </p:txBody>
      </p:sp>
      <p:sp>
        <p:nvSpPr>
          <p:cNvPr id="4" name="Slide Number Placeholder 3"/>
          <p:cNvSpPr>
            <a:spLocks noGrp="1"/>
          </p:cNvSpPr>
          <p:nvPr>
            <p:ph type="sldNum" sz="quarter" idx="5"/>
          </p:nvPr>
        </p:nvSpPr>
        <p:spPr/>
        <p:txBody>
          <a:bodyPr/>
          <a:lstStyle/>
          <a:p>
            <a:fld id="{FC8ED5FB-D712-462D-9438-DF577ECE098D}" type="slidenum">
              <a:rPr lang="en-US" smtClean="0"/>
              <a:t>11</a:t>
            </a:fld>
            <a:endParaRPr lang="en-US"/>
          </a:p>
        </p:txBody>
      </p:sp>
    </p:spTree>
    <p:extLst>
      <p:ext uri="{BB962C8B-B14F-4D97-AF65-F5344CB8AC3E}">
        <p14:creationId xmlns:p14="http://schemas.microsoft.com/office/powerpoint/2010/main" val="38783304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threat of development is ongoing in the bays, with developed land increasing by nearly 40 square miles in 30 years with all watersheds now exceeding 10% developed land which is the threshold that often triggers degradation of water quality and watershed adjustment</a:t>
            </a:r>
          </a:p>
        </p:txBody>
      </p:sp>
      <p:sp>
        <p:nvSpPr>
          <p:cNvPr id="4" name="Slide Number Placeholder 3"/>
          <p:cNvSpPr>
            <a:spLocks noGrp="1"/>
          </p:cNvSpPr>
          <p:nvPr>
            <p:ph type="sldNum" sz="quarter" idx="5"/>
          </p:nvPr>
        </p:nvSpPr>
        <p:spPr/>
        <p:txBody>
          <a:bodyPr/>
          <a:lstStyle/>
          <a:p>
            <a:fld id="{FC8ED5FB-D712-462D-9438-DF577ECE098D}" type="slidenum">
              <a:rPr lang="en-US" smtClean="0"/>
              <a:t>12</a:t>
            </a:fld>
            <a:endParaRPr lang="en-US"/>
          </a:p>
        </p:txBody>
      </p:sp>
    </p:spTree>
    <p:extLst>
      <p:ext uri="{BB962C8B-B14F-4D97-AF65-F5344CB8AC3E}">
        <p14:creationId xmlns:p14="http://schemas.microsoft.com/office/powerpoint/2010/main" val="12417902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Sea level rise not only threatens our costal communities that are common throughout the bays, but we currently watching our forest retreat with low quality phragmites encroaching on the fringes of coastal marshes a process that will continue as you can see in the photo with the 3’ SLR marker</a:t>
            </a:r>
          </a:p>
        </p:txBody>
      </p:sp>
      <p:sp>
        <p:nvSpPr>
          <p:cNvPr id="4" name="Slide Number Placeholder 3"/>
          <p:cNvSpPr>
            <a:spLocks noGrp="1"/>
          </p:cNvSpPr>
          <p:nvPr>
            <p:ph type="sldNum" sz="quarter" idx="5"/>
          </p:nvPr>
        </p:nvSpPr>
        <p:spPr/>
        <p:txBody>
          <a:bodyPr/>
          <a:lstStyle/>
          <a:p>
            <a:fld id="{FC8ED5FB-D712-462D-9438-DF577ECE098D}" type="slidenum">
              <a:rPr lang="en-US" smtClean="0"/>
              <a:t>13</a:t>
            </a:fld>
            <a:endParaRPr lang="en-US"/>
          </a:p>
        </p:txBody>
      </p:sp>
    </p:spTree>
    <p:extLst>
      <p:ext uri="{BB962C8B-B14F-4D97-AF65-F5344CB8AC3E}">
        <p14:creationId xmlns:p14="http://schemas.microsoft.com/office/powerpoint/2010/main" val="22367735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Also wetland loss and conversion are driven by SLR. Monitoring shows that the Bays tidal marshes are not keeping pace with SLR and 6.5% of wetlands are projected to be lost by 2050. This is largely due to the conversion of high value vegetated marsh to unconsolidated shore which essentially a drowned marsh.</a:t>
            </a:r>
          </a:p>
        </p:txBody>
      </p:sp>
      <p:sp>
        <p:nvSpPr>
          <p:cNvPr id="4" name="Slide Number Placeholder 3"/>
          <p:cNvSpPr>
            <a:spLocks noGrp="1"/>
          </p:cNvSpPr>
          <p:nvPr>
            <p:ph type="sldNum" sz="quarter" idx="5"/>
          </p:nvPr>
        </p:nvSpPr>
        <p:spPr/>
        <p:txBody>
          <a:bodyPr/>
          <a:lstStyle/>
          <a:p>
            <a:fld id="{FC8ED5FB-D712-462D-9438-DF577ECE098D}" type="slidenum">
              <a:rPr lang="en-US" smtClean="0"/>
              <a:t>14</a:t>
            </a:fld>
            <a:endParaRPr lang="en-US"/>
          </a:p>
        </p:txBody>
      </p:sp>
    </p:spTree>
    <p:extLst>
      <p:ext uri="{BB962C8B-B14F-4D97-AF65-F5344CB8AC3E}">
        <p14:creationId xmlns:p14="http://schemas.microsoft.com/office/powerpoint/2010/main" val="2855840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latin typeface="Poppins" panose="00000500000000000000" pitchFamily="2" charset="0"/>
                <a:cs typeface="Poppins" panose="00000500000000000000" pitchFamily="2" charset="0"/>
              </a:rPr>
              <a:t>In addition to lost habitats, the patterns of habitat loss can impact habitat quality. The black and white images represent the bays in 1954 and 1997. In the 1954 image there are expansive contiguous tracts of dark which represent forest and in 1997 those dark patches are much small and more diffuse. </a:t>
            </a:r>
            <a:endParaRPr lang="en-US" dirty="0"/>
          </a:p>
        </p:txBody>
      </p:sp>
      <p:sp>
        <p:nvSpPr>
          <p:cNvPr id="4" name="Slide Number Placeholder 3"/>
          <p:cNvSpPr>
            <a:spLocks noGrp="1"/>
          </p:cNvSpPr>
          <p:nvPr>
            <p:ph type="sldNum" sz="quarter" idx="5"/>
          </p:nvPr>
        </p:nvSpPr>
        <p:spPr/>
        <p:txBody>
          <a:bodyPr/>
          <a:lstStyle/>
          <a:p>
            <a:fld id="{FC8ED5FB-D712-462D-9438-DF577ECE098D}" type="slidenum">
              <a:rPr lang="en-US" smtClean="0"/>
              <a:t>15</a:t>
            </a:fld>
            <a:endParaRPr lang="en-US"/>
          </a:p>
        </p:txBody>
      </p:sp>
    </p:spTree>
    <p:extLst>
      <p:ext uri="{BB962C8B-B14F-4D97-AF65-F5344CB8AC3E}">
        <p14:creationId xmlns:p14="http://schemas.microsoft.com/office/powerpoint/2010/main" val="18332809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21C574-84FF-5B37-6AC6-ABD7FE52C4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C8E086F-A189-EBBF-D1C6-6E47F1B8651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57CF713-7CF4-2312-31A8-017F41CB9699}"/>
              </a:ext>
            </a:extLst>
          </p:cNvPr>
          <p:cNvSpPr>
            <a:spLocks noGrp="1"/>
          </p:cNvSpPr>
          <p:nvPr>
            <p:ph type="body" idx="1"/>
          </p:nvPr>
        </p:nvSpPr>
        <p:spPr/>
        <p:txBody>
          <a:bodyPr/>
          <a:lstStyle/>
          <a:p>
            <a:pPr marL="0" indent="0">
              <a:buNone/>
            </a:pPr>
            <a:r>
              <a:rPr lang="en-US" dirty="0">
                <a:latin typeface="Poppins" panose="00000500000000000000" pitchFamily="2" charset="0"/>
                <a:cs typeface="Poppins" panose="00000500000000000000" pitchFamily="2" charset="0"/>
              </a:rPr>
              <a:t>Zooming in to the patch level patch size and shape are important. On the left, you can see a large dark green patch representing a forest interior surrounded by light green forest edge. On the right you can see where a road bisects that forest interior significantly increasing the edge and decreasing the interior space. Additionally, the edge-area ratio influences patch quality as some of those narrow fingers of interior habitat only provide nominal value because the resulting interior habitat is simply are not large enough to sustain interior dwelling species.</a:t>
            </a:r>
          </a:p>
          <a:p>
            <a:endParaRPr lang="en-US" dirty="0"/>
          </a:p>
        </p:txBody>
      </p:sp>
      <p:sp>
        <p:nvSpPr>
          <p:cNvPr id="4" name="Slide Number Placeholder 3">
            <a:extLst>
              <a:ext uri="{FF2B5EF4-FFF2-40B4-BE49-F238E27FC236}">
                <a16:creationId xmlns:a16="http://schemas.microsoft.com/office/drawing/2014/main" id="{E921908C-03E8-D16A-3222-0307330F8E01}"/>
              </a:ext>
            </a:extLst>
          </p:cNvPr>
          <p:cNvSpPr>
            <a:spLocks noGrp="1"/>
          </p:cNvSpPr>
          <p:nvPr>
            <p:ph type="sldNum" sz="quarter" idx="5"/>
          </p:nvPr>
        </p:nvSpPr>
        <p:spPr/>
        <p:txBody>
          <a:bodyPr/>
          <a:lstStyle/>
          <a:p>
            <a:fld id="{FC8ED5FB-D712-462D-9438-DF577ECE098D}" type="slidenum">
              <a:rPr lang="en-US" smtClean="0"/>
              <a:t>16</a:t>
            </a:fld>
            <a:endParaRPr lang="en-US"/>
          </a:p>
        </p:txBody>
      </p:sp>
    </p:spTree>
    <p:extLst>
      <p:ext uri="{BB962C8B-B14F-4D97-AF65-F5344CB8AC3E}">
        <p14:creationId xmlns:p14="http://schemas.microsoft.com/office/powerpoint/2010/main" val="20733300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this toad suggests, the 6 key ecosystem attributes represented in the Society of Ecological Restoration’s recovery wheel. … Are a great way to benchmark and track ecosystem function at the patch or project level.</a:t>
            </a:r>
          </a:p>
        </p:txBody>
      </p:sp>
      <p:sp>
        <p:nvSpPr>
          <p:cNvPr id="4" name="Slide Number Placeholder 3"/>
          <p:cNvSpPr>
            <a:spLocks noGrp="1"/>
          </p:cNvSpPr>
          <p:nvPr>
            <p:ph type="sldNum" sz="quarter" idx="5"/>
          </p:nvPr>
        </p:nvSpPr>
        <p:spPr/>
        <p:txBody>
          <a:bodyPr/>
          <a:lstStyle/>
          <a:p>
            <a:fld id="{FC8ED5FB-D712-462D-9438-DF577ECE098D}" type="slidenum">
              <a:rPr lang="en-US" smtClean="0"/>
              <a:t>17</a:t>
            </a:fld>
            <a:endParaRPr lang="en-US"/>
          </a:p>
        </p:txBody>
      </p:sp>
    </p:spTree>
    <p:extLst>
      <p:ext uri="{BB962C8B-B14F-4D97-AF65-F5344CB8AC3E}">
        <p14:creationId xmlns:p14="http://schemas.microsoft.com/office/powerpoint/2010/main" val="33796537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 landscape level, Nature might advocate for space for habitat. … </a:t>
            </a:r>
          </a:p>
        </p:txBody>
      </p:sp>
      <p:sp>
        <p:nvSpPr>
          <p:cNvPr id="4" name="Slide Number Placeholder 3"/>
          <p:cNvSpPr>
            <a:spLocks noGrp="1"/>
          </p:cNvSpPr>
          <p:nvPr>
            <p:ph type="sldNum" sz="quarter" idx="5"/>
          </p:nvPr>
        </p:nvSpPr>
        <p:spPr/>
        <p:txBody>
          <a:bodyPr/>
          <a:lstStyle/>
          <a:p>
            <a:fld id="{FC8ED5FB-D712-462D-9438-DF577ECE098D}" type="slidenum">
              <a:rPr lang="en-US" smtClean="0"/>
              <a:t>18</a:t>
            </a:fld>
            <a:endParaRPr lang="en-US"/>
          </a:p>
        </p:txBody>
      </p:sp>
    </p:spTree>
    <p:extLst>
      <p:ext uri="{BB962C8B-B14F-4D97-AF65-F5344CB8AC3E}">
        <p14:creationId xmlns:p14="http://schemas.microsoft.com/office/powerpoint/2010/main" val="29678242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 The colored areas on the map to the right represent where there is move for natural habitats to migrate along the upland gradient. The abundance of white on the edges of the bays generally represents where development is impeding the migration.</a:t>
            </a:r>
          </a:p>
        </p:txBody>
      </p:sp>
      <p:sp>
        <p:nvSpPr>
          <p:cNvPr id="4" name="Slide Number Placeholder 3"/>
          <p:cNvSpPr>
            <a:spLocks noGrp="1"/>
          </p:cNvSpPr>
          <p:nvPr>
            <p:ph type="sldNum" sz="quarter" idx="5"/>
          </p:nvPr>
        </p:nvSpPr>
        <p:spPr/>
        <p:txBody>
          <a:bodyPr/>
          <a:lstStyle/>
          <a:p>
            <a:fld id="{FC8ED5FB-D712-462D-9438-DF577ECE098D}" type="slidenum">
              <a:rPr lang="en-US" smtClean="0"/>
              <a:t>19</a:t>
            </a:fld>
            <a:endParaRPr lang="en-US"/>
          </a:p>
        </p:txBody>
      </p:sp>
    </p:spTree>
    <p:extLst>
      <p:ext uri="{BB962C8B-B14F-4D97-AF65-F5344CB8AC3E}">
        <p14:creationId xmlns:p14="http://schemas.microsoft.com/office/powerpoint/2010/main" val="33070939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Pause on this. Think of your definition of nature…plants…animals…processes…life</a:t>
            </a:r>
          </a:p>
        </p:txBody>
      </p:sp>
      <p:sp>
        <p:nvSpPr>
          <p:cNvPr id="4" name="Slide Number Placeholder 3"/>
          <p:cNvSpPr>
            <a:spLocks noGrp="1"/>
          </p:cNvSpPr>
          <p:nvPr>
            <p:ph type="sldNum" sz="quarter" idx="5"/>
          </p:nvPr>
        </p:nvSpPr>
        <p:spPr/>
        <p:txBody>
          <a:bodyPr/>
          <a:lstStyle/>
          <a:p>
            <a:fld id="{FC8ED5FB-D712-462D-9438-DF577ECE098D}" type="slidenum">
              <a:rPr lang="en-US" smtClean="0"/>
              <a:t>2</a:t>
            </a:fld>
            <a:endParaRPr lang="en-US"/>
          </a:p>
        </p:txBody>
      </p:sp>
    </p:spTree>
    <p:extLst>
      <p:ext uri="{BB962C8B-B14F-4D97-AF65-F5344CB8AC3E}">
        <p14:creationId xmlns:p14="http://schemas.microsoft.com/office/powerpoint/2010/main" val="23644485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Different species need different things at different times.  A total of 608 SGCN make their homes in the inland bays and use a variety of habitats as represented in the tables. There are also a number of habitat specialists like the salt marsh sparrow that only existing in one habitat and when the salt marshes decline, so do the sparrows. </a:t>
            </a:r>
          </a:p>
        </p:txBody>
      </p:sp>
      <p:sp>
        <p:nvSpPr>
          <p:cNvPr id="4" name="Slide Number Placeholder 3"/>
          <p:cNvSpPr>
            <a:spLocks noGrp="1"/>
          </p:cNvSpPr>
          <p:nvPr>
            <p:ph type="sldNum" sz="quarter" idx="5"/>
          </p:nvPr>
        </p:nvSpPr>
        <p:spPr/>
        <p:txBody>
          <a:bodyPr/>
          <a:lstStyle/>
          <a:p>
            <a:fld id="{FC8ED5FB-D712-462D-9438-DF577ECE098D}" type="slidenum">
              <a:rPr lang="en-US" smtClean="0"/>
              <a:t>20</a:t>
            </a:fld>
            <a:endParaRPr lang="en-US"/>
          </a:p>
        </p:txBody>
      </p:sp>
    </p:spTree>
    <p:extLst>
      <p:ext uri="{BB962C8B-B14F-4D97-AF65-F5344CB8AC3E}">
        <p14:creationId xmlns:p14="http://schemas.microsoft.com/office/powerpoint/2010/main" val="3184516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map to the right starts to highlight opportunities to reconnect the largest and most valuable natural habitats.</a:t>
            </a:r>
          </a:p>
        </p:txBody>
      </p:sp>
      <p:sp>
        <p:nvSpPr>
          <p:cNvPr id="4" name="Slide Number Placeholder 3"/>
          <p:cNvSpPr>
            <a:spLocks noGrp="1"/>
          </p:cNvSpPr>
          <p:nvPr>
            <p:ph type="sldNum" sz="quarter" idx="5"/>
          </p:nvPr>
        </p:nvSpPr>
        <p:spPr/>
        <p:txBody>
          <a:bodyPr/>
          <a:lstStyle/>
          <a:p>
            <a:fld id="{FC8ED5FB-D712-462D-9438-DF577ECE098D}" type="slidenum">
              <a:rPr lang="en-US" smtClean="0"/>
              <a:t>21</a:t>
            </a:fld>
            <a:endParaRPr lang="en-US"/>
          </a:p>
        </p:txBody>
      </p:sp>
    </p:spTree>
    <p:extLst>
      <p:ext uri="{BB962C8B-B14F-4D97-AF65-F5344CB8AC3E}">
        <p14:creationId xmlns:p14="http://schemas.microsoft.com/office/powerpoint/2010/main" val="19149311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Poppins" panose="00000500000000000000" pitchFamily="2" charset="0"/>
                <a:cs typeface="Poppins" panose="00000500000000000000" pitchFamily="2" charset="0"/>
              </a:rPr>
              <a:t>… The northern bobwhite had been in decline due to habitat loss and changes in agricultural practices; however, they are now recovering due to efforts to restore habitat and introduce prescribed fire as a means of sustaining early successional grasslands.</a:t>
            </a:r>
            <a:endParaRPr lang="en-US" sz="2000" dirty="0">
              <a:latin typeface="Poppins" panose="00000500000000000000" pitchFamily="2" charset="0"/>
              <a:cs typeface="Poppins" panose="00000500000000000000" pitchFamily="2" charset="0"/>
            </a:endParaRPr>
          </a:p>
          <a:p>
            <a:endParaRPr lang="en-US" dirty="0"/>
          </a:p>
        </p:txBody>
      </p:sp>
      <p:sp>
        <p:nvSpPr>
          <p:cNvPr id="4" name="Slide Number Placeholder 3"/>
          <p:cNvSpPr>
            <a:spLocks noGrp="1"/>
          </p:cNvSpPr>
          <p:nvPr>
            <p:ph type="sldNum" sz="quarter" idx="5"/>
          </p:nvPr>
        </p:nvSpPr>
        <p:spPr/>
        <p:txBody>
          <a:bodyPr/>
          <a:lstStyle/>
          <a:p>
            <a:fld id="{FC8ED5FB-D712-462D-9438-DF577ECE098D}" type="slidenum">
              <a:rPr lang="en-US" smtClean="0"/>
              <a:t>22</a:t>
            </a:fld>
            <a:endParaRPr lang="en-US"/>
          </a:p>
        </p:txBody>
      </p:sp>
    </p:spTree>
    <p:extLst>
      <p:ext uri="{BB962C8B-B14F-4D97-AF65-F5344CB8AC3E}">
        <p14:creationId xmlns:p14="http://schemas.microsoft.com/office/powerpoint/2010/main" val="725721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C8ED5FB-D712-462D-9438-DF577ECE098D}" type="slidenum">
              <a:rPr lang="en-US" smtClean="0"/>
              <a:t>23</a:t>
            </a:fld>
            <a:endParaRPr lang="en-US"/>
          </a:p>
        </p:txBody>
      </p:sp>
    </p:spTree>
    <p:extLst>
      <p:ext uri="{BB962C8B-B14F-4D97-AF65-F5344CB8AC3E}">
        <p14:creationId xmlns:p14="http://schemas.microsoft.com/office/powerpoint/2010/main" val="36673505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all benefits to society</a:t>
            </a:r>
          </a:p>
        </p:txBody>
      </p:sp>
      <p:sp>
        <p:nvSpPr>
          <p:cNvPr id="4" name="Slide Number Placeholder 3"/>
          <p:cNvSpPr>
            <a:spLocks noGrp="1"/>
          </p:cNvSpPr>
          <p:nvPr>
            <p:ph type="sldNum" sz="quarter" idx="5"/>
          </p:nvPr>
        </p:nvSpPr>
        <p:spPr/>
        <p:txBody>
          <a:bodyPr/>
          <a:lstStyle/>
          <a:p>
            <a:fld id="{FC8ED5FB-D712-462D-9438-DF577ECE098D}" type="slidenum">
              <a:rPr lang="en-US" smtClean="0"/>
              <a:t>24</a:t>
            </a:fld>
            <a:endParaRPr lang="en-US"/>
          </a:p>
        </p:txBody>
      </p:sp>
    </p:spTree>
    <p:extLst>
      <p:ext uri="{BB962C8B-B14F-4D97-AF65-F5344CB8AC3E}">
        <p14:creationId xmlns:p14="http://schemas.microsoft.com/office/powerpoint/2010/main" val="28768543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Nature can also more directly provide protection for our communities. The expansive marsh network buffers this coastal community from the waves and tides and it can be restored to benefit our communities and nature.</a:t>
            </a:r>
          </a:p>
        </p:txBody>
      </p:sp>
      <p:sp>
        <p:nvSpPr>
          <p:cNvPr id="4" name="Slide Number Placeholder 3"/>
          <p:cNvSpPr>
            <a:spLocks noGrp="1"/>
          </p:cNvSpPr>
          <p:nvPr>
            <p:ph type="sldNum" sz="quarter" idx="5"/>
          </p:nvPr>
        </p:nvSpPr>
        <p:spPr/>
        <p:txBody>
          <a:bodyPr/>
          <a:lstStyle/>
          <a:p>
            <a:fld id="{FC8ED5FB-D712-462D-9438-DF577ECE098D}" type="slidenum">
              <a:rPr lang="en-US" smtClean="0"/>
              <a:t>25</a:t>
            </a:fld>
            <a:endParaRPr lang="en-US"/>
          </a:p>
        </p:txBody>
      </p:sp>
    </p:spTree>
    <p:extLst>
      <p:ext uri="{BB962C8B-B14F-4D97-AF65-F5344CB8AC3E}">
        <p14:creationId xmlns:p14="http://schemas.microsoft.com/office/powerpoint/2010/main" val="39138165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FC05FD-2D7B-C34C-16E1-A979639435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7EED154-313F-368E-5CA2-BA77EE06B57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09AD9A6-EB13-2EAA-816D-E72690E7CC71}"/>
              </a:ext>
            </a:extLst>
          </p:cNvPr>
          <p:cNvSpPr>
            <a:spLocks noGrp="1"/>
          </p:cNvSpPr>
          <p:nvPr>
            <p:ph type="body" idx="1"/>
          </p:nvPr>
        </p:nvSpPr>
        <p:spPr/>
        <p:txBody>
          <a:bodyPr/>
          <a:lstStyle/>
          <a:p>
            <a:r>
              <a:rPr lang="en-US" dirty="0"/>
              <a:t>Our actions, even well intended ones have actions. </a:t>
            </a:r>
          </a:p>
          <a:p>
            <a:endParaRPr lang="en-US" dirty="0"/>
          </a:p>
        </p:txBody>
      </p:sp>
      <p:sp>
        <p:nvSpPr>
          <p:cNvPr id="4" name="Slide Number Placeholder 3">
            <a:extLst>
              <a:ext uri="{FF2B5EF4-FFF2-40B4-BE49-F238E27FC236}">
                <a16:creationId xmlns:a16="http://schemas.microsoft.com/office/drawing/2014/main" id="{5A7C1871-961A-81A5-93FD-DFE5730403D9}"/>
              </a:ext>
            </a:extLst>
          </p:cNvPr>
          <p:cNvSpPr>
            <a:spLocks noGrp="1"/>
          </p:cNvSpPr>
          <p:nvPr>
            <p:ph type="sldNum" sz="quarter" idx="5"/>
          </p:nvPr>
        </p:nvSpPr>
        <p:spPr/>
        <p:txBody>
          <a:bodyPr/>
          <a:lstStyle/>
          <a:p>
            <a:fld id="{FC8ED5FB-D712-462D-9438-DF577ECE098D}" type="slidenum">
              <a:rPr lang="en-US" smtClean="0"/>
              <a:t>26</a:t>
            </a:fld>
            <a:endParaRPr lang="en-US"/>
          </a:p>
        </p:txBody>
      </p:sp>
    </p:spTree>
    <p:extLst>
      <p:ext uri="{BB962C8B-B14F-4D97-AF65-F5344CB8AC3E}">
        <p14:creationId xmlns:p14="http://schemas.microsoft.com/office/powerpoint/2010/main" val="18122331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need to make space for nature. … The map to the right highlights a network of ecologically significant focal areas that will provide for nature. The habitat plan identifies conservation, stewardship, restoration and policy actions to support and build this network.</a:t>
            </a:r>
          </a:p>
        </p:txBody>
      </p:sp>
      <p:sp>
        <p:nvSpPr>
          <p:cNvPr id="4" name="Slide Number Placeholder 3"/>
          <p:cNvSpPr>
            <a:spLocks noGrp="1"/>
          </p:cNvSpPr>
          <p:nvPr>
            <p:ph type="sldNum" sz="quarter" idx="5"/>
          </p:nvPr>
        </p:nvSpPr>
        <p:spPr/>
        <p:txBody>
          <a:bodyPr/>
          <a:lstStyle/>
          <a:p>
            <a:fld id="{FC8ED5FB-D712-462D-9438-DF577ECE098D}" type="slidenum">
              <a:rPr lang="en-US" smtClean="0"/>
              <a:t>27</a:t>
            </a:fld>
            <a:endParaRPr lang="en-US"/>
          </a:p>
        </p:txBody>
      </p:sp>
    </p:spTree>
    <p:extLst>
      <p:ext uri="{BB962C8B-B14F-4D97-AF65-F5344CB8AC3E}">
        <p14:creationId xmlns:p14="http://schemas.microsoft.com/office/powerpoint/2010/main" val="404027686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C8ED5FB-D712-462D-9438-DF577ECE098D}" type="slidenum">
              <a:rPr lang="en-US" smtClean="0"/>
              <a:t>28</a:t>
            </a:fld>
            <a:endParaRPr lang="en-US"/>
          </a:p>
        </p:txBody>
      </p:sp>
    </p:spTree>
    <p:extLst>
      <p:ext uri="{BB962C8B-B14F-4D97-AF65-F5344CB8AC3E}">
        <p14:creationId xmlns:p14="http://schemas.microsoft.com/office/powerpoint/2010/main" val="126739377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C8ED5FB-D712-462D-9438-DF577ECE098D}" type="slidenum">
              <a:rPr lang="en-US" smtClean="0"/>
              <a:t>29</a:t>
            </a:fld>
            <a:endParaRPr lang="en-US"/>
          </a:p>
        </p:txBody>
      </p:sp>
    </p:spTree>
    <p:extLst>
      <p:ext uri="{BB962C8B-B14F-4D97-AF65-F5344CB8AC3E}">
        <p14:creationId xmlns:p14="http://schemas.microsoft.com/office/powerpoint/2010/main" val="6591541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found this definition, ..,”exists independent of people”. So nature does not need us? We certainly need nature.</a:t>
            </a:r>
          </a:p>
        </p:txBody>
      </p:sp>
      <p:sp>
        <p:nvSpPr>
          <p:cNvPr id="4" name="Slide Number Placeholder 3"/>
          <p:cNvSpPr>
            <a:spLocks noGrp="1"/>
          </p:cNvSpPr>
          <p:nvPr>
            <p:ph type="sldNum" sz="quarter" idx="5"/>
          </p:nvPr>
        </p:nvSpPr>
        <p:spPr/>
        <p:txBody>
          <a:bodyPr/>
          <a:lstStyle/>
          <a:p>
            <a:fld id="{FC8ED5FB-D712-462D-9438-DF577ECE098D}" type="slidenum">
              <a:rPr lang="en-US" smtClean="0"/>
              <a:t>3</a:t>
            </a:fld>
            <a:endParaRPr lang="en-US"/>
          </a:p>
        </p:txBody>
      </p:sp>
    </p:spTree>
    <p:extLst>
      <p:ext uri="{BB962C8B-B14F-4D97-AF65-F5344CB8AC3E}">
        <p14:creationId xmlns:p14="http://schemas.microsoft.com/office/powerpoint/2010/main" val="15898700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diamond back terrapin lives and breeds in brackish water, but needs to come on shore to nest so it needs natural shorelines. Which is much different than monarch caterpillar that feeds exclusively on milkweed. But a monarch needs ample nectar and milkweed across the landscape to support a multigenerational migration cycle. A salt marsh needs the right mix of tidal water, sediment and nutrients thrive.</a:t>
            </a:r>
          </a:p>
        </p:txBody>
      </p:sp>
      <p:sp>
        <p:nvSpPr>
          <p:cNvPr id="4" name="Slide Number Placeholder 3"/>
          <p:cNvSpPr>
            <a:spLocks noGrp="1"/>
          </p:cNvSpPr>
          <p:nvPr>
            <p:ph type="sldNum" sz="quarter" idx="5"/>
          </p:nvPr>
        </p:nvSpPr>
        <p:spPr/>
        <p:txBody>
          <a:bodyPr/>
          <a:lstStyle/>
          <a:p>
            <a:fld id="{FC8ED5FB-D712-462D-9438-DF577ECE098D}" type="slidenum">
              <a:rPr lang="en-US" smtClean="0"/>
              <a:t>4</a:t>
            </a:fld>
            <a:endParaRPr lang="en-US"/>
          </a:p>
        </p:txBody>
      </p:sp>
    </p:spTree>
    <p:extLst>
      <p:ext uri="{BB962C8B-B14F-4D97-AF65-F5344CB8AC3E}">
        <p14:creationId xmlns:p14="http://schemas.microsoft.com/office/powerpoint/2010/main" val="18412177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Within the last century we’ve entered the Anthropocene, where our actions are strongly influencing the earth’s systems</a:t>
            </a:r>
          </a:p>
        </p:txBody>
      </p:sp>
      <p:sp>
        <p:nvSpPr>
          <p:cNvPr id="4" name="Slide Number Placeholder 3"/>
          <p:cNvSpPr>
            <a:spLocks noGrp="1"/>
          </p:cNvSpPr>
          <p:nvPr>
            <p:ph type="sldNum" sz="quarter" idx="5"/>
          </p:nvPr>
        </p:nvSpPr>
        <p:spPr/>
        <p:txBody>
          <a:bodyPr/>
          <a:lstStyle/>
          <a:p>
            <a:fld id="{FC8ED5FB-D712-462D-9438-DF577ECE098D}" type="slidenum">
              <a:rPr lang="en-US" smtClean="0"/>
              <a:t>5</a:t>
            </a:fld>
            <a:endParaRPr lang="en-US"/>
          </a:p>
        </p:txBody>
      </p:sp>
    </p:spTree>
    <p:extLst>
      <p:ext uri="{BB962C8B-B14F-4D97-AF65-F5344CB8AC3E}">
        <p14:creationId xmlns:p14="http://schemas.microsoft.com/office/powerpoint/2010/main" val="28754747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C8ED5FB-D712-462D-9438-DF577ECE098D}" type="slidenum">
              <a:rPr lang="en-US" smtClean="0"/>
              <a:t>6</a:t>
            </a:fld>
            <a:endParaRPr lang="en-US"/>
          </a:p>
        </p:txBody>
      </p:sp>
    </p:spTree>
    <p:extLst>
      <p:ext uri="{BB962C8B-B14F-4D97-AF65-F5344CB8AC3E}">
        <p14:creationId xmlns:p14="http://schemas.microsoft.com/office/powerpoint/2010/main" val="802204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C8ED5FB-D712-462D-9438-DF577ECE098D}" type="slidenum">
              <a:rPr lang="en-US" smtClean="0"/>
              <a:t>7</a:t>
            </a:fld>
            <a:endParaRPr lang="en-US"/>
          </a:p>
        </p:txBody>
      </p:sp>
    </p:spTree>
    <p:extLst>
      <p:ext uri="{BB962C8B-B14F-4D97-AF65-F5344CB8AC3E}">
        <p14:creationId xmlns:p14="http://schemas.microsoft.com/office/powerpoint/2010/main" val="27945667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Three shallow estuaries connected separated by a barrier island system with one inlet. The bays are fed by a 292 sq. mi watershed. </a:t>
            </a:r>
          </a:p>
        </p:txBody>
      </p:sp>
      <p:sp>
        <p:nvSpPr>
          <p:cNvPr id="4" name="Slide Number Placeholder 3"/>
          <p:cNvSpPr>
            <a:spLocks noGrp="1"/>
          </p:cNvSpPr>
          <p:nvPr>
            <p:ph type="sldNum" sz="quarter" idx="5"/>
          </p:nvPr>
        </p:nvSpPr>
        <p:spPr/>
        <p:txBody>
          <a:bodyPr/>
          <a:lstStyle/>
          <a:p>
            <a:fld id="{FC8ED5FB-D712-462D-9438-DF577ECE098D}" type="slidenum">
              <a:rPr lang="en-US" smtClean="0"/>
              <a:t>8</a:t>
            </a:fld>
            <a:endParaRPr lang="en-US"/>
          </a:p>
        </p:txBody>
      </p:sp>
    </p:spTree>
    <p:extLst>
      <p:ext uri="{BB962C8B-B14F-4D97-AF65-F5344CB8AC3E}">
        <p14:creationId xmlns:p14="http://schemas.microsoft.com/office/powerpoint/2010/main" val="12461373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general habitats types consist of 12% open water habitat that transitions to a relatively even distribution of developed, agriculture, and naturally vegetated land. What is important to not is the arrangement of the habitats in the watershed, with the developed land represented in gray occupying the majority of lands bordering the bays and the ag and veg dominating the upland mosaic.</a:t>
            </a:r>
          </a:p>
          <a:p>
            <a:endParaRPr lang="en-US" dirty="0"/>
          </a:p>
        </p:txBody>
      </p:sp>
      <p:sp>
        <p:nvSpPr>
          <p:cNvPr id="4" name="Slide Number Placeholder 3"/>
          <p:cNvSpPr>
            <a:spLocks noGrp="1"/>
          </p:cNvSpPr>
          <p:nvPr>
            <p:ph type="sldNum" sz="quarter" idx="5"/>
          </p:nvPr>
        </p:nvSpPr>
        <p:spPr/>
        <p:txBody>
          <a:bodyPr/>
          <a:lstStyle/>
          <a:p>
            <a:fld id="{FC8ED5FB-D712-462D-9438-DF577ECE098D}" type="slidenum">
              <a:rPr lang="en-US" smtClean="0"/>
              <a:t>9</a:t>
            </a:fld>
            <a:endParaRPr lang="en-US"/>
          </a:p>
        </p:txBody>
      </p:sp>
    </p:spTree>
    <p:extLst>
      <p:ext uri="{BB962C8B-B14F-4D97-AF65-F5344CB8AC3E}">
        <p14:creationId xmlns:p14="http://schemas.microsoft.com/office/powerpoint/2010/main" val="8948431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DA65DE-7DAB-6EAC-C225-1CFAD415D1C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2A9C2B2-46B2-2E66-575A-1B893695F62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AE8E920-EE93-89F8-4ABD-F6D2492FD813}"/>
              </a:ext>
            </a:extLst>
          </p:cNvPr>
          <p:cNvSpPr>
            <a:spLocks noGrp="1"/>
          </p:cNvSpPr>
          <p:nvPr>
            <p:ph type="dt" sz="half" idx="10"/>
          </p:nvPr>
        </p:nvSpPr>
        <p:spPr/>
        <p:txBody>
          <a:bodyPr/>
          <a:lstStyle/>
          <a:p>
            <a:fld id="{B9A31BEB-8CCD-45AE-8CF4-28710FE6885C}" type="datetimeFigureOut">
              <a:rPr lang="en-US" smtClean="0"/>
              <a:t>3/30/2026</a:t>
            </a:fld>
            <a:endParaRPr lang="en-US"/>
          </a:p>
        </p:txBody>
      </p:sp>
      <p:sp>
        <p:nvSpPr>
          <p:cNvPr id="5" name="Footer Placeholder 4">
            <a:extLst>
              <a:ext uri="{FF2B5EF4-FFF2-40B4-BE49-F238E27FC236}">
                <a16:creationId xmlns:a16="http://schemas.microsoft.com/office/drawing/2014/main" id="{0B75757C-1B17-2B64-DBEB-CA1F0C9007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D6D532-24F9-A70F-0509-AAAA6B04F325}"/>
              </a:ext>
            </a:extLst>
          </p:cNvPr>
          <p:cNvSpPr>
            <a:spLocks noGrp="1"/>
          </p:cNvSpPr>
          <p:nvPr>
            <p:ph type="sldNum" sz="quarter" idx="12"/>
          </p:nvPr>
        </p:nvSpPr>
        <p:spPr/>
        <p:txBody>
          <a:bodyPr/>
          <a:lstStyle/>
          <a:p>
            <a:fld id="{3631F542-1C13-49B8-9C42-8694E7376E68}" type="slidenum">
              <a:rPr lang="en-US" smtClean="0"/>
              <a:t>‹#›</a:t>
            </a:fld>
            <a:endParaRPr lang="en-US"/>
          </a:p>
        </p:txBody>
      </p:sp>
    </p:spTree>
    <p:extLst>
      <p:ext uri="{BB962C8B-B14F-4D97-AF65-F5344CB8AC3E}">
        <p14:creationId xmlns:p14="http://schemas.microsoft.com/office/powerpoint/2010/main" val="8255138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CF044-7492-15BB-9403-3DCF4697680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B272EE3-3CE4-B3E7-D9E5-8EBB52AA94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4DFDC4-E19A-02B6-A662-4E327A76F6DB}"/>
              </a:ext>
            </a:extLst>
          </p:cNvPr>
          <p:cNvSpPr>
            <a:spLocks noGrp="1"/>
          </p:cNvSpPr>
          <p:nvPr>
            <p:ph type="dt" sz="half" idx="10"/>
          </p:nvPr>
        </p:nvSpPr>
        <p:spPr/>
        <p:txBody>
          <a:bodyPr/>
          <a:lstStyle/>
          <a:p>
            <a:fld id="{B9A31BEB-8CCD-45AE-8CF4-28710FE6885C}" type="datetimeFigureOut">
              <a:rPr lang="en-US" smtClean="0"/>
              <a:t>3/30/2026</a:t>
            </a:fld>
            <a:endParaRPr lang="en-US"/>
          </a:p>
        </p:txBody>
      </p:sp>
      <p:sp>
        <p:nvSpPr>
          <p:cNvPr id="5" name="Footer Placeholder 4">
            <a:extLst>
              <a:ext uri="{FF2B5EF4-FFF2-40B4-BE49-F238E27FC236}">
                <a16:creationId xmlns:a16="http://schemas.microsoft.com/office/drawing/2014/main" id="{07D03BF7-0A9A-229D-7445-E2EBEF2A87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191BC41-878C-920F-4CDD-A830D2E0A242}"/>
              </a:ext>
            </a:extLst>
          </p:cNvPr>
          <p:cNvSpPr>
            <a:spLocks noGrp="1"/>
          </p:cNvSpPr>
          <p:nvPr>
            <p:ph type="sldNum" sz="quarter" idx="12"/>
          </p:nvPr>
        </p:nvSpPr>
        <p:spPr/>
        <p:txBody>
          <a:bodyPr/>
          <a:lstStyle/>
          <a:p>
            <a:fld id="{3631F542-1C13-49B8-9C42-8694E7376E68}" type="slidenum">
              <a:rPr lang="en-US" smtClean="0"/>
              <a:t>‹#›</a:t>
            </a:fld>
            <a:endParaRPr lang="en-US"/>
          </a:p>
        </p:txBody>
      </p:sp>
    </p:spTree>
    <p:extLst>
      <p:ext uri="{BB962C8B-B14F-4D97-AF65-F5344CB8AC3E}">
        <p14:creationId xmlns:p14="http://schemas.microsoft.com/office/powerpoint/2010/main" val="10105855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D7366DD-465A-6917-4082-8BD591D30C5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434DC44-97BF-083C-70C4-71D1DDB57D4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0C7910-7D3A-4012-1426-E40B2BC8B6F5}"/>
              </a:ext>
            </a:extLst>
          </p:cNvPr>
          <p:cNvSpPr>
            <a:spLocks noGrp="1"/>
          </p:cNvSpPr>
          <p:nvPr>
            <p:ph type="dt" sz="half" idx="10"/>
          </p:nvPr>
        </p:nvSpPr>
        <p:spPr/>
        <p:txBody>
          <a:bodyPr/>
          <a:lstStyle/>
          <a:p>
            <a:fld id="{B9A31BEB-8CCD-45AE-8CF4-28710FE6885C}" type="datetimeFigureOut">
              <a:rPr lang="en-US" smtClean="0"/>
              <a:t>3/30/2026</a:t>
            </a:fld>
            <a:endParaRPr lang="en-US"/>
          </a:p>
        </p:txBody>
      </p:sp>
      <p:sp>
        <p:nvSpPr>
          <p:cNvPr id="5" name="Footer Placeholder 4">
            <a:extLst>
              <a:ext uri="{FF2B5EF4-FFF2-40B4-BE49-F238E27FC236}">
                <a16:creationId xmlns:a16="http://schemas.microsoft.com/office/drawing/2014/main" id="{A115A62F-B409-A720-92B6-972E781DD7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DFAAAC-C25E-6233-1A80-2A6A7213F1BE}"/>
              </a:ext>
            </a:extLst>
          </p:cNvPr>
          <p:cNvSpPr>
            <a:spLocks noGrp="1"/>
          </p:cNvSpPr>
          <p:nvPr>
            <p:ph type="sldNum" sz="quarter" idx="12"/>
          </p:nvPr>
        </p:nvSpPr>
        <p:spPr/>
        <p:txBody>
          <a:bodyPr/>
          <a:lstStyle/>
          <a:p>
            <a:fld id="{3631F542-1C13-49B8-9C42-8694E7376E68}" type="slidenum">
              <a:rPr lang="en-US" smtClean="0"/>
              <a:t>‹#›</a:t>
            </a:fld>
            <a:endParaRPr lang="en-US"/>
          </a:p>
        </p:txBody>
      </p:sp>
    </p:spTree>
    <p:extLst>
      <p:ext uri="{BB962C8B-B14F-4D97-AF65-F5344CB8AC3E}">
        <p14:creationId xmlns:p14="http://schemas.microsoft.com/office/powerpoint/2010/main" val="42702654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8D21E5-602E-5DBA-833F-D82CFE74F6F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C4A03C5-DFBB-BC4E-7EFA-6AF2F59A7AE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7C2BDFD-73AD-2B37-6477-63F8CF9DD5D5}"/>
              </a:ext>
            </a:extLst>
          </p:cNvPr>
          <p:cNvSpPr>
            <a:spLocks noGrp="1"/>
          </p:cNvSpPr>
          <p:nvPr>
            <p:ph type="dt" sz="half" idx="10"/>
          </p:nvPr>
        </p:nvSpPr>
        <p:spPr/>
        <p:txBody>
          <a:bodyPr/>
          <a:lstStyle/>
          <a:p>
            <a:fld id="{B9A31BEB-8CCD-45AE-8CF4-28710FE6885C}" type="datetimeFigureOut">
              <a:rPr lang="en-US" smtClean="0"/>
              <a:t>3/30/2026</a:t>
            </a:fld>
            <a:endParaRPr lang="en-US"/>
          </a:p>
        </p:txBody>
      </p:sp>
      <p:sp>
        <p:nvSpPr>
          <p:cNvPr id="5" name="Footer Placeholder 4">
            <a:extLst>
              <a:ext uri="{FF2B5EF4-FFF2-40B4-BE49-F238E27FC236}">
                <a16:creationId xmlns:a16="http://schemas.microsoft.com/office/drawing/2014/main" id="{8D891184-5789-3580-CF49-E640532727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4D24E2-24B7-43B9-5115-3321C287B3DD}"/>
              </a:ext>
            </a:extLst>
          </p:cNvPr>
          <p:cNvSpPr>
            <a:spLocks noGrp="1"/>
          </p:cNvSpPr>
          <p:nvPr>
            <p:ph type="sldNum" sz="quarter" idx="12"/>
          </p:nvPr>
        </p:nvSpPr>
        <p:spPr/>
        <p:txBody>
          <a:bodyPr/>
          <a:lstStyle/>
          <a:p>
            <a:fld id="{3631F542-1C13-49B8-9C42-8694E7376E68}" type="slidenum">
              <a:rPr lang="en-US" smtClean="0"/>
              <a:t>‹#›</a:t>
            </a:fld>
            <a:endParaRPr lang="en-US"/>
          </a:p>
        </p:txBody>
      </p:sp>
    </p:spTree>
    <p:extLst>
      <p:ext uri="{BB962C8B-B14F-4D97-AF65-F5344CB8AC3E}">
        <p14:creationId xmlns:p14="http://schemas.microsoft.com/office/powerpoint/2010/main" val="22109908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24641C-FF8D-18F6-9458-D24DCAB486F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99E56E2-116D-489E-3C34-D21E5CDF354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EE38FB8-A23C-1537-231A-B4957DEF63A3}"/>
              </a:ext>
            </a:extLst>
          </p:cNvPr>
          <p:cNvSpPr>
            <a:spLocks noGrp="1"/>
          </p:cNvSpPr>
          <p:nvPr>
            <p:ph type="dt" sz="half" idx="10"/>
          </p:nvPr>
        </p:nvSpPr>
        <p:spPr/>
        <p:txBody>
          <a:bodyPr/>
          <a:lstStyle/>
          <a:p>
            <a:fld id="{B9A31BEB-8CCD-45AE-8CF4-28710FE6885C}" type="datetimeFigureOut">
              <a:rPr lang="en-US" smtClean="0"/>
              <a:t>3/30/2026</a:t>
            </a:fld>
            <a:endParaRPr lang="en-US"/>
          </a:p>
        </p:txBody>
      </p:sp>
      <p:sp>
        <p:nvSpPr>
          <p:cNvPr id="5" name="Footer Placeholder 4">
            <a:extLst>
              <a:ext uri="{FF2B5EF4-FFF2-40B4-BE49-F238E27FC236}">
                <a16:creationId xmlns:a16="http://schemas.microsoft.com/office/drawing/2014/main" id="{FEB10F8B-4D37-8E0D-C1D8-96AC0682A0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2518D2D-909F-FFCE-D522-5D3F9E03C50A}"/>
              </a:ext>
            </a:extLst>
          </p:cNvPr>
          <p:cNvSpPr>
            <a:spLocks noGrp="1"/>
          </p:cNvSpPr>
          <p:nvPr>
            <p:ph type="sldNum" sz="quarter" idx="12"/>
          </p:nvPr>
        </p:nvSpPr>
        <p:spPr/>
        <p:txBody>
          <a:bodyPr/>
          <a:lstStyle/>
          <a:p>
            <a:fld id="{3631F542-1C13-49B8-9C42-8694E7376E68}" type="slidenum">
              <a:rPr lang="en-US" smtClean="0"/>
              <a:t>‹#›</a:t>
            </a:fld>
            <a:endParaRPr lang="en-US"/>
          </a:p>
        </p:txBody>
      </p:sp>
    </p:spTree>
    <p:extLst>
      <p:ext uri="{BB962C8B-B14F-4D97-AF65-F5344CB8AC3E}">
        <p14:creationId xmlns:p14="http://schemas.microsoft.com/office/powerpoint/2010/main" val="17070582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CAE012-F02D-4E1E-0282-6959B18C42C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1E9DFCE-33F0-7F94-77EE-B1CB8AA2E20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BF85621-A158-9A3F-2062-72C14EE6AD1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7E0A977-3C81-0B0D-5ECE-98F33B88E876}"/>
              </a:ext>
            </a:extLst>
          </p:cNvPr>
          <p:cNvSpPr>
            <a:spLocks noGrp="1"/>
          </p:cNvSpPr>
          <p:nvPr>
            <p:ph type="dt" sz="half" idx="10"/>
          </p:nvPr>
        </p:nvSpPr>
        <p:spPr/>
        <p:txBody>
          <a:bodyPr/>
          <a:lstStyle/>
          <a:p>
            <a:fld id="{B9A31BEB-8CCD-45AE-8CF4-28710FE6885C}" type="datetimeFigureOut">
              <a:rPr lang="en-US" smtClean="0"/>
              <a:t>3/30/2026</a:t>
            </a:fld>
            <a:endParaRPr lang="en-US"/>
          </a:p>
        </p:txBody>
      </p:sp>
      <p:sp>
        <p:nvSpPr>
          <p:cNvPr id="6" name="Footer Placeholder 5">
            <a:extLst>
              <a:ext uri="{FF2B5EF4-FFF2-40B4-BE49-F238E27FC236}">
                <a16:creationId xmlns:a16="http://schemas.microsoft.com/office/drawing/2014/main" id="{16F481B5-F516-E127-9A87-94EF208864A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C5A3E14-52B7-45A7-3778-E406EACCA6E3}"/>
              </a:ext>
            </a:extLst>
          </p:cNvPr>
          <p:cNvSpPr>
            <a:spLocks noGrp="1"/>
          </p:cNvSpPr>
          <p:nvPr>
            <p:ph type="sldNum" sz="quarter" idx="12"/>
          </p:nvPr>
        </p:nvSpPr>
        <p:spPr/>
        <p:txBody>
          <a:bodyPr/>
          <a:lstStyle/>
          <a:p>
            <a:fld id="{3631F542-1C13-49B8-9C42-8694E7376E68}" type="slidenum">
              <a:rPr lang="en-US" smtClean="0"/>
              <a:t>‹#›</a:t>
            </a:fld>
            <a:endParaRPr lang="en-US"/>
          </a:p>
        </p:txBody>
      </p:sp>
    </p:spTree>
    <p:extLst>
      <p:ext uri="{BB962C8B-B14F-4D97-AF65-F5344CB8AC3E}">
        <p14:creationId xmlns:p14="http://schemas.microsoft.com/office/powerpoint/2010/main" val="39146924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E4C216-FF26-BB7B-3990-67E6B488303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F4C4F48-EFA6-8F01-D5F8-1219193BC54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E92ACD8-377C-FAF0-F9C4-705451146EF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D5CE75-1E7F-9ACD-9A6B-8FA30DF74A9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CF16B8D-4CB8-13D2-E71E-FC8288026E5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E0A7BF2-C560-293E-B2C5-84B0837E0537}"/>
              </a:ext>
            </a:extLst>
          </p:cNvPr>
          <p:cNvSpPr>
            <a:spLocks noGrp="1"/>
          </p:cNvSpPr>
          <p:nvPr>
            <p:ph type="dt" sz="half" idx="10"/>
          </p:nvPr>
        </p:nvSpPr>
        <p:spPr/>
        <p:txBody>
          <a:bodyPr/>
          <a:lstStyle/>
          <a:p>
            <a:fld id="{B9A31BEB-8CCD-45AE-8CF4-28710FE6885C}" type="datetimeFigureOut">
              <a:rPr lang="en-US" smtClean="0"/>
              <a:t>3/30/2026</a:t>
            </a:fld>
            <a:endParaRPr lang="en-US"/>
          </a:p>
        </p:txBody>
      </p:sp>
      <p:sp>
        <p:nvSpPr>
          <p:cNvPr id="8" name="Footer Placeholder 7">
            <a:extLst>
              <a:ext uri="{FF2B5EF4-FFF2-40B4-BE49-F238E27FC236}">
                <a16:creationId xmlns:a16="http://schemas.microsoft.com/office/drawing/2014/main" id="{F8DBBB34-991A-9A91-CEE8-96F1A2D2716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84E784C-F7FA-7E5C-0CBA-BE6F5BC3979B}"/>
              </a:ext>
            </a:extLst>
          </p:cNvPr>
          <p:cNvSpPr>
            <a:spLocks noGrp="1"/>
          </p:cNvSpPr>
          <p:nvPr>
            <p:ph type="sldNum" sz="quarter" idx="12"/>
          </p:nvPr>
        </p:nvSpPr>
        <p:spPr/>
        <p:txBody>
          <a:bodyPr/>
          <a:lstStyle/>
          <a:p>
            <a:fld id="{3631F542-1C13-49B8-9C42-8694E7376E68}" type="slidenum">
              <a:rPr lang="en-US" smtClean="0"/>
              <a:t>‹#›</a:t>
            </a:fld>
            <a:endParaRPr lang="en-US"/>
          </a:p>
        </p:txBody>
      </p:sp>
    </p:spTree>
    <p:extLst>
      <p:ext uri="{BB962C8B-B14F-4D97-AF65-F5344CB8AC3E}">
        <p14:creationId xmlns:p14="http://schemas.microsoft.com/office/powerpoint/2010/main" val="34634719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48E46B-95BF-E4BD-0911-F0275F18F97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0DBC1E1-4211-F2F8-CA1B-1635FFC14EE2}"/>
              </a:ext>
            </a:extLst>
          </p:cNvPr>
          <p:cNvSpPr>
            <a:spLocks noGrp="1"/>
          </p:cNvSpPr>
          <p:nvPr>
            <p:ph type="dt" sz="half" idx="10"/>
          </p:nvPr>
        </p:nvSpPr>
        <p:spPr/>
        <p:txBody>
          <a:bodyPr/>
          <a:lstStyle/>
          <a:p>
            <a:fld id="{B9A31BEB-8CCD-45AE-8CF4-28710FE6885C}" type="datetimeFigureOut">
              <a:rPr lang="en-US" smtClean="0"/>
              <a:t>3/30/2026</a:t>
            </a:fld>
            <a:endParaRPr lang="en-US"/>
          </a:p>
        </p:txBody>
      </p:sp>
      <p:sp>
        <p:nvSpPr>
          <p:cNvPr id="4" name="Footer Placeholder 3">
            <a:extLst>
              <a:ext uri="{FF2B5EF4-FFF2-40B4-BE49-F238E27FC236}">
                <a16:creationId xmlns:a16="http://schemas.microsoft.com/office/drawing/2014/main" id="{CEB5F3F9-0D49-C94A-1C51-ED8C88A59C2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090B8F5-6338-8FCA-92D4-2DE22462FA8D}"/>
              </a:ext>
            </a:extLst>
          </p:cNvPr>
          <p:cNvSpPr>
            <a:spLocks noGrp="1"/>
          </p:cNvSpPr>
          <p:nvPr>
            <p:ph type="sldNum" sz="quarter" idx="12"/>
          </p:nvPr>
        </p:nvSpPr>
        <p:spPr/>
        <p:txBody>
          <a:bodyPr/>
          <a:lstStyle/>
          <a:p>
            <a:fld id="{3631F542-1C13-49B8-9C42-8694E7376E68}" type="slidenum">
              <a:rPr lang="en-US" smtClean="0"/>
              <a:t>‹#›</a:t>
            </a:fld>
            <a:endParaRPr lang="en-US"/>
          </a:p>
        </p:txBody>
      </p:sp>
    </p:spTree>
    <p:extLst>
      <p:ext uri="{BB962C8B-B14F-4D97-AF65-F5344CB8AC3E}">
        <p14:creationId xmlns:p14="http://schemas.microsoft.com/office/powerpoint/2010/main" val="16505693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1F08BC8-A870-A7A0-898F-3849E1942EAF}"/>
              </a:ext>
            </a:extLst>
          </p:cNvPr>
          <p:cNvSpPr>
            <a:spLocks noGrp="1"/>
          </p:cNvSpPr>
          <p:nvPr>
            <p:ph type="dt" sz="half" idx="10"/>
          </p:nvPr>
        </p:nvSpPr>
        <p:spPr/>
        <p:txBody>
          <a:bodyPr/>
          <a:lstStyle/>
          <a:p>
            <a:fld id="{B9A31BEB-8CCD-45AE-8CF4-28710FE6885C}" type="datetimeFigureOut">
              <a:rPr lang="en-US" smtClean="0"/>
              <a:t>3/30/2026</a:t>
            </a:fld>
            <a:endParaRPr lang="en-US"/>
          </a:p>
        </p:txBody>
      </p:sp>
      <p:sp>
        <p:nvSpPr>
          <p:cNvPr id="3" name="Footer Placeholder 2">
            <a:extLst>
              <a:ext uri="{FF2B5EF4-FFF2-40B4-BE49-F238E27FC236}">
                <a16:creationId xmlns:a16="http://schemas.microsoft.com/office/drawing/2014/main" id="{F8776C29-48DD-A6DC-FA93-B6FD6F02FD2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FBA6678-68C4-DE58-EFDC-8A27EEB1B69A}"/>
              </a:ext>
            </a:extLst>
          </p:cNvPr>
          <p:cNvSpPr>
            <a:spLocks noGrp="1"/>
          </p:cNvSpPr>
          <p:nvPr>
            <p:ph type="sldNum" sz="quarter" idx="12"/>
          </p:nvPr>
        </p:nvSpPr>
        <p:spPr/>
        <p:txBody>
          <a:bodyPr/>
          <a:lstStyle/>
          <a:p>
            <a:fld id="{3631F542-1C13-49B8-9C42-8694E7376E68}" type="slidenum">
              <a:rPr lang="en-US" smtClean="0"/>
              <a:t>‹#›</a:t>
            </a:fld>
            <a:endParaRPr lang="en-US"/>
          </a:p>
        </p:txBody>
      </p:sp>
    </p:spTree>
    <p:extLst>
      <p:ext uri="{BB962C8B-B14F-4D97-AF65-F5344CB8AC3E}">
        <p14:creationId xmlns:p14="http://schemas.microsoft.com/office/powerpoint/2010/main" val="1790080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5E194-5803-4668-79C2-967DDFDE171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2CF0425-40B4-C42C-577D-EA723CFD5F6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76D7AB2-A317-30E7-E5B0-4752331EEA0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DB03F21-3FF5-9791-8627-930E437059FB}"/>
              </a:ext>
            </a:extLst>
          </p:cNvPr>
          <p:cNvSpPr>
            <a:spLocks noGrp="1"/>
          </p:cNvSpPr>
          <p:nvPr>
            <p:ph type="dt" sz="half" idx="10"/>
          </p:nvPr>
        </p:nvSpPr>
        <p:spPr/>
        <p:txBody>
          <a:bodyPr/>
          <a:lstStyle/>
          <a:p>
            <a:fld id="{B9A31BEB-8CCD-45AE-8CF4-28710FE6885C}" type="datetimeFigureOut">
              <a:rPr lang="en-US" smtClean="0"/>
              <a:t>3/30/2026</a:t>
            </a:fld>
            <a:endParaRPr lang="en-US"/>
          </a:p>
        </p:txBody>
      </p:sp>
      <p:sp>
        <p:nvSpPr>
          <p:cNvPr id="6" name="Footer Placeholder 5">
            <a:extLst>
              <a:ext uri="{FF2B5EF4-FFF2-40B4-BE49-F238E27FC236}">
                <a16:creationId xmlns:a16="http://schemas.microsoft.com/office/drawing/2014/main" id="{D8206BE6-891F-5A35-5550-B08A90A009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4E51336-818E-5866-A00A-CE947DA51C5C}"/>
              </a:ext>
            </a:extLst>
          </p:cNvPr>
          <p:cNvSpPr>
            <a:spLocks noGrp="1"/>
          </p:cNvSpPr>
          <p:nvPr>
            <p:ph type="sldNum" sz="quarter" idx="12"/>
          </p:nvPr>
        </p:nvSpPr>
        <p:spPr/>
        <p:txBody>
          <a:bodyPr/>
          <a:lstStyle/>
          <a:p>
            <a:fld id="{3631F542-1C13-49B8-9C42-8694E7376E68}" type="slidenum">
              <a:rPr lang="en-US" smtClean="0"/>
              <a:t>‹#›</a:t>
            </a:fld>
            <a:endParaRPr lang="en-US"/>
          </a:p>
        </p:txBody>
      </p:sp>
    </p:spTree>
    <p:extLst>
      <p:ext uri="{BB962C8B-B14F-4D97-AF65-F5344CB8AC3E}">
        <p14:creationId xmlns:p14="http://schemas.microsoft.com/office/powerpoint/2010/main" val="10876563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9AA752-DB56-8565-2AE0-6C81231DBD0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7736C1F-59F5-6BC2-3247-88863670C72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E803F97-3088-D105-7EFE-ED7213BA2F7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FB88970-A96B-DB76-9EE1-709FE1CDCEB3}"/>
              </a:ext>
            </a:extLst>
          </p:cNvPr>
          <p:cNvSpPr>
            <a:spLocks noGrp="1"/>
          </p:cNvSpPr>
          <p:nvPr>
            <p:ph type="dt" sz="half" idx="10"/>
          </p:nvPr>
        </p:nvSpPr>
        <p:spPr/>
        <p:txBody>
          <a:bodyPr/>
          <a:lstStyle/>
          <a:p>
            <a:fld id="{B9A31BEB-8CCD-45AE-8CF4-28710FE6885C}" type="datetimeFigureOut">
              <a:rPr lang="en-US" smtClean="0"/>
              <a:t>3/30/2026</a:t>
            </a:fld>
            <a:endParaRPr lang="en-US"/>
          </a:p>
        </p:txBody>
      </p:sp>
      <p:sp>
        <p:nvSpPr>
          <p:cNvPr id="6" name="Footer Placeholder 5">
            <a:extLst>
              <a:ext uri="{FF2B5EF4-FFF2-40B4-BE49-F238E27FC236}">
                <a16:creationId xmlns:a16="http://schemas.microsoft.com/office/drawing/2014/main" id="{A1ABED63-3C34-B3AD-5431-C424CA8AC86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2C97D34-AA65-5E18-279A-F4728F57B25F}"/>
              </a:ext>
            </a:extLst>
          </p:cNvPr>
          <p:cNvSpPr>
            <a:spLocks noGrp="1"/>
          </p:cNvSpPr>
          <p:nvPr>
            <p:ph type="sldNum" sz="quarter" idx="12"/>
          </p:nvPr>
        </p:nvSpPr>
        <p:spPr/>
        <p:txBody>
          <a:bodyPr/>
          <a:lstStyle/>
          <a:p>
            <a:fld id="{3631F542-1C13-49B8-9C42-8694E7376E68}" type="slidenum">
              <a:rPr lang="en-US" smtClean="0"/>
              <a:t>‹#›</a:t>
            </a:fld>
            <a:endParaRPr lang="en-US"/>
          </a:p>
        </p:txBody>
      </p:sp>
    </p:spTree>
    <p:extLst>
      <p:ext uri="{BB962C8B-B14F-4D97-AF65-F5344CB8AC3E}">
        <p14:creationId xmlns:p14="http://schemas.microsoft.com/office/powerpoint/2010/main" val="36946422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7CA448F-4ACF-AD60-0D42-51D10CDC86E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FE0DE4E-2AA6-5D21-C676-CFAC6DC567D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1C67A18-151A-49A9-70CE-AE5D61EC765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9A31BEB-8CCD-45AE-8CF4-28710FE6885C}" type="datetimeFigureOut">
              <a:rPr lang="en-US" smtClean="0"/>
              <a:t>3/30/2026</a:t>
            </a:fld>
            <a:endParaRPr lang="en-US"/>
          </a:p>
        </p:txBody>
      </p:sp>
      <p:sp>
        <p:nvSpPr>
          <p:cNvPr id="5" name="Footer Placeholder 4">
            <a:extLst>
              <a:ext uri="{FF2B5EF4-FFF2-40B4-BE49-F238E27FC236}">
                <a16:creationId xmlns:a16="http://schemas.microsoft.com/office/drawing/2014/main" id="{2BC5F892-3291-DFDF-AF82-2D94A418540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83237B21-83D6-88CE-A9ED-1C242ECA27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631F542-1C13-49B8-9C42-8694E7376E68}" type="slidenum">
              <a:rPr lang="en-US" smtClean="0"/>
              <a:t>‹#›</a:t>
            </a:fld>
            <a:endParaRPr lang="en-US"/>
          </a:p>
        </p:txBody>
      </p:sp>
    </p:spTree>
    <p:extLst>
      <p:ext uri="{BB962C8B-B14F-4D97-AF65-F5344CB8AC3E}">
        <p14:creationId xmlns:p14="http://schemas.microsoft.com/office/powerpoint/2010/main" val="9851906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17.jpeg"/></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21.emf"/></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25.jpe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24.jpeg"/><Relationship Id="rId5" Type="http://schemas.microsoft.com/office/2007/relationships/hdphoto" Target="../media/hdphoto2.wdp"/><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8.emf"/><Relationship Id="rId4" Type="http://schemas.openxmlformats.org/officeDocument/2006/relationships/image" Target="../media/image27.jpe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6.xml"/><Relationship Id="rId5" Type="http://schemas.openxmlformats.org/officeDocument/2006/relationships/image" Target="../media/image34.png"/><Relationship Id="rId4" Type="http://schemas.microsoft.com/office/2007/relationships/hdphoto" Target="../media/hdphoto3.wdp"/></Relationships>
</file>

<file path=ppt/slides/_rels/slide1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image" Target="../media/image39.emf"/></Relationships>
</file>

<file path=ppt/slides/_rels/slide2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43.jpeg"/><Relationship Id="rId4" Type="http://schemas.openxmlformats.org/officeDocument/2006/relationships/image" Target="../media/image42.jpeg"/></Relationships>
</file>

<file path=ppt/slides/_rels/slide23.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44.jpeg"/><Relationship Id="rId7" Type="http://schemas.openxmlformats.org/officeDocument/2006/relationships/image" Target="../media/image48.png"/><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 Id="rId9" Type="http://schemas.openxmlformats.org/officeDocument/2006/relationships/image" Target="../media/image49.png"/></Relationships>
</file>

<file path=ppt/slides/_rels/slide2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55.tiff"/></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hyperlink" Target="https://natureserve.org/" TargetMode="External"/><Relationship Id="rId4" Type="http://schemas.openxmlformats.org/officeDocument/2006/relationships/hyperlink" Target="https://www.un.org/en/climatechange/science/climate-issues/biodiversity"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C751F32-265A-9EB5-7506-82F8FB73D273}"/>
            </a:ext>
          </a:extLst>
        </p:cNvPr>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6347F572-0060-7988-CDB7-1FB4FE962E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37AA2A34-9F37-CFF2-C7DC-61C27142E405}"/>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flipH="1">
            <a:off x="3075560" y="-8467"/>
            <a:ext cx="9116440" cy="6866467"/>
          </a:xfrm>
          <a:prstGeom prst="rect">
            <a:avLst/>
          </a:prstGeom>
        </p:spPr>
      </p:pic>
      <p:sp>
        <p:nvSpPr>
          <p:cNvPr id="21" name="Rectangle 20">
            <a:extLst>
              <a:ext uri="{FF2B5EF4-FFF2-40B4-BE49-F238E27FC236}">
                <a16:creationId xmlns:a16="http://schemas.microsoft.com/office/drawing/2014/main" id="{C69B3CC6-1307-F064-B001-08B8410323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D7F2B92-833C-2E1D-A5FB-716F678EFD7F}"/>
              </a:ext>
            </a:extLst>
          </p:cNvPr>
          <p:cNvSpPr>
            <a:spLocks noGrp="1"/>
          </p:cNvSpPr>
          <p:nvPr>
            <p:ph type="title"/>
          </p:nvPr>
        </p:nvSpPr>
        <p:spPr>
          <a:xfrm>
            <a:off x="838200" y="365125"/>
            <a:ext cx="3822189" cy="1899912"/>
          </a:xfrm>
        </p:spPr>
        <p:txBody>
          <a:bodyPr>
            <a:normAutofit/>
          </a:bodyPr>
          <a:lstStyle/>
          <a:p>
            <a:r>
              <a:rPr lang="en-US" sz="3100">
                <a:latin typeface="Poppins SemiBold" panose="00000700000000000000" pitchFamily="2" charset="0"/>
                <a:cs typeface="Poppins SemiBold" panose="00000700000000000000" pitchFamily="2" charset="0"/>
              </a:rPr>
              <a:t>Nature as a Key Stakeholder in Resiliency Planning</a:t>
            </a:r>
          </a:p>
        </p:txBody>
      </p:sp>
      <p:sp>
        <p:nvSpPr>
          <p:cNvPr id="9" name="Subtitle 2">
            <a:extLst>
              <a:ext uri="{FF2B5EF4-FFF2-40B4-BE49-F238E27FC236}">
                <a16:creationId xmlns:a16="http://schemas.microsoft.com/office/drawing/2014/main" id="{77B39B54-3C35-B294-2926-B510A0A76DED}"/>
              </a:ext>
            </a:extLst>
          </p:cNvPr>
          <p:cNvSpPr>
            <a:spLocks noGrp="1"/>
          </p:cNvSpPr>
          <p:nvPr>
            <p:ph idx="1"/>
          </p:nvPr>
        </p:nvSpPr>
        <p:spPr>
          <a:xfrm>
            <a:off x="838200" y="2434201"/>
            <a:ext cx="3822189" cy="3742762"/>
          </a:xfrm>
        </p:spPr>
        <p:txBody>
          <a:bodyPr>
            <a:normAutofit/>
          </a:bodyPr>
          <a:lstStyle/>
          <a:p>
            <a:pPr marL="0" indent="0">
              <a:buNone/>
            </a:pPr>
            <a:r>
              <a:rPr lang="en-US" sz="2000" dirty="0">
                <a:latin typeface="Poppins" panose="00000500000000000000" pitchFamily="2" charset="0"/>
                <a:cs typeface="Poppins" panose="00000500000000000000" pitchFamily="2" charset="0"/>
              </a:rPr>
              <a:t>New Jersey Coastal and Climate Resilience Conference</a:t>
            </a:r>
          </a:p>
          <a:p>
            <a:pPr marL="0" indent="0">
              <a:buNone/>
            </a:pPr>
            <a:r>
              <a:rPr lang="en-US" sz="2000" dirty="0">
                <a:latin typeface="Poppins" panose="00000500000000000000" pitchFamily="2" charset="0"/>
                <a:cs typeface="Poppins" panose="00000500000000000000" pitchFamily="2" charset="0"/>
              </a:rPr>
              <a:t>March 9-11</a:t>
            </a:r>
          </a:p>
          <a:p>
            <a:pPr marL="0" indent="0">
              <a:buNone/>
            </a:pPr>
            <a:endParaRPr lang="en-US" sz="2000" dirty="0">
              <a:latin typeface="Poppins" panose="00000500000000000000" pitchFamily="2" charset="0"/>
              <a:cs typeface="Poppins" panose="00000500000000000000" pitchFamily="2" charset="0"/>
            </a:endParaRPr>
          </a:p>
          <a:p>
            <a:pPr marL="0" indent="0">
              <a:spcBef>
                <a:spcPts val="0"/>
              </a:spcBef>
              <a:buNone/>
            </a:pPr>
            <a:r>
              <a:rPr lang="en-US" sz="1800" dirty="0">
                <a:latin typeface="Poppins" panose="00000500000000000000" pitchFamily="2" charset="0"/>
                <a:cs typeface="Poppins" panose="00000500000000000000" pitchFamily="2" charset="0"/>
              </a:rPr>
              <a:t>Mike Trumbauer, CERP</a:t>
            </a:r>
          </a:p>
          <a:p>
            <a:pPr marL="0" indent="0">
              <a:spcBef>
                <a:spcPts val="0"/>
              </a:spcBef>
              <a:buNone/>
            </a:pPr>
            <a:r>
              <a:rPr lang="en-US" sz="1800" dirty="0">
                <a:latin typeface="Poppins" panose="00000500000000000000" pitchFamily="2" charset="0"/>
                <a:cs typeface="Poppins" panose="00000500000000000000" pitchFamily="2" charset="0"/>
              </a:rPr>
              <a:t>Principal Restoration Ecologist</a:t>
            </a:r>
          </a:p>
          <a:p>
            <a:pPr marL="0" indent="0">
              <a:spcBef>
                <a:spcPts val="0"/>
              </a:spcBef>
              <a:buNone/>
            </a:pPr>
            <a:r>
              <a:rPr lang="en-US" sz="1800" dirty="0">
                <a:latin typeface="Poppins" panose="00000500000000000000" pitchFamily="2" charset="0"/>
                <a:cs typeface="Poppins" panose="00000500000000000000" pitchFamily="2" charset="0"/>
              </a:rPr>
              <a:t>Biohabitats, Inc.</a:t>
            </a:r>
          </a:p>
          <a:p>
            <a:pPr marL="0" indent="0">
              <a:spcBef>
                <a:spcPts val="0"/>
              </a:spcBef>
              <a:buNone/>
            </a:pPr>
            <a:r>
              <a:rPr lang="en-US" sz="1800" dirty="0">
                <a:latin typeface="Poppins" panose="00000500000000000000" pitchFamily="2" charset="0"/>
                <a:cs typeface="Poppins" panose="00000500000000000000" pitchFamily="2" charset="0"/>
              </a:rPr>
              <a:t>mtrumbauer@biohabitats.com</a:t>
            </a:r>
          </a:p>
          <a:p>
            <a:pPr marL="0" indent="0">
              <a:buNone/>
            </a:pPr>
            <a:endParaRPr lang="en-US" sz="2000" dirty="0">
              <a:latin typeface="Poppins" panose="00000500000000000000" pitchFamily="2" charset="0"/>
              <a:cs typeface="Poppins" panose="00000500000000000000" pitchFamily="2" charset="0"/>
            </a:endParaRPr>
          </a:p>
        </p:txBody>
      </p:sp>
      <p:pic>
        <p:nvPicPr>
          <p:cNvPr id="6" name="Picture 2" descr="Delaware Center for the Inland Bays">
            <a:extLst>
              <a:ext uri="{FF2B5EF4-FFF2-40B4-BE49-F238E27FC236}">
                <a16:creationId xmlns:a16="http://schemas.microsoft.com/office/drawing/2014/main" id="{9576F32E-24E5-C7AB-3359-1E8D31508A84}"/>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334500" y="5719763"/>
            <a:ext cx="2857500" cy="1143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E89AC776-071F-87D4-A10D-4F11C7C0CA5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38199" y="5719763"/>
            <a:ext cx="2404997" cy="731520"/>
          </a:xfrm>
          <a:prstGeom prst="rect">
            <a:avLst/>
          </a:prstGeom>
        </p:spPr>
      </p:pic>
    </p:spTree>
    <p:extLst>
      <p:ext uri="{BB962C8B-B14F-4D97-AF65-F5344CB8AC3E}">
        <p14:creationId xmlns:p14="http://schemas.microsoft.com/office/powerpoint/2010/main" val="32416410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5DE924E-2015-06DD-CA1B-78F5A8E78D2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892636" y="0"/>
            <a:ext cx="5299364" cy="6858000"/>
          </a:xfrm>
          <a:prstGeom prst="rect">
            <a:avLst/>
          </a:prstGeom>
        </p:spPr>
      </p:pic>
      <p:sp>
        <p:nvSpPr>
          <p:cNvPr id="3" name="Title 1">
            <a:extLst>
              <a:ext uri="{FF2B5EF4-FFF2-40B4-BE49-F238E27FC236}">
                <a16:creationId xmlns:a16="http://schemas.microsoft.com/office/drawing/2014/main" id="{E92385B3-368C-4E4F-7E0B-2AAF4625A1B7}"/>
              </a:ext>
            </a:extLst>
          </p:cNvPr>
          <p:cNvSpPr>
            <a:spLocks noGrp="1"/>
          </p:cNvSpPr>
          <p:nvPr>
            <p:ph type="title"/>
          </p:nvPr>
        </p:nvSpPr>
        <p:spPr>
          <a:xfrm>
            <a:off x="414485" y="258005"/>
            <a:ext cx="6009322" cy="1485319"/>
          </a:xfrm>
          <a:noFill/>
        </p:spPr>
        <p:txBody>
          <a:bodyPr vert="horz" lIns="91440" tIns="45720" rIns="91440" bIns="45720" rtlCol="0" anchor="b">
            <a:noAutofit/>
          </a:bodyPr>
          <a:lstStyle/>
          <a:p>
            <a:r>
              <a:rPr lang="en-US" sz="4000" dirty="0">
                <a:latin typeface="Poppins SemiBold" panose="00000700000000000000" pitchFamily="2" charset="0"/>
                <a:cs typeface="Poppins SemiBold" panose="00000700000000000000" pitchFamily="2" charset="0"/>
              </a:rPr>
              <a:t>Generalized habitats of the Inland Bays</a:t>
            </a:r>
          </a:p>
        </p:txBody>
      </p:sp>
      <p:sp>
        <p:nvSpPr>
          <p:cNvPr id="2" name="Content Placeholder 2">
            <a:extLst>
              <a:ext uri="{FF2B5EF4-FFF2-40B4-BE49-F238E27FC236}">
                <a16:creationId xmlns:a16="http://schemas.microsoft.com/office/drawing/2014/main" id="{836A2F4E-2E02-BEE6-6BAA-F3D6562A1F11}"/>
              </a:ext>
            </a:extLst>
          </p:cNvPr>
          <p:cNvSpPr txBox="1">
            <a:spLocks/>
          </p:cNvSpPr>
          <p:nvPr/>
        </p:nvSpPr>
        <p:spPr>
          <a:xfrm>
            <a:off x="414485" y="1914526"/>
            <a:ext cx="5605315" cy="42624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i="1" dirty="0">
                <a:latin typeface="Poppins" panose="00000500000000000000" pitchFamily="2" charset="0"/>
                <a:cs typeface="Poppins" panose="00000500000000000000" pitchFamily="2" charset="0"/>
              </a:rPr>
              <a:t>Perspective on 87 square miles of developed land</a:t>
            </a:r>
          </a:p>
          <a:p>
            <a:endParaRPr lang="en-US" dirty="0">
              <a:latin typeface="Poppins" panose="00000500000000000000" pitchFamily="2" charset="0"/>
              <a:cs typeface="Poppins" panose="00000500000000000000" pitchFamily="2" charset="0"/>
            </a:endParaRPr>
          </a:p>
        </p:txBody>
      </p:sp>
      <p:pic>
        <p:nvPicPr>
          <p:cNvPr id="7" name="Picture 6">
            <a:extLst>
              <a:ext uri="{FF2B5EF4-FFF2-40B4-BE49-F238E27FC236}">
                <a16:creationId xmlns:a16="http://schemas.microsoft.com/office/drawing/2014/main" id="{BBCF38F6-E1F2-6A2D-331C-3049BA16AAB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14485" y="2819399"/>
            <a:ext cx="6244814" cy="3780595"/>
          </a:xfrm>
          <a:prstGeom prst="rect">
            <a:avLst/>
          </a:prstGeom>
        </p:spPr>
      </p:pic>
      <p:sp>
        <p:nvSpPr>
          <p:cNvPr id="9" name="Rectangle: Rounded Corners 8">
            <a:extLst>
              <a:ext uri="{FF2B5EF4-FFF2-40B4-BE49-F238E27FC236}">
                <a16:creationId xmlns:a16="http://schemas.microsoft.com/office/drawing/2014/main" id="{8D5C2800-1221-E6E5-2592-45E5A2DDC146}"/>
              </a:ext>
            </a:extLst>
          </p:cNvPr>
          <p:cNvSpPr/>
          <p:nvPr/>
        </p:nvSpPr>
        <p:spPr>
          <a:xfrm>
            <a:off x="10401300" y="3769519"/>
            <a:ext cx="276225" cy="200025"/>
          </a:xfrm>
          <a:prstGeom prst="round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a:extLst>
              <a:ext uri="{FF2B5EF4-FFF2-40B4-BE49-F238E27FC236}">
                <a16:creationId xmlns:a16="http://schemas.microsoft.com/office/drawing/2014/main" id="{B9F21D91-7E58-462E-D639-8260A1C7C0F1}"/>
              </a:ext>
            </a:extLst>
          </p:cNvPr>
          <p:cNvCxnSpPr>
            <a:cxnSpLocks/>
            <a:stCxn id="9" idx="1"/>
            <a:endCxn id="7" idx="3"/>
          </p:cNvCxnSpPr>
          <p:nvPr/>
        </p:nvCxnSpPr>
        <p:spPr>
          <a:xfrm flipH="1">
            <a:off x="6659299" y="3869532"/>
            <a:ext cx="3742001" cy="840165"/>
          </a:xfrm>
          <a:prstGeom prst="straightConnector1">
            <a:avLst/>
          </a:prstGeom>
          <a:ln w="28575">
            <a:solidFill>
              <a:srgbClr val="FF0000"/>
            </a:solidFill>
            <a:tailEnd type="triangle" w="lg" len="lg"/>
          </a:ln>
        </p:spPr>
        <p:style>
          <a:lnRef idx="2">
            <a:schemeClr val="accent1"/>
          </a:lnRef>
          <a:fillRef idx="0">
            <a:schemeClr val="accent1"/>
          </a:fillRef>
          <a:effectRef idx="1">
            <a:schemeClr val="accent1"/>
          </a:effectRef>
          <a:fontRef idx="minor">
            <a:schemeClr val="tx1"/>
          </a:fontRef>
        </p:style>
      </p:cxnSp>
      <p:sp>
        <p:nvSpPr>
          <p:cNvPr id="20" name="TextBox 19">
            <a:extLst>
              <a:ext uri="{FF2B5EF4-FFF2-40B4-BE49-F238E27FC236}">
                <a16:creationId xmlns:a16="http://schemas.microsoft.com/office/drawing/2014/main" id="{FB68A387-3654-4CD9-E859-5145AC77A8D4}"/>
              </a:ext>
            </a:extLst>
          </p:cNvPr>
          <p:cNvSpPr txBox="1"/>
          <p:nvPr/>
        </p:nvSpPr>
        <p:spPr>
          <a:xfrm>
            <a:off x="414485" y="6322995"/>
            <a:ext cx="4236465" cy="276999"/>
          </a:xfrm>
          <a:prstGeom prst="rect">
            <a:avLst/>
          </a:prstGeom>
          <a:noFill/>
        </p:spPr>
        <p:txBody>
          <a:bodyPr wrap="square">
            <a:spAutoFit/>
          </a:bodyPr>
          <a:lstStyle/>
          <a:p>
            <a:r>
              <a:rPr lang="en-US" sz="1200" dirty="0">
                <a:solidFill>
                  <a:schemeClr val="bg1"/>
                </a:solidFill>
                <a:latin typeface="Poppins" panose="00000500000000000000" pitchFamily="2" charset="0"/>
                <a:cs typeface="Poppins" panose="00000500000000000000" pitchFamily="2" charset="0"/>
              </a:rPr>
              <a:t>Image: Google Earth</a:t>
            </a:r>
          </a:p>
        </p:txBody>
      </p:sp>
    </p:spTree>
    <p:extLst>
      <p:ext uri="{BB962C8B-B14F-4D97-AF65-F5344CB8AC3E}">
        <p14:creationId xmlns:p14="http://schemas.microsoft.com/office/powerpoint/2010/main" val="41014485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0CBB93-8C09-E1F6-18BE-D9AAE245AFE1}"/>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956A399C-AD2D-749D-1BD7-1AD56CD653B6}"/>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414485" y="2824937"/>
            <a:ext cx="6243736" cy="3769520"/>
          </a:xfrm>
          <a:prstGeom prst="rect">
            <a:avLst/>
          </a:prstGeom>
        </p:spPr>
      </p:pic>
      <p:pic>
        <p:nvPicPr>
          <p:cNvPr id="4" name="Picture 3">
            <a:extLst>
              <a:ext uri="{FF2B5EF4-FFF2-40B4-BE49-F238E27FC236}">
                <a16:creationId xmlns:a16="http://schemas.microsoft.com/office/drawing/2014/main" id="{06A521BE-2985-62C5-4D6F-EE72E5CAB4C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892636" y="0"/>
            <a:ext cx="5299364" cy="6858000"/>
          </a:xfrm>
          <a:prstGeom prst="rect">
            <a:avLst/>
          </a:prstGeom>
        </p:spPr>
      </p:pic>
      <p:sp>
        <p:nvSpPr>
          <p:cNvPr id="3" name="Title 1">
            <a:extLst>
              <a:ext uri="{FF2B5EF4-FFF2-40B4-BE49-F238E27FC236}">
                <a16:creationId xmlns:a16="http://schemas.microsoft.com/office/drawing/2014/main" id="{BC77A5A2-91E3-757D-1AFE-EC6FB6088EC7}"/>
              </a:ext>
            </a:extLst>
          </p:cNvPr>
          <p:cNvSpPr>
            <a:spLocks noGrp="1"/>
          </p:cNvSpPr>
          <p:nvPr>
            <p:ph type="title"/>
          </p:nvPr>
        </p:nvSpPr>
        <p:spPr>
          <a:xfrm>
            <a:off x="414485" y="258005"/>
            <a:ext cx="6009322" cy="1485319"/>
          </a:xfrm>
          <a:noFill/>
        </p:spPr>
        <p:txBody>
          <a:bodyPr vert="horz" lIns="91440" tIns="45720" rIns="91440" bIns="45720" rtlCol="0" anchor="b">
            <a:noAutofit/>
          </a:bodyPr>
          <a:lstStyle/>
          <a:p>
            <a:r>
              <a:rPr lang="en-US" sz="4000" dirty="0">
                <a:latin typeface="Poppins SemiBold" panose="00000700000000000000" pitchFamily="2" charset="0"/>
                <a:cs typeface="Poppins SemiBold" panose="00000700000000000000" pitchFamily="2" charset="0"/>
              </a:rPr>
              <a:t>Generalized habitats of the Inland Bays</a:t>
            </a:r>
          </a:p>
        </p:txBody>
      </p:sp>
      <p:sp>
        <p:nvSpPr>
          <p:cNvPr id="2" name="Content Placeholder 2">
            <a:extLst>
              <a:ext uri="{FF2B5EF4-FFF2-40B4-BE49-F238E27FC236}">
                <a16:creationId xmlns:a16="http://schemas.microsoft.com/office/drawing/2014/main" id="{29B5C62D-CBD0-EE48-AFC6-F3AD8F3CD536}"/>
              </a:ext>
            </a:extLst>
          </p:cNvPr>
          <p:cNvSpPr txBox="1">
            <a:spLocks/>
          </p:cNvSpPr>
          <p:nvPr/>
        </p:nvSpPr>
        <p:spPr>
          <a:xfrm>
            <a:off x="414485" y="1914526"/>
            <a:ext cx="5605315" cy="42624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i="1" dirty="0">
                <a:latin typeface="Poppins" panose="00000500000000000000" pitchFamily="2" charset="0"/>
                <a:cs typeface="Poppins" panose="00000500000000000000" pitchFamily="2" charset="0"/>
              </a:rPr>
              <a:t>Perspective on agricultural and vegetated habitat</a:t>
            </a:r>
          </a:p>
          <a:p>
            <a:endParaRPr lang="en-US" dirty="0">
              <a:latin typeface="Poppins" panose="00000500000000000000" pitchFamily="2" charset="0"/>
              <a:cs typeface="Poppins" panose="00000500000000000000" pitchFamily="2" charset="0"/>
            </a:endParaRPr>
          </a:p>
        </p:txBody>
      </p:sp>
      <p:cxnSp>
        <p:nvCxnSpPr>
          <p:cNvPr id="13" name="Straight Arrow Connector 12">
            <a:extLst>
              <a:ext uri="{FF2B5EF4-FFF2-40B4-BE49-F238E27FC236}">
                <a16:creationId xmlns:a16="http://schemas.microsoft.com/office/drawing/2014/main" id="{32F88A85-0134-393D-3876-2772C7504CAA}"/>
              </a:ext>
            </a:extLst>
          </p:cNvPr>
          <p:cNvCxnSpPr>
            <a:cxnSpLocks/>
            <a:stCxn id="21" idx="1"/>
          </p:cNvCxnSpPr>
          <p:nvPr/>
        </p:nvCxnSpPr>
        <p:spPr>
          <a:xfrm flipH="1">
            <a:off x="6659299" y="2926556"/>
            <a:ext cx="2446602" cy="1783141"/>
          </a:xfrm>
          <a:prstGeom prst="straightConnector1">
            <a:avLst/>
          </a:prstGeom>
          <a:ln w="28575">
            <a:solidFill>
              <a:srgbClr val="FF0000"/>
            </a:solidFill>
            <a:tailEnd type="triangle" w="lg" len="lg"/>
          </a:ln>
        </p:spPr>
        <p:style>
          <a:lnRef idx="2">
            <a:schemeClr val="accent1"/>
          </a:lnRef>
          <a:fillRef idx="0">
            <a:schemeClr val="accent1"/>
          </a:fillRef>
          <a:effectRef idx="1">
            <a:schemeClr val="accent1"/>
          </a:effectRef>
          <a:fontRef idx="minor">
            <a:schemeClr val="tx1"/>
          </a:fontRef>
        </p:style>
      </p:cxnSp>
      <p:sp>
        <p:nvSpPr>
          <p:cNvPr id="20" name="TextBox 19">
            <a:extLst>
              <a:ext uri="{FF2B5EF4-FFF2-40B4-BE49-F238E27FC236}">
                <a16:creationId xmlns:a16="http://schemas.microsoft.com/office/drawing/2014/main" id="{3AFAED4E-DC08-BD09-C086-53CA509AE38B}"/>
              </a:ext>
            </a:extLst>
          </p:cNvPr>
          <p:cNvSpPr txBox="1"/>
          <p:nvPr/>
        </p:nvSpPr>
        <p:spPr>
          <a:xfrm>
            <a:off x="414485" y="6322995"/>
            <a:ext cx="4236465" cy="276999"/>
          </a:xfrm>
          <a:prstGeom prst="rect">
            <a:avLst/>
          </a:prstGeom>
          <a:noFill/>
        </p:spPr>
        <p:txBody>
          <a:bodyPr wrap="square">
            <a:spAutoFit/>
          </a:bodyPr>
          <a:lstStyle/>
          <a:p>
            <a:r>
              <a:rPr lang="en-US" sz="1200" dirty="0">
                <a:solidFill>
                  <a:schemeClr val="bg1"/>
                </a:solidFill>
                <a:latin typeface="Poppins" panose="00000500000000000000" pitchFamily="2" charset="0"/>
                <a:cs typeface="Poppins" panose="00000500000000000000" pitchFamily="2" charset="0"/>
              </a:rPr>
              <a:t>Image: Google Earth</a:t>
            </a:r>
          </a:p>
        </p:txBody>
      </p:sp>
      <p:sp>
        <p:nvSpPr>
          <p:cNvPr id="21" name="Rectangle: Rounded Corners 20">
            <a:extLst>
              <a:ext uri="{FF2B5EF4-FFF2-40B4-BE49-F238E27FC236}">
                <a16:creationId xmlns:a16="http://schemas.microsoft.com/office/drawing/2014/main" id="{195492D1-E743-FA70-4A02-0224F4831E15}"/>
              </a:ext>
            </a:extLst>
          </p:cNvPr>
          <p:cNvSpPr/>
          <p:nvPr/>
        </p:nvSpPr>
        <p:spPr>
          <a:xfrm>
            <a:off x="9105901" y="2764631"/>
            <a:ext cx="633412" cy="323849"/>
          </a:xfrm>
          <a:prstGeom prst="round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797567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79B23A7-29A5-8274-0C79-E0076AFFE5F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892636" y="0"/>
            <a:ext cx="5299364" cy="6858000"/>
          </a:xfrm>
          <a:prstGeom prst="rect">
            <a:avLst/>
          </a:prstGeom>
        </p:spPr>
      </p:pic>
      <p:sp>
        <p:nvSpPr>
          <p:cNvPr id="8" name="Title 7">
            <a:extLst>
              <a:ext uri="{FF2B5EF4-FFF2-40B4-BE49-F238E27FC236}">
                <a16:creationId xmlns:a16="http://schemas.microsoft.com/office/drawing/2014/main" id="{3799EE06-0D45-EB9B-E3F4-856E8854AE25}"/>
              </a:ext>
            </a:extLst>
          </p:cNvPr>
          <p:cNvSpPr>
            <a:spLocks noGrp="1"/>
          </p:cNvSpPr>
          <p:nvPr>
            <p:ph type="title"/>
          </p:nvPr>
        </p:nvSpPr>
        <p:spPr>
          <a:xfrm>
            <a:off x="295275" y="690188"/>
            <a:ext cx="6505575" cy="1325563"/>
          </a:xfrm>
        </p:spPr>
        <p:txBody>
          <a:bodyPr/>
          <a:lstStyle/>
          <a:p>
            <a:r>
              <a:rPr lang="en-US" dirty="0">
                <a:latin typeface="Poppins SemiBold" panose="00000700000000000000" pitchFamily="2" charset="0"/>
                <a:cs typeface="Poppins SemiBold" panose="00000700000000000000" pitchFamily="2" charset="0"/>
              </a:rPr>
              <a:t>Land Development Patterns</a:t>
            </a:r>
          </a:p>
        </p:txBody>
      </p:sp>
      <p:pic>
        <p:nvPicPr>
          <p:cNvPr id="11" name="Picture 10">
            <a:extLst>
              <a:ext uri="{FF2B5EF4-FFF2-40B4-BE49-F238E27FC236}">
                <a16:creationId xmlns:a16="http://schemas.microsoft.com/office/drawing/2014/main" id="{47DF419B-6AC9-D075-30C4-414509BAEB10}"/>
              </a:ext>
            </a:extLst>
          </p:cNvPr>
          <p:cNvPicPr>
            <a:picLocks noChangeAspect="1"/>
          </p:cNvPicPr>
          <p:nvPr/>
        </p:nvPicPr>
        <p:blipFill>
          <a:blip r:embed="rId4"/>
          <a:stretch>
            <a:fillRect/>
          </a:stretch>
        </p:blipFill>
        <p:spPr>
          <a:xfrm>
            <a:off x="471487" y="2015751"/>
            <a:ext cx="6153150" cy="2905125"/>
          </a:xfrm>
          <a:prstGeom prst="rect">
            <a:avLst/>
          </a:prstGeom>
        </p:spPr>
      </p:pic>
    </p:spTree>
    <p:extLst>
      <p:ext uri="{BB962C8B-B14F-4D97-AF65-F5344CB8AC3E}">
        <p14:creationId xmlns:p14="http://schemas.microsoft.com/office/powerpoint/2010/main" val="27667780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039F7C-F355-AFB5-8511-7EA7E842C579}"/>
              </a:ext>
            </a:extLst>
          </p:cNvPr>
          <p:cNvSpPr>
            <a:spLocks noGrp="1"/>
          </p:cNvSpPr>
          <p:nvPr>
            <p:ph type="title"/>
          </p:nvPr>
        </p:nvSpPr>
        <p:spPr>
          <a:xfrm>
            <a:off x="382561" y="365125"/>
            <a:ext cx="10971239" cy="1325563"/>
          </a:xfrm>
        </p:spPr>
        <p:txBody>
          <a:bodyPr/>
          <a:lstStyle/>
          <a:p>
            <a:r>
              <a:rPr lang="en-US" dirty="0">
                <a:latin typeface="Poppins SemiBold" panose="00000700000000000000" pitchFamily="2" charset="0"/>
                <a:cs typeface="Poppins SemiBold" panose="00000700000000000000" pitchFamily="2" charset="0"/>
              </a:rPr>
              <a:t>Sea level rise</a:t>
            </a:r>
          </a:p>
        </p:txBody>
      </p:sp>
      <p:pic>
        <p:nvPicPr>
          <p:cNvPr id="4" name="Picture 3">
            <a:extLst>
              <a:ext uri="{FF2B5EF4-FFF2-40B4-BE49-F238E27FC236}">
                <a16:creationId xmlns:a16="http://schemas.microsoft.com/office/drawing/2014/main" id="{4C23E28D-B22E-FC6C-04F6-0FC599778D1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892636" y="0"/>
            <a:ext cx="5299364" cy="6858000"/>
          </a:xfrm>
          <a:prstGeom prst="rect">
            <a:avLst/>
          </a:prstGeom>
        </p:spPr>
      </p:pic>
      <p:pic>
        <p:nvPicPr>
          <p:cNvPr id="6" name="Picture 5">
            <a:extLst>
              <a:ext uri="{FF2B5EF4-FFF2-40B4-BE49-F238E27FC236}">
                <a16:creationId xmlns:a16="http://schemas.microsoft.com/office/drawing/2014/main" id="{45FEA17B-3CC3-B31E-164A-E1E34875C08B}"/>
              </a:ext>
            </a:extLst>
          </p:cNvPr>
          <p:cNvPicPr>
            <a:picLocks noChangeAspect="1"/>
          </p:cNvPicPr>
          <p:nvPr/>
        </p:nvPicPr>
        <p:blipFill>
          <a:blip r:embed="rId4" cstate="email">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a:ext>
            </a:extLst>
          </a:blip>
          <a:srcRect/>
          <a:stretch>
            <a:fillRect/>
          </a:stretch>
        </p:blipFill>
        <p:spPr>
          <a:xfrm>
            <a:off x="3383139" y="4533704"/>
            <a:ext cx="3375561" cy="2275187"/>
          </a:xfrm>
          <a:prstGeom prst="rect">
            <a:avLst/>
          </a:prstGeom>
        </p:spPr>
      </p:pic>
      <p:cxnSp>
        <p:nvCxnSpPr>
          <p:cNvPr id="8" name="Straight Arrow Connector 7">
            <a:extLst>
              <a:ext uri="{FF2B5EF4-FFF2-40B4-BE49-F238E27FC236}">
                <a16:creationId xmlns:a16="http://schemas.microsoft.com/office/drawing/2014/main" id="{DD8DA68B-6F33-56A4-DCE3-5C3D64FB3254}"/>
              </a:ext>
            </a:extLst>
          </p:cNvPr>
          <p:cNvCxnSpPr>
            <a:cxnSpLocks/>
            <a:endCxn id="6" idx="3"/>
          </p:cNvCxnSpPr>
          <p:nvPr/>
        </p:nvCxnSpPr>
        <p:spPr>
          <a:xfrm flipH="1">
            <a:off x="6758700" y="4550266"/>
            <a:ext cx="4934465" cy="1121032"/>
          </a:xfrm>
          <a:prstGeom prst="straightConnector1">
            <a:avLst/>
          </a:prstGeom>
          <a:ln w="22225">
            <a:solidFill>
              <a:srgbClr val="FF0000"/>
            </a:solidFill>
            <a:headEnd type="oval" w="lg" len="lg"/>
            <a:tailEnd type="triangle" w="lg" len="lg"/>
          </a:ln>
        </p:spPr>
        <p:style>
          <a:lnRef idx="2">
            <a:schemeClr val="accent1"/>
          </a:lnRef>
          <a:fillRef idx="0">
            <a:schemeClr val="accent1"/>
          </a:fillRef>
          <a:effectRef idx="1">
            <a:schemeClr val="accent1"/>
          </a:effectRef>
          <a:fontRef idx="minor">
            <a:schemeClr val="tx1"/>
          </a:fontRef>
        </p:style>
      </p:cxnSp>
      <p:pic>
        <p:nvPicPr>
          <p:cNvPr id="11" name="Picture 10">
            <a:extLst>
              <a:ext uri="{FF2B5EF4-FFF2-40B4-BE49-F238E27FC236}">
                <a16:creationId xmlns:a16="http://schemas.microsoft.com/office/drawing/2014/main" id="{1DE69FE1-357A-E4DB-70B0-338007791A65}"/>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43674" y="4533704"/>
            <a:ext cx="3005529" cy="2254147"/>
          </a:xfrm>
          <a:prstGeom prst="rect">
            <a:avLst/>
          </a:prstGeom>
        </p:spPr>
      </p:pic>
      <p:pic>
        <p:nvPicPr>
          <p:cNvPr id="12" name="Picture 11">
            <a:extLst>
              <a:ext uri="{FF2B5EF4-FFF2-40B4-BE49-F238E27FC236}">
                <a16:creationId xmlns:a16="http://schemas.microsoft.com/office/drawing/2014/main" id="{F9629B49-B3AF-E013-D4ED-2A3565AB4D30}"/>
              </a:ext>
            </a:extLst>
          </p:cNvPr>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a:xfrm>
            <a:off x="246103" y="2526384"/>
            <a:ext cx="6519668" cy="1859929"/>
          </a:xfrm>
          <a:prstGeom prst="rect">
            <a:avLst/>
          </a:prstGeom>
        </p:spPr>
      </p:pic>
      <p:sp>
        <p:nvSpPr>
          <p:cNvPr id="13" name="Oval 12">
            <a:extLst>
              <a:ext uri="{FF2B5EF4-FFF2-40B4-BE49-F238E27FC236}">
                <a16:creationId xmlns:a16="http://schemas.microsoft.com/office/drawing/2014/main" id="{4F7376F5-3846-A352-400A-B16EE4AF79A8}"/>
              </a:ext>
            </a:extLst>
          </p:cNvPr>
          <p:cNvSpPr/>
          <p:nvPr/>
        </p:nvSpPr>
        <p:spPr>
          <a:xfrm>
            <a:off x="5868180" y="5854044"/>
            <a:ext cx="301658" cy="754145"/>
          </a:xfrm>
          <a:prstGeom prst="ellipse">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2">
            <a:extLst>
              <a:ext uri="{FF2B5EF4-FFF2-40B4-BE49-F238E27FC236}">
                <a16:creationId xmlns:a16="http://schemas.microsoft.com/office/drawing/2014/main" id="{EC41E674-BACF-9AF2-E541-8D254FE814AE}"/>
              </a:ext>
            </a:extLst>
          </p:cNvPr>
          <p:cNvSpPr txBox="1">
            <a:spLocks/>
          </p:cNvSpPr>
          <p:nvPr/>
        </p:nvSpPr>
        <p:spPr>
          <a:xfrm>
            <a:off x="414485" y="1461155"/>
            <a:ext cx="5605315" cy="471580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i="1" dirty="0">
                <a:latin typeface="Poppins" panose="00000500000000000000" pitchFamily="2" charset="0"/>
                <a:cs typeface="Poppins" panose="00000500000000000000" pitchFamily="2" charset="0"/>
              </a:rPr>
              <a:t>Increases of 1.5’ by 2050 and 3’ by 2100 are likely</a:t>
            </a:r>
          </a:p>
        </p:txBody>
      </p:sp>
      <p:cxnSp>
        <p:nvCxnSpPr>
          <p:cNvPr id="15" name="Straight Arrow Connector 14">
            <a:extLst>
              <a:ext uri="{FF2B5EF4-FFF2-40B4-BE49-F238E27FC236}">
                <a16:creationId xmlns:a16="http://schemas.microsoft.com/office/drawing/2014/main" id="{3D72D1DC-81D7-41A4-6A3D-3586781514D6}"/>
              </a:ext>
            </a:extLst>
          </p:cNvPr>
          <p:cNvCxnSpPr>
            <a:cxnSpLocks/>
          </p:cNvCxnSpPr>
          <p:nvPr/>
        </p:nvCxnSpPr>
        <p:spPr>
          <a:xfrm flipH="1">
            <a:off x="6758700" y="2747433"/>
            <a:ext cx="4927394" cy="616131"/>
          </a:xfrm>
          <a:prstGeom prst="straightConnector1">
            <a:avLst/>
          </a:prstGeom>
          <a:ln w="22225">
            <a:solidFill>
              <a:srgbClr val="FF0000"/>
            </a:solidFill>
            <a:headEnd type="oval" w="lg" len="lg"/>
            <a:tailEnd type="triangle" w="lg" len="lg"/>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92636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3DBBA85-C175-F08D-F5F0-4F3382895AC7}"/>
              </a:ext>
            </a:extLst>
          </p:cNvPr>
          <p:cNvPicPr>
            <a:picLocks noChangeAspect="1"/>
          </p:cNvPicPr>
          <p:nvPr/>
        </p:nvPicPr>
        <p:blipFill>
          <a:blip r:embed="rId3" cstate="email">
            <a:alphaModFix amt="18000"/>
            <a:extLst>
              <a:ext uri="{28A0092B-C50C-407E-A947-70E740481C1C}">
                <a14:useLocalDpi xmlns:a14="http://schemas.microsoft.com/office/drawing/2010/main"/>
              </a:ext>
            </a:extLst>
          </a:blip>
          <a:stretch>
            <a:fillRect/>
          </a:stretch>
        </p:blipFill>
        <p:spPr>
          <a:xfrm>
            <a:off x="0" y="0"/>
            <a:ext cx="9144000" cy="6858000"/>
          </a:xfrm>
          <a:prstGeom prst="rect">
            <a:avLst/>
          </a:prstGeom>
          <a:effectLst/>
        </p:spPr>
      </p:pic>
      <p:sp>
        <p:nvSpPr>
          <p:cNvPr id="2" name="Title 1">
            <a:extLst>
              <a:ext uri="{FF2B5EF4-FFF2-40B4-BE49-F238E27FC236}">
                <a16:creationId xmlns:a16="http://schemas.microsoft.com/office/drawing/2014/main" id="{344C8865-9071-E0AE-FF00-620463BD1D68}"/>
              </a:ext>
            </a:extLst>
          </p:cNvPr>
          <p:cNvSpPr>
            <a:spLocks noGrp="1"/>
          </p:cNvSpPr>
          <p:nvPr>
            <p:ph type="title"/>
          </p:nvPr>
        </p:nvSpPr>
        <p:spPr>
          <a:xfrm>
            <a:off x="838200" y="365125"/>
            <a:ext cx="6054436" cy="1325563"/>
          </a:xfrm>
        </p:spPr>
        <p:txBody>
          <a:bodyPr/>
          <a:lstStyle/>
          <a:p>
            <a:r>
              <a:rPr lang="en-US" dirty="0">
                <a:latin typeface="Poppins SemiBold" panose="00000700000000000000" pitchFamily="2" charset="0"/>
                <a:cs typeface="Poppins SemiBold" panose="00000700000000000000" pitchFamily="2" charset="0"/>
              </a:rPr>
              <a:t>Wetland loss &amp; conversion</a:t>
            </a:r>
          </a:p>
        </p:txBody>
      </p:sp>
      <p:pic>
        <p:nvPicPr>
          <p:cNvPr id="15" name="Picture 14">
            <a:extLst>
              <a:ext uri="{FF2B5EF4-FFF2-40B4-BE49-F238E27FC236}">
                <a16:creationId xmlns:a16="http://schemas.microsoft.com/office/drawing/2014/main" id="{FBA15E09-5AA4-1A7D-F407-861007E9758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892636" y="0"/>
            <a:ext cx="5299364" cy="6858000"/>
          </a:xfrm>
          <a:prstGeom prst="rect">
            <a:avLst/>
          </a:prstGeom>
        </p:spPr>
      </p:pic>
      <p:pic>
        <p:nvPicPr>
          <p:cNvPr id="10" name="Picture 9">
            <a:extLst>
              <a:ext uri="{FF2B5EF4-FFF2-40B4-BE49-F238E27FC236}">
                <a16:creationId xmlns:a16="http://schemas.microsoft.com/office/drawing/2014/main" id="{83AB7ED4-4FE3-7508-96F5-8B4168B041B3}"/>
              </a:ext>
            </a:extLst>
          </p:cNvPr>
          <p:cNvPicPr>
            <a:picLocks noChangeAspect="1"/>
          </p:cNvPicPr>
          <p:nvPr/>
        </p:nvPicPr>
        <p:blipFill>
          <a:blip r:embed="rId5"/>
          <a:stretch>
            <a:fillRect/>
          </a:stretch>
        </p:blipFill>
        <p:spPr>
          <a:xfrm>
            <a:off x="796635" y="2100262"/>
            <a:ext cx="5915025" cy="3067050"/>
          </a:xfrm>
          <a:prstGeom prst="rect">
            <a:avLst/>
          </a:prstGeom>
          <a:solidFill>
            <a:schemeClr val="bg1">
              <a:alpha val="48000"/>
            </a:schemeClr>
          </a:solidFill>
        </p:spPr>
      </p:pic>
    </p:spTree>
    <p:extLst>
      <p:ext uri="{BB962C8B-B14F-4D97-AF65-F5344CB8AC3E}">
        <p14:creationId xmlns:p14="http://schemas.microsoft.com/office/powerpoint/2010/main" val="4608532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590AD4B-F8B2-EB1E-CFAF-3EAEBBB1DAA6}"/>
              </a:ext>
            </a:extLst>
          </p:cNvPr>
          <p:cNvSpPr>
            <a:spLocks noGrp="1"/>
          </p:cNvSpPr>
          <p:nvPr>
            <p:ph type="title"/>
          </p:nvPr>
        </p:nvSpPr>
        <p:spPr/>
        <p:txBody>
          <a:bodyPr/>
          <a:lstStyle/>
          <a:p>
            <a:r>
              <a:rPr lang="en-US" dirty="0">
                <a:latin typeface="Poppins SemiBold" panose="00000700000000000000" pitchFamily="2" charset="0"/>
                <a:cs typeface="Poppins SemiBold" panose="00000700000000000000" pitchFamily="2" charset="0"/>
              </a:rPr>
              <a:t>Habitat loss</a:t>
            </a:r>
          </a:p>
        </p:txBody>
      </p:sp>
      <p:sp>
        <p:nvSpPr>
          <p:cNvPr id="7" name="Content Placeholder 2">
            <a:extLst>
              <a:ext uri="{FF2B5EF4-FFF2-40B4-BE49-F238E27FC236}">
                <a16:creationId xmlns:a16="http://schemas.microsoft.com/office/drawing/2014/main" id="{06B9D376-4E7C-E74B-0897-40DD1730F7F8}"/>
              </a:ext>
            </a:extLst>
          </p:cNvPr>
          <p:cNvSpPr txBox="1">
            <a:spLocks/>
          </p:cNvSpPr>
          <p:nvPr/>
        </p:nvSpPr>
        <p:spPr>
          <a:xfrm>
            <a:off x="838200" y="1300900"/>
            <a:ext cx="5602664" cy="471580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i="1" dirty="0">
                <a:latin typeface="Poppins" panose="00000500000000000000" pitchFamily="2" charset="0"/>
                <a:cs typeface="Poppins" panose="00000500000000000000" pitchFamily="2" charset="0"/>
              </a:rPr>
              <a:t>Patterns of loss matter</a:t>
            </a:r>
          </a:p>
          <a:p>
            <a:pPr marL="0" indent="0">
              <a:buNone/>
            </a:pPr>
            <a:endParaRPr lang="en-US" i="1" dirty="0">
              <a:latin typeface="Poppins" panose="00000500000000000000" pitchFamily="2" charset="0"/>
              <a:cs typeface="Poppins" panose="00000500000000000000" pitchFamily="2" charset="0"/>
            </a:endParaRPr>
          </a:p>
          <a:p>
            <a:endParaRPr lang="en-US" i="1" dirty="0">
              <a:latin typeface="Poppins" panose="00000500000000000000" pitchFamily="2" charset="0"/>
              <a:cs typeface="Poppins" panose="00000500000000000000" pitchFamily="2" charset="0"/>
            </a:endParaRPr>
          </a:p>
          <a:p>
            <a:pPr marL="0" indent="0">
              <a:buNone/>
            </a:pPr>
            <a:endParaRPr lang="en-US" i="1" dirty="0">
              <a:latin typeface="Poppins" panose="00000500000000000000" pitchFamily="2" charset="0"/>
              <a:cs typeface="Poppins" panose="00000500000000000000" pitchFamily="2" charset="0"/>
            </a:endParaRPr>
          </a:p>
        </p:txBody>
      </p:sp>
      <p:pic>
        <p:nvPicPr>
          <p:cNvPr id="10" name="Content Placeholder 6">
            <a:extLst>
              <a:ext uri="{FF2B5EF4-FFF2-40B4-BE49-F238E27FC236}">
                <a16:creationId xmlns:a16="http://schemas.microsoft.com/office/drawing/2014/main" id="{B70785D9-09FB-92E7-CA71-50B88EDA3D48}"/>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4670789" y="2478288"/>
            <a:ext cx="3473086" cy="4197930"/>
          </a:xfrm>
          <a:prstGeom prst="rect">
            <a:avLst/>
          </a:prstGeom>
        </p:spPr>
      </p:pic>
      <p:sp>
        <p:nvSpPr>
          <p:cNvPr id="12" name="TextBox 11">
            <a:extLst>
              <a:ext uri="{FF2B5EF4-FFF2-40B4-BE49-F238E27FC236}">
                <a16:creationId xmlns:a16="http://schemas.microsoft.com/office/drawing/2014/main" id="{F89CDDE7-4D2C-B19B-8457-910F67B1729D}"/>
              </a:ext>
            </a:extLst>
          </p:cNvPr>
          <p:cNvSpPr txBox="1"/>
          <p:nvPr/>
        </p:nvSpPr>
        <p:spPr>
          <a:xfrm>
            <a:off x="4617812" y="1937525"/>
            <a:ext cx="2674558" cy="523220"/>
          </a:xfrm>
          <a:prstGeom prst="rect">
            <a:avLst/>
          </a:prstGeom>
          <a:noFill/>
        </p:spPr>
        <p:txBody>
          <a:bodyPr wrap="square">
            <a:spAutoFit/>
          </a:bodyPr>
          <a:lstStyle/>
          <a:p>
            <a:r>
              <a:rPr lang="en-US" sz="1400" dirty="0">
                <a:latin typeface="Poppins" panose="00000500000000000000" pitchFamily="2" charset="0"/>
                <a:cs typeface="Poppins" panose="00000500000000000000" pitchFamily="2" charset="0"/>
              </a:rPr>
              <a:t>Inland Bays watershed </a:t>
            </a:r>
          </a:p>
          <a:p>
            <a:r>
              <a:rPr lang="en-US" sz="1400" dirty="0">
                <a:latin typeface="Poppins" panose="00000500000000000000" pitchFamily="2" charset="0"/>
                <a:cs typeface="Poppins" panose="00000500000000000000" pitchFamily="2" charset="0"/>
              </a:rPr>
              <a:t>1997 land cover pattern</a:t>
            </a:r>
          </a:p>
        </p:txBody>
      </p:sp>
      <p:pic>
        <p:nvPicPr>
          <p:cNvPr id="2" name="Content Placeholder 5">
            <a:extLst>
              <a:ext uri="{FF2B5EF4-FFF2-40B4-BE49-F238E27FC236}">
                <a16:creationId xmlns:a16="http://schemas.microsoft.com/office/drawing/2014/main" id="{6E4AD6EB-728A-FE88-FCB3-DB2CD96CC053}"/>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856128" y="2478288"/>
            <a:ext cx="3544422" cy="4200606"/>
          </a:xfrm>
          <a:prstGeom prst="rect">
            <a:avLst/>
          </a:prstGeom>
        </p:spPr>
      </p:pic>
      <p:sp>
        <p:nvSpPr>
          <p:cNvPr id="3" name="TextBox 2">
            <a:extLst>
              <a:ext uri="{FF2B5EF4-FFF2-40B4-BE49-F238E27FC236}">
                <a16:creationId xmlns:a16="http://schemas.microsoft.com/office/drawing/2014/main" id="{A04513DA-A94D-82FD-AF52-D40BE1922614}"/>
              </a:ext>
            </a:extLst>
          </p:cNvPr>
          <p:cNvSpPr txBox="1"/>
          <p:nvPr/>
        </p:nvSpPr>
        <p:spPr>
          <a:xfrm>
            <a:off x="838200" y="1937525"/>
            <a:ext cx="2746143" cy="523220"/>
          </a:xfrm>
          <a:prstGeom prst="rect">
            <a:avLst/>
          </a:prstGeom>
          <a:noFill/>
        </p:spPr>
        <p:txBody>
          <a:bodyPr wrap="square">
            <a:spAutoFit/>
          </a:bodyPr>
          <a:lstStyle/>
          <a:p>
            <a:r>
              <a:rPr lang="en-US" sz="1400" dirty="0">
                <a:latin typeface="Poppins" panose="00000500000000000000" pitchFamily="2" charset="0"/>
                <a:cs typeface="Poppins" panose="00000500000000000000" pitchFamily="2" charset="0"/>
              </a:rPr>
              <a:t>Inland Bays’ watershed </a:t>
            </a:r>
          </a:p>
          <a:p>
            <a:r>
              <a:rPr lang="en-US" sz="1400" dirty="0">
                <a:latin typeface="Poppins" panose="00000500000000000000" pitchFamily="2" charset="0"/>
                <a:cs typeface="Poppins" panose="00000500000000000000" pitchFamily="2" charset="0"/>
              </a:rPr>
              <a:t>1954 land cover pattern</a:t>
            </a:r>
          </a:p>
        </p:txBody>
      </p:sp>
    </p:spTree>
    <p:extLst>
      <p:ext uri="{BB962C8B-B14F-4D97-AF65-F5344CB8AC3E}">
        <p14:creationId xmlns:p14="http://schemas.microsoft.com/office/powerpoint/2010/main" val="7364512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07A7AF-8E1C-5579-CFEB-9C68B1FE0356}"/>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76CA6101-317A-51A3-CDE6-CB967C4B7201}"/>
              </a:ext>
            </a:extLst>
          </p:cNvPr>
          <p:cNvSpPr>
            <a:spLocks noGrp="1"/>
          </p:cNvSpPr>
          <p:nvPr>
            <p:ph type="title"/>
          </p:nvPr>
        </p:nvSpPr>
        <p:spPr/>
        <p:txBody>
          <a:bodyPr/>
          <a:lstStyle/>
          <a:p>
            <a:r>
              <a:rPr lang="en-US" dirty="0">
                <a:latin typeface="Poppins SemiBold" panose="00000700000000000000" pitchFamily="2" charset="0"/>
                <a:cs typeface="Poppins SemiBold" panose="00000700000000000000" pitchFamily="2" charset="0"/>
              </a:rPr>
              <a:t>Habitat loss</a:t>
            </a:r>
          </a:p>
        </p:txBody>
      </p:sp>
      <p:pic>
        <p:nvPicPr>
          <p:cNvPr id="8" name="Content Placeholder 7">
            <a:extLst>
              <a:ext uri="{FF2B5EF4-FFF2-40B4-BE49-F238E27FC236}">
                <a16:creationId xmlns:a16="http://schemas.microsoft.com/office/drawing/2014/main" id="{D6B9C1D0-C3F6-A0AE-EB9B-0119008D6346}"/>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rcRect/>
          <a:stretch>
            <a:fillRect/>
          </a:stretch>
        </p:blipFill>
        <p:spPr>
          <a:xfrm>
            <a:off x="4670789" y="2504296"/>
            <a:ext cx="3597153" cy="4154213"/>
          </a:xfrm>
          <a:prstGeom prst="rect">
            <a:avLst/>
          </a:prstGeom>
        </p:spPr>
      </p:pic>
      <p:sp>
        <p:nvSpPr>
          <p:cNvPr id="7" name="Content Placeholder 2">
            <a:extLst>
              <a:ext uri="{FF2B5EF4-FFF2-40B4-BE49-F238E27FC236}">
                <a16:creationId xmlns:a16="http://schemas.microsoft.com/office/drawing/2014/main" id="{2ECCD281-58F7-7A51-58D9-B0D2A7FC5E4B}"/>
              </a:ext>
            </a:extLst>
          </p:cNvPr>
          <p:cNvSpPr txBox="1">
            <a:spLocks/>
          </p:cNvSpPr>
          <p:nvPr/>
        </p:nvSpPr>
        <p:spPr>
          <a:xfrm>
            <a:off x="838200" y="1300900"/>
            <a:ext cx="5602664" cy="471580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i="1" dirty="0">
                <a:latin typeface="Poppins" panose="00000500000000000000" pitchFamily="2" charset="0"/>
                <a:cs typeface="Poppins" panose="00000500000000000000" pitchFamily="2" charset="0"/>
              </a:rPr>
              <a:t>Patterns of loss matter</a:t>
            </a:r>
          </a:p>
          <a:p>
            <a:pPr marL="0" indent="0">
              <a:buNone/>
            </a:pPr>
            <a:endParaRPr lang="en-US" i="1" dirty="0">
              <a:latin typeface="Poppins" panose="00000500000000000000" pitchFamily="2" charset="0"/>
              <a:cs typeface="Poppins" panose="00000500000000000000" pitchFamily="2" charset="0"/>
            </a:endParaRPr>
          </a:p>
          <a:p>
            <a:endParaRPr lang="en-US" i="1" dirty="0">
              <a:latin typeface="Poppins" panose="00000500000000000000" pitchFamily="2" charset="0"/>
              <a:cs typeface="Poppins" panose="00000500000000000000" pitchFamily="2" charset="0"/>
            </a:endParaRPr>
          </a:p>
          <a:p>
            <a:pPr marL="0" indent="0">
              <a:buNone/>
            </a:pPr>
            <a:endParaRPr lang="en-US" i="1" dirty="0">
              <a:latin typeface="Poppins" panose="00000500000000000000" pitchFamily="2" charset="0"/>
              <a:cs typeface="Poppins" panose="00000500000000000000" pitchFamily="2" charset="0"/>
            </a:endParaRPr>
          </a:p>
        </p:txBody>
      </p:sp>
      <p:sp>
        <p:nvSpPr>
          <p:cNvPr id="4" name="TextBox 3">
            <a:extLst>
              <a:ext uri="{FF2B5EF4-FFF2-40B4-BE49-F238E27FC236}">
                <a16:creationId xmlns:a16="http://schemas.microsoft.com/office/drawing/2014/main" id="{40EE34FC-7CB8-B72A-E14C-157A27AA1071}"/>
              </a:ext>
            </a:extLst>
          </p:cNvPr>
          <p:cNvSpPr txBox="1"/>
          <p:nvPr/>
        </p:nvSpPr>
        <p:spPr>
          <a:xfrm>
            <a:off x="838200" y="1963534"/>
            <a:ext cx="3589276" cy="523220"/>
          </a:xfrm>
          <a:prstGeom prst="rect">
            <a:avLst/>
          </a:prstGeom>
          <a:noFill/>
        </p:spPr>
        <p:txBody>
          <a:bodyPr wrap="square">
            <a:spAutoFit/>
          </a:bodyPr>
          <a:lstStyle/>
          <a:p>
            <a:r>
              <a:rPr lang="en-US" sz="1400" dirty="0">
                <a:latin typeface="Poppins" panose="00000500000000000000" pitchFamily="2" charset="0"/>
                <a:cs typeface="Poppins" panose="00000500000000000000" pitchFamily="2" charset="0"/>
              </a:rPr>
              <a:t>Pre-development </a:t>
            </a:r>
          </a:p>
          <a:p>
            <a:r>
              <a:rPr lang="en-US" sz="1400" dirty="0">
                <a:latin typeface="Poppins" panose="00000500000000000000" pitchFamily="2" charset="0"/>
                <a:cs typeface="Poppins" panose="00000500000000000000" pitchFamily="2" charset="0"/>
              </a:rPr>
              <a:t>interior &amp; edge conditions</a:t>
            </a:r>
          </a:p>
        </p:txBody>
      </p:sp>
      <p:sp>
        <p:nvSpPr>
          <p:cNvPr id="6" name="TextBox 5">
            <a:extLst>
              <a:ext uri="{FF2B5EF4-FFF2-40B4-BE49-F238E27FC236}">
                <a16:creationId xmlns:a16="http://schemas.microsoft.com/office/drawing/2014/main" id="{7733686F-1D64-72B5-DB8B-BF701A441A0D}"/>
              </a:ext>
            </a:extLst>
          </p:cNvPr>
          <p:cNvSpPr txBox="1"/>
          <p:nvPr/>
        </p:nvSpPr>
        <p:spPr>
          <a:xfrm>
            <a:off x="4668163" y="1963533"/>
            <a:ext cx="3597153" cy="523220"/>
          </a:xfrm>
          <a:prstGeom prst="rect">
            <a:avLst/>
          </a:prstGeom>
          <a:noFill/>
        </p:spPr>
        <p:txBody>
          <a:bodyPr wrap="square">
            <a:spAutoFit/>
          </a:bodyPr>
          <a:lstStyle/>
          <a:p>
            <a:r>
              <a:rPr lang="en-US" sz="1400" dirty="0">
                <a:latin typeface="Poppins" panose="00000500000000000000" pitchFamily="2" charset="0"/>
                <a:cs typeface="Poppins" panose="00000500000000000000" pitchFamily="2" charset="0"/>
              </a:rPr>
              <a:t>Post-development </a:t>
            </a:r>
          </a:p>
          <a:p>
            <a:r>
              <a:rPr lang="en-US" sz="1400" dirty="0">
                <a:latin typeface="Poppins" panose="00000500000000000000" pitchFamily="2" charset="0"/>
                <a:cs typeface="Poppins" panose="00000500000000000000" pitchFamily="2" charset="0"/>
              </a:rPr>
              <a:t>interior &amp; edge conditions</a:t>
            </a:r>
          </a:p>
        </p:txBody>
      </p:sp>
      <p:pic>
        <p:nvPicPr>
          <p:cNvPr id="13" name="Content Placeholder 7">
            <a:extLst>
              <a:ext uri="{FF2B5EF4-FFF2-40B4-BE49-F238E27FC236}">
                <a16:creationId xmlns:a16="http://schemas.microsoft.com/office/drawing/2014/main" id="{8907420A-272A-BDFF-A12E-1BA0EE987DD4}"/>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831972" y="2504297"/>
            <a:ext cx="3597153" cy="4163633"/>
          </a:xfrm>
          <a:prstGeom prst="rect">
            <a:avLst/>
          </a:prstGeom>
        </p:spPr>
      </p:pic>
    </p:spTree>
    <p:extLst>
      <p:ext uri="{BB962C8B-B14F-4D97-AF65-F5344CB8AC3E}">
        <p14:creationId xmlns:p14="http://schemas.microsoft.com/office/powerpoint/2010/main" val="14693538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A754A5-829C-75F0-96B4-C0F02E29AD6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069E540-DE33-312C-D371-5E9C2CC6C5B5}"/>
              </a:ext>
            </a:extLst>
          </p:cNvPr>
          <p:cNvSpPr>
            <a:spLocks noGrp="1"/>
          </p:cNvSpPr>
          <p:nvPr>
            <p:ph type="title"/>
          </p:nvPr>
        </p:nvSpPr>
        <p:spPr>
          <a:xfrm>
            <a:off x="838200" y="365125"/>
            <a:ext cx="5638802" cy="1325563"/>
          </a:xfrm>
        </p:spPr>
        <p:txBody>
          <a:bodyPr/>
          <a:lstStyle/>
          <a:p>
            <a:r>
              <a:rPr lang="en-US" dirty="0">
                <a:latin typeface="Poppins SemiBold" panose="00000700000000000000" pitchFamily="2" charset="0"/>
                <a:cs typeface="Poppins SemiBold" panose="00000700000000000000" pitchFamily="2" charset="0"/>
              </a:rPr>
              <a:t>What would nature advocate for?</a:t>
            </a:r>
          </a:p>
        </p:txBody>
      </p:sp>
      <p:pic>
        <p:nvPicPr>
          <p:cNvPr id="4" name="Picture 3">
            <a:extLst>
              <a:ext uri="{FF2B5EF4-FFF2-40B4-BE49-F238E27FC236}">
                <a16:creationId xmlns:a16="http://schemas.microsoft.com/office/drawing/2014/main" id="{E3059A48-6D98-D066-3A4C-C1FEF2FEECA2}"/>
              </a:ext>
            </a:extLst>
          </p:cNvPr>
          <p:cNvPicPr>
            <a:picLocks noChangeAspect="1"/>
          </p:cNvPicPr>
          <p:nvPr/>
        </p:nvPicPr>
        <p:blipFill>
          <a:blip r:embed="rId3" cstate="email">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rcRect l="-1" t="8361" r="6515"/>
          <a:stretch>
            <a:fillRect/>
          </a:stretch>
        </p:blipFill>
        <p:spPr>
          <a:xfrm rot="16200000">
            <a:off x="6242051" y="908047"/>
            <a:ext cx="6858000" cy="5041903"/>
          </a:xfrm>
          <a:prstGeom prst="rect">
            <a:avLst/>
          </a:prstGeom>
        </p:spPr>
      </p:pic>
      <p:pic>
        <p:nvPicPr>
          <p:cNvPr id="6" name="Picture 5">
            <a:extLst>
              <a:ext uri="{FF2B5EF4-FFF2-40B4-BE49-F238E27FC236}">
                <a16:creationId xmlns:a16="http://schemas.microsoft.com/office/drawing/2014/main" id="{7A6F0F7D-86CC-0465-E344-D5EE4DBDF21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701800" y="1946514"/>
            <a:ext cx="4003861" cy="4023141"/>
          </a:xfrm>
          <a:prstGeom prst="rect">
            <a:avLst/>
          </a:prstGeom>
        </p:spPr>
      </p:pic>
      <p:sp>
        <p:nvSpPr>
          <p:cNvPr id="7" name="TextBox 6">
            <a:extLst>
              <a:ext uri="{FF2B5EF4-FFF2-40B4-BE49-F238E27FC236}">
                <a16:creationId xmlns:a16="http://schemas.microsoft.com/office/drawing/2014/main" id="{ED755847-56B9-FAB2-F81C-2E404DD9C88F}"/>
              </a:ext>
            </a:extLst>
          </p:cNvPr>
          <p:cNvSpPr txBox="1"/>
          <p:nvPr/>
        </p:nvSpPr>
        <p:spPr>
          <a:xfrm>
            <a:off x="1701800" y="5969655"/>
            <a:ext cx="3911600" cy="523220"/>
          </a:xfrm>
          <a:prstGeom prst="rect">
            <a:avLst/>
          </a:prstGeom>
          <a:noFill/>
        </p:spPr>
        <p:txBody>
          <a:bodyPr wrap="square">
            <a:spAutoFit/>
          </a:bodyPr>
          <a:lstStyle/>
          <a:p>
            <a:pPr algn="ctr"/>
            <a:r>
              <a:rPr lang="en-US" sz="1400" dirty="0">
                <a:latin typeface="Poppins" panose="00000500000000000000" pitchFamily="2" charset="0"/>
                <a:cs typeface="Poppins" panose="00000500000000000000" pitchFamily="2" charset="0"/>
              </a:rPr>
              <a:t>Society for Ecological Restoration Recovery Wheel (Gann et al. 2019)</a:t>
            </a:r>
          </a:p>
        </p:txBody>
      </p:sp>
    </p:spTree>
    <p:extLst>
      <p:ext uri="{BB962C8B-B14F-4D97-AF65-F5344CB8AC3E}">
        <p14:creationId xmlns:p14="http://schemas.microsoft.com/office/powerpoint/2010/main" val="32195335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4D851E-F970-D04C-9BBD-B301BB210D5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92AEC18-7FF9-FCCB-4A54-163C3B4B92D4}"/>
              </a:ext>
            </a:extLst>
          </p:cNvPr>
          <p:cNvSpPr>
            <a:spLocks noGrp="1"/>
          </p:cNvSpPr>
          <p:nvPr>
            <p:ph type="title"/>
          </p:nvPr>
        </p:nvSpPr>
        <p:spPr>
          <a:xfrm>
            <a:off x="838200" y="365125"/>
            <a:ext cx="6054436" cy="1325563"/>
          </a:xfrm>
        </p:spPr>
        <p:txBody>
          <a:bodyPr/>
          <a:lstStyle/>
          <a:p>
            <a:r>
              <a:rPr lang="en-US" dirty="0">
                <a:latin typeface="Poppins SemiBold" panose="00000700000000000000" pitchFamily="2" charset="0"/>
                <a:cs typeface="Poppins SemiBold" panose="00000700000000000000" pitchFamily="2" charset="0"/>
              </a:rPr>
              <a:t>Space for Habitat</a:t>
            </a:r>
          </a:p>
        </p:txBody>
      </p:sp>
      <p:sp>
        <p:nvSpPr>
          <p:cNvPr id="5" name="Content Placeholder 2">
            <a:extLst>
              <a:ext uri="{FF2B5EF4-FFF2-40B4-BE49-F238E27FC236}">
                <a16:creationId xmlns:a16="http://schemas.microsoft.com/office/drawing/2014/main" id="{64430451-D1A7-871A-11D9-CDE581FBDA57}"/>
              </a:ext>
            </a:extLst>
          </p:cNvPr>
          <p:cNvSpPr txBox="1">
            <a:spLocks/>
          </p:cNvSpPr>
          <p:nvPr/>
        </p:nvSpPr>
        <p:spPr>
          <a:xfrm>
            <a:off x="838200" y="1690689"/>
            <a:ext cx="5299364" cy="448627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Poppins" panose="00000500000000000000" pitchFamily="2" charset="0"/>
                <a:cs typeface="Poppins" panose="00000500000000000000" pitchFamily="2" charset="0"/>
              </a:rPr>
              <a:t>Habitat loss and conversion is the primary threat to biodiversity in the Inland Bays</a:t>
            </a:r>
          </a:p>
          <a:p>
            <a:r>
              <a:rPr lang="en-US" dirty="0">
                <a:latin typeface="Poppins" panose="00000500000000000000" pitchFamily="2" charset="0"/>
                <a:cs typeface="Poppins" panose="00000500000000000000" pitchFamily="2" charset="0"/>
              </a:rPr>
              <a:t>Most species of greatest conservation need (SGCN), specifically birds, require large contiguous patches of habitat</a:t>
            </a:r>
          </a:p>
          <a:p>
            <a:endParaRPr lang="en-US" dirty="0">
              <a:latin typeface="Poppins" panose="00000500000000000000" pitchFamily="2" charset="0"/>
              <a:cs typeface="Poppins" panose="00000500000000000000" pitchFamily="2" charset="0"/>
            </a:endParaRPr>
          </a:p>
        </p:txBody>
      </p:sp>
      <p:pic>
        <p:nvPicPr>
          <p:cNvPr id="8" name="Picture 7">
            <a:extLst>
              <a:ext uri="{FF2B5EF4-FFF2-40B4-BE49-F238E27FC236}">
                <a16:creationId xmlns:a16="http://schemas.microsoft.com/office/drawing/2014/main" id="{FD4C4124-B965-9317-90E0-06CBCFEFF6B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892636" y="0"/>
            <a:ext cx="5299364" cy="6858000"/>
          </a:xfrm>
          <a:prstGeom prst="rect">
            <a:avLst/>
          </a:prstGeom>
        </p:spPr>
      </p:pic>
    </p:spTree>
    <p:extLst>
      <p:ext uri="{BB962C8B-B14F-4D97-AF65-F5344CB8AC3E}">
        <p14:creationId xmlns:p14="http://schemas.microsoft.com/office/powerpoint/2010/main" val="41019863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AD9C5B-67CD-DD78-5DCA-AE23C76883E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66F9FF2-7EA9-0CF5-675E-004385BD07B7}"/>
              </a:ext>
            </a:extLst>
          </p:cNvPr>
          <p:cNvSpPr>
            <a:spLocks noGrp="1"/>
          </p:cNvSpPr>
          <p:nvPr>
            <p:ph type="title"/>
          </p:nvPr>
        </p:nvSpPr>
        <p:spPr>
          <a:xfrm>
            <a:off x="838201" y="365125"/>
            <a:ext cx="5820784" cy="1325563"/>
          </a:xfrm>
        </p:spPr>
        <p:txBody>
          <a:bodyPr/>
          <a:lstStyle/>
          <a:p>
            <a:r>
              <a:rPr lang="en-US" dirty="0">
                <a:latin typeface="Poppins SemiBold" panose="00000700000000000000" pitchFamily="2" charset="0"/>
                <a:cs typeface="Poppins SemiBold" panose="00000700000000000000" pitchFamily="2" charset="0"/>
              </a:rPr>
              <a:t>Space to adapt &amp;  migrate</a:t>
            </a:r>
          </a:p>
        </p:txBody>
      </p:sp>
      <p:pic>
        <p:nvPicPr>
          <p:cNvPr id="4" name="Picture 3">
            <a:extLst>
              <a:ext uri="{FF2B5EF4-FFF2-40B4-BE49-F238E27FC236}">
                <a16:creationId xmlns:a16="http://schemas.microsoft.com/office/drawing/2014/main" id="{6EB67D1E-5761-D8D7-BE6E-408784AF4D4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892636" y="0"/>
            <a:ext cx="5299364" cy="6858000"/>
          </a:xfrm>
          <a:prstGeom prst="rect">
            <a:avLst/>
          </a:prstGeom>
        </p:spPr>
      </p:pic>
      <p:pic>
        <p:nvPicPr>
          <p:cNvPr id="12" name="Picture 11">
            <a:extLst>
              <a:ext uri="{FF2B5EF4-FFF2-40B4-BE49-F238E27FC236}">
                <a16:creationId xmlns:a16="http://schemas.microsoft.com/office/drawing/2014/main" id="{E16C658E-1844-D29A-21A5-33A9E883ADEB}"/>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838199" y="4068015"/>
            <a:ext cx="5820786" cy="2671528"/>
          </a:xfrm>
          <a:prstGeom prst="rect">
            <a:avLst/>
          </a:prstGeom>
        </p:spPr>
      </p:pic>
      <p:sp>
        <p:nvSpPr>
          <p:cNvPr id="13" name="Content Placeholder 2">
            <a:extLst>
              <a:ext uri="{FF2B5EF4-FFF2-40B4-BE49-F238E27FC236}">
                <a16:creationId xmlns:a16="http://schemas.microsoft.com/office/drawing/2014/main" id="{0A80E46E-7622-AA1E-7F99-FFF2F8644418}"/>
              </a:ext>
            </a:extLst>
          </p:cNvPr>
          <p:cNvSpPr txBox="1">
            <a:spLocks/>
          </p:cNvSpPr>
          <p:nvPr/>
        </p:nvSpPr>
        <p:spPr>
          <a:xfrm>
            <a:off x="838200" y="1690689"/>
            <a:ext cx="5299364" cy="448627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Poppins" panose="00000500000000000000" pitchFamily="2" charset="0"/>
                <a:cs typeface="Poppins" panose="00000500000000000000" pitchFamily="2" charset="0"/>
              </a:rPr>
              <a:t>Hardened shorelines and developed lands restrict nature’s ability to naturally migrate habitats along the upland gradient</a:t>
            </a:r>
          </a:p>
          <a:p>
            <a:endParaRPr lang="en-US" dirty="0">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9402766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09D66B0-3B2D-5C73-C750-86B5A686D363}"/>
            </a:ext>
          </a:extLst>
        </p:cNvPr>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1B639D7C-3930-4B49-21A8-6A372C032E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9704708-5132-1754-D8F8-E6F7CFC6B5E5}"/>
              </a:ext>
            </a:extLst>
          </p:cNvPr>
          <p:cNvSpPr>
            <a:spLocks noGrp="1"/>
          </p:cNvSpPr>
          <p:nvPr>
            <p:ph type="title"/>
          </p:nvPr>
        </p:nvSpPr>
        <p:spPr>
          <a:xfrm>
            <a:off x="6551550" y="365125"/>
            <a:ext cx="4802249" cy="2412882"/>
          </a:xfrm>
        </p:spPr>
        <p:txBody>
          <a:bodyPr anchor="b">
            <a:normAutofit/>
          </a:bodyPr>
          <a:lstStyle/>
          <a:p>
            <a:r>
              <a:rPr lang="en-US" sz="4000" dirty="0">
                <a:latin typeface="Poppins SemiBold" panose="00000700000000000000" pitchFamily="2" charset="0"/>
                <a:cs typeface="Poppins SemiBold" panose="00000700000000000000" pitchFamily="2" charset="0"/>
              </a:rPr>
              <a:t>What is nature?</a:t>
            </a:r>
          </a:p>
        </p:txBody>
      </p:sp>
      <p:pic>
        <p:nvPicPr>
          <p:cNvPr id="4" name="Picture 3">
            <a:extLst>
              <a:ext uri="{FF2B5EF4-FFF2-40B4-BE49-F238E27FC236}">
                <a16:creationId xmlns:a16="http://schemas.microsoft.com/office/drawing/2014/main" id="{F5C64560-DD56-8F4F-F6E3-7974E0A2A9ED}"/>
              </a:ext>
            </a:extLst>
          </p:cNvPr>
          <p:cNvPicPr>
            <a:picLocks noChangeAspect="1"/>
          </p:cNvPicPr>
          <p:nvPr/>
        </p:nvPicPr>
        <p:blipFill>
          <a:blip r:embed="rId3" cstate="email">
            <a:extLst>
              <a:ext uri="{28A0092B-C50C-407E-A947-70E740481C1C}">
                <a14:useLocalDpi xmlns:a14="http://schemas.microsoft.com/office/drawing/2010/main"/>
              </a:ext>
            </a:extLst>
          </a:blip>
          <a:srcRect b="-2"/>
          <a:stretch>
            <a:fillRect/>
          </a:stretch>
        </p:blipFill>
        <p:spPr>
          <a:xfrm rot="5400000">
            <a:off x="-444634" y="444633"/>
            <a:ext cx="3892390" cy="3003123"/>
          </a:xfrm>
          <a:prstGeom prst="rect">
            <a:avLst/>
          </a:prstGeom>
        </p:spPr>
      </p:pic>
      <p:pic>
        <p:nvPicPr>
          <p:cNvPr id="8" name="Picture 7">
            <a:extLst>
              <a:ext uri="{FF2B5EF4-FFF2-40B4-BE49-F238E27FC236}">
                <a16:creationId xmlns:a16="http://schemas.microsoft.com/office/drawing/2014/main" id="{60CB357C-D1F2-6717-F371-A80DFC0F582E}"/>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3180257" y="10"/>
            <a:ext cx="3016307" cy="2785935"/>
          </a:xfrm>
          <a:prstGeom prst="rect">
            <a:avLst/>
          </a:prstGeom>
        </p:spPr>
      </p:pic>
      <p:pic>
        <p:nvPicPr>
          <p:cNvPr id="7" name="Picture 6">
            <a:extLst>
              <a:ext uri="{FF2B5EF4-FFF2-40B4-BE49-F238E27FC236}">
                <a16:creationId xmlns:a16="http://schemas.microsoft.com/office/drawing/2014/main" id="{BDD885D0-CEFB-520D-9430-77DF311DED4A}"/>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1" y="4079988"/>
            <a:ext cx="3003123" cy="2778013"/>
          </a:xfrm>
          <a:prstGeom prst="rect">
            <a:avLst/>
          </a:prstGeom>
        </p:spPr>
      </p:pic>
      <p:pic>
        <p:nvPicPr>
          <p:cNvPr id="6" name="Picture 5">
            <a:extLst>
              <a:ext uri="{FF2B5EF4-FFF2-40B4-BE49-F238E27FC236}">
                <a16:creationId xmlns:a16="http://schemas.microsoft.com/office/drawing/2014/main" id="{D4C099A1-B3CF-6CDC-E27B-34DF979BAA72}"/>
              </a:ext>
            </a:extLst>
          </p:cNvPr>
          <p:cNvPicPr>
            <a:picLocks noChangeAspect="1"/>
          </p:cNvPicPr>
          <p:nvPr/>
        </p:nvPicPr>
        <p:blipFill>
          <a:blip r:embed="rId6" cstate="email">
            <a:extLst>
              <a:ext uri="{28A0092B-C50C-407E-A947-70E740481C1C}">
                <a14:useLocalDpi xmlns:a14="http://schemas.microsoft.com/office/drawing/2010/main"/>
              </a:ext>
            </a:extLst>
          </a:blip>
          <a:srcRect b="-4"/>
          <a:stretch>
            <a:fillRect/>
          </a:stretch>
        </p:blipFill>
        <p:spPr>
          <a:xfrm rot="5400000">
            <a:off x="2738243" y="3399679"/>
            <a:ext cx="3900335" cy="3016307"/>
          </a:xfrm>
          <a:prstGeom prst="rect">
            <a:avLst/>
          </a:prstGeom>
        </p:spPr>
      </p:pic>
    </p:spTree>
    <p:extLst>
      <p:ext uri="{BB962C8B-B14F-4D97-AF65-F5344CB8AC3E}">
        <p14:creationId xmlns:p14="http://schemas.microsoft.com/office/powerpoint/2010/main" val="40765296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A1741B-9F02-CD44-2A7E-58015D972000}"/>
              </a:ext>
            </a:extLst>
          </p:cNvPr>
          <p:cNvSpPr>
            <a:spLocks noGrp="1"/>
          </p:cNvSpPr>
          <p:nvPr>
            <p:ph type="title"/>
          </p:nvPr>
        </p:nvSpPr>
        <p:spPr>
          <a:xfrm>
            <a:off x="838200" y="365125"/>
            <a:ext cx="5912002" cy="1963420"/>
          </a:xfrm>
        </p:spPr>
        <p:txBody>
          <a:bodyPr>
            <a:normAutofit/>
          </a:bodyPr>
          <a:lstStyle/>
          <a:p>
            <a:r>
              <a:rPr lang="en-US" dirty="0">
                <a:latin typeface="Poppins SemiBold" panose="00000700000000000000" pitchFamily="2" charset="0"/>
                <a:cs typeface="Poppins SemiBold" panose="00000700000000000000" pitchFamily="2" charset="0"/>
              </a:rPr>
              <a:t>Diverse habitat mosaic</a:t>
            </a:r>
          </a:p>
        </p:txBody>
      </p:sp>
      <p:pic>
        <p:nvPicPr>
          <p:cNvPr id="8" name="Picture 7">
            <a:extLst>
              <a:ext uri="{FF2B5EF4-FFF2-40B4-BE49-F238E27FC236}">
                <a16:creationId xmlns:a16="http://schemas.microsoft.com/office/drawing/2014/main" id="{498320B5-D362-FA1F-B515-CAE04109B9C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892636" y="0"/>
            <a:ext cx="5299364" cy="6858000"/>
          </a:xfrm>
          <a:prstGeom prst="rect">
            <a:avLst/>
          </a:prstGeom>
        </p:spPr>
      </p:pic>
      <p:sp>
        <p:nvSpPr>
          <p:cNvPr id="9" name="Content Placeholder 2">
            <a:extLst>
              <a:ext uri="{FF2B5EF4-FFF2-40B4-BE49-F238E27FC236}">
                <a16:creationId xmlns:a16="http://schemas.microsoft.com/office/drawing/2014/main" id="{7EA8E872-62ED-08F2-A7CA-A272A500AF96}"/>
              </a:ext>
            </a:extLst>
          </p:cNvPr>
          <p:cNvSpPr txBox="1">
            <a:spLocks/>
          </p:cNvSpPr>
          <p:nvPr/>
        </p:nvSpPr>
        <p:spPr>
          <a:xfrm>
            <a:off x="838200" y="2003426"/>
            <a:ext cx="5605315" cy="42624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Poppins" panose="00000500000000000000" pitchFamily="2" charset="0"/>
                <a:cs typeface="Poppins" panose="00000500000000000000" pitchFamily="2" charset="0"/>
              </a:rPr>
              <a:t>Habitat needs vary among species and life stage</a:t>
            </a:r>
          </a:p>
          <a:p>
            <a:endParaRPr lang="en-US" dirty="0">
              <a:latin typeface="Poppins" panose="00000500000000000000" pitchFamily="2" charset="0"/>
              <a:cs typeface="Poppins" panose="00000500000000000000" pitchFamily="2" charset="0"/>
            </a:endParaRPr>
          </a:p>
        </p:txBody>
      </p:sp>
      <p:pic>
        <p:nvPicPr>
          <p:cNvPr id="12" name="Picture 11">
            <a:extLst>
              <a:ext uri="{FF2B5EF4-FFF2-40B4-BE49-F238E27FC236}">
                <a16:creationId xmlns:a16="http://schemas.microsoft.com/office/drawing/2014/main" id="{9CAFD8CF-3FBD-B27B-731B-AEBDC71475FF}"/>
              </a:ext>
            </a:extLst>
          </p:cNvPr>
          <p:cNvPicPr>
            <a:picLocks noChangeAspect="1"/>
          </p:cNvPicPr>
          <p:nvPr/>
        </p:nvPicPr>
        <p:blipFill>
          <a:blip r:embed="rId4"/>
          <a:stretch>
            <a:fillRect/>
          </a:stretch>
        </p:blipFill>
        <p:spPr>
          <a:xfrm>
            <a:off x="734000" y="3003550"/>
            <a:ext cx="5934075" cy="3619500"/>
          </a:xfrm>
          <a:prstGeom prst="rect">
            <a:avLst/>
          </a:prstGeom>
        </p:spPr>
      </p:pic>
    </p:spTree>
    <p:extLst>
      <p:ext uri="{BB962C8B-B14F-4D97-AF65-F5344CB8AC3E}">
        <p14:creationId xmlns:p14="http://schemas.microsoft.com/office/powerpoint/2010/main" val="33730225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6C9A9B-5C8B-E54F-364E-3CDC79412B6F}"/>
            </a:ext>
          </a:extLst>
        </p:cNvPr>
        <p:cNvGrpSpPr/>
        <p:nvPr/>
      </p:nvGrpSpPr>
      <p:grpSpPr>
        <a:xfrm>
          <a:off x="0" y="0"/>
          <a:ext cx="0" cy="0"/>
          <a:chOff x="0" y="0"/>
          <a:chExt cx="0" cy="0"/>
        </a:xfrm>
      </p:grpSpPr>
      <p:pic>
        <p:nvPicPr>
          <p:cNvPr id="19" name="Picture 18">
            <a:extLst>
              <a:ext uri="{FF2B5EF4-FFF2-40B4-BE49-F238E27FC236}">
                <a16:creationId xmlns:a16="http://schemas.microsoft.com/office/drawing/2014/main" id="{E67FE9F0-7D6E-6BFE-BDCB-EB58C331AB9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892636" y="0"/>
            <a:ext cx="5299364" cy="6858000"/>
          </a:xfrm>
          <a:prstGeom prst="rect">
            <a:avLst/>
          </a:prstGeom>
        </p:spPr>
      </p:pic>
      <p:sp>
        <p:nvSpPr>
          <p:cNvPr id="2" name="Title 1">
            <a:extLst>
              <a:ext uri="{FF2B5EF4-FFF2-40B4-BE49-F238E27FC236}">
                <a16:creationId xmlns:a16="http://schemas.microsoft.com/office/drawing/2014/main" id="{7283F26F-BED6-E249-D3EA-9354750ED7AB}"/>
              </a:ext>
            </a:extLst>
          </p:cNvPr>
          <p:cNvSpPr>
            <a:spLocks noGrp="1"/>
          </p:cNvSpPr>
          <p:nvPr>
            <p:ph type="title"/>
          </p:nvPr>
        </p:nvSpPr>
        <p:spPr>
          <a:xfrm>
            <a:off x="838200" y="365125"/>
            <a:ext cx="6054436" cy="1325563"/>
          </a:xfrm>
        </p:spPr>
        <p:txBody>
          <a:bodyPr>
            <a:normAutofit/>
          </a:bodyPr>
          <a:lstStyle/>
          <a:p>
            <a:r>
              <a:rPr lang="en-US" dirty="0">
                <a:latin typeface="Poppins SemiBold" panose="00000700000000000000" pitchFamily="2" charset="0"/>
                <a:cs typeface="Poppins SemiBold" panose="00000700000000000000" pitchFamily="2" charset="0"/>
              </a:rPr>
              <a:t>Connected landscapes</a:t>
            </a:r>
          </a:p>
        </p:txBody>
      </p:sp>
      <p:sp>
        <p:nvSpPr>
          <p:cNvPr id="3" name="Content Placeholder 2">
            <a:extLst>
              <a:ext uri="{FF2B5EF4-FFF2-40B4-BE49-F238E27FC236}">
                <a16:creationId xmlns:a16="http://schemas.microsoft.com/office/drawing/2014/main" id="{9E740A3F-9BE2-6102-219F-48B844E76E5E}"/>
              </a:ext>
            </a:extLst>
          </p:cNvPr>
          <p:cNvSpPr txBox="1">
            <a:spLocks/>
          </p:cNvSpPr>
          <p:nvPr/>
        </p:nvSpPr>
        <p:spPr>
          <a:xfrm>
            <a:off x="838200" y="2055813"/>
            <a:ext cx="5181600" cy="412115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Poppins" panose="00000500000000000000" pitchFamily="2" charset="0"/>
                <a:cs typeface="Poppins" panose="00000500000000000000" pitchFamily="2" charset="0"/>
              </a:rPr>
              <a:t>Roads, right of ways, and changes in land use affect how species move across the landscape</a:t>
            </a:r>
          </a:p>
          <a:p>
            <a:r>
              <a:rPr lang="en-US" dirty="0">
                <a:latin typeface="Poppins" panose="00000500000000000000" pitchFamily="2" charset="0"/>
                <a:cs typeface="Poppins" panose="00000500000000000000" pitchFamily="2" charset="0"/>
              </a:rPr>
              <a:t>Species move more freely among connected patches of similar type and quality </a:t>
            </a:r>
          </a:p>
        </p:txBody>
      </p:sp>
    </p:spTree>
    <p:extLst>
      <p:ext uri="{BB962C8B-B14F-4D97-AF65-F5344CB8AC3E}">
        <p14:creationId xmlns:p14="http://schemas.microsoft.com/office/powerpoint/2010/main" val="1688344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9F48BF-CD24-C83D-6939-485703137C2E}"/>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2FDC54CE-6C6A-FF63-86CA-1207784B0ABA}"/>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2332" y="0"/>
            <a:ext cx="8503018" cy="6858000"/>
          </a:xfrm>
          <a:prstGeom prst="rect">
            <a:avLst/>
          </a:prstGeom>
        </p:spPr>
      </p:pic>
      <p:sp>
        <p:nvSpPr>
          <p:cNvPr id="5" name="Rectangle 4">
            <a:extLst>
              <a:ext uri="{FF2B5EF4-FFF2-40B4-BE49-F238E27FC236}">
                <a16:creationId xmlns:a16="http://schemas.microsoft.com/office/drawing/2014/main" id="{318E06BC-7D3D-CEBC-0F9B-AFFA28FC2892}"/>
              </a:ext>
            </a:extLst>
          </p:cNvPr>
          <p:cNvSpPr/>
          <p:nvPr/>
        </p:nvSpPr>
        <p:spPr>
          <a:xfrm>
            <a:off x="0" y="0"/>
            <a:ext cx="12226924" cy="6858000"/>
          </a:xfrm>
          <a:prstGeom prst="rect">
            <a:avLst/>
          </a:prstGeom>
          <a:solidFill>
            <a:schemeClr val="tx1">
              <a:alpha val="22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4B9858A5-0764-B432-16BA-73635E3E4DC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880304" y="0"/>
            <a:ext cx="5299364" cy="6858000"/>
          </a:xfrm>
          <a:prstGeom prst="rect">
            <a:avLst/>
          </a:prstGeom>
        </p:spPr>
      </p:pic>
      <p:sp>
        <p:nvSpPr>
          <p:cNvPr id="2" name="Title 21">
            <a:extLst>
              <a:ext uri="{FF2B5EF4-FFF2-40B4-BE49-F238E27FC236}">
                <a16:creationId xmlns:a16="http://schemas.microsoft.com/office/drawing/2014/main" id="{76F36FB4-81CE-2553-79D1-C054A8B167A6}"/>
              </a:ext>
            </a:extLst>
          </p:cNvPr>
          <p:cNvSpPr txBox="1">
            <a:spLocks/>
          </p:cNvSpPr>
          <p:nvPr/>
        </p:nvSpPr>
        <p:spPr>
          <a:xfrm>
            <a:off x="838200" y="365125"/>
            <a:ext cx="6042104" cy="195048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latin typeface="Poppins SemiBold" panose="00000700000000000000" pitchFamily="2" charset="0"/>
                <a:cs typeface="Poppins SemiBold" panose="00000700000000000000" pitchFamily="2" charset="0"/>
              </a:rPr>
              <a:t>Natural lands stewardship</a:t>
            </a:r>
          </a:p>
        </p:txBody>
      </p:sp>
      <p:pic>
        <p:nvPicPr>
          <p:cNvPr id="11" name="Picture 10">
            <a:extLst>
              <a:ext uri="{FF2B5EF4-FFF2-40B4-BE49-F238E27FC236}">
                <a16:creationId xmlns:a16="http://schemas.microsoft.com/office/drawing/2014/main" id="{447B756C-FBD7-D8F5-E262-99F760A0174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6202" y="5369120"/>
            <a:ext cx="2150205" cy="1442446"/>
          </a:xfrm>
          <a:prstGeom prst="rect">
            <a:avLst/>
          </a:prstGeom>
        </p:spPr>
      </p:pic>
      <p:sp>
        <p:nvSpPr>
          <p:cNvPr id="12" name="TextBox 11">
            <a:extLst>
              <a:ext uri="{FF2B5EF4-FFF2-40B4-BE49-F238E27FC236}">
                <a16:creationId xmlns:a16="http://schemas.microsoft.com/office/drawing/2014/main" id="{24512980-E743-52D1-45E2-3BD766C97C91}"/>
              </a:ext>
            </a:extLst>
          </p:cNvPr>
          <p:cNvSpPr txBox="1"/>
          <p:nvPr/>
        </p:nvSpPr>
        <p:spPr>
          <a:xfrm>
            <a:off x="12332" y="6588562"/>
            <a:ext cx="6096000" cy="246221"/>
          </a:xfrm>
          <a:prstGeom prst="rect">
            <a:avLst/>
          </a:prstGeom>
          <a:noFill/>
        </p:spPr>
        <p:txBody>
          <a:bodyPr wrap="square">
            <a:spAutoFit/>
          </a:bodyPr>
          <a:lstStyle/>
          <a:p>
            <a:r>
              <a:rPr lang="en-US" sz="1000" dirty="0">
                <a:solidFill>
                  <a:schemeClr val="bg1"/>
                </a:solidFill>
              </a:rPr>
              <a:t>Credit: Adobe stock</a:t>
            </a:r>
          </a:p>
        </p:txBody>
      </p:sp>
      <p:sp>
        <p:nvSpPr>
          <p:cNvPr id="4" name="Content Placeholder 2">
            <a:extLst>
              <a:ext uri="{FF2B5EF4-FFF2-40B4-BE49-F238E27FC236}">
                <a16:creationId xmlns:a16="http://schemas.microsoft.com/office/drawing/2014/main" id="{DA9D3F40-891F-F282-86C0-CB9BF877FDFC}"/>
              </a:ext>
            </a:extLst>
          </p:cNvPr>
          <p:cNvSpPr txBox="1">
            <a:spLocks/>
          </p:cNvSpPr>
          <p:nvPr/>
        </p:nvSpPr>
        <p:spPr>
          <a:xfrm>
            <a:off x="838200" y="1778001"/>
            <a:ext cx="5461000" cy="33655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solidFill>
                  <a:schemeClr val="bg1"/>
                </a:solidFill>
                <a:latin typeface="Poppins" panose="00000500000000000000" pitchFamily="2" charset="0"/>
                <a:cs typeface="Poppins" panose="00000500000000000000" pitchFamily="2" charset="0"/>
              </a:rPr>
              <a:t>Active management is necessary to sustain early successional, tidal marsh &amp; other habitats where natural processes have been disrupted or lost due to factors like fire suppression and accelerated sea level rise</a:t>
            </a:r>
          </a:p>
          <a:p>
            <a:endParaRPr lang="en-US" sz="2400" dirty="0">
              <a:solidFill>
                <a:schemeClr val="bg1"/>
              </a:solidFill>
              <a:latin typeface="Poppins" panose="00000500000000000000" pitchFamily="2" charset="0"/>
              <a:cs typeface="Poppins" panose="00000500000000000000" pitchFamily="2" charset="0"/>
            </a:endParaRPr>
          </a:p>
          <a:p>
            <a:endParaRPr lang="en-US" sz="2400" dirty="0">
              <a:solidFill>
                <a:schemeClr val="bg1"/>
              </a:solidFill>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27007969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83A861-1C8A-34F9-A97F-EB0F3925C3FD}"/>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9F1F35E0-7BB8-D976-88B2-CE8C5CEA2A20}"/>
              </a:ext>
            </a:extLst>
          </p:cNvPr>
          <p:cNvPicPr>
            <a:picLocks noChangeAspect="1"/>
          </p:cNvPicPr>
          <p:nvPr/>
        </p:nvPicPr>
        <p:blipFill>
          <a:blip r:embed="rId3" cstate="email">
            <a:extLst>
              <a:ext uri="{28A0092B-C50C-407E-A947-70E740481C1C}">
                <a14:useLocalDpi xmlns:a14="http://schemas.microsoft.com/office/drawing/2010/main"/>
              </a:ext>
            </a:extLst>
          </a:blip>
          <a:srcRect r="-6801"/>
          <a:stretch>
            <a:fillRect/>
          </a:stretch>
        </p:blipFill>
        <p:spPr>
          <a:xfrm>
            <a:off x="5414" y="0"/>
            <a:ext cx="12181172" cy="6858000"/>
          </a:xfrm>
          <a:prstGeom prst="rect">
            <a:avLst/>
          </a:prstGeom>
        </p:spPr>
      </p:pic>
      <p:sp>
        <p:nvSpPr>
          <p:cNvPr id="13" name="Rectangle 12">
            <a:extLst>
              <a:ext uri="{FF2B5EF4-FFF2-40B4-BE49-F238E27FC236}">
                <a16:creationId xmlns:a16="http://schemas.microsoft.com/office/drawing/2014/main" id="{2B048019-472A-9E30-52E6-6980374E67C2}"/>
              </a:ext>
            </a:extLst>
          </p:cNvPr>
          <p:cNvSpPr/>
          <p:nvPr/>
        </p:nvSpPr>
        <p:spPr>
          <a:xfrm>
            <a:off x="0" y="0"/>
            <a:ext cx="12226924" cy="6858000"/>
          </a:xfrm>
          <a:prstGeom prst="rect">
            <a:avLst/>
          </a:prstGeom>
          <a:solidFill>
            <a:schemeClr val="tx1">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8FAF180-081D-15F1-4F50-DA2F73DEA336}"/>
              </a:ext>
            </a:extLst>
          </p:cNvPr>
          <p:cNvSpPr>
            <a:spLocks noGrp="1"/>
          </p:cNvSpPr>
          <p:nvPr>
            <p:ph type="title"/>
          </p:nvPr>
        </p:nvSpPr>
        <p:spPr>
          <a:xfrm>
            <a:off x="838200" y="365125"/>
            <a:ext cx="6054436" cy="1325563"/>
          </a:xfrm>
        </p:spPr>
        <p:txBody>
          <a:bodyPr>
            <a:normAutofit/>
          </a:bodyPr>
          <a:lstStyle/>
          <a:p>
            <a:r>
              <a:rPr lang="en-US" dirty="0">
                <a:solidFill>
                  <a:schemeClr val="bg1"/>
                </a:solidFill>
                <a:latin typeface="Poppins SemiBold" panose="00000700000000000000" pitchFamily="2" charset="0"/>
                <a:cs typeface="Poppins SemiBold" panose="00000700000000000000" pitchFamily="2" charset="0"/>
              </a:rPr>
              <a:t>Healthy habitats</a:t>
            </a:r>
          </a:p>
        </p:txBody>
      </p:sp>
      <p:sp>
        <p:nvSpPr>
          <p:cNvPr id="3" name="Content Placeholder 2">
            <a:extLst>
              <a:ext uri="{FF2B5EF4-FFF2-40B4-BE49-F238E27FC236}">
                <a16:creationId xmlns:a16="http://schemas.microsoft.com/office/drawing/2014/main" id="{C078EEB7-F0D1-80CA-10C7-6A685EA7B05C}"/>
              </a:ext>
            </a:extLst>
          </p:cNvPr>
          <p:cNvSpPr txBox="1">
            <a:spLocks/>
          </p:cNvSpPr>
          <p:nvPr/>
        </p:nvSpPr>
        <p:spPr>
          <a:xfrm>
            <a:off x="838199" y="1690688"/>
            <a:ext cx="4350257" cy="365700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bg1"/>
                </a:solidFill>
                <a:latin typeface="Poppins" panose="00000500000000000000" pitchFamily="2" charset="0"/>
                <a:cs typeface="Poppins" panose="00000500000000000000" pitchFamily="2" charset="0"/>
              </a:rPr>
              <a:t>Clean rivers and bays</a:t>
            </a:r>
          </a:p>
          <a:p>
            <a:r>
              <a:rPr lang="en-US" dirty="0">
                <a:solidFill>
                  <a:schemeClr val="bg1"/>
                </a:solidFill>
                <a:latin typeface="Poppins" panose="00000500000000000000" pitchFamily="2" charset="0"/>
                <a:cs typeface="Poppins" panose="00000500000000000000" pitchFamily="2" charset="0"/>
              </a:rPr>
              <a:t>Regenerating natural forest communities</a:t>
            </a:r>
          </a:p>
          <a:p>
            <a:r>
              <a:rPr lang="en-US" dirty="0">
                <a:solidFill>
                  <a:schemeClr val="bg1"/>
                </a:solidFill>
                <a:latin typeface="Poppins" panose="00000500000000000000" pitchFamily="2" charset="0"/>
                <a:cs typeface="Poppins" panose="00000500000000000000" pitchFamily="2" charset="0"/>
              </a:rPr>
              <a:t>Well managed early successional lands</a:t>
            </a:r>
          </a:p>
          <a:p>
            <a:r>
              <a:rPr lang="en-US" dirty="0">
                <a:solidFill>
                  <a:schemeClr val="bg1"/>
                </a:solidFill>
                <a:latin typeface="Poppins" panose="00000500000000000000" pitchFamily="2" charset="0"/>
                <a:cs typeface="Poppins" panose="00000500000000000000" pitchFamily="2" charset="0"/>
              </a:rPr>
              <a:t>Undisturbed and safe breeding, nesting &amp; brooding sites</a:t>
            </a:r>
          </a:p>
          <a:p>
            <a:endParaRPr lang="en-US" dirty="0">
              <a:solidFill>
                <a:schemeClr val="bg1"/>
              </a:solidFill>
              <a:latin typeface="Poppins" panose="00000500000000000000" pitchFamily="2" charset="0"/>
              <a:cs typeface="Poppins" panose="00000500000000000000" pitchFamily="2" charset="0"/>
            </a:endParaRPr>
          </a:p>
          <a:p>
            <a:endParaRPr lang="en-US" dirty="0">
              <a:solidFill>
                <a:schemeClr val="bg1"/>
              </a:solidFill>
              <a:latin typeface="Poppins" panose="00000500000000000000" pitchFamily="2" charset="0"/>
              <a:cs typeface="Poppins" panose="00000500000000000000" pitchFamily="2" charset="0"/>
            </a:endParaRPr>
          </a:p>
        </p:txBody>
      </p:sp>
      <p:pic>
        <p:nvPicPr>
          <p:cNvPr id="5" name="Picture 4">
            <a:extLst>
              <a:ext uri="{FF2B5EF4-FFF2-40B4-BE49-F238E27FC236}">
                <a16:creationId xmlns:a16="http://schemas.microsoft.com/office/drawing/2014/main" id="{ED82A3BA-4665-E0A9-A8CD-8381B3F3C43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144000" y="4572000"/>
            <a:ext cx="3048000" cy="2286000"/>
          </a:xfrm>
          <a:prstGeom prst="rect">
            <a:avLst/>
          </a:prstGeom>
          <a:ln w="28575">
            <a:solidFill>
              <a:schemeClr val="bg1"/>
            </a:solidFill>
          </a:ln>
        </p:spPr>
      </p:pic>
      <p:pic>
        <p:nvPicPr>
          <p:cNvPr id="8" name="Picture 7">
            <a:extLst>
              <a:ext uri="{FF2B5EF4-FFF2-40B4-BE49-F238E27FC236}">
                <a16:creationId xmlns:a16="http://schemas.microsoft.com/office/drawing/2014/main" id="{DD75A637-1833-D138-3665-D9324C78F9ED}"/>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5045509" y="4605338"/>
            <a:ext cx="4060391" cy="2252662"/>
          </a:xfrm>
          <a:prstGeom prst="rect">
            <a:avLst/>
          </a:prstGeom>
          <a:ln w="28575">
            <a:solidFill>
              <a:schemeClr val="bg1"/>
            </a:solidFill>
          </a:ln>
        </p:spPr>
      </p:pic>
      <p:pic>
        <p:nvPicPr>
          <p:cNvPr id="9" name="Content Placeholder 7">
            <a:extLst>
              <a:ext uri="{FF2B5EF4-FFF2-40B4-BE49-F238E27FC236}">
                <a16:creationId xmlns:a16="http://schemas.microsoft.com/office/drawing/2014/main" id="{625AF98D-185C-167D-73FA-2D81BECBF66E}"/>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131609" y="0"/>
            <a:ext cx="4060391" cy="2286000"/>
          </a:xfrm>
          <a:prstGeom prst="rect">
            <a:avLst/>
          </a:prstGeom>
          <a:ln w="28575">
            <a:solidFill>
              <a:schemeClr val="bg1"/>
            </a:solidFill>
          </a:ln>
        </p:spPr>
      </p:pic>
      <p:pic>
        <p:nvPicPr>
          <p:cNvPr id="10" name="Picture 9">
            <a:extLst>
              <a:ext uri="{FF2B5EF4-FFF2-40B4-BE49-F238E27FC236}">
                <a16:creationId xmlns:a16="http://schemas.microsoft.com/office/drawing/2014/main" id="{60FA91C7-FF1C-EA71-DF2C-EF3928095584}"/>
              </a:ext>
            </a:extLst>
          </p:cNvPr>
          <p:cNvPicPr>
            <a:picLocks noChangeAspect="1"/>
          </p:cNvPicPr>
          <p:nvPr/>
        </p:nvPicPr>
        <p:blipFill>
          <a:blip r:embed="rId7" cstate="email">
            <a:extLst>
              <a:ext uri="{BEBA8EAE-BF5A-486C-A8C5-ECC9F3942E4B}">
                <a14:imgProps xmlns:a14="http://schemas.microsoft.com/office/drawing/2010/main">
                  <a14:imgLayer r:embed="rId8">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a:off x="5861486" y="2286000"/>
            <a:ext cx="4060391" cy="2286000"/>
          </a:xfrm>
          <a:prstGeom prst="rect">
            <a:avLst/>
          </a:prstGeom>
          <a:ln w="28575">
            <a:solidFill>
              <a:schemeClr val="bg1"/>
            </a:solidFill>
          </a:ln>
        </p:spPr>
      </p:pic>
      <p:pic>
        <p:nvPicPr>
          <p:cNvPr id="11" name="Picture 10">
            <a:extLst>
              <a:ext uri="{FF2B5EF4-FFF2-40B4-BE49-F238E27FC236}">
                <a16:creationId xmlns:a16="http://schemas.microsoft.com/office/drawing/2014/main" id="{647DDBF7-5E7C-A492-7721-FC7B9E37CB55}"/>
              </a:ext>
            </a:extLst>
          </p:cNvPr>
          <p:cNvPicPr>
            <a:picLocks noChangeAspect="1"/>
          </p:cNvPicPr>
          <p:nvPr/>
        </p:nvPicPr>
        <p:blipFill>
          <a:blip r:embed="rId9" cstate="email">
            <a:extLst>
              <a:ext uri="{28A0092B-C50C-407E-A947-70E740481C1C}">
                <a14:useLocalDpi xmlns:a14="http://schemas.microsoft.com/office/drawing/2010/main"/>
              </a:ext>
            </a:extLst>
          </a:blip>
          <a:srcRect/>
          <a:stretch>
            <a:fillRect/>
          </a:stretch>
        </p:blipFill>
        <p:spPr>
          <a:xfrm>
            <a:off x="9956801" y="2286000"/>
            <a:ext cx="2235199" cy="2285999"/>
          </a:xfrm>
          <a:prstGeom prst="rect">
            <a:avLst/>
          </a:prstGeom>
          <a:ln w="28575">
            <a:solidFill>
              <a:schemeClr val="bg1"/>
            </a:solidFill>
          </a:ln>
        </p:spPr>
      </p:pic>
    </p:spTree>
    <p:extLst>
      <p:ext uri="{BB962C8B-B14F-4D97-AF65-F5344CB8AC3E}">
        <p14:creationId xmlns:p14="http://schemas.microsoft.com/office/powerpoint/2010/main" val="18403017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ADE6A5-4153-3C80-5E95-C0A4BC64C86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4282E66-15F7-EA94-29CD-898980D3E676}"/>
              </a:ext>
            </a:extLst>
          </p:cNvPr>
          <p:cNvSpPr txBox="1">
            <a:spLocks/>
          </p:cNvSpPr>
          <p:nvPr/>
        </p:nvSpPr>
        <p:spPr>
          <a:xfrm>
            <a:off x="6096000" y="373062"/>
            <a:ext cx="5676900" cy="6111875"/>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latin typeface="Poppins SemiBold" panose="00000700000000000000" pitchFamily="2" charset="0"/>
                <a:cs typeface="Poppins SemiBold" panose="00000700000000000000" pitchFamily="2" charset="0"/>
              </a:rPr>
              <a:t>A diverse network of connected natural lands</a:t>
            </a:r>
          </a:p>
        </p:txBody>
      </p:sp>
      <p:sp>
        <p:nvSpPr>
          <p:cNvPr id="4" name="Content Placeholder 2">
            <a:extLst>
              <a:ext uri="{FF2B5EF4-FFF2-40B4-BE49-F238E27FC236}">
                <a16:creationId xmlns:a16="http://schemas.microsoft.com/office/drawing/2014/main" id="{E51257C7-9095-087F-5150-5B552741BEE4}"/>
              </a:ext>
            </a:extLst>
          </p:cNvPr>
          <p:cNvSpPr txBox="1">
            <a:spLocks/>
          </p:cNvSpPr>
          <p:nvPr/>
        </p:nvSpPr>
        <p:spPr>
          <a:xfrm>
            <a:off x="6096000" y="2379662"/>
            <a:ext cx="5181600" cy="412115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latin typeface="Poppins" panose="00000500000000000000" pitchFamily="2" charset="0"/>
                <a:cs typeface="Poppins" panose="00000500000000000000" pitchFamily="2" charset="0"/>
              </a:rPr>
              <a:t>Soaks up water</a:t>
            </a:r>
          </a:p>
          <a:p>
            <a:r>
              <a:rPr lang="en-US" sz="2400" dirty="0">
                <a:latin typeface="Poppins" panose="00000500000000000000" pitchFamily="2" charset="0"/>
                <a:cs typeface="Poppins" panose="00000500000000000000" pitchFamily="2" charset="0"/>
              </a:rPr>
              <a:t>Processes nutrients and contaminants</a:t>
            </a:r>
          </a:p>
          <a:p>
            <a:r>
              <a:rPr lang="en-US" sz="2400" dirty="0">
                <a:latin typeface="Poppins" panose="00000500000000000000" pitchFamily="2" charset="0"/>
                <a:cs typeface="Poppins" panose="00000500000000000000" pitchFamily="2" charset="0"/>
              </a:rPr>
              <a:t>Stores carbon</a:t>
            </a:r>
          </a:p>
          <a:p>
            <a:r>
              <a:rPr lang="en-US" sz="2400" dirty="0">
                <a:latin typeface="Poppins" panose="00000500000000000000" pitchFamily="2" charset="0"/>
                <a:cs typeface="Poppins" panose="00000500000000000000" pitchFamily="2" charset="0"/>
              </a:rPr>
              <a:t>Regulates temperatures</a:t>
            </a:r>
          </a:p>
          <a:p>
            <a:r>
              <a:rPr lang="en-US" sz="2400" dirty="0">
                <a:latin typeface="Poppins" panose="00000500000000000000" pitchFamily="2" charset="0"/>
                <a:cs typeface="Poppins" panose="00000500000000000000" pitchFamily="2" charset="0"/>
              </a:rPr>
              <a:t>Buffers shorelines</a:t>
            </a:r>
          </a:p>
          <a:p>
            <a:r>
              <a:rPr lang="en-US" sz="2400" dirty="0">
                <a:latin typeface="Poppins" panose="00000500000000000000" pitchFamily="2" charset="0"/>
                <a:cs typeface="Poppins" panose="00000500000000000000" pitchFamily="2" charset="0"/>
              </a:rPr>
              <a:t>Supports diverse plant and animal communities</a:t>
            </a:r>
          </a:p>
          <a:p>
            <a:r>
              <a:rPr lang="en-US" sz="2400" dirty="0">
                <a:latin typeface="Poppins" panose="00000500000000000000" pitchFamily="2" charset="0"/>
                <a:cs typeface="Poppins" panose="00000500000000000000" pitchFamily="2" charset="0"/>
              </a:rPr>
              <a:t>Adapts to climactic variables</a:t>
            </a:r>
          </a:p>
        </p:txBody>
      </p:sp>
      <p:pic>
        <p:nvPicPr>
          <p:cNvPr id="5" name="Picture 4">
            <a:extLst>
              <a:ext uri="{FF2B5EF4-FFF2-40B4-BE49-F238E27FC236}">
                <a16:creationId xmlns:a16="http://schemas.microsoft.com/office/drawing/2014/main" id="{ED7D422E-9C0A-CFEE-602A-8637A3A6913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5284922" cy="6858000"/>
          </a:xfrm>
          <a:prstGeom prst="rect">
            <a:avLst/>
          </a:prstGeom>
        </p:spPr>
      </p:pic>
    </p:spTree>
    <p:extLst>
      <p:ext uri="{BB962C8B-B14F-4D97-AF65-F5344CB8AC3E}">
        <p14:creationId xmlns:p14="http://schemas.microsoft.com/office/powerpoint/2010/main" val="17952687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3E9E01E-04CA-4836-B07A-75B03BBE3496}"/>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593BF931-E155-F192-96ED-6BE75B013A55}"/>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2522356" y="10"/>
            <a:ext cx="10084464" cy="6857990"/>
          </a:xfrm>
          <a:prstGeom prst="rect">
            <a:avLst/>
          </a:prstGeom>
        </p:spPr>
      </p:pic>
      <p:sp>
        <p:nvSpPr>
          <p:cNvPr id="11" name="Rectangle 1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9BFCD8F-A17F-D360-D773-CCF67AEB3CBE}"/>
              </a:ext>
            </a:extLst>
          </p:cNvPr>
          <p:cNvSpPr>
            <a:spLocks noGrp="1"/>
          </p:cNvSpPr>
          <p:nvPr>
            <p:ph type="title"/>
          </p:nvPr>
        </p:nvSpPr>
        <p:spPr>
          <a:xfrm>
            <a:off x="838199" y="365124"/>
            <a:ext cx="5175325" cy="2442621"/>
          </a:xfrm>
        </p:spPr>
        <p:txBody>
          <a:bodyPr>
            <a:normAutofit/>
          </a:bodyPr>
          <a:lstStyle/>
          <a:p>
            <a:r>
              <a:rPr lang="en-US" sz="4000" dirty="0">
                <a:latin typeface="Poppins SemiBold" panose="00000700000000000000" pitchFamily="2" charset="0"/>
                <a:cs typeface="Poppins SemiBold" panose="00000700000000000000" pitchFamily="2" charset="0"/>
              </a:rPr>
              <a:t>Nature can protect our communities…</a:t>
            </a:r>
          </a:p>
        </p:txBody>
      </p:sp>
      <p:sp>
        <p:nvSpPr>
          <p:cNvPr id="3" name="Content Placeholder 2">
            <a:extLst>
              <a:ext uri="{FF2B5EF4-FFF2-40B4-BE49-F238E27FC236}">
                <a16:creationId xmlns:a16="http://schemas.microsoft.com/office/drawing/2014/main" id="{696CEF14-048C-D25B-1B0B-D4FCEA19245E}"/>
              </a:ext>
            </a:extLst>
          </p:cNvPr>
          <p:cNvSpPr>
            <a:spLocks noGrp="1"/>
          </p:cNvSpPr>
          <p:nvPr>
            <p:ph idx="1"/>
          </p:nvPr>
        </p:nvSpPr>
        <p:spPr>
          <a:xfrm>
            <a:off x="838200" y="2807745"/>
            <a:ext cx="3822189" cy="3369218"/>
          </a:xfrm>
        </p:spPr>
        <p:txBody>
          <a:bodyPr>
            <a:normAutofit/>
          </a:bodyPr>
          <a:lstStyle/>
          <a:p>
            <a:pPr marL="0" lvl="1" indent="0">
              <a:buNone/>
            </a:pPr>
            <a:r>
              <a:rPr lang="en-US" sz="1600" dirty="0">
                <a:latin typeface="Poppins" panose="00000500000000000000" pitchFamily="2" charset="0"/>
                <a:cs typeface="Poppins" panose="00000500000000000000" pitchFamily="2" charset="0"/>
              </a:rPr>
              <a:t>“Nature-based solutions (</a:t>
            </a:r>
            <a:r>
              <a:rPr lang="en-US" sz="1600" dirty="0" err="1">
                <a:latin typeface="Poppins" panose="00000500000000000000" pitchFamily="2" charset="0"/>
                <a:cs typeface="Poppins" panose="00000500000000000000" pitchFamily="2" charset="0"/>
              </a:rPr>
              <a:t>NbS</a:t>
            </a:r>
            <a:r>
              <a:rPr lang="en-US" sz="1600" dirty="0">
                <a:latin typeface="Poppins" panose="00000500000000000000" pitchFamily="2" charset="0"/>
                <a:cs typeface="Poppins" panose="00000500000000000000" pitchFamily="2" charset="0"/>
              </a:rPr>
              <a:t>) are actions that protect, sustainably manage, and restore ecosystems to address </a:t>
            </a:r>
            <a:r>
              <a:rPr lang="en-US" sz="1600" b="1" dirty="0">
                <a:latin typeface="Poppins" panose="00000500000000000000" pitchFamily="2" charset="0"/>
                <a:cs typeface="Poppins" panose="00000500000000000000" pitchFamily="2" charset="0"/>
              </a:rPr>
              <a:t>societal challenges </a:t>
            </a:r>
            <a:r>
              <a:rPr lang="en-US" sz="1600" dirty="0">
                <a:latin typeface="Poppins" panose="00000500000000000000" pitchFamily="2" charset="0"/>
                <a:cs typeface="Poppins" panose="00000500000000000000" pitchFamily="2" charset="0"/>
              </a:rPr>
              <a:t>like climate change, biodiversity loss, and disaster risk.” (Google AI)</a:t>
            </a:r>
          </a:p>
          <a:p>
            <a:pPr marL="0" lvl="1" indent="0">
              <a:buNone/>
            </a:pPr>
            <a:endParaRPr lang="en-US" sz="1600" dirty="0">
              <a:latin typeface="Poppins" panose="00000500000000000000" pitchFamily="2" charset="0"/>
              <a:cs typeface="Poppins" panose="00000500000000000000" pitchFamily="2" charset="0"/>
            </a:endParaRPr>
          </a:p>
          <a:p>
            <a:pPr marL="0" lvl="1" indent="0">
              <a:buNone/>
            </a:pPr>
            <a:endParaRPr lang="en-US" sz="1600" dirty="0">
              <a:latin typeface="Poppins" panose="00000500000000000000" pitchFamily="2" charset="0"/>
              <a:cs typeface="Poppins" panose="00000500000000000000" pitchFamily="2" charset="0"/>
            </a:endParaRPr>
          </a:p>
        </p:txBody>
      </p:sp>
      <p:sp>
        <p:nvSpPr>
          <p:cNvPr id="5" name="TextBox 4">
            <a:extLst>
              <a:ext uri="{FF2B5EF4-FFF2-40B4-BE49-F238E27FC236}">
                <a16:creationId xmlns:a16="http://schemas.microsoft.com/office/drawing/2014/main" id="{11A57EA6-554C-62F9-31B2-DA559E030CCC}"/>
              </a:ext>
            </a:extLst>
          </p:cNvPr>
          <p:cNvSpPr txBox="1"/>
          <p:nvPr/>
        </p:nvSpPr>
        <p:spPr>
          <a:xfrm>
            <a:off x="10628555" y="6580991"/>
            <a:ext cx="1978266" cy="276999"/>
          </a:xfrm>
          <a:prstGeom prst="rect">
            <a:avLst/>
          </a:prstGeom>
          <a:noFill/>
        </p:spPr>
        <p:txBody>
          <a:bodyPr wrap="square">
            <a:spAutoFit/>
          </a:bodyPr>
          <a:lstStyle/>
          <a:p>
            <a:r>
              <a:rPr lang="en-US" sz="1200" dirty="0">
                <a:solidFill>
                  <a:schemeClr val="bg1"/>
                </a:solidFill>
                <a:latin typeface="Poppins" panose="00000500000000000000" pitchFamily="2" charset="0"/>
                <a:cs typeface="Poppins" panose="00000500000000000000" pitchFamily="2" charset="0"/>
              </a:rPr>
              <a:t>Image: Google Earth</a:t>
            </a:r>
          </a:p>
        </p:txBody>
      </p:sp>
    </p:spTree>
    <p:extLst>
      <p:ext uri="{BB962C8B-B14F-4D97-AF65-F5344CB8AC3E}">
        <p14:creationId xmlns:p14="http://schemas.microsoft.com/office/powerpoint/2010/main" val="41842604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1943743-4ABB-F2EC-7925-D785AFB890CA}"/>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15AC19C-B620-D8B1-175A-ACF89702A5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015450E8-695E-F2AC-8500-057B5342FAB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036078" y="0"/>
            <a:ext cx="9155922" cy="6858000"/>
          </a:xfrm>
          <a:prstGeom prst="rect">
            <a:avLst/>
          </a:prstGeom>
        </p:spPr>
      </p:pic>
      <p:sp>
        <p:nvSpPr>
          <p:cNvPr id="11" name="Rectangle 10">
            <a:extLst>
              <a:ext uri="{FF2B5EF4-FFF2-40B4-BE49-F238E27FC236}">
                <a16:creationId xmlns:a16="http://schemas.microsoft.com/office/drawing/2014/main" id="{562CB316-2C9C-0373-BF7A-7B036F6C0A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D198794-6473-938A-E09C-FAEBF8AB7ECD}"/>
              </a:ext>
            </a:extLst>
          </p:cNvPr>
          <p:cNvSpPr>
            <a:spLocks noGrp="1"/>
          </p:cNvSpPr>
          <p:nvPr>
            <p:ph type="title"/>
          </p:nvPr>
        </p:nvSpPr>
        <p:spPr>
          <a:xfrm>
            <a:off x="838200" y="365124"/>
            <a:ext cx="4798808" cy="2442621"/>
          </a:xfrm>
        </p:spPr>
        <p:txBody>
          <a:bodyPr>
            <a:normAutofit/>
          </a:bodyPr>
          <a:lstStyle/>
          <a:p>
            <a:r>
              <a:rPr lang="en-US" sz="4000" dirty="0">
                <a:latin typeface="Poppins SemiBold" panose="00000700000000000000" pitchFamily="2" charset="0"/>
                <a:cs typeface="Poppins SemiBold" panose="00000700000000000000" pitchFamily="2" charset="0"/>
              </a:rPr>
              <a:t>…but natural communities also need our protection</a:t>
            </a:r>
          </a:p>
        </p:txBody>
      </p:sp>
      <p:sp>
        <p:nvSpPr>
          <p:cNvPr id="5" name="TextBox 4">
            <a:extLst>
              <a:ext uri="{FF2B5EF4-FFF2-40B4-BE49-F238E27FC236}">
                <a16:creationId xmlns:a16="http://schemas.microsoft.com/office/drawing/2014/main" id="{1B37027A-60F9-B5A7-FAB0-BD9EE8B86D18}"/>
              </a:ext>
            </a:extLst>
          </p:cNvPr>
          <p:cNvSpPr txBox="1"/>
          <p:nvPr/>
        </p:nvSpPr>
        <p:spPr>
          <a:xfrm>
            <a:off x="10210685" y="6581001"/>
            <a:ext cx="1978266" cy="276999"/>
          </a:xfrm>
          <a:prstGeom prst="rect">
            <a:avLst/>
          </a:prstGeom>
          <a:solidFill>
            <a:srgbClr val="000000">
              <a:alpha val="40000"/>
            </a:srgbClr>
          </a:solidFill>
        </p:spPr>
        <p:txBody>
          <a:bodyPr wrap="square">
            <a:spAutoFit/>
          </a:bodyPr>
          <a:lstStyle/>
          <a:p>
            <a:r>
              <a:rPr lang="en-US" sz="1200" dirty="0">
                <a:solidFill>
                  <a:schemeClr val="bg1"/>
                </a:solidFill>
                <a:latin typeface="Poppins" panose="00000500000000000000" pitchFamily="2" charset="0"/>
                <a:cs typeface="Poppins" panose="00000500000000000000" pitchFamily="2" charset="0"/>
              </a:rPr>
              <a:t>Image: Driscoll Drones</a:t>
            </a:r>
          </a:p>
        </p:txBody>
      </p:sp>
    </p:spTree>
    <p:extLst>
      <p:ext uri="{BB962C8B-B14F-4D97-AF65-F5344CB8AC3E}">
        <p14:creationId xmlns:p14="http://schemas.microsoft.com/office/powerpoint/2010/main" val="39049392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5AD622-7CB8-2924-3F0C-5E1E707AD4DE}"/>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B02D69DB-4AEF-D384-AD94-7CA2625856E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892636" y="0"/>
            <a:ext cx="5299364" cy="6858000"/>
          </a:xfrm>
          <a:prstGeom prst="rect">
            <a:avLst/>
          </a:prstGeom>
        </p:spPr>
      </p:pic>
      <p:sp>
        <p:nvSpPr>
          <p:cNvPr id="2" name="Title 1">
            <a:extLst>
              <a:ext uri="{FF2B5EF4-FFF2-40B4-BE49-F238E27FC236}">
                <a16:creationId xmlns:a16="http://schemas.microsoft.com/office/drawing/2014/main" id="{6727EE31-0252-CD1B-A424-C8A869CE0536}"/>
              </a:ext>
            </a:extLst>
          </p:cNvPr>
          <p:cNvSpPr txBox="1">
            <a:spLocks/>
          </p:cNvSpPr>
          <p:nvPr/>
        </p:nvSpPr>
        <p:spPr>
          <a:xfrm>
            <a:off x="838200" y="365125"/>
            <a:ext cx="5778500" cy="6111875"/>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latin typeface="Poppins SemiBold" panose="00000700000000000000" pitchFamily="2" charset="0"/>
                <a:cs typeface="Poppins SemiBold" panose="00000700000000000000" pitchFamily="2" charset="0"/>
              </a:rPr>
              <a:t>Layering in natural lands conservation &amp; stewardship into resilience planning adds value &amp; benefits all life</a:t>
            </a:r>
          </a:p>
        </p:txBody>
      </p:sp>
      <p:sp>
        <p:nvSpPr>
          <p:cNvPr id="4" name="Content Placeholder 2">
            <a:extLst>
              <a:ext uri="{FF2B5EF4-FFF2-40B4-BE49-F238E27FC236}">
                <a16:creationId xmlns:a16="http://schemas.microsoft.com/office/drawing/2014/main" id="{9DD4147E-4961-A02C-424F-D0429D6A6115}"/>
              </a:ext>
            </a:extLst>
          </p:cNvPr>
          <p:cNvSpPr txBox="1">
            <a:spLocks/>
          </p:cNvSpPr>
          <p:nvPr/>
        </p:nvSpPr>
        <p:spPr>
          <a:xfrm>
            <a:off x="838200" y="3429000"/>
            <a:ext cx="5181600" cy="306387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15061618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A93877A-5A90-0745-573F-A065A8D8D84D}"/>
            </a:ext>
          </a:extLst>
        </p:cNvPr>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0CDFA655-EE78-2DAE-0F78-C632254BFBD7}"/>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2522356" y="10"/>
            <a:ext cx="9669642" cy="6857990"/>
          </a:xfrm>
          <a:prstGeom prst="rect">
            <a:avLst/>
          </a:prstGeom>
        </p:spPr>
      </p:pic>
      <p:sp>
        <p:nvSpPr>
          <p:cNvPr id="17" name="Rectangle 16">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A922A6E-C38C-3A0D-7144-4D885376E2D5}"/>
              </a:ext>
            </a:extLst>
          </p:cNvPr>
          <p:cNvSpPr>
            <a:spLocks noGrp="1"/>
          </p:cNvSpPr>
          <p:nvPr>
            <p:ph type="title"/>
          </p:nvPr>
        </p:nvSpPr>
        <p:spPr>
          <a:xfrm>
            <a:off x="767780" y="390212"/>
            <a:ext cx="5686808" cy="2600414"/>
          </a:xfrm>
        </p:spPr>
        <p:txBody>
          <a:bodyPr>
            <a:normAutofit/>
          </a:bodyPr>
          <a:lstStyle/>
          <a:p>
            <a:r>
              <a:rPr lang="en-US" sz="4000" dirty="0">
                <a:latin typeface="Poppins SemiBold" panose="00000700000000000000" pitchFamily="2" charset="0"/>
                <a:cs typeface="Poppins SemiBold" panose="00000700000000000000" pitchFamily="2" charset="0"/>
              </a:rPr>
              <a:t>With our help, Nature will not just endure the  Anthropocene, but it will thrive</a:t>
            </a:r>
          </a:p>
        </p:txBody>
      </p:sp>
      <p:sp>
        <p:nvSpPr>
          <p:cNvPr id="3" name="TextBox 2">
            <a:extLst>
              <a:ext uri="{FF2B5EF4-FFF2-40B4-BE49-F238E27FC236}">
                <a16:creationId xmlns:a16="http://schemas.microsoft.com/office/drawing/2014/main" id="{356E068E-9A17-7167-B167-7BF49A5E64A4}"/>
              </a:ext>
            </a:extLst>
          </p:cNvPr>
          <p:cNvSpPr txBox="1"/>
          <p:nvPr/>
        </p:nvSpPr>
        <p:spPr>
          <a:xfrm>
            <a:off x="7305675" y="6550223"/>
            <a:ext cx="4886325" cy="307777"/>
          </a:xfrm>
          <a:prstGeom prst="rect">
            <a:avLst/>
          </a:prstGeom>
          <a:solidFill>
            <a:srgbClr val="000000">
              <a:alpha val="34902"/>
            </a:srgbClr>
          </a:solidFill>
        </p:spPr>
        <p:txBody>
          <a:bodyPr wrap="square" rtlCol="0">
            <a:spAutoFit/>
          </a:bodyPr>
          <a:lstStyle/>
          <a:p>
            <a:r>
              <a:rPr lang="en-US" sz="1400" i="1" dirty="0">
                <a:solidFill>
                  <a:schemeClr val="bg1"/>
                </a:solidFill>
              </a:rPr>
              <a:t>Natural recovery after East Troublesome Fire, Grand Lake, CO</a:t>
            </a:r>
          </a:p>
        </p:txBody>
      </p:sp>
    </p:spTree>
    <p:extLst>
      <p:ext uri="{BB962C8B-B14F-4D97-AF65-F5344CB8AC3E}">
        <p14:creationId xmlns:p14="http://schemas.microsoft.com/office/powerpoint/2010/main" val="25999269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F272D9F-501A-FD99-9B81-5BDBB34478A5}"/>
            </a:ext>
          </a:extLst>
        </p:cNvPr>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A3E65567-BFC8-A6DD-6EB5-E066C8FB3F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5D24123E-5F32-FCCF-AA05-8C6BB592C29C}"/>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2522356" y="10"/>
            <a:ext cx="9669642" cy="6857990"/>
          </a:xfrm>
          <a:prstGeom prst="rect">
            <a:avLst/>
          </a:prstGeom>
        </p:spPr>
      </p:pic>
      <p:sp>
        <p:nvSpPr>
          <p:cNvPr id="17" name="Rectangle 16">
            <a:extLst>
              <a:ext uri="{FF2B5EF4-FFF2-40B4-BE49-F238E27FC236}">
                <a16:creationId xmlns:a16="http://schemas.microsoft.com/office/drawing/2014/main" id="{B5E5295C-D5C6-B739-B38E-4D49D9F5B6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EFED46C-966D-E629-8137-3A90F40EB1CC}"/>
              </a:ext>
            </a:extLst>
          </p:cNvPr>
          <p:cNvSpPr>
            <a:spLocks noGrp="1"/>
          </p:cNvSpPr>
          <p:nvPr>
            <p:ph type="title"/>
          </p:nvPr>
        </p:nvSpPr>
        <p:spPr>
          <a:xfrm>
            <a:off x="767780" y="390212"/>
            <a:ext cx="5686808" cy="2600414"/>
          </a:xfrm>
        </p:spPr>
        <p:txBody>
          <a:bodyPr>
            <a:normAutofit/>
          </a:bodyPr>
          <a:lstStyle/>
          <a:p>
            <a:r>
              <a:rPr lang="en-US" sz="4000" dirty="0">
                <a:latin typeface="Poppins SemiBold" panose="00000700000000000000" pitchFamily="2" charset="0"/>
                <a:cs typeface="Poppins SemiBold" panose="00000700000000000000" pitchFamily="2" charset="0"/>
              </a:rPr>
              <a:t>With our help, Nature will not just endure the  Anthropocene, but it will thrive</a:t>
            </a:r>
          </a:p>
        </p:txBody>
      </p:sp>
      <p:sp>
        <p:nvSpPr>
          <p:cNvPr id="4" name="Content Placeholder 3">
            <a:extLst>
              <a:ext uri="{FF2B5EF4-FFF2-40B4-BE49-F238E27FC236}">
                <a16:creationId xmlns:a16="http://schemas.microsoft.com/office/drawing/2014/main" id="{292AD1DD-2659-53E4-A638-7EC0CBB8D41D}"/>
              </a:ext>
            </a:extLst>
          </p:cNvPr>
          <p:cNvSpPr>
            <a:spLocks noGrp="1"/>
          </p:cNvSpPr>
          <p:nvPr>
            <p:ph idx="1"/>
          </p:nvPr>
        </p:nvSpPr>
        <p:spPr>
          <a:xfrm>
            <a:off x="767780" y="5517832"/>
            <a:ext cx="4279637" cy="1327468"/>
          </a:xfrm>
        </p:spPr>
        <p:txBody>
          <a:bodyPr>
            <a:normAutofit/>
          </a:bodyPr>
          <a:lstStyle/>
          <a:p>
            <a:pPr marL="0" indent="0">
              <a:spcBef>
                <a:spcPts val="0"/>
              </a:spcBef>
              <a:buNone/>
            </a:pPr>
            <a:r>
              <a:rPr lang="en-US" sz="2000" dirty="0">
                <a:latin typeface="Poppins" panose="00000500000000000000" pitchFamily="2" charset="0"/>
                <a:cs typeface="Poppins" panose="00000500000000000000" pitchFamily="2" charset="0"/>
              </a:rPr>
              <a:t>Mike Trumbauer, CERP</a:t>
            </a:r>
          </a:p>
          <a:p>
            <a:pPr marL="0" indent="0">
              <a:spcBef>
                <a:spcPts val="0"/>
              </a:spcBef>
              <a:buNone/>
            </a:pPr>
            <a:r>
              <a:rPr lang="en-US" sz="2000" dirty="0">
                <a:latin typeface="Poppins" panose="00000500000000000000" pitchFamily="2" charset="0"/>
                <a:cs typeface="Poppins" panose="00000500000000000000" pitchFamily="2" charset="0"/>
              </a:rPr>
              <a:t>Principal Restoration Ecologist</a:t>
            </a:r>
          </a:p>
          <a:p>
            <a:pPr marL="0" indent="0">
              <a:spcBef>
                <a:spcPts val="0"/>
              </a:spcBef>
              <a:buNone/>
            </a:pPr>
            <a:r>
              <a:rPr lang="en-US" sz="2000" dirty="0">
                <a:latin typeface="Poppins" panose="00000500000000000000" pitchFamily="2" charset="0"/>
                <a:cs typeface="Poppins" panose="00000500000000000000" pitchFamily="2" charset="0"/>
              </a:rPr>
              <a:t>Biohabitats, Inc.</a:t>
            </a:r>
          </a:p>
          <a:p>
            <a:pPr marL="0" indent="0">
              <a:spcBef>
                <a:spcPts val="0"/>
              </a:spcBef>
              <a:buNone/>
            </a:pPr>
            <a:r>
              <a:rPr lang="en-US" sz="2000" dirty="0">
                <a:latin typeface="Poppins" panose="00000500000000000000" pitchFamily="2" charset="0"/>
                <a:cs typeface="Poppins" panose="00000500000000000000" pitchFamily="2" charset="0"/>
              </a:rPr>
              <a:t>mtrumbauer@biohabitats.com</a:t>
            </a:r>
          </a:p>
          <a:p>
            <a:endParaRPr lang="en-US" sz="2000" dirty="0"/>
          </a:p>
        </p:txBody>
      </p:sp>
      <p:sp>
        <p:nvSpPr>
          <p:cNvPr id="13" name="Title 1">
            <a:extLst>
              <a:ext uri="{FF2B5EF4-FFF2-40B4-BE49-F238E27FC236}">
                <a16:creationId xmlns:a16="http://schemas.microsoft.com/office/drawing/2014/main" id="{7BE2580A-46BA-071A-B4B0-AE9B5BA10C21}"/>
              </a:ext>
            </a:extLst>
          </p:cNvPr>
          <p:cNvSpPr txBox="1">
            <a:spLocks/>
          </p:cNvSpPr>
          <p:nvPr/>
        </p:nvSpPr>
        <p:spPr>
          <a:xfrm>
            <a:off x="767780" y="3779251"/>
            <a:ext cx="5854700" cy="94995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i="1" dirty="0">
                <a:latin typeface="Poppins" panose="00000500000000000000" pitchFamily="2" charset="0"/>
                <a:cs typeface="Poppins" panose="00000500000000000000" pitchFamily="2" charset="0"/>
              </a:rPr>
              <a:t>Questions?</a:t>
            </a:r>
          </a:p>
        </p:txBody>
      </p:sp>
      <p:pic>
        <p:nvPicPr>
          <p:cNvPr id="14" name="Picture 13">
            <a:extLst>
              <a:ext uri="{FF2B5EF4-FFF2-40B4-BE49-F238E27FC236}">
                <a16:creationId xmlns:a16="http://schemas.microsoft.com/office/drawing/2014/main" id="{A5D0558E-A7F9-11EB-4060-0BAEBE36774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501923" y="5815806"/>
            <a:ext cx="2574334" cy="731520"/>
          </a:xfrm>
          <a:prstGeom prst="rect">
            <a:avLst/>
          </a:prstGeom>
          <a:effectLst/>
        </p:spPr>
      </p:pic>
    </p:spTree>
    <p:extLst>
      <p:ext uri="{BB962C8B-B14F-4D97-AF65-F5344CB8AC3E}">
        <p14:creationId xmlns:p14="http://schemas.microsoft.com/office/powerpoint/2010/main" val="15625660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C7C31F3-4DEF-C14D-4496-0D5979E4E1D4}"/>
            </a:ext>
          </a:extLst>
        </p:cNvPr>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FF93924A-10DF-4647-8C7A-115C017577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F1A89BD-5F49-E3B8-BDF6-CD5211A5CA5C}"/>
              </a:ext>
            </a:extLst>
          </p:cNvPr>
          <p:cNvSpPr>
            <a:spLocks noGrp="1"/>
          </p:cNvSpPr>
          <p:nvPr>
            <p:ph type="title"/>
          </p:nvPr>
        </p:nvSpPr>
        <p:spPr>
          <a:xfrm>
            <a:off x="6551550" y="365125"/>
            <a:ext cx="4802249" cy="2412882"/>
          </a:xfrm>
        </p:spPr>
        <p:txBody>
          <a:bodyPr anchor="b">
            <a:normAutofit/>
          </a:bodyPr>
          <a:lstStyle/>
          <a:p>
            <a:r>
              <a:rPr lang="en-US" sz="4000" dirty="0">
                <a:latin typeface="Poppins SemiBold" panose="00000700000000000000" pitchFamily="2" charset="0"/>
                <a:cs typeface="Poppins SemiBold" panose="00000700000000000000" pitchFamily="2" charset="0"/>
              </a:rPr>
              <a:t>What is nature?</a:t>
            </a:r>
          </a:p>
        </p:txBody>
      </p:sp>
      <p:pic>
        <p:nvPicPr>
          <p:cNvPr id="4" name="Picture 3">
            <a:extLst>
              <a:ext uri="{FF2B5EF4-FFF2-40B4-BE49-F238E27FC236}">
                <a16:creationId xmlns:a16="http://schemas.microsoft.com/office/drawing/2014/main" id="{58A9BB3B-E6C0-82FB-1BD7-FA4275037445}"/>
              </a:ext>
            </a:extLst>
          </p:cNvPr>
          <p:cNvPicPr>
            <a:picLocks noChangeAspect="1"/>
          </p:cNvPicPr>
          <p:nvPr/>
        </p:nvPicPr>
        <p:blipFill>
          <a:blip r:embed="rId3" cstate="email">
            <a:extLst>
              <a:ext uri="{28A0092B-C50C-407E-A947-70E740481C1C}">
                <a14:useLocalDpi xmlns:a14="http://schemas.microsoft.com/office/drawing/2010/main"/>
              </a:ext>
            </a:extLst>
          </a:blip>
          <a:srcRect b="-2"/>
          <a:stretch>
            <a:fillRect/>
          </a:stretch>
        </p:blipFill>
        <p:spPr>
          <a:xfrm rot="5400000">
            <a:off x="-444634" y="444633"/>
            <a:ext cx="3892390" cy="3003123"/>
          </a:xfrm>
          <a:prstGeom prst="rect">
            <a:avLst/>
          </a:prstGeom>
        </p:spPr>
      </p:pic>
      <p:pic>
        <p:nvPicPr>
          <p:cNvPr id="8" name="Picture 7">
            <a:extLst>
              <a:ext uri="{FF2B5EF4-FFF2-40B4-BE49-F238E27FC236}">
                <a16:creationId xmlns:a16="http://schemas.microsoft.com/office/drawing/2014/main" id="{2164C495-F1DE-9151-D2C2-4B76CFAFCD83}"/>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3180257" y="10"/>
            <a:ext cx="3016307" cy="2785935"/>
          </a:xfrm>
          <a:prstGeom prst="rect">
            <a:avLst/>
          </a:prstGeom>
        </p:spPr>
      </p:pic>
      <p:pic>
        <p:nvPicPr>
          <p:cNvPr id="7" name="Picture 6">
            <a:extLst>
              <a:ext uri="{FF2B5EF4-FFF2-40B4-BE49-F238E27FC236}">
                <a16:creationId xmlns:a16="http://schemas.microsoft.com/office/drawing/2014/main" id="{315DB8EA-FFCA-CB56-A592-E89348DF5203}"/>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1" y="4079988"/>
            <a:ext cx="3003123" cy="2778013"/>
          </a:xfrm>
          <a:prstGeom prst="rect">
            <a:avLst/>
          </a:prstGeom>
        </p:spPr>
      </p:pic>
      <p:pic>
        <p:nvPicPr>
          <p:cNvPr id="6" name="Picture 5">
            <a:extLst>
              <a:ext uri="{FF2B5EF4-FFF2-40B4-BE49-F238E27FC236}">
                <a16:creationId xmlns:a16="http://schemas.microsoft.com/office/drawing/2014/main" id="{F12329F4-2E12-D71A-1E85-0635EB833CA7}"/>
              </a:ext>
            </a:extLst>
          </p:cNvPr>
          <p:cNvPicPr>
            <a:picLocks noChangeAspect="1"/>
          </p:cNvPicPr>
          <p:nvPr/>
        </p:nvPicPr>
        <p:blipFill>
          <a:blip r:embed="rId6" cstate="email">
            <a:extLst>
              <a:ext uri="{28A0092B-C50C-407E-A947-70E740481C1C}">
                <a14:useLocalDpi xmlns:a14="http://schemas.microsoft.com/office/drawing/2010/main"/>
              </a:ext>
            </a:extLst>
          </a:blip>
          <a:srcRect b="-4"/>
          <a:stretch>
            <a:fillRect/>
          </a:stretch>
        </p:blipFill>
        <p:spPr>
          <a:xfrm rot="5400000">
            <a:off x="2738243" y="3399679"/>
            <a:ext cx="3900335" cy="3016307"/>
          </a:xfrm>
          <a:prstGeom prst="rect">
            <a:avLst/>
          </a:prstGeom>
        </p:spPr>
      </p:pic>
      <p:sp>
        <p:nvSpPr>
          <p:cNvPr id="3" name="Content Placeholder 2">
            <a:extLst>
              <a:ext uri="{FF2B5EF4-FFF2-40B4-BE49-F238E27FC236}">
                <a16:creationId xmlns:a16="http://schemas.microsoft.com/office/drawing/2014/main" id="{0BFCF7EC-B1BA-440B-2948-35070A05C153}"/>
              </a:ext>
            </a:extLst>
          </p:cNvPr>
          <p:cNvSpPr>
            <a:spLocks noGrp="1"/>
          </p:cNvSpPr>
          <p:nvPr>
            <p:ph idx="1"/>
          </p:nvPr>
        </p:nvSpPr>
        <p:spPr>
          <a:xfrm>
            <a:off x="6551550" y="2957665"/>
            <a:ext cx="4802249" cy="3178562"/>
          </a:xfrm>
        </p:spPr>
        <p:txBody>
          <a:bodyPr>
            <a:normAutofit fontScale="92500" lnSpcReduction="10000"/>
          </a:bodyPr>
          <a:lstStyle/>
          <a:p>
            <a:pPr marL="0" indent="0">
              <a:buNone/>
            </a:pPr>
            <a:r>
              <a:rPr lang="en-US" sz="2400" b="1" dirty="0">
                <a:latin typeface="Poppins" panose="00000500000000000000" pitchFamily="2" charset="0"/>
                <a:cs typeface="Poppins" panose="00000500000000000000" pitchFamily="2" charset="0"/>
              </a:rPr>
              <a:t>Nature </a:t>
            </a:r>
          </a:p>
          <a:p>
            <a:pPr marL="0" indent="0">
              <a:buNone/>
            </a:pPr>
            <a:r>
              <a:rPr lang="en-US" sz="2400" i="1" dirty="0">
                <a:latin typeface="Poppins" panose="00000500000000000000" pitchFamily="2" charset="0"/>
                <a:cs typeface="Poppins" panose="00000500000000000000" pitchFamily="2" charset="0"/>
              </a:rPr>
              <a:t>noun</a:t>
            </a:r>
            <a:r>
              <a:rPr lang="en-US" sz="2400" dirty="0">
                <a:latin typeface="Poppins" panose="00000500000000000000" pitchFamily="2" charset="0"/>
                <a:cs typeface="Poppins" panose="00000500000000000000" pitchFamily="2" charset="0"/>
              </a:rPr>
              <a:t> (Life) </a:t>
            </a:r>
          </a:p>
          <a:p>
            <a:pPr marL="0" indent="0">
              <a:buNone/>
            </a:pPr>
            <a:r>
              <a:rPr lang="en-US" sz="2400" dirty="0">
                <a:latin typeface="Poppins" panose="00000500000000000000" pitchFamily="2" charset="0"/>
                <a:cs typeface="Poppins" panose="00000500000000000000" pitchFamily="2" charset="0"/>
              </a:rPr>
              <a:t>all the animals, plants, rocks, etc. in the world and all the features, forces, and processes that happen or exist independently of people, such as the weather, the sea, mountains, the production of young animals or plants, and growth (Cambridge Dictionary - https://dictionary.cambridge.org/)</a:t>
            </a:r>
          </a:p>
        </p:txBody>
      </p:sp>
    </p:spTree>
    <p:extLst>
      <p:ext uri="{BB962C8B-B14F-4D97-AF65-F5344CB8AC3E}">
        <p14:creationId xmlns:p14="http://schemas.microsoft.com/office/powerpoint/2010/main" val="2906667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7F2714F-4931-EE5C-14A6-0505F7976854}"/>
            </a:ext>
          </a:extLst>
        </p:cNvPr>
        <p:cNvGrpSpPr/>
        <p:nvPr/>
      </p:nvGrpSpPr>
      <p:grpSpPr>
        <a:xfrm>
          <a:off x="0" y="0"/>
          <a:ext cx="0" cy="0"/>
          <a:chOff x="0" y="0"/>
          <a:chExt cx="0" cy="0"/>
        </a:xfrm>
      </p:grpSpPr>
      <p:sp useBgFill="1">
        <p:nvSpPr>
          <p:cNvPr id="59" name="Rectangle 58">
            <a:extLst>
              <a:ext uri="{FF2B5EF4-FFF2-40B4-BE49-F238E27FC236}">
                <a16:creationId xmlns:a16="http://schemas.microsoft.com/office/drawing/2014/main" id="{2ABE1108-6423-4E53-85A1-817683043C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5C9E19E-B2FA-90A2-1808-46A414617951}"/>
              </a:ext>
            </a:extLst>
          </p:cNvPr>
          <p:cNvSpPr>
            <a:spLocks noGrp="1"/>
          </p:cNvSpPr>
          <p:nvPr>
            <p:ph type="title"/>
          </p:nvPr>
        </p:nvSpPr>
        <p:spPr>
          <a:xfrm>
            <a:off x="7358636" y="543070"/>
            <a:ext cx="4345683" cy="1675626"/>
          </a:xfrm>
        </p:spPr>
        <p:txBody>
          <a:bodyPr vert="horz" lIns="91440" tIns="45720" rIns="91440" bIns="45720" rtlCol="0" anchor="ctr">
            <a:normAutofit/>
          </a:bodyPr>
          <a:lstStyle/>
          <a:p>
            <a:r>
              <a:rPr lang="en-US" sz="4000" kern="1200" dirty="0">
                <a:solidFill>
                  <a:schemeClr val="tx1"/>
                </a:solidFill>
                <a:latin typeface="Poppins SemiBold" panose="00000700000000000000" pitchFamily="2" charset="0"/>
                <a:cs typeface="Poppins SemiBold" panose="00000700000000000000" pitchFamily="2" charset="0"/>
              </a:rPr>
              <a:t>What does nature need?</a:t>
            </a:r>
          </a:p>
        </p:txBody>
      </p:sp>
      <p:pic>
        <p:nvPicPr>
          <p:cNvPr id="8" name="Picture 7">
            <a:extLst>
              <a:ext uri="{FF2B5EF4-FFF2-40B4-BE49-F238E27FC236}">
                <a16:creationId xmlns:a16="http://schemas.microsoft.com/office/drawing/2014/main" id="{114168F9-DAB9-7735-DFBC-313C9557DAD7}"/>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0" y="-2545"/>
            <a:ext cx="2761506" cy="1427431"/>
          </a:xfrm>
          <a:prstGeom prst="rect">
            <a:avLst/>
          </a:prstGeom>
          <a:ln w="28575">
            <a:noFill/>
          </a:ln>
        </p:spPr>
      </p:pic>
      <p:pic>
        <p:nvPicPr>
          <p:cNvPr id="5" name="Picture 4">
            <a:extLst>
              <a:ext uri="{FF2B5EF4-FFF2-40B4-BE49-F238E27FC236}">
                <a16:creationId xmlns:a16="http://schemas.microsoft.com/office/drawing/2014/main" id="{4169475F-5497-C4FF-8438-24BF91C079D1}"/>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0" y="3194154"/>
            <a:ext cx="7092993" cy="3666392"/>
          </a:xfrm>
          <a:prstGeom prst="rect">
            <a:avLst/>
          </a:prstGeom>
          <a:ln w="28575">
            <a:noFill/>
          </a:ln>
        </p:spPr>
      </p:pic>
      <p:pic>
        <p:nvPicPr>
          <p:cNvPr id="9" name="Picture 8">
            <a:extLst>
              <a:ext uri="{FF2B5EF4-FFF2-40B4-BE49-F238E27FC236}">
                <a16:creationId xmlns:a16="http://schemas.microsoft.com/office/drawing/2014/main" id="{538FBBB6-0560-7A19-1AE8-A9A548D1F060}"/>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2" y="1596440"/>
            <a:ext cx="2761505" cy="1427431"/>
          </a:xfrm>
          <a:prstGeom prst="rect">
            <a:avLst/>
          </a:prstGeom>
          <a:ln w="28575">
            <a:noFill/>
          </a:ln>
        </p:spPr>
      </p:pic>
      <p:sp>
        <p:nvSpPr>
          <p:cNvPr id="7" name="Content Placeholder 2">
            <a:extLst>
              <a:ext uri="{FF2B5EF4-FFF2-40B4-BE49-F238E27FC236}">
                <a16:creationId xmlns:a16="http://schemas.microsoft.com/office/drawing/2014/main" id="{0828AE01-CCD5-1349-1BAA-29817423F6EA}"/>
              </a:ext>
            </a:extLst>
          </p:cNvPr>
          <p:cNvSpPr txBox="1">
            <a:spLocks/>
          </p:cNvSpPr>
          <p:nvPr/>
        </p:nvSpPr>
        <p:spPr>
          <a:xfrm>
            <a:off x="7358636" y="2399720"/>
            <a:ext cx="4345684" cy="373650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latin typeface="Poppins" panose="00000500000000000000" pitchFamily="2" charset="0"/>
                <a:cs typeface="Poppins" panose="00000500000000000000" pitchFamily="2" charset="0"/>
              </a:rPr>
              <a:t>It depends who you are. </a:t>
            </a:r>
          </a:p>
          <a:p>
            <a:r>
              <a:rPr lang="en-US" sz="2400" dirty="0">
                <a:latin typeface="Poppins" panose="00000500000000000000" pitchFamily="2" charset="0"/>
                <a:cs typeface="Poppins" panose="00000500000000000000" pitchFamily="2" charset="0"/>
              </a:rPr>
              <a:t>Diamondback terrapin </a:t>
            </a:r>
          </a:p>
          <a:p>
            <a:r>
              <a:rPr lang="en-US" sz="2400" dirty="0">
                <a:latin typeface="Poppins" panose="00000500000000000000" pitchFamily="2" charset="0"/>
                <a:cs typeface="Poppins" panose="00000500000000000000" pitchFamily="2" charset="0"/>
              </a:rPr>
              <a:t>Red spotted newt</a:t>
            </a:r>
          </a:p>
          <a:p>
            <a:r>
              <a:rPr lang="en-US" sz="2400" dirty="0">
                <a:latin typeface="Poppins" panose="00000500000000000000" pitchFamily="2" charset="0"/>
                <a:cs typeface="Poppins" panose="00000500000000000000" pitchFamily="2" charset="0"/>
              </a:rPr>
              <a:t>Monarch caterpillar</a:t>
            </a:r>
          </a:p>
          <a:p>
            <a:r>
              <a:rPr lang="en-US" sz="2400" dirty="0">
                <a:latin typeface="Poppins" panose="00000500000000000000" pitchFamily="2" charset="0"/>
                <a:cs typeface="Poppins" panose="00000500000000000000" pitchFamily="2" charset="0"/>
              </a:rPr>
              <a:t>Maritime forest</a:t>
            </a:r>
          </a:p>
          <a:p>
            <a:r>
              <a:rPr lang="en-US" sz="2400" dirty="0">
                <a:latin typeface="Poppins" panose="00000500000000000000" pitchFamily="2" charset="0"/>
                <a:cs typeface="Poppins" panose="00000500000000000000" pitchFamily="2" charset="0"/>
              </a:rPr>
              <a:t>Saltmarsh</a:t>
            </a:r>
          </a:p>
          <a:p>
            <a:pPr marL="0"/>
            <a:endParaRPr lang="en-US" dirty="0">
              <a:latin typeface="Poppins" panose="00000500000000000000" pitchFamily="2" charset="0"/>
              <a:cs typeface="Poppins" panose="00000500000000000000" pitchFamily="2" charset="0"/>
            </a:endParaRPr>
          </a:p>
        </p:txBody>
      </p:sp>
      <p:pic>
        <p:nvPicPr>
          <p:cNvPr id="10" name="Picture 9">
            <a:extLst>
              <a:ext uri="{FF2B5EF4-FFF2-40B4-BE49-F238E27FC236}">
                <a16:creationId xmlns:a16="http://schemas.microsoft.com/office/drawing/2014/main" id="{9F5B5122-6E74-7B9A-27E8-8D8024BBA6D9}"/>
              </a:ext>
            </a:extLst>
          </p:cNvPr>
          <p:cNvPicPr>
            <a:picLocks noChangeAspect="1"/>
          </p:cNvPicPr>
          <p:nvPr/>
        </p:nvPicPr>
        <p:blipFill>
          <a:blip r:embed="rId6" cstate="email">
            <a:extLst>
              <a:ext uri="{28A0092B-C50C-407E-A947-70E740481C1C}">
                <a14:useLocalDpi xmlns:a14="http://schemas.microsoft.com/office/drawing/2010/main"/>
              </a:ext>
            </a:extLst>
          </a:blip>
          <a:srcRect t="-42"/>
          <a:stretch>
            <a:fillRect/>
          </a:stretch>
        </p:blipFill>
        <p:spPr>
          <a:xfrm>
            <a:off x="2937181" y="-2546"/>
            <a:ext cx="4155812" cy="3022599"/>
          </a:xfrm>
          <a:prstGeom prst="rect">
            <a:avLst/>
          </a:prstGeom>
          <a:ln w="28575">
            <a:noFill/>
          </a:ln>
        </p:spPr>
      </p:pic>
    </p:spTree>
    <p:extLst>
      <p:ext uri="{BB962C8B-B14F-4D97-AF65-F5344CB8AC3E}">
        <p14:creationId xmlns:p14="http://schemas.microsoft.com/office/powerpoint/2010/main" val="18643152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381327A-C3A5-1CA6-64B5-09527BDD95A6}"/>
            </a:ext>
          </a:extLst>
        </p:cNvPr>
        <p:cNvGrpSpPr/>
        <p:nvPr/>
      </p:nvGrpSpPr>
      <p:grpSpPr>
        <a:xfrm>
          <a:off x="0" y="0"/>
          <a:ext cx="0" cy="0"/>
          <a:chOff x="0" y="0"/>
          <a:chExt cx="0" cy="0"/>
        </a:xfrm>
      </p:grpSpPr>
      <p:sp useBgFill="1">
        <p:nvSpPr>
          <p:cNvPr id="59" name="Rectangle 58">
            <a:extLst>
              <a:ext uri="{FF2B5EF4-FFF2-40B4-BE49-F238E27FC236}">
                <a16:creationId xmlns:a16="http://schemas.microsoft.com/office/drawing/2014/main" id="{8E52F9EA-929C-9FDD-2E78-E1BBFB74EC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10FE5BF-77E8-B7EF-9FAB-1B14671D2B67}"/>
              </a:ext>
            </a:extLst>
          </p:cNvPr>
          <p:cNvSpPr>
            <a:spLocks noGrp="1"/>
          </p:cNvSpPr>
          <p:nvPr>
            <p:ph type="title"/>
          </p:nvPr>
        </p:nvSpPr>
        <p:spPr>
          <a:xfrm>
            <a:off x="7676137" y="543070"/>
            <a:ext cx="4033264" cy="1675626"/>
          </a:xfrm>
        </p:spPr>
        <p:txBody>
          <a:bodyPr vert="horz" lIns="91440" tIns="45720" rIns="91440" bIns="45720" rtlCol="0" anchor="ctr">
            <a:normAutofit/>
          </a:bodyPr>
          <a:lstStyle/>
          <a:p>
            <a:r>
              <a:rPr lang="en-US" sz="4000" kern="1200" dirty="0">
                <a:solidFill>
                  <a:schemeClr val="tx1"/>
                </a:solidFill>
                <a:latin typeface="Poppins SemiBold" panose="00000700000000000000" pitchFamily="2" charset="0"/>
                <a:cs typeface="Poppins SemiBold" panose="00000700000000000000" pitchFamily="2" charset="0"/>
              </a:rPr>
              <a:t>Why does nature need a voice?</a:t>
            </a:r>
          </a:p>
        </p:txBody>
      </p:sp>
      <p:sp>
        <p:nvSpPr>
          <p:cNvPr id="7" name="Content Placeholder 2">
            <a:extLst>
              <a:ext uri="{FF2B5EF4-FFF2-40B4-BE49-F238E27FC236}">
                <a16:creationId xmlns:a16="http://schemas.microsoft.com/office/drawing/2014/main" id="{F8F889F2-FD53-8A3B-B532-2CA4D9069BE9}"/>
              </a:ext>
            </a:extLst>
          </p:cNvPr>
          <p:cNvSpPr txBox="1">
            <a:spLocks/>
          </p:cNvSpPr>
          <p:nvPr/>
        </p:nvSpPr>
        <p:spPr>
          <a:xfrm>
            <a:off x="7676136" y="2346929"/>
            <a:ext cx="4414264" cy="3736507"/>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dirty="0">
                <a:latin typeface="Poppins" panose="00000500000000000000" pitchFamily="2" charset="0"/>
                <a:cs typeface="Poppins" panose="00000500000000000000" pitchFamily="2" charset="0"/>
              </a:rPr>
              <a:t>The reality of the Anthropocene:</a:t>
            </a:r>
          </a:p>
          <a:p>
            <a:pPr marL="0" indent="0">
              <a:spcBef>
                <a:spcPts val="0"/>
              </a:spcBef>
              <a:buNone/>
            </a:pPr>
            <a:endParaRPr lang="en-US" sz="1600" dirty="0">
              <a:latin typeface="Poppins" panose="00000500000000000000" pitchFamily="2" charset="0"/>
              <a:cs typeface="Poppins" panose="00000500000000000000" pitchFamily="2" charset="0"/>
            </a:endParaRPr>
          </a:p>
          <a:p>
            <a:pPr>
              <a:spcBef>
                <a:spcPts val="0"/>
              </a:spcBef>
            </a:pPr>
            <a:r>
              <a:rPr lang="en-US" dirty="0">
                <a:latin typeface="Poppins" panose="00000500000000000000" pitchFamily="2" charset="0"/>
                <a:cs typeface="Poppins" panose="00000500000000000000" pitchFamily="2" charset="0"/>
              </a:rPr>
              <a:t>70% of all ice-free land has been altered</a:t>
            </a:r>
            <a:r>
              <a:rPr lang="en-US" baseline="30000" dirty="0">
                <a:latin typeface="Poppins" panose="00000500000000000000" pitchFamily="2" charset="0"/>
                <a:cs typeface="Poppins" panose="00000500000000000000" pitchFamily="2" charset="0"/>
              </a:rPr>
              <a:t>1</a:t>
            </a:r>
            <a:r>
              <a:rPr lang="en-US" dirty="0">
                <a:latin typeface="Poppins" panose="00000500000000000000" pitchFamily="2" charset="0"/>
                <a:cs typeface="Poppins" panose="00000500000000000000" pitchFamily="2" charset="0"/>
              </a:rPr>
              <a:t> </a:t>
            </a:r>
          </a:p>
          <a:p>
            <a:pPr>
              <a:spcBef>
                <a:spcPts val="0"/>
              </a:spcBef>
            </a:pPr>
            <a:endParaRPr lang="en-US" sz="1600" dirty="0">
              <a:latin typeface="Poppins" panose="00000500000000000000" pitchFamily="2" charset="0"/>
              <a:cs typeface="Poppins" panose="00000500000000000000" pitchFamily="2" charset="0"/>
            </a:endParaRPr>
          </a:p>
          <a:p>
            <a:pPr>
              <a:spcBef>
                <a:spcPts val="0"/>
              </a:spcBef>
            </a:pPr>
            <a:r>
              <a:rPr lang="en-US" dirty="0">
                <a:latin typeface="Poppins" panose="00000500000000000000" pitchFamily="2" charset="0"/>
                <a:cs typeface="Poppins" panose="00000500000000000000" pitchFamily="2" charset="0"/>
              </a:rPr>
              <a:t>More than 1/3 of all plant &amp; animal species at risk of extinction</a:t>
            </a:r>
            <a:r>
              <a:rPr lang="en-US" baseline="30000" dirty="0">
                <a:latin typeface="Poppins" panose="00000500000000000000" pitchFamily="2" charset="0"/>
                <a:cs typeface="Poppins" panose="00000500000000000000" pitchFamily="2" charset="0"/>
              </a:rPr>
              <a:t>2</a:t>
            </a:r>
          </a:p>
          <a:p>
            <a:pPr>
              <a:spcBef>
                <a:spcPts val="0"/>
              </a:spcBef>
            </a:pPr>
            <a:endParaRPr lang="en-US" sz="1600" dirty="0">
              <a:latin typeface="Poppins" panose="00000500000000000000" pitchFamily="2" charset="0"/>
              <a:cs typeface="Poppins" panose="00000500000000000000" pitchFamily="2" charset="0"/>
            </a:endParaRPr>
          </a:p>
          <a:p>
            <a:pPr>
              <a:spcBef>
                <a:spcPts val="0"/>
              </a:spcBef>
            </a:pPr>
            <a:r>
              <a:rPr lang="en-US" dirty="0">
                <a:latin typeface="Poppins" panose="00000500000000000000" pitchFamily="2" charset="0"/>
                <a:cs typeface="Poppins" panose="00000500000000000000" pitchFamily="2" charset="0"/>
              </a:rPr>
              <a:t>41% of ecosystems at risk of collapse</a:t>
            </a:r>
            <a:r>
              <a:rPr lang="en-US" baseline="30000" dirty="0">
                <a:latin typeface="Poppins" panose="00000500000000000000" pitchFamily="2" charset="0"/>
                <a:cs typeface="Poppins" panose="00000500000000000000" pitchFamily="2" charset="0"/>
              </a:rPr>
              <a:t>2</a:t>
            </a:r>
          </a:p>
          <a:p>
            <a:pPr marL="0"/>
            <a:endParaRPr lang="en-US" dirty="0">
              <a:latin typeface="Poppins" panose="00000500000000000000" pitchFamily="2" charset="0"/>
              <a:cs typeface="Poppins" panose="00000500000000000000" pitchFamily="2" charset="0"/>
            </a:endParaRPr>
          </a:p>
        </p:txBody>
      </p:sp>
      <p:pic>
        <p:nvPicPr>
          <p:cNvPr id="3" name="Picture 2">
            <a:extLst>
              <a:ext uri="{FF2B5EF4-FFF2-40B4-BE49-F238E27FC236}">
                <a16:creationId xmlns:a16="http://schemas.microsoft.com/office/drawing/2014/main" id="{FE50805C-2E94-2C2E-727F-E4B398301876}"/>
              </a:ext>
            </a:extLst>
          </p:cNvPr>
          <p:cNvPicPr>
            <a:picLocks noChangeAspect="1"/>
          </p:cNvPicPr>
          <p:nvPr/>
        </p:nvPicPr>
        <p:blipFill>
          <a:blip r:embed="rId3" cstate="email">
            <a:alphaModFix/>
            <a:extLst>
              <a:ext uri="{28A0092B-C50C-407E-A947-70E740481C1C}">
                <a14:useLocalDpi xmlns:a14="http://schemas.microsoft.com/office/drawing/2010/main"/>
              </a:ext>
            </a:extLst>
          </a:blip>
          <a:srcRect t="-295" b="-1"/>
          <a:stretch>
            <a:fillRect/>
          </a:stretch>
        </p:blipFill>
        <p:spPr>
          <a:xfrm>
            <a:off x="-2" y="0"/>
            <a:ext cx="7358637" cy="6858000"/>
          </a:xfrm>
          <a:prstGeom prst="rect">
            <a:avLst/>
          </a:prstGeom>
        </p:spPr>
      </p:pic>
      <p:sp>
        <p:nvSpPr>
          <p:cNvPr id="6" name="TextBox 5">
            <a:extLst>
              <a:ext uri="{FF2B5EF4-FFF2-40B4-BE49-F238E27FC236}">
                <a16:creationId xmlns:a16="http://schemas.microsoft.com/office/drawing/2014/main" id="{0A37E4F6-EEB2-31B5-7665-E71EC2CEA5F9}"/>
              </a:ext>
            </a:extLst>
          </p:cNvPr>
          <p:cNvSpPr txBox="1"/>
          <p:nvPr/>
        </p:nvSpPr>
        <p:spPr>
          <a:xfrm>
            <a:off x="7676135" y="6211669"/>
            <a:ext cx="4236465" cy="646331"/>
          </a:xfrm>
          <a:prstGeom prst="rect">
            <a:avLst/>
          </a:prstGeom>
          <a:noFill/>
        </p:spPr>
        <p:txBody>
          <a:bodyPr wrap="square">
            <a:spAutoFit/>
          </a:bodyPr>
          <a:lstStyle/>
          <a:p>
            <a:pPr marL="342900" indent="-342900">
              <a:buAutoNum type="arabicPeriod"/>
            </a:pPr>
            <a:r>
              <a:rPr lang="en-US" sz="1200" dirty="0">
                <a:latin typeface="Poppins" panose="00000500000000000000" pitchFamily="2" charset="0"/>
                <a:cs typeface="Poppins" panose="00000500000000000000" pitchFamily="2" charset="0"/>
                <a:hlinkClick r:id="rId4"/>
              </a:rPr>
              <a:t>https://www.un.org/en/climatechange/science/climate-issues/biodiversity</a:t>
            </a:r>
            <a:endParaRPr lang="en-US" sz="1200" dirty="0">
              <a:latin typeface="Poppins" panose="00000500000000000000" pitchFamily="2" charset="0"/>
              <a:cs typeface="Poppins" panose="00000500000000000000" pitchFamily="2" charset="0"/>
            </a:endParaRPr>
          </a:p>
          <a:p>
            <a:pPr marL="342900" indent="-342900">
              <a:buAutoNum type="arabicPeriod"/>
            </a:pPr>
            <a:r>
              <a:rPr lang="en-US" sz="1200" dirty="0">
                <a:latin typeface="Poppins" panose="00000500000000000000" pitchFamily="2" charset="0"/>
                <a:cs typeface="Poppins" panose="00000500000000000000" pitchFamily="2" charset="0"/>
                <a:hlinkClick r:id="rId5"/>
              </a:rPr>
              <a:t>https://NatureServe.org</a:t>
            </a:r>
            <a:r>
              <a:rPr lang="en-US" sz="1200" dirty="0">
                <a:latin typeface="Poppins" panose="00000500000000000000" pitchFamily="2" charset="0"/>
                <a:cs typeface="Poppins" panose="00000500000000000000" pitchFamily="2" charset="0"/>
              </a:rPr>
              <a:t>   </a:t>
            </a:r>
          </a:p>
        </p:txBody>
      </p:sp>
      <p:sp>
        <p:nvSpPr>
          <p:cNvPr id="11" name="TextBox 10">
            <a:extLst>
              <a:ext uri="{FF2B5EF4-FFF2-40B4-BE49-F238E27FC236}">
                <a16:creationId xmlns:a16="http://schemas.microsoft.com/office/drawing/2014/main" id="{3D15B604-0152-7A04-F1D2-B50EB526D71A}"/>
              </a:ext>
            </a:extLst>
          </p:cNvPr>
          <p:cNvSpPr txBox="1"/>
          <p:nvPr/>
        </p:nvSpPr>
        <p:spPr>
          <a:xfrm>
            <a:off x="-3051" y="6581001"/>
            <a:ext cx="4236465" cy="276999"/>
          </a:xfrm>
          <a:prstGeom prst="rect">
            <a:avLst/>
          </a:prstGeom>
          <a:noFill/>
        </p:spPr>
        <p:txBody>
          <a:bodyPr wrap="square">
            <a:spAutoFit/>
          </a:bodyPr>
          <a:lstStyle/>
          <a:p>
            <a:r>
              <a:rPr lang="en-US" sz="1200" dirty="0">
                <a:solidFill>
                  <a:schemeClr val="bg1"/>
                </a:solidFill>
                <a:latin typeface="Poppins" panose="00000500000000000000" pitchFamily="2" charset="0"/>
                <a:cs typeface="Poppins" panose="00000500000000000000" pitchFamily="2" charset="0"/>
              </a:rPr>
              <a:t>Image: Bing Maps</a:t>
            </a:r>
          </a:p>
        </p:txBody>
      </p:sp>
    </p:spTree>
    <p:extLst>
      <p:ext uri="{BB962C8B-B14F-4D97-AF65-F5344CB8AC3E}">
        <p14:creationId xmlns:p14="http://schemas.microsoft.com/office/powerpoint/2010/main" val="25363938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5D59908-DFC0-C8FF-E2E6-331C1A2FB3C7}"/>
            </a:ext>
          </a:extLst>
        </p:cNvPr>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96CF2A2B-0745-440C-9224-C5C6A0A428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75BE6D6B-84C9-4D2B-97EB-773B7369EF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7" name="Content Placeholder 6">
            <a:extLst>
              <a:ext uri="{FF2B5EF4-FFF2-40B4-BE49-F238E27FC236}">
                <a16:creationId xmlns:a16="http://schemas.microsoft.com/office/drawing/2014/main" id="{DC955855-6A84-02B2-CB71-91FA46019113}"/>
              </a:ext>
            </a:extLst>
          </p:cNvPr>
          <p:cNvPicPr>
            <a:picLocks noChangeAspect="1"/>
          </p:cNvPicPr>
          <p:nvPr/>
        </p:nvPicPr>
        <p:blipFill>
          <a:blip r:embed="rId3" cstate="email">
            <a:alphaModFix amt="60000"/>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a:ext>
            </a:extLst>
          </a:blip>
          <a:srcRect t="12500" b="12500"/>
          <a:stretch>
            <a:fillRect/>
          </a:stretch>
        </p:blipFill>
        <p:spPr>
          <a:xfrm>
            <a:off x="-1" y="10"/>
            <a:ext cx="12192001" cy="6857990"/>
          </a:xfrm>
          <a:prstGeom prst="rect">
            <a:avLst/>
          </a:prstGeom>
        </p:spPr>
      </p:pic>
      <p:sp>
        <p:nvSpPr>
          <p:cNvPr id="2" name="Title 1">
            <a:extLst>
              <a:ext uri="{FF2B5EF4-FFF2-40B4-BE49-F238E27FC236}">
                <a16:creationId xmlns:a16="http://schemas.microsoft.com/office/drawing/2014/main" id="{03BBDD0E-4951-92B9-40CD-53F12A2379D5}"/>
              </a:ext>
            </a:extLst>
          </p:cNvPr>
          <p:cNvSpPr>
            <a:spLocks noGrp="1"/>
          </p:cNvSpPr>
          <p:nvPr>
            <p:ph type="title"/>
          </p:nvPr>
        </p:nvSpPr>
        <p:spPr>
          <a:xfrm>
            <a:off x="1198181" y="728906"/>
            <a:ext cx="7221919" cy="2057037"/>
          </a:xfrm>
        </p:spPr>
        <p:txBody>
          <a:bodyPr>
            <a:normAutofit/>
          </a:bodyPr>
          <a:lstStyle/>
          <a:p>
            <a:r>
              <a:rPr lang="en-US" dirty="0">
                <a:solidFill>
                  <a:srgbClr val="FFFFFF"/>
                </a:solidFill>
                <a:latin typeface="Poppins SemiBold" panose="00000700000000000000" pitchFamily="2" charset="0"/>
                <a:cs typeface="Poppins SemiBold" panose="00000700000000000000" pitchFamily="2" charset="0"/>
              </a:rPr>
              <a:t>Nature has a significant stake</a:t>
            </a:r>
          </a:p>
        </p:txBody>
      </p:sp>
      <p:sp>
        <p:nvSpPr>
          <p:cNvPr id="3" name="Thought Bubble: Cloud 2">
            <a:extLst>
              <a:ext uri="{FF2B5EF4-FFF2-40B4-BE49-F238E27FC236}">
                <a16:creationId xmlns:a16="http://schemas.microsoft.com/office/drawing/2014/main" id="{F943B252-48DE-A923-2181-E22C75F023E8}"/>
              </a:ext>
            </a:extLst>
          </p:cNvPr>
          <p:cNvSpPr/>
          <p:nvPr/>
        </p:nvSpPr>
        <p:spPr>
          <a:xfrm>
            <a:off x="9202057" y="1919083"/>
            <a:ext cx="2859315" cy="1509917"/>
          </a:xfrm>
          <a:prstGeom prst="cloudCallout">
            <a:avLst>
              <a:gd name="adj1" fmla="val -47314"/>
              <a:gd name="adj2" fmla="val 91172"/>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Poppins" panose="00000500000000000000" pitchFamily="2" charset="0"/>
                <a:cs typeface="Poppins" panose="00000500000000000000" pitchFamily="2" charset="0"/>
              </a:rPr>
              <a:t>Not in my back pond</a:t>
            </a:r>
          </a:p>
        </p:txBody>
      </p:sp>
    </p:spTree>
    <p:extLst>
      <p:ext uri="{BB962C8B-B14F-4D97-AF65-F5344CB8AC3E}">
        <p14:creationId xmlns:p14="http://schemas.microsoft.com/office/powerpoint/2010/main" val="1555276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34">
            <a:extLst>
              <a:ext uri="{FF2B5EF4-FFF2-40B4-BE49-F238E27FC236}">
                <a16:creationId xmlns:a16="http://schemas.microsoft.com/office/drawing/2014/main" id="{96CF2A2B-0745-440C-9224-C5C6A0A428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Rectangle 35">
            <a:extLst>
              <a:ext uri="{FF2B5EF4-FFF2-40B4-BE49-F238E27FC236}">
                <a16:creationId xmlns:a16="http://schemas.microsoft.com/office/drawing/2014/main" id="{75BE6D6B-84C9-4D2B-97EB-773B7369EF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07371095-769E-A985-ABC6-9234AD861DCE}"/>
              </a:ext>
            </a:extLst>
          </p:cNvPr>
          <p:cNvPicPr>
            <a:picLocks noChangeAspect="1"/>
          </p:cNvPicPr>
          <p:nvPr/>
        </p:nvPicPr>
        <p:blipFill>
          <a:blip r:embed="rId3" cstate="email">
            <a:alphaModFix amt="60000"/>
            <a:extLst>
              <a:ext uri="{28A0092B-C50C-407E-A947-70E740481C1C}">
                <a14:useLocalDpi xmlns:a14="http://schemas.microsoft.com/office/drawing/2010/main"/>
              </a:ext>
            </a:extLst>
          </a:blip>
          <a:srcRect/>
          <a:stretch>
            <a:fillRect/>
          </a:stretch>
        </p:blipFill>
        <p:spPr>
          <a:xfrm>
            <a:off x="-1" y="10"/>
            <a:ext cx="12192001" cy="6857990"/>
          </a:xfrm>
          <a:prstGeom prst="rect">
            <a:avLst/>
          </a:prstGeom>
        </p:spPr>
      </p:pic>
      <p:sp>
        <p:nvSpPr>
          <p:cNvPr id="2" name="Title 1">
            <a:extLst>
              <a:ext uri="{FF2B5EF4-FFF2-40B4-BE49-F238E27FC236}">
                <a16:creationId xmlns:a16="http://schemas.microsoft.com/office/drawing/2014/main" id="{1257331A-71F0-E4D1-02C3-47BED3FBBBE9}"/>
              </a:ext>
            </a:extLst>
          </p:cNvPr>
          <p:cNvSpPr>
            <a:spLocks noGrp="1"/>
          </p:cNvSpPr>
          <p:nvPr>
            <p:ph type="title"/>
          </p:nvPr>
        </p:nvSpPr>
        <p:spPr>
          <a:xfrm>
            <a:off x="1198181" y="728906"/>
            <a:ext cx="10587419" cy="2057037"/>
          </a:xfrm>
        </p:spPr>
        <p:txBody>
          <a:bodyPr vert="horz" lIns="91440" tIns="45720" rIns="91440" bIns="45720" rtlCol="0" anchor="ctr">
            <a:normAutofit/>
          </a:bodyPr>
          <a:lstStyle/>
          <a:p>
            <a:r>
              <a:rPr lang="en-US" dirty="0">
                <a:solidFill>
                  <a:srgbClr val="FFFFFF"/>
                </a:solidFill>
                <a:latin typeface="Poppins SemiBold" panose="00000700000000000000" pitchFamily="2" charset="0"/>
                <a:cs typeface="Poppins SemiBold" panose="00000700000000000000" pitchFamily="2" charset="0"/>
              </a:rPr>
              <a:t>Case Study: </a:t>
            </a:r>
            <a:br>
              <a:rPr lang="en-US" dirty="0">
                <a:solidFill>
                  <a:srgbClr val="FFFFFF"/>
                </a:solidFill>
                <a:latin typeface="Poppins SemiBold" panose="00000700000000000000" pitchFamily="2" charset="0"/>
                <a:cs typeface="Poppins SemiBold" panose="00000700000000000000" pitchFamily="2" charset="0"/>
              </a:rPr>
            </a:br>
            <a:r>
              <a:rPr lang="en-US" sz="4000" i="1" dirty="0">
                <a:solidFill>
                  <a:srgbClr val="FFFFFF"/>
                </a:solidFill>
                <a:latin typeface="Poppins SemiBold" panose="00000700000000000000" pitchFamily="2" charset="0"/>
                <a:cs typeface="Poppins SemiBold" panose="00000700000000000000" pitchFamily="2" charset="0"/>
              </a:rPr>
              <a:t>Delaware Inland Bays Habitat Management Plan</a:t>
            </a:r>
            <a:endParaRPr lang="en-US" i="1" dirty="0">
              <a:solidFill>
                <a:srgbClr val="FFFFFF"/>
              </a:solidFill>
              <a:latin typeface="Poppins SemiBold" panose="00000700000000000000" pitchFamily="2" charset="0"/>
              <a:cs typeface="Poppins SemiBold" panose="00000700000000000000" pitchFamily="2" charset="0"/>
            </a:endParaRPr>
          </a:p>
        </p:txBody>
      </p:sp>
      <p:sp>
        <p:nvSpPr>
          <p:cNvPr id="3" name="Text Placeholder 4">
            <a:extLst>
              <a:ext uri="{FF2B5EF4-FFF2-40B4-BE49-F238E27FC236}">
                <a16:creationId xmlns:a16="http://schemas.microsoft.com/office/drawing/2014/main" id="{9B7C28F9-846E-49BE-2EE1-D4A444FE98A7}"/>
              </a:ext>
            </a:extLst>
          </p:cNvPr>
          <p:cNvSpPr txBox="1">
            <a:spLocks/>
          </p:cNvSpPr>
          <p:nvPr/>
        </p:nvSpPr>
        <p:spPr>
          <a:xfrm>
            <a:off x="1198181" y="2957665"/>
            <a:ext cx="9792471" cy="317142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i="1" dirty="0">
                <a:solidFill>
                  <a:srgbClr val="FFFFFF"/>
                </a:solidFill>
              </a:rPr>
              <a:t>Conserve and restore a healthy and diverse mosaic of habitat types to protect the biodiversity of the Inland Bays in the context of a changing environment. </a:t>
            </a:r>
          </a:p>
        </p:txBody>
      </p:sp>
    </p:spTree>
    <p:extLst>
      <p:ext uri="{BB962C8B-B14F-4D97-AF65-F5344CB8AC3E}">
        <p14:creationId xmlns:p14="http://schemas.microsoft.com/office/powerpoint/2010/main" val="32058858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a:extLst>
              <a:ext uri="{FF2B5EF4-FFF2-40B4-BE49-F238E27FC236}">
                <a16:creationId xmlns:a16="http://schemas.microsoft.com/office/drawing/2014/main" id="{A944EDD9-E9C6-F17D-32D0-FA9AD6857F63}"/>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3018972" y="0"/>
            <a:ext cx="9173028" cy="6861170"/>
          </a:xfrm>
          <a:prstGeom prst="rect">
            <a:avLst/>
          </a:prstGeom>
        </p:spPr>
      </p:pic>
      <p:sp>
        <p:nvSpPr>
          <p:cNvPr id="19" name="Rectangle 18">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52427F9-C3BE-DEDB-83D2-A7F43226C823}"/>
              </a:ext>
            </a:extLst>
          </p:cNvPr>
          <p:cNvSpPr>
            <a:spLocks noGrp="1"/>
          </p:cNvSpPr>
          <p:nvPr>
            <p:ph type="title"/>
          </p:nvPr>
        </p:nvSpPr>
        <p:spPr>
          <a:xfrm>
            <a:off x="952228" y="743447"/>
            <a:ext cx="3973385" cy="1485319"/>
          </a:xfrm>
          <a:noFill/>
        </p:spPr>
        <p:txBody>
          <a:bodyPr vert="horz" lIns="91440" tIns="45720" rIns="91440" bIns="45720" rtlCol="0" anchor="b">
            <a:normAutofit fontScale="90000"/>
          </a:bodyPr>
          <a:lstStyle/>
          <a:p>
            <a:r>
              <a:rPr lang="en-US" sz="5200" dirty="0">
                <a:latin typeface="Poppins SemiBold" panose="00000700000000000000" pitchFamily="2" charset="0"/>
                <a:cs typeface="Poppins SemiBold" panose="00000700000000000000" pitchFamily="2" charset="0"/>
              </a:rPr>
              <a:t>Delaware Inland Bays</a:t>
            </a:r>
          </a:p>
        </p:txBody>
      </p:sp>
      <p:sp>
        <p:nvSpPr>
          <p:cNvPr id="5" name="Text Placeholder 4">
            <a:extLst>
              <a:ext uri="{FF2B5EF4-FFF2-40B4-BE49-F238E27FC236}">
                <a16:creationId xmlns:a16="http://schemas.microsoft.com/office/drawing/2014/main" id="{AD049754-C905-B354-7D19-4D527018B71A}"/>
              </a:ext>
            </a:extLst>
          </p:cNvPr>
          <p:cNvSpPr>
            <a:spLocks noGrp="1"/>
          </p:cNvSpPr>
          <p:nvPr>
            <p:ph type="body" idx="1"/>
          </p:nvPr>
        </p:nvSpPr>
        <p:spPr>
          <a:xfrm>
            <a:off x="952228" y="2387600"/>
            <a:ext cx="4316457" cy="3726953"/>
          </a:xfrm>
        </p:spPr>
        <p:txBody>
          <a:bodyPr vert="horz" lIns="91440" tIns="45720" rIns="91440" bIns="45720" rtlCol="0">
            <a:normAutofit/>
          </a:bodyPr>
          <a:lstStyle/>
          <a:p>
            <a:pPr marL="228600" indent="-228600">
              <a:buFont typeface="Arial" panose="020B0604020202020204" pitchFamily="34" charset="0"/>
              <a:buChar char="•"/>
            </a:pPr>
            <a:r>
              <a:rPr lang="en-US" sz="2800" dirty="0">
                <a:solidFill>
                  <a:schemeClr val="tx1"/>
                </a:solidFill>
                <a:latin typeface="Poppins" panose="00000500000000000000" pitchFamily="2" charset="0"/>
                <a:cs typeface="Poppins" panose="00000500000000000000" pitchFamily="2" charset="0"/>
              </a:rPr>
              <a:t>Indian River Bay</a:t>
            </a:r>
          </a:p>
          <a:p>
            <a:pPr marL="228600" indent="-228600">
              <a:buFont typeface="Arial" panose="020B0604020202020204" pitchFamily="34" charset="0"/>
              <a:buChar char="•"/>
            </a:pPr>
            <a:r>
              <a:rPr lang="en-US" sz="2800" dirty="0">
                <a:solidFill>
                  <a:schemeClr val="tx1"/>
                </a:solidFill>
                <a:latin typeface="Poppins" panose="00000500000000000000" pitchFamily="2" charset="0"/>
                <a:cs typeface="Poppins" panose="00000500000000000000" pitchFamily="2" charset="0"/>
              </a:rPr>
              <a:t>Rehoboth Bay</a:t>
            </a:r>
          </a:p>
          <a:p>
            <a:pPr marL="228600" indent="-228600">
              <a:buFont typeface="Arial" panose="020B0604020202020204" pitchFamily="34" charset="0"/>
              <a:buChar char="•"/>
            </a:pPr>
            <a:r>
              <a:rPr lang="en-US" sz="2800" dirty="0">
                <a:solidFill>
                  <a:schemeClr val="tx1"/>
                </a:solidFill>
                <a:latin typeface="Poppins" panose="00000500000000000000" pitchFamily="2" charset="0"/>
                <a:cs typeface="Poppins" panose="00000500000000000000" pitchFamily="2" charset="0"/>
              </a:rPr>
              <a:t>Little Assawoman Bay </a:t>
            </a:r>
          </a:p>
          <a:p>
            <a:pPr marL="228600" indent="-228600">
              <a:buFont typeface="Arial" panose="020B0604020202020204" pitchFamily="34" charset="0"/>
              <a:buChar char="•"/>
            </a:pPr>
            <a:r>
              <a:rPr lang="en-US" sz="2800" dirty="0">
                <a:solidFill>
                  <a:schemeClr val="tx1"/>
                </a:solidFill>
                <a:latin typeface="Poppins" panose="00000500000000000000" pitchFamily="2" charset="0"/>
                <a:cs typeface="Poppins" panose="00000500000000000000" pitchFamily="2" charset="0"/>
              </a:rPr>
              <a:t>Barrier Island</a:t>
            </a:r>
          </a:p>
          <a:p>
            <a:pPr marL="228600" indent="-228600">
              <a:buFont typeface="Arial" panose="020B0604020202020204" pitchFamily="34" charset="0"/>
              <a:buChar char="•"/>
            </a:pPr>
            <a:r>
              <a:rPr lang="en-US" sz="2800" dirty="0">
                <a:solidFill>
                  <a:schemeClr val="tx1"/>
                </a:solidFill>
                <a:latin typeface="Poppins" panose="00000500000000000000" pitchFamily="2" charset="0"/>
                <a:cs typeface="Poppins" panose="00000500000000000000" pitchFamily="2" charset="0"/>
              </a:rPr>
              <a:t>292 sq. mi. watershed</a:t>
            </a:r>
          </a:p>
        </p:txBody>
      </p:sp>
    </p:spTree>
    <p:extLst>
      <p:ext uri="{BB962C8B-B14F-4D97-AF65-F5344CB8AC3E}">
        <p14:creationId xmlns:p14="http://schemas.microsoft.com/office/powerpoint/2010/main" val="11015036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B6BB5D-A99B-05F9-225B-7D03D4557034}"/>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F88818BC-B16A-EBE2-8242-5485BE3B7B83}"/>
              </a:ext>
            </a:extLst>
          </p:cNvPr>
          <p:cNvPicPr>
            <a:picLocks noChangeAspect="1"/>
          </p:cNvPicPr>
          <p:nvPr/>
        </p:nvPicPr>
        <p:blipFill>
          <a:blip r:embed="rId3" cstate="email">
            <a:extLst>
              <a:ext uri="{28A0092B-C50C-407E-A947-70E740481C1C}">
                <a14:useLocalDpi xmlns:a14="http://schemas.microsoft.com/office/drawing/2010/main"/>
              </a:ext>
            </a:extLst>
          </a:blip>
          <a:srcRect l="14726" t="9907" r="14907" b="9969"/>
          <a:stretch>
            <a:fillRect/>
          </a:stretch>
        </p:blipFill>
        <p:spPr>
          <a:xfrm>
            <a:off x="1219117" y="2380438"/>
            <a:ext cx="4194629" cy="4180115"/>
          </a:xfrm>
          <a:prstGeom prst="rect">
            <a:avLst/>
          </a:prstGeom>
        </p:spPr>
      </p:pic>
      <p:pic>
        <p:nvPicPr>
          <p:cNvPr id="4" name="Picture 3">
            <a:extLst>
              <a:ext uri="{FF2B5EF4-FFF2-40B4-BE49-F238E27FC236}">
                <a16:creationId xmlns:a16="http://schemas.microsoft.com/office/drawing/2014/main" id="{35A7D251-72A3-63E8-A24D-54CEC0B5A44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892636" y="0"/>
            <a:ext cx="5299364" cy="6858000"/>
          </a:xfrm>
          <a:prstGeom prst="rect">
            <a:avLst/>
          </a:prstGeom>
        </p:spPr>
      </p:pic>
      <p:sp>
        <p:nvSpPr>
          <p:cNvPr id="3" name="Title 1">
            <a:extLst>
              <a:ext uri="{FF2B5EF4-FFF2-40B4-BE49-F238E27FC236}">
                <a16:creationId xmlns:a16="http://schemas.microsoft.com/office/drawing/2014/main" id="{40C2D2B0-679B-94B6-88FE-6B31CC1E3FAE}"/>
              </a:ext>
            </a:extLst>
          </p:cNvPr>
          <p:cNvSpPr>
            <a:spLocks noGrp="1"/>
          </p:cNvSpPr>
          <p:nvPr>
            <p:ph type="title"/>
          </p:nvPr>
        </p:nvSpPr>
        <p:spPr>
          <a:xfrm>
            <a:off x="414485" y="258005"/>
            <a:ext cx="6009322" cy="1485319"/>
          </a:xfrm>
          <a:noFill/>
        </p:spPr>
        <p:txBody>
          <a:bodyPr vert="horz" lIns="91440" tIns="45720" rIns="91440" bIns="45720" rtlCol="0" anchor="b">
            <a:noAutofit/>
          </a:bodyPr>
          <a:lstStyle/>
          <a:p>
            <a:r>
              <a:rPr lang="en-US" sz="4000" dirty="0">
                <a:latin typeface="Poppins SemiBold" panose="00000700000000000000" pitchFamily="2" charset="0"/>
                <a:cs typeface="Poppins SemiBold" panose="00000700000000000000" pitchFamily="2" charset="0"/>
              </a:rPr>
              <a:t>Generalized habitats of the Inland Bays</a:t>
            </a:r>
          </a:p>
        </p:txBody>
      </p:sp>
      <p:sp>
        <p:nvSpPr>
          <p:cNvPr id="10" name="TextBox 9">
            <a:extLst>
              <a:ext uri="{FF2B5EF4-FFF2-40B4-BE49-F238E27FC236}">
                <a16:creationId xmlns:a16="http://schemas.microsoft.com/office/drawing/2014/main" id="{0053312E-AE97-E5A7-E269-67B0D44D9CA6}"/>
              </a:ext>
            </a:extLst>
          </p:cNvPr>
          <p:cNvSpPr txBox="1"/>
          <p:nvPr/>
        </p:nvSpPr>
        <p:spPr>
          <a:xfrm>
            <a:off x="209056" y="5482737"/>
            <a:ext cx="1783615" cy="646331"/>
          </a:xfrm>
          <a:prstGeom prst="rect">
            <a:avLst/>
          </a:prstGeom>
          <a:noFill/>
        </p:spPr>
        <p:txBody>
          <a:bodyPr wrap="square">
            <a:spAutoFit/>
          </a:bodyPr>
          <a:lstStyle/>
          <a:p>
            <a:r>
              <a:rPr lang="en-US" dirty="0">
                <a:latin typeface="Poppins" panose="00000500000000000000" pitchFamily="2" charset="0"/>
                <a:cs typeface="Poppins" panose="00000500000000000000" pitchFamily="2" charset="0"/>
              </a:rPr>
              <a:t>Vegetated </a:t>
            </a:r>
          </a:p>
          <a:p>
            <a:r>
              <a:rPr lang="en-US" dirty="0">
                <a:latin typeface="Poppins" panose="00000500000000000000" pitchFamily="2" charset="0"/>
                <a:cs typeface="Poppins" panose="00000500000000000000" pitchFamily="2" charset="0"/>
              </a:rPr>
              <a:t>Habitat: 34%</a:t>
            </a:r>
          </a:p>
        </p:txBody>
      </p:sp>
      <p:sp>
        <p:nvSpPr>
          <p:cNvPr id="12" name="TextBox 11">
            <a:extLst>
              <a:ext uri="{FF2B5EF4-FFF2-40B4-BE49-F238E27FC236}">
                <a16:creationId xmlns:a16="http://schemas.microsoft.com/office/drawing/2014/main" id="{32531913-A6BC-B7E7-BE68-8E1F1AE3BEA8}"/>
              </a:ext>
            </a:extLst>
          </p:cNvPr>
          <p:cNvSpPr txBox="1"/>
          <p:nvPr/>
        </p:nvSpPr>
        <p:spPr>
          <a:xfrm>
            <a:off x="414484" y="2380438"/>
            <a:ext cx="2405743" cy="369332"/>
          </a:xfrm>
          <a:prstGeom prst="rect">
            <a:avLst/>
          </a:prstGeom>
          <a:noFill/>
        </p:spPr>
        <p:txBody>
          <a:bodyPr wrap="square">
            <a:spAutoFit/>
          </a:bodyPr>
          <a:lstStyle/>
          <a:p>
            <a:r>
              <a:rPr lang="en-US" dirty="0">
                <a:latin typeface="Poppins" panose="00000500000000000000" pitchFamily="2" charset="0"/>
                <a:cs typeface="Poppins" panose="00000500000000000000" pitchFamily="2" charset="0"/>
              </a:rPr>
              <a:t>Agriculture: 27%</a:t>
            </a:r>
          </a:p>
        </p:txBody>
      </p:sp>
      <p:sp>
        <p:nvSpPr>
          <p:cNvPr id="14" name="TextBox 13">
            <a:extLst>
              <a:ext uri="{FF2B5EF4-FFF2-40B4-BE49-F238E27FC236}">
                <a16:creationId xmlns:a16="http://schemas.microsoft.com/office/drawing/2014/main" id="{E1B15530-BE36-FDB6-F129-631B5A22F9A3}"/>
              </a:ext>
            </a:extLst>
          </p:cNvPr>
          <p:cNvSpPr txBox="1"/>
          <p:nvPr/>
        </p:nvSpPr>
        <p:spPr>
          <a:xfrm>
            <a:off x="5413746" y="4470495"/>
            <a:ext cx="8309428" cy="646331"/>
          </a:xfrm>
          <a:prstGeom prst="rect">
            <a:avLst/>
          </a:prstGeom>
          <a:noFill/>
        </p:spPr>
        <p:txBody>
          <a:bodyPr wrap="square">
            <a:spAutoFit/>
          </a:bodyPr>
          <a:lstStyle/>
          <a:p>
            <a:r>
              <a:rPr lang="en-US" dirty="0">
                <a:latin typeface="Poppins" panose="00000500000000000000" pitchFamily="2" charset="0"/>
                <a:cs typeface="Poppins" panose="00000500000000000000" pitchFamily="2" charset="0"/>
              </a:rPr>
              <a:t>Developed </a:t>
            </a:r>
          </a:p>
          <a:p>
            <a:r>
              <a:rPr lang="en-US" dirty="0">
                <a:latin typeface="Poppins" panose="00000500000000000000" pitchFamily="2" charset="0"/>
                <a:cs typeface="Poppins" panose="00000500000000000000" pitchFamily="2" charset="0"/>
              </a:rPr>
              <a:t>27%</a:t>
            </a:r>
          </a:p>
        </p:txBody>
      </p:sp>
      <p:sp>
        <p:nvSpPr>
          <p:cNvPr id="16" name="TextBox 15">
            <a:extLst>
              <a:ext uri="{FF2B5EF4-FFF2-40B4-BE49-F238E27FC236}">
                <a16:creationId xmlns:a16="http://schemas.microsoft.com/office/drawing/2014/main" id="{8D0AA671-60FE-08F7-27F3-01F756E20B70}"/>
              </a:ext>
            </a:extLst>
          </p:cNvPr>
          <p:cNvSpPr txBox="1"/>
          <p:nvPr/>
        </p:nvSpPr>
        <p:spPr>
          <a:xfrm>
            <a:off x="4299117" y="2189324"/>
            <a:ext cx="2124690" cy="646331"/>
          </a:xfrm>
          <a:prstGeom prst="rect">
            <a:avLst/>
          </a:prstGeom>
          <a:noFill/>
        </p:spPr>
        <p:txBody>
          <a:bodyPr wrap="square">
            <a:spAutoFit/>
          </a:bodyPr>
          <a:lstStyle/>
          <a:p>
            <a:r>
              <a:rPr lang="en-US" dirty="0">
                <a:latin typeface="Poppins" panose="00000500000000000000" pitchFamily="2" charset="0"/>
                <a:cs typeface="Poppins" panose="00000500000000000000" pitchFamily="2" charset="0"/>
              </a:rPr>
              <a:t>Open </a:t>
            </a:r>
          </a:p>
          <a:p>
            <a:r>
              <a:rPr lang="en-US" dirty="0">
                <a:latin typeface="Poppins" panose="00000500000000000000" pitchFamily="2" charset="0"/>
                <a:cs typeface="Poppins" panose="00000500000000000000" pitchFamily="2" charset="0"/>
              </a:rPr>
              <a:t>Water: 12%</a:t>
            </a:r>
          </a:p>
        </p:txBody>
      </p:sp>
    </p:spTree>
    <p:extLst>
      <p:ext uri="{BB962C8B-B14F-4D97-AF65-F5344CB8AC3E}">
        <p14:creationId xmlns:p14="http://schemas.microsoft.com/office/powerpoint/2010/main" val="242601377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3577</TotalTime>
  <Words>1703</Words>
  <Application>Microsoft Office PowerPoint</Application>
  <PresentationFormat>Widescreen</PresentationFormat>
  <Paragraphs>167</Paragraphs>
  <Slides>29</Slides>
  <Notes>29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29</vt:i4>
      </vt:variant>
    </vt:vector>
  </HeadingPairs>
  <TitlesOfParts>
    <vt:vector size="36" baseType="lpstr">
      <vt:lpstr>Aptos</vt:lpstr>
      <vt:lpstr>Aptos Display</vt:lpstr>
      <vt:lpstr>Arial</vt:lpstr>
      <vt:lpstr>Calibri</vt:lpstr>
      <vt:lpstr>Poppins</vt:lpstr>
      <vt:lpstr>Poppins SemiBold</vt:lpstr>
      <vt:lpstr>Office Theme</vt:lpstr>
      <vt:lpstr>Nature as a Key Stakeholder in Resiliency Planning</vt:lpstr>
      <vt:lpstr>What is nature?</vt:lpstr>
      <vt:lpstr>What is nature?</vt:lpstr>
      <vt:lpstr>What does nature need?</vt:lpstr>
      <vt:lpstr>Why does nature need a voice?</vt:lpstr>
      <vt:lpstr>Nature has a significant stake</vt:lpstr>
      <vt:lpstr>Case Study:  Delaware Inland Bays Habitat Management Plan</vt:lpstr>
      <vt:lpstr>Delaware Inland Bays</vt:lpstr>
      <vt:lpstr>Generalized habitats of the Inland Bays</vt:lpstr>
      <vt:lpstr>Generalized habitats of the Inland Bays</vt:lpstr>
      <vt:lpstr>Generalized habitats of the Inland Bays</vt:lpstr>
      <vt:lpstr>Land Development Patterns</vt:lpstr>
      <vt:lpstr>Sea level rise</vt:lpstr>
      <vt:lpstr>Wetland loss &amp; conversion</vt:lpstr>
      <vt:lpstr>Habitat loss</vt:lpstr>
      <vt:lpstr>Habitat loss</vt:lpstr>
      <vt:lpstr>What would nature advocate for?</vt:lpstr>
      <vt:lpstr>Space for Habitat</vt:lpstr>
      <vt:lpstr>Space to adapt &amp;  migrate</vt:lpstr>
      <vt:lpstr>Diverse habitat mosaic</vt:lpstr>
      <vt:lpstr>Connected landscapes</vt:lpstr>
      <vt:lpstr>PowerPoint Presentation</vt:lpstr>
      <vt:lpstr>Healthy habitats</vt:lpstr>
      <vt:lpstr>PowerPoint Presentation</vt:lpstr>
      <vt:lpstr>Nature can protect our communities…</vt:lpstr>
      <vt:lpstr>…but natural communities also need our protection</vt:lpstr>
      <vt:lpstr>PowerPoint Presentation</vt:lpstr>
      <vt:lpstr>With our help, Nature will not just endure the  Anthropocene, but it will thrive</vt:lpstr>
      <vt:lpstr>With our help, Nature will not just endure the  Anthropocene, but it will thrive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Nature as a Key Stakeholder in Resiliency Planning</dc:title>
  <dc:creator>Michael Trumbauer</dc:creator>
  <cp:lastModifiedBy>Vilacoba, Karl</cp:lastModifiedBy>
  <cp:revision>8</cp:revision>
  <dcterms:created xsi:type="dcterms:W3CDTF">2026-02-22T21:57:10Z</dcterms:created>
  <dcterms:modified xsi:type="dcterms:W3CDTF">2026-03-30T16:13:33Z</dcterms:modified>
</cp:coreProperties>
</file>