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2" r:id="rId3"/>
    <p:sldId id="265" r:id="rId4"/>
    <p:sldId id="259" r:id="rId5"/>
    <p:sldId id="264" r:id="rId6"/>
    <p:sldId id="266" r:id="rId7"/>
    <p:sldId id="268" r:id="rId8"/>
    <p:sldId id="269" r:id="rId9"/>
    <p:sldId id="270" r:id="rId10"/>
    <p:sldId id="271" r:id="rId11"/>
    <p:sldId id="274" r:id="rId12"/>
    <p:sldId id="272" r:id="rId13"/>
    <p:sldId id="273" r:id="rId14"/>
    <p:sldId id="275" r:id="rId15"/>
    <p:sldId id="277" r:id="rId16"/>
    <p:sldId id="276" r:id="rId17"/>
    <p:sldId id="263" r:id="rId18"/>
    <p:sldId id="278" r:id="rId19"/>
    <p:sldId id="181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6BE51-7025-4C01-AAE1-4045A2143329}" v="99" dt="2026-03-10T16:07:06.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2"/>
    <p:restoredTop sz="80774" autoAdjust="0"/>
  </p:normalViewPr>
  <p:slideViewPr>
    <p:cSldViewPr snapToGrid="0" showGuides="1">
      <p:cViewPr varScale="1">
        <p:scale>
          <a:sx n="101" d="100"/>
          <a:sy n="101" d="100"/>
        </p:scale>
        <p:origin x="77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6DB5E-61DE-4D8F-A6CB-7C92475B92A0}"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7EFB6-468D-424C-ACBA-2EB92D0F3C25}" type="slidenum">
              <a:rPr lang="en-US" smtClean="0"/>
              <a:t>‹#›</a:t>
            </a:fld>
            <a:endParaRPr lang="en-US"/>
          </a:p>
        </p:txBody>
      </p:sp>
    </p:spTree>
    <p:extLst>
      <p:ext uri="{BB962C8B-B14F-4D97-AF65-F5344CB8AC3E}">
        <p14:creationId xmlns:p14="http://schemas.microsoft.com/office/powerpoint/2010/main" val="224456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build it they will come – we provide the structure and the function for target species to thrive.</a:t>
            </a:r>
          </a:p>
          <a:p>
            <a:endParaRPr lang="en-US" dirty="0"/>
          </a:p>
          <a:p>
            <a:r>
              <a:rPr lang="en-US" dirty="0"/>
              <a:t>A restoration or ecological enhancement project will build complexity over time to support a more diverse array of species as the ecological processes build on each other.</a:t>
            </a:r>
          </a:p>
        </p:txBody>
      </p:sp>
      <p:sp>
        <p:nvSpPr>
          <p:cNvPr id="4" name="Slide Number Placeholder 3"/>
          <p:cNvSpPr>
            <a:spLocks noGrp="1"/>
          </p:cNvSpPr>
          <p:nvPr>
            <p:ph type="sldNum" sz="quarter" idx="5"/>
          </p:nvPr>
        </p:nvSpPr>
        <p:spPr/>
        <p:txBody>
          <a:bodyPr/>
          <a:lstStyle/>
          <a:p>
            <a:fld id="{D0E7EFB6-468D-424C-ACBA-2EB92D0F3C25}" type="slidenum">
              <a:rPr lang="en-US" smtClean="0"/>
              <a:t>5</a:t>
            </a:fld>
            <a:endParaRPr lang="en-US"/>
          </a:p>
        </p:txBody>
      </p:sp>
    </p:spTree>
    <p:extLst>
      <p:ext uri="{BB962C8B-B14F-4D97-AF65-F5344CB8AC3E}">
        <p14:creationId xmlns:p14="http://schemas.microsoft.com/office/powerpoint/2010/main" val="181715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BPCA we did not start from scratch and borrowed heavily from existing documentation:</a:t>
            </a:r>
          </a:p>
          <a:p>
            <a:endParaRPr lang="en-US" dirty="0"/>
          </a:p>
          <a:p>
            <a:r>
              <a:rPr lang="en-US" dirty="0"/>
              <a:t>NYS DOS Shoreline Monitoring Framework provided a structure to identify parameters and protocols that might be suitable</a:t>
            </a:r>
          </a:p>
          <a:p>
            <a:endParaRPr lang="en-US" dirty="0"/>
          </a:p>
          <a:p>
            <a:r>
              <a:rPr lang="en-US" dirty="0"/>
              <a:t>HRPT ESMP – HRPT is doing enhancement and restoration work immediately upriver from BPC and monitoring those activities</a:t>
            </a:r>
          </a:p>
          <a:p>
            <a:endParaRPr lang="en-US" dirty="0"/>
          </a:p>
          <a:p>
            <a:r>
              <a:rPr lang="en-US" dirty="0"/>
              <a:t>Integrating data collection with HEP’s State of the Estuary</a:t>
            </a:r>
          </a:p>
          <a:p>
            <a:endParaRPr lang="en-US" dirty="0"/>
          </a:p>
          <a:p>
            <a:r>
              <a:rPr lang="en-US" dirty="0"/>
              <a:t>In NJ folks may be able to reference the monitoring guidelines in the Stevens Institute Living Shoreline design guidelines</a:t>
            </a:r>
          </a:p>
        </p:txBody>
      </p:sp>
      <p:sp>
        <p:nvSpPr>
          <p:cNvPr id="4" name="Slide Number Placeholder 3"/>
          <p:cNvSpPr>
            <a:spLocks noGrp="1"/>
          </p:cNvSpPr>
          <p:nvPr>
            <p:ph type="sldNum" sz="quarter" idx="5"/>
          </p:nvPr>
        </p:nvSpPr>
        <p:spPr/>
        <p:txBody>
          <a:bodyPr/>
          <a:lstStyle/>
          <a:p>
            <a:fld id="{D0E7EFB6-468D-424C-ACBA-2EB92D0F3C25}" type="slidenum">
              <a:rPr lang="en-US" smtClean="0"/>
              <a:t>14</a:t>
            </a:fld>
            <a:endParaRPr lang="en-US"/>
          </a:p>
        </p:txBody>
      </p:sp>
    </p:spTree>
    <p:extLst>
      <p:ext uri="{BB962C8B-B14F-4D97-AF65-F5344CB8AC3E}">
        <p14:creationId xmlns:p14="http://schemas.microsoft.com/office/powerpoint/2010/main" val="1081790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Provided BPC with this diagram to help refine</a:t>
            </a:r>
          </a:p>
          <a:p>
            <a:pPr marL="171450" indent="-171450">
              <a:buFontTx/>
              <a:buChar char="-"/>
            </a:pPr>
            <a:r>
              <a:rPr lang="en-US" dirty="0"/>
              <a:t>Monitoring activities</a:t>
            </a:r>
          </a:p>
          <a:p>
            <a:pPr marL="171450" indent="-171450">
              <a:buFontTx/>
              <a:buChar char="-"/>
            </a:pPr>
            <a:r>
              <a:rPr lang="en-US" dirty="0"/>
              <a:t>Monitoring tools</a:t>
            </a:r>
          </a:p>
          <a:p>
            <a:pPr marL="171450" indent="-171450">
              <a:buFontTx/>
              <a:buChar char="-"/>
            </a:pPr>
            <a:r>
              <a:rPr lang="en-US" dirty="0"/>
              <a:t>Potential partners who might complete the work</a:t>
            </a:r>
          </a:p>
        </p:txBody>
      </p:sp>
      <p:sp>
        <p:nvSpPr>
          <p:cNvPr id="4" name="Slide Number Placeholder 3"/>
          <p:cNvSpPr>
            <a:spLocks noGrp="1"/>
          </p:cNvSpPr>
          <p:nvPr>
            <p:ph type="sldNum" sz="quarter" idx="5"/>
          </p:nvPr>
        </p:nvSpPr>
        <p:spPr/>
        <p:txBody>
          <a:bodyPr/>
          <a:lstStyle/>
          <a:p>
            <a:fld id="{D0E7EFB6-468D-424C-ACBA-2EB92D0F3C25}" type="slidenum">
              <a:rPr lang="en-US" smtClean="0"/>
              <a:t>15</a:t>
            </a:fld>
            <a:endParaRPr lang="en-US"/>
          </a:p>
        </p:txBody>
      </p:sp>
    </p:spTree>
    <p:extLst>
      <p:ext uri="{BB962C8B-B14F-4D97-AF65-F5344CB8AC3E}">
        <p14:creationId xmlns:p14="http://schemas.microsoft.com/office/powerpoint/2010/main" val="88789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began refining the tasks with BPC – table is not meant to be read but shows one way of how we thought about and presented the tasks - table shows all potential monitoring activities on both axes</a:t>
            </a:r>
          </a:p>
          <a:p>
            <a:endParaRPr lang="en-US" dirty="0"/>
          </a:p>
          <a:p>
            <a:r>
              <a:rPr lang="en-US" dirty="0"/>
              <a:t>Darker blue shows overlap in tasks, which means there is a cost saving in performing those tasks together</a:t>
            </a:r>
          </a:p>
          <a:p>
            <a:endParaRPr lang="en-US" dirty="0"/>
          </a:p>
          <a:p>
            <a:endParaRPr lang="en-US" dirty="0"/>
          </a:p>
        </p:txBody>
      </p:sp>
      <p:sp>
        <p:nvSpPr>
          <p:cNvPr id="4" name="Slide Number Placeholder 3"/>
          <p:cNvSpPr>
            <a:spLocks noGrp="1"/>
          </p:cNvSpPr>
          <p:nvPr>
            <p:ph type="sldNum" sz="quarter" idx="5"/>
          </p:nvPr>
        </p:nvSpPr>
        <p:spPr/>
        <p:txBody>
          <a:bodyPr/>
          <a:lstStyle/>
          <a:p>
            <a:fld id="{D0E7EFB6-468D-424C-ACBA-2EB92D0F3C25}" type="slidenum">
              <a:rPr lang="en-US" smtClean="0"/>
              <a:t>16</a:t>
            </a:fld>
            <a:endParaRPr lang="en-US"/>
          </a:p>
        </p:txBody>
      </p:sp>
    </p:spTree>
    <p:extLst>
      <p:ext uri="{BB962C8B-B14F-4D97-AF65-F5344CB8AC3E}">
        <p14:creationId xmlns:p14="http://schemas.microsoft.com/office/powerpoint/2010/main" val="1199319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keep your blinders on and ignore other signs/indicators (e.g. birds present might indicate successful outcome</a:t>
            </a:r>
          </a:p>
          <a:p>
            <a:endParaRPr lang="en-US" dirty="0"/>
          </a:p>
          <a:p>
            <a:r>
              <a:rPr lang="en-US" dirty="0"/>
              <a:t>Could also be applied to Oyster Growth</a:t>
            </a:r>
          </a:p>
          <a:p>
            <a:pPr marL="171450" indent="-171450">
              <a:buFontTx/>
              <a:buChar char="-"/>
            </a:pPr>
            <a:r>
              <a:rPr lang="en-US" dirty="0"/>
              <a:t>Strategy: Grow Oysters on Ecologically Enhanced Substrate</a:t>
            </a:r>
          </a:p>
          <a:p>
            <a:pPr marL="171450" indent="-171450">
              <a:buFontTx/>
              <a:buChar char="-"/>
            </a:pPr>
            <a:r>
              <a:rPr lang="en-US" dirty="0"/>
              <a:t>Indicators: % cover of oyster, # oysters</a:t>
            </a:r>
          </a:p>
          <a:p>
            <a:pPr marL="171450" indent="-171450">
              <a:buFontTx/>
              <a:buChar char="-"/>
            </a:pPr>
            <a:r>
              <a:rPr lang="en-US" dirty="0"/>
              <a:t>Thresholds: X number of oyster per feature</a:t>
            </a:r>
          </a:p>
          <a:p>
            <a:pPr marL="171450" indent="-171450">
              <a:buFontTx/>
              <a:buChar char="-"/>
            </a:pPr>
            <a:r>
              <a:rPr lang="en-US" dirty="0"/>
              <a:t>Causes: Disease, lack of larvae in water column, undesirable hydrodynamic conditions</a:t>
            </a:r>
          </a:p>
          <a:p>
            <a:pPr marL="171450" indent="-171450">
              <a:buFontTx/>
              <a:buChar char="-"/>
            </a:pPr>
            <a:r>
              <a:rPr lang="en-US" dirty="0"/>
              <a:t>Response Actions: Seed substrate, change hydrology, promote substrate for other organisms</a:t>
            </a:r>
          </a:p>
        </p:txBody>
      </p:sp>
      <p:sp>
        <p:nvSpPr>
          <p:cNvPr id="4" name="Slide Number Placeholder 3"/>
          <p:cNvSpPr>
            <a:spLocks noGrp="1"/>
          </p:cNvSpPr>
          <p:nvPr>
            <p:ph type="sldNum" sz="quarter" idx="5"/>
          </p:nvPr>
        </p:nvSpPr>
        <p:spPr/>
        <p:txBody>
          <a:bodyPr/>
          <a:lstStyle/>
          <a:p>
            <a:fld id="{D0E7EFB6-468D-424C-ACBA-2EB92D0F3C25}" type="slidenum">
              <a:rPr lang="en-US" smtClean="0"/>
              <a:t>17</a:t>
            </a:fld>
            <a:endParaRPr lang="en-US"/>
          </a:p>
        </p:txBody>
      </p:sp>
    </p:spTree>
    <p:extLst>
      <p:ext uri="{BB962C8B-B14F-4D97-AF65-F5344CB8AC3E}">
        <p14:creationId xmlns:p14="http://schemas.microsoft.com/office/powerpoint/2010/main" val="4157072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7EFB6-468D-424C-ACBA-2EB92D0F3C25}" type="slidenum">
              <a:rPr lang="en-US" smtClean="0"/>
              <a:t>18</a:t>
            </a:fld>
            <a:endParaRPr lang="en-US"/>
          </a:p>
        </p:txBody>
      </p:sp>
    </p:spTree>
    <p:extLst>
      <p:ext uri="{BB962C8B-B14F-4D97-AF65-F5344CB8AC3E}">
        <p14:creationId xmlns:p14="http://schemas.microsoft.com/office/powerpoint/2010/main" val="214674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Battery Park City shoreline is very different from a natural shoreline</a:t>
            </a:r>
          </a:p>
          <a:p>
            <a:endParaRPr lang="en-US" dirty="0"/>
          </a:p>
          <a:p>
            <a:r>
              <a:rPr lang="en-US" dirty="0"/>
              <a:t>Might consist of shellfish reef, SAV bed, gradual slope of low marsh to high marsh up to coastal grassland and forest</a:t>
            </a:r>
          </a:p>
        </p:txBody>
      </p:sp>
      <p:sp>
        <p:nvSpPr>
          <p:cNvPr id="4" name="Slide Number Placeholder 3"/>
          <p:cNvSpPr>
            <a:spLocks noGrp="1"/>
          </p:cNvSpPr>
          <p:nvPr>
            <p:ph type="sldNum" sz="quarter" idx="5"/>
          </p:nvPr>
        </p:nvSpPr>
        <p:spPr/>
        <p:txBody>
          <a:bodyPr/>
          <a:lstStyle/>
          <a:p>
            <a:fld id="{D0E7EFB6-468D-424C-ACBA-2EB92D0F3C25}" type="slidenum">
              <a:rPr lang="en-US" smtClean="0"/>
              <a:t>6</a:t>
            </a:fld>
            <a:endParaRPr lang="en-US"/>
          </a:p>
        </p:txBody>
      </p:sp>
    </p:spTree>
    <p:extLst>
      <p:ext uri="{BB962C8B-B14F-4D97-AF65-F5344CB8AC3E}">
        <p14:creationId xmlns:p14="http://schemas.microsoft.com/office/powerpoint/2010/main" val="416351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Urban waterfronts are totally transformed from the natural shoreline</a:t>
            </a:r>
          </a:p>
          <a:p>
            <a:endParaRPr lang="en-US" dirty="0"/>
          </a:p>
          <a:p>
            <a:r>
              <a:rPr lang="en-US" dirty="0" err="1"/>
              <a:t>Infrastrucure</a:t>
            </a:r>
            <a:r>
              <a:rPr lang="en-US" dirty="0"/>
              <a:t> immediately to the water’s edge, maritime activity in the waterway, hardened edges, infrastructure immediately adjacent</a:t>
            </a:r>
          </a:p>
        </p:txBody>
      </p:sp>
      <p:sp>
        <p:nvSpPr>
          <p:cNvPr id="4" name="Slide Number Placeholder 3"/>
          <p:cNvSpPr>
            <a:spLocks noGrp="1"/>
          </p:cNvSpPr>
          <p:nvPr>
            <p:ph type="sldNum" sz="quarter" idx="5"/>
          </p:nvPr>
        </p:nvSpPr>
        <p:spPr/>
        <p:txBody>
          <a:bodyPr/>
          <a:lstStyle/>
          <a:p>
            <a:fld id="{D0E7EFB6-468D-424C-ACBA-2EB92D0F3C25}" type="slidenum">
              <a:rPr lang="en-US" smtClean="0"/>
              <a:t>7</a:t>
            </a:fld>
            <a:endParaRPr lang="en-US"/>
          </a:p>
        </p:txBody>
      </p:sp>
    </p:spTree>
    <p:extLst>
      <p:ext uri="{BB962C8B-B14F-4D97-AF65-F5344CB8AC3E}">
        <p14:creationId xmlns:p14="http://schemas.microsoft.com/office/powerpoint/2010/main" val="360491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Restoration is a misnomer, not restoring it to pristine system, but reintroducing ecosystem function</a:t>
            </a:r>
          </a:p>
        </p:txBody>
      </p:sp>
      <p:sp>
        <p:nvSpPr>
          <p:cNvPr id="4" name="Slide Number Placeholder 3"/>
          <p:cNvSpPr>
            <a:spLocks noGrp="1"/>
          </p:cNvSpPr>
          <p:nvPr>
            <p:ph type="sldNum" sz="quarter" idx="5"/>
          </p:nvPr>
        </p:nvSpPr>
        <p:spPr/>
        <p:txBody>
          <a:bodyPr/>
          <a:lstStyle/>
          <a:p>
            <a:fld id="{D0E7EFB6-468D-424C-ACBA-2EB92D0F3C25}" type="slidenum">
              <a:rPr lang="en-US" smtClean="0"/>
              <a:t>8</a:t>
            </a:fld>
            <a:endParaRPr lang="en-US"/>
          </a:p>
        </p:txBody>
      </p:sp>
    </p:spTree>
    <p:extLst>
      <p:ext uri="{BB962C8B-B14F-4D97-AF65-F5344CB8AC3E}">
        <p14:creationId xmlns:p14="http://schemas.microsoft.com/office/powerpoint/2010/main" val="2189590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than consider a biodiversity trajectory we might consider an ecosystem services trajectory to understand how a sites ecosystem services evolve over time</a:t>
            </a:r>
          </a:p>
          <a:p>
            <a:endParaRPr lang="en-US" dirty="0"/>
          </a:p>
          <a:p>
            <a:r>
              <a:rPr lang="en-US" dirty="0"/>
              <a:t>Compare reference site to control, existing conditions, and immediate post restoration conditions where ES might be fairly low, but ideally they are improving over time like we would see with biodiversity trajectory.</a:t>
            </a:r>
          </a:p>
        </p:txBody>
      </p:sp>
      <p:sp>
        <p:nvSpPr>
          <p:cNvPr id="4" name="Slide Number Placeholder 3"/>
          <p:cNvSpPr>
            <a:spLocks noGrp="1"/>
          </p:cNvSpPr>
          <p:nvPr>
            <p:ph type="sldNum" sz="quarter" idx="5"/>
          </p:nvPr>
        </p:nvSpPr>
        <p:spPr/>
        <p:txBody>
          <a:bodyPr/>
          <a:lstStyle/>
          <a:p>
            <a:fld id="{D0E7EFB6-468D-424C-ACBA-2EB92D0F3C25}" type="slidenum">
              <a:rPr lang="en-US" smtClean="0"/>
              <a:t>9</a:t>
            </a:fld>
            <a:endParaRPr lang="en-US"/>
          </a:p>
        </p:txBody>
      </p:sp>
    </p:spTree>
    <p:extLst>
      <p:ext uri="{BB962C8B-B14F-4D97-AF65-F5344CB8AC3E}">
        <p14:creationId xmlns:p14="http://schemas.microsoft.com/office/powerpoint/2010/main" val="4181509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end ES might be limited by site constraints and it is important to understand the potential of the site that you have to work </a:t>
            </a:r>
          </a:p>
        </p:txBody>
      </p:sp>
      <p:sp>
        <p:nvSpPr>
          <p:cNvPr id="4" name="Slide Number Placeholder 3"/>
          <p:cNvSpPr>
            <a:spLocks noGrp="1"/>
          </p:cNvSpPr>
          <p:nvPr>
            <p:ph type="sldNum" sz="quarter" idx="5"/>
          </p:nvPr>
        </p:nvSpPr>
        <p:spPr/>
        <p:txBody>
          <a:bodyPr/>
          <a:lstStyle/>
          <a:p>
            <a:fld id="{D0E7EFB6-468D-424C-ACBA-2EB92D0F3C25}" type="slidenum">
              <a:rPr lang="en-US" smtClean="0"/>
              <a:t>10</a:t>
            </a:fld>
            <a:endParaRPr lang="en-US"/>
          </a:p>
        </p:txBody>
      </p:sp>
    </p:spTree>
    <p:extLst>
      <p:ext uri="{BB962C8B-B14F-4D97-AF65-F5344CB8AC3E}">
        <p14:creationId xmlns:p14="http://schemas.microsoft.com/office/powerpoint/2010/main" val="207853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have to improve all ecosystem services to improve the site conditions – we can enhance once without enhancing the other</a:t>
            </a:r>
          </a:p>
        </p:txBody>
      </p:sp>
      <p:sp>
        <p:nvSpPr>
          <p:cNvPr id="4" name="Slide Number Placeholder 3"/>
          <p:cNvSpPr>
            <a:spLocks noGrp="1"/>
          </p:cNvSpPr>
          <p:nvPr>
            <p:ph type="sldNum" sz="quarter" idx="5"/>
          </p:nvPr>
        </p:nvSpPr>
        <p:spPr/>
        <p:txBody>
          <a:bodyPr/>
          <a:lstStyle/>
          <a:p>
            <a:fld id="{D0E7EFB6-468D-424C-ACBA-2EB92D0F3C25}" type="slidenum">
              <a:rPr lang="en-US" smtClean="0"/>
              <a:t>11</a:t>
            </a:fld>
            <a:endParaRPr lang="en-US"/>
          </a:p>
        </p:txBody>
      </p:sp>
    </p:spTree>
    <p:extLst>
      <p:ext uri="{BB962C8B-B14F-4D97-AF65-F5344CB8AC3E}">
        <p14:creationId xmlns:p14="http://schemas.microsoft.com/office/powerpoint/2010/main" val="3874134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site specific needs, we can establish the targets and goals we design for</a:t>
            </a:r>
          </a:p>
          <a:p>
            <a:endParaRPr lang="en-US" dirty="0"/>
          </a:p>
          <a:p>
            <a:r>
              <a:rPr lang="en-US" dirty="0"/>
              <a:t>The species specific needs guide you in what to monitor</a:t>
            </a:r>
          </a:p>
        </p:txBody>
      </p:sp>
      <p:sp>
        <p:nvSpPr>
          <p:cNvPr id="4" name="Slide Number Placeholder 3"/>
          <p:cNvSpPr>
            <a:spLocks noGrp="1"/>
          </p:cNvSpPr>
          <p:nvPr>
            <p:ph type="sldNum" sz="quarter" idx="5"/>
          </p:nvPr>
        </p:nvSpPr>
        <p:spPr/>
        <p:txBody>
          <a:bodyPr/>
          <a:lstStyle/>
          <a:p>
            <a:fld id="{D0E7EFB6-468D-424C-ACBA-2EB92D0F3C25}" type="slidenum">
              <a:rPr lang="en-US" smtClean="0"/>
              <a:t>12</a:t>
            </a:fld>
            <a:endParaRPr lang="en-US"/>
          </a:p>
        </p:txBody>
      </p:sp>
    </p:spTree>
    <p:extLst>
      <p:ext uri="{BB962C8B-B14F-4D97-AF65-F5344CB8AC3E}">
        <p14:creationId xmlns:p14="http://schemas.microsoft.com/office/powerpoint/2010/main" val="4043798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7EFB6-468D-424C-ACBA-2EB92D0F3C25}" type="slidenum">
              <a:rPr lang="en-US" smtClean="0"/>
              <a:t>13</a:t>
            </a:fld>
            <a:endParaRPr lang="en-US"/>
          </a:p>
        </p:txBody>
      </p:sp>
    </p:spTree>
    <p:extLst>
      <p:ext uri="{BB962C8B-B14F-4D97-AF65-F5344CB8AC3E}">
        <p14:creationId xmlns:p14="http://schemas.microsoft.com/office/powerpoint/2010/main" val="2127603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9D56-E95A-4217-CEFF-C1C9BFB42036}"/>
              </a:ext>
            </a:extLst>
          </p:cNvPr>
          <p:cNvSpPr>
            <a:spLocks noGrp="1"/>
          </p:cNvSpPr>
          <p:nvPr>
            <p:ph type="ctrTitle"/>
          </p:nvPr>
        </p:nvSpPr>
        <p:spPr>
          <a:xfrm>
            <a:off x="1524000" y="1122363"/>
            <a:ext cx="9144000" cy="2387600"/>
          </a:xfrm>
        </p:spPr>
        <p:txBody>
          <a:bodyPr anchor="b"/>
          <a:lstStyle>
            <a:lvl1pPr algn="ctr">
              <a:defRPr sz="3600" b="1" i="0">
                <a:latin typeface="Montserrat"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1215EF42-CE44-5A26-DE0F-126FC6524BCF}"/>
              </a:ext>
            </a:extLst>
          </p:cNvPr>
          <p:cNvSpPr>
            <a:spLocks noGrp="1"/>
          </p:cNvSpPr>
          <p:nvPr>
            <p:ph type="subTitle" idx="1"/>
          </p:nvPr>
        </p:nvSpPr>
        <p:spPr>
          <a:xfrm>
            <a:off x="1524000" y="3602038"/>
            <a:ext cx="9144000" cy="1655762"/>
          </a:xfrm>
        </p:spPr>
        <p:txBody>
          <a:bodyPr/>
          <a:lstStyle>
            <a:lvl1pPr marL="0" indent="0" algn="ctr">
              <a:buNone/>
              <a:defRPr sz="2400">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71B938F-393C-82D7-523A-13882372588A}"/>
              </a:ext>
            </a:extLst>
          </p:cNvPr>
          <p:cNvSpPr>
            <a:spLocks noGrp="1"/>
          </p:cNvSpPr>
          <p:nvPr>
            <p:ph type="dt" sz="half" idx="10"/>
          </p:nvPr>
        </p:nvSpPr>
        <p:spPr/>
        <p:txBody>
          <a:bodyPr/>
          <a:lstStyle>
            <a:lvl1pPr>
              <a:defRPr>
                <a:latin typeface="Montserrat" pitchFamily="2" charset="77"/>
              </a:defRPr>
            </a:lvl1pPr>
          </a:lstStyle>
          <a:p>
            <a:fld id="{02EE0FA4-A869-EA4B-9135-87A56CBAE7A9}" type="datetimeFigureOut">
              <a:rPr lang="en-US" smtClean="0"/>
              <a:pPr/>
              <a:t>3/30/2026</a:t>
            </a:fld>
            <a:endParaRPr lang="en-US">
              <a:latin typeface="Montserrat" pitchFamily="2" charset="77"/>
            </a:endParaRPr>
          </a:p>
        </p:txBody>
      </p:sp>
      <p:sp>
        <p:nvSpPr>
          <p:cNvPr id="5" name="Footer Placeholder 4">
            <a:extLst>
              <a:ext uri="{FF2B5EF4-FFF2-40B4-BE49-F238E27FC236}">
                <a16:creationId xmlns:a16="http://schemas.microsoft.com/office/drawing/2014/main" id="{C8CE7597-04DA-A43C-7669-18EC194764B3}"/>
              </a:ext>
            </a:extLst>
          </p:cNvPr>
          <p:cNvSpPr>
            <a:spLocks noGrp="1"/>
          </p:cNvSpPr>
          <p:nvPr>
            <p:ph type="ftr" sz="quarter" idx="11"/>
          </p:nvPr>
        </p:nvSpPr>
        <p:spPr/>
        <p:txBody>
          <a:bodyPr/>
          <a:lstStyle>
            <a:lvl1pPr>
              <a:defRPr>
                <a:latin typeface="Montserrat" pitchFamily="2" charset="77"/>
              </a:defRPr>
            </a:lvl1pPr>
          </a:lstStyle>
          <a:p>
            <a:endParaRPr lang="en-US">
              <a:latin typeface="Montserrat" pitchFamily="2" charset="77"/>
            </a:endParaRPr>
          </a:p>
        </p:txBody>
      </p:sp>
      <p:sp>
        <p:nvSpPr>
          <p:cNvPr id="6" name="Slide Number Placeholder 5">
            <a:extLst>
              <a:ext uri="{FF2B5EF4-FFF2-40B4-BE49-F238E27FC236}">
                <a16:creationId xmlns:a16="http://schemas.microsoft.com/office/drawing/2014/main" id="{DCFC422A-1359-5D28-FD8E-A0193ADDFB7D}"/>
              </a:ext>
            </a:extLst>
          </p:cNvPr>
          <p:cNvSpPr>
            <a:spLocks noGrp="1"/>
          </p:cNvSpPr>
          <p:nvPr>
            <p:ph type="sldNum" sz="quarter" idx="12"/>
          </p:nvPr>
        </p:nvSpPr>
        <p:spPr/>
        <p:txBody>
          <a:bodyPr/>
          <a:lstStyle>
            <a:lvl1pPr>
              <a:defRPr>
                <a:latin typeface="Montserrat" pitchFamily="2" charset="77"/>
              </a:defRPr>
            </a:lvl1pPr>
          </a:lstStyle>
          <a:p>
            <a:fld id="{77CB83B5-4C43-AB4F-96DE-9EDD1D30F881}" type="slidenum">
              <a:rPr lang="en-US" smtClean="0"/>
              <a:pPr/>
              <a:t>‹#›</a:t>
            </a:fld>
            <a:endParaRPr lang="en-US">
              <a:latin typeface="Montserrat" pitchFamily="2" charset="77"/>
            </a:endParaRPr>
          </a:p>
        </p:txBody>
      </p:sp>
    </p:spTree>
    <p:extLst>
      <p:ext uri="{BB962C8B-B14F-4D97-AF65-F5344CB8AC3E}">
        <p14:creationId xmlns:p14="http://schemas.microsoft.com/office/powerpoint/2010/main" val="1641152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B3FE-B07A-3CD4-959C-0A1572CA6E3C}"/>
              </a:ext>
            </a:extLst>
          </p:cNvPr>
          <p:cNvSpPr>
            <a:spLocks noGrp="1"/>
          </p:cNvSpPr>
          <p:nvPr>
            <p:ph type="title"/>
          </p:nvPr>
        </p:nvSpPr>
        <p:spPr/>
        <p:txBody>
          <a:bodyPr/>
          <a:lstStyle>
            <a:lvl1pPr>
              <a:defRPr sz="3600" b="1" i="0">
                <a:latin typeface="Montserrat" pitchFamily="2" charset="77"/>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A53E7253-D795-29AD-7373-517D9B22EBFA}"/>
              </a:ext>
            </a:extLst>
          </p:cNvPr>
          <p:cNvSpPr>
            <a:spLocks noGrp="1"/>
          </p:cNvSpPr>
          <p:nvPr>
            <p:ph type="body" orient="vert" idx="1"/>
          </p:nvPr>
        </p:nvSpPr>
        <p:spPr/>
        <p:txBody>
          <a:bodyPr vert="eaVert"/>
          <a:lstStyle>
            <a:lvl1pPr>
              <a:defRPr sz="2400" b="0" i="0">
                <a:latin typeface="Montserrat" pitchFamily="2" charset="77"/>
              </a:defRPr>
            </a:lvl1pPr>
            <a:lvl2pPr>
              <a:defRPr sz="2400" b="0" i="0">
                <a:latin typeface="Montserrat" pitchFamily="2" charset="77"/>
              </a:defRPr>
            </a:lvl2pPr>
            <a:lvl3pPr>
              <a:defRPr sz="2400" b="0" i="0">
                <a:latin typeface="Montserrat" pitchFamily="2" charset="77"/>
              </a:defRPr>
            </a:lvl3pPr>
            <a:lvl4pPr>
              <a:defRPr sz="2400" b="0" i="0">
                <a:latin typeface="Montserrat" pitchFamily="2" charset="77"/>
              </a:defRPr>
            </a:lvl4pPr>
            <a:lvl5pPr>
              <a:defRPr sz="2400"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54891F-1D05-A592-AEA4-3A4ABD9FDECB}"/>
              </a:ext>
            </a:extLst>
          </p:cNvPr>
          <p:cNvSpPr>
            <a:spLocks noGrp="1"/>
          </p:cNvSpPr>
          <p:nvPr>
            <p:ph type="dt" sz="half" idx="10"/>
          </p:nvPr>
        </p:nvSpPr>
        <p:spPr/>
        <p:txBody>
          <a:bodyPr/>
          <a:lstStyle>
            <a:lvl1pPr>
              <a:defRPr b="0" i="0">
                <a:latin typeface="Montserrat" pitchFamily="2" charset="77"/>
              </a:defRPr>
            </a:lvl1pPr>
          </a:lstStyle>
          <a:p>
            <a:fld id="{02EE0FA4-A869-EA4B-9135-87A56CBAE7A9}" type="datetimeFigureOut">
              <a:rPr lang="en-US" smtClean="0"/>
              <a:pPr/>
              <a:t>3/30/2026</a:t>
            </a:fld>
            <a:endParaRPr lang="en-US">
              <a:latin typeface="Montserrat" pitchFamily="2" charset="77"/>
            </a:endParaRPr>
          </a:p>
        </p:txBody>
      </p:sp>
      <p:sp>
        <p:nvSpPr>
          <p:cNvPr id="5" name="Footer Placeholder 4">
            <a:extLst>
              <a:ext uri="{FF2B5EF4-FFF2-40B4-BE49-F238E27FC236}">
                <a16:creationId xmlns:a16="http://schemas.microsoft.com/office/drawing/2014/main" id="{DCC5BB4B-5271-8979-FB48-03ADE6A7A2D8}"/>
              </a:ext>
            </a:extLst>
          </p:cNvPr>
          <p:cNvSpPr>
            <a:spLocks noGrp="1"/>
          </p:cNvSpPr>
          <p:nvPr>
            <p:ph type="ftr" sz="quarter" idx="11"/>
          </p:nvPr>
        </p:nvSpPr>
        <p:spPr/>
        <p:txBody>
          <a:bodyPr/>
          <a:lstStyle>
            <a:lvl1pPr>
              <a:defRPr b="0" i="0">
                <a:latin typeface="Montserrat" pitchFamily="2" charset="77"/>
              </a:defRPr>
            </a:lvl1pPr>
          </a:lstStyle>
          <a:p>
            <a:endParaRPr lang="en-US">
              <a:latin typeface="Montserrat" pitchFamily="2" charset="77"/>
            </a:endParaRPr>
          </a:p>
        </p:txBody>
      </p:sp>
      <p:sp>
        <p:nvSpPr>
          <p:cNvPr id="6" name="Slide Number Placeholder 5">
            <a:extLst>
              <a:ext uri="{FF2B5EF4-FFF2-40B4-BE49-F238E27FC236}">
                <a16:creationId xmlns:a16="http://schemas.microsoft.com/office/drawing/2014/main" id="{8DAD8490-671D-66CB-0B71-ADEA92371F9F}"/>
              </a:ext>
            </a:extLst>
          </p:cNvPr>
          <p:cNvSpPr>
            <a:spLocks noGrp="1"/>
          </p:cNvSpPr>
          <p:nvPr>
            <p:ph type="sldNum" sz="quarter" idx="12"/>
          </p:nvPr>
        </p:nvSpPr>
        <p:spPr/>
        <p:txBody>
          <a:bodyPr/>
          <a:lstStyle>
            <a:lvl1pPr>
              <a:defRPr b="0" i="0">
                <a:latin typeface="Montserrat" pitchFamily="2" charset="77"/>
              </a:defRPr>
            </a:lvl1pPr>
          </a:lstStyle>
          <a:p>
            <a:fld id="{77CB83B5-4C43-AB4F-96DE-9EDD1D30F881}" type="slidenum">
              <a:rPr lang="en-US" smtClean="0"/>
              <a:pPr/>
              <a:t>‹#›</a:t>
            </a:fld>
            <a:endParaRPr lang="en-US">
              <a:latin typeface="Montserrat" pitchFamily="2" charset="77"/>
            </a:endParaRPr>
          </a:p>
        </p:txBody>
      </p:sp>
    </p:spTree>
    <p:extLst>
      <p:ext uri="{BB962C8B-B14F-4D97-AF65-F5344CB8AC3E}">
        <p14:creationId xmlns:p14="http://schemas.microsoft.com/office/powerpoint/2010/main" val="342987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D83D65-0CCE-ECC6-4609-59C4C3B798E0}"/>
              </a:ext>
            </a:extLst>
          </p:cNvPr>
          <p:cNvSpPr>
            <a:spLocks noGrp="1"/>
          </p:cNvSpPr>
          <p:nvPr>
            <p:ph type="title" orient="vert"/>
          </p:nvPr>
        </p:nvSpPr>
        <p:spPr>
          <a:xfrm>
            <a:off x="8724900" y="365125"/>
            <a:ext cx="2628900" cy="5811838"/>
          </a:xfrm>
        </p:spPr>
        <p:txBody>
          <a:bodyPr vert="eaVert"/>
          <a:lstStyle>
            <a:lvl1pPr>
              <a:defRPr b="1" i="0">
                <a:latin typeface="Montserrat" pitchFamily="2" charset="77"/>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13BF09CD-D171-FC19-EEAE-123B610006C1}"/>
              </a:ext>
            </a:extLst>
          </p:cNvPr>
          <p:cNvSpPr>
            <a:spLocks noGrp="1"/>
          </p:cNvSpPr>
          <p:nvPr>
            <p:ph type="body" orient="vert" idx="1"/>
          </p:nvPr>
        </p:nvSpPr>
        <p:spPr>
          <a:xfrm>
            <a:off x="838200" y="365125"/>
            <a:ext cx="7734300" cy="5811838"/>
          </a:xfrm>
        </p:spPr>
        <p:txBody>
          <a:bodyPr vert="eaVert"/>
          <a:lstStyle>
            <a:lvl1pPr>
              <a:defRPr sz="2400" b="0" i="0">
                <a:latin typeface="Montserrat" pitchFamily="2" charset="77"/>
              </a:defRPr>
            </a:lvl1pPr>
            <a:lvl2pPr>
              <a:defRPr sz="2400" b="0" i="0">
                <a:latin typeface="Montserrat" pitchFamily="2" charset="77"/>
              </a:defRPr>
            </a:lvl2pPr>
            <a:lvl3pPr>
              <a:defRPr sz="2400" b="0" i="0">
                <a:latin typeface="Montserrat" pitchFamily="2" charset="77"/>
              </a:defRPr>
            </a:lvl3pPr>
            <a:lvl4pPr>
              <a:defRPr sz="2400" b="0" i="0">
                <a:latin typeface="Montserrat" pitchFamily="2" charset="77"/>
              </a:defRPr>
            </a:lvl4pPr>
            <a:lvl5pPr>
              <a:defRPr sz="2400"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2E68C37-2C56-4CE3-F4CA-8934B069EB95}"/>
              </a:ext>
            </a:extLst>
          </p:cNvPr>
          <p:cNvSpPr>
            <a:spLocks noGrp="1"/>
          </p:cNvSpPr>
          <p:nvPr>
            <p:ph type="dt" sz="half" idx="10"/>
          </p:nvPr>
        </p:nvSpPr>
        <p:spPr/>
        <p:txBody>
          <a:bodyPr/>
          <a:lstStyle>
            <a:lvl1pPr>
              <a:defRPr b="0" i="0">
                <a:latin typeface="Montserrat" pitchFamily="2" charset="77"/>
              </a:defRPr>
            </a:lvl1pPr>
          </a:lstStyle>
          <a:p>
            <a:fld id="{02EE0FA4-A869-EA4B-9135-87A56CBAE7A9}" type="datetimeFigureOut">
              <a:rPr lang="en-US" smtClean="0"/>
              <a:pPr/>
              <a:t>3/30/2026</a:t>
            </a:fld>
            <a:endParaRPr lang="en-US">
              <a:latin typeface="Montserrat" pitchFamily="2" charset="77"/>
            </a:endParaRPr>
          </a:p>
        </p:txBody>
      </p:sp>
      <p:sp>
        <p:nvSpPr>
          <p:cNvPr id="5" name="Footer Placeholder 4">
            <a:extLst>
              <a:ext uri="{FF2B5EF4-FFF2-40B4-BE49-F238E27FC236}">
                <a16:creationId xmlns:a16="http://schemas.microsoft.com/office/drawing/2014/main" id="{523914F6-E3D7-0D72-D7A6-772E083E7867}"/>
              </a:ext>
            </a:extLst>
          </p:cNvPr>
          <p:cNvSpPr>
            <a:spLocks noGrp="1"/>
          </p:cNvSpPr>
          <p:nvPr>
            <p:ph type="ftr" sz="quarter" idx="11"/>
          </p:nvPr>
        </p:nvSpPr>
        <p:spPr/>
        <p:txBody>
          <a:bodyPr/>
          <a:lstStyle>
            <a:lvl1pPr>
              <a:defRPr b="0" i="0">
                <a:latin typeface="Montserrat" pitchFamily="2" charset="77"/>
              </a:defRPr>
            </a:lvl1pPr>
          </a:lstStyle>
          <a:p>
            <a:endParaRPr lang="en-US">
              <a:latin typeface="Montserrat" pitchFamily="2" charset="77"/>
            </a:endParaRPr>
          </a:p>
        </p:txBody>
      </p:sp>
      <p:sp>
        <p:nvSpPr>
          <p:cNvPr id="6" name="Slide Number Placeholder 5">
            <a:extLst>
              <a:ext uri="{FF2B5EF4-FFF2-40B4-BE49-F238E27FC236}">
                <a16:creationId xmlns:a16="http://schemas.microsoft.com/office/drawing/2014/main" id="{EF48AF85-BF19-8D7F-C197-B44684149C33}"/>
              </a:ext>
            </a:extLst>
          </p:cNvPr>
          <p:cNvSpPr>
            <a:spLocks noGrp="1"/>
          </p:cNvSpPr>
          <p:nvPr>
            <p:ph type="sldNum" sz="quarter" idx="12"/>
          </p:nvPr>
        </p:nvSpPr>
        <p:spPr/>
        <p:txBody>
          <a:bodyPr/>
          <a:lstStyle>
            <a:lvl1pPr>
              <a:defRPr b="0" i="0">
                <a:latin typeface="Montserrat" pitchFamily="2" charset="77"/>
              </a:defRPr>
            </a:lvl1pPr>
          </a:lstStyle>
          <a:p>
            <a:fld id="{77CB83B5-4C43-AB4F-96DE-9EDD1D30F881}" type="slidenum">
              <a:rPr lang="en-US" smtClean="0"/>
              <a:pPr/>
              <a:t>‹#›</a:t>
            </a:fld>
            <a:endParaRPr lang="en-US">
              <a:latin typeface="Montserrat" pitchFamily="2" charset="77"/>
            </a:endParaRPr>
          </a:p>
        </p:txBody>
      </p:sp>
    </p:spTree>
    <p:extLst>
      <p:ext uri="{BB962C8B-B14F-4D97-AF65-F5344CB8AC3E}">
        <p14:creationId xmlns:p14="http://schemas.microsoft.com/office/powerpoint/2010/main" val="290353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0F222-D678-98CA-6633-07A9DFA16E97}"/>
              </a:ext>
            </a:extLst>
          </p:cNvPr>
          <p:cNvSpPr>
            <a:spLocks noGrp="1"/>
          </p:cNvSpPr>
          <p:nvPr>
            <p:ph type="title"/>
          </p:nvPr>
        </p:nvSpPr>
        <p:spPr/>
        <p:txBody>
          <a:bodyPr/>
          <a:lstStyle>
            <a:lvl1pPr>
              <a:defRPr sz="3600" b="1" i="0">
                <a:latin typeface="Montserra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82C19970-18F2-DA67-D454-70456DAB72E3}"/>
              </a:ext>
            </a:extLst>
          </p:cNvPr>
          <p:cNvSpPr>
            <a:spLocks noGrp="1"/>
          </p:cNvSpPr>
          <p:nvPr>
            <p:ph idx="1"/>
          </p:nvPr>
        </p:nvSpPr>
        <p:spPr/>
        <p:txBody>
          <a:bodyPr/>
          <a:lstStyle>
            <a:lvl1pPr>
              <a:defRPr sz="2400" b="0" i="0">
                <a:latin typeface="Montserrat" pitchFamily="2" charset="77"/>
              </a:defRPr>
            </a:lvl1pPr>
            <a:lvl2pPr>
              <a:defRPr sz="2000" b="0" i="0">
                <a:latin typeface="Montserrat" pitchFamily="2" charset="77"/>
              </a:defRPr>
            </a:lvl2pPr>
            <a:lvl3pPr>
              <a:defRPr sz="2000" b="0" i="0">
                <a:latin typeface="Montserrat" pitchFamily="2" charset="77"/>
              </a:defRPr>
            </a:lvl3pPr>
            <a:lvl4pPr>
              <a:defRPr sz="1800" b="0" i="0">
                <a:latin typeface="Montserrat" pitchFamily="2" charset="77"/>
              </a:defRPr>
            </a:lvl4pPr>
            <a:lvl5pPr>
              <a:defRPr sz="1800"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1D69521-7A62-E148-5C54-9EA36CF69104}"/>
              </a:ext>
            </a:extLst>
          </p:cNvPr>
          <p:cNvSpPr>
            <a:spLocks noGrp="1"/>
          </p:cNvSpPr>
          <p:nvPr>
            <p:ph type="dt" sz="half" idx="10"/>
          </p:nvPr>
        </p:nvSpPr>
        <p:spPr/>
        <p:txBody>
          <a:bodyPr/>
          <a:lstStyle/>
          <a:p>
            <a:fld id="{02EE0FA4-A869-EA4B-9135-87A56CBAE7A9}" type="datetimeFigureOut">
              <a:rPr lang="en-US" smtClean="0"/>
              <a:t>3/30/2026</a:t>
            </a:fld>
            <a:endParaRPr lang="en-US"/>
          </a:p>
        </p:txBody>
      </p:sp>
      <p:sp>
        <p:nvSpPr>
          <p:cNvPr id="5" name="Footer Placeholder 4">
            <a:extLst>
              <a:ext uri="{FF2B5EF4-FFF2-40B4-BE49-F238E27FC236}">
                <a16:creationId xmlns:a16="http://schemas.microsoft.com/office/drawing/2014/main" id="{581888B5-1005-5DD7-6728-92388D979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2E6DB-DAD9-B4B6-C229-39169526DAEE}"/>
              </a:ext>
            </a:extLst>
          </p:cNvPr>
          <p:cNvSpPr>
            <a:spLocks noGrp="1"/>
          </p:cNvSpPr>
          <p:nvPr>
            <p:ph type="sldNum" sz="quarter" idx="12"/>
          </p:nvPr>
        </p:nvSpPr>
        <p:spPr/>
        <p:txBody>
          <a:bodyPr/>
          <a:lstStyle/>
          <a:p>
            <a:fld id="{77CB83B5-4C43-AB4F-96DE-9EDD1D30F881}" type="slidenum">
              <a:rPr lang="en-US" smtClean="0"/>
              <a:t>‹#›</a:t>
            </a:fld>
            <a:endParaRPr lang="en-US"/>
          </a:p>
        </p:txBody>
      </p:sp>
    </p:spTree>
    <p:extLst>
      <p:ext uri="{BB962C8B-B14F-4D97-AF65-F5344CB8AC3E}">
        <p14:creationId xmlns:p14="http://schemas.microsoft.com/office/powerpoint/2010/main" val="238641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F206-110D-67EC-E9EA-D86F0108B0F2}"/>
              </a:ext>
            </a:extLst>
          </p:cNvPr>
          <p:cNvSpPr>
            <a:spLocks noGrp="1"/>
          </p:cNvSpPr>
          <p:nvPr>
            <p:ph type="title"/>
          </p:nvPr>
        </p:nvSpPr>
        <p:spPr>
          <a:xfrm>
            <a:off x="831850" y="1709738"/>
            <a:ext cx="10515600" cy="2852737"/>
          </a:xfrm>
        </p:spPr>
        <p:txBody>
          <a:bodyPr anchor="b"/>
          <a:lstStyle>
            <a:lvl1pPr>
              <a:defRPr sz="3600" b="1" i="0">
                <a:latin typeface="Montserrat"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434516A5-167F-D2C5-7570-CE5BEB8F3F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Montserra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C60FA2A-E20E-09D0-F82D-5D9E66E4BB58}"/>
              </a:ext>
            </a:extLst>
          </p:cNvPr>
          <p:cNvSpPr>
            <a:spLocks noGrp="1"/>
          </p:cNvSpPr>
          <p:nvPr>
            <p:ph type="dt" sz="half" idx="10"/>
          </p:nvPr>
        </p:nvSpPr>
        <p:spPr/>
        <p:txBody>
          <a:bodyPr/>
          <a:lstStyle>
            <a:lvl1pPr>
              <a:defRPr>
                <a:latin typeface="Montserrat" pitchFamily="2" charset="77"/>
              </a:defRPr>
            </a:lvl1pPr>
          </a:lstStyle>
          <a:p>
            <a:fld id="{02EE0FA4-A869-EA4B-9135-87A56CBAE7A9}" type="datetimeFigureOut">
              <a:rPr lang="en-US" smtClean="0"/>
              <a:pPr/>
              <a:t>3/30/2026</a:t>
            </a:fld>
            <a:endParaRPr lang="en-US">
              <a:latin typeface="Montserrat" pitchFamily="2" charset="77"/>
            </a:endParaRPr>
          </a:p>
        </p:txBody>
      </p:sp>
      <p:sp>
        <p:nvSpPr>
          <p:cNvPr id="5" name="Footer Placeholder 4">
            <a:extLst>
              <a:ext uri="{FF2B5EF4-FFF2-40B4-BE49-F238E27FC236}">
                <a16:creationId xmlns:a16="http://schemas.microsoft.com/office/drawing/2014/main" id="{E919167B-DB38-68AB-B484-D76F282636A2}"/>
              </a:ext>
            </a:extLst>
          </p:cNvPr>
          <p:cNvSpPr>
            <a:spLocks noGrp="1"/>
          </p:cNvSpPr>
          <p:nvPr>
            <p:ph type="ftr" sz="quarter" idx="11"/>
          </p:nvPr>
        </p:nvSpPr>
        <p:spPr/>
        <p:txBody>
          <a:bodyPr/>
          <a:lstStyle>
            <a:lvl1pPr>
              <a:defRPr>
                <a:latin typeface="Montserrat" pitchFamily="2" charset="77"/>
              </a:defRPr>
            </a:lvl1pPr>
          </a:lstStyle>
          <a:p>
            <a:endParaRPr lang="en-US">
              <a:latin typeface="Montserrat" pitchFamily="2" charset="77"/>
            </a:endParaRPr>
          </a:p>
        </p:txBody>
      </p:sp>
      <p:sp>
        <p:nvSpPr>
          <p:cNvPr id="6" name="Slide Number Placeholder 5">
            <a:extLst>
              <a:ext uri="{FF2B5EF4-FFF2-40B4-BE49-F238E27FC236}">
                <a16:creationId xmlns:a16="http://schemas.microsoft.com/office/drawing/2014/main" id="{9D25EB3E-C3B3-02C2-71A7-9DA085DA7080}"/>
              </a:ext>
            </a:extLst>
          </p:cNvPr>
          <p:cNvSpPr>
            <a:spLocks noGrp="1"/>
          </p:cNvSpPr>
          <p:nvPr>
            <p:ph type="sldNum" sz="quarter" idx="12"/>
          </p:nvPr>
        </p:nvSpPr>
        <p:spPr/>
        <p:txBody>
          <a:bodyPr/>
          <a:lstStyle>
            <a:lvl1pPr>
              <a:defRPr>
                <a:latin typeface="Montserrat" pitchFamily="2" charset="77"/>
              </a:defRPr>
            </a:lvl1pPr>
          </a:lstStyle>
          <a:p>
            <a:fld id="{77CB83B5-4C43-AB4F-96DE-9EDD1D30F881}" type="slidenum">
              <a:rPr lang="en-US" smtClean="0"/>
              <a:pPr/>
              <a:t>‹#›</a:t>
            </a:fld>
            <a:endParaRPr lang="en-US">
              <a:latin typeface="Montserrat" pitchFamily="2" charset="77"/>
            </a:endParaRPr>
          </a:p>
        </p:txBody>
      </p:sp>
    </p:spTree>
    <p:extLst>
      <p:ext uri="{BB962C8B-B14F-4D97-AF65-F5344CB8AC3E}">
        <p14:creationId xmlns:p14="http://schemas.microsoft.com/office/powerpoint/2010/main" val="1645661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02EC5-2E00-F786-4733-94B47939B1C8}"/>
              </a:ext>
            </a:extLst>
          </p:cNvPr>
          <p:cNvSpPr>
            <a:spLocks noGrp="1"/>
          </p:cNvSpPr>
          <p:nvPr>
            <p:ph type="title"/>
          </p:nvPr>
        </p:nvSpPr>
        <p:spPr/>
        <p:txBody>
          <a:bodyPr/>
          <a:lstStyle>
            <a:lvl1pPr>
              <a:defRPr sz="3600" b="1" i="0">
                <a:latin typeface="Montserra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3112661D-6621-48F4-DAD5-15B3160E93F2}"/>
              </a:ext>
            </a:extLst>
          </p:cNvPr>
          <p:cNvSpPr>
            <a:spLocks noGrp="1"/>
          </p:cNvSpPr>
          <p:nvPr>
            <p:ph sz="half" idx="1"/>
          </p:nvPr>
        </p:nvSpPr>
        <p:spPr>
          <a:xfrm>
            <a:off x="838200" y="1825625"/>
            <a:ext cx="5181600" cy="4351338"/>
          </a:xfrm>
        </p:spPr>
        <p:txBody>
          <a:bodyPr/>
          <a:lstStyle>
            <a:lvl1pPr>
              <a:defRPr sz="2400" b="0" i="0">
                <a:latin typeface="Montserrat" pitchFamily="2" charset="77"/>
              </a:defRPr>
            </a:lvl1pPr>
            <a:lvl2pPr>
              <a:defRPr sz="2400" b="0" i="0">
                <a:latin typeface="Montserrat" pitchFamily="2" charset="77"/>
              </a:defRPr>
            </a:lvl2pPr>
            <a:lvl3pPr>
              <a:defRPr sz="2400" b="0" i="0">
                <a:latin typeface="Montserrat" pitchFamily="2" charset="77"/>
              </a:defRPr>
            </a:lvl3pPr>
            <a:lvl4pPr>
              <a:defRPr sz="2400" b="0" i="0">
                <a:latin typeface="Montserrat" pitchFamily="2" charset="77"/>
              </a:defRPr>
            </a:lvl4pPr>
            <a:lvl5pPr>
              <a:defRPr sz="2400"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7316772-D666-3508-7B89-87EEF66AE1EB}"/>
              </a:ext>
            </a:extLst>
          </p:cNvPr>
          <p:cNvSpPr>
            <a:spLocks noGrp="1"/>
          </p:cNvSpPr>
          <p:nvPr>
            <p:ph sz="half" idx="2"/>
          </p:nvPr>
        </p:nvSpPr>
        <p:spPr>
          <a:xfrm>
            <a:off x="6172200" y="1825625"/>
            <a:ext cx="5181600" cy="4351338"/>
          </a:xfrm>
        </p:spPr>
        <p:txBody>
          <a:bodyPr/>
          <a:lstStyle>
            <a:lvl1pPr>
              <a:defRPr sz="2400" b="0" i="0">
                <a:latin typeface="Montserrat" pitchFamily="2" charset="77"/>
              </a:defRPr>
            </a:lvl1pPr>
            <a:lvl2pPr>
              <a:defRPr sz="2400" b="0" i="0">
                <a:latin typeface="Montserrat" pitchFamily="2" charset="77"/>
              </a:defRPr>
            </a:lvl2pPr>
            <a:lvl3pPr>
              <a:defRPr sz="2400" b="0" i="0">
                <a:latin typeface="Montserrat" pitchFamily="2" charset="77"/>
              </a:defRPr>
            </a:lvl3pPr>
            <a:lvl4pPr>
              <a:defRPr sz="2400" b="0" i="0">
                <a:latin typeface="Montserrat" pitchFamily="2" charset="77"/>
              </a:defRPr>
            </a:lvl4pPr>
            <a:lvl5pPr>
              <a:defRPr sz="2400" b="0" i="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34B664-6CC9-3A7C-8137-CFA0F8482C00}"/>
              </a:ext>
            </a:extLst>
          </p:cNvPr>
          <p:cNvSpPr>
            <a:spLocks noGrp="1"/>
          </p:cNvSpPr>
          <p:nvPr>
            <p:ph type="dt" sz="half" idx="10"/>
          </p:nvPr>
        </p:nvSpPr>
        <p:spPr/>
        <p:txBody>
          <a:bodyPr/>
          <a:lstStyle/>
          <a:p>
            <a:fld id="{02EE0FA4-A869-EA4B-9135-87A56CBAE7A9}" type="datetimeFigureOut">
              <a:rPr lang="en-US" smtClean="0"/>
              <a:t>3/30/2026</a:t>
            </a:fld>
            <a:endParaRPr lang="en-US"/>
          </a:p>
        </p:txBody>
      </p:sp>
      <p:sp>
        <p:nvSpPr>
          <p:cNvPr id="6" name="Footer Placeholder 5">
            <a:extLst>
              <a:ext uri="{FF2B5EF4-FFF2-40B4-BE49-F238E27FC236}">
                <a16:creationId xmlns:a16="http://schemas.microsoft.com/office/drawing/2014/main" id="{A5493091-DEC2-F8CE-A340-B795D19BE4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E25B5-10BA-F2AB-07D8-C27011D2E689}"/>
              </a:ext>
            </a:extLst>
          </p:cNvPr>
          <p:cNvSpPr>
            <a:spLocks noGrp="1"/>
          </p:cNvSpPr>
          <p:nvPr>
            <p:ph type="sldNum" sz="quarter" idx="12"/>
          </p:nvPr>
        </p:nvSpPr>
        <p:spPr/>
        <p:txBody>
          <a:bodyPr/>
          <a:lstStyle/>
          <a:p>
            <a:fld id="{77CB83B5-4C43-AB4F-96DE-9EDD1D30F881}" type="slidenum">
              <a:rPr lang="en-US" smtClean="0"/>
              <a:t>‹#›</a:t>
            </a:fld>
            <a:endParaRPr lang="en-US"/>
          </a:p>
        </p:txBody>
      </p:sp>
    </p:spTree>
    <p:extLst>
      <p:ext uri="{BB962C8B-B14F-4D97-AF65-F5344CB8AC3E}">
        <p14:creationId xmlns:p14="http://schemas.microsoft.com/office/powerpoint/2010/main" val="361786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1F61-9775-5C23-B344-81FCDDA22DC3}"/>
              </a:ext>
            </a:extLst>
          </p:cNvPr>
          <p:cNvSpPr>
            <a:spLocks noGrp="1"/>
          </p:cNvSpPr>
          <p:nvPr>
            <p:ph type="title"/>
          </p:nvPr>
        </p:nvSpPr>
        <p:spPr>
          <a:xfrm>
            <a:off x="839788" y="365125"/>
            <a:ext cx="10515600" cy="1325563"/>
          </a:xfrm>
        </p:spPr>
        <p:txBody>
          <a:bodyPr/>
          <a:lstStyle>
            <a:lvl1pPr>
              <a:defRPr sz="3600" b="1" i="0">
                <a:latin typeface="Montserrat"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2149CB1C-388F-2FEC-6C46-ED2A6896995C}"/>
              </a:ext>
            </a:extLst>
          </p:cNvPr>
          <p:cNvSpPr>
            <a:spLocks noGrp="1"/>
          </p:cNvSpPr>
          <p:nvPr>
            <p:ph type="body" idx="1"/>
          </p:nvPr>
        </p:nvSpPr>
        <p:spPr>
          <a:xfrm>
            <a:off x="839788" y="1681163"/>
            <a:ext cx="5157787" cy="823912"/>
          </a:xfrm>
        </p:spPr>
        <p:txBody>
          <a:bodyPr anchor="b"/>
          <a:lstStyle>
            <a:lvl1pPr marL="0" indent="0">
              <a:buNone/>
              <a:defRPr sz="2400" b="1" i="0">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28D497B-567D-BB46-50FD-1F5EDF0932E8}"/>
              </a:ext>
            </a:extLst>
          </p:cNvPr>
          <p:cNvSpPr>
            <a:spLocks noGrp="1"/>
          </p:cNvSpPr>
          <p:nvPr>
            <p:ph sz="half" idx="2"/>
          </p:nvPr>
        </p:nvSpPr>
        <p:spPr>
          <a:xfrm>
            <a:off x="839788" y="2505075"/>
            <a:ext cx="5157787" cy="3684588"/>
          </a:xfrm>
        </p:spPr>
        <p:txBody>
          <a:bodyPr/>
          <a:lstStyle>
            <a:lvl1pPr>
              <a:defRPr sz="2400">
                <a:latin typeface="Montserrat" pitchFamily="2" charset="77"/>
              </a:defRPr>
            </a:lvl1pPr>
            <a:lvl2pPr>
              <a:defRPr sz="2400">
                <a:latin typeface="Montserrat" pitchFamily="2" charset="77"/>
              </a:defRPr>
            </a:lvl2pPr>
            <a:lvl3pPr>
              <a:defRPr sz="2400">
                <a:latin typeface="Montserrat" pitchFamily="2" charset="77"/>
              </a:defRPr>
            </a:lvl3pPr>
            <a:lvl4pPr>
              <a:defRPr sz="2400">
                <a:latin typeface="Montserrat" pitchFamily="2" charset="77"/>
              </a:defRPr>
            </a:lvl4pPr>
            <a:lvl5pPr>
              <a:defRPr sz="24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23C55CD-7D0D-0C69-3AD3-461B3AC39C86}"/>
              </a:ext>
            </a:extLst>
          </p:cNvPr>
          <p:cNvSpPr>
            <a:spLocks noGrp="1"/>
          </p:cNvSpPr>
          <p:nvPr>
            <p:ph type="body" sz="quarter" idx="3"/>
          </p:nvPr>
        </p:nvSpPr>
        <p:spPr>
          <a:xfrm>
            <a:off x="6172200" y="1681163"/>
            <a:ext cx="5183188" cy="823912"/>
          </a:xfrm>
        </p:spPr>
        <p:txBody>
          <a:bodyPr anchor="b"/>
          <a:lstStyle>
            <a:lvl1pPr marL="0" indent="0">
              <a:buNone/>
              <a:defRPr sz="2400" b="1" i="0">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B3BB20-751C-3957-320B-75F69C22D768}"/>
              </a:ext>
            </a:extLst>
          </p:cNvPr>
          <p:cNvSpPr>
            <a:spLocks noGrp="1"/>
          </p:cNvSpPr>
          <p:nvPr>
            <p:ph sz="quarter" idx="4"/>
          </p:nvPr>
        </p:nvSpPr>
        <p:spPr>
          <a:xfrm>
            <a:off x="6172200" y="2505075"/>
            <a:ext cx="5183188" cy="3684588"/>
          </a:xfrm>
        </p:spPr>
        <p:txBody>
          <a:bodyPr/>
          <a:lstStyle>
            <a:lvl1pPr>
              <a:defRPr sz="2400">
                <a:latin typeface="Montserrat" pitchFamily="2" charset="77"/>
              </a:defRPr>
            </a:lvl1pPr>
            <a:lvl2pPr>
              <a:defRPr sz="2400">
                <a:latin typeface="Montserrat" pitchFamily="2" charset="77"/>
              </a:defRPr>
            </a:lvl2pPr>
            <a:lvl3pPr>
              <a:defRPr sz="2400">
                <a:latin typeface="Montserrat" pitchFamily="2" charset="77"/>
              </a:defRPr>
            </a:lvl3pPr>
            <a:lvl4pPr>
              <a:defRPr sz="2400">
                <a:latin typeface="Montserrat" pitchFamily="2" charset="77"/>
              </a:defRPr>
            </a:lvl4pPr>
            <a:lvl5pPr>
              <a:defRPr sz="2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B308B3-874E-560C-8AD1-7795BEA05054}"/>
              </a:ext>
            </a:extLst>
          </p:cNvPr>
          <p:cNvSpPr>
            <a:spLocks noGrp="1"/>
          </p:cNvSpPr>
          <p:nvPr>
            <p:ph type="dt" sz="half" idx="10"/>
          </p:nvPr>
        </p:nvSpPr>
        <p:spPr/>
        <p:txBody>
          <a:bodyPr/>
          <a:lstStyle>
            <a:lvl1pPr>
              <a:defRPr b="0" i="0">
                <a:latin typeface="Montserrat" pitchFamily="2" charset="77"/>
              </a:defRPr>
            </a:lvl1pPr>
          </a:lstStyle>
          <a:p>
            <a:fld id="{02EE0FA4-A869-EA4B-9135-87A56CBAE7A9}" type="datetimeFigureOut">
              <a:rPr lang="en-US" smtClean="0"/>
              <a:pPr/>
              <a:t>3/30/2026</a:t>
            </a:fld>
            <a:endParaRPr lang="en-US">
              <a:latin typeface="Montserrat" pitchFamily="2" charset="77"/>
            </a:endParaRPr>
          </a:p>
        </p:txBody>
      </p:sp>
      <p:sp>
        <p:nvSpPr>
          <p:cNvPr id="8" name="Footer Placeholder 7">
            <a:extLst>
              <a:ext uri="{FF2B5EF4-FFF2-40B4-BE49-F238E27FC236}">
                <a16:creationId xmlns:a16="http://schemas.microsoft.com/office/drawing/2014/main" id="{8BCCA9C5-8508-E7BE-207C-7138DED906E9}"/>
              </a:ext>
            </a:extLst>
          </p:cNvPr>
          <p:cNvSpPr>
            <a:spLocks noGrp="1"/>
          </p:cNvSpPr>
          <p:nvPr>
            <p:ph type="ftr" sz="quarter" idx="11"/>
          </p:nvPr>
        </p:nvSpPr>
        <p:spPr/>
        <p:txBody>
          <a:bodyPr/>
          <a:lstStyle>
            <a:lvl1pPr>
              <a:defRPr b="0" i="0">
                <a:latin typeface="Montserrat" pitchFamily="2" charset="77"/>
              </a:defRPr>
            </a:lvl1pPr>
          </a:lstStyle>
          <a:p>
            <a:endParaRPr lang="en-US">
              <a:latin typeface="Montserrat" pitchFamily="2" charset="77"/>
            </a:endParaRPr>
          </a:p>
        </p:txBody>
      </p:sp>
      <p:sp>
        <p:nvSpPr>
          <p:cNvPr id="9" name="Slide Number Placeholder 8">
            <a:extLst>
              <a:ext uri="{FF2B5EF4-FFF2-40B4-BE49-F238E27FC236}">
                <a16:creationId xmlns:a16="http://schemas.microsoft.com/office/drawing/2014/main" id="{A1E64112-526A-75DA-0211-F4A818463241}"/>
              </a:ext>
            </a:extLst>
          </p:cNvPr>
          <p:cNvSpPr>
            <a:spLocks noGrp="1"/>
          </p:cNvSpPr>
          <p:nvPr>
            <p:ph type="sldNum" sz="quarter" idx="12"/>
          </p:nvPr>
        </p:nvSpPr>
        <p:spPr/>
        <p:txBody>
          <a:bodyPr/>
          <a:lstStyle>
            <a:lvl1pPr>
              <a:defRPr b="0" i="0">
                <a:latin typeface="Montserrat" pitchFamily="2" charset="77"/>
              </a:defRPr>
            </a:lvl1pPr>
          </a:lstStyle>
          <a:p>
            <a:fld id="{77CB83B5-4C43-AB4F-96DE-9EDD1D30F881}" type="slidenum">
              <a:rPr lang="en-US" smtClean="0"/>
              <a:pPr/>
              <a:t>‹#›</a:t>
            </a:fld>
            <a:endParaRPr lang="en-US">
              <a:latin typeface="Montserrat" pitchFamily="2" charset="77"/>
            </a:endParaRPr>
          </a:p>
        </p:txBody>
      </p:sp>
    </p:spTree>
    <p:extLst>
      <p:ext uri="{BB962C8B-B14F-4D97-AF65-F5344CB8AC3E}">
        <p14:creationId xmlns:p14="http://schemas.microsoft.com/office/powerpoint/2010/main" val="109671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08219-2CB2-FC6D-18C7-5BCC3A3FC8EC}"/>
              </a:ext>
            </a:extLst>
          </p:cNvPr>
          <p:cNvSpPr>
            <a:spLocks noGrp="1"/>
          </p:cNvSpPr>
          <p:nvPr>
            <p:ph type="title"/>
          </p:nvPr>
        </p:nvSpPr>
        <p:spPr/>
        <p:txBody>
          <a:bodyPr/>
          <a:lstStyle>
            <a:lvl1pPr>
              <a:defRPr sz="3600" b="1" i="0">
                <a:latin typeface="Montserrat" pitchFamily="2" charset="77"/>
              </a:defRPr>
            </a:lvl1pPr>
          </a:lstStyle>
          <a:p>
            <a:r>
              <a:rPr lang="en-US" dirty="0"/>
              <a:t>Click to edit Master title style</a:t>
            </a:r>
          </a:p>
        </p:txBody>
      </p:sp>
      <p:sp>
        <p:nvSpPr>
          <p:cNvPr id="3" name="Date Placeholder 2">
            <a:extLst>
              <a:ext uri="{FF2B5EF4-FFF2-40B4-BE49-F238E27FC236}">
                <a16:creationId xmlns:a16="http://schemas.microsoft.com/office/drawing/2014/main" id="{CD1CE9AA-22C6-F9A1-ABF2-B12A4BE27F11}"/>
              </a:ext>
            </a:extLst>
          </p:cNvPr>
          <p:cNvSpPr>
            <a:spLocks noGrp="1"/>
          </p:cNvSpPr>
          <p:nvPr>
            <p:ph type="dt" sz="half" idx="10"/>
          </p:nvPr>
        </p:nvSpPr>
        <p:spPr/>
        <p:txBody>
          <a:bodyPr/>
          <a:lstStyle>
            <a:lvl1pPr>
              <a:defRPr>
                <a:latin typeface="Montserrat" pitchFamily="2" charset="77"/>
              </a:defRPr>
            </a:lvl1pPr>
          </a:lstStyle>
          <a:p>
            <a:fld id="{02EE0FA4-A869-EA4B-9135-87A56CBAE7A9}" type="datetimeFigureOut">
              <a:rPr lang="en-US" smtClean="0"/>
              <a:pPr/>
              <a:t>3/30/2026</a:t>
            </a:fld>
            <a:endParaRPr lang="en-US">
              <a:latin typeface="Montserrat" pitchFamily="2" charset="77"/>
            </a:endParaRPr>
          </a:p>
        </p:txBody>
      </p:sp>
      <p:sp>
        <p:nvSpPr>
          <p:cNvPr id="4" name="Footer Placeholder 3">
            <a:extLst>
              <a:ext uri="{FF2B5EF4-FFF2-40B4-BE49-F238E27FC236}">
                <a16:creationId xmlns:a16="http://schemas.microsoft.com/office/drawing/2014/main" id="{D870F3B0-630E-4EFA-4EC7-2EE10239C1ED}"/>
              </a:ext>
            </a:extLst>
          </p:cNvPr>
          <p:cNvSpPr>
            <a:spLocks noGrp="1"/>
          </p:cNvSpPr>
          <p:nvPr>
            <p:ph type="ftr" sz="quarter" idx="11"/>
          </p:nvPr>
        </p:nvSpPr>
        <p:spPr/>
        <p:txBody>
          <a:bodyPr/>
          <a:lstStyle>
            <a:lvl1pPr>
              <a:defRPr>
                <a:latin typeface="Montserrat" pitchFamily="2" charset="77"/>
              </a:defRPr>
            </a:lvl1pPr>
          </a:lstStyle>
          <a:p>
            <a:endParaRPr lang="en-US">
              <a:latin typeface="Montserrat" pitchFamily="2" charset="77"/>
            </a:endParaRPr>
          </a:p>
        </p:txBody>
      </p:sp>
      <p:sp>
        <p:nvSpPr>
          <p:cNvPr id="5" name="Slide Number Placeholder 4">
            <a:extLst>
              <a:ext uri="{FF2B5EF4-FFF2-40B4-BE49-F238E27FC236}">
                <a16:creationId xmlns:a16="http://schemas.microsoft.com/office/drawing/2014/main" id="{0AE961A9-A5C3-BFF0-8109-AA823E61B735}"/>
              </a:ext>
            </a:extLst>
          </p:cNvPr>
          <p:cNvSpPr>
            <a:spLocks noGrp="1"/>
          </p:cNvSpPr>
          <p:nvPr>
            <p:ph type="sldNum" sz="quarter" idx="12"/>
          </p:nvPr>
        </p:nvSpPr>
        <p:spPr/>
        <p:txBody>
          <a:bodyPr/>
          <a:lstStyle>
            <a:lvl1pPr>
              <a:defRPr>
                <a:latin typeface="Montserrat" pitchFamily="2" charset="77"/>
              </a:defRPr>
            </a:lvl1pPr>
          </a:lstStyle>
          <a:p>
            <a:fld id="{77CB83B5-4C43-AB4F-96DE-9EDD1D30F881}" type="slidenum">
              <a:rPr lang="en-US" smtClean="0"/>
              <a:pPr/>
              <a:t>‹#›</a:t>
            </a:fld>
            <a:endParaRPr lang="en-US">
              <a:latin typeface="Montserrat" pitchFamily="2" charset="77"/>
            </a:endParaRPr>
          </a:p>
        </p:txBody>
      </p:sp>
    </p:spTree>
    <p:extLst>
      <p:ext uri="{BB962C8B-B14F-4D97-AF65-F5344CB8AC3E}">
        <p14:creationId xmlns:p14="http://schemas.microsoft.com/office/powerpoint/2010/main" val="276980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16B77D-4BAE-0919-963A-77F834093BB6}"/>
              </a:ext>
            </a:extLst>
          </p:cNvPr>
          <p:cNvSpPr>
            <a:spLocks noGrp="1"/>
          </p:cNvSpPr>
          <p:nvPr>
            <p:ph type="dt" sz="half" idx="10"/>
          </p:nvPr>
        </p:nvSpPr>
        <p:spPr/>
        <p:txBody>
          <a:bodyPr/>
          <a:lstStyle>
            <a:lvl1pPr>
              <a:defRPr b="0" i="0">
                <a:latin typeface="Montserrat" pitchFamily="2" charset="77"/>
              </a:defRPr>
            </a:lvl1pPr>
          </a:lstStyle>
          <a:p>
            <a:fld id="{02EE0FA4-A869-EA4B-9135-87A56CBAE7A9}" type="datetimeFigureOut">
              <a:rPr lang="en-US" smtClean="0"/>
              <a:pPr/>
              <a:t>3/30/2026</a:t>
            </a:fld>
            <a:endParaRPr lang="en-US">
              <a:latin typeface="Montserrat" pitchFamily="2" charset="77"/>
            </a:endParaRPr>
          </a:p>
        </p:txBody>
      </p:sp>
      <p:sp>
        <p:nvSpPr>
          <p:cNvPr id="3" name="Footer Placeholder 2">
            <a:extLst>
              <a:ext uri="{FF2B5EF4-FFF2-40B4-BE49-F238E27FC236}">
                <a16:creationId xmlns:a16="http://schemas.microsoft.com/office/drawing/2014/main" id="{D2A7151C-3D04-3C43-2D01-878E43150FF3}"/>
              </a:ext>
            </a:extLst>
          </p:cNvPr>
          <p:cNvSpPr>
            <a:spLocks noGrp="1"/>
          </p:cNvSpPr>
          <p:nvPr>
            <p:ph type="ftr" sz="quarter" idx="11"/>
          </p:nvPr>
        </p:nvSpPr>
        <p:spPr/>
        <p:txBody>
          <a:bodyPr/>
          <a:lstStyle>
            <a:lvl1pPr>
              <a:defRPr b="0" i="0">
                <a:latin typeface="Montserrat" pitchFamily="2" charset="77"/>
              </a:defRPr>
            </a:lvl1pPr>
          </a:lstStyle>
          <a:p>
            <a:endParaRPr lang="en-US">
              <a:latin typeface="Montserrat" pitchFamily="2" charset="77"/>
            </a:endParaRPr>
          </a:p>
        </p:txBody>
      </p:sp>
      <p:sp>
        <p:nvSpPr>
          <p:cNvPr id="4" name="Slide Number Placeholder 3">
            <a:extLst>
              <a:ext uri="{FF2B5EF4-FFF2-40B4-BE49-F238E27FC236}">
                <a16:creationId xmlns:a16="http://schemas.microsoft.com/office/drawing/2014/main" id="{7C2D95AB-45A4-4DB2-A7B5-3769565B4969}"/>
              </a:ext>
            </a:extLst>
          </p:cNvPr>
          <p:cNvSpPr>
            <a:spLocks noGrp="1"/>
          </p:cNvSpPr>
          <p:nvPr>
            <p:ph type="sldNum" sz="quarter" idx="12"/>
          </p:nvPr>
        </p:nvSpPr>
        <p:spPr/>
        <p:txBody>
          <a:bodyPr/>
          <a:lstStyle>
            <a:lvl1pPr>
              <a:defRPr b="0" i="0">
                <a:latin typeface="Montserrat" pitchFamily="2" charset="77"/>
              </a:defRPr>
            </a:lvl1pPr>
          </a:lstStyle>
          <a:p>
            <a:fld id="{77CB83B5-4C43-AB4F-96DE-9EDD1D30F881}" type="slidenum">
              <a:rPr lang="en-US" smtClean="0"/>
              <a:pPr/>
              <a:t>‹#›</a:t>
            </a:fld>
            <a:endParaRPr lang="en-US">
              <a:latin typeface="Montserrat" pitchFamily="2" charset="77"/>
            </a:endParaRPr>
          </a:p>
        </p:txBody>
      </p:sp>
    </p:spTree>
    <p:extLst>
      <p:ext uri="{BB962C8B-B14F-4D97-AF65-F5344CB8AC3E}">
        <p14:creationId xmlns:p14="http://schemas.microsoft.com/office/powerpoint/2010/main" val="34101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4E2C-BDAE-085D-7146-B5FA46E7058C}"/>
              </a:ext>
            </a:extLst>
          </p:cNvPr>
          <p:cNvSpPr>
            <a:spLocks noGrp="1"/>
          </p:cNvSpPr>
          <p:nvPr>
            <p:ph type="title"/>
          </p:nvPr>
        </p:nvSpPr>
        <p:spPr>
          <a:xfrm>
            <a:off x="839788" y="457200"/>
            <a:ext cx="3932237" cy="1600200"/>
          </a:xfrm>
        </p:spPr>
        <p:txBody>
          <a:bodyPr anchor="b"/>
          <a:lstStyle>
            <a:lvl1pPr>
              <a:defRPr sz="3600" b="1" i="0">
                <a:latin typeface="Montserra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1D5F8C5B-2F18-5096-23BD-003D99B9A5BD}"/>
              </a:ext>
            </a:extLst>
          </p:cNvPr>
          <p:cNvSpPr>
            <a:spLocks noGrp="1"/>
          </p:cNvSpPr>
          <p:nvPr>
            <p:ph idx="1"/>
          </p:nvPr>
        </p:nvSpPr>
        <p:spPr>
          <a:xfrm>
            <a:off x="5183188" y="987425"/>
            <a:ext cx="6172200" cy="4873625"/>
          </a:xfrm>
        </p:spPr>
        <p:txBody>
          <a:bodyPr/>
          <a:lstStyle>
            <a:lvl1pPr>
              <a:defRPr sz="2400" b="0" i="0">
                <a:latin typeface="Montserrat" pitchFamily="2" charset="77"/>
              </a:defRPr>
            </a:lvl1pPr>
            <a:lvl2pPr>
              <a:defRPr sz="2400" b="0" i="0">
                <a:latin typeface="Montserrat" pitchFamily="2" charset="77"/>
              </a:defRPr>
            </a:lvl2pPr>
            <a:lvl3pPr>
              <a:defRPr sz="2400" b="0" i="0">
                <a:latin typeface="Montserrat" pitchFamily="2" charset="77"/>
              </a:defRPr>
            </a:lvl3pPr>
            <a:lvl4pPr>
              <a:defRPr sz="2400" b="0" i="0">
                <a:latin typeface="Montserrat" pitchFamily="2" charset="77"/>
              </a:defRPr>
            </a:lvl4pPr>
            <a:lvl5pPr>
              <a:defRPr sz="2400" b="0" i="0">
                <a:latin typeface="Montserrat" pitchFamily="2" charset="77"/>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16EA90E-0759-5231-D7C9-4F509D21D636}"/>
              </a:ext>
            </a:extLst>
          </p:cNvPr>
          <p:cNvSpPr>
            <a:spLocks noGrp="1"/>
          </p:cNvSpPr>
          <p:nvPr>
            <p:ph type="body" sz="half" idx="2"/>
          </p:nvPr>
        </p:nvSpPr>
        <p:spPr>
          <a:xfrm>
            <a:off x="839788" y="2057400"/>
            <a:ext cx="3932237" cy="3811588"/>
          </a:xfrm>
        </p:spPr>
        <p:txBody>
          <a:bodyPr/>
          <a:lstStyle>
            <a:lvl1pPr marL="0" indent="0">
              <a:buNone/>
              <a:defRPr sz="2400" b="0" i="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08A7090-8A56-1C72-CE16-CD29CF38CF18}"/>
              </a:ext>
            </a:extLst>
          </p:cNvPr>
          <p:cNvSpPr>
            <a:spLocks noGrp="1"/>
          </p:cNvSpPr>
          <p:nvPr>
            <p:ph type="dt" sz="half" idx="10"/>
          </p:nvPr>
        </p:nvSpPr>
        <p:spPr/>
        <p:txBody>
          <a:bodyPr/>
          <a:lstStyle>
            <a:lvl1pPr>
              <a:defRPr b="0" i="0">
                <a:latin typeface="Montserrat" pitchFamily="2" charset="77"/>
              </a:defRPr>
            </a:lvl1pPr>
          </a:lstStyle>
          <a:p>
            <a:fld id="{02EE0FA4-A869-EA4B-9135-87A56CBAE7A9}" type="datetimeFigureOut">
              <a:rPr lang="en-US" smtClean="0"/>
              <a:pPr/>
              <a:t>3/30/2026</a:t>
            </a:fld>
            <a:endParaRPr lang="en-US">
              <a:latin typeface="Montserrat" pitchFamily="2" charset="77"/>
            </a:endParaRPr>
          </a:p>
        </p:txBody>
      </p:sp>
      <p:sp>
        <p:nvSpPr>
          <p:cNvPr id="6" name="Footer Placeholder 5">
            <a:extLst>
              <a:ext uri="{FF2B5EF4-FFF2-40B4-BE49-F238E27FC236}">
                <a16:creationId xmlns:a16="http://schemas.microsoft.com/office/drawing/2014/main" id="{2467FEA1-F0DF-4336-9FD0-5A3851389F1A}"/>
              </a:ext>
            </a:extLst>
          </p:cNvPr>
          <p:cNvSpPr>
            <a:spLocks noGrp="1"/>
          </p:cNvSpPr>
          <p:nvPr>
            <p:ph type="ftr" sz="quarter" idx="11"/>
          </p:nvPr>
        </p:nvSpPr>
        <p:spPr/>
        <p:txBody>
          <a:bodyPr/>
          <a:lstStyle>
            <a:lvl1pPr>
              <a:defRPr b="0" i="0">
                <a:latin typeface="Montserrat" pitchFamily="2" charset="77"/>
              </a:defRPr>
            </a:lvl1pPr>
          </a:lstStyle>
          <a:p>
            <a:endParaRPr lang="en-US">
              <a:latin typeface="Montserrat" pitchFamily="2" charset="77"/>
            </a:endParaRPr>
          </a:p>
        </p:txBody>
      </p:sp>
      <p:sp>
        <p:nvSpPr>
          <p:cNvPr id="7" name="Slide Number Placeholder 6">
            <a:extLst>
              <a:ext uri="{FF2B5EF4-FFF2-40B4-BE49-F238E27FC236}">
                <a16:creationId xmlns:a16="http://schemas.microsoft.com/office/drawing/2014/main" id="{0F0EBBD6-D0A4-0C5B-6AD1-479EBE34F12E}"/>
              </a:ext>
            </a:extLst>
          </p:cNvPr>
          <p:cNvSpPr>
            <a:spLocks noGrp="1"/>
          </p:cNvSpPr>
          <p:nvPr>
            <p:ph type="sldNum" sz="quarter" idx="12"/>
          </p:nvPr>
        </p:nvSpPr>
        <p:spPr/>
        <p:txBody>
          <a:bodyPr/>
          <a:lstStyle>
            <a:lvl1pPr>
              <a:defRPr b="0" i="0">
                <a:latin typeface="Montserrat" pitchFamily="2" charset="77"/>
              </a:defRPr>
            </a:lvl1pPr>
          </a:lstStyle>
          <a:p>
            <a:fld id="{77CB83B5-4C43-AB4F-96DE-9EDD1D30F881}" type="slidenum">
              <a:rPr lang="en-US" smtClean="0"/>
              <a:pPr/>
              <a:t>‹#›</a:t>
            </a:fld>
            <a:endParaRPr lang="en-US">
              <a:latin typeface="Montserrat" pitchFamily="2" charset="77"/>
            </a:endParaRPr>
          </a:p>
        </p:txBody>
      </p:sp>
    </p:spTree>
    <p:extLst>
      <p:ext uri="{BB962C8B-B14F-4D97-AF65-F5344CB8AC3E}">
        <p14:creationId xmlns:p14="http://schemas.microsoft.com/office/powerpoint/2010/main" val="158608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81F16-7A09-A232-E350-39E8AEFD7DF4}"/>
              </a:ext>
            </a:extLst>
          </p:cNvPr>
          <p:cNvSpPr>
            <a:spLocks noGrp="1"/>
          </p:cNvSpPr>
          <p:nvPr>
            <p:ph type="title"/>
          </p:nvPr>
        </p:nvSpPr>
        <p:spPr>
          <a:xfrm>
            <a:off x="839788" y="457200"/>
            <a:ext cx="3932237" cy="1600200"/>
          </a:xfrm>
        </p:spPr>
        <p:txBody>
          <a:bodyPr anchor="b"/>
          <a:lstStyle>
            <a:lvl1pPr>
              <a:defRPr sz="3600" b="1" i="0">
                <a:latin typeface="Montserrat" pitchFamily="2" charset="77"/>
              </a:defRPr>
            </a:lvl1pPr>
          </a:lstStyle>
          <a:p>
            <a:r>
              <a:rPr lang="en-US" dirty="0"/>
              <a:t>Click to edit Master title style</a:t>
            </a:r>
          </a:p>
        </p:txBody>
      </p:sp>
      <p:sp>
        <p:nvSpPr>
          <p:cNvPr id="3" name="Picture Placeholder 2">
            <a:extLst>
              <a:ext uri="{FF2B5EF4-FFF2-40B4-BE49-F238E27FC236}">
                <a16:creationId xmlns:a16="http://schemas.microsoft.com/office/drawing/2014/main" id="{B5EFEA42-A8B8-3760-8B13-A06AE94742D2}"/>
              </a:ext>
            </a:extLst>
          </p:cNvPr>
          <p:cNvSpPr>
            <a:spLocks noGrp="1"/>
          </p:cNvSpPr>
          <p:nvPr>
            <p:ph type="pic" idx="1"/>
          </p:nvPr>
        </p:nvSpPr>
        <p:spPr>
          <a:xfrm>
            <a:off x="5183188" y="987425"/>
            <a:ext cx="6172200" cy="4873625"/>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051732-554C-8613-B74E-5B5DFFD7584D}"/>
              </a:ext>
            </a:extLst>
          </p:cNvPr>
          <p:cNvSpPr>
            <a:spLocks noGrp="1"/>
          </p:cNvSpPr>
          <p:nvPr>
            <p:ph type="body" sz="half" idx="2"/>
          </p:nvPr>
        </p:nvSpPr>
        <p:spPr>
          <a:xfrm>
            <a:off x="839788" y="2057400"/>
            <a:ext cx="3932237" cy="3811588"/>
          </a:xfrm>
        </p:spPr>
        <p:txBody>
          <a:bodyPr/>
          <a:lstStyle>
            <a:lvl1pPr marL="0" indent="0">
              <a:buNone/>
              <a:defRPr sz="24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8D28524-2175-4A62-2ABA-158DAD07E40A}"/>
              </a:ext>
            </a:extLst>
          </p:cNvPr>
          <p:cNvSpPr>
            <a:spLocks noGrp="1"/>
          </p:cNvSpPr>
          <p:nvPr>
            <p:ph type="dt" sz="half" idx="10"/>
          </p:nvPr>
        </p:nvSpPr>
        <p:spPr/>
        <p:txBody>
          <a:bodyPr/>
          <a:lstStyle>
            <a:lvl1pPr>
              <a:defRPr>
                <a:latin typeface="Montserrat" pitchFamily="2" charset="77"/>
              </a:defRPr>
            </a:lvl1pPr>
          </a:lstStyle>
          <a:p>
            <a:fld id="{02EE0FA4-A869-EA4B-9135-87A56CBAE7A9}" type="datetimeFigureOut">
              <a:rPr lang="en-US" smtClean="0"/>
              <a:pPr/>
              <a:t>3/30/2026</a:t>
            </a:fld>
            <a:endParaRPr lang="en-US">
              <a:latin typeface="Montserrat" pitchFamily="2" charset="77"/>
            </a:endParaRPr>
          </a:p>
        </p:txBody>
      </p:sp>
      <p:sp>
        <p:nvSpPr>
          <p:cNvPr id="6" name="Footer Placeholder 5">
            <a:extLst>
              <a:ext uri="{FF2B5EF4-FFF2-40B4-BE49-F238E27FC236}">
                <a16:creationId xmlns:a16="http://schemas.microsoft.com/office/drawing/2014/main" id="{80E22D26-941D-90DB-6C58-CEFC3307919A}"/>
              </a:ext>
            </a:extLst>
          </p:cNvPr>
          <p:cNvSpPr>
            <a:spLocks noGrp="1"/>
          </p:cNvSpPr>
          <p:nvPr>
            <p:ph type="ftr" sz="quarter" idx="11"/>
          </p:nvPr>
        </p:nvSpPr>
        <p:spPr/>
        <p:txBody>
          <a:bodyPr/>
          <a:lstStyle>
            <a:lvl1pPr>
              <a:defRPr>
                <a:latin typeface="Montserrat" pitchFamily="2" charset="77"/>
              </a:defRPr>
            </a:lvl1pPr>
          </a:lstStyle>
          <a:p>
            <a:endParaRPr lang="en-US">
              <a:latin typeface="Montserrat" pitchFamily="2" charset="77"/>
            </a:endParaRPr>
          </a:p>
        </p:txBody>
      </p:sp>
      <p:sp>
        <p:nvSpPr>
          <p:cNvPr id="7" name="Slide Number Placeholder 6">
            <a:extLst>
              <a:ext uri="{FF2B5EF4-FFF2-40B4-BE49-F238E27FC236}">
                <a16:creationId xmlns:a16="http://schemas.microsoft.com/office/drawing/2014/main" id="{0A16F1FD-E44B-F603-D0FE-757B0D77D117}"/>
              </a:ext>
            </a:extLst>
          </p:cNvPr>
          <p:cNvSpPr>
            <a:spLocks noGrp="1"/>
          </p:cNvSpPr>
          <p:nvPr>
            <p:ph type="sldNum" sz="quarter" idx="12"/>
          </p:nvPr>
        </p:nvSpPr>
        <p:spPr/>
        <p:txBody>
          <a:bodyPr/>
          <a:lstStyle>
            <a:lvl1pPr>
              <a:defRPr>
                <a:latin typeface="Montserrat" pitchFamily="2" charset="77"/>
              </a:defRPr>
            </a:lvl1pPr>
          </a:lstStyle>
          <a:p>
            <a:fld id="{77CB83B5-4C43-AB4F-96DE-9EDD1D30F881}" type="slidenum">
              <a:rPr lang="en-US" smtClean="0"/>
              <a:pPr/>
              <a:t>‹#›</a:t>
            </a:fld>
            <a:endParaRPr lang="en-US">
              <a:latin typeface="Montserrat" pitchFamily="2" charset="77"/>
            </a:endParaRPr>
          </a:p>
        </p:txBody>
      </p:sp>
    </p:spTree>
    <p:extLst>
      <p:ext uri="{BB962C8B-B14F-4D97-AF65-F5344CB8AC3E}">
        <p14:creationId xmlns:p14="http://schemas.microsoft.com/office/powerpoint/2010/main" val="225804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062F1-FE13-6873-BCED-535A21CCB4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F53103-5672-D271-E2DA-36BD76EF79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FC2547A-F6D2-30F7-B65B-CF2E15749D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Montserrat" pitchFamily="2" charset="77"/>
              </a:defRPr>
            </a:lvl1pPr>
          </a:lstStyle>
          <a:p>
            <a:fld id="{02EE0FA4-A869-EA4B-9135-87A56CBAE7A9}" type="datetimeFigureOut">
              <a:rPr lang="en-US" smtClean="0"/>
              <a:pPr/>
              <a:t>3/30/2026</a:t>
            </a:fld>
            <a:endParaRPr lang="en-US">
              <a:latin typeface="Montserrat" pitchFamily="2" charset="77"/>
            </a:endParaRPr>
          </a:p>
        </p:txBody>
      </p:sp>
      <p:sp>
        <p:nvSpPr>
          <p:cNvPr id="5" name="Footer Placeholder 4">
            <a:extLst>
              <a:ext uri="{FF2B5EF4-FFF2-40B4-BE49-F238E27FC236}">
                <a16:creationId xmlns:a16="http://schemas.microsoft.com/office/drawing/2014/main" id="{7F3F2038-2499-7308-F7A8-56590D355C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Montserrat" pitchFamily="2" charset="77"/>
              </a:defRPr>
            </a:lvl1pPr>
          </a:lstStyle>
          <a:p>
            <a:endParaRPr lang="en-US">
              <a:latin typeface="Montserrat" pitchFamily="2" charset="77"/>
            </a:endParaRPr>
          </a:p>
        </p:txBody>
      </p:sp>
      <p:sp>
        <p:nvSpPr>
          <p:cNvPr id="6" name="Slide Number Placeholder 5">
            <a:extLst>
              <a:ext uri="{FF2B5EF4-FFF2-40B4-BE49-F238E27FC236}">
                <a16:creationId xmlns:a16="http://schemas.microsoft.com/office/drawing/2014/main" id="{A5C70B5B-EA17-31B9-7FCF-FC0E6A0A1E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Montserrat" pitchFamily="2" charset="77"/>
              </a:defRPr>
            </a:lvl1pPr>
          </a:lstStyle>
          <a:p>
            <a:fld id="{77CB83B5-4C43-AB4F-96DE-9EDD1D30F881}" type="slidenum">
              <a:rPr lang="en-US" smtClean="0"/>
              <a:pPr/>
              <a:t>‹#›</a:t>
            </a:fld>
            <a:endParaRPr lang="en-US">
              <a:latin typeface="Montserrat" pitchFamily="2" charset="77"/>
            </a:endParaRPr>
          </a:p>
        </p:txBody>
      </p:sp>
    </p:spTree>
    <p:extLst>
      <p:ext uri="{BB962C8B-B14F-4D97-AF65-F5344CB8AC3E}">
        <p14:creationId xmlns:p14="http://schemas.microsoft.com/office/powerpoint/2010/main" val="3718151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i="0"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5.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59809A-888F-FA6F-285C-530B4FB801B7}"/>
              </a:ext>
            </a:extLst>
          </p:cNvPr>
          <p:cNvPicPr>
            <a:picLocks noChangeAspect="1"/>
          </p:cNvPicPr>
          <p:nvPr/>
        </p:nvPicPr>
        <p:blipFill>
          <a:blip r:embed="rId2" cstate="email">
            <a:alphaModFix amt="50000"/>
            <a:extLst>
              <a:ext uri="{28A0092B-C50C-407E-A947-70E740481C1C}">
                <a14:useLocalDpi xmlns:a14="http://schemas.microsoft.com/office/drawing/2010/main"/>
              </a:ext>
            </a:extLst>
          </a:blip>
          <a:srcRect t="-1284"/>
          <a:stretch>
            <a:fillRect/>
          </a:stretch>
        </p:blipFill>
        <p:spPr>
          <a:xfrm>
            <a:off x="0" y="-90311"/>
            <a:ext cx="12192000" cy="6948311"/>
          </a:xfrm>
          <a:prstGeom prst="rect">
            <a:avLst/>
          </a:prstGeom>
        </p:spPr>
      </p:pic>
      <p:sp>
        <p:nvSpPr>
          <p:cNvPr id="2" name="Title 1">
            <a:extLst>
              <a:ext uri="{FF2B5EF4-FFF2-40B4-BE49-F238E27FC236}">
                <a16:creationId xmlns:a16="http://schemas.microsoft.com/office/drawing/2014/main" id="{C643DDD9-BC64-19FC-1E7D-5304E219A67F}"/>
              </a:ext>
            </a:extLst>
          </p:cNvPr>
          <p:cNvSpPr>
            <a:spLocks noGrp="1"/>
          </p:cNvSpPr>
          <p:nvPr>
            <p:ph type="ctrTitle"/>
          </p:nvPr>
        </p:nvSpPr>
        <p:spPr>
          <a:xfrm>
            <a:off x="1074057" y="1122363"/>
            <a:ext cx="10087429" cy="2387600"/>
          </a:xfrm>
        </p:spPr>
        <p:txBody>
          <a:bodyPr/>
          <a:lstStyle/>
          <a:p>
            <a:r>
              <a:rPr lang="en-US" dirty="0">
                <a:latin typeface="Montserrat" pitchFamily="2" charset="77"/>
              </a:rPr>
              <a:t>Monitoring &amp; Adaptive Management of NBS along Urban Waterfronts</a:t>
            </a:r>
          </a:p>
        </p:txBody>
      </p:sp>
      <p:sp>
        <p:nvSpPr>
          <p:cNvPr id="3" name="Subtitle 2">
            <a:extLst>
              <a:ext uri="{FF2B5EF4-FFF2-40B4-BE49-F238E27FC236}">
                <a16:creationId xmlns:a16="http://schemas.microsoft.com/office/drawing/2014/main" id="{D9D62D4A-44C3-C4BA-ED49-FF172E023FF5}"/>
              </a:ext>
            </a:extLst>
          </p:cNvPr>
          <p:cNvSpPr>
            <a:spLocks noGrp="1"/>
          </p:cNvSpPr>
          <p:nvPr>
            <p:ph type="subTitle" idx="1"/>
          </p:nvPr>
        </p:nvSpPr>
        <p:spPr/>
        <p:txBody>
          <a:bodyPr/>
          <a:lstStyle/>
          <a:p>
            <a:r>
              <a:rPr lang="en-US" dirty="0">
                <a:latin typeface="Montserrat" pitchFamily="2" charset="77"/>
              </a:rPr>
              <a:t>Kevin Dahms, PE – Biohabitats</a:t>
            </a:r>
          </a:p>
          <a:p>
            <a:r>
              <a:rPr lang="en-US" dirty="0"/>
              <a:t>NJ Coastal and Climate Resilience Conference</a:t>
            </a:r>
          </a:p>
          <a:p>
            <a:r>
              <a:rPr lang="en-US" dirty="0">
                <a:latin typeface="Montserrat" pitchFamily="2" charset="77"/>
              </a:rPr>
              <a:t>March 10, 2026</a:t>
            </a:r>
          </a:p>
        </p:txBody>
      </p:sp>
    </p:spTree>
    <p:extLst>
      <p:ext uri="{BB962C8B-B14F-4D97-AF65-F5344CB8AC3E}">
        <p14:creationId xmlns:p14="http://schemas.microsoft.com/office/powerpoint/2010/main" val="2380106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0EBA7-B429-D4BC-1F85-C68E63755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6931F-041D-9890-F209-55D9011A5F88}"/>
              </a:ext>
            </a:extLst>
          </p:cNvPr>
          <p:cNvSpPr>
            <a:spLocks noGrp="1"/>
          </p:cNvSpPr>
          <p:nvPr>
            <p:ph type="title"/>
          </p:nvPr>
        </p:nvSpPr>
        <p:spPr/>
        <p:txBody>
          <a:bodyPr/>
          <a:lstStyle/>
          <a:p>
            <a:r>
              <a:rPr lang="en-US" dirty="0"/>
              <a:t>Ecosystem Services Spectrum</a:t>
            </a:r>
          </a:p>
        </p:txBody>
      </p:sp>
      <p:pic>
        <p:nvPicPr>
          <p:cNvPr id="3" name="Picture 2">
            <a:extLst>
              <a:ext uri="{FF2B5EF4-FFF2-40B4-BE49-F238E27FC236}">
                <a16:creationId xmlns:a16="http://schemas.microsoft.com/office/drawing/2014/main" id="{A5AD3AFE-F70D-1131-6D8C-4AFDF781B7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524" y="1407870"/>
            <a:ext cx="10404109" cy="5173551"/>
          </a:xfrm>
          <a:prstGeom prst="rect">
            <a:avLst/>
          </a:prstGeom>
        </p:spPr>
      </p:pic>
      <p:pic>
        <p:nvPicPr>
          <p:cNvPr id="5" name="Picture 4">
            <a:extLst>
              <a:ext uri="{FF2B5EF4-FFF2-40B4-BE49-F238E27FC236}">
                <a16:creationId xmlns:a16="http://schemas.microsoft.com/office/drawing/2014/main" id="{6534B4EB-8AE4-F374-9F70-836BF59E0E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364487" y="6177555"/>
            <a:ext cx="1628320" cy="481787"/>
          </a:xfrm>
          <a:prstGeom prst="rect">
            <a:avLst/>
          </a:prstGeom>
        </p:spPr>
      </p:pic>
    </p:spTree>
    <p:extLst>
      <p:ext uri="{BB962C8B-B14F-4D97-AF65-F5344CB8AC3E}">
        <p14:creationId xmlns:p14="http://schemas.microsoft.com/office/powerpoint/2010/main" val="1311564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83A6E-D0CE-979B-4711-A61EA24C008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F4E72AB-DAC6-2FD0-6D14-661F3955186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58235" y="1385424"/>
            <a:ext cx="5072695" cy="5066739"/>
          </a:xfrm>
          <a:prstGeom prst="rect">
            <a:avLst/>
          </a:prstGeom>
        </p:spPr>
      </p:pic>
      <p:pic>
        <p:nvPicPr>
          <p:cNvPr id="3" name="Picture 2">
            <a:extLst>
              <a:ext uri="{FF2B5EF4-FFF2-40B4-BE49-F238E27FC236}">
                <a16:creationId xmlns:a16="http://schemas.microsoft.com/office/drawing/2014/main" id="{8031DD76-F3CA-69B2-0927-99A9E9F0C7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6605" y="1387334"/>
            <a:ext cx="5344509" cy="5192952"/>
          </a:xfrm>
          <a:prstGeom prst="rect">
            <a:avLst/>
          </a:prstGeom>
        </p:spPr>
      </p:pic>
      <p:sp>
        <p:nvSpPr>
          <p:cNvPr id="2" name="Title 1">
            <a:extLst>
              <a:ext uri="{FF2B5EF4-FFF2-40B4-BE49-F238E27FC236}">
                <a16:creationId xmlns:a16="http://schemas.microsoft.com/office/drawing/2014/main" id="{C3396BD2-2797-DE47-4B97-F619DF9FAE28}"/>
              </a:ext>
            </a:extLst>
          </p:cNvPr>
          <p:cNvSpPr>
            <a:spLocks noGrp="1"/>
          </p:cNvSpPr>
          <p:nvPr>
            <p:ph type="title"/>
          </p:nvPr>
        </p:nvSpPr>
        <p:spPr/>
        <p:txBody>
          <a:bodyPr/>
          <a:lstStyle/>
          <a:p>
            <a:r>
              <a:rPr lang="en-US" dirty="0"/>
              <a:t>Ecosystem Services: Opportunities</a:t>
            </a:r>
          </a:p>
        </p:txBody>
      </p:sp>
      <p:pic>
        <p:nvPicPr>
          <p:cNvPr id="6" name="Picture 5">
            <a:extLst>
              <a:ext uri="{FF2B5EF4-FFF2-40B4-BE49-F238E27FC236}">
                <a16:creationId xmlns:a16="http://schemas.microsoft.com/office/drawing/2014/main" id="{2976B06E-307E-6330-3FDF-D24B83751BE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364487" y="6177555"/>
            <a:ext cx="1628320" cy="481787"/>
          </a:xfrm>
          <a:prstGeom prst="rect">
            <a:avLst/>
          </a:prstGeom>
        </p:spPr>
      </p:pic>
    </p:spTree>
    <p:extLst>
      <p:ext uri="{BB962C8B-B14F-4D97-AF65-F5344CB8AC3E}">
        <p14:creationId xmlns:p14="http://schemas.microsoft.com/office/powerpoint/2010/main" val="2186049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27F20-9566-E6F2-04F1-52E57F8E37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75220-EAD5-9136-BC92-9C9515350FCD}"/>
              </a:ext>
            </a:extLst>
          </p:cNvPr>
          <p:cNvSpPr>
            <a:spLocks noGrp="1"/>
          </p:cNvSpPr>
          <p:nvPr>
            <p:ph type="title"/>
          </p:nvPr>
        </p:nvSpPr>
        <p:spPr/>
        <p:txBody>
          <a:bodyPr/>
          <a:lstStyle/>
          <a:p>
            <a:r>
              <a:rPr lang="en-US" dirty="0"/>
              <a:t>Realistic Targets &amp; Goals</a:t>
            </a:r>
            <a:endParaRPr lang="en-US" dirty="0">
              <a:highlight>
                <a:srgbClr val="FFFF00"/>
              </a:highlight>
            </a:endParaRPr>
          </a:p>
        </p:txBody>
      </p:sp>
      <p:pic>
        <p:nvPicPr>
          <p:cNvPr id="6" name="Picture 5">
            <a:extLst>
              <a:ext uri="{FF2B5EF4-FFF2-40B4-BE49-F238E27FC236}">
                <a16:creationId xmlns:a16="http://schemas.microsoft.com/office/drawing/2014/main" id="{B64D5EA2-C0AB-103C-9F89-DA87D9AB69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503" y="1505430"/>
            <a:ext cx="10647297" cy="5324810"/>
          </a:xfrm>
          <a:prstGeom prst="rect">
            <a:avLst/>
          </a:prstGeom>
        </p:spPr>
      </p:pic>
      <p:sp>
        <p:nvSpPr>
          <p:cNvPr id="9" name="Content Placeholder 5">
            <a:extLst>
              <a:ext uri="{FF2B5EF4-FFF2-40B4-BE49-F238E27FC236}">
                <a16:creationId xmlns:a16="http://schemas.microsoft.com/office/drawing/2014/main" id="{7B78B4AD-30A2-7806-F3EB-A77047FE5012}"/>
              </a:ext>
            </a:extLst>
          </p:cNvPr>
          <p:cNvSpPr txBox="1">
            <a:spLocks/>
          </p:cNvSpPr>
          <p:nvPr/>
        </p:nvSpPr>
        <p:spPr>
          <a:xfrm>
            <a:off x="9396662" y="6329958"/>
            <a:ext cx="2617963" cy="3258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Credit: BPCA, SCAPE</a:t>
            </a:r>
          </a:p>
        </p:txBody>
      </p:sp>
    </p:spTree>
    <p:extLst>
      <p:ext uri="{BB962C8B-B14F-4D97-AF65-F5344CB8AC3E}">
        <p14:creationId xmlns:p14="http://schemas.microsoft.com/office/powerpoint/2010/main" val="37904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DCEB4-580C-2D57-3DFC-613C40D11F06}"/>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0FDE1DD0-F81D-7BA9-BFCC-2585CE41ABA8}"/>
              </a:ext>
            </a:extLst>
          </p:cNvPr>
          <p:cNvGrpSpPr/>
          <p:nvPr/>
        </p:nvGrpSpPr>
        <p:grpSpPr>
          <a:xfrm>
            <a:off x="6001684" y="3464292"/>
            <a:ext cx="6424116" cy="3473555"/>
            <a:chOff x="6658810" y="3965449"/>
            <a:chExt cx="5228390" cy="2827019"/>
          </a:xfrm>
        </p:grpSpPr>
        <p:pic>
          <p:nvPicPr>
            <p:cNvPr id="11" name="Picture 4">
              <a:extLst>
                <a:ext uri="{FF2B5EF4-FFF2-40B4-BE49-F238E27FC236}">
                  <a16:creationId xmlns:a16="http://schemas.microsoft.com/office/drawing/2014/main" id="{4EC3B0E8-FC46-26F4-53B3-3129DC66737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6658810" y="3965449"/>
              <a:ext cx="5038108" cy="28270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62FD843-252B-B532-B9F7-F5A13BA58539}"/>
                </a:ext>
              </a:extLst>
            </p:cNvPr>
            <p:cNvPicPr>
              <a:picLocks noChangeAspect="1"/>
            </p:cNvPicPr>
            <p:nvPr/>
          </p:nvPicPr>
          <p:blipFill>
            <a:blip r:embed="rId4" cstate="email">
              <a:extLst>
                <a:ext uri="{28A0092B-C50C-407E-A947-70E740481C1C}">
                  <a14:useLocalDpi xmlns:a14="http://schemas.microsoft.com/office/drawing/2010/main"/>
                </a:ext>
              </a:extLst>
            </a:blip>
            <a:srcRect r="-7942"/>
            <a:stretch>
              <a:fillRect/>
            </a:stretch>
          </p:blipFill>
          <p:spPr>
            <a:xfrm>
              <a:off x="9301163" y="4000500"/>
              <a:ext cx="2586037" cy="1447227"/>
            </a:xfrm>
            <a:prstGeom prst="rect">
              <a:avLst/>
            </a:prstGeom>
          </p:spPr>
        </p:pic>
      </p:grpSp>
      <p:pic>
        <p:nvPicPr>
          <p:cNvPr id="7" name="Picture 6">
            <a:extLst>
              <a:ext uri="{FF2B5EF4-FFF2-40B4-BE49-F238E27FC236}">
                <a16:creationId xmlns:a16="http://schemas.microsoft.com/office/drawing/2014/main" id="{9BD5CF77-D07A-EC1A-855F-91D976500CA6}"/>
              </a:ext>
            </a:extLst>
          </p:cNvPr>
          <p:cNvPicPr>
            <a:picLocks noChangeAspect="1"/>
          </p:cNvPicPr>
          <p:nvPr/>
        </p:nvPicPr>
        <p:blipFill>
          <a:blip r:embed="rId5" cstate="email">
            <a:extLst>
              <a:ext uri="{28A0092B-C50C-407E-A947-70E740481C1C}">
                <a14:useLocalDpi xmlns:a14="http://schemas.microsoft.com/office/drawing/2010/main"/>
              </a:ext>
            </a:extLst>
          </a:blip>
          <a:srcRect t="12272" b="4222"/>
          <a:stretch>
            <a:fillRect/>
          </a:stretch>
        </p:blipFill>
        <p:spPr>
          <a:xfrm>
            <a:off x="6196636" y="-111381"/>
            <a:ext cx="5997657" cy="3723825"/>
          </a:xfrm>
          <a:prstGeom prst="rect">
            <a:avLst/>
          </a:prstGeom>
        </p:spPr>
      </p:pic>
      <p:pic>
        <p:nvPicPr>
          <p:cNvPr id="10" name="Picture 9">
            <a:extLst>
              <a:ext uri="{FF2B5EF4-FFF2-40B4-BE49-F238E27FC236}">
                <a16:creationId xmlns:a16="http://schemas.microsoft.com/office/drawing/2014/main" id="{E3D6AEF0-F3A5-47E4-F639-0C2F5E58832B}"/>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3464293"/>
            <a:ext cx="6300549" cy="3393708"/>
          </a:xfrm>
          <a:prstGeom prst="rect">
            <a:avLst/>
          </a:prstGeom>
        </p:spPr>
      </p:pic>
      <p:pic>
        <p:nvPicPr>
          <p:cNvPr id="12" name="Picture 11">
            <a:extLst>
              <a:ext uri="{FF2B5EF4-FFF2-40B4-BE49-F238E27FC236}">
                <a16:creationId xmlns:a16="http://schemas.microsoft.com/office/drawing/2014/main" id="{A4DEC14E-E067-D8B6-3F95-709E92FFE0F0}"/>
              </a:ext>
            </a:extLst>
          </p:cNvPr>
          <p:cNvPicPr>
            <a:picLocks noChangeAspect="1"/>
          </p:cNvPicPr>
          <p:nvPr/>
        </p:nvPicPr>
        <p:blipFill>
          <a:blip r:embed="rId7" cstate="email">
            <a:extLst>
              <a:ext uri="{28A0092B-C50C-407E-A947-70E740481C1C}">
                <a14:useLocalDpi xmlns:a14="http://schemas.microsoft.com/office/drawing/2010/main"/>
              </a:ext>
            </a:extLst>
          </a:blip>
          <a:srcRect t="-4405"/>
          <a:stretch>
            <a:fillRect/>
          </a:stretch>
        </p:blipFill>
        <p:spPr>
          <a:xfrm>
            <a:off x="0" y="-275375"/>
            <a:ext cx="6300550" cy="3887819"/>
          </a:xfrm>
          <a:prstGeom prst="rect">
            <a:avLst/>
          </a:prstGeom>
        </p:spPr>
      </p:pic>
      <p:sp>
        <p:nvSpPr>
          <p:cNvPr id="2" name="Title 1">
            <a:extLst>
              <a:ext uri="{FF2B5EF4-FFF2-40B4-BE49-F238E27FC236}">
                <a16:creationId xmlns:a16="http://schemas.microsoft.com/office/drawing/2014/main" id="{040427F2-C387-7B83-0D91-5FC2340239E1}"/>
              </a:ext>
            </a:extLst>
          </p:cNvPr>
          <p:cNvSpPr>
            <a:spLocks noGrp="1"/>
          </p:cNvSpPr>
          <p:nvPr>
            <p:ph type="title"/>
          </p:nvPr>
        </p:nvSpPr>
        <p:spPr>
          <a:xfrm>
            <a:off x="552471" y="365125"/>
            <a:ext cx="11368902" cy="1325563"/>
          </a:xfrm>
          <a:solidFill>
            <a:schemeClr val="bg1">
              <a:alpha val="55000"/>
            </a:schemeClr>
          </a:solidFill>
        </p:spPr>
        <p:txBody>
          <a:bodyPr/>
          <a:lstStyle/>
          <a:p>
            <a:r>
              <a:rPr lang="en-US" dirty="0"/>
              <a:t>BPC Resilience – Habitat Enhancements</a:t>
            </a:r>
          </a:p>
        </p:txBody>
      </p:sp>
      <p:sp>
        <p:nvSpPr>
          <p:cNvPr id="13" name="Content Placeholder 5">
            <a:extLst>
              <a:ext uri="{FF2B5EF4-FFF2-40B4-BE49-F238E27FC236}">
                <a16:creationId xmlns:a16="http://schemas.microsoft.com/office/drawing/2014/main" id="{40D6D0CB-E119-2A52-3793-61D45DB4DFBD}"/>
              </a:ext>
            </a:extLst>
          </p:cNvPr>
          <p:cNvSpPr txBox="1">
            <a:spLocks/>
          </p:cNvSpPr>
          <p:nvPr/>
        </p:nvSpPr>
        <p:spPr>
          <a:xfrm>
            <a:off x="107969" y="3077455"/>
            <a:ext cx="4456289" cy="4321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rPr>
              <a:t>Ecologically Enhanced Piles</a:t>
            </a:r>
          </a:p>
          <a:p>
            <a:pPr marL="0" indent="0">
              <a:buFont typeface="Arial" panose="020B0604020202020204" pitchFamily="34" charset="0"/>
              <a:buNone/>
            </a:pPr>
            <a:r>
              <a:rPr lang="en-US" sz="800" dirty="0">
                <a:solidFill>
                  <a:schemeClr val="bg1"/>
                </a:solidFill>
              </a:rPr>
              <a:t>Photo credit: </a:t>
            </a:r>
            <a:r>
              <a:rPr lang="en-US" sz="800" dirty="0" err="1">
                <a:solidFill>
                  <a:schemeClr val="bg1"/>
                </a:solidFill>
              </a:rPr>
              <a:t>ECOncrete</a:t>
            </a:r>
            <a:endParaRPr lang="en-US" sz="800" dirty="0">
              <a:solidFill>
                <a:schemeClr val="bg1"/>
              </a:solidFill>
            </a:endParaRPr>
          </a:p>
        </p:txBody>
      </p:sp>
      <p:sp>
        <p:nvSpPr>
          <p:cNvPr id="14" name="Content Placeholder 5">
            <a:extLst>
              <a:ext uri="{FF2B5EF4-FFF2-40B4-BE49-F238E27FC236}">
                <a16:creationId xmlns:a16="http://schemas.microsoft.com/office/drawing/2014/main" id="{5FC92040-1ED6-6C51-5ABC-7FCC7402E205}"/>
              </a:ext>
            </a:extLst>
          </p:cNvPr>
          <p:cNvSpPr txBox="1">
            <a:spLocks/>
          </p:cNvSpPr>
          <p:nvPr/>
        </p:nvSpPr>
        <p:spPr>
          <a:xfrm>
            <a:off x="7627742" y="3051878"/>
            <a:ext cx="4456289" cy="4321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a:solidFill>
                  <a:schemeClr val="bg1"/>
                </a:solidFill>
              </a:rPr>
              <a:t>Marsh Terrace</a:t>
            </a:r>
          </a:p>
          <a:p>
            <a:pPr marL="0" indent="0" algn="r">
              <a:buFont typeface="Arial" panose="020B0604020202020204" pitchFamily="34" charset="0"/>
              <a:buNone/>
            </a:pPr>
            <a:r>
              <a:rPr lang="en-US" sz="800" dirty="0">
                <a:solidFill>
                  <a:schemeClr val="bg1"/>
                </a:solidFill>
              </a:rPr>
              <a:t>Photo credit: BPCA</a:t>
            </a:r>
          </a:p>
        </p:txBody>
      </p:sp>
      <p:sp>
        <p:nvSpPr>
          <p:cNvPr id="18" name="Content Placeholder 5">
            <a:extLst>
              <a:ext uri="{FF2B5EF4-FFF2-40B4-BE49-F238E27FC236}">
                <a16:creationId xmlns:a16="http://schemas.microsoft.com/office/drawing/2014/main" id="{A2FCB623-8058-0B30-2E66-7AD9ED6A216D}"/>
              </a:ext>
            </a:extLst>
          </p:cNvPr>
          <p:cNvSpPr txBox="1">
            <a:spLocks/>
          </p:cNvSpPr>
          <p:nvPr/>
        </p:nvSpPr>
        <p:spPr>
          <a:xfrm>
            <a:off x="7737975" y="6276798"/>
            <a:ext cx="4456289" cy="4321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a:solidFill>
                  <a:schemeClr val="bg1"/>
                </a:solidFill>
              </a:rPr>
              <a:t>Rocky Intertidal Habitat</a:t>
            </a:r>
          </a:p>
          <a:p>
            <a:pPr marL="0" indent="0" algn="r">
              <a:buFont typeface="Arial" panose="020B0604020202020204" pitchFamily="34" charset="0"/>
              <a:buNone/>
            </a:pPr>
            <a:r>
              <a:rPr lang="en-US" sz="800" dirty="0">
                <a:solidFill>
                  <a:schemeClr val="bg1"/>
                </a:solidFill>
              </a:rPr>
              <a:t>Photo credit: </a:t>
            </a:r>
            <a:r>
              <a:rPr lang="en-US" sz="800" dirty="0" err="1">
                <a:solidFill>
                  <a:schemeClr val="bg1"/>
                </a:solidFill>
              </a:rPr>
              <a:t>ECOncrete</a:t>
            </a:r>
            <a:r>
              <a:rPr lang="en-US" sz="800" dirty="0">
                <a:solidFill>
                  <a:schemeClr val="bg1"/>
                </a:solidFill>
              </a:rPr>
              <a:t> (top), Wetland Ecosystem Team (bottom)</a:t>
            </a:r>
          </a:p>
        </p:txBody>
      </p:sp>
      <p:sp>
        <p:nvSpPr>
          <p:cNvPr id="19" name="Content Placeholder 5">
            <a:extLst>
              <a:ext uri="{FF2B5EF4-FFF2-40B4-BE49-F238E27FC236}">
                <a16:creationId xmlns:a16="http://schemas.microsoft.com/office/drawing/2014/main" id="{BF15D155-34FF-BA54-26E0-F3F550E7DDB4}"/>
              </a:ext>
            </a:extLst>
          </p:cNvPr>
          <p:cNvSpPr txBox="1">
            <a:spLocks/>
          </p:cNvSpPr>
          <p:nvPr/>
        </p:nvSpPr>
        <p:spPr>
          <a:xfrm>
            <a:off x="107969" y="6276798"/>
            <a:ext cx="4456289" cy="4321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rPr>
              <a:t>Ecologically Enhanced Sea Wall</a:t>
            </a:r>
          </a:p>
          <a:p>
            <a:pPr marL="0" indent="0">
              <a:buFont typeface="Arial" panose="020B0604020202020204" pitchFamily="34" charset="0"/>
              <a:buNone/>
            </a:pPr>
            <a:r>
              <a:rPr lang="en-US" sz="800" dirty="0">
                <a:solidFill>
                  <a:schemeClr val="bg1"/>
                </a:solidFill>
              </a:rPr>
              <a:t>Photo credit: Inland and Coastal Marina Systems</a:t>
            </a:r>
          </a:p>
        </p:txBody>
      </p:sp>
    </p:spTree>
    <p:extLst>
      <p:ext uri="{BB962C8B-B14F-4D97-AF65-F5344CB8AC3E}">
        <p14:creationId xmlns:p14="http://schemas.microsoft.com/office/powerpoint/2010/main" val="172572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CF2CA-AF28-4C86-4DEA-36330C7D5B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F9891-702A-5A2E-3B31-C5E43EA6A1D5}"/>
              </a:ext>
            </a:extLst>
          </p:cNvPr>
          <p:cNvSpPr>
            <a:spLocks noGrp="1"/>
          </p:cNvSpPr>
          <p:nvPr>
            <p:ph type="title"/>
          </p:nvPr>
        </p:nvSpPr>
        <p:spPr/>
        <p:txBody>
          <a:bodyPr/>
          <a:lstStyle/>
          <a:p>
            <a:r>
              <a:rPr lang="en-US" dirty="0"/>
              <a:t>Don’t Reinvent the Wheel…</a:t>
            </a:r>
          </a:p>
        </p:txBody>
      </p:sp>
      <p:pic>
        <p:nvPicPr>
          <p:cNvPr id="7" name="Picture 6">
            <a:extLst>
              <a:ext uri="{FF2B5EF4-FFF2-40B4-BE49-F238E27FC236}">
                <a16:creationId xmlns:a16="http://schemas.microsoft.com/office/drawing/2014/main" id="{7A391B51-9BFB-8F25-DA61-16593037D6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93" y="1460003"/>
            <a:ext cx="3823267" cy="4948237"/>
          </a:xfrm>
          <a:prstGeom prst="rect">
            <a:avLst/>
          </a:prstGeom>
        </p:spPr>
      </p:pic>
      <p:sp>
        <p:nvSpPr>
          <p:cNvPr id="8" name="Content Placeholder 5">
            <a:extLst>
              <a:ext uri="{FF2B5EF4-FFF2-40B4-BE49-F238E27FC236}">
                <a16:creationId xmlns:a16="http://schemas.microsoft.com/office/drawing/2014/main" id="{760D17B7-DF47-CBE7-AB48-3AA218A951F8}"/>
              </a:ext>
            </a:extLst>
          </p:cNvPr>
          <p:cNvSpPr txBox="1">
            <a:spLocks/>
          </p:cNvSpPr>
          <p:nvPr/>
        </p:nvSpPr>
        <p:spPr>
          <a:xfrm>
            <a:off x="-7447" y="6418448"/>
            <a:ext cx="4456289" cy="4321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NYS Shoreline Monitoring Framework</a:t>
            </a:r>
          </a:p>
        </p:txBody>
      </p:sp>
      <p:pic>
        <p:nvPicPr>
          <p:cNvPr id="10" name="Picture 9">
            <a:extLst>
              <a:ext uri="{FF2B5EF4-FFF2-40B4-BE49-F238E27FC236}">
                <a16:creationId xmlns:a16="http://schemas.microsoft.com/office/drawing/2014/main" id="{DA8DE0A1-6B6F-27AC-41F2-B2A15C5B15D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037748" y="1460003"/>
            <a:ext cx="4258794" cy="4948238"/>
          </a:xfrm>
          <a:prstGeom prst="rect">
            <a:avLst/>
          </a:prstGeom>
        </p:spPr>
      </p:pic>
      <p:sp>
        <p:nvSpPr>
          <p:cNvPr id="11" name="Content Placeholder 5">
            <a:extLst>
              <a:ext uri="{FF2B5EF4-FFF2-40B4-BE49-F238E27FC236}">
                <a16:creationId xmlns:a16="http://schemas.microsoft.com/office/drawing/2014/main" id="{C14CC054-0839-77F5-5F2C-8431531407E1}"/>
              </a:ext>
            </a:extLst>
          </p:cNvPr>
          <p:cNvSpPr txBox="1">
            <a:spLocks/>
          </p:cNvSpPr>
          <p:nvPr/>
        </p:nvSpPr>
        <p:spPr>
          <a:xfrm>
            <a:off x="3958108" y="6425847"/>
            <a:ext cx="4456289" cy="4321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Hudson River Park Trust ESMP</a:t>
            </a:r>
          </a:p>
        </p:txBody>
      </p:sp>
      <p:pic>
        <p:nvPicPr>
          <p:cNvPr id="13" name="Picture 12">
            <a:extLst>
              <a:ext uri="{FF2B5EF4-FFF2-40B4-BE49-F238E27FC236}">
                <a16:creationId xmlns:a16="http://schemas.microsoft.com/office/drawing/2014/main" id="{777ADB59-C8C6-E5E0-44F9-04799A7F6D5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414397" y="-17242"/>
            <a:ext cx="3756474" cy="2779716"/>
          </a:xfrm>
          <a:prstGeom prst="rect">
            <a:avLst/>
          </a:prstGeom>
        </p:spPr>
      </p:pic>
      <p:sp>
        <p:nvSpPr>
          <p:cNvPr id="14" name="Content Placeholder 5">
            <a:extLst>
              <a:ext uri="{FF2B5EF4-FFF2-40B4-BE49-F238E27FC236}">
                <a16:creationId xmlns:a16="http://schemas.microsoft.com/office/drawing/2014/main" id="{293F8EF1-E18A-2EF6-8A4B-DEEFF7921850}"/>
              </a:ext>
            </a:extLst>
          </p:cNvPr>
          <p:cNvSpPr txBox="1">
            <a:spLocks/>
          </p:cNvSpPr>
          <p:nvPr/>
        </p:nvSpPr>
        <p:spPr>
          <a:xfrm>
            <a:off x="8414397" y="2835940"/>
            <a:ext cx="4456289" cy="4321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HEP State of the Estuary</a:t>
            </a:r>
          </a:p>
        </p:txBody>
      </p:sp>
      <p:pic>
        <p:nvPicPr>
          <p:cNvPr id="16" name="Picture 15">
            <a:extLst>
              <a:ext uri="{FF2B5EF4-FFF2-40B4-BE49-F238E27FC236}">
                <a16:creationId xmlns:a16="http://schemas.microsoft.com/office/drawing/2014/main" id="{1AA37050-814A-482E-57B3-BD146AA9F21A}"/>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438830" y="3144841"/>
            <a:ext cx="2928712" cy="3510539"/>
          </a:xfrm>
          <a:prstGeom prst="rect">
            <a:avLst/>
          </a:prstGeom>
        </p:spPr>
      </p:pic>
      <p:sp>
        <p:nvSpPr>
          <p:cNvPr id="19" name="Content Placeholder 5">
            <a:extLst>
              <a:ext uri="{FF2B5EF4-FFF2-40B4-BE49-F238E27FC236}">
                <a16:creationId xmlns:a16="http://schemas.microsoft.com/office/drawing/2014/main" id="{D350ADDD-2D3E-B4F4-573B-AF882AD87D5F}"/>
              </a:ext>
            </a:extLst>
          </p:cNvPr>
          <p:cNvSpPr txBox="1">
            <a:spLocks/>
          </p:cNvSpPr>
          <p:nvPr/>
        </p:nvSpPr>
        <p:spPr>
          <a:xfrm rot="16200000">
            <a:off x="9341732" y="4211159"/>
            <a:ext cx="4456289" cy="4321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Stevens Institute of Technology</a:t>
            </a:r>
          </a:p>
          <a:p>
            <a:pPr marL="0" indent="0">
              <a:buFont typeface="Arial" panose="020B0604020202020204" pitchFamily="34" charset="0"/>
              <a:buNone/>
            </a:pPr>
            <a:r>
              <a:rPr lang="en-US" sz="1400" dirty="0"/>
              <a:t>Living Shorelines Engineering Guidelines</a:t>
            </a:r>
          </a:p>
        </p:txBody>
      </p:sp>
    </p:spTree>
    <p:extLst>
      <p:ext uri="{BB962C8B-B14F-4D97-AF65-F5344CB8AC3E}">
        <p14:creationId xmlns:p14="http://schemas.microsoft.com/office/powerpoint/2010/main" val="1961502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2EB16-D715-25F5-3FD2-2CDD843012D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D4204CB-0579-4821-B9C8-291B49639E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256" y="1071342"/>
            <a:ext cx="9498231" cy="5588000"/>
          </a:xfrm>
          <a:prstGeom prst="rect">
            <a:avLst/>
          </a:prstGeom>
        </p:spPr>
      </p:pic>
      <p:sp>
        <p:nvSpPr>
          <p:cNvPr id="2" name="Title 1">
            <a:extLst>
              <a:ext uri="{FF2B5EF4-FFF2-40B4-BE49-F238E27FC236}">
                <a16:creationId xmlns:a16="http://schemas.microsoft.com/office/drawing/2014/main" id="{420B5F3C-807A-57EB-130A-E56E73B16157}"/>
              </a:ext>
            </a:extLst>
          </p:cNvPr>
          <p:cNvSpPr>
            <a:spLocks noGrp="1"/>
          </p:cNvSpPr>
          <p:nvPr>
            <p:ph type="title"/>
          </p:nvPr>
        </p:nvSpPr>
        <p:spPr/>
        <p:txBody>
          <a:bodyPr/>
          <a:lstStyle/>
          <a:p>
            <a:r>
              <a:rPr lang="en-US" dirty="0"/>
              <a:t>Refine Parameters &amp; Methods</a:t>
            </a:r>
          </a:p>
        </p:txBody>
      </p:sp>
      <p:pic>
        <p:nvPicPr>
          <p:cNvPr id="6" name="Picture 5">
            <a:extLst>
              <a:ext uri="{FF2B5EF4-FFF2-40B4-BE49-F238E27FC236}">
                <a16:creationId xmlns:a16="http://schemas.microsoft.com/office/drawing/2014/main" id="{9EF258CC-7C4B-CC89-4E37-34C4C8EAEE2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364487" y="6177555"/>
            <a:ext cx="1628320" cy="481787"/>
          </a:xfrm>
          <a:prstGeom prst="rect">
            <a:avLst/>
          </a:prstGeom>
        </p:spPr>
      </p:pic>
    </p:spTree>
    <p:extLst>
      <p:ext uri="{BB962C8B-B14F-4D97-AF65-F5344CB8AC3E}">
        <p14:creationId xmlns:p14="http://schemas.microsoft.com/office/powerpoint/2010/main" val="1798380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4EE1F-8413-6F2B-11F4-F0000062E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A1D44-A4E3-6059-5827-6FB2E9C5AA9F}"/>
              </a:ext>
            </a:extLst>
          </p:cNvPr>
          <p:cNvSpPr>
            <a:spLocks noGrp="1"/>
          </p:cNvSpPr>
          <p:nvPr>
            <p:ph type="title"/>
          </p:nvPr>
        </p:nvSpPr>
        <p:spPr/>
        <p:txBody>
          <a:bodyPr/>
          <a:lstStyle/>
          <a:p>
            <a:r>
              <a:rPr lang="en-US" dirty="0"/>
              <a:t>Refine Parameters &amp; Methods</a:t>
            </a:r>
          </a:p>
        </p:txBody>
      </p:sp>
      <p:pic>
        <p:nvPicPr>
          <p:cNvPr id="6" name="Picture 5">
            <a:extLst>
              <a:ext uri="{FF2B5EF4-FFF2-40B4-BE49-F238E27FC236}">
                <a16:creationId xmlns:a16="http://schemas.microsoft.com/office/drawing/2014/main" id="{BB61338F-5EBC-2EED-E460-4DC480F5FA0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364487" y="6177555"/>
            <a:ext cx="1628320" cy="481787"/>
          </a:xfrm>
          <a:prstGeom prst="rect">
            <a:avLst/>
          </a:prstGeom>
        </p:spPr>
      </p:pic>
      <p:pic>
        <p:nvPicPr>
          <p:cNvPr id="9" name="Picture 8">
            <a:extLst>
              <a:ext uri="{FF2B5EF4-FFF2-40B4-BE49-F238E27FC236}">
                <a16:creationId xmlns:a16="http://schemas.microsoft.com/office/drawing/2014/main" id="{5842014A-E090-0814-0C90-D5853E92D3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424" y="2310063"/>
            <a:ext cx="11378834" cy="2799114"/>
          </a:xfrm>
          <a:prstGeom prst="rect">
            <a:avLst/>
          </a:prstGeom>
        </p:spPr>
      </p:pic>
      <p:sp>
        <p:nvSpPr>
          <p:cNvPr id="7" name="TextBox 6">
            <a:extLst>
              <a:ext uri="{FF2B5EF4-FFF2-40B4-BE49-F238E27FC236}">
                <a16:creationId xmlns:a16="http://schemas.microsoft.com/office/drawing/2014/main" id="{7DE62EB8-66E7-6836-6B2D-C40A48C899FA}"/>
              </a:ext>
            </a:extLst>
          </p:cNvPr>
          <p:cNvSpPr txBox="1"/>
          <p:nvPr/>
        </p:nvSpPr>
        <p:spPr>
          <a:xfrm>
            <a:off x="4878814" y="1875354"/>
            <a:ext cx="3068053" cy="369332"/>
          </a:xfrm>
          <a:prstGeom prst="rect">
            <a:avLst/>
          </a:prstGeom>
          <a:noFill/>
        </p:spPr>
        <p:txBody>
          <a:bodyPr wrap="square" rtlCol="0">
            <a:spAutoFit/>
          </a:bodyPr>
          <a:lstStyle/>
          <a:p>
            <a:r>
              <a:rPr lang="en-US" dirty="0">
                <a:latin typeface="Montserrat" panose="00000500000000000000" pitchFamily="2" charset="0"/>
              </a:rPr>
              <a:t>Monitoring Activities 2</a:t>
            </a:r>
          </a:p>
        </p:txBody>
      </p:sp>
      <p:sp>
        <p:nvSpPr>
          <p:cNvPr id="8" name="TextBox 7">
            <a:extLst>
              <a:ext uri="{FF2B5EF4-FFF2-40B4-BE49-F238E27FC236}">
                <a16:creationId xmlns:a16="http://schemas.microsoft.com/office/drawing/2014/main" id="{5B2480BD-7B70-F7E0-73DD-4A246A01755A}"/>
              </a:ext>
            </a:extLst>
          </p:cNvPr>
          <p:cNvSpPr txBox="1"/>
          <p:nvPr/>
        </p:nvSpPr>
        <p:spPr>
          <a:xfrm rot="16200000">
            <a:off x="-1091521" y="3390485"/>
            <a:ext cx="3068053" cy="369332"/>
          </a:xfrm>
          <a:prstGeom prst="rect">
            <a:avLst/>
          </a:prstGeom>
          <a:noFill/>
        </p:spPr>
        <p:txBody>
          <a:bodyPr wrap="square" rtlCol="0">
            <a:spAutoFit/>
          </a:bodyPr>
          <a:lstStyle/>
          <a:p>
            <a:r>
              <a:rPr lang="en-US" dirty="0">
                <a:latin typeface="Montserrat" panose="00000500000000000000" pitchFamily="2" charset="0"/>
              </a:rPr>
              <a:t>Monitoring Activities 1</a:t>
            </a:r>
          </a:p>
        </p:txBody>
      </p:sp>
    </p:spTree>
    <p:extLst>
      <p:ext uri="{BB962C8B-B14F-4D97-AF65-F5344CB8AC3E}">
        <p14:creationId xmlns:p14="http://schemas.microsoft.com/office/powerpoint/2010/main" val="1774049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CE5D4-3FA9-E1CB-50B1-8E8898EE43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691E4-23EA-5FD5-1C9C-12BBF728D9FF}"/>
              </a:ext>
            </a:extLst>
          </p:cNvPr>
          <p:cNvSpPr>
            <a:spLocks noGrp="1"/>
          </p:cNvSpPr>
          <p:nvPr>
            <p:ph type="title"/>
          </p:nvPr>
        </p:nvSpPr>
        <p:spPr/>
        <p:txBody>
          <a:bodyPr/>
          <a:lstStyle/>
          <a:p>
            <a:r>
              <a:rPr lang="en-US" dirty="0"/>
              <a:t>Connecting Monitoring &amp; Management</a:t>
            </a:r>
          </a:p>
        </p:txBody>
      </p:sp>
      <p:sp>
        <p:nvSpPr>
          <p:cNvPr id="3" name="Content Placeholder 2">
            <a:extLst>
              <a:ext uri="{FF2B5EF4-FFF2-40B4-BE49-F238E27FC236}">
                <a16:creationId xmlns:a16="http://schemas.microsoft.com/office/drawing/2014/main" id="{12A4CC05-1204-3569-7A6D-9FDF8BFC00AC}"/>
              </a:ext>
            </a:extLst>
          </p:cNvPr>
          <p:cNvSpPr txBox="1">
            <a:spLocks/>
          </p:cNvSpPr>
          <p:nvPr/>
        </p:nvSpPr>
        <p:spPr>
          <a:xfrm>
            <a:off x="838200" y="1265390"/>
            <a:ext cx="10515600" cy="3719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Not just tied to regulatory requirements…</a:t>
            </a:r>
          </a:p>
        </p:txBody>
      </p:sp>
      <p:sp>
        <p:nvSpPr>
          <p:cNvPr id="9" name="Rectangle: Rounded Corners 8">
            <a:extLst>
              <a:ext uri="{FF2B5EF4-FFF2-40B4-BE49-F238E27FC236}">
                <a16:creationId xmlns:a16="http://schemas.microsoft.com/office/drawing/2014/main" id="{1B7AD05E-767B-011F-357A-63BAD10A5DB6}"/>
              </a:ext>
            </a:extLst>
          </p:cNvPr>
          <p:cNvSpPr/>
          <p:nvPr/>
        </p:nvSpPr>
        <p:spPr>
          <a:xfrm>
            <a:off x="4102240" y="1790525"/>
            <a:ext cx="6158590" cy="3719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ontserrat" panose="00000500000000000000" pitchFamily="2" charset="0"/>
              </a:rPr>
              <a:t>Establish Marsh Vegetation on Terraces</a:t>
            </a:r>
          </a:p>
        </p:txBody>
      </p:sp>
      <p:cxnSp>
        <p:nvCxnSpPr>
          <p:cNvPr id="12" name="Straight Arrow Connector 11">
            <a:extLst>
              <a:ext uri="{FF2B5EF4-FFF2-40B4-BE49-F238E27FC236}">
                <a16:creationId xmlns:a16="http://schemas.microsoft.com/office/drawing/2014/main" id="{AD4D6E98-CE84-ED14-3B53-45D0F64C8025}"/>
              </a:ext>
            </a:extLst>
          </p:cNvPr>
          <p:cNvCxnSpPr/>
          <p:nvPr/>
        </p:nvCxnSpPr>
        <p:spPr>
          <a:xfrm>
            <a:off x="7181535" y="2162449"/>
            <a:ext cx="0" cy="265176"/>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5D534124-2762-5E94-79BB-FCA53396DE62}"/>
              </a:ext>
            </a:extLst>
          </p:cNvPr>
          <p:cNvSpPr/>
          <p:nvPr/>
        </p:nvSpPr>
        <p:spPr>
          <a:xfrm>
            <a:off x="4432764" y="2406988"/>
            <a:ext cx="5497541" cy="4262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ontserrat" panose="00000500000000000000" pitchFamily="2" charset="0"/>
              </a:rPr>
              <a:t>Restore and revegetate with native marsh species</a:t>
            </a:r>
          </a:p>
        </p:txBody>
      </p:sp>
      <p:cxnSp>
        <p:nvCxnSpPr>
          <p:cNvPr id="19" name="Straight Connector 18">
            <a:extLst>
              <a:ext uri="{FF2B5EF4-FFF2-40B4-BE49-F238E27FC236}">
                <a16:creationId xmlns:a16="http://schemas.microsoft.com/office/drawing/2014/main" id="{A74DE4AD-C46D-4883-2105-5E04E579A1C2}"/>
              </a:ext>
            </a:extLst>
          </p:cNvPr>
          <p:cNvCxnSpPr>
            <a:cxnSpLocks/>
            <a:stCxn id="14" idx="2"/>
          </p:cNvCxnSpPr>
          <p:nvPr/>
        </p:nvCxnSpPr>
        <p:spPr>
          <a:xfrm>
            <a:off x="7181535" y="2833232"/>
            <a:ext cx="0" cy="22006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FE7B605-B7DD-5830-AA2F-2B5E81FB2339}"/>
              </a:ext>
            </a:extLst>
          </p:cNvPr>
          <p:cNvCxnSpPr>
            <a:cxnSpLocks/>
          </p:cNvCxnSpPr>
          <p:nvPr/>
        </p:nvCxnSpPr>
        <p:spPr>
          <a:xfrm flipH="1">
            <a:off x="4223328" y="3053292"/>
            <a:ext cx="5916097"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F05A166C-C445-9959-8618-B05785D4998E}"/>
              </a:ext>
            </a:extLst>
          </p:cNvPr>
          <p:cNvCxnSpPr>
            <a:cxnSpLocks/>
          </p:cNvCxnSpPr>
          <p:nvPr/>
        </p:nvCxnSpPr>
        <p:spPr>
          <a:xfrm>
            <a:off x="4223328" y="3053292"/>
            <a:ext cx="0" cy="234486"/>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AA365440-4930-5699-21B7-922AB59AA260}"/>
              </a:ext>
            </a:extLst>
          </p:cNvPr>
          <p:cNvCxnSpPr/>
          <p:nvPr/>
        </p:nvCxnSpPr>
        <p:spPr>
          <a:xfrm>
            <a:off x="7181535" y="3030197"/>
            <a:ext cx="0" cy="265176"/>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0F7104AE-8103-E832-52E0-16D6FC1D0D0C}"/>
              </a:ext>
            </a:extLst>
          </p:cNvPr>
          <p:cNvCxnSpPr/>
          <p:nvPr/>
        </p:nvCxnSpPr>
        <p:spPr>
          <a:xfrm>
            <a:off x="10115500" y="3053292"/>
            <a:ext cx="0" cy="265176"/>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26" name="Rectangle: Rounded Corners 25">
            <a:extLst>
              <a:ext uri="{FF2B5EF4-FFF2-40B4-BE49-F238E27FC236}">
                <a16:creationId xmlns:a16="http://schemas.microsoft.com/office/drawing/2014/main" id="{CF1B9057-546E-88EA-5D73-E71023FF021D}"/>
              </a:ext>
            </a:extLst>
          </p:cNvPr>
          <p:cNvSpPr/>
          <p:nvPr/>
        </p:nvSpPr>
        <p:spPr>
          <a:xfrm>
            <a:off x="2561510" y="3287778"/>
            <a:ext cx="3119813" cy="4262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ontserrat" panose="00000500000000000000" pitchFamily="2" charset="0"/>
              </a:rPr>
              <a:t>Diversity of Marsh Habitat</a:t>
            </a:r>
          </a:p>
        </p:txBody>
      </p:sp>
      <p:sp>
        <p:nvSpPr>
          <p:cNvPr id="28" name="Rectangle: Rounded Corners 27">
            <a:extLst>
              <a:ext uri="{FF2B5EF4-FFF2-40B4-BE49-F238E27FC236}">
                <a16:creationId xmlns:a16="http://schemas.microsoft.com/office/drawing/2014/main" id="{A27D2497-6812-685F-E6A5-949537F4BE6D}"/>
              </a:ext>
            </a:extLst>
          </p:cNvPr>
          <p:cNvSpPr/>
          <p:nvPr/>
        </p:nvSpPr>
        <p:spPr>
          <a:xfrm>
            <a:off x="6154565" y="3292611"/>
            <a:ext cx="2003384" cy="7020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ontserrat" panose="00000500000000000000" pitchFamily="2" charset="0"/>
              </a:rPr>
              <a:t>Native Cover %</a:t>
            </a:r>
          </a:p>
          <a:p>
            <a:pPr algn="ctr"/>
            <a:r>
              <a:rPr lang="en-US" sz="1600" dirty="0">
                <a:latin typeface="Montserrat" panose="00000500000000000000" pitchFamily="2" charset="0"/>
              </a:rPr>
              <a:t>NNI Cover %</a:t>
            </a:r>
          </a:p>
          <a:p>
            <a:pPr algn="ctr"/>
            <a:r>
              <a:rPr lang="en-US" sz="1600" dirty="0">
                <a:latin typeface="Montserrat" panose="00000500000000000000" pitchFamily="2" charset="0"/>
              </a:rPr>
              <a:t>Native Species #</a:t>
            </a:r>
          </a:p>
        </p:txBody>
      </p:sp>
      <p:sp>
        <p:nvSpPr>
          <p:cNvPr id="29" name="Rectangle: Rounded Corners 28">
            <a:extLst>
              <a:ext uri="{FF2B5EF4-FFF2-40B4-BE49-F238E27FC236}">
                <a16:creationId xmlns:a16="http://schemas.microsoft.com/office/drawing/2014/main" id="{1CC552BC-24F9-5944-656B-56E3F3C6C6F2}"/>
              </a:ext>
            </a:extLst>
          </p:cNvPr>
          <p:cNvSpPr/>
          <p:nvPr/>
        </p:nvSpPr>
        <p:spPr>
          <a:xfrm>
            <a:off x="9231316" y="3322771"/>
            <a:ext cx="1799358" cy="4262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ontserrat" panose="00000500000000000000" pitchFamily="2" charset="0"/>
              </a:rPr>
              <a:t>Survival Rate %</a:t>
            </a:r>
          </a:p>
        </p:txBody>
      </p:sp>
      <p:cxnSp>
        <p:nvCxnSpPr>
          <p:cNvPr id="30" name="Straight Arrow Connector 29">
            <a:extLst>
              <a:ext uri="{FF2B5EF4-FFF2-40B4-BE49-F238E27FC236}">
                <a16:creationId xmlns:a16="http://schemas.microsoft.com/office/drawing/2014/main" id="{59A040C4-4FBF-39B4-8B0A-DCE4C66EA6BA}"/>
              </a:ext>
            </a:extLst>
          </p:cNvPr>
          <p:cNvCxnSpPr/>
          <p:nvPr/>
        </p:nvCxnSpPr>
        <p:spPr>
          <a:xfrm>
            <a:off x="4223328" y="4832361"/>
            <a:ext cx="0" cy="265176"/>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31" name="Rectangle: Rounded Corners 30">
            <a:extLst>
              <a:ext uri="{FF2B5EF4-FFF2-40B4-BE49-F238E27FC236}">
                <a16:creationId xmlns:a16="http://schemas.microsoft.com/office/drawing/2014/main" id="{7E9BA31E-C01C-801D-37B1-05C86550C6DA}"/>
              </a:ext>
            </a:extLst>
          </p:cNvPr>
          <p:cNvSpPr/>
          <p:nvPr/>
        </p:nvSpPr>
        <p:spPr>
          <a:xfrm>
            <a:off x="6393088" y="4411255"/>
            <a:ext cx="1576891" cy="4368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ontserrat" panose="00000500000000000000" pitchFamily="2" charset="0"/>
              </a:rPr>
              <a:t>85% Native Species</a:t>
            </a:r>
          </a:p>
        </p:txBody>
      </p:sp>
      <p:sp>
        <p:nvSpPr>
          <p:cNvPr id="32" name="Rectangle: Rounded Corners 31">
            <a:extLst>
              <a:ext uri="{FF2B5EF4-FFF2-40B4-BE49-F238E27FC236}">
                <a16:creationId xmlns:a16="http://schemas.microsoft.com/office/drawing/2014/main" id="{CD55D876-B6FA-10AE-2472-5CFD528E9122}"/>
              </a:ext>
            </a:extLst>
          </p:cNvPr>
          <p:cNvSpPr/>
          <p:nvPr/>
        </p:nvSpPr>
        <p:spPr>
          <a:xfrm>
            <a:off x="9342549" y="4409799"/>
            <a:ext cx="1576891" cy="4368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ontserrat" panose="00000500000000000000" pitchFamily="2" charset="0"/>
              </a:rPr>
              <a:t>85% Cover</a:t>
            </a:r>
          </a:p>
        </p:txBody>
      </p:sp>
      <p:cxnSp>
        <p:nvCxnSpPr>
          <p:cNvPr id="33" name="Straight Arrow Connector 32">
            <a:extLst>
              <a:ext uri="{FF2B5EF4-FFF2-40B4-BE49-F238E27FC236}">
                <a16:creationId xmlns:a16="http://schemas.microsoft.com/office/drawing/2014/main" id="{16C44DE9-B592-9BCF-8B3E-3A900486CEEA}"/>
              </a:ext>
            </a:extLst>
          </p:cNvPr>
          <p:cNvCxnSpPr>
            <a:cxnSpLocks/>
            <a:stCxn id="29" idx="2"/>
            <a:endCxn id="32" idx="0"/>
          </p:cNvCxnSpPr>
          <p:nvPr/>
        </p:nvCxnSpPr>
        <p:spPr>
          <a:xfrm>
            <a:off x="10130995" y="3749015"/>
            <a:ext cx="0" cy="660784"/>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BD24F484-2588-01A8-E567-47B1AFB1C77B}"/>
              </a:ext>
            </a:extLst>
          </p:cNvPr>
          <p:cNvCxnSpPr/>
          <p:nvPr/>
        </p:nvCxnSpPr>
        <p:spPr>
          <a:xfrm>
            <a:off x="10115500" y="4846663"/>
            <a:ext cx="0" cy="265176"/>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Rectangle: Rounded Corners 37">
            <a:extLst>
              <a:ext uri="{FF2B5EF4-FFF2-40B4-BE49-F238E27FC236}">
                <a16:creationId xmlns:a16="http://schemas.microsoft.com/office/drawing/2014/main" id="{F6B32FFF-C5AC-3FF0-3C4C-D71B4B7C2D6C}"/>
              </a:ext>
            </a:extLst>
          </p:cNvPr>
          <p:cNvSpPr/>
          <p:nvPr/>
        </p:nvSpPr>
        <p:spPr>
          <a:xfrm>
            <a:off x="8639523" y="5124869"/>
            <a:ext cx="3344129" cy="16440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u="sng" dirty="0">
                <a:latin typeface="Montserrat" panose="00000500000000000000" pitchFamily="2" charset="0"/>
              </a:rPr>
              <a:t>Sunlight </a:t>
            </a:r>
            <a:r>
              <a:rPr lang="en-US" sz="1600" i="1" u="sng" dirty="0" err="1">
                <a:latin typeface="Montserrat" panose="00000500000000000000" pitchFamily="2" charset="0"/>
              </a:rPr>
              <a:t>availabity</a:t>
            </a:r>
            <a:endParaRPr lang="en-US" sz="1600" i="1" u="sng" dirty="0">
              <a:latin typeface="Montserrat" panose="00000500000000000000" pitchFamily="2" charset="0"/>
            </a:endParaRPr>
          </a:p>
          <a:p>
            <a:pPr algn="ctr"/>
            <a:r>
              <a:rPr lang="en-US" sz="1600" i="1" u="sng" dirty="0">
                <a:latin typeface="Montserrat" panose="00000500000000000000" pitchFamily="2" charset="0"/>
              </a:rPr>
              <a:t>Undesirable hydrology &amp; WQ</a:t>
            </a:r>
          </a:p>
          <a:p>
            <a:pPr algn="ctr"/>
            <a:r>
              <a:rPr lang="en-US" sz="1600" i="1" u="sng" dirty="0">
                <a:latin typeface="Montserrat" panose="00000500000000000000" pitchFamily="2" charset="0"/>
              </a:rPr>
              <a:t>Erosion</a:t>
            </a:r>
          </a:p>
          <a:p>
            <a:pPr algn="ctr"/>
            <a:r>
              <a:rPr lang="en-US" sz="1600" b="1" dirty="0">
                <a:latin typeface="Montserrat" panose="00000500000000000000" pitchFamily="2" charset="0"/>
              </a:rPr>
              <a:t>Adjust elevation</a:t>
            </a:r>
          </a:p>
          <a:p>
            <a:pPr algn="ctr"/>
            <a:r>
              <a:rPr lang="en-US" sz="1600" b="1" dirty="0">
                <a:latin typeface="Montserrat" panose="00000500000000000000" pitchFamily="2" charset="0"/>
              </a:rPr>
              <a:t>Wave mitigation</a:t>
            </a:r>
          </a:p>
          <a:p>
            <a:pPr algn="ctr"/>
            <a:r>
              <a:rPr lang="en-US" sz="1600" b="1" dirty="0">
                <a:latin typeface="Montserrat" panose="00000500000000000000" pitchFamily="2" charset="0"/>
              </a:rPr>
              <a:t>Retrofit to tide pools</a:t>
            </a:r>
          </a:p>
        </p:txBody>
      </p:sp>
      <p:sp>
        <p:nvSpPr>
          <p:cNvPr id="39" name="Rectangle: Rounded Corners 38">
            <a:extLst>
              <a:ext uri="{FF2B5EF4-FFF2-40B4-BE49-F238E27FC236}">
                <a16:creationId xmlns:a16="http://schemas.microsoft.com/office/drawing/2014/main" id="{84C7F4F5-1667-1A12-F1A2-16BC6C997608}"/>
              </a:ext>
            </a:extLst>
          </p:cNvPr>
          <p:cNvSpPr/>
          <p:nvPr/>
        </p:nvSpPr>
        <p:spPr>
          <a:xfrm>
            <a:off x="5845224" y="5127095"/>
            <a:ext cx="2667624" cy="16418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i="1" u="sng" dirty="0">
              <a:latin typeface="Montserrat" panose="00000500000000000000" pitchFamily="2" charset="0"/>
            </a:endParaRPr>
          </a:p>
          <a:p>
            <a:pPr algn="ctr"/>
            <a:r>
              <a:rPr lang="en-US" sz="1600" i="1" u="sng" dirty="0">
                <a:latin typeface="Montserrat" panose="00000500000000000000" pitchFamily="2" charset="0"/>
              </a:rPr>
              <a:t>Undesirable hydrology</a:t>
            </a:r>
          </a:p>
          <a:p>
            <a:pPr algn="ctr"/>
            <a:r>
              <a:rPr lang="en-US" sz="1600" i="1" u="sng" dirty="0">
                <a:latin typeface="Montserrat" panose="00000500000000000000" pitchFamily="2" charset="0"/>
              </a:rPr>
              <a:t>NNI Infestation</a:t>
            </a:r>
          </a:p>
          <a:p>
            <a:pPr algn="ctr"/>
            <a:r>
              <a:rPr lang="en-US" sz="1600" i="1" u="sng" dirty="0">
                <a:latin typeface="Montserrat" panose="00000500000000000000" pitchFamily="2" charset="0"/>
              </a:rPr>
              <a:t>Erosion</a:t>
            </a:r>
          </a:p>
          <a:p>
            <a:pPr algn="ctr"/>
            <a:r>
              <a:rPr lang="en-US" sz="1600" b="1" dirty="0">
                <a:latin typeface="Montserrat" panose="00000500000000000000" pitchFamily="2" charset="0"/>
              </a:rPr>
              <a:t>NNI </a:t>
            </a:r>
            <a:r>
              <a:rPr lang="en-US" sz="1600" b="1" dirty="0" err="1">
                <a:latin typeface="Montserrat" panose="00000500000000000000" pitchFamily="2" charset="0"/>
              </a:rPr>
              <a:t>mgmt</a:t>
            </a:r>
            <a:r>
              <a:rPr lang="en-US" sz="1600" b="1" dirty="0">
                <a:latin typeface="Montserrat" panose="00000500000000000000" pitchFamily="2" charset="0"/>
              </a:rPr>
              <a:t> &amp; replant</a:t>
            </a:r>
          </a:p>
          <a:p>
            <a:pPr algn="ctr"/>
            <a:r>
              <a:rPr lang="en-US" sz="1600" b="1" dirty="0">
                <a:latin typeface="Montserrat" panose="00000500000000000000" pitchFamily="2" charset="0"/>
              </a:rPr>
              <a:t>Adjust elevations</a:t>
            </a:r>
          </a:p>
          <a:p>
            <a:pPr algn="ctr"/>
            <a:r>
              <a:rPr lang="en-US" sz="1600" b="1" dirty="0">
                <a:latin typeface="Montserrat" panose="00000500000000000000" pitchFamily="2" charset="0"/>
              </a:rPr>
              <a:t>Wave mitigation</a:t>
            </a:r>
          </a:p>
          <a:p>
            <a:pPr algn="ctr"/>
            <a:endParaRPr lang="en-US" sz="1600" b="1" dirty="0">
              <a:latin typeface="Montserrat" panose="00000500000000000000" pitchFamily="2" charset="0"/>
            </a:endParaRPr>
          </a:p>
        </p:txBody>
      </p:sp>
      <p:sp>
        <p:nvSpPr>
          <p:cNvPr id="40" name="Rectangle: Rounded Corners 39">
            <a:extLst>
              <a:ext uri="{FF2B5EF4-FFF2-40B4-BE49-F238E27FC236}">
                <a16:creationId xmlns:a16="http://schemas.microsoft.com/office/drawing/2014/main" id="{DC164EF7-3E24-9304-DDDD-2527761D766F}"/>
              </a:ext>
            </a:extLst>
          </p:cNvPr>
          <p:cNvSpPr/>
          <p:nvPr/>
        </p:nvSpPr>
        <p:spPr>
          <a:xfrm>
            <a:off x="2561510" y="4411255"/>
            <a:ext cx="3119810" cy="4368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ontserrat" panose="00000500000000000000" pitchFamily="2" charset="0"/>
              </a:rPr>
              <a:t>High and Low Marsh Communities Present</a:t>
            </a:r>
          </a:p>
        </p:txBody>
      </p:sp>
      <p:cxnSp>
        <p:nvCxnSpPr>
          <p:cNvPr id="41" name="Straight Arrow Connector 40">
            <a:extLst>
              <a:ext uri="{FF2B5EF4-FFF2-40B4-BE49-F238E27FC236}">
                <a16:creationId xmlns:a16="http://schemas.microsoft.com/office/drawing/2014/main" id="{5F90AB46-94AF-B7E0-F440-9B3EF4AE0AAA}"/>
              </a:ext>
            </a:extLst>
          </p:cNvPr>
          <p:cNvCxnSpPr>
            <a:cxnSpLocks/>
          </p:cNvCxnSpPr>
          <p:nvPr/>
        </p:nvCxnSpPr>
        <p:spPr>
          <a:xfrm>
            <a:off x="4223328" y="3563545"/>
            <a:ext cx="0" cy="846254"/>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43" name="Rectangle: Rounded Corners 42">
            <a:extLst>
              <a:ext uri="{FF2B5EF4-FFF2-40B4-BE49-F238E27FC236}">
                <a16:creationId xmlns:a16="http://schemas.microsoft.com/office/drawing/2014/main" id="{401C276E-538F-692A-4CC2-F268D84CC4C0}"/>
              </a:ext>
            </a:extLst>
          </p:cNvPr>
          <p:cNvSpPr/>
          <p:nvPr/>
        </p:nvSpPr>
        <p:spPr>
          <a:xfrm>
            <a:off x="2561510" y="5096062"/>
            <a:ext cx="3119809" cy="11770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u="sng" dirty="0">
                <a:latin typeface="Montserrat" panose="00000500000000000000" pitchFamily="2" charset="0"/>
              </a:rPr>
              <a:t>Undesirable hydrology</a:t>
            </a:r>
          </a:p>
          <a:p>
            <a:pPr algn="ctr"/>
            <a:r>
              <a:rPr lang="en-US" sz="1600" i="1" u="sng" dirty="0">
                <a:latin typeface="Montserrat" panose="00000500000000000000" pitchFamily="2" charset="0"/>
              </a:rPr>
              <a:t>NNI Infestation</a:t>
            </a:r>
          </a:p>
          <a:p>
            <a:pPr algn="ctr"/>
            <a:r>
              <a:rPr lang="en-US" sz="1600" b="1" dirty="0">
                <a:latin typeface="Montserrat" panose="00000500000000000000" pitchFamily="2" charset="0"/>
              </a:rPr>
              <a:t>Adjust elevations</a:t>
            </a:r>
          </a:p>
          <a:p>
            <a:pPr algn="ctr"/>
            <a:r>
              <a:rPr lang="en-US" sz="1600" b="1" dirty="0">
                <a:latin typeface="Montserrat" panose="00000500000000000000" pitchFamily="2" charset="0"/>
              </a:rPr>
              <a:t>NNI management</a:t>
            </a:r>
          </a:p>
        </p:txBody>
      </p:sp>
      <p:cxnSp>
        <p:nvCxnSpPr>
          <p:cNvPr id="45" name="Straight Arrow Connector 44">
            <a:extLst>
              <a:ext uri="{FF2B5EF4-FFF2-40B4-BE49-F238E27FC236}">
                <a16:creationId xmlns:a16="http://schemas.microsoft.com/office/drawing/2014/main" id="{96B3C75D-7000-48A9-D297-A2679D618E4B}"/>
              </a:ext>
            </a:extLst>
          </p:cNvPr>
          <p:cNvCxnSpPr/>
          <p:nvPr/>
        </p:nvCxnSpPr>
        <p:spPr>
          <a:xfrm>
            <a:off x="7181533" y="4861919"/>
            <a:ext cx="0" cy="265176"/>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F6B0ABE-4F29-6DB4-0A0E-87C607444AC6}"/>
              </a:ext>
            </a:extLst>
          </p:cNvPr>
          <p:cNvCxnSpPr>
            <a:cxnSpLocks/>
          </p:cNvCxnSpPr>
          <p:nvPr/>
        </p:nvCxnSpPr>
        <p:spPr>
          <a:xfrm>
            <a:off x="7192138" y="4012035"/>
            <a:ext cx="0" cy="397764"/>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69" name="Rectangle: Rounded Corners 68">
            <a:extLst>
              <a:ext uri="{FF2B5EF4-FFF2-40B4-BE49-F238E27FC236}">
                <a16:creationId xmlns:a16="http://schemas.microsoft.com/office/drawing/2014/main" id="{FC145474-4DA8-84C0-A260-589043145DBA}"/>
              </a:ext>
            </a:extLst>
          </p:cNvPr>
          <p:cNvSpPr/>
          <p:nvPr/>
        </p:nvSpPr>
        <p:spPr>
          <a:xfrm>
            <a:off x="544739" y="1790525"/>
            <a:ext cx="1640604" cy="37192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latin typeface="Montserrat" panose="00000500000000000000" pitchFamily="2" charset="0"/>
              </a:rPr>
              <a:t>Goal</a:t>
            </a:r>
          </a:p>
        </p:txBody>
      </p:sp>
      <p:sp>
        <p:nvSpPr>
          <p:cNvPr id="70" name="Rectangle: Rounded Corners 69">
            <a:extLst>
              <a:ext uri="{FF2B5EF4-FFF2-40B4-BE49-F238E27FC236}">
                <a16:creationId xmlns:a16="http://schemas.microsoft.com/office/drawing/2014/main" id="{50E51D23-77D5-0EF3-756B-812B119EBB56}"/>
              </a:ext>
            </a:extLst>
          </p:cNvPr>
          <p:cNvSpPr/>
          <p:nvPr/>
        </p:nvSpPr>
        <p:spPr>
          <a:xfrm>
            <a:off x="544739" y="2438461"/>
            <a:ext cx="1640604" cy="37192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latin typeface="Montserrat" panose="00000500000000000000" pitchFamily="2" charset="0"/>
              </a:rPr>
              <a:t>Strategy</a:t>
            </a:r>
          </a:p>
        </p:txBody>
      </p:sp>
      <p:sp>
        <p:nvSpPr>
          <p:cNvPr id="71" name="Rectangle: Rounded Corners 70">
            <a:extLst>
              <a:ext uri="{FF2B5EF4-FFF2-40B4-BE49-F238E27FC236}">
                <a16:creationId xmlns:a16="http://schemas.microsoft.com/office/drawing/2014/main" id="{102A1F6C-857F-0961-B647-CF24244CF420}"/>
              </a:ext>
            </a:extLst>
          </p:cNvPr>
          <p:cNvSpPr/>
          <p:nvPr/>
        </p:nvSpPr>
        <p:spPr>
          <a:xfrm>
            <a:off x="544739" y="3295373"/>
            <a:ext cx="1640604" cy="37192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latin typeface="Montserrat" panose="00000500000000000000" pitchFamily="2" charset="0"/>
              </a:rPr>
              <a:t>Indicators</a:t>
            </a:r>
          </a:p>
        </p:txBody>
      </p:sp>
      <p:sp>
        <p:nvSpPr>
          <p:cNvPr id="72" name="Rectangle: Rounded Corners 71">
            <a:extLst>
              <a:ext uri="{FF2B5EF4-FFF2-40B4-BE49-F238E27FC236}">
                <a16:creationId xmlns:a16="http://schemas.microsoft.com/office/drawing/2014/main" id="{93F3EFC2-CCF5-5DC5-EA18-917B36B23866}"/>
              </a:ext>
            </a:extLst>
          </p:cNvPr>
          <p:cNvSpPr/>
          <p:nvPr/>
        </p:nvSpPr>
        <p:spPr>
          <a:xfrm>
            <a:off x="544739" y="4442269"/>
            <a:ext cx="1640604" cy="37192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latin typeface="Montserrat" panose="00000500000000000000" pitchFamily="2" charset="0"/>
              </a:rPr>
              <a:t>Thresholds</a:t>
            </a:r>
          </a:p>
        </p:txBody>
      </p:sp>
      <p:sp>
        <p:nvSpPr>
          <p:cNvPr id="73" name="Rectangle: Rounded Corners 72">
            <a:extLst>
              <a:ext uri="{FF2B5EF4-FFF2-40B4-BE49-F238E27FC236}">
                <a16:creationId xmlns:a16="http://schemas.microsoft.com/office/drawing/2014/main" id="{247F7D90-4E1A-2308-BFCE-470B5B2FB452}"/>
              </a:ext>
            </a:extLst>
          </p:cNvPr>
          <p:cNvSpPr/>
          <p:nvPr/>
        </p:nvSpPr>
        <p:spPr>
          <a:xfrm>
            <a:off x="544739" y="5196707"/>
            <a:ext cx="1640604" cy="97579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u="sng" dirty="0">
                <a:solidFill>
                  <a:schemeClr val="accent1"/>
                </a:solidFill>
                <a:latin typeface="Montserrat" panose="00000500000000000000" pitchFamily="2" charset="0"/>
              </a:rPr>
              <a:t>Causes</a:t>
            </a:r>
          </a:p>
          <a:p>
            <a:pPr algn="ctr"/>
            <a:endParaRPr lang="en-US" sz="1600" i="1" u="sng" dirty="0">
              <a:solidFill>
                <a:schemeClr val="accent1"/>
              </a:solidFill>
              <a:latin typeface="Montserrat" panose="00000500000000000000" pitchFamily="2" charset="0"/>
            </a:endParaRPr>
          </a:p>
          <a:p>
            <a:pPr algn="ctr"/>
            <a:r>
              <a:rPr lang="en-US" sz="1600" b="1" dirty="0">
                <a:solidFill>
                  <a:schemeClr val="accent1"/>
                </a:solidFill>
                <a:latin typeface="Montserrat" panose="00000500000000000000" pitchFamily="2" charset="0"/>
              </a:rPr>
              <a:t>Response Actions</a:t>
            </a:r>
          </a:p>
        </p:txBody>
      </p:sp>
    </p:spTree>
    <p:extLst>
      <p:ext uri="{BB962C8B-B14F-4D97-AF65-F5344CB8AC3E}">
        <p14:creationId xmlns:p14="http://schemas.microsoft.com/office/powerpoint/2010/main" val="1747397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52F87-25D7-D0C6-0FFD-EFA6711F18F3}"/>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07DE88E9-3A88-DCA0-73C5-BAFB19F590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3466" y="0"/>
            <a:ext cx="5639421" cy="3156153"/>
          </a:xfrm>
          <a:prstGeom prst="rect">
            <a:avLst/>
          </a:prstGeom>
        </p:spPr>
      </p:pic>
      <p:pic>
        <p:nvPicPr>
          <p:cNvPr id="5" name="Picture 4">
            <a:extLst>
              <a:ext uri="{FF2B5EF4-FFF2-40B4-BE49-F238E27FC236}">
                <a16:creationId xmlns:a16="http://schemas.microsoft.com/office/drawing/2014/main" id="{94BF7AE6-3BAD-4922-B3A4-7FD84735FA9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6604565" cy="3701845"/>
          </a:xfrm>
          <a:prstGeom prst="rect">
            <a:avLst/>
          </a:prstGeom>
        </p:spPr>
      </p:pic>
      <p:sp>
        <p:nvSpPr>
          <p:cNvPr id="2" name="Title 1">
            <a:extLst>
              <a:ext uri="{FF2B5EF4-FFF2-40B4-BE49-F238E27FC236}">
                <a16:creationId xmlns:a16="http://schemas.microsoft.com/office/drawing/2014/main" id="{7FF8643A-5E79-C0E7-5018-2DBD434076CB}"/>
              </a:ext>
            </a:extLst>
          </p:cNvPr>
          <p:cNvSpPr>
            <a:spLocks noGrp="1"/>
          </p:cNvSpPr>
          <p:nvPr>
            <p:ph type="title"/>
          </p:nvPr>
        </p:nvSpPr>
        <p:spPr>
          <a:xfrm>
            <a:off x="838200" y="365125"/>
            <a:ext cx="8318500" cy="1325563"/>
          </a:xfrm>
          <a:solidFill>
            <a:schemeClr val="bg1">
              <a:alpha val="60000"/>
            </a:schemeClr>
          </a:solidFill>
        </p:spPr>
        <p:txBody>
          <a:bodyPr/>
          <a:lstStyle/>
          <a:p>
            <a:r>
              <a:rPr lang="en-US" dirty="0"/>
              <a:t>Collaboration – Potential Partners</a:t>
            </a:r>
          </a:p>
        </p:txBody>
      </p:sp>
      <p:pic>
        <p:nvPicPr>
          <p:cNvPr id="6" name="Picture 5">
            <a:extLst>
              <a:ext uri="{FF2B5EF4-FFF2-40B4-BE49-F238E27FC236}">
                <a16:creationId xmlns:a16="http://schemas.microsoft.com/office/drawing/2014/main" id="{E10BA166-B9AF-F311-D3D3-41A3904274C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364487" y="6177555"/>
            <a:ext cx="1628320" cy="481787"/>
          </a:xfrm>
          <a:prstGeom prst="rect">
            <a:avLst/>
          </a:prstGeom>
        </p:spPr>
      </p:pic>
      <p:sp>
        <p:nvSpPr>
          <p:cNvPr id="8" name="Content Placeholder 5">
            <a:extLst>
              <a:ext uri="{FF2B5EF4-FFF2-40B4-BE49-F238E27FC236}">
                <a16:creationId xmlns:a16="http://schemas.microsoft.com/office/drawing/2014/main" id="{4AC1B458-4C67-D23B-A4A1-B3BEF5489D4F}"/>
              </a:ext>
            </a:extLst>
          </p:cNvPr>
          <p:cNvSpPr txBox="1">
            <a:spLocks/>
          </p:cNvSpPr>
          <p:nvPr/>
        </p:nvSpPr>
        <p:spPr>
          <a:xfrm>
            <a:off x="0" y="3150097"/>
            <a:ext cx="4456289" cy="5517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Hudson River Park Trust</a:t>
            </a:r>
          </a:p>
          <a:p>
            <a:pPr marL="0" indent="0">
              <a:buFont typeface="Arial" panose="020B0604020202020204" pitchFamily="34" charset="0"/>
              <a:buNone/>
            </a:pPr>
            <a:r>
              <a:rPr lang="en-US" sz="800" dirty="0"/>
              <a:t>Photo credit: HRPT</a:t>
            </a:r>
          </a:p>
        </p:txBody>
      </p:sp>
      <p:pic>
        <p:nvPicPr>
          <p:cNvPr id="11" name="Picture 10">
            <a:extLst>
              <a:ext uri="{FF2B5EF4-FFF2-40B4-BE49-F238E27FC236}">
                <a16:creationId xmlns:a16="http://schemas.microsoft.com/office/drawing/2014/main" id="{657BCC18-234F-DCC0-8115-AF2B3433D5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03466" y="3156154"/>
            <a:ext cx="5588534" cy="3701845"/>
          </a:xfrm>
          <a:prstGeom prst="rect">
            <a:avLst/>
          </a:prstGeom>
        </p:spPr>
      </p:pic>
      <p:pic>
        <p:nvPicPr>
          <p:cNvPr id="12" name="Picture 11">
            <a:extLst>
              <a:ext uri="{FF2B5EF4-FFF2-40B4-BE49-F238E27FC236}">
                <a16:creationId xmlns:a16="http://schemas.microsoft.com/office/drawing/2014/main" id="{FD782127-BBD9-6124-873B-F7738211F7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03466" y="5574890"/>
            <a:ext cx="1004820" cy="1283110"/>
          </a:xfrm>
          <a:prstGeom prst="rect">
            <a:avLst/>
          </a:prstGeom>
        </p:spPr>
      </p:pic>
      <p:sp>
        <p:nvSpPr>
          <p:cNvPr id="13" name="Content Placeholder 5">
            <a:extLst>
              <a:ext uri="{FF2B5EF4-FFF2-40B4-BE49-F238E27FC236}">
                <a16:creationId xmlns:a16="http://schemas.microsoft.com/office/drawing/2014/main" id="{3CECB275-D7AF-679B-F3BF-9034F9D69021}"/>
              </a:ext>
            </a:extLst>
          </p:cNvPr>
          <p:cNvSpPr txBox="1">
            <a:spLocks/>
          </p:cNvSpPr>
          <p:nvPr/>
        </p:nvSpPr>
        <p:spPr>
          <a:xfrm>
            <a:off x="7735711" y="6306251"/>
            <a:ext cx="4456289" cy="5517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rPr>
              <a:t>Billion Oyster Project</a:t>
            </a:r>
          </a:p>
          <a:p>
            <a:pPr marL="0" indent="0">
              <a:buFont typeface="Arial" panose="020B0604020202020204" pitchFamily="34" charset="0"/>
              <a:buNone/>
            </a:pPr>
            <a:r>
              <a:rPr lang="en-US" sz="800" dirty="0">
                <a:solidFill>
                  <a:schemeClr val="bg1"/>
                </a:solidFill>
              </a:rPr>
              <a:t>Photo credit: Billion Oyster Project</a:t>
            </a:r>
          </a:p>
        </p:txBody>
      </p:sp>
      <p:pic>
        <p:nvPicPr>
          <p:cNvPr id="17" name="Picture 16">
            <a:extLst>
              <a:ext uri="{FF2B5EF4-FFF2-40B4-BE49-F238E27FC236}">
                <a16:creationId xmlns:a16="http://schemas.microsoft.com/office/drawing/2014/main" id="{C6C118C0-CA1A-74CA-9012-98FBCBC0E4F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0" y="3701845"/>
            <a:ext cx="6603466" cy="3150097"/>
          </a:xfrm>
          <a:prstGeom prst="rect">
            <a:avLst/>
          </a:prstGeom>
        </p:spPr>
      </p:pic>
      <p:sp>
        <p:nvSpPr>
          <p:cNvPr id="18" name="Content Placeholder 5">
            <a:extLst>
              <a:ext uri="{FF2B5EF4-FFF2-40B4-BE49-F238E27FC236}">
                <a16:creationId xmlns:a16="http://schemas.microsoft.com/office/drawing/2014/main" id="{1E424761-17AB-55C6-4062-7D3459620277}"/>
              </a:ext>
            </a:extLst>
          </p:cNvPr>
          <p:cNvSpPr txBox="1">
            <a:spLocks/>
          </p:cNvSpPr>
          <p:nvPr/>
        </p:nvSpPr>
        <p:spPr>
          <a:xfrm>
            <a:off x="-1" y="6300194"/>
            <a:ext cx="4456289" cy="5517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rPr>
              <a:t>New York Harbor School</a:t>
            </a:r>
          </a:p>
          <a:p>
            <a:pPr marL="0" indent="0">
              <a:buFont typeface="Arial" panose="020B0604020202020204" pitchFamily="34" charset="0"/>
              <a:buNone/>
            </a:pPr>
            <a:r>
              <a:rPr lang="en-US" sz="800" dirty="0">
                <a:solidFill>
                  <a:schemeClr val="bg1"/>
                </a:solidFill>
              </a:rPr>
              <a:t>Photo credit: Mauricio Gonzalez</a:t>
            </a:r>
          </a:p>
        </p:txBody>
      </p:sp>
    </p:spTree>
    <p:extLst>
      <p:ext uri="{BB962C8B-B14F-4D97-AF65-F5344CB8AC3E}">
        <p14:creationId xmlns:p14="http://schemas.microsoft.com/office/powerpoint/2010/main" val="237406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ird flying in a field&#10;&#10;Description automatically generated">
            <a:extLst>
              <a:ext uri="{FF2B5EF4-FFF2-40B4-BE49-F238E27FC236}">
                <a16:creationId xmlns:a16="http://schemas.microsoft.com/office/drawing/2014/main" id="{75BAAF33-3A74-8010-CE12-126C1C16D4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3" name="Text Placeholder 8">
            <a:extLst>
              <a:ext uri="{FF2B5EF4-FFF2-40B4-BE49-F238E27FC236}">
                <a16:creationId xmlns:a16="http://schemas.microsoft.com/office/drawing/2014/main" id="{AF58201E-B6DD-C1EF-4E9A-6EE720CE9395}"/>
              </a:ext>
            </a:extLst>
          </p:cNvPr>
          <p:cNvSpPr txBox="1">
            <a:spLocks/>
          </p:cNvSpPr>
          <p:nvPr/>
        </p:nvSpPr>
        <p:spPr>
          <a:xfrm>
            <a:off x="623888" y="558801"/>
            <a:ext cx="4978400" cy="41326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4D647D"/>
                </a:solidFill>
                <a:latin typeface="Poppi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D647D"/>
                </a:solidFill>
                <a:latin typeface="Poppi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rgbClr val="4D647D"/>
                </a:solidFill>
                <a:latin typeface="Poppi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rgbClr val="4D647D"/>
                </a:solidFill>
                <a:latin typeface="Poppi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rgbClr val="4D647D"/>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latin typeface="Montserrat" panose="00000500000000000000" pitchFamily="2" charset="0"/>
              </a:rPr>
              <a:t>Kevin Dahms, PE</a:t>
            </a:r>
          </a:p>
          <a:p>
            <a:pPr marL="0" indent="0">
              <a:buNone/>
            </a:pPr>
            <a:r>
              <a:rPr lang="en-US" sz="2000" dirty="0">
                <a:solidFill>
                  <a:schemeClr val="bg1"/>
                </a:solidFill>
                <a:latin typeface="Montserrat" panose="00000500000000000000" pitchFamily="2" charset="0"/>
              </a:rPr>
              <a:t>Biohabitats</a:t>
            </a:r>
          </a:p>
          <a:p>
            <a:pPr marL="0" indent="0">
              <a:buNone/>
            </a:pPr>
            <a:r>
              <a:rPr lang="en-US" sz="2000" dirty="0">
                <a:solidFill>
                  <a:schemeClr val="bg1"/>
                </a:solidFill>
                <a:latin typeface="Montserrat" panose="00000500000000000000" pitchFamily="2" charset="0"/>
              </a:rPr>
              <a:t>Hudson River Bioregion Team Leader</a:t>
            </a:r>
          </a:p>
          <a:p>
            <a:pPr marL="0" indent="0">
              <a:buNone/>
            </a:pPr>
            <a:r>
              <a:rPr lang="en-US" sz="2000" dirty="0">
                <a:solidFill>
                  <a:schemeClr val="bg1"/>
                </a:solidFill>
                <a:latin typeface="Montserrat" panose="00000500000000000000" pitchFamily="2" charset="0"/>
              </a:rPr>
              <a:t>Water Resources Engineer</a:t>
            </a:r>
          </a:p>
          <a:p>
            <a:pPr marL="0" indent="0">
              <a:buNone/>
            </a:pPr>
            <a:r>
              <a:rPr lang="en-US" sz="2000" dirty="0">
                <a:solidFill>
                  <a:schemeClr val="bg1"/>
                </a:solidFill>
                <a:latin typeface="Montserrat" panose="00000500000000000000" pitchFamily="2" charset="0"/>
              </a:rPr>
              <a:t>kdahms@biohabitats.com </a:t>
            </a:r>
          </a:p>
        </p:txBody>
      </p:sp>
      <p:pic>
        <p:nvPicPr>
          <p:cNvPr id="6" name="Picture 5" descr="A qr code on a white background&#10;&#10;Description automatically generated">
            <a:extLst>
              <a:ext uri="{FF2B5EF4-FFF2-40B4-BE49-F238E27FC236}">
                <a16:creationId xmlns:a16="http://schemas.microsoft.com/office/drawing/2014/main" id="{DC4FB809-904B-89EE-41D0-86FBABE02B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148" y="2625128"/>
            <a:ext cx="1463040" cy="1463040"/>
          </a:xfrm>
          <a:prstGeom prst="rect">
            <a:avLst/>
          </a:prstGeom>
        </p:spPr>
      </p:pic>
      <p:sp>
        <p:nvSpPr>
          <p:cNvPr id="4" name="Text Placeholder 8">
            <a:extLst>
              <a:ext uri="{FF2B5EF4-FFF2-40B4-BE49-F238E27FC236}">
                <a16:creationId xmlns:a16="http://schemas.microsoft.com/office/drawing/2014/main" id="{00BD8E97-0AE7-7398-F091-5FDF9C1FD4F5}"/>
              </a:ext>
            </a:extLst>
          </p:cNvPr>
          <p:cNvSpPr txBox="1">
            <a:spLocks/>
          </p:cNvSpPr>
          <p:nvPr/>
        </p:nvSpPr>
        <p:spPr>
          <a:xfrm>
            <a:off x="6320562" y="558800"/>
            <a:ext cx="4978400" cy="41326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4D647D"/>
                </a:solidFill>
                <a:latin typeface="Poppi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D647D"/>
                </a:solidFill>
                <a:latin typeface="Poppi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rgbClr val="4D647D"/>
                </a:solidFill>
                <a:latin typeface="Poppi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rgbClr val="4D647D"/>
                </a:solidFill>
                <a:latin typeface="Poppi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rgbClr val="4D647D"/>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latin typeface="Montserrat" panose="00000500000000000000" pitchFamily="2" charset="0"/>
              </a:rPr>
              <a:t>Thank you!</a:t>
            </a:r>
          </a:p>
          <a:p>
            <a:pPr marL="0" indent="0">
              <a:buNone/>
            </a:pPr>
            <a:r>
              <a:rPr lang="en-US" sz="2000" dirty="0">
                <a:solidFill>
                  <a:schemeClr val="bg1"/>
                </a:solidFill>
                <a:latin typeface="Montserrat" panose="00000500000000000000" pitchFamily="2" charset="0"/>
              </a:rPr>
              <a:t>Questions?</a:t>
            </a:r>
          </a:p>
        </p:txBody>
      </p:sp>
    </p:spTree>
    <p:extLst>
      <p:ext uri="{BB962C8B-B14F-4D97-AF65-F5344CB8AC3E}">
        <p14:creationId xmlns:p14="http://schemas.microsoft.com/office/powerpoint/2010/main" val="193644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CE34BC-7DD8-DDDA-1C83-5B991FB96DDC}"/>
              </a:ext>
            </a:extLst>
          </p:cNvPr>
          <p:cNvPicPr>
            <a:picLocks noChangeAspect="1"/>
          </p:cNvPicPr>
          <p:nvPr/>
        </p:nvPicPr>
        <p:blipFill>
          <a:blip r:embed="rId2" cstate="email">
            <a:extLst>
              <a:ext uri="{28A0092B-C50C-407E-A947-70E740481C1C}">
                <a14:useLocalDpi xmlns:a14="http://schemas.microsoft.com/office/drawing/2010/main"/>
              </a:ext>
            </a:extLst>
          </a:blip>
          <a:srcRect l="-21" r="-1"/>
          <a:stretch>
            <a:fillRect/>
          </a:stretch>
        </p:blipFill>
        <p:spPr>
          <a:xfrm>
            <a:off x="1" y="0"/>
            <a:ext cx="12192000" cy="6858000"/>
          </a:xfrm>
          <a:prstGeom prst="rect">
            <a:avLst/>
          </a:prstGeom>
        </p:spPr>
      </p:pic>
      <p:sp>
        <p:nvSpPr>
          <p:cNvPr id="5" name="Rectangle 4">
            <a:extLst>
              <a:ext uri="{FF2B5EF4-FFF2-40B4-BE49-F238E27FC236}">
                <a16:creationId xmlns:a16="http://schemas.microsoft.com/office/drawing/2014/main" id="{8DCF79D3-EED8-0ADF-DB38-FECFD303A1E4}"/>
              </a:ext>
            </a:extLst>
          </p:cNvPr>
          <p:cNvSpPr>
            <a:spLocks/>
          </p:cNvSpPr>
          <p:nvPr/>
        </p:nvSpPr>
        <p:spPr>
          <a:xfrm>
            <a:off x="0" y="0"/>
            <a:ext cx="12192000" cy="6858000"/>
          </a:xfrm>
          <a:prstGeom prst="rect">
            <a:avLst/>
          </a:prstGeom>
          <a:gradFill>
            <a:gsLst>
              <a:gs pos="0">
                <a:schemeClr val="accent1">
                  <a:lumMod val="5000"/>
                  <a:lumOff val="95000"/>
                </a:schemeClr>
              </a:gs>
              <a:gs pos="43000">
                <a:schemeClr val="tx1">
                  <a:lumMod val="95000"/>
                  <a:lumOff val="5000"/>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E4E4013-392E-F039-081C-216C56EF11F7}"/>
              </a:ext>
            </a:extLst>
          </p:cNvPr>
          <p:cNvSpPr txBox="1"/>
          <p:nvPr/>
        </p:nvSpPr>
        <p:spPr>
          <a:xfrm>
            <a:off x="299653" y="367956"/>
            <a:ext cx="8405289" cy="1200329"/>
          </a:xfrm>
          <a:prstGeom prst="rect">
            <a:avLst/>
          </a:prstGeom>
          <a:noFill/>
          <a:effectLst>
            <a:outerShdw blurRad="50800" dist="38100" dir="2700000" algn="tl" rotWithShape="0">
              <a:prstClr val="black">
                <a:alpha val="13000"/>
              </a:prstClr>
            </a:outerShdw>
          </a:effectLst>
        </p:spPr>
        <p:txBody>
          <a:bodyPr wrap="square" rtlCol="0">
            <a:spAutoFit/>
          </a:bodyPr>
          <a:lstStyle/>
          <a:p>
            <a:r>
              <a:rPr lang="en-US" sz="3600" b="1" dirty="0">
                <a:latin typeface="Montserrat" panose="00000500000000000000" pitchFamily="2" charset="0"/>
              </a:rPr>
              <a:t>Restore the Earth and </a:t>
            </a:r>
          </a:p>
          <a:p>
            <a:r>
              <a:rPr lang="en-US" sz="3600" b="1" dirty="0">
                <a:latin typeface="Montserrat" panose="00000500000000000000" pitchFamily="2" charset="0"/>
              </a:rPr>
              <a:t>Inspire Ecological Stewardship. </a:t>
            </a:r>
          </a:p>
        </p:txBody>
      </p:sp>
      <p:pic>
        <p:nvPicPr>
          <p:cNvPr id="7" name="Picture 6" descr="A white text on a black background&#10;&#10;Description automatically generated">
            <a:extLst>
              <a:ext uri="{FF2B5EF4-FFF2-40B4-BE49-F238E27FC236}">
                <a16:creationId xmlns:a16="http://schemas.microsoft.com/office/drawing/2014/main" id="{4D93F139-EF96-E519-655B-42AF55C625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4487" y="6176914"/>
            <a:ext cx="1628320" cy="483069"/>
          </a:xfrm>
          <a:prstGeom prst="rect">
            <a:avLst/>
          </a:prstGeom>
        </p:spPr>
      </p:pic>
    </p:spTree>
    <p:extLst>
      <p:ext uri="{BB962C8B-B14F-4D97-AF65-F5344CB8AC3E}">
        <p14:creationId xmlns:p14="http://schemas.microsoft.com/office/powerpoint/2010/main" val="180166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3760C-F269-A70D-2FCC-AEC24D2AD0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DE400-A933-7E7A-97FC-665856497676}"/>
              </a:ext>
            </a:extLst>
          </p:cNvPr>
          <p:cNvSpPr>
            <a:spLocks noGrp="1"/>
          </p:cNvSpPr>
          <p:nvPr>
            <p:ph type="title"/>
          </p:nvPr>
        </p:nvSpPr>
        <p:spPr/>
        <p:txBody>
          <a:bodyPr/>
          <a:lstStyle/>
          <a:p>
            <a:r>
              <a:rPr lang="en-US" dirty="0"/>
              <a:t>Monitoring &amp; Adaptive Management</a:t>
            </a:r>
          </a:p>
        </p:txBody>
      </p:sp>
      <p:sp>
        <p:nvSpPr>
          <p:cNvPr id="6" name="Content Placeholder 5">
            <a:extLst>
              <a:ext uri="{FF2B5EF4-FFF2-40B4-BE49-F238E27FC236}">
                <a16:creationId xmlns:a16="http://schemas.microsoft.com/office/drawing/2014/main" id="{4F9CAA4E-E59D-BE45-DE69-7402304809FE}"/>
              </a:ext>
            </a:extLst>
          </p:cNvPr>
          <p:cNvSpPr>
            <a:spLocks noGrp="1"/>
          </p:cNvSpPr>
          <p:nvPr>
            <p:ph sz="half" idx="1"/>
          </p:nvPr>
        </p:nvSpPr>
        <p:spPr/>
        <p:txBody>
          <a:bodyPr/>
          <a:lstStyle/>
          <a:p>
            <a:pPr marL="0" indent="0">
              <a:buNone/>
            </a:pPr>
            <a:r>
              <a:rPr lang="en-US" u="sng" dirty="0"/>
              <a:t>Opportunities</a:t>
            </a:r>
          </a:p>
          <a:p>
            <a:r>
              <a:rPr lang="en-US" dirty="0"/>
              <a:t>Adaptive management</a:t>
            </a:r>
          </a:p>
          <a:p>
            <a:r>
              <a:rPr lang="en-US" dirty="0"/>
              <a:t>Improved design</a:t>
            </a:r>
          </a:p>
          <a:p>
            <a:r>
              <a:rPr lang="en-US" dirty="0"/>
              <a:t>Education &amp; stewardship</a:t>
            </a:r>
          </a:p>
          <a:p>
            <a:r>
              <a:rPr lang="en-US" dirty="0"/>
              <a:t>Financial justification</a:t>
            </a:r>
          </a:p>
          <a:p>
            <a:r>
              <a:rPr lang="en-US" dirty="0"/>
              <a:t>Proof of innovative strategies</a:t>
            </a:r>
          </a:p>
          <a:p>
            <a:r>
              <a:rPr lang="en-US" dirty="0"/>
              <a:t>Regulatory improvement</a:t>
            </a:r>
          </a:p>
        </p:txBody>
      </p:sp>
      <p:sp>
        <p:nvSpPr>
          <p:cNvPr id="7" name="Content Placeholder 6">
            <a:extLst>
              <a:ext uri="{FF2B5EF4-FFF2-40B4-BE49-F238E27FC236}">
                <a16:creationId xmlns:a16="http://schemas.microsoft.com/office/drawing/2014/main" id="{C534CEA9-8D8B-E1C5-70A7-07AD8E4DEE13}"/>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88593F28-BC53-2F9E-F042-103A6D985B74}"/>
              </a:ext>
            </a:extLst>
          </p:cNvPr>
          <p:cNvPicPr>
            <a:picLocks noChangeAspect="1"/>
          </p:cNvPicPr>
          <p:nvPr/>
        </p:nvPicPr>
        <p:blipFill>
          <a:blip r:embed="rId2"/>
          <a:stretch>
            <a:fillRect/>
          </a:stretch>
        </p:blipFill>
        <p:spPr>
          <a:xfrm>
            <a:off x="6096000" y="1431365"/>
            <a:ext cx="5821363" cy="5337509"/>
          </a:xfrm>
          <a:prstGeom prst="rect">
            <a:avLst/>
          </a:prstGeom>
        </p:spPr>
      </p:pic>
      <p:pic>
        <p:nvPicPr>
          <p:cNvPr id="8" name="Picture 7">
            <a:extLst>
              <a:ext uri="{FF2B5EF4-FFF2-40B4-BE49-F238E27FC236}">
                <a16:creationId xmlns:a16="http://schemas.microsoft.com/office/drawing/2014/main" id="{5830AA63-2970-145C-D231-AA56CA5D349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364487" y="6177555"/>
            <a:ext cx="1628320" cy="481787"/>
          </a:xfrm>
          <a:prstGeom prst="rect">
            <a:avLst/>
          </a:prstGeom>
        </p:spPr>
      </p:pic>
    </p:spTree>
    <p:extLst>
      <p:ext uri="{BB962C8B-B14F-4D97-AF65-F5344CB8AC3E}">
        <p14:creationId xmlns:p14="http://schemas.microsoft.com/office/powerpoint/2010/main" val="3999622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C2034-AB35-BBEB-0A87-6C578F93071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707F349-8032-9C2A-D831-6F7952E2254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3381016" cy="6858000"/>
          </a:xfrm>
          <a:prstGeom prst="rect">
            <a:avLst/>
          </a:prstGeom>
        </p:spPr>
      </p:pic>
      <p:sp>
        <p:nvSpPr>
          <p:cNvPr id="2" name="Title 1">
            <a:extLst>
              <a:ext uri="{FF2B5EF4-FFF2-40B4-BE49-F238E27FC236}">
                <a16:creationId xmlns:a16="http://schemas.microsoft.com/office/drawing/2014/main" id="{8060D9CD-69B3-447D-161B-CD192AA49B14}"/>
              </a:ext>
            </a:extLst>
          </p:cNvPr>
          <p:cNvSpPr>
            <a:spLocks noGrp="1"/>
          </p:cNvSpPr>
          <p:nvPr>
            <p:ph type="title"/>
          </p:nvPr>
        </p:nvSpPr>
        <p:spPr>
          <a:solidFill>
            <a:schemeClr val="bg1">
              <a:alpha val="52000"/>
            </a:schemeClr>
          </a:solidFill>
        </p:spPr>
        <p:txBody>
          <a:bodyPr/>
          <a:lstStyle/>
          <a:p>
            <a:r>
              <a:rPr lang="en-US" dirty="0"/>
              <a:t>Monitoring &amp; Adaptive Management</a:t>
            </a:r>
          </a:p>
        </p:txBody>
      </p:sp>
      <p:sp>
        <p:nvSpPr>
          <p:cNvPr id="6" name="Content Placeholder 5">
            <a:extLst>
              <a:ext uri="{FF2B5EF4-FFF2-40B4-BE49-F238E27FC236}">
                <a16:creationId xmlns:a16="http://schemas.microsoft.com/office/drawing/2014/main" id="{245FC742-3F18-DDD7-BB49-8ED715541117}"/>
              </a:ext>
            </a:extLst>
          </p:cNvPr>
          <p:cNvSpPr>
            <a:spLocks noGrp="1"/>
          </p:cNvSpPr>
          <p:nvPr>
            <p:ph sz="half" idx="1"/>
          </p:nvPr>
        </p:nvSpPr>
        <p:spPr>
          <a:xfrm>
            <a:off x="838200" y="1690688"/>
            <a:ext cx="4648200" cy="4486275"/>
          </a:xfrm>
          <a:solidFill>
            <a:schemeClr val="bg1">
              <a:alpha val="52000"/>
            </a:schemeClr>
          </a:solidFill>
        </p:spPr>
        <p:txBody>
          <a:bodyPr/>
          <a:lstStyle/>
          <a:p>
            <a:pPr marL="0" indent="0">
              <a:buNone/>
            </a:pPr>
            <a:r>
              <a:rPr lang="en-US" u="sng" dirty="0"/>
              <a:t>Challenges</a:t>
            </a:r>
          </a:p>
          <a:p>
            <a:r>
              <a:rPr lang="en-US" dirty="0"/>
              <a:t>Underfunded</a:t>
            </a:r>
          </a:p>
          <a:p>
            <a:r>
              <a:rPr lang="en-US" dirty="0"/>
              <a:t>Long timeframes</a:t>
            </a:r>
          </a:p>
          <a:p>
            <a:r>
              <a:rPr lang="en-US" dirty="0"/>
              <a:t>Geographic reach</a:t>
            </a:r>
          </a:p>
          <a:p>
            <a:r>
              <a:rPr lang="en-US" dirty="0"/>
              <a:t>Permits requirements vs. design and management needs</a:t>
            </a:r>
          </a:p>
          <a:p>
            <a:r>
              <a:rPr lang="en-US" dirty="0"/>
              <a:t>Owner capacity</a:t>
            </a:r>
          </a:p>
        </p:txBody>
      </p:sp>
      <p:pic>
        <p:nvPicPr>
          <p:cNvPr id="9" name="Picture 8" descr="A white text on a black background&#10;&#10;Description automatically generated">
            <a:extLst>
              <a:ext uri="{FF2B5EF4-FFF2-40B4-BE49-F238E27FC236}">
                <a16:creationId xmlns:a16="http://schemas.microsoft.com/office/drawing/2014/main" id="{09896F91-B849-54E6-5D4B-FC9AAF53BC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4487" y="6176914"/>
            <a:ext cx="1628320" cy="483069"/>
          </a:xfrm>
          <a:prstGeom prst="rect">
            <a:avLst/>
          </a:prstGeom>
        </p:spPr>
      </p:pic>
    </p:spTree>
    <p:extLst>
      <p:ext uri="{BB962C8B-B14F-4D97-AF65-F5344CB8AC3E}">
        <p14:creationId xmlns:p14="http://schemas.microsoft.com/office/powerpoint/2010/main" val="366487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166F-5F05-1390-4A43-659572F52BCC}"/>
              </a:ext>
            </a:extLst>
          </p:cNvPr>
          <p:cNvSpPr>
            <a:spLocks noGrp="1"/>
          </p:cNvSpPr>
          <p:nvPr>
            <p:ph type="title"/>
          </p:nvPr>
        </p:nvSpPr>
        <p:spPr/>
        <p:txBody>
          <a:bodyPr/>
          <a:lstStyle/>
          <a:p>
            <a:r>
              <a:rPr lang="en-US" dirty="0"/>
              <a:t>Biodiversity Trajectory</a:t>
            </a:r>
          </a:p>
        </p:txBody>
      </p:sp>
      <p:grpSp>
        <p:nvGrpSpPr>
          <p:cNvPr id="24" name="Group 23">
            <a:extLst>
              <a:ext uri="{FF2B5EF4-FFF2-40B4-BE49-F238E27FC236}">
                <a16:creationId xmlns:a16="http://schemas.microsoft.com/office/drawing/2014/main" id="{DE1D535D-8BF3-43A7-E2C0-D53062D1F17C}"/>
              </a:ext>
            </a:extLst>
          </p:cNvPr>
          <p:cNvGrpSpPr/>
          <p:nvPr/>
        </p:nvGrpSpPr>
        <p:grpSpPr>
          <a:xfrm>
            <a:off x="301625" y="1828469"/>
            <a:ext cx="11588750" cy="3079166"/>
            <a:chOff x="330200" y="457200"/>
            <a:chExt cx="11588750" cy="3096484"/>
          </a:xfrm>
        </p:grpSpPr>
        <p:pic>
          <p:nvPicPr>
            <p:cNvPr id="25" name="Picture 24">
              <a:extLst>
                <a:ext uri="{FF2B5EF4-FFF2-40B4-BE49-F238E27FC236}">
                  <a16:creationId xmlns:a16="http://schemas.microsoft.com/office/drawing/2014/main" id="{83018804-93AD-D54E-D149-AD75DED69A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7349" y="457200"/>
              <a:ext cx="11309351" cy="2745517"/>
            </a:xfrm>
            <a:prstGeom prst="rect">
              <a:avLst/>
            </a:prstGeom>
          </p:spPr>
        </p:pic>
        <p:sp>
          <p:nvSpPr>
            <p:cNvPr id="26" name="Rectangle 25">
              <a:extLst>
                <a:ext uri="{FF2B5EF4-FFF2-40B4-BE49-F238E27FC236}">
                  <a16:creationId xmlns:a16="http://schemas.microsoft.com/office/drawing/2014/main" id="{E99E198E-E44A-73ED-69B9-DA2C9AEEA876}"/>
                </a:ext>
              </a:extLst>
            </p:cNvPr>
            <p:cNvSpPr/>
            <p:nvPr/>
          </p:nvSpPr>
          <p:spPr>
            <a:xfrm>
              <a:off x="10915650" y="2673350"/>
              <a:ext cx="1003300" cy="755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64F240D-57F7-1976-B7C1-E97D8B5B8F38}"/>
                </a:ext>
              </a:extLst>
            </p:cNvPr>
            <p:cNvSpPr/>
            <p:nvPr/>
          </p:nvSpPr>
          <p:spPr>
            <a:xfrm>
              <a:off x="330200" y="2798034"/>
              <a:ext cx="1003300" cy="755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D66CACBD-AFAB-7A56-638F-01B878DA191F}"/>
              </a:ext>
            </a:extLst>
          </p:cNvPr>
          <p:cNvSpPr txBox="1"/>
          <p:nvPr/>
        </p:nvSpPr>
        <p:spPr>
          <a:xfrm>
            <a:off x="514349" y="3888871"/>
            <a:ext cx="1917699" cy="461665"/>
          </a:xfrm>
          <a:prstGeom prst="rect">
            <a:avLst/>
          </a:prstGeom>
          <a:noFill/>
        </p:spPr>
        <p:txBody>
          <a:bodyPr wrap="square">
            <a:spAutoFit/>
          </a:bodyPr>
          <a:lstStyle/>
          <a:p>
            <a:r>
              <a:rPr lang="en-US" sz="1200" b="1"/>
              <a:t>Double crested Cormorant</a:t>
            </a:r>
          </a:p>
          <a:p>
            <a:r>
              <a:rPr lang="en-US" sz="1200" i="1"/>
              <a:t>Phalacrocorax </a:t>
            </a:r>
            <a:r>
              <a:rPr lang="en-US" sz="1200" i="1" err="1"/>
              <a:t>auritus</a:t>
            </a:r>
            <a:endParaRPr lang="en-US" sz="1200" b="1" i="1"/>
          </a:p>
        </p:txBody>
      </p:sp>
      <p:sp>
        <p:nvSpPr>
          <p:cNvPr id="29" name="TextBox 28">
            <a:extLst>
              <a:ext uri="{FF2B5EF4-FFF2-40B4-BE49-F238E27FC236}">
                <a16:creationId xmlns:a16="http://schemas.microsoft.com/office/drawing/2014/main" id="{B4AC5D98-37AA-AF90-705D-CD69512080B7}"/>
              </a:ext>
            </a:extLst>
          </p:cNvPr>
          <p:cNvSpPr txBox="1"/>
          <p:nvPr/>
        </p:nvSpPr>
        <p:spPr>
          <a:xfrm>
            <a:off x="1416050" y="2589739"/>
            <a:ext cx="1104900" cy="461665"/>
          </a:xfrm>
          <a:prstGeom prst="rect">
            <a:avLst/>
          </a:prstGeom>
          <a:noFill/>
        </p:spPr>
        <p:txBody>
          <a:bodyPr wrap="square">
            <a:spAutoFit/>
          </a:bodyPr>
          <a:lstStyle/>
          <a:p>
            <a:r>
              <a:rPr lang="en-US" sz="1200" b="1"/>
              <a:t>Lesser Scaup</a:t>
            </a:r>
          </a:p>
          <a:p>
            <a:r>
              <a:rPr lang="en-US" sz="1200" i="1"/>
              <a:t>Aythya </a:t>
            </a:r>
            <a:r>
              <a:rPr lang="en-US" sz="1200" i="1" err="1"/>
              <a:t>affinis</a:t>
            </a:r>
            <a:endParaRPr lang="en-US" sz="1200" b="1" i="1"/>
          </a:p>
        </p:txBody>
      </p:sp>
      <p:sp>
        <p:nvSpPr>
          <p:cNvPr id="30" name="TextBox 29">
            <a:extLst>
              <a:ext uri="{FF2B5EF4-FFF2-40B4-BE49-F238E27FC236}">
                <a16:creationId xmlns:a16="http://schemas.microsoft.com/office/drawing/2014/main" id="{2A45CC00-2251-5912-4201-3B6A5B8DCB69}"/>
              </a:ext>
            </a:extLst>
          </p:cNvPr>
          <p:cNvSpPr txBox="1"/>
          <p:nvPr/>
        </p:nvSpPr>
        <p:spPr>
          <a:xfrm>
            <a:off x="5572125" y="3920538"/>
            <a:ext cx="1778000" cy="646331"/>
          </a:xfrm>
          <a:prstGeom prst="rect">
            <a:avLst/>
          </a:prstGeom>
          <a:noFill/>
        </p:spPr>
        <p:txBody>
          <a:bodyPr wrap="square">
            <a:spAutoFit/>
          </a:bodyPr>
          <a:lstStyle/>
          <a:p>
            <a:r>
              <a:rPr lang="en-US" sz="1200" b="1"/>
              <a:t>Red winged </a:t>
            </a:r>
          </a:p>
          <a:p>
            <a:r>
              <a:rPr lang="en-US" sz="1200" b="1"/>
              <a:t>Blackbird</a:t>
            </a:r>
          </a:p>
          <a:p>
            <a:r>
              <a:rPr lang="en-US" sz="1200" i="1"/>
              <a:t>Agelaius phoeniceus</a:t>
            </a:r>
            <a:endParaRPr lang="en-US" sz="1200" b="1" i="1"/>
          </a:p>
        </p:txBody>
      </p:sp>
      <p:sp>
        <p:nvSpPr>
          <p:cNvPr id="31" name="TextBox 30">
            <a:extLst>
              <a:ext uri="{FF2B5EF4-FFF2-40B4-BE49-F238E27FC236}">
                <a16:creationId xmlns:a16="http://schemas.microsoft.com/office/drawing/2014/main" id="{37716E63-50C5-D0D1-7B81-AD623BEA1384}"/>
              </a:ext>
            </a:extLst>
          </p:cNvPr>
          <p:cNvSpPr txBox="1"/>
          <p:nvPr/>
        </p:nvSpPr>
        <p:spPr>
          <a:xfrm>
            <a:off x="5559879" y="1429423"/>
            <a:ext cx="1403350" cy="461665"/>
          </a:xfrm>
          <a:prstGeom prst="rect">
            <a:avLst/>
          </a:prstGeom>
          <a:noFill/>
        </p:spPr>
        <p:txBody>
          <a:bodyPr wrap="square">
            <a:spAutoFit/>
          </a:bodyPr>
          <a:lstStyle/>
          <a:p>
            <a:r>
              <a:rPr lang="en-US" sz="1200" b="1"/>
              <a:t>Great Blue Heron</a:t>
            </a:r>
          </a:p>
          <a:p>
            <a:r>
              <a:rPr lang="en-US" sz="1200" i="1" err="1"/>
              <a:t>Ardea</a:t>
            </a:r>
            <a:r>
              <a:rPr lang="en-US" sz="1200" i="1"/>
              <a:t> </a:t>
            </a:r>
            <a:r>
              <a:rPr lang="en-US" sz="1200" i="1" err="1"/>
              <a:t>herodias</a:t>
            </a:r>
            <a:endParaRPr lang="en-US" sz="1200" b="1" i="1"/>
          </a:p>
        </p:txBody>
      </p:sp>
      <p:sp>
        <p:nvSpPr>
          <p:cNvPr id="32" name="TextBox 31">
            <a:extLst>
              <a:ext uri="{FF2B5EF4-FFF2-40B4-BE49-F238E27FC236}">
                <a16:creationId xmlns:a16="http://schemas.microsoft.com/office/drawing/2014/main" id="{C99A736D-D154-0666-70DE-2CED997B9E24}"/>
              </a:ext>
            </a:extLst>
          </p:cNvPr>
          <p:cNvSpPr txBox="1"/>
          <p:nvPr/>
        </p:nvSpPr>
        <p:spPr>
          <a:xfrm>
            <a:off x="7670799" y="1340336"/>
            <a:ext cx="1160463" cy="646331"/>
          </a:xfrm>
          <a:prstGeom prst="rect">
            <a:avLst/>
          </a:prstGeom>
          <a:noFill/>
        </p:spPr>
        <p:txBody>
          <a:bodyPr wrap="square">
            <a:spAutoFit/>
          </a:bodyPr>
          <a:lstStyle/>
          <a:p>
            <a:r>
              <a:rPr lang="en-US" sz="1200" b="1"/>
              <a:t>Solitary Sandpiper</a:t>
            </a:r>
          </a:p>
          <a:p>
            <a:r>
              <a:rPr lang="en-US" sz="1200" i="1" err="1"/>
              <a:t>Tringa</a:t>
            </a:r>
            <a:r>
              <a:rPr lang="en-US" sz="1200" i="1"/>
              <a:t> solitaria</a:t>
            </a:r>
          </a:p>
        </p:txBody>
      </p:sp>
      <p:sp>
        <p:nvSpPr>
          <p:cNvPr id="33" name="TextBox 32">
            <a:extLst>
              <a:ext uri="{FF2B5EF4-FFF2-40B4-BE49-F238E27FC236}">
                <a16:creationId xmlns:a16="http://schemas.microsoft.com/office/drawing/2014/main" id="{67DB704D-B1E1-9450-3F26-6B83B1324113}"/>
              </a:ext>
            </a:extLst>
          </p:cNvPr>
          <p:cNvSpPr txBox="1"/>
          <p:nvPr/>
        </p:nvSpPr>
        <p:spPr>
          <a:xfrm>
            <a:off x="8713533" y="4090870"/>
            <a:ext cx="1346200" cy="461665"/>
          </a:xfrm>
          <a:prstGeom prst="rect">
            <a:avLst/>
          </a:prstGeom>
          <a:noFill/>
        </p:spPr>
        <p:txBody>
          <a:bodyPr wrap="square">
            <a:spAutoFit/>
          </a:bodyPr>
          <a:lstStyle/>
          <a:p>
            <a:pPr algn="r"/>
            <a:r>
              <a:rPr lang="en-US" sz="1200" b="1" i="1"/>
              <a:t>Wilson's Snipe</a:t>
            </a:r>
          </a:p>
          <a:p>
            <a:pPr algn="r"/>
            <a:r>
              <a:rPr lang="en-US" sz="1200" i="1" err="1"/>
              <a:t>Gallinago</a:t>
            </a:r>
            <a:r>
              <a:rPr lang="en-US" sz="1200" i="1"/>
              <a:t> </a:t>
            </a:r>
            <a:r>
              <a:rPr lang="en-US" sz="1200" i="1" err="1"/>
              <a:t>delicata</a:t>
            </a:r>
            <a:endParaRPr lang="en-US" sz="1200" b="1" i="1"/>
          </a:p>
        </p:txBody>
      </p:sp>
      <p:sp>
        <p:nvSpPr>
          <p:cNvPr id="34" name="TextBox 33">
            <a:extLst>
              <a:ext uri="{FF2B5EF4-FFF2-40B4-BE49-F238E27FC236}">
                <a16:creationId xmlns:a16="http://schemas.microsoft.com/office/drawing/2014/main" id="{0D1BE34E-74AD-BA96-3799-7604BBF828DE}"/>
              </a:ext>
            </a:extLst>
          </p:cNvPr>
          <p:cNvSpPr txBox="1"/>
          <p:nvPr/>
        </p:nvSpPr>
        <p:spPr>
          <a:xfrm>
            <a:off x="7353721" y="3886509"/>
            <a:ext cx="1178577" cy="830997"/>
          </a:xfrm>
          <a:prstGeom prst="rect">
            <a:avLst/>
          </a:prstGeom>
          <a:noFill/>
        </p:spPr>
        <p:txBody>
          <a:bodyPr wrap="square">
            <a:spAutoFit/>
          </a:bodyPr>
          <a:lstStyle/>
          <a:p>
            <a:r>
              <a:rPr lang="en-US" sz="1200" b="1"/>
              <a:t>American Black Duck</a:t>
            </a:r>
          </a:p>
          <a:p>
            <a:r>
              <a:rPr lang="en-US" sz="1200" i="1"/>
              <a:t>Anas </a:t>
            </a:r>
            <a:r>
              <a:rPr lang="en-US" sz="1200" i="1" err="1"/>
              <a:t>rubripes</a:t>
            </a:r>
            <a:endParaRPr lang="en-US" sz="1200" i="1"/>
          </a:p>
          <a:p>
            <a:endParaRPr lang="en-US" sz="1200" b="1" i="1"/>
          </a:p>
        </p:txBody>
      </p:sp>
      <p:sp>
        <p:nvSpPr>
          <p:cNvPr id="35" name="TextBox 34">
            <a:extLst>
              <a:ext uri="{FF2B5EF4-FFF2-40B4-BE49-F238E27FC236}">
                <a16:creationId xmlns:a16="http://schemas.microsoft.com/office/drawing/2014/main" id="{ECE17C1D-4281-90F1-EAA1-8B71D74B9AFD}"/>
              </a:ext>
            </a:extLst>
          </p:cNvPr>
          <p:cNvSpPr txBox="1"/>
          <p:nvPr/>
        </p:nvSpPr>
        <p:spPr>
          <a:xfrm>
            <a:off x="10086974" y="1483853"/>
            <a:ext cx="1638300" cy="461665"/>
          </a:xfrm>
          <a:prstGeom prst="rect">
            <a:avLst/>
          </a:prstGeom>
          <a:noFill/>
        </p:spPr>
        <p:txBody>
          <a:bodyPr wrap="square">
            <a:spAutoFit/>
          </a:bodyPr>
          <a:lstStyle/>
          <a:p>
            <a:pPr algn="r"/>
            <a:r>
              <a:rPr lang="en-US" sz="1200" b="1"/>
              <a:t>Small Mouth Bass</a:t>
            </a:r>
          </a:p>
          <a:p>
            <a:pPr algn="r"/>
            <a:r>
              <a:rPr lang="en-US" sz="1200" i="1"/>
              <a:t>Micropterus </a:t>
            </a:r>
            <a:r>
              <a:rPr lang="en-US" sz="1200" i="1" err="1"/>
              <a:t>dolomieu</a:t>
            </a:r>
            <a:endParaRPr lang="en-US" sz="1200"/>
          </a:p>
        </p:txBody>
      </p:sp>
      <p:sp>
        <p:nvSpPr>
          <p:cNvPr id="36" name="TextBox 35">
            <a:extLst>
              <a:ext uri="{FF2B5EF4-FFF2-40B4-BE49-F238E27FC236}">
                <a16:creationId xmlns:a16="http://schemas.microsoft.com/office/drawing/2014/main" id="{A590DB8D-3B98-82CD-F80B-F39D383EA157}"/>
              </a:ext>
            </a:extLst>
          </p:cNvPr>
          <p:cNvSpPr txBox="1"/>
          <p:nvPr/>
        </p:nvSpPr>
        <p:spPr>
          <a:xfrm>
            <a:off x="10153650" y="3462819"/>
            <a:ext cx="1517650" cy="461665"/>
          </a:xfrm>
          <a:prstGeom prst="rect">
            <a:avLst/>
          </a:prstGeom>
          <a:noFill/>
        </p:spPr>
        <p:txBody>
          <a:bodyPr wrap="square">
            <a:spAutoFit/>
          </a:bodyPr>
          <a:lstStyle/>
          <a:p>
            <a:pPr algn="r"/>
            <a:r>
              <a:rPr lang="en-US" sz="1200" b="1"/>
              <a:t>Bluegill Sunfish</a:t>
            </a:r>
          </a:p>
          <a:p>
            <a:pPr algn="r"/>
            <a:r>
              <a:rPr lang="en-US" sz="1200" i="1"/>
              <a:t>Lepomis macrochirus</a:t>
            </a:r>
            <a:endParaRPr lang="en-US" sz="1200"/>
          </a:p>
        </p:txBody>
      </p:sp>
      <p:sp>
        <p:nvSpPr>
          <p:cNvPr id="37" name="TextBox 36">
            <a:extLst>
              <a:ext uri="{FF2B5EF4-FFF2-40B4-BE49-F238E27FC236}">
                <a16:creationId xmlns:a16="http://schemas.microsoft.com/office/drawing/2014/main" id="{41B5725D-2E09-F10C-83A2-22B1735C5E7E}"/>
              </a:ext>
            </a:extLst>
          </p:cNvPr>
          <p:cNvSpPr txBox="1"/>
          <p:nvPr/>
        </p:nvSpPr>
        <p:spPr>
          <a:xfrm>
            <a:off x="10301984" y="4090441"/>
            <a:ext cx="995502" cy="461665"/>
          </a:xfrm>
          <a:prstGeom prst="rect">
            <a:avLst/>
          </a:prstGeom>
          <a:noFill/>
        </p:spPr>
        <p:txBody>
          <a:bodyPr wrap="square">
            <a:spAutoFit/>
          </a:bodyPr>
          <a:lstStyle/>
          <a:p>
            <a:r>
              <a:rPr lang="en-US" sz="1200" b="1"/>
              <a:t>Amphipod</a:t>
            </a:r>
            <a:r>
              <a:rPr lang="en-US" sz="1200" b="1" i="1"/>
              <a:t> (</a:t>
            </a:r>
            <a:r>
              <a:rPr lang="en-US" sz="1200" i="1" err="1"/>
              <a:t>Crangonyx</a:t>
            </a:r>
            <a:r>
              <a:rPr lang="en-US" sz="1200" b="1" i="1"/>
              <a:t>)</a:t>
            </a:r>
          </a:p>
        </p:txBody>
      </p:sp>
      <p:sp>
        <p:nvSpPr>
          <p:cNvPr id="38" name="TextBox 37">
            <a:extLst>
              <a:ext uri="{FF2B5EF4-FFF2-40B4-BE49-F238E27FC236}">
                <a16:creationId xmlns:a16="http://schemas.microsoft.com/office/drawing/2014/main" id="{C58F8C38-802C-0538-ABBE-BB20C9BE4624}"/>
              </a:ext>
            </a:extLst>
          </p:cNvPr>
          <p:cNvSpPr txBox="1"/>
          <p:nvPr/>
        </p:nvSpPr>
        <p:spPr>
          <a:xfrm>
            <a:off x="8982888" y="1484926"/>
            <a:ext cx="1104532" cy="461665"/>
          </a:xfrm>
          <a:prstGeom prst="rect">
            <a:avLst/>
          </a:prstGeom>
          <a:noFill/>
        </p:spPr>
        <p:txBody>
          <a:bodyPr wrap="square">
            <a:spAutoFit/>
          </a:bodyPr>
          <a:lstStyle/>
          <a:p>
            <a:r>
              <a:rPr lang="en-US" sz="1200" b="1"/>
              <a:t>Isopod</a:t>
            </a:r>
            <a:r>
              <a:rPr lang="en-US" sz="1200" b="1" i="1"/>
              <a:t> (</a:t>
            </a:r>
            <a:r>
              <a:rPr lang="en-US" sz="1200" i="1" err="1"/>
              <a:t>Caecidotea</a:t>
            </a:r>
            <a:r>
              <a:rPr lang="en-US" sz="1200" b="1" i="1"/>
              <a:t>)</a:t>
            </a:r>
          </a:p>
        </p:txBody>
      </p:sp>
      <p:sp>
        <p:nvSpPr>
          <p:cNvPr id="39" name="TextBox 38">
            <a:extLst>
              <a:ext uri="{FF2B5EF4-FFF2-40B4-BE49-F238E27FC236}">
                <a16:creationId xmlns:a16="http://schemas.microsoft.com/office/drawing/2014/main" id="{DE674805-6BE8-B832-AA38-B464C785EEFA}"/>
              </a:ext>
            </a:extLst>
          </p:cNvPr>
          <p:cNvSpPr txBox="1"/>
          <p:nvPr/>
        </p:nvSpPr>
        <p:spPr>
          <a:xfrm>
            <a:off x="2714282" y="3888206"/>
            <a:ext cx="1917700" cy="646331"/>
          </a:xfrm>
          <a:prstGeom prst="rect">
            <a:avLst/>
          </a:prstGeom>
          <a:noFill/>
        </p:spPr>
        <p:txBody>
          <a:bodyPr wrap="square" lIns="91440" tIns="45720" rIns="91440" bIns="45720" anchor="t">
            <a:spAutoFit/>
          </a:bodyPr>
          <a:lstStyle/>
          <a:p>
            <a:pPr algn="r"/>
            <a:r>
              <a:rPr lang="en-US" sz="1200" b="1"/>
              <a:t>Northern Two-Lined Salamander</a:t>
            </a:r>
          </a:p>
          <a:p>
            <a:pPr algn="r"/>
            <a:r>
              <a:rPr lang="en-US" sz="1200" i="1"/>
              <a:t>Eurycea </a:t>
            </a:r>
            <a:r>
              <a:rPr lang="en-US" sz="1200" i="1" err="1"/>
              <a:t>bislineata</a:t>
            </a:r>
            <a:endParaRPr lang="en-US" sz="1200" b="1" i="1"/>
          </a:p>
        </p:txBody>
      </p:sp>
      <p:sp>
        <p:nvSpPr>
          <p:cNvPr id="40" name="TextBox 39">
            <a:extLst>
              <a:ext uri="{FF2B5EF4-FFF2-40B4-BE49-F238E27FC236}">
                <a16:creationId xmlns:a16="http://schemas.microsoft.com/office/drawing/2014/main" id="{C297CE01-6E4F-7C02-C662-640E9875037D}"/>
              </a:ext>
            </a:extLst>
          </p:cNvPr>
          <p:cNvSpPr txBox="1"/>
          <p:nvPr/>
        </p:nvSpPr>
        <p:spPr>
          <a:xfrm>
            <a:off x="2856655" y="3238632"/>
            <a:ext cx="1174750" cy="646331"/>
          </a:xfrm>
          <a:prstGeom prst="rect">
            <a:avLst/>
          </a:prstGeom>
          <a:noFill/>
        </p:spPr>
        <p:txBody>
          <a:bodyPr wrap="square" lIns="91440" tIns="45720" rIns="91440" bIns="45720" anchor="t">
            <a:spAutoFit/>
          </a:bodyPr>
          <a:lstStyle/>
          <a:p>
            <a:pPr algn="r"/>
            <a:r>
              <a:rPr lang="en-US" sz="1200" b="1" dirty="0">
                <a:effectLst/>
                <a:latin typeface="Calibri"/>
                <a:ea typeface="Calibri"/>
                <a:cs typeface="Calibri"/>
              </a:rPr>
              <a:t>Golden </a:t>
            </a:r>
            <a:r>
              <a:rPr lang="en-US" sz="1200" b="1">
                <a:latin typeface="Calibri"/>
                <a:ea typeface="Calibri"/>
                <a:cs typeface="Calibri"/>
              </a:rPr>
              <a:t>shiner</a:t>
            </a:r>
            <a:endParaRPr lang="en-US">
              <a:latin typeface="Aptos" panose="02110004020202020204"/>
              <a:ea typeface="Calibri"/>
              <a:cs typeface="Calibri"/>
            </a:endParaRPr>
          </a:p>
          <a:p>
            <a:pPr algn="r"/>
            <a:r>
              <a:rPr lang="en-US" sz="1200" i="1" err="1">
                <a:latin typeface="Aptos"/>
                <a:ea typeface="Calibri"/>
              </a:rPr>
              <a:t>Notemigonus</a:t>
            </a:r>
            <a:r>
              <a:rPr lang="en-US" sz="1200" i="1"/>
              <a:t> </a:t>
            </a:r>
            <a:r>
              <a:rPr lang="en-US" sz="1200" i="1" err="1"/>
              <a:t>crysoleucas</a:t>
            </a:r>
            <a:r>
              <a:rPr lang="en-US" sz="1200" b="1" i="1" dirty="0">
                <a:effectLst/>
                <a:latin typeface="Calibri"/>
                <a:ea typeface="Calibri"/>
                <a:cs typeface="Calibri"/>
              </a:rPr>
              <a:t> </a:t>
            </a:r>
            <a:endParaRPr lang="en-US"/>
          </a:p>
        </p:txBody>
      </p:sp>
      <p:pic>
        <p:nvPicPr>
          <p:cNvPr id="42" name="Graphic 41">
            <a:extLst>
              <a:ext uri="{FF2B5EF4-FFF2-40B4-BE49-F238E27FC236}">
                <a16:creationId xmlns:a16="http://schemas.microsoft.com/office/drawing/2014/main" id="{A8B61E45-34E1-E66B-4E5D-6C9BD2BADE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369769"/>
            <a:ext cx="12192000" cy="2550769"/>
          </a:xfrm>
          <a:prstGeom prst="rect">
            <a:avLst/>
          </a:prstGeom>
        </p:spPr>
      </p:pic>
      <p:sp>
        <p:nvSpPr>
          <p:cNvPr id="43" name="TextBox 42">
            <a:extLst>
              <a:ext uri="{FF2B5EF4-FFF2-40B4-BE49-F238E27FC236}">
                <a16:creationId xmlns:a16="http://schemas.microsoft.com/office/drawing/2014/main" id="{502C3EFD-FFDB-25E7-121D-DCBD8588FFD1}"/>
              </a:ext>
            </a:extLst>
          </p:cNvPr>
          <p:cNvSpPr txBox="1"/>
          <p:nvPr/>
        </p:nvSpPr>
        <p:spPr>
          <a:xfrm>
            <a:off x="5957379" y="5277886"/>
            <a:ext cx="1793937" cy="369332"/>
          </a:xfrm>
          <a:prstGeom prst="rect">
            <a:avLst/>
          </a:prstGeom>
          <a:noFill/>
        </p:spPr>
        <p:txBody>
          <a:bodyPr wrap="square" rtlCol="0">
            <a:spAutoFit/>
          </a:bodyPr>
          <a:lstStyle/>
          <a:p>
            <a:r>
              <a:rPr lang="en-US">
                <a:solidFill>
                  <a:schemeClr val="bg2">
                    <a:lumMod val="50000"/>
                  </a:schemeClr>
                </a:solidFill>
              </a:rPr>
              <a:t>PHASES 2  - 3</a:t>
            </a:r>
          </a:p>
        </p:txBody>
      </p:sp>
      <p:sp>
        <p:nvSpPr>
          <p:cNvPr id="44" name="TextBox 43">
            <a:extLst>
              <a:ext uri="{FF2B5EF4-FFF2-40B4-BE49-F238E27FC236}">
                <a16:creationId xmlns:a16="http://schemas.microsoft.com/office/drawing/2014/main" id="{8A456200-C7FE-0CE5-A14A-4DB02833D7A4}"/>
              </a:ext>
            </a:extLst>
          </p:cNvPr>
          <p:cNvSpPr txBox="1"/>
          <p:nvPr/>
        </p:nvSpPr>
        <p:spPr>
          <a:xfrm>
            <a:off x="836992" y="6421014"/>
            <a:ext cx="3994150" cy="369332"/>
          </a:xfrm>
          <a:prstGeom prst="rect">
            <a:avLst/>
          </a:prstGeom>
          <a:noFill/>
        </p:spPr>
        <p:txBody>
          <a:bodyPr wrap="square" rtlCol="0">
            <a:spAutoFit/>
          </a:bodyPr>
          <a:lstStyle/>
          <a:p>
            <a:r>
              <a:rPr lang="en-US">
                <a:solidFill>
                  <a:schemeClr val="bg2">
                    <a:lumMod val="50000"/>
                  </a:schemeClr>
                </a:solidFill>
              </a:rPr>
              <a:t>PHASE 0 -1 </a:t>
            </a:r>
          </a:p>
        </p:txBody>
      </p:sp>
      <p:pic>
        <p:nvPicPr>
          <p:cNvPr id="45" name="Picture 44" descr="A white text on a black background&#10;&#10;Description automatically generated">
            <a:extLst>
              <a:ext uri="{FF2B5EF4-FFF2-40B4-BE49-F238E27FC236}">
                <a16:creationId xmlns:a16="http://schemas.microsoft.com/office/drawing/2014/main" id="{C7AB8A0F-D60F-3FB6-DDB6-71EFE0B77D4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64487" y="6176914"/>
            <a:ext cx="1628320" cy="483069"/>
          </a:xfrm>
          <a:prstGeom prst="rect">
            <a:avLst/>
          </a:prstGeom>
        </p:spPr>
      </p:pic>
      <p:sp>
        <p:nvSpPr>
          <p:cNvPr id="4" name="TextBox 3">
            <a:extLst>
              <a:ext uri="{FF2B5EF4-FFF2-40B4-BE49-F238E27FC236}">
                <a16:creationId xmlns:a16="http://schemas.microsoft.com/office/drawing/2014/main" id="{0F3EF580-EAF5-A719-EF18-0743CE2F3CE9}"/>
              </a:ext>
            </a:extLst>
          </p:cNvPr>
          <p:cNvSpPr txBox="1"/>
          <p:nvPr/>
        </p:nvSpPr>
        <p:spPr>
          <a:xfrm>
            <a:off x="2982215" y="2825978"/>
            <a:ext cx="1047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baseline="0">
                <a:latin typeface="Aptos"/>
              </a:rPr>
              <a:t>Damselfly</a:t>
            </a:r>
            <a:r>
              <a:rPr lang="en-US" sz="1200" i="1" baseline="0" dirty="0">
                <a:latin typeface="Aptos"/>
              </a:rPr>
              <a:t> </a:t>
            </a:r>
            <a:endParaRPr lang="en-US" dirty="0">
              <a:latin typeface="Aptos"/>
            </a:endParaRPr>
          </a:p>
          <a:p>
            <a:pPr algn="r"/>
            <a:r>
              <a:rPr lang="en-US" sz="1200" i="1" baseline="0">
                <a:latin typeface="Aptos"/>
              </a:rPr>
              <a:t>(Calopteryx)</a:t>
            </a:r>
            <a:r>
              <a:rPr sz="1200">
                <a:latin typeface="Aptos"/>
                <a:ea typeface="Aptos"/>
                <a:cs typeface="Aptos"/>
              </a:rPr>
              <a:t>​</a:t>
            </a:r>
            <a:endParaRPr lang="en-US"/>
          </a:p>
        </p:txBody>
      </p:sp>
      <p:sp>
        <p:nvSpPr>
          <p:cNvPr id="5" name="TextBox 4">
            <a:extLst>
              <a:ext uri="{FF2B5EF4-FFF2-40B4-BE49-F238E27FC236}">
                <a16:creationId xmlns:a16="http://schemas.microsoft.com/office/drawing/2014/main" id="{91A451A2-DF2E-6B76-EBD3-BEDBC0E16A5B}"/>
              </a:ext>
            </a:extLst>
          </p:cNvPr>
          <p:cNvSpPr txBox="1"/>
          <p:nvPr/>
        </p:nvSpPr>
        <p:spPr>
          <a:xfrm>
            <a:off x="4528144" y="2091389"/>
            <a:ext cx="105802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baseline="0" dirty="0">
                <a:latin typeface="Aptos"/>
              </a:rPr>
              <a:t>Caddisfly</a:t>
            </a:r>
            <a:r>
              <a:rPr lang="en-US" sz="1200" b="1" i="1" baseline="0" dirty="0">
                <a:latin typeface="Aptos"/>
              </a:rPr>
              <a:t> </a:t>
            </a:r>
            <a:endParaRPr lang="en-US" dirty="0">
              <a:latin typeface="Aptos"/>
            </a:endParaRPr>
          </a:p>
          <a:p>
            <a:r>
              <a:rPr lang="en-US" sz="1200" i="1" baseline="0" dirty="0">
                <a:latin typeface="Aptos"/>
              </a:rPr>
              <a:t>(</a:t>
            </a:r>
            <a:r>
              <a:rPr lang="en-US" sz="1200" i="1" baseline="0" dirty="0" err="1">
                <a:latin typeface="Aptos"/>
              </a:rPr>
              <a:t>Neophylax</a:t>
            </a:r>
            <a:r>
              <a:rPr lang="en-US" sz="1200" i="1" baseline="0" dirty="0">
                <a:latin typeface="Aptos"/>
              </a:rPr>
              <a:t>)</a:t>
            </a:r>
            <a:r>
              <a:rPr sz="1200" dirty="0">
                <a:latin typeface="Aptos"/>
                <a:ea typeface="Aptos"/>
                <a:cs typeface="Aptos"/>
              </a:rPr>
              <a:t>​</a:t>
            </a:r>
            <a:endParaRPr lang="en-US" dirty="0"/>
          </a:p>
          <a:p>
            <a:pPr algn="ctr"/>
            <a:endParaRPr lang="en-US"/>
          </a:p>
        </p:txBody>
      </p:sp>
      <p:sp>
        <p:nvSpPr>
          <p:cNvPr id="6" name="TextBox 5">
            <a:extLst>
              <a:ext uri="{FF2B5EF4-FFF2-40B4-BE49-F238E27FC236}">
                <a16:creationId xmlns:a16="http://schemas.microsoft.com/office/drawing/2014/main" id="{16D702EF-BC99-2847-5D74-82BE0C5CC20E}"/>
              </a:ext>
            </a:extLst>
          </p:cNvPr>
          <p:cNvSpPr txBox="1"/>
          <p:nvPr/>
        </p:nvSpPr>
        <p:spPr>
          <a:xfrm>
            <a:off x="5572715" y="4566237"/>
            <a:ext cx="12773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baseline="0">
                <a:latin typeface="Aptos"/>
                <a:ea typeface="Segoe UI"/>
                <a:cs typeface="Segoe UI"/>
              </a:rPr>
              <a:t>Spring Stonefly</a:t>
            </a:r>
            <a:endParaRPr lang="en-US">
              <a:latin typeface="Aptos"/>
              <a:ea typeface="Segoe UI"/>
              <a:cs typeface="Segoe UI"/>
            </a:endParaRPr>
          </a:p>
          <a:p>
            <a:r>
              <a:rPr lang="en-US" sz="1200" i="1" baseline="0" dirty="0">
                <a:latin typeface="Aptos"/>
                <a:ea typeface="Segoe UI"/>
                <a:cs typeface="Segoe UI"/>
              </a:rPr>
              <a:t>(</a:t>
            </a:r>
            <a:r>
              <a:rPr lang="en-US" sz="1200" i="1" baseline="0" dirty="0" err="1">
                <a:latin typeface="Aptos"/>
                <a:ea typeface="Segoe UI"/>
                <a:cs typeface="Segoe UI"/>
              </a:rPr>
              <a:t>Amphinemura</a:t>
            </a:r>
            <a:r>
              <a:rPr lang="en-US" sz="1200" i="1" baseline="0" dirty="0">
                <a:latin typeface="Aptos"/>
                <a:ea typeface="Segoe UI"/>
                <a:cs typeface="Segoe UI"/>
              </a:rPr>
              <a:t>)</a:t>
            </a:r>
            <a:endParaRPr lang="en-US" dirty="0"/>
          </a:p>
        </p:txBody>
      </p:sp>
      <p:cxnSp>
        <p:nvCxnSpPr>
          <p:cNvPr id="8" name="Straight Arrow Connector 7">
            <a:extLst>
              <a:ext uri="{FF2B5EF4-FFF2-40B4-BE49-F238E27FC236}">
                <a16:creationId xmlns:a16="http://schemas.microsoft.com/office/drawing/2014/main" id="{86DBB393-BA5B-7776-C87F-BE68AF65FC9F}"/>
              </a:ext>
            </a:extLst>
          </p:cNvPr>
          <p:cNvCxnSpPr/>
          <p:nvPr/>
        </p:nvCxnSpPr>
        <p:spPr>
          <a:xfrm>
            <a:off x="5569939" y="3765018"/>
            <a:ext cx="11112" cy="908388"/>
          </a:xfrm>
          <a:prstGeom prst="straightConnector1">
            <a:avLst/>
          </a:prstGeom>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3CD1A486-3577-D122-58FD-5340D21CAD78}"/>
              </a:ext>
            </a:extLst>
          </p:cNvPr>
          <p:cNvCxnSpPr/>
          <p:nvPr/>
        </p:nvCxnSpPr>
        <p:spPr>
          <a:xfrm>
            <a:off x="9996349" y="3048000"/>
            <a:ext cx="327302" cy="1152375"/>
          </a:xfrm>
          <a:prstGeom prst="straightConnector1">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107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A5D247-F4EC-E2B9-3EAE-B443AA38DC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73234"/>
            <a:ext cx="12192000" cy="4711532"/>
          </a:xfrm>
          <a:prstGeom prst="rect">
            <a:avLst/>
          </a:prstGeom>
        </p:spPr>
      </p:pic>
      <p:pic>
        <p:nvPicPr>
          <p:cNvPr id="7" name="Picture 6">
            <a:extLst>
              <a:ext uri="{FF2B5EF4-FFF2-40B4-BE49-F238E27FC236}">
                <a16:creationId xmlns:a16="http://schemas.microsoft.com/office/drawing/2014/main" id="{2F121378-6312-F1A8-AE64-42756E89B9F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364487" y="6177555"/>
            <a:ext cx="1628320" cy="481787"/>
          </a:xfrm>
          <a:prstGeom prst="rect">
            <a:avLst/>
          </a:prstGeom>
        </p:spPr>
      </p:pic>
    </p:spTree>
    <p:extLst>
      <p:ext uri="{BB962C8B-B14F-4D97-AF65-F5344CB8AC3E}">
        <p14:creationId xmlns:p14="http://schemas.microsoft.com/office/powerpoint/2010/main" val="115873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BFF61-1288-D7FD-6A3C-88CE5B7FFA2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951047D-1600-F473-4F81-15925526A11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073234"/>
            <a:ext cx="12192000" cy="4711531"/>
          </a:xfrm>
          <a:prstGeom prst="rect">
            <a:avLst/>
          </a:prstGeom>
        </p:spPr>
      </p:pic>
      <p:pic>
        <p:nvPicPr>
          <p:cNvPr id="2" name="Picture 1">
            <a:extLst>
              <a:ext uri="{FF2B5EF4-FFF2-40B4-BE49-F238E27FC236}">
                <a16:creationId xmlns:a16="http://schemas.microsoft.com/office/drawing/2014/main" id="{43BFD7E9-B12D-0F32-3EA3-5361D7A86CC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364487" y="6177555"/>
            <a:ext cx="1628320" cy="481787"/>
          </a:xfrm>
          <a:prstGeom prst="rect">
            <a:avLst/>
          </a:prstGeom>
        </p:spPr>
      </p:pic>
    </p:spTree>
    <p:extLst>
      <p:ext uri="{BB962C8B-B14F-4D97-AF65-F5344CB8AC3E}">
        <p14:creationId xmlns:p14="http://schemas.microsoft.com/office/powerpoint/2010/main" val="1247540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A2D6A-A04E-D718-1EBE-7EFD340A6E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1DC59D5-968C-4828-47E2-7BE1679FDAB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1073234"/>
            <a:ext cx="12191998" cy="4711531"/>
          </a:xfrm>
          <a:prstGeom prst="rect">
            <a:avLst/>
          </a:prstGeom>
        </p:spPr>
      </p:pic>
      <p:pic>
        <p:nvPicPr>
          <p:cNvPr id="2" name="Picture 1">
            <a:extLst>
              <a:ext uri="{FF2B5EF4-FFF2-40B4-BE49-F238E27FC236}">
                <a16:creationId xmlns:a16="http://schemas.microsoft.com/office/drawing/2014/main" id="{BCC3B74E-506F-CDB9-FD69-92457A47604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364487" y="6177555"/>
            <a:ext cx="1628320" cy="481787"/>
          </a:xfrm>
          <a:prstGeom prst="rect">
            <a:avLst/>
          </a:prstGeom>
        </p:spPr>
      </p:pic>
    </p:spTree>
    <p:extLst>
      <p:ext uri="{BB962C8B-B14F-4D97-AF65-F5344CB8AC3E}">
        <p14:creationId xmlns:p14="http://schemas.microsoft.com/office/powerpoint/2010/main" val="165734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0B446-25E7-8975-7A1C-E16E148BB12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7E2491E-7083-68A2-E1F3-CE1C0024798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959750"/>
            <a:ext cx="12200094" cy="5898249"/>
          </a:xfrm>
          <a:prstGeom prst="rect">
            <a:avLst/>
          </a:prstGeom>
        </p:spPr>
      </p:pic>
      <p:sp>
        <p:nvSpPr>
          <p:cNvPr id="2" name="Title 1">
            <a:extLst>
              <a:ext uri="{FF2B5EF4-FFF2-40B4-BE49-F238E27FC236}">
                <a16:creationId xmlns:a16="http://schemas.microsoft.com/office/drawing/2014/main" id="{0D59E5BA-3FC8-58FB-38A0-26434DEC90AB}"/>
              </a:ext>
            </a:extLst>
          </p:cNvPr>
          <p:cNvSpPr>
            <a:spLocks noGrp="1"/>
          </p:cNvSpPr>
          <p:nvPr>
            <p:ph type="title"/>
          </p:nvPr>
        </p:nvSpPr>
        <p:spPr/>
        <p:txBody>
          <a:bodyPr/>
          <a:lstStyle/>
          <a:p>
            <a:r>
              <a:rPr lang="en-US" dirty="0"/>
              <a:t>Ecosystem Services Trajectory</a:t>
            </a:r>
          </a:p>
        </p:txBody>
      </p:sp>
    </p:spTree>
    <p:extLst>
      <p:ext uri="{BB962C8B-B14F-4D97-AF65-F5344CB8AC3E}">
        <p14:creationId xmlns:p14="http://schemas.microsoft.com/office/powerpoint/2010/main" val="1295111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5429</TotalTime>
  <Words>922</Words>
  <Application>Microsoft Office PowerPoint</Application>
  <PresentationFormat>Widescreen</PresentationFormat>
  <Paragraphs>185</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Calibri</vt:lpstr>
      <vt:lpstr>Montserrat</vt:lpstr>
      <vt:lpstr>Segoe UI</vt:lpstr>
      <vt:lpstr>Office Theme</vt:lpstr>
      <vt:lpstr>Monitoring &amp; Adaptive Management of NBS along Urban Waterfronts</vt:lpstr>
      <vt:lpstr>PowerPoint Presentation</vt:lpstr>
      <vt:lpstr>Monitoring &amp; Adaptive Management</vt:lpstr>
      <vt:lpstr>Monitoring &amp; Adaptive Management</vt:lpstr>
      <vt:lpstr>Biodiversity Trajectory</vt:lpstr>
      <vt:lpstr>PowerPoint Presentation</vt:lpstr>
      <vt:lpstr>PowerPoint Presentation</vt:lpstr>
      <vt:lpstr>PowerPoint Presentation</vt:lpstr>
      <vt:lpstr>Ecosystem Services Trajectory</vt:lpstr>
      <vt:lpstr>Ecosystem Services Spectrum</vt:lpstr>
      <vt:lpstr>Ecosystem Services: Opportunities</vt:lpstr>
      <vt:lpstr>Realistic Targets &amp; Goals</vt:lpstr>
      <vt:lpstr>BPC Resilience – Habitat Enhancements</vt:lpstr>
      <vt:lpstr>Don’t Reinvent the Wheel…</vt:lpstr>
      <vt:lpstr>Refine Parameters &amp; Methods</vt:lpstr>
      <vt:lpstr>Refine Parameters &amp; Methods</vt:lpstr>
      <vt:lpstr>Connecting Monitoring &amp; Management</vt:lpstr>
      <vt:lpstr>Collaboration – Potential Partners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&amp; Adaptive Management of NBS along Urban Waterfronts</dc:title>
  <dc:creator>Joey Marshall</dc:creator>
  <cp:lastModifiedBy>Vilacoba, Karl</cp:lastModifiedBy>
  <cp:revision>5</cp:revision>
  <dcterms:created xsi:type="dcterms:W3CDTF">2026-03-04T19:51:04Z</dcterms:created>
  <dcterms:modified xsi:type="dcterms:W3CDTF">2026-03-30T16:18:17Z</dcterms:modified>
</cp:coreProperties>
</file>