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7" r:id="rId5"/>
    <p:sldMasterId id="2147483698" r:id="rId6"/>
    <p:sldMasterId id="2147483699" r:id="rId7"/>
    <p:sldMasterId id="214748370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Lst>
  <p:sldSz cy="5143500" cx="9144000"/>
  <p:notesSz cx="6858000" cy="9144000"/>
  <p:embeddedFontLst>
    <p:embeddedFont>
      <p:font typeface="Roboto Medium"/>
      <p:regular r:id="rId61"/>
      <p:bold r:id="rId62"/>
      <p:italic r:id="rId63"/>
      <p:boldItalic r:id="rId64"/>
    </p:embeddedFont>
    <p:embeddedFont>
      <p:font typeface="Nunito"/>
      <p:regular r:id="rId65"/>
      <p:bold r:id="rId66"/>
      <p:italic r:id="rId67"/>
      <p:boldItalic r:id="rId68"/>
    </p:embeddedFont>
    <p:embeddedFont>
      <p:font typeface="Inter"/>
      <p:regular r:id="rId69"/>
      <p:bold r:id="rId70"/>
      <p:italic r:id="rId71"/>
      <p:boldItalic r:id="rId72"/>
    </p:embeddedFont>
    <p:embeddedFont>
      <p:font typeface="Roboto SemiBold"/>
      <p:regular r:id="rId73"/>
      <p:bold r:id="rId74"/>
      <p:italic r:id="rId75"/>
      <p:boldItalic r:id="rId76"/>
    </p:embeddedFont>
    <p:embeddedFont>
      <p:font typeface="Nunito Light"/>
      <p:regular r:id="rId77"/>
      <p:bold r:id="rId78"/>
      <p:italic r:id="rId79"/>
      <p:boldItalic r:id="rId80"/>
    </p:embeddedFont>
    <p:embeddedFont>
      <p:font typeface="Play"/>
      <p:regular r:id="rId81"/>
      <p:bold r:id="rId82"/>
    </p:embeddedFont>
    <p:embeddedFont>
      <p:font typeface="Roboto"/>
      <p:regular r:id="rId83"/>
      <p:bold r:id="rId84"/>
      <p:italic r:id="rId85"/>
      <p:boldItalic r:id="rId86"/>
    </p:embeddedFont>
    <p:embeddedFont>
      <p:font typeface="Inter Light"/>
      <p:regular r:id="rId87"/>
      <p:bold r:id="rId88"/>
      <p:italic r:id="rId89"/>
      <p:boldItalic r:id="rId90"/>
    </p:embeddedFont>
    <p:embeddedFont>
      <p:font typeface="Nunito ExtraLight"/>
      <p:regular r:id="rId91"/>
      <p:bold r:id="rId92"/>
      <p:italic r:id="rId93"/>
      <p:boldItalic r:id="rId94"/>
    </p:embeddedFont>
    <p:embeddedFont>
      <p:font typeface="Playfair Display"/>
      <p:regular r:id="rId95"/>
      <p:bold r:id="rId96"/>
      <p:italic r:id="rId97"/>
      <p:boldItalic r:id="rId98"/>
    </p:embeddedFont>
    <p:embeddedFont>
      <p:font typeface="Lato"/>
      <p:regular r:id="rId99"/>
      <p:bold r:id="rId100"/>
      <p:italic r:id="rId101"/>
      <p:boldItalic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C7F0CF-B4A1-4D31-83F9-0D75B3325A3E}">
  <a:tblStyle styleId="{D1C7F0CF-B4A1-4D31-83F9-0D75B3325A3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2" Type="http://schemas.openxmlformats.org/officeDocument/2006/relationships/font" Target="fonts/Lato-boldItalic.fntdata"/><Relationship Id="rId101" Type="http://schemas.openxmlformats.org/officeDocument/2006/relationships/font" Target="fonts/Lato-italic.fntdata"/><Relationship Id="rId100" Type="http://schemas.openxmlformats.org/officeDocument/2006/relationships/font" Target="fonts/Lato-bold.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95" Type="http://schemas.openxmlformats.org/officeDocument/2006/relationships/font" Target="fonts/PlayfairDisplay-regular.fntdata"/><Relationship Id="rId94" Type="http://schemas.openxmlformats.org/officeDocument/2006/relationships/font" Target="fonts/NunitoExtraLight-boldItalic.fntdata"/><Relationship Id="rId97" Type="http://schemas.openxmlformats.org/officeDocument/2006/relationships/font" Target="fonts/PlayfairDisplay-italic.fntdata"/><Relationship Id="rId96" Type="http://schemas.openxmlformats.org/officeDocument/2006/relationships/font" Target="fonts/PlayfairDisplay-bold.fntdata"/><Relationship Id="rId11" Type="http://schemas.openxmlformats.org/officeDocument/2006/relationships/slide" Target="slides/slide2.xml"/><Relationship Id="rId99" Type="http://schemas.openxmlformats.org/officeDocument/2006/relationships/font" Target="fonts/Lato-regular.fntdata"/><Relationship Id="rId10" Type="http://schemas.openxmlformats.org/officeDocument/2006/relationships/slide" Target="slides/slide1.xml"/><Relationship Id="rId98" Type="http://schemas.openxmlformats.org/officeDocument/2006/relationships/font" Target="fonts/PlayfairDisplay-boldItalic.fntdata"/><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font" Target="fonts/NunitoExtraLight-regular.fntdata"/><Relationship Id="rId90" Type="http://schemas.openxmlformats.org/officeDocument/2006/relationships/font" Target="fonts/InterLight-boldItalic.fntdata"/><Relationship Id="rId93" Type="http://schemas.openxmlformats.org/officeDocument/2006/relationships/font" Target="fonts/NunitoExtraLight-italic.fntdata"/><Relationship Id="rId92" Type="http://schemas.openxmlformats.org/officeDocument/2006/relationships/font" Target="fonts/NunitoExtraLight-bold.fnt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 Id="rId84" Type="http://schemas.openxmlformats.org/officeDocument/2006/relationships/font" Target="fonts/Roboto-bold.fntdata"/><Relationship Id="rId83" Type="http://schemas.openxmlformats.org/officeDocument/2006/relationships/font" Target="fonts/Roboto-regular.fntdata"/><Relationship Id="rId86" Type="http://schemas.openxmlformats.org/officeDocument/2006/relationships/font" Target="fonts/Roboto-boldItalic.fntdata"/><Relationship Id="rId85" Type="http://schemas.openxmlformats.org/officeDocument/2006/relationships/font" Target="fonts/Roboto-italic.fntdata"/><Relationship Id="rId88" Type="http://schemas.openxmlformats.org/officeDocument/2006/relationships/font" Target="fonts/InterLight-bold.fntdata"/><Relationship Id="rId87" Type="http://schemas.openxmlformats.org/officeDocument/2006/relationships/font" Target="fonts/InterLight-regular.fntdata"/><Relationship Id="rId89" Type="http://schemas.openxmlformats.org/officeDocument/2006/relationships/font" Target="fonts/InterLight-italic.fntdata"/><Relationship Id="rId80" Type="http://schemas.openxmlformats.org/officeDocument/2006/relationships/font" Target="fonts/NunitoLight-boldItalic.fntdata"/><Relationship Id="rId82" Type="http://schemas.openxmlformats.org/officeDocument/2006/relationships/font" Target="fonts/Play-bold.fntdata"/><Relationship Id="rId81" Type="http://schemas.openxmlformats.org/officeDocument/2006/relationships/font" Target="fonts/Play-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RobotoSemiBold-regular.fntdata"/><Relationship Id="rId72" Type="http://schemas.openxmlformats.org/officeDocument/2006/relationships/font" Target="fonts/Inter-boldItalic.fntdata"/><Relationship Id="rId75" Type="http://schemas.openxmlformats.org/officeDocument/2006/relationships/font" Target="fonts/RobotoSemiBold-italic.fntdata"/><Relationship Id="rId74" Type="http://schemas.openxmlformats.org/officeDocument/2006/relationships/font" Target="fonts/RobotoSemiBold-bold.fntdata"/><Relationship Id="rId77" Type="http://schemas.openxmlformats.org/officeDocument/2006/relationships/font" Target="fonts/NunitoLight-regular.fntdata"/><Relationship Id="rId76" Type="http://schemas.openxmlformats.org/officeDocument/2006/relationships/font" Target="fonts/RobotoSemiBold-boldItalic.fntdata"/><Relationship Id="rId79" Type="http://schemas.openxmlformats.org/officeDocument/2006/relationships/font" Target="fonts/NunitoLight-italic.fntdata"/><Relationship Id="rId78" Type="http://schemas.openxmlformats.org/officeDocument/2006/relationships/font" Target="fonts/NunitoLight-bold.fntdata"/><Relationship Id="rId71" Type="http://schemas.openxmlformats.org/officeDocument/2006/relationships/font" Target="fonts/Inter-italic.fntdata"/><Relationship Id="rId70" Type="http://schemas.openxmlformats.org/officeDocument/2006/relationships/font" Target="fonts/Inter-bold.fntdata"/><Relationship Id="rId62" Type="http://schemas.openxmlformats.org/officeDocument/2006/relationships/font" Target="fonts/RobotoMedium-bold.fntdata"/><Relationship Id="rId61" Type="http://schemas.openxmlformats.org/officeDocument/2006/relationships/font" Target="fonts/RobotoMedium-regular.fntdata"/><Relationship Id="rId64" Type="http://schemas.openxmlformats.org/officeDocument/2006/relationships/font" Target="fonts/RobotoMedium-boldItalic.fntdata"/><Relationship Id="rId63" Type="http://schemas.openxmlformats.org/officeDocument/2006/relationships/font" Target="fonts/RobotoMedium-italic.fntdata"/><Relationship Id="rId66" Type="http://schemas.openxmlformats.org/officeDocument/2006/relationships/font" Target="fonts/Nunito-bold.fntdata"/><Relationship Id="rId65" Type="http://schemas.openxmlformats.org/officeDocument/2006/relationships/font" Target="fonts/Nunito-regular.fntdata"/><Relationship Id="rId68" Type="http://schemas.openxmlformats.org/officeDocument/2006/relationships/font" Target="fonts/Nunito-boldItalic.fntdata"/><Relationship Id="rId67" Type="http://schemas.openxmlformats.org/officeDocument/2006/relationships/font" Target="fonts/Nunito-italic.fntdata"/><Relationship Id="rId60" Type="http://schemas.openxmlformats.org/officeDocument/2006/relationships/slide" Target="slides/slide51.xml"/><Relationship Id="rId69" Type="http://schemas.openxmlformats.org/officeDocument/2006/relationships/font" Target="fonts/Inter-regular.fntdata"/><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cc9c178019_9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cc9c178019_9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cc3d42d69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cc3d42d69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cc3d42d69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cc3d42d69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cc3d42d69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cc3d42d69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ccf8b05efe_8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ccf8b05efe_8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cc9c178019_7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3cc9c178019_7_5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4999"/>
              </a:lnSpc>
              <a:spcBef>
                <a:spcPts val="1200"/>
              </a:spcBef>
              <a:spcAft>
                <a:spcPts val="0"/>
              </a:spcAft>
              <a:buNone/>
            </a:pPr>
            <a:r>
              <a:t/>
            </a:r>
            <a:endParaRPr/>
          </a:p>
        </p:txBody>
      </p:sp>
      <p:sp>
        <p:nvSpPr>
          <p:cNvPr id="433" name="Google Shape;433;g3cc9c178019_7_5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cc9c178019_7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3cc9c178019_7_5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3cc9c178019_7_5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cc9c178019_7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3cc9c178019_7_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3cc9c178019_7_5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cc9c178019_7_5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3cc9c178019_7_5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a:p>
        </p:txBody>
      </p:sp>
      <p:sp>
        <p:nvSpPr>
          <p:cNvPr id="479" name="Google Shape;479;g3cc9c178019_7_5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cc9c178019_7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3cc9c178019_7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493" name="Google Shape;493;g3cc9c178019_7_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cc9c178019_7_5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3cc9c178019_7_5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519" name="Google Shape;519;g3cc9c178019_7_5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cb114c3d15_0_1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cb114c3d15_0_1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cc9c178019_7_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3cc9c178019_7_6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g3cc9c178019_7_6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cc9c178019_7_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3cc9c178019_7_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3cc9c178019_7_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cc9c178019_7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3cc9c178019_7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a:solidFill>
                <a:srgbClr val="444444"/>
              </a:solidFill>
            </a:endParaRPr>
          </a:p>
          <a:p>
            <a:pPr indent="-95250" lvl="0" marL="171450" rtl="0" algn="l">
              <a:spcBef>
                <a:spcPts val="0"/>
              </a:spcBef>
              <a:spcAft>
                <a:spcPts val="0"/>
              </a:spcAft>
              <a:buClr>
                <a:schemeClr val="dk1"/>
              </a:buClr>
              <a:buSzPts val="1200"/>
              <a:buFont typeface="Arial"/>
              <a:buNone/>
            </a:pPr>
            <a:r>
              <a:t/>
            </a:r>
            <a:endParaRPr/>
          </a:p>
        </p:txBody>
      </p:sp>
      <p:sp>
        <p:nvSpPr>
          <p:cNvPr id="539" name="Google Shape;539;g3cc9c178019_7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cc9c178019_7_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3cc9c178019_7_6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g3cc9c178019_7_6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cc9c178019_7_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3cc9c178019_7_6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Clr>
                <a:schemeClr val="dk1"/>
              </a:buClr>
              <a:buSzPts val="1200"/>
              <a:buFont typeface="Arial"/>
              <a:buChar char="•"/>
            </a:pPr>
            <a:r>
              <a:t/>
            </a:r>
            <a:endParaRPr/>
          </a:p>
        </p:txBody>
      </p:sp>
      <p:sp>
        <p:nvSpPr>
          <p:cNvPr id="564" name="Google Shape;564;g3cc9c178019_7_6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cc9c178019_7_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3cc9c178019_7_6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g3cc9c178019_7_6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ceef5f689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ceef5f689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cc9c178019_7_6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3cc9c178019_7_6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595" name="Google Shape;595;g3cc9c178019_7_6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cc9c178019_12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cc9c178019_12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State Plan identifies where risk is concentrated. My focus is how that risk moves through markets and fiscal systems.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cc9c178019_12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3cc9c178019_12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Insurance and mortgage markets respond to forward-looking risk models.</a:t>
            </a:r>
            <a:br>
              <a:rPr lang="en"/>
            </a:br>
            <a:r>
              <a:rPr lang="en"/>
              <a:t>Property markets adjust through expectations.</a:t>
            </a:r>
            <a:br>
              <a:rPr lang="en"/>
            </a:br>
            <a:r>
              <a:rPr lang="en"/>
              <a:t>Municipal revenue responds with lag.</a:t>
            </a:r>
            <a:br>
              <a:rPr lang="en"/>
            </a:br>
            <a:r>
              <a:rPr lang="en"/>
              <a:t>Borrowing constraints often surface only after credit reassessment.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channels can reinforce each other and operate at different speeds.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ccf8b05ef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ccf8b05ef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cc9c178019_12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3cc9c178019_12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cc9c178019_12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3cc9c178019_12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cc9c178019_12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cc9c178019_12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ccf8b05efe_8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3ccf8b05efe_8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cc5f2c0457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3cc5f2c0457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https://apnews.com/article/climate-floods-rising-sea-levels-tides-environment-c452192c9995ccd298ca9f5c5dfc9716</a:t>
            </a:r>
            <a:endParaRPr/>
          </a:p>
        </p:txBody>
      </p:sp>
      <p:sp>
        <p:nvSpPr>
          <p:cNvPr id="673" name="Google Shape;673;g3cc5f2c0457_0_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cc5f2c0457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g3cc5f2c0457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Key message: If fiscal exposure is understated, resilience plans can misjudge timing, priorities, and feasible financing.</a:t>
            </a:r>
            <a:endParaRPr/>
          </a:p>
          <a:p>
            <a:pPr indent="0" lvl="0" marL="0" rtl="0" algn="l">
              <a:spcBef>
                <a:spcPts val="0"/>
              </a:spcBef>
              <a:spcAft>
                <a:spcPts val="0"/>
              </a:spcAft>
              <a:buNone/>
            </a:pPr>
            <a:br>
              <a:rPr lang="en"/>
            </a:br>
            <a:r>
              <a:rPr lang="en"/>
              <a:t>- Urban-Brookings Tax Policy Center (Briefing Book): “Local governments collected $609 billion in property taxes in 2021, or 30 percent of local general revenue.” https://taxpolicycenter.org/briefing-book/how-do-state-and-local-property-taxes-work</a:t>
            </a:r>
            <a:br>
              <a:rPr lang="en"/>
            </a:br>
            <a:r>
              <a:rPr lang="en"/>
              <a:t>- National League of Cities. City Fiscal Conditions 2025 (PDF). Stats used: 45% optimism for FY2026; 7.5% real increase in FY2024 spending. https://www.nlc.org/wp-content/uploads/2025/11/2025-City-Fiscal-Conditions-ReportwebA.pdf</a:t>
            </a:r>
            <a:br>
              <a:rPr lang="en"/>
            </a:br>
            <a:r>
              <a:rPr lang="en"/>
              <a:t>- Painter, M. (2020). An inconvenient cost: The effects of climate change on municipal bonds. Journal of Financial Economics. (Claim about climate risk increasing municipal borrowing costs.) https://www.sciencedirect.com/science/article/abs/pii/S0304405X19301631</a:t>
            </a:r>
            <a:br>
              <a:rPr lang="en"/>
            </a:br>
            <a:r>
              <a:rPr lang="en"/>
              <a:t>- Goldsmith-Pinkham, P. S., et al. (2023). Sea-level rise exposure and municipal bond yields. Review of Financial Studies. (Supporting claim about SLR exposure and borrowing costs.) https://academic.oup.com/rfs/article-abstract/36/11/4588/7156853</a:t>
            </a:r>
            <a:br>
              <a:rPr lang="en"/>
            </a:br>
            <a:r>
              <a:rPr lang="en"/>
              <a:t>[/Sources]</a:t>
            </a:r>
            <a:br>
              <a:rPr lang="en"/>
            </a:br>
            <a:r>
              <a:rPr lang="en"/>
              <a:t>  </a:t>
            </a:r>
            <a:endParaRPr/>
          </a:p>
        </p:txBody>
      </p:sp>
      <p:sp>
        <p:nvSpPr>
          <p:cNvPr id="682" name="Google Shape;682;g3cc5f2c0457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cc5f2c0457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g3cc5f2c0457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64748B"/>
              </a:buClr>
              <a:buSzPts val="800"/>
              <a:buFont typeface="Arial"/>
              <a:buNone/>
            </a:pPr>
            <a:r>
              <a:rPr lang="en" sz="800">
                <a:solidFill>
                  <a:srgbClr val="64748B"/>
                </a:solidFill>
              </a:rPr>
              <a:t>Setup for discussion: which places shift from 'safe' to 'at risk' once access disruption is included?</a:t>
            </a:r>
            <a:endParaRPr sz="800">
              <a:solidFill>
                <a:srgbClr val="64748B"/>
              </a:solidFill>
            </a:endParaRPr>
          </a:p>
          <a:p>
            <a:pPr indent="0" lvl="0" marL="0" rtl="0" algn="l">
              <a:spcBef>
                <a:spcPts val="0"/>
              </a:spcBef>
              <a:spcAft>
                <a:spcPts val="0"/>
              </a:spcAft>
              <a:buClr>
                <a:srgbClr val="64748B"/>
              </a:buClr>
              <a:buSzPts val="800"/>
              <a:buFont typeface="Arial"/>
              <a:buNone/>
            </a:pPr>
            <a:r>
              <a:t/>
            </a:r>
            <a:endParaRPr sz="800">
              <a:solidFill>
                <a:srgbClr val="64748B"/>
              </a:solidFill>
            </a:endParaRPr>
          </a:p>
          <a:p>
            <a:pPr indent="0" lvl="0" marL="457200" rtl="0" algn="l">
              <a:spcBef>
                <a:spcPts val="0"/>
              </a:spcBef>
              <a:spcAft>
                <a:spcPts val="0"/>
              </a:spcAft>
              <a:buNone/>
            </a:pPr>
            <a:r>
              <a:rPr lang="en" sz="1600"/>
              <a:t>Existing research evidence on SLR’s impact on the local tax base primarily rely on inundation, i.e., direct flooding (Shi &amp; Varuzzo, 2020; Shi et al., 2023) and lacks linkage to fine-scale land use specification on parcel level.</a:t>
            </a:r>
            <a:endParaRPr sz="1600"/>
          </a:p>
          <a:p>
            <a:pPr indent="0" lvl="0" marL="0" rtl="0" algn="l">
              <a:spcBef>
                <a:spcPts val="1000"/>
              </a:spcBef>
              <a:spcAft>
                <a:spcPts val="0"/>
              </a:spcAft>
              <a:buClr>
                <a:srgbClr val="64748B"/>
              </a:buClr>
              <a:buSzPts val="800"/>
              <a:buFont typeface="Arial"/>
              <a:buNone/>
            </a:pPr>
            <a:r>
              <a:t/>
            </a:r>
            <a:endParaRPr sz="800">
              <a:solidFill>
                <a:srgbClr val="64748B"/>
              </a:solidFill>
            </a:endParaRPr>
          </a:p>
          <a:p>
            <a:pPr indent="0" lvl="0" marL="0" rtl="0" algn="l">
              <a:spcBef>
                <a:spcPts val="0"/>
              </a:spcBef>
              <a:spcAft>
                <a:spcPts val="0"/>
              </a:spcAft>
              <a:buNone/>
            </a:pPr>
            <a:br>
              <a:rPr lang="en"/>
            </a:br>
            <a:r>
              <a:rPr lang="en"/>
              <a:t>[Sources]</a:t>
            </a:r>
            <a:br>
              <a:rPr lang="en"/>
            </a:br>
            <a:r>
              <a:rPr lang="en"/>
              <a:t>- NOAA Office for Coastal Management Sea Level Rise inundation data: 0.5–10 ft above Mean Higher High Water (MHHW). https://www.fisheries.noaa.gov/inport/item/48106</a:t>
            </a:r>
            <a:br>
              <a:rPr lang="en"/>
            </a:br>
            <a:r>
              <a:rPr lang="en"/>
              <a:t>- NOAA Digital Coast Sea Level Rise Viewer (context: inundation up to 10 ft above average high tides). https://coast.noaa.gov/digitalcoast/tools/slr.html</a:t>
            </a:r>
            <a:br>
              <a:rPr lang="en"/>
            </a:br>
            <a:r>
              <a:rPr lang="en"/>
              <a:t>- Painter, M. (2020). An inconvenient cost: The effects of climate change on municipal bonds. Journal of Financial Economics. https://www.sciencedirect.com/science/article/abs/pii/S0304405X19301631</a:t>
            </a:r>
            <a:br>
              <a:rPr lang="en"/>
            </a:br>
            <a:r>
              <a:rPr lang="en"/>
              <a:t>- Goldsmith-Pinkham, P. S., Gustafson, M. T., Lewis, R. C., Matvos, G., &amp; Schwert, M. (2023). Sea-level rise exposure and municipal bond yields. Review of Financial Studies. https://academic.oup.com/rfs/article-abstract/36/11/4588/7156853</a:t>
            </a:r>
            <a:br>
              <a:rPr lang="en"/>
            </a:br>
            <a:r>
              <a:rPr lang="en"/>
              <a:t>[/Sources]</a:t>
            </a:r>
            <a:br>
              <a:rPr lang="en"/>
            </a:br>
            <a:r>
              <a:rPr lang="en"/>
              <a:t>  </a:t>
            </a:r>
            <a:endParaRPr/>
          </a:p>
        </p:txBody>
      </p:sp>
      <p:sp>
        <p:nvSpPr>
          <p:cNvPr id="709" name="Google Shape;709;g3cc5f2c0457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95b8430b11_3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g395b8430b11_3_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595959"/>
                </a:solidFill>
              </a:rPr>
              <a:t>In this work, we investigate municipal fiscal risk&amp;#39;s spatial and temporal pattern based on direct inundation and indirect isolation risk. Based on the National Oceanic and Atmospheric</a:t>
            </a:r>
            <a:endParaRPr sz="18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rPr lang="en" sz="1800">
                <a:solidFill>
                  <a:srgbClr val="595959"/>
                </a:solidFill>
              </a:rPr>
              <a:t>Administration (NOAA) projection, we examine how SLR scenarios can affect municipal fiscal stress using parcel-level contemporary and historical housing data from Dorchester County, Maryland. We consider property at risk for inundation if the centroid of a parcel is inundated and isolated if a property loses road network access to essential services (Logan et al., 2023; Best et al., 2023).</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95b8430b11_3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395b8430b11_3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95b8430b11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395b8430b11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cc9c178019_9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cc9c178019_9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3ceafaa88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3ceafaa88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3cc5f2c0457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3cc5f2c0457_0_2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i="1" lang="en" sz="1300">
                <a:highlight>
                  <a:srgbClr val="FCE5CD"/>
                </a:highlight>
              </a:rPr>
              <a:t>A practical coordination barrier is accessing updated zoning shapefiles. Zoning updates sit with municipalities with varying staff capacity under home rule, not everyone maintains an updated dataset, which can slow regional risk assessment and limits comparability.</a:t>
            </a:r>
            <a:endParaRPr i="1" sz="1600">
              <a:highlight>
                <a:srgbClr val="FCE5CD"/>
              </a:highlight>
            </a:endParaRPr>
          </a:p>
          <a:p>
            <a:pPr indent="0" lvl="0" marL="0" rtl="0" algn="l">
              <a:spcBef>
                <a:spcPts val="1200"/>
              </a:spcBef>
              <a:spcAft>
                <a:spcPts val="0"/>
              </a:spcAft>
              <a:buNone/>
            </a:pPr>
            <a:r>
              <a:t/>
            </a:r>
            <a:endParaRPr/>
          </a:p>
        </p:txBody>
      </p:sp>
      <p:sp>
        <p:nvSpPr>
          <p:cNvPr id="769" name="Google Shape;769;g3cc5f2c0457_0_20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3cc9c178019_9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3cc9c178019_9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3cc9c178019_9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3cc9c178019_9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cc9c178019_9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3cc9c178019_9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cc9c178019_9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3cc9c178019_9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3cc9c178019_9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3cc9c178019_9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cc9c178019_9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3cc9c178019_9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3cc9c178019_9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3cc9c178019_9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3cc9c178019_9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3cc9c178019_9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95901f029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95901f029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ccf1c159a3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3ccf1c159a3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cc9c178019_9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3cc9c178019_9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95901f029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95901f029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95901f029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95901f029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95901f029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95901f029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95901f0294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95901f029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2"/>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3" name="Google Shape;13;p2"/>
          <p:cNvSpPr txBox="1"/>
          <p:nvPr>
            <p:ph type="ctrTitle"/>
          </p:nvPr>
        </p:nvSpPr>
        <p:spPr>
          <a:xfrm>
            <a:off x="630600" y="136800"/>
            <a:ext cx="7893000" cy="1853700"/>
          </a:xfrm>
          <a:prstGeom prst="rect">
            <a:avLst/>
          </a:prstGeom>
        </p:spPr>
        <p:txBody>
          <a:bodyPr anchorCtr="0" anchor="b" bIns="91425" lIns="91425" spcFirstLastPara="1" rIns="91425" wrap="square" tIns="91425">
            <a:normAutofit/>
          </a:bodyPr>
          <a:lstStyle>
            <a:lvl1pPr lvl="0">
              <a:spcBef>
                <a:spcPts val="100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 name="Google Shape;14;p2"/>
          <p:cNvSpPr txBox="1"/>
          <p:nvPr>
            <p:ph idx="1" type="subTitle"/>
          </p:nvPr>
        </p:nvSpPr>
        <p:spPr>
          <a:xfrm>
            <a:off x="630600" y="3228375"/>
            <a:ext cx="7893000" cy="1274100"/>
          </a:xfrm>
          <a:prstGeom prst="rect">
            <a:avLst/>
          </a:prstGeom>
        </p:spPr>
        <p:txBody>
          <a:bodyPr anchorCtr="0" anchor="b" bIns="91425" lIns="91425" spcFirstLastPara="1" rIns="91425" wrap="square" tIns="91425">
            <a:norm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0"/>
              </a:spcBef>
              <a:spcAft>
                <a:spcPts val="0"/>
              </a:spcAft>
              <a:buClr>
                <a:schemeClr val="accent6"/>
              </a:buClr>
              <a:buSzPts val="2400"/>
              <a:buNone/>
              <a:defRPr sz="2400">
                <a:solidFill>
                  <a:schemeClr val="accent6"/>
                </a:solidFill>
              </a:defRPr>
            </a:lvl2pPr>
            <a:lvl3pPr lvl="2">
              <a:lnSpc>
                <a:spcPct val="100000"/>
              </a:lnSpc>
              <a:spcBef>
                <a:spcPts val="0"/>
              </a:spcBef>
              <a:spcAft>
                <a:spcPts val="0"/>
              </a:spcAft>
              <a:buClr>
                <a:schemeClr val="accent6"/>
              </a:buClr>
              <a:buSzPts val="2400"/>
              <a:buNone/>
              <a:defRPr sz="2400">
                <a:solidFill>
                  <a:schemeClr val="accent6"/>
                </a:solidFill>
              </a:defRPr>
            </a:lvl3pPr>
            <a:lvl4pPr lvl="3">
              <a:lnSpc>
                <a:spcPct val="100000"/>
              </a:lnSpc>
              <a:spcBef>
                <a:spcPts val="0"/>
              </a:spcBef>
              <a:spcAft>
                <a:spcPts val="0"/>
              </a:spcAft>
              <a:buClr>
                <a:schemeClr val="accent6"/>
              </a:buClr>
              <a:buSzPts val="2400"/>
              <a:buNone/>
              <a:defRPr sz="2400">
                <a:solidFill>
                  <a:schemeClr val="accent6"/>
                </a:solidFill>
              </a:defRPr>
            </a:lvl4pPr>
            <a:lvl5pPr lvl="4">
              <a:lnSpc>
                <a:spcPct val="100000"/>
              </a:lnSpc>
              <a:spcBef>
                <a:spcPts val="0"/>
              </a:spcBef>
              <a:spcAft>
                <a:spcPts val="0"/>
              </a:spcAft>
              <a:buClr>
                <a:schemeClr val="accent6"/>
              </a:buClr>
              <a:buSzPts val="2400"/>
              <a:buNone/>
              <a:defRPr sz="2400">
                <a:solidFill>
                  <a:schemeClr val="accent6"/>
                </a:solidFill>
              </a:defRPr>
            </a:lvl5pPr>
            <a:lvl6pPr lvl="5">
              <a:lnSpc>
                <a:spcPct val="100000"/>
              </a:lnSpc>
              <a:spcBef>
                <a:spcPts val="0"/>
              </a:spcBef>
              <a:spcAft>
                <a:spcPts val="0"/>
              </a:spcAft>
              <a:buClr>
                <a:schemeClr val="accent6"/>
              </a:buClr>
              <a:buSzPts val="2400"/>
              <a:buNone/>
              <a:defRPr sz="2400">
                <a:solidFill>
                  <a:schemeClr val="accent6"/>
                </a:solidFill>
              </a:defRPr>
            </a:lvl6pPr>
            <a:lvl7pPr lvl="6">
              <a:lnSpc>
                <a:spcPct val="100000"/>
              </a:lnSpc>
              <a:spcBef>
                <a:spcPts val="0"/>
              </a:spcBef>
              <a:spcAft>
                <a:spcPts val="0"/>
              </a:spcAft>
              <a:buClr>
                <a:schemeClr val="accent6"/>
              </a:buClr>
              <a:buSzPts val="2400"/>
              <a:buNone/>
              <a:defRPr sz="2400">
                <a:solidFill>
                  <a:schemeClr val="accent6"/>
                </a:solidFill>
              </a:defRPr>
            </a:lvl7pPr>
            <a:lvl8pPr lvl="7">
              <a:lnSpc>
                <a:spcPct val="100000"/>
              </a:lnSpc>
              <a:spcBef>
                <a:spcPts val="0"/>
              </a:spcBef>
              <a:spcAft>
                <a:spcPts val="0"/>
              </a:spcAft>
              <a:buClr>
                <a:schemeClr val="accent6"/>
              </a:buClr>
              <a:buSzPts val="2400"/>
              <a:buNone/>
              <a:defRPr sz="2400">
                <a:solidFill>
                  <a:schemeClr val="accent6"/>
                </a:solidFill>
              </a:defRPr>
            </a:lvl8pPr>
            <a:lvl9pPr lvl="8">
              <a:lnSpc>
                <a:spcPct val="100000"/>
              </a:lnSpc>
              <a:spcBef>
                <a:spcPts val="0"/>
              </a:spcBef>
              <a:spcAft>
                <a:spcPts val="0"/>
              </a:spcAft>
              <a:buClr>
                <a:schemeClr val="accent6"/>
              </a:buClr>
              <a:buSzPts val="2400"/>
              <a:buNone/>
              <a:defRPr sz="2400">
                <a:solidFill>
                  <a:schemeClr val="accent6"/>
                </a:solidFill>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ph hasCustomPrompt="1" type="title"/>
          </p:nvPr>
        </p:nvSpPr>
        <p:spPr>
          <a:xfrm>
            <a:off x="586725" y="1353788"/>
            <a:ext cx="79707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1" name="Google Shape;61;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Speakers">
  <p:cSld name="CUSTOM_4_1_1_1_1_2">
    <p:spTree>
      <p:nvGrpSpPr>
        <p:cNvPr id="64" name="Shape 64"/>
        <p:cNvGrpSpPr/>
        <p:nvPr/>
      </p:nvGrpSpPr>
      <p:grpSpPr>
        <a:xfrm>
          <a:off x="0" y="0"/>
          <a:ext cx="0" cy="0"/>
          <a:chOff x="0" y="0"/>
          <a:chExt cx="0" cy="0"/>
        </a:xfrm>
      </p:grpSpPr>
      <p:sp>
        <p:nvSpPr>
          <p:cNvPr id="65" name="Google Shape;65;p13"/>
          <p:cNvSpPr/>
          <p:nvPr/>
        </p:nvSpPr>
        <p:spPr>
          <a:xfrm>
            <a:off x="6900" y="0"/>
            <a:ext cx="9137100" cy="3523200"/>
          </a:xfrm>
          <a:prstGeom prst="rect">
            <a:avLst/>
          </a:prstGeom>
          <a:gradFill>
            <a:gsLst>
              <a:gs pos="0">
                <a:schemeClr val="accent1"/>
              </a:gs>
              <a:gs pos="56000">
                <a:schemeClr val="lt1"/>
              </a:gs>
              <a:gs pos="100000">
                <a:schemeClr val="dk2"/>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66" name="Google Shape;66;p13"/>
          <p:cNvSpPr/>
          <p:nvPr/>
        </p:nvSpPr>
        <p:spPr>
          <a:xfrm>
            <a:off x="0" y="2102300"/>
            <a:ext cx="9144000" cy="304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67" name="Google Shape;67;p13"/>
          <p:cNvSpPr/>
          <p:nvPr>
            <p:ph idx="2" type="pic"/>
          </p:nvPr>
        </p:nvSpPr>
        <p:spPr>
          <a:xfrm>
            <a:off x="1745738" y="2376422"/>
            <a:ext cx="1269000" cy="1269000"/>
          </a:xfrm>
          <a:prstGeom prst="rect">
            <a:avLst/>
          </a:prstGeom>
          <a:noFill/>
          <a:ln>
            <a:noFill/>
          </a:ln>
        </p:spPr>
      </p:sp>
      <p:sp>
        <p:nvSpPr>
          <p:cNvPr id="68" name="Google Shape;68;p13"/>
          <p:cNvSpPr/>
          <p:nvPr>
            <p:ph idx="3" type="pic"/>
          </p:nvPr>
        </p:nvSpPr>
        <p:spPr>
          <a:xfrm>
            <a:off x="3214088" y="2376422"/>
            <a:ext cx="1269000" cy="1269000"/>
          </a:xfrm>
          <a:prstGeom prst="rect">
            <a:avLst/>
          </a:prstGeom>
          <a:noFill/>
          <a:ln>
            <a:noFill/>
          </a:ln>
        </p:spPr>
      </p:sp>
      <p:sp>
        <p:nvSpPr>
          <p:cNvPr id="69" name="Google Shape;69;p13"/>
          <p:cNvSpPr/>
          <p:nvPr>
            <p:ph idx="4" type="pic"/>
          </p:nvPr>
        </p:nvSpPr>
        <p:spPr>
          <a:xfrm>
            <a:off x="4677100" y="2376422"/>
            <a:ext cx="1269000" cy="1269000"/>
          </a:xfrm>
          <a:prstGeom prst="rect">
            <a:avLst/>
          </a:prstGeom>
          <a:noFill/>
          <a:ln>
            <a:noFill/>
          </a:ln>
        </p:spPr>
      </p:sp>
      <p:sp>
        <p:nvSpPr>
          <p:cNvPr id="70" name="Google Shape;70;p13"/>
          <p:cNvSpPr/>
          <p:nvPr>
            <p:ph idx="5" type="pic"/>
          </p:nvPr>
        </p:nvSpPr>
        <p:spPr>
          <a:xfrm>
            <a:off x="6145700" y="2376422"/>
            <a:ext cx="1269000" cy="1269000"/>
          </a:xfrm>
          <a:prstGeom prst="rect">
            <a:avLst/>
          </a:prstGeom>
          <a:noFill/>
          <a:ln>
            <a:noFill/>
          </a:ln>
        </p:spPr>
      </p:sp>
      <p:sp>
        <p:nvSpPr>
          <p:cNvPr id="71" name="Google Shape;71;p13"/>
          <p:cNvSpPr/>
          <p:nvPr>
            <p:ph idx="6" type="pic"/>
          </p:nvPr>
        </p:nvSpPr>
        <p:spPr>
          <a:xfrm>
            <a:off x="7614300" y="2376422"/>
            <a:ext cx="1269000" cy="1269000"/>
          </a:xfrm>
          <a:prstGeom prst="rect">
            <a:avLst/>
          </a:prstGeom>
          <a:noFill/>
          <a:ln>
            <a:noFill/>
          </a:ln>
        </p:spPr>
      </p:sp>
      <p:sp>
        <p:nvSpPr>
          <p:cNvPr id="72" name="Google Shape;72;p13"/>
          <p:cNvSpPr txBox="1"/>
          <p:nvPr/>
        </p:nvSpPr>
        <p:spPr>
          <a:xfrm>
            <a:off x="284700" y="64031"/>
            <a:ext cx="903300" cy="29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700">
                <a:solidFill>
                  <a:schemeClr val="dk1"/>
                </a:solidFill>
                <a:latin typeface="Inter"/>
                <a:ea typeface="Inter"/>
                <a:cs typeface="Inter"/>
                <a:sym typeface="Inter"/>
              </a:rPr>
              <a:t>Confidential </a:t>
            </a:r>
            <a:endParaRPr sz="700">
              <a:solidFill>
                <a:schemeClr val="dk1"/>
              </a:solidFill>
              <a:latin typeface="Inter"/>
              <a:ea typeface="Inter"/>
              <a:cs typeface="Inter"/>
              <a:sym typeface="Inter"/>
            </a:endParaRPr>
          </a:p>
        </p:txBody>
      </p:sp>
      <p:sp>
        <p:nvSpPr>
          <p:cNvPr id="73" name="Google Shape;73;p13"/>
          <p:cNvSpPr txBox="1"/>
          <p:nvPr>
            <p:ph idx="12" type="sldNum"/>
          </p:nvPr>
        </p:nvSpPr>
        <p:spPr>
          <a:xfrm>
            <a:off x="8314451" y="64031"/>
            <a:ext cx="548700" cy="292500"/>
          </a:xfrm>
          <a:prstGeom prst="rect">
            <a:avLst/>
          </a:prstGeom>
        </p:spPr>
        <p:txBody>
          <a:bodyPr anchorCtr="0" anchor="t" bIns="91425" lIns="0" spcFirstLastPara="1" rIns="0" wrap="square" tIns="91425">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13"/>
          <p:cNvSpPr txBox="1"/>
          <p:nvPr>
            <p:ph type="title"/>
          </p:nvPr>
        </p:nvSpPr>
        <p:spPr>
          <a:xfrm>
            <a:off x="284400" y="668399"/>
            <a:ext cx="8578800" cy="910200"/>
          </a:xfrm>
          <a:prstGeom prst="rect">
            <a:avLst/>
          </a:prstGeom>
        </p:spPr>
        <p:txBody>
          <a:bodyPr anchorCtr="0" anchor="b" bIns="91425" lIns="0" spcFirstLastPara="1" rIns="0" wrap="square" tIns="91425">
            <a:noAutofit/>
          </a:bodyPr>
          <a:lstStyle>
            <a:lvl1pPr lvl="0">
              <a:spcBef>
                <a:spcPts val="0"/>
              </a:spcBef>
              <a:spcAft>
                <a:spcPts val="0"/>
              </a:spcAft>
              <a:buNone/>
              <a:defRPr sz="4000"/>
            </a:lvl1pPr>
            <a:lvl2pPr lvl="1">
              <a:spcBef>
                <a:spcPts val="0"/>
              </a:spcBef>
              <a:spcAft>
                <a:spcPts val="0"/>
              </a:spcAft>
              <a:buNone/>
              <a:defRPr sz="4000"/>
            </a:lvl2pPr>
            <a:lvl3pPr lvl="2">
              <a:spcBef>
                <a:spcPts val="0"/>
              </a:spcBef>
              <a:spcAft>
                <a:spcPts val="0"/>
              </a:spcAft>
              <a:buNone/>
              <a:defRPr sz="4000"/>
            </a:lvl3pPr>
            <a:lvl4pPr lvl="3">
              <a:spcBef>
                <a:spcPts val="0"/>
              </a:spcBef>
              <a:spcAft>
                <a:spcPts val="0"/>
              </a:spcAft>
              <a:buNone/>
              <a:defRPr sz="4000"/>
            </a:lvl4pPr>
            <a:lvl5pPr lvl="4">
              <a:spcBef>
                <a:spcPts val="0"/>
              </a:spcBef>
              <a:spcAft>
                <a:spcPts val="0"/>
              </a:spcAft>
              <a:buNone/>
              <a:defRPr sz="4000"/>
            </a:lvl5pPr>
            <a:lvl6pPr lvl="5">
              <a:spcBef>
                <a:spcPts val="0"/>
              </a:spcBef>
              <a:spcAft>
                <a:spcPts val="0"/>
              </a:spcAft>
              <a:buNone/>
              <a:defRPr sz="4000"/>
            </a:lvl6pPr>
            <a:lvl7pPr lvl="6">
              <a:spcBef>
                <a:spcPts val="0"/>
              </a:spcBef>
              <a:spcAft>
                <a:spcPts val="0"/>
              </a:spcAft>
              <a:buNone/>
              <a:defRPr sz="4000"/>
            </a:lvl7pPr>
            <a:lvl8pPr lvl="7">
              <a:spcBef>
                <a:spcPts val="0"/>
              </a:spcBef>
              <a:spcAft>
                <a:spcPts val="0"/>
              </a:spcAft>
              <a:buNone/>
              <a:defRPr sz="4000"/>
            </a:lvl8pPr>
            <a:lvl9pPr lvl="8">
              <a:spcBef>
                <a:spcPts val="0"/>
              </a:spcBef>
              <a:spcAft>
                <a:spcPts val="0"/>
              </a:spcAft>
              <a:buNone/>
              <a:defRPr sz="4000"/>
            </a:lvl9pPr>
          </a:lstStyle>
          <a:p/>
        </p:txBody>
      </p:sp>
      <p:sp>
        <p:nvSpPr>
          <p:cNvPr id="75" name="Google Shape;75;p13"/>
          <p:cNvSpPr txBox="1"/>
          <p:nvPr>
            <p:ph idx="1" type="subTitle"/>
          </p:nvPr>
        </p:nvSpPr>
        <p:spPr>
          <a:xfrm>
            <a:off x="284700" y="3892206"/>
            <a:ext cx="1258200" cy="175800"/>
          </a:xfrm>
          <a:prstGeom prst="rect">
            <a:avLst/>
          </a:prstGeom>
        </p:spPr>
        <p:txBody>
          <a:bodyPr anchorCtr="0" anchor="t" bIns="0" lIns="0" spcFirstLastPara="1" rIns="0" wrap="square" tIns="0">
            <a:normAutofit/>
          </a:bodyPr>
          <a:lstStyle>
            <a:lvl1pPr lvl="0">
              <a:spcBef>
                <a:spcPts val="0"/>
              </a:spcBef>
              <a:spcAft>
                <a:spcPts val="0"/>
              </a:spcAft>
              <a:buSzPts val="1200"/>
              <a:buNone/>
              <a:defRPr b="1" sz="1200"/>
            </a:lvl1pPr>
            <a:lvl2pPr lvl="1">
              <a:spcBef>
                <a:spcPts val="0"/>
              </a:spcBef>
              <a:spcAft>
                <a:spcPts val="0"/>
              </a:spcAft>
              <a:buClr>
                <a:schemeClr val="dk1"/>
              </a:buClr>
              <a:buSzPts val="1200"/>
              <a:buNone/>
              <a:defRPr b="1" sz="1200">
                <a:solidFill>
                  <a:schemeClr val="dk1"/>
                </a:solidFill>
              </a:defRPr>
            </a:lvl2pPr>
            <a:lvl3pPr lvl="2">
              <a:spcBef>
                <a:spcPts val="0"/>
              </a:spcBef>
              <a:spcAft>
                <a:spcPts val="0"/>
              </a:spcAft>
              <a:buClr>
                <a:schemeClr val="dk1"/>
              </a:buClr>
              <a:buSzPts val="1200"/>
              <a:buNone/>
              <a:defRPr b="1" sz="1200">
                <a:solidFill>
                  <a:schemeClr val="dk1"/>
                </a:solidFill>
              </a:defRPr>
            </a:lvl3pPr>
            <a:lvl4pPr lvl="3">
              <a:spcBef>
                <a:spcPts val="0"/>
              </a:spcBef>
              <a:spcAft>
                <a:spcPts val="0"/>
              </a:spcAft>
              <a:buClr>
                <a:schemeClr val="dk1"/>
              </a:buClr>
              <a:buSzPts val="1200"/>
              <a:buNone/>
              <a:defRPr b="1" sz="1200">
                <a:solidFill>
                  <a:schemeClr val="dk1"/>
                </a:solidFill>
              </a:defRPr>
            </a:lvl4pPr>
            <a:lvl5pPr lvl="4">
              <a:spcBef>
                <a:spcPts val="0"/>
              </a:spcBef>
              <a:spcAft>
                <a:spcPts val="0"/>
              </a:spcAft>
              <a:buClr>
                <a:schemeClr val="dk1"/>
              </a:buClr>
              <a:buSzPts val="1200"/>
              <a:buNone/>
              <a:defRPr b="1" sz="1200">
                <a:solidFill>
                  <a:schemeClr val="dk1"/>
                </a:solidFill>
              </a:defRPr>
            </a:lvl5pPr>
            <a:lvl6pPr lvl="5">
              <a:spcBef>
                <a:spcPts val="0"/>
              </a:spcBef>
              <a:spcAft>
                <a:spcPts val="0"/>
              </a:spcAft>
              <a:buClr>
                <a:schemeClr val="dk1"/>
              </a:buClr>
              <a:buSzPts val="1200"/>
              <a:buNone/>
              <a:defRPr b="1" sz="1200">
                <a:solidFill>
                  <a:schemeClr val="dk1"/>
                </a:solidFill>
              </a:defRPr>
            </a:lvl6pPr>
            <a:lvl7pPr lvl="6">
              <a:spcBef>
                <a:spcPts val="0"/>
              </a:spcBef>
              <a:spcAft>
                <a:spcPts val="0"/>
              </a:spcAft>
              <a:buClr>
                <a:schemeClr val="dk1"/>
              </a:buClr>
              <a:buSzPts val="1200"/>
              <a:buNone/>
              <a:defRPr b="1" sz="1200">
                <a:solidFill>
                  <a:schemeClr val="dk1"/>
                </a:solidFill>
              </a:defRPr>
            </a:lvl7pPr>
            <a:lvl8pPr lvl="7">
              <a:spcBef>
                <a:spcPts val="0"/>
              </a:spcBef>
              <a:spcAft>
                <a:spcPts val="0"/>
              </a:spcAft>
              <a:buClr>
                <a:schemeClr val="dk1"/>
              </a:buClr>
              <a:buSzPts val="1200"/>
              <a:buNone/>
              <a:defRPr b="1" sz="1200">
                <a:solidFill>
                  <a:schemeClr val="dk1"/>
                </a:solidFill>
              </a:defRPr>
            </a:lvl8pPr>
            <a:lvl9pPr lvl="8">
              <a:spcBef>
                <a:spcPts val="0"/>
              </a:spcBef>
              <a:spcAft>
                <a:spcPts val="0"/>
              </a:spcAft>
              <a:buClr>
                <a:schemeClr val="dk1"/>
              </a:buClr>
              <a:buSzPts val="1200"/>
              <a:buNone/>
              <a:defRPr b="1" sz="1200">
                <a:solidFill>
                  <a:schemeClr val="dk1"/>
                </a:solidFill>
              </a:defRPr>
            </a:lvl9pPr>
          </a:lstStyle>
          <a:p/>
        </p:txBody>
      </p:sp>
      <p:sp>
        <p:nvSpPr>
          <p:cNvPr id="76" name="Google Shape;76;p13"/>
          <p:cNvSpPr/>
          <p:nvPr>
            <p:ph idx="7" type="pic"/>
          </p:nvPr>
        </p:nvSpPr>
        <p:spPr>
          <a:xfrm>
            <a:off x="274950" y="2376422"/>
            <a:ext cx="1269000" cy="1269000"/>
          </a:xfrm>
          <a:prstGeom prst="rect">
            <a:avLst/>
          </a:prstGeom>
          <a:noFill/>
          <a:ln>
            <a:noFill/>
          </a:ln>
        </p:spPr>
      </p:sp>
      <p:sp>
        <p:nvSpPr>
          <p:cNvPr id="77" name="Google Shape;77;p13"/>
          <p:cNvSpPr txBox="1"/>
          <p:nvPr>
            <p:ph idx="8" type="subTitle"/>
          </p:nvPr>
        </p:nvSpPr>
        <p:spPr>
          <a:xfrm>
            <a:off x="284700" y="4087691"/>
            <a:ext cx="1258200" cy="126600"/>
          </a:xfrm>
          <a:prstGeom prst="rect">
            <a:avLst/>
          </a:prstGeom>
        </p:spPr>
        <p:txBody>
          <a:bodyPr anchorCtr="0" anchor="t" bIns="0" lIns="0" spcFirstLastPara="1" rIns="0" wrap="square" tIns="0">
            <a:normAutofit/>
          </a:bodyPr>
          <a:lstStyle>
            <a:lvl1pPr lvl="0">
              <a:spcBef>
                <a:spcPts val="0"/>
              </a:spcBef>
              <a:spcAft>
                <a:spcPts val="0"/>
              </a:spcAft>
              <a:buSzPts val="900"/>
              <a:buNone/>
              <a:defRPr sz="900"/>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
        <p:nvSpPr>
          <p:cNvPr id="78" name="Google Shape;78;p13"/>
          <p:cNvSpPr txBox="1"/>
          <p:nvPr>
            <p:ph idx="9" type="subTitle"/>
          </p:nvPr>
        </p:nvSpPr>
        <p:spPr>
          <a:xfrm>
            <a:off x="284675" y="4322169"/>
            <a:ext cx="1258200" cy="126600"/>
          </a:xfrm>
          <a:prstGeom prst="rect">
            <a:avLst/>
          </a:prstGeom>
        </p:spPr>
        <p:txBody>
          <a:bodyPr anchorCtr="0" anchor="t" bIns="0" lIns="0" spcFirstLastPara="1" rIns="0" wrap="square" tIns="0">
            <a:normAutofit/>
          </a:bodyPr>
          <a:lstStyle>
            <a:lvl1pPr lvl="0">
              <a:spcBef>
                <a:spcPts val="0"/>
              </a:spcBef>
              <a:spcAft>
                <a:spcPts val="0"/>
              </a:spcAft>
              <a:buSzPts val="900"/>
              <a:buFont typeface="Inter Light"/>
              <a:buNone/>
              <a:defRPr sz="900">
                <a:latin typeface="Inter Light"/>
                <a:ea typeface="Inter Light"/>
                <a:cs typeface="Inter Light"/>
                <a:sym typeface="Inter Light"/>
              </a:defRPr>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
        <p:nvSpPr>
          <p:cNvPr id="79" name="Google Shape;79;p13"/>
          <p:cNvSpPr txBox="1"/>
          <p:nvPr>
            <p:ph idx="13" type="subTitle"/>
          </p:nvPr>
        </p:nvSpPr>
        <p:spPr>
          <a:xfrm>
            <a:off x="1745775" y="3892206"/>
            <a:ext cx="1258200" cy="175800"/>
          </a:xfrm>
          <a:prstGeom prst="rect">
            <a:avLst/>
          </a:prstGeom>
        </p:spPr>
        <p:txBody>
          <a:bodyPr anchorCtr="0" anchor="t" bIns="0" lIns="0" spcFirstLastPara="1" rIns="0" wrap="square" tIns="0">
            <a:normAutofit/>
          </a:bodyPr>
          <a:lstStyle>
            <a:lvl1pPr lvl="0">
              <a:spcBef>
                <a:spcPts val="0"/>
              </a:spcBef>
              <a:spcAft>
                <a:spcPts val="0"/>
              </a:spcAft>
              <a:buSzPts val="1200"/>
              <a:buNone/>
              <a:defRPr b="1" sz="1200"/>
            </a:lvl1pPr>
            <a:lvl2pPr lvl="1">
              <a:spcBef>
                <a:spcPts val="0"/>
              </a:spcBef>
              <a:spcAft>
                <a:spcPts val="0"/>
              </a:spcAft>
              <a:buClr>
                <a:schemeClr val="dk1"/>
              </a:buClr>
              <a:buSzPts val="1200"/>
              <a:buNone/>
              <a:defRPr b="1" sz="1200">
                <a:solidFill>
                  <a:schemeClr val="dk1"/>
                </a:solidFill>
              </a:defRPr>
            </a:lvl2pPr>
            <a:lvl3pPr lvl="2">
              <a:spcBef>
                <a:spcPts val="0"/>
              </a:spcBef>
              <a:spcAft>
                <a:spcPts val="0"/>
              </a:spcAft>
              <a:buClr>
                <a:schemeClr val="dk1"/>
              </a:buClr>
              <a:buSzPts val="1200"/>
              <a:buNone/>
              <a:defRPr b="1" sz="1200">
                <a:solidFill>
                  <a:schemeClr val="dk1"/>
                </a:solidFill>
              </a:defRPr>
            </a:lvl3pPr>
            <a:lvl4pPr lvl="3">
              <a:spcBef>
                <a:spcPts val="0"/>
              </a:spcBef>
              <a:spcAft>
                <a:spcPts val="0"/>
              </a:spcAft>
              <a:buClr>
                <a:schemeClr val="dk1"/>
              </a:buClr>
              <a:buSzPts val="1200"/>
              <a:buNone/>
              <a:defRPr b="1" sz="1200">
                <a:solidFill>
                  <a:schemeClr val="dk1"/>
                </a:solidFill>
              </a:defRPr>
            </a:lvl4pPr>
            <a:lvl5pPr lvl="4">
              <a:spcBef>
                <a:spcPts val="0"/>
              </a:spcBef>
              <a:spcAft>
                <a:spcPts val="0"/>
              </a:spcAft>
              <a:buClr>
                <a:schemeClr val="dk1"/>
              </a:buClr>
              <a:buSzPts val="1200"/>
              <a:buNone/>
              <a:defRPr b="1" sz="1200">
                <a:solidFill>
                  <a:schemeClr val="dk1"/>
                </a:solidFill>
              </a:defRPr>
            </a:lvl5pPr>
            <a:lvl6pPr lvl="5">
              <a:spcBef>
                <a:spcPts val="0"/>
              </a:spcBef>
              <a:spcAft>
                <a:spcPts val="0"/>
              </a:spcAft>
              <a:buClr>
                <a:schemeClr val="dk1"/>
              </a:buClr>
              <a:buSzPts val="1200"/>
              <a:buNone/>
              <a:defRPr b="1" sz="1200">
                <a:solidFill>
                  <a:schemeClr val="dk1"/>
                </a:solidFill>
              </a:defRPr>
            </a:lvl6pPr>
            <a:lvl7pPr lvl="6">
              <a:spcBef>
                <a:spcPts val="0"/>
              </a:spcBef>
              <a:spcAft>
                <a:spcPts val="0"/>
              </a:spcAft>
              <a:buClr>
                <a:schemeClr val="dk1"/>
              </a:buClr>
              <a:buSzPts val="1200"/>
              <a:buNone/>
              <a:defRPr b="1" sz="1200">
                <a:solidFill>
                  <a:schemeClr val="dk1"/>
                </a:solidFill>
              </a:defRPr>
            </a:lvl7pPr>
            <a:lvl8pPr lvl="7">
              <a:spcBef>
                <a:spcPts val="0"/>
              </a:spcBef>
              <a:spcAft>
                <a:spcPts val="0"/>
              </a:spcAft>
              <a:buClr>
                <a:schemeClr val="dk1"/>
              </a:buClr>
              <a:buSzPts val="1200"/>
              <a:buNone/>
              <a:defRPr b="1" sz="1200">
                <a:solidFill>
                  <a:schemeClr val="dk1"/>
                </a:solidFill>
              </a:defRPr>
            </a:lvl8pPr>
            <a:lvl9pPr lvl="8">
              <a:spcBef>
                <a:spcPts val="0"/>
              </a:spcBef>
              <a:spcAft>
                <a:spcPts val="0"/>
              </a:spcAft>
              <a:buClr>
                <a:schemeClr val="dk1"/>
              </a:buClr>
              <a:buSzPts val="1200"/>
              <a:buNone/>
              <a:defRPr b="1" sz="1200">
                <a:solidFill>
                  <a:schemeClr val="dk1"/>
                </a:solidFill>
              </a:defRPr>
            </a:lvl9pPr>
          </a:lstStyle>
          <a:p/>
        </p:txBody>
      </p:sp>
      <p:sp>
        <p:nvSpPr>
          <p:cNvPr id="80" name="Google Shape;80;p13"/>
          <p:cNvSpPr txBox="1"/>
          <p:nvPr>
            <p:ph idx="14" type="subTitle"/>
          </p:nvPr>
        </p:nvSpPr>
        <p:spPr>
          <a:xfrm>
            <a:off x="1745775" y="4087691"/>
            <a:ext cx="1258200" cy="126600"/>
          </a:xfrm>
          <a:prstGeom prst="rect">
            <a:avLst/>
          </a:prstGeom>
        </p:spPr>
        <p:txBody>
          <a:bodyPr anchorCtr="0" anchor="t" bIns="0" lIns="0" spcFirstLastPara="1" rIns="0" wrap="square" tIns="0">
            <a:normAutofit/>
          </a:bodyPr>
          <a:lstStyle>
            <a:lvl1pPr lvl="0">
              <a:spcBef>
                <a:spcPts val="0"/>
              </a:spcBef>
              <a:spcAft>
                <a:spcPts val="0"/>
              </a:spcAft>
              <a:buSzPts val="900"/>
              <a:buNone/>
              <a:defRPr sz="900"/>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
        <p:nvSpPr>
          <p:cNvPr id="81" name="Google Shape;81;p13"/>
          <p:cNvSpPr txBox="1"/>
          <p:nvPr>
            <p:ph idx="15" type="subTitle"/>
          </p:nvPr>
        </p:nvSpPr>
        <p:spPr>
          <a:xfrm>
            <a:off x="1745750" y="4322169"/>
            <a:ext cx="1258200" cy="126600"/>
          </a:xfrm>
          <a:prstGeom prst="rect">
            <a:avLst/>
          </a:prstGeom>
        </p:spPr>
        <p:txBody>
          <a:bodyPr anchorCtr="0" anchor="t" bIns="0" lIns="0" spcFirstLastPara="1" rIns="0" wrap="square" tIns="0">
            <a:normAutofit/>
          </a:bodyPr>
          <a:lstStyle>
            <a:lvl1pPr lvl="0">
              <a:spcBef>
                <a:spcPts val="0"/>
              </a:spcBef>
              <a:spcAft>
                <a:spcPts val="0"/>
              </a:spcAft>
              <a:buSzPts val="900"/>
              <a:buFont typeface="Inter Light"/>
              <a:buNone/>
              <a:defRPr sz="900">
                <a:latin typeface="Inter Light"/>
                <a:ea typeface="Inter Light"/>
                <a:cs typeface="Inter Light"/>
                <a:sym typeface="Inter Light"/>
              </a:defRPr>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
        <p:nvSpPr>
          <p:cNvPr id="82" name="Google Shape;82;p13"/>
          <p:cNvSpPr txBox="1"/>
          <p:nvPr>
            <p:ph idx="16" type="subTitle"/>
          </p:nvPr>
        </p:nvSpPr>
        <p:spPr>
          <a:xfrm>
            <a:off x="3219513" y="3892206"/>
            <a:ext cx="1258200" cy="175800"/>
          </a:xfrm>
          <a:prstGeom prst="rect">
            <a:avLst/>
          </a:prstGeom>
        </p:spPr>
        <p:txBody>
          <a:bodyPr anchorCtr="0" anchor="t" bIns="0" lIns="0" spcFirstLastPara="1" rIns="0" wrap="square" tIns="0">
            <a:normAutofit/>
          </a:bodyPr>
          <a:lstStyle>
            <a:lvl1pPr lvl="0">
              <a:spcBef>
                <a:spcPts val="0"/>
              </a:spcBef>
              <a:spcAft>
                <a:spcPts val="0"/>
              </a:spcAft>
              <a:buSzPts val="1200"/>
              <a:buNone/>
              <a:defRPr b="1" sz="1200"/>
            </a:lvl1pPr>
            <a:lvl2pPr lvl="1">
              <a:spcBef>
                <a:spcPts val="0"/>
              </a:spcBef>
              <a:spcAft>
                <a:spcPts val="0"/>
              </a:spcAft>
              <a:buClr>
                <a:schemeClr val="dk1"/>
              </a:buClr>
              <a:buSzPts val="1200"/>
              <a:buNone/>
              <a:defRPr b="1" sz="1200">
                <a:solidFill>
                  <a:schemeClr val="dk1"/>
                </a:solidFill>
              </a:defRPr>
            </a:lvl2pPr>
            <a:lvl3pPr lvl="2">
              <a:spcBef>
                <a:spcPts val="0"/>
              </a:spcBef>
              <a:spcAft>
                <a:spcPts val="0"/>
              </a:spcAft>
              <a:buClr>
                <a:schemeClr val="dk1"/>
              </a:buClr>
              <a:buSzPts val="1200"/>
              <a:buNone/>
              <a:defRPr b="1" sz="1200">
                <a:solidFill>
                  <a:schemeClr val="dk1"/>
                </a:solidFill>
              </a:defRPr>
            </a:lvl3pPr>
            <a:lvl4pPr lvl="3">
              <a:spcBef>
                <a:spcPts val="0"/>
              </a:spcBef>
              <a:spcAft>
                <a:spcPts val="0"/>
              </a:spcAft>
              <a:buClr>
                <a:schemeClr val="dk1"/>
              </a:buClr>
              <a:buSzPts val="1200"/>
              <a:buNone/>
              <a:defRPr b="1" sz="1200">
                <a:solidFill>
                  <a:schemeClr val="dk1"/>
                </a:solidFill>
              </a:defRPr>
            </a:lvl4pPr>
            <a:lvl5pPr lvl="4">
              <a:spcBef>
                <a:spcPts val="0"/>
              </a:spcBef>
              <a:spcAft>
                <a:spcPts val="0"/>
              </a:spcAft>
              <a:buClr>
                <a:schemeClr val="dk1"/>
              </a:buClr>
              <a:buSzPts val="1200"/>
              <a:buNone/>
              <a:defRPr b="1" sz="1200">
                <a:solidFill>
                  <a:schemeClr val="dk1"/>
                </a:solidFill>
              </a:defRPr>
            </a:lvl5pPr>
            <a:lvl6pPr lvl="5">
              <a:spcBef>
                <a:spcPts val="0"/>
              </a:spcBef>
              <a:spcAft>
                <a:spcPts val="0"/>
              </a:spcAft>
              <a:buClr>
                <a:schemeClr val="dk1"/>
              </a:buClr>
              <a:buSzPts val="1200"/>
              <a:buNone/>
              <a:defRPr b="1" sz="1200">
                <a:solidFill>
                  <a:schemeClr val="dk1"/>
                </a:solidFill>
              </a:defRPr>
            </a:lvl6pPr>
            <a:lvl7pPr lvl="6">
              <a:spcBef>
                <a:spcPts val="0"/>
              </a:spcBef>
              <a:spcAft>
                <a:spcPts val="0"/>
              </a:spcAft>
              <a:buClr>
                <a:schemeClr val="dk1"/>
              </a:buClr>
              <a:buSzPts val="1200"/>
              <a:buNone/>
              <a:defRPr b="1" sz="1200">
                <a:solidFill>
                  <a:schemeClr val="dk1"/>
                </a:solidFill>
              </a:defRPr>
            </a:lvl7pPr>
            <a:lvl8pPr lvl="7">
              <a:spcBef>
                <a:spcPts val="0"/>
              </a:spcBef>
              <a:spcAft>
                <a:spcPts val="0"/>
              </a:spcAft>
              <a:buClr>
                <a:schemeClr val="dk1"/>
              </a:buClr>
              <a:buSzPts val="1200"/>
              <a:buNone/>
              <a:defRPr b="1" sz="1200">
                <a:solidFill>
                  <a:schemeClr val="dk1"/>
                </a:solidFill>
              </a:defRPr>
            </a:lvl8pPr>
            <a:lvl9pPr lvl="8">
              <a:spcBef>
                <a:spcPts val="0"/>
              </a:spcBef>
              <a:spcAft>
                <a:spcPts val="0"/>
              </a:spcAft>
              <a:buClr>
                <a:schemeClr val="dk1"/>
              </a:buClr>
              <a:buSzPts val="1200"/>
              <a:buNone/>
              <a:defRPr b="1" sz="1200">
                <a:solidFill>
                  <a:schemeClr val="dk1"/>
                </a:solidFill>
              </a:defRPr>
            </a:lvl9pPr>
          </a:lstStyle>
          <a:p/>
        </p:txBody>
      </p:sp>
      <p:sp>
        <p:nvSpPr>
          <p:cNvPr id="83" name="Google Shape;83;p13"/>
          <p:cNvSpPr txBox="1"/>
          <p:nvPr>
            <p:ph idx="17" type="subTitle"/>
          </p:nvPr>
        </p:nvSpPr>
        <p:spPr>
          <a:xfrm>
            <a:off x="3219513" y="4087691"/>
            <a:ext cx="1258200" cy="126600"/>
          </a:xfrm>
          <a:prstGeom prst="rect">
            <a:avLst/>
          </a:prstGeom>
        </p:spPr>
        <p:txBody>
          <a:bodyPr anchorCtr="0" anchor="t" bIns="0" lIns="0" spcFirstLastPara="1" rIns="0" wrap="square" tIns="0">
            <a:normAutofit/>
          </a:bodyPr>
          <a:lstStyle>
            <a:lvl1pPr lvl="0">
              <a:spcBef>
                <a:spcPts val="0"/>
              </a:spcBef>
              <a:spcAft>
                <a:spcPts val="0"/>
              </a:spcAft>
              <a:buSzPts val="900"/>
              <a:buNone/>
              <a:defRPr sz="900"/>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
        <p:nvSpPr>
          <p:cNvPr id="84" name="Google Shape;84;p13"/>
          <p:cNvSpPr txBox="1"/>
          <p:nvPr>
            <p:ph idx="18" type="subTitle"/>
          </p:nvPr>
        </p:nvSpPr>
        <p:spPr>
          <a:xfrm>
            <a:off x="3219488" y="4322169"/>
            <a:ext cx="1258200" cy="126600"/>
          </a:xfrm>
          <a:prstGeom prst="rect">
            <a:avLst/>
          </a:prstGeom>
        </p:spPr>
        <p:txBody>
          <a:bodyPr anchorCtr="0" anchor="t" bIns="0" lIns="0" spcFirstLastPara="1" rIns="0" wrap="square" tIns="0">
            <a:normAutofit/>
          </a:bodyPr>
          <a:lstStyle>
            <a:lvl1pPr lvl="0">
              <a:spcBef>
                <a:spcPts val="0"/>
              </a:spcBef>
              <a:spcAft>
                <a:spcPts val="0"/>
              </a:spcAft>
              <a:buSzPts val="900"/>
              <a:buFont typeface="Inter Light"/>
              <a:buNone/>
              <a:defRPr sz="900">
                <a:latin typeface="Inter Light"/>
                <a:ea typeface="Inter Light"/>
                <a:cs typeface="Inter Light"/>
                <a:sym typeface="Inter Light"/>
              </a:defRPr>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
        <p:nvSpPr>
          <p:cNvPr id="85" name="Google Shape;85;p13"/>
          <p:cNvSpPr txBox="1"/>
          <p:nvPr>
            <p:ph idx="19" type="subTitle"/>
          </p:nvPr>
        </p:nvSpPr>
        <p:spPr>
          <a:xfrm>
            <a:off x="4683950" y="3892206"/>
            <a:ext cx="1258200" cy="175800"/>
          </a:xfrm>
          <a:prstGeom prst="rect">
            <a:avLst/>
          </a:prstGeom>
        </p:spPr>
        <p:txBody>
          <a:bodyPr anchorCtr="0" anchor="t" bIns="0" lIns="0" spcFirstLastPara="1" rIns="0" wrap="square" tIns="0">
            <a:normAutofit/>
          </a:bodyPr>
          <a:lstStyle>
            <a:lvl1pPr lvl="0">
              <a:spcBef>
                <a:spcPts val="0"/>
              </a:spcBef>
              <a:spcAft>
                <a:spcPts val="0"/>
              </a:spcAft>
              <a:buSzPts val="1200"/>
              <a:buNone/>
              <a:defRPr b="1" sz="1200"/>
            </a:lvl1pPr>
            <a:lvl2pPr lvl="1">
              <a:spcBef>
                <a:spcPts val="0"/>
              </a:spcBef>
              <a:spcAft>
                <a:spcPts val="0"/>
              </a:spcAft>
              <a:buClr>
                <a:schemeClr val="dk1"/>
              </a:buClr>
              <a:buSzPts val="1200"/>
              <a:buNone/>
              <a:defRPr b="1" sz="1200">
                <a:solidFill>
                  <a:schemeClr val="dk1"/>
                </a:solidFill>
              </a:defRPr>
            </a:lvl2pPr>
            <a:lvl3pPr lvl="2">
              <a:spcBef>
                <a:spcPts val="0"/>
              </a:spcBef>
              <a:spcAft>
                <a:spcPts val="0"/>
              </a:spcAft>
              <a:buClr>
                <a:schemeClr val="dk1"/>
              </a:buClr>
              <a:buSzPts val="1200"/>
              <a:buNone/>
              <a:defRPr b="1" sz="1200">
                <a:solidFill>
                  <a:schemeClr val="dk1"/>
                </a:solidFill>
              </a:defRPr>
            </a:lvl3pPr>
            <a:lvl4pPr lvl="3">
              <a:spcBef>
                <a:spcPts val="0"/>
              </a:spcBef>
              <a:spcAft>
                <a:spcPts val="0"/>
              </a:spcAft>
              <a:buClr>
                <a:schemeClr val="dk1"/>
              </a:buClr>
              <a:buSzPts val="1200"/>
              <a:buNone/>
              <a:defRPr b="1" sz="1200">
                <a:solidFill>
                  <a:schemeClr val="dk1"/>
                </a:solidFill>
              </a:defRPr>
            </a:lvl4pPr>
            <a:lvl5pPr lvl="4">
              <a:spcBef>
                <a:spcPts val="0"/>
              </a:spcBef>
              <a:spcAft>
                <a:spcPts val="0"/>
              </a:spcAft>
              <a:buClr>
                <a:schemeClr val="dk1"/>
              </a:buClr>
              <a:buSzPts val="1200"/>
              <a:buNone/>
              <a:defRPr b="1" sz="1200">
                <a:solidFill>
                  <a:schemeClr val="dk1"/>
                </a:solidFill>
              </a:defRPr>
            </a:lvl5pPr>
            <a:lvl6pPr lvl="5">
              <a:spcBef>
                <a:spcPts val="0"/>
              </a:spcBef>
              <a:spcAft>
                <a:spcPts val="0"/>
              </a:spcAft>
              <a:buClr>
                <a:schemeClr val="dk1"/>
              </a:buClr>
              <a:buSzPts val="1200"/>
              <a:buNone/>
              <a:defRPr b="1" sz="1200">
                <a:solidFill>
                  <a:schemeClr val="dk1"/>
                </a:solidFill>
              </a:defRPr>
            </a:lvl6pPr>
            <a:lvl7pPr lvl="6">
              <a:spcBef>
                <a:spcPts val="0"/>
              </a:spcBef>
              <a:spcAft>
                <a:spcPts val="0"/>
              </a:spcAft>
              <a:buClr>
                <a:schemeClr val="dk1"/>
              </a:buClr>
              <a:buSzPts val="1200"/>
              <a:buNone/>
              <a:defRPr b="1" sz="1200">
                <a:solidFill>
                  <a:schemeClr val="dk1"/>
                </a:solidFill>
              </a:defRPr>
            </a:lvl7pPr>
            <a:lvl8pPr lvl="7">
              <a:spcBef>
                <a:spcPts val="0"/>
              </a:spcBef>
              <a:spcAft>
                <a:spcPts val="0"/>
              </a:spcAft>
              <a:buClr>
                <a:schemeClr val="dk1"/>
              </a:buClr>
              <a:buSzPts val="1200"/>
              <a:buNone/>
              <a:defRPr b="1" sz="1200">
                <a:solidFill>
                  <a:schemeClr val="dk1"/>
                </a:solidFill>
              </a:defRPr>
            </a:lvl8pPr>
            <a:lvl9pPr lvl="8">
              <a:spcBef>
                <a:spcPts val="0"/>
              </a:spcBef>
              <a:spcAft>
                <a:spcPts val="0"/>
              </a:spcAft>
              <a:buClr>
                <a:schemeClr val="dk1"/>
              </a:buClr>
              <a:buSzPts val="1200"/>
              <a:buNone/>
              <a:defRPr b="1" sz="1200">
                <a:solidFill>
                  <a:schemeClr val="dk1"/>
                </a:solidFill>
              </a:defRPr>
            </a:lvl9pPr>
          </a:lstStyle>
          <a:p/>
        </p:txBody>
      </p:sp>
      <p:sp>
        <p:nvSpPr>
          <p:cNvPr id="86" name="Google Shape;86;p13"/>
          <p:cNvSpPr txBox="1"/>
          <p:nvPr>
            <p:ph idx="20" type="subTitle"/>
          </p:nvPr>
        </p:nvSpPr>
        <p:spPr>
          <a:xfrm>
            <a:off x="4683950" y="4087691"/>
            <a:ext cx="1258200" cy="126600"/>
          </a:xfrm>
          <a:prstGeom prst="rect">
            <a:avLst/>
          </a:prstGeom>
        </p:spPr>
        <p:txBody>
          <a:bodyPr anchorCtr="0" anchor="t" bIns="0" lIns="0" spcFirstLastPara="1" rIns="0" wrap="square" tIns="0">
            <a:normAutofit/>
          </a:bodyPr>
          <a:lstStyle>
            <a:lvl1pPr lvl="0">
              <a:spcBef>
                <a:spcPts val="0"/>
              </a:spcBef>
              <a:spcAft>
                <a:spcPts val="0"/>
              </a:spcAft>
              <a:buSzPts val="900"/>
              <a:buNone/>
              <a:defRPr sz="900"/>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
        <p:nvSpPr>
          <p:cNvPr id="87" name="Google Shape;87;p13"/>
          <p:cNvSpPr txBox="1"/>
          <p:nvPr>
            <p:ph idx="21" type="subTitle"/>
          </p:nvPr>
        </p:nvSpPr>
        <p:spPr>
          <a:xfrm>
            <a:off x="4683925" y="4322169"/>
            <a:ext cx="1258200" cy="126600"/>
          </a:xfrm>
          <a:prstGeom prst="rect">
            <a:avLst/>
          </a:prstGeom>
        </p:spPr>
        <p:txBody>
          <a:bodyPr anchorCtr="0" anchor="t" bIns="0" lIns="0" spcFirstLastPara="1" rIns="0" wrap="square" tIns="0">
            <a:normAutofit/>
          </a:bodyPr>
          <a:lstStyle>
            <a:lvl1pPr lvl="0">
              <a:spcBef>
                <a:spcPts val="0"/>
              </a:spcBef>
              <a:spcAft>
                <a:spcPts val="0"/>
              </a:spcAft>
              <a:buSzPts val="900"/>
              <a:buFont typeface="Inter Light"/>
              <a:buNone/>
              <a:defRPr sz="900">
                <a:latin typeface="Inter Light"/>
                <a:ea typeface="Inter Light"/>
                <a:cs typeface="Inter Light"/>
                <a:sym typeface="Inter Light"/>
              </a:defRPr>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
        <p:nvSpPr>
          <p:cNvPr id="88" name="Google Shape;88;p13"/>
          <p:cNvSpPr txBox="1"/>
          <p:nvPr>
            <p:ph idx="22" type="subTitle"/>
          </p:nvPr>
        </p:nvSpPr>
        <p:spPr>
          <a:xfrm>
            <a:off x="6148375" y="3892206"/>
            <a:ext cx="1258200" cy="175800"/>
          </a:xfrm>
          <a:prstGeom prst="rect">
            <a:avLst/>
          </a:prstGeom>
        </p:spPr>
        <p:txBody>
          <a:bodyPr anchorCtr="0" anchor="t" bIns="0" lIns="0" spcFirstLastPara="1" rIns="0" wrap="square" tIns="0">
            <a:normAutofit/>
          </a:bodyPr>
          <a:lstStyle>
            <a:lvl1pPr lvl="0">
              <a:spcBef>
                <a:spcPts val="0"/>
              </a:spcBef>
              <a:spcAft>
                <a:spcPts val="0"/>
              </a:spcAft>
              <a:buSzPts val="1200"/>
              <a:buNone/>
              <a:defRPr b="1" sz="1200"/>
            </a:lvl1pPr>
            <a:lvl2pPr lvl="1">
              <a:spcBef>
                <a:spcPts val="0"/>
              </a:spcBef>
              <a:spcAft>
                <a:spcPts val="0"/>
              </a:spcAft>
              <a:buClr>
                <a:schemeClr val="dk1"/>
              </a:buClr>
              <a:buSzPts val="1200"/>
              <a:buNone/>
              <a:defRPr b="1" sz="1200">
                <a:solidFill>
                  <a:schemeClr val="dk1"/>
                </a:solidFill>
              </a:defRPr>
            </a:lvl2pPr>
            <a:lvl3pPr lvl="2">
              <a:spcBef>
                <a:spcPts val="0"/>
              </a:spcBef>
              <a:spcAft>
                <a:spcPts val="0"/>
              </a:spcAft>
              <a:buClr>
                <a:schemeClr val="dk1"/>
              </a:buClr>
              <a:buSzPts val="1200"/>
              <a:buNone/>
              <a:defRPr b="1" sz="1200">
                <a:solidFill>
                  <a:schemeClr val="dk1"/>
                </a:solidFill>
              </a:defRPr>
            </a:lvl3pPr>
            <a:lvl4pPr lvl="3">
              <a:spcBef>
                <a:spcPts val="0"/>
              </a:spcBef>
              <a:spcAft>
                <a:spcPts val="0"/>
              </a:spcAft>
              <a:buClr>
                <a:schemeClr val="dk1"/>
              </a:buClr>
              <a:buSzPts val="1200"/>
              <a:buNone/>
              <a:defRPr b="1" sz="1200">
                <a:solidFill>
                  <a:schemeClr val="dk1"/>
                </a:solidFill>
              </a:defRPr>
            </a:lvl4pPr>
            <a:lvl5pPr lvl="4">
              <a:spcBef>
                <a:spcPts val="0"/>
              </a:spcBef>
              <a:spcAft>
                <a:spcPts val="0"/>
              </a:spcAft>
              <a:buClr>
                <a:schemeClr val="dk1"/>
              </a:buClr>
              <a:buSzPts val="1200"/>
              <a:buNone/>
              <a:defRPr b="1" sz="1200">
                <a:solidFill>
                  <a:schemeClr val="dk1"/>
                </a:solidFill>
              </a:defRPr>
            </a:lvl5pPr>
            <a:lvl6pPr lvl="5">
              <a:spcBef>
                <a:spcPts val="0"/>
              </a:spcBef>
              <a:spcAft>
                <a:spcPts val="0"/>
              </a:spcAft>
              <a:buClr>
                <a:schemeClr val="dk1"/>
              </a:buClr>
              <a:buSzPts val="1200"/>
              <a:buNone/>
              <a:defRPr b="1" sz="1200">
                <a:solidFill>
                  <a:schemeClr val="dk1"/>
                </a:solidFill>
              </a:defRPr>
            </a:lvl6pPr>
            <a:lvl7pPr lvl="6">
              <a:spcBef>
                <a:spcPts val="0"/>
              </a:spcBef>
              <a:spcAft>
                <a:spcPts val="0"/>
              </a:spcAft>
              <a:buClr>
                <a:schemeClr val="dk1"/>
              </a:buClr>
              <a:buSzPts val="1200"/>
              <a:buNone/>
              <a:defRPr b="1" sz="1200">
                <a:solidFill>
                  <a:schemeClr val="dk1"/>
                </a:solidFill>
              </a:defRPr>
            </a:lvl7pPr>
            <a:lvl8pPr lvl="7">
              <a:spcBef>
                <a:spcPts val="0"/>
              </a:spcBef>
              <a:spcAft>
                <a:spcPts val="0"/>
              </a:spcAft>
              <a:buClr>
                <a:schemeClr val="dk1"/>
              </a:buClr>
              <a:buSzPts val="1200"/>
              <a:buNone/>
              <a:defRPr b="1" sz="1200">
                <a:solidFill>
                  <a:schemeClr val="dk1"/>
                </a:solidFill>
              </a:defRPr>
            </a:lvl8pPr>
            <a:lvl9pPr lvl="8">
              <a:spcBef>
                <a:spcPts val="0"/>
              </a:spcBef>
              <a:spcAft>
                <a:spcPts val="0"/>
              </a:spcAft>
              <a:buClr>
                <a:schemeClr val="dk1"/>
              </a:buClr>
              <a:buSzPts val="1200"/>
              <a:buNone/>
              <a:defRPr b="1" sz="1200">
                <a:solidFill>
                  <a:schemeClr val="dk1"/>
                </a:solidFill>
              </a:defRPr>
            </a:lvl9pPr>
          </a:lstStyle>
          <a:p/>
        </p:txBody>
      </p:sp>
      <p:sp>
        <p:nvSpPr>
          <p:cNvPr id="89" name="Google Shape;89;p13"/>
          <p:cNvSpPr txBox="1"/>
          <p:nvPr>
            <p:ph idx="23" type="subTitle"/>
          </p:nvPr>
        </p:nvSpPr>
        <p:spPr>
          <a:xfrm>
            <a:off x="6148375" y="4087691"/>
            <a:ext cx="1258200" cy="126600"/>
          </a:xfrm>
          <a:prstGeom prst="rect">
            <a:avLst/>
          </a:prstGeom>
        </p:spPr>
        <p:txBody>
          <a:bodyPr anchorCtr="0" anchor="t" bIns="0" lIns="0" spcFirstLastPara="1" rIns="0" wrap="square" tIns="0">
            <a:normAutofit/>
          </a:bodyPr>
          <a:lstStyle>
            <a:lvl1pPr lvl="0">
              <a:spcBef>
                <a:spcPts val="0"/>
              </a:spcBef>
              <a:spcAft>
                <a:spcPts val="0"/>
              </a:spcAft>
              <a:buSzPts val="900"/>
              <a:buNone/>
              <a:defRPr sz="900"/>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
        <p:nvSpPr>
          <p:cNvPr id="90" name="Google Shape;90;p13"/>
          <p:cNvSpPr txBox="1"/>
          <p:nvPr>
            <p:ph idx="24" type="subTitle"/>
          </p:nvPr>
        </p:nvSpPr>
        <p:spPr>
          <a:xfrm>
            <a:off x="6148350" y="4322169"/>
            <a:ext cx="1258200" cy="126600"/>
          </a:xfrm>
          <a:prstGeom prst="rect">
            <a:avLst/>
          </a:prstGeom>
        </p:spPr>
        <p:txBody>
          <a:bodyPr anchorCtr="0" anchor="t" bIns="0" lIns="0" spcFirstLastPara="1" rIns="0" wrap="square" tIns="0">
            <a:normAutofit/>
          </a:bodyPr>
          <a:lstStyle>
            <a:lvl1pPr lvl="0">
              <a:spcBef>
                <a:spcPts val="0"/>
              </a:spcBef>
              <a:spcAft>
                <a:spcPts val="0"/>
              </a:spcAft>
              <a:buSzPts val="900"/>
              <a:buFont typeface="Inter Light"/>
              <a:buNone/>
              <a:defRPr sz="900">
                <a:latin typeface="Inter Light"/>
                <a:ea typeface="Inter Light"/>
                <a:cs typeface="Inter Light"/>
                <a:sym typeface="Inter Light"/>
              </a:defRPr>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
        <p:nvSpPr>
          <p:cNvPr id="91" name="Google Shape;91;p13"/>
          <p:cNvSpPr txBox="1"/>
          <p:nvPr>
            <p:ph idx="25" type="subTitle"/>
          </p:nvPr>
        </p:nvSpPr>
        <p:spPr>
          <a:xfrm>
            <a:off x="7612800" y="3892206"/>
            <a:ext cx="1258200" cy="175800"/>
          </a:xfrm>
          <a:prstGeom prst="rect">
            <a:avLst/>
          </a:prstGeom>
        </p:spPr>
        <p:txBody>
          <a:bodyPr anchorCtr="0" anchor="t" bIns="0" lIns="0" spcFirstLastPara="1" rIns="0" wrap="square" tIns="0">
            <a:normAutofit/>
          </a:bodyPr>
          <a:lstStyle>
            <a:lvl1pPr lvl="0">
              <a:spcBef>
                <a:spcPts val="0"/>
              </a:spcBef>
              <a:spcAft>
                <a:spcPts val="0"/>
              </a:spcAft>
              <a:buSzPts val="1200"/>
              <a:buNone/>
              <a:defRPr b="1" sz="1200"/>
            </a:lvl1pPr>
            <a:lvl2pPr lvl="1">
              <a:spcBef>
                <a:spcPts val="0"/>
              </a:spcBef>
              <a:spcAft>
                <a:spcPts val="0"/>
              </a:spcAft>
              <a:buClr>
                <a:schemeClr val="dk1"/>
              </a:buClr>
              <a:buSzPts val="1200"/>
              <a:buNone/>
              <a:defRPr b="1" sz="1200">
                <a:solidFill>
                  <a:schemeClr val="dk1"/>
                </a:solidFill>
              </a:defRPr>
            </a:lvl2pPr>
            <a:lvl3pPr lvl="2">
              <a:spcBef>
                <a:spcPts val="0"/>
              </a:spcBef>
              <a:spcAft>
                <a:spcPts val="0"/>
              </a:spcAft>
              <a:buClr>
                <a:schemeClr val="dk1"/>
              </a:buClr>
              <a:buSzPts val="1200"/>
              <a:buNone/>
              <a:defRPr b="1" sz="1200">
                <a:solidFill>
                  <a:schemeClr val="dk1"/>
                </a:solidFill>
              </a:defRPr>
            </a:lvl3pPr>
            <a:lvl4pPr lvl="3">
              <a:spcBef>
                <a:spcPts val="0"/>
              </a:spcBef>
              <a:spcAft>
                <a:spcPts val="0"/>
              </a:spcAft>
              <a:buClr>
                <a:schemeClr val="dk1"/>
              </a:buClr>
              <a:buSzPts val="1200"/>
              <a:buNone/>
              <a:defRPr b="1" sz="1200">
                <a:solidFill>
                  <a:schemeClr val="dk1"/>
                </a:solidFill>
              </a:defRPr>
            </a:lvl4pPr>
            <a:lvl5pPr lvl="4">
              <a:spcBef>
                <a:spcPts val="0"/>
              </a:spcBef>
              <a:spcAft>
                <a:spcPts val="0"/>
              </a:spcAft>
              <a:buClr>
                <a:schemeClr val="dk1"/>
              </a:buClr>
              <a:buSzPts val="1200"/>
              <a:buNone/>
              <a:defRPr b="1" sz="1200">
                <a:solidFill>
                  <a:schemeClr val="dk1"/>
                </a:solidFill>
              </a:defRPr>
            </a:lvl5pPr>
            <a:lvl6pPr lvl="5">
              <a:spcBef>
                <a:spcPts val="0"/>
              </a:spcBef>
              <a:spcAft>
                <a:spcPts val="0"/>
              </a:spcAft>
              <a:buClr>
                <a:schemeClr val="dk1"/>
              </a:buClr>
              <a:buSzPts val="1200"/>
              <a:buNone/>
              <a:defRPr b="1" sz="1200">
                <a:solidFill>
                  <a:schemeClr val="dk1"/>
                </a:solidFill>
              </a:defRPr>
            </a:lvl6pPr>
            <a:lvl7pPr lvl="6">
              <a:spcBef>
                <a:spcPts val="0"/>
              </a:spcBef>
              <a:spcAft>
                <a:spcPts val="0"/>
              </a:spcAft>
              <a:buClr>
                <a:schemeClr val="dk1"/>
              </a:buClr>
              <a:buSzPts val="1200"/>
              <a:buNone/>
              <a:defRPr b="1" sz="1200">
                <a:solidFill>
                  <a:schemeClr val="dk1"/>
                </a:solidFill>
              </a:defRPr>
            </a:lvl7pPr>
            <a:lvl8pPr lvl="7">
              <a:spcBef>
                <a:spcPts val="0"/>
              </a:spcBef>
              <a:spcAft>
                <a:spcPts val="0"/>
              </a:spcAft>
              <a:buClr>
                <a:schemeClr val="dk1"/>
              </a:buClr>
              <a:buSzPts val="1200"/>
              <a:buNone/>
              <a:defRPr b="1" sz="1200">
                <a:solidFill>
                  <a:schemeClr val="dk1"/>
                </a:solidFill>
              </a:defRPr>
            </a:lvl8pPr>
            <a:lvl9pPr lvl="8">
              <a:spcBef>
                <a:spcPts val="0"/>
              </a:spcBef>
              <a:spcAft>
                <a:spcPts val="0"/>
              </a:spcAft>
              <a:buClr>
                <a:schemeClr val="dk1"/>
              </a:buClr>
              <a:buSzPts val="1200"/>
              <a:buNone/>
              <a:defRPr b="1" sz="1200">
                <a:solidFill>
                  <a:schemeClr val="dk1"/>
                </a:solidFill>
              </a:defRPr>
            </a:lvl9pPr>
          </a:lstStyle>
          <a:p/>
        </p:txBody>
      </p:sp>
      <p:sp>
        <p:nvSpPr>
          <p:cNvPr id="92" name="Google Shape;92;p13"/>
          <p:cNvSpPr txBox="1"/>
          <p:nvPr>
            <p:ph idx="26" type="subTitle"/>
          </p:nvPr>
        </p:nvSpPr>
        <p:spPr>
          <a:xfrm>
            <a:off x="7612800" y="4087691"/>
            <a:ext cx="1258200" cy="126600"/>
          </a:xfrm>
          <a:prstGeom prst="rect">
            <a:avLst/>
          </a:prstGeom>
        </p:spPr>
        <p:txBody>
          <a:bodyPr anchorCtr="0" anchor="t" bIns="0" lIns="0" spcFirstLastPara="1" rIns="0" wrap="square" tIns="0">
            <a:normAutofit/>
          </a:bodyPr>
          <a:lstStyle>
            <a:lvl1pPr lvl="0">
              <a:spcBef>
                <a:spcPts val="0"/>
              </a:spcBef>
              <a:spcAft>
                <a:spcPts val="0"/>
              </a:spcAft>
              <a:buSzPts val="900"/>
              <a:buNone/>
              <a:defRPr sz="900"/>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
        <p:nvSpPr>
          <p:cNvPr id="93" name="Google Shape;93;p13"/>
          <p:cNvSpPr txBox="1"/>
          <p:nvPr>
            <p:ph idx="27" type="subTitle"/>
          </p:nvPr>
        </p:nvSpPr>
        <p:spPr>
          <a:xfrm>
            <a:off x="7612775" y="4322169"/>
            <a:ext cx="1258200" cy="126600"/>
          </a:xfrm>
          <a:prstGeom prst="rect">
            <a:avLst/>
          </a:prstGeom>
        </p:spPr>
        <p:txBody>
          <a:bodyPr anchorCtr="0" anchor="t" bIns="0" lIns="0" spcFirstLastPara="1" rIns="0" wrap="square" tIns="0">
            <a:normAutofit/>
          </a:bodyPr>
          <a:lstStyle>
            <a:lvl1pPr lvl="0">
              <a:spcBef>
                <a:spcPts val="0"/>
              </a:spcBef>
              <a:spcAft>
                <a:spcPts val="0"/>
              </a:spcAft>
              <a:buSzPts val="900"/>
              <a:buFont typeface="Inter Light"/>
              <a:buNone/>
              <a:defRPr sz="900">
                <a:latin typeface="Inter Light"/>
                <a:ea typeface="Inter Light"/>
                <a:cs typeface="Inter Light"/>
                <a:sym typeface="Inter Light"/>
              </a:defRPr>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lt 1">
  <p:cSld name="BLANK_1">
    <p:spTree>
      <p:nvGrpSpPr>
        <p:cNvPr id="94" name="Shape 94"/>
        <p:cNvGrpSpPr/>
        <p:nvPr/>
      </p:nvGrpSpPr>
      <p:grpSpPr>
        <a:xfrm>
          <a:off x="0" y="0"/>
          <a:ext cx="0" cy="0"/>
          <a:chOff x="0" y="0"/>
          <a:chExt cx="0" cy="0"/>
        </a:xfrm>
      </p:grpSpPr>
      <p:sp>
        <p:nvSpPr>
          <p:cNvPr id="95" name="Google Shape;95;p14"/>
          <p:cNvSpPr/>
          <p:nvPr/>
        </p:nvSpPr>
        <p:spPr>
          <a:xfrm>
            <a:off x="175" y="-2125"/>
            <a:ext cx="6913800" cy="4203000"/>
          </a:xfrm>
          <a:prstGeom prst="rect">
            <a:avLst/>
          </a:prstGeom>
          <a:gradFill>
            <a:gsLst>
              <a:gs pos="0">
                <a:schemeClr val="accent1"/>
              </a:gs>
              <a:gs pos="72000">
                <a:schemeClr val="lt1"/>
              </a:gs>
              <a:gs pos="100000">
                <a:schemeClr val="dk2"/>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96" name="Google Shape;96;p14"/>
          <p:cNvSpPr/>
          <p:nvPr/>
        </p:nvSpPr>
        <p:spPr>
          <a:xfrm rot="10800000">
            <a:off x="175" y="4198775"/>
            <a:ext cx="6913800" cy="940500"/>
          </a:xfrm>
          <a:prstGeom prst="rect">
            <a:avLst/>
          </a:prstGeom>
          <a:gradFill>
            <a:gsLst>
              <a:gs pos="0">
                <a:schemeClr val="accent1"/>
              </a:gs>
              <a:gs pos="72000">
                <a:schemeClr val="lt1"/>
              </a:gs>
              <a:gs pos="100000">
                <a:schemeClr val="dk2"/>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97" name="Google Shape;97;p14"/>
          <p:cNvSpPr/>
          <p:nvPr/>
        </p:nvSpPr>
        <p:spPr>
          <a:xfrm rot="10800000">
            <a:off x="6914000" y="4198775"/>
            <a:ext cx="2232300" cy="940500"/>
          </a:xfrm>
          <a:prstGeom prst="rect">
            <a:avLst/>
          </a:prstGeom>
          <a:gradFill>
            <a:gsLst>
              <a:gs pos="0">
                <a:schemeClr val="accent1"/>
              </a:gs>
              <a:gs pos="72000">
                <a:schemeClr val="lt1"/>
              </a:gs>
              <a:gs pos="100000">
                <a:schemeClr val="dk2"/>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98" name="Google Shape;98;p14"/>
          <p:cNvSpPr/>
          <p:nvPr/>
        </p:nvSpPr>
        <p:spPr>
          <a:xfrm rot="10800000">
            <a:off x="6914000" y="-2225"/>
            <a:ext cx="2232300" cy="4202400"/>
          </a:xfrm>
          <a:prstGeom prst="rect">
            <a:avLst/>
          </a:prstGeom>
          <a:gradFill>
            <a:gsLst>
              <a:gs pos="0">
                <a:schemeClr val="accent1"/>
              </a:gs>
              <a:gs pos="72000">
                <a:schemeClr val="lt1"/>
              </a:gs>
              <a:gs pos="100000">
                <a:schemeClr val="dk2"/>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99" name="Google Shape;99;p14"/>
          <p:cNvSpPr txBox="1"/>
          <p:nvPr>
            <p:ph type="title"/>
          </p:nvPr>
        </p:nvSpPr>
        <p:spPr>
          <a:xfrm>
            <a:off x="272350" y="746550"/>
            <a:ext cx="6493800" cy="3382800"/>
          </a:xfrm>
          <a:prstGeom prst="rect">
            <a:avLst/>
          </a:prstGeom>
        </p:spPr>
        <p:txBody>
          <a:bodyPr anchorCtr="0" anchor="b" bIns="91425" lIns="0" spcFirstLastPara="1" rIns="0" wrap="square" tIns="91425">
            <a:noAutofit/>
          </a:bodyPr>
          <a:lstStyle>
            <a:lvl1pPr lvl="0">
              <a:spcBef>
                <a:spcPts val="0"/>
              </a:spcBef>
              <a:spcAft>
                <a:spcPts val="0"/>
              </a:spcAft>
              <a:buNone/>
              <a:defRPr sz="6000"/>
            </a:lvl1pPr>
            <a:lvl2pPr lvl="1">
              <a:lnSpc>
                <a:spcPct val="115000"/>
              </a:lnSpc>
              <a:spcBef>
                <a:spcPts val="0"/>
              </a:spcBef>
              <a:spcAft>
                <a:spcPts val="0"/>
              </a:spcAft>
              <a:buNone/>
              <a:defRPr sz="6000"/>
            </a:lvl2pPr>
            <a:lvl3pPr lvl="2">
              <a:lnSpc>
                <a:spcPct val="115000"/>
              </a:lnSpc>
              <a:spcBef>
                <a:spcPts val="0"/>
              </a:spcBef>
              <a:spcAft>
                <a:spcPts val="0"/>
              </a:spcAft>
              <a:buNone/>
              <a:defRPr sz="6000"/>
            </a:lvl3pPr>
            <a:lvl4pPr lvl="3">
              <a:lnSpc>
                <a:spcPct val="115000"/>
              </a:lnSpc>
              <a:spcBef>
                <a:spcPts val="0"/>
              </a:spcBef>
              <a:spcAft>
                <a:spcPts val="0"/>
              </a:spcAft>
              <a:buNone/>
              <a:defRPr sz="6000"/>
            </a:lvl4pPr>
            <a:lvl5pPr lvl="4">
              <a:lnSpc>
                <a:spcPct val="115000"/>
              </a:lnSpc>
              <a:spcBef>
                <a:spcPts val="0"/>
              </a:spcBef>
              <a:spcAft>
                <a:spcPts val="0"/>
              </a:spcAft>
              <a:buNone/>
              <a:defRPr sz="6000"/>
            </a:lvl5pPr>
            <a:lvl6pPr lvl="5">
              <a:lnSpc>
                <a:spcPct val="115000"/>
              </a:lnSpc>
              <a:spcBef>
                <a:spcPts val="0"/>
              </a:spcBef>
              <a:spcAft>
                <a:spcPts val="0"/>
              </a:spcAft>
              <a:buNone/>
              <a:defRPr sz="6000"/>
            </a:lvl6pPr>
            <a:lvl7pPr lvl="6">
              <a:lnSpc>
                <a:spcPct val="115000"/>
              </a:lnSpc>
              <a:spcBef>
                <a:spcPts val="0"/>
              </a:spcBef>
              <a:spcAft>
                <a:spcPts val="0"/>
              </a:spcAft>
              <a:buNone/>
              <a:defRPr sz="6000"/>
            </a:lvl7pPr>
            <a:lvl8pPr lvl="7">
              <a:lnSpc>
                <a:spcPct val="115000"/>
              </a:lnSpc>
              <a:spcBef>
                <a:spcPts val="0"/>
              </a:spcBef>
              <a:spcAft>
                <a:spcPts val="0"/>
              </a:spcAft>
              <a:buNone/>
              <a:defRPr sz="6000"/>
            </a:lvl8pPr>
            <a:lvl9pPr lvl="8">
              <a:lnSpc>
                <a:spcPct val="115000"/>
              </a:lnSpc>
              <a:spcBef>
                <a:spcPts val="0"/>
              </a:spcBef>
              <a:spcAft>
                <a:spcPts val="0"/>
              </a:spcAft>
              <a:buNone/>
              <a:defRPr sz="6000"/>
            </a:lvl9pPr>
          </a:lstStyle>
          <a:p/>
        </p:txBody>
      </p:sp>
      <p:sp>
        <p:nvSpPr>
          <p:cNvPr id="100" name="Google Shape;100;p14"/>
          <p:cNvSpPr txBox="1"/>
          <p:nvPr>
            <p:ph idx="1" type="subTitle"/>
          </p:nvPr>
        </p:nvSpPr>
        <p:spPr>
          <a:xfrm>
            <a:off x="272350" y="4377150"/>
            <a:ext cx="1812900" cy="107700"/>
          </a:xfrm>
          <a:prstGeom prst="rect">
            <a:avLst/>
          </a:prstGeom>
        </p:spPr>
        <p:txBody>
          <a:bodyPr anchorCtr="0" anchor="t" bIns="0" lIns="0" spcFirstLastPara="1" rIns="0" wrap="square" tIns="0">
            <a:spAutoFit/>
          </a:bodyPr>
          <a:lstStyle>
            <a:lvl1pPr lvl="0">
              <a:spcBef>
                <a:spcPts val="0"/>
              </a:spcBef>
              <a:spcAft>
                <a:spcPts val="0"/>
              </a:spcAft>
              <a:buSzPts val="700"/>
              <a:buNone/>
              <a:defRPr sz="700"/>
            </a:lvl1pPr>
            <a:lvl2pPr lvl="1">
              <a:spcBef>
                <a:spcPts val="0"/>
              </a:spcBef>
              <a:spcAft>
                <a:spcPts val="0"/>
              </a:spcAft>
              <a:buClr>
                <a:schemeClr val="dk1"/>
              </a:buClr>
              <a:buSzPts val="700"/>
              <a:buNone/>
              <a:defRPr sz="700">
                <a:solidFill>
                  <a:schemeClr val="dk1"/>
                </a:solidFill>
              </a:defRPr>
            </a:lvl2pPr>
            <a:lvl3pPr lvl="2">
              <a:spcBef>
                <a:spcPts val="0"/>
              </a:spcBef>
              <a:spcAft>
                <a:spcPts val="0"/>
              </a:spcAft>
              <a:buClr>
                <a:schemeClr val="dk1"/>
              </a:buClr>
              <a:buSzPts val="700"/>
              <a:buNone/>
              <a:defRPr sz="700">
                <a:solidFill>
                  <a:schemeClr val="dk1"/>
                </a:solidFill>
              </a:defRPr>
            </a:lvl3pPr>
            <a:lvl4pPr lvl="3">
              <a:spcBef>
                <a:spcPts val="0"/>
              </a:spcBef>
              <a:spcAft>
                <a:spcPts val="0"/>
              </a:spcAft>
              <a:buClr>
                <a:schemeClr val="dk1"/>
              </a:buClr>
              <a:buSzPts val="700"/>
              <a:buNone/>
              <a:defRPr sz="700">
                <a:solidFill>
                  <a:schemeClr val="dk1"/>
                </a:solidFill>
              </a:defRPr>
            </a:lvl4pPr>
            <a:lvl5pPr lvl="4">
              <a:spcBef>
                <a:spcPts val="0"/>
              </a:spcBef>
              <a:spcAft>
                <a:spcPts val="0"/>
              </a:spcAft>
              <a:buClr>
                <a:schemeClr val="dk1"/>
              </a:buClr>
              <a:buSzPts val="700"/>
              <a:buNone/>
              <a:defRPr sz="700">
                <a:solidFill>
                  <a:schemeClr val="dk1"/>
                </a:solidFill>
              </a:defRPr>
            </a:lvl5pPr>
            <a:lvl6pPr lvl="5">
              <a:spcBef>
                <a:spcPts val="0"/>
              </a:spcBef>
              <a:spcAft>
                <a:spcPts val="0"/>
              </a:spcAft>
              <a:buClr>
                <a:schemeClr val="dk1"/>
              </a:buClr>
              <a:buSzPts val="700"/>
              <a:buNone/>
              <a:defRPr sz="700">
                <a:solidFill>
                  <a:schemeClr val="dk1"/>
                </a:solidFill>
              </a:defRPr>
            </a:lvl6pPr>
            <a:lvl7pPr lvl="6">
              <a:spcBef>
                <a:spcPts val="0"/>
              </a:spcBef>
              <a:spcAft>
                <a:spcPts val="0"/>
              </a:spcAft>
              <a:buClr>
                <a:schemeClr val="dk1"/>
              </a:buClr>
              <a:buSzPts val="700"/>
              <a:buNone/>
              <a:defRPr sz="700">
                <a:solidFill>
                  <a:schemeClr val="dk1"/>
                </a:solidFill>
              </a:defRPr>
            </a:lvl7pPr>
            <a:lvl8pPr lvl="7">
              <a:spcBef>
                <a:spcPts val="0"/>
              </a:spcBef>
              <a:spcAft>
                <a:spcPts val="0"/>
              </a:spcAft>
              <a:buClr>
                <a:schemeClr val="dk1"/>
              </a:buClr>
              <a:buSzPts val="700"/>
              <a:buNone/>
              <a:defRPr sz="700">
                <a:solidFill>
                  <a:schemeClr val="dk1"/>
                </a:solidFill>
              </a:defRPr>
            </a:lvl8pPr>
            <a:lvl9pPr lvl="8">
              <a:spcBef>
                <a:spcPts val="0"/>
              </a:spcBef>
              <a:spcAft>
                <a:spcPts val="0"/>
              </a:spcAft>
              <a:buClr>
                <a:schemeClr val="dk1"/>
              </a:buClr>
              <a:buSzPts val="700"/>
              <a:buNone/>
              <a:defRPr sz="700">
                <a:solidFill>
                  <a:schemeClr val="dk1"/>
                </a:solidFill>
              </a:defRPr>
            </a:lvl9pPr>
          </a:lstStyle>
          <a:p/>
        </p:txBody>
      </p:sp>
      <p:sp>
        <p:nvSpPr>
          <p:cNvPr id="101" name="Google Shape;101;p14"/>
          <p:cNvSpPr txBox="1"/>
          <p:nvPr>
            <p:ph idx="2" type="subTitle"/>
          </p:nvPr>
        </p:nvSpPr>
        <p:spPr>
          <a:xfrm>
            <a:off x="7046325" y="4377150"/>
            <a:ext cx="1812900" cy="107700"/>
          </a:xfrm>
          <a:prstGeom prst="rect">
            <a:avLst/>
          </a:prstGeom>
        </p:spPr>
        <p:txBody>
          <a:bodyPr anchorCtr="0" anchor="t" bIns="0" lIns="0" spcFirstLastPara="1" rIns="0" wrap="square" tIns="0">
            <a:spAutoFit/>
          </a:bodyPr>
          <a:lstStyle>
            <a:lvl1pPr lvl="0">
              <a:spcBef>
                <a:spcPts val="0"/>
              </a:spcBef>
              <a:spcAft>
                <a:spcPts val="0"/>
              </a:spcAft>
              <a:buSzPts val="700"/>
              <a:buNone/>
              <a:defRPr sz="700"/>
            </a:lvl1pPr>
            <a:lvl2pPr lvl="1">
              <a:spcBef>
                <a:spcPts val="0"/>
              </a:spcBef>
              <a:spcAft>
                <a:spcPts val="0"/>
              </a:spcAft>
              <a:buClr>
                <a:schemeClr val="dk1"/>
              </a:buClr>
              <a:buSzPts val="700"/>
              <a:buNone/>
              <a:defRPr sz="700">
                <a:solidFill>
                  <a:schemeClr val="dk1"/>
                </a:solidFill>
              </a:defRPr>
            </a:lvl2pPr>
            <a:lvl3pPr lvl="2">
              <a:spcBef>
                <a:spcPts val="0"/>
              </a:spcBef>
              <a:spcAft>
                <a:spcPts val="0"/>
              </a:spcAft>
              <a:buClr>
                <a:schemeClr val="dk1"/>
              </a:buClr>
              <a:buSzPts val="700"/>
              <a:buNone/>
              <a:defRPr sz="700">
                <a:solidFill>
                  <a:schemeClr val="dk1"/>
                </a:solidFill>
              </a:defRPr>
            </a:lvl3pPr>
            <a:lvl4pPr lvl="3">
              <a:spcBef>
                <a:spcPts val="0"/>
              </a:spcBef>
              <a:spcAft>
                <a:spcPts val="0"/>
              </a:spcAft>
              <a:buClr>
                <a:schemeClr val="dk1"/>
              </a:buClr>
              <a:buSzPts val="700"/>
              <a:buNone/>
              <a:defRPr sz="700">
                <a:solidFill>
                  <a:schemeClr val="dk1"/>
                </a:solidFill>
              </a:defRPr>
            </a:lvl4pPr>
            <a:lvl5pPr lvl="4">
              <a:spcBef>
                <a:spcPts val="0"/>
              </a:spcBef>
              <a:spcAft>
                <a:spcPts val="0"/>
              </a:spcAft>
              <a:buClr>
                <a:schemeClr val="dk1"/>
              </a:buClr>
              <a:buSzPts val="700"/>
              <a:buNone/>
              <a:defRPr sz="700">
                <a:solidFill>
                  <a:schemeClr val="dk1"/>
                </a:solidFill>
              </a:defRPr>
            </a:lvl5pPr>
            <a:lvl6pPr lvl="5">
              <a:spcBef>
                <a:spcPts val="0"/>
              </a:spcBef>
              <a:spcAft>
                <a:spcPts val="0"/>
              </a:spcAft>
              <a:buClr>
                <a:schemeClr val="dk1"/>
              </a:buClr>
              <a:buSzPts val="700"/>
              <a:buNone/>
              <a:defRPr sz="700">
                <a:solidFill>
                  <a:schemeClr val="dk1"/>
                </a:solidFill>
              </a:defRPr>
            </a:lvl6pPr>
            <a:lvl7pPr lvl="6">
              <a:spcBef>
                <a:spcPts val="0"/>
              </a:spcBef>
              <a:spcAft>
                <a:spcPts val="0"/>
              </a:spcAft>
              <a:buClr>
                <a:schemeClr val="dk1"/>
              </a:buClr>
              <a:buSzPts val="700"/>
              <a:buNone/>
              <a:defRPr sz="700">
                <a:solidFill>
                  <a:schemeClr val="dk1"/>
                </a:solidFill>
              </a:defRPr>
            </a:lvl7pPr>
            <a:lvl8pPr lvl="7">
              <a:spcBef>
                <a:spcPts val="0"/>
              </a:spcBef>
              <a:spcAft>
                <a:spcPts val="0"/>
              </a:spcAft>
              <a:buClr>
                <a:schemeClr val="dk1"/>
              </a:buClr>
              <a:buSzPts val="700"/>
              <a:buNone/>
              <a:defRPr sz="700">
                <a:solidFill>
                  <a:schemeClr val="dk1"/>
                </a:solidFill>
              </a:defRPr>
            </a:lvl8pPr>
            <a:lvl9pPr lvl="8">
              <a:spcBef>
                <a:spcPts val="0"/>
              </a:spcBef>
              <a:spcAft>
                <a:spcPts val="0"/>
              </a:spcAft>
              <a:buClr>
                <a:schemeClr val="dk1"/>
              </a:buClr>
              <a:buSzPts val="700"/>
              <a:buNone/>
              <a:defRPr sz="700">
                <a:solidFill>
                  <a:schemeClr val="dk1"/>
                </a:solidFill>
              </a:defRPr>
            </a:lvl9pPr>
          </a:lstStyle>
          <a:p/>
        </p:txBody>
      </p:sp>
      <p:sp>
        <p:nvSpPr>
          <p:cNvPr id="102" name="Google Shape;102;p14"/>
          <p:cNvSpPr txBox="1"/>
          <p:nvPr>
            <p:ph idx="3" type="subTitle"/>
          </p:nvPr>
        </p:nvSpPr>
        <p:spPr>
          <a:xfrm>
            <a:off x="3078275" y="4377150"/>
            <a:ext cx="2874000" cy="107700"/>
          </a:xfrm>
          <a:prstGeom prst="rect">
            <a:avLst/>
          </a:prstGeom>
        </p:spPr>
        <p:txBody>
          <a:bodyPr anchorCtr="0" anchor="t" bIns="0" lIns="0" spcFirstLastPara="1" rIns="0" wrap="square" tIns="0">
            <a:spAutoFit/>
          </a:bodyPr>
          <a:lstStyle>
            <a:lvl1pPr lvl="0">
              <a:spcBef>
                <a:spcPts val="0"/>
              </a:spcBef>
              <a:spcAft>
                <a:spcPts val="0"/>
              </a:spcAft>
              <a:buSzPts val="700"/>
              <a:buNone/>
              <a:defRPr sz="700"/>
            </a:lvl1pPr>
            <a:lvl2pPr lvl="1">
              <a:spcBef>
                <a:spcPts val="0"/>
              </a:spcBef>
              <a:spcAft>
                <a:spcPts val="0"/>
              </a:spcAft>
              <a:buClr>
                <a:schemeClr val="dk1"/>
              </a:buClr>
              <a:buSzPts val="700"/>
              <a:buNone/>
              <a:defRPr sz="700">
                <a:solidFill>
                  <a:schemeClr val="dk1"/>
                </a:solidFill>
              </a:defRPr>
            </a:lvl2pPr>
            <a:lvl3pPr lvl="2">
              <a:spcBef>
                <a:spcPts val="0"/>
              </a:spcBef>
              <a:spcAft>
                <a:spcPts val="0"/>
              </a:spcAft>
              <a:buClr>
                <a:schemeClr val="dk1"/>
              </a:buClr>
              <a:buSzPts val="700"/>
              <a:buNone/>
              <a:defRPr sz="700">
                <a:solidFill>
                  <a:schemeClr val="dk1"/>
                </a:solidFill>
              </a:defRPr>
            </a:lvl3pPr>
            <a:lvl4pPr lvl="3">
              <a:spcBef>
                <a:spcPts val="0"/>
              </a:spcBef>
              <a:spcAft>
                <a:spcPts val="0"/>
              </a:spcAft>
              <a:buClr>
                <a:schemeClr val="dk1"/>
              </a:buClr>
              <a:buSzPts val="700"/>
              <a:buNone/>
              <a:defRPr sz="700">
                <a:solidFill>
                  <a:schemeClr val="dk1"/>
                </a:solidFill>
              </a:defRPr>
            </a:lvl4pPr>
            <a:lvl5pPr lvl="4">
              <a:spcBef>
                <a:spcPts val="0"/>
              </a:spcBef>
              <a:spcAft>
                <a:spcPts val="0"/>
              </a:spcAft>
              <a:buClr>
                <a:schemeClr val="dk1"/>
              </a:buClr>
              <a:buSzPts val="700"/>
              <a:buNone/>
              <a:defRPr sz="700">
                <a:solidFill>
                  <a:schemeClr val="dk1"/>
                </a:solidFill>
              </a:defRPr>
            </a:lvl5pPr>
            <a:lvl6pPr lvl="5">
              <a:spcBef>
                <a:spcPts val="0"/>
              </a:spcBef>
              <a:spcAft>
                <a:spcPts val="0"/>
              </a:spcAft>
              <a:buClr>
                <a:schemeClr val="dk1"/>
              </a:buClr>
              <a:buSzPts val="700"/>
              <a:buNone/>
              <a:defRPr sz="700">
                <a:solidFill>
                  <a:schemeClr val="dk1"/>
                </a:solidFill>
              </a:defRPr>
            </a:lvl6pPr>
            <a:lvl7pPr lvl="6">
              <a:spcBef>
                <a:spcPts val="0"/>
              </a:spcBef>
              <a:spcAft>
                <a:spcPts val="0"/>
              </a:spcAft>
              <a:buClr>
                <a:schemeClr val="dk1"/>
              </a:buClr>
              <a:buSzPts val="700"/>
              <a:buNone/>
              <a:defRPr sz="700">
                <a:solidFill>
                  <a:schemeClr val="dk1"/>
                </a:solidFill>
              </a:defRPr>
            </a:lvl7pPr>
            <a:lvl8pPr lvl="7">
              <a:spcBef>
                <a:spcPts val="0"/>
              </a:spcBef>
              <a:spcAft>
                <a:spcPts val="0"/>
              </a:spcAft>
              <a:buClr>
                <a:schemeClr val="dk1"/>
              </a:buClr>
              <a:buSzPts val="700"/>
              <a:buNone/>
              <a:defRPr sz="700">
                <a:solidFill>
                  <a:schemeClr val="dk1"/>
                </a:solidFill>
              </a:defRPr>
            </a:lvl8pPr>
            <a:lvl9pPr lvl="8">
              <a:spcBef>
                <a:spcPts val="0"/>
              </a:spcBef>
              <a:spcAft>
                <a:spcPts val="0"/>
              </a:spcAft>
              <a:buClr>
                <a:schemeClr val="dk1"/>
              </a:buClr>
              <a:buSzPts val="700"/>
              <a:buNone/>
              <a:defRPr sz="700">
                <a:solidFill>
                  <a:schemeClr val="dk1"/>
                </a:solidFill>
              </a:defRPr>
            </a:lvl9pPr>
          </a:lstStyle>
          <a:p/>
        </p:txBody>
      </p:sp>
      <p:sp>
        <p:nvSpPr>
          <p:cNvPr id="103" name="Google Shape;103;p14"/>
          <p:cNvSpPr txBox="1"/>
          <p:nvPr>
            <p:ph idx="4" type="subTitle"/>
          </p:nvPr>
        </p:nvSpPr>
        <p:spPr>
          <a:xfrm>
            <a:off x="7046325" y="244300"/>
            <a:ext cx="1812900" cy="1157400"/>
          </a:xfrm>
          <a:prstGeom prst="rect">
            <a:avLst/>
          </a:prstGeom>
        </p:spPr>
        <p:txBody>
          <a:bodyPr anchorCtr="0" anchor="t" bIns="0" lIns="0" spcFirstLastPara="1" rIns="0" wrap="square" tIns="0">
            <a:spAutoFit/>
          </a:bodyPr>
          <a:lstStyle>
            <a:lvl1pPr lvl="0">
              <a:spcBef>
                <a:spcPts val="0"/>
              </a:spcBef>
              <a:spcAft>
                <a:spcPts val="0"/>
              </a:spcAft>
              <a:buSzPts val="2600"/>
              <a:buFont typeface="Inter Light"/>
              <a:buNone/>
              <a:defRPr sz="2600">
                <a:latin typeface="Inter Light"/>
                <a:ea typeface="Inter Light"/>
                <a:cs typeface="Inter Light"/>
                <a:sym typeface="Inter Light"/>
              </a:defRPr>
            </a:lvl1pPr>
            <a:lvl2pPr lvl="1">
              <a:spcBef>
                <a:spcPts val="0"/>
              </a:spcBef>
              <a:spcAft>
                <a:spcPts val="0"/>
              </a:spcAft>
              <a:buClr>
                <a:schemeClr val="dk1"/>
              </a:buClr>
              <a:buSzPts val="2600"/>
              <a:buFont typeface="Inter Light"/>
              <a:buNone/>
              <a:defRPr sz="2600">
                <a:solidFill>
                  <a:schemeClr val="dk1"/>
                </a:solidFill>
                <a:latin typeface="Inter Light"/>
                <a:ea typeface="Inter Light"/>
                <a:cs typeface="Inter Light"/>
                <a:sym typeface="Inter Light"/>
              </a:defRPr>
            </a:lvl2pPr>
            <a:lvl3pPr lvl="2">
              <a:spcBef>
                <a:spcPts val="0"/>
              </a:spcBef>
              <a:spcAft>
                <a:spcPts val="0"/>
              </a:spcAft>
              <a:buClr>
                <a:schemeClr val="dk1"/>
              </a:buClr>
              <a:buSzPts val="2600"/>
              <a:buFont typeface="Inter Light"/>
              <a:buNone/>
              <a:defRPr sz="2600">
                <a:solidFill>
                  <a:schemeClr val="dk1"/>
                </a:solidFill>
                <a:latin typeface="Inter Light"/>
                <a:ea typeface="Inter Light"/>
                <a:cs typeface="Inter Light"/>
                <a:sym typeface="Inter Light"/>
              </a:defRPr>
            </a:lvl3pPr>
            <a:lvl4pPr lvl="3">
              <a:spcBef>
                <a:spcPts val="0"/>
              </a:spcBef>
              <a:spcAft>
                <a:spcPts val="0"/>
              </a:spcAft>
              <a:buClr>
                <a:schemeClr val="dk1"/>
              </a:buClr>
              <a:buSzPts val="2600"/>
              <a:buFont typeface="Inter Light"/>
              <a:buNone/>
              <a:defRPr sz="2600">
                <a:solidFill>
                  <a:schemeClr val="dk1"/>
                </a:solidFill>
                <a:latin typeface="Inter Light"/>
                <a:ea typeface="Inter Light"/>
                <a:cs typeface="Inter Light"/>
                <a:sym typeface="Inter Light"/>
              </a:defRPr>
            </a:lvl4pPr>
            <a:lvl5pPr lvl="4">
              <a:spcBef>
                <a:spcPts val="0"/>
              </a:spcBef>
              <a:spcAft>
                <a:spcPts val="0"/>
              </a:spcAft>
              <a:buClr>
                <a:schemeClr val="dk1"/>
              </a:buClr>
              <a:buSzPts val="2600"/>
              <a:buFont typeface="Inter Light"/>
              <a:buNone/>
              <a:defRPr sz="2600">
                <a:solidFill>
                  <a:schemeClr val="dk1"/>
                </a:solidFill>
                <a:latin typeface="Inter Light"/>
                <a:ea typeface="Inter Light"/>
                <a:cs typeface="Inter Light"/>
                <a:sym typeface="Inter Light"/>
              </a:defRPr>
            </a:lvl5pPr>
            <a:lvl6pPr lvl="5">
              <a:spcBef>
                <a:spcPts val="0"/>
              </a:spcBef>
              <a:spcAft>
                <a:spcPts val="0"/>
              </a:spcAft>
              <a:buClr>
                <a:schemeClr val="dk1"/>
              </a:buClr>
              <a:buSzPts val="2600"/>
              <a:buFont typeface="Inter Light"/>
              <a:buNone/>
              <a:defRPr sz="2600">
                <a:solidFill>
                  <a:schemeClr val="dk1"/>
                </a:solidFill>
                <a:latin typeface="Inter Light"/>
                <a:ea typeface="Inter Light"/>
                <a:cs typeface="Inter Light"/>
                <a:sym typeface="Inter Light"/>
              </a:defRPr>
            </a:lvl6pPr>
            <a:lvl7pPr lvl="6">
              <a:spcBef>
                <a:spcPts val="0"/>
              </a:spcBef>
              <a:spcAft>
                <a:spcPts val="0"/>
              </a:spcAft>
              <a:buClr>
                <a:schemeClr val="dk1"/>
              </a:buClr>
              <a:buSzPts val="2600"/>
              <a:buFont typeface="Inter Light"/>
              <a:buNone/>
              <a:defRPr sz="2600">
                <a:solidFill>
                  <a:schemeClr val="dk1"/>
                </a:solidFill>
                <a:latin typeface="Inter Light"/>
                <a:ea typeface="Inter Light"/>
                <a:cs typeface="Inter Light"/>
                <a:sym typeface="Inter Light"/>
              </a:defRPr>
            </a:lvl7pPr>
            <a:lvl8pPr lvl="7">
              <a:spcBef>
                <a:spcPts val="0"/>
              </a:spcBef>
              <a:spcAft>
                <a:spcPts val="0"/>
              </a:spcAft>
              <a:buClr>
                <a:schemeClr val="dk1"/>
              </a:buClr>
              <a:buSzPts val="2600"/>
              <a:buFont typeface="Inter Light"/>
              <a:buNone/>
              <a:defRPr sz="2600">
                <a:solidFill>
                  <a:schemeClr val="dk1"/>
                </a:solidFill>
                <a:latin typeface="Inter Light"/>
                <a:ea typeface="Inter Light"/>
                <a:cs typeface="Inter Light"/>
                <a:sym typeface="Inter Light"/>
              </a:defRPr>
            </a:lvl8pPr>
            <a:lvl9pPr lvl="8">
              <a:spcBef>
                <a:spcPts val="0"/>
              </a:spcBef>
              <a:spcAft>
                <a:spcPts val="0"/>
              </a:spcAft>
              <a:buClr>
                <a:schemeClr val="dk1"/>
              </a:buClr>
              <a:buSzPts val="2600"/>
              <a:buFont typeface="Inter Light"/>
              <a:buNone/>
              <a:defRPr sz="26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104" name="Shape 10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lt 2">
  <p:cSld name="BLANK_1_1">
    <p:spTree>
      <p:nvGrpSpPr>
        <p:cNvPr id="105" name="Shape 105"/>
        <p:cNvGrpSpPr/>
        <p:nvPr/>
      </p:nvGrpSpPr>
      <p:grpSpPr>
        <a:xfrm>
          <a:off x="0" y="0"/>
          <a:ext cx="0" cy="0"/>
          <a:chOff x="0" y="0"/>
          <a:chExt cx="0" cy="0"/>
        </a:xfrm>
      </p:grpSpPr>
      <p:sp>
        <p:nvSpPr>
          <p:cNvPr id="106" name="Google Shape;106;p16"/>
          <p:cNvSpPr/>
          <p:nvPr/>
        </p:nvSpPr>
        <p:spPr>
          <a:xfrm>
            <a:off x="175" y="-2125"/>
            <a:ext cx="6913800" cy="4203000"/>
          </a:xfrm>
          <a:prstGeom prst="rect">
            <a:avLst/>
          </a:prstGeom>
          <a:gradFill>
            <a:gsLst>
              <a:gs pos="0">
                <a:schemeClr val="accent1"/>
              </a:gs>
              <a:gs pos="72000">
                <a:schemeClr val="lt1"/>
              </a:gs>
              <a:gs pos="100000">
                <a:schemeClr val="dk2"/>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107" name="Google Shape;107;p16"/>
          <p:cNvSpPr/>
          <p:nvPr/>
        </p:nvSpPr>
        <p:spPr>
          <a:xfrm rot="10800000">
            <a:off x="175" y="4198775"/>
            <a:ext cx="6913800" cy="940500"/>
          </a:xfrm>
          <a:prstGeom prst="rect">
            <a:avLst/>
          </a:prstGeom>
          <a:gradFill>
            <a:gsLst>
              <a:gs pos="0">
                <a:schemeClr val="accent1"/>
              </a:gs>
              <a:gs pos="72000">
                <a:schemeClr val="lt1"/>
              </a:gs>
              <a:gs pos="100000">
                <a:schemeClr val="dk2"/>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108" name="Google Shape;108;p16"/>
          <p:cNvSpPr/>
          <p:nvPr/>
        </p:nvSpPr>
        <p:spPr>
          <a:xfrm rot="10800000">
            <a:off x="6914000" y="4198775"/>
            <a:ext cx="2232300" cy="940500"/>
          </a:xfrm>
          <a:prstGeom prst="rect">
            <a:avLst/>
          </a:prstGeom>
          <a:gradFill>
            <a:gsLst>
              <a:gs pos="0">
                <a:schemeClr val="accent1"/>
              </a:gs>
              <a:gs pos="72000">
                <a:schemeClr val="lt1"/>
              </a:gs>
              <a:gs pos="100000">
                <a:schemeClr val="dk2"/>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109" name="Google Shape;109;p16"/>
          <p:cNvSpPr/>
          <p:nvPr/>
        </p:nvSpPr>
        <p:spPr>
          <a:xfrm rot="10800000">
            <a:off x="6914000" y="-2225"/>
            <a:ext cx="2232300" cy="4202400"/>
          </a:xfrm>
          <a:prstGeom prst="rect">
            <a:avLst/>
          </a:prstGeom>
          <a:gradFill>
            <a:gsLst>
              <a:gs pos="0">
                <a:schemeClr val="accent1"/>
              </a:gs>
              <a:gs pos="72000">
                <a:schemeClr val="lt1"/>
              </a:gs>
              <a:gs pos="100000">
                <a:schemeClr val="dk2"/>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110" name="Google Shape;110;p16"/>
          <p:cNvSpPr txBox="1"/>
          <p:nvPr>
            <p:ph type="title"/>
          </p:nvPr>
        </p:nvSpPr>
        <p:spPr>
          <a:xfrm>
            <a:off x="272350" y="213150"/>
            <a:ext cx="6493800" cy="3382800"/>
          </a:xfrm>
          <a:prstGeom prst="rect">
            <a:avLst/>
          </a:prstGeom>
        </p:spPr>
        <p:txBody>
          <a:bodyPr anchorCtr="0" anchor="b" bIns="91425" lIns="0" spcFirstLastPara="1" rIns="0" wrap="square" tIns="91425">
            <a:noAutofit/>
          </a:bodyPr>
          <a:lstStyle>
            <a:lvl1pPr lvl="0">
              <a:spcBef>
                <a:spcPts val="0"/>
              </a:spcBef>
              <a:spcAft>
                <a:spcPts val="0"/>
              </a:spcAft>
              <a:buNone/>
              <a:defRPr sz="6000"/>
            </a:lvl1pPr>
            <a:lvl2pPr lvl="1">
              <a:lnSpc>
                <a:spcPct val="115000"/>
              </a:lnSpc>
              <a:spcBef>
                <a:spcPts val="0"/>
              </a:spcBef>
              <a:spcAft>
                <a:spcPts val="0"/>
              </a:spcAft>
              <a:buNone/>
              <a:defRPr sz="6000"/>
            </a:lvl2pPr>
            <a:lvl3pPr lvl="2">
              <a:lnSpc>
                <a:spcPct val="115000"/>
              </a:lnSpc>
              <a:spcBef>
                <a:spcPts val="0"/>
              </a:spcBef>
              <a:spcAft>
                <a:spcPts val="0"/>
              </a:spcAft>
              <a:buNone/>
              <a:defRPr sz="6000"/>
            </a:lvl3pPr>
            <a:lvl4pPr lvl="3">
              <a:lnSpc>
                <a:spcPct val="115000"/>
              </a:lnSpc>
              <a:spcBef>
                <a:spcPts val="0"/>
              </a:spcBef>
              <a:spcAft>
                <a:spcPts val="0"/>
              </a:spcAft>
              <a:buNone/>
              <a:defRPr sz="6000"/>
            </a:lvl4pPr>
            <a:lvl5pPr lvl="4">
              <a:lnSpc>
                <a:spcPct val="115000"/>
              </a:lnSpc>
              <a:spcBef>
                <a:spcPts val="0"/>
              </a:spcBef>
              <a:spcAft>
                <a:spcPts val="0"/>
              </a:spcAft>
              <a:buNone/>
              <a:defRPr sz="6000"/>
            </a:lvl5pPr>
            <a:lvl6pPr lvl="5">
              <a:lnSpc>
                <a:spcPct val="115000"/>
              </a:lnSpc>
              <a:spcBef>
                <a:spcPts val="0"/>
              </a:spcBef>
              <a:spcAft>
                <a:spcPts val="0"/>
              </a:spcAft>
              <a:buNone/>
              <a:defRPr sz="6000"/>
            </a:lvl6pPr>
            <a:lvl7pPr lvl="6">
              <a:lnSpc>
                <a:spcPct val="115000"/>
              </a:lnSpc>
              <a:spcBef>
                <a:spcPts val="0"/>
              </a:spcBef>
              <a:spcAft>
                <a:spcPts val="0"/>
              </a:spcAft>
              <a:buNone/>
              <a:defRPr sz="6000"/>
            </a:lvl7pPr>
            <a:lvl8pPr lvl="7">
              <a:lnSpc>
                <a:spcPct val="115000"/>
              </a:lnSpc>
              <a:spcBef>
                <a:spcPts val="0"/>
              </a:spcBef>
              <a:spcAft>
                <a:spcPts val="0"/>
              </a:spcAft>
              <a:buNone/>
              <a:defRPr sz="6000"/>
            </a:lvl8pPr>
            <a:lvl9pPr lvl="8">
              <a:lnSpc>
                <a:spcPct val="115000"/>
              </a:lnSpc>
              <a:spcBef>
                <a:spcPts val="0"/>
              </a:spcBef>
              <a:spcAft>
                <a:spcPts val="0"/>
              </a:spcAft>
              <a:buNone/>
              <a:defRPr sz="6000"/>
            </a:lvl9pPr>
          </a:lstStyle>
          <a:p/>
        </p:txBody>
      </p:sp>
      <p:sp>
        <p:nvSpPr>
          <p:cNvPr id="111" name="Google Shape;111;p16"/>
          <p:cNvSpPr txBox="1"/>
          <p:nvPr>
            <p:ph idx="1" type="subTitle"/>
          </p:nvPr>
        </p:nvSpPr>
        <p:spPr>
          <a:xfrm>
            <a:off x="272350" y="3551131"/>
            <a:ext cx="4404300" cy="452700"/>
          </a:xfrm>
          <a:prstGeom prst="rect">
            <a:avLst/>
          </a:prstGeom>
        </p:spPr>
        <p:txBody>
          <a:bodyPr anchorCtr="0" anchor="b" bIns="91425" lIns="0" spcFirstLastPara="1" rIns="0" wrap="square" tIns="91425">
            <a:normAutofit/>
          </a:bodyPr>
          <a:lstStyle>
            <a:lvl1pPr lvl="0">
              <a:spcBef>
                <a:spcPts val="0"/>
              </a:spcBef>
              <a:spcAft>
                <a:spcPts val="0"/>
              </a:spcAft>
              <a:buSzPts val="1000"/>
              <a:buFont typeface="Inter Light"/>
              <a:buNone/>
              <a:defRPr sz="1000">
                <a:latin typeface="Inter Light"/>
                <a:ea typeface="Inter Light"/>
                <a:cs typeface="Inter Light"/>
                <a:sym typeface="Inter Light"/>
              </a:defRPr>
            </a:lvl1pPr>
            <a:lvl2pPr lvl="1">
              <a:spcBef>
                <a:spcPts val="0"/>
              </a:spcBef>
              <a:spcAft>
                <a:spcPts val="0"/>
              </a:spcAft>
              <a:buClr>
                <a:schemeClr val="dk1"/>
              </a:buClr>
              <a:buSzPts val="1000"/>
              <a:buFont typeface="Inter Light"/>
              <a:buNone/>
              <a:defRPr sz="1000">
                <a:solidFill>
                  <a:schemeClr val="dk1"/>
                </a:solidFill>
                <a:latin typeface="Inter Light"/>
                <a:ea typeface="Inter Light"/>
                <a:cs typeface="Inter Light"/>
                <a:sym typeface="Inter Light"/>
              </a:defRPr>
            </a:lvl2pPr>
            <a:lvl3pPr lvl="2">
              <a:spcBef>
                <a:spcPts val="0"/>
              </a:spcBef>
              <a:spcAft>
                <a:spcPts val="0"/>
              </a:spcAft>
              <a:buClr>
                <a:schemeClr val="dk1"/>
              </a:buClr>
              <a:buSzPts val="1000"/>
              <a:buFont typeface="Inter Light"/>
              <a:buNone/>
              <a:defRPr sz="1000">
                <a:solidFill>
                  <a:schemeClr val="dk1"/>
                </a:solidFill>
                <a:latin typeface="Inter Light"/>
                <a:ea typeface="Inter Light"/>
                <a:cs typeface="Inter Light"/>
                <a:sym typeface="Inter Light"/>
              </a:defRPr>
            </a:lvl3pPr>
            <a:lvl4pPr lvl="3">
              <a:spcBef>
                <a:spcPts val="0"/>
              </a:spcBef>
              <a:spcAft>
                <a:spcPts val="0"/>
              </a:spcAft>
              <a:buClr>
                <a:schemeClr val="dk1"/>
              </a:buClr>
              <a:buSzPts val="1000"/>
              <a:buFont typeface="Inter Light"/>
              <a:buNone/>
              <a:defRPr sz="1000">
                <a:solidFill>
                  <a:schemeClr val="dk1"/>
                </a:solidFill>
                <a:latin typeface="Inter Light"/>
                <a:ea typeface="Inter Light"/>
                <a:cs typeface="Inter Light"/>
                <a:sym typeface="Inter Light"/>
              </a:defRPr>
            </a:lvl4pPr>
            <a:lvl5pPr lvl="4">
              <a:spcBef>
                <a:spcPts val="0"/>
              </a:spcBef>
              <a:spcAft>
                <a:spcPts val="0"/>
              </a:spcAft>
              <a:buClr>
                <a:schemeClr val="dk1"/>
              </a:buClr>
              <a:buSzPts val="1000"/>
              <a:buFont typeface="Inter Light"/>
              <a:buNone/>
              <a:defRPr sz="1000">
                <a:solidFill>
                  <a:schemeClr val="dk1"/>
                </a:solidFill>
                <a:latin typeface="Inter Light"/>
                <a:ea typeface="Inter Light"/>
                <a:cs typeface="Inter Light"/>
                <a:sym typeface="Inter Light"/>
              </a:defRPr>
            </a:lvl5pPr>
            <a:lvl6pPr lvl="5">
              <a:spcBef>
                <a:spcPts val="0"/>
              </a:spcBef>
              <a:spcAft>
                <a:spcPts val="0"/>
              </a:spcAft>
              <a:buClr>
                <a:schemeClr val="dk1"/>
              </a:buClr>
              <a:buSzPts val="1000"/>
              <a:buFont typeface="Inter Light"/>
              <a:buNone/>
              <a:defRPr sz="1000">
                <a:solidFill>
                  <a:schemeClr val="dk1"/>
                </a:solidFill>
                <a:latin typeface="Inter Light"/>
                <a:ea typeface="Inter Light"/>
                <a:cs typeface="Inter Light"/>
                <a:sym typeface="Inter Light"/>
              </a:defRPr>
            </a:lvl6pPr>
            <a:lvl7pPr lvl="6">
              <a:spcBef>
                <a:spcPts val="0"/>
              </a:spcBef>
              <a:spcAft>
                <a:spcPts val="0"/>
              </a:spcAft>
              <a:buClr>
                <a:schemeClr val="dk1"/>
              </a:buClr>
              <a:buSzPts val="1000"/>
              <a:buFont typeface="Inter Light"/>
              <a:buNone/>
              <a:defRPr sz="1000">
                <a:solidFill>
                  <a:schemeClr val="dk1"/>
                </a:solidFill>
                <a:latin typeface="Inter Light"/>
                <a:ea typeface="Inter Light"/>
                <a:cs typeface="Inter Light"/>
                <a:sym typeface="Inter Light"/>
              </a:defRPr>
            </a:lvl7pPr>
            <a:lvl8pPr lvl="7">
              <a:spcBef>
                <a:spcPts val="0"/>
              </a:spcBef>
              <a:spcAft>
                <a:spcPts val="0"/>
              </a:spcAft>
              <a:buClr>
                <a:schemeClr val="dk1"/>
              </a:buClr>
              <a:buSzPts val="1000"/>
              <a:buFont typeface="Inter Light"/>
              <a:buNone/>
              <a:defRPr sz="1000">
                <a:solidFill>
                  <a:schemeClr val="dk1"/>
                </a:solidFill>
                <a:latin typeface="Inter Light"/>
                <a:ea typeface="Inter Light"/>
                <a:cs typeface="Inter Light"/>
                <a:sym typeface="Inter Light"/>
              </a:defRPr>
            </a:lvl8pPr>
            <a:lvl9pPr lvl="8">
              <a:spcBef>
                <a:spcPts val="0"/>
              </a:spcBef>
              <a:spcAft>
                <a:spcPts val="0"/>
              </a:spcAft>
              <a:buClr>
                <a:schemeClr val="dk1"/>
              </a:buClr>
              <a:buSzPts val="1000"/>
              <a:buFont typeface="Inter Light"/>
              <a:buNone/>
              <a:defRPr sz="1000">
                <a:solidFill>
                  <a:schemeClr val="dk1"/>
                </a:solidFill>
                <a:latin typeface="Inter Light"/>
                <a:ea typeface="Inter Light"/>
                <a:cs typeface="Inter Light"/>
                <a:sym typeface="Inter Light"/>
              </a:defRPr>
            </a:lvl9pPr>
          </a:lstStyle>
          <a:p/>
        </p:txBody>
      </p:sp>
      <p:sp>
        <p:nvSpPr>
          <p:cNvPr id="112" name="Google Shape;112;p16"/>
          <p:cNvSpPr txBox="1"/>
          <p:nvPr/>
        </p:nvSpPr>
        <p:spPr>
          <a:xfrm>
            <a:off x="284700" y="64031"/>
            <a:ext cx="903300" cy="29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700">
                <a:solidFill>
                  <a:schemeClr val="dk1"/>
                </a:solidFill>
                <a:latin typeface="Inter"/>
                <a:ea typeface="Inter"/>
                <a:cs typeface="Inter"/>
                <a:sym typeface="Inter"/>
              </a:rPr>
              <a:t>Confidential </a:t>
            </a:r>
            <a:endParaRPr sz="700">
              <a:solidFill>
                <a:schemeClr val="dk1"/>
              </a:solidFill>
              <a:latin typeface="Inter"/>
              <a:ea typeface="Inter"/>
              <a:cs typeface="Inter"/>
              <a:sym typeface="Inter"/>
            </a:endParaRPr>
          </a:p>
        </p:txBody>
      </p:sp>
      <p:sp>
        <p:nvSpPr>
          <p:cNvPr id="113" name="Google Shape;113;p16"/>
          <p:cNvSpPr txBox="1"/>
          <p:nvPr>
            <p:ph idx="12" type="sldNum"/>
          </p:nvPr>
        </p:nvSpPr>
        <p:spPr>
          <a:xfrm>
            <a:off x="8314451" y="64031"/>
            <a:ext cx="548700" cy="292500"/>
          </a:xfrm>
          <a:prstGeom prst="rect">
            <a:avLst/>
          </a:prstGeom>
        </p:spPr>
        <p:txBody>
          <a:bodyPr anchorCtr="0" anchor="t" bIns="91425" lIns="0" spcFirstLastPara="1" rIns="0" wrap="square" tIns="91425">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8" name="Shape 118"/>
        <p:cNvGrpSpPr/>
        <p:nvPr/>
      </p:nvGrpSpPr>
      <p:grpSpPr>
        <a:xfrm>
          <a:off x="0" y="0"/>
          <a:ext cx="0" cy="0"/>
          <a:chOff x="0" y="0"/>
          <a:chExt cx="0" cy="0"/>
        </a:xfrm>
      </p:grpSpPr>
      <p:sp>
        <p:nvSpPr>
          <p:cNvPr id="119" name="Google Shape;119;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0" name="Google Shape;120;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1" name="Google Shape;121;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24" name="Google Shape;124;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5" name="Shape 125"/>
        <p:cNvGrpSpPr/>
        <p:nvPr/>
      </p:nvGrpSpPr>
      <p:grpSpPr>
        <a:xfrm>
          <a:off x="0" y="0"/>
          <a:ext cx="0" cy="0"/>
          <a:chOff x="0" y="0"/>
          <a:chExt cx="0" cy="0"/>
        </a:xfrm>
      </p:grpSpPr>
      <p:sp>
        <p:nvSpPr>
          <p:cNvPr id="126" name="Google Shape;126;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7" name="Google Shape;127;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8" name="Google Shape;12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9" name="Shape 129"/>
        <p:cNvGrpSpPr/>
        <p:nvPr/>
      </p:nvGrpSpPr>
      <p:grpSpPr>
        <a:xfrm>
          <a:off x="0" y="0"/>
          <a:ext cx="0" cy="0"/>
          <a:chOff x="0" y="0"/>
          <a:chExt cx="0" cy="0"/>
        </a:xfrm>
      </p:grpSpPr>
      <p:sp>
        <p:nvSpPr>
          <p:cNvPr id="130" name="Google Shape;130;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1" name="Google Shape;131;p2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2" name="Google Shape;132;p2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3" name="Google Shape;133;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title"/>
          </p:nvPr>
        </p:nvSpPr>
        <p:spPr>
          <a:xfrm>
            <a:off x="509550" y="1921350"/>
            <a:ext cx="8124900" cy="130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4" name="Shape 134"/>
        <p:cNvGrpSpPr/>
        <p:nvPr/>
      </p:nvGrpSpPr>
      <p:grpSpPr>
        <a:xfrm>
          <a:off x="0" y="0"/>
          <a:ext cx="0" cy="0"/>
          <a:chOff x="0" y="0"/>
          <a:chExt cx="0" cy="0"/>
        </a:xfrm>
      </p:grpSpPr>
      <p:sp>
        <p:nvSpPr>
          <p:cNvPr id="135" name="Google Shape;135;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6" name="Google Shape;13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7" name="Shape 137"/>
        <p:cNvGrpSpPr/>
        <p:nvPr/>
      </p:nvGrpSpPr>
      <p:grpSpPr>
        <a:xfrm>
          <a:off x="0" y="0"/>
          <a:ext cx="0" cy="0"/>
          <a:chOff x="0" y="0"/>
          <a:chExt cx="0" cy="0"/>
        </a:xfrm>
      </p:grpSpPr>
      <p:sp>
        <p:nvSpPr>
          <p:cNvPr id="138" name="Google Shape;138;p2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9" name="Google Shape;139;p2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0" name="Google Shape;14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1" name="Shape 141"/>
        <p:cNvGrpSpPr/>
        <p:nvPr/>
      </p:nvGrpSpPr>
      <p:grpSpPr>
        <a:xfrm>
          <a:off x="0" y="0"/>
          <a:ext cx="0" cy="0"/>
          <a:chOff x="0" y="0"/>
          <a:chExt cx="0" cy="0"/>
        </a:xfrm>
      </p:grpSpPr>
      <p:sp>
        <p:nvSpPr>
          <p:cNvPr id="142" name="Google Shape;142;p2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3" name="Google Shape;143;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4" name="Shape 144"/>
        <p:cNvGrpSpPr/>
        <p:nvPr/>
      </p:nvGrpSpPr>
      <p:grpSpPr>
        <a:xfrm>
          <a:off x="0" y="0"/>
          <a:ext cx="0" cy="0"/>
          <a:chOff x="0" y="0"/>
          <a:chExt cx="0" cy="0"/>
        </a:xfrm>
      </p:grpSpPr>
      <p:sp>
        <p:nvSpPr>
          <p:cNvPr id="145" name="Google Shape;145;p2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47" name="Google Shape;147;p2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8" name="Google Shape;148;p2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9" name="Google Shape;149;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0" name="Shape 150"/>
        <p:cNvGrpSpPr/>
        <p:nvPr/>
      </p:nvGrpSpPr>
      <p:grpSpPr>
        <a:xfrm>
          <a:off x="0" y="0"/>
          <a:ext cx="0" cy="0"/>
          <a:chOff x="0" y="0"/>
          <a:chExt cx="0" cy="0"/>
        </a:xfrm>
      </p:grpSpPr>
      <p:sp>
        <p:nvSpPr>
          <p:cNvPr id="151" name="Google Shape;151;p2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52" name="Google Shape;152;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3" name="Shape 153"/>
        <p:cNvGrpSpPr/>
        <p:nvPr/>
      </p:nvGrpSpPr>
      <p:grpSpPr>
        <a:xfrm>
          <a:off x="0" y="0"/>
          <a:ext cx="0" cy="0"/>
          <a:chOff x="0" y="0"/>
          <a:chExt cx="0" cy="0"/>
        </a:xfrm>
      </p:grpSpPr>
      <p:sp>
        <p:nvSpPr>
          <p:cNvPr id="154" name="Google Shape;154;p2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5" name="Google Shape;155;p2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56" name="Google Shape;15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7" name="Shape 157"/>
        <p:cNvGrpSpPr/>
        <p:nvPr/>
      </p:nvGrpSpPr>
      <p:grpSpPr>
        <a:xfrm>
          <a:off x="0" y="0"/>
          <a:ext cx="0" cy="0"/>
          <a:chOff x="0" y="0"/>
          <a:chExt cx="0" cy="0"/>
        </a:xfrm>
      </p:grpSpPr>
      <p:sp>
        <p:nvSpPr>
          <p:cNvPr id="158" name="Google Shape;158;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5" name="Shape 165"/>
        <p:cNvGrpSpPr/>
        <p:nvPr/>
      </p:nvGrpSpPr>
      <p:grpSpPr>
        <a:xfrm>
          <a:off x="0" y="0"/>
          <a:ext cx="0" cy="0"/>
          <a:chOff x="0" y="0"/>
          <a:chExt cx="0" cy="0"/>
        </a:xfrm>
      </p:grpSpPr>
      <p:sp>
        <p:nvSpPr>
          <p:cNvPr id="166" name="Google Shape;166;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7" name="Google Shape;167;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8" name="Google Shape;168;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2">
  <p:cSld name="Thank You 2">
    <p:spTree>
      <p:nvGrpSpPr>
        <p:cNvPr id="169" name="Shape 169"/>
        <p:cNvGrpSpPr/>
        <p:nvPr/>
      </p:nvGrpSpPr>
      <p:grpSpPr>
        <a:xfrm>
          <a:off x="0" y="0"/>
          <a:ext cx="0" cy="0"/>
          <a:chOff x="0" y="0"/>
          <a:chExt cx="0" cy="0"/>
        </a:xfrm>
      </p:grpSpPr>
      <p:sp>
        <p:nvSpPr>
          <p:cNvPr id="170" name="Google Shape;170;p31" title="Decorative"/>
          <p:cNvSpPr/>
          <p:nvPr>
            <p:ph idx="2" type="pic"/>
          </p:nvPr>
        </p:nvSpPr>
        <p:spPr>
          <a:xfrm>
            <a:off x="0" y="3216"/>
            <a:ext cx="9144000" cy="4113300"/>
          </a:xfrm>
          <a:prstGeom prst="rect">
            <a:avLst/>
          </a:prstGeom>
          <a:solidFill>
            <a:srgbClr val="F2F2F2"/>
          </a:solidFill>
          <a:ln>
            <a:noFill/>
          </a:ln>
        </p:spPr>
      </p:sp>
      <p:sp>
        <p:nvSpPr>
          <p:cNvPr id="171" name="Google Shape;171;p31"/>
          <p:cNvSpPr/>
          <p:nvPr/>
        </p:nvSpPr>
        <p:spPr>
          <a:xfrm>
            <a:off x="0" y="4116355"/>
            <a:ext cx="9144000" cy="1028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2" name="Google Shape;172;p31"/>
          <p:cNvSpPr txBox="1"/>
          <p:nvPr>
            <p:ph type="title"/>
          </p:nvPr>
        </p:nvSpPr>
        <p:spPr>
          <a:xfrm>
            <a:off x="1194566" y="4328330"/>
            <a:ext cx="2920200" cy="6684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lt1"/>
              </a:buClr>
              <a:buSzPts val="3800"/>
              <a:buFont typeface="Play"/>
              <a:buNone/>
              <a:defRPr b="1" sz="3800">
                <a:solidFill>
                  <a:schemeClr val="lt1"/>
                </a:solidFill>
                <a:latin typeface="Play"/>
                <a:ea typeface="Play"/>
                <a:cs typeface="Play"/>
                <a:sym typeface="Play"/>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3" name="Google Shape;173;p31"/>
          <p:cNvSpPr txBox="1"/>
          <p:nvPr>
            <p:ph idx="1" type="body"/>
          </p:nvPr>
        </p:nvSpPr>
        <p:spPr>
          <a:xfrm>
            <a:off x="4632266" y="4201374"/>
            <a:ext cx="4141500" cy="9438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74" name="Google Shape;174;p31" title="Decorative"/>
          <p:cNvCxnSpPr/>
          <p:nvPr/>
        </p:nvCxnSpPr>
        <p:spPr>
          <a:xfrm rot="-5400000">
            <a:off x="3855332" y="4629260"/>
            <a:ext cx="855600" cy="0"/>
          </a:xfrm>
          <a:prstGeom prst="straightConnector1">
            <a:avLst/>
          </a:prstGeom>
          <a:noFill/>
          <a:ln cap="flat" cmpd="sng" w="42875">
            <a:solidFill>
              <a:srgbClr val="B5D134"/>
            </a:solidFill>
            <a:prstDash val="solid"/>
            <a:miter lim="4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5" name="Shape 175"/>
        <p:cNvGrpSpPr/>
        <p:nvPr/>
      </p:nvGrpSpPr>
      <p:grpSpPr>
        <a:xfrm>
          <a:off x="0" y="0"/>
          <a:ext cx="0" cy="0"/>
          <a:chOff x="0" y="0"/>
          <a:chExt cx="0" cy="0"/>
        </a:xfrm>
      </p:grpSpPr>
      <p:sp>
        <p:nvSpPr>
          <p:cNvPr id="176" name="Google Shape;176;p3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7" name="Google Shape;177;p32"/>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78" name="Google Shape;178;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9" name="Google Shape;179;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0" name="Google Shape;180;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 name="Google Shape;23;p4"/>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4" name="Google Shape;24;p4"/>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4"/>
          <p:cNvSpPr txBox="1"/>
          <p:nvPr>
            <p:ph idx="1" type="body"/>
          </p:nvPr>
        </p:nvSpPr>
        <p:spPr>
          <a:xfrm>
            <a:off x="311700" y="1417800"/>
            <a:ext cx="8520600" cy="3150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1" name="Shape 181"/>
        <p:cNvGrpSpPr/>
        <p:nvPr/>
      </p:nvGrpSpPr>
      <p:grpSpPr>
        <a:xfrm>
          <a:off x="0" y="0"/>
          <a:ext cx="0" cy="0"/>
          <a:chOff x="0" y="0"/>
          <a:chExt cx="0" cy="0"/>
        </a:xfrm>
      </p:grpSpPr>
      <p:sp>
        <p:nvSpPr>
          <p:cNvPr id="182" name="Google Shape;182;p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3" name="Google Shape;183;p3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4" name="Google Shape;184;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5" name="Google Shape;185;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6" name="Google Shape;186;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7" name="Shape 187"/>
        <p:cNvGrpSpPr/>
        <p:nvPr/>
      </p:nvGrpSpPr>
      <p:grpSpPr>
        <a:xfrm>
          <a:off x="0" y="0"/>
          <a:ext cx="0" cy="0"/>
          <a:chOff x="0" y="0"/>
          <a:chExt cx="0" cy="0"/>
        </a:xfrm>
      </p:grpSpPr>
      <p:sp>
        <p:nvSpPr>
          <p:cNvPr id="188" name="Google Shape;188;p3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9" name="Google Shape;189;p34"/>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757575"/>
              </a:buClr>
              <a:buSzPts val="1800"/>
              <a:buNone/>
              <a:defRPr sz="1800">
                <a:solidFill>
                  <a:srgbClr val="757575"/>
                </a:solidFill>
              </a:defRPr>
            </a:lvl1pPr>
            <a:lvl2pPr indent="-228600" lvl="1" marL="914400" algn="l">
              <a:lnSpc>
                <a:spcPct val="90000"/>
              </a:lnSpc>
              <a:spcBef>
                <a:spcPts val="400"/>
              </a:spcBef>
              <a:spcAft>
                <a:spcPts val="0"/>
              </a:spcAft>
              <a:buClr>
                <a:srgbClr val="757575"/>
              </a:buClr>
              <a:buSzPts val="1500"/>
              <a:buNone/>
              <a:defRPr sz="1500">
                <a:solidFill>
                  <a:srgbClr val="757575"/>
                </a:solidFill>
              </a:defRPr>
            </a:lvl2pPr>
            <a:lvl3pPr indent="-228600" lvl="2" marL="1371600" algn="l">
              <a:lnSpc>
                <a:spcPct val="90000"/>
              </a:lnSpc>
              <a:spcBef>
                <a:spcPts val="400"/>
              </a:spcBef>
              <a:spcAft>
                <a:spcPts val="0"/>
              </a:spcAft>
              <a:buClr>
                <a:srgbClr val="757575"/>
              </a:buClr>
              <a:buSzPts val="1400"/>
              <a:buNone/>
              <a:defRPr sz="1400">
                <a:solidFill>
                  <a:srgbClr val="757575"/>
                </a:solidFill>
              </a:defRPr>
            </a:lvl3pPr>
            <a:lvl4pPr indent="-228600" lvl="3" marL="1828800" algn="l">
              <a:lnSpc>
                <a:spcPct val="90000"/>
              </a:lnSpc>
              <a:spcBef>
                <a:spcPts val="400"/>
              </a:spcBef>
              <a:spcAft>
                <a:spcPts val="0"/>
              </a:spcAft>
              <a:buClr>
                <a:srgbClr val="757575"/>
              </a:buClr>
              <a:buSzPts val="1200"/>
              <a:buNone/>
              <a:defRPr sz="1200">
                <a:solidFill>
                  <a:srgbClr val="757575"/>
                </a:solidFill>
              </a:defRPr>
            </a:lvl4pPr>
            <a:lvl5pPr indent="-228600" lvl="4" marL="2286000" algn="l">
              <a:lnSpc>
                <a:spcPct val="90000"/>
              </a:lnSpc>
              <a:spcBef>
                <a:spcPts val="400"/>
              </a:spcBef>
              <a:spcAft>
                <a:spcPts val="0"/>
              </a:spcAft>
              <a:buClr>
                <a:srgbClr val="757575"/>
              </a:buClr>
              <a:buSzPts val="1200"/>
              <a:buNone/>
              <a:defRPr sz="1200">
                <a:solidFill>
                  <a:srgbClr val="757575"/>
                </a:solidFill>
              </a:defRPr>
            </a:lvl5pPr>
            <a:lvl6pPr indent="-228600" lvl="5" marL="2743200" algn="l">
              <a:lnSpc>
                <a:spcPct val="90000"/>
              </a:lnSpc>
              <a:spcBef>
                <a:spcPts val="400"/>
              </a:spcBef>
              <a:spcAft>
                <a:spcPts val="0"/>
              </a:spcAft>
              <a:buClr>
                <a:srgbClr val="757575"/>
              </a:buClr>
              <a:buSzPts val="1200"/>
              <a:buNone/>
              <a:defRPr sz="1200">
                <a:solidFill>
                  <a:srgbClr val="757575"/>
                </a:solidFill>
              </a:defRPr>
            </a:lvl6pPr>
            <a:lvl7pPr indent="-228600" lvl="6" marL="3200400" algn="l">
              <a:lnSpc>
                <a:spcPct val="90000"/>
              </a:lnSpc>
              <a:spcBef>
                <a:spcPts val="400"/>
              </a:spcBef>
              <a:spcAft>
                <a:spcPts val="0"/>
              </a:spcAft>
              <a:buClr>
                <a:srgbClr val="757575"/>
              </a:buClr>
              <a:buSzPts val="1200"/>
              <a:buNone/>
              <a:defRPr sz="1200">
                <a:solidFill>
                  <a:srgbClr val="757575"/>
                </a:solidFill>
              </a:defRPr>
            </a:lvl7pPr>
            <a:lvl8pPr indent="-228600" lvl="7" marL="3657600" algn="l">
              <a:lnSpc>
                <a:spcPct val="90000"/>
              </a:lnSpc>
              <a:spcBef>
                <a:spcPts val="400"/>
              </a:spcBef>
              <a:spcAft>
                <a:spcPts val="0"/>
              </a:spcAft>
              <a:buClr>
                <a:srgbClr val="757575"/>
              </a:buClr>
              <a:buSzPts val="1200"/>
              <a:buNone/>
              <a:defRPr sz="1200">
                <a:solidFill>
                  <a:srgbClr val="757575"/>
                </a:solidFill>
              </a:defRPr>
            </a:lvl8pPr>
            <a:lvl9pPr indent="-228600" lvl="8" marL="4114800" algn="l">
              <a:lnSpc>
                <a:spcPct val="90000"/>
              </a:lnSpc>
              <a:spcBef>
                <a:spcPts val="400"/>
              </a:spcBef>
              <a:spcAft>
                <a:spcPts val="0"/>
              </a:spcAft>
              <a:buClr>
                <a:srgbClr val="757575"/>
              </a:buClr>
              <a:buSzPts val="1200"/>
              <a:buNone/>
              <a:defRPr sz="1200">
                <a:solidFill>
                  <a:srgbClr val="757575"/>
                </a:solidFill>
              </a:defRPr>
            </a:lvl9pPr>
          </a:lstStyle>
          <a:p/>
        </p:txBody>
      </p:sp>
      <p:sp>
        <p:nvSpPr>
          <p:cNvPr id="190" name="Google Shape;190;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1" name="Google Shape;191;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2" name="Google Shape;192;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3" name="Shape 193"/>
        <p:cNvGrpSpPr/>
        <p:nvPr/>
      </p:nvGrpSpPr>
      <p:grpSpPr>
        <a:xfrm>
          <a:off x="0" y="0"/>
          <a:ext cx="0" cy="0"/>
          <a:chOff x="0" y="0"/>
          <a:chExt cx="0" cy="0"/>
        </a:xfrm>
      </p:grpSpPr>
      <p:sp>
        <p:nvSpPr>
          <p:cNvPr id="194" name="Google Shape;194;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5" name="Google Shape;195;p3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6" name="Google Shape;196;p3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7" name="Google Shape;197;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8" name="Google Shape;198;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9" name="Google Shape;199;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0" name="Shape 200"/>
        <p:cNvGrpSpPr/>
        <p:nvPr/>
      </p:nvGrpSpPr>
      <p:grpSpPr>
        <a:xfrm>
          <a:off x="0" y="0"/>
          <a:ext cx="0" cy="0"/>
          <a:chOff x="0" y="0"/>
          <a:chExt cx="0" cy="0"/>
        </a:xfrm>
      </p:grpSpPr>
      <p:sp>
        <p:nvSpPr>
          <p:cNvPr id="201" name="Google Shape;201;p3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2" name="Google Shape;202;p3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03" name="Google Shape;203;p36"/>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4" name="Google Shape;204;p3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05" name="Google Shape;205;p36"/>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6" name="Google Shape;206;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7" name="Google Shape;207;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 name="Google Shape;208;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9" name="Shape 209"/>
        <p:cNvGrpSpPr/>
        <p:nvPr/>
      </p:nvGrpSpPr>
      <p:grpSpPr>
        <a:xfrm>
          <a:off x="0" y="0"/>
          <a:ext cx="0" cy="0"/>
          <a:chOff x="0" y="0"/>
          <a:chExt cx="0" cy="0"/>
        </a:xfrm>
      </p:grpSpPr>
      <p:sp>
        <p:nvSpPr>
          <p:cNvPr id="210" name="Google Shape;210;p3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1" name="Google Shape;211;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2" name="Google Shape;212;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3" name="Google Shape;213;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4" name="Shape 214"/>
        <p:cNvGrpSpPr/>
        <p:nvPr/>
      </p:nvGrpSpPr>
      <p:grpSpPr>
        <a:xfrm>
          <a:off x="0" y="0"/>
          <a:ext cx="0" cy="0"/>
          <a:chOff x="0" y="0"/>
          <a:chExt cx="0" cy="0"/>
        </a:xfrm>
      </p:grpSpPr>
      <p:sp>
        <p:nvSpPr>
          <p:cNvPr id="215" name="Google Shape;215;p3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6" name="Google Shape;216;p38"/>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17" name="Google Shape;217;p38"/>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18" name="Google Shape;218;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9" name="Google Shape;219;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0" name="Google Shape;220;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1" name="Shape 221"/>
        <p:cNvGrpSpPr/>
        <p:nvPr/>
      </p:nvGrpSpPr>
      <p:grpSpPr>
        <a:xfrm>
          <a:off x="0" y="0"/>
          <a:ext cx="0" cy="0"/>
          <a:chOff x="0" y="0"/>
          <a:chExt cx="0" cy="0"/>
        </a:xfrm>
      </p:grpSpPr>
      <p:sp>
        <p:nvSpPr>
          <p:cNvPr id="222" name="Google Shape;222;p3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3" name="Google Shape;223;p39"/>
          <p:cNvSpPr/>
          <p:nvPr>
            <p:ph idx="2" type="pic"/>
          </p:nvPr>
        </p:nvSpPr>
        <p:spPr>
          <a:xfrm>
            <a:off x="3887391" y="740569"/>
            <a:ext cx="4629300" cy="3655200"/>
          </a:xfrm>
          <a:prstGeom prst="rect">
            <a:avLst/>
          </a:prstGeom>
          <a:noFill/>
          <a:ln>
            <a:noFill/>
          </a:ln>
        </p:spPr>
      </p:sp>
      <p:sp>
        <p:nvSpPr>
          <p:cNvPr id="224" name="Google Shape;224;p39"/>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25" name="Google Shape;225;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6" name="Google Shape;226;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7" name="Google Shape;227;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8" name="Shape 228"/>
        <p:cNvGrpSpPr/>
        <p:nvPr/>
      </p:nvGrpSpPr>
      <p:grpSpPr>
        <a:xfrm>
          <a:off x="0" y="0"/>
          <a:ext cx="0" cy="0"/>
          <a:chOff x="0" y="0"/>
          <a:chExt cx="0" cy="0"/>
        </a:xfrm>
      </p:grpSpPr>
      <p:sp>
        <p:nvSpPr>
          <p:cNvPr id="229" name="Google Shape;229;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0" name="Google Shape;230;p4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1" name="Google Shape;231;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2" name="Google Shape;232;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 name="Google Shape;233;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4" name="Shape 234"/>
        <p:cNvGrpSpPr/>
        <p:nvPr/>
      </p:nvGrpSpPr>
      <p:grpSpPr>
        <a:xfrm>
          <a:off x="0" y="0"/>
          <a:ext cx="0" cy="0"/>
          <a:chOff x="0" y="0"/>
          <a:chExt cx="0" cy="0"/>
        </a:xfrm>
      </p:grpSpPr>
      <p:sp>
        <p:nvSpPr>
          <p:cNvPr id="235" name="Google Shape;235;p4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6" name="Google Shape;236;p4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7" name="Google Shape;237;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8" name="Google Shape;238;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9" name="Google Shape;239;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4" name="Shape 244"/>
        <p:cNvGrpSpPr/>
        <p:nvPr/>
      </p:nvGrpSpPr>
      <p:grpSpPr>
        <a:xfrm>
          <a:off x="0" y="0"/>
          <a:ext cx="0" cy="0"/>
          <a:chOff x="0" y="0"/>
          <a:chExt cx="0" cy="0"/>
        </a:xfrm>
      </p:grpSpPr>
      <p:sp>
        <p:nvSpPr>
          <p:cNvPr id="245" name="Google Shape;245;p4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46" name="Google Shape;246;p4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47" name="Google Shape;247;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9" name="Google Shape;29;p5"/>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5"/>
          <p:cNvSpPr txBox="1"/>
          <p:nvPr>
            <p:ph idx="1" type="body"/>
          </p:nvPr>
        </p:nvSpPr>
        <p:spPr>
          <a:xfrm>
            <a:off x="311700" y="1417950"/>
            <a:ext cx="3999900" cy="3150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2" type="body"/>
          </p:nvPr>
        </p:nvSpPr>
        <p:spPr>
          <a:xfrm>
            <a:off x="4832400" y="1417950"/>
            <a:ext cx="3999900" cy="3150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8" name="Shape 248"/>
        <p:cNvGrpSpPr/>
        <p:nvPr/>
      </p:nvGrpSpPr>
      <p:grpSpPr>
        <a:xfrm>
          <a:off x="0" y="0"/>
          <a:ext cx="0" cy="0"/>
          <a:chOff x="0" y="0"/>
          <a:chExt cx="0" cy="0"/>
        </a:xfrm>
      </p:grpSpPr>
      <p:sp>
        <p:nvSpPr>
          <p:cNvPr id="249" name="Google Shape;249;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0" name="Google Shape;250;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51" name="Google Shape;251;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2" name="Shape 252"/>
        <p:cNvGrpSpPr/>
        <p:nvPr/>
      </p:nvGrpSpPr>
      <p:grpSpPr>
        <a:xfrm>
          <a:off x="0" y="0"/>
          <a:ext cx="0" cy="0"/>
          <a:chOff x="0" y="0"/>
          <a:chExt cx="0" cy="0"/>
        </a:xfrm>
      </p:grpSpPr>
      <p:sp>
        <p:nvSpPr>
          <p:cNvPr id="253" name="Google Shape;253;p4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54" name="Google Shape;254;p4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5" name="Google Shape;255;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6" name="Shape 256"/>
        <p:cNvGrpSpPr/>
        <p:nvPr/>
      </p:nvGrpSpPr>
      <p:grpSpPr>
        <a:xfrm>
          <a:off x="0" y="0"/>
          <a:ext cx="0" cy="0"/>
          <a:chOff x="0" y="0"/>
          <a:chExt cx="0" cy="0"/>
        </a:xfrm>
      </p:grpSpPr>
      <p:sp>
        <p:nvSpPr>
          <p:cNvPr id="257" name="Google Shape;257;p4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58" name="Google Shape;258;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9" name="Shape 259"/>
        <p:cNvGrpSpPr/>
        <p:nvPr/>
      </p:nvGrpSpPr>
      <p:grpSpPr>
        <a:xfrm>
          <a:off x="0" y="0"/>
          <a:ext cx="0" cy="0"/>
          <a:chOff x="0" y="0"/>
          <a:chExt cx="0" cy="0"/>
        </a:xfrm>
      </p:grpSpPr>
      <p:sp>
        <p:nvSpPr>
          <p:cNvPr id="260" name="Google Shape;260;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1" name="Shape 261"/>
        <p:cNvGrpSpPr/>
        <p:nvPr/>
      </p:nvGrpSpPr>
      <p:grpSpPr>
        <a:xfrm>
          <a:off x="0" y="0"/>
          <a:ext cx="0" cy="0"/>
          <a:chOff x="0" y="0"/>
          <a:chExt cx="0" cy="0"/>
        </a:xfrm>
      </p:grpSpPr>
      <p:sp>
        <p:nvSpPr>
          <p:cNvPr id="262" name="Google Shape;262;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3" name="Google Shape;263;p4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4" name="Google Shape;264;p4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5" name="Google Shape;265;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6" name="Shape 266"/>
        <p:cNvGrpSpPr/>
        <p:nvPr/>
      </p:nvGrpSpPr>
      <p:grpSpPr>
        <a:xfrm>
          <a:off x="0" y="0"/>
          <a:ext cx="0" cy="0"/>
          <a:chOff x="0" y="0"/>
          <a:chExt cx="0" cy="0"/>
        </a:xfrm>
      </p:grpSpPr>
      <p:sp>
        <p:nvSpPr>
          <p:cNvPr id="267" name="Google Shape;267;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8" name="Google Shape;268;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9" name="Shape 269"/>
        <p:cNvGrpSpPr/>
        <p:nvPr/>
      </p:nvGrpSpPr>
      <p:grpSpPr>
        <a:xfrm>
          <a:off x="0" y="0"/>
          <a:ext cx="0" cy="0"/>
          <a:chOff x="0" y="0"/>
          <a:chExt cx="0" cy="0"/>
        </a:xfrm>
      </p:grpSpPr>
      <p:sp>
        <p:nvSpPr>
          <p:cNvPr id="270" name="Google Shape;270;p5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71" name="Google Shape;271;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2" name="Shape 272"/>
        <p:cNvGrpSpPr/>
        <p:nvPr/>
      </p:nvGrpSpPr>
      <p:grpSpPr>
        <a:xfrm>
          <a:off x="0" y="0"/>
          <a:ext cx="0" cy="0"/>
          <a:chOff x="0" y="0"/>
          <a:chExt cx="0" cy="0"/>
        </a:xfrm>
      </p:grpSpPr>
      <p:sp>
        <p:nvSpPr>
          <p:cNvPr id="273" name="Google Shape;273;p5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5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75" name="Google Shape;275;p5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76" name="Google Shape;276;p5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77" name="Google Shape;277;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8" name="Shape 278"/>
        <p:cNvGrpSpPr/>
        <p:nvPr/>
      </p:nvGrpSpPr>
      <p:grpSpPr>
        <a:xfrm>
          <a:off x="0" y="0"/>
          <a:ext cx="0" cy="0"/>
          <a:chOff x="0" y="0"/>
          <a:chExt cx="0" cy="0"/>
        </a:xfrm>
      </p:grpSpPr>
      <p:sp>
        <p:nvSpPr>
          <p:cNvPr id="279" name="Google Shape;279;p5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280" name="Google Shape;280;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1" name="Shape 281"/>
        <p:cNvGrpSpPr/>
        <p:nvPr/>
      </p:nvGrpSpPr>
      <p:grpSpPr>
        <a:xfrm>
          <a:off x="0" y="0"/>
          <a:ext cx="0" cy="0"/>
          <a:chOff x="0" y="0"/>
          <a:chExt cx="0" cy="0"/>
        </a:xfrm>
      </p:grpSpPr>
      <p:sp>
        <p:nvSpPr>
          <p:cNvPr id="282" name="Google Shape;282;p5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83" name="Google Shape;283;p5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84" name="Google Shape;284;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38" name="Google Shape;38;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7"/>
          <p:cNvSpPr txBox="1"/>
          <p:nvPr>
            <p:ph idx="1" type="body"/>
          </p:nvPr>
        </p:nvSpPr>
        <p:spPr>
          <a:xfrm>
            <a:off x="311700" y="1640350"/>
            <a:ext cx="2808000" cy="2928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p9"/>
          <p:cNvSpPr txBox="1"/>
          <p:nvPr>
            <p:ph type="title"/>
          </p:nvPr>
        </p:nvSpPr>
        <p:spPr>
          <a:xfrm>
            <a:off x="265500" y="1084625"/>
            <a:ext cx="4045200" cy="17070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9"/>
          <p:cNvSpPr txBox="1"/>
          <p:nvPr>
            <p:ph idx="1" type="subTitle"/>
          </p:nvPr>
        </p:nvSpPr>
        <p:spPr>
          <a:xfrm>
            <a:off x="265500" y="2845200"/>
            <a:ext cx="4045200" cy="1421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51" name="Google Shape;5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4.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theme" Target="../theme/theme5.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2" Type="http://schemas.openxmlformats.org/officeDocument/2006/relationships/theme" Target="../theme/theme2.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rgbClr val="244F7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4" name="Shape 114"/>
        <p:cNvGrpSpPr/>
        <p:nvPr/>
      </p:nvGrpSpPr>
      <p:grpSpPr>
        <a:xfrm>
          <a:off x="0" y="0"/>
          <a:ext cx="0" cy="0"/>
          <a:chOff x="0" y="0"/>
          <a:chExt cx="0" cy="0"/>
        </a:xfrm>
      </p:grpSpPr>
      <p:sp>
        <p:nvSpPr>
          <p:cNvPr id="115" name="Google Shape;115;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6" name="Google Shape;116;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17" name="Google Shape;11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61" name="Google Shape;161;p2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62" name="Google Shape;162;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63" name="Google Shape;163;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64" name="Google Shape;164;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757575"/>
                </a:solidFill>
                <a:latin typeface="Arial"/>
                <a:ea typeface="Arial"/>
                <a:cs typeface="Arial"/>
                <a:sym typeface="Arial"/>
              </a:defRPr>
            </a:lvl1pPr>
            <a:lvl2pPr indent="0" lvl="1" marL="0" marR="0" algn="r">
              <a:spcBef>
                <a:spcPts val="0"/>
              </a:spcBef>
              <a:buNone/>
              <a:defRPr b="0" i="0" sz="900" u="none" cap="none" strike="noStrike">
                <a:solidFill>
                  <a:srgbClr val="757575"/>
                </a:solidFill>
                <a:latin typeface="Arial"/>
                <a:ea typeface="Arial"/>
                <a:cs typeface="Arial"/>
                <a:sym typeface="Arial"/>
              </a:defRPr>
            </a:lvl2pPr>
            <a:lvl3pPr indent="0" lvl="2" marL="0" marR="0" algn="r">
              <a:spcBef>
                <a:spcPts val="0"/>
              </a:spcBef>
              <a:buNone/>
              <a:defRPr b="0" i="0" sz="900" u="none" cap="none" strike="noStrike">
                <a:solidFill>
                  <a:srgbClr val="757575"/>
                </a:solidFill>
                <a:latin typeface="Arial"/>
                <a:ea typeface="Arial"/>
                <a:cs typeface="Arial"/>
                <a:sym typeface="Arial"/>
              </a:defRPr>
            </a:lvl3pPr>
            <a:lvl4pPr indent="0" lvl="3" marL="0" marR="0" algn="r">
              <a:spcBef>
                <a:spcPts val="0"/>
              </a:spcBef>
              <a:buNone/>
              <a:defRPr b="0" i="0" sz="900" u="none" cap="none" strike="noStrike">
                <a:solidFill>
                  <a:srgbClr val="757575"/>
                </a:solidFill>
                <a:latin typeface="Arial"/>
                <a:ea typeface="Arial"/>
                <a:cs typeface="Arial"/>
                <a:sym typeface="Arial"/>
              </a:defRPr>
            </a:lvl4pPr>
            <a:lvl5pPr indent="0" lvl="4" marL="0" marR="0" algn="r">
              <a:spcBef>
                <a:spcPts val="0"/>
              </a:spcBef>
              <a:buNone/>
              <a:defRPr b="0" i="0" sz="900" u="none" cap="none" strike="noStrike">
                <a:solidFill>
                  <a:srgbClr val="757575"/>
                </a:solidFill>
                <a:latin typeface="Arial"/>
                <a:ea typeface="Arial"/>
                <a:cs typeface="Arial"/>
                <a:sym typeface="Arial"/>
              </a:defRPr>
            </a:lvl5pPr>
            <a:lvl6pPr indent="0" lvl="5" marL="0" marR="0" algn="r">
              <a:spcBef>
                <a:spcPts val="0"/>
              </a:spcBef>
              <a:buNone/>
              <a:defRPr b="0" i="0" sz="900" u="none" cap="none" strike="noStrike">
                <a:solidFill>
                  <a:srgbClr val="757575"/>
                </a:solidFill>
                <a:latin typeface="Arial"/>
                <a:ea typeface="Arial"/>
                <a:cs typeface="Arial"/>
                <a:sym typeface="Arial"/>
              </a:defRPr>
            </a:lvl6pPr>
            <a:lvl7pPr indent="0" lvl="6" marL="0" marR="0" algn="r">
              <a:spcBef>
                <a:spcPts val="0"/>
              </a:spcBef>
              <a:buNone/>
              <a:defRPr b="0" i="0" sz="900" u="none" cap="none" strike="noStrike">
                <a:solidFill>
                  <a:srgbClr val="757575"/>
                </a:solidFill>
                <a:latin typeface="Arial"/>
                <a:ea typeface="Arial"/>
                <a:cs typeface="Arial"/>
                <a:sym typeface="Arial"/>
              </a:defRPr>
            </a:lvl7pPr>
            <a:lvl8pPr indent="0" lvl="7" marL="0" marR="0" algn="r">
              <a:spcBef>
                <a:spcPts val="0"/>
              </a:spcBef>
              <a:buNone/>
              <a:defRPr b="0" i="0" sz="900" u="none" cap="none" strike="noStrike">
                <a:solidFill>
                  <a:srgbClr val="757575"/>
                </a:solidFill>
                <a:latin typeface="Arial"/>
                <a:ea typeface="Arial"/>
                <a:cs typeface="Arial"/>
                <a:sym typeface="Arial"/>
              </a:defRPr>
            </a:lvl8pPr>
            <a:lvl9pPr indent="0" lvl="8" marL="0" marR="0" algn="r">
              <a:spcBef>
                <a:spcPts val="0"/>
              </a:spcBef>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40" name="Shape 240"/>
        <p:cNvGrpSpPr/>
        <p:nvPr/>
      </p:nvGrpSpPr>
      <p:grpSpPr>
        <a:xfrm>
          <a:off x="0" y="0"/>
          <a:ext cx="0" cy="0"/>
          <a:chOff x="0" y="0"/>
          <a:chExt cx="0" cy="0"/>
        </a:xfrm>
      </p:grpSpPr>
      <p:sp>
        <p:nvSpPr>
          <p:cNvPr id="241" name="Google Shape;241;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42" name="Google Shape;242;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43" name="Google Shape;243;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33.jpg"/><Relationship Id="rId4" Type="http://schemas.openxmlformats.org/officeDocument/2006/relationships/image" Target="../media/image26.jpg"/><Relationship Id="rId5" Type="http://schemas.openxmlformats.org/officeDocument/2006/relationships/image" Target="../media/image19.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32.jpg"/><Relationship Id="rId5" Type="http://schemas.openxmlformats.org/officeDocument/2006/relationships/image" Target="../media/image29.jpg"/></Relationships>
</file>

<file path=ppt/slides/_rels/slide18.xml.rels><?xml version="1.0" encoding="UTF-8" standalone="yes"?><Relationships xmlns="http://schemas.openxmlformats.org/package/2006/relationships"><Relationship Id="rId10" Type="http://schemas.openxmlformats.org/officeDocument/2006/relationships/image" Target="../media/image28.png"/><Relationship Id="rId1" Type="http://schemas.openxmlformats.org/officeDocument/2006/relationships/slideLayout" Target="../slideLayouts/slideLayout27.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27.png"/><Relationship Id="rId9" Type="http://schemas.openxmlformats.org/officeDocument/2006/relationships/image" Target="../media/image42.png"/><Relationship Id="rId5" Type="http://schemas.openxmlformats.org/officeDocument/2006/relationships/image" Target="../media/image37.png"/><Relationship Id="rId6" Type="http://schemas.openxmlformats.org/officeDocument/2006/relationships/image" Target="../media/image31.png"/><Relationship Id="rId7" Type="http://schemas.openxmlformats.org/officeDocument/2006/relationships/image" Target="../media/image45.png"/><Relationship Id="rId8"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 Id="rId3"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3.jpg"/><Relationship Id="rId5" Type="http://schemas.openxmlformats.org/officeDocument/2006/relationships/image" Target="../media/image1.jpg"/><Relationship Id="rId6" Type="http://schemas.openxmlformats.org/officeDocument/2006/relationships/image" Target="../media/image15.jpg"/><Relationship Id="rId7" Type="http://schemas.openxmlformats.org/officeDocument/2006/relationships/image" Target="../media/image10.jp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 Id="rId3"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 Id="rId3"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image" Target="../media/image55.png"/></Relationships>
</file>

<file path=ppt/slides/_rels/slide27.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hyperlink" Target="https://www.linkedin.com/company/newjerseydep" TargetMode="External"/><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72.jpg"/><Relationship Id="rId4" Type="http://schemas.openxmlformats.org/officeDocument/2006/relationships/image" Target="../media/image8.png"/><Relationship Id="rId9" Type="http://schemas.openxmlformats.org/officeDocument/2006/relationships/hyperlink" Target="https://www.youtube.com/channel/UC2C01lO4mVInYzqqwevFvSw" TargetMode="External"/><Relationship Id="rId5" Type="http://schemas.openxmlformats.org/officeDocument/2006/relationships/hyperlink" Target="https://www.facebook.com/newjerseydep" TargetMode="External"/><Relationship Id="rId6" Type="http://schemas.openxmlformats.org/officeDocument/2006/relationships/image" Target="../media/image40.png"/><Relationship Id="rId7" Type="http://schemas.openxmlformats.org/officeDocument/2006/relationships/hyperlink" Target="https://twitter.com/NewJerseyDEP" TargetMode="External"/><Relationship Id="rId8" Type="http://schemas.openxmlformats.org/officeDocument/2006/relationships/hyperlink" Target="https://www.instagram.com/nj.dep/"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36.png"/><Relationship Id="rId6"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0.jpg"/><Relationship Id="rId4" Type="http://schemas.openxmlformats.org/officeDocument/2006/relationships/image" Target="../media/image75.png"/><Relationship Id="rId5"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hyperlink" Target="https://www.zotero.org/google-docs/?jHYJe8" TargetMode="External"/><Relationship Id="rId4" Type="http://schemas.openxmlformats.org/officeDocument/2006/relationships/hyperlink" Target="https://www.zotero.org/google-docs/?9svkYM" TargetMode="External"/><Relationship Id="rId5" Type="http://schemas.openxmlformats.org/officeDocument/2006/relationships/hyperlink" Target="https://www.zotero.org/google-docs/?jHYJe8" TargetMode="External"/><Relationship Id="rId6" Type="http://schemas.openxmlformats.org/officeDocument/2006/relationships/image" Target="../media/image53.png"/><Relationship Id="rId7" Type="http://schemas.openxmlformats.org/officeDocument/2006/relationships/image" Target="../media/image68.png"/><Relationship Id="rId8"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7.xml"/><Relationship Id="rId3" Type="http://schemas.openxmlformats.org/officeDocument/2006/relationships/image" Target="../media/image60.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8.xml"/><Relationship Id="rId3" Type="http://schemas.openxmlformats.org/officeDocument/2006/relationships/image" Target="../media/image71.png"/><Relationship Id="rId4" Type="http://schemas.openxmlformats.org/officeDocument/2006/relationships/image" Target="../media/image67.png"/><Relationship Id="rId5" Type="http://schemas.openxmlformats.org/officeDocument/2006/relationships/image" Target="../media/image65.png"/><Relationship Id="rId6" Type="http://schemas.openxmlformats.org/officeDocument/2006/relationships/image" Target="../media/image70.png"/><Relationship Id="rId7" Type="http://schemas.openxmlformats.org/officeDocument/2006/relationships/image" Target="../media/image8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70.png"/><Relationship Id="rId4" Type="http://schemas.openxmlformats.org/officeDocument/2006/relationships/image" Target="../media/image63.png"/><Relationship Id="rId5" Type="http://schemas.openxmlformats.org/officeDocument/2006/relationships/image" Target="../media/image59.png"/><Relationship Id="rId6" Type="http://schemas.openxmlformats.org/officeDocument/2006/relationships/image" Target="../media/image66.png"/><Relationship Id="rId7"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9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63.png"/><Relationship Id="rId4" Type="http://schemas.openxmlformats.org/officeDocument/2006/relationships/image" Target="../media/image59.png"/><Relationship Id="rId5" Type="http://schemas.openxmlformats.org/officeDocument/2006/relationships/image" Target="../media/image69.png"/><Relationship Id="rId6" Type="http://schemas.openxmlformats.org/officeDocument/2006/relationships/image" Target="../media/image76.png"/><Relationship Id="rId7" Type="http://schemas.openxmlformats.org/officeDocument/2006/relationships/image" Target="../media/image70.png"/><Relationship Id="rId8" Type="http://schemas.openxmlformats.org/officeDocument/2006/relationships/image" Target="../media/image7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7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8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87.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8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80.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image" Target="../media/image81.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image" Target="../media/image8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8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54"/>
          <p:cNvPicPr preferRelativeResize="0"/>
          <p:nvPr/>
        </p:nvPicPr>
        <p:blipFill>
          <a:blip r:embed="rId3">
            <a:alphaModFix/>
          </a:blip>
          <a:stretch>
            <a:fillRect/>
          </a:stretch>
        </p:blipFill>
        <p:spPr>
          <a:xfrm>
            <a:off x="-47475" y="-61125"/>
            <a:ext cx="9204476" cy="5204625"/>
          </a:xfrm>
          <a:prstGeom prst="rect">
            <a:avLst/>
          </a:prstGeom>
          <a:noFill/>
          <a:ln>
            <a:noFill/>
          </a:ln>
        </p:spPr>
      </p:pic>
      <p:sp>
        <p:nvSpPr>
          <p:cNvPr id="290" name="Google Shape;290;p54"/>
          <p:cNvSpPr/>
          <p:nvPr/>
        </p:nvSpPr>
        <p:spPr>
          <a:xfrm>
            <a:off x="-69587" y="-61162"/>
            <a:ext cx="9248700" cy="5204700"/>
          </a:xfrm>
          <a:prstGeom prst="rect">
            <a:avLst/>
          </a:prstGeom>
          <a:solidFill>
            <a:srgbClr val="000000">
              <a:alpha val="2940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291" name="Google Shape;291;p54" title="NJCRC-Logo.png"/>
          <p:cNvPicPr preferRelativeResize="0"/>
          <p:nvPr/>
        </p:nvPicPr>
        <p:blipFill>
          <a:blip r:embed="rId4">
            <a:alphaModFix/>
          </a:blip>
          <a:stretch>
            <a:fillRect/>
          </a:stretch>
        </p:blipFill>
        <p:spPr>
          <a:xfrm>
            <a:off x="6661900" y="3740150"/>
            <a:ext cx="2250550" cy="1204325"/>
          </a:xfrm>
          <a:prstGeom prst="rect">
            <a:avLst/>
          </a:prstGeom>
          <a:noFill/>
          <a:ln>
            <a:noFill/>
          </a:ln>
        </p:spPr>
      </p:pic>
      <p:sp>
        <p:nvSpPr>
          <p:cNvPr id="292" name="Google Shape;292;p54"/>
          <p:cNvSpPr txBox="1"/>
          <p:nvPr>
            <p:ph idx="4294967295" type="subTitle"/>
          </p:nvPr>
        </p:nvSpPr>
        <p:spPr>
          <a:xfrm>
            <a:off x="7772400" y="-61150"/>
            <a:ext cx="1384500" cy="559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SzPts val="1018"/>
              <a:buNone/>
            </a:pPr>
            <a:r>
              <a:rPr lang="en" sz="1265">
                <a:latin typeface="Roboto SemiBold"/>
                <a:ea typeface="Roboto SemiBold"/>
                <a:cs typeface="Roboto SemiBold"/>
                <a:sym typeface="Roboto SemiBold"/>
              </a:rPr>
              <a:t>March 11, 2026</a:t>
            </a:r>
            <a:endParaRPr sz="1265">
              <a:latin typeface="Roboto SemiBold"/>
              <a:ea typeface="Roboto SemiBold"/>
              <a:cs typeface="Roboto SemiBold"/>
              <a:sym typeface="Roboto SemiBold"/>
            </a:endParaRPr>
          </a:p>
        </p:txBody>
      </p:sp>
      <p:sp>
        <p:nvSpPr>
          <p:cNvPr id="293" name="Google Shape;293;p54"/>
          <p:cNvSpPr txBox="1"/>
          <p:nvPr>
            <p:ph type="ctrTitle"/>
          </p:nvPr>
        </p:nvSpPr>
        <p:spPr>
          <a:xfrm>
            <a:off x="625500" y="1729325"/>
            <a:ext cx="7893000" cy="1498500"/>
          </a:xfrm>
          <a:prstGeom prst="rect">
            <a:avLst/>
          </a:prstGeom>
        </p:spPr>
        <p:txBody>
          <a:bodyPr anchorCtr="0" anchor="b" bIns="91425" lIns="91425" spcFirstLastPara="1" rIns="91425" wrap="square" tIns="91425">
            <a:noAutofit/>
          </a:bodyPr>
          <a:lstStyle/>
          <a:p>
            <a:pPr indent="0" lvl="0" marL="0" rtl="0" algn="l">
              <a:lnSpc>
                <a:spcPct val="184090"/>
              </a:lnSpc>
              <a:spcBef>
                <a:spcPts val="1200"/>
              </a:spcBef>
              <a:spcAft>
                <a:spcPts val="0"/>
              </a:spcAft>
              <a:buSzPts val="990"/>
              <a:buNone/>
            </a:pPr>
            <a:r>
              <a:rPr b="0" lang="en" sz="3000">
                <a:latin typeface="Roboto SemiBold"/>
                <a:ea typeface="Roboto SemiBold"/>
                <a:cs typeface="Roboto SemiBold"/>
                <a:sym typeface="Roboto SemiBold"/>
              </a:rPr>
              <a:t>Building Resilience Across Scales: </a:t>
            </a:r>
            <a:endParaRPr b="0" sz="3000">
              <a:latin typeface="Roboto SemiBold"/>
              <a:ea typeface="Roboto SemiBold"/>
              <a:cs typeface="Roboto SemiBold"/>
              <a:sym typeface="Roboto SemiBold"/>
            </a:endParaRPr>
          </a:p>
          <a:p>
            <a:pPr indent="0" lvl="0" marL="0" rtl="0" algn="l">
              <a:lnSpc>
                <a:spcPct val="184090"/>
              </a:lnSpc>
              <a:spcBef>
                <a:spcPts val="1200"/>
              </a:spcBef>
              <a:spcAft>
                <a:spcPts val="1200"/>
              </a:spcAft>
              <a:buSzPts val="990"/>
              <a:buNone/>
            </a:pPr>
            <a:r>
              <a:rPr b="0" lang="en" sz="2400">
                <a:latin typeface="Roboto SemiBold"/>
                <a:ea typeface="Roboto SemiBold"/>
                <a:cs typeface="Roboto SemiBold"/>
                <a:sym typeface="Roboto SemiBold"/>
              </a:rPr>
              <a:t>State Planning, Municipal Challenges, &amp; Economic Risks</a:t>
            </a:r>
            <a:endParaRPr b="0" sz="3120">
              <a:latin typeface="Roboto SemiBold"/>
              <a:ea typeface="Roboto SemiBold"/>
              <a:cs typeface="Roboto SemiBold"/>
              <a:sym typeface="Roboto SemiBold"/>
            </a:endParaRPr>
          </a:p>
        </p:txBody>
      </p:sp>
      <p:sp>
        <p:nvSpPr>
          <p:cNvPr id="294" name="Google Shape;294;p54"/>
          <p:cNvSpPr txBox="1"/>
          <p:nvPr>
            <p:ph idx="4294967295" type="subTitle"/>
          </p:nvPr>
        </p:nvSpPr>
        <p:spPr>
          <a:xfrm>
            <a:off x="0" y="4872575"/>
            <a:ext cx="1776000" cy="270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358"/>
              <a:buNone/>
            </a:pPr>
            <a:r>
              <a:rPr lang="en" sz="785">
                <a:latin typeface="Roboto SemiBold"/>
                <a:ea typeface="Roboto SemiBold"/>
                <a:cs typeface="Roboto SemiBold"/>
                <a:sym typeface="Roboto SemiBold"/>
              </a:rPr>
              <a:t>Photo: Liberty State Park, NJ​</a:t>
            </a:r>
            <a:endParaRPr sz="785">
              <a:latin typeface="Roboto SemiBold"/>
              <a:ea typeface="Roboto SemiBold"/>
              <a:cs typeface="Roboto SemiBold"/>
              <a:sym typeface="Roboto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3"/>
          <p:cNvSpPr txBox="1"/>
          <p:nvPr>
            <p:ph type="title"/>
          </p:nvPr>
        </p:nvSpPr>
        <p:spPr>
          <a:xfrm>
            <a:off x="272350" y="746550"/>
            <a:ext cx="6493800" cy="3382800"/>
          </a:xfrm>
          <a:prstGeom prst="rect">
            <a:avLst/>
          </a:prstGeom>
        </p:spPr>
        <p:txBody>
          <a:bodyPr anchorCtr="0" anchor="b" bIns="91425" lIns="0" spcFirstLastPara="1" rIns="0" wrap="square" tIns="91425">
            <a:noAutofit/>
          </a:bodyPr>
          <a:lstStyle/>
          <a:p>
            <a:pPr indent="0" lvl="0" marL="0" rtl="0" algn="l">
              <a:spcBef>
                <a:spcPts val="0"/>
              </a:spcBef>
              <a:spcAft>
                <a:spcPts val="0"/>
              </a:spcAft>
              <a:buNone/>
            </a:pPr>
            <a:r>
              <a:t/>
            </a:r>
            <a:endParaRPr/>
          </a:p>
        </p:txBody>
      </p:sp>
      <p:sp>
        <p:nvSpPr>
          <p:cNvPr id="395" name="Google Shape;395;p63"/>
          <p:cNvSpPr txBox="1"/>
          <p:nvPr>
            <p:ph idx="1" type="subTitle"/>
          </p:nvPr>
        </p:nvSpPr>
        <p:spPr>
          <a:xfrm>
            <a:off x="272350"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96" name="Google Shape;396;p63"/>
          <p:cNvSpPr txBox="1"/>
          <p:nvPr>
            <p:ph idx="2" type="subTitle"/>
          </p:nvPr>
        </p:nvSpPr>
        <p:spPr>
          <a:xfrm>
            <a:off x="7046325"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97" name="Google Shape;397;p63"/>
          <p:cNvSpPr txBox="1"/>
          <p:nvPr>
            <p:ph idx="3" type="subTitle"/>
          </p:nvPr>
        </p:nvSpPr>
        <p:spPr>
          <a:xfrm>
            <a:off x="3078275" y="4377150"/>
            <a:ext cx="28740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98" name="Google Shape;398;p63"/>
          <p:cNvSpPr txBox="1"/>
          <p:nvPr>
            <p:ph idx="4" type="subTitle"/>
          </p:nvPr>
        </p:nvSpPr>
        <p:spPr>
          <a:xfrm>
            <a:off x="7046325" y="244300"/>
            <a:ext cx="1812900" cy="8604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pic>
        <p:nvPicPr>
          <p:cNvPr id="399" name="Google Shape;399;p6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64"/>
          <p:cNvSpPr txBox="1"/>
          <p:nvPr>
            <p:ph type="title"/>
          </p:nvPr>
        </p:nvSpPr>
        <p:spPr>
          <a:xfrm>
            <a:off x="272350" y="746550"/>
            <a:ext cx="6493800" cy="3382800"/>
          </a:xfrm>
          <a:prstGeom prst="rect">
            <a:avLst/>
          </a:prstGeom>
        </p:spPr>
        <p:txBody>
          <a:bodyPr anchorCtr="0" anchor="b" bIns="91425" lIns="0" spcFirstLastPara="1" rIns="0" wrap="square" tIns="91425">
            <a:noAutofit/>
          </a:bodyPr>
          <a:lstStyle/>
          <a:p>
            <a:pPr indent="0" lvl="0" marL="0" rtl="0" algn="l">
              <a:spcBef>
                <a:spcPts val="0"/>
              </a:spcBef>
              <a:spcAft>
                <a:spcPts val="0"/>
              </a:spcAft>
              <a:buNone/>
            </a:pPr>
            <a:r>
              <a:t/>
            </a:r>
            <a:endParaRPr/>
          </a:p>
        </p:txBody>
      </p:sp>
      <p:sp>
        <p:nvSpPr>
          <p:cNvPr id="405" name="Google Shape;405;p64"/>
          <p:cNvSpPr txBox="1"/>
          <p:nvPr>
            <p:ph idx="1" type="subTitle"/>
          </p:nvPr>
        </p:nvSpPr>
        <p:spPr>
          <a:xfrm>
            <a:off x="272350"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406" name="Google Shape;406;p64"/>
          <p:cNvSpPr txBox="1"/>
          <p:nvPr>
            <p:ph idx="2" type="subTitle"/>
          </p:nvPr>
        </p:nvSpPr>
        <p:spPr>
          <a:xfrm>
            <a:off x="7046325"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407" name="Google Shape;407;p64"/>
          <p:cNvSpPr txBox="1"/>
          <p:nvPr>
            <p:ph idx="3" type="subTitle"/>
          </p:nvPr>
        </p:nvSpPr>
        <p:spPr>
          <a:xfrm>
            <a:off x="3078275" y="4377150"/>
            <a:ext cx="28740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408" name="Google Shape;408;p64"/>
          <p:cNvSpPr txBox="1"/>
          <p:nvPr>
            <p:ph idx="4" type="subTitle"/>
          </p:nvPr>
        </p:nvSpPr>
        <p:spPr>
          <a:xfrm>
            <a:off x="7046325" y="244300"/>
            <a:ext cx="1812900" cy="8604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pic>
        <p:nvPicPr>
          <p:cNvPr id="409" name="Google Shape;409;p6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5"/>
          <p:cNvSpPr txBox="1"/>
          <p:nvPr>
            <p:ph type="title"/>
          </p:nvPr>
        </p:nvSpPr>
        <p:spPr>
          <a:xfrm>
            <a:off x="272350" y="746550"/>
            <a:ext cx="6493800" cy="3382800"/>
          </a:xfrm>
          <a:prstGeom prst="rect">
            <a:avLst/>
          </a:prstGeom>
        </p:spPr>
        <p:txBody>
          <a:bodyPr anchorCtr="0" anchor="b" bIns="91425" lIns="0" spcFirstLastPara="1" rIns="0" wrap="square" tIns="91425">
            <a:noAutofit/>
          </a:bodyPr>
          <a:lstStyle/>
          <a:p>
            <a:pPr indent="0" lvl="0" marL="0" rtl="0" algn="l">
              <a:spcBef>
                <a:spcPts val="0"/>
              </a:spcBef>
              <a:spcAft>
                <a:spcPts val="0"/>
              </a:spcAft>
              <a:buNone/>
            </a:pPr>
            <a:r>
              <a:t/>
            </a:r>
            <a:endParaRPr/>
          </a:p>
        </p:txBody>
      </p:sp>
      <p:sp>
        <p:nvSpPr>
          <p:cNvPr id="415" name="Google Shape;415;p65"/>
          <p:cNvSpPr txBox="1"/>
          <p:nvPr>
            <p:ph idx="1" type="subTitle"/>
          </p:nvPr>
        </p:nvSpPr>
        <p:spPr>
          <a:xfrm>
            <a:off x="272350"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416" name="Google Shape;416;p65"/>
          <p:cNvSpPr txBox="1"/>
          <p:nvPr>
            <p:ph idx="2" type="subTitle"/>
          </p:nvPr>
        </p:nvSpPr>
        <p:spPr>
          <a:xfrm>
            <a:off x="7046325"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417" name="Google Shape;417;p65"/>
          <p:cNvSpPr txBox="1"/>
          <p:nvPr>
            <p:ph idx="3" type="subTitle"/>
          </p:nvPr>
        </p:nvSpPr>
        <p:spPr>
          <a:xfrm>
            <a:off x="3078275" y="4377150"/>
            <a:ext cx="28740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418" name="Google Shape;418;p65"/>
          <p:cNvSpPr txBox="1"/>
          <p:nvPr>
            <p:ph idx="4" type="subTitle"/>
          </p:nvPr>
        </p:nvSpPr>
        <p:spPr>
          <a:xfrm>
            <a:off x="7046325" y="244300"/>
            <a:ext cx="1812900" cy="8604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pic>
        <p:nvPicPr>
          <p:cNvPr id="419" name="Google Shape;419;p65"/>
          <p:cNvPicPr preferRelativeResize="0"/>
          <p:nvPr/>
        </p:nvPicPr>
        <p:blipFill>
          <a:blip r:embed="rId3">
            <a:alphaModFix/>
          </a:blip>
          <a:stretch>
            <a:fillRect/>
          </a:stretch>
        </p:blipFill>
        <p:spPr>
          <a:xfrm>
            <a:off x="-32175"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6"/>
          <p:cNvSpPr txBox="1"/>
          <p:nvPr>
            <p:ph idx="12" type="sldNum"/>
          </p:nvPr>
        </p:nvSpPr>
        <p:spPr>
          <a:xfrm>
            <a:off x="8398374" y="4663217"/>
            <a:ext cx="548700" cy="393600"/>
          </a:xfrm>
          <a:prstGeom prst="rect">
            <a:avLst/>
          </a:prstGeom>
        </p:spPr>
        <p:txBody>
          <a:bodyPr anchorCtr="0" anchor="ctr" bIns="91425" lIns="91425" spcFirstLastPara="1" rIns="91425" wrap="square" tIns="91425">
            <a:normAutofit/>
          </a:bodyPr>
          <a:lstStyle/>
          <a:p>
            <a:pPr indent="0" lvl="0" marL="0" rtl="0" algn="r">
              <a:spcBef>
                <a:spcPts val="1000"/>
              </a:spcBef>
              <a:spcAft>
                <a:spcPts val="1000"/>
              </a:spcAft>
              <a:buNone/>
            </a:pPr>
            <a:fld id="{00000000-1234-1234-1234-123412341234}" type="slidenum">
              <a:rPr lang="en" sz="1000">
                <a:latin typeface="Lato"/>
                <a:ea typeface="Lato"/>
                <a:cs typeface="Lato"/>
                <a:sym typeface="Lato"/>
              </a:rPr>
              <a:t>‹#›</a:t>
            </a:fld>
            <a:endParaRPr sz="1000">
              <a:latin typeface="Lato"/>
              <a:ea typeface="Lato"/>
              <a:cs typeface="Lato"/>
              <a:sym typeface="Lato"/>
            </a:endParaRPr>
          </a:p>
        </p:txBody>
      </p:sp>
      <p:sp>
        <p:nvSpPr>
          <p:cNvPr id="425" name="Google Shape;425;p66"/>
          <p:cNvSpPr txBox="1"/>
          <p:nvPr>
            <p:ph idx="4294967295" type="subTitle"/>
          </p:nvPr>
        </p:nvSpPr>
        <p:spPr>
          <a:xfrm>
            <a:off x="202400" y="2348375"/>
            <a:ext cx="1435800" cy="12690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rgbClr val="000000"/>
              </a:buClr>
              <a:buSzPts val="523"/>
              <a:buFont typeface="Arial"/>
              <a:buNone/>
            </a:pPr>
            <a:r>
              <a:rPr i="1" lang="en" sz="1100">
                <a:latin typeface="Roboto"/>
                <a:ea typeface="Roboto"/>
                <a:cs typeface="Roboto"/>
                <a:sym typeface="Roboto"/>
              </a:rPr>
              <a:t>Deputy Chief Climate Resilience Officer </a:t>
            </a:r>
            <a:endParaRPr i="1" sz="1100">
              <a:latin typeface="Roboto"/>
              <a:ea typeface="Roboto"/>
              <a:cs typeface="Roboto"/>
              <a:sym typeface="Roboto"/>
            </a:endParaRPr>
          </a:p>
          <a:p>
            <a:pPr indent="0" lvl="0" marL="0" rtl="0" algn="l">
              <a:lnSpc>
                <a:spcPct val="100000"/>
              </a:lnSpc>
              <a:spcBef>
                <a:spcPts val="1200"/>
              </a:spcBef>
              <a:spcAft>
                <a:spcPts val="0"/>
              </a:spcAft>
              <a:buClr>
                <a:srgbClr val="000000"/>
              </a:buClr>
              <a:buSzPts val="523"/>
              <a:buFont typeface="Arial"/>
              <a:buNone/>
            </a:pPr>
            <a:r>
              <a:rPr lang="en" sz="1100">
                <a:latin typeface="Roboto"/>
                <a:ea typeface="Roboto"/>
                <a:cs typeface="Roboto"/>
                <a:sym typeface="Roboto"/>
              </a:rPr>
              <a:t>NJ Department of Environmental Protection</a:t>
            </a:r>
            <a:endParaRPr sz="1100">
              <a:latin typeface="Roboto"/>
              <a:ea typeface="Roboto"/>
              <a:cs typeface="Roboto"/>
              <a:sym typeface="Roboto"/>
            </a:endParaRPr>
          </a:p>
          <a:p>
            <a:pPr indent="0" lvl="0" marL="0" rtl="0" algn="l">
              <a:lnSpc>
                <a:spcPct val="115833"/>
              </a:lnSpc>
              <a:spcBef>
                <a:spcPts val="1200"/>
              </a:spcBef>
              <a:spcAft>
                <a:spcPts val="0"/>
              </a:spcAft>
              <a:buNone/>
            </a:pPr>
            <a:r>
              <a:t/>
            </a:r>
            <a:endParaRPr i="1" sz="1100">
              <a:latin typeface="Roboto SemiBold"/>
              <a:ea typeface="Roboto SemiBold"/>
              <a:cs typeface="Roboto SemiBold"/>
              <a:sym typeface="Roboto SemiBold"/>
            </a:endParaRPr>
          </a:p>
          <a:p>
            <a:pPr indent="0" lvl="0" marL="0" rtl="0" algn="l">
              <a:lnSpc>
                <a:spcPct val="100000"/>
              </a:lnSpc>
              <a:spcBef>
                <a:spcPts val="1000"/>
              </a:spcBef>
              <a:spcAft>
                <a:spcPts val="0"/>
              </a:spcAft>
              <a:buSzPts val="275"/>
              <a:buNone/>
            </a:pPr>
            <a:r>
              <a:t/>
            </a:r>
            <a:endParaRPr i="1" sz="1100">
              <a:latin typeface="Roboto"/>
              <a:ea typeface="Roboto"/>
              <a:cs typeface="Roboto"/>
              <a:sym typeface="Roboto"/>
            </a:endParaRPr>
          </a:p>
          <a:p>
            <a:pPr indent="0" lvl="0" marL="0" rtl="0" algn="l">
              <a:lnSpc>
                <a:spcPct val="100000"/>
              </a:lnSpc>
              <a:spcBef>
                <a:spcPts val="1200"/>
              </a:spcBef>
              <a:spcAft>
                <a:spcPts val="1200"/>
              </a:spcAft>
              <a:buSzPts val="275"/>
              <a:buNone/>
            </a:pPr>
            <a:r>
              <a:t/>
            </a:r>
            <a:endParaRPr sz="1100">
              <a:latin typeface="Roboto"/>
              <a:ea typeface="Roboto"/>
              <a:cs typeface="Roboto"/>
              <a:sym typeface="Roboto"/>
            </a:endParaRPr>
          </a:p>
        </p:txBody>
      </p:sp>
      <p:sp>
        <p:nvSpPr>
          <p:cNvPr id="426" name="Google Shape;426;p66"/>
          <p:cNvSpPr txBox="1"/>
          <p:nvPr>
            <p:ph idx="4294967295" type="subTitle"/>
          </p:nvPr>
        </p:nvSpPr>
        <p:spPr>
          <a:xfrm>
            <a:off x="202400" y="1649725"/>
            <a:ext cx="1435800" cy="519300"/>
          </a:xfrm>
          <a:prstGeom prst="rect">
            <a:avLst/>
          </a:prstGeom>
        </p:spPr>
        <p:txBody>
          <a:bodyPr anchorCtr="0" anchor="t" bIns="91425" lIns="91425" spcFirstLastPara="1" rIns="91425" wrap="square" tIns="91425">
            <a:noAutofit/>
          </a:bodyPr>
          <a:lstStyle/>
          <a:p>
            <a:pPr indent="0" lvl="0" marL="0" rtl="0" algn="l">
              <a:lnSpc>
                <a:spcPct val="115833"/>
              </a:lnSpc>
              <a:spcBef>
                <a:spcPts val="1000"/>
              </a:spcBef>
              <a:spcAft>
                <a:spcPts val="800"/>
              </a:spcAft>
              <a:buNone/>
            </a:pPr>
            <a:r>
              <a:rPr lang="en" sz="1100">
                <a:latin typeface="Roboto SemiBold"/>
                <a:ea typeface="Roboto SemiBold"/>
                <a:cs typeface="Roboto SemiBold"/>
                <a:sym typeface="Roboto SemiBold"/>
              </a:rPr>
              <a:t>Nathaly Agosto Filión</a:t>
            </a:r>
            <a:endParaRPr sz="1100">
              <a:latin typeface="Roboto SemiBold"/>
              <a:ea typeface="Roboto SemiBold"/>
              <a:cs typeface="Roboto SemiBold"/>
              <a:sym typeface="Roboto SemiBold"/>
            </a:endParaRPr>
          </a:p>
        </p:txBody>
      </p:sp>
      <p:sp>
        <p:nvSpPr>
          <p:cNvPr id="427" name="Google Shape;427;p66"/>
          <p:cNvSpPr txBox="1"/>
          <p:nvPr>
            <p:ph type="title"/>
          </p:nvPr>
        </p:nvSpPr>
        <p:spPr>
          <a:xfrm>
            <a:off x="1718600" y="566738"/>
            <a:ext cx="6939900" cy="3354000"/>
          </a:xfrm>
          <a:prstGeom prst="rect">
            <a:avLst/>
          </a:prstGeom>
        </p:spPr>
        <p:txBody>
          <a:bodyPr anchorCtr="0" anchor="t" bIns="91425" lIns="91425" spcFirstLastPara="1" rIns="91425" wrap="square" tIns="91425">
            <a:normAutofit fontScale="90000"/>
          </a:bodyPr>
          <a:lstStyle/>
          <a:p>
            <a:pPr indent="0" lvl="0" marL="0" rtl="0" algn="l">
              <a:lnSpc>
                <a:spcPct val="115833"/>
              </a:lnSpc>
              <a:spcBef>
                <a:spcPts val="0"/>
              </a:spcBef>
              <a:spcAft>
                <a:spcPts val="0"/>
              </a:spcAft>
              <a:buNone/>
            </a:pPr>
            <a:r>
              <a:rPr b="0" i="1" lang="en" sz="3080">
                <a:latin typeface="Roboto SemiBold"/>
                <a:ea typeface="Roboto SemiBold"/>
                <a:cs typeface="Roboto SemiBold"/>
                <a:sym typeface="Roboto SemiBold"/>
              </a:rPr>
              <a:t>“Statewide Climate Resilience Action: Engage, Share, and Shape”</a:t>
            </a:r>
            <a:endParaRPr b="0" sz="3080">
              <a:latin typeface="Roboto SemiBold"/>
              <a:ea typeface="Roboto SemiBold"/>
              <a:cs typeface="Roboto SemiBold"/>
              <a:sym typeface="Roboto SemiBold"/>
            </a:endParaRPr>
          </a:p>
          <a:p>
            <a:pPr indent="0" lvl="0" marL="0" rtl="0" algn="l">
              <a:lnSpc>
                <a:spcPct val="115833"/>
              </a:lnSpc>
              <a:spcBef>
                <a:spcPts val="800"/>
              </a:spcBef>
              <a:spcAft>
                <a:spcPts val="800"/>
              </a:spcAft>
              <a:buClr>
                <a:srgbClr val="000000"/>
              </a:buClr>
              <a:buSzPct val="32142"/>
              <a:buFont typeface="Arial"/>
              <a:buNone/>
            </a:pPr>
            <a:r>
              <a:rPr b="0" lang="en" sz="3080">
                <a:latin typeface="Roboto SemiBold"/>
                <a:ea typeface="Roboto SemiBold"/>
                <a:cs typeface="Roboto SemiBold"/>
                <a:sym typeface="Roboto SemiBold"/>
              </a:rPr>
              <a:t>Insights from five years of public feedback and interagency initiatives shaping New Jersey’s resilience priorities.</a:t>
            </a:r>
            <a:endParaRPr b="0" i="1" sz="2900">
              <a:latin typeface="Roboto SemiBold"/>
              <a:ea typeface="Roboto SemiBold"/>
              <a:cs typeface="Roboto SemiBold"/>
              <a:sym typeface="Roboto SemiBold"/>
            </a:endParaRPr>
          </a:p>
        </p:txBody>
      </p:sp>
      <p:pic>
        <p:nvPicPr>
          <p:cNvPr id="428" name="Google Shape;428;p66" title="NAF LinkedIn Pic.jpg"/>
          <p:cNvPicPr preferRelativeResize="0"/>
          <p:nvPr>
            <p:ph idx="2" type="pic"/>
          </p:nvPr>
        </p:nvPicPr>
        <p:blipFill rotWithShape="1">
          <a:blip r:embed="rId3">
            <a:alphaModFix/>
          </a:blip>
          <a:srcRect b="0" l="0" r="0" t="0"/>
          <a:stretch/>
        </p:blipFill>
        <p:spPr>
          <a:xfrm>
            <a:off x="240663" y="339397"/>
            <a:ext cx="1269002" cy="1269000"/>
          </a:xfrm>
          <a:prstGeom prst="rect">
            <a:avLst/>
          </a:prstGeom>
          <a:noFill/>
          <a:ln cap="flat" cmpd="sng" w="19050">
            <a:solidFill>
              <a:srgbClr val="000000"/>
            </a:solidFill>
            <a:prstDash val="solid"/>
            <a:round/>
            <a:headEnd len="sm" w="sm" type="none"/>
            <a:tailEnd len="sm" w="sm" type="none"/>
          </a:ln>
        </p:spPr>
      </p:pic>
      <p:pic>
        <p:nvPicPr>
          <p:cNvPr id="429" name="Google Shape;429;p66" title="DEP_Logo_2021_blue_WRAP.png"/>
          <p:cNvPicPr preferRelativeResize="0"/>
          <p:nvPr/>
        </p:nvPicPr>
        <p:blipFill>
          <a:blip r:embed="rId4">
            <a:alphaModFix/>
          </a:blip>
          <a:stretch>
            <a:fillRect/>
          </a:stretch>
        </p:blipFill>
        <p:spPr>
          <a:xfrm>
            <a:off x="7423650" y="3434425"/>
            <a:ext cx="1493714" cy="15609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67"/>
          <p:cNvPicPr preferRelativeResize="0"/>
          <p:nvPr/>
        </p:nvPicPr>
        <p:blipFill>
          <a:blip r:embed="rId3">
            <a:alphaModFix/>
          </a:blip>
          <a:stretch>
            <a:fillRect/>
          </a:stretch>
        </p:blipFill>
        <p:spPr>
          <a:xfrm>
            <a:off x="0" y="-952500"/>
            <a:ext cx="9144000" cy="4810125"/>
          </a:xfrm>
          <a:prstGeom prst="rect">
            <a:avLst/>
          </a:prstGeom>
          <a:noFill/>
          <a:ln>
            <a:noFill/>
          </a:ln>
        </p:spPr>
      </p:pic>
      <p:sp>
        <p:nvSpPr>
          <p:cNvPr id="436" name="Google Shape;436;p67"/>
          <p:cNvSpPr txBox="1"/>
          <p:nvPr/>
        </p:nvSpPr>
        <p:spPr>
          <a:xfrm>
            <a:off x="8221022" y="4247896"/>
            <a:ext cx="897300" cy="242100"/>
          </a:xfrm>
          <a:prstGeom prst="rect">
            <a:avLst/>
          </a:prstGeom>
          <a:noFill/>
          <a:ln>
            <a:noFill/>
          </a:ln>
        </p:spPr>
        <p:txBody>
          <a:bodyPr anchorCtr="0" anchor="t" bIns="45725" lIns="91425" spcFirstLastPara="1" rIns="91425" wrap="square" tIns="45725">
            <a:normAutofit fontScale="85000"/>
          </a:bodyPr>
          <a:lstStyle/>
          <a:p>
            <a:pPr indent="0" lvl="0" marL="0" marR="0" rtl="0" algn="l">
              <a:lnSpc>
                <a:spcPct val="90000"/>
              </a:lnSpc>
              <a:spcBef>
                <a:spcPts val="0"/>
              </a:spcBef>
              <a:spcAft>
                <a:spcPts val="0"/>
              </a:spcAft>
              <a:buClr>
                <a:srgbClr val="224E71"/>
              </a:buClr>
              <a:buSzPct val="100000"/>
              <a:buFont typeface="Arial"/>
              <a:buNone/>
            </a:pPr>
            <a:r>
              <a:rPr b="1" i="1" lang="en" sz="800" u="none" cap="none" strike="noStrike">
                <a:solidFill>
                  <a:srgbClr val="224E71"/>
                </a:solidFill>
                <a:latin typeface="Calibri"/>
                <a:ea typeface="Calibri"/>
                <a:cs typeface="Calibri"/>
                <a:sym typeface="Calibri"/>
              </a:rPr>
              <a:t>New Brunswick, NJ</a:t>
            </a:r>
            <a:endParaRPr sz="1100"/>
          </a:p>
        </p:txBody>
      </p:sp>
      <p:sp>
        <p:nvSpPr>
          <p:cNvPr id="437" name="Google Shape;437;p67"/>
          <p:cNvSpPr/>
          <p:nvPr/>
        </p:nvSpPr>
        <p:spPr>
          <a:xfrm>
            <a:off x="-430250" y="2904106"/>
            <a:ext cx="10004400" cy="28293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8" name="Google Shape;438;p67"/>
          <p:cNvSpPr txBox="1"/>
          <p:nvPr/>
        </p:nvSpPr>
        <p:spPr>
          <a:xfrm>
            <a:off x="316546" y="3322789"/>
            <a:ext cx="6414900" cy="383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F4E79"/>
              </a:buClr>
              <a:buSzPts val="2700"/>
              <a:buFont typeface="Play"/>
              <a:buNone/>
            </a:pPr>
            <a:r>
              <a:rPr b="0" i="0" lang="en" sz="2700" u="none" cap="none" strike="noStrike">
                <a:solidFill>
                  <a:srgbClr val="1F4E79"/>
                </a:solidFill>
                <a:latin typeface="Play"/>
                <a:ea typeface="Play"/>
                <a:cs typeface="Play"/>
                <a:sym typeface="Play"/>
              </a:rPr>
              <a:t>Statewide Climate Resilience Action: Engage, Share, and Shape</a:t>
            </a:r>
            <a:endParaRPr b="0" i="0" sz="3300" u="none" cap="none" strike="noStrike">
              <a:solidFill>
                <a:schemeClr val="dk1"/>
              </a:solidFill>
              <a:latin typeface="Play"/>
              <a:ea typeface="Play"/>
              <a:cs typeface="Play"/>
              <a:sym typeface="Play"/>
            </a:endParaRPr>
          </a:p>
        </p:txBody>
      </p:sp>
      <p:cxnSp>
        <p:nvCxnSpPr>
          <p:cNvPr id="439" name="Google Shape;439;p67"/>
          <p:cNvCxnSpPr/>
          <p:nvPr/>
        </p:nvCxnSpPr>
        <p:spPr>
          <a:xfrm>
            <a:off x="438149" y="4247896"/>
            <a:ext cx="6238800" cy="0"/>
          </a:xfrm>
          <a:prstGeom prst="straightConnector1">
            <a:avLst/>
          </a:prstGeom>
          <a:noFill/>
          <a:ln cap="flat" cmpd="sng" w="9525">
            <a:solidFill>
              <a:srgbClr val="224E71"/>
            </a:solidFill>
            <a:prstDash val="lgDash"/>
            <a:miter lim="800000"/>
            <a:headEnd len="sm" w="sm" type="none"/>
            <a:tailEnd len="sm" w="sm" type="none"/>
          </a:ln>
        </p:spPr>
      </p:cxnSp>
      <p:sp>
        <p:nvSpPr>
          <p:cNvPr id="440" name="Google Shape;440;p67"/>
          <p:cNvSpPr/>
          <p:nvPr/>
        </p:nvSpPr>
        <p:spPr>
          <a:xfrm>
            <a:off x="6530429" y="2569062"/>
            <a:ext cx="2645400" cy="2239500"/>
          </a:xfrm>
          <a:prstGeom prst="ellipse">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Logo&#10;&#10;Description automatically generated" id="441" name="Google Shape;441;p67"/>
          <p:cNvPicPr preferRelativeResize="0"/>
          <p:nvPr/>
        </p:nvPicPr>
        <p:blipFill rotWithShape="1">
          <a:blip r:embed="rId4">
            <a:alphaModFix/>
          </a:blip>
          <a:srcRect b="0" l="0" r="0" t="0"/>
          <a:stretch/>
        </p:blipFill>
        <p:spPr>
          <a:xfrm>
            <a:off x="6932415" y="2817199"/>
            <a:ext cx="1841259" cy="1927757"/>
          </a:xfrm>
          <a:prstGeom prst="rect">
            <a:avLst/>
          </a:prstGeom>
          <a:noFill/>
          <a:ln>
            <a:noFill/>
          </a:ln>
        </p:spPr>
      </p:pic>
      <p:sp>
        <p:nvSpPr>
          <p:cNvPr id="442" name="Google Shape;442;p67"/>
          <p:cNvSpPr txBox="1"/>
          <p:nvPr/>
        </p:nvSpPr>
        <p:spPr>
          <a:xfrm>
            <a:off x="8355004" y="2503603"/>
            <a:ext cx="904500" cy="2421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lt1"/>
              </a:buClr>
              <a:buSzPts val="800"/>
              <a:buFont typeface="Arial"/>
              <a:buNone/>
            </a:pPr>
            <a:r>
              <a:rPr b="1" i="1" lang="en" sz="800">
                <a:solidFill>
                  <a:schemeClr val="lt1"/>
                </a:solidFill>
                <a:latin typeface="Calibri"/>
                <a:ea typeface="Calibri"/>
                <a:cs typeface="Calibri"/>
                <a:sym typeface="Calibri"/>
              </a:rPr>
              <a:t>Trenton</a:t>
            </a:r>
            <a:r>
              <a:rPr b="1" i="1" lang="en" sz="800" u="none" cap="none" strike="noStrike">
                <a:solidFill>
                  <a:schemeClr val="lt1"/>
                </a:solidFill>
                <a:latin typeface="Calibri"/>
                <a:ea typeface="Calibri"/>
                <a:cs typeface="Calibri"/>
                <a:sym typeface="Calibri"/>
              </a:rPr>
              <a:t>,</a:t>
            </a:r>
            <a:r>
              <a:rPr b="1" i="1" lang="en" sz="800" u="none" cap="none" strike="noStrike">
                <a:solidFill>
                  <a:schemeClr val="lt1"/>
                </a:solidFill>
                <a:latin typeface="Calibri"/>
                <a:ea typeface="Calibri"/>
                <a:cs typeface="Calibri"/>
                <a:sym typeface="Calibri"/>
              </a:rPr>
              <a:t> NJ</a:t>
            </a:r>
            <a:endParaRPr sz="1100"/>
          </a:p>
        </p:txBody>
      </p:sp>
      <p:sp>
        <p:nvSpPr>
          <p:cNvPr id="443" name="Google Shape;443;p67"/>
          <p:cNvSpPr txBox="1"/>
          <p:nvPr/>
        </p:nvSpPr>
        <p:spPr>
          <a:xfrm>
            <a:off x="367463" y="4351005"/>
            <a:ext cx="4868400" cy="668400"/>
          </a:xfrm>
          <a:prstGeom prst="rect">
            <a:avLst/>
          </a:prstGeom>
          <a:noFill/>
          <a:ln>
            <a:noFill/>
          </a:ln>
        </p:spPr>
        <p:txBody>
          <a:bodyPr anchorCtr="0" anchor="t" bIns="34275" lIns="68575" spcFirstLastPara="1" rIns="68575" wrap="square" tIns="34275">
            <a:normAutofit lnSpcReduction="20000"/>
          </a:bodyPr>
          <a:lstStyle/>
          <a:p>
            <a:pPr indent="0" lvl="0" marL="0" marR="0" rtl="0" algn="l">
              <a:lnSpc>
                <a:spcPct val="90000"/>
              </a:lnSpc>
              <a:spcBef>
                <a:spcPts val="0"/>
              </a:spcBef>
              <a:spcAft>
                <a:spcPts val="0"/>
              </a:spcAft>
              <a:buClr>
                <a:srgbClr val="224E71"/>
              </a:buClr>
              <a:buSzPts val="1100"/>
              <a:buFont typeface="Arial"/>
              <a:buNone/>
            </a:pPr>
            <a:r>
              <a:rPr b="1" i="0" lang="en" sz="1100" u="none" cap="none" strike="noStrike">
                <a:solidFill>
                  <a:srgbClr val="224E71"/>
                </a:solidFill>
                <a:latin typeface="Avenir"/>
                <a:ea typeface="Avenir"/>
                <a:cs typeface="Avenir"/>
                <a:sym typeface="Avenir"/>
              </a:rPr>
              <a:t>Nathaly Agosto Filión</a:t>
            </a:r>
            <a:endParaRPr b="0" i="0" sz="2100" u="none" cap="none" strike="noStrike">
              <a:solidFill>
                <a:schemeClr val="dk1"/>
              </a:solidFill>
              <a:latin typeface="Arial"/>
              <a:ea typeface="Arial"/>
              <a:cs typeface="Arial"/>
              <a:sym typeface="Arial"/>
            </a:endParaRPr>
          </a:p>
          <a:p>
            <a:pPr indent="0" lvl="0" marL="0" marR="0" rtl="0" algn="l">
              <a:lnSpc>
                <a:spcPct val="90000"/>
              </a:lnSpc>
              <a:spcBef>
                <a:spcPts val="800"/>
              </a:spcBef>
              <a:spcAft>
                <a:spcPts val="0"/>
              </a:spcAft>
              <a:buClr>
                <a:srgbClr val="224E71"/>
              </a:buClr>
              <a:buSzPts val="1100"/>
              <a:buFont typeface="Arial"/>
              <a:buNone/>
            </a:pPr>
            <a:r>
              <a:rPr b="0" i="0" lang="en" sz="1100" u="none" cap="none" strike="noStrike">
                <a:solidFill>
                  <a:srgbClr val="224E71"/>
                </a:solidFill>
                <a:latin typeface="Arial"/>
                <a:ea typeface="Arial"/>
                <a:cs typeface="Arial"/>
                <a:sym typeface="Arial"/>
              </a:rPr>
              <a:t>Deputy Chief Climate Resilience Officer</a:t>
            </a:r>
            <a:endParaRPr b="0" i="0" sz="2100" u="none" cap="none" strike="noStrike">
              <a:solidFill>
                <a:schemeClr val="dk1"/>
              </a:solidFill>
              <a:latin typeface="Arial"/>
              <a:ea typeface="Arial"/>
              <a:cs typeface="Arial"/>
              <a:sym typeface="Arial"/>
            </a:endParaRPr>
          </a:p>
          <a:p>
            <a:pPr indent="0" lvl="0" marL="0" marR="0" rtl="0" algn="l">
              <a:lnSpc>
                <a:spcPct val="90000"/>
              </a:lnSpc>
              <a:spcBef>
                <a:spcPts val="800"/>
              </a:spcBef>
              <a:spcAft>
                <a:spcPts val="0"/>
              </a:spcAft>
              <a:buClr>
                <a:srgbClr val="224E71"/>
              </a:buClr>
              <a:buSzPts val="1100"/>
              <a:buFont typeface="Arial"/>
              <a:buNone/>
            </a:pPr>
            <a:r>
              <a:rPr b="0" i="0" lang="en" sz="1100" u="none" cap="none" strike="noStrike">
                <a:solidFill>
                  <a:srgbClr val="224E71"/>
                </a:solidFill>
                <a:latin typeface="Avenir"/>
                <a:ea typeface="Avenir"/>
                <a:cs typeface="Avenir"/>
                <a:sym typeface="Avenir"/>
              </a:rPr>
              <a:t>Office of Climate Resilience</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68"/>
          <p:cNvPicPr preferRelativeResize="0"/>
          <p:nvPr/>
        </p:nvPicPr>
        <p:blipFill rotWithShape="1">
          <a:blip r:embed="rId3">
            <a:alphaModFix/>
          </a:blip>
          <a:srcRect b="7799" l="0" r="0" t="7799"/>
          <a:stretch/>
        </p:blipFill>
        <p:spPr>
          <a:xfrm>
            <a:off x="-1" y="0"/>
            <a:ext cx="9144001" cy="5143500"/>
          </a:xfrm>
          <a:prstGeom prst="rect">
            <a:avLst/>
          </a:prstGeom>
          <a:noFill/>
          <a:ln>
            <a:noFill/>
          </a:ln>
        </p:spPr>
      </p:pic>
      <p:sp>
        <p:nvSpPr>
          <p:cNvPr id="450" name="Google Shape;450;p68"/>
          <p:cNvSpPr/>
          <p:nvPr/>
        </p:nvSpPr>
        <p:spPr>
          <a:xfrm>
            <a:off x="-1" y="1636879"/>
            <a:ext cx="9144000" cy="3506700"/>
          </a:xfrm>
          <a:prstGeom prst="rect">
            <a:avLst/>
          </a:prstGeom>
          <a:solidFill>
            <a:srgbClr val="FFFFFF">
              <a:alpha val="4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51" name="Google Shape;451;p68"/>
          <p:cNvSpPr/>
          <p:nvPr/>
        </p:nvSpPr>
        <p:spPr>
          <a:xfrm>
            <a:off x="1" y="1636879"/>
            <a:ext cx="9144000" cy="1869900"/>
          </a:xfrm>
          <a:prstGeom prst="rect">
            <a:avLst/>
          </a:prstGeom>
          <a:solidFill>
            <a:schemeClr val="lt2">
              <a:alpha val="60000"/>
            </a:schemeClr>
          </a:solidFill>
          <a:ln>
            <a:noFill/>
          </a:ln>
        </p:spPr>
        <p:txBody>
          <a:bodyPr anchorCtr="0" anchor="t" bIns="34275" lIns="68575" spcFirstLastPara="1" rIns="68575" wrap="square" tIns="34275">
            <a:noAutofit/>
          </a:bodyPr>
          <a:lstStyle/>
          <a:p>
            <a:pPr indent="0" lvl="0" marL="177800" marR="0" rtl="0" algn="l">
              <a:lnSpc>
                <a:spcPct val="100000"/>
              </a:lnSpc>
              <a:spcBef>
                <a:spcPts val="0"/>
              </a:spcBef>
              <a:spcAft>
                <a:spcPts val="0"/>
              </a:spcAft>
              <a:buClr>
                <a:schemeClr val="dk1"/>
              </a:buClr>
              <a:buSzPts val="1400"/>
              <a:buFont typeface="Arial"/>
              <a:buNone/>
            </a:pPr>
            <a:r>
              <a:t/>
            </a:r>
            <a:endParaRPr b="0" i="0" sz="1400" u="none" cap="none" strike="noStrike">
              <a:solidFill>
                <a:srgbClr val="1F4E79"/>
              </a:solidFill>
              <a:latin typeface="Avenir"/>
              <a:ea typeface="Avenir"/>
              <a:cs typeface="Avenir"/>
              <a:sym typeface="Avenir"/>
            </a:endParaRPr>
          </a:p>
          <a:p>
            <a:pPr indent="0" lvl="0" marL="177800" marR="0" rtl="0" algn="l">
              <a:lnSpc>
                <a:spcPct val="100000"/>
              </a:lnSpc>
              <a:spcBef>
                <a:spcPts val="0"/>
              </a:spcBef>
              <a:spcAft>
                <a:spcPts val="0"/>
              </a:spcAft>
              <a:buClr>
                <a:srgbClr val="1F4E79"/>
              </a:buClr>
              <a:buSzPts val="1800"/>
              <a:buFont typeface="Avenir"/>
              <a:buNone/>
            </a:pPr>
            <a:r>
              <a:rPr b="0" i="1" lang="en" sz="1800" u="none" cap="none" strike="noStrike">
                <a:solidFill>
                  <a:srgbClr val="1F4E79"/>
                </a:solidFill>
                <a:latin typeface="Avenir"/>
                <a:ea typeface="Avenir"/>
                <a:cs typeface="Avenir"/>
                <a:sym typeface="Avenir"/>
              </a:rPr>
              <a:t>“It is the policy of this State that Executive Branch departments and agencies shall take </a:t>
            </a:r>
            <a:r>
              <a:rPr b="1" i="1" lang="en" sz="1800" u="none" cap="none" strike="noStrike">
                <a:solidFill>
                  <a:srgbClr val="1F4E79"/>
                </a:solidFill>
                <a:latin typeface="Avenir"/>
                <a:ea typeface="Avenir"/>
                <a:cs typeface="Avenir"/>
                <a:sym typeface="Avenir"/>
              </a:rPr>
              <a:t>proactive and coordinated efforts</a:t>
            </a:r>
            <a:r>
              <a:rPr b="0" i="1" lang="en" sz="1800" u="none" cap="none" strike="noStrike">
                <a:solidFill>
                  <a:srgbClr val="1F4E79"/>
                </a:solidFill>
                <a:latin typeface="Avenir"/>
                <a:ea typeface="Avenir"/>
                <a:cs typeface="Avenir"/>
                <a:sym typeface="Avenir"/>
              </a:rPr>
              <a:t>, where appropriate, to </a:t>
            </a:r>
            <a:r>
              <a:rPr b="1" i="1" lang="en" sz="1800" u="none" cap="none" strike="noStrike">
                <a:solidFill>
                  <a:srgbClr val="1F4E79"/>
                </a:solidFill>
                <a:latin typeface="Avenir"/>
                <a:ea typeface="Avenir"/>
                <a:cs typeface="Avenir"/>
                <a:sym typeface="Avenir"/>
              </a:rPr>
              <a:t>protect public health and safety</a:t>
            </a:r>
            <a:r>
              <a:rPr b="0" i="1" lang="en" sz="1800" u="none" cap="none" strike="noStrike">
                <a:solidFill>
                  <a:srgbClr val="1F4E79"/>
                </a:solidFill>
                <a:latin typeface="Avenir"/>
                <a:ea typeface="Avenir"/>
                <a:cs typeface="Avenir"/>
                <a:sym typeface="Avenir"/>
              </a:rPr>
              <a:t> and to </a:t>
            </a:r>
            <a:r>
              <a:rPr b="1" i="1" lang="en" sz="1800" u="none" cap="none" strike="noStrike">
                <a:solidFill>
                  <a:srgbClr val="1F4E79"/>
                </a:solidFill>
                <a:latin typeface="Avenir"/>
                <a:ea typeface="Avenir"/>
                <a:cs typeface="Avenir"/>
                <a:sym typeface="Avenir"/>
              </a:rPr>
              <a:t>promote and protect the physical, economic, and social vitality and resilience of New Jersey’s communities</a:t>
            </a:r>
            <a:r>
              <a:rPr b="0" i="1" lang="en" sz="1800" u="none" cap="none" strike="noStrike">
                <a:solidFill>
                  <a:srgbClr val="1F4E79"/>
                </a:solidFill>
                <a:latin typeface="Avenir"/>
                <a:ea typeface="Avenir"/>
                <a:cs typeface="Avenir"/>
                <a:sym typeface="Avenir"/>
              </a:rPr>
              <a:t> from the current and anticipated impacts of climate change.”</a:t>
            </a:r>
            <a:endParaRPr sz="1100"/>
          </a:p>
          <a:p>
            <a:pPr indent="0" lvl="0" marL="177800" marR="0" rtl="0" algn="l">
              <a:lnSpc>
                <a:spcPct val="100000"/>
              </a:lnSpc>
              <a:spcBef>
                <a:spcPts val="0"/>
              </a:spcBef>
              <a:spcAft>
                <a:spcPts val="0"/>
              </a:spcAft>
              <a:buClr>
                <a:schemeClr val="dk1"/>
              </a:buClr>
              <a:buSzPts val="1400"/>
              <a:buFont typeface="Arial"/>
              <a:buNone/>
            </a:pPr>
            <a:r>
              <a:t/>
            </a:r>
            <a:endParaRPr b="0" i="0" sz="1400" u="none" cap="none" strike="noStrike">
              <a:solidFill>
                <a:srgbClr val="1F4E79"/>
              </a:solidFill>
              <a:latin typeface="Calibri"/>
              <a:ea typeface="Calibri"/>
              <a:cs typeface="Calibri"/>
              <a:sym typeface="Calibri"/>
            </a:endParaRPr>
          </a:p>
        </p:txBody>
      </p:sp>
      <p:pic>
        <p:nvPicPr>
          <p:cNvPr id="452" name="Google Shape;452;p68"/>
          <p:cNvPicPr preferRelativeResize="0"/>
          <p:nvPr/>
        </p:nvPicPr>
        <p:blipFill rotWithShape="1">
          <a:blip r:embed="rId4">
            <a:alphaModFix/>
          </a:blip>
          <a:srcRect b="0" l="0" r="0" t="0"/>
          <a:stretch/>
        </p:blipFill>
        <p:spPr>
          <a:xfrm>
            <a:off x="8650674" y="33756"/>
            <a:ext cx="428625" cy="450056"/>
          </a:xfrm>
          <a:prstGeom prst="rect">
            <a:avLst/>
          </a:prstGeom>
          <a:noFill/>
          <a:ln>
            <a:noFill/>
          </a:ln>
        </p:spPr>
      </p:pic>
      <p:sp>
        <p:nvSpPr>
          <p:cNvPr id="453" name="Google Shape;453;p68"/>
          <p:cNvSpPr/>
          <p:nvPr/>
        </p:nvSpPr>
        <p:spPr>
          <a:xfrm>
            <a:off x="-1" y="342900"/>
            <a:ext cx="4686300" cy="657300"/>
          </a:xfrm>
          <a:prstGeom prst="rect">
            <a:avLst/>
          </a:prstGeom>
          <a:solidFill>
            <a:srgbClr val="1F4E7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BF9000"/>
              </a:solidFill>
              <a:latin typeface="Calibri"/>
              <a:ea typeface="Calibri"/>
              <a:cs typeface="Calibri"/>
              <a:sym typeface="Calibri"/>
            </a:endParaRPr>
          </a:p>
        </p:txBody>
      </p:sp>
      <p:sp>
        <p:nvSpPr>
          <p:cNvPr id="454" name="Google Shape;454;p68"/>
          <p:cNvSpPr/>
          <p:nvPr/>
        </p:nvSpPr>
        <p:spPr>
          <a:xfrm>
            <a:off x="387477" y="483812"/>
            <a:ext cx="4403400" cy="392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FF"/>
              </a:buClr>
              <a:buSzPts val="2100"/>
              <a:buFont typeface="Avenir"/>
              <a:buNone/>
            </a:pPr>
            <a:r>
              <a:rPr b="1" i="0" lang="en" sz="2100" u="none" cap="none" strike="noStrike">
                <a:solidFill>
                  <a:srgbClr val="FFFFFF"/>
                </a:solidFill>
                <a:latin typeface="Avenir"/>
                <a:ea typeface="Avenir"/>
                <a:cs typeface="Avenir"/>
                <a:sym typeface="Avenir"/>
              </a:rPr>
              <a:t>EXECUTIVE ORDER 89                     </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9"/>
          <p:cNvSpPr/>
          <p:nvPr/>
        </p:nvSpPr>
        <p:spPr>
          <a:xfrm>
            <a:off x="0" y="1197592"/>
            <a:ext cx="9144000" cy="23286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FFFFFF"/>
              </a:solidFill>
              <a:latin typeface="Calibri"/>
              <a:ea typeface="Calibri"/>
              <a:cs typeface="Calibri"/>
              <a:sym typeface="Calibri"/>
            </a:endParaRPr>
          </a:p>
        </p:txBody>
      </p:sp>
      <p:pic>
        <p:nvPicPr>
          <p:cNvPr descr="A sign in front of a sunset&#10;&#10;Description automatically generated" id="461" name="Google Shape;461;p69"/>
          <p:cNvPicPr preferRelativeResize="0"/>
          <p:nvPr/>
        </p:nvPicPr>
        <p:blipFill rotWithShape="1">
          <a:blip r:embed="rId3">
            <a:alphaModFix/>
          </a:blip>
          <a:srcRect b="0" l="0" r="0" t="0"/>
          <a:stretch/>
        </p:blipFill>
        <p:spPr>
          <a:xfrm>
            <a:off x="4190650" y="1032777"/>
            <a:ext cx="1557116" cy="2015091"/>
          </a:xfrm>
          <a:prstGeom prst="rect">
            <a:avLst/>
          </a:prstGeom>
          <a:noFill/>
          <a:ln>
            <a:noFill/>
          </a:ln>
          <a:effectLst>
            <a:outerShdw blurRad="38100" sx="102000" rotWithShape="0" algn="tl" dir="2700000" dist="28575" sy="102000">
              <a:srgbClr val="000000">
                <a:alpha val="40000"/>
              </a:srgbClr>
            </a:outerShdw>
          </a:effectLst>
        </p:spPr>
      </p:pic>
      <p:sp>
        <p:nvSpPr>
          <p:cNvPr id="462" name="Google Shape;462;p69"/>
          <p:cNvSpPr/>
          <p:nvPr/>
        </p:nvSpPr>
        <p:spPr>
          <a:xfrm>
            <a:off x="401732" y="1426586"/>
            <a:ext cx="3613200" cy="1858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1538E"/>
              </a:buClr>
              <a:buSzPts val="1200"/>
              <a:buFont typeface="Avenir"/>
              <a:buNone/>
            </a:pPr>
            <a:r>
              <a:rPr b="1" i="0" lang="en" sz="1200" u="none" cap="none" strike="noStrike">
                <a:solidFill>
                  <a:srgbClr val="21538E"/>
                </a:solidFill>
                <a:latin typeface="Avenir"/>
                <a:ea typeface="Avenir"/>
                <a:cs typeface="Avenir"/>
                <a:sym typeface="Avenir"/>
              </a:rPr>
              <a:t>Overview</a:t>
            </a:r>
            <a:endParaRPr sz="1100"/>
          </a:p>
          <a:p>
            <a:pPr indent="0" lvl="0" marL="0" marR="0" rtl="0" algn="l">
              <a:lnSpc>
                <a:spcPct val="100000"/>
              </a:lnSpc>
              <a:spcBef>
                <a:spcPts val="0"/>
              </a:spcBef>
              <a:spcAft>
                <a:spcPts val="0"/>
              </a:spcAft>
              <a:buClr>
                <a:schemeClr val="dk1"/>
              </a:buClr>
              <a:buSzPts val="800"/>
              <a:buFont typeface="Arial"/>
              <a:buNone/>
            </a:pPr>
            <a:r>
              <a:t/>
            </a:r>
            <a:endParaRPr b="1" i="0" sz="800" u="none" cap="none" strike="noStrike">
              <a:solidFill>
                <a:srgbClr val="212529"/>
              </a:solidFill>
              <a:latin typeface="Calibri"/>
              <a:ea typeface="Calibri"/>
              <a:cs typeface="Calibri"/>
              <a:sym typeface="Calibri"/>
            </a:endParaRPr>
          </a:p>
          <a:p>
            <a:pPr indent="-222250" lvl="0" marL="215900" marR="0" rtl="0" algn="l">
              <a:lnSpc>
                <a:spcPct val="100000"/>
              </a:lnSpc>
              <a:spcBef>
                <a:spcPts val="0"/>
              </a:spcBef>
              <a:spcAft>
                <a:spcPts val="0"/>
              </a:spcAft>
              <a:buClr>
                <a:srgbClr val="212529"/>
              </a:buClr>
              <a:buSzPts val="1100"/>
              <a:buFont typeface="Arial"/>
              <a:buChar char="•"/>
            </a:pPr>
            <a:r>
              <a:rPr b="0" i="0" lang="en" sz="1100" u="none" cap="none" strike="noStrike">
                <a:solidFill>
                  <a:srgbClr val="212529"/>
                </a:solidFill>
                <a:latin typeface="Avenir"/>
                <a:ea typeface="Avenir"/>
                <a:cs typeface="Avenir"/>
                <a:sym typeface="Avenir"/>
              </a:rPr>
              <a:t>Comprehensive effort to synthesize the latest and most reliable scientific information on the current and predicted future impacts of climate change. </a:t>
            </a:r>
            <a:endParaRPr sz="1100"/>
          </a:p>
          <a:p>
            <a:pPr indent="-152400" lvl="0" marL="215900" marR="0" rtl="0" algn="l">
              <a:lnSpc>
                <a:spcPct val="100000"/>
              </a:lnSpc>
              <a:spcBef>
                <a:spcPts val="0"/>
              </a:spcBef>
              <a:spcAft>
                <a:spcPts val="0"/>
              </a:spcAft>
              <a:buClr>
                <a:schemeClr val="dk1"/>
              </a:buClr>
              <a:buSzPts val="1100"/>
              <a:buFont typeface="Arial"/>
              <a:buNone/>
            </a:pPr>
            <a:r>
              <a:t/>
            </a:r>
            <a:endParaRPr b="0" i="0" sz="1100" u="none" cap="none" strike="noStrike">
              <a:solidFill>
                <a:srgbClr val="212529"/>
              </a:solidFill>
              <a:latin typeface="Avenir"/>
              <a:ea typeface="Avenir"/>
              <a:cs typeface="Avenir"/>
              <a:sym typeface="Avenir"/>
            </a:endParaRPr>
          </a:p>
          <a:p>
            <a:pPr indent="-222250" lvl="0" marL="215900" marR="0" rtl="0" algn="l">
              <a:lnSpc>
                <a:spcPct val="100000"/>
              </a:lnSpc>
              <a:spcBef>
                <a:spcPts val="0"/>
              </a:spcBef>
              <a:spcAft>
                <a:spcPts val="0"/>
              </a:spcAft>
              <a:buClr>
                <a:srgbClr val="212529"/>
              </a:buClr>
              <a:buSzPts val="1100"/>
              <a:buFont typeface="Arial"/>
              <a:buChar char="•"/>
            </a:pPr>
            <a:r>
              <a:rPr b="0" i="0" lang="en" sz="1100" u="none" cap="none" strike="noStrike">
                <a:solidFill>
                  <a:srgbClr val="212529"/>
                </a:solidFill>
                <a:latin typeface="Avenir"/>
                <a:ea typeface="Avenir"/>
                <a:cs typeface="Avenir"/>
                <a:sym typeface="Avenir"/>
              </a:rPr>
              <a:t>The report is one component of the State’s comprehensive strategy to both reduce emissions of climate pollutants that fuel global warming, and proactively plan and prepare for the climate impacts that New Jersey cannot avoid.</a:t>
            </a:r>
            <a:endParaRPr b="0" i="0" sz="1100" u="none" cap="none" strike="noStrike">
              <a:solidFill>
                <a:srgbClr val="000000"/>
              </a:solidFill>
              <a:latin typeface="Avenir"/>
              <a:ea typeface="Avenir"/>
              <a:cs typeface="Avenir"/>
              <a:sym typeface="Avenir"/>
            </a:endParaRPr>
          </a:p>
        </p:txBody>
      </p:sp>
      <p:sp>
        <p:nvSpPr>
          <p:cNvPr id="463" name="Google Shape;463;p69"/>
          <p:cNvSpPr/>
          <p:nvPr/>
        </p:nvSpPr>
        <p:spPr>
          <a:xfrm>
            <a:off x="4132925" y="2931134"/>
            <a:ext cx="4572000" cy="346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900"/>
              <a:buFont typeface="Arial"/>
              <a:buNone/>
            </a:pPr>
            <a:r>
              <a:t/>
            </a:r>
            <a:endParaRPr b="0" i="1"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Calibri"/>
              <a:buNone/>
            </a:pPr>
            <a:r>
              <a:rPr b="0" i="1" lang="en" sz="900" u="none" cap="none" strike="noStrike">
                <a:solidFill>
                  <a:srgbClr val="000000"/>
                </a:solidFill>
                <a:latin typeface="Calibri"/>
                <a:ea typeface="Calibri"/>
                <a:cs typeface="Calibri"/>
                <a:sym typeface="Calibri"/>
              </a:rPr>
              <a:t>Released June 30, 2020</a:t>
            </a:r>
            <a:endParaRPr b="0" i="0" sz="900" u="none" cap="none" strike="noStrike">
              <a:solidFill>
                <a:srgbClr val="000000"/>
              </a:solidFill>
              <a:latin typeface="Calibri"/>
              <a:ea typeface="Calibri"/>
              <a:cs typeface="Calibri"/>
              <a:sym typeface="Calibri"/>
            </a:endParaRPr>
          </a:p>
        </p:txBody>
      </p:sp>
      <p:sp>
        <p:nvSpPr>
          <p:cNvPr id="464" name="Google Shape;464;p69"/>
          <p:cNvSpPr txBox="1"/>
          <p:nvPr/>
        </p:nvSpPr>
        <p:spPr>
          <a:xfrm>
            <a:off x="5964225" y="278400"/>
            <a:ext cx="37395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24E71"/>
              </a:buClr>
              <a:buSzPts val="1400"/>
              <a:buFont typeface="Avenir"/>
              <a:buNone/>
            </a:pPr>
            <a:r>
              <a:rPr b="1" i="0" lang="en" sz="1400" u="sng" cap="none" strike="noStrike">
                <a:solidFill>
                  <a:srgbClr val="224E71"/>
                </a:solidFill>
                <a:latin typeface="Avenir"/>
                <a:ea typeface="Avenir"/>
                <a:cs typeface="Avenir"/>
                <a:sym typeface="Avenir"/>
              </a:rPr>
              <a:t>climatechange.nj.gov</a:t>
            </a:r>
            <a:endParaRPr sz="1100"/>
          </a:p>
        </p:txBody>
      </p:sp>
      <p:sp>
        <p:nvSpPr>
          <p:cNvPr id="465" name="Google Shape;465;p69"/>
          <p:cNvSpPr/>
          <p:nvPr/>
        </p:nvSpPr>
        <p:spPr>
          <a:xfrm>
            <a:off x="6795030" y="167084"/>
            <a:ext cx="2064300" cy="444600"/>
          </a:xfrm>
          <a:prstGeom prst="rect">
            <a:avLst/>
          </a:prstGeom>
          <a:noFill/>
          <a:ln cap="flat" cmpd="sng" w="14300">
            <a:solidFill>
              <a:srgbClr val="21538E"/>
            </a:solidFill>
            <a:prstDash val="solid"/>
            <a:miter lim="800000"/>
            <a:headEnd len="sm" w="sm" type="none"/>
            <a:tailEnd len="sm" w="sm" type="none"/>
          </a:ln>
          <a:effectLst>
            <a:outerShdw blurRad="38100" rotWithShape="0" algn="tl" dir="2700000" dist="28575">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000"/>
              <a:buFont typeface="Arial"/>
              <a:buNone/>
            </a:pPr>
            <a:r>
              <a:t/>
            </a:r>
            <a:endParaRPr b="1" i="0" sz="1000" u="none" cap="none" strike="noStrike">
              <a:solidFill>
                <a:srgbClr val="FFFFFF"/>
              </a:solidFill>
              <a:latin typeface="Calibri"/>
              <a:ea typeface="Calibri"/>
              <a:cs typeface="Calibri"/>
              <a:sym typeface="Calibri"/>
            </a:endParaRPr>
          </a:p>
        </p:txBody>
      </p:sp>
      <p:sp>
        <p:nvSpPr>
          <p:cNvPr id="466" name="Google Shape;466;p69"/>
          <p:cNvSpPr/>
          <p:nvPr/>
        </p:nvSpPr>
        <p:spPr>
          <a:xfrm>
            <a:off x="164249" y="263595"/>
            <a:ext cx="4434900" cy="6510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224E71"/>
              </a:buClr>
              <a:buSzPts val="2700"/>
              <a:buFont typeface="Avenir"/>
              <a:buNone/>
            </a:pPr>
            <a:r>
              <a:rPr b="1" i="0" lang="en" sz="2700" u="none" cap="none" strike="noStrike">
                <a:solidFill>
                  <a:srgbClr val="224E71"/>
                </a:solidFill>
                <a:latin typeface="Avenir"/>
                <a:ea typeface="Avenir"/>
                <a:cs typeface="Avenir"/>
                <a:sym typeface="Avenir"/>
              </a:rPr>
              <a:t>SCIENTIFIC REPORT</a:t>
            </a:r>
            <a:endParaRPr sz="1100"/>
          </a:p>
          <a:p>
            <a:pPr indent="0" lvl="0" marL="0" marR="0" rtl="0" algn="r">
              <a:lnSpc>
                <a:spcPct val="100000"/>
              </a:lnSpc>
              <a:spcBef>
                <a:spcPts val="0"/>
              </a:spcBef>
              <a:spcAft>
                <a:spcPts val="0"/>
              </a:spcAft>
              <a:buClr>
                <a:srgbClr val="21538E"/>
              </a:buClr>
              <a:buSzPts val="1400"/>
              <a:buFont typeface="Avenir"/>
              <a:buNone/>
            </a:pPr>
            <a:r>
              <a:rPr b="0" i="0" lang="en" sz="1400" u="none" cap="none" strike="noStrike">
                <a:solidFill>
                  <a:srgbClr val="21538E"/>
                </a:solidFill>
                <a:latin typeface="Avenir"/>
                <a:ea typeface="Avenir"/>
                <a:cs typeface="Avenir"/>
                <a:sym typeface="Avenir"/>
              </a:rPr>
              <a:t>on Climate Change</a:t>
            </a:r>
            <a:endParaRPr b="0" i="0" sz="2400" u="none" cap="none" strike="noStrike">
              <a:solidFill>
                <a:srgbClr val="21538E"/>
              </a:solidFill>
              <a:latin typeface="Avenir"/>
              <a:ea typeface="Avenir"/>
              <a:cs typeface="Avenir"/>
              <a:sym typeface="Avenir"/>
            </a:endParaRPr>
          </a:p>
        </p:txBody>
      </p:sp>
      <p:sp>
        <p:nvSpPr>
          <p:cNvPr id="467" name="Google Shape;467;p69"/>
          <p:cNvSpPr/>
          <p:nvPr/>
        </p:nvSpPr>
        <p:spPr>
          <a:xfrm>
            <a:off x="0" y="4041545"/>
            <a:ext cx="9144000" cy="5595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68" name="Google Shape;468;p69"/>
          <p:cNvSpPr/>
          <p:nvPr/>
        </p:nvSpPr>
        <p:spPr>
          <a:xfrm>
            <a:off x="6658315" y="4046838"/>
            <a:ext cx="2337900" cy="554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1538E"/>
              </a:buClr>
              <a:buSzPts val="1100"/>
              <a:buFont typeface="Avenir"/>
              <a:buNone/>
            </a:pPr>
            <a:r>
              <a:rPr b="1" i="1" lang="en" sz="1100" u="none" cap="none" strike="noStrike">
                <a:solidFill>
                  <a:srgbClr val="21538E"/>
                </a:solidFill>
                <a:latin typeface="Avenir"/>
                <a:ea typeface="Avenir"/>
                <a:cs typeface="Avenir"/>
                <a:sym typeface="Avenir"/>
              </a:rPr>
              <a:t>Sept. 2022</a:t>
            </a:r>
            <a:r>
              <a:rPr b="0" i="1" lang="en" sz="1100" u="none" cap="none" strike="noStrike">
                <a:solidFill>
                  <a:srgbClr val="21538E"/>
                </a:solidFill>
                <a:latin typeface="Avenir"/>
                <a:ea typeface="Avenir"/>
                <a:cs typeface="Avenir"/>
                <a:sym typeface="Avenir"/>
              </a:rPr>
              <a:t>: Climate Change Impacts on Human Health &amp; Communities Addendum</a:t>
            </a:r>
            <a:endParaRPr b="0" i="1" sz="1100" u="none" cap="none" strike="noStrike">
              <a:solidFill>
                <a:srgbClr val="21538E"/>
              </a:solidFill>
              <a:latin typeface="Avenir"/>
              <a:ea typeface="Avenir"/>
              <a:cs typeface="Avenir"/>
              <a:sym typeface="Avenir"/>
            </a:endParaRPr>
          </a:p>
        </p:txBody>
      </p:sp>
      <p:pic>
        <p:nvPicPr>
          <p:cNvPr descr="A picture containing text, sign&#10;&#10;Description automatically generated" id="469" name="Google Shape;469;p69"/>
          <p:cNvPicPr preferRelativeResize="0"/>
          <p:nvPr/>
        </p:nvPicPr>
        <p:blipFill rotWithShape="1">
          <a:blip r:embed="rId4">
            <a:alphaModFix/>
          </a:blip>
          <a:srcRect b="0" l="-311" r="-141" t="0"/>
          <a:stretch/>
        </p:blipFill>
        <p:spPr>
          <a:xfrm>
            <a:off x="5270939" y="3338346"/>
            <a:ext cx="1239333" cy="1596109"/>
          </a:xfrm>
          <a:prstGeom prst="rect">
            <a:avLst/>
          </a:prstGeom>
          <a:noFill/>
          <a:ln>
            <a:noFill/>
          </a:ln>
          <a:effectLst>
            <a:outerShdw blurRad="219075" rotWithShape="0" algn="tl" dir="2700000" dist="104775">
              <a:srgbClr val="333333">
                <a:alpha val="65100"/>
              </a:srgbClr>
            </a:outerShdw>
          </a:effectLst>
        </p:spPr>
      </p:pic>
      <p:pic>
        <p:nvPicPr>
          <p:cNvPr descr="Chart&#10;&#10;Description automatically generated" id="470" name="Google Shape;470;p69"/>
          <p:cNvPicPr preferRelativeResize="0"/>
          <p:nvPr/>
        </p:nvPicPr>
        <p:blipFill rotWithShape="1">
          <a:blip r:embed="rId5">
            <a:alphaModFix/>
          </a:blip>
          <a:srcRect b="0" l="0" r="0" t="0"/>
          <a:stretch/>
        </p:blipFill>
        <p:spPr>
          <a:xfrm>
            <a:off x="296091" y="3705442"/>
            <a:ext cx="2230533" cy="1254334"/>
          </a:xfrm>
          <a:prstGeom prst="rect">
            <a:avLst/>
          </a:prstGeom>
          <a:noFill/>
          <a:ln>
            <a:noFill/>
          </a:ln>
          <a:effectLst>
            <a:outerShdw blurRad="219075" rotWithShape="0" algn="tl" dir="2700000" dist="104775">
              <a:srgbClr val="333333">
                <a:alpha val="65100"/>
              </a:srgbClr>
            </a:outerShdw>
          </a:effectLst>
        </p:spPr>
      </p:pic>
      <p:sp>
        <p:nvSpPr>
          <p:cNvPr id="471" name="Google Shape;471;p69"/>
          <p:cNvSpPr/>
          <p:nvPr/>
        </p:nvSpPr>
        <p:spPr>
          <a:xfrm>
            <a:off x="2637511" y="4046838"/>
            <a:ext cx="2437200" cy="554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1538E"/>
              </a:buClr>
              <a:buSzPts val="1100"/>
              <a:buFont typeface="Avenir"/>
              <a:buNone/>
            </a:pPr>
            <a:r>
              <a:rPr b="1" i="1" lang="en" sz="1100" u="none" cap="none" strike="noStrike">
                <a:solidFill>
                  <a:srgbClr val="21538E"/>
                </a:solidFill>
                <a:latin typeface="Avenir"/>
                <a:ea typeface="Avenir"/>
                <a:cs typeface="Avenir"/>
                <a:sym typeface="Avenir"/>
              </a:rPr>
              <a:t>Nov. 2021</a:t>
            </a:r>
            <a:r>
              <a:rPr b="0" i="1" lang="en" sz="1100" u="none" cap="none" strike="noStrike">
                <a:solidFill>
                  <a:srgbClr val="21538E"/>
                </a:solidFill>
                <a:latin typeface="Avenir"/>
                <a:ea typeface="Avenir"/>
                <a:cs typeface="Avenir"/>
                <a:sym typeface="Avenir"/>
              </a:rPr>
              <a:t>: Updated Atlas 14 data; Extreme Event Precipitation Projections &amp; Projection Tool</a:t>
            </a:r>
            <a:endParaRPr b="0" i="1" sz="1100" u="none" cap="none" strike="noStrike">
              <a:solidFill>
                <a:srgbClr val="21538E"/>
              </a:solidFill>
              <a:latin typeface="Avenir"/>
              <a:ea typeface="Avenir"/>
              <a:cs typeface="Avenir"/>
              <a:sym typeface="Avenir"/>
            </a:endParaRPr>
          </a:p>
        </p:txBody>
      </p:sp>
      <p:sp>
        <p:nvSpPr>
          <p:cNvPr id="472" name="Google Shape;472;p69"/>
          <p:cNvSpPr/>
          <p:nvPr/>
        </p:nvSpPr>
        <p:spPr>
          <a:xfrm>
            <a:off x="5890604" y="920580"/>
            <a:ext cx="3664800" cy="207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1538E"/>
              </a:buClr>
              <a:buSzPts val="900"/>
              <a:buFont typeface="Avenir"/>
              <a:buNone/>
            </a:pPr>
            <a:r>
              <a:rPr b="1" i="1" lang="en" sz="900" u="none" cap="none" strike="noStrike">
                <a:solidFill>
                  <a:srgbClr val="21538E"/>
                </a:solidFill>
                <a:latin typeface="Avenir"/>
                <a:ea typeface="Avenir"/>
                <a:cs typeface="Avenir"/>
                <a:sym typeface="Avenir"/>
              </a:rPr>
              <a:t>Sept. 2023</a:t>
            </a:r>
            <a:r>
              <a:rPr b="0" i="1" lang="en" sz="900" u="none" cap="none" strike="noStrike">
                <a:solidFill>
                  <a:srgbClr val="21538E"/>
                </a:solidFill>
                <a:latin typeface="Avenir"/>
                <a:ea typeface="Avenir"/>
                <a:cs typeface="Avenir"/>
                <a:sym typeface="Avenir"/>
              </a:rPr>
              <a:t>: Climate Change in New Jersey StoryMap</a:t>
            </a:r>
            <a:endParaRPr b="0" i="1" sz="900" u="none" cap="none" strike="noStrike">
              <a:solidFill>
                <a:srgbClr val="21538E"/>
              </a:solidFill>
              <a:latin typeface="Avenir"/>
              <a:ea typeface="Avenir"/>
              <a:cs typeface="Avenir"/>
              <a:sym typeface="Avenir"/>
            </a:endParaRPr>
          </a:p>
        </p:txBody>
      </p:sp>
      <p:pic>
        <p:nvPicPr>
          <p:cNvPr id="473" name="Google Shape;473;p69"/>
          <p:cNvPicPr preferRelativeResize="0"/>
          <p:nvPr/>
        </p:nvPicPr>
        <p:blipFill rotWithShape="1">
          <a:blip r:embed="rId6">
            <a:alphaModFix/>
          </a:blip>
          <a:srcRect b="0" l="0" r="0" t="0"/>
          <a:stretch/>
        </p:blipFill>
        <p:spPr>
          <a:xfrm>
            <a:off x="5925809" y="1127061"/>
            <a:ext cx="2406501" cy="1778907"/>
          </a:xfrm>
          <a:prstGeom prst="rect">
            <a:avLst/>
          </a:prstGeom>
          <a:noFill/>
          <a:ln>
            <a:noFill/>
          </a:ln>
          <a:effectLst>
            <a:outerShdw blurRad="219075" rotWithShape="0" algn="tl" dir="2700000" dist="104775">
              <a:srgbClr val="333333">
                <a:alpha val="65100"/>
              </a:srgbClr>
            </a:outerShdw>
          </a:effectLst>
        </p:spPr>
      </p:pic>
      <p:pic>
        <p:nvPicPr>
          <p:cNvPr id="474" name="Google Shape;474;p69"/>
          <p:cNvPicPr preferRelativeResize="0"/>
          <p:nvPr/>
        </p:nvPicPr>
        <p:blipFill rotWithShape="1">
          <a:blip r:embed="rId7">
            <a:alphaModFix/>
          </a:blip>
          <a:srcRect b="0" l="0" r="0" t="0"/>
          <a:stretch/>
        </p:blipFill>
        <p:spPr>
          <a:xfrm>
            <a:off x="7182805" y="2498345"/>
            <a:ext cx="1869799" cy="923090"/>
          </a:xfrm>
          <a:prstGeom prst="rect">
            <a:avLst/>
          </a:prstGeom>
          <a:noFill/>
          <a:ln>
            <a:noFill/>
          </a:ln>
          <a:effectLst>
            <a:outerShdw blurRad="219075" rotWithShape="0" algn="tl" dir="2700000" dist="104775">
              <a:srgbClr val="333333">
                <a:alpha val="65100"/>
              </a:srgbClr>
            </a:outerShdw>
          </a:effectLst>
        </p:spPr>
      </p:pic>
      <p:pic>
        <p:nvPicPr>
          <p:cNvPr descr="A picture containing text, clipart&#10;&#10;Description automatically generated" id="475" name="Google Shape;475;p69"/>
          <p:cNvPicPr preferRelativeResize="0"/>
          <p:nvPr/>
        </p:nvPicPr>
        <p:blipFill rotWithShape="1">
          <a:blip r:embed="rId8">
            <a:alphaModFix/>
          </a:blip>
          <a:srcRect b="0" l="0" r="0" t="0"/>
          <a:stretch/>
        </p:blipFill>
        <p:spPr>
          <a:xfrm>
            <a:off x="8628114" y="4643463"/>
            <a:ext cx="424490" cy="4432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0"/>
          <p:cNvSpPr/>
          <p:nvPr/>
        </p:nvSpPr>
        <p:spPr>
          <a:xfrm>
            <a:off x="0" y="1366301"/>
            <a:ext cx="9144000" cy="28491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FFFFFF"/>
              </a:solidFill>
              <a:latin typeface="Calibri"/>
              <a:ea typeface="Calibri"/>
              <a:cs typeface="Calibri"/>
              <a:sym typeface="Calibri"/>
            </a:endParaRPr>
          </a:p>
        </p:txBody>
      </p:sp>
      <p:sp>
        <p:nvSpPr>
          <p:cNvPr id="482" name="Google Shape;482;p70"/>
          <p:cNvSpPr/>
          <p:nvPr/>
        </p:nvSpPr>
        <p:spPr>
          <a:xfrm>
            <a:off x="350612" y="1555508"/>
            <a:ext cx="3613200" cy="2262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1538E"/>
              </a:buClr>
              <a:buSzPts val="1400"/>
              <a:buFont typeface="Avenir"/>
              <a:buNone/>
            </a:pPr>
            <a:r>
              <a:rPr b="1" i="0" lang="en" sz="1400" u="none" cap="none" strike="noStrike">
                <a:solidFill>
                  <a:srgbClr val="21538E"/>
                </a:solidFill>
                <a:latin typeface="Avenir"/>
                <a:ea typeface="Avenir"/>
                <a:cs typeface="Avenir"/>
                <a:sym typeface="Avenir"/>
              </a:rPr>
              <a:t>Overview</a:t>
            </a:r>
            <a:endParaRPr sz="1100"/>
          </a:p>
          <a:p>
            <a:pPr indent="0" lvl="0" marL="0" marR="0" rtl="0" algn="l">
              <a:lnSpc>
                <a:spcPct val="100000"/>
              </a:lnSpc>
              <a:spcBef>
                <a:spcPts val="0"/>
              </a:spcBef>
              <a:spcAft>
                <a:spcPts val="0"/>
              </a:spcAft>
              <a:buClr>
                <a:schemeClr val="dk1"/>
              </a:buClr>
              <a:buSzPts val="900"/>
              <a:buFont typeface="Arial"/>
              <a:buNone/>
            </a:pPr>
            <a:r>
              <a:t/>
            </a:r>
            <a:endParaRPr b="1" i="0" sz="900" u="none" cap="none" strike="noStrike">
              <a:solidFill>
                <a:srgbClr val="212529"/>
              </a:solidFill>
              <a:latin typeface="Calibri"/>
              <a:ea typeface="Calibri"/>
              <a:cs typeface="Calibri"/>
              <a:sym typeface="Calibri"/>
            </a:endParaRPr>
          </a:p>
          <a:p>
            <a:pPr indent="-215900" lvl="0" marL="215900" marR="0" rtl="0" algn="l">
              <a:lnSpc>
                <a:spcPct val="100000"/>
              </a:lnSpc>
              <a:spcBef>
                <a:spcPts val="0"/>
              </a:spcBef>
              <a:spcAft>
                <a:spcPts val="0"/>
              </a:spcAft>
              <a:buClr>
                <a:srgbClr val="212529"/>
              </a:buClr>
              <a:buSzPts val="1200"/>
              <a:buFont typeface="Arial"/>
              <a:buChar char="•"/>
            </a:pPr>
            <a:r>
              <a:rPr b="0" i="0" lang="en" sz="1200" u="none" cap="none" strike="noStrike">
                <a:solidFill>
                  <a:srgbClr val="212529"/>
                </a:solidFill>
                <a:latin typeface="Avenir"/>
                <a:ea typeface="Avenir"/>
                <a:cs typeface="Avenir"/>
                <a:sym typeface="Avenir"/>
              </a:rPr>
              <a:t>Established by Executive Order to coordinate the State’s climate resilience policy</a:t>
            </a:r>
            <a:endParaRPr sz="1100"/>
          </a:p>
          <a:p>
            <a:pPr indent="-139700" lvl="0" marL="215900" marR="0" rtl="0" algn="l">
              <a:lnSpc>
                <a:spcPct val="100000"/>
              </a:lnSpc>
              <a:spcBef>
                <a:spcPts val="0"/>
              </a:spcBef>
              <a:spcAft>
                <a:spcPts val="0"/>
              </a:spcAft>
              <a:buClr>
                <a:schemeClr val="dk1"/>
              </a:buClr>
              <a:buSzPts val="1200"/>
              <a:buFont typeface="Arial"/>
              <a:buNone/>
            </a:pPr>
            <a:r>
              <a:t/>
            </a:r>
            <a:endParaRPr b="0" i="0" sz="1200" u="none" cap="none" strike="noStrike">
              <a:solidFill>
                <a:srgbClr val="212529"/>
              </a:solidFill>
              <a:latin typeface="Avenir"/>
              <a:ea typeface="Avenir"/>
              <a:cs typeface="Avenir"/>
              <a:sym typeface="Avenir"/>
            </a:endParaRPr>
          </a:p>
          <a:p>
            <a:pPr indent="-215900" lvl="0" marL="215900" marR="0" rtl="0" algn="l">
              <a:lnSpc>
                <a:spcPct val="100000"/>
              </a:lnSpc>
              <a:spcBef>
                <a:spcPts val="0"/>
              </a:spcBef>
              <a:spcAft>
                <a:spcPts val="0"/>
              </a:spcAft>
              <a:buClr>
                <a:srgbClr val="212529"/>
              </a:buClr>
              <a:buSzPts val="1200"/>
              <a:buFont typeface="Arial"/>
              <a:buChar char="•"/>
            </a:pPr>
            <a:r>
              <a:rPr b="0" i="0" lang="en" sz="1200" u="none" cap="none" strike="noStrike">
                <a:solidFill>
                  <a:srgbClr val="212529"/>
                </a:solidFill>
                <a:latin typeface="Avenir"/>
                <a:ea typeface="Avenir"/>
                <a:cs typeface="Avenir"/>
                <a:sym typeface="Avenir"/>
              </a:rPr>
              <a:t>Includes 26 member agencies and departments, with Chief Resilience Officer serving at vice chair</a:t>
            </a:r>
            <a:endParaRPr sz="1100"/>
          </a:p>
          <a:p>
            <a:pPr indent="-139700" lvl="0" marL="215900" marR="0" rtl="0" algn="l">
              <a:lnSpc>
                <a:spcPct val="100000"/>
              </a:lnSpc>
              <a:spcBef>
                <a:spcPts val="0"/>
              </a:spcBef>
              <a:spcAft>
                <a:spcPts val="0"/>
              </a:spcAft>
              <a:buClr>
                <a:schemeClr val="dk1"/>
              </a:buClr>
              <a:buSzPts val="1200"/>
              <a:buFont typeface="Arial"/>
              <a:buNone/>
            </a:pPr>
            <a:r>
              <a:t/>
            </a:r>
            <a:endParaRPr b="0" i="0" sz="1200" u="none" cap="none" strike="noStrike">
              <a:solidFill>
                <a:srgbClr val="212529"/>
              </a:solidFill>
              <a:latin typeface="Avenir"/>
              <a:ea typeface="Avenir"/>
              <a:cs typeface="Avenir"/>
              <a:sym typeface="Avenir"/>
            </a:endParaRPr>
          </a:p>
          <a:p>
            <a:pPr indent="-215900" lvl="0" marL="215900" marR="0" rtl="0" algn="l">
              <a:lnSpc>
                <a:spcPct val="100000"/>
              </a:lnSpc>
              <a:spcBef>
                <a:spcPts val="0"/>
              </a:spcBef>
              <a:spcAft>
                <a:spcPts val="0"/>
              </a:spcAft>
              <a:buClr>
                <a:srgbClr val="212529"/>
              </a:buClr>
              <a:buSzPts val="1200"/>
              <a:buFont typeface="Arial"/>
              <a:buChar char="•"/>
            </a:pPr>
            <a:r>
              <a:rPr b="0" i="0" lang="en" sz="1200" u="none" cap="none" strike="noStrike">
                <a:solidFill>
                  <a:srgbClr val="212529"/>
                </a:solidFill>
                <a:latin typeface="Avenir"/>
                <a:ea typeface="Avenir"/>
                <a:cs typeface="Avenir"/>
                <a:sym typeface="Avenir"/>
              </a:rPr>
              <a:t>Tasked with developing and implementing the </a:t>
            </a:r>
            <a:r>
              <a:rPr b="1" i="0" lang="en" sz="1200" u="none" cap="none" strike="noStrike">
                <a:solidFill>
                  <a:srgbClr val="212529"/>
                </a:solidFill>
                <a:latin typeface="Avenir"/>
                <a:ea typeface="Avenir"/>
                <a:cs typeface="Avenir"/>
                <a:sym typeface="Avenir"/>
              </a:rPr>
              <a:t>Statewide Climate Change Resilience Strategy</a:t>
            </a:r>
            <a:endParaRPr sz="1100"/>
          </a:p>
        </p:txBody>
      </p:sp>
      <p:sp>
        <p:nvSpPr>
          <p:cNvPr id="483" name="Google Shape;483;p70"/>
          <p:cNvSpPr txBox="1"/>
          <p:nvPr/>
        </p:nvSpPr>
        <p:spPr>
          <a:xfrm>
            <a:off x="378387" y="4466573"/>
            <a:ext cx="4948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400" u="sng" cap="none" strike="noStrike">
                <a:solidFill>
                  <a:srgbClr val="224E71"/>
                </a:solidFill>
                <a:latin typeface="Avenir"/>
                <a:ea typeface="Avenir"/>
                <a:cs typeface="Avenir"/>
                <a:sym typeface="Avenir"/>
              </a:rPr>
              <a:t>resiliencecouncil.nj.gov</a:t>
            </a:r>
            <a:endParaRPr sz="1100"/>
          </a:p>
        </p:txBody>
      </p:sp>
      <p:sp>
        <p:nvSpPr>
          <p:cNvPr id="484" name="Google Shape;484;p70"/>
          <p:cNvSpPr/>
          <p:nvPr/>
        </p:nvSpPr>
        <p:spPr>
          <a:xfrm>
            <a:off x="164248" y="263595"/>
            <a:ext cx="5902500" cy="6510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224E71"/>
              </a:buClr>
              <a:buSzPts val="2700"/>
              <a:buFont typeface="Avenir"/>
              <a:buNone/>
            </a:pPr>
            <a:r>
              <a:rPr b="1" i="0" lang="en" sz="2700" u="none" cap="none" strike="noStrike">
                <a:solidFill>
                  <a:srgbClr val="224E71"/>
                </a:solidFill>
                <a:latin typeface="Avenir"/>
                <a:ea typeface="Avenir"/>
                <a:cs typeface="Avenir"/>
                <a:sym typeface="Avenir"/>
              </a:rPr>
              <a:t>INTERAGENCY COUNCIL</a:t>
            </a:r>
            <a:endParaRPr sz="1100"/>
          </a:p>
          <a:p>
            <a:pPr indent="0" lvl="0" marL="0" marR="0" rtl="0" algn="r">
              <a:lnSpc>
                <a:spcPct val="100000"/>
              </a:lnSpc>
              <a:spcBef>
                <a:spcPts val="0"/>
              </a:spcBef>
              <a:spcAft>
                <a:spcPts val="0"/>
              </a:spcAft>
              <a:buClr>
                <a:srgbClr val="21538E"/>
              </a:buClr>
              <a:buSzPts val="1400"/>
              <a:buFont typeface="Avenir"/>
              <a:buNone/>
            </a:pPr>
            <a:r>
              <a:rPr b="0" i="0" lang="en" sz="1400" u="none" cap="none" strike="noStrike">
                <a:solidFill>
                  <a:srgbClr val="21538E"/>
                </a:solidFill>
                <a:latin typeface="Avenir"/>
                <a:ea typeface="Avenir"/>
                <a:cs typeface="Avenir"/>
                <a:sym typeface="Avenir"/>
              </a:rPr>
              <a:t>on Climate Resilience</a:t>
            </a:r>
            <a:endParaRPr b="0" i="0" sz="2400" u="none" cap="none" strike="noStrike">
              <a:solidFill>
                <a:srgbClr val="21538E"/>
              </a:solidFill>
              <a:latin typeface="Avenir"/>
              <a:ea typeface="Avenir"/>
              <a:cs typeface="Avenir"/>
              <a:sym typeface="Avenir"/>
            </a:endParaRPr>
          </a:p>
        </p:txBody>
      </p:sp>
      <p:sp>
        <p:nvSpPr>
          <p:cNvPr id="485" name="Google Shape;485;p70"/>
          <p:cNvSpPr/>
          <p:nvPr/>
        </p:nvSpPr>
        <p:spPr>
          <a:xfrm>
            <a:off x="6611637" y="1555508"/>
            <a:ext cx="3664800" cy="207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1538E"/>
              </a:buClr>
              <a:buSzPts val="900"/>
              <a:buFont typeface="Avenir"/>
              <a:buNone/>
            </a:pPr>
            <a:r>
              <a:rPr b="1" i="1" lang="en" sz="900" u="none" cap="none" strike="noStrike">
                <a:solidFill>
                  <a:srgbClr val="21538E"/>
                </a:solidFill>
                <a:latin typeface="Avenir"/>
                <a:ea typeface="Avenir"/>
                <a:cs typeface="Avenir"/>
                <a:sym typeface="Avenir"/>
              </a:rPr>
              <a:t>Released July 2024</a:t>
            </a:r>
            <a:endParaRPr b="0" i="1" sz="900" u="none" cap="none" strike="noStrike">
              <a:solidFill>
                <a:srgbClr val="21538E"/>
              </a:solidFill>
              <a:latin typeface="Avenir"/>
              <a:ea typeface="Avenir"/>
              <a:cs typeface="Avenir"/>
              <a:sym typeface="Avenir"/>
            </a:endParaRPr>
          </a:p>
        </p:txBody>
      </p:sp>
      <p:pic>
        <p:nvPicPr>
          <p:cNvPr descr="A picture containing text, clipart&#10;&#10;Description automatically generated" id="486" name="Google Shape;486;p70"/>
          <p:cNvPicPr preferRelativeResize="0"/>
          <p:nvPr/>
        </p:nvPicPr>
        <p:blipFill rotWithShape="1">
          <a:blip r:embed="rId3">
            <a:alphaModFix/>
          </a:blip>
          <a:srcRect b="0" l="0" r="0" t="0"/>
          <a:stretch/>
        </p:blipFill>
        <p:spPr>
          <a:xfrm>
            <a:off x="8689969" y="41958"/>
            <a:ext cx="424490" cy="443273"/>
          </a:xfrm>
          <a:prstGeom prst="rect">
            <a:avLst/>
          </a:prstGeom>
          <a:noFill/>
          <a:ln>
            <a:noFill/>
          </a:ln>
        </p:spPr>
      </p:pic>
      <p:pic>
        <p:nvPicPr>
          <p:cNvPr id="487" name="Google Shape;487;p70"/>
          <p:cNvPicPr preferRelativeResize="0"/>
          <p:nvPr/>
        </p:nvPicPr>
        <p:blipFill rotWithShape="1">
          <a:blip r:embed="rId4">
            <a:alphaModFix/>
          </a:blip>
          <a:srcRect b="0" l="0" r="0" t="0"/>
          <a:stretch/>
        </p:blipFill>
        <p:spPr>
          <a:xfrm>
            <a:off x="4314470" y="1089667"/>
            <a:ext cx="2024332" cy="2619868"/>
          </a:xfrm>
          <a:prstGeom prst="rect">
            <a:avLst/>
          </a:prstGeom>
          <a:noFill/>
          <a:ln>
            <a:noFill/>
          </a:ln>
          <a:effectLst>
            <a:outerShdw blurRad="219075" rotWithShape="0" algn="tl" dir="2700000" dist="104775">
              <a:srgbClr val="333333">
                <a:alpha val="65100"/>
              </a:srgbClr>
            </a:outerShdw>
          </a:effectLst>
        </p:spPr>
      </p:pic>
      <p:pic>
        <p:nvPicPr>
          <p:cNvPr id="488" name="Google Shape;488;p70"/>
          <p:cNvPicPr preferRelativeResize="0"/>
          <p:nvPr/>
        </p:nvPicPr>
        <p:blipFill rotWithShape="1">
          <a:blip r:embed="rId5">
            <a:alphaModFix/>
          </a:blip>
          <a:srcRect b="0" l="0" r="0" t="0"/>
          <a:stretch/>
        </p:blipFill>
        <p:spPr>
          <a:xfrm>
            <a:off x="6665636" y="1773151"/>
            <a:ext cx="2024333" cy="2621440"/>
          </a:xfrm>
          <a:prstGeom prst="rect">
            <a:avLst/>
          </a:prstGeom>
          <a:noFill/>
          <a:ln>
            <a:noFill/>
          </a:ln>
          <a:effectLst>
            <a:outerShdw blurRad="219075" rotWithShape="0" algn="tl" dir="2700000" dist="104775">
              <a:srgbClr val="333333">
                <a:alpha val="65100"/>
              </a:srgbClr>
            </a:outerShdw>
          </a:effectLst>
        </p:spPr>
      </p:pic>
      <p:sp>
        <p:nvSpPr>
          <p:cNvPr id="489" name="Google Shape;489;p70"/>
          <p:cNvSpPr/>
          <p:nvPr/>
        </p:nvSpPr>
        <p:spPr>
          <a:xfrm>
            <a:off x="4284789" y="3727753"/>
            <a:ext cx="3664800" cy="207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1538E"/>
              </a:buClr>
              <a:buSzPts val="900"/>
              <a:buFont typeface="Avenir"/>
              <a:buNone/>
            </a:pPr>
            <a:r>
              <a:rPr b="1" i="1" lang="en" sz="900" u="none" cap="none" strike="noStrike">
                <a:solidFill>
                  <a:srgbClr val="21538E"/>
                </a:solidFill>
                <a:latin typeface="Avenir"/>
                <a:ea typeface="Avenir"/>
                <a:cs typeface="Avenir"/>
                <a:sym typeface="Avenir"/>
              </a:rPr>
              <a:t>Released October 2021</a:t>
            </a:r>
            <a:endParaRPr b="0" i="1" sz="900" u="none" cap="none" strike="noStrike">
              <a:solidFill>
                <a:srgbClr val="21538E"/>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1"/>
          <p:cNvSpPr/>
          <p:nvPr/>
        </p:nvSpPr>
        <p:spPr>
          <a:xfrm flipH="1">
            <a:off x="-170" y="1113274"/>
            <a:ext cx="9167700" cy="624300"/>
          </a:xfrm>
          <a:prstGeom prst="rect">
            <a:avLst/>
          </a:prstGeom>
          <a:solidFill>
            <a:srgbClr val="C2D4BC">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Calibri"/>
              <a:ea typeface="Calibri"/>
              <a:cs typeface="Calibri"/>
              <a:sym typeface="Calibri"/>
            </a:endParaRPr>
          </a:p>
        </p:txBody>
      </p:sp>
      <p:sp>
        <p:nvSpPr>
          <p:cNvPr id="496" name="Google Shape;496;p71"/>
          <p:cNvSpPr/>
          <p:nvPr/>
        </p:nvSpPr>
        <p:spPr>
          <a:xfrm>
            <a:off x="-1" y="312420"/>
            <a:ext cx="9144000" cy="624300"/>
          </a:xfrm>
          <a:prstGeom prst="rect">
            <a:avLst/>
          </a:prstGeom>
          <a:solidFill>
            <a:srgbClr val="ABB1CD">
              <a:alpha val="4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BF9000"/>
              </a:solidFill>
              <a:latin typeface="Calibri"/>
              <a:ea typeface="Calibri"/>
              <a:cs typeface="Calibri"/>
              <a:sym typeface="Calibri"/>
            </a:endParaRPr>
          </a:p>
        </p:txBody>
      </p:sp>
      <p:sp>
        <p:nvSpPr>
          <p:cNvPr id="497" name="Google Shape;497;p71"/>
          <p:cNvSpPr/>
          <p:nvPr/>
        </p:nvSpPr>
        <p:spPr>
          <a:xfrm flipH="1">
            <a:off x="0" y="1922606"/>
            <a:ext cx="9144000" cy="624300"/>
          </a:xfrm>
          <a:prstGeom prst="rect">
            <a:avLst/>
          </a:prstGeom>
          <a:solidFill>
            <a:srgbClr val="C7EDFC">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Calibri"/>
              <a:ea typeface="Calibri"/>
              <a:cs typeface="Calibri"/>
              <a:sym typeface="Calibri"/>
            </a:endParaRPr>
          </a:p>
        </p:txBody>
      </p:sp>
      <p:sp>
        <p:nvSpPr>
          <p:cNvPr id="498" name="Google Shape;498;p71"/>
          <p:cNvSpPr/>
          <p:nvPr/>
        </p:nvSpPr>
        <p:spPr>
          <a:xfrm>
            <a:off x="0" y="2677983"/>
            <a:ext cx="9196500" cy="621000"/>
          </a:xfrm>
          <a:prstGeom prst="rect">
            <a:avLst/>
          </a:prstGeom>
          <a:solidFill>
            <a:srgbClr val="F2CDED">
              <a:alpha val="902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Calibri"/>
              <a:ea typeface="Calibri"/>
              <a:cs typeface="Calibri"/>
              <a:sym typeface="Calibri"/>
            </a:endParaRPr>
          </a:p>
        </p:txBody>
      </p:sp>
      <p:sp>
        <p:nvSpPr>
          <p:cNvPr id="499" name="Google Shape;499;p71"/>
          <p:cNvSpPr/>
          <p:nvPr/>
        </p:nvSpPr>
        <p:spPr>
          <a:xfrm flipH="1">
            <a:off x="-1520" y="3527878"/>
            <a:ext cx="9196500" cy="624300"/>
          </a:xfrm>
          <a:prstGeom prst="rect">
            <a:avLst/>
          </a:prstGeom>
          <a:solidFill>
            <a:srgbClr val="FAE2D5">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Calibri"/>
              <a:ea typeface="Calibri"/>
              <a:cs typeface="Calibri"/>
              <a:sym typeface="Calibri"/>
            </a:endParaRPr>
          </a:p>
        </p:txBody>
      </p:sp>
      <p:sp>
        <p:nvSpPr>
          <p:cNvPr id="500" name="Google Shape;500;p71"/>
          <p:cNvSpPr/>
          <p:nvPr/>
        </p:nvSpPr>
        <p:spPr>
          <a:xfrm flipH="1">
            <a:off x="-1594" y="4369731"/>
            <a:ext cx="9144000" cy="624300"/>
          </a:xfrm>
          <a:prstGeom prst="rect">
            <a:avLst/>
          </a:prstGeom>
          <a:solidFill>
            <a:srgbClr val="90A7B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900"/>
              <a:buFont typeface="Arial"/>
              <a:buNone/>
            </a:pPr>
            <a:r>
              <a:t/>
            </a:r>
            <a:endParaRPr b="0" i="0" sz="900" u="none" cap="none" strike="noStrike">
              <a:solidFill>
                <a:srgbClr val="FFFFFF"/>
              </a:solidFill>
              <a:latin typeface="Calibri"/>
              <a:ea typeface="Calibri"/>
              <a:cs typeface="Calibri"/>
              <a:sym typeface="Calibri"/>
            </a:endParaRPr>
          </a:p>
        </p:txBody>
      </p:sp>
      <p:pic>
        <p:nvPicPr>
          <p:cNvPr id="501" name="Google Shape;501;p71"/>
          <p:cNvPicPr preferRelativeResize="0"/>
          <p:nvPr/>
        </p:nvPicPr>
        <p:blipFill rotWithShape="1">
          <a:blip r:embed="rId3">
            <a:alphaModFix/>
          </a:blip>
          <a:srcRect b="0" l="38924" r="0" t="0"/>
          <a:stretch/>
        </p:blipFill>
        <p:spPr>
          <a:xfrm>
            <a:off x="7454873" y="0"/>
            <a:ext cx="1689129" cy="5143501"/>
          </a:xfrm>
          <a:prstGeom prst="rect">
            <a:avLst/>
          </a:prstGeom>
          <a:noFill/>
          <a:ln>
            <a:noFill/>
          </a:ln>
        </p:spPr>
      </p:pic>
      <p:pic>
        <p:nvPicPr>
          <p:cNvPr descr="A close up of a logo&#10;&#10;Description automatically generated" id="502" name="Google Shape;502;p71"/>
          <p:cNvPicPr preferRelativeResize="0"/>
          <p:nvPr/>
        </p:nvPicPr>
        <p:blipFill rotWithShape="1">
          <a:blip r:embed="rId4">
            <a:alphaModFix/>
          </a:blip>
          <a:srcRect b="0" l="0" r="0" t="0"/>
          <a:stretch/>
        </p:blipFill>
        <p:spPr>
          <a:xfrm rot="-1278763">
            <a:off x="540931" y="963307"/>
            <a:ext cx="684146" cy="536854"/>
          </a:xfrm>
          <a:prstGeom prst="rect">
            <a:avLst/>
          </a:prstGeom>
          <a:noFill/>
          <a:ln>
            <a:noFill/>
          </a:ln>
        </p:spPr>
      </p:pic>
      <p:sp>
        <p:nvSpPr>
          <p:cNvPr id="503" name="Google Shape;503;p71"/>
          <p:cNvSpPr/>
          <p:nvPr/>
        </p:nvSpPr>
        <p:spPr>
          <a:xfrm>
            <a:off x="1657808" y="1186833"/>
            <a:ext cx="70584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385623"/>
              </a:buClr>
              <a:buSzPts val="1500"/>
              <a:buFont typeface="Avenir"/>
              <a:buNone/>
            </a:pPr>
            <a:r>
              <a:rPr b="0" i="0" lang="en" sz="1500" u="none" cap="none" strike="noStrike">
                <a:solidFill>
                  <a:srgbClr val="385623"/>
                </a:solidFill>
                <a:latin typeface="Avenir"/>
                <a:ea typeface="Avenir"/>
                <a:cs typeface="Avenir"/>
                <a:sym typeface="Avenir"/>
              </a:rPr>
              <a:t>PRIORITY 2. </a:t>
            </a:r>
            <a:r>
              <a:rPr b="0" i="0" lang="en" sz="1500" u="none" cap="small" strike="noStrike">
                <a:solidFill>
                  <a:srgbClr val="385623"/>
                </a:solidFill>
                <a:latin typeface="Avenir"/>
                <a:ea typeface="Avenir"/>
                <a:cs typeface="Avenir"/>
                <a:sym typeface="Avenir"/>
              </a:rPr>
              <a:t>STRENGTHEN THE RESILIENCE </a:t>
            </a:r>
            <a:endParaRPr sz="1100"/>
          </a:p>
          <a:p>
            <a:pPr indent="0" lvl="0" marL="0" marR="0" rtl="0" algn="l">
              <a:lnSpc>
                <a:spcPct val="100000"/>
              </a:lnSpc>
              <a:spcBef>
                <a:spcPts val="0"/>
              </a:spcBef>
              <a:spcAft>
                <a:spcPts val="0"/>
              </a:spcAft>
              <a:buClr>
                <a:srgbClr val="385623"/>
              </a:buClr>
              <a:buSzPts val="1500"/>
              <a:buFont typeface="Avenir"/>
              <a:buNone/>
            </a:pPr>
            <a:r>
              <a:rPr b="0" i="0" lang="en" sz="1500" u="none" cap="small" strike="noStrike">
                <a:solidFill>
                  <a:srgbClr val="385623"/>
                </a:solidFill>
                <a:latin typeface="Avenir"/>
                <a:ea typeface="Avenir"/>
                <a:cs typeface="Avenir"/>
                <a:sym typeface="Avenir"/>
              </a:rPr>
              <a:t>OF NEW JERSEY’S ECOSYSTEMS </a:t>
            </a:r>
            <a:endParaRPr sz="1100"/>
          </a:p>
        </p:txBody>
      </p:sp>
      <p:sp>
        <p:nvSpPr>
          <p:cNvPr id="504" name="Google Shape;504;p71"/>
          <p:cNvSpPr/>
          <p:nvPr/>
        </p:nvSpPr>
        <p:spPr>
          <a:xfrm>
            <a:off x="1694034" y="2084603"/>
            <a:ext cx="6518100" cy="300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833C0B"/>
              </a:buClr>
              <a:buSzPts val="1500"/>
              <a:buFont typeface="Avenir"/>
              <a:buNone/>
            </a:pPr>
            <a:r>
              <a:rPr b="0" i="0" lang="en" sz="1500" u="none" cap="small" strike="noStrike">
                <a:solidFill>
                  <a:srgbClr val="833C0B"/>
                </a:solidFill>
                <a:latin typeface="Avenir"/>
                <a:ea typeface="Avenir"/>
                <a:cs typeface="Avenir"/>
                <a:sym typeface="Avenir"/>
              </a:rPr>
              <a:t>PRIORITY 3.</a:t>
            </a:r>
            <a:r>
              <a:rPr b="0" i="0" lang="en" sz="1500" u="none" cap="none" strike="noStrike">
                <a:solidFill>
                  <a:srgbClr val="833C0B"/>
                </a:solidFill>
                <a:latin typeface="Avenir"/>
                <a:ea typeface="Avenir"/>
                <a:cs typeface="Avenir"/>
                <a:sym typeface="Avenir"/>
              </a:rPr>
              <a:t> </a:t>
            </a:r>
            <a:r>
              <a:rPr b="0" i="0" lang="en" sz="1500" u="none" cap="small" strike="noStrike">
                <a:solidFill>
                  <a:srgbClr val="833C0B"/>
                </a:solidFill>
                <a:latin typeface="Avenir"/>
                <a:ea typeface="Avenir"/>
                <a:cs typeface="Avenir"/>
                <a:sym typeface="Avenir"/>
              </a:rPr>
              <a:t>PROMOTE COORDINATED GOVERNANCE</a:t>
            </a:r>
            <a:endParaRPr sz="1100"/>
          </a:p>
        </p:txBody>
      </p:sp>
      <p:pic>
        <p:nvPicPr>
          <p:cNvPr id="505" name="Google Shape;505;p71"/>
          <p:cNvPicPr preferRelativeResize="0"/>
          <p:nvPr/>
        </p:nvPicPr>
        <p:blipFill rotWithShape="1">
          <a:blip r:embed="rId5">
            <a:alphaModFix/>
          </a:blip>
          <a:srcRect b="0" l="0" r="0" t="0"/>
          <a:stretch/>
        </p:blipFill>
        <p:spPr>
          <a:xfrm>
            <a:off x="466763" y="1762787"/>
            <a:ext cx="707583" cy="707583"/>
          </a:xfrm>
          <a:prstGeom prst="rect">
            <a:avLst/>
          </a:prstGeom>
          <a:noFill/>
          <a:ln>
            <a:noFill/>
          </a:ln>
        </p:spPr>
      </p:pic>
      <p:sp>
        <p:nvSpPr>
          <p:cNvPr id="506" name="Google Shape;506;p71"/>
          <p:cNvSpPr/>
          <p:nvPr/>
        </p:nvSpPr>
        <p:spPr>
          <a:xfrm>
            <a:off x="1690579" y="2694619"/>
            <a:ext cx="5786400" cy="549000"/>
          </a:xfrm>
          <a:prstGeom prst="rect">
            <a:avLst/>
          </a:prstGeom>
          <a:noFill/>
          <a:ln>
            <a:noFill/>
          </a:ln>
        </p:spPr>
        <p:txBody>
          <a:bodyPr anchorCtr="0" anchor="t" bIns="34275" lIns="68575" spcFirstLastPara="1" rIns="68575" wrap="square" tIns="34275">
            <a:noAutofit/>
          </a:bodyPr>
          <a:lstStyle/>
          <a:p>
            <a:pPr indent="0" lvl="0" marL="0" marR="0" rtl="0" algn="l">
              <a:lnSpc>
                <a:spcPct val="107000"/>
              </a:lnSpc>
              <a:spcBef>
                <a:spcPts val="0"/>
              </a:spcBef>
              <a:spcAft>
                <a:spcPts val="0"/>
              </a:spcAft>
              <a:buClr>
                <a:srgbClr val="1F4E79"/>
              </a:buClr>
              <a:buSzPts val="1500"/>
              <a:buFont typeface="Avenir"/>
              <a:buNone/>
            </a:pPr>
            <a:r>
              <a:rPr b="0" i="0" lang="en" sz="1500" u="none" cap="small" strike="noStrike">
                <a:solidFill>
                  <a:srgbClr val="1F4E79"/>
                </a:solidFill>
                <a:latin typeface="Avenir"/>
                <a:ea typeface="Avenir"/>
                <a:cs typeface="Avenir"/>
                <a:sym typeface="Avenir"/>
              </a:rPr>
              <a:t>PRIORITY 4. INVEST IN INFORMATION </a:t>
            </a:r>
            <a:endParaRPr sz="1100"/>
          </a:p>
          <a:p>
            <a:pPr indent="0" lvl="0" marL="0" marR="0" rtl="0" algn="l">
              <a:lnSpc>
                <a:spcPct val="107000"/>
              </a:lnSpc>
              <a:spcBef>
                <a:spcPts val="0"/>
              </a:spcBef>
              <a:spcAft>
                <a:spcPts val="0"/>
              </a:spcAft>
              <a:buClr>
                <a:srgbClr val="1F4E79"/>
              </a:buClr>
              <a:buSzPts val="1500"/>
              <a:buFont typeface="Avenir"/>
              <a:buNone/>
            </a:pPr>
            <a:r>
              <a:rPr b="0" i="0" lang="en" sz="1500" u="none" cap="small" strike="noStrike">
                <a:solidFill>
                  <a:srgbClr val="1F4E79"/>
                </a:solidFill>
                <a:latin typeface="Avenir"/>
                <a:ea typeface="Avenir"/>
                <a:cs typeface="Avenir"/>
                <a:sym typeface="Avenir"/>
              </a:rPr>
              <a:t>AND INCREASE PUBLIC UNDERSTANDING</a:t>
            </a:r>
            <a:endParaRPr sz="1100"/>
          </a:p>
        </p:txBody>
      </p:sp>
      <p:pic>
        <p:nvPicPr>
          <p:cNvPr id="507" name="Google Shape;507;p71"/>
          <p:cNvPicPr preferRelativeResize="0"/>
          <p:nvPr/>
        </p:nvPicPr>
        <p:blipFill rotWithShape="1">
          <a:blip r:embed="rId6">
            <a:alphaModFix/>
          </a:blip>
          <a:srcRect b="18792" l="0" r="0" t="0"/>
          <a:stretch/>
        </p:blipFill>
        <p:spPr>
          <a:xfrm>
            <a:off x="448696" y="2514662"/>
            <a:ext cx="743716" cy="763823"/>
          </a:xfrm>
          <a:prstGeom prst="rect">
            <a:avLst/>
          </a:prstGeom>
          <a:noFill/>
          <a:ln>
            <a:noFill/>
          </a:ln>
        </p:spPr>
      </p:pic>
      <p:sp>
        <p:nvSpPr>
          <p:cNvPr id="508" name="Google Shape;508;p71"/>
          <p:cNvSpPr/>
          <p:nvPr/>
        </p:nvSpPr>
        <p:spPr>
          <a:xfrm>
            <a:off x="1686560" y="3531062"/>
            <a:ext cx="5638500" cy="549000"/>
          </a:xfrm>
          <a:prstGeom prst="rect">
            <a:avLst/>
          </a:prstGeom>
          <a:noFill/>
          <a:ln>
            <a:noFill/>
          </a:ln>
        </p:spPr>
        <p:txBody>
          <a:bodyPr anchorCtr="0" anchor="t" bIns="34275" lIns="68575" spcFirstLastPara="1" rIns="68575" wrap="square" tIns="34275">
            <a:noAutofit/>
          </a:bodyPr>
          <a:lstStyle/>
          <a:p>
            <a:pPr indent="0" lvl="0" marL="0" marR="0" rtl="0" algn="l">
              <a:lnSpc>
                <a:spcPct val="107000"/>
              </a:lnSpc>
              <a:spcBef>
                <a:spcPts val="0"/>
              </a:spcBef>
              <a:spcAft>
                <a:spcPts val="0"/>
              </a:spcAft>
              <a:buClr>
                <a:srgbClr val="C56515"/>
              </a:buClr>
              <a:buSzPts val="1500"/>
              <a:buFont typeface="Avenir"/>
              <a:buNone/>
            </a:pPr>
            <a:r>
              <a:rPr b="0" i="0" lang="en" sz="1500" u="none" cap="small" strike="noStrike">
                <a:solidFill>
                  <a:srgbClr val="C56515"/>
                </a:solidFill>
                <a:latin typeface="Avenir"/>
                <a:ea typeface="Avenir"/>
                <a:cs typeface="Avenir"/>
                <a:sym typeface="Avenir"/>
              </a:rPr>
              <a:t>PRIORITY 5. PROMOTE CLIMATE-INFORMED INVESTMENTS AND INNOVATIVE FINANCING </a:t>
            </a:r>
            <a:endParaRPr sz="1100"/>
          </a:p>
        </p:txBody>
      </p:sp>
      <p:pic>
        <p:nvPicPr>
          <p:cNvPr id="509" name="Google Shape;509;p71"/>
          <p:cNvPicPr preferRelativeResize="0"/>
          <p:nvPr/>
        </p:nvPicPr>
        <p:blipFill rotWithShape="1">
          <a:blip r:embed="rId7">
            <a:alphaModFix/>
          </a:blip>
          <a:srcRect b="22649" l="0" r="0" t="0"/>
          <a:stretch/>
        </p:blipFill>
        <p:spPr>
          <a:xfrm>
            <a:off x="448696" y="3362480"/>
            <a:ext cx="697900" cy="674806"/>
          </a:xfrm>
          <a:prstGeom prst="rect">
            <a:avLst/>
          </a:prstGeom>
          <a:noFill/>
          <a:ln>
            <a:noFill/>
          </a:ln>
        </p:spPr>
      </p:pic>
      <p:sp>
        <p:nvSpPr>
          <p:cNvPr id="510" name="Google Shape;510;p71"/>
          <p:cNvSpPr/>
          <p:nvPr/>
        </p:nvSpPr>
        <p:spPr>
          <a:xfrm>
            <a:off x="1694034" y="4496701"/>
            <a:ext cx="4557900" cy="302100"/>
          </a:xfrm>
          <a:prstGeom prst="rect">
            <a:avLst/>
          </a:prstGeom>
          <a:noFill/>
          <a:ln>
            <a:noFill/>
          </a:ln>
        </p:spPr>
        <p:txBody>
          <a:bodyPr anchorCtr="0" anchor="t" bIns="34275" lIns="68575" spcFirstLastPara="1" rIns="68575" wrap="square" tIns="34275">
            <a:noAutofit/>
          </a:bodyPr>
          <a:lstStyle/>
          <a:p>
            <a:pPr indent="0" lvl="0" marL="0" marR="0" rtl="0" algn="l">
              <a:lnSpc>
                <a:spcPct val="107000"/>
              </a:lnSpc>
              <a:spcBef>
                <a:spcPts val="0"/>
              </a:spcBef>
              <a:spcAft>
                <a:spcPts val="0"/>
              </a:spcAft>
              <a:buClr>
                <a:srgbClr val="FFFFFF"/>
              </a:buClr>
              <a:buSzPts val="1500"/>
              <a:buFont typeface="Avenir"/>
              <a:buNone/>
            </a:pPr>
            <a:r>
              <a:rPr b="0" i="0" lang="en" sz="1500" u="none" cap="small" strike="noStrike">
                <a:solidFill>
                  <a:srgbClr val="FFFFFF"/>
                </a:solidFill>
                <a:latin typeface="Avenir"/>
                <a:ea typeface="Avenir"/>
                <a:cs typeface="Avenir"/>
                <a:sym typeface="Avenir"/>
              </a:rPr>
              <a:t>PRIORITY 6: COASTAL RESILIENCE PLAN</a:t>
            </a:r>
            <a:endParaRPr sz="1100"/>
          </a:p>
        </p:txBody>
      </p:sp>
      <p:pic>
        <p:nvPicPr>
          <p:cNvPr descr="Wave" id="511" name="Google Shape;511;p71"/>
          <p:cNvPicPr preferRelativeResize="0"/>
          <p:nvPr/>
        </p:nvPicPr>
        <p:blipFill rotWithShape="1">
          <a:blip r:embed="rId8">
            <a:alphaModFix/>
          </a:blip>
          <a:srcRect b="0" l="0" r="12641" t="0"/>
          <a:stretch/>
        </p:blipFill>
        <p:spPr>
          <a:xfrm>
            <a:off x="350431" y="4037289"/>
            <a:ext cx="832794" cy="953339"/>
          </a:xfrm>
          <a:prstGeom prst="rect">
            <a:avLst/>
          </a:prstGeom>
          <a:noFill/>
          <a:ln>
            <a:noFill/>
          </a:ln>
        </p:spPr>
      </p:pic>
      <p:sp>
        <p:nvSpPr>
          <p:cNvPr id="512" name="Google Shape;512;p71"/>
          <p:cNvSpPr/>
          <p:nvPr/>
        </p:nvSpPr>
        <p:spPr>
          <a:xfrm>
            <a:off x="1657808" y="366625"/>
            <a:ext cx="49986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4E5784"/>
              </a:buClr>
              <a:buSzPts val="1500"/>
              <a:buFont typeface="Avenir"/>
              <a:buNone/>
            </a:pPr>
            <a:r>
              <a:rPr b="0" i="0" lang="en" sz="1500" u="none" cap="none" strike="noStrike">
                <a:solidFill>
                  <a:srgbClr val="4E5784"/>
                </a:solidFill>
                <a:latin typeface="Avenir"/>
                <a:ea typeface="Avenir"/>
                <a:cs typeface="Avenir"/>
                <a:sym typeface="Avenir"/>
              </a:rPr>
              <a:t>PRIORITY</a:t>
            </a:r>
            <a:r>
              <a:rPr b="0" i="0" lang="en" sz="1500" u="none" cap="small" strike="noStrike">
                <a:solidFill>
                  <a:srgbClr val="4E5784"/>
                </a:solidFill>
                <a:latin typeface="Avenir"/>
                <a:ea typeface="Avenir"/>
                <a:cs typeface="Avenir"/>
                <a:sym typeface="Avenir"/>
              </a:rPr>
              <a:t> 1. BUILD RESILIENT AND HEALTHY COMMUNITIES</a:t>
            </a:r>
            <a:endParaRPr sz="1100"/>
          </a:p>
        </p:txBody>
      </p:sp>
      <p:pic>
        <p:nvPicPr>
          <p:cNvPr descr="Icon&#10;&#10;Description automatically generated" id="513" name="Google Shape;513;p71"/>
          <p:cNvPicPr preferRelativeResize="0"/>
          <p:nvPr/>
        </p:nvPicPr>
        <p:blipFill rotWithShape="1">
          <a:blip r:embed="rId9">
            <a:alphaModFix/>
          </a:blip>
          <a:srcRect b="0" l="0" r="0" t="0"/>
          <a:stretch/>
        </p:blipFill>
        <p:spPr>
          <a:xfrm>
            <a:off x="513179" y="108817"/>
            <a:ext cx="731762" cy="764572"/>
          </a:xfrm>
          <a:prstGeom prst="rect">
            <a:avLst/>
          </a:prstGeom>
          <a:noFill/>
          <a:ln>
            <a:noFill/>
          </a:ln>
        </p:spPr>
      </p:pic>
      <p:sp>
        <p:nvSpPr>
          <p:cNvPr id="514" name="Google Shape;514;p71"/>
          <p:cNvSpPr/>
          <p:nvPr/>
        </p:nvSpPr>
        <p:spPr>
          <a:xfrm>
            <a:off x="7197343" y="0"/>
            <a:ext cx="1970100" cy="5143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Calibri"/>
              <a:ea typeface="Calibri"/>
              <a:cs typeface="Calibri"/>
              <a:sym typeface="Calibri"/>
            </a:endParaRPr>
          </a:p>
        </p:txBody>
      </p:sp>
      <p:pic>
        <p:nvPicPr>
          <p:cNvPr id="515" name="Google Shape;515;p71"/>
          <p:cNvPicPr preferRelativeResize="0"/>
          <p:nvPr/>
        </p:nvPicPr>
        <p:blipFill rotWithShape="1">
          <a:blip r:embed="rId10">
            <a:alphaModFix/>
          </a:blip>
          <a:srcRect b="0" l="0" r="0" t="0"/>
          <a:stretch/>
        </p:blipFill>
        <p:spPr>
          <a:xfrm>
            <a:off x="8630821" y="50612"/>
            <a:ext cx="428625" cy="4500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0" name="Shape 520"/>
        <p:cNvGrpSpPr/>
        <p:nvPr/>
      </p:nvGrpSpPr>
      <p:grpSpPr>
        <a:xfrm>
          <a:off x="0" y="0"/>
          <a:ext cx="0" cy="0"/>
          <a:chOff x="0" y="0"/>
          <a:chExt cx="0" cy="0"/>
        </a:xfrm>
      </p:grpSpPr>
      <p:sp>
        <p:nvSpPr>
          <p:cNvPr id="521" name="Google Shape;521;p72"/>
          <p:cNvSpPr txBox="1"/>
          <p:nvPr/>
        </p:nvSpPr>
        <p:spPr>
          <a:xfrm>
            <a:off x="58200" y="905550"/>
            <a:ext cx="9027600" cy="3332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800">
              <a:solidFill>
                <a:schemeClr val="dk1"/>
              </a:solidFill>
              <a:latin typeface="Arial"/>
              <a:ea typeface="Arial"/>
              <a:cs typeface="Arial"/>
              <a:sym typeface="Arial"/>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a:p>
            <a:pPr indent="-387350" lvl="1" marL="723900" marR="0" rtl="0" algn="l">
              <a:spcBef>
                <a:spcPts val="0"/>
              </a:spcBef>
              <a:spcAft>
                <a:spcPts val="0"/>
              </a:spcAft>
              <a:buClr>
                <a:schemeClr val="dk1"/>
              </a:buClr>
              <a:buSzPts val="2300"/>
              <a:buFont typeface="Play"/>
              <a:buAutoNum type="arabicPeriod"/>
            </a:pPr>
            <a:r>
              <a:rPr b="0" i="0" lang="en" sz="2300" u="none" cap="none" strike="noStrike">
                <a:solidFill>
                  <a:schemeClr val="dk1"/>
                </a:solidFill>
                <a:latin typeface="Arial"/>
                <a:ea typeface="Arial"/>
                <a:cs typeface="Arial"/>
                <a:sym typeface="Arial"/>
              </a:rPr>
              <a:t>What would you like to see the Interagency Council  </a:t>
            </a:r>
            <a:r>
              <a:rPr b="1" i="0" lang="en" sz="2300" u="none" cap="none" strike="noStrike">
                <a:solidFill>
                  <a:schemeClr val="dk1"/>
                </a:solidFill>
                <a:latin typeface="Arial"/>
                <a:ea typeface="Arial"/>
                <a:cs typeface="Arial"/>
                <a:sym typeface="Arial"/>
              </a:rPr>
              <a:t>do more/less</a:t>
            </a:r>
            <a:r>
              <a:rPr b="0" i="0" lang="en" sz="2300" u="none" cap="none" strike="noStrike">
                <a:solidFill>
                  <a:schemeClr val="dk1"/>
                </a:solidFill>
                <a:latin typeface="Arial"/>
                <a:ea typeface="Arial"/>
                <a:cs typeface="Arial"/>
                <a:sym typeface="Arial"/>
              </a:rPr>
              <a:t>? </a:t>
            </a:r>
            <a:endParaRPr sz="1100"/>
          </a:p>
          <a:p>
            <a:pPr indent="-387350" lvl="1" marL="723900" marR="0" rtl="0" algn="l">
              <a:spcBef>
                <a:spcPts val="900"/>
              </a:spcBef>
              <a:spcAft>
                <a:spcPts val="0"/>
              </a:spcAft>
              <a:buClr>
                <a:schemeClr val="dk1"/>
              </a:buClr>
              <a:buSzPts val="2300"/>
              <a:buFont typeface="Play"/>
              <a:buAutoNum type="arabicPeriod"/>
            </a:pPr>
            <a:r>
              <a:rPr b="0" i="0" lang="en" sz="2300" u="none" cap="none" strike="noStrike">
                <a:solidFill>
                  <a:schemeClr val="dk1"/>
                </a:solidFill>
                <a:latin typeface="Arial"/>
                <a:ea typeface="Arial"/>
                <a:cs typeface="Arial"/>
                <a:sym typeface="Arial"/>
              </a:rPr>
              <a:t>How can the Interagency Council </a:t>
            </a:r>
            <a:r>
              <a:rPr b="1" i="0" lang="en" sz="2300" u="none" cap="none" strike="noStrike">
                <a:solidFill>
                  <a:schemeClr val="dk1"/>
                </a:solidFill>
                <a:latin typeface="Arial"/>
                <a:ea typeface="Arial"/>
                <a:cs typeface="Arial"/>
                <a:sym typeface="Arial"/>
              </a:rPr>
              <a:t>best support municipal and local-level climate resilience action</a:t>
            </a:r>
            <a:r>
              <a:rPr b="0" i="0" lang="en" sz="2300" u="none" cap="none" strike="noStrike">
                <a:solidFill>
                  <a:schemeClr val="dk1"/>
                </a:solidFill>
                <a:latin typeface="Arial"/>
                <a:ea typeface="Arial"/>
                <a:cs typeface="Arial"/>
                <a:sym typeface="Arial"/>
              </a:rPr>
              <a:t>? </a:t>
            </a:r>
            <a:endParaRPr sz="1100"/>
          </a:p>
          <a:p>
            <a:pPr indent="-387350" lvl="1" marL="723900" marR="0" rtl="0" algn="l">
              <a:spcBef>
                <a:spcPts val="900"/>
              </a:spcBef>
              <a:spcAft>
                <a:spcPts val="0"/>
              </a:spcAft>
              <a:buClr>
                <a:schemeClr val="dk1"/>
              </a:buClr>
              <a:buSzPts val="2300"/>
              <a:buFont typeface="Play"/>
              <a:buAutoNum type="arabicPeriod"/>
            </a:pPr>
            <a:r>
              <a:rPr b="0" i="0" lang="en" sz="2300" u="none" cap="none" strike="noStrike">
                <a:solidFill>
                  <a:schemeClr val="dk1"/>
                </a:solidFill>
                <a:latin typeface="Arial"/>
                <a:ea typeface="Arial"/>
                <a:cs typeface="Arial"/>
                <a:sym typeface="Arial"/>
              </a:rPr>
              <a:t>What </a:t>
            </a:r>
            <a:r>
              <a:rPr b="1" i="0" lang="en" sz="2300" u="none" cap="none" strike="noStrike">
                <a:solidFill>
                  <a:schemeClr val="dk1"/>
                </a:solidFill>
                <a:latin typeface="Arial"/>
                <a:ea typeface="Arial"/>
                <a:cs typeface="Arial"/>
                <a:sym typeface="Arial"/>
              </a:rPr>
              <a:t>one action </a:t>
            </a:r>
            <a:r>
              <a:rPr b="0" i="0" lang="en" sz="2300" u="none" cap="none" strike="noStrike">
                <a:solidFill>
                  <a:schemeClr val="dk1"/>
                </a:solidFill>
                <a:latin typeface="Arial"/>
                <a:ea typeface="Arial"/>
                <a:cs typeface="Arial"/>
                <a:sym typeface="Arial"/>
              </a:rPr>
              <a:t>do you think the Interagency Council needs to take </a:t>
            </a:r>
            <a:r>
              <a:rPr b="1" i="0" lang="en" sz="2300" u="none" cap="none" strike="noStrike">
                <a:solidFill>
                  <a:schemeClr val="dk1"/>
                </a:solidFill>
                <a:latin typeface="Arial"/>
                <a:ea typeface="Arial"/>
                <a:cs typeface="Arial"/>
                <a:sym typeface="Arial"/>
              </a:rPr>
              <a:t>in the next five years </a:t>
            </a:r>
            <a:r>
              <a:rPr b="0" i="0" lang="en" sz="2300" u="none" cap="none" strike="noStrike">
                <a:solidFill>
                  <a:schemeClr val="dk1"/>
                </a:solidFill>
                <a:latin typeface="Arial"/>
                <a:ea typeface="Arial"/>
                <a:cs typeface="Arial"/>
                <a:sym typeface="Arial"/>
              </a:rPr>
              <a:t>to  increase New Jersey’s overall resilience to climate change?</a:t>
            </a:r>
            <a:endParaRPr b="0" i="0" sz="2300" u="none" cap="none" strike="noStrike">
              <a:solidFill>
                <a:schemeClr val="dk1"/>
              </a:solidFill>
              <a:latin typeface="Arial"/>
              <a:ea typeface="Arial"/>
              <a:cs typeface="Arial"/>
              <a:sym typeface="Arial"/>
            </a:endParaRPr>
          </a:p>
        </p:txBody>
      </p:sp>
      <p:sp>
        <p:nvSpPr>
          <p:cNvPr id="522" name="Google Shape;522;p72"/>
          <p:cNvSpPr/>
          <p:nvPr/>
        </p:nvSpPr>
        <p:spPr>
          <a:xfrm>
            <a:off x="164249" y="263595"/>
            <a:ext cx="4807800" cy="6510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224E71"/>
              </a:buClr>
              <a:buSzPts val="2700"/>
              <a:buFont typeface="Avenir"/>
              <a:buNone/>
            </a:pPr>
            <a:r>
              <a:rPr b="1" i="0" lang="en" sz="2700" u="none" cap="none" strike="noStrike">
                <a:solidFill>
                  <a:srgbClr val="224E71"/>
                </a:solidFill>
                <a:latin typeface="Avenir"/>
                <a:ea typeface="Avenir"/>
                <a:cs typeface="Avenir"/>
                <a:sym typeface="Avenir"/>
              </a:rPr>
              <a:t>THREE QUESTIONS</a:t>
            </a:r>
            <a:endParaRPr sz="1100"/>
          </a:p>
          <a:p>
            <a:pPr indent="0" lvl="0" marL="0" marR="0" rtl="0" algn="r">
              <a:lnSpc>
                <a:spcPct val="100000"/>
              </a:lnSpc>
              <a:spcBef>
                <a:spcPts val="0"/>
              </a:spcBef>
              <a:spcAft>
                <a:spcPts val="0"/>
              </a:spcAft>
              <a:buClr>
                <a:srgbClr val="21538E"/>
              </a:buClr>
              <a:buSzPts val="1400"/>
              <a:buFont typeface="Avenir"/>
              <a:buNone/>
            </a:pPr>
            <a:r>
              <a:rPr b="0" lang="en" sz="1400" u="none">
                <a:solidFill>
                  <a:srgbClr val="21538E"/>
                </a:solidFill>
                <a:latin typeface="Avenir"/>
                <a:ea typeface="Avenir"/>
                <a:cs typeface="Avenir"/>
                <a:sym typeface="Avenir"/>
              </a:rPr>
              <a:t>From 2020-2025 Listening Sessions</a:t>
            </a:r>
            <a:endParaRPr b="0" i="0" sz="2400" u="none" cap="none" strike="noStrike">
              <a:solidFill>
                <a:srgbClr val="21538E"/>
              </a:solidFill>
              <a:latin typeface="Avenir"/>
              <a:ea typeface="Avenir"/>
              <a:cs typeface="Avenir"/>
              <a:sym typeface="Avenir"/>
            </a:endParaRPr>
          </a:p>
        </p:txBody>
      </p:sp>
      <p:pic>
        <p:nvPicPr>
          <p:cNvPr id="523" name="Google Shape;523;p72"/>
          <p:cNvPicPr preferRelativeResize="0"/>
          <p:nvPr/>
        </p:nvPicPr>
        <p:blipFill>
          <a:blip r:embed="rId3">
            <a:alphaModFix/>
          </a:blip>
          <a:stretch>
            <a:fillRect/>
          </a:stretch>
        </p:blipFill>
        <p:spPr>
          <a:xfrm>
            <a:off x="7567075" y="99475"/>
            <a:ext cx="1363600" cy="1338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5"/>
          <p:cNvSpPr txBox="1"/>
          <p:nvPr>
            <p:ph idx="12" type="sldNum"/>
          </p:nvPr>
        </p:nvSpPr>
        <p:spPr>
          <a:xfrm>
            <a:off x="8398374" y="4663217"/>
            <a:ext cx="548700" cy="393600"/>
          </a:xfrm>
          <a:prstGeom prst="rect">
            <a:avLst/>
          </a:prstGeom>
        </p:spPr>
        <p:txBody>
          <a:bodyPr anchorCtr="0" anchor="ctr" bIns="91425" lIns="91425" spcFirstLastPara="1" rIns="91425" wrap="square" tIns="91425">
            <a:normAutofit/>
          </a:bodyPr>
          <a:lstStyle/>
          <a:p>
            <a:pPr indent="0" lvl="0" marL="0" rtl="0" algn="r">
              <a:spcBef>
                <a:spcPts val="1000"/>
              </a:spcBef>
              <a:spcAft>
                <a:spcPts val="1000"/>
              </a:spcAft>
              <a:buNone/>
            </a:pPr>
            <a:fld id="{00000000-1234-1234-1234-123412341234}" type="slidenum">
              <a:rPr lang="en" sz="1000">
                <a:latin typeface="Lato"/>
                <a:ea typeface="Lato"/>
                <a:cs typeface="Lato"/>
                <a:sym typeface="Lato"/>
              </a:rPr>
              <a:t>‹#›</a:t>
            </a:fld>
            <a:endParaRPr sz="1000">
              <a:latin typeface="Lato"/>
              <a:ea typeface="Lato"/>
              <a:cs typeface="Lato"/>
              <a:sym typeface="Lato"/>
            </a:endParaRPr>
          </a:p>
        </p:txBody>
      </p:sp>
      <p:sp>
        <p:nvSpPr>
          <p:cNvPr id="300" name="Google Shape;300;p55"/>
          <p:cNvSpPr txBox="1"/>
          <p:nvPr>
            <p:ph type="title"/>
          </p:nvPr>
        </p:nvSpPr>
        <p:spPr>
          <a:xfrm>
            <a:off x="311700" y="38507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Roboto"/>
                <a:ea typeface="Roboto"/>
                <a:cs typeface="Roboto"/>
                <a:sym typeface="Roboto"/>
              </a:rPr>
              <a:t>Our Speakers</a:t>
            </a:r>
            <a:endParaRPr>
              <a:latin typeface="Roboto"/>
              <a:ea typeface="Roboto"/>
              <a:cs typeface="Roboto"/>
              <a:sym typeface="Roboto"/>
            </a:endParaRPr>
          </a:p>
        </p:txBody>
      </p:sp>
      <p:pic>
        <p:nvPicPr>
          <p:cNvPr id="301" name="Google Shape;301;p55" title="NAF LinkedIn Pic.jpg"/>
          <p:cNvPicPr preferRelativeResize="0"/>
          <p:nvPr>
            <p:ph idx="2" type="pic"/>
          </p:nvPr>
        </p:nvPicPr>
        <p:blipFill rotWithShape="1">
          <a:blip r:embed="rId3">
            <a:alphaModFix/>
          </a:blip>
          <a:srcRect b="0" l="0" r="0" t="0"/>
          <a:stretch/>
        </p:blipFill>
        <p:spPr>
          <a:xfrm>
            <a:off x="2116438" y="1578597"/>
            <a:ext cx="1269002" cy="1269001"/>
          </a:xfrm>
          <a:prstGeom prst="rect">
            <a:avLst/>
          </a:prstGeom>
          <a:noFill/>
          <a:ln cap="flat" cmpd="sng" w="19050">
            <a:solidFill>
              <a:srgbClr val="000000"/>
            </a:solidFill>
            <a:prstDash val="solid"/>
            <a:round/>
            <a:headEnd len="sm" w="sm" type="none"/>
            <a:tailEnd len="sm" w="sm" type="none"/>
          </a:ln>
        </p:spPr>
      </p:pic>
      <p:pic>
        <p:nvPicPr>
          <p:cNvPr id="302" name="Google Shape;302;p55" title="Dr. Mike picture.jpg"/>
          <p:cNvPicPr preferRelativeResize="0"/>
          <p:nvPr>
            <p:ph idx="3" type="pic"/>
          </p:nvPr>
        </p:nvPicPr>
        <p:blipFill rotWithShape="1">
          <a:blip r:embed="rId4">
            <a:alphaModFix/>
          </a:blip>
          <a:srcRect b="0" l="0" r="0" t="0"/>
          <a:stretch/>
        </p:blipFill>
        <p:spPr>
          <a:xfrm>
            <a:off x="4021188" y="1603722"/>
            <a:ext cx="1269000" cy="1269002"/>
          </a:xfrm>
          <a:prstGeom prst="rect">
            <a:avLst/>
          </a:prstGeom>
          <a:noFill/>
          <a:ln cap="flat" cmpd="sng" w="19050">
            <a:solidFill>
              <a:srgbClr val="000000"/>
            </a:solidFill>
            <a:prstDash val="solid"/>
            <a:round/>
            <a:headEnd len="sm" w="sm" type="none"/>
            <a:tailEnd len="sm" w="sm" type="none"/>
          </a:ln>
        </p:spPr>
      </p:pic>
      <p:pic>
        <p:nvPicPr>
          <p:cNvPr id="303" name="Google Shape;303;p55" title="Stan Slachetka LinkedIn Pic.jpg"/>
          <p:cNvPicPr preferRelativeResize="0"/>
          <p:nvPr>
            <p:ph idx="4" type="pic"/>
          </p:nvPr>
        </p:nvPicPr>
        <p:blipFill rotWithShape="1">
          <a:blip r:embed="rId5">
            <a:alphaModFix/>
          </a:blip>
          <a:srcRect b="0" l="0" r="0" t="0"/>
          <a:stretch/>
        </p:blipFill>
        <p:spPr>
          <a:xfrm>
            <a:off x="7592817" y="1603722"/>
            <a:ext cx="1269002" cy="1269002"/>
          </a:xfrm>
          <a:prstGeom prst="rect">
            <a:avLst/>
          </a:prstGeom>
          <a:noFill/>
          <a:ln cap="flat" cmpd="sng" w="19050">
            <a:solidFill>
              <a:srgbClr val="000000"/>
            </a:solidFill>
            <a:prstDash val="solid"/>
            <a:round/>
            <a:headEnd len="sm" w="sm" type="none"/>
            <a:tailEnd len="sm" w="sm" type="none"/>
          </a:ln>
        </p:spPr>
      </p:pic>
      <p:pic>
        <p:nvPicPr>
          <p:cNvPr id="304" name="Google Shape;304;p55" title="Steve Simone LinkedIn pic.jpg"/>
          <p:cNvPicPr preferRelativeResize="0"/>
          <p:nvPr>
            <p:ph idx="5" type="pic"/>
          </p:nvPr>
        </p:nvPicPr>
        <p:blipFill rotWithShape="1">
          <a:blip r:embed="rId6">
            <a:alphaModFix/>
          </a:blip>
          <a:srcRect b="0" l="0" r="0" t="0"/>
          <a:stretch/>
        </p:blipFill>
        <p:spPr>
          <a:xfrm>
            <a:off x="211700" y="1603722"/>
            <a:ext cx="1269002" cy="1269001"/>
          </a:xfrm>
          <a:prstGeom prst="rect">
            <a:avLst/>
          </a:prstGeom>
          <a:noFill/>
          <a:ln cap="flat" cmpd="sng" w="19050">
            <a:solidFill>
              <a:srgbClr val="000000"/>
            </a:solidFill>
            <a:prstDash val="solid"/>
            <a:round/>
            <a:headEnd len="sm" w="sm" type="none"/>
            <a:tailEnd len="sm" w="sm" type="none"/>
          </a:ln>
        </p:spPr>
      </p:pic>
      <p:sp>
        <p:nvSpPr>
          <p:cNvPr id="305" name="Google Shape;305;p55"/>
          <p:cNvSpPr txBox="1"/>
          <p:nvPr>
            <p:ph idx="4294967295" type="subTitle"/>
          </p:nvPr>
        </p:nvSpPr>
        <p:spPr>
          <a:xfrm>
            <a:off x="128300" y="3396125"/>
            <a:ext cx="1435800" cy="12690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275"/>
              <a:buNone/>
            </a:pPr>
            <a:r>
              <a:rPr i="1" lang="en" sz="1100">
                <a:latin typeface="Roboto"/>
                <a:ea typeface="Roboto"/>
                <a:cs typeface="Roboto"/>
                <a:sym typeface="Roboto"/>
              </a:rPr>
              <a:t>Senior </a:t>
            </a:r>
            <a:r>
              <a:rPr i="1" lang="en" sz="1100">
                <a:latin typeface="Roboto"/>
                <a:ea typeface="Roboto"/>
                <a:cs typeface="Roboto"/>
                <a:sym typeface="Roboto"/>
              </a:rPr>
              <a:t>Planner Office</a:t>
            </a:r>
            <a:r>
              <a:rPr lang="en" sz="1100">
                <a:latin typeface="Roboto"/>
                <a:ea typeface="Roboto"/>
                <a:cs typeface="Roboto"/>
                <a:sym typeface="Roboto"/>
              </a:rPr>
              <a:t> of Planning Advocacy </a:t>
            </a:r>
            <a:endParaRPr sz="1100">
              <a:latin typeface="Roboto"/>
              <a:ea typeface="Roboto"/>
              <a:cs typeface="Roboto"/>
              <a:sym typeface="Roboto"/>
            </a:endParaRPr>
          </a:p>
          <a:p>
            <a:pPr indent="0" lvl="0" marL="0" rtl="0" algn="l">
              <a:lnSpc>
                <a:spcPct val="100000"/>
              </a:lnSpc>
              <a:spcBef>
                <a:spcPts val="1200"/>
              </a:spcBef>
              <a:spcAft>
                <a:spcPts val="0"/>
              </a:spcAft>
              <a:buSzPts val="275"/>
              <a:buNone/>
            </a:pPr>
            <a:r>
              <a:rPr lang="en" sz="1100">
                <a:latin typeface="Roboto"/>
                <a:ea typeface="Roboto"/>
                <a:cs typeface="Roboto"/>
                <a:sym typeface="Roboto"/>
              </a:rPr>
              <a:t>NJ Department of State</a:t>
            </a:r>
            <a:br>
              <a:rPr lang="en" sz="1100">
                <a:latin typeface="Roboto"/>
                <a:ea typeface="Roboto"/>
                <a:cs typeface="Roboto"/>
                <a:sym typeface="Roboto"/>
              </a:rPr>
            </a:br>
            <a:endParaRPr sz="1100">
              <a:latin typeface="Roboto"/>
              <a:ea typeface="Roboto"/>
              <a:cs typeface="Roboto"/>
              <a:sym typeface="Roboto"/>
            </a:endParaRPr>
          </a:p>
          <a:p>
            <a:pPr indent="0" lvl="0" marL="0" rtl="0" algn="l">
              <a:lnSpc>
                <a:spcPct val="100000"/>
              </a:lnSpc>
              <a:spcBef>
                <a:spcPts val="1200"/>
              </a:spcBef>
              <a:spcAft>
                <a:spcPts val="0"/>
              </a:spcAft>
              <a:buSzPts val="275"/>
              <a:buNone/>
            </a:pPr>
            <a:r>
              <a:t/>
            </a:r>
            <a:endParaRPr sz="1100">
              <a:latin typeface="Roboto"/>
              <a:ea typeface="Roboto"/>
              <a:cs typeface="Roboto"/>
              <a:sym typeface="Roboto"/>
            </a:endParaRPr>
          </a:p>
          <a:p>
            <a:pPr indent="0" lvl="0" marL="0" rtl="0" algn="l">
              <a:lnSpc>
                <a:spcPct val="100000"/>
              </a:lnSpc>
              <a:spcBef>
                <a:spcPts val="1200"/>
              </a:spcBef>
              <a:spcAft>
                <a:spcPts val="1200"/>
              </a:spcAft>
              <a:buSzPts val="275"/>
              <a:buNone/>
            </a:pPr>
            <a:r>
              <a:t/>
            </a:r>
            <a:endParaRPr sz="1100">
              <a:latin typeface="Roboto"/>
              <a:ea typeface="Roboto"/>
              <a:cs typeface="Roboto"/>
              <a:sym typeface="Roboto"/>
            </a:endParaRPr>
          </a:p>
        </p:txBody>
      </p:sp>
      <p:sp>
        <p:nvSpPr>
          <p:cNvPr id="306" name="Google Shape;306;p55"/>
          <p:cNvSpPr txBox="1"/>
          <p:nvPr>
            <p:ph idx="4294967295" type="subTitle"/>
          </p:nvPr>
        </p:nvSpPr>
        <p:spPr>
          <a:xfrm>
            <a:off x="2043250" y="2824800"/>
            <a:ext cx="1579200" cy="5193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275"/>
              <a:buNone/>
            </a:pPr>
            <a:r>
              <a:rPr lang="en" sz="1100">
                <a:latin typeface="Roboto SemiBold"/>
                <a:ea typeface="Roboto SemiBold"/>
                <a:cs typeface="Roboto SemiBold"/>
                <a:sym typeface="Roboto SemiBold"/>
              </a:rPr>
              <a:t>Nathaly Agosto Filión</a:t>
            </a:r>
            <a:endParaRPr sz="1100">
              <a:latin typeface="Roboto SemiBold"/>
              <a:ea typeface="Roboto SemiBold"/>
              <a:cs typeface="Roboto SemiBold"/>
              <a:sym typeface="Roboto SemiBold"/>
            </a:endParaRPr>
          </a:p>
        </p:txBody>
      </p:sp>
      <p:sp>
        <p:nvSpPr>
          <p:cNvPr id="307" name="Google Shape;307;p55"/>
          <p:cNvSpPr txBox="1"/>
          <p:nvPr>
            <p:ph idx="4294967295" type="subTitle"/>
          </p:nvPr>
        </p:nvSpPr>
        <p:spPr>
          <a:xfrm>
            <a:off x="1961350" y="3396125"/>
            <a:ext cx="1579200" cy="11529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523"/>
              <a:buNone/>
            </a:pPr>
            <a:r>
              <a:rPr i="1" lang="en" sz="1100">
                <a:latin typeface="Roboto"/>
                <a:ea typeface="Roboto"/>
                <a:cs typeface="Roboto"/>
                <a:sym typeface="Roboto"/>
              </a:rPr>
              <a:t>Deputy Chief Climate Resilience </a:t>
            </a:r>
            <a:r>
              <a:rPr i="1" lang="en" sz="1100">
                <a:latin typeface="Roboto"/>
                <a:ea typeface="Roboto"/>
                <a:cs typeface="Roboto"/>
                <a:sym typeface="Roboto"/>
              </a:rPr>
              <a:t>Officer </a:t>
            </a:r>
            <a:endParaRPr i="1" sz="1100">
              <a:latin typeface="Roboto"/>
              <a:ea typeface="Roboto"/>
              <a:cs typeface="Roboto"/>
              <a:sym typeface="Roboto"/>
            </a:endParaRPr>
          </a:p>
          <a:p>
            <a:pPr indent="0" lvl="0" marL="0" rtl="0" algn="l">
              <a:lnSpc>
                <a:spcPct val="100000"/>
              </a:lnSpc>
              <a:spcBef>
                <a:spcPts val="1200"/>
              </a:spcBef>
              <a:spcAft>
                <a:spcPts val="0"/>
              </a:spcAft>
              <a:buSzPts val="523"/>
              <a:buNone/>
            </a:pPr>
            <a:r>
              <a:rPr lang="en" sz="1100">
                <a:latin typeface="Roboto"/>
                <a:ea typeface="Roboto"/>
                <a:cs typeface="Roboto"/>
                <a:sym typeface="Roboto"/>
              </a:rPr>
              <a:t>NJ Department of Environmental Protection</a:t>
            </a:r>
            <a:endParaRPr sz="1100">
              <a:latin typeface="Roboto"/>
              <a:ea typeface="Roboto"/>
              <a:cs typeface="Roboto"/>
              <a:sym typeface="Roboto"/>
            </a:endParaRPr>
          </a:p>
          <a:p>
            <a:pPr indent="0" lvl="0" marL="0" rtl="0" algn="l">
              <a:lnSpc>
                <a:spcPct val="100000"/>
              </a:lnSpc>
              <a:spcBef>
                <a:spcPts val="1200"/>
              </a:spcBef>
              <a:spcAft>
                <a:spcPts val="0"/>
              </a:spcAft>
              <a:buSzPts val="523"/>
              <a:buNone/>
            </a:pPr>
            <a:r>
              <a:t/>
            </a:r>
            <a:endParaRPr sz="1100">
              <a:latin typeface="Roboto"/>
              <a:ea typeface="Roboto"/>
              <a:cs typeface="Roboto"/>
              <a:sym typeface="Roboto"/>
            </a:endParaRPr>
          </a:p>
          <a:p>
            <a:pPr indent="0" lvl="0" marL="0" rtl="0" algn="l">
              <a:lnSpc>
                <a:spcPct val="100000"/>
              </a:lnSpc>
              <a:spcBef>
                <a:spcPts val="1200"/>
              </a:spcBef>
              <a:spcAft>
                <a:spcPts val="1200"/>
              </a:spcAft>
              <a:buSzPts val="523"/>
              <a:buNone/>
            </a:pPr>
            <a:r>
              <a:t/>
            </a:r>
            <a:endParaRPr sz="1100">
              <a:latin typeface="Roboto"/>
              <a:ea typeface="Roboto"/>
              <a:cs typeface="Roboto"/>
              <a:sym typeface="Roboto"/>
            </a:endParaRPr>
          </a:p>
        </p:txBody>
      </p:sp>
      <p:sp>
        <p:nvSpPr>
          <p:cNvPr id="308" name="Google Shape;308;p55"/>
          <p:cNvSpPr txBox="1"/>
          <p:nvPr>
            <p:ph idx="4294967295" type="subTitle"/>
          </p:nvPr>
        </p:nvSpPr>
        <p:spPr>
          <a:xfrm>
            <a:off x="3940500" y="2887650"/>
            <a:ext cx="1579200" cy="393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5"/>
              <a:buNone/>
            </a:pPr>
            <a:r>
              <a:rPr lang="en" sz="1100">
                <a:latin typeface="Roboto SemiBold"/>
                <a:ea typeface="Roboto SemiBold"/>
                <a:cs typeface="Roboto SemiBold"/>
                <a:sym typeface="Roboto SemiBold"/>
              </a:rPr>
              <a:t>Dr. Michael Russell</a:t>
            </a:r>
            <a:endParaRPr sz="1100">
              <a:latin typeface="Roboto SemiBold"/>
              <a:ea typeface="Roboto SemiBold"/>
              <a:cs typeface="Roboto SemiBold"/>
              <a:sym typeface="Roboto SemiBold"/>
            </a:endParaRPr>
          </a:p>
          <a:p>
            <a:pPr indent="0" lvl="0" marL="0" rtl="0" algn="l">
              <a:lnSpc>
                <a:spcPct val="100000"/>
              </a:lnSpc>
              <a:spcBef>
                <a:spcPts val="0"/>
              </a:spcBef>
              <a:spcAft>
                <a:spcPts val="0"/>
              </a:spcAft>
              <a:buSzPts val="275"/>
              <a:buNone/>
            </a:pPr>
            <a:r>
              <a:t/>
            </a:r>
            <a:endParaRPr sz="1100">
              <a:latin typeface="Roboto SemiBold"/>
              <a:ea typeface="Roboto SemiBold"/>
              <a:cs typeface="Roboto SemiBold"/>
              <a:sym typeface="Roboto SemiBold"/>
            </a:endParaRPr>
          </a:p>
        </p:txBody>
      </p:sp>
      <p:sp>
        <p:nvSpPr>
          <p:cNvPr id="309" name="Google Shape;309;p55"/>
          <p:cNvSpPr txBox="1"/>
          <p:nvPr>
            <p:ph idx="4294967295" type="subTitle"/>
          </p:nvPr>
        </p:nvSpPr>
        <p:spPr>
          <a:xfrm>
            <a:off x="3937800" y="3396125"/>
            <a:ext cx="1504200" cy="1152900"/>
          </a:xfrm>
          <a:prstGeom prst="rect">
            <a:avLst/>
          </a:prstGeom>
        </p:spPr>
        <p:txBody>
          <a:bodyPr anchorCtr="0" anchor="t" bIns="91425" lIns="91425" spcFirstLastPara="1" rIns="91425" wrap="square" tIns="91425">
            <a:noAutofit/>
          </a:bodyPr>
          <a:lstStyle/>
          <a:p>
            <a:pPr indent="0" lvl="0" marL="0" rtl="0" algn="l">
              <a:lnSpc>
                <a:spcPct val="82272"/>
              </a:lnSpc>
              <a:spcBef>
                <a:spcPts val="0"/>
              </a:spcBef>
              <a:spcAft>
                <a:spcPts val="0"/>
              </a:spcAft>
              <a:buSzPts val="358"/>
              <a:buNone/>
            </a:pPr>
            <a:r>
              <a:rPr i="1" lang="en" sz="1100">
                <a:latin typeface="Roboto"/>
                <a:ea typeface="Roboto"/>
                <a:cs typeface="Roboto"/>
                <a:sym typeface="Roboto"/>
              </a:rPr>
              <a:t>Chief Economist </a:t>
            </a:r>
            <a:endParaRPr i="1" sz="1100">
              <a:latin typeface="Roboto"/>
              <a:ea typeface="Roboto"/>
              <a:cs typeface="Roboto"/>
              <a:sym typeface="Roboto"/>
            </a:endParaRPr>
          </a:p>
          <a:p>
            <a:pPr indent="0" lvl="0" marL="0" rtl="0" algn="l">
              <a:lnSpc>
                <a:spcPct val="82272"/>
              </a:lnSpc>
              <a:spcBef>
                <a:spcPts val="1200"/>
              </a:spcBef>
              <a:spcAft>
                <a:spcPts val="0"/>
              </a:spcAft>
              <a:buSzPts val="358"/>
              <a:buNone/>
            </a:pPr>
            <a:r>
              <a:rPr lang="en" sz="1100">
                <a:latin typeface="Roboto"/>
                <a:ea typeface="Roboto"/>
                <a:cs typeface="Roboto"/>
                <a:sym typeface="Roboto"/>
              </a:rPr>
              <a:t>NJ Department of Environmental Protection</a:t>
            </a:r>
            <a:endParaRPr sz="1100">
              <a:latin typeface="Roboto"/>
              <a:ea typeface="Roboto"/>
              <a:cs typeface="Roboto"/>
              <a:sym typeface="Roboto"/>
            </a:endParaRPr>
          </a:p>
          <a:p>
            <a:pPr indent="0" lvl="0" marL="0" rtl="0" algn="l">
              <a:lnSpc>
                <a:spcPct val="95000"/>
              </a:lnSpc>
              <a:spcBef>
                <a:spcPts val="1200"/>
              </a:spcBef>
              <a:spcAft>
                <a:spcPts val="0"/>
              </a:spcAft>
              <a:buSzPts val="358"/>
              <a:buNone/>
            </a:pPr>
            <a:r>
              <a:t/>
            </a:r>
            <a:endParaRPr sz="1100">
              <a:latin typeface="Roboto"/>
              <a:ea typeface="Roboto"/>
              <a:cs typeface="Roboto"/>
              <a:sym typeface="Roboto"/>
            </a:endParaRPr>
          </a:p>
          <a:p>
            <a:pPr indent="0" lvl="0" marL="0" rtl="0" algn="l">
              <a:lnSpc>
                <a:spcPct val="95000"/>
              </a:lnSpc>
              <a:spcBef>
                <a:spcPts val="1200"/>
              </a:spcBef>
              <a:spcAft>
                <a:spcPts val="1200"/>
              </a:spcAft>
              <a:buSzPts val="358"/>
              <a:buNone/>
            </a:pPr>
            <a:r>
              <a:t/>
            </a:r>
            <a:endParaRPr sz="1100">
              <a:latin typeface="Roboto"/>
              <a:ea typeface="Roboto"/>
              <a:cs typeface="Roboto"/>
              <a:sym typeface="Roboto"/>
            </a:endParaRPr>
          </a:p>
        </p:txBody>
      </p:sp>
      <p:sp>
        <p:nvSpPr>
          <p:cNvPr id="310" name="Google Shape;310;p55"/>
          <p:cNvSpPr txBox="1"/>
          <p:nvPr>
            <p:ph idx="4294967295" type="subTitle"/>
          </p:nvPr>
        </p:nvSpPr>
        <p:spPr>
          <a:xfrm>
            <a:off x="5851867" y="2824789"/>
            <a:ext cx="1258200" cy="519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5"/>
              <a:buNone/>
            </a:pPr>
            <a:r>
              <a:rPr lang="en" sz="1100">
                <a:latin typeface="Roboto SemiBold"/>
                <a:ea typeface="Roboto SemiBold"/>
                <a:cs typeface="Roboto SemiBold"/>
                <a:sym typeface="Roboto SemiBold"/>
              </a:rPr>
              <a:t>Dr. Qian He AICP</a:t>
            </a:r>
            <a:endParaRPr sz="1100">
              <a:latin typeface="Roboto SemiBold"/>
              <a:ea typeface="Roboto SemiBold"/>
              <a:cs typeface="Roboto SemiBold"/>
              <a:sym typeface="Roboto SemiBold"/>
            </a:endParaRPr>
          </a:p>
          <a:p>
            <a:pPr indent="0" lvl="0" marL="0" rtl="0" algn="l">
              <a:lnSpc>
                <a:spcPct val="95000"/>
              </a:lnSpc>
              <a:spcBef>
                <a:spcPts val="0"/>
              </a:spcBef>
              <a:spcAft>
                <a:spcPts val="1200"/>
              </a:spcAft>
              <a:buSzPts val="275"/>
              <a:buNone/>
            </a:pPr>
            <a:r>
              <a:t/>
            </a:r>
            <a:endParaRPr sz="1100">
              <a:latin typeface="Roboto SemiBold"/>
              <a:ea typeface="Roboto SemiBold"/>
              <a:cs typeface="Roboto SemiBold"/>
              <a:sym typeface="Roboto SemiBold"/>
            </a:endParaRPr>
          </a:p>
        </p:txBody>
      </p:sp>
      <p:sp>
        <p:nvSpPr>
          <p:cNvPr id="311" name="Google Shape;311;p55"/>
          <p:cNvSpPr txBox="1"/>
          <p:nvPr>
            <p:ph idx="4294967295" type="subTitle"/>
          </p:nvPr>
        </p:nvSpPr>
        <p:spPr>
          <a:xfrm>
            <a:off x="5817792" y="3396125"/>
            <a:ext cx="1504200" cy="1341600"/>
          </a:xfrm>
          <a:prstGeom prst="rect">
            <a:avLst/>
          </a:prstGeom>
        </p:spPr>
        <p:txBody>
          <a:bodyPr anchorCtr="0" anchor="t" bIns="91425" lIns="91425" spcFirstLastPara="1" rIns="91425" wrap="square" tIns="91425">
            <a:noAutofit/>
          </a:bodyPr>
          <a:lstStyle/>
          <a:p>
            <a:pPr indent="0" lvl="0" marL="0" rtl="0" algn="l">
              <a:lnSpc>
                <a:spcPct val="95000"/>
              </a:lnSpc>
              <a:spcBef>
                <a:spcPts val="1000"/>
              </a:spcBef>
              <a:spcAft>
                <a:spcPts val="0"/>
              </a:spcAft>
              <a:buSzPts val="275"/>
              <a:buNone/>
            </a:pPr>
            <a:r>
              <a:rPr i="1" lang="en" sz="1100">
                <a:latin typeface="Roboto"/>
                <a:ea typeface="Roboto"/>
                <a:cs typeface="Roboto"/>
                <a:sym typeface="Roboto"/>
              </a:rPr>
              <a:t>Assistant Professor </a:t>
            </a:r>
            <a:endParaRPr i="1" sz="1100">
              <a:latin typeface="Roboto"/>
              <a:ea typeface="Roboto"/>
              <a:cs typeface="Roboto"/>
              <a:sym typeface="Roboto"/>
            </a:endParaRPr>
          </a:p>
          <a:p>
            <a:pPr indent="0" lvl="0" marL="0" rtl="0" algn="l">
              <a:lnSpc>
                <a:spcPct val="95000"/>
              </a:lnSpc>
              <a:spcBef>
                <a:spcPts val="1000"/>
              </a:spcBef>
              <a:spcAft>
                <a:spcPts val="0"/>
              </a:spcAft>
              <a:buSzPts val="275"/>
              <a:buNone/>
            </a:pPr>
            <a:r>
              <a:rPr lang="en" sz="1100">
                <a:latin typeface="Roboto"/>
                <a:ea typeface="Roboto"/>
                <a:cs typeface="Roboto"/>
                <a:sym typeface="Roboto"/>
              </a:rPr>
              <a:t>Rowan University</a:t>
            </a:r>
            <a:endParaRPr sz="1100">
              <a:latin typeface="Roboto"/>
              <a:ea typeface="Roboto"/>
              <a:cs typeface="Roboto"/>
              <a:sym typeface="Roboto"/>
            </a:endParaRPr>
          </a:p>
          <a:p>
            <a:pPr indent="0" lvl="0" marL="0" rtl="0" algn="l">
              <a:lnSpc>
                <a:spcPct val="95000"/>
              </a:lnSpc>
              <a:spcBef>
                <a:spcPts val="1000"/>
              </a:spcBef>
              <a:spcAft>
                <a:spcPts val="1000"/>
              </a:spcAft>
              <a:buSzPts val="275"/>
              <a:buNone/>
            </a:pPr>
            <a:r>
              <a:t/>
            </a:r>
            <a:endParaRPr sz="1100">
              <a:latin typeface="Roboto"/>
              <a:ea typeface="Roboto"/>
              <a:cs typeface="Roboto"/>
              <a:sym typeface="Roboto"/>
            </a:endParaRPr>
          </a:p>
        </p:txBody>
      </p:sp>
      <p:sp>
        <p:nvSpPr>
          <p:cNvPr id="312" name="Google Shape;312;p55"/>
          <p:cNvSpPr txBox="1"/>
          <p:nvPr>
            <p:ph idx="4294967295" type="subTitle"/>
          </p:nvPr>
        </p:nvSpPr>
        <p:spPr>
          <a:xfrm>
            <a:off x="7598217" y="2824802"/>
            <a:ext cx="1258200" cy="519300"/>
          </a:xfrm>
          <a:prstGeom prst="rect">
            <a:avLst/>
          </a:prstGeom>
        </p:spPr>
        <p:txBody>
          <a:bodyPr anchorCtr="0" anchor="t" bIns="91425" lIns="91425" spcFirstLastPara="1" rIns="91425" wrap="square" tIns="91425">
            <a:noAutofit/>
          </a:bodyPr>
          <a:lstStyle/>
          <a:p>
            <a:pPr indent="0" lvl="0" marL="0" rtl="0" algn="l">
              <a:lnSpc>
                <a:spcPct val="95909"/>
              </a:lnSpc>
              <a:spcBef>
                <a:spcPts val="0"/>
              </a:spcBef>
              <a:spcAft>
                <a:spcPts val="0"/>
              </a:spcAft>
              <a:buSzPts val="275"/>
              <a:buNone/>
            </a:pPr>
            <a:r>
              <a:rPr lang="en" sz="1100">
                <a:latin typeface="Roboto SemiBold"/>
                <a:ea typeface="Roboto SemiBold"/>
                <a:cs typeface="Roboto SemiBold"/>
                <a:sym typeface="Roboto SemiBold"/>
              </a:rPr>
              <a:t>Stan Slachetka FAICP, PP</a:t>
            </a:r>
            <a:endParaRPr sz="1100">
              <a:latin typeface="Roboto SemiBold"/>
              <a:ea typeface="Roboto SemiBold"/>
              <a:cs typeface="Roboto SemiBold"/>
              <a:sym typeface="Roboto SemiBold"/>
            </a:endParaRPr>
          </a:p>
          <a:p>
            <a:pPr indent="0" lvl="0" marL="0" rtl="0" algn="l">
              <a:lnSpc>
                <a:spcPct val="95000"/>
              </a:lnSpc>
              <a:spcBef>
                <a:spcPts val="0"/>
              </a:spcBef>
              <a:spcAft>
                <a:spcPts val="0"/>
              </a:spcAft>
              <a:buSzPts val="275"/>
              <a:buNone/>
            </a:pPr>
            <a:r>
              <a:t/>
            </a:r>
            <a:endParaRPr sz="1100">
              <a:latin typeface="Roboto SemiBold"/>
              <a:ea typeface="Roboto SemiBold"/>
              <a:cs typeface="Roboto SemiBold"/>
              <a:sym typeface="Roboto SemiBold"/>
            </a:endParaRPr>
          </a:p>
          <a:p>
            <a:pPr indent="0" lvl="0" marL="0" rtl="0" algn="l">
              <a:lnSpc>
                <a:spcPct val="95000"/>
              </a:lnSpc>
              <a:spcBef>
                <a:spcPts val="1200"/>
              </a:spcBef>
              <a:spcAft>
                <a:spcPts val="1200"/>
              </a:spcAft>
              <a:buSzPts val="275"/>
              <a:buNone/>
            </a:pPr>
            <a:r>
              <a:t/>
            </a:r>
            <a:endParaRPr sz="1100">
              <a:latin typeface="Roboto SemiBold"/>
              <a:ea typeface="Roboto SemiBold"/>
              <a:cs typeface="Roboto SemiBold"/>
              <a:sym typeface="Roboto SemiBold"/>
            </a:endParaRPr>
          </a:p>
        </p:txBody>
      </p:sp>
      <p:sp>
        <p:nvSpPr>
          <p:cNvPr id="313" name="Google Shape;313;p55"/>
          <p:cNvSpPr txBox="1"/>
          <p:nvPr>
            <p:ph idx="4294967295" type="subTitle"/>
          </p:nvPr>
        </p:nvSpPr>
        <p:spPr>
          <a:xfrm>
            <a:off x="7598217" y="3396125"/>
            <a:ext cx="1258200" cy="1036800"/>
          </a:xfrm>
          <a:prstGeom prst="rect">
            <a:avLst/>
          </a:prstGeom>
        </p:spPr>
        <p:txBody>
          <a:bodyPr anchorCtr="0" anchor="t" bIns="91425" lIns="91425" spcFirstLastPara="1" rIns="91425" wrap="square" tIns="91425">
            <a:noAutofit/>
          </a:bodyPr>
          <a:lstStyle/>
          <a:p>
            <a:pPr indent="0" lvl="0" marL="0" rtl="0" algn="l">
              <a:lnSpc>
                <a:spcPct val="82272"/>
              </a:lnSpc>
              <a:spcBef>
                <a:spcPts val="1000"/>
              </a:spcBef>
              <a:spcAft>
                <a:spcPts val="0"/>
              </a:spcAft>
              <a:buSzPts val="523"/>
              <a:buNone/>
            </a:pPr>
            <a:r>
              <a:rPr i="1" lang="en" sz="1100">
                <a:latin typeface="Roboto"/>
                <a:ea typeface="Roboto"/>
                <a:cs typeface="Roboto"/>
                <a:sym typeface="Roboto"/>
              </a:rPr>
              <a:t>Special Projects Planning Leader</a:t>
            </a:r>
            <a:endParaRPr i="1" sz="1100">
              <a:latin typeface="Roboto"/>
              <a:ea typeface="Roboto"/>
              <a:cs typeface="Roboto"/>
              <a:sym typeface="Roboto"/>
            </a:endParaRPr>
          </a:p>
          <a:p>
            <a:pPr indent="0" lvl="0" marL="0" rtl="0" algn="l">
              <a:lnSpc>
                <a:spcPct val="82272"/>
              </a:lnSpc>
              <a:spcBef>
                <a:spcPts val="1000"/>
              </a:spcBef>
              <a:spcAft>
                <a:spcPts val="0"/>
              </a:spcAft>
              <a:buSzPts val="523"/>
              <a:buNone/>
            </a:pPr>
            <a:r>
              <a:rPr lang="en" sz="1100">
                <a:latin typeface="Roboto"/>
                <a:ea typeface="Roboto"/>
                <a:cs typeface="Roboto"/>
                <a:sym typeface="Roboto"/>
              </a:rPr>
              <a:t>Pennoni</a:t>
            </a:r>
            <a:endParaRPr sz="1100">
              <a:latin typeface="Roboto"/>
              <a:ea typeface="Roboto"/>
              <a:cs typeface="Roboto"/>
              <a:sym typeface="Roboto"/>
            </a:endParaRPr>
          </a:p>
          <a:p>
            <a:pPr indent="0" lvl="0" marL="0" rtl="0" algn="l">
              <a:lnSpc>
                <a:spcPct val="95000"/>
              </a:lnSpc>
              <a:spcBef>
                <a:spcPts val="1000"/>
              </a:spcBef>
              <a:spcAft>
                <a:spcPts val="0"/>
              </a:spcAft>
              <a:buSzPts val="523"/>
              <a:buNone/>
            </a:pPr>
            <a:r>
              <a:t/>
            </a:r>
            <a:endParaRPr sz="1100">
              <a:latin typeface="Roboto"/>
              <a:ea typeface="Roboto"/>
              <a:cs typeface="Roboto"/>
              <a:sym typeface="Roboto"/>
            </a:endParaRPr>
          </a:p>
          <a:p>
            <a:pPr indent="0" lvl="0" marL="0" rtl="0" algn="l">
              <a:lnSpc>
                <a:spcPct val="95000"/>
              </a:lnSpc>
              <a:spcBef>
                <a:spcPts val="1000"/>
              </a:spcBef>
              <a:spcAft>
                <a:spcPts val="1000"/>
              </a:spcAft>
              <a:buSzPts val="523"/>
              <a:buNone/>
            </a:pPr>
            <a:r>
              <a:t/>
            </a:r>
            <a:endParaRPr sz="1100">
              <a:latin typeface="Roboto"/>
              <a:ea typeface="Roboto"/>
              <a:cs typeface="Roboto"/>
              <a:sym typeface="Roboto"/>
            </a:endParaRPr>
          </a:p>
        </p:txBody>
      </p:sp>
      <p:pic>
        <p:nvPicPr>
          <p:cNvPr id="314" name="Google Shape;314;p55" title="Dr. Qian He Pic.jpg"/>
          <p:cNvPicPr preferRelativeResize="0"/>
          <p:nvPr>
            <p:ph idx="6" type="pic"/>
          </p:nvPr>
        </p:nvPicPr>
        <p:blipFill rotWithShape="1">
          <a:blip r:embed="rId7">
            <a:alphaModFix/>
          </a:blip>
          <a:srcRect b="0" l="0" r="0" t="0"/>
          <a:stretch/>
        </p:blipFill>
        <p:spPr>
          <a:xfrm>
            <a:off x="5867892" y="1603722"/>
            <a:ext cx="1268999" cy="1269002"/>
          </a:xfrm>
          <a:prstGeom prst="rect">
            <a:avLst/>
          </a:prstGeom>
          <a:noFill/>
          <a:ln cap="flat" cmpd="sng" w="19050">
            <a:solidFill>
              <a:srgbClr val="000000"/>
            </a:solidFill>
            <a:prstDash val="solid"/>
            <a:round/>
            <a:headEnd len="sm" w="sm" type="none"/>
            <a:tailEnd len="sm" w="sm" type="none"/>
          </a:ln>
        </p:spPr>
      </p:pic>
      <p:sp>
        <p:nvSpPr>
          <p:cNvPr id="315" name="Google Shape;315;p55"/>
          <p:cNvSpPr txBox="1"/>
          <p:nvPr>
            <p:ph idx="4294967295" type="subTitle"/>
          </p:nvPr>
        </p:nvSpPr>
        <p:spPr>
          <a:xfrm>
            <a:off x="208700" y="2824800"/>
            <a:ext cx="1435800" cy="519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5"/>
              <a:buNone/>
            </a:pPr>
            <a:r>
              <a:rPr lang="en" sz="1100">
                <a:latin typeface="Roboto SemiBold"/>
                <a:ea typeface="Roboto SemiBold"/>
                <a:cs typeface="Roboto SemiBold"/>
                <a:sym typeface="Roboto SemiBold"/>
              </a:rPr>
              <a:t>Steven Simone</a:t>
            </a:r>
            <a:endParaRPr sz="1100">
              <a:latin typeface="Roboto SemiBold"/>
              <a:ea typeface="Roboto SemiBold"/>
              <a:cs typeface="Roboto SemiBold"/>
              <a:sym typeface="Roboto SemiBold"/>
            </a:endParaRPr>
          </a:p>
          <a:p>
            <a:pPr indent="0" lvl="0" marL="0" rtl="0" algn="l">
              <a:lnSpc>
                <a:spcPct val="100000"/>
              </a:lnSpc>
              <a:spcBef>
                <a:spcPts val="0"/>
              </a:spcBef>
              <a:spcAft>
                <a:spcPts val="0"/>
              </a:spcAft>
              <a:buSzPts val="275"/>
              <a:buNone/>
            </a:pPr>
            <a:r>
              <a:rPr lang="en" sz="1100">
                <a:latin typeface="Roboto SemiBold"/>
                <a:ea typeface="Roboto SemiBold"/>
                <a:cs typeface="Roboto SemiBold"/>
                <a:sym typeface="Roboto SemiBold"/>
              </a:rPr>
              <a:t>AICP, PP</a:t>
            </a:r>
            <a:endParaRPr sz="1100">
              <a:latin typeface="Roboto SemiBold"/>
              <a:ea typeface="Roboto SemiBold"/>
              <a:cs typeface="Roboto SemiBold"/>
              <a:sym typeface="Roboto SemiBold"/>
            </a:endParaRPr>
          </a:p>
          <a:p>
            <a:pPr indent="0" lvl="0" marL="0" rtl="0" algn="l">
              <a:lnSpc>
                <a:spcPct val="100000"/>
              </a:lnSpc>
              <a:spcBef>
                <a:spcPts val="0"/>
              </a:spcBef>
              <a:spcAft>
                <a:spcPts val="0"/>
              </a:spcAft>
              <a:buSzPts val="275"/>
              <a:buNone/>
            </a:pPr>
            <a:r>
              <a:t/>
            </a:r>
            <a:endParaRPr sz="1100">
              <a:latin typeface="Roboto SemiBold"/>
              <a:ea typeface="Roboto SemiBold"/>
              <a:cs typeface="Roboto SemiBold"/>
              <a:sym typeface="Roboto SemiBold"/>
            </a:endParaRPr>
          </a:p>
        </p:txBody>
      </p:sp>
      <p:sp>
        <p:nvSpPr>
          <p:cNvPr id="316" name="Google Shape;316;p55"/>
          <p:cNvSpPr txBox="1"/>
          <p:nvPr/>
        </p:nvSpPr>
        <p:spPr>
          <a:xfrm>
            <a:off x="0" y="0"/>
            <a:ext cx="3000000" cy="354000"/>
          </a:xfrm>
          <a:prstGeom prst="rect">
            <a:avLst/>
          </a:prstGeom>
          <a:noFill/>
          <a:ln>
            <a:noFill/>
          </a:ln>
        </p:spPr>
        <p:txBody>
          <a:bodyPr anchorCtr="0" anchor="t" bIns="91425" lIns="91425" spcFirstLastPara="1" rIns="91425" wrap="square" tIns="91425">
            <a:spAutoFit/>
          </a:bodyPr>
          <a:lstStyle/>
          <a:p>
            <a:pPr indent="0" lvl="0" marL="0" rtl="0" algn="ctr">
              <a:lnSpc>
                <a:spcPct val="140000"/>
              </a:lnSpc>
              <a:spcBef>
                <a:spcPts val="1100"/>
              </a:spcBef>
              <a:spcAft>
                <a:spcPts val="1100"/>
              </a:spcAft>
              <a:buNone/>
            </a:pPr>
            <a:r>
              <a:rPr b="1" lang="en" sz="1100">
                <a:solidFill>
                  <a:srgbClr val="265087"/>
                </a:solidFill>
              </a:rPr>
              <a:t>Speaker bios</a:t>
            </a:r>
            <a:endParaRPr b="1" sz="1100">
              <a:solidFill>
                <a:srgbClr val="265087"/>
              </a:solidFill>
            </a:endParaRPr>
          </a:p>
        </p:txBody>
      </p:sp>
      <p:sp>
        <p:nvSpPr>
          <p:cNvPr id="317" name="Google Shape;317;p55"/>
          <p:cNvSpPr txBox="1"/>
          <p:nvPr/>
        </p:nvSpPr>
        <p:spPr>
          <a:xfrm>
            <a:off x="7920625" y="840700"/>
            <a:ext cx="1504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Lato"/>
                <a:ea typeface="Lato"/>
                <a:cs typeface="Lato"/>
                <a:sym typeface="Lato"/>
              </a:rPr>
              <a:t>Speaker Bios</a:t>
            </a:r>
            <a:endParaRPr sz="1200">
              <a:solidFill>
                <a:schemeClr val="dk1"/>
              </a:solidFill>
              <a:latin typeface="Lato"/>
              <a:ea typeface="Lato"/>
              <a:cs typeface="Lato"/>
              <a:sym typeface="Lato"/>
            </a:endParaRPr>
          </a:p>
        </p:txBody>
      </p:sp>
      <p:pic>
        <p:nvPicPr>
          <p:cNvPr id="318" name="Google Shape;318;p55" title="adobe-express-qr-code (4).png"/>
          <p:cNvPicPr preferRelativeResize="0"/>
          <p:nvPr/>
        </p:nvPicPr>
        <p:blipFill>
          <a:blip r:embed="rId8">
            <a:alphaModFix/>
          </a:blip>
          <a:stretch>
            <a:fillRect/>
          </a:stretch>
        </p:blipFill>
        <p:spPr>
          <a:xfrm>
            <a:off x="8085425" y="165450"/>
            <a:ext cx="746875" cy="746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8" name="Shape 528"/>
        <p:cNvGrpSpPr/>
        <p:nvPr/>
      </p:nvGrpSpPr>
      <p:grpSpPr>
        <a:xfrm>
          <a:off x="0" y="0"/>
          <a:ext cx="0" cy="0"/>
          <a:chOff x="0" y="0"/>
          <a:chExt cx="0" cy="0"/>
        </a:xfrm>
      </p:grpSpPr>
      <p:graphicFrame>
        <p:nvGraphicFramePr>
          <p:cNvPr id="529" name="Google Shape;529;p73"/>
          <p:cNvGraphicFramePr/>
          <p:nvPr/>
        </p:nvGraphicFramePr>
        <p:xfrm>
          <a:off x="-1" y="226443"/>
          <a:ext cx="3000000" cy="3000000"/>
        </p:xfrm>
        <a:graphic>
          <a:graphicData uri="http://schemas.openxmlformats.org/drawingml/2006/table">
            <a:tbl>
              <a:tblPr>
                <a:noFill/>
                <a:tableStyleId>{D1C7F0CF-B4A1-4D31-83F9-0D75B3325A3E}</a:tableStyleId>
              </a:tblPr>
              <a:tblGrid>
                <a:gridCol w="832225"/>
                <a:gridCol w="42500"/>
                <a:gridCol w="7384700"/>
              </a:tblGrid>
              <a:tr h="492875">
                <a:tc>
                  <a:txBody>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2400"/>
                        <a:buFont typeface="Calibri"/>
                        <a:buNone/>
                      </a:pPr>
                      <a:r>
                        <a:rPr b="1" i="0" lang="en" sz="2400" u="none" cap="none" strike="noStrike">
                          <a:solidFill>
                            <a:srgbClr val="000000"/>
                          </a:solidFill>
                          <a:latin typeface="Calibri"/>
                          <a:ea typeface="Calibri"/>
                          <a:cs typeface="Calibri"/>
                          <a:sym typeface="Calibri"/>
                        </a:rPr>
                        <a:t>Themes, Grouped by Similarities</a:t>
                      </a:r>
                      <a:endParaRPr sz="1100"/>
                    </a:p>
                  </a:txBody>
                  <a:tcPr marT="11450" marB="0" marR="11450" marL="1145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394325">
                <a:tc>
                  <a:txBody>
                    <a:bodyPr/>
                    <a:lstStyle/>
                    <a:p>
                      <a:pPr indent="0" lvl="0" marL="0" marR="0" rtl="0" algn="r">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State-led Resilience Policy, Planning &amp; Practices</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00B0F0"/>
                    </a:solidFill>
                  </a:tcPr>
                </a:tc>
              </a:tr>
              <a:tr h="394325">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Legislation, Rules and Regulatory Intervention</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2F75B5"/>
                    </a:solidFill>
                  </a:tcPr>
                </a:tc>
              </a:tr>
              <a:tr h="394325">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Coordinated Governance/Interagency Operations</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7030A0"/>
                    </a:solidFill>
                  </a:tcPr>
                </a:tc>
              </a:tr>
              <a:tr h="323900">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800"/>
                        <a:buFont typeface="Arial"/>
                        <a:buNone/>
                      </a:pPr>
                      <a:r>
                        <a:t/>
                      </a:r>
                      <a:endParaRPr b="1" i="0" sz="1800" u="none" cap="none" strike="noStrike">
                        <a:solidFill>
                          <a:srgbClr val="000000"/>
                        </a:solidFill>
                        <a:latin typeface="Calibri"/>
                        <a:ea typeface="Calibri"/>
                        <a:cs typeface="Calibri"/>
                        <a:sym typeface="Calibri"/>
                      </a:endParaRPr>
                    </a:p>
                  </a:txBody>
                  <a:tcPr marT="11450" marB="0" marR="11450" marL="1145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4325">
                <a:tc>
                  <a:txBody>
                    <a:bodyPr/>
                    <a:lstStyle/>
                    <a:p>
                      <a:pPr indent="0" lvl="0" marL="0" marR="0" rtl="0" algn="r">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Funding </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FF5757"/>
                    </a:solidFill>
                  </a:tcPr>
                </a:tc>
              </a:tr>
              <a:tr h="394325">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Technical Assistance &amp; Guidance/Support</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ED7D31"/>
                    </a:solidFill>
                  </a:tcPr>
                </a:tc>
              </a:tr>
              <a:tr h="394325">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Climate-Informed Investments &amp; Innovative Financing</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r>
              <a:tr h="323900">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800"/>
                        <a:buFont typeface="Arial"/>
                        <a:buNone/>
                      </a:pPr>
                      <a:r>
                        <a:t/>
                      </a:r>
                      <a:endParaRPr b="1" i="0" sz="1800" u="none" cap="none" strike="noStrike">
                        <a:solidFill>
                          <a:srgbClr val="000000"/>
                        </a:solidFill>
                        <a:latin typeface="Calibri"/>
                        <a:ea typeface="Calibri"/>
                        <a:cs typeface="Calibri"/>
                        <a:sym typeface="Calibri"/>
                      </a:endParaRPr>
                    </a:p>
                  </a:txBody>
                  <a:tcPr marT="11450" marB="0" marR="11450" marL="1145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r>
              <a:tr h="394325">
                <a:tc>
                  <a:txBody>
                    <a:bodyPr/>
                    <a:lstStyle/>
                    <a:p>
                      <a:pPr indent="0" lvl="0" marL="0" marR="0" rtl="0" algn="r">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Natured-Based/Ecological Intervention</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375623"/>
                    </a:solidFill>
                  </a:tcPr>
                </a:tc>
              </a:tr>
              <a:tr h="394325">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Climate Resilience Education, Communications &amp; Outreach</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00B050"/>
                    </a:solidFill>
                  </a:tcPr>
                </a:tc>
              </a:tr>
              <a:tr h="394325">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Infrastructure Intervention</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A8FF21"/>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4" name="Shape 534"/>
        <p:cNvGrpSpPr/>
        <p:nvPr/>
      </p:nvGrpSpPr>
      <p:grpSpPr>
        <a:xfrm>
          <a:off x="0" y="0"/>
          <a:ext cx="0" cy="0"/>
          <a:chOff x="0" y="0"/>
          <a:chExt cx="0" cy="0"/>
        </a:xfrm>
      </p:grpSpPr>
      <p:graphicFrame>
        <p:nvGraphicFramePr>
          <p:cNvPr id="535" name="Google Shape;535;p74"/>
          <p:cNvGraphicFramePr/>
          <p:nvPr/>
        </p:nvGraphicFramePr>
        <p:xfrm>
          <a:off x="463639" y="251138"/>
          <a:ext cx="3000000" cy="3000000"/>
        </p:xfrm>
        <a:graphic>
          <a:graphicData uri="http://schemas.openxmlformats.org/drawingml/2006/table">
            <a:tbl>
              <a:tblPr>
                <a:noFill/>
                <a:tableStyleId>{D1C7F0CF-B4A1-4D31-83F9-0D75B3325A3E}</a:tableStyleId>
              </a:tblPr>
              <a:tblGrid>
                <a:gridCol w="828250"/>
                <a:gridCol w="797800"/>
                <a:gridCol w="6593900"/>
              </a:tblGrid>
              <a:tr h="491225">
                <a:tc>
                  <a:txBody>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2400"/>
                        <a:buFont typeface="Calibri"/>
                        <a:buNone/>
                      </a:pPr>
                      <a:r>
                        <a:rPr b="1" i="0" lang="en" sz="2400" u="none" cap="none" strike="noStrike">
                          <a:solidFill>
                            <a:srgbClr val="000000"/>
                          </a:solidFill>
                          <a:latin typeface="Calibri"/>
                          <a:ea typeface="Calibri"/>
                          <a:cs typeface="Calibri"/>
                          <a:sym typeface="Calibri"/>
                        </a:rPr>
                        <a:t>Themes, Grouped by Similarities</a:t>
                      </a:r>
                      <a:endParaRPr sz="1100"/>
                    </a:p>
                  </a:txBody>
                  <a:tcPr marT="11450" marB="0" marR="11450" marL="1145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398050">
                <a:tc>
                  <a:txBody>
                    <a:bodyPr/>
                    <a:lstStyle/>
                    <a:p>
                      <a:pPr indent="0" lvl="0" marL="0" marR="0" rtl="0" algn="r">
                        <a:spcBef>
                          <a:spcPts val="0"/>
                        </a:spcBef>
                        <a:spcAft>
                          <a:spcPts val="0"/>
                        </a:spcAft>
                        <a:buClr>
                          <a:srgbClr val="000000"/>
                        </a:buClr>
                        <a:buSzPts val="1800"/>
                        <a:buFont typeface="Calibri"/>
                        <a:buNone/>
                      </a:pPr>
                      <a:r>
                        <a:rPr b="0" i="0" lang="en" sz="1800" u="none" cap="none" strike="noStrike">
                          <a:solidFill>
                            <a:srgbClr val="000000"/>
                          </a:solidFill>
                          <a:latin typeface="Calibri"/>
                          <a:ea typeface="Calibri"/>
                          <a:cs typeface="Calibri"/>
                          <a:sym typeface="Calibri"/>
                        </a:rPr>
                        <a:t>151</a:t>
                      </a:r>
                      <a:endParaRPr sz="1100"/>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DDEBF7"/>
                    </a:solidFill>
                  </a:tcPr>
                </a:tc>
                <a:tc>
                  <a:txBody>
                    <a:bodyPr/>
                    <a:lstStyle/>
                    <a:p>
                      <a:pPr indent="0" lvl="0" marL="0" marR="0" rtl="0" algn="r">
                        <a:spcBef>
                          <a:spcPts val="0"/>
                        </a:spcBef>
                        <a:spcAft>
                          <a:spcPts val="0"/>
                        </a:spcAft>
                        <a:buClr>
                          <a:srgbClr val="000000"/>
                        </a:buClr>
                        <a:buSzPts val="1800"/>
                        <a:buFont typeface="Calibri"/>
                        <a:buNone/>
                      </a:pPr>
                      <a:r>
                        <a:rPr b="0" i="0" lang="en" sz="1800" u="none" cap="none" strike="noStrike">
                          <a:solidFill>
                            <a:srgbClr val="000000"/>
                          </a:solidFill>
                          <a:latin typeface="Calibri"/>
                          <a:ea typeface="Calibri"/>
                          <a:cs typeface="Calibri"/>
                          <a:sym typeface="Calibri"/>
                        </a:rPr>
                        <a:t>89</a:t>
                      </a:r>
                      <a:endParaRPr sz="1100"/>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DDEBF7"/>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State-led Resilience Policy, Planning &amp; Practices</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00B0F0"/>
                    </a:solidFill>
                  </a:tcPr>
                </a:tc>
              </a:tr>
              <a:tr h="398050">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Clr>
                          <a:srgbClr val="000000"/>
                        </a:buClr>
                        <a:buSzPts val="1800"/>
                        <a:buFont typeface="Calibri"/>
                        <a:buNone/>
                      </a:pPr>
                      <a:r>
                        <a:rPr b="0" i="0" lang="en" sz="1800" u="none" cap="none" strike="noStrike">
                          <a:solidFill>
                            <a:srgbClr val="000000"/>
                          </a:solidFill>
                          <a:latin typeface="Calibri"/>
                          <a:ea typeface="Calibri"/>
                          <a:cs typeface="Calibri"/>
                          <a:sym typeface="Calibri"/>
                        </a:rPr>
                        <a:t>44</a:t>
                      </a:r>
                      <a:endParaRPr sz="1100"/>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DDEBF7"/>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Legislation, Rules and Regulatory Intervention</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2F75B5"/>
                    </a:solidFill>
                  </a:tcPr>
                </a:tc>
              </a:tr>
              <a:tr h="398050">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Clr>
                          <a:srgbClr val="000000"/>
                        </a:buClr>
                        <a:buSzPts val="1800"/>
                        <a:buFont typeface="Calibri"/>
                        <a:buNone/>
                      </a:pPr>
                      <a:r>
                        <a:rPr b="0" i="0" lang="en" sz="1800" u="none" cap="none" strike="noStrike">
                          <a:solidFill>
                            <a:srgbClr val="000000"/>
                          </a:solidFill>
                          <a:latin typeface="Calibri"/>
                          <a:ea typeface="Calibri"/>
                          <a:cs typeface="Calibri"/>
                          <a:sym typeface="Calibri"/>
                        </a:rPr>
                        <a:t>18</a:t>
                      </a:r>
                      <a:endParaRPr sz="1100"/>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DDEBF7"/>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Coordinated Governance/Interagency Operations</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7030A0"/>
                    </a:solidFill>
                  </a:tcPr>
                </a:tc>
              </a:tr>
              <a:tr h="320050">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800"/>
                        <a:buFont typeface="Arial"/>
                        <a:buNone/>
                      </a:pPr>
                      <a:r>
                        <a:t/>
                      </a:r>
                      <a:endParaRPr b="1" i="0" sz="1800" u="none" cap="none" strike="noStrike">
                        <a:solidFill>
                          <a:srgbClr val="000000"/>
                        </a:solidFill>
                        <a:latin typeface="Calibri"/>
                        <a:ea typeface="Calibri"/>
                        <a:cs typeface="Calibri"/>
                        <a:sym typeface="Calibri"/>
                      </a:endParaRPr>
                    </a:p>
                  </a:txBody>
                  <a:tcPr marT="11450" marB="0" marR="11450" marL="1145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8050">
                <a:tc>
                  <a:txBody>
                    <a:bodyPr/>
                    <a:lstStyle/>
                    <a:p>
                      <a:pPr indent="0" lvl="0" marL="0" marR="0" rtl="0" algn="r">
                        <a:spcBef>
                          <a:spcPts val="0"/>
                        </a:spcBef>
                        <a:spcAft>
                          <a:spcPts val="0"/>
                        </a:spcAft>
                        <a:buClr>
                          <a:srgbClr val="000000"/>
                        </a:buClr>
                        <a:buSzPts val="1800"/>
                        <a:buFont typeface="Calibri"/>
                        <a:buNone/>
                      </a:pPr>
                      <a:r>
                        <a:rPr b="0" i="0" lang="en" sz="1800" u="none" cap="none" strike="noStrike">
                          <a:solidFill>
                            <a:srgbClr val="000000"/>
                          </a:solidFill>
                          <a:latin typeface="Calibri"/>
                          <a:ea typeface="Calibri"/>
                          <a:cs typeface="Calibri"/>
                          <a:sym typeface="Calibri"/>
                        </a:rPr>
                        <a:t>79</a:t>
                      </a:r>
                      <a:endParaRPr sz="1100"/>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FCE4D6"/>
                    </a:solidFill>
                  </a:tcPr>
                </a:tc>
                <a:tc>
                  <a:txBody>
                    <a:bodyPr/>
                    <a:lstStyle/>
                    <a:p>
                      <a:pPr indent="0" lvl="0" marL="0" marR="0" rtl="0" algn="r">
                        <a:spcBef>
                          <a:spcPts val="0"/>
                        </a:spcBef>
                        <a:spcAft>
                          <a:spcPts val="0"/>
                        </a:spcAft>
                        <a:buClr>
                          <a:srgbClr val="000000"/>
                        </a:buClr>
                        <a:buSzPts val="1800"/>
                        <a:buFont typeface="Calibri"/>
                        <a:buNone/>
                      </a:pPr>
                      <a:r>
                        <a:rPr b="0" i="0" lang="en" sz="1800" u="none" cap="none" strike="noStrike">
                          <a:solidFill>
                            <a:srgbClr val="000000"/>
                          </a:solidFill>
                          <a:latin typeface="Calibri"/>
                          <a:ea typeface="Calibri"/>
                          <a:cs typeface="Calibri"/>
                          <a:sym typeface="Calibri"/>
                        </a:rPr>
                        <a:t>39</a:t>
                      </a:r>
                      <a:endParaRPr sz="1100"/>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FCE4D6"/>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Funding </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FF5757"/>
                    </a:solidFill>
                  </a:tcPr>
                </a:tc>
              </a:tr>
              <a:tr h="398050">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Clr>
                          <a:srgbClr val="000000"/>
                        </a:buClr>
                        <a:buSzPts val="1800"/>
                        <a:buFont typeface="Calibri"/>
                        <a:buNone/>
                      </a:pPr>
                      <a:r>
                        <a:rPr b="0" i="0" lang="en" sz="1800" u="none" cap="none" strike="noStrike">
                          <a:solidFill>
                            <a:srgbClr val="000000"/>
                          </a:solidFill>
                          <a:latin typeface="Calibri"/>
                          <a:ea typeface="Calibri"/>
                          <a:cs typeface="Calibri"/>
                          <a:sym typeface="Calibri"/>
                        </a:rPr>
                        <a:t>31</a:t>
                      </a:r>
                      <a:endParaRPr sz="1100"/>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FCE4D6"/>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Technical Assistance &amp; Guidance/Support</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ED7D31"/>
                    </a:solidFill>
                  </a:tcPr>
                </a:tc>
              </a:tr>
              <a:tr h="398050">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Clr>
                          <a:srgbClr val="000000"/>
                        </a:buClr>
                        <a:buSzPts val="1800"/>
                        <a:buFont typeface="Calibri"/>
                        <a:buNone/>
                      </a:pPr>
                      <a:r>
                        <a:rPr b="0" i="0" lang="en" sz="1800" u="none" cap="none" strike="noStrike">
                          <a:solidFill>
                            <a:srgbClr val="000000"/>
                          </a:solidFill>
                          <a:latin typeface="Calibri"/>
                          <a:ea typeface="Calibri"/>
                          <a:cs typeface="Calibri"/>
                          <a:sym typeface="Calibri"/>
                        </a:rPr>
                        <a:t>9</a:t>
                      </a:r>
                      <a:endParaRPr sz="1100"/>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FCE4D6"/>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Climate-Informed Investments &amp; Innovative Financing</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r>
              <a:tr h="320050">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800"/>
                        <a:buFont typeface="Arial"/>
                        <a:buNone/>
                      </a:pPr>
                      <a:r>
                        <a:t/>
                      </a:r>
                      <a:endParaRPr b="1" i="0" sz="1800" u="none" cap="none" strike="noStrike">
                        <a:solidFill>
                          <a:srgbClr val="000000"/>
                        </a:solidFill>
                        <a:latin typeface="Calibri"/>
                        <a:ea typeface="Calibri"/>
                        <a:cs typeface="Calibri"/>
                        <a:sym typeface="Calibri"/>
                      </a:endParaRPr>
                    </a:p>
                  </a:txBody>
                  <a:tcPr marT="11450" marB="0" marR="11450" marL="11450" anchor="ctr">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r>
              <a:tr h="398050">
                <a:tc>
                  <a:txBody>
                    <a:bodyPr/>
                    <a:lstStyle/>
                    <a:p>
                      <a:pPr indent="0" lvl="0" marL="0" marR="0" rtl="0" algn="r">
                        <a:spcBef>
                          <a:spcPts val="0"/>
                        </a:spcBef>
                        <a:spcAft>
                          <a:spcPts val="0"/>
                        </a:spcAft>
                        <a:buClr>
                          <a:srgbClr val="000000"/>
                        </a:buClr>
                        <a:buSzPts val="1800"/>
                        <a:buFont typeface="Calibri"/>
                        <a:buNone/>
                      </a:pPr>
                      <a:r>
                        <a:rPr b="0" i="0" lang="en" sz="1800" u="none" cap="none" strike="noStrike">
                          <a:solidFill>
                            <a:srgbClr val="000000"/>
                          </a:solidFill>
                          <a:latin typeface="Calibri"/>
                          <a:ea typeface="Calibri"/>
                          <a:cs typeface="Calibri"/>
                          <a:sym typeface="Calibri"/>
                        </a:rPr>
                        <a:t>46</a:t>
                      </a:r>
                      <a:endParaRPr sz="1100"/>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E2EFDA"/>
                    </a:solidFill>
                  </a:tcPr>
                </a:tc>
                <a:tc>
                  <a:txBody>
                    <a:bodyPr/>
                    <a:lstStyle/>
                    <a:p>
                      <a:pPr indent="0" lvl="0" marL="0" marR="0" rtl="0" algn="r">
                        <a:spcBef>
                          <a:spcPts val="0"/>
                        </a:spcBef>
                        <a:spcAft>
                          <a:spcPts val="0"/>
                        </a:spcAft>
                        <a:buClr>
                          <a:srgbClr val="000000"/>
                        </a:buClr>
                        <a:buSzPts val="1800"/>
                        <a:buFont typeface="Calibri"/>
                        <a:buNone/>
                      </a:pPr>
                      <a:r>
                        <a:rPr b="0" i="0" lang="en" sz="1800" u="none" cap="none" strike="noStrike">
                          <a:solidFill>
                            <a:srgbClr val="000000"/>
                          </a:solidFill>
                          <a:latin typeface="Calibri"/>
                          <a:ea typeface="Calibri"/>
                          <a:cs typeface="Calibri"/>
                          <a:sym typeface="Calibri"/>
                        </a:rPr>
                        <a:t>36</a:t>
                      </a:r>
                      <a:endParaRPr sz="1100"/>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Natured-Based/Ecological Intervention</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375623"/>
                    </a:solidFill>
                  </a:tcPr>
                </a:tc>
              </a:tr>
              <a:tr h="398050">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Clr>
                          <a:srgbClr val="000000"/>
                        </a:buClr>
                        <a:buSzPts val="1800"/>
                        <a:buFont typeface="Calibri"/>
                        <a:buNone/>
                      </a:pPr>
                      <a:r>
                        <a:rPr b="0" i="0" lang="en" sz="1800" u="none" cap="none" strike="noStrike">
                          <a:solidFill>
                            <a:srgbClr val="000000"/>
                          </a:solidFill>
                          <a:latin typeface="Calibri"/>
                          <a:ea typeface="Calibri"/>
                          <a:cs typeface="Calibri"/>
                          <a:sym typeface="Calibri"/>
                        </a:rPr>
                        <a:t>28</a:t>
                      </a:r>
                      <a:endParaRPr sz="1100"/>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Climate Resilience Education, Communications &amp; Outreach</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00B050"/>
                    </a:solidFill>
                  </a:tcPr>
                </a:tc>
              </a:tr>
              <a:tr h="398050">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txBody>
                  <a:tcPr marT="11450" marB="0" marR="11450" marL="11450" anchor="b">
                    <a:lnL cap="flat" cmpd="sng" w="7150">
                      <a:solidFill>
                        <a:srgbClr val="000000">
                          <a:alpha val="0"/>
                        </a:srgbClr>
                      </a:solidFill>
                      <a:prstDash val="solid"/>
                      <a:round/>
                      <a:headEnd len="sm" w="sm" type="none"/>
                      <a:tailEnd len="sm" w="sm" type="none"/>
                    </a:lnL>
                    <a:lnR cap="flat" cmpd="sng" w="7150">
                      <a:solidFill>
                        <a:srgbClr val="000000">
                          <a:alpha val="0"/>
                        </a:srgbClr>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Clr>
                          <a:srgbClr val="000000"/>
                        </a:buClr>
                        <a:buSzPts val="1800"/>
                        <a:buFont typeface="Calibri"/>
                        <a:buNone/>
                      </a:pPr>
                      <a:r>
                        <a:rPr b="0" i="0" lang="en" sz="1800" u="none" cap="none" strike="noStrike">
                          <a:solidFill>
                            <a:srgbClr val="000000"/>
                          </a:solidFill>
                          <a:latin typeface="Calibri"/>
                          <a:ea typeface="Calibri"/>
                          <a:cs typeface="Calibri"/>
                          <a:sym typeface="Calibri"/>
                        </a:rPr>
                        <a:t>18</a:t>
                      </a:r>
                      <a:endParaRPr sz="1100"/>
                    </a:p>
                  </a:txBody>
                  <a:tcPr marT="11450" marB="0" marR="11450" marL="11450" anchor="b">
                    <a:lnL cap="flat" cmpd="sng" w="715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7150">
                      <a:solidFill>
                        <a:srgbClr val="000000">
                          <a:alpha val="0"/>
                        </a:srgbClr>
                      </a:solidFill>
                      <a:prstDash val="solid"/>
                      <a:round/>
                      <a:headEnd len="sm" w="sm" type="none"/>
                      <a:tailEnd len="sm" w="sm" type="none"/>
                    </a:lnB>
                    <a:solidFill>
                      <a:srgbClr val="E2EFDA"/>
                    </a:solidFill>
                  </a:tcPr>
                </a:tc>
                <a:tc>
                  <a:txBody>
                    <a:bodyPr/>
                    <a:lstStyle/>
                    <a:p>
                      <a:pPr indent="0" lvl="0" marL="0" marR="0" rtl="0" algn="ctr">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Infrastructure Intervention</a:t>
                      </a:r>
                      <a:endParaRPr sz="1100"/>
                    </a:p>
                  </a:txBody>
                  <a:tcPr marT="11450" marB="0" marR="11450" marL="1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7150">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A8FF21"/>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75"/>
          <p:cNvSpPr/>
          <p:nvPr/>
        </p:nvSpPr>
        <p:spPr>
          <a:xfrm>
            <a:off x="306710" y="233739"/>
            <a:ext cx="5622000" cy="807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2400" cap="small">
                <a:solidFill>
                  <a:schemeClr val="dk1"/>
                </a:solidFill>
                <a:latin typeface="Times New Roman"/>
                <a:ea typeface="Times New Roman"/>
                <a:cs typeface="Times New Roman"/>
                <a:sym typeface="Times New Roman"/>
              </a:rPr>
              <a:t>State-led Resilience Policy, Planning &amp; Practices </a:t>
            </a:r>
            <a:endParaRPr sz="1100"/>
          </a:p>
        </p:txBody>
      </p:sp>
      <p:sp>
        <p:nvSpPr>
          <p:cNvPr id="542" name="Google Shape;542;p75"/>
          <p:cNvSpPr/>
          <p:nvPr/>
        </p:nvSpPr>
        <p:spPr>
          <a:xfrm>
            <a:off x="370450" y="3837958"/>
            <a:ext cx="3927300" cy="976800"/>
          </a:xfrm>
          <a:prstGeom prst="wedgeRoundRectCallout">
            <a:avLst>
              <a:gd fmla="val -31694" name="adj1"/>
              <a:gd fmla="val 74019"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"Develop a well-conceived plan on how all sectors should address climate change in the coming years and decades."</a:t>
            </a:r>
            <a:endParaRPr sz="1400">
              <a:solidFill>
                <a:schemeClr val="dk1"/>
              </a:solidFill>
              <a:latin typeface="Arial"/>
              <a:ea typeface="Arial"/>
              <a:cs typeface="Arial"/>
              <a:sym typeface="Arial"/>
            </a:endParaRPr>
          </a:p>
        </p:txBody>
      </p:sp>
      <p:sp>
        <p:nvSpPr>
          <p:cNvPr id="543" name="Google Shape;543;p75"/>
          <p:cNvSpPr/>
          <p:nvPr/>
        </p:nvSpPr>
        <p:spPr>
          <a:xfrm>
            <a:off x="217610" y="1041649"/>
            <a:ext cx="4013100" cy="1700700"/>
          </a:xfrm>
          <a:prstGeom prst="rect">
            <a:avLst/>
          </a:prstGeom>
          <a:solidFill>
            <a:srgbClr val="F2F2F2"/>
          </a:solidFill>
          <a:ln cap="flat" cmpd="sng" w="14300">
            <a:solidFill>
              <a:schemeClr val="accent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rgbClr val="0B769F"/>
              </a:solidFill>
              <a:latin typeface="Arial"/>
              <a:ea typeface="Arial"/>
              <a:cs typeface="Arial"/>
              <a:sym typeface="Arial"/>
            </a:endParaRPr>
          </a:p>
        </p:txBody>
      </p:sp>
      <p:sp>
        <p:nvSpPr>
          <p:cNvPr id="544" name="Google Shape;544;p75"/>
          <p:cNvSpPr txBox="1"/>
          <p:nvPr/>
        </p:nvSpPr>
        <p:spPr>
          <a:xfrm>
            <a:off x="370450" y="1195543"/>
            <a:ext cx="3707400" cy="1392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700">
                <a:solidFill>
                  <a:schemeClr val="dk1"/>
                </a:solidFill>
                <a:latin typeface="Arial"/>
                <a:ea typeface="Arial"/>
                <a:cs typeface="Arial"/>
                <a:sym typeface="Arial"/>
              </a:rPr>
              <a:t>Requesting State leadership for advancing climate resilience through state-level policy, planning, and practices (including prioritization principles).</a:t>
            </a:r>
            <a:r>
              <a:rPr b="1" lang="en"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pic>
        <p:nvPicPr>
          <p:cNvPr id="545" name="Google Shape;545;p75"/>
          <p:cNvPicPr preferRelativeResize="0"/>
          <p:nvPr/>
        </p:nvPicPr>
        <p:blipFill rotWithShape="1">
          <a:blip r:embed="rId3">
            <a:alphaModFix/>
          </a:blip>
          <a:srcRect b="0" l="0" r="0" t="0"/>
          <a:stretch/>
        </p:blipFill>
        <p:spPr>
          <a:xfrm>
            <a:off x="6023746" y="172534"/>
            <a:ext cx="2749804" cy="2674727"/>
          </a:xfrm>
          <a:prstGeom prst="rect">
            <a:avLst/>
          </a:prstGeom>
          <a:noFill/>
          <a:ln>
            <a:noFill/>
          </a:ln>
        </p:spPr>
      </p:pic>
      <p:sp>
        <p:nvSpPr>
          <p:cNvPr id="546" name="Google Shape;546;p75"/>
          <p:cNvSpPr/>
          <p:nvPr/>
        </p:nvSpPr>
        <p:spPr>
          <a:xfrm>
            <a:off x="4572000" y="3842714"/>
            <a:ext cx="4293300" cy="976800"/>
          </a:xfrm>
          <a:prstGeom prst="wedgeRoundRectCallout">
            <a:avLst>
              <a:gd fmla="val -31694" name="adj1"/>
              <a:gd fmla="val 74019"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"Issue a state policy that requires resiliency to be considered as an evaluation factor in all planning and infrastructure projects."</a:t>
            </a:r>
            <a:endParaRPr sz="1400">
              <a:solidFill>
                <a:schemeClr val="dk1"/>
              </a:solidFill>
              <a:latin typeface="Arial"/>
              <a:ea typeface="Arial"/>
              <a:cs typeface="Arial"/>
              <a:sym typeface="Arial"/>
            </a:endParaRPr>
          </a:p>
        </p:txBody>
      </p:sp>
      <p:sp>
        <p:nvSpPr>
          <p:cNvPr id="547" name="Google Shape;547;p75"/>
          <p:cNvSpPr/>
          <p:nvPr/>
        </p:nvSpPr>
        <p:spPr>
          <a:xfrm>
            <a:off x="3756122" y="2939250"/>
            <a:ext cx="3543300" cy="761400"/>
          </a:xfrm>
          <a:prstGeom prst="wedgeRoundRectCallout">
            <a:avLst>
              <a:gd fmla="val 38169" name="adj1"/>
              <a:gd fmla="val -69143"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“Dis-incentivize new development in risky/hazardous areas.”</a:t>
            </a:r>
            <a:endParaRPr sz="1400">
              <a:solidFill>
                <a:schemeClr val="dk1"/>
              </a:solidFill>
              <a:latin typeface="Arial"/>
              <a:ea typeface="Arial"/>
              <a:cs typeface="Arial"/>
              <a:sym typeface="Arial"/>
            </a:endParaRPr>
          </a:p>
        </p:txBody>
      </p:sp>
      <p:sp>
        <p:nvSpPr>
          <p:cNvPr id="548" name="Google Shape;548;p75"/>
          <p:cNvSpPr/>
          <p:nvPr/>
        </p:nvSpPr>
        <p:spPr>
          <a:xfrm>
            <a:off x="370450" y="3081834"/>
            <a:ext cx="3059400" cy="537000"/>
          </a:xfrm>
          <a:prstGeom prst="wedgeRoundRectCallout">
            <a:avLst>
              <a:gd fmla="val 38169" name="adj1"/>
              <a:gd fmla="val -69143"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"Less talk, more walk"</a:t>
            </a:r>
            <a:endParaRPr sz="14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76"/>
          <p:cNvSpPr/>
          <p:nvPr/>
        </p:nvSpPr>
        <p:spPr>
          <a:xfrm>
            <a:off x="197909" y="167972"/>
            <a:ext cx="8813400" cy="42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2300" cap="small">
                <a:solidFill>
                  <a:schemeClr val="dk1"/>
                </a:solidFill>
                <a:latin typeface="Times New Roman"/>
                <a:ea typeface="Times New Roman"/>
                <a:cs typeface="Times New Roman"/>
                <a:sym typeface="Times New Roman"/>
              </a:rPr>
              <a:t>State-led Resilience Policy, Planning &amp; Practices (Cont’D) </a:t>
            </a:r>
            <a:endParaRPr sz="1100"/>
          </a:p>
        </p:txBody>
      </p:sp>
      <p:sp>
        <p:nvSpPr>
          <p:cNvPr id="555" name="Google Shape;555;p76"/>
          <p:cNvSpPr/>
          <p:nvPr/>
        </p:nvSpPr>
        <p:spPr>
          <a:xfrm>
            <a:off x="4807974" y="3370688"/>
            <a:ext cx="4125000" cy="1319100"/>
          </a:xfrm>
          <a:prstGeom prst="wedgeRoundRectCallout">
            <a:avLst>
              <a:gd fmla="val -31694" name="adj1"/>
              <a:gd fmla="val 74019"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"Develop a statewide assessment for coastal flooding and impacts from sea level rise as well as a planned approach to mitigate and adapt to those changes”</a:t>
            </a:r>
            <a:endParaRPr sz="1400">
              <a:solidFill>
                <a:schemeClr val="dk1"/>
              </a:solidFill>
              <a:latin typeface="Arial"/>
              <a:ea typeface="Arial"/>
              <a:cs typeface="Arial"/>
              <a:sym typeface="Arial"/>
            </a:endParaRPr>
          </a:p>
        </p:txBody>
      </p:sp>
      <p:sp>
        <p:nvSpPr>
          <p:cNvPr id="556" name="Google Shape;556;p76"/>
          <p:cNvSpPr/>
          <p:nvPr/>
        </p:nvSpPr>
        <p:spPr>
          <a:xfrm>
            <a:off x="197909" y="3628874"/>
            <a:ext cx="3953700" cy="1245000"/>
          </a:xfrm>
          <a:prstGeom prst="wedgeRoundRectCallout">
            <a:avLst>
              <a:gd fmla="val 38169" name="adj1"/>
              <a:gd fmla="val -69143"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"Emphasize/encourage the prioritization of the Interagency Council’s resilience actions at the local level with the local departmental equivalents"</a:t>
            </a:r>
            <a:endParaRPr sz="1400">
              <a:solidFill>
                <a:schemeClr val="dk1"/>
              </a:solidFill>
              <a:latin typeface="Arial"/>
              <a:ea typeface="Arial"/>
              <a:cs typeface="Arial"/>
              <a:sym typeface="Arial"/>
            </a:endParaRPr>
          </a:p>
        </p:txBody>
      </p:sp>
      <p:sp>
        <p:nvSpPr>
          <p:cNvPr id="557" name="Google Shape;557;p76"/>
          <p:cNvSpPr/>
          <p:nvPr/>
        </p:nvSpPr>
        <p:spPr>
          <a:xfrm>
            <a:off x="5635873" y="752897"/>
            <a:ext cx="3194100" cy="1247100"/>
          </a:xfrm>
          <a:prstGeom prst="wedgeRoundRectCallout">
            <a:avLst>
              <a:gd fmla="val -31694" name="adj1"/>
              <a:gd fmla="val 74019"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"Adopt a longer-term planning horizon for adaptation – focusing on what needs to be done over the next 50 years, not the next 5"</a:t>
            </a:r>
            <a:endParaRPr sz="1400">
              <a:solidFill>
                <a:schemeClr val="dk1"/>
              </a:solidFill>
              <a:latin typeface="Arial"/>
              <a:ea typeface="Arial"/>
              <a:cs typeface="Arial"/>
              <a:sym typeface="Arial"/>
            </a:endParaRPr>
          </a:p>
        </p:txBody>
      </p:sp>
      <p:sp>
        <p:nvSpPr>
          <p:cNvPr id="558" name="Google Shape;558;p76"/>
          <p:cNvSpPr/>
          <p:nvPr/>
        </p:nvSpPr>
        <p:spPr>
          <a:xfrm>
            <a:off x="477215" y="2522552"/>
            <a:ext cx="2856000" cy="692700"/>
          </a:xfrm>
          <a:prstGeom prst="wedgeRoundRectCallout">
            <a:avLst>
              <a:gd fmla="val -31694" name="adj1"/>
              <a:gd fmla="val 74019"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"Stronger focus on urban coastal issues"</a:t>
            </a:r>
            <a:endParaRPr sz="1400">
              <a:solidFill>
                <a:schemeClr val="dk1"/>
              </a:solidFill>
              <a:latin typeface="Arial"/>
              <a:ea typeface="Arial"/>
              <a:cs typeface="Arial"/>
              <a:sym typeface="Arial"/>
            </a:endParaRPr>
          </a:p>
        </p:txBody>
      </p:sp>
      <p:sp>
        <p:nvSpPr>
          <p:cNvPr id="559" name="Google Shape;559;p76"/>
          <p:cNvSpPr/>
          <p:nvPr/>
        </p:nvSpPr>
        <p:spPr>
          <a:xfrm>
            <a:off x="577118" y="955341"/>
            <a:ext cx="4806000" cy="1319100"/>
          </a:xfrm>
          <a:prstGeom prst="wedgeRoundRectCallout">
            <a:avLst>
              <a:gd fmla="val 38169" name="adj1"/>
              <a:gd fmla="val -69143"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"Prioritize resilience measures that protect and invest in the most vulnerable communities  in terms of  regulatory, permitting, spending and planning assistance by state agencies."</a:t>
            </a:r>
            <a:endParaRPr sz="1400">
              <a:solidFill>
                <a:schemeClr val="dk1"/>
              </a:solidFill>
              <a:latin typeface="Arial"/>
              <a:ea typeface="Arial"/>
              <a:cs typeface="Arial"/>
              <a:sym typeface="Arial"/>
            </a:endParaRPr>
          </a:p>
        </p:txBody>
      </p:sp>
      <p:sp>
        <p:nvSpPr>
          <p:cNvPr id="560" name="Google Shape;560;p76"/>
          <p:cNvSpPr/>
          <p:nvPr/>
        </p:nvSpPr>
        <p:spPr>
          <a:xfrm>
            <a:off x="3707463" y="2506299"/>
            <a:ext cx="4806000" cy="615900"/>
          </a:xfrm>
          <a:prstGeom prst="wedgeRoundRectCallout">
            <a:avLst>
              <a:gd fmla="val 38169" name="adj1"/>
              <a:gd fmla="val -69143"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"Set tangible, objective targets for adaptation, like we have done with greenhouse gas emissions."</a:t>
            </a:r>
            <a:endParaRPr sz="14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77"/>
          <p:cNvPicPr preferRelativeResize="0"/>
          <p:nvPr/>
        </p:nvPicPr>
        <p:blipFill rotWithShape="1">
          <a:blip r:embed="rId3">
            <a:alphaModFix/>
          </a:blip>
          <a:srcRect b="0" l="0" r="0" t="0"/>
          <a:stretch/>
        </p:blipFill>
        <p:spPr>
          <a:xfrm>
            <a:off x="5842980" y="617526"/>
            <a:ext cx="2807762" cy="2168840"/>
          </a:xfrm>
          <a:prstGeom prst="rect">
            <a:avLst/>
          </a:prstGeom>
          <a:noFill/>
          <a:ln>
            <a:noFill/>
          </a:ln>
        </p:spPr>
      </p:pic>
      <p:sp>
        <p:nvSpPr>
          <p:cNvPr id="567" name="Google Shape;567;p77"/>
          <p:cNvSpPr/>
          <p:nvPr/>
        </p:nvSpPr>
        <p:spPr>
          <a:xfrm>
            <a:off x="297758" y="3444188"/>
            <a:ext cx="3916500" cy="1260600"/>
          </a:xfrm>
          <a:prstGeom prst="wedgeRoundRectCallout">
            <a:avLst>
              <a:gd fmla="val -31694" name="adj1"/>
              <a:gd fmla="val 74019"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"Update land use regulations to incorporate climate change impacts (sea level rise /increase precipitation). Development needs to be discouraged from high-risk areas"</a:t>
            </a:r>
            <a:endParaRPr sz="1400">
              <a:solidFill>
                <a:schemeClr val="dk1"/>
              </a:solidFill>
              <a:latin typeface="Arial"/>
              <a:ea typeface="Arial"/>
              <a:cs typeface="Arial"/>
              <a:sym typeface="Arial"/>
            </a:endParaRPr>
          </a:p>
        </p:txBody>
      </p:sp>
      <p:sp>
        <p:nvSpPr>
          <p:cNvPr id="568" name="Google Shape;568;p77"/>
          <p:cNvSpPr/>
          <p:nvPr/>
        </p:nvSpPr>
        <p:spPr>
          <a:xfrm>
            <a:off x="4756355" y="2995657"/>
            <a:ext cx="4150800" cy="1060800"/>
          </a:xfrm>
          <a:prstGeom prst="wedgeRoundRectCallout">
            <a:avLst>
              <a:gd fmla="val 38169" name="adj1"/>
              <a:gd fmla="val -69143"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"The NJ building code &amp; zoning ordinances should be updated to help deal w/ these climate issues ASAP."</a:t>
            </a:r>
            <a:endParaRPr sz="1400">
              <a:solidFill>
                <a:schemeClr val="dk1"/>
              </a:solidFill>
              <a:latin typeface="Arial"/>
              <a:ea typeface="Arial"/>
              <a:cs typeface="Arial"/>
              <a:sym typeface="Arial"/>
            </a:endParaRPr>
          </a:p>
        </p:txBody>
      </p:sp>
      <p:sp>
        <p:nvSpPr>
          <p:cNvPr id="569" name="Google Shape;569;p77"/>
          <p:cNvSpPr/>
          <p:nvPr/>
        </p:nvSpPr>
        <p:spPr>
          <a:xfrm>
            <a:off x="306710" y="233739"/>
            <a:ext cx="90357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2400" cap="small">
                <a:solidFill>
                  <a:srgbClr val="000000"/>
                </a:solidFill>
                <a:latin typeface="Times New Roman"/>
                <a:ea typeface="Times New Roman"/>
                <a:cs typeface="Times New Roman"/>
                <a:sym typeface="Times New Roman"/>
              </a:rPr>
              <a:t>Legislation, Rules and Regulatory Intervention </a:t>
            </a:r>
            <a:endParaRPr sz="1100"/>
          </a:p>
        </p:txBody>
      </p:sp>
      <p:sp>
        <p:nvSpPr>
          <p:cNvPr id="570" name="Google Shape;570;p77"/>
          <p:cNvSpPr/>
          <p:nvPr/>
        </p:nvSpPr>
        <p:spPr>
          <a:xfrm>
            <a:off x="171612" y="764954"/>
            <a:ext cx="4335000" cy="1668600"/>
          </a:xfrm>
          <a:prstGeom prst="rect">
            <a:avLst/>
          </a:prstGeom>
          <a:solidFill>
            <a:srgbClr val="F2F2F2"/>
          </a:solidFill>
          <a:ln cap="flat" cmpd="sng" w="14300">
            <a:solidFill>
              <a:schemeClr val="accent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rgbClr val="0B769F"/>
              </a:solidFill>
              <a:latin typeface="Arial"/>
              <a:ea typeface="Arial"/>
              <a:cs typeface="Arial"/>
              <a:sym typeface="Arial"/>
            </a:endParaRPr>
          </a:p>
        </p:txBody>
      </p:sp>
      <p:sp>
        <p:nvSpPr>
          <p:cNvPr id="571" name="Google Shape;571;p77"/>
          <p:cNvSpPr txBox="1"/>
          <p:nvPr/>
        </p:nvSpPr>
        <p:spPr>
          <a:xfrm>
            <a:off x="351742" y="918111"/>
            <a:ext cx="3974700" cy="136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Requesting State action in the form of regulatory, legislative or other state-led rule-making processed. </a:t>
            </a:r>
            <a:r>
              <a:rPr b="1" i="1" lang="en" sz="1200">
                <a:solidFill>
                  <a:schemeClr val="dk1"/>
                </a:solidFill>
                <a:latin typeface="Arial"/>
                <a:ea typeface="Arial"/>
                <a:cs typeface="Arial"/>
                <a:sym typeface="Arial"/>
              </a:rPr>
              <a:t>Note: these comments differ from “policy” theme based on enforceability. </a:t>
            </a:r>
            <a:endParaRPr i="1" sz="1400">
              <a:solidFill>
                <a:schemeClr val="dk1"/>
              </a:solidFill>
              <a:latin typeface="Arial"/>
              <a:ea typeface="Arial"/>
              <a:cs typeface="Arial"/>
              <a:sym typeface="Arial"/>
            </a:endParaRPr>
          </a:p>
        </p:txBody>
      </p:sp>
      <p:sp>
        <p:nvSpPr>
          <p:cNvPr id="572" name="Google Shape;572;p77"/>
          <p:cNvSpPr/>
          <p:nvPr/>
        </p:nvSpPr>
        <p:spPr>
          <a:xfrm>
            <a:off x="4506664" y="4297469"/>
            <a:ext cx="4335000" cy="601800"/>
          </a:xfrm>
          <a:prstGeom prst="wedgeRoundRectCallout">
            <a:avLst>
              <a:gd fmla="val 38169" name="adj1"/>
              <a:gd fmla="val -69143"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"Legislate funding and process for assisting with moving communities to safer areas.”</a:t>
            </a:r>
            <a:endParaRPr sz="1400">
              <a:solidFill>
                <a:schemeClr val="dk1"/>
              </a:solidFill>
              <a:latin typeface="Arial"/>
              <a:ea typeface="Arial"/>
              <a:cs typeface="Arial"/>
              <a:sym typeface="Arial"/>
            </a:endParaRPr>
          </a:p>
        </p:txBody>
      </p:sp>
      <p:sp>
        <p:nvSpPr>
          <p:cNvPr id="573" name="Google Shape;573;p77"/>
          <p:cNvSpPr/>
          <p:nvPr/>
        </p:nvSpPr>
        <p:spPr>
          <a:xfrm>
            <a:off x="171612" y="2694874"/>
            <a:ext cx="4335000" cy="601800"/>
          </a:xfrm>
          <a:prstGeom prst="wedgeRoundRectCallout">
            <a:avLst>
              <a:gd fmla="val 38169" name="adj1"/>
              <a:gd fmla="val -69143"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“Aggressive legislation providing for funding of Resilience actions”</a:t>
            </a:r>
            <a:endParaRPr sz="14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78"/>
          <p:cNvSpPr/>
          <p:nvPr/>
        </p:nvSpPr>
        <p:spPr>
          <a:xfrm>
            <a:off x="295927" y="233739"/>
            <a:ext cx="7935900" cy="5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3000" cap="small">
                <a:solidFill>
                  <a:srgbClr val="000000"/>
                </a:solidFill>
                <a:latin typeface="Times New Roman"/>
                <a:ea typeface="Times New Roman"/>
                <a:cs typeface="Times New Roman"/>
                <a:sym typeface="Times New Roman"/>
              </a:rPr>
              <a:t>Funding</a:t>
            </a:r>
            <a:endParaRPr sz="3000">
              <a:solidFill>
                <a:schemeClr val="dk1"/>
              </a:solidFill>
              <a:latin typeface="Arial"/>
              <a:ea typeface="Arial"/>
              <a:cs typeface="Arial"/>
              <a:sym typeface="Arial"/>
            </a:endParaRPr>
          </a:p>
        </p:txBody>
      </p:sp>
      <p:sp>
        <p:nvSpPr>
          <p:cNvPr id="580" name="Google Shape;580;p78"/>
          <p:cNvSpPr/>
          <p:nvPr/>
        </p:nvSpPr>
        <p:spPr>
          <a:xfrm>
            <a:off x="5057899" y="4077983"/>
            <a:ext cx="3925200" cy="845400"/>
          </a:xfrm>
          <a:prstGeom prst="wedgeRoundRectCallout">
            <a:avLst>
              <a:gd fmla="val 38169" name="adj1"/>
              <a:gd fmla="val -69143"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"Funding for resilience planning and implementation at the local level"</a:t>
            </a:r>
            <a:endParaRPr sz="1400">
              <a:solidFill>
                <a:schemeClr val="dk1"/>
              </a:solidFill>
              <a:latin typeface="Arial"/>
              <a:ea typeface="Arial"/>
              <a:cs typeface="Arial"/>
              <a:sym typeface="Arial"/>
            </a:endParaRPr>
          </a:p>
        </p:txBody>
      </p:sp>
      <p:sp>
        <p:nvSpPr>
          <p:cNvPr id="581" name="Google Shape;581;p78"/>
          <p:cNvSpPr/>
          <p:nvPr/>
        </p:nvSpPr>
        <p:spPr>
          <a:xfrm>
            <a:off x="186413" y="764653"/>
            <a:ext cx="3529500" cy="4058100"/>
          </a:xfrm>
          <a:prstGeom prst="rect">
            <a:avLst/>
          </a:prstGeom>
          <a:solidFill>
            <a:srgbClr val="F2F2F2"/>
          </a:solidFill>
          <a:ln cap="flat" cmpd="sng" w="14300">
            <a:solidFill>
              <a:schemeClr val="accent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rgbClr val="0B769F"/>
              </a:solidFill>
              <a:highlight>
                <a:srgbClr val="FFFFFF"/>
              </a:highlight>
              <a:latin typeface="Arial"/>
              <a:ea typeface="Arial"/>
              <a:cs typeface="Arial"/>
              <a:sym typeface="Arial"/>
            </a:endParaRPr>
          </a:p>
        </p:txBody>
      </p:sp>
      <p:pic>
        <p:nvPicPr>
          <p:cNvPr id="582" name="Google Shape;582;p78"/>
          <p:cNvPicPr preferRelativeResize="0"/>
          <p:nvPr/>
        </p:nvPicPr>
        <p:blipFill rotWithShape="1">
          <a:blip r:embed="rId3">
            <a:alphaModFix/>
          </a:blip>
          <a:srcRect b="1787" l="7175" r="480" t="0"/>
          <a:stretch/>
        </p:blipFill>
        <p:spPr>
          <a:xfrm>
            <a:off x="6588290" y="105568"/>
            <a:ext cx="2394907" cy="2583067"/>
          </a:xfrm>
          <a:prstGeom prst="rect">
            <a:avLst/>
          </a:prstGeom>
          <a:noFill/>
          <a:ln>
            <a:noFill/>
          </a:ln>
        </p:spPr>
      </p:pic>
      <p:sp>
        <p:nvSpPr>
          <p:cNvPr id="583" name="Google Shape;583;p78"/>
          <p:cNvSpPr txBox="1"/>
          <p:nvPr/>
        </p:nvSpPr>
        <p:spPr>
          <a:xfrm>
            <a:off x="353018" y="892825"/>
            <a:ext cx="3199500" cy="3763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Requests for assistance (grants, money, financing) as well as guidance and technical assistance for implementing or advancing climate resilience goals, projects and initiatives including covering damage expenses and managing financial obligations, as well as support for specific projects or campaigns. </a:t>
            </a:r>
            <a:endParaRPr sz="1100"/>
          </a:p>
          <a:p>
            <a:pPr indent="0" lvl="0" marL="0" marR="0" rtl="0" algn="l">
              <a:spcBef>
                <a:spcPts val="0"/>
              </a:spcBef>
              <a:spcAft>
                <a:spcPts val="0"/>
              </a:spcAft>
              <a:buNone/>
            </a:pPr>
            <a:r>
              <a:rPr b="1" i="1" lang="en" sz="1200">
                <a:solidFill>
                  <a:schemeClr val="dk1"/>
                </a:solidFill>
                <a:latin typeface="Arial"/>
                <a:ea typeface="Arial"/>
                <a:cs typeface="Arial"/>
                <a:sym typeface="Arial"/>
              </a:rPr>
              <a:t>Note: Funding recipients and project needs/focus areas varied.</a:t>
            </a:r>
            <a:endParaRPr i="1" sz="900">
              <a:solidFill>
                <a:schemeClr val="dk1"/>
              </a:solidFill>
              <a:latin typeface="Arial"/>
              <a:ea typeface="Arial"/>
              <a:cs typeface="Arial"/>
              <a:sym typeface="Arial"/>
            </a:endParaRPr>
          </a:p>
        </p:txBody>
      </p:sp>
      <p:sp>
        <p:nvSpPr>
          <p:cNvPr id="584" name="Google Shape;584;p78"/>
          <p:cNvSpPr/>
          <p:nvPr/>
        </p:nvSpPr>
        <p:spPr>
          <a:xfrm>
            <a:off x="3847600" y="2761163"/>
            <a:ext cx="3528300" cy="1121100"/>
          </a:xfrm>
          <a:prstGeom prst="wedgeRoundRectCallout">
            <a:avLst>
              <a:gd fmla="val -31694" name="adj1"/>
              <a:gd fmla="val 74019"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"Search for more funding opportunities and provide clarity to other state agencies and on a local level."</a:t>
            </a:r>
            <a:endParaRPr sz="1400">
              <a:solidFill>
                <a:schemeClr val="dk1"/>
              </a:solidFill>
              <a:latin typeface="Arial"/>
              <a:ea typeface="Arial"/>
              <a:cs typeface="Arial"/>
              <a:sym typeface="Arial"/>
            </a:endParaRPr>
          </a:p>
        </p:txBody>
      </p:sp>
      <p:sp>
        <p:nvSpPr>
          <p:cNvPr id="585" name="Google Shape;585;p78"/>
          <p:cNvSpPr/>
          <p:nvPr/>
        </p:nvSpPr>
        <p:spPr>
          <a:xfrm>
            <a:off x="4572000" y="363076"/>
            <a:ext cx="1770000" cy="649800"/>
          </a:xfrm>
          <a:prstGeom prst="wedgeRoundRectCallout">
            <a:avLst>
              <a:gd fmla="val 38169" name="adj1"/>
              <a:gd fmla="val -69143"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“Money"</a:t>
            </a:r>
            <a:endParaRPr sz="1400">
              <a:solidFill>
                <a:schemeClr val="dk1"/>
              </a:solidFill>
              <a:latin typeface="Arial"/>
              <a:ea typeface="Arial"/>
              <a:cs typeface="Arial"/>
              <a:sym typeface="Arial"/>
            </a:endParaRPr>
          </a:p>
        </p:txBody>
      </p:sp>
      <p:sp>
        <p:nvSpPr>
          <p:cNvPr id="586" name="Google Shape;586;p78"/>
          <p:cNvSpPr/>
          <p:nvPr/>
        </p:nvSpPr>
        <p:spPr>
          <a:xfrm>
            <a:off x="3937683" y="1319984"/>
            <a:ext cx="2527500" cy="1062600"/>
          </a:xfrm>
          <a:prstGeom prst="wedgeRoundRectCallout">
            <a:avLst>
              <a:gd fmla="val -31694" name="adj1"/>
              <a:gd fmla="val 74019" name="adj2"/>
              <a:gd fmla="val 16667" name="adj3"/>
            </a:avLst>
          </a:prstGeom>
          <a:solidFill>
            <a:srgbClr val="D8F2C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dk1"/>
                </a:solidFill>
                <a:latin typeface="Times New Roman"/>
                <a:ea typeface="Times New Roman"/>
                <a:cs typeface="Times New Roman"/>
                <a:sym typeface="Times New Roman"/>
              </a:rPr>
              <a:t>"establish dedicated funding for adaptation and planned retreat”</a:t>
            </a:r>
            <a:endParaRPr sz="14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7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80"/>
          <p:cNvPicPr preferRelativeResize="0"/>
          <p:nvPr/>
        </p:nvPicPr>
        <p:blipFill rotWithShape="1">
          <a:blip r:embed="rId3">
            <a:alphaModFix/>
          </a:blip>
          <a:srcRect b="8662" l="0" r="0" t="23504"/>
          <a:stretch/>
        </p:blipFill>
        <p:spPr>
          <a:xfrm flipH="1">
            <a:off x="-1229" y="-17143"/>
            <a:ext cx="9145228" cy="4135744"/>
          </a:xfrm>
          <a:prstGeom prst="rect">
            <a:avLst/>
          </a:prstGeom>
          <a:solidFill>
            <a:srgbClr val="F2F2F2"/>
          </a:solidFill>
          <a:ln>
            <a:noFill/>
          </a:ln>
        </p:spPr>
      </p:pic>
      <p:sp>
        <p:nvSpPr>
          <p:cNvPr id="598" name="Google Shape;598;p80"/>
          <p:cNvSpPr/>
          <p:nvPr/>
        </p:nvSpPr>
        <p:spPr>
          <a:xfrm>
            <a:off x="6516104" y="3072417"/>
            <a:ext cx="2236500" cy="1875000"/>
          </a:xfrm>
          <a:prstGeom prst="ellipse">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99" name="Google Shape;599;p80"/>
          <p:cNvSpPr/>
          <p:nvPr/>
        </p:nvSpPr>
        <p:spPr>
          <a:xfrm>
            <a:off x="-430866" y="3644102"/>
            <a:ext cx="10004400" cy="193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Logo&#10;&#10;Description automatically generated" id="600" name="Google Shape;600;p80"/>
          <p:cNvPicPr preferRelativeResize="0"/>
          <p:nvPr/>
        </p:nvPicPr>
        <p:blipFill rotWithShape="1">
          <a:blip r:embed="rId4">
            <a:alphaModFix/>
          </a:blip>
          <a:srcRect b="0" l="0" r="0" t="0"/>
          <a:stretch/>
        </p:blipFill>
        <p:spPr>
          <a:xfrm>
            <a:off x="6938765" y="3426022"/>
            <a:ext cx="1387045" cy="1452209"/>
          </a:xfrm>
          <a:prstGeom prst="rect">
            <a:avLst/>
          </a:prstGeom>
          <a:noFill/>
          <a:ln>
            <a:noFill/>
          </a:ln>
        </p:spPr>
      </p:pic>
      <p:grpSp>
        <p:nvGrpSpPr>
          <p:cNvPr id="601" name="Google Shape;601;p80"/>
          <p:cNvGrpSpPr/>
          <p:nvPr/>
        </p:nvGrpSpPr>
        <p:grpSpPr>
          <a:xfrm>
            <a:off x="-1" y="1169033"/>
            <a:ext cx="4827108" cy="493425"/>
            <a:chOff x="0" y="711573"/>
            <a:chExt cx="6052800" cy="657900"/>
          </a:xfrm>
        </p:grpSpPr>
        <p:sp>
          <p:nvSpPr>
            <p:cNvPr id="602" name="Google Shape;602;p80"/>
            <p:cNvSpPr/>
            <p:nvPr/>
          </p:nvSpPr>
          <p:spPr>
            <a:xfrm>
              <a:off x="0" y="711573"/>
              <a:ext cx="6052800" cy="657900"/>
            </a:xfrm>
            <a:prstGeom prst="rect">
              <a:avLst/>
            </a:prstGeom>
            <a:solidFill>
              <a:srgbClr val="FFFFFF">
                <a:alpha val="760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lay"/>
                <a:ea typeface="Play"/>
                <a:cs typeface="Play"/>
                <a:sym typeface="Play"/>
              </a:endParaRPr>
            </a:p>
          </p:txBody>
        </p:sp>
        <p:sp>
          <p:nvSpPr>
            <p:cNvPr id="603" name="Google Shape;603;p80"/>
            <p:cNvSpPr txBox="1"/>
            <p:nvPr/>
          </p:nvSpPr>
          <p:spPr>
            <a:xfrm>
              <a:off x="2028081" y="723403"/>
              <a:ext cx="2492700" cy="6180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19476B"/>
                </a:buClr>
                <a:buSzPts val="1800"/>
                <a:buFont typeface="Arial"/>
                <a:buNone/>
              </a:pPr>
              <a:r>
                <a:rPr b="0" i="0" lang="en" sz="1800">
                  <a:solidFill>
                    <a:srgbClr val="19476B"/>
                  </a:solidFill>
                  <a:latin typeface="Play"/>
                  <a:ea typeface="Play"/>
                  <a:cs typeface="Play"/>
                  <a:sym typeface="Play"/>
                </a:rPr>
                <a:t>@newjerseydep</a:t>
              </a:r>
              <a:endParaRPr sz="1100"/>
            </a:p>
          </p:txBody>
        </p:sp>
        <p:pic>
          <p:nvPicPr>
            <p:cNvPr descr="Logo&#10;&#10;Description automatically generated" id="604" name="Google Shape;604;p80">
              <a:hlinkClick r:id="rId5"/>
            </p:cNvPr>
            <p:cNvPicPr preferRelativeResize="0"/>
            <p:nvPr/>
          </p:nvPicPr>
          <p:blipFill rotWithShape="1">
            <a:blip r:embed="rId6">
              <a:alphaModFix/>
            </a:blip>
            <a:srcRect b="0" l="0" r="77873" t="0"/>
            <a:stretch/>
          </p:blipFill>
          <p:spPr>
            <a:xfrm>
              <a:off x="154641" y="807367"/>
              <a:ext cx="409981" cy="426397"/>
            </a:xfrm>
            <a:prstGeom prst="rect">
              <a:avLst/>
            </a:prstGeom>
            <a:noFill/>
            <a:ln>
              <a:noFill/>
            </a:ln>
          </p:spPr>
        </p:pic>
        <p:pic>
          <p:nvPicPr>
            <p:cNvPr descr="Logo&#10;&#10;Description automatically generated" id="605" name="Google Shape;605;p80">
              <a:hlinkClick r:id="rId7"/>
            </p:cNvPr>
            <p:cNvPicPr preferRelativeResize="0"/>
            <p:nvPr/>
          </p:nvPicPr>
          <p:blipFill rotWithShape="1">
            <a:blip r:embed="rId6">
              <a:alphaModFix/>
            </a:blip>
            <a:srcRect b="0" l="25379" r="51200" t="-15247"/>
            <a:stretch/>
          </p:blipFill>
          <p:spPr>
            <a:xfrm>
              <a:off x="609288" y="742333"/>
              <a:ext cx="433971" cy="491431"/>
            </a:xfrm>
            <a:prstGeom prst="rect">
              <a:avLst/>
            </a:prstGeom>
            <a:noFill/>
            <a:ln>
              <a:noFill/>
            </a:ln>
          </p:spPr>
        </p:pic>
        <p:pic>
          <p:nvPicPr>
            <p:cNvPr descr="Logo&#10;&#10;Description automatically generated" id="606" name="Google Shape;606;p80">
              <a:hlinkClick r:id="rId8"/>
            </p:cNvPr>
            <p:cNvPicPr preferRelativeResize="0"/>
            <p:nvPr/>
          </p:nvPicPr>
          <p:blipFill rotWithShape="1">
            <a:blip r:embed="rId6">
              <a:alphaModFix/>
            </a:blip>
            <a:srcRect b="0" l="51156" r="25423" t="0"/>
            <a:stretch/>
          </p:blipFill>
          <p:spPr>
            <a:xfrm>
              <a:off x="4337755" y="807366"/>
              <a:ext cx="433971" cy="426397"/>
            </a:xfrm>
            <a:prstGeom prst="rect">
              <a:avLst/>
            </a:prstGeom>
            <a:noFill/>
            <a:ln>
              <a:noFill/>
            </a:ln>
          </p:spPr>
        </p:pic>
        <p:pic>
          <p:nvPicPr>
            <p:cNvPr descr="Logo&#10;&#10;Description automatically generated" id="607" name="Google Shape;607;p80">
              <a:hlinkClick r:id="rId9"/>
            </p:cNvPr>
            <p:cNvPicPr preferRelativeResize="0"/>
            <p:nvPr/>
          </p:nvPicPr>
          <p:blipFill rotWithShape="1">
            <a:blip r:embed="rId6">
              <a:alphaModFix/>
            </a:blip>
            <a:srcRect b="0" l="74652" r="0" t="0"/>
            <a:stretch/>
          </p:blipFill>
          <p:spPr>
            <a:xfrm>
              <a:off x="1044575" y="813004"/>
              <a:ext cx="469682" cy="426396"/>
            </a:xfrm>
            <a:prstGeom prst="rect">
              <a:avLst/>
            </a:prstGeom>
            <a:noFill/>
            <a:ln>
              <a:noFill/>
            </a:ln>
          </p:spPr>
        </p:pic>
        <p:sp>
          <p:nvSpPr>
            <p:cNvPr id="608" name="Google Shape;608;p80"/>
            <p:cNvSpPr txBox="1"/>
            <p:nvPr/>
          </p:nvSpPr>
          <p:spPr>
            <a:xfrm>
              <a:off x="4771726" y="731559"/>
              <a:ext cx="1250100" cy="6180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19476B"/>
                </a:buClr>
                <a:buSzPts val="1800"/>
                <a:buFont typeface="Arial"/>
                <a:buNone/>
              </a:pPr>
              <a:r>
                <a:rPr b="0" i="0" lang="en" sz="1800">
                  <a:solidFill>
                    <a:srgbClr val="19476B"/>
                  </a:solidFill>
                  <a:latin typeface="Play"/>
                  <a:ea typeface="Play"/>
                  <a:cs typeface="Play"/>
                  <a:sym typeface="Play"/>
                </a:rPr>
                <a:t>@nj.dep</a:t>
              </a:r>
              <a:endParaRPr sz="1100"/>
            </a:p>
          </p:txBody>
        </p:sp>
        <p:pic>
          <p:nvPicPr>
            <p:cNvPr descr="Logo&#10;&#10;Description automatically generated" id="609" name="Google Shape;609;p80">
              <a:hlinkClick r:id="rId10"/>
            </p:cNvPr>
            <p:cNvPicPr preferRelativeResize="0"/>
            <p:nvPr/>
          </p:nvPicPr>
          <p:blipFill rotWithShape="1">
            <a:blip r:embed="rId11">
              <a:alphaModFix/>
            </a:blip>
            <a:srcRect b="0" l="0" r="0" t="0"/>
            <a:stretch/>
          </p:blipFill>
          <p:spPr>
            <a:xfrm>
              <a:off x="1457944" y="807368"/>
              <a:ext cx="536265" cy="426396"/>
            </a:xfrm>
            <a:prstGeom prst="rect">
              <a:avLst/>
            </a:prstGeom>
            <a:noFill/>
            <a:ln>
              <a:noFill/>
            </a:ln>
          </p:spPr>
        </p:pic>
      </p:grpSp>
      <p:sp>
        <p:nvSpPr>
          <p:cNvPr id="610" name="Google Shape;610;p80"/>
          <p:cNvSpPr txBox="1"/>
          <p:nvPr>
            <p:ph type="title"/>
          </p:nvPr>
        </p:nvSpPr>
        <p:spPr>
          <a:xfrm>
            <a:off x="394703" y="4377602"/>
            <a:ext cx="2234700" cy="5271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19476B"/>
              </a:buClr>
              <a:buSzPts val="3300"/>
              <a:buFont typeface="Avenir"/>
              <a:buNone/>
            </a:pPr>
            <a:r>
              <a:rPr lang="en" sz="3300">
                <a:solidFill>
                  <a:srgbClr val="19476B"/>
                </a:solidFill>
                <a:latin typeface="Avenir"/>
                <a:ea typeface="Avenir"/>
                <a:cs typeface="Avenir"/>
                <a:sym typeface="Avenir"/>
              </a:rPr>
              <a:t>Contact</a:t>
            </a:r>
            <a:endParaRPr/>
          </a:p>
        </p:txBody>
      </p:sp>
      <p:cxnSp>
        <p:nvCxnSpPr>
          <p:cNvPr id="611" name="Google Shape;611;p80"/>
          <p:cNvCxnSpPr/>
          <p:nvPr/>
        </p:nvCxnSpPr>
        <p:spPr>
          <a:xfrm>
            <a:off x="2365561" y="4274420"/>
            <a:ext cx="0" cy="672900"/>
          </a:xfrm>
          <a:prstGeom prst="straightConnector1">
            <a:avLst/>
          </a:prstGeom>
          <a:noFill/>
          <a:ln cap="flat" cmpd="sng" w="21425">
            <a:solidFill>
              <a:srgbClr val="19476B"/>
            </a:solidFill>
            <a:prstDash val="solid"/>
            <a:miter lim="800000"/>
            <a:headEnd len="sm" w="sm" type="none"/>
            <a:tailEnd len="sm" w="sm" type="none"/>
          </a:ln>
        </p:spPr>
      </p:cxnSp>
      <p:sp>
        <p:nvSpPr>
          <p:cNvPr id="612" name="Google Shape;612;p80"/>
          <p:cNvSpPr txBox="1"/>
          <p:nvPr/>
        </p:nvSpPr>
        <p:spPr>
          <a:xfrm>
            <a:off x="6516104" y="41771"/>
            <a:ext cx="2927100" cy="3090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lt1"/>
              </a:buClr>
              <a:buSzPts val="800"/>
              <a:buFont typeface="Arial"/>
              <a:buNone/>
            </a:pPr>
            <a:r>
              <a:rPr b="1" i="1" lang="en" sz="800">
                <a:solidFill>
                  <a:schemeClr val="lt1"/>
                </a:solidFill>
                <a:latin typeface="Calibri"/>
                <a:ea typeface="Calibri"/>
                <a:cs typeface="Calibri"/>
                <a:sym typeface="Calibri"/>
              </a:rPr>
              <a:t>Edwin B. Forsythe National Wildlife Refuge, Galloway, NJ</a:t>
            </a:r>
            <a:endParaRPr sz="1100"/>
          </a:p>
        </p:txBody>
      </p:sp>
      <p:sp>
        <p:nvSpPr>
          <p:cNvPr id="613" name="Google Shape;613;p80"/>
          <p:cNvSpPr txBox="1"/>
          <p:nvPr/>
        </p:nvSpPr>
        <p:spPr>
          <a:xfrm>
            <a:off x="2625612" y="4319958"/>
            <a:ext cx="4868400" cy="6684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224E71"/>
              </a:buClr>
              <a:buSzPts val="1100"/>
              <a:buFont typeface="Arial"/>
              <a:buNone/>
            </a:pPr>
            <a:r>
              <a:rPr b="1" lang="en" sz="1100">
                <a:solidFill>
                  <a:srgbClr val="224E71"/>
                </a:solidFill>
                <a:latin typeface="Avenir"/>
                <a:ea typeface="Avenir"/>
                <a:cs typeface="Avenir"/>
                <a:sym typeface="Avenir"/>
              </a:rPr>
              <a:t>Nathaly Agosto Filión</a:t>
            </a:r>
            <a:endParaRPr b="1" sz="1100">
              <a:solidFill>
                <a:srgbClr val="224E71"/>
              </a:solidFill>
              <a:latin typeface="Avenir"/>
              <a:ea typeface="Avenir"/>
              <a:cs typeface="Avenir"/>
              <a:sym typeface="Avenir"/>
            </a:endParaRPr>
          </a:p>
          <a:p>
            <a:pPr indent="0" lvl="0" marL="0" marR="0" rtl="0" algn="l">
              <a:lnSpc>
                <a:spcPct val="90000"/>
              </a:lnSpc>
              <a:spcBef>
                <a:spcPts val="800"/>
              </a:spcBef>
              <a:spcAft>
                <a:spcPts val="0"/>
              </a:spcAft>
              <a:buClr>
                <a:srgbClr val="224E71"/>
              </a:buClr>
              <a:buSzPts val="1100"/>
              <a:buFont typeface="Arial"/>
              <a:buNone/>
            </a:pPr>
            <a:r>
              <a:rPr lang="en" sz="1100">
                <a:solidFill>
                  <a:srgbClr val="224E71"/>
                </a:solidFill>
                <a:latin typeface="Arial"/>
                <a:ea typeface="Arial"/>
                <a:cs typeface="Arial"/>
                <a:sym typeface="Arial"/>
              </a:rPr>
              <a:t>Nathaly.AgostoFilion@dep.nj.gov</a:t>
            </a:r>
            <a:endParaRPr sz="21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17" name="Shape 617"/>
        <p:cNvGrpSpPr/>
        <p:nvPr/>
      </p:nvGrpSpPr>
      <p:grpSpPr>
        <a:xfrm>
          <a:off x="0" y="0"/>
          <a:ext cx="0" cy="0"/>
          <a:chOff x="0" y="0"/>
          <a:chExt cx="0" cy="0"/>
        </a:xfrm>
      </p:grpSpPr>
      <p:sp>
        <p:nvSpPr>
          <p:cNvPr id="618" name="Google Shape;618;p81"/>
          <p:cNvSpPr txBox="1"/>
          <p:nvPr>
            <p:ph type="ctrTitle"/>
          </p:nvPr>
        </p:nvSpPr>
        <p:spPr>
          <a:xfrm>
            <a:off x="0" y="724725"/>
            <a:ext cx="5577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073763"/>
                </a:solidFill>
                <a:latin typeface="Georgia"/>
                <a:ea typeface="Georgia"/>
                <a:cs typeface="Georgia"/>
                <a:sym typeface="Georgia"/>
              </a:rPr>
              <a:t>From Climate Exposure to Fiscal Transmission</a:t>
            </a:r>
            <a:endParaRPr>
              <a:solidFill>
                <a:srgbClr val="073763"/>
              </a:solidFill>
              <a:latin typeface="Georgia"/>
              <a:ea typeface="Georgia"/>
              <a:cs typeface="Georgia"/>
              <a:sym typeface="Georgia"/>
            </a:endParaRPr>
          </a:p>
        </p:txBody>
      </p:sp>
      <p:sp>
        <p:nvSpPr>
          <p:cNvPr id="619" name="Google Shape;619;p81"/>
          <p:cNvSpPr txBox="1"/>
          <p:nvPr>
            <p:ph idx="1" type="subTitle"/>
          </p:nvPr>
        </p:nvSpPr>
        <p:spPr>
          <a:xfrm>
            <a:off x="232050" y="3439350"/>
            <a:ext cx="5113500" cy="1150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605"/>
              <a:buNone/>
            </a:pPr>
            <a:r>
              <a:rPr lang="en" sz="1340">
                <a:latin typeface="Nunito ExtraLight"/>
                <a:ea typeface="Nunito ExtraLight"/>
                <a:cs typeface="Nunito ExtraLight"/>
                <a:sym typeface="Nunito ExtraLight"/>
              </a:rPr>
              <a:t>Michael C. Russell, Ph.D.</a:t>
            </a:r>
            <a:endParaRPr sz="1340">
              <a:latin typeface="Nunito ExtraLight"/>
              <a:ea typeface="Nunito ExtraLight"/>
              <a:cs typeface="Nunito ExtraLight"/>
              <a:sym typeface="Nunito ExtraLight"/>
            </a:endParaRPr>
          </a:p>
          <a:p>
            <a:pPr indent="0" lvl="0" marL="0" rtl="0" algn="ctr">
              <a:spcBef>
                <a:spcPts val="0"/>
              </a:spcBef>
              <a:spcAft>
                <a:spcPts val="0"/>
              </a:spcAft>
              <a:buSzPts val="605"/>
              <a:buNone/>
            </a:pPr>
            <a:r>
              <a:rPr lang="en" sz="1340">
                <a:latin typeface="Nunito ExtraLight"/>
                <a:ea typeface="Nunito ExtraLight"/>
                <a:cs typeface="Nunito ExtraLight"/>
                <a:sym typeface="Nunito ExtraLight"/>
              </a:rPr>
              <a:t>Chief Economist</a:t>
            </a:r>
            <a:endParaRPr sz="1340">
              <a:latin typeface="Nunito ExtraLight"/>
              <a:ea typeface="Nunito ExtraLight"/>
              <a:cs typeface="Nunito ExtraLight"/>
              <a:sym typeface="Nunito ExtraLight"/>
            </a:endParaRPr>
          </a:p>
          <a:p>
            <a:pPr indent="0" lvl="0" marL="0" rtl="0" algn="ctr">
              <a:spcBef>
                <a:spcPts val="0"/>
              </a:spcBef>
              <a:spcAft>
                <a:spcPts val="0"/>
              </a:spcAft>
              <a:buSzPts val="605"/>
              <a:buNone/>
            </a:pPr>
            <a:r>
              <a:rPr lang="en" sz="1340">
                <a:latin typeface="Nunito ExtraLight"/>
                <a:ea typeface="Nunito ExtraLight"/>
                <a:cs typeface="Nunito ExtraLight"/>
                <a:sym typeface="Nunito ExtraLight"/>
              </a:rPr>
              <a:t>Office of Economic Analysis</a:t>
            </a:r>
            <a:endParaRPr sz="1340">
              <a:latin typeface="Nunito ExtraLight"/>
              <a:ea typeface="Nunito ExtraLight"/>
              <a:cs typeface="Nunito ExtraLight"/>
              <a:sym typeface="Nunito ExtraLight"/>
            </a:endParaRPr>
          </a:p>
          <a:p>
            <a:pPr indent="0" lvl="0" marL="0" rtl="0" algn="ctr">
              <a:spcBef>
                <a:spcPts val="0"/>
              </a:spcBef>
              <a:spcAft>
                <a:spcPts val="0"/>
              </a:spcAft>
              <a:buSzPts val="605"/>
              <a:buNone/>
            </a:pPr>
            <a:r>
              <a:rPr lang="en" sz="1340">
                <a:latin typeface="Nunito ExtraLight"/>
                <a:ea typeface="Nunito ExtraLight"/>
                <a:cs typeface="Nunito ExtraLight"/>
                <a:sym typeface="Nunito ExtraLight"/>
              </a:rPr>
              <a:t>Community Investment and Economic Revitalization</a:t>
            </a:r>
            <a:endParaRPr sz="1340">
              <a:latin typeface="Nunito ExtraLight"/>
              <a:ea typeface="Nunito ExtraLight"/>
              <a:cs typeface="Nunito ExtraLight"/>
              <a:sym typeface="Nunito ExtraLight"/>
            </a:endParaRPr>
          </a:p>
        </p:txBody>
      </p:sp>
      <p:pic>
        <p:nvPicPr>
          <p:cNvPr id="620" name="Google Shape;620;p81"/>
          <p:cNvPicPr preferRelativeResize="0"/>
          <p:nvPr/>
        </p:nvPicPr>
        <p:blipFill>
          <a:blip r:embed="rId3">
            <a:alphaModFix/>
          </a:blip>
          <a:stretch>
            <a:fillRect/>
          </a:stretch>
        </p:blipFill>
        <p:spPr>
          <a:xfrm>
            <a:off x="5577600" y="347875"/>
            <a:ext cx="3414000" cy="444774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24" name="Shape 624"/>
        <p:cNvGrpSpPr/>
        <p:nvPr/>
      </p:nvGrpSpPr>
      <p:grpSpPr>
        <a:xfrm>
          <a:off x="0" y="0"/>
          <a:ext cx="0" cy="0"/>
          <a:chOff x="0" y="0"/>
          <a:chExt cx="0" cy="0"/>
        </a:xfrm>
      </p:grpSpPr>
      <p:sp>
        <p:nvSpPr>
          <p:cNvPr id="625" name="Google Shape;625;p82"/>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solidFill>
                  <a:srgbClr val="0B5394"/>
                </a:solidFill>
                <a:latin typeface="Georgia"/>
                <a:ea typeface="Georgia"/>
                <a:cs typeface="Georgia"/>
                <a:sym typeface="Georgia"/>
              </a:rPr>
              <a:t>Climate Risk Propagates Through Economic Systems</a:t>
            </a:r>
            <a:endParaRPr b="1" sz="3020">
              <a:solidFill>
                <a:srgbClr val="0B5394"/>
              </a:solidFill>
              <a:latin typeface="Georgia"/>
              <a:ea typeface="Georgia"/>
              <a:cs typeface="Georgia"/>
              <a:sym typeface="Georgia"/>
            </a:endParaRPr>
          </a:p>
        </p:txBody>
      </p:sp>
      <p:sp>
        <p:nvSpPr>
          <p:cNvPr id="626" name="Google Shape;626;p82"/>
          <p:cNvSpPr/>
          <p:nvPr/>
        </p:nvSpPr>
        <p:spPr>
          <a:xfrm>
            <a:off x="1266750" y="1449900"/>
            <a:ext cx="45291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Nunito"/>
                <a:ea typeface="Nunito"/>
                <a:cs typeface="Nunito"/>
                <a:sym typeface="Nunito"/>
              </a:rPr>
              <a:t>Persistent flood exposure</a:t>
            </a:r>
            <a:endParaRPr sz="2000">
              <a:latin typeface="Nunito"/>
              <a:ea typeface="Nunito"/>
              <a:cs typeface="Nunito"/>
              <a:sym typeface="Nunito"/>
            </a:endParaRPr>
          </a:p>
        </p:txBody>
      </p:sp>
      <p:sp>
        <p:nvSpPr>
          <p:cNvPr id="627" name="Google Shape;627;p82"/>
          <p:cNvSpPr/>
          <p:nvPr/>
        </p:nvSpPr>
        <p:spPr>
          <a:xfrm>
            <a:off x="1266750" y="2150300"/>
            <a:ext cx="45291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Nunito"/>
                <a:ea typeface="Nunito"/>
                <a:cs typeface="Nunito"/>
                <a:sym typeface="Nunito"/>
              </a:rPr>
              <a:t>Insurance &amp; financing repricing</a:t>
            </a:r>
            <a:endParaRPr sz="2000">
              <a:latin typeface="Nunito"/>
              <a:ea typeface="Nunito"/>
              <a:cs typeface="Nunito"/>
              <a:sym typeface="Nunito"/>
            </a:endParaRPr>
          </a:p>
        </p:txBody>
      </p:sp>
      <p:sp>
        <p:nvSpPr>
          <p:cNvPr id="628" name="Google Shape;628;p82"/>
          <p:cNvSpPr/>
          <p:nvPr/>
        </p:nvSpPr>
        <p:spPr>
          <a:xfrm>
            <a:off x="1266750" y="2850700"/>
            <a:ext cx="45291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Nunito"/>
                <a:ea typeface="Nunito"/>
                <a:cs typeface="Nunito"/>
                <a:sym typeface="Nunito"/>
              </a:rPr>
              <a:t>Property market adjustment</a:t>
            </a:r>
            <a:endParaRPr sz="2000">
              <a:latin typeface="Nunito"/>
              <a:ea typeface="Nunito"/>
              <a:cs typeface="Nunito"/>
              <a:sym typeface="Nunito"/>
            </a:endParaRPr>
          </a:p>
        </p:txBody>
      </p:sp>
      <p:sp>
        <p:nvSpPr>
          <p:cNvPr id="629" name="Google Shape;629;p82"/>
          <p:cNvSpPr/>
          <p:nvPr/>
        </p:nvSpPr>
        <p:spPr>
          <a:xfrm>
            <a:off x="1266750" y="3551100"/>
            <a:ext cx="45291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Nunito"/>
                <a:ea typeface="Nunito"/>
                <a:cs typeface="Nunito"/>
                <a:sym typeface="Nunito"/>
              </a:rPr>
              <a:t>Municipal revenue base pressure</a:t>
            </a:r>
            <a:endParaRPr sz="2000">
              <a:latin typeface="Nunito"/>
              <a:ea typeface="Nunito"/>
              <a:cs typeface="Nunito"/>
              <a:sym typeface="Nunito"/>
            </a:endParaRPr>
          </a:p>
        </p:txBody>
      </p:sp>
      <p:sp>
        <p:nvSpPr>
          <p:cNvPr id="630" name="Google Shape;630;p82"/>
          <p:cNvSpPr/>
          <p:nvPr/>
        </p:nvSpPr>
        <p:spPr>
          <a:xfrm>
            <a:off x="1266750" y="4251500"/>
            <a:ext cx="45291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Nunito"/>
                <a:ea typeface="Nunito"/>
                <a:cs typeface="Nunito"/>
                <a:sym typeface="Nunito"/>
              </a:rPr>
              <a:t>Borrowing &amp; capital constraints</a:t>
            </a:r>
            <a:endParaRPr sz="2000">
              <a:latin typeface="Nunito"/>
              <a:ea typeface="Nunito"/>
              <a:cs typeface="Nunito"/>
              <a:sym typeface="Nunito"/>
            </a:endParaRPr>
          </a:p>
        </p:txBody>
      </p:sp>
      <p:sp>
        <p:nvSpPr>
          <p:cNvPr id="631" name="Google Shape;631;p82"/>
          <p:cNvSpPr/>
          <p:nvPr/>
        </p:nvSpPr>
        <p:spPr>
          <a:xfrm>
            <a:off x="266700" y="1426400"/>
            <a:ext cx="814200" cy="3499500"/>
          </a:xfrm>
          <a:prstGeom prst="downArrow">
            <a:avLst>
              <a:gd fmla="val 50000" name="adj1"/>
              <a:gd fmla="val 50000" name="adj2"/>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2" name="Google Shape;632;p82"/>
          <p:cNvSpPr/>
          <p:nvPr/>
        </p:nvSpPr>
        <p:spPr>
          <a:xfrm>
            <a:off x="5971425" y="1449900"/>
            <a:ext cx="2860800" cy="1973400"/>
          </a:xfrm>
          <a:prstGeom prst="rect">
            <a:avLst/>
          </a:prstGeom>
          <a:solidFill>
            <a:schemeClr val="lt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2000">
                <a:solidFill>
                  <a:schemeClr val="dk2"/>
                </a:solidFill>
                <a:latin typeface="Nunito Light"/>
                <a:ea typeface="Nunito Light"/>
                <a:cs typeface="Nunito Light"/>
                <a:sym typeface="Nunito Light"/>
              </a:rPr>
              <a:t>Market responses</a:t>
            </a:r>
            <a:endParaRPr i="1" sz="2000">
              <a:solidFill>
                <a:schemeClr val="dk2"/>
              </a:solidFill>
              <a:latin typeface="Nunito Light"/>
              <a:ea typeface="Nunito Light"/>
              <a:cs typeface="Nunito Light"/>
              <a:sym typeface="Nunito Light"/>
            </a:endParaRPr>
          </a:p>
        </p:txBody>
      </p:sp>
      <p:sp>
        <p:nvSpPr>
          <p:cNvPr id="633" name="Google Shape;633;p82"/>
          <p:cNvSpPr/>
          <p:nvPr/>
        </p:nvSpPr>
        <p:spPr>
          <a:xfrm>
            <a:off x="5971500" y="3551100"/>
            <a:ext cx="2860800" cy="572700"/>
          </a:xfrm>
          <a:prstGeom prst="rect">
            <a:avLst/>
          </a:prstGeom>
          <a:solidFill>
            <a:schemeClr val="lt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2000">
                <a:solidFill>
                  <a:schemeClr val="dk2"/>
                </a:solidFill>
                <a:latin typeface="Nunito Light"/>
                <a:ea typeface="Nunito Light"/>
                <a:cs typeface="Nunito Light"/>
                <a:sym typeface="Nunito Light"/>
              </a:rPr>
              <a:t>Revenue channel</a:t>
            </a:r>
            <a:endParaRPr i="1" sz="2000">
              <a:solidFill>
                <a:schemeClr val="dk2"/>
              </a:solidFill>
              <a:latin typeface="Nunito Light"/>
              <a:ea typeface="Nunito Light"/>
              <a:cs typeface="Nunito Light"/>
              <a:sym typeface="Nunito Light"/>
            </a:endParaRPr>
          </a:p>
        </p:txBody>
      </p:sp>
      <p:sp>
        <p:nvSpPr>
          <p:cNvPr id="634" name="Google Shape;634;p82"/>
          <p:cNvSpPr/>
          <p:nvPr/>
        </p:nvSpPr>
        <p:spPr>
          <a:xfrm>
            <a:off x="5971500" y="4251600"/>
            <a:ext cx="2860800" cy="572700"/>
          </a:xfrm>
          <a:prstGeom prst="rect">
            <a:avLst/>
          </a:prstGeom>
          <a:solidFill>
            <a:schemeClr val="lt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2000">
                <a:solidFill>
                  <a:schemeClr val="dk2"/>
                </a:solidFill>
                <a:latin typeface="Nunito Light"/>
                <a:ea typeface="Nunito Light"/>
                <a:cs typeface="Nunito Light"/>
                <a:sym typeface="Nunito Light"/>
              </a:rPr>
              <a:t>Balance-sheet channel</a:t>
            </a:r>
            <a:endParaRPr i="1" sz="2000">
              <a:solidFill>
                <a:schemeClr val="dk2"/>
              </a:solidFill>
              <a:latin typeface="Nunito Light"/>
              <a:ea typeface="Nunito Light"/>
              <a:cs typeface="Nunito Light"/>
              <a:sym typeface="Nuni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6"/>
          <p:cNvSpPr txBox="1"/>
          <p:nvPr/>
        </p:nvSpPr>
        <p:spPr>
          <a:xfrm>
            <a:off x="174100" y="606825"/>
            <a:ext cx="8838000" cy="364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700">
                <a:solidFill>
                  <a:schemeClr val="dk1"/>
                </a:solidFill>
                <a:latin typeface="Roboto Medium"/>
                <a:ea typeface="Roboto Medium"/>
                <a:cs typeface="Roboto Medium"/>
                <a:sym typeface="Roboto Medium"/>
              </a:rPr>
              <a:t>Intro/welcome - (5 minutes)</a:t>
            </a:r>
            <a:endParaRPr sz="1700">
              <a:solidFill>
                <a:schemeClr val="dk1"/>
              </a:solidFill>
              <a:latin typeface="Roboto Medium"/>
              <a:ea typeface="Roboto Medium"/>
              <a:cs typeface="Roboto Medium"/>
              <a:sym typeface="Roboto Medium"/>
            </a:endParaRPr>
          </a:p>
          <a:p>
            <a:pPr indent="0" lvl="0" marL="0" rtl="0" algn="l">
              <a:lnSpc>
                <a:spcPct val="115833"/>
              </a:lnSpc>
              <a:spcBef>
                <a:spcPts val="1200"/>
              </a:spcBef>
              <a:spcAft>
                <a:spcPts val="0"/>
              </a:spcAft>
              <a:buNone/>
            </a:pPr>
            <a:r>
              <a:rPr lang="en" sz="1700">
                <a:solidFill>
                  <a:schemeClr val="dk1"/>
                </a:solidFill>
                <a:latin typeface="Roboto Medium"/>
                <a:ea typeface="Roboto Medium"/>
                <a:cs typeface="Roboto Medium"/>
                <a:sym typeface="Roboto Medium"/>
              </a:rPr>
              <a:t>Introducing the Climate Change Goal of New Jersey’s 2025 State Development and Redevelopment Plan - (10 minutes)</a:t>
            </a:r>
            <a:endParaRPr sz="1700">
              <a:solidFill>
                <a:schemeClr val="dk1"/>
              </a:solidFill>
              <a:latin typeface="Roboto Medium"/>
              <a:ea typeface="Roboto Medium"/>
              <a:cs typeface="Roboto Medium"/>
              <a:sym typeface="Roboto Medium"/>
            </a:endParaRPr>
          </a:p>
          <a:p>
            <a:pPr indent="0" lvl="0" marL="0" rtl="0" algn="l">
              <a:lnSpc>
                <a:spcPct val="115000"/>
              </a:lnSpc>
              <a:spcBef>
                <a:spcPts val="1200"/>
              </a:spcBef>
              <a:spcAft>
                <a:spcPts val="0"/>
              </a:spcAft>
              <a:buNone/>
            </a:pPr>
            <a:r>
              <a:rPr lang="en" sz="1700">
                <a:solidFill>
                  <a:schemeClr val="dk1"/>
                </a:solidFill>
                <a:latin typeface="Roboto Medium"/>
                <a:ea typeface="Roboto Medium"/>
                <a:cs typeface="Roboto Medium"/>
                <a:sym typeface="Roboto Medium"/>
              </a:rPr>
              <a:t>Statewide Climate Resilience Action: Engage, Share, and Shape - (10 minutes)</a:t>
            </a:r>
            <a:endParaRPr sz="1700">
              <a:solidFill>
                <a:schemeClr val="dk1"/>
              </a:solidFill>
              <a:latin typeface="Roboto Medium"/>
              <a:ea typeface="Roboto Medium"/>
              <a:cs typeface="Roboto Medium"/>
              <a:sym typeface="Roboto Medium"/>
            </a:endParaRPr>
          </a:p>
          <a:p>
            <a:pPr indent="0" lvl="0" marL="0" rtl="0" algn="l">
              <a:lnSpc>
                <a:spcPct val="115000"/>
              </a:lnSpc>
              <a:spcBef>
                <a:spcPts val="1200"/>
              </a:spcBef>
              <a:spcAft>
                <a:spcPts val="0"/>
              </a:spcAft>
              <a:buNone/>
            </a:pPr>
            <a:r>
              <a:rPr lang="en" sz="1700">
                <a:solidFill>
                  <a:schemeClr val="dk1"/>
                </a:solidFill>
                <a:latin typeface="Roboto Medium"/>
                <a:ea typeface="Roboto Medium"/>
                <a:cs typeface="Roboto Medium"/>
                <a:sym typeface="Roboto Medium"/>
              </a:rPr>
              <a:t>Economic Risks of Climate Change, Municipal Fiscal Risk from Coastal Flooding, &amp; Planning Under Pressure: Municipal Resilience Planning, Redevelopment and Investment - (25 minutes)</a:t>
            </a:r>
            <a:endParaRPr sz="1700">
              <a:solidFill>
                <a:schemeClr val="dk1"/>
              </a:solidFill>
              <a:latin typeface="Roboto Medium"/>
              <a:ea typeface="Roboto Medium"/>
              <a:cs typeface="Roboto Medium"/>
              <a:sym typeface="Roboto Medium"/>
            </a:endParaRPr>
          </a:p>
          <a:p>
            <a:pPr indent="0" lvl="0" marL="0" rtl="0" algn="l">
              <a:lnSpc>
                <a:spcPct val="115000"/>
              </a:lnSpc>
              <a:spcBef>
                <a:spcPts val="1200"/>
              </a:spcBef>
              <a:spcAft>
                <a:spcPts val="0"/>
              </a:spcAft>
              <a:buNone/>
            </a:pPr>
            <a:r>
              <a:rPr lang="en" sz="1700">
                <a:solidFill>
                  <a:schemeClr val="dk1"/>
                </a:solidFill>
                <a:latin typeface="Roboto Medium"/>
                <a:ea typeface="Roboto Medium"/>
                <a:cs typeface="Roboto Medium"/>
                <a:sym typeface="Roboto Medium"/>
              </a:rPr>
              <a:t>Questions - (10 minutes)</a:t>
            </a:r>
            <a:endParaRPr sz="1700">
              <a:solidFill>
                <a:schemeClr val="dk1"/>
              </a:solidFill>
              <a:latin typeface="Roboto Medium"/>
              <a:ea typeface="Roboto Medium"/>
              <a:cs typeface="Roboto Medium"/>
              <a:sym typeface="Roboto Medium"/>
            </a:endParaRPr>
          </a:p>
          <a:p>
            <a:pPr indent="0" lvl="0" marL="0" rtl="0" algn="l">
              <a:spcBef>
                <a:spcPts val="1200"/>
              </a:spcBef>
              <a:spcAft>
                <a:spcPts val="0"/>
              </a:spcAft>
              <a:buNone/>
            </a:pPr>
            <a:r>
              <a:t/>
            </a:r>
            <a:endParaRPr sz="1800">
              <a:solidFill>
                <a:schemeClr val="dk1"/>
              </a:solidFill>
              <a:latin typeface="Lato"/>
              <a:ea typeface="Lato"/>
              <a:cs typeface="Lato"/>
              <a:sym typeface="Lato"/>
            </a:endParaRPr>
          </a:p>
        </p:txBody>
      </p:sp>
      <p:sp>
        <p:nvSpPr>
          <p:cNvPr id="324" name="Google Shape;324;p56"/>
          <p:cNvSpPr txBox="1"/>
          <p:nvPr/>
        </p:nvSpPr>
        <p:spPr>
          <a:xfrm>
            <a:off x="2428800" y="0"/>
            <a:ext cx="4286400" cy="5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chemeClr val="dk1"/>
                </a:solidFill>
                <a:latin typeface="Lato"/>
                <a:ea typeface="Lato"/>
                <a:cs typeface="Lato"/>
                <a:sym typeface="Lato"/>
              </a:rPr>
              <a:t>Session Outline</a:t>
            </a:r>
            <a:endParaRPr b="1" sz="34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pic>
        <p:nvPicPr>
          <p:cNvPr id="325" name="Google Shape;325;p56" title="dos.png"/>
          <p:cNvPicPr preferRelativeResize="0"/>
          <p:nvPr/>
        </p:nvPicPr>
        <p:blipFill>
          <a:blip r:embed="rId3">
            <a:alphaModFix/>
          </a:blip>
          <a:stretch>
            <a:fillRect/>
          </a:stretch>
        </p:blipFill>
        <p:spPr>
          <a:xfrm>
            <a:off x="1376647" y="4001293"/>
            <a:ext cx="2751625" cy="924500"/>
          </a:xfrm>
          <a:prstGeom prst="rect">
            <a:avLst/>
          </a:prstGeom>
          <a:noFill/>
          <a:ln>
            <a:noFill/>
          </a:ln>
        </p:spPr>
      </p:pic>
      <p:pic>
        <p:nvPicPr>
          <p:cNvPr id="326" name="Google Shape;326;p56" title="DEP_Logo_2021_blue_WRAP.png"/>
          <p:cNvPicPr preferRelativeResize="0"/>
          <p:nvPr/>
        </p:nvPicPr>
        <p:blipFill>
          <a:blip r:embed="rId4">
            <a:alphaModFix/>
          </a:blip>
          <a:stretch>
            <a:fillRect/>
          </a:stretch>
        </p:blipFill>
        <p:spPr>
          <a:xfrm>
            <a:off x="174101" y="3721487"/>
            <a:ext cx="1360816" cy="1422026"/>
          </a:xfrm>
          <a:prstGeom prst="rect">
            <a:avLst/>
          </a:prstGeom>
          <a:noFill/>
          <a:ln>
            <a:noFill/>
          </a:ln>
        </p:spPr>
      </p:pic>
      <p:pic>
        <p:nvPicPr>
          <p:cNvPr id="327" name="Google Shape;327;p56" title="NJCRC-Logo.png"/>
          <p:cNvPicPr preferRelativeResize="0"/>
          <p:nvPr/>
        </p:nvPicPr>
        <p:blipFill>
          <a:blip r:embed="rId5">
            <a:alphaModFix/>
          </a:blip>
          <a:stretch>
            <a:fillRect/>
          </a:stretch>
        </p:blipFill>
        <p:spPr>
          <a:xfrm>
            <a:off x="6626025" y="3830325"/>
            <a:ext cx="2250550" cy="1204325"/>
          </a:xfrm>
          <a:prstGeom prst="rect">
            <a:avLst/>
          </a:prstGeom>
          <a:noFill/>
          <a:ln>
            <a:noFill/>
          </a:ln>
        </p:spPr>
      </p:pic>
      <p:pic>
        <p:nvPicPr>
          <p:cNvPr id="328" name="Google Shape;328;p56" title="rowan_logo_stacked_old.png"/>
          <p:cNvPicPr preferRelativeResize="0"/>
          <p:nvPr/>
        </p:nvPicPr>
        <p:blipFill>
          <a:blip r:embed="rId6">
            <a:alphaModFix/>
          </a:blip>
          <a:stretch>
            <a:fillRect/>
          </a:stretch>
        </p:blipFill>
        <p:spPr>
          <a:xfrm>
            <a:off x="4128275" y="3965912"/>
            <a:ext cx="2152376" cy="9952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38" name="Shape 638"/>
        <p:cNvGrpSpPr/>
        <p:nvPr/>
      </p:nvGrpSpPr>
      <p:grpSpPr>
        <a:xfrm>
          <a:off x="0" y="0"/>
          <a:ext cx="0" cy="0"/>
          <a:chOff x="0" y="0"/>
          <a:chExt cx="0" cy="0"/>
        </a:xfrm>
      </p:grpSpPr>
      <p:sp>
        <p:nvSpPr>
          <p:cNvPr id="639" name="Google Shape;639;p83"/>
          <p:cNvSpPr txBox="1"/>
          <p:nvPr>
            <p:ph type="title"/>
          </p:nvPr>
        </p:nvSpPr>
        <p:spPr>
          <a:xfrm>
            <a:off x="311700" y="140225"/>
            <a:ext cx="4260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020">
                <a:solidFill>
                  <a:srgbClr val="0B5394"/>
                </a:solidFill>
                <a:latin typeface="Georgia"/>
                <a:ea typeface="Georgia"/>
                <a:cs typeface="Georgia"/>
                <a:sym typeface="Georgia"/>
              </a:rPr>
              <a:t>Markets respond before planning cycles</a:t>
            </a:r>
            <a:endParaRPr sz="3020">
              <a:solidFill>
                <a:srgbClr val="0B5394"/>
              </a:solidFill>
              <a:latin typeface="Georgia"/>
              <a:ea typeface="Georgia"/>
              <a:cs typeface="Georgia"/>
              <a:sym typeface="Georgia"/>
            </a:endParaRPr>
          </a:p>
        </p:txBody>
      </p:sp>
      <p:sp>
        <p:nvSpPr>
          <p:cNvPr id="640" name="Google Shape;640;p83"/>
          <p:cNvSpPr txBox="1"/>
          <p:nvPr>
            <p:ph idx="1" type="body"/>
          </p:nvPr>
        </p:nvSpPr>
        <p:spPr>
          <a:xfrm>
            <a:off x="311700" y="1228675"/>
            <a:ext cx="4260300" cy="33792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Font typeface="Nunito Light"/>
              <a:buChar char="●"/>
            </a:pPr>
            <a:r>
              <a:rPr lang="en" sz="2100">
                <a:latin typeface="Nunito Light"/>
                <a:ea typeface="Nunito Light"/>
                <a:cs typeface="Nunito Light"/>
                <a:sym typeface="Nunito Light"/>
              </a:rPr>
              <a:t>Insurance repricing is model-driven and updates frequently.</a:t>
            </a:r>
            <a:endParaRPr sz="2100">
              <a:latin typeface="Nunito Light"/>
              <a:ea typeface="Nunito Light"/>
              <a:cs typeface="Nunito Light"/>
              <a:sym typeface="Nunito Light"/>
            </a:endParaRPr>
          </a:p>
          <a:p>
            <a:pPr indent="-361950" lvl="0" marL="457200" rtl="0" algn="l">
              <a:spcBef>
                <a:spcPts val="0"/>
              </a:spcBef>
              <a:spcAft>
                <a:spcPts val="0"/>
              </a:spcAft>
              <a:buSzPts val="2100"/>
              <a:buFont typeface="Nunito Light"/>
              <a:buChar char="●"/>
            </a:pPr>
            <a:r>
              <a:rPr lang="en" sz="2100">
                <a:latin typeface="Nunito Light"/>
                <a:ea typeface="Nunito Light"/>
                <a:cs typeface="Nunito Light"/>
                <a:sym typeface="Nunito Light"/>
              </a:rPr>
              <a:t>Mortgage markets incorporate risk through underwriting and capital requirements.</a:t>
            </a:r>
            <a:endParaRPr sz="2100">
              <a:latin typeface="Nunito Light"/>
              <a:ea typeface="Nunito Light"/>
              <a:cs typeface="Nunito Light"/>
              <a:sym typeface="Nunito Light"/>
            </a:endParaRPr>
          </a:p>
          <a:p>
            <a:pPr indent="-361950" lvl="0" marL="457200" rtl="0" algn="l">
              <a:spcBef>
                <a:spcPts val="0"/>
              </a:spcBef>
              <a:spcAft>
                <a:spcPts val="0"/>
              </a:spcAft>
              <a:buSzPts val="2100"/>
              <a:buFont typeface="Nunito Light"/>
              <a:buChar char="●"/>
            </a:pPr>
            <a:r>
              <a:rPr lang="en" sz="2100">
                <a:latin typeface="Nunito Light"/>
                <a:ea typeface="Nunito Light"/>
                <a:cs typeface="Nunito Light"/>
                <a:sym typeface="Nunito Light"/>
              </a:rPr>
              <a:t>Property markets reflect expectations, not just realized loss.</a:t>
            </a:r>
            <a:endParaRPr sz="2100">
              <a:latin typeface="Nunito Light"/>
              <a:ea typeface="Nunito Light"/>
              <a:cs typeface="Nunito Light"/>
              <a:sym typeface="Nunito Light"/>
            </a:endParaRPr>
          </a:p>
        </p:txBody>
      </p:sp>
      <p:pic>
        <p:nvPicPr>
          <p:cNvPr id="641" name="Google Shape;641;p83"/>
          <p:cNvPicPr preferRelativeResize="0"/>
          <p:nvPr/>
        </p:nvPicPr>
        <p:blipFill>
          <a:blip r:embed="rId3">
            <a:alphaModFix/>
          </a:blip>
          <a:stretch>
            <a:fillRect/>
          </a:stretch>
        </p:blipFill>
        <p:spPr>
          <a:xfrm>
            <a:off x="4716750" y="1042838"/>
            <a:ext cx="4267200" cy="3057816"/>
          </a:xfrm>
          <a:prstGeom prst="rect">
            <a:avLst/>
          </a:prstGeom>
          <a:noFill/>
          <a:ln cap="flat" cmpd="sng" w="9525">
            <a:solidFill>
              <a:schemeClr val="dk2"/>
            </a:solidFill>
            <a:prstDash val="solid"/>
            <a:round/>
            <a:headEnd len="sm" w="sm" type="none"/>
            <a:tailEnd len="sm" w="sm" type="none"/>
          </a:ln>
        </p:spPr>
      </p:pic>
      <p:sp>
        <p:nvSpPr>
          <p:cNvPr id="642" name="Google Shape;642;p83"/>
          <p:cNvSpPr/>
          <p:nvPr/>
        </p:nvSpPr>
        <p:spPr>
          <a:xfrm>
            <a:off x="150" y="4707225"/>
            <a:ext cx="9144000" cy="3060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Nunito Light"/>
                <a:ea typeface="Nunito Light"/>
                <a:cs typeface="Nunito Light"/>
                <a:sym typeface="Nunito Light"/>
              </a:rPr>
              <a:t>Visual from Street, F. (2025). </a:t>
            </a:r>
            <a:r>
              <a:rPr i="1" lang="en" sz="1000">
                <a:latin typeface="Nunito Light"/>
                <a:ea typeface="Nunito Light"/>
                <a:cs typeface="Nunito Light"/>
                <a:sym typeface="Nunito Light"/>
              </a:rPr>
              <a:t>The 12th National Risk Assessment: Property Prices in Peril</a:t>
            </a:r>
            <a:r>
              <a:rPr lang="en" sz="1000">
                <a:latin typeface="Nunito Light"/>
                <a:ea typeface="Nunito Light"/>
                <a:cs typeface="Nunito Light"/>
                <a:sym typeface="Nunito Light"/>
              </a:rPr>
              <a:t>.</a:t>
            </a:r>
            <a:endParaRPr sz="1000">
              <a:latin typeface="Nunito Light"/>
              <a:ea typeface="Nunito Light"/>
              <a:cs typeface="Nunito Light"/>
              <a:sym typeface="Nunito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46" name="Shape 646"/>
        <p:cNvGrpSpPr/>
        <p:nvPr/>
      </p:nvGrpSpPr>
      <p:grpSpPr>
        <a:xfrm>
          <a:off x="0" y="0"/>
          <a:ext cx="0" cy="0"/>
          <a:chOff x="0" y="0"/>
          <a:chExt cx="0" cy="0"/>
        </a:xfrm>
      </p:grpSpPr>
      <p:sp>
        <p:nvSpPr>
          <p:cNvPr id="647" name="Google Shape;647;p84"/>
          <p:cNvSpPr txBox="1"/>
          <p:nvPr>
            <p:ph type="title"/>
          </p:nvPr>
        </p:nvSpPr>
        <p:spPr>
          <a:xfrm>
            <a:off x="311700" y="140225"/>
            <a:ext cx="4260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020">
                <a:solidFill>
                  <a:srgbClr val="0B5394"/>
                </a:solidFill>
                <a:latin typeface="Georgia"/>
                <a:ea typeface="Georgia"/>
                <a:cs typeface="Georgia"/>
                <a:sym typeface="Georgia"/>
              </a:rPr>
              <a:t>Revenue concentration amplifies small shocks</a:t>
            </a:r>
            <a:endParaRPr sz="3020">
              <a:solidFill>
                <a:srgbClr val="0B5394"/>
              </a:solidFill>
              <a:latin typeface="Georgia"/>
              <a:ea typeface="Georgia"/>
              <a:cs typeface="Georgia"/>
              <a:sym typeface="Georgia"/>
            </a:endParaRPr>
          </a:p>
        </p:txBody>
      </p:sp>
      <p:sp>
        <p:nvSpPr>
          <p:cNvPr id="648" name="Google Shape;648;p84"/>
          <p:cNvSpPr txBox="1"/>
          <p:nvPr>
            <p:ph idx="1" type="body"/>
          </p:nvPr>
        </p:nvSpPr>
        <p:spPr>
          <a:xfrm>
            <a:off x="311700" y="1397700"/>
            <a:ext cx="4260300" cy="2248800"/>
          </a:xfrm>
          <a:prstGeom prst="rect">
            <a:avLst/>
          </a:prstGeom>
        </p:spPr>
        <p:txBody>
          <a:bodyPr anchorCtr="0" anchor="t" bIns="91425" lIns="91425" spcFirstLastPara="1" rIns="91425" wrap="square" tIns="91425">
            <a:noAutofit/>
          </a:bodyPr>
          <a:lstStyle/>
          <a:p>
            <a:pPr indent="-387350" lvl="0" marL="457200" rtl="0" algn="l">
              <a:spcBef>
                <a:spcPts val="0"/>
              </a:spcBef>
              <a:spcAft>
                <a:spcPts val="0"/>
              </a:spcAft>
              <a:buSzPts val="2500"/>
              <a:buFont typeface="Nunito Light"/>
              <a:buChar char="●"/>
            </a:pPr>
            <a:r>
              <a:rPr lang="en" sz="2500">
                <a:latin typeface="Nunito Light"/>
                <a:ea typeface="Nunito Light"/>
                <a:cs typeface="Nunito Light"/>
                <a:sym typeface="Nunito Light"/>
              </a:rPr>
              <a:t>Heavy reliance on property taxation and tourism spending</a:t>
            </a:r>
            <a:endParaRPr sz="2500">
              <a:latin typeface="Nunito Light"/>
              <a:ea typeface="Nunito Light"/>
              <a:cs typeface="Nunito Light"/>
              <a:sym typeface="Nunito Light"/>
            </a:endParaRPr>
          </a:p>
          <a:p>
            <a:pPr indent="-387350" lvl="0" marL="457200" rtl="0" algn="l">
              <a:spcBef>
                <a:spcPts val="0"/>
              </a:spcBef>
              <a:spcAft>
                <a:spcPts val="0"/>
              </a:spcAft>
              <a:buSzPts val="2500"/>
              <a:buFont typeface="Nunito Light"/>
              <a:buChar char="●"/>
            </a:pPr>
            <a:r>
              <a:rPr lang="en" sz="2500">
                <a:latin typeface="Nunito Light"/>
                <a:ea typeface="Nunito Light"/>
                <a:cs typeface="Nunito Light"/>
                <a:sym typeface="Nunito Light"/>
              </a:rPr>
              <a:t>Limited revenue diversification</a:t>
            </a:r>
            <a:endParaRPr sz="2500">
              <a:latin typeface="Nunito Light"/>
              <a:ea typeface="Nunito Light"/>
              <a:cs typeface="Nunito Light"/>
              <a:sym typeface="Nunito Light"/>
            </a:endParaRPr>
          </a:p>
          <a:p>
            <a:pPr indent="-387350" lvl="0" marL="457200" rtl="0" algn="l">
              <a:spcBef>
                <a:spcPts val="0"/>
              </a:spcBef>
              <a:spcAft>
                <a:spcPts val="0"/>
              </a:spcAft>
              <a:buSzPts val="2500"/>
              <a:buFont typeface="Nunito Light"/>
              <a:buChar char="●"/>
            </a:pPr>
            <a:r>
              <a:rPr lang="en" sz="2500">
                <a:latin typeface="Nunito Light"/>
                <a:ea typeface="Nunito Light"/>
                <a:cs typeface="Nunito Light"/>
                <a:sym typeface="Nunito Light"/>
              </a:rPr>
              <a:t>Fixed infrastructure and service costs</a:t>
            </a:r>
            <a:endParaRPr sz="2500">
              <a:latin typeface="Nunito Light"/>
              <a:ea typeface="Nunito Light"/>
              <a:cs typeface="Nunito Light"/>
              <a:sym typeface="Nunito Light"/>
            </a:endParaRPr>
          </a:p>
        </p:txBody>
      </p:sp>
      <p:pic>
        <p:nvPicPr>
          <p:cNvPr id="649" name="Google Shape;649;p84"/>
          <p:cNvPicPr preferRelativeResize="0"/>
          <p:nvPr/>
        </p:nvPicPr>
        <p:blipFill>
          <a:blip r:embed="rId3">
            <a:alphaModFix/>
          </a:blip>
          <a:stretch>
            <a:fillRect/>
          </a:stretch>
        </p:blipFill>
        <p:spPr>
          <a:xfrm>
            <a:off x="5291925" y="212738"/>
            <a:ext cx="3272925" cy="4260825"/>
          </a:xfrm>
          <a:prstGeom prst="rect">
            <a:avLst/>
          </a:prstGeom>
          <a:noFill/>
          <a:ln>
            <a:noFill/>
          </a:ln>
        </p:spPr>
      </p:pic>
      <p:sp>
        <p:nvSpPr>
          <p:cNvPr id="650" name="Google Shape;650;p84"/>
          <p:cNvSpPr/>
          <p:nvPr/>
        </p:nvSpPr>
        <p:spPr>
          <a:xfrm>
            <a:off x="150" y="4707225"/>
            <a:ext cx="9144000" cy="3060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Nunito Light"/>
                <a:ea typeface="Nunito Light"/>
                <a:cs typeface="Nunito Light"/>
                <a:sym typeface="Nunito Light"/>
              </a:rPr>
              <a:t>Visual from https://rebuildbydesign.org/nj-flood-risk/</a:t>
            </a:r>
            <a:endParaRPr sz="1000">
              <a:latin typeface="Nunito Light"/>
              <a:ea typeface="Nunito Light"/>
              <a:cs typeface="Nunito Light"/>
              <a:sym typeface="Nunito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54" name="Shape 654"/>
        <p:cNvGrpSpPr/>
        <p:nvPr/>
      </p:nvGrpSpPr>
      <p:grpSpPr>
        <a:xfrm>
          <a:off x="0" y="0"/>
          <a:ext cx="0" cy="0"/>
          <a:chOff x="0" y="0"/>
          <a:chExt cx="0" cy="0"/>
        </a:xfrm>
      </p:grpSpPr>
      <p:sp>
        <p:nvSpPr>
          <p:cNvPr id="655" name="Google Shape;655;p85"/>
          <p:cNvSpPr txBox="1"/>
          <p:nvPr>
            <p:ph type="title"/>
          </p:nvPr>
        </p:nvSpPr>
        <p:spPr>
          <a:xfrm>
            <a:off x="311700" y="140225"/>
            <a:ext cx="4260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355">
                <a:solidFill>
                  <a:srgbClr val="0B5394"/>
                </a:solidFill>
                <a:latin typeface="Georgia"/>
                <a:ea typeface="Georgia"/>
                <a:cs typeface="Georgia"/>
                <a:sym typeface="Georgia"/>
              </a:rPr>
              <a:t>Municipal fiscal stability is a resilience issue</a:t>
            </a:r>
            <a:endParaRPr/>
          </a:p>
        </p:txBody>
      </p:sp>
      <p:sp>
        <p:nvSpPr>
          <p:cNvPr id="656" name="Google Shape;656;p85"/>
          <p:cNvSpPr txBox="1"/>
          <p:nvPr>
            <p:ph idx="1" type="body"/>
          </p:nvPr>
        </p:nvSpPr>
        <p:spPr>
          <a:xfrm>
            <a:off x="311700" y="1770400"/>
            <a:ext cx="4260300" cy="27984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Font typeface="Nunito Light"/>
              <a:buChar char="●"/>
            </a:pPr>
            <a:r>
              <a:rPr lang="en" sz="2100">
                <a:latin typeface="Nunito Light"/>
                <a:ea typeface="Nunito Light"/>
                <a:cs typeface="Nunito Light"/>
                <a:sym typeface="Nunito Light"/>
              </a:rPr>
              <a:t>Fiscal heterogeneity impacts statewide outcomes</a:t>
            </a:r>
            <a:endParaRPr sz="2100">
              <a:latin typeface="Nunito Light"/>
              <a:ea typeface="Nunito Light"/>
              <a:cs typeface="Nunito Light"/>
              <a:sym typeface="Nunito Light"/>
            </a:endParaRPr>
          </a:p>
          <a:p>
            <a:pPr indent="-361950" lvl="0" marL="457200" rtl="0" algn="l">
              <a:spcBef>
                <a:spcPts val="0"/>
              </a:spcBef>
              <a:spcAft>
                <a:spcPts val="0"/>
              </a:spcAft>
              <a:buSzPts val="2100"/>
              <a:buFont typeface="Nunito Light"/>
              <a:buChar char="●"/>
            </a:pPr>
            <a:r>
              <a:rPr lang="en" sz="2100">
                <a:latin typeface="Nunito Light"/>
                <a:ea typeface="Nunito Light"/>
                <a:cs typeface="Nunito Light"/>
                <a:sym typeface="Nunito Light"/>
              </a:rPr>
              <a:t>Local balance-sheet stress influences long-term investment</a:t>
            </a:r>
            <a:endParaRPr sz="2100">
              <a:latin typeface="Nunito Light"/>
              <a:ea typeface="Nunito Light"/>
              <a:cs typeface="Nunito Light"/>
              <a:sym typeface="Nunito Light"/>
            </a:endParaRPr>
          </a:p>
          <a:p>
            <a:pPr indent="-361950" lvl="0" marL="457200" rtl="0" algn="l">
              <a:spcBef>
                <a:spcPts val="0"/>
              </a:spcBef>
              <a:spcAft>
                <a:spcPts val="0"/>
              </a:spcAft>
              <a:buSzPts val="2100"/>
              <a:buFont typeface="Nunito Light"/>
              <a:buChar char="●"/>
            </a:pPr>
            <a:r>
              <a:rPr lang="en" sz="2100">
                <a:latin typeface="Nunito Light"/>
                <a:ea typeface="Nunito Light"/>
                <a:cs typeface="Nunito Light"/>
                <a:sym typeface="Nunito Light"/>
              </a:rPr>
              <a:t>Preventative coordination reduces compounding losses</a:t>
            </a:r>
            <a:endParaRPr sz="2100">
              <a:latin typeface="Nunito Light"/>
              <a:ea typeface="Nunito Light"/>
              <a:cs typeface="Nunito Light"/>
              <a:sym typeface="Nunito Light"/>
            </a:endParaRPr>
          </a:p>
        </p:txBody>
      </p:sp>
      <p:pic>
        <p:nvPicPr>
          <p:cNvPr id="657" name="Google Shape;657;p85"/>
          <p:cNvPicPr preferRelativeResize="0"/>
          <p:nvPr/>
        </p:nvPicPr>
        <p:blipFill>
          <a:blip r:embed="rId3">
            <a:alphaModFix/>
          </a:blip>
          <a:stretch>
            <a:fillRect/>
          </a:stretch>
        </p:blipFill>
        <p:spPr>
          <a:xfrm>
            <a:off x="4572000" y="990100"/>
            <a:ext cx="4267200" cy="3533123"/>
          </a:xfrm>
          <a:prstGeom prst="rect">
            <a:avLst/>
          </a:prstGeom>
          <a:noFill/>
          <a:ln cap="flat" cmpd="sng" w="9525">
            <a:solidFill>
              <a:schemeClr val="dk2"/>
            </a:solidFill>
            <a:prstDash val="solid"/>
            <a:round/>
            <a:headEnd len="sm" w="sm" type="none"/>
            <a:tailEnd len="sm" w="sm" type="none"/>
          </a:ln>
        </p:spPr>
      </p:pic>
      <p:sp>
        <p:nvSpPr>
          <p:cNvPr id="658" name="Google Shape;658;p85"/>
          <p:cNvSpPr/>
          <p:nvPr/>
        </p:nvSpPr>
        <p:spPr>
          <a:xfrm>
            <a:off x="150" y="4707225"/>
            <a:ext cx="9144000" cy="3060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Nunito Light"/>
                <a:ea typeface="Nunito Light"/>
                <a:cs typeface="Nunito Light"/>
                <a:sym typeface="Nunito Light"/>
              </a:rPr>
              <a:t>Visual </a:t>
            </a:r>
            <a:r>
              <a:rPr lang="en" sz="1000">
                <a:latin typeface="Nunito Light"/>
                <a:ea typeface="Nunito Light"/>
                <a:cs typeface="Nunito Light"/>
                <a:sym typeface="Nunito Light"/>
              </a:rPr>
              <a:t>Mishra et al. (2026), </a:t>
            </a:r>
            <a:r>
              <a:rPr i="1" lang="en" sz="1000">
                <a:latin typeface="Nunito Light"/>
                <a:ea typeface="Nunito Light"/>
                <a:cs typeface="Nunito Light"/>
                <a:sym typeface="Nunito Light"/>
              </a:rPr>
              <a:t>Physical climate risk creates challenges and opportunities in U.S. municipal finance</a:t>
            </a:r>
            <a:r>
              <a:rPr lang="en" sz="1000">
                <a:latin typeface="Nunito Light"/>
                <a:ea typeface="Nunito Light"/>
                <a:cs typeface="Nunito Light"/>
                <a:sym typeface="Nunito Light"/>
              </a:rPr>
              <a:t>.</a:t>
            </a:r>
            <a:endParaRPr sz="1000">
              <a:latin typeface="Nunito Light"/>
              <a:ea typeface="Nunito Light"/>
              <a:cs typeface="Nunito Light"/>
              <a:sym typeface="Nunito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86"/>
          <p:cNvSpPr txBox="1"/>
          <p:nvPr>
            <p:ph idx="12" type="sldNum"/>
          </p:nvPr>
        </p:nvSpPr>
        <p:spPr>
          <a:xfrm>
            <a:off x="8398374" y="4663217"/>
            <a:ext cx="548700" cy="393600"/>
          </a:xfrm>
          <a:prstGeom prst="rect">
            <a:avLst/>
          </a:prstGeom>
        </p:spPr>
        <p:txBody>
          <a:bodyPr anchorCtr="0" anchor="ctr" bIns="91425" lIns="91425" spcFirstLastPara="1" rIns="91425" wrap="square" tIns="91425">
            <a:normAutofit/>
          </a:bodyPr>
          <a:lstStyle/>
          <a:p>
            <a:pPr indent="0" lvl="0" marL="0" rtl="0" algn="r">
              <a:spcBef>
                <a:spcPts val="1000"/>
              </a:spcBef>
              <a:spcAft>
                <a:spcPts val="1000"/>
              </a:spcAft>
              <a:buNone/>
            </a:pPr>
            <a:fld id="{00000000-1234-1234-1234-123412341234}" type="slidenum">
              <a:rPr lang="en" sz="1000">
                <a:latin typeface="Lato"/>
                <a:ea typeface="Lato"/>
                <a:cs typeface="Lato"/>
                <a:sym typeface="Lato"/>
              </a:rPr>
              <a:t>‹#›</a:t>
            </a:fld>
            <a:endParaRPr sz="1000">
              <a:latin typeface="Lato"/>
              <a:ea typeface="Lato"/>
              <a:cs typeface="Lato"/>
              <a:sym typeface="Lato"/>
            </a:endParaRPr>
          </a:p>
        </p:txBody>
      </p:sp>
      <p:sp>
        <p:nvSpPr>
          <p:cNvPr id="664" name="Google Shape;664;p86"/>
          <p:cNvSpPr txBox="1"/>
          <p:nvPr>
            <p:ph idx="4294967295" type="subTitle"/>
          </p:nvPr>
        </p:nvSpPr>
        <p:spPr>
          <a:xfrm>
            <a:off x="202400" y="2348375"/>
            <a:ext cx="1584000" cy="888000"/>
          </a:xfrm>
          <a:prstGeom prst="rect">
            <a:avLst/>
          </a:prstGeom>
        </p:spPr>
        <p:txBody>
          <a:bodyPr anchorCtr="0" anchor="t" bIns="91425" lIns="91425" spcFirstLastPara="1" rIns="91425" wrap="square" tIns="91425">
            <a:noAutofit/>
          </a:bodyPr>
          <a:lstStyle/>
          <a:p>
            <a:pPr indent="0" lvl="0" marL="0" rtl="0" algn="l">
              <a:lnSpc>
                <a:spcPct val="95000"/>
              </a:lnSpc>
              <a:spcBef>
                <a:spcPts val="1000"/>
              </a:spcBef>
              <a:spcAft>
                <a:spcPts val="0"/>
              </a:spcAft>
              <a:buClr>
                <a:srgbClr val="000000"/>
              </a:buClr>
              <a:buSzPts val="275"/>
              <a:buFont typeface="Arial"/>
              <a:buNone/>
            </a:pPr>
            <a:r>
              <a:rPr i="1" lang="en" sz="1100">
                <a:latin typeface="Roboto"/>
                <a:ea typeface="Roboto"/>
                <a:cs typeface="Roboto"/>
                <a:sym typeface="Roboto"/>
              </a:rPr>
              <a:t>Assistant Professor </a:t>
            </a:r>
            <a:endParaRPr i="1" sz="1100">
              <a:latin typeface="Roboto"/>
              <a:ea typeface="Roboto"/>
              <a:cs typeface="Roboto"/>
              <a:sym typeface="Roboto"/>
            </a:endParaRPr>
          </a:p>
          <a:p>
            <a:pPr indent="0" lvl="0" marL="0" rtl="0" algn="l">
              <a:lnSpc>
                <a:spcPct val="95000"/>
              </a:lnSpc>
              <a:spcBef>
                <a:spcPts val="1000"/>
              </a:spcBef>
              <a:spcAft>
                <a:spcPts val="0"/>
              </a:spcAft>
              <a:buSzPts val="275"/>
              <a:buNone/>
            </a:pPr>
            <a:r>
              <a:rPr lang="en" sz="1100">
                <a:latin typeface="Roboto"/>
                <a:ea typeface="Roboto"/>
                <a:cs typeface="Roboto"/>
                <a:sym typeface="Roboto"/>
              </a:rPr>
              <a:t>Department of Geography, Planning, and Sustainability</a:t>
            </a:r>
            <a:endParaRPr sz="1100">
              <a:latin typeface="Roboto"/>
              <a:ea typeface="Roboto"/>
              <a:cs typeface="Roboto"/>
              <a:sym typeface="Roboto"/>
            </a:endParaRPr>
          </a:p>
          <a:p>
            <a:pPr indent="0" lvl="0" marL="0" rtl="0" algn="l">
              <a:lnSpc>
                <a:spcPct val="95000"/>
              </a:lnSpc>
              <a:spcBef>
                <a:spcPts val="1000"/>
              </a:spcBef>
              <a:spcAft>
                <a:spcPts val="0"/>
              </a:spcAft>
              <a:buSzPts val="275"/>
              <a:buNone/>
            </a:pPr>
            <a:r>
              <a:rPr lang="en" sz="1100">
                <a:latin typeface="Roboto"/>
                <a:ea typeface="Roboto"/>
                <a:cs typeface="Roboto"/>
                <a:sym typeface="Roboto"/>
              </a:rPr>
              <a:t>Rowan University</a:t>
            </a:r>
            <a:endParaRPr sz="1100">
              <a:latin typeface="Roboto"/>
              <a:ea typeface="Roboto"/>
              <a:cs typeface="Roboto"/>
              <a:sym typeface="Roboto"/>
            </a:endParaRPr>
          </a:p>
          <a:p>
            <a:pPr indent="0" lvl="0" marL="0" rtl="0" algn="l">
              <a:lnSpc>
                <a:spcPct val="100000"/>
              </a:lnSpc>
              <a:spcBef>
                <a:spcPts val="1000"/>
              </a:spcBef>
              <a:spcAft>
                <a:spcPts val="0"/>
              </a:spcAft>
              <a:buSzPts val="275"/>
              <a:buNone/>
            </a:pPr>
            <a:r>
              <a:t/>
            </a:r>
            <a:endParaRPr i="1" sz="1100">
              <a:latin typeface="Roboto SemiBold"/>
              <a:ea typeface="Roboto SemiBold"/>
              <a:cs typeface="Roboto SemiBold"/>
              <a:sym typeface="Roboto SemiBold"/>
            </a:endParaRPr>
          </a:p>
          <a:p>
            <a:pPr indent="0" lvl="0" marL="0" rtl="0" algn="l">
              <a:lnSpc>
                <a:spcPct val="100000"/>
              </a:lnSpc>
              <a:spcBef>
                <a:spcPts val="1200"/>
              </a:spcBef>
              <a:spcAft>
                <a:spcPts val="1200"/>
              </a:spcAft>
              <a:buSzPts val="275"/>
              <a:buNone/>
            </a:pPr>
            <a:r>
              <a:t/>
            </a:r>
            <a:endParaRPr sz="1100">
              <a:latin typeface="Roboto"/>
              <a:ea typeface="Roboto"/>
              <a:cs typeface="Roboto"/>
              <a:sym typeface="Roboto"/>
            </a:endParaRPr>
          </a:p>
        </p:txBody>
      </p:sp>
      <p:sp>
        <p:nvSpPr>
          <p:cNvPr id="665" name="Google Shape;665;p86"/>
          <p:cNvSpPr txBox="1"/>
          <p:nvPr>
            <p:ph idx="4294967295" type="subTitle"/>
          </p:nvPr>
        </p:nvSpPr>
        <p:spPr>
          <a:xfrm>
            <a:off x="202400" y="1649725"/>
            <a:ext cx="1435800" cy="33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275"/>
              <a:buFont typeface="Arial"/>
              <a:buNone/>
            </a:pPr>
            <a:r>
              <a:rPr lang="en" sz="1100">
                <a:latin typeface="Roboto SemiBold"/>
                <a:ea typeface="Roboto SemiBold"/>
                <a:cs typeface="Roboto SemiBold"/>
                <a:sym typeface="Roboto SemiBold"/>
              </a:rPr>
              <a:t>Dr. Qian He AICP</a:t>
            </a:r>
            <a:endParaRPr sz="1100">
              <a:latin typeface="Roboto SemiBold"/>
              <a:ea typeface="Roboto SemiBold"/>
              <a:cs typeface="Roboto SemiBold"/>
              <a:sym typeface="Roboto SemiBold"/>
            </a:endParaRPr>
          </a:p>
          <a:p>
            <a:pPr indent="0" lvl="0" marL="0" rtl="0" algn="l">
              <a:lnSpc>
                <a:spcPct val="100000"/>
              </a:lnSpc>
              <a:spcBef>
                <a:spcPts val="0"/>
              </a:spcBef>
              <a:spcAft>
                <a:spcPts val="0"/>
              </a:spcAft>
              <a:buNone/>
            </a:pPr>
            <a:r>
              <a:t/>
            </a:r>
            <a:endParaRPr sz="1100">
              <a:latin typeface="Roboto SemiBold"/>
              <a:ea typeface="Roboto SemiBold"/>
              <a:cs typeface="Roboto SemiBold"/>
              <a:sym typeface="Roboto SemiBold"/>
            </a:endParaRPr>
          </a:p>
          <a:p>
            <a:pPr indent="0" lvl="0" marL="0" rtl="0" algn="l">
              <a:lnSpc>
                <a:spcPct val="115833"/>
              </a:lnSpc>
              <a:spcBef>
                <a:spcPts val="1000"/>
              </a:spcBef>
              <a:spcAft>
                <a:spcPts val="800"/>
              </a:spcAft>
              <a:buNone/>
            </a:pPr>
            <a:r>
              <a:t/>
            </a:r>
            <a:endParaRPr sz="1100">
              <a:latin typeface="Roboto SemiBold"/>
              <a:ea typeface="Roboto SemiBold"/>
              <a:cs typeface="Roboto SemiBold"/>
              <a:sym typeface="Roboto SemiBold"/>
            </a:endParaRPr>
          </a:p>
        </p:txBody>
      </p:sp>
      <p:sp>
        <p:nvSpPr>
          <p:cNvPr id="666" name="Google Shape;666;p86"/>
          <p:cNvSpPr txBox="1"/>
          <p:nvPr>
            <p:ph type="title"/>
          </p:nvPr>
        </p:nvSpPr>
        <p:spPr>
          <a:xfrm>
            <a:off x="1718600" y="566738"/>
            <a:ext cx="6939900" cy="3354000"/>
          </a:xfrm>
          <a:prstGeom prst="rect">
            <a:avLst/>
          </a:prstGeom>
        </p:spPr>
        <p:txBody>
          <a:bodyPr anchorCtr="0" anchor="t" bIns="91425" lIns="91425" spcFirstLastPara="1" rIns="91425" wrap="square" tIns="91425">
            <a:normAutofit fontScale="90000"/>
          </a:bodyPr>
          <a:lstStyle/>
          <a:p>
            <a:pPr indent="0" lvl="0" marL="0" rtl="0" algn="l">
              <a:lnSpc>
                <a:spcPct val="115833"/>
              </a:lnSpc>
              <a:spcBef>
                <a:spcPts val="0"/>
              </a:spcBef>
              <a:spcAft>
                <a:spcPts val="0"/>
              </a:spcAft>
              <a:buNone/>
            </a:pPr>
            <a:r>
              <a:rPr b="0" i="1" lang="en" sz="3400">
                <a:latin typeface="Roboto SemiBold"/>
                <a:ea typeface="Roboto SemiBold"/>
                <a:cs typeface="Roboto SemiBold"/>
                <a:sym typeface="Roboto SemiBold"/>
              </a:rPr>
              <a:t>“Municipal Fiscal Risk From Coastal Flooding”</a:t>
            </a:r>
            <a:r>
              <a:rPr b="0" lang="en" sz="3400">
                <a:latin typeface="Roboto SemiBold"/>
                <a:ea typeface="Roboto SemiBold"/>
                <a:cs typeface="Roboto SemiBold"/>
                <a:sym typeface="Roboto SemiBold"/>
              </a:rPr>
              <a:t> </a:t>
            </a:r>
            <a:endParaRPr b="0" sz="3400">
              <a:latin typeface="Roboto SemiBold"/>
              <a:ea typeface="Roboto SemiBold"/>
              <a:cs typeface="Roboto SemiBold"/>
              <a:sym typeface="Roboto SemiBold"/>
            </a:endParaRPr>
          </a:p>
          <a:p>
            <a:pPr indent="0" lvl="0" marL="0" rtl="0" algn="l">
              <a:lnSpc>
                <a:spcPct val="115833"/>
              </a:lnSpc>
              <a:spcBef>
                <a:spcPts val="1000"/>
              </a:spcBef>
              <a:spcAft>
                <a:spcPts val="800"/>
              </a:spcAft>
              <a:buNone/>
            </a:pPr>
            <a:r>
              <a:rPr b="0" lang="en" sz="3100">
                <a:latin typeface="Roboto SemiBold"/>
                <a:ea typeface="Roboto SemiBold"/>
                <a:cs typeface="Roboto SemiBold"/>
                <a:sym typeface="Roboto SemiBold"/>
              </a:rPr>
              <a:t>Research Evidence On How Sea-Level Rise And Road Network Disruptions Affect Local Budgets And Planning Capacity</a:t>
            </a:r>
            <a:endParaRPr b="0" i="1" sz="2900">
              <a:latin typeface="Roboto SemiBold"/>
              <a:ea typeface="Roboto SemiBold"/>
              <a:cs typeface="Roboto SemiBold"/>
              <a:sym typeface="Roboto SemiBold"/>
            </a:endParaRPr>
          </a:p>
        </p:txBody>
      </p:sp>
      <p:pic>
        <p:nvPicPr>
          <p:cNvPr id="667" name="Google Shape;667;p86" title="Dr. Qian He Pic.jpg"/>
          <p:cNvPicPr preferRelativeResize="0"/>
          <p:nvPr>
            <p:ph idx="2" type="pic"/>
          </p:nvPr>
        </p:nvPicPr>
        <p:blipFill rotWithShape="1">
          <a:blip r:embed="rId3">
            <a:alphaModFix/>
          </a:blip>
          <a:srcRect b="0" l="0" r="0" t="0"/>
          <a:stretch/>
        </p:blipFill>
        <p:spPr>
          <a:xfrm>
            <a:off x="202392" y="380722"/>
            <a:ext cx="1269000" cy="1269002"/>
          </a:xfrm>
          <a:prstGeom prst="rect">
            <a:avLst/>
          </a:prstGeom>
          <a:noFill/>
          <a:ln cap="flat" cmpd="sng" w="19050">
            <a:solidFill>
              <a:srgbClr val="000000"/>
            </a:solidFill>
            <a:prstDash val="solid"/>
            <a:round/>
            <a:headEnd len="sm" w="sm" type="none"/>
            <a:tailEnd len="sm" w="sm" type="none"/>
          </a:ln>
        </p:spPr>
      </p:pic>
      <p:pic>
        <p:nvPicPr>
          <p:cNvPr id="668" name="Google Shape;668;p86"/>
          <p:cNvPicPr preferRelativeResize="0"/>
          <p:nvPr/>
        </p:nvPicPr>
        <p:blipFill>
          <a:blip r:embed="rId4">
            <a:alphaModFix/>
          </a:blip>
          <a:stretch>
            <a:fillRect/>
          </a:stretch>
        </p:blipFill>
        <p:spPr>
          <a:xfrm>
            <a:off x="4925899" y="3920749"/>
            <a:ext cx="1868800" cy="1051200"/>
          </a:xfrm>
          <a:prstGeom prst="rect">
            <a:avLst/>
          </a:prstGeom>
          <a:noFill/>
          <a:ln>
            <a:noFill/>
          </a:ln>
        </p:spPr>
      </p:pic>
      <p:pic>
        <p:nvPicPr>
          <p:cNvPr id="669" name="Google Shape;669;p86" title="rowan_logo_stacked_old.png"/>
          <p:cNvPicPr preferRelativeResize="0"/>
          <p:nvPr/>
        </p:nvPicPr>
        <p:blipFill>
          <a:blip r:embed="rId5">
            <a:alphaModFix/>
          </a:blip>
          <a:stretch>
            <a:fillRect/>
          </a:stretch>
        </p:blipFill>
        <p:spPr>
          <a:xfrm>
            <a:off x="6794700" y="3777650"/>
            <a:ext cx="2152376" cy="9952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7"/>
          <p:cNvSpPr/>
          <p:nvPr/>
        </p:nvSpPr>
        <p:spPr>
          <a:xfrm>
            <a:off x="0" y="0"/>
            <a:ext cx="9144000" cy="51435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Damp Jersey Shore town ponders a fix for 'sunny day' floods | Climate  Signals" id="676" name="Google Shape;676;p87"/>
          <p:cNvPicPr preferRelativeResize="0"/>
          <p:nvPr/>
        </p:nvPicPr>
        <p:blipFill rotWithShape="1">
          <a:blip r:embed="rId3">
            <a:alphaModFix amt="50000"/>
          </a:blip>
          <a:srcRect b="19725" l="0" r="0" t="5273"/>
          <a:stretch/>
        </p:blipFill>
        <p:spPr>
          <a:xfrm>
            <a:off x="15" y="1"/>
            <a:ext cx="9143985" cy="5143500"/>
          </a:xfrm>
          <a:prstGeom prst="rect">
            <a:avLst/>
          </a:prstGeom>
          <a:noFill/>
          <a:ln>
            <a:noFill/>
          </a:ln>
        </p:spPr>
      </p:pic>
      <p:sp>
        <p:nvSpPr>
          <p:cNvPr id="677" name="Google Shape;677;p87"/>
          <p:cNvSpPr txBox="1"/>
          <p:nvPr>
            <p:ph type="ctrTitle"/>
          </p:nvPr>
        </p:nvSpPr>
        <p:spPr>
          <a:xfrm>
            <a:off x="1143000" y="974672"/>
            <a:ext cx="6858000" cy="21753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rgbClr val="FFFFFF"/>
              </a:buClr>
              <a:buSzPct val="100000"/>
              <a:buFont typeface="Play"/>
              <a:buNone/>
            </a:pPr>
            <a:r>
              <a:rPr b="1" lang="en" sz="3200">
                <a:solidFill>
                  <a:srgbClr val="FFFFFF"/>
                </a:solidFill>
                <a:latin typeface="Roboto"/>
                <a:ea typeface="Roboto"/>
                <a:cs typeface="Roboto"/>
                <a:sym typeface="Roboto"/>
              </a:rPr>
              <a:t>Fiscal capacity shapes what and where adaptation is possible. If municipal revenue weakens while infrastructure costs rise, even good plans become hard to implement.</a:t>
            </a:r>
            <a:endParaRPr b="1" sz="3200">
              <a:solidFill>
                <a:srgbClr val="FFFFFF"/>
              </a:solidFill>
              <a:latin typeface="Roboto"/>
              <a:ea typeface="Roboto"/>
              <a:cs typeface="Roboto"/>
              <a:sym typeface="Roboto"/>
            </a:endParaRPr>
          </a:p>
        </p:txBody>
      </p:sp>
      <p:sp>
        <p:nvSpPr>
          <p:cNvPr id="678" name="Google Shape;678;p87"/>
          <p:cNvSpPr txBox="1"/>
          <p:nvPr/>
        </p:nvSpPr>
        <p:spPr>
          <a:xfrm>
            <a:off x="2708076" y="4640400"/>
            <a:ext cx="6401400" cy="256800"/>
          </a:xfrm>
          <a:prstGeom prst="rect">
            <a:avLst/>
          </a:prstGeom>
          <a:noFill/>
          <a:ln>
            <a:noFill/>
          </a:ln>
        </p:spPr>
        <p:txBody>
          <a:bodyPr anchorCtr="0" anchor="t" bIns="34275" lIns="68575" spcFirstLastPara="1" rIns="68575" wrap="square" tIns="34275">
            <a:normAutofit lnSpcReduction="10000"/>
          </a:bodyPr>
          <a:lstStyle/>
          <a:p>
            <a:pPr indent="0" lvl="0" marL="0" marR="0" rtl="0" algn="ctr">
              <a:lnSpc>
                <a:spcPct val="90000"/>
              </a:lnSpc>
              <a:spcBef>
                <a:spcPts val="0"/>
              </a:spcBef>
              <a:spcAft>
                <a:spcPts val="0"/>
              </a:spcAft>
              <a:buNone/>
            </a:pPr>
            <a:r>
              <a:rPr b="0" i="1" lang="en" sz="1400" u="none" cap="none" strike="noStrike">
                <a:solidFill>
                  <a:srgbClr val="FFFFFF"/>
                </a:solidFill>
                <a:latin typeface="Arial"/>
                <a:ea typeface="Arial"/>
                <a:cs typeface="Arial"/>
                <a:sym typeface="Arial"/>
              </a:rPr>
              <a:t>Sunny day flooding in Bay Head, NJ, photo credit: AP Photo/ Wayne Parry</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83" name="Shape 683"/>
        <p:cNvGrpSpPr/>
        <p:nvPr/>
      </p:nvGrpSpPr>
      <p:grpSpPr>
        <a:xfrm>
          <a:off x="0" y="0"/>
          <a:ext cx="0" cy="0"/>
          <a:chOff x="0" y="0"/>
          <a:chExt cx="0" cy="0"/>
        </a:xfrm>
      </p:grpSpPr>
      <p:sp>
        <p:nvSpPr>
          <p:cNvPr id="684" name="Google Shape;684;p88"/>
          <p:cNvSpPr/>
          <p:nvPr/>
        </p:nvSpPr>
        <p:spPr>
          <a:xfrm>
            <a:off x="0" y="0"/>
            <a:ext cx="9143700" cy="617100"/>
          </a:xfrm>
          <a:prstGeom prst="rect">
            <a:avLst/>
          </a:prstGeom>
          <a:solidFill>
            <a:srgbClr val="244F71"/>
          </a:solidFill>
          <a:ln cap="flat" cmpd="sng" w="9525">
            <a:solidFill>
              <a:srgbClr val="0B1F3A"/>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Roboto"/>
              <a:ea typeface="Roboto"/>
              <a:cs typeface="Roboto"/>
              <a:sym typeface="Roboto"/>
            </a:endParaRPr>
          </a:p>
        </p:txBody>
      </p:sp>
      <p:sp>
        <p:nvSpPr>
          <p:cNvPr id="685" name="Google Shape;685;p88"/>
          <p:cNvSpPr/>
          <p:nvPr/>
        </p:nvSpPr>
        <p:spPr>
          <a:xfrm>
            <a:off x="411480" y="123444"/>
            <a:ext cx="8320800" cy="411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FFFFFF"/>
              </a:buClr>
              <a:buSzPts val="2300"/>
              <a:buFont typeface="Play"/>
              <a:buNone/>
            </a:pPr>
            <a:r>
              <a:rPr b="1" lang="en" sz="2300">
                <a:solidFill>
                  <a:srgbClr val="FFFFFF"/>
                </a:solidFill>
                <a:latin typeface="Roboto"/>
                <a:ea typeface="Roboto"/>
                <a:cs typeface="Roboto"/>
                <a:sym typeface="Roboto"/>
              </a:rPr>
              <a:t>Why municipal finance belongs in SLR resilience planning ?</a:t>
            </a:r>
            <a:endParaRPr sz="2300">
              <a:solidFill>
                <a:schemeClr val="dk1"/>
              </a:solidFill>
              <a:latin typeface="Roboto"/>
              <a:ea typeface="Roboto"/>
              <a:cs typeface="Roboto"/>
              <a:sym typeface="Roboto"/>
            </a:endParaRPr>
          </a:p>
        </p:txBody>
      </p:sp>
      <p:sp>
        <p:nvSpPr>
          <p:cNvPr id="686" name="Google Shape;686;p88"/>
          <p:cNvSpPr/>
          <p:nvPr/>
        </p:nvSpPr>
        <p:spPr>
          <a:xfrm>
            <a:off x="246950" y="927688"/>
            <a:ext cx="5087100" cy="3621300"/>
          </a:xfrm>
          <a:prstGeom prst="roundRect">
            <a:avLst>
              <a:gd fmla="val 16667" name="adj"/>
            </a:avLst>
          </a:prstGeom>
          <a:solidFill>
            <a:srgbClr val="FFFFFF"/>
          </a:solidFill>
          <a:ln cap="flat" cmpd="sng" w="9525">
            <a:solidFill>
              <a:srgbClr val="E2E8F0"/>
            </a:solidFill>
            <a:prstDash val="solid"/>
            <a:round/>
            <a:headEnd len="sm" w="sm" type="none"/>
            <a:tailEnd len="sm" w="sm" type="none"/>
          </a:ln>
          <a:effectLst>
            <a:outerShdw blurRad="28575" rotWithShape="0" algn="bl" dir="2700000" dist="9525">
              <a:srgbClr val="000000">
                <a:alpha val="12160"/>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Roboto"/>
              <a:ea typeface="Roboto"/>
              <a:cs typeface="Roboto"/>
              <a:sym typeface="Roboto"/>
            </a:endParaRPr>
          </a:p>
        </p:txBody>
      </p:sp>
      <p:sp>
        <p:nvSpPr>
          <p:cNvPr id="687" name="Google Shape;687;p88"/>
          <p:cNvSpPr/>
          <p:nvPr/>
        </p:nvSpPr>
        <p:spPr>
          <a:xfrm>
            <a:off x="591431" y="1217711"/>
            <a:ext cx="4251900" cy="34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1E5AA8"/>
              </a:buClr>
              <a:buSzPts val="2100"/>
              <a:buFont typeface="Play"/>
              <a:buNone/>
            </a:pPr>
            <a:r>
              <a:rPr b="1" lang="en" sz="2600">
                <a:solidFill>
                  <a:srgbClr val="1E5AA8"/>
                </a:solidFill>
                <a:latin typeface="Roboto"/>
                <a:ea typeface="Roboto"/>
                <a:cs typeface="Roboto"/>
                <a:sym typeface="Roboto"/>
              </a:rPr>
              <a:t>Key</a:t>
            </a:r>
            <a:r>
              <a:rPr b="1" lang="en" sz="2600">
                <a:solidFill>
                  <a:srgbClr val="1E5AA8"/>
                </a:solidFill>
                <a:latin typeface="Roboto"/>
                <a:ea typeface="Roboto"/>
                <a:cs typeface="Roboto"/>
                <a:sym typeface="Roboto"/>
              </a:rPr>
              <a:t> points:</a:t>
            </a:r>
            <a:endParaRPr sz="2600">
              <a:solidFill>
                <a:schemeClr val="dk1"/>
              </a:solidFill>
              <a:latin typeface="Roboto"/>
              <a:ea typeface="Roboto"/>
              <a:cs typeface="Roboto"/>
              <a:sym typeface="Roboto"/>
            </a:endParaRPr>
          </a:p>
        </p:txBody>
      </p:sp>
      <p:sp>
        <p:nvSpPr>
          <p:cNvPr id="688" name="Google Shape;688;p88"/>
          <p:cNvSpPr/>
          <p:nvPr/>
        </p:nvSpPr>
        <p:spPr>
          <a:xfrm>
            <a:off x="306150" y="2180825"/>
            <a:ext cx="4915200" cy="1645800"/>
          </a:xfrm>
          <a:prstGeom prst="rect">
            <a:avLst/>
          </a:prstGeom>
          <a:noFill/>
          <a:ln>
            <a:noFill/>
          </a:ln>
        </p:spPr>
        <p:txBody>
          <a:bodyPr anchorCtr="0" anchor="ctr" bIns="34275" lIns="68575" spcFirstLastPara="1" rIns="68575" wrap="square" tIns="34275">
            <a:noAutofit/>
          </a:bodyPr>
          <a:lstStyle/>
          <a:p>
            <a:pPr indent="-190500" lvl="0" marL="190500" marR="0" rtl="0" algn="l">
              <a:spcBef>
                <a:spcPts val="0"/>
              </a:spcBef>
              <a:spcAft>
                <a:spcPts val="0"/>
              </a:spcAft>
              <a:buClr>
                <a:srgbClr val="334155"/>
              </a:buClr>
              <a:buSzPts val="1800"/>
              <a:buFont typeface="Roboto"/>
              <a:buChar char="•"/>
            </a:pPr>
            <a:r>
              <a:rPr lang="en" sz="1800">
                <a:solidFill>
                  <a:srgbClr val="334155"/>
                </a:solidFill>
                <a:latin typeface="Roboto"/>
                <a:ea typeface="Roboto"/>
                <a:cs typeface="Roboto"/>
                <a:sym typeface="Roboto"/>
              </a:rPr>
              <a:t>Local f</a:t>
            </a:r>
            <a:r>
              <a:rPr lang="en" sz="1800">
                <a:solidFill>
                  <a:srgbClr val="334155"/>
                </a:solidFill>
                <a:latin typeface="Roboto"/>
                <a:ea typeface="Roboto"/>
                <a:cs typeface="Roboto"/>
                <a:sym typeface="Roboto"/>
              </a:rPr>
              <a:t>iscal capacity shapes what communities can maintain, retrofit, and deliver as hazards intensify.</a:t>
            </a:r>
            <a:endParaRPr sz="1800">
              <a:solidFill>
                <a:schemeClr val="dk1"/>
              </a:solidFill>
              <a:latin typeface="Roboto"/>
              <a:ea typeface="Roboto"/>
              <a:cs typeface="Roboto"/>
              <a:sym typeface="Roboto"/>
            </a:endParaRPr>
          </a:p>
          <a:p>
            <a:pPr indent="-190500" lvl="0" marL="190500" marR="0" rtl="0" algn="l">
              <a:spcBef>
                <a:spcPts val="1000"/>
              </a:spcBef>
              <a:spcAft>
                <a:spcPts val="0"/>
              </a:spcAft>
              <a:buClr>
                <a:srgbClr val="334155"/>
              </a:buClr>
              <a:buSzPts val="1800"/>
              <a:buFont typeface="Roboto"/>
              <a:buChar char="•"/>
            </a:pPr>
            <a:r>
              <a:rPr lang="en" sz="1800">
                <a:solidFill>
                  <a:srgbClr val="334155"/>
                </a:solidFill>
                <a:latin typeface="Roboto"/>
                <a:ea typeface="Roboto"/>
                <a:cs typeface="Roboto"/>
                <a:sym typeface="Roboto"/>
              </a:rPr>
              <a:t>Sea-level rise can erode the tax base through flooding property parcels. </a:t>
            </a:r>
            <a:r>
              <a:rPr lang="en" sz="1000">
                <a:solidFill>
                  <a:schemeClr val="dk2"/>
                </a:solidFill>
              </a:rPr>
              <a:t>(Hino &amp; Berke, 2021; Shi &amp; Varuzzo, 2020; Shi et al., 2024</a:t>
            </a:r>
            <a:endParaRPr sz="1800">
              <a:solidFill>
                <a:srgbClr val="334155"/>
              </a:solidFill>
              <a:latin typeface="Roboto"/>
              <a:ea typeface="Roboto"/>
              <a:cs typeface="Roboto"/>
              <a:sym typeface="Roboto"/>
            </a:endParaRPr>
          </a:p>
          <a:p>
            <a:pPr indent="-190500" lvl="0" marL="190500" marR="0" rtl="0" algn="l">
              <a:spcBef>
                <a:spcPts val="1000"/>
              </a:spcBef>
              <a:spcAft>
                <a:spcPts val="0"/>
              </a:spcAft>
              <a:buClr>
                <a:srgbClr val="334155"/>
              </a:buClr>
              <a:buSzPts val="1800"/>
              <a:buFont typeface="Roboto"/>
              <a:buChar char="•"/>
            </a:pPr>
            <a:r>
              <a:rPr lang="en" sz="1800">
                <a:solidFill>
                  <a:srgbClr val="334155"/>
                </a:solidFill>
                <a:latin typeface="Roboto"/>
                <a:ea typeface="Roboto"/>
                <a:cs typeface="Roboto"/>
                <a:sym typeface="Roboto"/>
              </a:rPr>
              <a:t>Higher climate risk will translate into higher mitigation costs and greater difficulty in municipal bond and financing</a:t>
            </a:r>
            <a:r>
              <a:rPr lang="en" sz="1400">
                <a:solidFill>
                  <a:srgbClr val="334155"/>
                </a:solidFill>
                <a:latin typeface="Roboto"/>
                <a:ea typeface="Roboto"/>
                <a:cs typeface="Roboto"/>
                <a:sym typeface="Roboto"/>
              </a:rPr>
              <a:t>. </a:t>
            </a:r>
            <a:r>
              <a:rPr lang="en" sz="1000">
                <a:uFill>
                  <a:noFill/>
                </a:uFill>
                <a:hlinkClick r:id="rId3"/>
              </a:rPr>
              <a:t>(</a:t>
            </a:r>
            <a:r>
              <a:rPr lang="en" sz="1000">
                <a:uFill>
                  <a:noFill/>
                </a:uFill>
                <a:hlinkClick r:id="rId4"/>
              </a:rPr>
              <a:t>Butler &amp; Yi, 2022; Gao et al., 2019</a:t>
            </a:r>
            <a:r>
              <a:rPr lang="en" sz="1300"/>
              <a:t>; </a:t>
            </a:r>
            <a:r>
              <a:rPr lang="en" sz="1000">
                <a:uFill>
                  <a:noFill/>
                </a:uFill>
                <a:hlinkClick r:id="rId5"/>
              </a:rPr>
              <a:t>Jerch et al., 2023; Painter, 2020)</a:t>
            </a:r>
            <a:endParaRPr sz="1400">
              <a:solidFill>
                <a:schemeClr val="dk1"/>
              </a:solidFill>
              <a:latin typeface="Roboto"/>
              <a:ea typeface="Roboto"/>
              <a:cs typeface="Roboto"/>
              <a:sym typeface="Roboto"/>
            </a:endParaRPr>
          </a:p>
        </p:txBody>
      </p:sp>
      <p:sp>
        <p:nvSpPr>
          <p:cNvPr id="689" name="Google Shape;689;p88"/>
          <p:cNvSpPr/>
          <p:nvPr/>
        </p:nvSpPr>
        <p:spPr>
          <a:xfrm>
            <a:off x="5589270" y="987879"/>
            <a:ext cx="3143100" cy="1062900"/>
          </a:xfrm>
          <a:prstGeom prst="roundRect">
            <a:avLst>
              <a:gd fmla="val 16667" name="adj"/>
            </a:avLst>
          </a:prstGeom>
          <a:solidFill>
            <a:srgbClr val="FFFFFF"/>
          </a:solidFill>
          <a:ln cap="flat" cmpd="sng" w="9525">
            <a:solidFill>
              <a:srgbClr val="E2E8F0"/>
            </a:solidFill>
            <a:prstDash val="solid"/>
            <a:round/>
            <a:headEnd len="sm" w="sm" type="none"/>
            <a:tailEnd len="sm" w="sm" type="none"/>
          </a:ln>
          <a:effectLst>
            <a:outerShdw blurRad="28575" rotWithShape="0" algn="bl" dir="2700000" dist="9525">
              <a:srgbClr val="000000">
                <a:alpha val="14900"/>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Roboto"/>
              <a:ea typeface="Roboto"/>
              <a:cs typeface="Roboto"/>
              <a:sym typeface="Roboto"/>
            </a:endParaRPr>
          </a:p>
        </p:txBody>
      </p:sp>
      <p:sp>
        <p:nvSpPr>
          <p:cNvPr id="690" name="Google Shape;690;p88"/>
          <p:cNvSpPr/>
          <p:nvPr/>
        </p:nvSpPr>
        <p:spPr>
          <a:xfrm>
            <a:off x="5589270" y="987879"/>
            <a:ext cx="82500" cy="1062900"/>
          </a:xfrm>
          <a:prstGeom prst="rect">
            <a:avLst/>
          </a:prstGeom>
          <a:solidFill>
            <a:srgbClr val="0F766E"/>
          </a:solidFill>
          <a:ln cap="flat" cmpd="sng" w="9525">
            <a:solidFill>
              <a:srgbClr val="0F766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Roboto"/>
              <a:ea typeface="Roboto"/>
              <a:cs typeface="Roboto"/>
              <a:sym typeface="Roboto"/>
            </a:endParaRPr>
          </a:p>
        </p:txBody>
      </p:sp>
      <p:sp>
        <p:nvSpPr>
          <p:cNvPr id="691" name="Google Shape;691;p88"/>
          <p:cNvSpPr/>
          <p:nvPr/>
        </p:nvSpPr>
        <p:spPr>
          <a:xfrm>
            <a:off x="5760720" y="1048788"/>
            <a:ext cx="2800200" cy="4458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334155"/>
              </a:buClr>
              <a:buSzPts val="3300"/>
              <a:buFont typeface="Play"/>
              <a:buNone/>
            </a:pPr>
            <a:r>
              <a:rPr b="1" lang="en" sz="3300">
                <a:solidFill>
                  <a:srgbClr val="334155"/>
                </a:solidFill>
                <a:latin typeface="Roboto"/>
                <a:ea typeface="Roboto"/>
                <a:cs typeface="Roboto"/>
                <a:sym typeface="Roboto"/>
              </a:rPr>
              <a:t>31%</a:t>
            </a:r>
            <a:endParaRPr sz="3300">
              <a:solidFill>
                <a:schemeClr val="dk1"/>
              </a:solidFill>
              <a:latin typeface="Roboto"/>
              <a:ea typeface="Roboto"/>
              <a:cs typeface="Roboto"/>
              <a:sym typeface="Roboto"/>
            </a:endParaRPr>
          </a:p>
        </p:txBody>
      </p:sp>
      <p:sp>
        <p:nvSpPr>
          <p:cNvPr id="692" name="Google Shape;692;p88"/>
          <p:cNvSpPr/>
          <p:nvPr/>
        </p:nvSpPr>
        <p:spPr>
          <a:xfrm>
            <a:off x="5760720" y="1576854"/>
            <a:ext cx="2800200" cy="342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334155"/>
              </a:buClr>
              <a:buSzPts val="1200"/>
              <a:buFont typeface="Arial"/>
              <a:buNone/>
            </a:pPr>
            <a:r>
              <a:rPr lang="en" sz="1200">
                <a:solidFill>
                  <a:srgbClr val="334155"/>
                </a:solidFill>
                <a:latin typeface="Roboto"/>
                <a:ea typeface="Roboto"/>
                <a:cs typeface="Roboto"/>
                <a:sym typeface="Roboto"/>
              </a:rPr>
              <a:t>of local government general revenue comes from property taxes (U.S.). </a:t>
            </a:r>
            <a:r>
              <a:rPr lang="en" sz="1100">
                <a:solidFill>
                  <a:srgbClr val="334155"/>
                </a:solidFill>
                <a:latin typeface="Roboto"/>
                <a:ea typeface="Roboto"/>
                <a:cs typeface="Roboto"/>
                <a:sym typeface="Roboto"/>
              </a:rPr>
              <a:t>Urban-Brookings Tax Policy Center, 2024</a:t>
            </a:r>
            <a:endParaRPr sz="1100">
              <a:solidFill>
                <a:schemeClr val="dk1"/>
              </a:solidFill>
              <a:latin typeface="Roboto"/>
              <a:ea typeface="Roboto"/>
              <a:cs typeface="Roboto"/>
              <a:sym typeface="Roboto"/>
            </a:endParaRPr>
          </a:p>
        </p:txBody>
      </p:sp>
      <p:sp>
        <p:nvSpPr>
          <p:cNvPr id="693" name="Google Shape;693;p88"/>
          <p:cNvSpPr/>
          <p:nvPr/>
        </p:nvSpPr>
        <p:spPr>
          <a:xfrm>
            <a:off x="5589270" y="2153739"/>
            <a:ext cx="3143100" cy="1062900"/>
          </a:xfrm>
          <a:prstGeom prst="roundRect">
            <a:avLst>
              <a:gd fmla="val 16667" name="adj"/>
            </a:avLst>
          </a:prstGeom>
          <a:solidFill>
            <a:srgbClr val="FFFFFF"/>
          </a:solidFill>
          <a:ln cap="flat" cmpd="sng" w="9525">
            <a:solidFill>
              <a:srgbClr val="E2E8F0"/>
            </a:solidFill>
            <a:prstDash val="solid"/>
            <a:round/>
            <a:headEnd len="sm" w="sm" type="none"/>
            <a:tailEnd len="sm" w="sm" type="none"/>
          </a:ln>
          <a:effectLst>
            <a:outerShdw blurRad="28575" rotWithShape="0" algn="bl" dir="2700000" dist="9525">
              <a:srgbClr val="000000">
                <a:alpha val="14900"/>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Roboto"/>
              <a:ea typeface="Roboto"/>
              <a:cs typeface="Roboto"/>
              <a:sym typeface="Roboto"/>
            </a:endParaRPr>
          </a:p>
        </p:txBody>
      </p:sp>
      <p:sp>
        <p:nvSpPr>
          <p:cNvPr id="694" name="Google Shape;694;p88"/>
          <p:cNvSpPr/>
          <p:nvPr/>
        </p:nvSpPr>
        <p:spPr>
          <a:xfrm>
            <a:off x="5589270" y="2153739"/>
            <a:ext cx="82500" cy="1062900"/>
          </a:xfrm>
          <a:prstGeom prst="rect">
            <a:avLst/>
          </a:prstGeom>
          <a:solidFill>
            <a:srgbClr val="1E5AA8"/>
          </a:solidFill>
          <a:ln cap="flat" cmpd="sng" w="9525">
            <a:solidFill>
              <a:srgbClr val="1E5AA8"/>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Roboto"/>
              <a:ea typeface="Roboto"/>
              <a:cs typeface="Roboto"/>
              <a:sym typeface="Roboto"/>
            </a:endParaRPr>
          </a:p>
        </p:txBody>
      </p:sp>
      <p:sp>
        <p:nvSpPr>
          <p:cNvPr id="695" name="Google Shape;695;p88"/>
          <p:cNvSpPr/>
          <p:nvPr/>
        </p:nvSpPr>
        <p:spPr>
          <a:xfrm>
            <a:off x="5760720" y="2238099"/>
            <a:ext cx="2800200" cy="4458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334155"/>
              </a:buClr>
              <a:buSzPts val="3300"/>
              <a:buFont typeface="Play"/>
              <a:buNone/>
            </a:pPr>
            <a:r>
              <a:rPr b="1" lang="en" sz="3300">
                <a:solidFill>
                  <a:srgbClr val="334155"/>
                </a:solidFill>
                <a:latin typeface="Roboto"/>
                <a:ea typeface="Roboto"/>
                <a:cs typeface="Roboto"/>
                <a:sym typeface="Roboto"/>
              </a:rPr>
              <a:t>45%</a:t>
            </a:r>
            <a:endParaRPr sz="3300">
              <a:solidFill>
                <a:schemeClr val="dk1"/>
              </a:solidFill>
              <a:latin typeface="Roboto"/>
              <a:ea typeface="Roboto"/>
              <a:cs typeface="Roboto"/>
              <a:sym typeface="Roboto"/>
            </a:endParaRPr>
          </a:p>
        </p:txBody>
      </p:sp>
      <p:sp>
        <p:nvSpPr>
          <p:cNvPr id="696" name="Google Shape;696;p88"/>
          <p:cNvSpPr/>
          <p:nvPr/>
        </p:nvSpPr>
        <p:spPr>
          <a:xfrm>
            <a:off x="5760720" y="2766165"/>
            <a:ext cx="2800200" cy="342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334155"/>
              </a:buClr>
              <a:buSzPts val="1200"/>
              <a:buFont typeface="Arial"/>
              <a:buNone/>
            </a:pPr>
            <a:r>
              <a:rPr lang="en" sz="1200">
                <a:solidFill>
                  <a:srgbClr val="334155"/>
                </a:solidFill>
                <a:latin typeface="Roboto"/>
                <a:ea typeface="Roboto"/>
                <a:cs typeface="Roboto"/>
                <a:sym typeface="Roboto"/>
              </a:rPr>
              <a:t>of city finance officers feel optimistic about meeting FY2026 fiscal needs</a:t>
            </a:r>
            <a:endParaRPr sz="1200">
              <a:solidFill>
                <a:srgbClr val="334155"/>
              </a:solidFill>
              <a:latin typeface="Roboto"/>
              <a:ea typeface="Roboto"/>
              <a:cs typeface="Roboto"/>
              <a:sym typeface="Roboto"/>
            </a:endParaRPr>
          </a:p>
          <a:p>
            <a:pPr indent="0" lvl="0" marL="0" marR="0" rtl="0" algn="l">
              <a:spcBef>
                <a:spcPts val="0"/>
              </a:spcBef>
              <a:spcAft>
                <a:spcPts val="0"/>
              </a:spcAft>
              <a:buClr>
                <a:srgbClr val="334155"/>
              </a:buClr>
              <a:buSzPts val="1200"/>
              <a:buFont typeface="Arial"/>
              <a:buNone/>
            </a:pPr>
            <a:r>
              <a:rPr lang="en" sz="1000">
                <a:solidFill>
                  <a:srgbClr val="334155"/>
                </a:solidFill>
                <a:latin typeface="Roboto"/>
                <a:ea typeface="Roboto"/>
                <a:cs typeface="Roboto"/>
                <a:sym typeface="Roboto"/>
              </a:rPr>
              <a:t>National League of Cities Report, 2025</a:t>
            </a:r>
            <a:endParaRPr sz="1000">
              <a:solidFill>
                <a:srgbClr val="334155"/>
              </a:solidFill>
              <a:latin typeface="Roboto"/>
              <a:ea typeface="Roboto"/>
              <a:cs typeface="Roboto"/>
              <a:sym typeface="Roboto"/>
            </a:endParaRPr>
          </a:p>
        </p:txBody>
      </p:sp>
      <p:sp>
        <p:nvSpPr>
          <p:cNvPr id="697" name="Google Shape;697;p88"/>
          <p:cNvSpPr/>
          <p:nvPr/>
        </p:nvSpPr>
        <p:spPr>
          <a:xfrm>
            <a:off x="5589275" y="3319600"/>
            <a:ext cx="3143100" cy="1161000"/>
          </a:xfrm>
          <a:prstGeom prst="roundRect">
            <a:avLst>
              <a:gd fmla="val 16667" name="adj"/>
            </a:avLst>
          </a:prstGeom>
          <a:solidFill>
            <a:srgbClr val="FFFFFF"/>
          </a:solidFill>
          <a:ln cap="flat" cmpd="sng" w="9525">
            <a:solidFill>
              <a:srgbClr val="E2E8F0"/>
            </a:solidFill>
            <a:prstDash val="solid"/>
            <a:round/>
            <a:headEnd len="sm" w="sm" type="none"/>
            <a:tailEnd len="sm" w="sm" type="none"/>
          </a:ln>
          <a:effectLst>
            <a:outerShdw blurRad="28575" rotWithShape="0" algn="bl" dir="2700000" dist="9525">
              <a:srgbClr val="000000">
                <a:alpha val="14900"/>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Roboto"/>
              <a:ea typeface="Roboto"/>
              <a:cs typeface="Roboto"/>
              <a:sym typeface="Roboto"/>
            </a:endParaRPr>
          </a:p>
        </p:txBody>
      </p:sp>
      <p:sp>
        <p:nvSpPr>
          <p:cNvPr id="698" name="Google Shape;698;p88"/>
          <p:cNvSpPr/>
          <p:nvPr/>
        </p:nvSpPr>
        <p:spPr>
          <a:xfrm>
            <a:off x="5589270" y="3319599"/>
            <a:ext cx="82500" cy="1062900"/>
          </a:xfrm>
          <a:prstGeom prst="rect">
            <a:avLst/>
          </a:prstGeom>
          <a:solidFill>
            <a:srgbClr val="F59E0B"/>
          </a:solidFill>
          <a:ln cap="flat" cmpd="sng" w="9525">
            <a:solidFill>
              <a:srgbClr val="F59E0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Roboto"/>
              <a:ea typeface="Roboto"/>
              <a:cs typeface="Roboto"/>
              <a:sym typeface="Roboto"/>
            </a:endParaRPr>
          </a:p>
        </p:txBody>
      </p:sp>
      <p:sp>
        <p:nvSpPr>
          <p:cNvPr id="699" name="Google Shape;699;p88"/>
          <p:cNvSpPr/>
          <p:nvPr/>
        </p:nvSpPr>
        <p:spPr>
          <a:xfrm>
            <a:off x="5760720" y="3380508"/>
            <a:ext cx="2800200" cy="4458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334155"/>
              </a:buClr>
              <a:buSzPts val="3300"/>
              <a:buFont typeface="Play"/>
              <a:buNone/>
            </a:pPr>
            <a:r>
              <a:rPr b="1" lang="en" sz="3300">
                <a:solidFill>
                  <a:srgbClr val="334155"/>
                </a:solidFill>
                <a:latin typeface="Roboto"/>
                <a:ea typeface="Roboto"/>
                <a:cs typeface="Roboto"/>
                <a:sym typeface="Roboto"/>
              </a:rPr>
              <a:t>7.5%</a:t>
            </a:r>
            <a:endParaRPr sz="3300">
              <a:solidFill>
                <a:schemeClr val="dk1"/>
              </a:solidFill>
              <a:latin typeface="Roboto"/>
              <a:ea typeface="Roboto"/>
              <a:cs typeface="Roboto"/>
              <a:sym typeface="Roboto"/>
            </a:endParaRPr>
          </a:p>
        </p:txBody>
      </p:sp>
      <p:sp>
        <p:nvSpPr>
          <p:cNvPr id="700" name="Google Shape;700;p88"/>
          <p:cNvSpPr/>
          <p:nvPr/>
        </p:nvSpPr>
        <p:spPr>
          <a:xfrm>
            <a:off x="5760725" y="3971100"/>
            <a:ext cx="2916000" cy="411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334155"/>
              </a:buClr>
              <a:buSzPts val="1200"/>
              <a:buFont typeface="Arial"/>
              <a:buNone/>
            </a:pPr>
            <a:r>
              <a:rPr lang="en" sz="1200">
                <a:solidFill>
                  <a:srgbClr val="334155"/>
                </a:solidFill>
                <a:latin typeface="Roboto"/>
                <a:ea typeface="Roboto"/>
                <a:cs typeface="Roboto"/>
                <a:sym typeface="Roboto"/>
              </a:rPr>
              <a:t>real (inflation-adjusted) increase in average general fund spending in FY24; </a:t>
            </a:r>
            <a:r>
              <a:rPr lang="en" sz="1000">
                <a:solidFill>
                  <a:srgbClr val="334155"/>
                </a:solidFill>
                <a:latin typeface="Roboto"/>
                <a:ea typeface="Roboto"/>
                <a:cs typeface="Roboto"/>
                <a:sym typeface="Roboto"/>
              </a:rPr>
              <a:t>National League of Cities Report, 2025</a:t>
            </a:r>
            <a:endParaRPr sz="1000">
              <a:solidFill>
                <a:srgbClr val="334155"/>
              </a:solidFill>
              <a:latin typeface="Roboto"/>
              <a:ea typeface="Roboto"/>
              <a:cs typeface="Roboto"/>
              <a:sym typeface="Roboto"/>
            </a:endParaRPr>
          </a:p>
          <a:p>
            <a:pPr indent="0" lvl="0" marL="0" marR="0" rtl="0" algn="l">
              <a:spcBef>
                <a:spcPts val="0"/>
              </a:spcBef>
              <a:spcAft>
                <a:spcPts val="0"/>
              </a:spcAft>
              <a:buClr>
                <a:srgbClr val="334155"/>
              </a:buClr>
              <a:buSzPts val="1200"/>
              <a:buFont typeface="Arial"/>
              <a:buNone/>
            </a:pPr>
            <a:r>
              <a:t/>
            </a:r>
            <a:endParaRPr sz="1200">
              <a:solidFill>
                <a:srgbClr val="334155"/>
              </a:solidFill>
              <a:latin typeface="Roboto"/>
              <a:ea typeface="Roboto"/>
              <a:cs typeface="Roboto"/>
              <a:sym typeface="Roboto"/>
            </a:endParaRPr>
          </a:p>
        </p:txBody>
      </p:sp>
      <p:sp>
        <p:nvSpPr>
          <p:cNvPr id="701" name="Google Shape;701;p88"/>
          <p:cNvSpPr/>
          <p:nvPr/>
        </p:nvSpPr>
        <p:spPr>
          <a:xfrm>
            <a:off x="411480" y="4951476"/>
            <a:ext cx="8320800" cy="150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64748B"/>
              </a:buClr>
              <a:buSzPts val="800"/>
              <a:buFont typeface="Arial"/>
              <a:buNone/>
            </a:pPr>
            <a:r>
              <a:t/>
            </a:r>
            <a:endParaRPr sz="800">
              <a:solidFill>
                <a:schemeClr val="dk1"/>
              </a:solidFill>
              <a:latin typeface="Roboto"/>
              <a:ea typeface="Roboto"/>
              <a:cs typeface="Roboto"/>
              <a:sym typeface="Roboto"/>
            </a:endParaRPr>
          </a:p>
        </p:txBody>
      </p:sp>
      <p:pic>
        <p:nvPicPr>
          <p:cNvPr id="702" name="Google Shape;702;p88" title="NSF_Official_logo_CMYK.png"/>
          <p:cNvPicPr preferRelativeResize="0"/>
          <p:nvPr/>
        </p:nvPicPr>
        <p:blipFill>
          <a:blip r:embed="rId6">
            <a:alphaModFix/>
          </a:blip>
          <a:stretch>
            <a:fillRect/>
          </a:stretch>
        </p:blipFill>
        <p:spPr>
          <a:xfrm>
            <a:off x="40342941" y="508285"/>
            <a:ext cx="3200479" cy="3207147"/>
          </a:xfrm>
          <a:prstGeom prst="rect">
            <a:avLst/>
          </a:prstGeom>
          <a:noFill/>
          <a:ln>
            <a:noFill/>
          </a:ln>
        </p:spPr>
      </p:pic>
      <p:pic>
        <p:nvPicPr>
          <p:cNvPr id="703" name="Google Shape;703;p88" title="rowan-university-logo-freelogovectors.net_.png"/>
          <p:cNvPicPr preferRelativeResize="0"/>
          <p:nvPr/>
        </p:nvPicPr>
        <p:blipFill rotWithShape="1">
          <a:blip r:embed="rId7">
            <a:alphaModFix/>
          </a:blip>
          <a:srcRect b="23689" l="0" r="0" t="23125"/>
          <a:stretch/>
        </p:blipFill>
        <p:spPr>
          <a:xfrm>
            <a:off x="34994700" y="689575"/>
            <a:ext cx="5348254" cy="2844525"/>
          </a:xfrm>
          <a:prstGeom prst="rect">
            <a:avLst/>
          </a:prstGeom>
          <a:noFill/>
          <a:ln>
            <a:noFill/>
          </a:ln>
        </p:spPr>
      </p:pic>
      <p:sp>
        <p:nvSpPr>
          <p:cNvPr id="704" name="Google Shape;704;p88"/>
          <p:cNvSpPr/>
          <p:nvPr/>
        </p:nvSpPr>
        <p:spPr>
          <a:xfrm>
            <a:off x="356757" y="4951476"/>
            <a:ext cx="8320800" cy="150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64748B"/>
              </a:buClr>
              <a:buSzPts val="800"/>
              <a:buFont typeface="Arial"/>
              <a:buNone/>
            </a:pPr>
            <a:r>
              <a:rPr lang="en" sz="800">
                <a:solidFill>
                  <a:srgbClr val="64748B"/>
                </a:solidFill>
                <a:latin typeface="Roboto"/>
                <a:ea typeface="Roboto"/>
                <a:cs typeface="Roboto"/>
                <a:sym typeface="Roboto"/>
              </a:rPr>
              <a:t>Study funded by the National Science Foundation (NSF), Directorate for Engineering, CMMI (Award No. 2427242)</a:t>
            </a:r>
            <a:endParaRPr sz="800">
              <a:solidFill>
                <a:srgbClr val="64748B"/>
              </a:solidFill>
              <a:latin typeface="Roboto"/>
              <a:ea typeface="Roboto"/>
              <a:cs typeface="Roboto"/>
              <a:sym typeface="Roboto"/>
            </a:endParaRPr>
          </a:p>
        </p:txBody>
      </p:sp>
      <p:pic>
        <p:nvPicPr>
          <p:cNvPr id="705" name="Google Shape;705;p88"/>
          <p:cNvPicPr preferRelativeResize="0"/>
          <p:nvPr/>
        </p:nvPicPr>
        <p:blipFill>
          <a:blip r:embed="rId8">
            <a:alphaModFix/>
          </a:blip>
          <a:stretch>
            <a:fillRect/>
          </a:stretch>
        </p:blipFill>
        <p:spPr>
          <a:xfrm>
            <a:off x="0" y="4705751"/>
            <a:ext cx="409768" cy="411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10" name="Shape 710"/>
        <p:cNvGrpSpPr/>
        <p:nvPr/>
      </p:nvGrpSpPr>
      <p:grpSpPr>
        <a:xfrm>
          <a:off x="0" y="0"/>
          <a:ext cx="0" cy="0"/>
          <a:chOff x="0" y="0"/>
          <a:chExt cx="0" cy="0"/>
        </a:xfrm>
      </p:grpSpPr>
      <p:sp>
        <p:nvSpPr>
          <p:cNvPr id="711" name="Google Shape;711;p89"/>
          <p:cNvSpPr/>
          <p:nvPr/>
        </p:nvSpPr>
        <p:spPr>
          <a:xfrm>
            <a:off x="0" y="0"/>
            <a:ext cx="9143700" cy="617100"/>
          </a:xfrm>
          <a:prstGeom prst="rect">
            <a:avLst/>
          </a:prstGeom>
          <a:solidFill>
            <a:srgbClr val="224E71"/>
          </a:solidFill>
          <a:ln cap="flat" cmpd="sng" w="9525">
            <a:solidFill>
              <a:srgbClr val="0B1F3A"/>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12" name="Google Shape;712;p89"/>
          <p:cNvSpPr/>
          <p:nvPr/>
        </p:nvSpPr>
        <p:spPr>
          <a:xfrm>
            <a:off x="411480" y="123444"/>
            <a:ext cx="8320800" cy="411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FFFFFF"/>
              </a:buClr>
              <a:buSzPts val="2300"/>
              <a:buFont typeface="Play"/>
              <a:buNone/>
            </a:pPr>
            <a:r>
              <a:rPr b="1" lang="en" sz="2300">
                <a:solidFill>
                  <a:srgbClr val="FFFFFF"/>
                </a:solidFill>
                <a:latin typeface="Roboto"/>
                <a:ea typeface="Roboto"/>
                <a:cs typeface="Roboto"/>
                <a:sym typeface="Roboto"/>
              </a:rPr>
              <a:t>Pathways to fiscal exposure under SLR</a:t>
            </a:r>
            <a:endParaRPr b="1" sz="2300">
              <a:solidFill>
                <a:srgbClr val="FFFFFF"/>
              </a:solidFill>
              <a:latin typeface="Roboto"/>
              <a:ea typeface="Roboto"/>
              <a:cs typeface="Roboto"/>
              <a:sym typeface="Roboto"/>
            </a:endParaRPr>
          </a:p>
        </p:txBody>
      </p:sp>
      <p:sp>
        <p:nvSpPr>
          <p:cNvPr id="713" name="Google Shape;713;p89"/>
          <p:cNvSpPr/>
          <p:nvPr/>
        </p:nvSpPr>
        <p:spPr>
          <a:xfrm>
            <a:off x="240244" y="846696"/>
            <a:ext cx="4389000" cy="342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1E5AA8"/>
              </a:buClr>
              <a:buSzPts val="1500"/>
              <a:buFont typeface="Play"/>
              <a:buNone/>
            </a:pPr>
            <a:r>
              <a:t/>
            </a:r>
            <a:endParaRPr b="1" i="1" sz="1700">
              <a:solidFill>
                <a:schemeClr val="dk1"/>
              </a:solidFill>
              <a:latin typeface="Roboto"/>
              <a:ea typeface="Roboto"/>
              <a:cs typeface="Roboto"/>
              <a:sym typeface="Roboto"/>
            </a:endParaRPr>
          </a:p>
        </p:txBody>
      </p:sp>
      <p:sp>
        <p:nvSpPr>
          <p:cNvPr id="714" name="Google Shape;714;p89"/>
          <p:cNvSpPr/>
          <p:nvPr/>
        </p:nvSpPr>
        <p:spPr>
          <a:xfrm>
            <a:off x="356757" y="4951476"/>
            <a:ext cx="8320800" cy="150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64748B"/>
              </a:buClr>
              <a:buSzPts val="800"/>
              <a:buFont typeface="Arial"/>
              <a:buNone/>
            </a:pPr>
            <a:r>
              <a:rPr lang="en" sz="800">
                <a:solidFill>
                  <a:srgbClr val="64748B"/>
                </a:solidFill>
                <a:latin typeface="Roboto"/>
                <a:ea typeface="Roboto"/>
                <a:cs typeface="Roboto"/>
                <a:sym typeface="Roboto"/>
              </a:rPr>
              <a:t>Study funded by the National Science Foundation (NSF), Directorate for Engineering, CMMI (Award No. 2427242)</a:t>
            </a:r>
            <a:endParaRPr sz="800">
              <a:solidFill>
                <a:srgbClr val="64748B"/>
              </a:solidFill>
              <a:latin typeface="Roboto"/>
              <a:ea typeface="Roboto"/>
              <a:cs typeface="Roboto"/>
              <a:sym typeface="Roboto"/>
            </a:endParaRPr>
          </a:p>
        </p:txBody>
      </p:sp>
      <p:pic>
        <p:nvPicPr>
          <p:cNvPr id="715" name="Google Shape;715;p89"/>
          <p:cNvPicPr preferRelativeResize="0"/>
          <p:nvPr/>
        </p:nvPicPr>
        <p:blipFill rotWithShape="1">
          <a:blip r:embed="rId3">
            <a:alphaModFix/>
          </a:blip>
          <a:srcRect b="18858" l="12817" r="16993" t="0"/>
          <a:stretch/>
        </p:blipFill>
        <p:spPr>
          <a:xfrm>
            <a:off x="1733300" y="1280350"/>
            <a:ext cx="4290375" cy="3567200"/>
          </a:xfrm>
          <a:prstGeom prst="rect">
            <a:avLst/>
          </a:prstGeom>
          <a:noFill/>
          <a:ln cap="flat" cmpd="sng" w="14300">
            <a:solidFill>
              <a:srgbClr val="244F71"/>
            </a:solidFill>
            <a:prstDash val="solid"/>
            <a:round/>
            <a:headEnd len="sm" w="sm" type="none"/>
            <a:tailEnd len="sm" w="sm" type="none"/>
          </a:ln>
        </p:spPr>
      </p:pic>
      <p:pic>
        <p:nvPicPr>
          <p:cNvPr id="716" name="Google Shape;716;p89"/>
          <p:cNvPicPr preferRelativeResize="0"/>
          <p:nvPr/>
        </p:nvPicPr>
        <p:blipFill rotWithShape="1">
          <a:blip r:embed="rId4">
            <a:alphaModFix/>
          </a:blip>
          <a:srcRect b="15382" l="0" r="2563" t="15014"/>
          <a:stretch/>
        </p:blipFill>
        <p:spPr>
          <a:xfrm>
            <a:off x="5420617" y="654116"/>
            <a:ext cx="3612525" cy="1717335"/>
          </a:xfrm>
          <a:prstGeom prst="rect">
            <a:avLst/>
          </a:prstGeom>
          <a:noFill/>
          <a:ln cap="flat" cmpd="sng" w="9525">
            <a:solidFill>
              <a:schemeClr val="dk1"/>
            </a:solidFill>
            <a:prstDash val="solid"/>
            <a:round/>
            <a:headEnd len="sm" w="sm" type="none"/>
            <a:tailEnd len="sm" w="sm" type="none"/>
          </a:ln>
        </p:spPr>
      </p:pic>
      <p:sp>
        <p:nvSpPr>
          <p:cNvPr id="717" name="Google Shape;717;p89"/>
          <p:cNvSpPr txBox="1"/>
          <p:nvPr/>
        </p:nvSpPr>
        <p:spPr>
          <a:xfrm>
            <a:off x="6086683" y="4517584"/>
            <a:ext cx="44247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rgbClr val="244F71"/>
                </a:solidFill>
              </a:rPr>
              <a:t>(He, Namadi, Olcese, in progress)</a:t>
            </a:r>
            <a:endParaRPr sz="800">
              <a:solidFill>
                <a:srgbClr val="244F71"/>
              </a:solidFill>
            </a:endParaRPr>
          </a:p>
        </p:txBody>
      </p:sp>
      <p:pic>
        <p:nvPicPr>
          <p:cNvPr id="718" name="Google Shape;718;p89"/>
          <p:cNvPicPr preferRelativeResize="0"/>
          <p:nvPr/>
        </p:nvPicPr>
        <p:blipFill>
          <a:blip r:embed="rId5">
            <a:alphaModFix/>
          </a:blip>
          <a:stretch>
            <a:fillRect/>
          </a:stretch>
        </p:blipFill>
        <p:spPr>
          <a:xfrm>
            <a:off x="0" y="4705751"/>
            <a:ext cx="409768" cy="411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90"/>
          <p:cNvSpPr txBox="1"/>
          <p:nvPr>
            <p:ph idx="1" type="body"/>
          </p:nvPr>
        </p:nvSpPr>
        <p:spPr>
          <a:xfrm>
            <a:off x="-73350" y="789125"/>
            <a:ext cx="5747100" cy="2289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19476B"/>
              </a:buClr>
              <a:buSzPts val="1800"/>
              <a:buFont typeface="Roboto"/>
              <a:buChar char="-"/>
            </a:pPr>
            <a:r>
              <a:rPr lang="en" sz="1670">
                <a:solidFill>
                  <a:srgbClr val="19476B"/>
                </a:solidFill>
                <a:latin typeface="Roboto"/>
                <a:ea typeface="Roboto"/>
                <a:cs typeface="Roboto"/>
                <a:sym typeface="Roboto"/>
              </a:rPr>
              <a:t>Isolation method developed by Logan et al. (2022) and Best et al. (2023)</a:t>
            </a:r>
            <a:endParaRPr sz="1670">
              <a:solidFill>
                <a:srgbClr val="19476B"/>
              </a:solidFill>
              <a:latin typeface="Roboto"/>
              <a:ea typeface="Roboto"/>
              <a:cs typeface="Roboto"/>
              <a:sym typeface="Roboto"/>
            </a:endParaRPr>
          </a:p>
          <a:p>
            <a:pPr indent="-342900" lvl="0" marL="457200" rtl="0" algn="l">
              <a:lnSpc>
                <a:spcPct val="115000"/>
              </a:lnSpc>
              <a:spcBef>
                <a:spcPts val="1000"/>
              </a:spcBef>
              <a:spcAft>
                <a:spcPts val="0"/>
              </a:spcAft>
              <a:buClr>
                <a:srgbClr val="19476B"/>
              </a:buClr>
              <a:buSzPts val="1800"/>
              <a:buFont typeface="Roboto"/>
              <a:buChar char="-"/>
            </a:pPr>
            <a:r>
              <a:rPr lang="en" sz="1670">
                <a:solidFill>
                  <a:srgbClr val="19476B"/>
                </a:solidFill>
                <a:latin typeface="Roboto"/>
                <a:ea typeface="Roboto"/>
                <a:cs typeface="Roboto"/>
                <a:sym typeface="Roboto"/>
              </a:rPr>
              <a:t>OpenStreetMap (OSM) road network</a:t>
            </a:r>
            <a:endParaRPr sz="1670">
              <a:solidFill>
                <a:srgbClr val="19476B"/>
              </a:solidFill>
              <a:latin typeface="Roboto"/>
              <a:ea typeface="Roboto"/>
              <a:cs typeface="Roboto"/>
              <a:sym typeface="Roboto"/>
            </a:endParaRPr>
          </a:p>
          <a:p>
            <a:pPr indent="-342900" lvl="0" marL="457200" rtl="0" algn="l">
              <a:lnSpc>
                <a:spcPct val="115000"/>
              </a:lnSpc>
              <a:spcBef>
                <a:spcPts val="1000"/>
              </a:spcBef>
              <a:spcAft>
                <a:spcPts val="0"/>
              </a:spcAft>
              <a:buClr>
                <a:srgbClr val="19476B"/>
              </a:buClr>
              <a:buSzPts val="1800"/>
              <a:buFont typeface="Roboto"/>
              <a:buChar char="-"/>
            </a:pPr>
            <a:r>
              <a:rPr lang="en" sz="1670">
                <a:solidFill>
                  <a:srgbClr val="19476B"/>
                </a:solidFill>
                <a:latin typeface="Roboto"/>
                <a:ea typeface="Roboto"/>
                <a:cs typeface="Roboto"/>
                <a:sym typeface="Roboto"/>
              </a:rPr>
              <a:t>NOAA’s mean higher high water (MHHW) for global sea-level rise scenarios (1-10ft)</a:t>
            </a:r>
            <a:endParaRPr sz="1670">
              <a:solidFill>
                <a:srgbClr val="19476B"/>
              </a:solidFill>
              <a:latin typeface="Roboto"/>
              <a:ea typeface="Roboto"/>
              <a:cs typeface="Roboto"/>
              <a:sym typeface="Roboto"/>
            </a:endParaRPr>
          </a:p>
          <a:p>
            <a:pPr indent="-342900" lvl="0" marL="457200" rtl="0" algn="l">
              <a:lnSpc>
                <a:spcPct val="115000"/>
              </a:lnSpc>
              <a:spcBef>
                <a:spcPts val="1000"/>
              </a:spcBef>
              <a:spcAft>
                <a:spcPts val="1000"/>
              </a:spcAft>
              <a:buClr>
                <a:srgbClr val="19476B"/>
              </a:buClr>
              <a:buSzPts val="1800"/>
              <a:buFont typeface="Roboto"/>
              <a:buChar char="-"/>
            </a:pPr>
            <a:r>
              <a:rPr lang="en" sz="1670">
                <a:solidFill>
                  <a:srgbClr val="19476B"/>
                </a:solidFill>
                <a:latin typeface="Roboto"/>
                <a:ea typeface="Roboto"/>
                <a:cs typeface="Roboto"/>
                <a:sym typeface="Roboto"/>
              </a:rPr>
              <a:t>Parcel data containing year built and property values retrieved from local municipalities</a:t>
            </a:r>
            <a:endParaRPr sz="1765">
              <a:solidFill>
                <a:srgbClr val="19476B"/>
              </a:solidFill>
              <a:latin typeface="Roboto"/>
              <a:ea typeface="Roboto"/>
              <a:cs typeface="Roboto"/>
              <a:sym typeface="Roboto"/>
            </a:endParaRPr>
          </a:p>
        </p:txBody>
      </p:sp>
      <p:sp>
        <p:nvSpPr>
          <p:cNvPr id="724" name="Google Shape;724;p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725" name="Google Shape;725;p90"/>
          <p:cNvPicPr preferRelativeResize="0"/>
          <p:nvPr/>
        </p:nvPicPr>
        <p:blipFill rotWithShape="1">
          <a:blip r:embed="rId3">
            <a:alphaModFix/>
          </a:blip>
          <a:srcRect b="0" l="6139" r="0" t="0"/>
          <a:stretch/>
        </p:blipFill>
        <p:spPr>
          <a:xfrm>
            <a:off x="5673749" y="714074"/>
            <a:ext cx="3376925" cy="2518359"/>
          </a:xfrm>
          <a:prstGeom prst="rect">
            <a:avLst/>
          </a:prstGeom>
          <a:noFill/>
          <a:ln>
            <a:noFill/>
          </a:ln>
        </p:spPr>
      </p:pic>
      <p:sp>
        <p:nvSpPr>
          <p:cNvPr id="726" name="Google Shape;726;p90"/>
          <p:cNvSpPr txBox="1"/>
          <p:nvPr/>
        </p:nvSpPr>
        <p:spPr>
          <a:xfrm>
            <a:off x="156050" y="3590100"/>
            <a:ext cx="9144000" cy="1227300"/>
          </a:xfrm>
          <a:prstGeom prst="rect">
            <a:avLst/>
          </a:prstGeom>
          <a:noFill/>
          <a:ln>
            <a:noFill/>
          </a:ln>
        </p:spPr>
        <p:txBody>
          <a:bodyPr anchorCtr="0" anchor="t" bIns="91425" lIns="91425" spcFirstLastPara="1" rIns="91425" wrap="square" tIns="91425">
            <a:spAutoFit/>
          </a:bodyPr>
          <a:lstStyle/>
          <a:p>
            <a:pPr indent="0" lvl="0" marL="114300" marR="0" rtl="0" algn="l">
              <a:lnSpc>
                <a:spcPct val="115000"/>
              </a:lnSpc>
              <a:spcBef>
                <a:spcPts val="0"/>
              </a:spcBef>
              <a:spcAft>
                <a:spcPts val="0"/>
              </a:spcAft>
              <a:buClr>
                <a:srgbClr val="000000"/>
              </a:buClr>
              <a:buSzPts val="1800"/>
              <a:buFont typeface="Arial"/>
              <a:buNone/>
            </a:pPr>
            <a:r>
              <a:rPr b="0" i="0" lang="en" sz="1800" u="none" cap="none" strike="noStrike">
                <a:solidFill>
                  <a:srgbClr val="244F71"/>
                </a:solidFill>
                <a:latin typeface="Arial"/>
                <a:ea typeface="Arial"/>
                <a:cs typeface="Arial"/>
                <a:sym typeface="Arial"/>
              </a:rPr>
              <a:t>A </a:t>
            </a:r>
            <a:r>
              <a:rPr lang="en" sz="1800">
                <a:solidFill>
                  <a:srgbClr val="244F71"/>
                </a:solidFill>
              </a:rPr>
              <a:t>parcel</a:t>
            </a:r>
            <a:r>
              <a:rPr b="0" i="0" lang="en" sz="1800" u="none" cap="none" strike="noStrike">
                <a:solidFill>
                  <a:srgbClr val="244F71"/>
                </a:solidFill>
                <a:latin typeface="Arial"/>
                <a:ea typeface="Arial"/>
                <a:cs typeface="Arial"/>
                <a:sym typeface="Arial"/>
              </a:rPr>
              <a:t> is considered</a:t>
            </a:r>
            <a:r>
              <a:rPr b="1" i="0" lang="en" sz="1800" u="none" cap="none" strike="noStrike">
                <a:solidFill>
                  <a:srgbClr val="244F71"/>
                </a:solidFill>
                <a:latin typeface="Arial"/>
                <a:ea typeface="Arial"/>
                <a:cs typeface="Arial"/>
                <a:sym typeface="Arial"/>
              </a:rPr>
              <a:t> </a:t>
            </a:r>
            <a:r>
              <a:rPr b="1" i="0" lang="en" sz="1800" u="none" cap="none" strike="noStrike">
                <a:solidFill>
                  <a:srgbClr val="FF0000"/>
                </a:solidFill>
                <a:latin typeface="Arial"/>
                <a:ea typeface="Arial"/>
                <a:cs typeface="Arial"/>
                <a:sym typeface="Arial"/>
              </a:rPr>
              <a:t>isolated</a:t>
            </a:r>
            <a:r>
              <a:rPr b="1" i="0" lang="en" sz="1800" u="none" cap="none" strike="noStrike">
                <a:solidFill>
                  <a:srgbClr val="244F71"/>
                </a:solidFill>
                <a:latin typeface="Arial"/>
                <a:ea typeface="Arial"/>
                <a:cs typeface="Arial"/>
                <a:sym typeface="Arial"/>
              </a:rPr>
              <a:t> </a:t>
            </a:r>
            <a:r>
              <a:rPr b="0" i="0" lang="en" sz="1800" u="none" cap="none" strike="noStrike">
                <a:solidFill>
                  <a:srgbClr val="244F71"/>
                </a:solidFill>
                <a:latin typeface="Arial"/>
                <a:ea typeface="Arial"/>
                <a:cs typeface="Arial"/>
                <a:sym typeface="Arial"/>
              </a:rPr>
              <a:t>if it lacks an unflooded route between the centroid and any </a:t>
            </a:r>
            <a:r>
              <a:rPr b="0" i="1" lang="en" sz="1800" u="none" cap="none" strike="noStrike">
                <a:solidFill>
                  <a:srgbClr val="244F71"/>
                </a:solidFill>
                <a:latin typeface="Arial"/>
                <a:ea typeface="Arial"/>
                <a:cs typeface="Arial"/>
                <a:sym typeface="Arial"/>
              </a:rPr>
              <a:t>fire stations</a:t>
            </a:r>
            <a:r>
              <a:rPr b="0" i="0" lang="en" sz="1800" u="none" cap="none" strike="noStrike">
                <a:solidFill>
                  <a:srgbClr val="244F71"/>
                </a:solidFill>
                <a:latin typeface="Arial"/>
                <a:ea typeface="Arial"/>
                <a:cs typeface="Arial"/>
                <a:sym typeface="Arial"/>
              </a:rPr>
              <a:t> or </a:t>
            </a:r>
            <a:r>
              <a:rPr b="0" i="1" lang="en" sz="1800" u="none" cap="none" strike="noStrike">
                <a:solidFill>
                  <a:srgbClr val="244F71"/>
                </a:solidFill>
                <a:latin typeface="Arial"/>
                <a:ea typeface="Arial"/>
                <a:cs typeface="Arial"/>
                <a:sym typeface="Arial"/>
              </a:rPr>
              <a:t>primary schools</a:t>
            </a:r>
            <a:r>
              <a:rPr b="0" i="0" lang="en" sz="1800" u="none" cap="none" strike="noStrike">
                <a:solidFill>
                  <a:srgbClr val="244F71"/>
                </a:solidFill>
                <a:latin typeface="Arial"/>
                <a:ea typeface="Arial"/>
                <a:cs typeface="Arial"/>
                <a:sym typeface="Arial"/>
              </a:rPr>
              <a:t>.</a:t>
            </a:r>
            <a:endParaRPr sz="1800">
              <a:solidFill>
                <a:srgbClr val="244F71"/>
              </a:solidFill>
            </a:endParaRPr>
          </a:p>
          <a:p>
            <a:pPr indent="0" lvl="0" marL="0" marR="0" rtl="0" algn="l">
              <a:lnSpc>
                <a:spcPct val="115000"/>
              </a:lnSpc>
              <a:spcBef>
                <a:spcPts val="1000"/>
              </a:spcBef>
              <a:spcAft>
                <a:spcPts val="0"/>
              </a:spcAft>
              <a:buClr>
                <a:srgbClr val="000000"/>
              </a:buClr>
              <a:buSzPts val="1800"/>
              <a:buFont typeface="Arial"/>
              <a:buNone/>
            </a:pPr>
            <a:r>
              <a:t/>
            </a:r>
            <a:endParaRPr b="1" sz="1800">
              <a:solidFill>
                <a:schemeClr val="dk1"/>
              </a:solidFill>
            </a:endParaRPr>
          </a:p>
        </p:txBody>
      </p:sp>
      <p:sp>
        <p:nvSpPr>
          <p:cNvPr id="727" name="Google Shape;727;p90"/>
          <p:cNvSpPr/>
          <p:nvPr/>
        </p:nvSpPr>
        <p:spPr>
          <a:xfrm>
            <a:off x="6167416" y="1575587"/>
            <a:ext cx="876000" cy="196800"/>
          </a:xfrm>
          <a:prstGeom prst="ellipse">
            <a:avLst/>
          </a:prstGeom>
          <a:noFill/>
          <a:ln cap="flat" cmpd="sng" w="25425">
            <a:solidFill>
              <a:srgbClr val="FF0000"/>
            </a:solidFill>
            <a:prstDash val="solid"/>
            <a:round/>
            <a:headEnd len="sm" w="sm" type="none"/>
            <a:tailEnd len="sm" w="sm" type="none"/>
          </a:ln>
        </p:spPr>
        <p:txBody>
          <a:bodyPr anchorCtr="0" anchor="ctr" bIns="81350" lIns="81350" spcFirstLastPara="1" rIns="81350" wrap="square" tIns="81350">
            <a:noAutofit/>
          </a:bodyPr>
          <a:lstStyle/>
          <a:p>
            <a:pPr indent="0" lvl="0" marL="0" marR="0" rtl="0" algn="l">
              <a:lnSpc>
                <a:spcPct val="100000"/>
              </a:lnSpc>
              <a:spcBef>
                <a:spcPts val="0"/>
              </a:spcBef>
              <a:spcAft>
                <a:spcPts val="0"/>
              </a:spcAft>
              <a:buClr>
                <a:srgbClr val="000000"/>
              </a:buClr>
              <a:buSzPts val="1246"/>
              <a:buFont typeface="Arial"/>
              <a:buNone/>
            </a:pPr>
            <a:r>
              <a:t/>
            </a:r>
            <a:endParaRPr b="0" i="0" sz="1245" u="none" cap="none" strike="noStrike">
              <a:solidFill>
                <a:srgbClr val="000000"/>
              </a:solidFill>
              <a:latin typeface="Arial"/>
              <a:ea typeface="Arial"/>
              <a:cs typeface="Arial"/>
              <a:sym typeface="Arial"/>
            </a:endParaRPr>
          </a:p>
        </p:txBody>
      </p:sp>
      <p:sp>
        <p:nvSpPr>
          <p:cNvPr id="728" name="Google Shape;728;p90"/>
          <p:cNvSpPr/>
          <p:nvPr/>
        </p:nvSpPr>
        <p:spPr>
          <a:xfrm>
            <a:off x="0" y="0"/>
            <a:ext cx="9143700" cy="617100"/>
          </a:xfrm>
          <a:prstGeom prst="rect">
            <a:avLst/>
          </a:prstGeom>
          <a:solidFill>
            <a:srgbClr val="224E71"/>
          </a:solidFill>
          <a:ln cap="flat" cmpd="sng" w="9525">
            <a:solidFill>
              <a:srgbClr val="0B1F3A"/>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29" name="Google Shape;729;p90"/>
          <p:cNvSpPr txBox="1"/>
          <p:nvPr>
            <p:ph type="title"/>
          </p:nvPr>
        </p:nvSpPr>
        <p:spPr>
          <a:xfrm>
            <a:off x="82075" y="22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solidFill>
                  <a:schemeClr val="lt1"/>
                </a:solidFill>
              </a:rPr>
              <a:t>Data &amp; Methodology</a:t>
            </a:r>
            <a:endParaRPr b="1">
              <a:solidFill>
                <a:schemeClr val="lt1"/>
              </a:solidFill>
            </a:endParaRPr>
          </a:p>
        </p:txBody>
      </p:sp>
      <p:sp>
        <p:nvSpPr>
          <p:cNvPr id="730" name="Google Shape;730;p90"/>
          <p:cNvSpPr/>
          <p:nvPr/>
        </p:nvSpPr>
        <p:spPr>
          <a:xfrm>
            <a:off x="356757" y="4951476"/>
            <a:ext cx="8320800" cy="150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64748B"/>
              </a:buClr>
              <a:buSzPts val="800"/>
              <a:buFont typeface="Arial"/>
              <a:buNone/>
            </a:pPr>
            <a:r>
              <a:rPr lang="en" sz="800">
                <a:solidFill>
                  <a:srgbClr val="64748B"/>
                </a:solidFill>
                <a:latin typeface="Roboto"/>
                <a:ea typeface="Roboto"/>
                <a:cs typeface="Roboto"/>
                <a:sym typeface="Roboto"/>
              </a:rPr>
              <a:t>Study funded by the National Science Foundation (NSF), Directorate for Engineering, CMMI (Award No. 2427242)</a:t>
            </a:r>
            <a:endParaRPr sz="800">
              <a:solidFill>
                <a:srgbClr val="64748B"/>
              </a:solidFill>
              <a:latin typeface="Roboto"/>
              <a:ea typeface="Roboto"/>
              <a:cs typeface="Roboto"/>
              <a:sym typeface="Roboto"/>
            </a:endParaRPr>
          </a:p>
        </p:txBody>
      </p:sp>
      <p:pic>
        <p:nvPicPr>
          <p:cNvPr id="731" name="Google Shape;731;p90"/>
          <p:cNvPicPr preferRelativeResize="0"/>
          <p:nvPr/>
        </p:nvPicPr>
        <p:blipFill>
          <a:blip r:embed="rId4">
            <a:alphaModFix/>
          </a:blip>
          <a:stretch>
            <a:fillRect/>
          </a:stretch>
        </p:blipFill>
        <p:spPr>
          <a:xfrm>
            <a:off x="0" y="4705751"/>
            <a:ext cx="409768" cy="411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91"/>
          <p:cNvSpPr txBox="1"/>
          <p:nvPr/>
        </p:nvSpPr>
        <p:spPr>
          <a:xfrm>
            <a:off x="3918383" y="4881909"/>
            <a:ext cx="44247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800">
              <a:solidFill>
                <a:srgbClr val="244F71"/>
              </a:solidFill>
            </a:endParaRPr>
          </a:p>
        </p:txBody>
      </p:sp>
      <p:sp>
        <p:nvSpPr>
          <p:cNvPr id="737" name="Google Shape;737;p91"/>
          <p:cNvSpPr txBox="1"/>
          <p:nvPr/>
        </p:nvSpPr>
        <p:spPr>
          <a:xfrm>
            <a:off x="3821742" y="4541199"/>
            <a:ext cx="4485900" cy="257400"/>
          </a:xfrm>
          <a:prstGeom prst="rect">
            <a:avLst/>
          </a:prstGeom>
          <a:noFill/>
          <a:ln>
            <a:noFill/>
          </a:ln>
        </p:spPr>
        <p:txBody>
          <a:bodyPr anchorCtr="0" anchor="t" bIns="69500" lIns="69500" spcFirstLastPara="1" rIns="69500" wrap="square" tIns="69500">
            <a:spAutoFit/>
          </a:bodyPr>
          <a:lstStyle/>
          <a:p>
            <a:pPr indent="0" lvl="0" marL="0" marR="0" rtl="0" algn="l">
              <a:lnSpc>
                <a:spcPct val="100000"/>
              </a:lnSpc>
              <a:spcBef>
                <a:spcPts val="0"/>
              </a:spcBef>
              <a:spcAft>
                <a:spcPts val="0"/>
              </a:spcAft>
              <a:buClr>
                <a:srgbClr val="000000"/>
              </a:buClr>
              <a:buSzPts val="760"/>
              <a:buFont typeface="Arial"/>
              <a:buNone/>
            </a:pPr>
            <a:r>
              <a:rPr b="0" i="0" lang="en" sz="760" u="none" cap="none" strike="noStrike">
                <a:solidFill>
                  <a:srgbClr val="224E71"/>
                </a:solidFill>
                <a:latin typeface="Arial"/>
                <a:ea typeface="Arial"/>
                <a:cs typeface="Arial"/>
                <a:sym typeface="Arial"/>
              </a:rPr>
              <a:t>(Olcese &amp; He, in progress)</a:t>
            </a:r>
            <a:endParaRPr b="0" i="0" sz="760" u="none" cap="none" strike="noStrike">
              <a:solidFill>
                <a:srgbClr val="224E71"/>
              </a:solidFill>
              <a:latin typeface="Arial"/>
              <a:ea typeface="Arial"/>
              <a:cs typeface="Arial"/>
              <a:sym typeface="Arial"/>
            </a:endParaRPr>
          </a:p>
        </p:txBody>
      </p:sp>
      <p:pic>
        <p:nvPicPr>
          <p:cNvPr id="738" name="Google Shape;738;p91" title="NJ_3ft_ISO.png"/>
          <p:cNvPicPr preferRelativeResize="0"/>
          <p:nvPr/>
        </p:nvPicPr>
        <p:blipFill>
          <a:blip r:embed="rId3">
            <a:alphaModFix/>
          </a:blip>
          <a:stretch>
            <a:fillRect/>
          </a:stretch>
        </p:blipFill>
        <p:spPr>
          <a:xfrm>
            <a:off x="296662" y="2452762"/>
            <a:ext cx="3621724" cy="2343153"/>
          </a:xfrm>
          <a:prstGeom prst="rect">
            <a:avLst/>
          </a:prstGeom>
          <a:noFill/>
          <a:ln>
            <a:noFill/>
          </a:ln>
        </p:spPr>
      </p:pic>
      <p:pic>
        <p:nvPicPr>
          <p:cNvPr id="739" name="Google Shape;739;p91" title="NJ_3ft_INU.png"/>
          <p:cNvPicPr preferRelativeResize="0"/>
          <p:nvPr/>
        </p:nvPicPr>
        <p:blipFill>
          <a:blip r:embed="rId4">
            <a:alphaModFix/>
          </a:blip>
          <a:stretch>
            <a:fillRect/>
          </a:stretch>
        </p:blipFill>
        <p:spPr>
          <a:xfrm>
            <a:off x="296663" y="49064"/>
            <a:ext cx="3621699" cy="2343143"/>
          </a:xfrm>
          <a:prstGeom prst="rect">
            <a:avLst/>
          </a:prstGeom>
          <a:noFill/>
          <a:ln>
            <a:noFill/>
          </a:ln>
        </p:spPr>
      </p:pic>
      <p:pic>
        <p:nvPicPr>
          <p:cNvPr id="740" name="Google Shape;740;p91" title="inu_vs_iso_value_small_multiples_ACCURATE_roboto.png"/>
          <p:cNvPicPr preferRelativeResize="0"/>
          <p:nvPr/>
        </p:nvPicPr>
        <p:blipFill rotWithShape="1">
          <a:blip r:embed="rId5">
            <a:alphaModFix/>
          </a:blip>
          <a:srcRect b="88773" l="0" r="0" t="0"/>
          <a:stretch/>
        </p:blipFill>
        <p:spPr>
          <a:xfrm>
            <a:off x="3918350" y="416925"/>
            <a:ext cx="5170924" cy="411598"/>
          </a:xfrm>
          <a:prstGeom prst="rect">
            <a:avLst/>
          </a:prstGeom>
          <a:noFill/>
          <a:ln>
            <a:noFill/>
          </a:ln>
        </p:spPr>
      </p:pic>
      <p:sp>
        <p:nvSpPr>
          <p:cNvPr id="741" name="Google Shape;741;p91"/>
          <p:cNvSpPr/>
          <p:nvPr/>
        </p:nvSpPr>
        <p:spPr>
          <a:xfrm>
            <a:off x="356757" y="4951476"/>
            <a:ext cx="8320800" cy="150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64748B"/>
              </a:buClr>
              <a:buSzPts val="800"/>
              <a:buFont typeface="Arial"/>
              <a:buNone/>
            </a:pPr>
            <a:r>
              <a:rPr lang="en" sz="800">
                <a:solidFill>
                  <a:srgbClr val="64748B"/>
                </a:solidFill>
                <a:latin typeface="Roboto"/>
                <a:ea typeface="Roboto"/>
                <a:cs typeface="Roboto"/>
                <a:sym typeface="Roboto"/>
              </a:rPr>
              <a:t>Study funded by the National Science Foundation (NSF), Directorate for Engineering, CMMI (Award No. 2427242)</a:t>
            </a:r>
            <a:endParaRPr sz="800">
              <a:solidFill>
                <a:srgbClr val="64748B"/>
              </a:solidFill>
              <a:latin typeface="Roboto"/>
              <a:ea typeface="Roboto"/>
              <a:cs typeface="Roboto"/>
              <a:sym typeface="Roboto"/>
            </a:endParaRPr>
          </a:p>
        </p:txBody>
      </p:sp>
      <p:pic>
        <p:nvPicPr>
          <p:cNvPr id="742" name="Google Shape;742;p91"/>
          <p:cNvPicPr preferRelativeResize="0"/>
          <p:nvPr/>
        </p:nvPicPr>
        <p:blipFill>
          <a:blip r:embed="rId6">
            <a:alphaModFix/>
          </a:blip>
          <a:stretch>
            <a:fillRect/>
          </a:stretch>
        </p:blipFill>
        <p:spPr>
          <a:xfrm>
            <a:off x="0" y="4705751"/>
            <a:ext cx="409768" cy="411600"/>
          </a:xfrm>
          <a:prstGeom prst="rect">
            <a:avLst/>
          </a:prstGeom>
          <a:noFill/>
          <a:ln>
            <a:noFill/>
          </a:ln>
        </p:spPr>
      </p:pic>
      <p:pic>
        <p:nvPicPr>
          <p:cNvPr id="743" name="Google Shape;743;p91"/>
          <p:cNvPicPr preferRelativeResize="0"/>
          <p:nvPr/>
        </p:nvPicPr>
        <p:blipFill rotWithShape="1">
          <a:blip r:embed="rId7">
            <a:alphaModFix/>
          </a:blip>
          <a:srcRect b="0" l="0" r="0" t="3642"/>
          <a:stretch/>
        </p:blipFill>
        <p:spPr>
          <a:xfrm>
            <a:off x="3918350" y="786325"/>
            <a:ext cx="5170924" cy="3429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47" name="Shape 747"/>
        <p:cNvGrpSpPr/>
        <p:nvPr/>
      </p:nvGrpSpPr>
      <p:grpSpPr>
        <a:xfrm>
          <a:off x="0" y="0"/>
          <a:ext cx="0" cy="0"/>
          <a:chOff x="0" y="0"/>
          <a:chExt cx="0" cy="0"/>
        </a:xfrm>
      </p:grpSpPr>
      <p:sp>
        <p:nvSpPr>
          <p:cNvPr id="748" name="Google Shape;748;p92"/>
          <p:cNvSpPr/>
          <p:nvPr/>
        </p:nvSpPr>
        <p:spPr>
          <a:xfrm>
            <a:off x="356757" y="4951476"/>
            <a:ext cx="8320800" cy="150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64748B"/>
              </a:buClr>
              <a:buSzPts val="800"/>
              <a:buFont typeface="Arial"/>
              <a:buNone/>
            </a:pPr>
            <a:r>
              <a:rPr lang="en" sz="800">
                <a:solidFill>
                  <a:srgbClr val="64748B"/>
                </a:solidFill>
                <a:latin typeface="Roboto"/>
                <a:ea typeface="Roboto"/>
                <a:cs typeface="Roboto"/>
                <a:sym typeface="Roboto"/>
              </a:rPr>
              <a:t>Study funded by the National Science Foundation (NSF), Directorate for Engineering, CMMI (Award No. 2427242)</a:t>
            </a:r>
            <a:endParaRPr sz="800">
              <a:solidFill>
                <a:srgbClr val="64748B"/>
              </a:solidFill>
              <a:latin typeface="Roboto"/>
              <a:ea typeface="Roboto"/>
              <a:cs typeface="Roboto"/>
              <a:sym typeface="Roboto"/>
            </a:endParaRPr>
          </a:p>
        </p:txBody>
      </p:sp>
      <p:pic>
        <p:nvPicPr>
          <p:cNvPr id="749" name="Google Shape;749;p92"/>
          <p:cNvPicPr preferRelativeResize="0"/>
          <p:nvPr/>
        </p:nvPicPr>
        <p:blipFill>
          <a:blip r:embed="rId3">
            <a:alphaModFix/>
          </a:blip>
          <a:stretch>
            <a:fillRect/>
          </a:stretch>
        </p:blipFill>
        <p:spPr>
          <a:xfrm>
            <a:off x="0" y="4705751"/>
            <a:ext cx="409768" cy="411600"/>
          </a:xfrm>
          <a:prstGeom prst="rect">
            <a:avLst/>
          </a:prstGeom>
          <a:noFill/>
          <a:ln>
            <a:noFill/>
          </a:ln>
        </p:spPr>
      </p:pic>
      <p:pic>
        <p:nvPicPr>
          <p:cNvPr id="750" name="Google Shape;750;p92" title="inundated_NJ_Combined_Count.png"/>
          <p:cNvPicPr preferRelativeResize="0"/>
          <p:nvPr/>
        </p:nvPicPr>
        <p:blipFill rotWithShape="1">
          <a:blip r:embed="rId4">
            <a:alphaModFix/>
          </a:blip>
          <a:srcRect b="0" l="0" r="0" t="0"/>
          <a:stretch/>
        </p:blipFill>
        <p:spPr>
          <a:xfrm>
            <a:off x="71450" y="222025"/>
            <a:ext cx="4136617" cy="1939024"/>
          </a:xfrm>
          <a:prstGeom prst="rect">
            <a:avLst/>
          </a:prstGeom>
          <a:noFill/>
          <a:ln cap="flat" cmpd="sng" w="10925">
            <a:solidFill>
              <a:srgbClr val="000000"/>
            </a:solidFill>
            <a:prstDash val="solid"/>
            <a:round/>
            <a:headEnd len="sm" w="sm" type="none"/>
            <a:tailEnd len="sm" w="sm" type="none"/>
          </a:ln>
        </p:spPr>
      </p:pic>
      <p:pic>
        <p:nvPicPr>
          <p:cNvPr id="751" name="Google Shape;751;p92" title="isolated_NJ_Combined_Count.png"/>
          <p:cNvPicPr preferRelativeResize="0"/>
          <p:nvPr/>
        </p:nvPicPr>
        <p:blipFill rotWithShape="1">
          <a:blip r:embed="rId5">
            <a:alphaModFix/>
          </a:blip>
          <a:srcRect b="0" l="0" r="0" t="0"/>
          <a:stretch/>
        </p:blipFill>
        <p:spPr>
          <a:xfrm>
            <a:off x="71450" y="2292067"/>
            <a:ext cx="4136617" cy="2101260"/>
          </a:xfrm>
          <a:prstGeom prst="rect">
            <a:avLst/>
          </a:prstGeom>
          <a:noFill/>
          <a:ln cap="flat" cmpd="sng" w="10925">
            <a:solidFill>
              <a:srgbClr val="000000"/>
            </a:solidFill>
            <a:prstDash val="solid"/>
            <a:round/>
            <a:headEnd len="sm" w="sm" type="none"/>
            <a:tailEnd len="sm" w="sm" type="none"/>
          </a:ln>
        </p:spPr>
      </p:pic>
      <p:sp>
        <p:nvSpPr>
          <p:cNvPr id="752" name="Google Shape;752;p92"/>
          <p:cNvSpPr txBox="1"/>
          <p:nvPr/>
        </p:nvSpPr>
        <p:spPr>
          <a:xfrm>
            <a:off x="215867" y="4420837"/>
            <a:ext cx="4485900" cy="257400"/>
          </a:xfrm>
          <a:prstGeom prst="rect">
            <a:avLst/>
          </a:prstGeom>
          <a:noFill/>
          <a:ln>
            <a:noFill/>
          </a:ln>
        </p:spPr>
        <p:txBody>
          <a:bodyPr anchorCtr="0" anchor="t" bIns="69500" lIns="69500" spcFirstLastPara="1" rIns="69500" wrap="square" tIns="69500">
            <a:spAutoFit/>
          </a:bodyPr>
          <a:lstStyle/>
          <a:p>
            <a:pPr indent="0" lvl="0" marL="0" marR="0" rtl="0" algn="l">
              <a:lnSpc>
                <a:spcPct val="100000"/>
              </a:lnSpc>
              <a:spcBef>
                <a:spcPts val="0"/>
              </a:spcBef>
              <a:spcAft>
                <a:spcPts val="0"/>
              </a:spcAft>
              <a:buClr>
                <a:srgbClr val="000000"/>
              </a:buClr>
              <a:buSzPts val="760"/>
              <a:buFont typeface="Arial"/>
              <a:buNone/>
            </a:pPr>
            <a:r>
              <a:rPr b="0" i="0" lang="en" sz="760" u="none" cap="none" strike="noStrike">
                <a:solidFill>
                  <a:srgbClr val="224E71"/>
                </a:solidFill>
                <a:latin typeface="Arial"/>
                <a:ea typeface="Arial"/>
                <a:cs typeface="Arial"/>
                <a:sym typeface="Arial"/>
              </a:rPr>
              <a:t>(Olcese &amp; He, in progress)</a:t>
            </a:r>
            <a:endParaRPr b="0" i="0" sz="760" u="none" cap="none" strike="noStrike">
              <a:solidFill>
                <a:srgbClr val="224E71"/>
              </a:solidFill>
              <a:latin typeface="Arial"/>
              <a:ea typeface="Arial"/>
              <a:cs typeface="Arial"/>
              <a:sym typeface="Arial"/>
            </a:endParaRPr>
          </a:p>
        </p:txBody>
      </p:sp>
      <p:grpSp>
        <p:nvGrpSpPr>
          <p:cNvPr id="753" name="Google Shape;753;p92"/>
          <p:cNvGrpSpPr/>
          <p:nvPr/>
        </p:nvGrpSpPr>
        <p:grpSpPr>
          <a:xfrm>
            <a:off x="4282434" y="987700"/>
            <a:ext cx="4861557" cy="3205383"/>
            <a:chOff x="470591" y="854139"/>
            <a:chExt cx="6393421" cy="4215390"/>
          </a:xfrm>
        </p:grpSpPr>
        <p:sp>
          <p:nvSpPr>
            <p:cNvPr id="754" name="Google Shape;754;p92"/>
            <p:cNvSpPr/>
            <p:nvPr/>
          </p:nvSpPr>
          <p:spPr>
            <a:xfrm>
              <a:off x="1372051" y="854139"/>
              <a:ext cx="1412400" cy="1412400"/>
            </a:xfrm>
            <a:prstGeom prst="rect">
              <a:avLst/>
            </a:prstGeom>
            <a:blipFill rotWithShape="1">
              <a:blip r:embed="rId6">
                <a:alphaModFix/>
              </a:blip>
              <a:stretch>
                <a:fillRect b="0" l="0" r="0" t="0"/>
              </a:stretch>
            </a:blipFill>
            <a:ln cap="flat" cmpd="sng" w="19300">
              <a:solidFill>
                <a:srgbClr val="FFFFFF"/>
              </a:solidFill>
              <a:prstDash val="solid"/>
              <a:round/>
              <a:headEnd len="sm" w="sm" type="none"/>
              <a:tailEnd len="sm" w="sm" type="none"/>
            </a:ln>
          </p:spPr>
          <p:txBody>
            <a:bodyPr anchorCtr="0" anchor="ctr" bIns="69500" lIns="69500" spcFirstLastPara="1" rIns="69500" wrap="square" tIns="69500">
              <a:noAutofit/>
            </a:bodyPr>
            <a:lstStyle/>
            <a:p>
              <a:pPr indent="0" lvl="0" marL="0" rtl="0" algn="l">
                <a:spcBef>
                  <a:spcPts val="0"/>
                </a:spcBef>
                <a:spcAft>
                  <a:spcPts val="0"/>
                </a:spcAft>
                <a:buNone/>
              </a:pPr>
              <a:r>
                <a:t/>
              </a:r>
              <a:endParaRPr/>
            </a:p>
          </p:txBody>
        </p:sp>
        <p:sp>
          <p:nvSpPr>
            <p:cNvPr id="755" name="Google Shape;755;p92"/>
            <p:cNvSpPr/>
            <p:nvPr/>
          </p:nvSpPr>
          <p:spPr>
            <a:xfrm>
              <a:off x="470591" y="2954529"/>
              <a:ext cx="3138600" cy="2115000"/>
            </a:xfrm>
            <a:prstGeom prst="rect">
              <a:avLst/>
            </a:prstGeom>
            <a:noFill/>
            <a:ln>
              <a:noFill/>
            </a:ln>
          </p:spPr>
          <p:txBody>
            <a:bodyPr anchorCtr="0" anchor="ctr" bIns="69500" lIns="69500" spcFirstLastPara="1" rIns="69500" wrap="square" tIns="69500">
              <a:noAutofit/>
            </a:bodyPr>
            <a:lstStyle/>
            <a:p>
              <a:pPr indent="0" lvl="0" marL="0" rtl="0" algn="l">
                <a:spcBef>
                  <a:spcPts val="0"/>
                </a:spcBef>
                <a:spcAft>
                  <a:spcPts val="0"/>
                </a:spcAft>
                <a:buNone/>
              </a:pPr>
              <a:r>
                <a:t/>
              </a:r>
              <a:endParaRPr/>
            </a:p>
          </p:txBody>
        </p:sp>
        <p:sp>
          <p:nvSpPr>
            <p:cNvPr id="756" name="Google Shape;756;p92"/>
            <p:cNvSpPr txBox="1"/>
            <p:nvPr/>
          </p:nvSpPr>
          <p:spPr>
            <a:xfrm>
              <a:off x="479797" y="2827589"/>
              <a:ext cx="3138600" cy="2115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69"/>
                <a:buFont typeface="Arial"/>
                <a:buNone/>
              </a:pPr>
              <a:r>
                <a:rPr b="0" i="0" lang="en" sz="1368" u="none" cap="none" strike="noStrike">
                  <a:solidFill>
                    <a:srgbClr val="000000"/>
                  </a:solidFill>
                  <a:latin typeface="Arial"/>
                  <a:ea typeface="Arial"/>
                  <a:cs typeface="Arial"/>
                  <a:sym typeface="Arial"/>
                </a:rPr>
                <a:t>Across South Jersey, road-access failures can drive fiscal risk earlier than parcel flooding. At low sea-level rise thresholds, isolation expands quickly, especially for residential parcels where tax base depends heavily upon. </a:t>
              </a:r>
              <a:endParaRPr b="0" i="0" sz="1368" u="none" cap="none" strike="noStrike">
                <a:solidFill>
                  <a:srgbClr val="000000"/>
                </a:solidFill>
                <a:latin typeface="Arial"/>
                <a:ea typeface="Arial"/>
                <a:cs typeface="Arial"/>
                <a:sym typeface="Arial"/>
              </a:endParaRPr>
            </a:p>
          </p:txBody>
        </p:sp>
        <p:sp>
          <p:nvSpPr>
            <p:cNvPr id="757" name="Google Shape;757;p92"/>
            <p:cNvSpPr/>
            <p:nvPr/>
          </p:nvSpPr>
          <p:spPr>
            <a:xfrm>
              <a:off x="4588568" y="854139"/>
              <a:ext cx="1412400" cy="1412400"/>
            </a:xfrm>
            <a:prstGeom prst="rect">
              <a:avLst/>
            </a:prstGeom>
            <a:blipFill rotWithShape="1">
              <a:blip r:embed="rId7">
                <a:alphaModFix/>
              </a:blip>
              <a:stretch>
                <a:fillRect b="0" l="0" r="0" t="0"/>
              </a:stretch>
            </a:blipFill>
            <a:ln cap="flat" cmpd="sng" w="19300">
              <a:solidFill>
                <a:srgbClr val="FFFFFF"/>
              </a:solidFill>
              <a:prstDash val="solid"/>
              <a:round/>
              <a:headEnd len="sm" w="sm" type="none"/>
              <a:tailEnd len="sm" w="sm" type="none"/>
            </a:ln>
          </p:spPr>
          <p:txBody>
            <a:bodyPr anchorCtr="0" anchor="ctr" bIns="69500" lIns="69500" spcFirstLastPara="1" rIns="69500" wrap="square" tIns="69500">
              <a:noAutofit/>
            </a:bodyPr>
            <a:lstStyle/>
            <a:p>
              <a:pPr indent="0" lvl="0" marL="0" rtl="0" algn="l">
                <a:spcBef>
                  <a:spcPts val="0"/>
                </a:spcBef>
                <a:spcAft>
                  <a:spcPts val="0"/>
                </a:spcAft>
                <a:buNone/>
              </a:pPr>
              <a:r>
                <a:t/>
              </a:r>
              <a:endParaRPr/>
            </a:p>
          </p:txBody>
        </p:sp>
        <p:sp>
          <p:nvSpPr>
            <p:cNvPr id="758" name="Google Shape;758;p92"/>
            <p:cNvSpPr/>
            <p:nvPr/>
          </p:nvSpPr>
          <p:spPr>
            <a:xfrm>
              <a:off x="3725412" y="2889260"/>
              <a:ext cx="3138600" cy="2115000"/>
            </a:xfrm>
            <a:prstGeom prst="rect">
              <a:avLst/>
            </a:prstGeom>
            <a:noFill/>
            <a:ln>
              <a:noFill/>
            </a:ln>
          </p:spPr>
          <p:txBody>
            <a:bodyPr anchorCtr="0" anchor="ctr" bIns="69500" lIns="69500" spcFirstLastPara="1" rIns="69500" wrap="square" tIns="69500">
              <a:noAutofit/>
            </a:bodyPr>
            <a:lstStyle/>
            <a:p>
              <a:pPr indent="0" lvl="0" marL="0" rtl="0" algn="l">
                <a:spcBef>
                  <a:spcPts val="0"/>
                </a:spcBef>
                <a:spcAft>
                  <a:spcPts val="0"/>
                </a:spcAft>
                <a:buNone/>
              </a:pPr>
              <a:r>
                <a:t/>
              </a:r>
              <a:endParaRPr/>
            </a:p>
          </p:txBody>
        </p:sp>
        <p:sp>
          <p:nvSpPr>
            <p:cNvPr id="759" name="Google Shape;759;p92"/>
            <p:cNvSpPr txBox="1"/>
            <p:nvPr/>
          </p:nvSpPr>
          <p:spPr>
            <a:xfrm>
              <a:off x="3725412" y="2889260"/>
              <a:ext cx="3138600" cy="2115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69"/>
                <a:buFont typeface="Arial"/>
                <a:buNone/>
              </a:pPr>
              <a:r>
                <a:rPr b="0" i="0" lang="en" sz="1368" u="none" cap="none" strike="noStrike">
                  <a:solidFill>
                    <a:srgbClr val="000000"/>
                  </a:solidFill>
                  <a:latin typeface="Arial"/>
                  <a:ea typeface="Arial"/>
                  <a:cs typeface="Arial"/>
                  <a:sym typeface="Arial"/>
                </a:rPr>
                <a:t>Planners should pair inundation maps with road-network choke-point analysis to target land-use, zoning, and capital investments </a:t>
              </a:r>
              <a:r>
                <a:rPr b="0" i="0" lang="en" sz="1368" u="none" cap="none" strike="noStrike">
                  <a:solidFill>
                    <a:srgbClr val="000000"/>
                  </a:solidFill>
                  <a:latin typeface="Arial"/>
                  <a:ea typeface="Arial"/>
                  <a:cs typeface="Arial"/>
                  <a:sym typeface="Arial"/>
                </a:rPr>
                <a:t>that maintain essential connectivity</a:t>
              </a:r>
              <a:r>
                <a:rPr b="0" i="0" lang="en" sz="1368" u="none" cap="none" strike="noStrike">
                  <a:solidFill>
                    <a:srgbClr val="000000"/>
                  </a:solidFill>
                  <a:latin typeface="Arial"/>
                  <a:ea typeface="Arial"/>
                  <a:cs typeface="Arial"/>
                  <a:sym typeface="Arial"/>
                </a:rPr>
                <a:t>.</a:t>
              </a:r>
              <a:endParaRPr sz="1064"/>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7"/>
          <p:cNvSpPr txBox="1"/>
          <p:nvPr>
            <p:ph idx="12" type="sldNum"/>
          </p:nvPr>
        </p:nvSpPr>
        <p:spPr>
          <a:xfrm>
            <a:off x="8398374" y="4663217"/>
            <a:ext cx="548700" cy="393600"/>
          </a:xfrm>
          <a:prstGeom prst="rect">
            <a:avLst/>
          </a:prstGeom>
        </p:spPr>
        <p:txBody>
          <a:bodyPr anchorCtr="0" anchor="ctr" bIns="91425" lIns="91425" spcFirstLastPara="1" rIns="91425" wrap="square" tIns="91425">
            <a:normAutofit/>
          </a:bodyPr>
          <a:lstStyle/>
          <a:p>
            <a:pPr indent="0" lvl="0" marL="0" rtl="0" algn="r">
              <a:spcBef>
                <a:spcPts val="1000"/>
              </a:spcBef>
              <a:spcAft>
                <a:spcPts val="1000"/>
              </a:spcAft>
              <a:buNone/>
            </a:pPr>
            <a:fld id="{00000000-1234-1234-1234-123412341234}" type="slidenum">
              <a:rPr lang="en" sz="1000">
                <a:latin typeface="Lato"/>
                <a:ea typeface="Lato"/>
                <a:cs typeface="Lato"/>
                <a:sym typeface="Lato"/>
              </a:rPr>
              <a:t>‹#›</a:t>
            </a:fld>
            <a:endParaRPr sz="1000">
              <a:latin typeface="Lato"/>
              <a:ea typeface="Lato"/>
              <a:cs typeface="Lato"/>
              <a:sym typeface="Lato"/>
            </a:endParaRPr>
          </a:p>
        </p:txBody>
      </p:sp>
      <p:pic>
        <p:nvPicPr>
          <p:cNvPr id="334" name="Google Shape;334;p57" title="Steve Simone LinkedIn pic.jpg"/>
          <p:cNvPicPr preferRelativeResize="0"/>
          <p:nvPr>
            <p:ph idx="2" type="pic"/>
          </p:nvPr>
        </p:nvPicPr>
        <p:blipFill rotWithShape="1">
          <a:blip r:embed="rId3">
            <a:alphaModFix/>
          </a:blip>
          <a:srcRect b="0" l="0" r="0" t="0"/>
          <a:stretch/>
        </p:blipFill>
        <p:spPr>
          <a:xfrm>
            <a:off x="285800" y="555972"/>
            <a:ext cx="1269002" cy="1269000"/>
          </a:xfrm>
          <a:prstGeom prst="rect">
            <a:avLst/>
          </a:prstGeom>
          <a:noFill/>
          <a:ln cap="flat" cmpd="sng" w="19050">
            <a:solidFill>
              <a:srgbClr val="000000"/>
            </a:solidFill>
            <a:prstDash val="solid"/>
            <a:round/>
            <a:headEnd len="sm" w="sm" type="none"/>
            <a:tailEnd len="sm" w="sm" type="none"/>
          </a:ln>
        </p:spPr>
      </p:pic>
      <p:sp>
        <p:nvSpPr>
          <p:cNvPr id="335" name="Google Shape;335;p57"/>
          <p:cNvSpPr txBox="1"/>
          <p:nvPr>
            <p:ph idx="4294967295" type="subTitle"/>
          </p:nvPr>
        </p:nvSpPr>
        <p:spPr>
          <a:xfrm>
            <a:off x="202400" y="2348375"/>
            <a:ext cx="1435800" cy="12690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275"/>
              <a:buNone/>
            </a:pPr>
            <a:r>
              <a:rPr i="1" lang="en" sz="1100">
                <a:latin typeface="Roboto"/>
                <a:ea typeface="Roboto"/>
                <a:cs typeface="Roboto"/>
                <a:sym typeface="Roboto"/>
              </a:rPr>
              <a:t>Senior Planner Office</a:t>
            </a:r>
            <a:r>
              <a:rPr lang="en" sz="1100">
                <a:latin typeface="Roboto"/>
                <a:ea typeface="Roboto"/>
                <a:cs typeface="Roboto"/>
                <a:sym typeface="Roboto"/>
              </a:rPr>
              <a:t> of Planning Advocacy </a:t>
            </a:r>
            <a:endParaRPr sz="1100">
              <a:latin typeface="Roboto"/>
              <a:ea typeface="Roboto"/>
              <a:cs typeface="Roboto"/>
              <a:sym typeface="Roboto"/>
            </a:endParaRPr>
          </a:p>
          <a:p>
            <a:pPr indent="0" lvl="0" marL="0" rtl="0" algn="l">
              <a:lnSpc>
                <a:spcPct val="100000"/>
              </a:lnSpc>
              <a:spcBef>
                <a:spcPts val="1200"/>
              </a:spcBef>
              <a:spcAft>
                <a:spcPts val="0"/>
              </a:spcAft>
              <a:buSzPts val="275"/>
              <a:buNone/>
            </a:pPr>
            <a:r>
              <a:rPr lang="en" sz="1100">
                <a:latin typeface="Roboto"/>
                <a:ea typeface="Roboto"/>
                <a:cs typeface="Roboto"/>
                <a:sym typeface="Roboto"/>
              </a:rPr>
              <a:t>NJ Department of State</a:t>
            </a:r>
            <a:br>
              <a:rPr lang="en" sz="1100">
                <a:latin typeface="Roboto"/>
                <a:ea typeface="Roboto"/>
                <a:cs typeface="Roboto"/>
                <a:sym typeface="Roboto"/>
              </a:rPr>
            </a:br>
            <a:endParaRPr sz="1100">
              <a:latin typeface="Roboto"/>
              <a:ea typeface="Roboto"/>
              <a:cs typeface="Roboto"/>
              <a:sym typeface="Roboto"/>
            </a:endParaRPr>
          </a:p>
          <a:p>
            <a:pPr indent="0" lvl="0" marL="0" rtl="0" algn="l">
              <a:lnSpc>
                <a:spcPct val="100000"/>
              </a:lnSpc>
              <a:spcBef>
                <a:spcPts val="1200"/>
              </a:spcBef>
              <a:spcAft>
                <a:spcPts val="0"/>
              </a:spcAft>
              <a:buSzPts val="275"/>
              <a:buNone/>
            </a:pPr>
            <a:r>
              <a:t/>
            </a:r>
            <a:endParaRPr sz="1100">
              <a:latin typeface="Roboto"/>
              <a:ea typeface="Roboto"/>
              <a:cs typeface="Roboto"/>
              <a:sym typeface="Roboto"/>
            </a:endParaRPr>
          </a:p>
          <a:p>
            <a:pPr indent="0" lvl="0" marL="0" rtl="0" algn="l">
              <a:lnSpc>
                <a:spcPct val="100000"/>
              </a:lnSpc>
              <a:spcBef>
                <a:spcPts val="1200"/>
              </a:spcBef>
              <a:spcAft>
                <a:spcPts val="1200"/>
              </a:spcAft>
              <a:buSzPts val="275"/>
              <a:buNone/>
            </a:pPr>
            <a:r>
              <a:t/>
            </a:r>
            <a:endParaRPr sz="1100">
              <a:latin typeface="Roboto"/>
              <a:ea typeface="Roboto"/>
              <a:cs typeface="Roboto"/>
              <a:sym typeface="Roboto"/>
            </a:endParaRPr>
          </a:p>
        </p:txBody>
      </p:sp>
      <p:sp>
        <p:nvSpPr>
          <p:cNvPr id="336" name="Google Shape;336;p57"/>
          <p:cNvSpPr txBox="1"/>
          <p:nvPr>
            <p:ph idx="4294967295" type="subTitle"/>
          </p:nvPr>
        </p:nvSpPr>
        <p:spPr>
          <a:xfrm>
            <a:off x="282800" y="1777050"/>
            <a:ext cx="1435800" cy="519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5"/>
              <a:buNone/>
            </a:pPr>
            <a:r>
              <a:rPr lang="en" sz="1100">
                <a:latin typeface="Roboto SemiBold"/>
                <a:ea typeface="Roboto SemiBold"/>
                <a:cs typeface="Roboto SemiBold"/>
                <a:sym typeface="Roboto SemiBold"/>
              </a:rPr>
              <a:t>Steven Simone</a:t>
            </a:r>
            <a:endParaRPr sz="1100">
              <a:latin typeface="Roboto SemiBold"/>
              <a:ea typeface="Roboto SemiBold"/>
              <a:cs typeface="Roboto SemiBold"/>
              <a:sym typeface="Roboto SemiBold"/>
            </a:endParaRPr>
          </a:p>
          <a:p>
            <a:pPr indent="0" lvl="0" marL="0" rtl="0" algn="l">
              <a:lnSpc>
                <a:spcPct val="100000"/>
              </a:lnSpc>
              <a:spcBef>
                <a:spcPts val="0"/>
              </a:spcBef>
              <a:spcAft>
                <a:spcPts val="0"/>
              </a:spcAft>
              <a:buSzPts val="275"/>
              <a:buNone/>
            </a:pPr>
            <a:r>
              <a:rPr lang="en" sz="1100">
                <a:latin typeface="Roboto SemiBold"/>
                <a:ea typeface="Roboto SemiBold"/>
                <a:cs typeface="Roboto SemiBold"/>
                <a:sym typeface="Roboto SemiBold"/>
              </a:rPr>
              <a:t>AICP, PP</a:t>
            </a:r>
            <a:endParaRPr sz="1100">
              <a:latin typeface="Roboto SemiBold"/>
              <a:ea typeface="Roboto SemiBold"/>
              <a:cs typeface="Roboto SemiBold"/>
              <a:sym typeface="Roboto SemiBold"/>
            </a:endParaRPr>
          </a:p>
          <a:p>
            <a:pPr indent="0" lvl="0" marL="0" rtl="0" algn="l">
              <a:lnSpc>
                <a:spcPct val="100000"/>
              </a:lnSpc>
              <a:spcBef>
                <a:spcPts val="0"/>
              </a:spcBef>
              <a:spcAft>
                <a:spcPts val="0"/>
              </a:spcAft>
              <a:buSzPts val="275"/>
              <a:buNone/>
            </a:pPr>
            <a:r>
              <a:t/>
            </a:r>
            <a:endParaRPr sz="1100">
              <a:latin typeface="Roboto SemiBold"/>
              <a:ea typeface="Roboto SemiBold"/>
              <a:cs typeface="Roboto SemiBold"/>
              <a:sym typeface="Roboto SemiBold"/>
            </a:endParaRPr>
          </a:p>
        </p:txBody>
      </p:sp>
      <p:sp>
        <p:nvSpPr>
          <p:cNvPr id="337" name="Google Shape;337;p57"/>
          <p:cNvSpPr txBox="1"/>
          <p:nvPr>
            <p:ph type="title"/>
          </p:nvPr>
        </p:nvSpPr>
        <p:spPr>
          <a:xfrm>
            <a:off x="1718600" y="566738"/>
            <a:ext cx="6939900" cy="3354000"/>
          </a:xfrm>
          <a:prstGeom prst="rect">
            <a:avLst/>
          </a:prstGeom>
        </p:spPr>
        <p:txBody>
          <a:bodyPr anchorCtr="0" anchor="t" bIns="91425" lIns="91425" spcFirstLastPara="1" rIns="91425" wrap="square" tIns="91425">
            <a:normAutofit fontScale="90000"/>
          </a:bodyPr>
          <a:lstStyle/>
          <a:p>
            <a:pPr indent="0" lvl="0" marL="0" rtl="0" algn="l">
              <a:lnSpc>
                <a:spcPct val="115833"/>
              </a:lnSpc>
              <a:spcBef>
                <a:spcPts val="0"/>
              </a:spcBef>
              <a:spcAft>
                <a:spcPts val="0"/>
              </a:spcAft>
              <a:buNone/>
            </a:pPr>
            <a:r>
              <a:rPr b="0" i="1" lang="en" sz="2900">
                <a:solidFill>
                  <a:schemeClr val="dk1"/>
                </a:solidFill>
                <a:latin typeface="Roboto SemiBold"/>
                <a:ea typeface="Roboto SemiBold"/>
                <a:cs typeface="Roboto SemiBold"/>
                <a:sym typeface="Roboto SemiBold"/>
              </a:rPr>
              <a:t>“Introducing the Climate Change Goal of New Jersey’s 2025 State Development and Redevelopment Plan”</a:t>
            </a:r>
            <a:endParaRPr b="0" sz="2900">
              <a:solidFill>
                <a:schemeClr val="dk1"/>
              </a:solidFill>
              <a:latin typeface="Roboto SemiBold"/>
              <a:ea typeface="Roboto SemiBold"/>
              <a:cs typeface="Roboto SemiBold"/>
              <a:sym typeface="Roboto SemiBold"/>
            </a:endParaRPr>
          </a:p>
          <a:p>
            <a:pPr indent="0" lvl="0" marL="0" rtl="0" algn="l">
              <a:lnSpc>
                <a:spcPct val="115833"/>
              </a:lnSpc>
              <a:spcBef>
                <a:spcPts val="800"/>
              </a:spcBef>
              <a:spcAft>
                <a:spcPts val="800"/>
              </a:spcAft>
              <a:buNone/>
            </a:pPr>
            <a:r>
              <a:rPr b="0" lang="en" sz="2900">
                <a:solidFill>
                  <a:schemeClr val="dk1"/>
                </a:solidFill>
                <a:latin typeface="Roboto SemiBold"/>
                <a:ea typeface="Roboto SemiBold"/>
                <a:cs typeface="Roboto SemiBold"/>
                <a:sym typeface="Roboto SemiBold"/>
              </a:rPr>
              <a:t>How the updated State Plan integrates climate adaptation, equity, and flood-prone area designations to guide future development.</a:t>
            </a:r>
            <a:endParaRPr b="0" sz="7700">
              <a:solidFill>
                <a:schemeClr val="dk1"/>
              </a:solidFill>
              <a:latin typeface="Roboto SemiBold"/>
              <a:ea typeface="Roboto SemiBold"/>
              <a:cs typeface="Roboto SemiBold"/>
              <a:sym typeface="Roboto SemiBold"/>
            </a:endParaRPr>
          </a:p>
        </p:txBody>
      </p:sp>
      <p:pic>
        <p:nvPicPr>
          <p:cNvPr id="338" name="Google Shape;338;p57" title="dos.png"/>
          <p:cNvPicPr preferRelativeResize="0"/>
          <p:nvPr/>
        </p:nvPicPr>
        <p:blipFill>
          <a:blip r:embed="rId4">
            <a:alphaModFix/>
          </a:blip>
          <a:stretch>
            <a:fillRect/>
          </a:stretch>
        </p:blipFill>
        <p:spPr>
          <a:xfrm>
            <a:off x="6996483" y="4007851"/>
            <a:ext cx="1950591" cy="65536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63" name="Shape 763"/>
        <p:cNvGrpSpPr/>
        <p:nvPr/>
      </p:nvGrpSpPr>
      <p:grpSpPr>
        <a:xfrm>
          <a:off x="0" y="0"/>
          <a:ext cx="0" cy="0"/>
          <a:chOff x="0" y="0"/>
          <a:chExt cx="0" cy="0"/>
        </a:xfrm>
      </p:grpSpPr>
      <p:pic>
        <p:nvPicPr>
          <p:cNvPr id="764" name="Google Shape;764;p93" title="NSF Survey_Flyer_Rowan.png"/>
          <p:cNvPicPr preferRelativeResize="0"/>
          <p:nvPr/>
        </p:nvPicPr>
        <p:blipFill rotWithShape="1">
          <a:blip r:embed="rId3">
            <a:alphaModFix/>
          </a:blip>
          <a:srcRect b="4711" l="0" r="0" t="1445"/>
          <a:stretch/>
        </p:blipFill>
        <p:spPr>
          <a:xfrm>
            <a:off x="152400" y="0"/>
            <a:ext cx="4236123" cy="5143502"/>
          </a:xfrm>
          <a:prstGeom prst="rect">
            <a:avLst/>
          </a:prstGeom>
          <a:noFill/>
          <a:ln>
            <a:noFill/>
          </a:ln>
        </p:spPr>
      </p:pic>
      <p:sp>
        <p:nvSpPr>
          <p:cNvPr id="765" name="Google Shape;765;p93"/>
          <p:cNvSpPr txBox="1"/>
          <p:nvPr/>
        </p:nvSpPr>
        <p:spPr>
          <a:xfrm>
            <a:off x="4393025" y="2712475"/>
            <a:ext cx="4690200" cy="2104200"/>
          </a:xfrm>
          <a:prstGeom prst="rect">
            <a:avLst/>
          </a:prstGeom>
          <a:solidFill>
            <a:srgbClr val="FCE4D6"/>
          </a:solidFill>
          <a:ln>
            <a:noFill/>
          </a:ln>
        </p:spPr>
        <p:txBody>
          <a:bodyPr anchorCtr="0" anchor="t" bIns="91425" lIns="91425" spcFirstLastPara="1" rIns="91425" wrap="square" tIns="91425">
            <a:spAutoFit/>
          </a:bodyPr>
          <a:lstStyle/>
          <a:p>
            <a:pPr indent="0" lvl="0" marL="0" rtl="0" algn="l">
              <a:lnSpc>
                <a:spcPct val="138000"/>
              </a:lnSpc>
              <a:spcBef>
                <a:spcPts val="0"/>
              </a:spcBef>
              <a:spcAft>
                <a:spcPts val="0"/>
              </a:spcAft>
              <a:buNone/>
            </a:pPr>
            <a:r>
              <a:rPr b="1" lang="en">
                <a:solidFill>
                  <a:schemeClr val="dk2"/>
                </a:solidFill>
              </a:rPr>
              <a:t>We want to learn from your experience</a:t>
            </a:r>
            <a:r>
              <a:rPr lang="en">
                <a:solidFill>
                  <a:schemeClr val="dk2"/>
                </a:solidFill>
              </a:rPr>
              <a:t> </a:t>
            </a:r>
            <a:r>
              <a:rPr i="1" lang="en">
                <a:solidFill>
                  <a:schemeClr val="dk2"/>
                </a:solidFill>
              </a:rPr>
              <a:t>(anonymous) </a:t>
            </a:r>
            <a:r>
              <a:rPr lang="en">
                <a:solidFill>
                  <a:schemeClr val="dk2"/>
                </a:solidFill>
              </a:rPr>
              <a:t>on how local planning efforts build fiscal and community resilience to Sea-level rise flooding impacts. If you are eligible, please consider taking our survey</a:t>
            </a:r>
            <a:r>
              <a:rPr lang="en">
                <a:solidFill>
                  <a:srgbClr val="244F71"/>
                </a:solidFill>
              </a:rPr>
              <a:t> </a:t>
            </a:r>
            <a:r>
              <a:rPr lang="en">
                <a:solidFill>
                  <a:srgbClr val="C00000"/>
                </a:solidFill>
              </a:rPr>
              <a:t>after</a:t>
            </a:r>
            <a:r>
              <a:rPr lang="en">
                <a:solidFill>
                  <a:srgbClr val="C00000"/>
                </a:solidFill>
              </a:rPr>
              <a:t> this session</a:t>
            </a:r>
            <a:r>
              <a:rPr lang="en">
                <a:solidFill>
                  <a:srgbClr val="244F71"/>
                </a:solidFill>
              </a:rPr>
              <a:t>.</a:t>
            </a:r>
            <a:endParaRPr>
              <a:solidFill>
                <a:srgbClr val="333333"/>
              </a:solidFill>
            </a:endParaRPr>
          </a:p>
          <a:p>
            <a:pPr indent="0" lvl="0" marL="0" rtl="0" algn="l">
              <a:lnSpc>
                <a:spcPct val="115000"/>
              </a:lnSpc>
              <a:spcBef>
                <a:spcPts val="0"/>
              </a:spcBef>
              <a:spcAft>
                <a:spcPts val="0"/>
              </a:spcAft>
              <a:buNone/>
            </a:pPr>
            <a:r>
              <a:t/>
            </a:r>
            <a:endParaRPr u="sng">
              <a:solidFill>
                <a:schemeClr val="hlink"/>
              </a:solidFill>
            </a:endParaRPr>
          </a:p>
          <a:p>
            <a:pPr indent="0" lvl="0" marL="0" rtl="0" algn="l">
              <a:lnSpc>
                <a:spcPct val="115000"/>
              </a:lnSpc>
              <a:spcBef>
                <a:spcPts val="0"/>
              </a:spcBef>
              <a:spcAft>
                <a:spcPts val="0"/>
              </a:spcAft>
              <a:buNone/>
            </a:pPr>
            <a:r>
              <a:rPr lang="en" sz="1200">
                <a:solidFill>
                  <a:schemeClr val="dk2"/>
                </a:solidFill>
              </a:rPr>
              <a:t>Rowan University IRB: #PRO-2024-472</a:t>
            </a:r>
            <a:endParaRPr sz="1200">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70" name="Shape 770"/>
        <p:cNvGrpSpPr/>
        <p:nvPr/>
      </p:nvGrpSpPr>
      <p:grpSpPr>
        <a:xfrm>
          <a:off x="0" y="0"/>
          <a:ext cx="0" cy="0"/>
          <a:chOff x="0" y="0"/>
          <a:chExt cx="0" cy="0"/>
        </a:xfrm>
      </p:grpSpPr>
      <p:pic>
        <p:nvPicPr>
          <p:cNvPr id="771" name="Google Shape;771;p94" title="inundated_NJ_Combined_Count.png"/>
          <p:cNvPicPr preferRelativeResize="0"/>
          <p:nvPr/>
        </p:nvPicPr>
        <p:blipFill>
          <a:blip r:embed="rId3">
            <a:alphaModFix/>
          </a:blip>
          <a:stretch>
            <a:fillRect/>
          </a:stretch>
        </p:blipFill>
        <p:spPr>
          <a:xfrm>
            <a:off x="43613" y="300188"/>
            <a:ext cx="4799196" cy="1978242"/>
          </a:xfrm>
          <a:prstGeom prst="rect">
            <a:avLst/>
          </a:prstGeom>
          <a:noFill/>
          <a:ln cap="flat" cmpd="sng" w="9775">
            <a:solidFill>
              <a:srgbClr val="000000"/>
            </a:solidFill>
            <a:prstDash val="solid"/>
            <a:round/>
            <a:headEnd len="sm" w="sm" type="none"/>
            <a:tailEnd len="sm" w="sm" type="none"/>
          </a:ln>
        </p:spPr>
      </p:pic>
      <p:pic>
        <p:nvPicPr>
          <p:cNvPr id="772" name="Google Shape;772;p94" title="isolated_NJ_Combined_Count.png"/>
          <p:cNvPicPr preferRelativeResize="0"/>
          <p:nvPr/>
        </p:nvPicPr>
        <p:blipFill>
          <a:blip r:embed="rId4">
            <a:alphaModFix/>
          </a:blip>
          <a:stretch>
            <a:fillRect/>
          </a:stretch>
        </p:blipFill>
        <p:spPr>
          <a:xfrm>
            <a:off x="43613" y="2354089"/>
            <a:ext cx="4799181" cy="1978250"/>
          </a:xfrm>
          <a:prstGeom prst="rect">
            <a:avLst/>
          </a:prstGeom>
          <a:noFill/>
          <a:ln cap="flat" cmpd="sng" w="9775">
            <a:solidFill>
              <a:srgbClr val="000000"/>
            </a:solidFill>
            <a:prstDash val="solid"/>
            <a:round/>
            <a:headEnd len="sm" w="sm" type="none"/>
            <a:tailEnd len="sm" w="sm" type="none"/>
          </a:ln>
        </p:spPr>
      </p:pic>
      <p:sp>
        <p:nvSpPr>
          <p:cNvPr id="773" name="Google Shape;773;p94"/>
          <p:cNvSpPr txBox="1"/>
          <p:nvPr/>
        </p:nvSpPr>
        <p:spPr>
          <a:xfrm>
            <a:off x="5771357" y="613335"/>
            <a:ext cx="3395100" cy="19626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900"/>
              </a:spcBef>
              <a:spcAft>
                <a:spcPts val="900"/>
              </a:spcAft>
              <a:buNone/>
            </a:pPr>
            <a:r>
              <a:rPr lang="en" sz="1500">
                <a:solidFill>
                  <a:srgbClr val="244F71"/>
                </a:solidFill>
              </a:rPr>
              <a:t>Across South Jersey, road-access failures can drive fiscal risk earlier than parcel flooding. At low sea-level rise thresholds, isolation expands quickly, especially for residential parcels where tax base depends heavily upon. </a:t>
            </a:r>
            <a:endParaRPr sz="900">
              <a:solidFill>
                <a:srgbClr val="244F71"/>
              </a:solidFill>
            </a:endParaRPr>
          </a:p>
        </p:txBody>
      </p:sp>
      <p:sp>
        <p:nvSpPr>
          <p:cNvPr id="774" name="Google Shape;774;p94"/>
          <p:cNvSpPr txBox="1"/>
          <p:nvPr/>
        </p:nvSpPr>
        <p:spPr>
          <a:xfrm>
            <a:off x="1255675" y="4408025"/>
            <a:ext cx="14958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chemeClr val="dk1"/>
                </a:solidFill>
              </a:rPr>
              <a:t>(Olcese &amp; He, in progress)</a:t>
            </a:r>
            <a:endParaRPr sz="800">
              <a:solidFill>
                <a:schemeClr val="dk1"/>
              </a:solidFill>
            </a:endParaRPr>
          </a:p>
        </p:txBody>
      </p:sp>
      <p:pic>
        <p:nvPicPr>
          <p:cNvPr id="775" name="Google Shape;775;p94"/>
          <p:cNvPicPr preferRelativeResize="0"/>
          <p:nvPr/>
        </p:nvPicPr>
        <p:blipFill>
          <a:blip r:embed="rId5">
            <a:alphaModFix/>
          </a:blip>
          <a:stretch>
            <a:fillRect/>
          </a:stretch>
        </p:blipFill>
        <p:spPr>
          <a:xfrm>
            <a:off x="4987476" y="3191400"/>
            <a:ext cx="810675" cy="810675"/>
          </a:xfrm>
          <a:prstGeom prst="rect">
            <a:avLst/>
          </a:prstGeom>
          <a:noFill/>
          <a:ln>
            <a:noFill/>
          </a:ln>
        </p:spPr>
      </p:pic>
      <p:sp>
        <p:nvSpPr>
          <p:cNvPr id="776" name="Google Shape;776;p94"/>
          <p:cNvSpPr txBox="1"/>
          <p:nvPr/>
        </p:nvSpPr>
        <p:spPr>
          <a:xfrm>
            <a:off x="5841844" y="3144085"/>
            <a:ext cx="3254100" cy="14316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900"/>
              </a:spcBef>
              <a:spcAft>
                <a:spcPts val="900"/>
              </a:spcAft>
              <a:buNone/>
            </a:pPr>
            <a:r>
              <a:rPr b="1" lang="en" sz="1500">
                <a:solidFill>
                  <a:srgbClr val="244F71"/>
                </a:solidFill>
              </a:rPr>
              <a:t>Policy takeaway:</a:t>
            </a:r>
            <a:r>
              <a:rPr lang="en" sz="1500">
                <a:solidFill>
                  <a:srgbClr val="244F71"/>
                </a:solidFill>
              </a:rPr>
              <a:t> capital plans should prioritize protecting key connectors and adding route redundancy to safeguard services and the tax base.</a:t>
            </a:r>
            <a:endParaRPr sz="900">
              <a:solidFill>
                <a:srgbClr val="244F71"/>
              </a:solidFill>
            </a:endParaRPr>
          </a:p>
        </p:txBody>
      </p:sp>
      <p:pic>
        <p:nvPicPr>
          <p:cNvPr id="777" name="Google Shape;777;p94"/>
          <p:cNvPicPr preferRelativeResize="0"/>
          <p:nvPr/>
        </p:nvPicPr>
        <p:blipFill>
          <a:blip r:embed="rId6">
            <a:alphaModFix/>
          </a:blip>
          <a:stretch>
            <a:fillRect/>
          </a:stretch>
        </p:blipFill>
        <p:spPr>
          <a:xfrm>
            <a:off x="4987476" y="803106"/>
            <a:ext cx="810675" cy="810675"/>
          </a:xfrm>
          <a:prstGeom prst="rect">
            <a:avLst/>
          </a:prstGeom>
          <a:noFill/>
          <a:ln>
            <a:noFill/>
          </a:ln>
        </p:spPr>
      </p:pic>
      <p:sp>
        <p:nvSpPr>
          <p:cNvPr id="778" name="Google Shape;778;p94"/>
          <p:cNvSpPr/>
          <p:nvPr/>
        </p:nvSpPr>
        <p:spPr>
          <a:xfrm>
            <a:off x="356757" y="4951476"/>
            <a:ext cx="8320800" cy="150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64748B"/>
              </a:buClr>
              <a:buSzPts val="800"/>
              <a:buFont typeface="Arial"/>
              <a:buNone/>
            </a:pPr>
            <a:r>
              <a:rPr lang="en" sz="800">
                <a:solidFill>
                  <a:srgbClr val="64748B"/>
                </a:solidFill>
                <a:latin typeface="Roboto"/>
                <a:ea typeface="Roboto"/>
                <a:cs typeface="Roboto"/>
                <a:sym typeface="Roboto"/>
              </a:rPr>
              <a:t>Study funded by the National Science Foundation (NSF), Directorate for Engineering, CMMI (Award No. 2427242)</a:t>
            </a:r>
            <a:endParaRPr sz="800">
              <a:solidFill>
                <a:srgbClr val="64748B"/>
              </a:solidFill>
              <a:latin typeface="Roboto"/>
              <a:ea typeface="Roboto"/>
              <a:cs typeface="Roboto"/>
              <a:sym typeface="Roboto"/>
            </a:endParaRPr>
          </a:p>
        </p:txBody>
      </p:sp>
      <p:pic>
        <p:nvPicPr>
          <p:cNvPr id="779" name="Google Shape;779;p94"/>
          <p:cNvPicPr preferRelativeResize="0"/>
          <p:nvPr/>
        </p:nvPicPr>
        <p:blipFill>
          <a:blip r:embed="rId7">
            <a:alphaModFix/>
          </a:blip>
          <a:stretch>
            <a:fillRect/>
          </a:stretch>
        </p:blipFill>
        <p:spPr>
          <a:xfrm>
            <a:off x="0" y="4705751"/>
            <a:ext cx="409768" cy="411600"/>
          </a:xfrm>
          <a:prstGeom prst="rect">
            <a:avLst/>
          </a:prstGeom>
          <a:noFill/>
          <a:ln>
            <a:noFill/>
          </a:ln>
        </p:spPr>
      </p:pic>
      <p:pic>
        <p:nvPicPr>
          <p:cNvPr id="780" name="Google Shape;780;p94"/>
          <p:cNvPicPr preferRelativeResize="0"/>
          <p:nvPr/>
        </p:nvPicPr>
        <p:blipFill>
          <a:blip r:embed="rId8">
            <a:alphaModFix/>
          </a:blip>
          <a:stretch>
            <a:fillRect/>
          </a:stretch>
        </p:blipFill>
        <p:spPr>
          <a:xfrm>
            <a:off x="0" y="0"/>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id="785" name="Google Shape;785;p95"/>
          <p:cNvPicPr preferRelativeResize="0"/>
          <p:nvPr/>
        </p:nvPicPr>
        <p:blipFill>
          <a:blip r:embed="rId3">
            <a:alphaModFix/>
          </a:blip>
          <a:stretch>
            <a:fillRect/>
          </a:stretch>
        </p:blipFill>
        <p:spPr>
          <a:xfrm>
            <a:off x="0" y="0"/>
            <a:ext cx="9143992"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96"/>
          <p:cNvSpPr txBox="1"/>
          <p:nvPr>
            <p:ph type="title"/>
          </p:nvPr>
        </p:nvSpPr>
        <p:spPr>
          <a:xfrm>
            <a:off x="586725" y="1353788"/>
            <a:ext cx="7970700" cy="15384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791" name="Google Shape;791;p96"/>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792" name="Google Shape;792;p9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97"/>
          <p:cNvSpPr txBox="1"/>
          <p:nvPr>
            <p:ph type="title"/>
          </p:nvPr>
        </p:nvSpPr>
        <p:spPr>
          <a:xfrm>
            <a:off x="586725" y="1353788"/>
            <a:ext cx="7970700" cy="15384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798" name="Google Shape;798;p97"/>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799" name="Google Shape;799;p9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98"/>
          <p:cNvSpPr txBox="1"/>
          <p:nvPr>
            <p:ph type="title"/>
          </p:nvPr>
        </p:nvSpPr>
        <p:spPr>
          <a:xfrm>
            <a:off x="586725" y="1353788"/>
            <a:ext cx="7970700" cy="15384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805" name="Google Shape;805;p98"/>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806" name="Google Shape;806;p9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5087"/>
        </a:solidFill>
      </p:bgPr>
    </p:bg>
    <p:spTree>
      <p:nvGrpSpPr>
        <p:cNvPr id="810" name="Shape 810"/>
        <p:cNvGrpSpPr/>
        <p:nvPr/>
      </p:nvGrpSpPr>
      <p:grpSpPr>
        <a:xfrm>
          <a:off x="0" y="0"/>
          <a:ext cx="0" cy="0"/>
          <a:chOff x="0" y="0"/>
          <a:chExt cx="0" cy="0"/>
        </a:xfrm>
      </p:grpSpPr>
      <p:sp>
        <p:nvSpPr>
          <p:cNvPr id="811" name="Google Shape;811;p99"/>
          <p:cNvSpPr txBox="1"/>
          <p:nvPr>
            <p:ph type="title"/>
          </p:nvPr>
        </p:nvSpPr>
        <p:spPr>
          <a:xfrm>
            <a:off x="586725" y="1353788"/>
            <a:ext cx="7970700" cy="15384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812" name="Google Shape;812;p99"/>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813" name="Google Shape;813;p99"/>
          <p:cNvPicPr preferRelativeResize="0"/>
          <p:nvPr/>
        </p:nvPicPr>
        <p:blipFill>
          <a:blip r:embed="rId3">
            <a:alphaModFix/>
          </a:blip>
          <a:stretch>
            <a:fillRect/>
          </a:stretch>
        </p:blipFill>
        <p:spPr>
          <a:xfrm>
            <a:off x="75" y="0"/>
            <a:ext cx="9144000" cy="5143500"/>
          </a:xfrm>
          <a:prstGeom prst="rect">
            <a:avLst/>
          </a:prstGeom>
          <a:noFill/>
          <a:ln>
            <a:noFill/>
          </a:ln>
        </p:spPr>
      </p:pic>
      <p:pic>
        <p:nvPicPr>
          <p:cNvPr id="814" name="Google Shape;814;p99"/>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00"/>
          <p:cNvSpPr txBox="1"/>
          <p:nvPr>
            <p:ph type="title"/>
          </p:nvPr>
        </p:nvSpPr>
        <p:spPr>
          <a:xfrm>
            <a:off x="586725" y="1353788"/>
            <a:ext cx="7970700" cy="15384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820" name="Google Shape;820;p100"/>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821" name="Google Shape;821;p10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01"/>
          <p:cNvSpPr txBox="1"/>
          <p:nvPr>
            <p:ph type="title"/>
          </p:nvPr>
        </p:nvSpPr>
        <p:spPr>
          <a:xfrm>
            <a:off x="586725" y="1353788"/>
            <a:ext cx="7970700" cy="15384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827" name="Google Shape;827;p101"/>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828" name="Google Shape;828;p10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829" name="Google Shape;829;p101"/>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02"/>
          <p:cNvSpPr txBox="1"/>
          <p:nvPr>
            <p:ph type="title"/>
          </p:nvPr>
        </p:nvSpPr>
        <p:spPr>
          <a:xfrm>
            <a:off x="586725" y="1353788"/>
            <a:ext cx="7970700" cy="15384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835" name="Google Shape;835;p102"/>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836" name="Google Shape;836;p10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837" name="Google Shape;837;p102"/>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8"/>
          <p:cNvSpPr txBox="1"/>
          <p:nvPr>
            <p:ph type="title"/>
          </p:nvPr>
        </p:nvSpPr>
        <p:spPr>
          <a:xfrm>
            <a:off x="272350" y="746550"/>
            <a:ext cx="6493800" cy="3382800"/>
          </a:xfrm>
          <a:prstGeom prst="rect">
            <a:avLst/>
          </a:prstGeom>
        </p:spPr>
        <p:txBody>
          <a:bodyPr anchorCtr="0" anchor="b" bIns="91425" lIns="0" spcFirstLastPara="1" rIns="0" wrap="square" tIns="91425">
            <a:noAutofit/>
          </a:bodyPr>
          <a:lstStyle/>
          <a:p>
            <a:pPr indent="0" lvl="0" marL="0" rtl="0" algn="l">
              <a:spcBef>
                <a:spcPts val="0"/>
              </a:spcBef>
              <a:spcAft>
                <a:spcPts val="0"/>
              </a:spcAft>
              <a:buNone/>
            </a:pPr>
            <a:r>
              <a:t/>
            </a:r>
            <a:endParaRPr/>
          </a:p>
        </p:txBody>
      </p:sp>
      <p:sp>
        <p:nvSpPr>
          <p:cNvPr id="344" name="Google Shape;344;p58"/>
          <p:cNvSpPr txBox="1"/>
          <p:nvPr>
            <p:ph idx="1" type="subTitle"/>
          </p:nvPr>
        </p:nvSpPr>
        <p:spPr>
          <a:xfrm>
            <a:off x="272350"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45" name="Google Shape;345;p58"/>
          <p:cNvSpPr txBox="1"/>
          <p:nvPr>
            <p:ph idx="2" type="subTitle"/>
          </p:nvPr>
        </p:nvSpPr>
        <p:spPr>
          <a:xfrm>
            <a:off x="7046325"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46" name="Google Shape;346;p58"/>
          <p:cNvSpPr txBox="1"/>
          <p:nvPr>
            <p:ph idx="3" type="subTitle"/>
          </p:nvPr>
        </p:nvSpPr>
        <p:spPr>
          <a:xfrm>
            <a:off x="3078275" y="4377150"/>
            <a:ext cx="28740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47" name="Google Shape;347;p58"/>
          <p:cNvSpPr txBox="1"/>
          <p:nvPr>
            <p:ph idx="4" type="subTitle"/>
          </p:nvPr>
        </p:nvSpPr>
        <p:spPr>
          <a:xfrm>
            <a:off x="7046325" y="244300"/>
            <a:ext cx="1812900" cy="8604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pic>
        <p:nvPicPr>
          <p:cNvPr id="348" name="Google Shape;348;p5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49" name="Google Shape;349;p58"/>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03"/>
          <p:cNvSpPr txBox="1"/>
          <p:nvPr>
            <p:ph type="title"/>
          </p:nvPr>
        </p:nvSpPr>
        <p:spPr>
          <a:xfrm>
            <a:off x="586725" y="1353788"/>
            <a:ext cx="7970700" cy="15384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843" name="Google Shape;843;p103"/>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pic>
        <p:nvPicPr>
          <p:cNvPr id="844" name="Google Shape;844;p10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descr="A picture containing tree, outdoor, ground, park&#10;&#10;Description automatically generated" id="849" name="Google Shape;849;p104"/>
          <p:cNvPicPr preferRelativeResize="0"/>
          <p:nvPr/>
        </p:nvPicPr>
        <p:blipFill>
          <a:blip r:embed="rId3">
            <a:alphaModFix/>
          </a:blip>
          <a:stretch>
            <a:fillRect/>
          </a:stretch>
        </p:blipFill>
        <p:spPr>
          <a:xfrm>
            <a:off x="0" y="0"/>
            <a:ext cx="9144000" cy="5143500"/>
          </a:xfrm>
          <a:prstGeom prst="rect">
            <a:avLst/>
          </a:prstGeom>
          <a:noFill/>
          <a:ln>
            <a:noFill/>
          </a:ln>
        </p:spPr>
      </p:pic>
      <p:sp>
        <p:nvSpPr>
          <p:cNvPr id="850" name="Google Shape;850;p104"/>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851" name="Google Shape;851;p104"/>
          <p:cNvSpPr/>
          <p:nvPr/>
        </p:nvSpPr>
        <p:spPr>
          <a:xfrm>
            <a:off x="-69587" y="-61162"/>
            <a:ext cx="9248700" cy="5204700"/>
          </a:xfrm>
          <a:prstGeom prst="rect">
            <a:avLst/>
          </a:prstGeom>
          <a:solidFill>
            <a:srgbClr val="000000">
              <a:alpha val="2940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852" name="Google Shape;852;p104"/>
          <p:cNvSpPr txBox="1"/>
          <p:nvPr>
            <p:ph type="title"/>
          </p:nvPr>
        </p:nvSpPr>
        <p:spPr>
          <a:xfrm>
            <a:off x="272350" y="1629625"/>
            <a:ext cx="6493800" cy="1966200"/>
          </a:xfrm>
          <a:prstGeom prst="rect">
            <a:avLst/>
          </a:prstGeom>
        </p:spPr>
        <p:txBody>
          <a:bodyPr anchorCtr="0" anchor="b" bIns="91425" lIns="0" spcFirstLastPara="1" rIns="0" wrap="square" tIns="91425">
            <a:noAutofit/>
          </a:bodyPr>
          <a:lstStyle/>
          <a:p>
            <a:pPr indent="0" lvl="0" marL="0" rtl="0" algn="l">
              <a:spcBef>
                <a:spcPts val="0"/>
              </a:spcBef>
              <a:spcAft>
                <a:spcPts val="0"/>
              </a:spcAft>
              <a:buNone/>
            </a:pPr>
            <a:r>
              <a:rPr lang="en">
                <a:latin typeface="Roboto"/>
                <a:ea typeface="Roboto"/>
                <a:cs typeface="Roboto"/>
                <a:sym typeface="Roboto"/>
              </a:rPr>
              <a:t>Any questions?</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Ask away!</a:t>
            </a:r>
            <a:endParaRPr>
              <a:latin typeface="Roboto"/>
              <a:ea typeface="Roboto"/>
              <a:cs typeface="Roboto"/>
              <a:sym typeface="Roboto"/>
            </a:endParaRPr>
          </a:p>
        </p:txBody>
      </p:sp>
      <p:sp>
        <p:nvSpPr>
          <p:cNvPr id="853" name="Google Shape;853;p104"/>
          <p:cNvSpPr txBox="1"/>
          <p:nvPr>
            <p:ph idx="4294967295" type="subTitle"/>
          </p:nvPr>
        </p:nvSpPr>
        <p:spPr>
          <a:xfrm>
            <a:off x="0" y="4872575"/>
            <a:ext cx="1776000" cy="270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358"/>
              <a:buNone/>
            </a:pPr>
            <a:r>
              <a:rPr lang="en" sz="785">
                <a:latin typeface="Roboto SemiBold"/>
                <a:ea typeface="Roboto SemiBold"/>
                <a:cs typeface="Roboto SemiBold"/>
                <a:sym typeface="Roboto SemiBold"/>
              </a:rPr>
              <a:t>Photo: Princeton, NJ</a:t>
            </a:r>
            <a:endParaRPr sz="785">
              <a:latin typeface="Roboto SemiBold"/>
              <a:ea typeface="Roboto SemiBold"/>
              <a:cs typeface="Roboto SemiBold"/>
              <a:sym typeface="Roboto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9"/>
          <p:cNvSpPr txBox="1"/>
          <p:nvPr>
            <p:ph type="title"/>
          </p:nvPr>
        </p:nvSpPr>
        <p:spPr>
          <a:xfrm>
            <a:off x="272350" y="746550"/>
            <a:ext cx="6493800" cy="3382800"/>
          </a:xfrm>
          <a:prstGeom prst="rect">
            <a:avLst/>
          </a:prstGeom>
        </p:spPr>
        <p:txBody>
          <a:bodyPr anchorCtr="0" anchor="b" bIns="91425" lIns="0" spcFirstLastPara="1" rIns="0" wrap="square" tIns="91425">
            <a:noAutofit/>
          </a:bodyPr>
          <a:lstStyle/>
          <a:p>
            <a:pPr indent="0" lvl="0" marL="0" rtl="0" algn="l">
              <a:spcBef>
                <a:spcPts val="0"/>
              </a:spcBef>
              <a:spcAft>
                <a:spcPts val="0"/>
              </a:spcAft>
              <a:buNone/>
            </a:pPr>
            <a:r>
              <a:t/>
            </a:r>
            <a:endParaRPr/>
          </a:p>
        </p:txBody>
      </p:sp>
      <p:sp>
        <p:nvSpPr>
          <p:cNvPr id="355" name="Google Shape;355;p59"/>
          <p:cNvSpPr txBox="1"/>
          <p:nvPr>
            <p:ph idx="1" type="subTitle"/>
          </p:nvPr>
        </p:nvSpPr>
        <p:spPr>
          <a:xfrm>
            <a:off x="272350"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56" name="Google Shape;356;p59"/>
          <p:cNvSpPr txBox="1"/>
          <p:nvPr>
            <p:ph idx="2" type="subTitle"/>
          </p:nvPr>
        </p:nvSpPr>
        <p:spPr>
          <a:xfrm>
            <a:off x="7046325"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57" name="Google Shape;357;p59"/>
          <p:cNvSpPr txBox="1"/>
          <p:nvPr>
            <p:ph idx="3" type="subTitle"/>
          </p:nvPr>
        </p:nvSpPr>
        <p:spPr>
          <a:xfrm>
            <a:off x="3078275" y="4377150"/>
            <a:ext cx="28740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58" name="Google Shape;358;p59"/>
          <p:cNvSpPr txBox="1"/>
          <p:nvPr>
            <p:ph idx="4" type="subTitle"/>
          </p:nvPr>
        </p:nvSpPr>
        <p:spPr>
          <a:xfrm>
            <a:off x="7046325" y="244300"/>
            <a:ext cx="1812900" cy="8604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pic>
        <p:nvPicPr>
          <p:cNvPr id="359" name="Google Shape;359;p5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0"/>
          <p:cNvSpPr txBox="1"/>
          <p:nvPr>
            <p:ph type="title"/>
          </p:nvPr>
        </p:nvSpPr>
        <p:spPr>
          <a:xfrm>
            <a:off x="272350" y="746550"/>
            <a:ext cx="6493800" cy="3382800"/>
          </a:xfrm>
          <a:prstGeom prst="rect">
            <a:avLst/>
          </a:prstGeom>
        </p:spPr>
        <p:txBody>
          <a:bodyPr anchorCtr="0" anchor="b" bIns="91425" lIns="0" spcFirstLastPara="1" rIns="0" wrap="square" tIns="91425">
            <a:noAutofit/>
          </a:bodyPr>
          <a:lstStyle/>
          <a:p>
            <a:pPr indent="0" lvl="0" marL="0" rtl="0" algn="l">
              <a:spcBef>
                <a:spcPts val="0"/>
              </a:spcBef>
              <a:spcAft>
                <a:spcPts val="0"/>
              </a:spcAft>
              <a:buNone/>
            </a:pPr>
            <a:r>
              <a:t/>
            </a:r>
            <a:endParaRPr/>
          </a:p>
        </p:txBody>
      </p:sp>
      <p:sp>
        <p:nvSpPr>
          <p:cNvPr id="365" name="Google Shape;365;p60"/>
          <p:cNvSpPr txBox="1"/>
          <p:nvPr>
            <p:ph idx="1" type="subTitle"/>
          </p:nvPr>
        </p:nvSpPr>
        <p:spPr>
          <a:xfrm>
            <a:off x="272350"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66" name="Google Shape;366;p60"/>
          <p:cNvSpPr txBox="1"/>
          <p:nvPr>
            <p:ph idx="2" type="subTitle"/>
          </p:nvPr>
        </p:nvSpPr>
        <p:spPr>
          <a:xfrm>
            <a:off x="7046325"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67" name="Google Shape;367;p60"/>
          <p:cNvSpPr txBox="1"/>
          <p:nvPr>
            <p:ph idx="3" type="subTitle"/>
          </p:nvPr>
        </p:nvSpPr>
        <p:spPr>
          <a:xfrm>
            <a:off x="3078275" y="4377150"/>
            <a:ext cx="28740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68" name="Google Shape;368;p60"/>
          <p:cNvSpPr txBox="1"/>
          <p:nvPr>
            <p:ph idx="4" type="subTitle"/>
          </p:nvPr>
        </p:nvSpPr>
        <p:spPr>
          <a:xfrm>
            <a:off x="7046325" y="244300"/>
            <a:ext cx="1812900" cy="8604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pic>
        <p:nvPicPr>
          <p:cNvPr id="369" name="Google Shape;369;p6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1"/>
          <p:cNvSpPr txBox="1"/>
          <p:nvPr>
            <p:ph type="title"/>
          </p:nvPr>
        </p:nvSpPr>
        <p:spPr>
          <a:xfrm>
            <a:off x="272350" y="746550"/>
            <a:ext cx="6493800" cy="3382800"/>
          </a:xfrm>
          <a:prstGeom prst="rect">
            <a:avLst/>
          </a:prstGeom>
        </p:spPr>
        <p:txBody>
          <a:bodyPr anchorCtr="0" anchor="b" bIns="91425" lIns="0" spcFirstLastPara="1" rIns="0" wrap="square" tIns="91425">
            <a:noAutofit/>
          </a:bodyPr>
          <a:lstStyle/>
          <a:p>
            <a:pPr indent="0" lvl="0" marL="0" rtl="0" algn="l">
              <a:spcBef>
                <a:spcPts val="0"/>
              </a:spcBef>
              <a:spcAft>
                <a:spcPts val="0"/>
              </a:spcAft>
              <a:buNone/>
            </a:pPr>
            <a:r>
              <a:t/>
            </a:r>
            <a:endParaRPr/>
          </a:p>
        </p:txBody>
      </p:sp>
      <p:sp>
        <p:nvSpPr>
          <p:cNvPr id="375" name="Google Shape;375;p61"/>
          <p:cNvSpPr txBox="1"/>
          <p:nvPr>
            <p:ph idx="1" type="subTitle"/>
          </p:nvPr>
        </p:nvSpPr>
        <p:spPr>
          <a:xfrm>
            <a:off x="272350"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76" name="Google Shape;376;p61"/>
          <p:cNvSpPr txBox="1"/>
          <p:nvPr>
            <p:ph idx="2" type="subTitle"/>
          </p:nvPr>
        </p:nvSpPr>
        <p:spPr>
          <a:xfrm>
            <a:off x="7046325"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77" name="Google Shape;377;p61"/>
          <p:cNvSpPr txBox="1"/>
          <p:nvPr>
            <p:ph idx="3" type="subTitle"/>
          </p:nvPr>
        </p:nvSpPr>
        <p:spPr>
          <a:xfrm>
            <a:off x="3078275" y="4377150"/>
            <a:ext cx="28740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78" name="Google Shape;378;p61"/>
          <p:cNvSpPr txBox="1"/>
          <p:nvPr>
            <p:ph idx="4" type="subTitle"/>
          </p:nvPr>
        </p:nvSpPr>
        <p:spPr>
          <a:xfrm>
            <a:off x="7046325" y="244300"/>
            <a:ext cx="1812900" cy="8604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pic>
        <p:nvPicPr>
          <p:cNvPr id="379" name="Google Shape;379;p6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2"/>
          <p:cNvSpPr txBox="1"/>
          <p:nvPr>
            <p:ph type="title"/>
          </p:nvPr>
        </p:nvSpPr>
        <p:spPr>
          <a:xfrm>
            <a:off x="272350" y="746550"/>
            <a:ext cx="6493800" cy="3382800"/>
          </a:xfrm>
          <a:prstGeom prst="rect">
            <a:avLst/>
          </a:prstGeom>
        </p:spPr>
        <p:txBody>
          <a:bodyPr anchorCtr="0" anchor="b" bIns="91425" lIns="0" spcFirstLastPara="1" rIns="0" wrap="square" tIns="91425">
            <a:noAutofit/>
          </a:bodyPr>
          <a:lstStyle/>
          <a:p>
            <a:pPr indent="0" lvl="0" marL="0" rtl="0" algn="l">
              <a:spcBef>
                <a:spcPts val="0"/>
              </a:spcBef>
              <a:spcAft>
                <a:spcPts val="0"/>
              </a:spcAft>
              <a:buNone/>
            </a:pPr>
            <a:r>
              <a:t/>
            </a:r>
            <a:endParaRPr/>
          </a:p>
        </p:txBody>
      </p:sp>
      <p:sp>
        <p:nvSpPr>
          <p:cNvPr id="385" name="Google Shape;385;p62"/>
          <p:cNvSpPr txBox="1"/>
          <p:nvPr>
            <p:ph idx="1" type="subTitle"/>
          </p:nvPr>
        </p:nvSpPr>
        <p:spPr>
          <a:xfrm>
            <a:off x="272350"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86" name="Google Shape;386;p62"/>
          <p:cNvSpPr txBox="1"/>
          <p:nvPr>
            <p:ph idx="2" type="subTitle"/>
          </p:nvPr>
        </p:nvSpPr>
        <p:spPr>
          <a:xfrm>
            <a:off x="7046325" y="4377150"/>
            <a:ext cx="18129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87" name="Google Shape;387;p62"/>
          <p:cNvSpPr txBox="1"/>
          <p:nvPr>
            <p:ph idx="3" type="subTitle"/>
          </p:nvPr>
        </p:nvSpPr>
        <p:spPr>
          <a:xfrm>
            <a:off x="3078275" y="4377150"/>
            <a:ext cx="2874000" cy="1077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
        <p:nvSpPr>
          <p:cNvPr id="388" name="Google Shape;388;p62"/>
          <p:cNvSpPr txBox="1"/>
          <p:nvPr>
            <p:ph idx="4" type="subTitle"/>
          </p:nvPr>
        </p:nvSpPr>
        <p:spPr>
          <a:xfrm>
            <a:off x="7046325" y="244300"/>
            <a:ext cx="1812900" cy="8604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pic>
        <p:nvPicPr>
          <p:cNvPr id="389" name="Google Shape;389;p6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