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70" r:id="rId5"/>
    <p:sldId id="258" r:id="rId6"/>
    <p:sldId id="277" r:id="rId7"/>
    <p:sldId id="278" r:id="rId8"/>
    <p:sldId id="280" r:id="rId9"/>
    <p:sldId id="281" r:id="rId10"/>
    <p:sldId id="282" r:id="rId11"/>
    <p:sldId id="292" r:id="rId12"/>
    <p:sldId id="272" r:id="rId13"/>
    <p:sldId id="283" r:id="rId14"/>
    <p:sldId id="294" r:id="rId15"/>
    <p:sldId id="287" r:id="rId16"/>
    <p:sldId id="289" r:id="rId17"/>
    <p:sldId id="290" r:id="rId18"/>
    <p:sldId id="259" r:id="rId19"/>
    <p:sldId id="262" r:id="rId20"/>
    <p:sldId id="29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CCC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700" autoAdjust="0"/>
  </p:normalViewPr>
  <p:slideViewPr>
    <p:cSldViewPr snapToGrid="0">
      <p:cViewPr varScale="1">
        <p:scale>
          <a:sx n="70" d="100"/>
          <a:sy n="70" d="100"/>
        </p:scale>
        <p:origin x="1166" y="43"/>
      </p:cViewPr>
      <p:guideLst/>
    </p:cSldViewPr>
  </p:slideViewPr>
  <p:notesTextViewPr>
    <p:cViewPr>
      <p:scale>
        <a:sx n="1" d="1"/>
        <a:sy n="1" d="1"/>
      </p:scale>
      <p:origin x="0" y="-230"/>
    </p:cViewPr>
  </p:notesTextViewPr>
  <p:notesViewPr>
    <p:cSldViewPr snapToGrid="0">
      <p:cViewPr varScale="1">
        <p:scale>
          <a:sx n="66" d="100"/>
          <a:sy n="66" d="100"/>
        </p:scale>
        <p:origin x="3134"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ili Pestalozzi" userId="e4c53c53-71b0-4280-b4ec-e1b30555026e" providerId="ADAL" clId="{7483171B-8EE1-4283-A3B0-0102BB5C4F3F}"/>
    <pc:docChg chg="undo custSel modSld">
      <pc:chgData name="Ceili Pestalozzi" userId="e4c53c53-71b0-4280-b4ec-e1b30555026e" providerId="ADAL" clId="{7483171B-8EE1-4283-A3B0-0102BB5C4F3F}" dt="2026-03-08T23:09:18.718" v="774" actId="20577"/>
      <pc:docMkLst>
        <pc:docMk/>
      </pc:docMkLst>
      <pc:sldChg chg="addSp delSp modSp">
        <pc:chgData name="Ceili Pestalozzi" userId="e4c53c53-71b0-4280-b4ec-e1b30555026e" providerId="ADAL" clId="{7483171B-8EE1-4283-A3B0-0102BB5C4F3F}" dt="2026-03-06T17:43:12.118" v="2"/>
        <pc:sldMkLst>
          <pc:docMk/>
          <pc:sldMk cId="809597565" sldId="258"/>
        </pc:sldMkLst>
        <pc:spChg chg="add del mod">
          <ac:chgData name="Ceili Pestalozzi" userId="e4c53c53-71b0-4280-b4ec-e1b30555026e" providerId="ADAL" clId="{7483171B-8EE1-4283-A3B0-0102BB5C4F3F}" dt="2026-03-06T17:43:12.118" v="2"/>
          <ac:spMkLst>
            <pc:docMk/>
            <pc:sldMk cId="809597565" sldId="258"/>
            <ac:spMk id="6" creationId="{C4FE33E9-9F99-4A5F-996A-1E97A96A14C1}"/>
          </ac:spMkLst>
        </pc:spChg>
      </pc:sldChg>
      <pc:sldChg chg="addSp delSp modSp">
        <pc:chgData name="Ceili Pestalozzi" userId="e4c53c53-71b0-4280-b4ec-e1b30555026e" providerId="ADAL" clId="{7483171B-8EE1-4283-A3B0-0102BB5C4F3F}" dt="2026-03-06T17:43:27.487" v="7"/>
        <pc:sldMkLst>
          <pc:docMk/>
          <pc:sldMk cId="0" sldId="270"/>
        </pc:sldMkLst>
        <pc:spChg chg="add del mod">
          <ac:chgData name="Ceili Pestalozzi" userId="e4c53c53-71b0-4280-b4ec-e1b30555026e" providerId="ADAL" clId="{7483171B-8EE1-4283-A3B0-0102BB5C4F3F}" dt="2026-03-06T17:43:27.487" v="7"/>
          <ac:spMkLst>
            <pc:docMk/>
            <pc:sldMk cId="0" sldId="270"/>
            <ac:spMk id="14" creationId="{74E52994-BC52-4E65-8680-E327E3D4E99D}"/>
          </ac:spMkLst>
        </pc:spChg>
      </pc:sldChg>
      <pc:sldChg chg="modSp">
        <pc:chgData name="Ceili Pestalozzi" userId="e4c53c53-71b0-4280-b4ec-e1b30555026e" providerId="ADAL" clId="{7483171B-8EE1-4283-A3B0-0102BB5C4F3F}" dt="2026-03-06T17:49:36.013" v="82" actId="20577"/>
        <pc:sldMkLst>
          <pc:docMk/>
          <pc:sldMk cId="60607347" sldId="277"/>
        </pc:sldMkLst>
        <pc:spChg chg="mod">
          <ac:chgData name="Ceili Pestalozzi" userId="e4c53c53-71b0-4280-b4ec-e1b30555026e" providerId="ADAL" clId="{7483171B-8EE1-4283-A3B0-0102BB5C4F3F}" dt="2026-03-06T17:49:36.013" v="82" actId="20577"/>
          <ac:spMkLst>
            <pc:docMk/>
            <pc:sldMk cId="60607347" sldId="277"/>
            <ac:spMk id="6" creationId="{00000000-0000-0000-0000-000000000000}"/>
          </ac:spMkLst>
        </pc:spChg>
      </pc:sldChg>
      <pc:sldChg chg="modNotesTx">
        <pc:chgData name="Ceili Pestalozzi" userId="e4c53c53-71b0-4280-b4ec-e1b30555026e" providerId="ADAL" clId="{7483171B-8EE1-4283-A3B0-0102BB5C4F3F}" dt="2026-03-06T17:54:11.897" v="125" actId="20577"/>
        <pc:sldMkLst>
          <pc:docMk/>
          <pc:sldMk cId="2201008712" sldId="280"/>
        </pc:sldMkLst>
      </pc:sldChg>
      <pc:sldChg chg="modNotesTx">
        <pc:chgData name="Ceili Pestalozzi" userId="e4c53c53-71b0-4280-b4ec-e1b30555026e" providerId="ADAL" clId="{7483171B-8EE1-4283-A3B0-0102BB5C4F3F}" dt="2026-03-08T23:09:18.718" v="774" actId="20577"/>
        <pc:sldMkLst>
          <pc:docMk/>
          <pc:sldMk cId="2488707095" sldId="292"/>
        </pc:sldMkLst>
      </pc:sldChg>
      <pc:sldChg chg="addSp modSp">
        <pc:chgData name="Ceili Pestalozzi" userId="e4c53c53-71b0-4280-b4ec-e1b30555026e" providerId="ADAL" clId="{7483171B-8EE1-4283-A3B0-0102BB5C4F3F}" dt="2026-03-06T17:45:00.522" v="71" actId="20577"/>
        <pc:sldMkLst>
          <pc:docMk/>
          <pc:sldMk cId="867521971" sldId="296"/>
        </pc:sldMkLst>
        <pc:spChg chg="mod">
          <ac:chgData name="Ceili Pestalozzi" userId="e4c53c53-71b0-4280-b4ec-e1b30555026e" providerId="ADAL" clId="{7483171B-8EE1-4283-A3B0-0102BB5C4F3F}" dt="2026-03-06T17:44:14.514" v="58" actId="1076"/>
          <ac:spMkLst>
            <pc:docMk/>
            <pc:sldMk cId="867521971" sldId="296"/>
            <ac:spMk id="6" creationId="{00000000-0000-0000-0000-000000000000}"/>
          </ac:spMkLst>
        </pc:spChg>
        <pc:spChg chg="mod">
          <ac:chgData name="Ceili Pestalozzi" userId="e4c53c53-71b0-4280-b4ec-e1b30555026e" providerId="ADAL" clId="{7483171B-8EE1-4283-A3B0-0102BB5C4F3F}" dt="2026-03-06T17:44:11.909" v="57" actId="1076"/>
          <ac:spMkLst>
            <pc:docMk/>
            <pc:sldMk cId="867521971" sldId="296"/>
            <ac:spMk id="9" creationId="{00000000-0000-0000-0000-000000000000}"/>
          </ac:spMkLst>
        </pc:spChg>
        <pc:spChg chg="mod">
          <ac:chgData name="Ceili Pestalozzi" userId="e4c53c53-71b0-4280-b4ec-e1b30555026e" providerId="ADAL" clId="{7483171B-8EE1-4283-A3B0-0102BB5C4F3F}" dt="2026-03-06T17:45:00.522" v="71" actId="20577"/>
          <ac:spMkLst>
            <pc:docMk/>
            <pc:sldMk cId="867521971" sldId="296"/>
            <ac:spMk id="14" creationId="{8C49BD52-D709-45FB-A459-317CA0806291}"/>
          </ac:spMkLst>
        </pc:spChg>
        <pc:spChg chg="add mod">
          <ac:chgData name="Ceili Pestalozzi" userId="e4c53c53-71b0-4280-b4ec-e1b30555026e" providerId="ADAL" clId="{7483171B-8EE1-4283-A3B0-0102BB5C4F3F}" dt="2026-03-06T17:44:43.956" v="68" actId="20577"/>
          <ac:spMkLst>
            <pc:docMk/>
            <pc:sldMk cId="867521971" sldId="296"/>
            <ac:spMk id="16" creationId="{8CA0684A-85B4-428D-9C74-8825BBD3148D}"/>
          </ac:spMkLst>
        </pc:spChg>
      </pc:sldChg>
    </pc:docChg>
  </pc:docChgLst>
  <pc:docChgLst>
    <pc:chgData name="Ceili Pestalozzi" userId="e4c53c53-71b0-4280-b4ec-e1b30555026e" providerId="ADAL" clId="{0AA75D83-54DA-4E3D-B45E-4D159FBD6F9F}"/>
    <pc:docChg chg="custSel delSld modSld">
      <pc:chgData name="Ceili Pestalozzi" userId="e4c53c53-71b0-4280-b4ec-e1b30555026e" providerId="ADAL" clId="{0AA75D83-54DA-4E3D-B45E-4D159FBD6F9F}" dt="2026-03-05T13:13:43.056" v="91" actId="2696"/>
      <pc:docMkLst>
        <pc:docMk/>
      </pc:docMkLst>
      <pc:sldChg chg="modNotesTx">
        <pc:chgData name="Ceili Pestalozzi" userId="e4c53c53-71b0-4280-b4ec-e1b30555026e" providerId="ADAL" clId="{0AA75D83-54DA-4E3D-B45E-4D159FBD6F9F}" dt="2026-03-05T13:12:25.520" v="88" actId="20577"/>
        <pc:sldMkLst>
          <pc:docMk/>
          <pc:sldMk cId="1869508564" sldId="287"/>
        </pc:sldMkLst>
      </pc:sldChg>
      <pc:sldChg chg="modNotesTx">
        <pc:chgData name="Ceili Pestalozzi" userId="e4c53c53-71b0-4280-b4ec-e1b30555026e" providerId="ADAL" clId="{0AA75D83-54DA-4E3D-B45E-4D159FBD6F9F}" dt="2026-03-05T13:13:22.159" v="89" actId="20577"/>
        <pc:sldMkLst>
          <pc:docMk/>
          <pc:sldMk cId="3655121812" sldId="29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D0D00-59C3-4B6D-9A2C-9AB7D75F319D}" type="datetimeFigureOut">
              <a:rPr lang="en-US" smtClean="0"/>
              <a:t>3/8/2026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A3FAE9-C765-43FA-AE2C-E71737EE7C25}" type="slidenum">
              <a:rPr lang="en-US" smtClean="0"/>
              <a:t>‹#›</a:t>
            </a:fld>
            <a:endParaRPr lang="en-US"/>
          </a:p>
        </p:txBody>
      </p:sp>
    </p:spTree>
    <p:extLst>
      <p:ext uri="{BB962C8B-B14F-4D97-AF65-F5344CB8AC3E}">
        <p14:creationId xmlns:p14="http://schemas.microsoft.com/office/powerpoint/2010/main" val="62072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was a joint effort between Partnership for the Delaware Estuary and the Barnegat Bay Partnership</a:t>
            </a:r>
          </a:p>
          <a:p>
            <a:endParaRPr lang="en-US" dirty="0"/>
          </a:p>
          <a:p>
            <a:r>
              <a:rPr lang="en-US" dirty="0"/>
              <a:t>The study was designed and carried out by BBP and PDE staff, and I came in during the data analysis stage. I’m here to tell a piece of the larger story.</a:t>
            </a:r>
          </a:p>
          <a:p>
            <a:endParaRPr lang="en-US" dirty="0"/>
          </a:p>
          <a:p>
            <a:r>
              <a:rPr lang="en-US" dirty="0"/>
              <a:t>We looked into drivers of hydrologic variability in salt marshes in two different systems, Barnegat Bay and Delaware Bay</a:t>
            </a:r>
          </a:p>
          <a:p>
            <a:endParaRPr lang="en-US" dirty="0"/>
          </a:p>
          <a:p>
            <a:r>
              <a:rPr lang="en-US" dirty="0"/>
              <a:t>Goal for today is to connect some of the results from this preliminary study to restoration planning</a:t>
            </a:r>
          </a:p>
        </p:txBody>
      </p:sp>
      <p:sp>
        <p:nvSpPr>
          <p:cNvPr id="4" name="Slide Number Placeholder 3"/>
          <p:cNvSpPr>
            <a:spLocks noGrp="1"/>
          </p:cNvSpPr>
          <p:nvPr>
            <p:ph type="sldNum" sz="quarter" idx="5"/>
          </p:nvPr>
        </p:nvSpPr>
        <p:spPr/>
        <p:txBody>
          <a:bodyPr/>
          <a:lstStyle/>
          <a:p>
            <a:fld id="{018E128C-CE44-4F33-99F1-D13F3D627070}" type="slidenum">
              <a:rPr lang="en-US" smtClean="0"/>
              <a:t>1</a:t>
            </a:fld>
            <a:endParaRPr lang="en-US"/>
          </a:p>
        </p:txBody>
      </p:sp>
    </p:spTree>
    <p:extLst>
      <p:ext uri="{BB962C8B-B14F-4D97-AF65-F5344CB8AC3E}">
        <p14:creationId xmlns:p14="http://schemas.microsoft.com/office/powerpoint/2010/main" val="2079365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Faustina"/>
                <a:ea typeface="Faustina"/>
                <a:cs typeface="Faustina"/>
                <a:sym typeface="Faustina"/>
              </a:rPr>
              <a:t>Surface flooding frequency, duration, and depth calculating using </a:t>
            </a:r>
            <a:r>
              <a:rPr lang="en-US" sz="1200" dirty="0" err="1">
                <a:latin typeface="Faustina"/>
                <a:ea typeface="Faustina"/>
                <a:cs typeface="Faustina"/>
                <a:sym typeface="Faustina"/>
              </a:rPr>
              <a:t>Vulntoolkit</a:t>
            </a:r>
            <a:r>
              <a:rPr lang="en-US" sz="1200" dirty="0">
                <a:latin typeface="Faustina"/>
                <a:ea typeface="Faustina"/>
                <a:cs typeface="Faustina"/>
                <a:sym typeface="Faustina"/>
              </a:rPr>
              <a:t> package in 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surface flooding was more frequent, of longer duration, and deeper in sites that had groundwater tables closer to the ground surface, but this did not always follow the same pattern as ground surface elevations, highlighting the importance of local conditions on groundwater and surface water levels. Accretion rates were also higher where groundwater was closer to the surface, likely due to sediment delivery onto the marsh via floods (Fig. 53A, 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Barnegat Bay, where tidal ranges are much lower, flood frequency and duration above the ground surface were more similar to each other for most of the sites. This is expected because the Barnegat Bay marsh sites were closer to MHHW (some above and some below, Table 4 and Table 6) meaning that the marshes may only flood infrequently or at low depths during a typical tidal cycle. Flood frequency and duration were similar among sites at Island Beach, Horse Point, and West Creek, despite ~40 cm in elevation difference between these sites (Fig. 44-46). Flood frequency and duration was much higher at Reedy Creek than at the other Barnegat Bay sites and flood frequency at the marsh surface was also substantially higher than duration at this site only (Fig 43). Flood depths were highest at Reedy Creek (Fig 43) and lowest at Island Beach (Fig 44), even though these are the two lowest elevation sites (both close to MTL and below MHHW) and Island Beach is only about 10cm higher in elevation than Reedy Creek (relative to NAVD88 or MHW).</a:t>
            </a:r>
            <a:endParaRPr lang="en-US" dirty="0"/>
          </a:p>
        </p:txBody>
      </p:sp>
      <p:sp>
        <p:nvSpPr>
          <p:cNvPr id="4" name="Slide Number Placeholder 3"/>
          <p:cNvSpPr>
            <a:spLocks noGrp="1"/>
          </p:cNvSpPr>
          <p:nvPr>
            <p:ph type="sldNum" sz="quarter" idx="5"/>
          </p:nvPr>
        </p:nvSpPr>
        <p:spPr/>
        <p:txBody>
          <a:bodyPr/>
          <a:lstStyle/>
          <a:p>
            <a:fld id="{F1A3FAE9-C765-43FA-AE2C-E71737EE7C25}" type="slidenum">
              <a:rPr lang="en-US" smtClean="0"/>
              <a:t>10</a:t>
            </a:fld>
            <a:endParaRPr lang="en-US"/>
          </a:p>
        </p:txBody>
      </p:sp>
    </p:spTree>
    <p:extLst>
      <p:ext uri="{BB962C8B-B14F-4D97-AF65-F5344CB8AC3E}">
        <p14:creationId xmlns:p14="http://schemas.microsoft.com/office/powerpoint/2010/main" val="864343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Faustina"/>
                <a:ea typeface="Faustina"/>
                <a:cs typeface="Faustina"/>
                <a:sym typeface="Faustina"/>
              </a:rPr>
              <a:t>On-site to gauge water level comparison: tidal signatures removed from data with </a:t>
            </a:r>
            <a:r>
              <a:rPr lang="en-US" sz="1200" dirty="0" err="1">
                <a:latin typeface="Faustina"/>
                <a:ea typeface="Faustina"/>
                <a:cs typeface="Faustina"/>
                <a:sym typeface="Faustina"/>
              </a:rPr>
              <a:t>oce</a:t>
            </a:r>
            <a:r>
              <a:rPr lang="en-US" sz="1200" dirty="0">
                <a:latin typeface="Faustina"/>
                <a:ea typeface="Faustina"/>
                <a:cs typeface="Faustina"/>
                <a:sym typeface="Faustina"/>
              </a:rPr>
              <a:t> package in R (observed-predicted), then gauges and on-site levels compared using z-scores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Groundwater levels at each site compared, via Z-score, to the water levels at the nearest USGS gage</a:t>
            </a:r>
          </a:p>
          <a:p>
            <a:endParaRPr lang="en-US" dirty="0"/>
          </a:p>
          <a:p>
            <a:r>
              <a:rPr lang="en-US" dirty="0"/>
              <a:t>Generally a similar pattern, but magnitude of anomalies and sometimes even direction of anomalies is different</a:t>
            </a:r>
          </a:p>
          <a:p>
            <a:endParaRPr lang="en-US" dirty="0"/>
          </a:p>
          <a:p>
            <a:r>
              <a:rPr lang="en-US" dirty="0"/>
              <a:t>This site is low in elevation, generally close to MTL, and flooded often</a:t>
            </a:r>
          </a:p>
        </p:txBody>
      </p:sp>
      <p:sp>
        <p:nvSpPr>
          <p:cNvPr id="4" name="Slide Number Placeholder 3"/>
          <p:cNvSpPr>
            <a:spLocks noGrp="1"/>
          </p:cNvSpPr>
          <p:nvPr>
            <p:ph type="sldNum" sz="quarter" idx="5"/>
          </p:nvPr>
        </p:nvSpPr>
        <p:spPr/>
        <p:txBody>
          <a:bodyPr/>
          <a:lstStyle/>
          <a:p>
            <a:fld id="{F1A3FAE9-C765-43FA-AE2C-E71737EE7C25}" type="slidenum">
              <a:rPr lang="en-US" smtClean="0"/>
              <a:t>11</a:t>
            </a:fld>
            <a:endParaRPr lang="en-US"/>
          </a:p>
        </p:txBody>
      </p:sp>
    </p:spTree>
    <p:extLst>
      <p:ext uri="{BB962C8B-B14F-4D97-AF65-F5344CB8AC3E}">
        <p14:creationId xmlns:p14="http://schemas.microsoft.com/office/powerpoint/2010/main" val="221583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Faustina"/>
                <a:ea typeface="Faustina"/>
                <a:cs typeface="Faustina"/>
                <a:sym typeface="Faustina"/>
              </a:rPr>
              <a:t>PLS regression used to identify relationships between meteorological factors and water levels (</a:t>
            </a:r>
            <a:r>
              <a:rPr lang="en-US" sz="1200" dirty="0" err="1">
                <a:latin typeface="Faustina"/>
                <a:ea typeface="Faustina"/>
                <a:cs typeface="Faustina"/>
                <a:sym typeface="Faustina"/>
              </a:rPr>
              <a:t>gw</a:t>
            </a:r>
            <a:r>
              <a:rPr lang="en-US" sz="1200" dirty="0">
                <a:latin typeface="Faustina"/>
                <a:ea typeface="Faustina"/>
                <a:cs typeface="Faustina"/>
                <a:sym typeface="Faustina"/>
              </a:rPr>
              <a:t> &amp; </a:t>
            </a:r>
            <a:r>
              <a:rPr lang="en-US" sz="1200" dirty="0" err="1">
                <a:latin typeface="Faustina"/>
                <a:ea typeface="Faustina"/>
                <a:cs typeface="Faustina"/>
                <a:sym typeface="Faustina"/>
              </a:rPr>
              <a:t>sw</a:t>
            </a:r>
            <a:r>
              <a:rPr lang="en-US" sz="1200" dirty="0">
                <a:latin typeface="Faustina"/>
                <a:ea typeface="Faustina"/>
                <a:cs typeface="Faustina"/>
                <a:sym typeface="Faustina"/>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Faustina"/>
              <a:ea typeface="Faustina"/>
              <a:cs typeface="Faustina"/>
              <a:sym typeface="Faustin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Faustina"/>
                <a:ea typeface="Faustina"/>
                <a:cs typeface="Faustina"/>
                <a:sym typeface="Faustina"/>
              </a:rPr>
              <a:t>Coefficient speaks to strength of relationship and asterisks indicate significance</a:t>
            </a:r>
          </a:p>
          <a:p>
            <a:endParaRPr lang="en-US" dirty="0"/>
          </a:p>
          <a:p>
            <a:r>
              <a:rPr lang="en-US" dirty="0"/>
              <a:t>Month was a strong predictor of water level anomalies, at both the gage and at Reedy Creek, along with wind speed</a:t>
            </a:r>
          </a:p>
        </p:txBody>
      </p:sp>
      <p:sp>
        <p:nvSpPr>
          <p:cNvPr id="4" name="Slide Number Placeholder 3"/>
          <p:cNvSpPr>
            <a:spLocks noGrp="1"/>
          </p:cNvSpPr>
          <p:nvPr>
            <p:ph type="sldNum" sz="quarter" idx="5"/>
          </p:nvPr>
        </p:nvSpPr>
        <p:spPr/>
        <p:txBody>
          <a:bodyPr/>
          <a:lstStyle/>
          <a:p>
            <a:fld id="{F1A3FAE9-C765-43FA-AE2C-E71737EE7C25}" type="slidenum">
              <a:rPr lang="en-US" smtClean="0"/>
              <a:t>12</a:t>
            </a:fld>
            <a:endParaRPr lang="en-US"/>
          </a:p>
        </p:txBody>
      </p:sp>
    </p:spTree>
    <p:extLst>
      <p:ext uri="{BB962C8B-B14F-4D97-AF65-F5344CB8AC3E}">
        <p14:creationId xmlns:p14="http://schemas.microsoft.com/office/powerpoint/2010/main" val="2965453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Month was a strong predictor of water level anomalies, at both the gage and at Island Beach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Notably, wind speed was a strong predictor at Island Beach but not at the Waretown gage</a:t>
            </a:r>
          </a:p>
          <a:p>
            <a:endParaRPr lang="en-US" dirty="0"/>
          </a:p>
        </p:txBody>
      </p:sp>
      <p:sp>
        <p:nvSpPr>
          <p:cNvPr id="4" name="Slide Number Placeholder 3"/>
          <p:cNvSpPr>
            <a:spLocks noGrp="1"/>
          </p:cNvSpPr>
          <p:nvPr>
            <p:ph type="sldNum" sz="quarter" idx="5"/>
          </p:nvPr>
        </p:nvSpPr>
        <p:spPr/>
        <p:txBody>
          <a:bodyPr/>
          <a:lstStyle/>
          <a:p>
            <a:fld id="{F1A3FAE9-C765-43FA-AE2C-E71737EE7C25}" type="slidenum">
              <a:rPr lang="en-US" smtClean="0"/>
              <a:t>13</a:t>
            </a:fld>
            <a:endParaRPr lang="en-US"/>
          </a:p>
        </p:txBody>
      </p:sp>
    </p:spTree>
    <p:extLst>
      <p:ext uri="{BB962C8B-B14F-4D97-AF65-F5344CB8AC3E}">
        <p14:creationId xmlns:p14="http://schemas.microsoft.com/office/powerpoint/2010/main" val="1814702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unique inundation patterns coupled with the results of the PLS regressions for groundwater and surface water level anomalies highlight how salt marshes in different areas of the bay experience flooding differently. Tidal range and elevation relative to tidal datums play a part in the hydrologic regime, but also interact with other factors such as seasonality and wind, and potentially unstudied factors like soil characteristics, atmospheric pressure, or individual factors affecting seasonality in water levels (river runoff, long-term wind patterns, long-term precipitation patterns, etc.). Haaf et al. (2022) concluded that marshes with smaller tidal ranges like those in Barnegat Bay are more vulnerable to RSLC, and results from that study specifically showed that Island Beach and Reedy Creek had especially short time-to-submergence compared to other Barnegat Bay and Delaware Bay sites. Both of these sites are failing to build elevation at a pace that can keep up with RSLC, but they have very different patterns of inundation, highlighting the complexity of these systems and the mechanisms of vulnerability to sea level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Different restoration techniques might be appropriate for each, for example, BUDM may not be appropriate at Island Beach because it floods so infrequently, even at this low elevation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conclusion, seasonality, wind direction and wind speed were important drivers of groundwater and surface water level anomalies in both Delaware Bay and Barnegat Bay salt marshes, and drivers were expectedly site-specific. Seasonality was an important driver of bay-wide water levels in both Barnegat Bay and Delaware Bay, and also appeared to have a greater influence on marshes below MHHW. Water level monitoring at the nearest tide gauges generally did not provide an accurate picture of hydrologic regimes at the individual marsh sites and differences in water levels varied with gauge-site pair and with time. This is an important consideration for evaluating vulnerability to RSLC as well as designing and employing restoration techniques, which often rely on accurate evaluation of tidal range and accurate determination of elevations relative to local tidal datums.</a:t>
            </a:r>
          </a:p>
        </p:txBody>
      </p:sp>
      <p:sp>
        <p:nvSpPr>
          <p:cNvPr id="4" name="Slide Number Placeholder 3"/>
          <p:cNvSpPr>
            <a:spLocks noGrp="1"/>
          </p:cNvSpPr>
          <p:nvPr>
            <p:ph type="sldNum" sz="quarter" idx="5"/>
          </p:nvPr>
        </p:nvSpPr>
        <p:spPr/>
        <p:txBody>
          <a:bodyPr/>
          <a:lstStyle/>
          <a:p>
            <a:fld id="{018E128C-CE44-4F33-99F1-D13F3D627070}" type="slidenum">
              <a:rPr lang="en-US" smtClean="0"/>
              <a:t>15</a:t>
            </a:fld>
            <a:endParaRPr lang="en-US"/>
          </a:p>
        </p:txBody>
      </p:sp>
    </p:spTree>
    <p:extLst>
      <p:ext uri="{BB962C8B-B14F-4D97-AF65-F5344CB8AC3E}">
        <p14:creationId xmlns:p14="http://schemas.microsoft.com/office/powerpoint/2010/main" val="3967935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E128C-CE44-4F33-99F1-D13F3D627070}" type="slidenum">
              <a:rPr lang="en-US" smtClean="0"/>
              <a:t>17</a:t>
            </a:fld>
            <a:endParaRPr lang="en-US"/>
          </a:p>
        </p:txBody>
      </p:sp>
    </p:spTree>
    <p:extLst>
      <p:ext uri="{BB962C8B-B14F-4D97-AF65-F5344CB8AC3E}">
        <p14:creationId xmlns:p14="http://schemas.microsoft.com/office/powerpoint/2010/main" val="2798577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Ecosystem services: storm protection, filtering of pollutants, C sequestration</a:t>
            </a:r>
          </a:p>
          <a:p>
            <a:endParaRPr lang="en-US" dirty="0"/>
          </a:p>
          <a:p>
            <a:r>
              <a:rPr lang="en-US" dirty="0"/>
              <a:t>Restoration is ongoing, Value of restoration projects is evident, but in order to be more efficient and successful, we need studies that</a:t>
            </a:r>
          </a:p>
        </p:txBody>
      </p:sp>
      <p:sp>
        <p:nvSpPr>
          <p:cNvPr id="4" name="Slide Number Placeholder 3"/>
          <p:cNvSpPr>
            <a:spLocks noGrp="1"/>
          </p:cNvSpPr>
          <p:nvPr>
            <p:ph type="sldNum" sz="quarter" idx="5"/>
          </p:nvPr>
        </p:nvSpPr>
        <p:spPr/>
        <p:txBody>
          <a:bodyPr/>
          <a:lstStyle/>
          <a:p>
            <a:fld id="{018E128C-CE44-4F33-99F1-D13F3D627070}" type="slidenum">
              <a:rPr lang="en-US" smtClean="0"/>
              <a:t>2</a:t>
            </a:fld>
            <a:endParaRPr lang="en-US"/>
          </a:p>
        </p:txBody>
      </p:sp>
    </p:spTree>
    <p:extLst>
      <p:ext uri="{BB962C8B-B14F-4D97-AF65-F5344CB8AC3E}">
        <p14:creationId xmlns:p14="http://schemas.microsoft.com/office/powerpoint/2010/main" val="1243826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Hydrology is the main determinant of wetland structure and function</a:t>
            </a:r>
          </a:p>
          <a:p>
            <a:endParaRPr lang="en-US" dirty="0"/>
          </a:p>
          <a:p>
            <a:r>
              <a:rPr lang="en-US" dirty="0"/>
              <a:t>When we are thinking about restoration projects, the pre-restoration hydrology at the site is going to shed light on why the wetland is in need of restoration, which techniques are most appropriate, and the outcomes of those techniques</a:t>
            </a:r>
          </a:p>
          <a:p>
            <a:endParaRPr lang="en-US" dirty="0"/>
          </a:p>
        </p:txBody>
      </p:sp>
      <p:sp>
        <p:nvSpPr>
          <p:cNvPr id="4" name="Slide Number Placeholder 3"/>
          <p:cNvSpPr>
            <a:spLocks noGrp="1"/>
          </p:cNvSpPr>
          <p:nvPr>
            <p:ph type="sldNum" sz="quarter" idx="5"/>
          </p:nvPr>
        </p:nvSpPr>
        <p:spPr/>
        <p:txBody>
          <a:bodyPr/>
          <a:lstStyle/>
          <a:p>
            <a:fld id="{018E128C-CE44-4F33-99F1-D13F3D627070}" type="slidenum">
              <a:rPr lang="en-US" smtClean="0"/>
              <a:t>3</a:t>
            </a:fld>
            <a:endParaRPr lang="en-US"/>
          </a:p>
        </p:txBody>
      </p:sp>
    </p:spTree>
    <p:extLst>
      <p:ext uri="{BB962C8B-B14F-4D97-AF65-F5344CB8AC3E}">
        <p14:creationId xmlns:p14="http://schemas.microsoft.com/office/powerpoint/2010/main" val="3222859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importance of hydrology, water level data are sparse due to various challenges, availability of regional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regional data (USGS gauges) are an easy substitute, or NOAA </a:t>
            </a:r>
            <a:r>
              <a:rPr lang="en-US" dirty="0" err="1"/>
              <a:t>Vdatum</a:t>
            </a:r>
            <a:r>
              <a:rPr lang="en-US" dirty="0"/>
              <a:t> or NOAA datums (NTDE is 25 to 45 years old).</a:t>
            </a:r>
          </a:p>
          <a:p>
            <a:endParaRPr lang="en-US" dirty="0"/>
          </a:p>
          <a:p>
            <a:r>
              <a:rPr lang="en-US" dirty="0"/>
              <a:t>This study was a preliminary investigation into what is driving water levels at individual sites (long-term monitoring sites)</a:t>
            </a:r>
          </a:p>
          <a:p>
            <a:r>
              <a:rPr lang="en-US" dirty="0"/>
              <a:t>Long term monitoring sites are SET-MH sites, which allow us to calculate, elevation change rate, accretion rate, and shallow subsidence</a:t>
            </a:r>
          </a:p>
          <a:p>
            <a:endParaRPr lang="en-US" dirty="0"/>
          </a:p>
          <a:p>
            <a:r>
              <a:rPr lang="en-US" dirty="0"/>
              <a:t>Study design allowed us to look into water levels related to elevation and elevation dynamics, and it also allowed us to compare the USGS gauges with local data to see if these were good substitutes for local data.</a:t>
            </a:r>
          </a:p>
          <a:p>
            <a:endParaRPr lang="en-US" dirty="0"/>
          </a:p>
          <a:p>
            <a:endParaRPr lang="en-US" dirty="0"/>
          </a:p>
        </p:txBody>
      </p:sp>
      <p:sp>
        <p:nvSpPr>
          <p:cNvPr id="4" name="Slide Number Placeholder 3"/>
          <p:cNvSpPr>
            <a:spLocks noGrp="1"/>
          </p:cNvSpPr>
          <p:nvPr>
            <p:ph type="sldNum" sz="quarter" idx="5"/>
          </p:nvPr>
        </p:nvSpPr>
        <p:spPr/>
        <p:txBody>
          <a:bodyPr/>
          <a:lstStyle/>
          <a:p>
            <a:fld id="{018E128C-CE44-4F33-99F1-D13F3D627070}" type="slidenum">
              <a:rPr lang="en-US" smtClean="0"/>
              <a:t>4</a:t>
            </a:fld>
            <a:endParaRPr lang="en-US"/>
          </a:p>
        </p:txBody>
      </p:sp>
    </p:spTree>
    <p:extLst>
      <p:ext uri="{BB962C8B-B14F-4D97-AF65-F5344CB8AC3E}">
        <p14:creationId xmlns:p14="http://schemas.microsoft.com/office/powerpoint/2010/main" val="1905221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a closer look at our sites, only focusing on BB today</a:t>
            </a:r>
          </a:p>
          <a:p>
            <a:endParaRPr lang="en-US" dirty="0"/>
          </a:p>
          <a:p>
            <a:r>
              <a:rPr lang="en-US" dirty="0"/>
              <a:t>These are all sites that have SET-MH monitoring ongoing. This measures elevation change and accretion so we have an idea of elevation change rate and accretion and shallow subsidence</a:t>
            </a:r>
          </a:p>
          <a:p>
            <a:endParaRPr lang="en-US" dirty="0"/>
          </a:p>
          <a:p>
            <a:r>
              <a:rPr lang="en-US" dirty="0"/>
              <a:t>three SETs in each array.</a:t>
            </a:r>
          </a:p>
          <a:p>
            <a:endParaRPr lang="en-US" dirty="0"/>
          </a:p>
          <a:p>
            <a:r>
              <a:rPr lang="en-US" dirty="0"/>
              <a:t>Notice USGS gauges (red dots), within 4-8 km of SET sites</a:t>
            </a:r>
          </a:p>
          <a:p>
            <a:endParaRPr lang="en-US" dirty="0"/>
          </a:p>
          <a:p>
            <a:r>
              <a:rPr lang="en-US" dirty="0"/>
              <a:t>All BB sites are microtidal, Reedy creek has lowest range close to 1 ft, and southern BB at the Horse Point site is about 2 ft. This is generally a sediment-poor system</a:t>
            </a:r>
          </a:p>
          <a:p>
            <a:endParaRPr lang="en-US" dirty="0"/>
          </a:p>
        </p:txBody>
      </p:sp>
      <p:sp>
        <p:nvSpPr>
          <p:cNvPr id="4" name="Slide Number Placeholder 3"/>
          <p:cNvSpPr>
            <a:spLocks noGrp="1"/>
          </p:cNvSpPr>
          <p:nvPr>
            <p:ph type="sldNum" sz="quarter" idx="5"/>
          </p:nvPr>
        </p:nvSpPr>
        <p:spPr/>
        <p:txBody>
          <a:bodyPr/>
          <a:lstStyle/>
          <a:p>
            <a:fld id="{F1A3FAE9-C765-43FA-AE2C-E71737EE7C25}" type="slidenum">
              <a:rPr lang="en-US" smtClean="0"/>
              <a:t>5</a:t>
            </a:fld>
            <a:endParaRPr lang="en-US"/>
          </a:p>
        </p:txBody>
      </p:sp>
    </p:spTree>
    <p:extLst>
      <p:ext uri="{BB962C8B-B14F-4D97-AF65-F5344CB8AC3E}">
        <p14:creationId xmlns:p14="http://schemas.microsoft.com/office/powerpoint/2010/main" val="1096896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E128C-CE44-4F33-99F1-D13F3D627070}" type="slidenum">
              <a:rPr lang="en-US" smtClean="0"/>
              <a:t>6</a:t>
            </a:fld>
            <a:endParaRPr lang="en-US"/>
          </a:p>
        </p:txBody>
      </p:sp>
    </p:spTree>
    <p:extLst>
      <p:ext uri="{BB962C8B-B14F-4D97-AF65-F5344CB8AC3E}">
        <p14:creationId xmlns:p14="http://schemas.microsoft.com/office/powerpoint/2010/main" val="4072991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made the on-site to gauge water level comparison by removing the tidal signature from both datasets. We wanted to look at the variations outside the predicted tidal variation, as these are hypothesized to show the greatest differences between sites (tidal influence is expected to be similar over a larger area, but water level may, or may not be, depending on meteorological and other factors)</a:t>
            </a:r>
          </a:p>
        </p:txBody>
      </p:sp>
      <p:sp>
        <p:nvSpPr>
          <p:cNvPr id="4" name="Slide Number Placeholder 3"/>
          <p:cNvSpPr>
            <a:spLocks noGrp="1"/>
          </p:cNvSpPr>
          <p:nvPr>
            <p:ph type="sldNum" sz="quarter" idx="5"/>
          </p:nvPr>
        </p:nvSpPr>
        <p:spPr/>
        <p:txBody>
          <a:bodyPr/>
          <a:lstStyle/>
          <a:p>
            <a:fld id="{018E128C-CE44-4F33-99F1-D13F3D627070}" type="slidenum">
              <a:rPr lang="en-US" smtClean="0"/>
              <a:t>7</a:t>
            </a:fld>
            <a:endParaRPr lang="en-US"/>
          </a:p>
        </p:txBody>
      </p:sp>
    </p:spTree>
    <p:extLst>
      <p:ext uri="{BB962C8B-B14F-4D97-AF65-F5344CB8AC3E}">
        <p14:creationId xmlns:p14="http://schemas.microsoft.com/office/powerpoint/2010/main" val="3114485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Reedy Creek and Island Beach are considered very vulnerable, not keeping up with SLR, losing vegetated area, in need of restoration</a:t>
            </a:r>
          </a:p>
          <a:p>
            <a:endParaRPr lang="en-US" dirty="0"/>
          </a:p>
          <a:p>
            <a:r>
              <a:rPr lang="en-US" dirty="0"/>
              <a:t>Reedy Creek is very low elevation, frequently flooded, and surface elevations are close to MTL (as determined at nearest gage)</a:t>
            </a:r>
          </a:p>
          <a:p>
            <a:r>
              <a:rPr lang="en-US" dirty="0"/>
              <a:t>Island Beach is infrequently flooded, and surface elevations are low, close to MHW</a:t>
            </a:r>
          </a:p>
          <a:p>
            <a:endParaRPr lang="en-US" dirty="0"/>
          </a:p>
          <a:p>
            <a:r>
              <a:rPr lang="en-US" dirty="0"/>
              <a:t>Different techniques would be needed for restoration at each, based on water levels and ground surface interaction. Reedy Creek is a good candidate for sediment placement, Island Beach probably is not (might be risking acid sulfates). If you’re just looking at gage, you might think you could add some elevation to Island Beach and still have it flood daily, when in fact, hydrologic alteration in the form of ditch remediation plus improved drainage might be more appropriate (we need to change the way the marsh floods </a:t>
            </a:r>
            <a:r>
              <a:rPr lang="en-US"/>
              <a:t>and drains).</a:t>
            </a:r>
            <a:endParaRPr lang="en-US" dirty="0"/>
          </a:p>
        </p:txBody>
      </p:sp>
      <p:sp>
        <p:nvSpPr>
          <p:cNvPr id="4" name="Slide Number Placeholder 3"/>
          <p:cNvSpPr>
            <a:spLocks noGrp="1"/>
          </p:cNvSpPr>
          <p:nvPr>
            <p:ph type="sldNum" sz="quarter" idx="5"/>
          </p:nvPr>
        </p:nvSpPr>
        <p:spPr/>
        <p:txBody>
          <a:bodyPr/>
          <a:lstStyle/>
          <a:p>
            <a:fld id="{F1A3FAE9-C765-43FA-AE2C-E71737EE7C25}" type="slidenum">
              <a:rPr lang="en-US" smtClean="0"/>
              <a:t>8</a:t>
            </a:fld>
            <a:endParaRPr lang="en-US"/>
          </a:p>
        </p:txBody>
      </p:sp>
    </p:spTree>
    <p:extLst>
      <p:ext uri="{BB962C8B-B14F-4D97-AF65-F5344CB8AC3E}">
        <p14:creationId xmlns:p14="http://schemas.microsoft.com/office/powerpoint/2010/main" val="3513652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Horse point</a:t>
            </a:r>
          </a:p>
        </p:txBody>
      </p:sp>
      <p:sp>
        <p:nvSpPr>
          <p:cNvPr id="4" name="Slide Number Placeholder 3"/>
          <p:cNvSpPr>
            <a:spLocks noGrp="1"/>
          </p:cNvSpPr>
          <p:nvPr>
            <p:ph type="sldNum" sz="quarter" idx="5"/>
          </p:nvPr>
        </p:nvSpPr>
        <p:spPr/>
        <p:txBody>
          <a:bodyPr/>
          <a:lstStyle/>
          <a:p>
            <a:fld id="{F1A3FAE9-C765-43FA-AE2C-E71737EE7C25}" type="slidenum">
              <a:rPr lang="en-US" smtClean="0"/>
              <a:t>9</a:t>
            </a:fld>
            <a:endParaRPr lang="en-US"/>
          </a:p>
        </p:txBody>
      </p:sp>
    </p:spTree>
    <p:extLst>
      <p:ext uri="{BB962C8B-B14F-4D97-AF65-F5344CB8AC3E}">
        <p14:creationId xmlns:p14="http://schemas.microsoft.com/office/powerpoint/2010/main" val="2244929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4A8FE-DE3B-41B3-9A44-6326F7C16C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9096BE-A34E-46A2-A1AC-EC196F0B26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9699DC-2E69-4B98-A4C6-D864A51431C0}"/>
              </a:ext>
            </a:extLst>
          </p:cNvPr>
          <p:cNvSpPr>
            <a:spLocks noGrp="1"/>
          </p:cNvSpPr>
          <p:nvPr>
            <p:ph type="dt" sz="half" idx="10"/>
          </p:nvPr>
        </p:nvSpPr>
        <p:spPr/>
        <p:txBody>
          <a:bodyPr/>
          <a:lstStyle/>
          <a:p>
            <a:fld id="{5735E9DD-169D-43BD-9FFE-C2ACE0C58F8F}" type="datetimeFigureOut">
              <a:rPr lang="en-US" smtClean="0"/>
              <a:t>3/8/2026</a:t>
            </a:fld>
            <a:endParaRPr lang="en-US"/>
          </a:p>
        </p:txBody>
      </p:sp>
      <p:sp>
        <p:nvSpPr>
          <p:cNvPr id="5" name="Footer Placeholder 4">
            <a:extLst>
              <a:ext uri="{FF2B5EF4-FFF2-40B4-BE49-F238E27FC236}">
                <a16:creationId xmlns:a16="http://schemas.microsoft.com/office/drawing/2014/main" id="{642232AC-0134-4EB7-AF31-D646E3D023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CD08D-2953-4B96-92B1-AABC7CBB99F1}"/>
              </a:ext>
            </a:extLst>
          </p:cNvPr>
          <p:cNvSpPr>
            <a:spLocks noGrp="1"/>
          </p:cNvSpPr>
          <p:nvPr>
            <p:ph type="sldNum" sz="quarter" idx="12"/>
          </p:nvPr>
        </p:nvSpPr>
        <p:spPr/>
        <p:txBody>
          <a:bodyPr/>
          <a:lstStyle/>
          <a:p>
            <a:fld id="{9E9C0C92-C112-4199-A6FA-7C97ED40109B}" type="slidenum">
              <a:rPr lang="en-US" smtClean="0"/>
              <a:t>‹#›</a:t>
            </a:fld>
            <a:endParaRPr lang="en-US"/>
          </a:p>
        </p:txBody>
      </p:sp>
    </p:spTree>
    <p:extLst>
      <p:ext uri="{BB962C8B-B14F-4D97-AF65-F5344CB8AC3E}">
        <p14:creationId xmlns:p14="http://schemas.microsoft.com/office/powerpoint/2010/main" val="4232826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CA1FA-F9AA-49D6-96B3-E9A3269FAA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035D4-CA18-4868-B45D-F91D3A2DA7C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832488-1C89-4F4C-AB3A-CADFEA9E376A}"/>
              </a:ext>
            </a:extLst>
          </p:cNvPr>
          <p:cNvSpPr>
            <a:spLocks noGrp="1"/>
          </p:cNvSpPr>
          <p:nvPr>
            <p:ph type="dt" sz="half" idx="10"/>
          </p:nvPr>
        </p:nvSpPr>
        <p:spPr/>
        <p:txBody>
          <a:bodyPr/>
          <a:lstStyle/>
          <a:p>
            <a:fld id="{5735E9DD-169D-43BD-9FFE-C2ACE0C58F8F}" type="datetimeFigureOut">
              <a:rPr lang="en-US" smtClean="0"/>
              <a:t>3/8/2026</a:t>
            </a:fld>
            <a:endParaRPr lang="en-US"/>
          </a:p>
        </p:txBody>
      </p:sp>
      <p:sp>
        <p:nvSpPr>
          <p:cNvPr id="5" name="Footer Placeholder 4">
            <a:extLst>
              <a:ext uri="{FF2B5EF4-FFF2-40B4-BE49-F238E27FC236}">
                <a16:creationId xmlns:a16="http://schemas.microsoft.com/office/drawing/2014/main" id="{A6ED7667-4EAE-441C-9055-10E0D7CB14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5D4590-85F2-46E1-ABEA-4E3D2228CD51}"/>
              </a:ext>
            </a:extLst>
          </p:cNvPr>
          <p:cNvSpPr>
            <a:spLocks noGrp="1"/>
          </p:cNvSpPr>
          <p:nvPr>
            <p:ph type="sldNum" sz="quarter" idx="12"/>
          </p:nvPr>
        </p:nvSpPr>
        <p:spPr/>
        <p:txBody>
          <a:bodyPr/>
          <a:lstStyle/>
          <a:p>
            <a:fld id="{9E9C0C92-C112-4199-A6FA-7C97ED40109B}" type="slidenum">
              <a:rPr lang="en-US" smtClean="0"/>
              <a:t>‹#›</a:t>
            </a:fld>
            <a:endParaRPr lang="en-US"/>
          </a:p>
        </p:txBody>
      </p:sp>
    </p:spTree>
    <p:extLst>
      <p:ext uri="{BB962C8B-B14F-4D97-AF65-F5344CB8AC3E}">
        <p14:creationId xmlns:p14="http://schemas.microsoft.com/office/powerpoint/2010/main" val="3884836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24E930-FB7B-43C5-B2C3-6F5C10BBFC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6632B0-E5D9-4A41-A46F-F5E3D67E629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7C311E-DD56-4F85-B964-DC186F73FDAD}"/>
              </a:ext>
            </a:extLst>
          </p:cNvPr>
          <p:cNvSpPr>
            <a:spLocks noGrp="1"/>
          </p:cNvSpPr>
          <p:nvPr>
            <p:ph type="dt" sz="half" idx="10"/>
          </p:nvPr>
        </p:nvSpPr>
        <p:spPr/>
        <p:txBody>
          <a:bodyPr/>
          <a:lstStyle/>
          <a:p>
            <a:fld id="{5735E9DD-169D-43BD-9FFE-C2ACE0C58F8F}" type="datetimeFigureOut">
              <a:rPr lang="en-US" smtClean="0"/>
              <a:t>3/8/2026</a:t>
            </a:fld>
            <a:endParaRPr lang="en-US"/>
          </a:p>
        </p:txBody>
      </p:sp>
      <p:sp>
        <p:nvSpPr>
          <p:cNvPr id="5" name="Footer Placeholder 4">
            <a:extLst>
              <a:ext uri="{FF2B5EF4-FFF2-40B4-BE49-F238E27FC236}">
                <a16:creationId xmlns:a16="http://schemas.microsoft.com/office/drawing/2014/main" id="{687BEDE5-1B58-40BA-810E-5F30377F0D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93119A-730B-428B-8A1D-5B762D55E399}"/>
              </a:ext>
            </a:extLst>
          </p:cNvPr>
          <p:cNvSpPr>
            <a:spLocks noGrp="1"/>
          </p:cNvSpPr>
          <p:nvPr>
            <p:ph type="sldNum" sz="quarter" idx="12"/>
          </p:nvPr>
        </p:nvSpPr>
        <p:spPr/>
        <p:txBody>
          <a:bodyPr/>
          <a:lstStyle/>
          <a:p>
            <a:fld id="{9E9C0C92-C112-4199-A6FA-7C97ED40109B}" type="slidenum">
              <a:rPr lang="en-US" smtClean="0"/>
              <a:t>‹#›</a:t>
            </a:fld>
            <a:endParaRPr lang="en-US"/>
          </a:p>
        </p:txBody>
      </p:sp>
    </p:spTree>
    <p:extLst>
      <p:ext uri="{BB962C8B-B14F-4D97-AF65-F5344CB8AC3E}">
        <p14:creationId xmlns:p14="http://schemas.microsoft.com/office/powerpoint/2010/main" val="3880717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87874-7E9C-42D9-8702-6C94158DEF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A0C878-C4D4-4CC2-855A-DCC4A584365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38A36-A6F3-44D1-B61C-B5E34D199739}"/>
              </a:ext>
            </a:extLst>
          </p:cNvPr>
          <p:cNvSpPr>
            <a:spLocks noGrp="1"/>
          </p:cNvSpPr>
          <p:nvPr>
            <p:ph type="dt" sz="half" idx="10"/>
          </p:nvPr>
        </p:nvSpPr>
        <p:spPr/>
        <p:txBody>
          <a:bodyPr/>
          <a:lstStyle/>
          <a:p>
            <a:fld id="{5735E9DD-169D-43BD-9FFE-C2ACE0C58F8F}" type="datetimeFigureOut">
              <a:rPr lang="en-US" smtClean="0"/>
              <a:t>3/8/2026</a:t>
            </a:fld>
            <a:endParaRPr lang="en-US"/>
          </a:p>
        </p:txBody>
      </p:sp>
      <p:sp>
        <p:nvSpPr>
          <p:cNvPr id="5" name="Footer Placeholder 4">
            <a:extLst>
              <a:ext uri="{FF2B5EF4-FFF2-40B4-BE49-F238E27FC236}">
                <a16:creationId xmlns:a16="http://schemas.microsoft.com/office/drawing/2014/main" id="{56A9474A-408E-4C59-94D0-9F455D4995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40FD33-409E-4981-8EE6-71DB28EBEF07}"/>
              </a:ext>
            </a:extLst>
          </p:cNvPr>
          <p:cNvSpPr>
            <a:spLocks noGrp="1"/>
          </p:cNvSpPr>
          <p:nvPr>
            <p:ph type="sldNum" sz="quarter" idx="12"/>
          </p:nvPr>
        </p:nvSpPr>
        <p:spPr/>
        <p:txBody>
          <a:bodyPr/>
          <a:lstStyle/>
          <a:p>
            <a:fld id="{9E9C0C92-C112-4199-A6FA-7C97ED40109B}" type="slidenum">
              <a:rPr lang="en-US" smtClean="0"/>
              <a:t>‹#›</a:t>
            </a:fld>
            <a:endParaRPr lang="en-US"/>
          </a:p>
        </p:txBody>
      </p:sp>
    </p:spTree>
    <p:extLst>
      <p:ext uri="{BB962C8B-B14F-4D97-AF65-F5344CB8AC3E}">
        <p14:creationId xmlns:p14="http://schemas.microsoft.com/office/powerpoint/2010/main" val="3587422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30277-F77F-4CC0-9F2B-D25FE2AC31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FAC99-F8FB-4F40-94E7-E3E09B3D68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A5870AD-55FE-4539-A3A8-DBC25EC057E2}"/>
              </a:ext>
            </a:extLst>
          </p:cNvPr>
          <p:cNvSpPr>
            <a:spLocks noGrp="1"/>
          </p:cNvSpPr>
          <p:nvPr>
            <p:ph type="dt" sz="half" idx="10"/>
          </p:nvPr>
        </p:nvSpPr>
        <p:spPr/>
        <p:txBody>
          <a:bodyPr/>
          <a:lstStyle/>
          <a:p>
            <a:fld id="{5735E9DD-169D-43BD-9FFE-C2ACE0C58F8F}" type="datetimeFigureOut">
              <a:rPr lang="en-US" smtClean="0"/>
              <a:t>3/8/2026</a:t>
            </a:fld>
            <a:endParaRPr lang="en-US"/>
          </a:p>
        </p:txBody>
      </p:sp>
      <p:sp>
        <p:nvSpPr>
          <p:cNvPr id="5" name="Footer Placeholder 4">
            <a:extLst>
              <a:ext uri="{FF2B5EF4-FFF2-40B4-BE49-F238E27FC236}">
                <a16:creationId xmlns:a16="http://schemas.microsoft.com/office/drawing/2014/main" id="{5280D1FC-5C00-42DE-84D8-3E23F1973D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4A5789-8E9C-440D-BEF4-8BF2982AADFC}"/>
              </a:ext>
            </a:extLst>
          </p:cNvPr>
          <p:cNvSpPr>
            <a:spLocks noGrp="1"/>
          </p:cNvSpPr>
          <p:nvPr>
            <p:ph type="sldNum" sz="quarter" idx="12"/>
          </p:nvPr>
        </p:nvSpPr>
        <p:spPr/>
        <p:txBody>
          <a:bodyPr/>
          <a:lstStyle/>
          <a:p>
            <a:fld id="{9E9C0C92-C112-4199-A6FA-7C97ED40109B}" type="slidenum">
              <a:rPr lang="en-US" smtClean="0"/>
              <a:t>‹#›</a:t>
            </a:fld>
            <a:endParaRPr lang="en-US"/>
          </a:p>
        </p:txBody>
      </p:sp>
    </p:spTree>
    <p:extLst>
      <p:ext uri="{BB962C8B-B14F-4D97-AF65-F5344CB8AC3E}">
        <p14:creationId xmlns:p14="http://schemas.microsoft.com/office/powerpoint/2010/main" val="269422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F1E35-3147-48B3-817F-BCEB6482A2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B58470-BF9F-45AA-B28B-B54603FAC06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DC41B6-FE53-49B6-BB25-7B18AFF97F7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28C880-4094-4285-BA7E-5793D24B3EFC}"/>
              </a:ext>
            </a:extLst>
          </p:cNvPr>
          <p:cNvSpPr>
            <a:spLocks noGrp="1"/>
          </p:cNvSpPr>
          <p:nvPr>
            <p:ph type="dt" sz="half" idx="10"/>
          </p:nvPr>
        </p:nvSpPr>
        <p:spPr/>
        <p:txBody>
          <a:bodyPr/>
          <a:lstStyle/>
          <a:p>
            <a:fld id="{5735E9DD-169D-43BD-9FFE-C2ACE0C58F8F}" type="datetimeFigureOut">
              <a:rPr lang="en-US" smtClean="0"/>
              <a:t>3/8/2026</a:t>
            </a:fld>
            <a:endParaRPr lang="en-US"/>
          </a:p>
        </p:txBody>
      </p:sp>
      <p:sp>
        <p:nvSpPr>
          <p:cNvPr id="6" name="Footer Placeholder 5">
            <a:extLst>
              <a:ext uri="{FF2B5EF4-FFF2-40B4-BE49-F238E27FC236}">
                <a16:creationId xmlns:a16="http://schemas.microsoft.com/office/drawing/2014/main" id="{B8BAB2E6-B9DC-4EF9-BDC6-A6CE4F4EBE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61DBF1-3AC8-4139-B848-5B57EBEF5FD1}"/>
              </a:ext>
            </a:extLst>
          </p:cNvPr>
          <p:cNvSpPr>
            <a:spLocks noGrp="1"/>
          </p:cNvSpPr>
          <p:nvPr>
            <p:ph type="sldNum" sz="quarter" idx="12"/>
          </p:nvPr>
        </p:nvSpPr>
        <p:spPr/>
        <p:txBody>
          <a:bodyPr/>
          <a:lstStyle/>
          <a:p>
            <a:fld id="{9E9C0C92-C112-4199-A6FA-7C97ED40109B}" type="slidenum">
              <a:rPr lang="en-US" smtClean="0"/>
              <a:t>‹#›</a:t>
            </a:fld>
            <a:endParaRPr lang="en-US"/>
          </a:p>
        </p:txBody>
      </p:sp>
    </p:spTree>
    <p:extLst>
      <p:ext uri="{BB962C8B-B14F-4D97-AF65-F5344CB8AC3E}">
        <p14:creationId xmlns:p14="http://schemas.microsoft.com/office/powerpoint/2010/main" val="4235157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8C19-C3E0-4A48-928E-58A7085689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81A24A-14B0-4E0B-BE0E-B0346E6C40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0EDE9C2-80D5-48C6-BD1B-575A7E53F80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B1A304-D120-486D-B70F-0EE5A0197A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CFE1D1A-A3DB-4F86-B08B-BD4885EE359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721991-CE1D-499F-8373-3C110EB4B30A}"/>
              </a:ext>
            </a:extLst>
          </p:cNvPr>
          <p:cNvSpPr>
            <a:spLocks noGrp="1"/>
          </p:cNvSpPr>
          <p:nvPr>
            <p:ph type="dt" sz="half" idx="10"/>
          </p:nvPr>
        </p:nvSpPr>
        <p:spPr/>
        <p:txBody>
          <a:bodyPr/>
          <a:lstStyle/>
          <a:p>
            <a:fld id="{5735E9DD-169D-43BD-9FFE-C2ACE0C58F8F}" type="datetimeFigureOut">
              <a:rPr lang="en-US" smtClean="0"/>
              <a:t>3/8/2026</a:t>
            </a:fld>
            <a:endParaRPr lang="en-US"/>
          </a:p>
        </p:txBody>
      </p:sp>
      <p:sp>
        <p:nvSpPr>
          <p:cNvPr id="8" name="Footer Placeholder 7">
            <a:extLst>
              <a:ext uri="{FF2B5EF4-FFF2-40B4-BE49-F238E27FC236}">
                <a16:creationId xmlns:a16="http://schemas.microsoft.com/office/drawing/2014/main" id="{D700BCF8-D5FF-4B02-9B67-1572C91D2D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F4B6BD-2F9C-4A16-A84A-BAEA9C9D7471}"/>
              </a:ext>
            </a:extLst>
          </p:cNvPr>
          <p:cNvSpPr>
            <a:spLocks noGrp="1"/>
          </p:cNvSpPr>
          <p:nvPr>
            <p:ph type="sldNum" sz="quarter" idx="12"/>
          </p:nvPr>
        </p:nvSpPr>
        <p:spPr/>
        <p:txBody>
          <a:bodyPr/>
          <a:lstStyle/>
          <a:p>
            <a:fld id="{9E9C0C92-C112-4199-A6FA-7C97ED40109B}" type="slidenum">
              <a:rPr lang="en-US" smtClean="0"/>
              <a:t>‹#›</a:t>
            </a:fld>
            <a:endParaRPr lang="en-US"/>
          </a:p>
        </p:txBody>
      </p:sp>
    </p:spTree>
    <p:extLst>
      <p:ext uri="{BB962C8B-B14F-4D97-AF65-F5344CB8AC3E}">
        <p14:creationId xmlns:p14="http://schemas.microsoft.com/office/powerpoint/2010/main" val="693992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A5CEC-B2F3-460C-8487-415277EAEA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1F929F-381C-40C8-8D2F-CC8DC2F357BD}"/>
              </a:ext>
            </a:extLst>
          </p:cNvPr>
          <p:cNvSpPr>
            <a:spLocks noGrp="1"/>
          </p:cNvSpPr>
          <p:nvPr>
            <p:ph type="dt" sz="half" idx="10"/>
          </p:nvPr>
        </p:nvSpPr>
        <p:spPr/>
        <p:txBody>
          <a:bodyPr/>
          <a:lstStyle/>
          <a:p>
            <a:fld id="{5735E9DD-169D-43BD-9FFE-C2ACE0C58F8F}" type="datetimeFigureOut">
              <a:rPr lang="en-US" smtClean="0"/>
              <a:t>3/8/2026</a:t>
            </a:fld>
            <a:endParaRPr lang="en-US"/>
          </a:p>
        </p:txBody>
      </p:sp>
      <p:sp>
        <p:nvSpPr>
          <p:cNvPr id="4" name="Footer Placeholder 3">
            <a:extLst>
              <a:ext uri="{FF2B5EF4-FFF2-40B4-BE49-F238E27FC236}">
                <a16:creationId xmlns:a16="http://schemas.microsoft.com/office/drawing/2014/main" id="{55B93DC5-797D-47DC-B48A-0F2F2E3EC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884EF7-031D-4D89-BB0F-82ACFADB5EA1}"/>
              </a:ext>
            </a:extLst>
          </p:cNvPr>
          <p:cNvSpPr>
            <a:spLocks noGrp="1"/>
          </p:cNvSpPr>
          <p:nvPr>
            <p:ph type="sldNum" sz="quarter" idx="12"/>
          </p:nvPr>
        </p:nvSpPr>
        <p:spPr/>
        <p:txBody>
          <a:bodyPr/>
          <a:lstStyle/>
          <a:p>
            <a:fld id="{9E9C0C92-C112-4199-A6FA-7C97ED40109B}" type="slidenum">
              <a:rPr lang="en-US" smtClean="0"/>
              <a:t>‹#›</a:t>
            </a:fld>
            <a:endParaRPr lang="en-US"/>
          </a:p>
        </p:txBody>
      </p:sp>
    </p:spTree>
    <p:extLst>
      <p:ext uri="{BB962C8B-B14F-4D97-AF65-F5344CB8AC3E}">
        <p14:creationId xmlns:p14="http://schemas.microsoft.com/office/powerpoint/2010/main" val="143548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3F6544-A5CC-414A-A239-4CFDAA21AA89}"/>
              </a:ext>
            </a:extLst>
          </p:cNvPr>
          <p:cNvSpPr>
            <a:spLocks noGrp="1"/>
          </p:cNvSpPr>
          <p:nvPr>
            <p:ph type="dt" sz="half" idx="10"/>
          </p:nvPr>
        </p:nvSpPr>
        <p:spPr/>
        <p:txBody>
          <a:bodyPr/>
          <a:lstStyle/>
          <a:p>
            <a:fld id="{5735E9DD-169D-43BD-9FFE-C2ACE0C58F8F}" type="datetimeFigureOut">
              <a:rPr lang="en-US" smtClean="0"/>
              <a:t>3/8/2026</a:t>
            </a:fld>
            <a:endParaRPr lang="en-US"/>
          </a:p>
        </p:txBody>
      </p:sp>
      <p:sp>
        <p:nvSpPr>
          <p:cNvPr id="3" name="Footer Placeholder 2">
            <a:extLst>
              <a:ext uri="{FF2B5EF4-FFF2-40B4-BE49-F238E27FC236}">
                <a16:creationId xmlns:a16="http://schemas.microsoft.com/office/drawing/2014/main" id="{B1D9988B-2448-47D6-A6AA-814533A2BE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8407E6-366E-4E25-9855-D0B7D9B4C5D0}"/>
              </a:ext>
            </a:extLst>
          </p:cNvPr>
          <p:cNvSpPr>
            <a:spLocks noGrp="1"/>
          </p:cNvSpPr>
          <p:nvPr>
            <p:ph type="sldNum" sz="quarter" idx="12"/>
          </p:nvPr>
        </p:nvSpPr>
        <p:spPr/>
        <p:txBody>
          <a:bodyPr/>
          <a:lstStyle/>
          <a:p>
            <a:fld id="{9E9C0C92-C112-4199-A6FA-7C97ED40109B}" type="slidenum">
              <a:rPr lang="en-US" smtClean="0"/>
              <a:t>‹#›</a:t>
            </a:fld>
            <a:endParaRPr lang="en-US"/>
          </a:p>
        </p:txBody>
      </p:sp>
    </p:spTree>
    <p:extLst>
      <p:ext uri="{BB962C8B-B14F-4D97-AF65-F5344CB8AC3E}">
        <p14:creationId xmlns:p14="http://schemas.microsoft.com/office/powerpoint/2010/main" val="2726183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EECC2-BED2-4F58-ABF9-10E7333743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AE7E56-4544-427B-B99C-9F807C5246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CF28AF-1107-4D3C-ACC7-A6946925CC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929F91-E511-44C8-BB30-40664856740C}"/>
              </a:ext>
            </a:extLst>
          </p:cNvPr>
          <p:cNvSpPr>
            <a:spLocks noGrp="1"/>
          </p:cNvSpPr>
          <p:nvPr>
            <p:ph type="dt" sz="half" idx="10"/>
          </p:nvPr>
        </p:nvSpPr>
        <p:spPr/>
        <p:txBody>
          <a:bodyPr/>
          <a:lstStyle/>
          <a:p>
            <a:fld id="{5735E9DD-169D-43BD-9FFE-C2ACE0C58F8F}" type="datetimeFigureOut">
              <a:rPr lang="en-US" smtClean="0"/>
              <a:t>3/8/2026</a:t>
            </a:fld>
            <a:endParaRPr lang="en-US"/>
          </a:p>
        </p:txBody>
      </p:sp>
      <p:sp>
        <p:nvSpPr>
          <p:cNvPr id="6" name="Footer Placeholder 5">
            <a:extLst>
              <a:ext uri="{FF2B5EF4-FFF2-40B4-BE49-F238E27FC236}">
                <a16:creationId xmlns:a16="http://schemas.microsoft.com/office/drawing/2014/main" id="{EAD795E6-65D6-48F7-A193-0A837B35B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D4CDDB-FA78-45B4-B667-F922FC853C68}"/>
              </a:ext>
            </a:extLst>
          </p:cNvPr>
          <p:cNvSpPr>
            <a:spLocks noGrp="1"/>
          </p:cNvSpPr>
          <p:nvPr>
            <p:ph type="sldNum" sz="quarter" idx="12"/>
          </p:nvPr>
        </p:nvSpPr>
        <p:spPr/>
        <p:txBody>
          <a:bodyPr/>
          <a:lstStyle/>
          <a:p>
            <a:fld id="{9E9C0C92-C112-4199-A6FA-7C97ED40109B}" type="slidenum">
              <a:rPr lang="en-US" smtClean="0"/>
              <a:t>‹#›</a:t>
            </a:fld>
            <a:endParaRPr lang="en-US"/>
          </a:p>
        </p:txBody>
      </p:sp>
    </p:spTree>
    <p:extLst>
      <p:ext uri="{BB962C8B-B14F-4D97-AF65-F5344CB8AC3E}">
        <p14:creationId xmlns:p14="http://schemas.microsoft.com/office/powerpoint/2010/main" val="3181103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5C366-7647-4408-B0C1-137478103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6159BF-539F-4EDD-82DB-E63DC6AED9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F972D1-C9DD-4B36-A760-B63352CBDD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FFCAAA-00E7-4007-89AC-8484EA54A403}"/>
              </a:ext>
            </a:extLst>
          </p:cNvPr>
          <p:cNvSpPr>
            <a:spLocks noGrp="1"/>
          </p:cNvSpPr>
          <p:nvPr>
            <p:ph type="dt" sz="half" idx="10"/>
          </p:nvPr>
        </p:nvSpPr>
        <p:spPr/>
        <p:txBody>
          <a:bodyPr/>
          <a:lstStyle/>
          <a:p>
            <a:fld id="{5735E9DD-169D-43BD-9FFE-C2ACE0C58F8F}" type="datetimeFigureOut">
              <a:rPr lang="en-US" smtClean="0"/>
              <a:t>3/8/2026</a:t>
            </a:fld>
            <a:endParaRPr lang="en-US"/>
          </a:p>
        </p:txBody>
      </p:sp>
      <p:sp>
        <p:nvSpPr>
          <p:cNvPr id="6" name="Footer Placeholder 5">
            <a:extLst>
              <a:ext uri="{FF2B5EF4-FFF2-40B4-BE49-F238E27FC236}">
                <a16:creationId xmlns:a16="http://schemas.microsoft.com/office/drawing/2014/main" id="{7BCD2D23-9E34-4B22-851C-4AA66506FD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D3F34F-9581-41C2-B9B9-6B8D07493D5B}"/>
              </a:ext>
            </a:extLst>
          </p:cNvPr>
          <p:cNvSpPr>
            <a:spLocks noGrp="1"/>
          </p:cNvSpPr>
          <p:nvPr>
            <p:ph type="sldNum" sz="quarter" idx="12"/>
          </p:nvPr>
        </p:nvSpPr>
        <p:spPr/>
        <p:txBody>
          <a:bodyPr/>
          <a:lstStyle/>
          <a:p>
            <a:fld id="{9E9C0C92-C112-4199-A6FA-7C97ED40109B}" type="slidenum">
              <a:rPr lang="en-US" smtClean="0"/>
              <a:t>‹#›</a:t>
            </a:fld>
            <a:endParaRPr lang="en-US"/>
          </a:p>
        </p:txBody>
      </p:sp>
    </p:spTree>
    <p:extLst>
      <p:ext uri="{BB962C8B-B14F-4D97-AF65-F5344CB8AC3E}">
        <p14:creationId xmlns:p14="http://schemas.microsoft.com/office/powerpoint/2010/main" val="918354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709351-ACBE-4167-81B9-2ADCEB27D9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70095C-257A-4A47-BE14-FC2922F081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6F9569-FD6F-462D-BD8B-B9E004DA0D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5E9DD-169D-43BD-9FFE-C2ACE0C58F8F}" type="datetimeFigureOut">
              <a:rPr lang="en-US" smtClean="0"/>
              <a:t>3/8/2026</a:t>
            </a:fld>
            <a:endParaRPr lang="en-US"/>
          </a:p>
        </p:txBody>
      </p:sp>
      <p:sp>
        <p:nvSpPr>
          <p:cNvPr id="5" name="Footer Placeholder 4">
            <a:extLst>
              <a:ext uri="{FF2B5EF4-FFF2-40B4-BE49-F238E27FC236}">
                <a16:creationId xmlns:a16="http://schemas.microsoft.com/office/drawing/2014/main" id="{2DA05ACB-1553-4B32-A71D-E157A2EB7E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705C5A-7750-45BF-A929-5EF26A5A68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9C0C92-C112-4199-A6FA-7C97ED40109B}" type="slidenum">
              <a:rPr lang="en-US" smtClean="0"/>
              <a:t>‹#›</a:t>
            </a:fld>
            <a:endParaRPr lang="en-US"/>
          </a:p>
        </p:txBody>
      </p:sp>
    </p:spTree>
    <p:extLst>
      <p:ext uri="{BB962C8B-B14F-4D97-AF65-F5344CB8AC3E}">
        <p14:creationId xmlns:p14="http://schemas.microsoft.com/office/powerpoint/2010/main" val="4002349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TextBox 5"/>
          <p:cNvSpPr txBox="1"/>
          <p:nvPr/>
        </p:nvSpPr>
        <p:spPr>
          <a:xfrm>
            <a:off x="0" y="-120551"/>
            <a:ext cx="12192000" cy="6978551"/>
          </a:xfrm>
          <a:prstGeom prst="rect">
            <a:avLst/>
          </a:prstGeom>
        </p:spPr>
        <p:txBody>
          <a:bodyPr lIns="33867" tIns="33867" rIns="33867" bIns="33867" rtlCol="0" anchor="ctr"/>
          <a:lstStyle/>
          <a:p>
            <a:pPr algn="ctr">
              <a:lnSpc>
                <a:spcPts val="2239"/>
              </a:lnSpc>
            </a:pPr>
            <a:endParaRPr sz="1200"/>
          </a:p>
        </p:txBody>
      </p:sp>
      <p:grpSp>
        <p:nvGrpSpPr>
          <p:cNvPr id="10" name="Group 3">
            <a:extLst>
              <a:ext uri="{FF2B5EF4-FFF2-40B4-BE49-F238E27FC236}">
                <a16:creationId xmlns:a16="http://schemas.microsoft.com/office/drawing/2014/main" id="{E1091DE4-FAB1-4DB1-84BD-A19DC13F2B07}"/>
              </a:ext>
            </a:extLst>
          </p:cNvPr>
          <p:cNvGrpSpPr/>
          <p:nvPr/>
        </p:nvGrpSpPr>
        <p:grpSpPr>
          <a:xfrm>
            <a:off x="-2743196" y="0"/>
            <a:ext cx="14935196" cy="8559800"/>
            <a:chOff x="0" y="-672316"/>
            <a:chExt cx="5900325" cy="3381649"/>
          </a:xfrm>
        </p:grpSpPr>
        <p:sp>
          <p:nvSpPr>
            <p:cNvPr id="11" name="Freeform 4">
              <a:extLst>
                <a:ext uri="{FF2B5EF4-FFF2-40B4-BE49-F238E27FC236}">
                  <a16:creationId xmlns:a16="http://schemas.microsoft.com/office/drawing/2014/main" id="{53447A9B-E83A-4EFD-9AF8-811EB58F9A3A}"/>
                </a:ext>
              </a:extLst>
            </p:cNvPr>
            <p:cNvSpPr/>
            <p:nvPr/>
          </p:nvSpPr>
          <p:spPr>
            <a:xfrm>
              <a:off x="1083733" y="-672316"/>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FFFFF">
                <a:alpha val="40784"/>
              </a:srgbClr>
            </a:solidFill>
          </p:spPr>
        </p:sp>
        <p:sp>
          <p:nvSpPr>
            <p:cNvPr id="12" name="TextBox 5">
              <a:extLst>
                <a:ext uri="{FF2B5EF4-FFF2-40B4-BE49-F238E27FC236}">
                  <a16:creationId xmlns:a16="http://schemas.microsoft.com/office/drawing/2014/main" id="{50BC5F7D-5688-4532-B449-EB2BE2E9BD0A}"/>
                </a:ext>
              </a:extLst>
            </p:cNvPr>
            <p:cNvSpPr txBox="1"/>
            <p:nvPr/>
          </p:nvSpPr>
          <p:spPr>
            <a:xfrm>
              <a:off x="0" y="-47625"/>
              <a:ext cx="4816593" cy="2756958"/>
            </a:xfrm>
            <a:prstGeom prst="rect">
              <a:avLst/>
            </a:prstGeom>
          </p:spPr>
          <p:txBody>
            <a:bodyPr lIns="50800" tIns="50800" rIns="50800" bIns="50800" rtlCol="0" anchor="ctr"/>
            <a:lstStyle/>
            <a:p>
              <a:pPr algn="ctr">
                <a:lnSpc>
                  <a:spcPts val="3359"/>
                </a:lnSpc>
              </a:pPr>
              <a:endParaRPr/>
            </a:p>
          </p:txBody>
        </p:sp>
      </p:grpSp>
      <p:sp>
        <p:nvSpPr>
          <p:cNvPr id="6" name="AutoShape 6"/>
          <p:cNvSpPr/>
          <p:nvPr/>
        </p:nvSpPr>
        <p:spPr>
          <a:xfrm>
            <a:off x="3622466" y="5978613"/>
            <a:ext cx="4787884" cy="0"/>
          </a:xfrm>
          <a:prstGeom prst="line">
            <a:avLst/>
          </a:prstGeom>
          <a:ln w="47625" cap="flat">
            <a:solidFill>
              <a:srgbClr val="AC1A2F"/>
            </a:solidFill>
            <a:prstDash val="solid"/>
            <a:headEnd type="none" w="sm" len="sm"/>
            <a:tailEnd type="none" w="sm" len="sm"/>
          </a:ln>
        </p:spPr>
        <p:txBody>
          <a:bodyPr/>
          <a:lstStyle/>
          <a:p>
            <a:endParaRPr lang="en-US" sz="1200" dirty="0"/>
          </a:p>
        </p:txBody>
      </p:sp>
      <p:sp>
        <p:nvSpPr>
          <p:cNvPr id="7" name="Freeform 7"/>
          <p:cNvSpPr/>
          <p:nvPr/>
        </p:nvSpPr>
        <p:spPr>
          <a:xfrm>
            <a:off x="3448304" y="0"/>
            <a:ext cx="2685616" cy="1544229"/>
          </a:xfrm>
          <a:custGeom>
            <a:avLst/>
            <a:gdLst/>
            <a:ahLst/>
            <a:cxnLst/>
            <a:rect l="l" t="t" r="r" b="b"/>
            <a:pathLst>
              <a:path w="4028424" h="2316344">
                <a:moveTo>
                  <a:pt x="0" y="0"/>
                </a:moveTo>
                <a:lnTo>
                  <a:pt x="4028424" y="0"/>
                </a:lnTo>
                <a:lnTo>
                  <a:pt x="4028424" y="2316344"/>
                </a:lnTo>
                <a:lnTo>
                  <a:pt x="0" y="2316344"/>
                </a:lnTo>
                <a:lnTo>
                  <a:pt x="0" y="0"/>
                </a:lnTo>
                <a:close/>
              </a:path>
            </a:pathLst>
          </a:custGeom>
          <a:blipFill>
            <a:blip r:embed="rId4"/>
            <a:stretch>
              <a:fillRect/>
            </a:stretch>
          </a:blipFill>
        </p:spPr>
      </p:sp>
      <p:sp>
        <p:nvSpPr>
          <p:cNvPr id="8" name="TextBox 8"/>
          <p:cNvSpPr txBox="1"/>
          <p:nvPr/>
        </p:nvSpPr>
        <p:spPr>
          <a:xfrm>
            <a:off x="1711738" y="4147194"/>
            <a:ext cx="8768523" cy="1846659"/>
          </a:xfrm>
          <a:prstGeom prst="rect">
            <a:avLst/>
          </a:prstGeom>
        </p:spPr>
        <p:txBody>
          <a:bodyPr lIns="0" tIns="0" rIns="0" bIns="0" rtlCol="0" anchor="t">
            <a:spAutoFit/>
          </a:bodyPr>
          <a:lstStyle/>
          <a:p>
            <a:pPr algn="ctr"/>
            <a:r>
              <a:rPr lang="en-US" sz="4000" b="1" dirty="0">
                <a:solidFill>
                  <a:srgbClr val="1D1D1F"/>
                </a:solidFill>
                <a:latin typeface="Poppins Heavy"/>
                <a:ea typeface="Poppins Heavy"/>
                <a:cs typeface="Poppins Heavy"/>
                <a:sym typeface="Poppins Heavy"/>
              </a:rPr>
              <a:t>Hydrologic Variability in NJ Salt Marshes and Implications for Restoration Planning</a:t>
            </a:r>
          </a:p>
        </p:txBody>
      </p:sp>
      <p:sp>
        <p:nvSpPr>
          <p:cNvPr id="9" name="TextBox 9"/>
          <p:cNvSpPr txBox="1"/>
          <p:nvPr/>
        </p:nvSpPr>
        <p:spPr>
          <a:xfrm>
            <a:off x="2541247" y="6114404"/>
            <a:ext cx="7109504" cy="547842"/>
          </a:xfrm>
          <a:prstGeom prst="rect">
            <a:avLst/>
          </a:prstGeom>
        </p:spPr>
        <p:txBody>
          <a:bodyPr wrap="square" lIns="0" tIns="0" rIns="0" bIns="0" rtlCol="0" anchor="t">
            <a:spAutoFit/>
          </a:bodyPr>
          <a:lstStyle/>
          <a:p>
            <a:pPr algn="ctr">
              <a:lnSpc>
                <a:spcPts val="2239"/>
              </a:lnSpc>
            </a:pPr>
            <a:r>
              <a:rPr lang="en-US" sz="1600" b="1" spc="320" dirty="0">
                <a:solidFill>
                  <a:srgbClr val="1D1D1F"/>
                </a:solidFill>
                <a:latin typeface="Now Bold"/>
                <a:ea typeface="Now Bold"/>
                <a:cs typeface="Now Bold"/>
                <a:sym typeface="Now Bold"/>
              </a:rPr>
              <a:t>Ceili Pestalozzi, </a:t>
            </a:r>
            <a:r>
              <a:rPr lang="en-US" sz="1600" spc="320" dirty="0">
                <a:solidFill>
                  <a:srgbClr val="1D1D1F"/>
                </a:solidFill>
                <a:latin typeface="Now Bold"/>
                <a:ea typeface="Now Bold"/>
                <a:cs typeface="Now Bold"/>
                <a:sym typeface="Now Bold"/>
              </a:rPr>
              <a:t>LeeAnn Haaf, Martha Maxwell-Doyle</a:t>
            </a:r>
            <a:r>
              <a:rPr lang="en-US" sz="1600" b="1" spc="320" dirty="0">
                <a:solidFill>
                  <a:srgbClr val="1D1D1F"/>
                </a:solidFill>
                <a:latin typeface="Now Bold"/>
                <a:ea typeface="Now Bold"/>
                <a:cs typeface="Now Bold"/>
                <a:sym typeface="Now Bold"/>
              </a:rPr>
              <a:t>, March 9, 2026</a:t>
            </a:r>
          </a:p>
        </p:txBody>
      </p:sp>
      <p:pic>
        <p:nvPicPr>
          <p:cNvPr id="13" name="Picture 12">
            <a:extLst>
              <a:ext uri="{FF2B5EF4-FFF2-40B4-BE49-F238E27FC236}">
                <a16:creationId xmlns:a16="http://schemas.microsoft.com/office/drawing/2014/main" id="{39A175A6-E0F5-4D72-B473-6802918F12F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290984" y="720923"/>
            <a:ext cx="1775460" cy="6299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61219" y="5626626"/>
            <a:ext cx="1930781" cy="1110199"/>
          </a:xfrm>
          <a:custGeom>
            <a:avLst/>
            <a:gdLst/>
            <a:ahLst/>
            <a:cxnLst/>
            <a:rect l="l" t="t" r="r" b="b"/>
            <a:pathLst>
              <a:path w="2896171" h="1665299">
                <a:moveTo>
                  <a:pt x="0" y="0"/>
                </a:moveTo>
                <a:lnTo>
                  <a:pt x="2896172" y="0"/>
                </a:lnTo>
                <a:lnTo>
                  <a:pt x="2896172" y="1665298"/>
                </a:lnTo>
                <a:lnTo>
                  <a:pt x="0" y="1665298"/>
                </a:lnTo>
                <a:lnTo>
                  <a:pt x="0" y="0"/>
                </a:lnTo>
                <a:close/>
              </a:path>
            </a:pathLst>
          </a:custGeom>
          <a:blipFill>
            <a:blip r:embed="rId3"/>
            <a:stretch>
              <a:fillRect/>
            </a:stretch>
          </a:blipFill>
        </p:spPr>
      </p:sp>
      <p:sp>
        <p:nvSpPr>
          <p:cNvPr id="3" name="Freeform 3"/>
          <p:cNvSpPr/>
          <p:nvPr/>
        </p:nvSpPr>
        <p:spPr>
          <a:xfrm>
            <a:off x="0" y="0"/>
            <a:ext cx="1101717" cy="6858000"/>
          </a:xfrm>
          <a:custGeom>
            <a:avLst/>
            <a:gdLst/>
            <a:ahLst/>
            <a:cxnLst/>
            <a:rect l="l" t="t" r="r" b="b"/>
            <a:pathLst>
              <a:path w="1652576" h="10287000">
                <a:moveTo>
                  <a:pt x="0" y="0"/>
                </a:moveTo>
                <a:lnTo>
                  <a:pt x="1652576" y="0"/>
                </a:lnTo>
                <a:lnTo>
                  <a:pt x="1652576" y="10287000"/>
                </a:lnTo>
                <a:lnTo>
                  <a:pt x="0" y="10287000"/>
                </a:lnTo>
                <a:lnTo>
                  <a:pt x="0" y="0"/>
                </a:lnTo>
                <a:close/>
              </a:path>
            </a:pathLst>
          </a:custGeom>
          <a:blipFill>
            <a:blip r:embed="rId4"/>
            <a:stretch>
              <a:fillRect l="-497949" r="-232026"/>
            </a:stretch>
          </a:blipFill>
        </p:spPr>
      </p:sp>
      <p:graphicFrame>
        <p:nvGraphicFramePr>
          <p:cNvPr id="9" name="Table 8">
            <a:extLst>
              <a:ext uri="{FF2B5EF4-FFF2-40B4-BE49-F238E27FC236}">
                <a16:creationId xmlns:a16="http://schemas.microsoft.com/office/drawing/2014/main" id="{E724AA12-6439-4525-9935-55DE368B3553}"/>
              </a:ext>
            </a:extLst>
          </p:cNvPr>
          <p:cNvGraphicFramePr>
            <a:graphicFrameLocks noGrp="1"/>
          </p:cNvGraphicFramePr>
          <p:nvPr>
            <p:extLst>
              <p:ext uri="{D42A27DB-BD31-4B8C-83A1-F6EECF244321}">
                <p14:modId xmlns:p14="http://schemas.microsoft.com/office/powerpoint/2010/main" val="1632886517"/>
              </p:ext>
            </p:extLst>
          </p:nvPr>
        </p:nvGraphicFramePr>
        <p:xfrm>
          <a:off x="3762375" y="180981"/>
          <a:ext cx="5848349" cy="6387992"/>
        </p:xfrm>
        <a:graphic>
          <a:graphicData uri="http://schemas.openxmlformats.org/drawingml/2006/table">
            <a:tbl>
              <a:tblPr>
                <a:tableStyleId>{5C22544A-7EE6-4342-B048-85BDC9FD1C3A}</a:tableStyleId>
              </a:tblPr>
              <a:tblGrid>
                <a:gridCol w="1087814">
                  <a:extLst>
                    <a:ext uri="{9D8B030D-6E8A-4147-A177-3AD203B41FA5}">
                      <a16:colId xmlns:a16="http://schemas.microsoft.com/office/drawing/2014/main" val="1542542371"/>
                    </a:ext>
                  </a:extLst>
                </a:gridCol>
                <a:gridCol w="727651">
                  <a:extLst>
                    <a:ext uri="{9D8B030D-6E8A-4147-A177-3AD203B41FA5}">
                      <a16:colId xmlns:a16="http://schemas.microsoft.com/office/drawing/2014/main" val="30712288"/>
                    </a:ext>
                  </a:extLst>
                </a:gridCol>
                <a:gridCol w="1092553">
                  <a:extLst>
                    <a:ext uri="{9D8B030D-6E8A-4147-A177-3AD203B41FA5}">
                      <a16:colId xmlns:a16="http://schemas.microsoft.com/office/drawing/2014/main" val="2904725906"/>
                    </a:ext>
                  </a:extLst>
                </a:gridCol>
                <a:gridCol w="915487">
                  <a:extLst>
                    <a:ext uri="{9D8B030D-6E8A-4147-A177-3AD203B41FA5}">
                      <a16:colId xmlns:a16="http://schemas.microsoft.com/office/drawing/2014/main" val="1166874738"/>
                    </a:ext>
                  </a:extLst>
                </a:gridCol>
                <a:gridCol w="1012422">
                  <a:extLst>
                    <a:ext uri="{9D8B030D-6E8A-4147-A177-3AD203B41FA5}">
                      <a16:colId xmlns:a16="http://schemas.microsoft.com/office/drawing/2014/main" val="3786156783"/>
                    </a:ext>
                  </a:extLst>
                </a:gridCol>
                <a:gridCol w="1012422">
                  <a:extLst>
                    <a:ext uri="{9D8B030D-6E8A-4147-A177-3AD203B41FA5}">
                      <a16:colId xmlns:a16="http://schemas.microsoft.com/office/drawing/2014/main" val="895663720"/>
                    </a:ext>
                  </a:extLst>
                </a:gridCol>
              </a:tblGrid>
              <a:tr h="586993">
                <a:tc gridSpan="6">
                  <a:txBody>
                    <a:bodyPr/>
                    <a:lstStyle/>
                    <a:p>
                      <a:pPr marL="0" marR="0" algn="l">
                        <a:lnSpc>
                          <a:spcPct val="115000"/>
                        </a:lnSpc>
                        <a:spcBef>
                          <a:spcPts val="0"/>
                        </a:spcBef>
                        <a:spcAft>
                          <a:spcPts val="0"/>
                        </a:spcAft>
                      </a:pPr>
                      <a:r>
                        <a:rPr lang="en-US" sz="1800" dirty="0">
                          <a:effectLst/>
                        </a:rPr>
                        <a:t>Frequency, duration, and depth of flooding at ground elevations.</a:t>
                      </a:r>
                      <a:endParaRPr lang="en-US" sz="1800" dirty="0">
                        <a:effectLst/>
                        <a:latin typeface="Arial" panose="020B0604020202020204" pitchFamily="34" charset="0"/>
                        <a:ea typeface="Arial" panose="020B0604020202020204" pitchFamily="34" charset="0"/>
                      </a:endParaRPr>
                    </a:p>
                  </a:txBody>
                  <a:tcPr marL="52455" marR="52455" marT="52455" marB="52455"/>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64447028"/>
                  </a:ext>
                </a:extLst>
              </a:tr>
              <a:tr h="1265718">
                <a:tc>
                  <a:txBody>
                    <a:bodyPr/>
                    <a:lstStyle/>
                    <a:p>
                      <a:pPr marL="0" marR="0" algn="ctr">
                        <a:lnSpc>
                          <a:spcPct val="115000"/>
                        </a:lnSpc>
                        <a:spcBef>
                          <a:spcPts val="0"/>
                        </a:spcBef>
                        <a:spcAft>
                          <a:spcPts val="0"/>
                        </a:spcAft>
                      </a:pPr>
                      <a:r>
                        <a:rPr lang="en-US" sz="1600" dirty="0">
                          <a:effectLst/>
                        </a:rPr>
                        <a:t>Site</a:t>
                      </a:r>
                      <a:endParaRPr lang="en-US" sz="1600" dirty="0">
                        <a:effectLst/>
                        <a:latin typeface="Arial" panose="020B0604020202020204" pitchFamily="34" charset="0"/>
                        <a:ea typeface="Arial" panose="020B0604020202020204" pitchFamily="34" charset="0"/>
                      </a:endParaRPr>
                    </a:p>
                  </a:txBody>
                  <a:tcPr marL="52455" marR="52455" marT="52455" marB="52455" anchor="ctr"/>
                </a:tc>
                <a:tc>
                  <a:txBody>
                    <a:bodyPr/>
                    <a:lstStyle/>
                    <a:p>
                      <a:pPr marL="0" marR="0" algn="ctr">
                        <a:lnSpc>
                          <a:spcPct val="115000"/>
                        </a:lnSpc>
                        <a:spcBef>
                          <a:spcPts val="0"/>
                        </a:spcBef>
                        <a:spcAft>
                          <a:spcPts val="0"/>
                        </a:spcAft>
                      </a:pPr>
                      <a:r>
                        <a:rPr lang="en-US" sz="1600" dirty="0">
                          <a:effectLst/>
                        </a:rPr>
                        <a:t>SET #</a:t>
                      </a:r>
                      <a:endParaRPr lang="en-US" sz="1600" dirty="0">
                        <a:effectLst/>
                        <a:latin typeface="Arial" panose="020B0604020202020204" pitchFamily="34" charset="0"/>
                        <a:ea typeface="Arial" panose="020B0604020202020204" pitchFamily="34" charset="0"/>
                      </a:endParaRPr>
                    </a:p>
                  </a:txBody>
                  <a:tcPr marL="52455" marR="52455" marT="52455" marB="52455" anchor="ctr"/>
                </a:tc>
                <a:tc>
                  <a:txBody>
                    <a:bodyPr/>
                    <a:lstStyle/>
                    <a:p>
                      <a:pPr marL="0" marR="0" algn="ctr">
                        <a:lnSpc>
                          <a:spcPct val="115000"/>
                        </a:lnSpc>
                        <a:spcBef>
                          <a:spcPts val="0"/>
                        </a:spcBef>
                        <a:spcAft>
                          <a:spcPts val="0"/>
                        </a:spcAft>
                      </a:pPr>
                      <a:r>
                        <a:rPr lang="en-US" sz="1600" dirty="0">
                          <a:effectLst/>
                        </a:rPr>
                        <a:t>Ground surface </a:t>
                      </a:r>
                      <a:br>
                        <a:rPr lang="en-US" sz="1600" dirty="0">
                          <a:effectLst/>
                        </a:rPr>
                      </a:br>
                      <a:r>
                        <a:rPr lang="en-US" sz="1600" dirty="0">
                          <a:effectLst/>
                        </a:rPr>
                        <a:t>(m NAVD88)</a:t>
                      </a:r>
                      <a:endParaRPr lang="en-US" sz="1600" dirty="0">
                        <a:effectLst/>
                        <a:latin typeface="Arial" panose="020B0604020202020204" pitchFamily="34" charset="0"/>
                        <a:ea typeface="Arial" panose="020B0604020202020204" pitchFamily="34" charset="0"/>
                      </a:endParaRPr>
                    </a:p>
                  </a:txBody>
                  <a:tcPr marL="52455" marR="52455" marT="52455" marB="52455" anchor="ctr"/>
                </a:tc>
                <a:tc>
                  <a:txBody>
                    <a:bodyPr/>
                    <a:lstStyle/>
                    <a:p>
                      <a:pPr marL="0" marR="0" algn="ctr">
                        <a:lnSpc>
                          <a:spcPct val="115000"/>
                        </a:lnSpc>
                        <a:spcBef>
                          <a:spcPts val="0"/>
                        </a:spcBef>
                        <a:spcAft>
                          <a:spcPts val="0"/>
                        </a:spcAft>
                      </a:pPr>
                      <a:r>
                        <a:rPr lang="en-US" sz="1600" dirty="0">
                          <a:effectLst/>
                        </a:rPr>
                        <a:t>Mean frequency (%)</a:t>
                      </a:r>
                      <a:endParaRPr lang="en-US" sz="1600" dirty="0">
                        <a:effectLst/>
                        <a:latin typeface="Arial" panose="020B0604020202020204" pitchFamily="34" charset="0"/>
                        <a:ea typeface="Arial" panose="020B0604020202020204" pitchFamily="34" charset="0"/>
                      </a:endParaRPr>
                    </a:p>
                  </a:txBody>
                  <a:tcPr marL="56651" marR="56651" marT="0" marB="0" anchor="ctr"/>
                </a:tc>
                <a:tc>
                  <a:txBody>
                    <a:bodyPr/>
                    <a:lstStyle/>
                    <a:p>
                      <a:pPr marL="0" marR="0" algn="ctr">
                        <a:lnSpc>
                          <a:spcPct val="115000"/>
                        </a:lnSpc>
                        <a:spcBef>
                          <a:spcPts val="0"/>
                        </a:spcBef>
                        <a:spcAft>
                          <a:spcPts val="0"/>
                        </a:spcAft>
                      </a:pPr>
                      <a:r>
                        <a:rPr lang="en-US" sz="1600" dirty="0">
                          <a:effectLst/>
                        </a:rPr>
                        <a:t>Mean duration (%)</a:t>
                      </a:r>
                      <a:endParaRPr lang="en-US" sz="1600" dirty="0">
                        <a:effectLst/>
                        <a:latin typeface="Arial" panose="020B0604020202020204" pitchFamily="34" charset="0"/>
                        <a:ea typeface="Arial" panose="020B0604020202020204" pitchFamily="34" charset="0"/>
                      </a:endParaRPr>
                    </a:p>
                  </a:txBody>
                  <a:tcPr marL="56651" marR="56651" marT="0" marB="0" anchor="ctr"/>
                </a:tc>
                <a:tc>
                  <a:txBody>
                    <a:bodyPr/>
                    <a:lstStyle/>
                    <a:p>
                      <a:pPr marL="0" marR="0" algn="ctr">
                        <a:lnSpc>
                          <a:spcPct val="115000"/>
                        </a:lnSpc>
                        <a:spcBef>
                          <a:spcPts val="0"/>
                        </a:spcBef>
                        <a:spcAft>
                          <a:spcPts val="0"/>
                        </a:spcAft>
                      </a:pPr>
                      <a:r>
                        <a:rPr lang="en-US" sz="1600" dirty="0">
                          <a:effectLst/>
                        </a:rPr>
                        <a:t>Mean depth of flooding</a:t>
                      </a:r>
                      <a:br>
                        <a:rPr lang="en-US" sz="1600" dirty="0">
                          <a:effectLst/>
                        </a:rPr>
                      </a:br>
                      <a:r>
                        <a:rPr lang="en-US" sz="1600" dirty="0">
                          <a:effectLst/>
                        </a:rPr>
                        <a:t>(m)</a:t>
                      </a:r>
                      <a:endParaRPr lang="en-US" sz="1600" dirty="0">
                        <a:effectLst/>
                        <a:latin typeface="Arial" panose="020B0604020202020204" pitchFamily="34" charset="0"/>
                        <a:ea typeface="Arial" panose="020B0604020202020204" pitchFamily="34" charset="0"/>
                      </a:endParaRPr>
                    </a:p>
                  </a:txBody>
                  <a:tcPr marL="56651" marR="56651" marT="0" marB="0" anchor="ctr"/>
                </a:tc>
                <a:extLst>
                  <a:ext uri="{0D108BD9-81ED-4DB2-BD59-A6C34878D82A}">
                    <a16:rowId xmlns:a16="http://schemas.microsoft.com/office/drawing/2014/main" val="2418913440"/>
                  </a:ext>
                </a:extLst>
              </a:tr>
              <a:tr h="360750">
                <a:tc rowSpan="3">
                  <a:txBody>
                    <a:bodyPr/>
                    <a:lstStyle/>
                    <a:p>
                      <a:pPr marL="0" marR="0" algn="ctr">
                        <a:lnSpc>
                          <a:spcPct val="115000"/>
                        </a:lnSpc>
                        <a:spcBef>
                          <a:spcPts val="0"/>
                        </a:spcBef>
                        <a:spcAft>
                          <a:spcPts val="0"/>
                        </a:spcAft>
                      </a:pPr>
                      <a:r>
                        <a:rPr lang="en-US" sz="1600" dirty="0">
                          <a:effectLst/>
                        </a:rPr>
                        <a:t>Reedy Creek</a:t>
                      </a:r>
                      <a:endParaRPr lang="en-US" sz="1600" dirty="0">
                        <a:effectLst/>
                        <a:latin typeface="Arial" panose="020B0604020202020204" pitchFamily="34" charset="0"/>
                        <a:ea typeface="Arial" panose="020B0604020202020204" pitchFamily="34" charset="0"/>
                      </a:endParaRPr>
                    </a:p>
                  </a:txBody>
                  <a:tcPr marL="56651" marR="56651" marT="0" marB="0" anchor="ctr"/>
                </a:tc>
                <a:tc>
                  <a:txBody>
                    <a:bodyPr/>
                    <a:lstStyle/>
                    <a:p>
                      <a:pPr marL="0" marR="0" algn="ctr">
                        <a:lnSpc>
                          <a:spcPct val="115000"/>
                        </a:lnSpc>
                        <a:spcBef>
                          <a:spcPts val="0"/>
                        </a:spcBef>
                        <a:spcAft>
                          <a:spcPts val="0"/>
                        </a:spcAft>
                      </a:pPr>
                      <a:r>
                        <a:rPr lang="en-US" sz="1600">
                          <a:effectLst/>
                        </a:rPr>
                        <a:t>1</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a:effectLst/>
                        </a:rPr>
                        <a:t>0.0701</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dirty="0">
                          <a:effectLst/>
                        </a:rPr>
                        <a:t>65.0%</a:t>
                      </a:r>
                      <a:endParaRPr lang="en-US" sz="1600" dirty="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a:effectLst/>
                        </a:rPr>
                        <a:t>35.7%</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a:effectLst/>
                        </a:rPr>
                        <a:t>0.103</a:t>
                      </a:r>
                      <a:endParaRPr lang="en-US" sz="1600">
                        <a:effectLst/>
                        <a:latin typeface="Arial" panose="020B0604020202020204" pitchFamily="34" charset="0"/>
                        <a:ea typeface="Arial" panose="020B0604020202020204" pitchFamily="34" charset="0"/>
                      </a:endParaRPr>
                    </a:p>
                  </a:txBody>
                  <a:tcPr marL="52455" marR="52455" marT="52455" marB="52455"/>
                </a:tc>
                <a:extLst>
                  <a:ext uri="{0D108BD9-81ED-4DB2-BD59-A6C34878D82A}">
                    <a16:rowId xmlns:a16="http://schemas.microsoft.com/office/drawing/2014/main" val="533339211"/>
                  </a:ext>
                </a:extLst>
              </a:tr>
              <a:tr h="360750">
                <a:tc vMerge="1">
                  <a:txBody>
                    <a:bodyPr/>
                    <a:lstStyle/>
                    <a:p>
                      <a:endParaRPr lang="en-US"/>
                    </a:p>
                  </a:txBody>
                  <a:tcPr/>
                </a:tc>
                <a:tc>
                  <a:txBody>
                    <a:bodyPr/>
                    <a:lstStyle/>
                    <a:p>
                      <a:pPr marL="0" marR="0" algn="ctr">
                        <a:lnSpc>
                          <a:spcPct val="115000"/>
                        </a:lnSpc>
                        <a:spcBef>
                          <a:spcPts val="0"/>
                        </a:spcBef>
                        <a:spcAft>
                          <a:spcPts val="0"/>
                        </a:spcAft>
                      </a:pPr>
                      <a:r>
                        <a:rPr lang="en-US" sz="1600" dirty="0">
                          <a:effectLst/>
                        </a:rPr>
                        <a:t>2</a:t>
                      </a:r>
                      <a:endParaRPr lang="en-US" sz="1600" dirty="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dirty="0">
                          <a:effectLst/>
                        </a:rPr>
                        <a:t>0.1051</a:t>
                      </a:r>
                      <a:endParaRPr lang="en-US" sz="1600" dirty="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dirty="0">
                          <a:effectLst/>
                        </a:rPr>
                        <a:t>41.8%</a:t>
                      </a:r>
                      <a:endParaRPr lang="en-US" sz="1600" dirty="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dirty="0">
                          <a:effectLst/>
                        </a:rPr>
                        <a:t>22.3%</a:t>
                      </a:r>
                      <a:endParaRPr lang="en-US" sz="1600" dirty="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a:effectLst/>
                        </a:rPr>
                        <a:t>0.068</a:t>
                      </a:r>
                      <a:endParaRPr lang="en-US" sz="1600">
                        <a:effectLst/>
                        <a:latin typeface="Arial" panose="020B0604020202020204" pitchFamily="34" charset="0"/>
                        <a:ea typeface="Arial" panose="020B0604020202020204" pitchFamily="34" charset="0"/>
                      </a:endParaRPr>
                    </a:p>
                  </a:txBody>
                  <a:tcPr marL="52455" marR="52455" marT="52455" marB="52455"/>
                </a:tc>
                <a:extLst>
                  <a:ext uri="{0D108BD9-81ED-4DB2-BD59-A6C34878D82A}">
                    <a16:rowId xmlns:a16="http://schemas.microsoft.com/office/drawing/2014/main" val="1019209101"/>
                  </a:ext>
                </a:extLst>
              </a:tr>
              <a:tr h="360750">
                <a:tc vMerge="1">
                  <a:txBody>
                    <a:bodyPr/>
                    <a:lstStyle/>
                    <a:p>
                      <a:endParaRPr lang="en-US"/>
                    </a:p>
                  </a:txBody>
                  <a:tcPr/>
                </a:tc>
                <a:tc>
                  <a:txBody>
                    <a:bodyPr/>
                    <a:lstStyle/>
                    <a:p>
                      <a:pPr marL="0" marR="0" algn="ctr">
                        <a:lnSpc>
                          <a:spcPct val="115000"/>
                        </a:lnSpc>
                        <a:spcBef>
                          <a:spcPts val="0"/>
                        </a:spcBef>
                        <a:spcAft>
                          <a:spcPts val="0"/>
                        </a:spcAft>
                      </a:pPr>
                      <a:r>
                        <a:rPr lang="en-US" sz="1600">
                          <a:effectLst/>
                        </a:rPr>
                        <a:t>3</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dirty="0">
                          <a:effectLst/>
                        </a:rPr>
                        <a:t>0.1599</a:t>
                      </a:r>
                      <a:endParaRPr lang="en-US" sz="1600" dirty="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dirty="0">
                          <a:effectLst/>
                        </a:rPr>
                        <a:t>19.7%</a:t>
                      </a:r>
                      <a:endParaRPr lang="en-US" sz="1600" dirty="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dirty="0">
                          <a:effectLst/>
                        </a:rPr>
                        <a:t>11.2%</a:t>
                      </a:r>
                      <a:endParaRPr lang="en-US" sz="1600" dirty="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dirty="0">
                          <a:effectLst/>
                        </a:rPr>
                        <a:t>0.058</a:t>
                      </a:r>
                      <a:endParaRPr lang="en-US" sz="1600" dirty="0">
                        <a:effectLst/>
                        <a:latin typeface="Arial" panose="020B0604020202020204" pitchFamily="34" charset="0"/>
                        <a:ea typeface="Arial" panose="020B0604020202020204" pitchFamily="34" charset="0"/>
                      </a:endParaRPr>
                    </a:p>
                  </a:txBody>
                  <a:tcPr marL="52455" marR="52455" marT="52455" marB="52455"/>
                </a:tc>
                <a:extLst>
                  <a:ext uri="{0D108BD9-81ED-4DB2-BD59-A6C34878D82A}">
                    <a16:rowId xmlns:a16="http://schemas.microsoft.com/office/drawing/2014/main" val="141592137"/>
                  </a:ext>
                </a:extLst>
              </a:tr>
              <a:tr h="360750">
                <a:tc rowSpan="3">
                  <a:txBody>
                    <a:bodyPr/>
                    <a:lstStyle/>
                    <a:p>
                      <a:pPr marL="0" marR="0" algn="ctr">
                        <a:lnSpc>
                          <a:spcPct val="115000"/>
                        </a:lnSpc>
                        <a:spcBef>
                          <a:spcPts val="0"/>
                        </a:spcBef>
                        <a:spcAft>
                          <a:spcPts val="0"/>
                        </a:spcAft>
                      </a:pPr>
                      <a:r>
                        <a:rPr lang="en-US" sz="1600" dirty="0">
                          <a:effectLst/>
                        </a:rPr>
                        <a:t>Island Beach</a:t>
                      </a:r>
                      <a:endParaRPr lang="en-US" sz="1600" dirty="0">
                        <a:effectLst/>
                        <a:latin typeface="Arial" panose="020B0604020202020204" pitchFamily="34" charset="0"/>
                        <a:ea typeface="Arial" panose="020B0604020202020204" pitchFamily="34" charset="0"/>
                      </a:endParaRPr>
                    </a:p>
                  </a:txBody>
                  <a:tcPr marL="52455" marR="52455" marT="52455" marB="52455" anchor="ctr"/>
                </a:tc>
                <a:tc>
                  <a:txBody>
                    <a:bodyPr/>
                    <a:lstStyle/>
                    <a:p>
                      <a:pPr marL="0" marR="0" algn="ctr">
                        <a:lnSpc>
                          <a:spcPct val="115000"/>
                        </a:lnSpc>
                        <a:spcBef>
                          <a:spcPts val="0"/>
                        </a:spcBef>
                        <a:spcAft>
                          <a:spcPts val="0"/>
                        </a:spcAft>
                      </a:pPr>
                      <a:r>
                        <a:rPr lang="en-US" sz="1600">
                          <a:effectLst/>
                        </a:rPr>
                        <a:t>1</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a:effectLst/>
                        </a:rPr>
                        <a:t>0.2493</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dirty="0">
                          <a:effectLst/>
                        </a:rPr>
                        <a:t>1.17%</a:t>
                      </a:r>
                      <a:endParaRPr lang="en-US" sz="1600" dirty="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a:effectLst/>
                        </a:rPr>
                        <a:t>0.62%</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a:effectLst/>
                        </a:rPr>
                        <a:t>0.073</a:t>
                      </a:r>
                      <a:endParaRPr lang="en-US" sz="1600">
                        <a:effectLst/>
                        <a:latin typeface="Arial" panose="020B0604020202020204" pitchFamily="34" charset="0"/>
                        <a:ea typeface="Arial" panose="020B0604020202020204" pitchFamily="34" charset="0"/>
                      </a:endParaRPr>
                    </a:p>
                  </a:txBody>
                  <a:tcPr marL="52455" marR="52455" marT="52455" marB="52455"/>
                </a:tc>
                <a:extLst>
                  <a:ext uri="{0D108BD9-81ED-4DB2-BD59-A6C34878D82A}">
                    <a16:rowId xmlns:a16="http://schemas.microsoft.com/office/drawing/2014/main" val="2175299090"/>
                  </a:ext>
                </a:extLst>
              </a:tr>
              <a:tr h="360750">
                <a:tc vMerge="1">
                  <a:txBody>
                    <a:bodyPr/>
                    <a:lstStyle/>
                    <a:p>
                      <a:endParaRPr lang="en-US"/>
                    </a:p>
                  </a:txBody>
                  <a:tcPr/>
                </a:tc>
                <a:tc>
                  <a:txBody>
                    <a:bodyPr/>
                    <a:lstStyle/>
                    <a:p>
                      <a:pPr marL="0" marR="0" algn="ctr">
                        <a:lnSpc>
                          <a:spcPct val="115000"/>
                        </a:lnSpc>
                        <a:spcBef>
                          <a:spcPts val="0"/>
                        </a:spcBef>
                        <a:spcAft>
                          <a:spcPts val="0"/>
                        </a:spcAft>
                      </a:pPr>
                      <a:r>
                        <a:rPr lang="en-US" sz="1600" dirty="0">
                          <a:effectLst/>
                        </a:rPr>
                        <a:t>2</a:t>
                      </a:r>
                      <a:endParaRPr lang="en-US" sz="1600" dirty="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a:effectLst/>
                        </a:rPr>
                        <a:t>0.2696</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dirty="0">
                          <a:effectLst/>
                        </a:rPr>
                        <a:t>6.36%</a:t>
                      </a:r>
                      <a:endParaRPr lang="en-US" sz="1600" dirty="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a:effectLst/>
                        </a:rPr>
                        <a:t>3.34%</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a:effectLst/>
                        </a:rPr>
                        <a:t>0.045</a:t>
                      </a:r>
                      <a:endParaRPr lang="en-US" sz="1600">
                        <a:effectLst/>
                        <a:latin typeface="Arial" panose="020B0604020202020204" pitchFamily="34" charset="0"/>
                        <a:ea typeface="Arial" panose="020B0604020202020204" pitchFamily="34" charset="0"/>
                      </a:endParaRPr>
                    </a:p>
                  </a:txBody>
                  <a:tcPr marL="52455" marR="52455" marT="52455" marB="52455"/>
                </a:tc>
                <a:extLst>
                  <a:ext uri="{0D108BD9-81ED-4DB2-BD59-A6C34878D82A}">
                    <a16:rowId xmlns:a16="http://schemas.microsoft.com/office/drawing/2014/main" val="2259646449"/>
                  </a:ext>
                </a:extLst>
              </a:tr>
              <a:tr h="360750">
                <a:tc vMerge="1">
                  <a:txBody>
                    <a:bodyPr/>
                    <a:lstStyle/>
                    <a:p>
                      <a:endParaRPr lang="en-US"/>
                    </a:p>
                  </a:txBody>
                  <a:tcPr/>
                </a:tc>
                <a:tc>
                  <a:txBody>
                    <a:bodyPr/>
                    <a:lstStyle/>
                    <a:p>
                      <a:pPr marL="0" marR="0" algn="ctr">
                        <a:lnSpc>
                          <a:spcPct val="115000"/>
                        </a:lnSpc>
                        <a:spcBef>
                          <a:spcPts val="0"/>
                        </a:spcBef>
                        <a:spcAft>
                          <a:spcPts val="0"/>
                        </a:spcAft>
                      </a:pPr>
                      <a:r>
                        <a:rPr lang="en-US" sz="1600">
                          <a:effectLst/>
                        </a:rPr>
                        <a:t>3</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dirty="0">
                          <a:effectLst/>
                        </a:rPr>
                        <a:t>0.2082</a:t>
                      </a:r>
                      <a:endParaRPr lang="en-US" sz="1600" dirty="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dirty="0">
                          <a:effectLst/>
                        </a:rPr>
                        <a:t>2.14%</a:t>
                      </a:r>
                      <a:endParaRPr lang="en-US" sz="1600" dirty="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dirty="0">
                          <a:effectLst/>
                        </a:rPr>
                        <a:t>1.12%</a:t>
                      </a:r>
                      <a:endParaRPr lang="en-US" sz="1600" dirty="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a:effectLst/>
                        </a:rPr>
                        <a:t>0.054</a:t>
                      </a:r>
                      <a:endParaRPr lang="en-US" sz="1600">
                        <a:effectLst/>
                        <a:latin typeface="Arial" panose="020B0604020202020204" pitchFamily="34" charset="0"/>
                        <a:ea typeface="Arial" panose="020B0604020202020204" pitchFamily="34" charset="0"/>
                      </a:endParaRPr>
                    </a:p>
                  </a:txBody>
                  <a:tcPr marL="52455" marR="52455" marT="52455" marB="52455"/>
                </a:tc>
                <a:extLst>
                  <a:ext uri="{0D108BD9-81ED-4DB2-BD59-A6C34878D82A}">
                    <a16:rowId xmlns:a16="http://schemas.microsoft.com/office/drawing/2014/main" val="420906311"/>
                  </a:ext>
                </a:extLst>
              </a:tr>
              <a:tr h="360750">
                <a:tc rowSpan="3">
                  <a:txBody>
                    <a:bodyPr/>
                    <a:lstStyle/>
                    <a:p>
                      <a:pPr marL="0" marR="0" algn="ctr">
                        <a:lnSpc>
                          <a:spcPct val="115000"/>
                        </a:lnSpc>
                        <a:spcBef>
                          <a:spcPts val="0"/>
                        </a:spcBef>
                        <a:spcAft>
                          <a:spcPts val="0"/>
                        </a:spcAft>
                      </a:pPr>
                      <a:r>
                        <a:rPr lang="en-US" sz="1600">
                          <a:effectLst/>
                        </a:rPr>
                        <a:t>Horse Point</a:t>
                      </a:r>
                      <a:endParaRPr lang="en-US" sz="1600">
                        <a:effectLst/>
                        <a:latin typeface="Arial" panose="020B0604020202020204" pitchFamily="34" charset="0"/>
                        <a:ea typeface="Arial" panose="020B0604020202020204" pitchFamily="34" charset="0"/>
                      </a:endParaRPr>
                    </a:p>
                  </a:txBody>
                  <a:tcPr marL="52455" marR="52455" marT="52455" marB="52455" anchor="ctr"/>
                </a:tc>
                <a:tc>
                  <a:txBody>
                    <a:bodyPr/>
                    <a:lstStyle/>
                    <a:p>
                      <a:pPr marL="0" marR="0" algn="ctr">
                        <a:lnSpc>
                          <a:spcPct val="115000"/>
                        </a:lnSpc>
                        <a:spcBef>
                          <a:spcPts val="0"/>
                        </a:spcBef>
                        <a:spcAft>
                          <a:spcPts val="0"/>
                        </a:spcAft>
                      </a:pPr>
                      <a:r>
                        <a:rPr lang="en-US" sz="1600">
                          <a:effectLst/>
                        </a:rPr>
                        <a:t>1</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a:effectLst/>
                        </a:rPr>
                        <a:t>0.4174</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dirty="0">
                          <a:effectLst/>
                        </a:rPr>
                        <a:t>3.72%</a:t>
                      </a:r>
                      <a:endParaRPr lang="en-US" sz="1600" dirty="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dirty="0">
                          <a:effectLst/>
                        </a:rPr>
                        <a:t>2.06%</a:t>
                      </a:r>
                      <a:endParaRPr lang="en-US" sz="1600" dirty="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a:effectLst/>
                        </a:rPr>
                        <a:t>0.112</a:t>
                      </a:r>
                      <a:endParaRPr lang="en-US" sz="1600">
                        <a:effectLst/>
                        <a:latin typeface="Arial" panose="020B0604020202020204" pitchFamily="34" charset="0"/>
                        <a:ea typeface="Arial" panose="020B0604020202020204" pitchFamily="34" charset="0"/>
                      </a:endParaRPr>
                    </a:p>
                  </a:txBody>
                  <a:tcPr marL="52455" marR="52455" marT="52455" marB="52455"/>
                </a:tc>
                <a:extLst>
                  <a:ext uri="{0D108BD9-81ED-4DB2-BD59-A6C34878D82A}">
                    <a16:rowId xmlns:a16="http://schemas.microsoft.com/office/drawing/2014/main" val="859444335"/>
                  </a:ext>
                </a:extLst>
              </a:tr>
              <a:tr h="360750">
                <a:tc vMerge="1">
                  <a:txBody>
                    <a:bodyPr/>
                    <a:lstStyle/>
                    <a:p>
                      <a:endParaRPr lang="en-US"/>
                    </a:p>
                  </a:txBody>
                  <a:tcPr/>
                </a:tc>
                <a:tc>
                  <a:txBody>
                    <a:bodyPr/>
                    <a:lstStyle/>
                    <a:p>
                      <a:pPr marL="0" marR="0" algn="ctr">
                        <a:lnSpc>
                          <a:spcPct val="115000"/>
                        </a:lnSpc>
                        <a:spcBef>
                          <a:spcPts val="0"/>
                        </a:spcBef>
                        <a:spcAft>
                          <a:spcPts val="0"/>
                        </a:spcAft>
                      </a:pPr>
                      <a:r>
                        <a:rPr lang="en-US" sz="1600">
                          <a:effectLst/>
                        </a:rPr>
                        <a:t>2</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a:effectLst/>
                        </a:rPr>
                        <a:t>0.4458</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dirty="0">
                          <a:effectLst/>
                        </a:rPr>
                        <a:t>3.82%</a:t>
                      </a:r>
                      <a:endParaRPr lang="en-US" sz="1600" dirty="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dirty="0">
                          <a:effectLst/>
                        </a:rPr>
                        <a:t>2.08%</a:t>
                      </a:r>
                      <a:endParaRPr lang="en-US" sz="1600" dirty="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a:effectLst/>
                        </a:rPr>
                        <a:t>0.113</a:t>
                      </a:r>
                      <a:endParaRPr lang="en-US" sz="1600">
                        <a:effectLst/>
                        <a:latin typeface="Arial" panose="020B0604020202020204" pitchFamily="34" charset="0"/>
                        <a:ea typeface="Arial" panose="020B0604020202020204" pitchFamily="34" charset="0"/>
                      </a:endParaRPr>
                    </a:p>
                  </a:txBody>
                  <a:tcPr marL="52455" marR="52455" marT="52455" marB="52455"/>
                </a:tc>
                <a:extLst>
                  <a:ext uri="{0D108BD9-81ED-4DB2-BD59-A6C34878D82A}">
                    <a16:rowId xmlns:a16="http://schemas.microsoft.com/office/drawing/2014/main" val="3041376907"/>
                  </a:ext>
                </a:extLst>
              </a:tr>
              <a:tr h="360750">
                <a:tc vMerge="1">
                  <a:txBody>
                    <a:bodyPr/>
                    <a:lstStyle/>
                    <a:p>
                      <a:endParaRPr lang="en-US"/>
                    </a:p>
                  </a:txBody>
                  <a:tcPr/>
                </a:tc>
                <a:tc>
                  <a:txBody>
                    <a:bodyPr/>
                    <a:lstStyle/>
                    <a:p>
                      <a:pPr marL="0" marR="0" algn="ctr">
                        <a:lnSpc>
                          <a:spcPct val="115000"/>
                        </a:lnSpc>
                        <a:spcBef>
                          <a:spcPts val="0"/>
                        </a:spcBef>
                        <a:spcAft>
                          <a:spcPts val="0"/>
                        </a:spcAft>
                      </a:pPr>
                      <a:r>
                        <a:rPr lang="en-US" sz="1600">
                          <a:effectLst/>
                        </a:rPr>
                        <a:t>3</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a:effectLst/>
                        </a:rPr>
                        <a:t>0.5007</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a:effectLst/>
                        </a:rPr>
                        <a:t>5.31%</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dirty="0">
                          <a:effectLst/>
                        </a:rPr>
                        <a:t>3.03%</a:t>
                      </a:r>
                      <a:endParaRPr lang="en-US" sz="1600" dirty="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a:effectLst/>
                        </a:rPr>
                        <a:t>0.135</a:t>
                      </a:r>
                      <a:endParaRPr lang="en-US" sz="1600">
                        <a:effectLst/>
                        <a:latin typeface="Arial" panose="020B0604020202020204" pitchFamily="34" charset="0"/>
                        <a:ea typeface="Arial" panose="020B0604020202020204" pitchFamily="34" charset="0"/>
                      </a:endParaRPr>
                    </a:p>
                  </a:txBody>
                  <a:tcPr marL="52455" marR="52455" marT="52455" marB="52455"/>
                </a:tc>
                <a:extLst>
                  <a:ext uri="{0D108BD9-81ED-4DB2-BD59-A6C34878D82A}">
                    <a16:rowId xmlns:a16="http://schemas.microsoft.com/office/drawing/2014/main" val="2415821940"/>
                  </a:ext>
                </a:extLst>
              </a:tr>
              <a:tr h="360750">
                <a:tc rowSpan="3">
                  <a:txBody>
                    <a:bodyPr/>
                    <a:lstStyle/>
                    <a:p>
                      <a:pPr marL="0" marR="0" algn="ctr">
                        <a:lnSpc>
                          <a:spcPct val="115000"/>
                        </a:lnSpc>
                        <a:spcBef>
                          <a:spcPts val="0"/>
                        </a:spcBef>
                        <a:spcAft>
                          <a:spcPts val="0"/>
                        </a:spcAft>
                      </a:pPr>
                      <a:r>
                        <a:rPr lang="en-US" sz="1600">
                          <a:effectLst/>
                        </a:rPr>
                        <a:t>West Creek</a:t>
                      </a:r>
                      <a:endParaRPr lang="en-US" sz="1600">
                        <a:effectLst/>
                        <a:latin typeface="Arial" panose="020B0604020202020204" pitchFamily="34" charset="0"/>
                        <a:ea typeface="Arial" panose="020B0604020202020204" pitchFamily="34" charset="0"/>
                      </a:endParaRPr>
                    </a:p>
                  </a:txBody>
                  <a:tcPr marL="52455" marR="52455" marT="52455" marB="52455" anchor="ctr"/>
                </a:tc>
                <a:tc>
                  <a:txBody>
                    <a:bodyPr/>
                    <a:lstStyle/>
                    <a:p>
                      <a:pPr marL="0" marR="0" algn="ctr">
                        <a:lnSpc>
                          <a:spcPct val="115000"/>
                        </a:lnSpc>
                        <a:spcBef>
                          <a:spcPts val="0"/>
                        </a:spcBef>
                        <a:spcAft>
                          <a:spcPts val="0"/>
                        </a:spcAft>
                      </a:pPr>
                      <a:r>
                        <a:rPr lang="en-US" sz="1600">
                          <a:effectLst/>
                        </a:rPr>
                        <a:t>1</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a:effectLst/>
                        </a:rPr>
                        <a:t>0.7168</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a:effectLst/>
                        </a:rPr>
                        <a:t>0.39%</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dirty="0">
                          <a:effectLst/>
                        </a:rPr>
                        <a:t>0.51%</a:t>
                      </a:r>
                      <a:endParaRPr lang="en-US" sz="1600" dirty="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dirty="0">
                          <a:effectLst/>
                        </a:rPr>
                        <a:t>0.06</a:t>
                      </a:r>
                      <a:endParaRPr lang="en-US" sz="1600" dirty="0">
                        <a:effectLst/>
                        <a:latin typeface="Arial" panose="020B0604020202020204" pitchFamily="34" charset="0"/>
                        <a:ea typeface="Arial" panose="020B0604020202020204" pitchFamily="34" charset="0"/>
                      </a:endParaRPr>
                    </a:p>
                  </a:txBody>
                  <a:tcPr marL="52455" marR="52455" marT="52455" marB="52455"/>
                </a:tc>
                <a:extLst>
                  <a:ext uri="{0D108BD9-81ED-4DB2-BD59-A6C34878D82A}">
                    <a16:rowId xmlns:a16="http://schemas.microsoft.com/office/drawing/2014/main" val="1056468776"/>
                  </a:ext>
                </a:extLst>
              </a:tr>
              <a:tr h="360750">
                <a:tc vMerge="1">
                  <a:txBody>
                    <a:bodyPr/>
                    <a:lstStyle/>
                    <a:p>
                      <a:endParaRPr lang="en-US"/>
                    </a:p>
                  </a:txBody>
                  <a:tcPr/>
                </a:tc>
                <a:tc>
                  <a:txBody>
                    <a:bodyPr/>
                    <a:lstStyle/>
                    <a:p>
                      <a:pPr marL="0" marR="0" algn="ctr">
                        <a:lnSpc>
                          <a:spcPct val="115000"/>
                        </a:lnSpc>
                        <a:spcBef>
                          <a:spcPts val="0"/>
                        </a:spcBef>
                        <a:spcAft>
                          <a:spcPts val="0"/>
                        </a:spcAft>
                      </a:pPr>
                      <a:r>
                        <a:rPr lang="en-US" sz="1600">
                          <a:effectLst/>
                        </a:rPr>
                        <a:t>2</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a:effectLst/>
                        </a:rPr>
                        <a:t>0.5177</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a:effectLst/>
                        </a:rPr>
                        <a:t>3.92%</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dirty="0">
                          <a:effectLst/>
                        </a:rPr>
                        <a:t>2.06%</a:t>
                      </a:r>
                      <a:endParaRPr lang="en-US" sz="1600" dirty="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dirty="0">
                          <a:effectLst/>
                        </a:rPr>
                        <a:t>0.105</a:t>
                      </a:r>
                      <a:endParaRPr lang="en-US" sz="1600" dirty="0">
                        <a:effectLst/>
                        <a:latin typeface="Arial" panose="020B0604020202020204" pitchFamily="34" charset="0"/>
                        <a:ea typeface="Arial" panose="020B0604020202020204" pitchFamily="34" charset="0"/>
                      </a:endParaRPr>
                    </a:p>
                  </a:txBody>
                  <a:tcPr marL="52455" marR="52455" marT="52455" marB="52455"/>
                </a:tc>
                <a:extLst>
                  <a:ext uri="{0D108BD9-81ED-4DB2-BD59-A6C34878D82A}">
                    <a16:rowId xmlns:a16="http://schemas.microsoft.com/office/drawing/2014/main" val="115991563"/>
                  </a:ext>
                </a:extLst>
              </a:tr>
              <a:tr h="360750">
                <a:tc vMerge="1">
                  <a:txBody>
                    <a:bodyPr/>
                    <a:lstStyle/>
                    <a:p>
                      <a:endParaRPr lang="en-US"/>
                    </a:p>
                  </a:txBody>
                  <a:tcPr/>
                </a:tc>
                <a:tc>
                  <a:txBody>
                    <a:bodyPr/>
                    <a:lstStyle/>
                    <a:p>
                      <a:pPr marL="0" marR="0" algn="ctr">
                        <a:lnSpc>
                          <a:spcPct val="115000"/>
                        </a:lnSpc>
                        <a:spcBef>
                          <a:spcPts val="0"/>
                        </a:spcBef>
                        <a:spcAft>
                          <a:spcPts val="0"/>
                        </a:spcAft>
                      </a:pPr>
                      <a:r>
                        <a:rPr lang="en-US" sz="1600">
                          <a:effectLst/>
                        </a:rPr>
                        <a:t>3</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a:effectLst/>
                        </a:rPr>
                        <a:t>0.4463</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a:effectLst/>
                        </a:rPr>
                        <a:t>2.22%</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a:effectLst/>
                        </a:rPr>
                        <a:t>1.34%</a:t>
                      </a:r>
                      <a:endParaRPr lang="en-US" sz="1600">
                        <a:effectLst/>
                        <a:latin typeface="Arial" panose="020B0604020202020204" pitchFamily="34" charset="0"/>
                        <a:ea typeface="Arial" panose="020B0604020202020204" pitchFamily="34" charset="0"/>
                      </a:endParaRPr>
                    </a:p>
                  </a:txBody>
                  <a:tcPr marL="52455" marR="52455" marT="52455" marB="52455"/>
                </a:tc>
                <a:tc>
                  <a:txBody>
                    <a:bodyPr/>
                    <a:lstStyle/>
                    <a:p>
                      <a:pPr marL="0" marR="0" algn="ctr">
                        <a:lnSpc>
                          <a:spcPct val="115000"/>
                        </a:lnSpc>
                        <a:spcBef>
                          <a:spcPts val="0"/>
                        </a:spcBef>
                        <a:spcAft>
                          <a:spcPts val="0"/>
                        </a:spcAft>
                      </a:pPr>
                      <a:r>
                        <a:rPr lang="en-US" sz="1600" dirty="0">
                          <a:effectLst/>
                        </a:rPr>
                        <a:t>0.104</a:t>
                      </a:r>
                      <a:endParaRPr lang="en-US" sz="1600" dirty="0">
                        <a:effectLst/>
                        <a:latin typeface="Arial" panose="020B0604020202020204" pitchFamily="34" charset="0"/>
                        <a:ea typeface="Arial" panose="020B0604020202020204" pitchFamily="34" charset="0"/>
                      </a:endParaRPr>
                    </a:p>
                  </a:txBody>
                  <a:tcPr marL="52455" marR="52455" marT="52455" marB="52455"/>
                </a:tc>
                <a:extLst>
                  <a:ext uri="{0D108BD9-81ED-4DB2-BD59-A6C34878D82A}">
                    <a16:rowId xmlns:a16="http://schemas.microsoft.com/office/drawing/2014/main" val="509011119"/>
                  </a:ext>
                </a:extLst>
              </a:tr>
            </a:tbl>
          </a:graphicData>
        </a:graphic>
      </p:graphicFrame>
      <p:sp>
        <p:nvSpPr>
          <p:cNvPr id="4" name="Rectangle 3">
            <a:extLst>
              <a:ext uri="{FF2B5EF4-FFF2-40B4-BE49-F238E27FC236}">
                <a16:creationId xmlns:a16="http://schemas.microsoft.com/office/drawing/2014/main" id="{7E6C9AFD-6BBD-4AD6-8E0A-75C52BD4479C}"/>
              </a:ext>
            </a:extLst>
          </p:cNvPr>
          <p:cNvSpPr/>
          <p:nvPr/>
        </p:nvSpPr>
        <p:spPr>
          <a:xfrm>
            <a:off x="3829050" y="2160270"/>
            <a:ext cx="5760720" cy="2240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CEEE7FC-8617-4F82-97DB-76050CA67C2E}"/>
              </a:ext>
            </a:extLst>
          </p:cNvPr>
          <p:cNvSpPr/>
          <p:nvPr/>
        </p:nvSpPr>
        <p:spPr>
          <a:xfrm>
            <a:off x="3806189" y="3272790"/>
            <a:ext cx="5760720" cy="2240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582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6759178" y="1356038"/>
            <a:ext cx="5066930" cy="884858"/>
          </a:xfrm>
          <a:prstGeom prst="rect">
            <a:avLst/>
          </a:prstGeom>
        </p:spPr>
        <p:txBody>
          <a:bodyPr wrap="square" lIns="0" tIns="0" rIns="0" bIns="0" rtlCol="0" anchor="t">
            <a:spAutoFit/>
          </a:bodyPr>
          <a:lstStyle>
            <a:defPPr>
              <a:defRPr lang="en-US"/>
            </a:defPPr>
            <a:lvl1pPr>
              <a:lnSpc>
                <a:spcPts val="2333"/>
              </a:lnSpc>
              <a:defRPr sz="2000" b="1">
                <a:solidFill>
                  <a:srgbClr val="333333"/>
                </a:solidFill>
                <a:latin typeface="Poppins Bold"/>
                <a:ea typeface="Poppins Bold"/>
                <a:cs typeface="Poppins Bold"/>
              </a:defRPr>
            </a:lvl1pPr>
          </a:lstStyle>
          <a:p>
            <a:r>
              <a:rPr lang="en-US" dirty="0">
                <a:sym typeface="Poppins Bold"/>
              </a:rPr>
              <a:t>The nearest USGS gauges generally did not provide an accurate picture of hydrologic regimes at the marsh sites</a:t>
            </a:r>
          </a:p>
        </p:txBody>
      </p:sp>
      <p:sp>
        <p:nvSpPr>
          <p:cNvPr id="4" name="TextBox 4"/>
          <p:cNvSpPr txBox="1"/>
          <p:nvPr/>
        </p:nvSpPr>
        <p:spPr>
          <a:xfrm>
            <a:off x="337708" y="-120088"/>
            <a:ext cx="2784197" cy="504433"/>
          </a:xfrm>
          <a:prstGeom prst="rect">
            <a:avLst/>
          </a:prstGeom>
        </p:spPr>
        <p:txBody>
          <a:bodyPr wrap="square" lIns="0" tIns="0" rIns="0" bIns="0" rtlCol="0" anchor="t">
            <a:spAutoFit/>
          </a:bodyPr>
          <a:lstStyle/>
          <a:p>
            <a:pPr>
              <a:lnSpc>
                <a:spcPts val="4400"/>
              </a:lnSpc>
            </a:pPr>
            <a:r>
              <a:rPr lang="en-US" sz="2400" b="1" dirty="0">
                <a:solidFill>
                  <a:srgbClr val="333333"/>
                </a:solidFill>
                <a:latin typeface="Poppins Bold"/>
                <a:ea typeface="Poppins Bold"/>
                <a:cs typeface="Poppins Bold"/>
                <a:sym typeface="Poppins Bold"/>
              </a:rPr>
              <a:t>Reedy Creek</a:t>
            </a:r>
          </a:p>
        </p:txBody>
      </p:sp>
      <p:sp>
        <p:nvSpPr>
          <p:cNvPr id="5" name="TextBox 5"/>
          <p:cNvSpPr txBox="1"/>
          <p:nvPr/>
        </p:nvSpPr>
        <p:spPr>
          <a:xfrm>
            <a:off x="6759178" y="3266234"/>
            <a:ext cx="4747022" cy="621965"/>
          </a:xfrm>
          <a:prstGeom prst="rect">
            <a:avLst/>
          </a:prstGeom>
        </p:spPr>
        <p:txBody>
          <a:bodyPr lIns="0" tIns="0" rIns="0" bIns="0" rtlCol="0" anchor="t">
            <a:spAutoFit/>
          </a:bodyPr>
          <a:lstStyle/>
          <a:p>
            <a:pPr>
              <a:lnSpc>
                <a:spcPts val="2519"/>
              </a:lnSpc>
            </a:pPr>
            <a:r>
              <a:rPr lang="en-US" sz="1799" dirty="0">
                <a:solidFill>
                  <a:srgbClr val="333333"/>
                </a:solidFill>
                <a:latin typeface="Faustina"/>
                <a:ea typeface="Faustina"/>
                <a:cs typeface="Faustina"/>
                <a:sym typeface="Faustina"/>
              </a:rPr>
              <a:t>Magnitude of anomalies and even direction of anomalies is sometimes different</a:t>
            </a:r>
          </a:p>
        </p:txBody>
      </p:sp>
      <p:sp>
        <p:nvSpPr>
          <p:cNvPr id="6" name="TextBox 6"/>
          <p:cNvSpPr txBox="1"/>
          <p:nvPr/>
        </p:nvSpPr>
        <p:spPr>
          <a:xfrm>
            <a:off x="6759178" y="2758032"/>
            <a:ext cx="4747022" cy="337015"/>
          </a:xfrm>
          <a:prstGeom prst="rect">
            <a:avLst/>
          </a:prstGeom>
        </p:spPr>
        <p:txBody>
          <a:bodyPr lIns="0" tIns="0" rIns="0" bIns="0" rtlCol="0" anchor="t">
            <a:spAutoFit/>
          </a:bodyPr>
          <a:lstStyle/>
          <a:p>
            <a:pPr algn="just">
              <a:lnSpc>
                <a:spcPts val="2799"/>
              </a:lnSpc>
            </a:pPr>
            <a:r>
              <a:rPr lang="en-US" sz="1999" b="1" dirty="0">
                <a:solidFill>
                  <a:srgbClr val="125688"/>
                </a:solidFill>
                <a:latin typeface="Public Sans Bold"/>
                <a:ea typeface="Public Sans Bold"/>
                <a:cs typeface="Public Sans Bold"/>
                <a:sym typeface="Public Sans Bold"/>
              </a:rPr>
              <a:t>Similar patterns with notable differences</a:t>
            </a:r>
          </a:p>
        </p:txBody>
      </p:sp>
      <p:sp>
        <p:nvSpPr>
          <p:cNvPr id="12" name="AutoShape 12"/>
          <p:cNvSpPr/>
          <p:nvPr/>
        </p:nvSpPr>
        <p:spPr>
          <a:xfrm>
            <a:off x="6759178" y="3199558"/>
            <a:ext cx="4747022" cy="0"/>
          </a:xfrm>
          <a:prstGeom prst="line">
            <a:avLst/>
          </a:prstGeom>
          <a:ln w="28575" cap="flat">
            <a:solidFill>
              <a:srgbClr val="AC1A2F"/>
            </a:solidFill>
            <a:prstDash val="solid"/>
            <a:headEnd type="none" w="sm" len="sm"/>
            <a:tailEnd type="none" w="sm" len="sm"/>
          </a:ln>
        </p:spPr>
      </p:sp>
      <p:sp>
        <p:nvSpPr>
          <p:cNvPr id="13" name="AutoShape 13"/>
          <p:cNvSpPr/>
          <p:nvPr/>
        </p:nvSpPr>
        <p:spPr>
          <a:xfrm>
            <a:off x="6759178" y="4579625"/>
            <a:ext cx="4747022" cy="0"/>
          </a:xfrm>
          <a:prstGeom prst="line">
            <a:avLst/>
          </a:prstGeom>
          <a:ln w="28575" cap="flat">
            <a:solidFill>
              <a:srgbClr val="AC1A2F"/>
            </a:solidFill>
            <a:prstDash val="solid"/>
            <a:headEnd type="none" w="sm" len="sm"/>
            <a:tailEnd type="none" w="sm" len="sm"/>
          </a:ln>
        </p:spPr>
      </p:sp>
      <p:sp>
        <p:nvSpPr>
          <p:cNvPr id="15" name="Freeform 15"/>
          <p:cNvSpPr/>
          <p:nvPr/>
        </p:nvSpPr>
        <p:spPr>
          <a:xfrm>
            <a:off x="10320457" y="5745445"/>
            <a:ext cx="1930781" cy="1110199"/>
          </a:xfrm>
          <a:custGeom>
            <a:avLst/>
            <a:gdLst/>
            <a:ahLst/>
            <a:cxnLst/>
            <a:rect l="l" t="t" r="r" b="b"/>
            <a:pathLst>
              <a:path w="2896171" h="1665299">
                <a:moveTo>
                  <a:pt x="0" y="0"/>
                </a:moveTo>
                <a:lnTo>
                  <a:pt x="2896172" y="0"/>
                </a:lnTo>
                <a:lnTo>
                  <a:pt x="2896172" y="1665298"/>
                </a:lnTo>
                <a:lnTo>
                  <a:pt x="0" y="1665298"/>
                </a:lnTo>
                <a:lnTo>
                  <a:pt x="0" y="0"/>
                </a:lnTo>
                <a:close/>
              </a:path>
            </a:pathLst>
          </a:custGeom>
          <a:blipFill>
            <a:blip r:embed="rId3"/>
            <a:stretch>
              <a:fillRect/>
            </a:stretch>
          </a:blipFill>
        </p:spPr>
        <p:txBody>
          <a:bodyPr/>
          <a:lstStyle/>
          <a:p>
            <a:endParaRPr lang="en-US" dirty="0"/>
          </a:p>
        </p:txBody>
      </p:sp>
      <p:sp>
        <p:nvSpPr>
          <p:cNvPr id="16" name="TextBox 16"/>
          <p:cNvSpPr txBox="1"/>
          <p:nvPr/>
        </p:nvSpPr>
        <p:spPr>
          <a:xfrm>
            <a:off x="6759178" y="4722500"/>
            <a:ext cx="4747022" cy="621965"/>
          </a:xfrm>
          <a:prstGeom prst="rect">
            <a:avLst/>
          </a:prstGeom>
        </p:spPr>
        <p:txBody>
          <a:bodyPr lIns="0" tIns="0" rIns="0" bIns="0" rtlCol="0" anchor="t">
            <a:spAutoFit/>
          </a:bodyPr>
          <a:lstStyle/>
          <a:p>
            <a:pPr>
              <a:lnSpc>
                <a:spcPts val="2519"/>
              </a:lnSpc>
            </a:pPr>
            <a:r>
              <a:rPr lang="en-US" sz="1799" dirty="0">
                <a:solidFill>
                  <a:srgbClr val="333333"/>
                </a:solidFill>
                <a:latin typeface="Faustina"/>
                <a:ea typeface="Faustina"/>
                <a:cs typeface="Faustina"/>
                <a:sym typeface="Faustina"/>
              </a:rPr>
              <a:t>Tidal WLs were reaching high and low relatively close together</a:t>
            </a:r>
          </a:p>
        </p:txBody>
      </p:sp>
      <p:pic>
        <p:nvPicPr>
          <p:cNvPr id="2" name="Picture 1">
            <a:extLst>
              <a:ext uri="{FF2B5EF4-FFF2-40B4-BE49-F238E27FC236}">
                <a16:creationId xmlns:a16="http://schemas.microsoft.com/office/drawing/2014/main" id="{D2FF68A0-63F4-48BB-A15A-4D0CE2F51CC3}"/>
              </a:ext>
            </a:extLst>
          </p:cNvPr>
          <p:cNvPicPr>
            <a:picLocks noChangeAspect="1"/>
          </p:cNvPicPr>
          <p:nvPr/>
        </p:nvPicPr>
        <p:blipFill rotWithShape="1">
          <a:blip r:embed="rId4"/>
          <a:srcRect b="66065"/>
          <a:stretch/>
        </p:blipFill>
        <p:spPr>
          <a:xfrm>
            <a:off x="256032" y="384345"/>
            <a:ext cx="5952016" cy="1830898"/>
          </a:xfrm>
          <a:prstGeom prst="rect">
            <a:avLst/>
          </a:prstGeom>
        </p:spPr>
      </p:pic>
      <p:sp>
        <p:nvSpPr>
          <p:cNvPr id="24" name="TextBox 4">
            <a:extLst>
              <a:ext uri="{FF2B5EF4-FFF2-40B4-BE49-F238E27FC236}">
                <a16:creationId xmlns:a16="http://schemas.microsoft.com/office/drawing/2014/main" id="{9CCAF40B-093A-4996-9826-36C6B3674E41}"/>
              </a:ext>
            </a:extLst>
          </p:cNvPr>
          <p:cNvSpPr txBox="1"/>
          <p:nvPr/>
        </p:nvSpPr>
        <p:spPr>
          <a:xfrm>
            <a:off x="337708" y="2012230"/>
            <a:ext cx="2635480" cy="504433"/>
          </a:xfrm>
          <a:prstGeom prst="rect">
            <a:avLst/>
          </a:prstGeom>
        </p:spPr>
        <p:txBody>
          <a:bodyPr wrap="square" lIns="0" tIns="0" rIns="0" bIns="0" rtlCol="0" anchor="t">
            <a:spAutoFit/>
          </a:bodyPr>
          <a:lstStyle/>
          <a:p>
            <a:pPr>
              <a:lnSpc>
                <a:spcPts val="4400"/>
              </a:lnSpc>
            </a:pPr>
            <a:r>
              <a:rPr lang="en-US" sz="2400" b="1" dirty="0">
                <a:solidFill>
                  <a:srgbClr val="333333"/>
                </a:solidFill>
                <a:latin typeface="Poppins Bold"/>
                <a:ea typeface="Poppins Bold"/>
                <a:cs typeface="Poppins Bold"/>
                <a:sym typeface="Poppins Bold"/>
              </a:rPr>
              <a:t>Island Beach</a:t>
            </a:r>
          </a:p>
        </p:txBody>
      </p:sp>
      <p:pic>
        <p:nvPicPr>
          <p:cNvPr id="25" name="Picture 24">
            <a:extLst>
              <a:ext uri="{FF2B5EF4-FFF2-40B4-BE49-F238E27FC236}">
                <a16:creationId xmlns:a16="http://schemas.microsoft.com/office/drawing/2014/main" id="{4FE84397-9524-47F2-9367-43E44A1ACA1A}"/>
              </a:ext>
            </a:extLst>
          </p:cNvPr>
          <p:cNvPicPr/>
          <p:nvPr/>
        </p:nvPicPr>
        <p:blipFill rotWithShape="1">
          <a:blip r:embed="rId5">
            <a:extLst>
              <a:ext uri="{28A0092B-C50C-407E-A947-70E740481C1C}">
                <a14:useLocalDpi xmlns:a14="http://schemas.microsoft.com/office/drawing/2010/main" val="0"/>
              </a:ext>
            </a:extLst>
          </a:blip>
          <a:srcRect b="66310"/>
          <a:stretch/>
        </p:blipFill>
        <p:spPr bwMode="auto">
          <a:xfrm>
            <a:off x="256032" y="2499300"/>
            <a:ext cx="5952016" cy="1830898"/>
          </a:xfrm>
          <a:prstGeom prst="rect">
            <a:avLst/>
          </a:prstGeom>
          <a:noFill/>
        </p:spPr>
      </p:pic>
      <p:sp>
        <p:nvSpPr>
          <p:cNvPr id="26" name="TextBox 4">
            <a:extLst>
              <a:ext uri="{FF2B5EF4-FFF2-40B4-BE49-F238E27FC236}">
                <a16:creationId xmlns:a16="http://schemas.microsoft.com/office/drawing/2014/main" id="{6F20AB21-446C-40FC-BD01-3E82432B690E}"/>
              </a:ext>
            </a:extLst>
          </p:cNvPr>
          <p:cNvSpPr txBox="1"/>
          <p:nvPr/>
        </p:nvSpPr>
        <p:spPr>
          <a:xfrm>
            <a:off x="337708" y="4056846"/>
            <a:ext cx="2075813" cy="504433"/>
          </a:xfrm>
          <a:prstGeom prst="rect">
            <a:avLst/>
          </a:prstGeom>
        </p:spPr>
        <p:txBody>
          <a:bodyPr wrap="square" lIns="0" tIns="0" rIns="0" bIns="0" rtlCol="0" anchor="t">
            <a:spAutoFit/>
          </a:bodyPr>
          <a:lstStyle/>
          <a:p>
            <a:pPr>
              <a:lnSpc>
                <a:spcPts val="4400"/>
              </a:lnSpc>
            </a:pPr>
            <a:r>
              <a:rPr lang="en-US" sz="2400" b="1" dirty="0">
                <a:solidFill>
                  <a:srgbClr val="333333"/>
                </a:solidFill>
                <a:latin typeface="Poppins Bold"/>
                <a:ea typeface="Poppins Bold"/>
                <a:cs typeface="Poppins Bold"/>
                <a:sym typeface="Poppins Bold"/>
              </a:rPr>
              <a:t>Horse Point</a:t>
            </a:r>
          </a:p>
        </p:txBody>
      </p:sp>
      <p:pic>
        <p:nvPicPr>
          <p:cNvPr id="27" name="Picture 26">
            <a:extLst>
              <a:ext uri="{FF2B5EF4-FFF2-40B4-BE49-F238E27FC236}">
                <a16:creationId xmlns:a16="http://schemas.microsoft.com/office/drawing/2014/main" id="{08278028-5704-4016-9CD0-7C47D13CED1D}"/>
              </a:ext>
            </a:extLst>
          </p:cNvPr>
          <p:cNvPicPr/>
          <p:nvPr/>
        </p:nvPicPr>
        <p:blipFill rotWithShape="1">
          <a:blip r:embed="rId6">
            <a:extLst>
              <a:ext uri="{28A0092B-C50C-407E-A947-70E740481C1C}">
                <a14:useLocalDpi xmlns:a14="http://schemas.microsoft.com/office/drawing/2010/main" val="0"/>
              </a:ext>
            </a:extLst>
          </a:blip>
          <a:srcRect b="66992"/>
          <a:stretch/>
        </p:blipFill>
        <p:spPr bwMode="auto">
          <a:xfrm>
            <a:off x="256032" y="4634863"/>
            <a:ext cx="5952016" cy="1755806"/>
          </a:xfrm>
          <a:prstGeom prst="rect">
            <a:avLst/>
          </a:prstGeom>
          <a:noFill/>
        </p:spPr>
      </p:pic>
      <p:sp>
        <p:nvSpPr>
          <p:cNvPr id="31" name="TextBox 6">
            <a:extLst>
              <a:ext uri="{FF2B5EF4-FFF2-40B4-BE49-F238E27FC236}">
                <a16:creationId xmlns:a16="http://schemas.microsoft.com/office/drawing/2014/main" id="{A16A792E-034B-4A3C-9FE8-585F81A9F1A7}"/>
              </a:ext>
            </a:extLst>
          </p:cNvPr>
          <p:cNvSpPr txBox="1"/>
          <p:nvPr/>
        </p:nvSpPr>
        <p:spPr>
          <a:xfrm>
            <a:off x="6759178" y="4191961"/>
            <a:ext cx="4747022" cy="337015"/>
          </a:xfrm>
          <a:prstGeom prst="rect">
            <a:avLst/>
          </a:prstGeom>
        </p:spPr>
        <p:txBody>
          <a:bodyPr lIns="0" tIns="0" rIns="0" bIns="0" rtlCol="0" anchor="t">
            <a:spAutoFit/>
          </a:bodyPr>
          <a:lstStyle/>
          <a:p>
            <a:pPr algn="just">
              <a:lnSpc>
                <a:spcPts val="2799"/>
              </a:lnSpc>
            </a:pPr>
            <a:r>
              <a:rPr lang="en-US" sz="1999" b="1" dirty="0">
                <a:solidFill>
                  <a:srgbClr val="125688"/>
                </a:solidFill>
                <a:latin typeface="Public Sans Bold"/>
                <a:ea typeface="Public Sans Bold"/>
                <a:cs typeface="Public Sans Bold"/>
                <a:sym typeface="Public Sans Bold"/>
              </a:rPr>
              <a:t>Time lags around 0.25 to 1.25 </a:t>
            </a:r>
            <a:r>
              <a:rPr lang="en-US" sz="1999" b="1" dirty="0" err="1">
                <a:solidFill>
                  <a:srgbClr val="125688"/>
                </a:solidFill>
                <a:latin typeface="Public Sans Bold"/>
                <a:ea typeface="Public Sans Bold"/>
                <a:cs typeface="Public Sans Bold"/>
                <a:sym typeface="Public Sans Bold"/>
              </a:rPr>
              <a:t>hrs</a:t>
            </a:r>
            <a:r>
              <a:rPr lang="en-US" sz="1999" b="1" dirty="0">
                <a:solidFill>
                  <a:srgbClr val="125688"/>
                </a:solidFill>
                <a:latin typeface="Public Sans Bold"/>
                <a:ea typeface="Public Sans Bold"/>
                <a:cs typeface="Public Sans Bold"/>
                <a:sym typeface="Public Sans Bold"/>
              </a:rPr>
              <a:t> for WL</a:t>
            </a:r>
          </a:p>
        </p:txBody>
      </p:sp>
    </p:spTree>
    <p:extLst>
      <p:ext uri="{BB962C8B-B14F-4D97-AF65-F5344CB8AC3E}">
        <p14:creationId xmlns:p14="http://schemas.microsoft.com/office/powerpoint/2010/main" val="3655121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4202" y="5638014"/>
            <a:ext cx="1930781" cy="1110199"/>
          </a:xfrm>
          <a:custGeom>
            <a:avLst/>
            <a:gdLst/>
            <a:ahLst/>
            <a:cxnLst/>
            <a:rect l="l" t="t" r="r" b="b"/>
            <a:pathLst>
              <a:path w="2896171" h="1665299">
                <a:moveTo>
                  <a:pt x="0" y="0"/>
                </a:moveTo>
                <a:lnTo>
                  <a:pt x="2896172" y="0"/>
                </a:lnTo>
                <a:lnTo>
                  <a:pt x="2896172" y="1665298"/>
                </a:lnTo>
                <a:lnTo>
                  <a:pt x="0" y="1665298"/>
                </a:lnTo>
                <a:lnTo>
                  <a:pt x="0" y="0"/>
                </a:lnTo>
                <a:close/>
              </a:path>
            </a:pathLst>
          </a:custGeom>
          <a:blipFill>
            <a:blip r:embed="rId3"/>
            <a:stretch>
              <a:fillRect/>
            </a:stretch>
          </a:blipFill>
        </p:spPr>
      </p:sp>
      <p:sp>
        <p:nvSpPr>
          <p:cNvPr id="3" name="Freeform 3"/>
          <p:cNvSpPr/>
          <p:nvPr/>
        </p:nvSpPr>
        <p:spPr>
          <a:xfrm>
            <a:off x="0" y="0"/>
            <a:ext cx="1101717" cy="6858000"/>
          </a:xfrm>
          <a:custGeom>
            <a:avLst/>
            <a:gdLst/>
            <a:ahLst/>
            <a:cxnLst/>
            <a:rect l="l" t="t" r="r" b="b"/>
            <a:pathLst>
              <a:path w="1652576" h="10287000">
                <a:moveTo>
                  <a:pt x="0" y="0"/>
                </a:moveTo>
                <a:lnTo>
                  <a:pt x="1652576" y="0"/>
                </a:lnTo>
                <a:lnTo>
                  <a:pt x="1652576" y="10287000"/>
                </a:lnTo>
                <a:lnTo>
                  <a:pt x="0" y="10287000"/>
                </a:lnTo>
                <a:lnTo>
                  <a:pt x="0" y="0"/>
                </a:lnTo>
                <a:close/>
              </a:path>
            </a:pathLst>
          </a:custGeom>
          <a:blipFill>
            <a:blip r:embed="rId4"/>
            <a:stretch>
              <a:fillRect l="-497949" r="-232026"/>
            </a:stretch>
          </a:blipFill>
        </p:spPr>
      </p:sp>
      <p:sp>
        <p:nvSpPr>
          <p:cNvPr id="15" name="Rectangle 14">
            <a:extLst>
              <a:ext uri="{FF2B5EF4-FFF2-40B4-BE49-F238E27FC236}">
                <a16:creationId xmlns:a16="http://schemas.microsoft.com/office/drawing/2014/main" id="{7288CBDB-870F-4D83-9008-D59B35D80EDE}"/>
              </a:ext>
            </a:extLst>
          </p:cNvPr>
          <p:cNvSpPr/>
          <p:nvPr/>
        </p:nvSpPr>
        <p:spPr>
          <a:xfrm>
            <a:off x="6645029" y="1083117"/>
            <a:ext cx="4646724" cy="738664"/>
          </a:xfrm>
          <a:prstGeom prst="rect">
            <a:avLst/>
          </a:prstGeom>
        </p:spPr>
        <p:txBody>
          <a:bodyPr wrap="square">
            <a:spAutoFit/>
          </a:bodyPr>
          <a:lstStyle/>
          <a:p>
            <a:r>
              <a:rPr lang="en-US" sz="1400" dirty="0">
                <a:latin typeface="Lora"/>
                <a:ea typeface="Lora"/>
                <a:cs typeface="Lora"/>
              </a:rPr>
              <a:t>PLS regression coefficients of the model to predict water level anomalies (i.e., with tidal signal removed). Asterisks represent significance (* p&lt;0.07, ** p&lt;0.05, ***p&lt;0.001).</a:t>
            </a:r>
            <a:endParaRPr lang="en-US" sz="1400" dirty="0"/>
          </a:p>
        </p:txBody>
      </p:sp>
      <p:sp>
        <p:nvSpPr>
          <p:cNvPr id="16" name="Rectangle 15">
            <a:extLst>
              <a:ext uri="{FF2B5EF4-FFF2-40B4-BE49-F238E27FC236}">
                <a16:creationId xmlns:a16="http://schemas.microsoft.com/office/drawing/2014/main" id="{E9C65C2F-A27E-4EA6-998B-FEC55DEBC4C7}"/>
              </a:ext>
            </a:extLst>
          </p:cNvPr>
          <p:cNvSpPr/>
          <p:nvPr/>
        </p:nvSpPr>
        <p:spPr>
          <a:xfrm>
            <a:off x="5458938" y="4867849"/>
            <a:ext cx="1029063" cy="369332"/>
          </a:xfrm>
          <a:prstGeom prst="rect">
            <a:avLst/>
          </a:prstGeom>
        </p:spPr>
        <p:txBody>
          <a:bodyPr wrap="square">
            <a:spAutoFit/>
          </a:bodyPr>
          <a:lstStyle/>
          <a:p>
            <a:r>
              <a:rPr lang="en-US" dirty="0">
                <a:latin typeface="Lora"/>
                <a:ea typeface="Lora"/>
                <a:cs typeface="Lora"/>
              </a:rPr>
              <a:t>Reedy</a:t>
            </a:r>
            <a:endParaRPr lang="en-US" dirty="0"/>
          </a:p>
        </p:txBody>
      </p:sp>
      <p:sp>
        <p:nvSpPr>
          <p:cNvPr id="7" name="Rectangle 6">
            <a:extLst>
              <a:ext uri="{FF2B5EF4-FFF2-40B4-BE49-F238E27FC236}">
                <a16:creationId xmlns:a16="http://schemas.microsoft.com/office/drawing/2014/main" id="{3892B273-E8EA-491F-9A15-E9E1A02AD5FA}"/>
              </a:ext>
            </a:extLst>
          </p:cNvPr>
          <p:cNvSpPr/>
          <p:nvPr/>
        </p:nvSpPr>
        <p:spPr>
          <a:xfrm>
            <a:off x="1728701" y="83742"/>
            <a:ext cx="2136358" cy="369332"/>
          </a:xfrm>
          <a:prstGeom prst="rect">
            <a:avLst/>
          </a:prstGeom>
        </p:spPr>
        <p:txBody>
          <a:bodyPr wrap="square">
            <a:spAutoFit/>
          </a:bodyPr>
          <a:lstStyle/>
          <a:p>
            <a:r>
              <a:rPr lang="en-US" dirty="0">
                <a:latin typeface="Lora"/>
                <a:ea typeface="Lora"/>
                <a:cs typeface="Lora"/>
              </a:rPr>
              <a:t> USGS Mantoloking</a:t>
            </a:r>
            <a:endParaRPr lang="en-US" dirty="0"/>
          </a:p>
        </p:txBody>
      </p:sp>
      <p:pic>
        <p:nvPicPr>
          <p:cNvPr id="43" name="Picture 42">
            <a:extLst>
              <a:ext uri="{FF2B5EF4-FFF2-40B4-BE49-F238E27FC236}">
                <a16:creationId xmlns:a16="http://schemas.microsoft.com/office/drawing/2014/main" id="{BA664E51-349C-42F6-B1B0-B50BF94136C7}"/>
              </a:ext>
            </a:extLst>
          </p:cNvPr>
          <p:cNvPicPr/>
          <p:nvPr/>
        </p:nvPicPr>
        <p:blipFill rotWithShape="1">
          <a:blip r:embed="rId5">
            <a:extLst>
              <a:ext uri="{28A0092B-C50C-407E-A947-70E740481C1C}">
                <a14:useLocalDpi xmlns:a14="http://schemas.microsoft.com/office/drawing/2010/main" val="0"/>
              </a:ext>
            </a:extLst>
          </a:blip>
          <a:srcRect r="24897" b="5939"/>
          <a:stretch/>
        </p:blipFill>
        <p:spPr bwMode="auto">
          <a:xfrm>
            <a:off x="5177471" y="2464471"/>
            <a:ext cx="6497956" cy="4114004"/>
          </a:xfrm>
          <a:prstGeom prst="rect">
            <a:avLst/>
          </a:prstGeom>
          <a:noFill/>
          <a:ln>
            <a:noFill/>
          </a:ln>
          <a:extLst>
            <a:ext uri="{53640926-AAD7-44D8-BBD7-CCE9431645EC}">
              <a14:shadowObscured xmlns:a14="http://schemas.microsoft.com/office/drawing/2010/main"/>
            </a:ext>
          </a:extLst>
        </p:spPr>
      </p:pic>
      <p:pic>
        <p:nvPicPr>
          <p:cNvPr id="44" name="Picture 43">
            <a:extLst>
              <a:ext uri="{FF2B5EF4-FFF2-40B4-BE49-F238E27FC236}">
                <a16:creationId xmlns:a16="http://schemas.microsoft.com/office/drawing/2014/main" id="{5AAA3389-9394-4E0B-BD6C-97651CC852CF}"/>
              </a:ext>
            </a:extLst>
          </p:cNvPr>
          <p:cNvPicPr/>
          <p:nvPr/>
        </p:nvPicPr>
        <p:blipFill rotWithShape="1">
          <a:blip r:embed="rId5">
            <a:extLst>
              <a:ext uri="{28A0092B-C50C-407E-A947-70E740481C1C}">
                <a14:useLocalDpi xmlns:a14="http://schemas.microsoft.com/office/drawing/2010/main" val="0"/>
              </a:ext>
            </a:extLst>
          </a:blip>
          <a:srcRect l="74922" t="20399" r="279" b="32810"/>
          <a:stretch/>
        </p:blipFill>
        <p:spPr bwMode="auto">
          <a:xfrm>
            <a:off x="4550487" y="432892"/>
            <a:ext cx="1840089" cy="1735816"/>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5433D380-14DF-4724-BA40-25D37143FD27}"/>
              </a:ext>
            </a:extLst>
          </p:cNvPr>
          <p:cNvPicPr>
            <a:picLocks noChangeAspect="1"/>
          </p:cNvPicPr>
          <p:nvPr/>
        </p:nvPicPr>
        <p:blipFill rotWithShape="1">
          <a:blip r:embed="rId6"/>
          <a:srcRect r="69319"/>
          <a:stretch/>
        </p:blipFill>
        <p:spPr>
          <a:xfrm>
            <a:off x="1250361" y="535905"/>
            <a:ext cx="3093039" cy="2893095"/>
          </a:xfrm>
          <a:prstGeom prst="rect">
            <a:avLst/>
          </a:prstGeom>
        </p:spPr>
      </p:pic>
      <p:sp>
        <p:nvSpPr>
          <p:cNvPr id="12" name="Rectangle 11">
            <a:extLst>
              <a:ext uri="{FF2B5EF4-FFF2-40B4-BE49-F238E27FC236}">
                <a16:creationId xmlns:a16="http://schemas.microsoft.com/office/drawing/2014/main" id="{5FF2F899-D380-44DF-AF15-1A71EF0BA000}"/>
              </a:ext>
            </a:extLst>
          </p:cNvPr>
          <p:cNvSpPr/>
          <p:nvPr/>
        </p:nvSpPr>
        <p:spPr>
          <a:xfrm>
            <a:off x="1728701" y="3858296"/>
            <a:ext cx="2821786" cy="1200329"/>
          </a:xfrm>
          <a:prstGeom prst="rect">
            <a:avLst/>
          </a:prstGeom>
        </p:spPr>
        <p:txBody>
          <a:bodyPr wrap="square">
            <a:spAutoFit/>
          </a:bodyPr>
          <a:lstStyle/>
          <a:p>
            <a:pPr marL="285750" indent="-285750">
              <a:buFontTx/>
              <a:buChar char="-"/>
            </a:pPr>
            <a:r>
              <a:rPr lang="en-US" sz="2400" dirty="0">
                <a:latin typeface="Lora"/>
                <a:ea typeface="Lora"/>
                <a:cs typeface="Lora"/>
              </a:rPr>
              <a:t>Month (season)</a:t>
            </a:r>
          </a:p>
          <a:p>
            <a:pPr marL="285750" indent="-285750">
              <a:buFontTx/>
              <a:buChar char="-"/>
            </a:pPr>
            <a:endParaRPr lang="en-US" sz="2400" dirty="0">
              <a:latin typeface="Lora"/>
              <a:ea typeface="Lora"/>
              <a:cs typeface="Lora"/>
            </a:endParaRPr>
          </a:p>
          <a:p>
            <a:pPr marL="285750" indent="-285750">
              <a:buFontTx/>
              <a:buChar char="-"/>
            </a:pPr>
            <a:r>
              <a:rPr lang="en-US" sz="2400" dirty="0">
                <a:latin typeface="Lora"/>
              </a:rPr>
              <a:t>Wind speed</a:t>
            </a:r>
            <a:endParaRPr lang="en-US" sz="2400" dirty="0"/>
          </a:p>
        </p:txBody>
      </p:sp>
      <p:sp>
        <p:nvSpPr>
          <p:cNvPr id="13" name="Rectangle 12">
            <a:extLst>
              <a:ext uri="{FF2B5EF4-FFF2-40B4-BE49-F238E27FC236}">
                <a16:creationId xmlns:a16="http://schemas.microsoft.com/office/drawing/2014/main" id="{C5CF650A-F6A0-460E-876B-7FF18B74D935}"/>
              </a:ext>
            </a:extLst>
          </p:cNvPr>
          <p:cNvSpPr/>
          <p:nvPr/>
        </p:nvSpPr>
        <p:spPr>
          <a:xfrm>
            <a:off x="7994181" y="1958460"/>
            <a:ext cx="1845165" cy="369332"/>
          </a:xfrm>
          <a:prstGeom prst="rect">
            <a:avLst/>
          </a:prstGeom>
        </p:spPr>
        <p:txBody>
          <a:bodyPr wrap="square">
            <a:spAutoFit/>
          </a:bodyPr>
          <a:lstStyle/>
          <a:p>
            <a:r>
              <a:rPr lang="en-US" dirty="0">
                <a:latin typeface="Lora"/>
                <a:ea typeface="Lora"/>
                <a:cs typeface="Lora"/>
              </a:rPr>
              <a:t> Reedy Creek</a:t>
            </a:r>
            <a:endParaRPr lang="en-US" dirty="0"/>
          </a:p>
        </p:txBody>
      </p:sp>
    </p:spTree>
    <p:extLst>
      <p:ext uri="{BB962C8B-B14F-4D97-AF65-F5344CB8AC3E}">
        <p14:creationId xmlns:p14="http://schemas.microsoft.com/office/powerpoint/2010/main" val="1869508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7645" y="5736147"/>
            <a:ext cx="1930781" cy="1110199"/>
          </a:xfrm>
          <a:custGeom>
            <a:avLst/>
            <a:gdLst/>
            <a:ahLst/>
            <a:cxnLst/>
            <a:rect l="l" t="t" r="r" b="b"/>
            <a:pathLst>
              <a:path w="2896171" h="1665299">
                <a:moveTo>
                  <a:pt x="0" y="0"/>
                </a:moveTo>
                <a:lnTo>
                  <a:pt x="2896172" y="0"/>
                </a:lnTo>
                <a:lnTo>
                  <a:pt x="2896172" y="1665298"/>
                </a:lnTo>
                <a:lnTo>
                  <a:pt x="0" y="1665298"/>
                </a:lnTo>
                <a:lnTo>
                  <a:pt x="0" y="0"/>
                </a:lnTo>
                <a:close/>
              </a:path>
            </a:pathLst>
          </a:custGeom>
          <a:blipFill>
            <a:blip r:embed="rId3"/>
            <a:stretch>
              <a:fillRect/>
            </a:stretch>
          </a:blipFill>
        </p:spPr>
      </p:sp>
      <p:sp>
        <p:nvSpPr>
          <p:cNvPr id="3" name="Freeform 3"/>
          <p:cNvSpPr/>
          <p:nvPr/>
        </p:nvSpPr>
        <p:spPr>
          <a:xfrm>
            <a:off x="0" y="0"/>
            <a:ext cx="1101717" cy="6858000"/>
          </a:xfrm>
          <a:custGeom>
            <a:avLst/>
            <a:gdLst/>
            <a:ahLst/>
            <a:cxnLst/>
            <a:rect l="l" t="t" r="r" b="b"/>
            <a:pathLst>
              <a:path w="1652576" h="10287000">
                <a:moveTo>
                  <a:pt x="0" y="0"/>
                </a:moveTo>
                <a:lnTo>
                  <a:pt x="1652576" y="0"/>
                </a:lnTo>
                <a:lnTo>
                  <a:pt x="1652576" y="10287000"/>
                </a:lnTo>
                <a:lnTo>
                  <a:pt x="0" y="10287000"/>
                </a:lnTo>
                <a:lnTo>
                  <a:pt x="0" y="0"/>
                </a:lnTo>
                <a:close/>
              </a:path>
            </a:pathLst>
          </a:custGeom>
          <a:blipFill>
            <a:blip r:embed="rId4"/>
            <a:stretch>
              <a:fillRect l="-497949" r="-232026"/>
            </a:stretch>
          </a:blipFill>
        </p:spPr>
      </p:sp>
      <p:sp>
        <p:nvSpPr>
          <p:cNvPr id="18" name="Rectangle 17">
            <a:extLst>
              <a:ext uri="{FF2B5EF4-FFF2-40B4-BE49-F238E27FC236}">
                <a16:creationId xmlns:a16="http://schemas.microsoft.com/office/drawing/2014/main" id="{C980FF29-1DA7-4520-9B3E-9EACA40D27D5}"/>
              </a:ext>
            </a:extLst>
          </p:cNvPr>
          <p:cNvSpPr/>
          <p:nvPr/>
        </p:nvSpPr>
        <p:spPr>
          <a:xfrm>
            <a:off x="8543979" y="4774169"/>
            <a:ext cx="1514421" cy="369332"/>
          </a:xfrm>
          <a:prstGeom prst="rect">
            <a:avLst/>
          </a:prstGeom>
        </p:spPr>
        <p:txBody>
          <a:bodyPr wrap="square">
            <a:spAutoFit/>
          </a:bodyPr>
          <a:lstStyle/>
          <a:p>
            <a:r>
              <a:rPr lang="en-US" dirty="0">
                <a:latin typeface="Lora"/>
                <a:ea typeface="Lora"/>
                <a:cs typeface="Lora"/>
              </a:rPr>
              <a:t>Island Beach</a:t>
            </a:r>
            <a:endParaRPr lang="en-US" dirty="0"/>
          </a:p>
        </p:txBody>
      </p:sp>
      <p:sp>
        <p:nvSpPr>
          <p:cNvPr id="7" name="Rectangle 6">
            <a:extLst>
              <a:ext uri="{FF2B5EF4-FFF2-40B4-BE49-F238E27FC236}">
                <a16:creationId xmlns:a16="http://schemas.microsoft.com/office/drawing/2014/main" id="{3892B273-E8EA-491F-9A15-E9E1A02AD5FA}"/>
              </a:ext>
            </a:extLst>
          </p:cNvPr>
          <p:cNvSpPr/>
          <p:nvPr/>
        </p:nvSpPr>
        <p:spPr>
          <a:xfrm>
            <a:off x="1755362" y="114617"/>
            <a:ext cx="1845165" cy="369332"/>
          </a:xfrm>
          <a:prstGeom prst="rect">
            <a:avLst/>
          </a:prstGeom>
        </p:spPr>
        <p:txBody>
          <a:bodyPr wrap="square">
            <a:spAutoFit/>
          </a:bodyPr>
          <a:lstStyle/>
          <a:p>
            <a:r>
              <a:rPr lang="en-US" dirty="0">
                <a:latin typeface="Lora"/>
                <a:ea typeface="Lora"/>
                <a:cs typeface="Lora"/>
              </a:rPr>
              <a:t> USGS Waretown </a:t>
            </a:r>
            <a:endParaRPr lang="en-US" dirty="0"/>
          </a:p>
        </p:txBody>
      </p:sp>
      <p:pic>
        <p:nvPicPr>
          <p:cNvPr id="53" name="Picture 52">
            <a:extLst>
              <a:ext uri="{FF2B5EF4-FFF2-40B4-BE49-F238E27FC236}">
                <a16:creationId xmlns:a16="http://schemas.microsoft.com/office/drawing/2014/main" id="{D3C450AC-F778-4179-A6DB-D51EE1F81473}"/>
              </a:ext>
            </a:extLst>
          </p:cNvPr>
          <p:cNvPicPr/>
          <p:nvPr/>
        </p:nvPicPr>
        <p:blipFill rotWithShape="1">
          <a:blip r:embed="rId5">
            <a:extLst>
              <a:ext uri="{28A0092B-C50C-407E-A947-70E740481C1C}">
                <a14:useLocalDpi xmlns:a14="http://schemas.microsoft.com/office/drawing/2010/main" val="0"/>
              </a:ext>
            </a:extLst>
          </a:blip>
          <a:srcRect r="25502" b="9936"/>
          <a:stretch/>
        </p:blipFill>
        <p:spPr bwMode="auto">
          <a:xfrm>
            <a:off x="4855137" y="2343150"/>
            <a:ext cx="6879663" cy="3855939"/>
          </a:xfrm>
          <a:prstGeom prst="rect">
            <a:avLst/>
          </a:prstGeom>
          <a:noFill/>
          <a:ln>
            <a:noFill/>
          </a:ln>
          <a:extLst>
            <a:ext uri="{53640926-AAD7-44D8-BBD7-CCE9431645EC}">
              <a14:shadowObscured xmlns:a14="http://schemas.microsoft.com/office/drawing/2010/main"/>
            </a:ext>
          </a:extLst>
        </p:spPr>
      </p:pic>
      <p:pic>
        <p:nvPicPr>
          <p:cNvPr id="36" name="Picture 35">
            <a:extLst>
              <a:ext uri="{FF2B5EF4-FFF2-40B4-BE49-F238E27FC236}">
                <a16:creationId xmlns:a16="http://schemas.microsoft.com/office/drawing/2014/main" id="{049F4944-622A-4F9E-B932-52C21858969B}"/>
              </a:ext>
            </a:extLst>
          </p:cNvPr>
          <p:cNvPicPr>
            <a:picLocks noChangeAspect="1"/>
          </p:cNvPicPr>
          <p:nvPr/>
        </p:nvPicPr>
        <p:blipFill rotWithShape="1">
          <a:blip r:embed="rId6"/>
          <a:srcRect l="30266" r="41728"/>
          <a:stretch/>
        </p:blipFill>
        <p:spPr>
          <a:xfrm>
            <a:off x="1299548" y="566753"/>
            <a:ext cx="2756795" cy="2824942"/>
          </a:xfrm>
          <a:prstGeom prst="rect">
            <a:avLst/>
          </a:prstGeom>
        </p:spPr>
      </p:pic>
      <p:pic>
        <p:nvPicPr>
          <p:cNvPr id="37" name="Picture 36">
            <a:extLst>
              <a:ext uri="{FF2B5EF4-FFF2-40B4-BE49-F238E27FC236}">
                <a16:creationId xmlns:a16="http://schemas.microsoft.com/office/drawing/2014/main" id="{1EC2EBC7-0D93-4897-AB31-A71CB47E2180}"/>
              </a:ext>
            </a:extLst>
          </p:cNvPr>
          <p:cNvPicPr/>
          <p:nvPr/>
        </p:nvPicPr>
        <p:blipFill rotWithShape="1">
          <a:blip r:embed="rId7">
            <a:extLst>
              <a:ext uri="{28A0092B-C50C-407E-A947-70E740481C1C}">
                <a14:useLocalDpi xmlns:a14="http://schemas.microsoft.com/office/drawing/2010/main" val="0"/>
              </a:ext>
            </a:extLst>
          </a:blip>
          <a:srcRect l="74922" t="20399" r="279" b="32810"/>
          <a:stretch/>
        </p:blipFill>
        <p:spPr bwMode="auto">
          <a:xfrm>
            <a:off x="4254174" y="566753"/>
            <a:ext cx="1840089" cy="1735816"/>
          </a:xfrm>
          <a:prstGeom prst="rect">
            <a:avLst/>
          </a:prstGeom>
          <a:noFill/>
          <a:ln>
            <a:noFill/>
          </a:ln>
          <a:extLst>
            <a:ext uri="{53640926-AAD7-44D8-BBD7-CCE9431645EC}">
              <a14:shadowObscured xmlns:a14="http://schemas.microsoft.com/office/drawing/2010/main"/>
            </a:ext>
          </a:extLst>
        </p:spPr>
      </p:pic>
      <p:sp>
        <p:nvSpPr>
          <p:cNvPr id="38" name="Rectangle 37">
            <a:extLst>
              <a:ext uri="{FF2B5EF4-FFF2-40B4-BE49-F238E27FC236}">
                <a16:creationId xmlns:a16="http://schemas.microsoft.com/office/drawing/2014/main" id="{BD2ECED7-22E6-4167-A9C8-00273271AEF0}"/>
              </a:ext>
            </a:extLst>
          </p:cNvPr>
          <p:cNvSpPr/>
          <p:nvPr/>
        </p:nvSpPr>
        <p:spPr>
          <a:xfrm>
            <a:off x="6645029" y="1083117"/>
            <a:ext cx="4646724" cy="738664"/>
          </a:xfrm>
          <a:prstGeom prst="rect">
            <a:avLst/>
          </a:prstGeom>
        </p:spPr>
        <p:txBody>
          <a:bodyPr wrap="square">
            <a:spAutoFit/>
          </a:bodyPr>
          <a:lstStyle/>
          <a:p>
            <a:r>
              <a:rPr lang="en-US" sz="1400" dirty="0">
                <a:latin typeface="Lora"/>
                <a:ea typeface="Lora"/>
                <a:cs typeface="Lora"/>
              </a:rPr>
              <a:t>PLS regression coefficients of the model to predict water level anomalies (i.e., with tidal signal removed). Asterisks represent significance (* p&lt;0.07, ** p&lt;0.05, ***p&lt;0.001).</a:t>
            </a:r>
            <a:endParaRPr lang="en-US" sz="1400" dirty="0"/>
          </a:p>
        </p:txBody>
      </p:sp>
      <p:sp>
        <p:nvSpPr>
          <p:cNvPr id="39" name="Rectangle 38">
            <a:extLst>
              <a:ext uri="{FF2B5EF4-FFF2-40B4-BE49-F238E27FC236}">
                <a16:creationId xmlns:a16="http://schemas.microsoft.com/office/drawing/2014/main" id="{36A598C4-2F2A-4ADD-8D29-937F09668B35}"/>
              </a:ext>
            </a:extLst>
          </p:cNvPr>
          <p:cNvSpPr/>
          <p:nvPr/>
        </p:nvSpPr>
        <p:spPr>
          <a:xfrm>
            <a:off x="1728701" y="3858296"/>
            <a:ext cx="2821786" cy="1200329"/>
          </a:xfrm>
          <a:prstGeom prst="rect">
            <a:avLst/>
          </a:prstGeom>
        </p:spPr>
        <p:txBody>
          <a:bodyPr wrap="square">
            <a:spAutoFit/>
          </a:bodyPr>
          <a:lstStyle/>
          <a:p>
            <a:pPr marL="285750" indent="-285750">
              <a:buFontTx/>
              <a:buChar char="-"/>
            </a:pPr>
            <a:r>
              <a:rPr lang="en-US" sz="2400" dirty="0">
                <a:latin typeface="Lora"/>
                <a:ea typeface="Lora"/>
                <a:cs typeface="Lora"/>
              </a:rPr>
              <a:t>Month (season)</a:t>
            </a:r>
          </a:p>
          <a:p>
            <a:pPr marL="285750" indent="-285750">
              <a:buFontTx/>
              <a:buChar char="-"/>
            </a:pPr>
            <a:endParaRPr lang="en-US" sz="2400" dirty="0">
              <a:latin typeface="Lora"/>
              <a:ea typeface="Lora"/>
              <a:cs typeface="Lora"/>
            </a:endParaRPr>
          </a:p>
          <a:p>
            <a:pPr marL="285750" indent="-285750">
              <a:buFontTx/>
              <a:buChar char="-"/>
            </a:pPr>
            <a:r>
              <a:rPr lang="en-US" sz="2400" dirty="0">
                <a:latin typeface="Lora"/>
              </a:rPr>
              <a:t>Wind speed</a:t>
            </a:r>
            <a:endParaRPr lang="en-US" sz="2400" dirty="0"/>
          </a:p>
        </p:txBody>
      </p:sp>
      <p:sp>
        <p:nvSpPr>
          <p:cNvPr id="40" name="Rectangle 39">
            <a:extLst>
              <a:ext uri="{FF2B5EF4-FFF2-40B4-BE49-F238E27FC236}">
                <a16:creationId xmlns:a16="http://schemas.microsoft.com/office/drawing/2014/main" id="{E07A049F-C702-47EA-BD5E-5A615ABDB681}"/>
              </a:ext>
            </a:extLst>
          </p:cNvPr>
          <p:cNvSpPr/>
          <p:nvPr/>
        </p:nvSpPr>
        <p:spPr>
          <a:xfrm>
            <a:off x="7456024" y="1980243"/>
            <a:ext cx="1845165" cy="369332"/>
          </a:xfrm>
          <a:prstGeom prst="rect">
            <a:avLst/>
          </a:prstGeom>
        </p:spPr>
        <p:txBody>
          <a:bodyPr wrap="square">
            <a:spAutoFit/>
          </a:bodyPr>
          <a:lstStyle/>
          <a:p>
            <a:r>
              <a:rPr lang="en-US" dirty="0">
                <a:latin typeface="Lora"/>
                <a:ea typeface="Lora"/>
                <a:cs typeface="Lora"/>
              </a:rPr>
              <a:t> Island Beach</a:t>
            </a:r>
            <a:endParaRPr lang="en-US" dirty="0"/>
          </a:p>
        </p:txBody>
      </p:sp>
    </p:spTree>
    <p:extLst>
      <p:ext uri="{BB962C8B-B14F-4D97-AF65-F5344CB8AC3E}">
        <p14:creationId xmlns:p14="http://schemas.microsoft.com/office/powerpoint/2010/main" val="1166786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1717" y="5685864"/>
            <a:ext cx="1930781" cy="1110199"/>
          </a:xfrm>
          <a:custGeom>
            <a:avLst/>
            <a:gdLst/>
            <a:ahLst/>
            <a:cxnLst/>
            <a:rect l="l" t="t" r="r" b="b"/>
            <a:pathLst>
              <a:path w="2896171" h="1665299">
                <a:moveTo>
                  <a:pt x="0" y="0"/>
                </a:moveTo>
                <a:lnTo>
                  <a:pt x="2896172" y="0"/>
                </a:lnTo>
                <a:lnTo>
                  <a:pt x="2896172" y="1665298"/>
                </a:lnTo>
                <a:lnTo>
                  <a:pt x="0" y="1665298"/>
                </a:lnTo>
                <a:lnTo>
                  <a:pt x="0" y="0"/>
                </a:lnTo>
                <a:close/>
              </a:path>
            </a:pathLst>
          </a:custGeom>
          <a:blipFill>
            <a:blip r:embed="rId2"/>
            <a:stretch>
              <a:fillRect/>
            </a:stretch>
          </a:blipFill>
        </p:spPr>
      </p:sp>
      <p:sp>
        <p:nvSpPr>
          <p:cNvPr id="3" name="Freeform 3"/>
          <p:cNvSpPr/>
          <p:nvPr/>
        </p:nvSpPr>
        <p:spPr>
          <a:xfrm>
            <a:off x="0" y="0"/>
            <a:ext cx="1101717" cy="6858000"/>
          </a:xfrm>
          <a:custGeom>
            <a:avLst/>
            <a:gdLst/>
            <a:ahLst/>
            <a:cxnLst/>
            <a:rect l="l" t="t" r="r" b="b"/>
            <a:pathLst>
              <a:path w="1652576" h="10287000">
                <a:moveTo>
                  <a:pt x="0" y="0"/>
                </a:moveTo>
                <a:lnTo>
                  <a:pt x="1652576" y="0"/>
                </a:lnTo>
                <a:lnTo>
                  <a:pt x="1652576" y="10287000"/>
                </a:lnTo>
                <a:lnTo>
                  <a:pt x="0" y="10287000"/>
                </a:lnTo>
                <a:lnTo>
                  <a:pt x="0" y="0"/>
                </a:lnTo>
                <a:close/>
              </a:path>
            </a:pathLst>
          </a:custGeom>
          <a:blipFill>
            <a:blip r:embed="rId3"/>
            <a:stretch>
              <a:fillRect l="-497949" r="-232026"/>
            </a:stretch>
          </a:blipFill>
        </p:spPr>
      </p:sp>
      <p:sp>
        <p:nvSpPr>
          <p:cNvPr id="20" name="Rectangle 19">
            <a:extLst>
              <a:ext uri="{FF2B5EF4-FFF2-40B4-BE49-F238E27FC236}">
                <a16:creationId xmlns:a16="http://schemas.microsoft.com/office/drawing/2014/main" id="{9B3E285A-36C6-4633-8431-4D9F8C600CEE}"/>
              </a:ext>
            </a:extLst>
          </p:cNvPr>
          <p:cNvSpPr/>
          <p:nvPr/>
        </p:nvSpPr>
        <p:spPr>
          <a:xfrm>
            <a:off x="8007564" y="1830943"/>
            <a:ext cx="1325588" cy="369332"/>
          </a:xfrm>
          <a:prstGeom prst="rect">
            <a:avLst/>
          </a:prstGeom>
        </p:spPr>
        <p:txBody>
          <a:bodyPr wrap="square">
            <a:spAutoFit/>
          </a:bodyPr>
          <a:lstStyle/>
          <a:p>
            <a:r>
              <a:rPr lang="en-US" dirty="0">
                <a:latin typeface="Lora"/>
              </a:rPr>
              <a:t>Horse Point</a:t>
            </a:r>
            <a:endParaRPr lang="en-US" dirty="0"/>
          </a:p>
        </p:txBody>
      </p:sp>
      <p:sp>
        <p:nvSpPr>
          <p:cNvPr id="7" name="Rectangle 6">
            <a:extLst>
              <a:ext uri="{FF2B5EF4-FFF2-40B4-BE49-F238E27FC236}">
                <a16:creationId xmlns:a16="http://schemas.microsoft.com/office/drawing/2014/main" id="{3892B273-E8EA-491F-9A15-E9E1A02AD5FA}"/>
              </a:ext>
            </a:extLst>
          </p:cNvPr>
          <p:cNvSpPr/>
          <p:nvPr/>
        </p:nvSpPr>
        <p:spPr>
          <a:xfrm>
            <a:off x="1892218" y="316564"/>
            <a:ext cx="2210226" cy="369332"/>
          </a:xfrm>
          <a:prstGeom prst="rect">
            <a:avLst/>
          </a:prstGeom>
        </p:spPr>
        <p:txBody>
          <a:bodyPr wrap="square">
            <a:spAutoFit/>
          </a:bodyPr>
          <a:lstStyle/>
          <a:p>
            <a:r>
              <a:rPr lang="en-US" dirty="0">
                <a:latin typeface="Lora"/>
                <a:ea typeface="Lora"/>
                <a:cs typeface="Lora"/>
              </a:rPr>
              <a:t> USGS </a:t>
            </a:r>
            <a:r>
              <a:rPr lang="en-US" dirty="0" err="1">
                <a:latin typeface="Lora"/>
                <a:ea typeface="Lora"/>
                <a:cs typeface="Lora"/>
              </a:rPr>
              <a:t>Shipbottom</a:t>
            </a:r>
            <a:endParaRPr lang="en-US" dirty="0"/>
          </a:p>
        </p:txBody>
      </p:sp>
      <p:pic>
        <p:nvPicPr>
          <p:cNvPr id="43" name="Picture 42">
            <a:extLst>
              <a:ext uri="{FF2B5EF4-FFF2-40B4-BE49-F238E27FC236}">
                <a16:creationId xmlns:a16="http://schemas.microsoft.com/office/drawing/2014/main" id="{7C485C9C-5B85-4B41-ADE1-F2A4C3D4DD82}"/>
              </a:ext>
            </a:extLst>
          </p:cNvPr>
          <p:cNvPicPr/>
          <p:nvPr/>
        </p:nvPicPr>
        <p:blipFill rotWithShape="1">
          <a:blip r:embed="rId4">
            <a:extLst>
              <a:ext uri="{28A0092B-C50C-407E-A947-70E740481C1C}">
                <a14:useLocalDpi xmlns:a14="http://schemas.microsoft.com/office/drawing/2010/main" val="0"/>
              </a:ext>
            </a:extLst>
          </a:blip>
          <a:srcRect r="26726" b="9043"/>
          <a:stretch/>
        </p:blipFill>
        <p:spPr bwMode="auto">
          <a:xfrm>
            <a:off x="5172075" y="2200275"/>
            <a:ext cx="6210072" cy="4033813"/>
          </a:xfrm>
          <a:prstGeom prst="rect">
            <a:avLst/>
          </a:prstGeom>
          <a:noFill/>
          <a:ln>
            <a:noFill/>
          </a:ln>
          <a:extLst>
            <a:ext uri="{53640926-AAD7-44D8-BBD7-CCE9431645EC}">
              <a14:shadowObscured xmlns:a14="http://schemas.microsoft.com/office/drawing/2010/main"/>
            </a:ext>
          </a:extLst>
        </p:spPr>
      </p:pic>
      <p:pic>
        <p:nvPicPr>
          <p:cNvPr id="36" name="Picture 35">
            <a:extLst>
              <a:ext uri="{FF2B5EF4-FFF2-40B4-BE49-F238E27FC236}">
                <a16:creationId xmlns:a16="http://schemas.microsoft.com/office/drawing/2014/main" id="{5D13B7D3-BFC4-48A6-988A-998C896E93B8}"/>
              </a:ext>
            </a:extLst>
          </p:cNvPr>
          <p:cNvPicPr>
            <a:picLocks noChangeAspect="1"/>
          </p:cNvPicPr>
          <p:nvPr/>
        </p:nvPicPr>
        <p:blipFill rotWithShape="1">
          <a:blip r:embed="rId5"/>
          <a:srcRect l="58410" r="13375"/>
          <a:stretch/>
        </p:blipFill>
        <p:spPr>
          <a:xfrm>
            <a:off x="1280658" y="674571"/>
            <a:ext cx="2821786" cy="2870070"/>
          </a:xfrm>
          <a:prstGeom prst="rect">
            <a:avLst/>
          </a:prstGeom>
        </p:spPr>
      </p:pic>
      <p:pic>
        <p:nvPicPr>
          <p:cNvPr id="37" name="Picture 36">
            <a:extLst>
              <a:ext uri="{FF2B5EF4-FFF2-40B4-BE49-F238E27FC236}">
                <a16:creationId xmlns:a16="http://schemas.microsoft.com/office/drawing/2014/main" id="{E2CB0A65-D3D7-44DE-9F67-0D0730ACBF37}"/>
              </a:ext>
            </a:extLst>
          </p:cNvPr>
          <p:cNvPicPr/>
          <p:nvPr/>
        </p:nvPicPr>
        <p:blipFill rotWithShape="1">
          <a:blip r:embed="rId6">
            <a:extLst>
              <a:ext uri="{28A0092B-C50C-407E-A947-70E740481C1C}">
                <a14:useLocalDpi xmlns:a14="http://schemas.microsoft.com/office/drawing/2010/main" val="0"/>
              </a:ext>
            </a:extLst>
          </a:blip>
          <a:srcRect l="74922" t="20399" r="279" b="32810"/>
          <a:stretch/>
        </p:blipFill>
        <p:spPr bwMode="auto">
          <a:xfrm>
            <a:off x="4206839" y="305239"/>
            <a:ext cx="1840089" cy="1735816"/>
          </a:xfrm>
          <a:prstGeom prst="rect">
            <a:avLst/>
          </a:prstGeom>
          <a:noFill/>
          <a:ln>
            <a:noFill/>
          </a:ln>
          <a:extLst>
            <a:ext uri="{53640926-AAD7-44D8-BBD7-CCE9431645EC}">
              <a14:shadowObscured xmlns:a14="http://schemas.microsoft.com/office/drawing/2010/main"/>
            </a:ext>
          </a:extLst>
        </p:spPr>
      </p:pic>
      <p:sp>
        <p:nvSpPr>
          <p:cNvPr id="38" name="Rectangle 37">
            <a:extLst>
              <a:ext uri="{FF2B5EF4-FFF2-40B4-BE49-F238E27FC236}">
                <a16:creationId xmlns:a16="http://schemas.microsoft.com/office/drawing/2014/main" id="{5AD0EF3D-5522-4BE6-8B0E-FD5BD70B364B}"/>
              </a:ext>
            </a:extLst>
          </p:cNvPr>
          <p:cNvSpPr/>
          <p:nvPr/>
        </p:nvSpPr>
        <p:spPr>
          <a:xfrm>
            <a:off x="6597694" y="821603"/>
            <a:ext cx="4646724" cy="738664"/>
          </a:xfrm>
          <a:prstGeom prst="rect">
            <a:avLst/>
          </a:prstGeom>
        </p:spPr>
        <p:txBody>
          <a:bodyPr wrap="square">
            <a:spAutoFit/>
          </a:bodyPr>
          <a:lstStyle/>
          <a:p>
            <a:r>
              <a:rPr lang="en-US" sz="1400" dirty="0">
                <a:latin typeface="Lora"/>
                <a:ea typeface="Lora"/>
                <a:cs typeface="Lora"/>
              </a:rPr>
              <a:t>PLS regression coefficients of the model to predict water level anomalies (i.e., with tidal signal removed). Asterisks represent significance (* p&lt;0.07, ** p&lt;0.05, ***p&lt;0.001).</a:t>
            </a:r>
            <a:endParaRPr lang="en-US" sz="1400" dirty="0"/>
          </a:p>
        </p:txBody>
      </p:sp>
      <p:sp>
        <p:nvSpPr>
          <p:cNvPr id="39" name="Rectangle 38">
            <a:extLst>
              <a:ext uri="{FF2B5EF4-FFF2-40B4-BE49-F238E27FC236}">
                <a16:creationId xmlns:a16="http://schemas.microsoft.com/office/drawing/2014/main" id="{5D444CCF-CBE9-4DB7-ACC2-EC32CE40C9CC}"/>
              </a:ext>
            </a:extLst>
          </p:cNvPr>
          <p:cNvSpPr/>
          <p:nvPr/>
        </p:nvSpPr>
        <p:spPr>
          <a:xfrm>
            <a:off x="1726003" y="3610646"/>
            <a:ext cx="2821786" cy="1938992"/>
          </a:xfrm>
          <a:prstGeom prst="rect">
            <a:avLst/>
          </a:prstGeom>
        </p:spPr>
        <p:txBody>
          <a:bodyPr wrap="square">
            <a:spAutoFit/>
          </a:bodyPr>
          <a:lstStyle/>
          <a:p>
            <a:pPr marL="285750" indent="-285750">
              <a:buFontTx/>
              <a:buChar char="-"/>
            </a:pPr>
            <a:r>
              <a:rPr lang="en-US" sz="2400" dirty="0">
                <a:latin typeface="Lora"/>
                <a:ea typeface="Lora"/>
                <a:cs typeface="Lora"/>
              </a:rPr>
              <a:t>Month (season)</a:t>
            </a:r>
          </a:p>
          <a:p>
            <a:pPr marL="285750" indent="-285750">
              <a:buFontTx/>
              <a:buChar char="-"/>
            </a:pPr>
            <a:endParaRPr lang="en-US" sz="2400" dirty="0">
              <a:latin typeface="Lora"/>
              <a:ea typeface="Lora"/>
              <a:cs typeface="Lora"/>
            </a:endParaRPr>
          </a:p>
          <a:p>
            <a:pPr marL="285750" indent="-285750">
              <a:buFontTx/>
              <a:buChar char="-"/>
            </a:pPr>
            <a:r>
              <a:rPr lang="en-US" sz="2400" dirty="0">
                <a:latin typeface="Lora"/>
              </a:rPr>
              <a:t>Wind speed</a:t>
            </a:r>
          </a:p>
          <a:p>
            <a:pPr marL="285750" indent="-285750">
              <a:buFontTx/>
              <a:buChar char="-"/>
            </a:pPr>
            <a:endParaRPr lang="en-US" sz="2400" dirty="0">
              <a:latin typeface="Lora"/>
            </a:endParaRPr>
          </a:p>
          <a:p>
            <a:pPr marL="285750" indent="-285750">
              <a:buFontTx/>
              <a:buChar char="-"/>
            </a:pPr>
            <a:r>
              <a:rPr lang="en-US" sz="2400" dirty="0">
                <a:latin typeface="Lora"/>
              </a:rPr>
              <a:t>Wind direction</a:t>
            </a:r>
            <a:endParaRPr lang="en-US" sz="2400" dirty="0"/>
          </a:p>
        </p:txBody>
      </p:sp>
    </p:spTree>
    <p:extLst>
      <p:ext uri="{BB962C8B-B14F-4D97-AF65-F5344CB8AC3E}">
        <p14:creationId xmlns:p14="http://schemas.microsoft.com/office/powerpoint/2010/main" val="3557005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06400" y="1280160"/>
            <a:ext cx="4747619" cy="0"/>
          </a:xfrm>
          <a:prstGeom prst="line">
            <a:avLst/>
          </a:prstGeom>
          <a:ln w="47625" cap="flat">
            <a:solidFill>
              <a:srgbClr val="AC1A2F"/>
            </a:solidFill>
            <a:prstDash val="solid"/>
            <a:headEnd type="none" w="sm" len="sm"/>
            <a:tailEnd type="none" w="sm" len="sm"/>
          </a:ln>
        </p:spPr>
      </p:sp>
      <p:sp>
        <p:nvSpPr>
          <p:cNvPr id="9" name="TextBox 9"/>
          <p:cNvSpPr txBox="1"/>
          <p:nvPr/>
        </p:nvSpPr>
        <p:spPr>
          <a:xfrm>
            <a:off x="406400" y="412579"/>
            <a:ext cx="5819082" cy="1359346"/>
          </a:xfrm>
          <a:prstGeom prst="rect">
            <a:avLst/>
          </a:prstGeom>
        </p:spPr>
        <p:txBody>
          <a:bodyPr wrap="square" lIns="0" tIns="0" rIns="0" bIns="0" rtlCol="0" anchor="t">
            <a:spAutoFit/>
          </a:bodyPr>
          <a:lstStyle>
            <a:defPPr>
              <a:defRPr lang="en-US"/>
            </a:defPPr>
            <a:lvl1pPr>
              <a:lnSpc>
                <a:spcPts val="5320"/>
              </a:lnSpc>
              <a:defRPr sz="4000" b="1">
                <a:solidFill>
                  <a:srgbClr val="125688"/>
                </a:solidFill>
                <a:latin typeface="Poppins Heavy"/>
                <a:ea typeface="Poppins Heavy"/>
                <a:cs typeface="Poppins Heavy"/>
              </a:defRPr>
            </a:lvl1pPr>
          </a:lstStyle>
          <a:p>
            <a:r>
              <a:rPr lang="en-US" sz="4800" dirty="0">
                <a:sym typeface="Poppins Heavy"/>
              </a:rPr>
              <a:t>Summary</a:t>
            </a:r>
          </a:p>
          <a:p>
            <a:endParaRPr lang="en-US" sz="4800" dirty="0">
              <a:sym typeface="Poppins Heavy"/>
            </a:endParaRPr>
          </a:p>
        </p:txBody>
      </p:sp>
      <p:pic>
        <p:nvPicPr>
          <p:cNvPr id="16" name="Picture 15">
            <a:extLst>
              <a:ext uri="{FF2B5EF4-FFF2-40B4-BE49-F238E27FC236}">
                <a16:creationId xmlns:a16="http://schemas.microsoft.com/office/drawing/2014/main" id="{863C93FA-6F1B-4070-BA5E-20C54202BAF3}"/>
              </a:ext>
            </a:extLst>
          </p:cNvPr>
          <p:cNvPicPr>
            <a:picLocks noChangeAspect="1"/>
          </p:cNvPicPr>
          <p:nvPr/>
        </p:nvPicPr>
        <p:blipFill rotWithShape="1">
          <a:blip r:embed="rId3">
            <a:extLst>
              <a:ext uri="{28A0092B-C50C-407E-A947-70E740481C1C}">
                <a14:useLocalDpi xmlns:a14="http://schemas.microsoft.com/office/drawing/2010/main" val="0"/>
              </a:ext>
            </a:extLst>
          </a:blip>
          <a:srcRect l="14827" t="-4225" r="-7141" b="4225"/>
          <a:stretch/>
        </p:blipFill>
        <p:spPr>
          <a:xfrm>
            <a:off x="7359080" y="-261263"/>
            <a:ext cx="8182915" cy="7116235"/>
          </a:xfrm>
          <a:prstGeom prst="ellipse">
            <a:avLst/>
          </a:prstGeom>
        </p:spPr>
      </p:pic>
      <p:grpSp>
        <p:nvGrpSpPr>
          <p:cNvPr id="6" name="Group 6"/>
          <p:cNvGrpSpPr/>
          <p:nvPr/>
        </p:nvGrpSpPr>
        <p:grpSpPr>
          <a:xfrm>
            <a:off x="7320022" y="-248615"/>
            <a:ext cx="6895399" cy="7355229"/>
            <a:chOff x="0" y="0"/>
            <a:chExt cx="828926" cy="884204"/>
          </a:xfrm>
        </p:grpSpPr>
        <p:sp>
          <p:nvSpPr>
            <p:cNvPr id="7" name="Freeform 7"/>
            <p:cNvSpPr/>
            <p:nvPr/>
          </p:nvSpPr>
          <p:spPr>
            <a:xfrm>
              <a:off x="0" y="0"/>
              <a:ext cx="828926" cy="884204"/>
            </a:xfrm>
            <a:custGeom>
              <a:avLst/>
              <a:gdLst/>
              <a:ahLst/>
              <a:cxnLst/>
              <a:rect l="l" t="t" r="r" b="b"/>
              <a:pathLst>
                <a:path w="828926" h="884204">
                  <a:moveTo>
                    <a:pt x="414463" y="0"/>
                  </a:moveTo>
                  <a:cubicBezTo>
                    <a:pt x="185561" y="0"/>
                    <a:pt x="0" y="197936"/>
                    <a:pt x="0" y="442102"/>
                  </a:cubicBezTo>
                  <a:cubicBezTo>
                    <a:pt x="0" y="686268"/>
                    <a:pt x="185561" y="884204"/>
                    <a:pt x="414463" y="884204"/>
                  </a:cubicBezTo>
                  <a:cubicBezTo>
                    <a:pt x="643365" y="884204"/>
                    <a:pt x="828926" y="686268"/>
                    <a:pt x="828926" y="442102"/>
                  </a:cubicBezTo>
                  <a:cubicBezTo>
                    <a:pt x="828926" y="197936"/>
                    <a:pt x="643365" y="0"/>
                    <a:pt x="414463" y="0"/>
                  </a:cubicBezTo>
                  <a:close/>
                </a:path>
              </a:pathLst>
            </a:custGeom>
            <a:solidFill>
              <a:srgbClr val="FFFFFF">
                <a:alpha val="38824"/>
              </a:srgbClr>
            </a:solidFill>
          </p:spPr>
        </p:sp>
        <p:sp>
          <p:nvSpPr>
            <p:cNvPr id="8" name="TextBox 8"/>
            <p:cNvSpPr txBox="1"/>
            <p:nvPr/>
          </p:nvSpPr>
          <p:spPr>
            <a:xfrm>
              <a:off x="77712" y="35269"/>
              <a:ext cx="673502" cy="766041"/>
            </a:xfrm>
            <a:prstGeom prst="rect">
              <a:avLst/>
            </a:prstGeom>
          </p:spPr>
          <p:txBody>
            <a:bodyPr lIns="33867" tIns="33867" rIns="33867" bIns="33867" rtlCol="0" anchor="ctr"/>
            <a:lstStyle/>
            <a:p>
              <a:pPr algn="ctr">
                <a:lnSpc>
                  <a:spcPts val="2239"/>
                </a:lnSpc>
              </a:pPr>
              <a:endParaRPr sz="1200"/>
            </a:p>
          </p:txBody>
        </p:sp>
      </p:grpSp>
      <p:sp>
        <p:nvSpPr>
          <p:cNvPr id="5" name="Freeform 5"/>
          <p:cNvSpPr/>
          <p:nvPr/>
        </p:nvSpPr>
        <p:spPr>
          <a:xfrm>
            <a:off x="6225482" y="70713"/>
            <a:ext cx="1930781" cy="1110199"/>
          </a:xfrm>
          <a:custGeom>
            <a:avLst/>
            <a:gdLst/>
            <a:ahLst/>
            <a:cxnLst/>
            <a:rect l="l" t="t" r="r" b="b"/>
            <a:pathLst>
              <a:path w="2896171" h="1665299">
                <a:moveTo>
                  <a:pt x="0" y="0"/>
                </a:moveTo>
                <a:lnTo>
                  <a:pt x="2896172" y="0"/>
                </a:lnTo>
                <a:lnTo>
                  <a:pt x="2896172" y="1665298"/>
                </a:lnTo>
                <a:lnTo>
                  <a:pt x="0" y="1665298"/>
                </a:lnTo>
                <a:lnTo>
                  <a:pt x="0" y="0"/>
                </a:lnTo>
                <a:close/>
              </a:path>
            </a:pathLst>
          </a:custGeom>
          <a:blipFill>
            <a:blip r:embed="rId4"/>
            <a:stretch>
              <a:fillRect/>
            </a:stretch>
          </a:blipFill>
        </p:spPr>
      </p:sp>
      <p:sp>
        <p:nvSpPr>
          <p:cNvPr id="3" name="TextBox 2">
            <a:extLst>
              <a:ext uri="{FF2B5EF4-FFF2-40B4-BE49-F238E27FC236}">
                <a16:creationId xmlns:a16="http://schemas.microsoft.com/office/drawing/2014/main" id="{650EB913-FCC1-403E-A66A-B7B0C04F59B9}"/>
              </a:ext>
            </a:extLst>
          </p:cNvPr>
          <p:cNvSpPr txBox="1"/>
          <p:nvPr/>
        </p:nvSpPr>
        <p:spPr>
          <a:xfrm>
            <a:off x="5077581" y="6649851"/>
            <a:ext cx="2692400" cy="205121"/>
          </a:xfrm>
          <a:prstGeom prst="rect">
            <a:avLst/>
          </a:prstGeom>
          <a:noFill/>
        </p:spPr>
        <p:txBody>
          <a:bodyPr wrap="square" rtlCol="0">
            <a:spAutoFit/>
          </a:bodyPr>
          <a:lstStyle/>
          <a:p>
            <a:r>
              <a:rPr lang="en-US" sz="733" dirty="0"/>
              <a:t>Source: MACWA Umbrella QAPP, 2023</a:t>
            </a:r>
          </a:p>
        </p:txBody>
      </p:sp>
      <p:sp>
        <p:nvSpPr>
          <p:cNvPr id="11" name="TextBox 11">
            <a:extLst>
              <a:ext uri="{FF2B5EF4-FFF2-40B4-BE49-F238E27FC236}">
                <a16:creationId xmlns:a16="http://schemas.microsoft.com/office/drawing/2014/main" id="{4A6D56A8-1BDF-42B4-AFB2-D24905027317}"/>
              </a:ext>
            </a:extLst>
          </p:cNvPr>
          <p:cNvSpPr txBox="1"/>
          <p:nvPr/>
        </p:nvSpPr>
        <p:spPr>
          <a:xfrm>
            <a:off x="718675" y="1771925"/>
            <a:ext cx="6356181" cy="4739759"/>
          </a:xfrm>
          <a:prstGeom prst="rect">
            <a:avLst/>
          </a:prstGeom>
        </p:spPr>
        <p:txBody>
          <a:bodyPr wrap="square" lIns="0" tIns="0" rIns="0" bIns="0" rtlCol="0" anchor="t">
            <a:spAutoFit/>
          </a:bodyPr>
          <a:lstStyle/>
          <a:p>
            <a:pPr marL="304815" indent="-304815">
              <a:buFontTx/>
              <a:buChar char="-"/>
            </a:pPr>
            <a:r>
              <a:rPr lang="en-US" sz="2800" dirty="0">
                <a:latin typeface="Faustina"/>
                <a:ea typeface="Faustina"/>
                <a:cs typeface="Faustina"/>
                <a:sym typeface="Faustina"/>
              </a:rPr>
              <a:t>Unique inundation patterns, even at low elevations/vulnerable sites</a:t>
            </a:r>
          </a:p>
          <a:p>
            <a:pPr marL="304815" indent="-304815">
              <a:buFontTx/>
              <a:buChar char="-"/>
            </a:pPr>
            <a:endParaRPr lang="en-US" sz="2800" dirty="0">
              <a:latin typeface="Faustina"/>
              <a:ea typeface="Faustina"/>
              <a:cs typeface="Faustina"/>
              <a:sym typeface="Faustina"/>
            </a:endParaRPr>
          </a:p>
          <a:p>
            <a:pPr marL="304815" indent="-304815">
              <a:buFontTx/>
              <a:buChar char="-"/>
            </a:pPr>
            <a:r>
              <a:rPr lang="en-US" sz="2800" dirty="0">
                <a:latin typeface="Faustina"/>
                <a:ea typeface="Faustina"/>
                <a:cs typeface="Faustina"/>
                <a:sym typeface="Faustina"/>
              </a:rPr>
              <a:t>Wind is a major player (exact location is important)</a:t>
            </a:r>
          </a:p>
          <a:p>
            <a:endParaRPr lang="en-US" sz="2800" dirty="0">
              <a:latin typeface="Faustina"/>
              <a:ea typeface="Faustina"/>
              <a:cs typeface="Faustina"/>
              <a:sym typeface="Faustina"/>
            </a:endParaRPr>
          </a:p>
          <a:p>
            <a:pPr marL="304815" indent="-304815">
              <a:buFontTx/>
              <a:buChar char="-"/>
            </a:pPr>
            <a:r>
              <a:rPr lang="en-US" sz="2800" dirty="0">
                <a:latin typeface="Faustina"/>
                <a:ea typeface="Faustina"/>
                <a:cs typeface="Faustina"/>
                <a:sym typeface="Faustina"/>
              </a:rPr>
              <a:t>Tide gages generally did not provide an accurate picture of hydrologic regime at the wetland sites</a:t>
            </a:r>
          </a:p>
          <a:p>
            <a:endParaRPr lang="en-US" sz="2800" dirty="0">
              <a:latin typeface="Faustina"/>
              <a:ea typeface="Faustina"/>
              <a:cs typeface="Faustina"/>
              <a:sym typeface="Faustina"/>
            </a:endParaRPr>
          </a:p>
          <a:p>
            <a:pPr marL="304815" indent="-304815">
              <a:buFontTx/>
              <a:buChar char="-"/>
            </a:pPr>
            <a:endParaRPr lang="en-US" sz="2800" dirty="0">
              <a:latin typeface="Faustina"/>
              <a:ea typeface="Faustina"/>
              <a:cs typeface="Faustina"/>
              <a:sym typeface="Faustina"/>
            </a:endParaRPr>
          </a:p>
        </p:txBody>
      </p:sp>
    </p:spTree>
    <p:extLst>
      <p:ext uri="{BB962C8B-B14F-4D97-AF65-F5344CB8AC3E}">
        <p14:creationId xmlns:p14="http://schemas.microsoft.com/office/powerpoint/2010/main" val="4224451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96000" y="2425112"/>
            <a:ext cx="5515155" cy="3824252"/>
          </a:xfrm>
          <a:prstGeom prst="rect">
            <a:avLst/>
          </a:prstGeom>
        </p:spPr>
        <p:txBody>
          <a:bodyPr lIns="0" tIns="0" rIns="0" bIns="0" rtlCol="0" anchor="t">
            <a:spAutoFit/>
          </a:bodyPr>
          <a:lstStyle/>
          <a:p>
            <a:pPr marL="304815" indent="-304815">
              <a:lnSpc>
                <a:spcPts val="3029"/>
              </a:lnSpc>
              <a:buFontTx/>
              <a:buChar char="-"/>
            </a:pPr>
            <a:r>
              <a:rPr lang="en-US" sz="2164" dirty="0">
                <a:solidFill>
                  <a:srgbClr val="504C44"/>
                </a:solidFill>
                <a:latin typeface="Faustina"/>
                <a:ea typeface="Faustina"/>
                <a:cs typeface="Faustina"/>
                <a:sym typeface="Faustina"/>
              </a:rPr>
              <a:t>Expanded water level monitoring</a:t>
            </a:r>
          </a:p>
          <a:p>
            <a:pPr marL="304815" indent="-304815">
              <a:lnSpc>
                <a:spcPts val="3029"/>
              </a:lnSpc>
              <a:buFontTx/>
              <a:buChar char="-"/>
            </a:pPr>
            <a:endParaRPr lang="en-US" sz="2164" dirty="0">
              <a:solidFill>
                <a:srgbClr val="504C44"/>
              </a:solidFill>
              <a:latin typeface="Faustina"/>
              <a:ea typeface="Faustina"/>
              <a:cs typeface="Faustina"/>
              <a:sym typeface="Faustina"/>
            </a:endParaRPr>
          </a:p>
          <a:p>
            <a:pPr marL="304815" indent="-304815">
              <a:lnSpc>
                <a:spcPts val="3029"/>
              </a:lnSpc>
              <a:buFontTx/>
              <a:buChar char="-"/>
            </a:pPr>
            <a:r>
              <a:rPr lang="en-US" sz="2164" dirty="0">
                <a:solidFill>
                  <a:srgbClr val="504C44"/>
                </a:solidFill>
                <a:latin typeface="Faustina"/>
                <a:ea typeface="Faustina"/>
                <a:cs typeface="Faustina"/>
                <a:sym typeface="Faustina"/>
              </a:rPr>
              <a:t>Moving-average for precipitation </a:t>
            </a:r>
          </a:p>
          <a:p>
            <a:pPr marL="304815" indent="-304815">
              <a:lnSpc>
                <a:spcPts val="3029"/>
              </a:lnSpc>
              <a:buFontTx/>
              <a:buChar char="-"/>
            </a:pPr>
            <a:endParaRPr lang="en-US" sz="2164" dirty="0">
              <a:solidFill>
                <a:srgbClr val="504C44"/>
              </a:solidFill>
              <a:latin typeface="Faustina"/>
              <a:ea typeface="Faustina"/>
              <a:cs typeface="Faustina"/>
              <a:sym typeface="Faustina"/>
            </a:endParaRPr>
          </a:p>
          <a:p>
            <a:pPr marL="304815" indent="-304815">
              <a:lnSpc>
                <a:spcPts val="3029"/>
              </a:lnSpc>
              <a:buFontTx/>
              <a:buChar char="-"/>
            </a:pPr>
            <a:r>
              <a:rPr lang="en-US" sz="2164" dirty="0">
                <a:solidFill>
                  <a:srgbClr val="504C44"/>
                </a:solidFill>
                <a:latin typeface="Faustina"/>
                <a:ea typeface="Faustina"/>
                <a:cs typeface="Faustina"/>
                <a:sym typeface="Faustina"/>
              </a:rPr>
              <a:t>Circular regression for wind</a:t>
            </a:r>
          </a:p>
          <a:p>
            <a:pPr marL="304815" indent="-304815">
              <a:lnSpc>
                <a:spcPts val="3029"/>
              </a:lnSpc>
              <a:buFontTx/>
              <a:buChar char="-"/>
            </a:pPr>
            <a:endParaRPr lang="en-US" sz="2164" dirty="0">
              <a:solidFill>
                <a:srgbClr val="504C44"/>
              </a:solidFill>
              <a:latin typeface="Faustina"/>
              <a:ea typeface="Faustina"/>
              <a:cs typeface="Faustina"/>
              <a:sym typeface="Faustina"/>
            </a:endParaRPr>
          </a:p>
          <a:p>
            <a:pPr marL="304815" indent="-304815">
              <a:lnSpc>
                <a:spcPts val="3029"/>
              </a:lnSpc>
              <a:buFontTx/>
              <a:buChar char="-"/>
            </a:pPr>
            <a:endParaRPr lang="en-US" sz="2164" dirty="0">
              <a:solidFill>
                <a:srgbClr val="504C44"/>
              </a:solidFill>
              <a:latin typeface="Faustina"/>
              <a:ea typeface="Faustina"/>
              <a:cs typeface="Faustina"/>
              <a:sym typeface="Faustina"/>
            </a:endParaRPr>
          </a:p>
          <a:p>
            <a:pPr marL="304815" indent="-304815">
              <a:lnSpc>
                <a:spcPts val="3029"/>
              </a:lnSpc>
              <a:buFontTx/>
              <a:buChar char="-"/>
            </a:pPr>
            <a:endParaRPr lang="en-US" sz="2164" dirty="0">
              <a:solidFill>
                <a:srgbClr val="504C44"/>
              </a:solidFill>
              <a:latin typeface="Faustina"/>
              <a:ea typeface="Faustina"/>
              <a:cs typeface="Faustina"/>
              <a:sym typeface="Faustina"/>
            </a:endParaRPr>
          </a:p>
          <a:p>
            <a:pPr>
              <a:lnSpc>
                <a:spcPts val="3029"/>
              </a:lnSpc>
            </a:pPr>
            <a:endParaRPr lang="en-US" sz="2164" dirty="0">
              <a:solidFill>
                <a:srgbClr val="504C44"/>
              </a:solidFill>
              <a:latin typeface="Faustina"/>
              <a:ea typeface="Faustina"/>
              <a:cs typeface="Faustina"/>
              <a:sym typeface="Faustina"/>
            </a:endParaRPr>
          </a:p>
          <a:p>
            <a:pPr>
              <a:lnSpc>
                <a:spcPts val="3029"/>
              </a:lnSpc>
            </a:pPr>
            <a:endParaRPr lang="en-US" sz="2164" dirty="0">
              <a:solidFill>
                <a:srgbClr val="504C44"/>
              </a:solidFill>
              <a:latin typeface="Faustina"/>
              <a:ea typeface="Faustina"/>
              <a:cs typeface="Faustina"/>
              <a:sym typeface="Faustina"/>
            </a:endParaRPr>
          </a:p>
        </p:txBody>
      </p:sp>
      <p:sp>
        <p:nvSpPr>
          <p:cNvPr id="3" name="TextBox 3"/>
          <p:cNvSpPr txBox="1"/>
          <p:nvPr/>
        </p:nvSpPr>
        <p:spPr>
          <a:xfrm>
            <a:off x="5720602" y="1346200"/>
            <a:ext cx="5515155" cy="566437"/>
          </a:xfrm>
          <a:prstGeom prst="rect">
            <a:avLst/>
          </a:prstGeom>
        </p:spPr>
        <p:txBody>
          <a:bodyPr wrap="square" lIns="0" tIns="0" rIns="0" bIns="0" rtlCol="0" anchor="t">
            <a:spAutoFit/>
          </a:bodyPr>
          <a:lstStyle/>
          <a:p>
            <a:pPr>
              <a:lnSpc>
                <a:spcPts val="4200"/>
              </a:lnSpc>
            </a:pPr>
            <a:r>
              <a:rPr lang="en-US" sz="4800" b="1" spc="599" dirty="0">
                <a:solidFill>
                  <a:srgbClr val="125688"/>
                </a:solidFill>
                <a:latin typeface="Poppins Heavy"/>
                <a:ea typeface="Poppins Bold"/>
                <a:cs typeface="Poppins Bold"/>
                <a:sym typeface="Poppins Bold"/>
              </a:rPr>
              <a:t>Looking</a:t>
            </a:r>
            <a:r>
              <a:rPr lang="en-US" sz="4800" b="1" spc="599" dirty="0">
                <a:solidFill>
                  <a:srgbClr val="125688"/>
                </a:solidFill>
                <a:latin typeface="Poppins Bold"/>
                <a:ea typeface="Poppins Bold"/>
                <a:cs typeface="Poppins Bold"/>
                <a:sym typeface="Poppins Bold"/>
              </a:rPr>
              <a:t> Forward</a:t>
            </a:r>
          </a:p>
        </p:txBody>
      </p:sp>
      <p:pic>
        <p:nvPicPr>
          <p:cNvPr id="9" name="Picture 8">
            <a:extLst>
              <a:ext uri="{FF2B5EF4-FFF2-40B4-BE49-F238E27FC236}">
                <a16:creationId xmlns:a16="http://schemas.microsoft.com/office/drawing/2014/main" id="{E4355641-C1B5-442D-A6E6-5A01EAE757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189" t="21795"/>
          <a:stretch/>
        </p:blipFill>
        <p:spPr>
          <a:xfrm>
            <a:off x="355409" y="1346200"/>
            <a:ext cx="4775200" cy="3846866"/>
          </a:xfrm>
          <a:prstGeom prst="rect">
            <a:avLst/>
          </a:prstGeom>
        </p:spPr>
      </p:pic>
    </p:spTree>
    <p:extLst>
      <p:ext uri="{BB962C8B-B14F-4D97-AF65-F5344CB8AC3E}">
        <p14:creationId xmlns:p14="http://schemas.microsoft.com/office/powerpoint/2010/main" val="2127362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TextBox 5"/>
          <p:cNvSpPr txBox="1"/>
          <p:nvPr/>
        </p:nvSpPr>
        <p:spPr>
          <a:xfrm>
            <a:off x="0" y="-120551"/>
            <a:ext cx="12192000" cy="6978551"/>
          </a:xfrm>
          <a:prstGeom prst="rect">
            <a:avLst/>
          </a:prstGeom>
        </p:spPr>
        <p:txBody>
          <a:bodyPr lIns="33867" tIns="33867" rIns="33867" bIns="33867" rtlCol="0" anchor="ctr"/>
          <a:lstStyle/>
          <a:p>
            <a:pPr algn="ctr">
              <a:lnSpc>
                <a:spcPts val="2239"/>
              </a:lnSpc>
            </a:pPr>
            <a:endParaRPr sz="1200"/>
          </a:p>
        </p:txBody>
      </p:sp>
      <p:grpSp>
        <p:nvGrpSpPr>
          <p:cNvPr id="10" name="Group 3">
            <a:extLst>
              <a:ext uri="{FF2B5EF4-FFF2-40B4-BE49-F238E27FC236}">
                <a16:creationId xmlns:a16="http://schemas.microsoft.com/office/drawing/2014/main" id="{E1091DE4-FAB1-4DB1-84BD-A19DC13F2B07}"/>
              </a:ext>
            </a:extLst>
          </p:cNvPr>
          <p:cNvGrpSpPr/>
          <p:nvPr/>
        </p:nvGrpSpPr>
        <p:grpSpPr>
          <a:xfrm>
            <a:off x="-2743196" y="0"/>
            <a:ext cx="14935196" cy="8559800"/>
            <a:chOff x="0" y="-672316"/>
            <a:chExt cx="5900325" cy="3381649"/>
          </a:xfrm>
        </p:grpSpPr>
        <p:sp>
          <p:nvSpPr>
            <p:cNvPr id="11" name="Freeform 4">
              <a:extLst>
                <a:ext uri="{FF2B5EF4-FFF2-40B4-BE49-F238E27FC236}">
                  <a16:creationId xmlns:a16="http://schemas.microsoft.com/office/drawing/2014/main" id="{53447A9B-E83A-4EFD-9AF8-811EB58F9A3A}"/>
                </a:ext>
              </a:extLst>
            </p:cNvPr>
            <p:cNvSpPr/>
            <p:nvPr/>
          </p:nvSpPr>
          <p:spPr>
            <a:xfrm>
              <a:off x="1083733" y="-672316"/>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chemeClr val="bg2">
                <a:lumMod val="90000"/>
                <a:alpha val="57647"/>
              </a:schemeClr>
            </a:solidFill>
          </p:spPr>
        </p:sp>
        <p:sp>
          <p:nvSpPr>
            <p:cNvPr id="12" name="TextBox 5">
              <a:extLst>
                <a:ext uri="{FF2B5EF4-FFF2-40B4-BE49-F238E27FC236}">
                  <a16:creationId xmlns:a16="http://schemas.microsoft.com/office/drawing/2014/main" id="{50BC5F7D-5688-4532-B449-EB2BE2E9BD0A}"/>
                </a:ext>
              </a:extLst>
            </p:cNvPr>
            <p:cNvSpPr txBox="1"/>
            <p:nvPr/>
          </p:nvSpPr>
          <p:spPr>
            <a:xfrm>
              <a:off x="0" y="-47625"/>
              <a:ext cx="4816593" cy="2756958"/>
            </a:xfrm>
            <a:prstGeom prst="rect">
              <a:avLst/>
            </a:prstGeom>
          </p:spPr>
          <p:txBody>
            <a:bodyPr lIns="50800" tIns="50800" rIns="50800" bIns="50800" rtlCol="0" anchor="ctr"/>
            <a:lstStyle/>
            <a:p>
              <a:pPr algn="ctr">
                <a:lnSpc>
                  <a:spcPts val="3359"/>
                </a:lnSpc>
              </a:pPr>
              <a:endParaRPr/>
            </a:p>
          </p:txBody>
        </p:sp>
      </p:grpSp>
      <p:sp>
        <p:nvSpPr>
          <p:cNvPr id="6" name="AutoShape 6"/>
          <p:cNvSpPr/>
          <p:nvPr/>
        </p:nvSpPr>
        <p:spPr>
          <a:xfrm>
            <a:off x="3893843" y="4620205"/>
            <a:ext cx="4787884" cy="0"/>
          </a:xfrm>
          <a:prstGeom prst="line">
            <a:avLst/>
          </a:prstGeom>
          <a:ln w="47625" cap="flat">
            <a:solidFill>
              <a:srgbClr val="AC1A2F"/>
            </a:solidFill>
            <a:prstDash val="solid"/>
            <a:headEnd type="none" w="sm" len="sm"/>
            <a:tailEnd type="none" w="sm" len="sm"/>
          </a:ln>
        </p:spPr>
        <p:txBody>
          <a:bodyPr/>
          <a:lstStyle/>
          <a:p>
            <a:endParaRPr lang="en-US" sz="1200" dirty="0"/>
          </a:p>
        </p:txBody>
      </p:sp>
      <p:sp>
        <p:nvSpPr>
          <p:cNvPr id="7" name="Freeform 7"/>
          <p:cNvSpPr/>
          <p:nvPr/>
        </p:nvSpPr>
        <p:spPr>
          <a:xfrm>
            <a:off x="3448304" y="0"/>
            <a:ext cx="2685616" cy="1544229"/>
          </a:xfrm>
          <a:custGeom>
            <a:avLst/>
            <a:gdLst/>
            <a:ahLst/>
            <a:cxnLst/>
            <a:rect l="l" t="t" r="r" b="b"/>
            <a:pathLst>
              <a:path w="4028424" h="2316344">
                <a:moveTo>
                  <a:pt x="0" y="0"/>
                </a:moveTo>
                <a:lnTo>
                  <a:pt x="4028424" y="0"/>
                </a:lnTo>
                <a:lnTo>
                  <a:pt x="4028424" y="2316344"/>
                </a:lnTo>
                <a:lnTo>
                  <a:pt x="0" y="2316344"/>
                </a:lnTo>
                <a:lnTo>
                  <a:pt x="0" y="0"/>
                </a:lnTo>
                <a:close/>
              </a:path>
            </a:pathLst>
          </a:custGeom>
          <a:blipFill>
            <a:blip r:embed="rId4"/>
            <a:stretch>
              <a:fillRect/>
            </a:stretch>
          </a:blipFill>
        </p:spPr>
      </p:sp>
      <p:sp>
        <p:nvSpPr>
          <p:cNvPr id="9" name="TextBox 9"/>
          <p:cNvSpPr txBox="1"/>
          <p:nvPr/>
        </p:nvSpPr>
        <p:spPr>
          <a:xfrm>
            <a:off x="2733033" y="3752593"/>
            <a:ext cx="7109504" cy="728854"/>
          </a:xfrm>
          <a:prstGeom prst="rect">
            <a:avLst/>
          </a:prstGeom>
        </p:spPr>
        <p:txBody>
          <a:bodyPr wrap="square" lIns="0" tIns="0" rIns="0" bIns="0" rtlCol="0" anchor="t">
            <a:spAutoFit/>
          </a:bodyPr>
          <a:lstStyle/>
          <a:p>
            <a:pPr algn="ctr">
              <a:lnSpc>
                <a:spcPts val="2800"/>
              </a:lnSpc>
            </a:pPr>
            <a:r>
              <a:rPr lang="en-US" sz="2400" b="1" spc="320" dirty="0">
                <a:solidFill>
                  <a:srgbClr val="1D1D1F"/>
                </a:solidFill>
                <a:latin typeface="Now Bold"/>
                <a:ea typeface="Now Bold"/>
                <a:cs typeface="Now Bold"/>
                <a:sym typeface="Now Bold"/>
              </a:rPr>
              <a:t>Ceili Pestalozzi</a:t>
            </a:r>
          </a:p>
          <a:p>
            <a:pPr algn="ctr">
              <a:lnSpc>
                <a:spcPts val="3000"/>
              </a:lnSpc>
            </a:pPr>
            <a:r>
              <a:rPr lang="en-US" sz="2400" b="1" spc="320" dirty="0">
                <a:solidFill>
                  <a:srgbClr val="1D1D1F"/>
                </a:solidFill>
                <a:latin typeface="Now Bold"/>
                <a:ea typeface="Now Bold"/>
                <a:cs typeface="Now Bold"/>
                <a:sym typeface="Now Bold"/>
              </a:rPr>
              <a:t>cpestalozzi@ocean.edu</a:t>
            </a:r>
          </a:p>
        </p:txBody>
      </p:sp>
      <p:pic>
        <p:nvPicPr>
          <p:cNvPr id="13" name="Picture 12">
            <a:extLst>
              <a:ext uri="{FF2B5EF4-FFF2-40B4-BE49-F238E27FC236}">
                <a16:creationId xmlns:a16="http://schemas.microsoft.com/office/drawing/2014/main" id="{39A175A6-E0F5-4D72-B473-6802918F12F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290984" y="720923"/>
            <a:ext cx="1775460" cy="629920"/>
          </a:xfrm>
          <a:prstGeom prst="rect">
            <a:avLst/>
          </a:prstGeom>
        </p:spPr>
      </p:pic>
      <p:sp>
        <p:nvSpPr>
          <p:cNvPr id="14" name="Rectangle 13">
            <a:extLst>
              <a:ext uri="{FF2B5EF4-FFF2-40B4-BE49-F238E27FC236}">
                <a16:creationId xmlns:a16="http://schemas.microsoft.com/office/drawing/2014/main" id="{8C49BD52-D709-45FB-A459-317CA0806291}"/>
              </a:ext>
            </a:extLst>
          </p:cNvPr>
          <p:cNvSpPr/>
          <p:nvPr/>
        </p:nvSpPr>
        <p:spPr>
          <a:xfrm>
            <a:off x="261757" y="4802188"/>
            <a:ext cx="11744325" cy="1477328"/>
          </a:xfrm>
          <a:prstGeom prst="rect">
            <a:avLst/>
          </a:prstGeom>
        </p:spPr>
        <p:txBody>
          <a:bodyPr wrap="square">
            <a:spAutoFit/>
          </a:bodyPr>
          <a:lstStyle/>
          <a:p>
            <a:pPr algn="ctr"/>
            <a:r>
              <a:rPr lang="en-US" dirty="0"/>
              <a:t>Special thanks to Dr. LeeAnn Haaf, Martha Maxwell-Doyle, Dr. Danielle Kreeger, and Emily Pirl who designed this study and secured funding for its completion. We would like to acknowledge the many hours spent in the field installing wells and completing monitoring by LeeAnn Haaf, Emily Pirl, Martha Maxwell-Doyle, and many field technicians at the Barnegat Bay Partnership and Partnership for the Delaware Estuary.</a:t>
            </a:r>
          </a:p>
          <a:p>
            <a:pPr algn="ctr"/>
            <a:r>
              <a:rPr lang="en-US" dirty="0"/>
              <a:t>Many thanks to USEPA for funding this work. </a:t>
            </a:r>
          </a:p>
        </p:txBody>
      </p:sp>
      <p:sp>
        <p:nvSpPr>
          <p:cNvPr id="15" name="TextBox 3">
            <a:extLst>
              <a:ext uri="{FF2B5EF4-FFF2-40B4-BE49-F238E27FC236}">
                <a16:creationId xmlns:a16="http://schemas.microsoft.com/office/drawing/2014/main" id="{3C4E0876-CF64-4B01-BB8E-BA245CED1FF3}"/>
              </a:ext>
            </a:extLst>
          </p:cNvPr>
          <p:cNvSpPr txBox="1"/>
          <p:nvPr/>
        </p:nvSpPr>
        <p:spPr>
          <a:xfrm>
            <a:off x="3533406" y="2368293"/>
            <a:ext cx="5515155" cy="627416"/>
          </a:xfrm>
          <a:prstGeom prst="rect">
            <a:avLst/>
          </a:prstGeom>
        </p:spPr>
        <p:txBody>
          <a:bodyPr wrap="square" lIns="0" tIns="0" rIns="0" bIns="0" rtlCol="0" anchor="t">
            <a:spAutoFit/>
          </a:bodyPr>
          <a:lstStyle/>
          <a:p>
            <a:pPr algn="ctr">
              <a:lnSpc>
                <a:spcPts val="4200"/>
              </a:lnSpc>
            </a:pPr>
            <a:r>
              <a:rPr lang="en-US" sz="6600" b="1" spc="599" dirty="0">
                <a:solidFill>
                  <a:srgbClr val="125688"/>
                </a:solidFill>
                <a:latin typeface="Poppins Heavy"/>
                <a:ea typeface="Poppins Bold"/>
                <a:cs typeface="Poppins Bold"/>
                <a:sym typeface="Poppins Bold"/>
              </a:rPr>
              <a:t>THANK YOU</a:t>
            </a:r>
            <a:endParaRPr lang="en-US" sz="6600" b="1" spc="599" dirty="0">
              <a:solidFill>
                <a:srgbClr val="125688"/>
              </a:solidFill>
              <a:latin typeface="Poppins Bold"/>
              <a:ea typeface="Poppins Bold"/>
              <a:cs typeface="Poppins Bold"/>
              <a:sym typeface="Poppins Bold"/>
            </a:endParaRPr>
          </a:p>
        </p:txBody>
      </p:sp>
      <p:sp>
        <p:nvSpPr>
          <p:cNvPr id="16" name="Rectangle 15">
            <a:extLst>
              <a:ext uri="{FF2B5EF4-FFF2-40B4-BE49-F238E27FC236}">
                <a16:creationId xmlns:a16="http://schemas.microsoft.com/office/drawing/2014/main" id="{8CA0684A-85B4-428D-9C74-8825BBD3148D}"/>
              </a:ext>
            </a:extLst>
          </p:cNvPr>
          <p:cNvSpPr/>
          <p:nvPr/>
        </p:nvSpPr>
        <p:spPr>
          <a:xfrm>
            <a:off x="832208" y="6356719"/>
            <a:ext cx="10911154" cy="400110"/>
          </a:xfrm>
          <a:prstGeom prst="rect">
            <a:avLst/>
          </a:prstGeom>
        </p:spPr>
        <p:txBody>
          <a:bodyPr wrap="square">
            <a:spAutoFit/>
          </a:bodyPr>
          <a:lstStyle/>
          <a:p>
            <a:r>
              <a:rPr lang="en-US" sz="1000" dirty="0">
                <a:solidFill>
                  <a:srgbClr val="000000"/>
                </a:solidFill>
                <a:latin typeface="Times New Roman" panose="02020603050405020304" pitchFamily="18" charset="0"/>
                <a:ea typeface="Calibri" panose="020F0502020204030204" pitchFamily="34" charset="0"/>
              </a:rPr>
              <a:t>Although the information in this document has been funded wholly or in part by the U.S. Environmental Protection Agency under award # CD96265200 to Ocean County College, it has not undergone the Agency’s publications review process and, therefore, may not necessarily reflect the views of the Agency. No official EPA endorsement should be inferred.</a:t>
            </a:r>
            <a:endParaRPr lang="en-US" sz="1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67521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685799" y="431800"/>
            <a:ext cx="10820400" cy="0"/>
          </a:xfrm>
          <a:prstGeom prst="line">
            <a:avLst/>
          </a:prstGeom>
          <a:ln w="38100" cap="flat">
            <a:solidFill>
              <a:srgbClr val="AC1A2F"/>
            </a:solidFill>
            <a:prstDash val="solid"/>
            <a:headEnd type="none" w="sm" len="sm"/>
            <a:tailEnd type="none" w="sm" len="sm"/>
          </a:ln>
        </p:spPr>
      </p:sp>
      <p:sp>
        <p:nvSpPr>
          <p:cNvPr id="4" name="AutoShape 4"/>
          <p:cNvSpPr/>
          <p:nvPr/>
        </p:nvSpPr>
        <p:spPr>
          <a:xfrm>
            <a:off x="7900041" y="6181725"/>
            <a:ext cx="4291959" cy="0"/>
          </a:xfrm>
          <a:prstGeom prst="line">
            <a:avLst/>
          </a:prstGeom>
          <a:ln w="28575" cap="flat">
            <a:solidFill>
              <a:srgbClr val="AC1A2F"/>
            </a:solidFill>
            <a:prstDash val="solid"/>
            <a:headEnd type="none" w="sm" len="sm"/>
            <a:tailEnd type="none" w="sm" len="sm"/>
          </a:ln>
        </p:spPr>
      </p:sp>
      <p:sp>
        <p:nvSpPr>
          <p:cNvPr id="5" name="TextBox 5"/>
          <p:cNvSpPr txBox="1"/>
          <p:nvPr/>
        </p:nvSpPr>
        <p:spPr>
          <a:xfrm>
            <a:off x="633183" y="1281667"/>
            <a:ext cx="5187233" cy="984885"/>
          </a:xfrm>
          <a:prstGeom prst="rect">
            <a:avLst/>
          </a:prstGeom>
        </p:spPr>
        <p:txBody>
          <a:bodyPr wrap="square" lIns="0" tIns="0" rIns="0" bIns="0" rtlCol="0" anchor="t">
            <a:spAutoFit/>
          </a:bodyPr>
          <a:lstStyle/>
          <a:p>
            <a:r>
              <a:rPr lang="en-US" sz="3200" dirty="0">
                <a:solidFill>
                  <a:srgbClr val="125688"/>
                </a:solidFill>
                <a:latin typeface="Poppins Bold"/>
                <a:ea typeface="Poppins Bold"/>
                <a:cs typeface="Poppins Bold"/>
                <a:sym typeface="Poppins Bold"/>
              </a:rPr>
              <a:t>Salt marshes provide many </a:t>
            </a:r>
            <a:r>
              <a:rPr lang="en-US" sz="3200" b="1" dirty="0">
                <a:solidFill>
                  <a:srgbClr val="125688"/>
                </a:solidFill>
                <a:latin typeface="Poppins Bold"/>
                <a:sym typeface="Poppins Bold"/>
              </a:rPr>
              <a:t>ecosystem services</a:t>
            </a:r>
          </a:p>
        </p:txBody>
      </p:sp>
      <p:grpSp>
        <p:nvGrpSpPr>
          <p:cNvPr id="16" name="Group 16"/>
          <p:cNvGrpSpPr/>
          <p:nvPr/>
        </p:nvGrpSpPr>
        <p:grpSpPr>
          <a:xfrm>
            <a:off x="6350900" y="3610397"/>
            <a:ext cx="5489682" cy="1416494"/>
            <a:chOff x="0" y="-85725"/>
            <a:chExt cx="5467468" cy="2832988"/>
          </a:xfrm>
        </p:grpSpPr>
        <p:sp>
          <p:nvSpPr>
            <p:cNvPr id="17" name="TextBox 17"/>
            <p:cNvSpPr txBox="1"/>
            <p:nvPr/>
          </p:nvSpPr>
          <p:spPr>
            <a:xfrm>
              <a:off x="20601" y="-85725"/>
              <a:ext cx="4754599" cy="699936"/>
            </a:xfrm>
            <a:prstGeom prst="rect">
              <a:avLst/>
            </a:prstGeom>
          </p:spPr>
          <p:txBody>
            <a:bodyPr wrap="square" lIns="0" tIns="0" rIns="0" bIns="0" rtlCol="0" anchor="t">
              <a:spAutoFit/>
            </a:bodyPr>
            <a:lstStyle/>
            <a:p>
              <a:pPr>
                <a:lnSpc>
                  <a:spcPts val="2938"/>
                </a:lnSpc>
              </a:pPr>
              <a:r>
                <a:rPr lang="en-US" sz="2099" b="1" dirty="0">
                  <a:solidFill>
                    <a:srgbClr val="125688"/>
                  </a:solidFill>
                  <a:latin typeface="Poppins Bold"/>
                  <a:ea typeface="Poppins Bold"/>
                  <a:cs typeface="Poppins Bold"/>
                  <a:sym typeface="Poppins Bold"/>
                </a:rPr>
                <a:t>We need studies that allow us to: </a:t>
              </a:r>
            </a:p>
          </p:txBody>
        </p:sp>
        <p:sp>
          <p:nvSpPr>
            <p:cNvPr id="19" name="TextBox 19"/>
            <p:cNvSpPr txBox="1"/>
            <p:nvPr/>
          </p:nvSpPr>
          <p:spPr>
            <a:xfrm>
              <a:off x="0" y="1023329"/>
              <a:ext cx="5467468" cy="1723934"/>
            </a:xfrm>
            <a:prstGeom prst="rect">
              <a:avLst/>
            </a:prstGeom>
          </p:spPr>
          <p:txBody>
            <a:bodyPr lIns="0" tIns="0" rIns="0" bIns="0" rtlCol="0" anchor="t">
              <a:spAutoFit/>
            </a:bodyPr>
            <a:lstStyle/>
            <a:p>
              <a:pPr marL="304815" indent="-304815">
                <a:buFontTx/>
                <a:buChar char="-"/>
              </a:pPr>
              <a:r>
                <a:rPr lang="en-US" sz="1867" dirty="0">
                  <a:latin typeface="Faustina"/>
                  <a:ea typeface="Faustina"/>
                  <a:cs typeface="Faustina"/>
                  <a:sym typeface="Faustina"/>
                </a:rPr>
                <a:t>Understand threats and trajectories</a:t>
              </a:r>
            </a:p>
            <a:p>
              <a:pPr marL="304815" indent="-304815">
                <a:buFontTx/>
                <a:buChar char="-"/>
              </a:pPr>
              <a:r>
                <a:rPr lang="en-US" sz="1867" dirty="0">
                  <a:latin typeface="Faustina"/>
                  <a:ea typeface="Faustina"/>
                  <a:cs typeface="Faustina"/>
                  <a:sym typeface="Faustina"/>
                </a:rPr>
                <a:t>Prioritize areas for restoration</a:t>
              </a:r>
            </a:p>
            <a:p>
              <a:pPr marL="304815" indent="-304815">
                <a:buFontTx/>
                <a:buChar char="-"/>
              </a:pPr>
              <a:r>
                <a:rPr lang="en-US" sz="1867" dirty="0">
                  <a:latin typeface="Faustina"/>
                  <a:ea typeface="Faustina"/>
                  <a:cs typeface="Faustina"/>
                  <a:sym typeface="Faustina"/>
                </a:rPr>
                <a:t>Select restoration techniques and evaluate outcomes</a:t>
              </a:r>
            </a:p>
          </p:txBody>
        </p:sp>
      </p:grpSp>
      <p:pic>
        <p:nvPicPr>
          <p:cNvPr id="29" name="Picture 28">
            <a:extLst>
              <a:ext uri="{FF2B5EF4-FFF2-40B4-BE49-F238E27FC236}">
                <a16:creationId xmlns:a16="http://schemas.microsoft.com/office/drawing/2014/main" id="{4A0FBB14-A88C-4214-8DF5-D7FC6F1697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01" t="22042"/>
          <a:stretch/>
        </p:blipFill>
        <p:spPr>
          <a:xfrm>
            <a:off x="529672" y="2670591"/>
            <a:ext cx="5003942" cy="2683599"/>
          </a:xfrm>
          <a:prstGeom prst="rect">
            <a:avLst/>
          </a:prstGeom>
        </p:spPr>
      </p:pic>
      <p:grpSp>
        <p:nvGrpSpPr>
          <p:cNvPr id="2" name="Group 1">
            <a:extLst>
              <a:ext uri="{FF2B5EF4-FFF2-40B4-BE49-F238E27FC236}">
                <a16:creationId xmlns:a16="http://schemas.microsoft.com/office/drawing/2014/main" id="{44DC565D-1DAD-46CE-86DC-DE5DDCB5243E}"/>
              </a:ext>
            </a:extLst>
          </p:cNvPr>
          <p:cNvGrpSpPr/>
          <p:nvPr/>
        </p:nvGrpSpPr>
        <p:grpSpPr>
          <a:xfrm>
            <a:off x="6161516" y="1052246"/>
            <a:ext cx="5489681" cy="2244906"/>
            <a:chOff x="8583079" y="7113345"/>
            <a:chExt cx="7254339" cy="3001882"/>
          </a:xfrm>
        </p:grpSpPr>
        <p:sp>
          <p:nvSpPr>
            <p:cNvPr id="15" name="TextBox 9">
              <a:extLst>
                <a:ext uri="{FF2B5EF4-FFF2-40B4-BE49-F238E27FC236}">
                  <a16:creationId xmlns:a16="http://schemas.microsoft.com/office/drawing/2014/main" id="{FCA247D3-9E4E-4D1C-9785-497C5C787E32}"/>
                </a:ext>
              </a:extLst>
            </p:cNvPr>
            <p:cNvSpPr txBox="1"/>
            <p:nvPr/>
          </p:nvSpPr>
          <p:spPr>
            <a:xfrm>
              <a:off x="8583079" y="7113345"/>
              <a:ext cx="7254339" cy="965275"/>
            </a:xfrm>
            <a:prstGeom prst="rect">
              <a:avLst/>
            </a:prstGeom>
          </p:spPr>
          <p:txBody>
            <a:bodyPr wrap="square" lIns="0" tIns="0" rIns="0" bIns="0" rtlCol="0" anchor="t">
              <a:spAutoFit/>
            </a:bodyPr>
            <a:lstStyle/>
            <a:p>
              <a:pPr>
                <a:lnSpc>
                  <a:spcPts val="2938"/>
                </a:lnSpc>
              </a:pPr>
              <a:r>
                <a:rPr lang="en-US" sz="2099" b="1" dirty="0">
                  <a:solidFill>
                    <a:srgbClr val="125688"/>
                  </a:solidFill>
                  <a:latin typeface="Poppins Bold"/>
                  <a:ea typeface="Poppins Bold"/>
                  <a:cs typeface="Poppins Bold"/>
                  <a:sym typeface="Poppins Bold"/>
                </a:rPr>
                <a:t>NJ has experienced a decline in wetland acreage due to:</a:t>
              </a:r>
            </a:p>
          </p:txBody>
        </p:sp>
        <p:sp>
          <p:nvSpPr>
            <p:cNvPr id="18" name="AutoShape 10">
              <a:extLst>
                <a:ext uri="{FF2B5EF4-FFF2-40B4-BE49-F238E27FC236}">
                  <a16:creationId xmlns:a16="http://schemas.microsoft.com/office/drawing/2014/main" id="{42DB57BB-2D8A-4C7E-87EB-E357FB96CB6E}"/>
                </a:ext>
              </a:extLst>
            </p:cNvPr>
            <p:cNvSpPr/>
            <p:nvPr/>
          </p:nvSpPr>
          <p:spPr>
            <a:xfrm>
              <a:off x="8816080" y="10115227"/>
              <a:ext cx="5535662" cy="0"/>
            </a:xfrm>
            <a:prstGeom prst="line">
              <a:avLst/>
            </a:prstGeom>
            <a:ln w="38100" cap="flat">
              <a:solidFill>
                <a:srgbClr val="AC1A2F"/>
              </a:solidFill>
              <a:prstDash val="solid"/>
              <a:headEnd type="none" w="sm" len="sm"/>
              <a:tailEnd type="none" w="sm" len="sm"/>
            </a:ln>
          </p:spPr>
        </p:sp>
        <p:sp>
          <p:nvSpPr>
            <p:cNvPr id="20" name="TextBox 11">
              <a:extLst>
                <a:ext uri="{FF2B5EF4-FFF2-40B4-BE49-F238E27FC236}">
                  <a16:creationId xmlns:a16="http://schemas.microsoft.com/office/drawing/2014/main" id="{0B8E2AC6-9FE7-4F02-AB30-885B5AC9AFC3}"/>
                </a:ext>
              </a:extLst>
            </p:cNvPr>
            <p:cNvSpPr txBox="1"/>
            <p:nvPr/>
          </p:nvSpPr>
          <p:spPr>
            <a:xfrm>
              <a:off x="8816080" y="8186432"/>
              <a:ext cx="6481334" cy="1921034"/>
            </a:xfrm>
            <a:prstGeom prst="rect">
              <a:avLst/>
            </a:prstGeom>
          </p:spPr>
          <p:txBody>
            <a:bodyPr lIns="0" tIns="0" rIns="0" bIns="0" rtlCol="0" anchor="t">
              <a:spAutoFit/>
            </a:bodyPr>
            <a:lstStyle/>
            <a:p>
              <a:pPr marL="304815" indent="-304815">
                <a:buFontTx/>
                <a:buChar char="-"/>
              </a:pPr>
              <a:r>
                <a:rPr lang="en-US" sz="1867" dirty="0">
                  <a:latin typeface="Faustina"/>
                  <a:ea typeface="Faustina"/>
                  <a:cs typeface="Faustina"/>
                  <a:sym typeface="Faustina"/>
                </a:rPr>
                <a:t>Historic and recent alteration</a:t>
              </a:r>
            </a:p>
            <a:p>
              <a:pPr marL="304815" indent="-304815">
                <a:buFontTx/>
                <a:buChar char="-"/>
              </a:pPr>
              <a:r>
                <a:rPr lang="en-US" sz="1867" dirty="0">
                  <a:latin typeface="Faustina"/>
                  <a:ea typeface="Faustina"/>
                  <a:cs typeface="Faustina"/>
                  <a:sym typeface="Faustina"/>
                </a:rPr>
                <a:t>Development</a:t>
              </a:r>
            </a:p>
            <a:p>
              <a:pPr marL="304815" indent="-304815">
                <a:buFontTx/>
                <a:buChar char="-"/>
              </a:pPr>
              <a:r>
                <a:rPr lang="en-US" sz="1867" dirty="0">
                  <a:latin typeface="Faustina"/>
                  <a:ea typeface="Faustina"/>
                  <a:cs typeface="Faustina"/>
                  <a:sym typeface="Faustina"/>
                </a:rPr>
                <a:t>Sea-level rise</a:t>
              </a:r>
            </a:p>
            <a:p>
              <a:pPr marL="304815" indent="-304815">
                <a:buFontTx/>
                <a:buChar char="-"/>
              </a:pPr>
              <a:endParaRPr lang="en-US" sz="1867" dirty="0">
                <a:latin typeface="Faustina"/>
                <a:ea typeface="Faustina"/>
                <a:cs typeface="Faustina"/>
                <a:sym typeface="Faustina"/>
              </a:endParaRPr>
            </a:p>
            <a:p>
              <a:pPr marL="304815" indent="-304815">
                <a:buFontTx/>
                <a:buChar char="-"/>
              </a:pPr>
              <a:endParaRPr lang="en-US" sz="1867" dirty="0">
                <a:latin typeface="Faustina"/>
                <a:ea typeface="Faustina"/>
                <a:cs typeface="Faustina"/>
                <a:sym typeface="Faustina"/>
              </a:endParaRPr>
            </a:p>
          </p:txBody>
        </p:sp>
      </p:grpSp>
    </p:spTree>
    <p:extLst>
      <p:ext uri="{BB962C8B-B14F-4D97-AF65-F5344CB8AC3E}">
        <p14:creationId xmlns:p14="http://schemas.microsoft.com/office/powerpoint/2010/main" val="809597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5940102" y="1614996"/>
            <a:ext cx="945847" cy="0"/>
          </a:xfrm>
          <a:prstGeom prst="line">
            <a:avLst/>
          </a:prstGeom>
          <a:ln w="47625" cap="flat">
            <a:solidFill>
              <a:srgbClr val="AC1A2F"/>
            </a:solidFill>
            <a:prstDash val="solid"/>
            <a:headEnd type="none" w="sm" len="sm"/>
            <a:tailEnd type="none" w="sm" len="sm"/>
          </a:ln>
        </p:spPr>
      </p:sp>
      <p:sp>
        <p:nvSpPr>
          <p:cNvPr id="5" name="TextBox 5"/>
          <p:cNvSpPr txBox="1"/>
          <p:nvPr/>
        </p:nvSpPr>
        <p:spPr>
          <a:xfrm>
            <a:off x="5940102" y="623239"/>
            <a:ext cx="4189777" cy="1338380"/>
          </a:xfrm>
          <a:prstGeom prst="rect">
            <a:avLst/>
          </a:prstGeom>
        </p:spPr>
        <p:txBody>
          <a:bodyPr wrap="square" lIns="0" tIns="0" rIns="0" bIns="0" rtlCol="0" anchor="t">
            <a:spAutoFit/>
          </a:bodyPr>
          <a:lstStyle/>
          <a:p>
            <a:pPr>
              <a:lnSpc>
                <a:spcPts val="5320"/>
              </a:lnSpc>
            </a:pPr>
            <a:r>
              <a:rPr lang="en-US" sz="4400" b="1" dirty="0">
                <a:solidFill>
                  <a:srgbClr val="125688"/>
                </a:solidFill>
                <a:latin typeface="Poppins Heavy"/>
                <a:ea typeface="Poppins Heavy"/>
                <a:cs typeface="Poppins Heavy"/>
                <a:sym typeface="Poppins Heavy"/>
              </a:rPr>
              <a:t>Hydrology is Key</a:t>
            </a:r>
          </a:p>
          <a:p>
            <a:pPr>
              <a:lnSpc>
                <a:spcPts val="5320"/>
              </a:lnSpc>
            </a:pPr>
            <a:r>
              <a:rPr lang="en-US" sz="4400" b="1" dirty="0">
                <a:solidFill>
                  <a:srgbClr val="125688"/>
                </a:solidFill>
                <a:latin typeface="Poppins Heavy"/>
                <a:ea typeface="Poppins Heavy"/>
                <a:cs typeface="Poppins Heavy"/>
                <a:sym typeface="Poppins Heavy"/>
              </a:rPr>
              <a:t> </a:t>
            </a:r>
          </a:p>
        </p:txBody>
      </p:sp>
      <p:sp>
        <p:nvSpPr>
          <p:cNvPr id="6" name="TextBox 6"/>
          <p:cNvSpPr txBox="1"/>
          <p:nvPr/>
        </p:nvSpPr>
        <p:spPr>
          <a:xfrm>
            <a:off x="5940102" y="1809126"/>
            <a:ext cx="3212036" cy="5164875"/>
          </a:xfrm>
          <a:prstGeom prst="rect">
            <a:avLst/>
          </a:prstGeom>
        </p:spPr>
        <p:txBody>
          <a:bodyPr lIns="0" tIns="0" rIns="0" bIns="0" rtlCol="0" anchor="t">
            <a:spAutoFit/>
          </a:bodyPr>
          <a:lstStyle/>
          <a:p>
            <a:pPr algn="l"/>
            <a:endParaRPr lang="en-US" sz="2133" dirty="0">
              <a:solidFill>
                <a:srgbClr val="1D1D1F"/>
              </a:solidFill>
              <a:latin typeface="Faustina"/>
              <a:ea typeface="Faustina"/>
              <a:cs typeface="Faustina"/>
              <a:sym typeface="Faustina"/>
            </a:endParaRPr>
          </a:p>
          <a:p>
            <a:pPr marL="342900" indent="-342900">
              <a:buFontTx/>
              <a:buChar char="-"/>
            </a:pPr>
            <a:r>
              <a:rPr lang="en-US" sz="2400" dirty="0">
                <a:solidFill>
                  <a:srgbClr val="1D1D1F"/>
                </a:solidFill>
                <a:latin typeface="Faustina"/>
                <a:ea typeface="Faustina"/>
                <a:cs typeface="Faustina"/>
                <a:sym typeface="Faustina"/>
              </a:rPr>
              <a:t>Plant physiology and competition (zonation)</a:t>
            </a:r>
          </a:p>
          <a:p>
            <a:pPr marL="342900" indent="-342900" algn="l">
              <a:buFontTx/>
              <a:buChar char="-"/>
            </a:pPr>
            <a:endParaRPr lang="en-US" sz="2400" dirty="0">
              <a:solidFill>
                <a:srgbClr val="1D1D1F"/>
              </a:solidFill>
              <a:latin typeface="Faustina"/>
              <a:ea typeface="Faustina"/>
              <a:cs typeface="Faustina"/>
              <a:sym typeface="Faustina"/>
            </a:endParaRPr>
          </a:p>
          <a:p>
            <a:pPr marL="342900" indent="-342900" algn="l">
              <a:buFontTx/>
              <a:buChar char="-"/>
            </a:pPr>
            <a:r>
              <a:rPr lang="en-US" sz="2400" dirty="0">
                <a:solidFill>
                  <a:srgbClr val="1D1D1F"/>
                </a:solidFill>
                <a:latin typeface="Faustina"/>
                <a:ea typeface="Faustina"/>
                <a:cs typeface="Faustina"/>
                <a:sym typeface="Faustina"/>
              </a:rPr>
              <a:t>Nutrients and water quality (biogeochemistry)</a:t>
            </a:r>
          </a:p>
          <a:p>
            <a:pPr algn="l"/>
            <a:endParaRPr lang="en-US" sz="2400" dirty="0">
              <a:solidFill>
                <a:srgbClr val="1D1D1F"/>
              </a:solidFill>
              <a:latin typeface="Faustina"/>
              <a:ea typeface="Faustina"/>
              <a:cs typeface="Faustina"/>
              <a:sym typeface="Faustina"/>
            </a:endParaRPr>
          </a:p>
          <a:p>
            <a:pPr marL="342900" indent="-342900" algn="l">
              <a:buFontTx/>
              <a:buChar char="-"/>
            </a:pPr>
            <a:r>
              <a:rPr lang="en-US" sz="2400" dirty="0">
                <a:solidFill>
                  <a:srgbClr val="1D1D1F"/>
                </a:solidFill>
                <a:latin typeface="Faustina"/>
                <a:ea typeface="Faustina"/>
                <a:cs typeface="Faustina"/>
                <a:sym typeface="Faustina"/>
              </a:rPr>
              <a:t>Sediment delivery</a:t>
            </a:r>
          </a:p>
          <a:p>
            <a:pPr marL="342900" indent="-342900" algn="l">
              <a:buFontTx/>
              <a:buChar char="-"/>
            </a:pPr>
            <a:endParaRPr lang="en-US" sz="2400" dirty="0">
              <a:solidFill>
                <a:srgbClr val="1D1D1F"/>
              </a:solidFill>
              <a:latin typeface="Faustina"/>
              <a:ea typeface="Faustina"/>
              <a:cs typeface="Faustina"/>
              <a:sym typeface="Faustina"/>
            </a:endParaRPr>
          </a:p>
          <a:p>
            <a:pPr marL="342900" indent="-342900" algn="l">
              <a:buFontTx/>
              <a:buChar char="-"/>
            </a:pPr>
            <a:r>
              <a:rPr lang="en-US" sz="2400" dirty="0">
                <a:solidFill>
                  <a:srgbClr val="1D1D1F"/>
                </a:solidFill>
                <a:latin typeface="Faustina"/>
                <a:ea typeface="Faustina"/>
                <a:cs typeface="Faustina"/>
                <a:sym typeface="Faustina"/>
              </a:rPr>
              <a:t>Accretion</a:t>
            </a:r>
          </a:p>
          <a:p>
            <a:pPr algn="l"/>
            <a:endParaRPr lang="en-US" sz="2133" dirty="0">
              <a:solidFill>
                <a:srgbClr val="1D1D1F"/>
              </a:solidFill>
              <a:latin typeface="Faustina"/>
              <a:ea typeface="Faustina"/>
              <a:cs typeface="Faustina"/>
              <a:sym typeface="Faustina"/>
            </a:endParaRPr>
          </a:p>
          <a:p>
            <a:pPr marL="342900" indent="-342900" algn="l">
              <a:buFontTx/>
              <a:buChar char="-"/>
            </a:pPr>
            <a:endParaRPr lang="en-US" sz="2133" dirty="0">
              <a:solidFill>
                <a:srgbClr val="1D1D1F"/>
              </a:solidFill>
              <a:latin typeface="Faustina"/>
              <a:ea typeface="Faustina"/>
              <a:cs typeface="Faustina"/>
              <a:sym typeface="Faustina"/>
            </a:endParaRPr>
          </a:p>
          <a:p>
            <a:pPr>
              <a:lnSpc>
                <a:spcPts val="4100"/>
              </a:lnSpc>
            </a:pPr>
            <a:endParaRPr lang="en-US" sz="2733" dirty="0">
              <a:solidFill>
                <a:srgbClr val="1D1D1F"/>
              </a:solidFill>
              <a:latin typeface="Faustina"/>
              <a:ea typeface="Faustina"/>
              <a:cs typeface="Faustina"/>
              <a:sym typeface="Faustina"/>
            </a:endParaRPr>
          </a:p>
        </p:txBody>
      </p:sp>
      <p:pic>
        <p:nvPicPr>
          <p:cNvPr id="9" name="Picture 2">
            <a:extLst>
              <a:ext uri="{FF2B5EF4-FFF2-40B4-BE49-F238E27FC236}">
                <a16:creationId xmlns:a16="http://schemas.microsoft.com/office/drawing/2014/main" id="{478A9845-7052-4471-8E9F-3A1F4D0C5D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50570"/>
          <a:stretch/>
        </p:blipFill>
        <p:spPr bwMode="auto">
          <a:xfrm>
            <a:off x="0" y="0"/>
            <a:ext cx="4521200" cy="686017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07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1101717" cy="6858000"/>
          </a:xfrm>
          <a:custGeom>
            <a:avLst/>
            <a:gdLst/>
            <a:ahLst/>
            <a:cxnLst/>
            <a:rect l="l" t="t" r="r" b="b"/>
            <a:pathLst>
              <a:path w="1652576" h="10287000">
                <a:moveTo>
                  <a:pt x="0" y="0"/>
                </a:moveTo>
                <a:lnTo>
                  <a:pt x="1652576" y="0"/>
                </a:lnTo>
                <a:lnTo>
                  <a:pt x="1652576" y="10287000"/>
                </a:lnTo>
                <a:lnTo>
                  <a:pt x="0" y="10287000"/>
                </a:lnTo>
                <a:lnTo>
                  <a:pt x="0" y="0"/>
                </a:lnTo>
                <a:close/>
              </a:path>
            </a:pathLst>
          </a:custGeom>
          <a:blipFill>
            <a:blip r:embed="rId3"/>
            <a:stretch>
              <a:fillRect l="-497949" r="-232026"/>
            </a:stretch>
          </a:blipFill>
        </p:spPr>
      </p:sp>
      <p:sp>
        <p:nvSpPr>
          <p:cNvPr id="4" name="AutoShape 4"/>
          <p:cNvSpPr/>
          <p:nvPr/>
        </p:nvSpPr>
        <p:spPr>
          <a:xfrm flipV="1">
            <a:off x="1678789" y="2470574"/>
            <a:ext cx="8965536" cy="8137"/>
          </a:xfrm>
          <a:prstGeom prst="line">
            <a:avLst/>
          </a:prstGeom>
          <a:ln w="47625" cap="flat">
            <a:solidFill>
              <a:srgbClr val="AC1A2F"/>
            </a:solidFill>
            <a:prstDash val="solid"/>
            <a:headEnd type="none" w="sm" len="sm"/>
            <a:tailEnd type="none" w="sm" len="sm"/>
          </a:ln>
        </p:spPr>
      </p:sp>
      <p:sp>
        <p:nvSpPr>
          <p:cNvPr id="5" name="TextBox 5"/>
          <p:cNvSpPr txBox="1"/>
          <p:nvPr/>
        </p:nvSpPr>
        <p:spPr>
          <a:xfrm>
            <a:off x="1576806" y="618142"/>
            <a:ext cx="4846725" cy="1324850"/>
          </a:xfrm>
          <a:prstGeom prst="rect">
            <a:avLst/>
          </a:prstGeom>
        </p:spPr>
        <p:txBody>
          <a:bodyPr wrap="square" lIns="0" tIns="0" rIns="0" bIns="0" rtlCol="0" anchor="t">
            <a:spAutoFit/>
          </a:bodyPr>
          <a:lstStyle/>
          <a:p>
            <a:pPr>
              <a:lnSpc>
                <a:spcPts val="5320"/>
              </a:lnSpc>
            </a:pPr>
            <a:r>
              <a:rPr lang="en-US" sz="3600" b="1" dirty="0">
                <a:solidFill>
                  <a:srgbClr val="125688"/>
                </a:solidFill>
                <a:latin typeface="Poppins Heavy"/>
                <a:ea typeface="Poppins Heavy"/>
                <a:cs typeface="Poppins Heavy"/>
                <a:sym typeface="Poppins Heavy"/>
              </a:rPr>
              <a:t>Local Water-Level data are sparse</a:t>
            </a:r>
            <a:endParaRPr lang="en-US" sz="3600" dirty="0">
              <a:solidFill>
                <a:srgbClr val="125688"/>
              </a:solidFill>
              <a:latin typeface="Poppins Heavy"/>
              <a:ea typeface="Poppins Heavy"/>
              <a:cs typeface="Poppins Heavy"/>
              <a:sym typeface="Poppins Heavy"/>
            </a:endParaRPr>
          </a:p>
        </p:txBody>
      </p:sp>
      <p:sp>
        <p:nvSpPr>
          <p:cNvPr id="9" name="TextBox 5">
            <a:extLst>
              <a:ext uri="{FF2B5EF4-FFF2-40B4-BE49-F238E27FC236}">
                <a16:creationId xmlns:a16="http://schemas.microsoft.com/office/drawing/2014/main" id="{8AE6D59A-41C2-4E04-B590-6CC82901E4FE}"/>
              </a:ext>
            </a:extLst>
          </p:cNvPr>
          <p:cNvSpPr txBox="1"/>
          <p:nvPr/>
        </p:nvSpPr>
        <p:spPr>
          <a:xfrm>
            <a:off x="1576806" y="2677921"/>
            <a:ext cx="9262829" cy="3110916"/>
          </a:xfrm>
          <a:prstGeom prst="rect">
            <a:avLst/>
          </a:prstGeom>
        </p:spPr>
        <p:txBody>
          <a:bodyPr wrap="square" lIns="0" tIns="0" rIns="0" bIns="0" rtlCol="0" anchor="t">
            <a:spAutoFit/>
          </a:bodyPr>
          <a:lstStyle/>
          <a:p>
            <a:pPr>
              <a:lnSpc>
                <a:spcPts val="3500"/>
              </a:lnSpc>
            </a:pPr>
            <a:r>
              <a:rPr lang="en-US" sz="2800" b="1" dirty="0">
                <a:solidFill>
                  <a:srgbClr val="125688"/>
                </a:solidFill>
                <a:latin typeface="Poppins Heavy"/>
                <a:ea typeface="Poppins Heavy"/>
                <a:cs typeface="Poppins Heavy"/>
                <a:sym typeface="Poppins Heavy"/>
              </a:rPr>
              <a:t>WL monitoring at long-term SET-MH monitoring sites:</a:t>
            </a:r>
          </a:p>
          <a:p>
            <a:pPr>
              <a:lnSpc>
                <a:spcPts val="3500"/>
              </a:lnSpc>
            </a:pPr>
            <a:endParaRPr lang="en-US" sz="2800" b="1" dirty="0">
              <a:solidFill>
                <a:srgbClr val="125688"/>
              </a:solidFill>
              <a:latin typeface="Poppins Heavy"/>
              <a:ea typeface="Poppins Heavy"/>
              <a:cs typeface="Poppins Heavy"/>
              <a:sym typeface="Poppins Heavy"/>
            </a:endParaRPr>
          </a:p>
          <a:p>
            <a:pPr>
              <a:lnSpc>
                <a:spcPts val="3500"/>
              </a:lnSpc>
            </a:pPr>
            <a:r>
              <a:rPr lang="en-US" sz="2400" dirty="0">
                <a:solidFill>
                  <a:srgbClr val="125688"/>
                </a:solidFill>
                <a:latin typeface="Poppins Heavy"/>
                <a:ea typeface="Poppins Heavy"/>
                <a:cs typeface="Poppins Heavy"/>
                <a:sym typeface="Poppins Heavy"/>
              </a:rPr>
              <a:t>What meteorological variables are driving water levels at individual sites? </a:t>
            </a:r>
          </a:p>
          <a:p>
            <a:pPr>
              <a:lnSpc>
                <a:spcPts val="3500"/>
              </a:lnSpc>
            </a:pPr>
            <a:endParaRPr lang="en-US" sz="2400" dirty="0">
              <a:solidFill>
                <a:srgbClr val="125688"/>
              </a:solidFill>
              <a:latin typeface="Poppins Heavy"/>
              <a:ea typeface="Poppins Heavy"/>
              <a:cs typeface="Poppins Heavy"/>
              <a:sym typeface="Poppins Heavy"/>
            </a:endParaRPr>
          </a:p>
          <a:p>
            <a:pPr>
              <a:lnSpc>
                <a:spcPts val="3500"/>
              </a:lnSpc>
            </a:pPr>
            <a:r>
              <a:rPr lang="en-US" sz="2400" dirty="0">
                <a:solidFill>
                  <a:srgbClr val="125688"/>
                </a:solidFill>
                <a:latin typeface="Poppins Heavy"/>
                <a:ea typeface="Poppins Heavy"/>
                <a:cs typeface="Poppins Heavy"/>
                <a:sym typeface="Poppins Heavy"/>
              </a:rPr>
              <a:t>How is this related to elevation and condition/vulnerability? </a:t>
            </a:r>
          </a:p>
          <a:p>
            <a:pPr>
              <a:lnSpc>
                <a:spcPts val="3500"/>
              </a:lnSpc>
            </a:pPr>
            <a:endParaRPr lang="en-US" sz="2400" dirty="0">
              <a:solidFill>
                <a:srgbClr val="125688"/>
              </a:solidFill>
              <a:latin typeface="Poppins Heavy"/>
              <a:ea typeface="Poppins Heavy"/>
              <a:cs typeface="Poppins Heavy"/>
              <a:sym typeface="Poppins Heavy"/>
            </a:endParaRPr>
          </a:p>
          <a:p>
            <a:pPr>
              <a:lnSpc>
                <a:spcPts val="3500"/>
              </a:lnSpc>
            </a:pPr>
            <a:r>
              <a:rPr lang="en-US" sz="2400" dirty="0">
                <a:solidFill>
                  <a:srgbClr val="125688"/>
                </a:solidFill>
                <a:latin typeface="Poppins Heavy"/>
                <a:ea typeface="Poppins Heavy"/>
                <a:cs typeface="Poppins Heavy"/>
                <a:sym typeface="Poppins Heavy"/>
              </a:rPr>
              <a:t>Are USGS gauges a good substitute for on-site data?</a:t>
            </a:r>
          </a:p>
        </p:txBody>
      </p:sp>
      <p:sp>
        <p:nvSpPr>
          <p:cNvPr id="11" name="TextBox 11">
            <a:extLst>
              <a:ext uri="{FF2B5EF4-FFF2-40B4-BE49-F238E27FC236}">
                <a16:creationId xmlns:a16="http://schemas.microsoft.com/office/drawing/2014/main" id="{21CAD57D-FDC2-4F6B-B08B-89D97FCDF8DA}"/>
              </a:ext>
            </a:extLst>
          </p:cNvPr>
          <p:cNvSpPr txBox="1"/>
          <p:nvPr/>
        </p:nvSpPr>
        <p:spPr>
          <a:xfrm>
            <a:off x="7000604" y="618142"/>
            <a:ext cx="4904714" cy="2585323"/>
          </a:xfrm>
          <a:prstGeom prst="rect">
            <a:avLst/>
          </a:prstGeom>
        </p:spPr>
        <p:txBody>
          <a:bodyPr lIns="0" tIns="0" rIns="0" bIns="0" rtlCol="0" anchor="t">
            <a:spAutoFit/>
          </a:bodyPr>
          <a:lstStyle/>
          <a:p>
            <a:r>
              <a:rPr lang="en-US" sz="2800" dirty="0">
                <a:latin typeface="Faustina"/>
                <a:ea typeface="Faustina"/>
                <a:cs typeface="Faustina"/>
                <a:sym typeface="Faustina"/>
              </a:rPr>
              <a:t>Challenges Include:</a:t>
            </a:r>
          </a:p>
          <a:p>
            <a:pPr marL="304815" indent="-304815">
              <a:buFontTx/>
              <a:buChar char="-"/>
            </a:pPr>
            <a:r>
              <a:rPr lang="en-US" sz="2800" dirty="0">
                <a:latin typeface="Faustina"/>
                <a:ea typeface="Faustina"/>
                <a:cs typeface="Faustina"/>
                <a:sym typeface="Faustina"/>
              </a:rPr>
              <a:t>Time</a:t>
            </a:r>
          </a:p>
          <a:p>
            <a:pPr marL="304815" indent="-304815">
              <a:buFontTx/>
              <a:buChar char="-"/>
            </a:pPr>
            <a:r>
              <a:rPr lang="en-US" sz="2800" dirty="0">
                <a:latin typeface="Faustina"/>
                <a:ea typeface="Faustina"/>
                <a:cs typeface="Faustina"/>
                <a:sym typeface="Faustina"/>
              </a:rPr>
              <a:t>Expertise</a:t>
            </a:r>
          </a:p>
          <a:p>
            <a:pPr marL="304815" indent="-304815">
              <a:buFontTx/>
              <a:buChar char="-"/>
            </a:pPr>
            <a:r>
              <a:rPr lang="en-US" sz="2800" dirty="0">
                <a:latin typeface="Faustina"/>
                <a:ea typeface="Faustina"/>
                <a:cs typeface="Faustina"/>
                <a:sym typeface="Faustina"/>
              </a:rPr>
              <a:t>Infrastructure/access</a:t>
            </a:r>
          </a:p>
          <a:p>
            <a:pPr marL="304815" indent="-304815">
              <a:buFontTx/>
              <a:buChar char="-"/>
            </a:pPr>
            <a:endParaRPr lang="en-US" sz="2800" dirty="0">
              <a:latin typeface="Faustina"/>
              <a:ea typeface="Faustina"/>
              <a:cs typeface="Faustina"/>
              <a:sym typeface="Faustina"/>
            </a:endParaRPr>
          </a:p>
          <a:p>
            <a:pPr marL="304815" indent="-304815">
              <a:buFontTx/>
              <a:buChar char="-"/>
            </a:pPr>
            <a:endParaRPr lang="en-US" sz="2800" dirty="0">
              <a:latin typeface="Faustina"/>
              <a:ea typeface="Faustina"/>
              <a:cs typeface="Faustina"/>
              <a:sym typeface="Faustina"/>
            </a:endParaRPr>
          </a:p>
        </p:txBody>
      </p:sp>
    </p:spTree>
    <p:extLst>
      <p:ext uri="{BB962C8B-B14F-4D97-AF65-F5344CB8AC3E}">
        <p14:creationId xmlns:p14="http://schemas.microsoft.com/office/powerpoint/2010/main" val="3725705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493FB47-CE11-422E-BDB1-FC7F1A1789FF}"/>
              </a:ext>
            </a:extLst>
          </p:cNvPr>
          <p:cNvGrpSpPr/>
          <p:nvPr/>
        </p:nvGrpSpPr>
        <p:grpSpPr>
          <a:xfrm>
            <a:off x="0" y="1169632"/>
            <a:ext cx="12192000" cy="5601809"/>
            <a:chOff x="0" y="0"/>
            <a:chExt cx="9534524" cy="4238625"/>
          </a:xfrm>
        </p:grpSpPr>
        <p:grpSp>
          <p:nvGrpSpPr>
            <p:cNvPr id="3" name="Group 2">
              <a:extLst>
                <a:ext uri="{FF2B5EF4-FFF2-40B4-BE49-F238E27FC236}">
                  <a16:creationId xmlns:a16="http://schemas.microsoft.com/office/drawing/2014/main" id="{80DAFAF0-635F-4C03-89E5-AE1EC97DA4B6}"/>
                </a:ext>
              </a:extLst>
            </p:cNvPr>
            <p:cNvGrpSpPr/>
            <p:nvPr/>
          </p:nvGrpSpPr>
          <p:grpSpPr>
            <a:xfrm>
              <a:off x="0" y="0"/>
              <a:ext cx="9534524" cy="4238625"/>
              <a:chOff x="0" y="0"/>
              <a:chExt cx="9534524" cy="4238625"/>
            </a:xfrm>
          </p:grpSpPr>
          <p:grpSp>
            <p:nvGrpSpPr>
              <p:cNvPr id="5" name="Group 4">
                <a:extLst>
                  <a:ext uri="{FF2B5EF4-FFF2-40B4-BE49-F238E27FC236}">
                    <a16:creationId xmlns:a16="http://schemas.microsoft.com/office/drawing/2014/main" id="{2458C5F6-0998-4B54-ADB0-A49930BA0483}"/>
                  </a:ext>
                </a:extLst>
              </p:cNvPr>
              <p:cNvGrpSpPr/>
              <p:nvPr/>
            </p:nvGrpSpPr>
            <p:grpSpPr>
              <a:xfrm>
                <a:off x="0" y="0"/>
                <a:ext cx="9534524" cy="4238625"/>
                <a:chOff x="0" y="0"/>
                <a:chExt cx="9534524" cy="4238625"/>
              </a:xfrm>
            </p:grpSpPr>
            <p:grpSp>
              <p:nvGrpSpPr>
                <p:cNvPr id="7" name="Group 6">
                  <a:extLst>
                    <a:ext uri="{FF2B5EF4-FFF2-40B4-BE49-F238E27FC236}">
                      <a16:creationId xmlns:a16="http://schemas.microsoft.com/office/drawing/2014/main" id="{E00C5992-966B-4AE1-8118-D95D4F427BB9}"/>
                    </a:ext>
                  </a:extLst>
                </p:cNvPr>
                <p:cNvGrpSpPr/>
                <p:nvPr/>
              </p:nvGrpSpPr>
              <p:grpSpPr>
                <a:xfrm>
                  <a:off x="0" y="0"/>
                  <a:ext cx="9534524" cy="4238625"/>
                  <a:chOff x="0" y="0"/>
                  <a:chExt cx="6724650" cy="2866390"/>
                </a:xfrm>
              </p:grpSpPr>
              <p:pic>
                <p:nvPicPr>
                  <p:cNvPr id="9" name="Picture 8">
                    <a:extLst>
                      <a:ext uri="{FF2B5EF4-FFF2-40B4-BE49-F238E27FC236}">
                        <a16:creationId xmlns:a16="http://schemas.microsoft.com/office/drawing/2014/main" id="{A9AF9EFF-AA3B-411F-A2D3-1A1FAB89B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4375" y="0"/>
                    <a:ext cx="2200275" cy="2847340"/>
                  </a:xfrm>
                  <a:prstGeom prst="rect">
                    <a:avLst/>
                  </a:prstGeom>
                </p:spPr>
              </p:pic>
              <p:pic>
                <p:nvPicPr>
                  <p:cNvPr id="10" name="Picture 9">
                    <a:extLst>
                      <a:ext uri="{FF2B5EF4-FFF2-40B4-BE49-F238E27FC236}">
                        <a16:creationId xmlns:a16="http://schemas.microsoft.com/office/drawing/2014/main" id="{9130A1A7-A530-40D5-9007-24CD4B342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7425" y="9525"/>
                    <a:ext cx="2207895" cy="2856865"/>
                  </a:xfrm>
                  <a:prstGeom prst="rect">
                    <a:avLst/>
                  </a:prstGeom>
                </p:spPr>
              </p:pic>
              <p:pic>
                <p:nvPicPr>
                  <p:cNvPr id="11" name="Picture 10">
                    <a:extLst>
                      <a:ext uri="{FF2B5EF4-FFF2-40B4-BE49-F238E27FC236}">
                        <a16:creationId xmlns:a16="http://schemas.microsoft.com/office/drawing/2014/main" id="{0A8DAA34-F54A-4E4C-97B2-6807B7EF3D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525"/>
                    <a:ext cx="2200910" cy="2847975"/>
                  </a:xfrm>
                  <a:prstGeom prst="rect">
                    <a:avLst/>
                  </a:prstGeom>
                </p:spPr>
              </p:pic>
            </p:grpSp>
            <p:sp>
              <p:nvSpPr>
                <p:cNvPr id="8" name="Text Box 2">
                  <a:extLst>
                    <a:ext uri="{FF2B5EF4-FFF2-40B4-BE49-F238E27FC236}">
                      <a16:creationId xmlns:a16="http://schemas.microsoft.com/office/drawing/2014/main" id="{12A6AB37-6CA1-487C-871D-54816FC4F27C}"/>
                    </a:ext>
                  </a:extLst>
                </p:cNvPr>
                <p:cNvSpPr txBox="1">
                  <a:spLocks noChangeArrowheads="1"/>
                </p:cNvSpPr>
                <p:nvPr/>
              </p:nvSpPr>
              <p:spPr bwMode="auto">
                <a:xfrm>
                  <a:off x="0" y="3923414"/>
                  <a:ext cx="289543" cy="271693"/>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0"/>
                    </a:spcAft>
                  </a:pPr>
                  <a:r>
                    <a:rPr lang="en-US" sz="1100" b="1">
                      <a:solidFill>
                        <a:srgbClr val="FFFFFF"/>
                      </a:solidFill>
                      <a:effectLst/>
                      <a:latin typeface="Arial" panose="020B0604020202020204" pitchFamily="34" charset="0"/>
                      <a:ea typeface="Arial" panose="020B0604020202020204" pitchFamily="34" charset="0"/>
                    </a:rPr>
                    <a:t>A</a:t>
                  </a:r>
                  <a:endParaRPr lang="en-US" sz="1100">
                    <a:effectLst/>
                    <a:latin typeface="Arial" panose="020B0604020202020204" pitchFamily="34" charset="0"/>
                    <a:ea typeface="Arial" panose="020B0604020202020204" pitchFamily="34" charset="0"/>
                  </a:endParaRPr>
                </a:p>
              </p:txBody>
            </p:sp>
          </p:grpSp>
          <p:sp>
            <p:nvSpPr>
              <p:cNvPr id="6" name="Text Box 2">
                <a:extLst>
                  <a:ext uri="{FF2B5EF4-FFF2-40B4-BE49-F238E27FC236}">
                    <a16:creationId xmlns:a16="http://schemas.microsoft.com/office/drawing/2014/main" id="{0308F691-3512-4CE8-8487-0A40E5B66686}"/>
                  </a:ext>
                </a:extLst>
              </p:cNvPr>
              <p:cNvSpPr txBox="1">
                <a:spLocks noChangeArrowheads="1"/>
              </p:cNvSpPr>
              <p:nvPr/>
            </p:nvSpPr>
            <p:spPr bwMode="auto">
              <a:xfrm>
                <a:off x="6443330" y="3923414"/>
                <a:ext cx="289543" cy="271693"/>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0"/>
                  </a:spcAft>
                </a:pPr>
                <a:r>
                  <a:rPr lang="en-US" sz="1100" b="1">
                    <a:solidFill>
                      <a:srgbClr val="FFFFFF"/>
                    </a:solidFill>
                    <a:effectLst/>
                    <a:latin typeface="Arial" panose="020B0604020202020204" pitchFamily="34" charset="0"/>
                    <a:ea typeface="Arial" panose="020B0604020202020204" pitchFamily="34" charset="0"/>
                  </a:rPr>
                  <a:t>C</a:t>
                </a:r>
                <a:endParaRPr lang="en-US" sz="1100">
                  <a:effectLst/>
                  <a:latin typeface="Arial" panose="020B0604020202020204" pitchFamily="34" charset="0"/>
                  <a:ea typeface="Arial" panose="020B0604020202020204" pitchFamily="34" charset="0"/>
                </a:endParaRPr>
              </a:p>
            </p:txBody>
          </p:sp>
        </p:grpSp>
        <p:sp>
          <p:nvSpPr>
            <p:cNvPr id="4" name="Text Box 2">
              <a:extLst>
                <a:ext uri="{FF2B5EF4-FFF2-40B4-BE49-F238E27FC236}">
                  <a16:creationId xmlns:a16="http://schemas.microsoft.com/office/drawing/2014/main" id="{2BD4748D-A14F-4175-9B78-5D5BC9E4CA84}"/>
                </a:ext>
              </a:extLst>
            </p:cNvPr>
            <p:cNvSpPr txBox="1">
              <a:spLocks noChangeArrowheads="1"/>
            </p:cNvSpPr>
            <p:nvPr/>
          </p:nvSpPr>
          <p:spPr bwMode="auto">
            <a:xfrm>
              <a:off x="3200400" y="3944680"/>
              <a:ext cx="289543" cy="271693"/>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0"/>
                </a:spcAft>
              </a:pPr>
              <a:r>
                <a:rPr lang="en-US" sz="1100" b="1">
                  <a:solidFill>
                    <a:srgbClr val="FFFFFF"/>
                  </a:solidFill>
                  <a:effectLst/>
                  <a:latin typeface="Arial" panose="020B0604020202020204" pitchFamily="34" charset="0"/>
                  <a:ea typeface="Arial" panose="020B0604020202020204" pitchFamily="34" charset="0"/>
                </a:rPr>
                <a:t>B</a:t>
              </a:r>
              <a:endParaRPr lang="en-US" sz="1100">
                <a:effectLst/>
                <a:latin typeface="Arial" panose="020B0604020202020204" pitchFamily="34" charset="0"/>
                <a:ea typeface="Arial" panose="020B0604020202020204" pitchFamily="34" charset="0"/>
              </a:endParaRPr>
            </a:p>
          </p:txBody>
        </p:sp>
      </p:grpSp>
      <p:sp>
        <p:nvSpPr>
          <p:cNvPr id="12" name="TextBox 5">
            <a:extLst>
              <a:ext uri="{FF2B5EF4-FFF2-40B4-BE49-F238E27FC236}">
                <a16:creationId xmlns:a16="http://schemas.microsoft.com/office/drawing/2014/main" id="{013E7219-D95B-4A01-987E-69F93402462C}"/>
              </a:ext>
            </a:extLst>
          </p:cNvPr>
          <p:cNvSpPr txBox="1"/>
          <p:nvPr/>
        </p:nvSpPr>
        <p:spPr>
          <a:xfrm>
            <a:off x="503410" y="274761"/>
            <a:ext cx="9726440" cy="645177"/>
          </a:xfrm>
          <a:prstGeom prst="rect">
            <a:avLst/>
          </a:prstGeom>
        </p:spPr>
        <p:txBody>
          <a:bodyPr wrap="square" lIns="0" tIns="0" rIns="0" bIns="0" rtlCol="0" anchor="t">
            <a:spAutoFit/>
          </a:bodyPr>
          <a:lstStyle/>
          <a:p>
            <a:pPr>
              <a:lnSpc>
                <a:spcPts val="5320"/>
              </a:lnSpc>
            </a:pPr>
            <a:r>
              <a:rPr lang="en-US" sz="4000" b="1" dirty="0">
                <a:solidFill>
                  <a:srgbClr val="125688"/>
                </a:solidFill>
                <a:latin typeface="Poppins Heavy"/>
                <a:ea typeface="Poppins Heavy"/>
                <a:cs typeface="Poppins Heavy"/>
                <a:sym typeface="Poppins Heavy"/>
              </a:rPr>
              <a:t>Long-term monitoring sites in Barnegat Bay</a:t>
            </a:r>
            <a:endParaRPr lang="en-US" sz="4000" dirty="0">
              <a:solidFill>
                <a:srgbClr val="125688"/>
              </a:solidFill>
              <a:latin typeface="Poppins Heavy"/>
              <a:ea typeface="Poppins Heavy"/>
              <a:cs typeface="Poppins Heavy"/>
              <a:sym typeface="Poppins Heavy"/>
            </a:endParaRPr>
          </a:p>
        </p:txBody>
      </p:sp>
    </p:spTree>
    <p:extLst>
      <p:ext uri="{BB962C8B-B14F-4D97-AF65-F5344CB8AC3E}">
        <p14:creationId xmlns:p14="http://schemas.microsoft.com/office/powerpoint/2010/main" val="2201008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06400" y="1280160"/>
            <a:ext cx="4747619" cy="0"/>
          </a:xfrm>
          <a:prstGeom prst="line">
            <a:avLst/>
          </a:prstGeom>
          <a:ln w="47625" cap="flat">
            <a:solidFill>
              <a:srgbClr val="AC1A2F"/>
            </a:solidFill>
            <a:prstDash val="solid"/>
            <a:headEnd type="none" w="sm" len="sm"/>
            <a:tailEnd type="none" w="sm" len="sm"/>
          </a:ln>
        </p:spPr>
      </p:sp>
      <p:sp>
        <p:nvSpPr>
          <p:cNvPr id="9" name="TextBox 9"/>
          <p:cNvSpPr txBox="1"/>
          <p:nvPr/>
        </p:nvSpPr>
        <p:spPr>
          <a:xfrm>
            <a:off x="406400" y="412579"/>
            <a:ext cx="5819082" cy="1359346"/>
          </a:xfrm>
          <a:prstGeom prst="rect">
            <a:avLst/>
          </a:prstGeom>
        </p:spPr>
        <p:txBody>
          <a:bodyPr wrap="square" lIns="0" tIns="0" rIns="0" bIns="0" rtlCol="0" anchor="t">
            <a:spAutoFit/>
          </a:bodyPr>
          <a:lstStyle>
            <a:defPPr>
              <a:defRPr lang="en-US"/>
            </a:defPPr>
            <a:lvl1pPr>
              <a:lnSpc>
                <a:spcPts val="5320"/>
              </a:lnSpc>
              <a:defRPr sz="4000" b="1">
                <a:solidFill>
                  <a:srgbClr val="125688"/>
                </a:solidFill>
                <a:latin typeface="Poppins Heavy"/>
                <a:ea typeface="Poppins Heavy"/>
                <a:cs typeface="Poppins Heavy"/>
              </a:defRPr>
            </a:lvl1pPr>
          </a:lstStyle>
          <a:p>
            <a:r>
              <a:rPr lang="en-US" sz="4800" dirty="0">
                <a:sym typeface="Poppins Heavy"/>
              </a:rPr>
              <a:t>Data Collection</a:t>
            </a:r>
          </a:p>
          <a:p>
            <a:endParaRPr lang="en-US" sz="4800" dirty="0">
              <a:sym typeface="Poppins Heavy"/>
            </a:endParaRPr>
          </a:p>
        </p:txBody>
      </p:sp>
      <p:pic>
        <p:nvPicPr>
          <p:cNvPr id="16" name="Picture 15">
            <a:extLst>
              <a:ext uri="{FF2B5EF4-FFF2-40B4-BE49-F238E27FC236}">
                <a16:creationId xmlns:a16="http://schemas.microsoft.com/office/drawing/2014/main" id="{863C93FA-6F1B-4070-BA5E-20C54202BA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61" t="6761" r="7524" b="-2037"/>
          <a:stretch/>
        </p:blipFill>
        <p:spPr>
          <a:xfrm>
            <a:off x="9044804" y="-466594"/>
            <a:ext cx="8604621" cy="7791188"/>
          </a:xfrm>
          <a:prstGeom prst="ellipse">
            <a:avLst/>
          </a:prstGeom>
        </p:spPr>
      </p:pic>
      <p:grpSp>
        <p:nvGrpSpPr>
          <p:cNvPr id="6" name="Group 6"/>
          <p:cNvGrpSpPr/>
          <p:nvPr/>
        </p:nvGrpSpPr>
        <p:grpSpPr>
          <a:xfrm>
            <a:off x="8790505" y="-248614"/>
            <a:ext cx="6895399" cy="7355229"/>
            <a:chOff x="0" y="0"/>
            <a:chExt cx="828926" cy="884204"/>
          </a:xfrm>
        </p:grpSpPr>
        <p:sp>
          <p:nvSpPr>
            <p:cNvPr id="7" name="Freeform 7"/>
            <p:cNvSpPr/>
            <p:nvPr/>
          </p:nvSpPr>
          <p:spPr>
            <a:xfrm>
              <a:off x="0" y="0"/>
              <a:ext cx="828926" cy="884204"/>
            </a:xfrm>
            <a:custGeom>
              <a:avLst/>
              <a:gdLst/>
              <a:ahLst/>
              <a:cxnLst/>
              <a:rect l="l" t="t" r="r" b="b"/>
              <a:pathLst>
                <a:path w="828926" h="884204">
                  <a:moveTo>
                    <a:pt x="414463" y="0"/>
                  </a:moveTo>
                  <a:cubicBezTo>
                    <a:pt x="185561" y="0"/>
                    <a:pt x="0" y="197936"/>
                    <a:pt x="0" y="442102"/>
                  </a:cubicBezTo>
                  <a:cubicBezTo>
                    <a:pt x="0" y="686268"/>
                    <a:pt x="185561" y="884204"/>
                    <a:pt x="414463" y="884204"/>
                  </a:cubicBezTo>
                  <a:cubicBezTo>
                    <a:pt x="643365" y="884204"/>
                    <a:pt x="828926" y="686268"/>
                    <a:pt x="828926" y="442102"/>
                  </a:cubicBezTo>
                  <a:cubicBezTo>
                    <a:pt x="828926" y="197936"/>
                    <a:pt x="643365" y="0"/>
                    <a:pt x="414463" y="0"/>
                  </a:cubicBezTo>
                  <a:close/>
                </a:path>
              </a:pathLst>
            </a:custGeom>
            <a:solidFill>
              <a:srgbClr val="FFFFFF">
                <a:alpha val="38824"/>
              </a:srgbClr>
            </a:solidFill>
          </p:spPr>
        </p:sp>
        <p:sp>
          <p:nvSpPr>
            <p:cNvPr id="8" name="TextBox 8"/>
            <p:cNvSpPr txBox="1"/>
            <p:nvPr/>
          </p:nvSpPr>
          <p:spPr>
            <a:xfrm>
              <a:off x="77712" y="35269"/>
              <a:ext cx="673502" cy="766041"/>
            </a:xfrm>
            <a:prstGeom prst="rect">
              <a:avLst/>
            </a:prstGeom>
          </p:spPr>
          <p:txBody>
            <a:bodyPr lIns="33867" tIns="33867" rIns="33867" bIns="33867" rtlCol="0" anchor="ctr"/>
            <a:lstStyle/>
            <a:p>
              <a:pPr algn="ctr">
                <a:lnSpc>
                  <a:spcPts val="2239"/>
                </a:lnSpc>
              </a:pPr>
              <a:endParaRPr sz="1200"/>
            </a:p>
          </p:txBody>
        </p:sp>
      </p:grpSp>
      <p:sp>
        <p:nvSpPr>
          <p:cNvPr id="11" name="TextBox 11">
            <a:extLst>
              <a:ext uri="{FF2B5EF4-FFF2-40B4-BE49-F238E27FC236}">
                <a16:creationId xmlns:a16="http://schemas.microsoft.com/office/drawing/2014/main" id="{4A6D56A8-1BDF-42B4-AFB2-D24905027317}"/>
              </a:ext>
            </a:extLst>
          </p:cNvPr>
          <p:cNvSpPr txBox="1"/>
          <p:nvPr/>
        </p:nvSpPr>
        <p:spPr>
          <a:xfrm>
            <a:off x="400298" y="1742706"/>
            <a:ext cx="7721237" cy="6032421"/>
          </a:xfrm>
          <a:prstGeom prst="rect">
            <a:avLst/>
          </a:prstGeom>
        </p:spPr>
        <p:txBody>
          <a:bodyPr wrap="square" lIns="0" tIns="0" rIns="0" bIns="0" rtlCol="0" anchor="t">
            <a:spAutoFit/>
          </a:bodyPr>
          <a:lstStyle/>
          <a:p>
            <a:pPr marL="304815" indent="-304815">
              <a:buFontTx/>
              <a:buChar char="-"/>
            </a:pPr>
            <a:r>
              <a:rPr lang="en-US" sz="2800" dirty="0">
                <a:latin typeface="Faustina"/>
                <a:ea typeface="Faustina"/>
                <a:cs typeface="Faustina"/>
                <a:sym typeface="Faustina"/>
              </a:rPr>
              <a:t>SET-MH: elevation change (accretion/subsidence, long term)</a:t>
            </a:r>
          </a:p>
          <a:p>
            <a:pPr marL="304815" indent="-304815">
              <a:buFontTx/>
              <a:buChar char="-"/>
            </a:pPr>
            <a:endParaRPr lang="en-US" sz="2800" dirty="0">
              <a:latin typeface="Faustina"/>
              <a:ea typeface="Faustina"/>
              <a:cs typeface="Faustina"/>
              <a:sym typeface="Faustina"/>
            </a:endParaRPr>
          </a:p>
          <a:p>
            <a:pPr marL="304815" indent="-304815">
              <a:buFontTx/>
              <a:buChar char="-"/>
            </a:pPr>
            <a:r>
              <a:rPr lang="en-US" sz="2800" dirty="0">
                <a:latin typeface="Faustina"/>
                <a:ea typeface="Faustina"/>
                <a:cs typeface="Faustina"/>
                <a:sym typeface="Faustina"/>
              </a:rPr>
              <a:t>Groundwater wells: local groundwater/surface water level (15-min logging interval)</a:t>
            </a:r>
          </a:p>
          <a:p>
            <a:pPr marL="304815" indent="-304815">
              <a:buFontTx/>
              <a:buChar char="-"/>
            </a:pPr>
            <a:endParaRPr lang="en-US" sz="2800" dirty="0">
              <a:latin typeface="Faustina"/>
              <a:ea typeface="Faustina"/>
              <a:cs typeface="Faustina"/>
              <a:sym typeface="Faustina"/>
            </a:endParaRPr>
          </a:p>
          <a:p>
            <a:pPr marL="304815" indent="-304815">
              <a:buFontTx/>
              <a:buChar char="-"/>
            </a:pPr>
            <a:r>
              <a:rPr lang="en-US" sz="2800" dirty="0">
                <a:latin typeface="Faustina"/>
                <a:ea typeface="Faustina"/>
                <a:cs typeface="Faustina"/>
                <a:sym typeface="Faustina"/>
              </a:rPr>
              <a:t>Weather: wind direction, wind speed, precipitation, season</a:t>
            </a:r>
          </a:p>
          <a:p>
            <a:pPr marL="304815" indent="-304815">
              <a:buFontTx/>
              <a:buChar char="-"/>
            </a:pPr>
            <a:endParaRPr lang="en-US" sz="2800" dirty="0">
              <a:latin typeface="Faustina"/>
              <a:ea typeface="Faustina"/>
              <a:cs typeface="Faustina"/>
              <a:sym typeface="Faustina"/>
            </a:endParaRPr>
          </a:p>
          <a:p>
            <a:endParaRPr lang="en-US" sz="2800" dirty="0">
              <a:latin typeface="Faustina"/>
              <a:ea typeface="Faustina"/>
              <a:cs typeface="Faustina"/>
              <a:sym typeface="Faustina"/>
            </a:endParaRPr>
          </a:p>
          <a:p>
            <a:endParaRPr lang="en-US" sz="2800" dirty="0">
              <a:latin typeface="Faustina"/>
              <a:ea typeface="Faustina"/>
              <a:cs typeface="Faustina"/>
              <a:sym typeface="Faustina"/>
            </a:endParaRPr>
          </a:p>
          <a:p>
            <a:pPr marL="304815" indent="-304815">
              <a:buFontTx/>
              <a:buChar char="-"/>
            </a:pPr>
            <a:endParaRPr lang="en-US" sz="2800" dirty="0">
              <a:latin typeface="Faustina"/>
              <a:ea typeface="Faustina"/>
              <a:cs typeface="Faustina"/>
              <a:sym typeface="Faustina"/>
            </a:endParaRPr>
          </a:p>
          <a:p>
            <a:endParaRPr lang="en-US" sz="2800" dirty="0">
              <a:latin typeface="Faustina"/>
              <a:ea typeface="Faustina"/>
              <a:cs typeface="Faustina"/>
              <a:sym typeface="Faustina"/>
            </a:endParaRPr>
          </a:p>
          <a:p>
            <a:pPr marL="304815" indent="-304815">
              <a:buFontTx/>
              <a:buChar char="-"/>
            </a:pPr>
            <a:endParaRPr lang="en-US" sz="2800" dirty="0">
              <a:latin typeface="Faustina"/>
              <a:ea typeface="Faustina"/>
              <a:cs typeface="Faustina"/>
              <a:sym typeface="Faustina"/>
            </a:endParaRPr>
          </a:p>
        </p:txBody>
      </p:sp>
      <p:pic>
        <p:nvPicPr>
          <p:cNvPr id="14" name="image4.jpg">
            <a:extLst>
              <a:ext uri="{FF2B5EF4-FFF2-40B4-BE49-F238E27FC236}">
                <a16:creationId xmlns:a16="http://schemas.microsoft.com/office/drawing/2014/main" id="{8BBEF72B-F1A8-4FE1-BD3A-116642E3B7EC}"/>
              </a:ext>
            </a:extLst>
          </p:cNvPr>
          <p:cNvPicPr/>
          <p:nvPr/>
        </p:nvPicPr>
        <p:blipFill>
          <a:blip r:embed="rId4"/>
          <a:srcRect/>
          <a:stretch>
            <a:fillRect/>
          </a:stretch>
        </p:blipFill>
        <p:spPr>
          <a:xfrm>
            <a:off x="6502973" y="4083438"/>
            <a:ext cx="2091459" cy="2333625"/>
          </a:xfrm>
          <a:prstGeom prst="rect">
            <a:avLst/>
          </a:prstGeom>
          <a:ln/>
        </p:spPr>
      </p:pic>
    </p:spTree>
    <p:extLst>
      <p:ext uri="{BB962C8B-B14F-4D97-AF65-F5344CB8AC3E}">
        <p14:creationId xmlns:p14="http://schemas.microsoft.com/office/powerpoint/2010/main" val="1124375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utoShape 2"/>
          <p:cNvSpPr/>
          <p:nvPr/>
        </p:nvSpPr>
        <p:spPr>
          <a:xfrm>
            <a:off x="406400" y="1280160"/>
            <a:ext cx="4747619" cy="0"/>
          </a:xfrm>
          <a:prstGeom prst="line">
            <a:avLst/>
          </a:prstGeom>
          <a:ln w="47625" cap="flat">
            <a:solidFill>
              <a:srgbClr val="AC1A2F"/>
            </a:solidFill>
            <a:prstDash val="solid"/>
            <a:headEnd type="none" w="sm" len="sm"/>
            <a:tailEnd type="none" w="sm" len="sm"/>
          </a:ln>
        </p:spPr>
      </p:sp>
      <p:sp>
        <p:nvSpPr>
          <p:cNvPr id="9" name="TextBox 9"/>
          <p:cNvSpPr txBox="1"/>
          <p:nvPr/>
        </p:nvSpPr>
        <p:spPr>
          <a:xfrm>
            <a:off x="406400" y="412579"/>
            <a:ext cx="5819082" cy="1359346"/>
          </a:xfrm>
          <a:prstGeom prst="rect">
            <a:avLst/>
          </a:prstGeom>
        </p:spPr>
        <p:txBody>
          <a:bodyPr wrap="square" lIns="0" tIns="0" rIns="0" bIns="0" rtlCol="0" anchor="t">
            <a:spAutoFit/>
          </a:bodyPr>
          <a:lstStyle>
            <a:defPPr>
              <a:defRPr lang="en-US"/>
            </a:defPPr>
            <a:lvl1pPr>
              <a:lnSpc>
                <a:spcPts val="5320"/>
              </a:lnSpc>
              <a:defRPr sz="4000" b="1">
                <a:solidFill>
                  <a:srgbClr val="125688"/>
                </a:solidFill>
                <a:latin typeface="Poppins Heavy"/>
                <a:ea typeface="Poppins Heavy"/>
                <a:cs typeface="Poppins Heavy"/>
              </a:defRPr>
            </a:lvl1pPr>
          </a:lstStyle>
          <a:p>
            <a:r>
              <a:rPr lang="en-US" sz="4800" dirty="0">
                <a:sym typeface="Poppins Heavy"/>
              </a:rPr>
              <a:t>Analysis</a:t>
            </a:r>
          </a:p>
          <a:p>
            <a:endParaRPr lang="en-US" sz="4800" dirty="0">
              <a:sym typeface="Poppins Heavy"/>
            </a:endParaRPr>
          </a:p>
        </p:txBody>
      </p:sp>
      <p:pic>
        <p:nvPicPr>
          <p:cNvPr id="16" name="Picture 15">
            <a:extLst>
              <a:ext uri="{FF2B5EF4-FFF2-40B4-BE49-F238E27FC236}">
                <a16:creationId xmlns:a16="http://schemas.microsoft.com/office/drawing/2014/main" id="{863C93FA-6F1B-4070-BA5E-20C54202BA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61" t="6761" r="7524" b="-2037"/>
          <a:stretch/>
        </p:blipFill>
        <p:spPr>
          <a:xfrm>
            <a:off x="9044804" y="-466594"/>
            <a:ext cx="8604621" cy="7791188"/>
          </a:xfrm>
          <a:prstGeom prst="ellipse">
            <a:avLst/>
          </a:prstGeom>
        </p:spPr>
      </p:pic>
      <p:grpSp>
        <p:nvGrpSpPr>
          <p:cNvPr id="6" name="Group 6"/>
          <p:cNvGrpSpPr/>
          <p:nvPr/>
        </p:nvGrpSpPr>
        <p:grpSpPr>
          <a:xfrm>
            <a:off x="8790505" y="-248614"/>
            <a:ext cx="6895399" cy="7355229"/>
            <a:chOff x="0" y="0"/>
            <a:chExt cx="828926" cy="884204"/>
          </a:xfrm>
        </p:grpSpPr>
        <p:sp>
          <p:nvSpPr>
            <p:cNvPr id="7" name="Freeform 7"/>
            <p:cNvSpPr/>
            <p:nvPr/>
          </p:nvSpPr>
          <p:spPr>
            <a:xfrm>
              <a:off x="0" y="0"/>
              <a:ext cx="828926" cy="884204"/>
            </a:xfrm>
            <a:custGeom>
              <a:avLst/>
              <a:gdLst/>
              <a:ahLst/>
              <a:cxnLst/>
              <a:rect l="l" t="t" r="r" b="b"/>
              <a:pathLst>
                <a:path w="828926" h="884204">
                  <a:moveTo>
                    <a:pt x="414463" y="0"/>
                  </a:moveTo>
                  <a:cubicBezTo>
                    <a:pt x="185561" y="0"/>
                    <a:pt x="0" y="197936"/>
                    <a:pt x="0" y="442102"/>
                  </a:cubicBezTo>
                  <a:cubicBezTo>
                    <a:pt x="0" y="686268"/>
                    <a:pt x="185561" y="884204"/>
                    <a:pt x="414463" y="884204"/>
                  </a:cubicBezTo>
                  <a:cubicBezTo>
                    <a:pt x="643365" y="884204"/>
                    <a:pt x="828926" y="686268"/>
                    <a:pt x="828926" y="442102"/>
                  </a:cubicBezTo>
                  <a:cubicBezTo>
                    <a:pt x="828926" y="197936"/>
                    <a:pt x="643365" y="0"/>
                    <a:pt x="414463" y="0"/>
                  </a:cubicBezTo>
                  <a:close/>
                </a:path>
              </a:pathLst>
            </a:custGeom>
            <a:solidFill>
              <a:srgbClr val="FFFFFF">
                <a:alpha val="38824"/>
              </a:srgbClr>
            </a:solidFill>
          </p:spPr>
        </p:sp>
        <p:sp>
          <p:nvSpPr>
            <p:cNvPr id="8" name="TextBox 8"/>
            <p:cNvSpPr txBox="1"/>
            <p:nvPr/>
          </p:nvSpPr>
          <p:spPr>
            <a:xfrm>
              <a:off x="77712" y="35269"/>
              <a:ext cx="673502" cy="766041"/>
            </a:xfrm>
            <a:prstGeom prst="rect">
              <a:avLst/>
            </a:prstGeom>
          </p:spPr>
          <p:txBody>
            <a:bodyPr lIns="33867" tIns="33867" rIns="33867" bIns="33867" rtlCol="0" anchor="ctr"/>
            <a:lstStyle/>
            <a:p>
              <a:pPr algn="ctr">
                <a:lnSpc>
                  <a:spcPts val="2239"/>
                </a:lnSpc>
              </a:pPr>
              <a:endParaRPr sz="1200"/>
            </a:p>
          </p:txBody>
        </p:sp>
      </p:grpSp>
      <p:sp>
        <p:nvSpPr>
          <p:cNvPr id="5" name="Freeform 5"/>
          <p:cNvSpPr/>
          <p:nvPr/>
        </p:nvSpPr>
        <p:spPr>
          <a:xfrm>
            <a:off x="6225482" y="70713"/>
            <a:ext cx="1930781" cy="1110199"/>
          </a:xfrm>
          <a:custGeom>
            <a:avLst/>
            <a:gdLst/>
            <a:ahLst/>
            <a:cxnLst/>
            <a:rect l="l" t="t" r="r" b="b"/>
            <a:pathLst>
              <a:path w="2896171" h="1665299">
                <a:moveTo>
                  <a:pt x="0" y="0"/>
                </a:moveTo>
                <a:lnTo>
                  <a:pt x="2896172" y="0"/>
                </a:lnTo>
                <a:lnTo>
                  <a:pt x="2896172" y="1665298"/>
                </a:lnTo>
                <a:lnTo>
                  <a:pt x="0" y="1665298"/>
                </a:lnTo>
                <a:lnTo>
                  <a:pt x="0" y="0"/>
                </a:lnTo>
                <a:close/>
              </a:path>
            </a:pathLst>
          </a:custGeom>
          <a:blipFill>
            <a:blip r:embed="rId4"/>
            <a:stretch>
              <a:fillRect/>
            </a:stretch>
          </a:blipFill>
        </p:spPr>
      </p:sp>
      <p:sp>
        <p:nvSpPr>
          <p:cNvPr id="11" name="TextBox 11">
            <a:extLst>
              <a:ext uri="{FF2B5EF4-FFF2-40B4-BE49-F238E27FC236}">
                <a16:creationId xmlns:a16="http://schemas.microsoft.com/office/drawing/2014/main" id="{4A6D56A8-1BDF-42B4-AFB2-D24905027317}"/>
              </a:ext>
            </a:extLst>
          </p:cNvPr>
          <p:cNvSpPr txBox="1"/>
          <p:nvPr/>
        </p:nvSpPr>
        <p:spPr>
          <a:xfrm>
            <a:off x="400298" y="1742706"/>
            <a:ext cx="8604621" cy="6463308"/>
          </a:xfrm>
          <a:prstGeom prst="rect">
            <a:avLst/>
          </a:prstGeom>
        </p:spPr>
        <p:txBody>
          <a:bodyPr wrap="square" lIns="0" tIns="0" rIns="0" bIns="0" rtlCol="0" anchor="t">
            <a:spAutoFit/>
          </a:bodyPr>
          <a:lstStyle/>
          <a:p>
            <a:pPr marL="304815" indent="-304815">
              <a:buFontTx/>
              <a:buChar char="-"/>
            </a:pPr>
            <a:r>
              <a:rPr lang="en-US" sz="2800" dirty="0">
                <a:latin typeface="Faustina"/>
                <a:ea typeface="Faustina"/>
                <a:cs typeface="Faustina"/>
                <a:sym typeface="Faustina"/>
              </a:rPr>
              <a:t>On-site to gauge water level comparison: tidal signatures removed from data with </a:t>
            </a:r>
            <a:r>
              <a:rPr lang="en-US" sz="2800" dirty="0" err="1">
                <a:latin typeface="Faustina"/>
                <a:ea typeface="Faustina"/>
                <a:cs typeface="Faustina"/>
                <a:sym typeface="Faustina"/>
              </a:rPr>
              <a:t>oce</a:t>
            </a:r>
            <a:r>
              <a:rPr lang="en-US" sz="2800" dirty="0">
                <a:latin typeface="Faustina"/>
                <a:ea typeface="Faustina"/>
                <a:cs typeface="Faustina"/>
                <a:sym typeface="Faustina"/>
              </a:rPr>
              <a:t> package in R (observed-predicted), then gauges and on-site levels compared using z-scores</a:t>
            </a:r>
          </a:p>
          <a:p>
            <a:pPr marL="304815" indent="-304815">
              <a:buFontTx/>
              <a:buChar char="-"/>
            </a:pPr>
            <a:endParaRPr lang="en-US" sz="2800" dirty="0">
              <a:latin typeface="Faustina"/>
              <a:ea typeface="Faustina"/>
              <a:cs typeface="Faustina"/>
              <a:sym typeface="Faustina"/>
            </a:endParaRPr>
          </a:p>
          <a:p>
            <a:pPr marL="304815" indent="-304815">
              <a:buFontTx/>
              <a:buChar char="-"/>
            </a:pPr>
            <a:r>
              <a:rPr lang="en-US" sz="2800" dirty="0">
                <a:latin typeface="Faustina"/>
                <a:ea typeface="Faustina"/>
                <a:cs typeface="Faustina"/>
                <a:sym typeface="Faustina"/>
              </a:rPr>
              <a:t>PLS regression used to identify relationships between meteorological factors and water levels (</a:t>
            </a:r>
            <a:r>
              <a:rPr lang="en-US" sz="2800" dirty="0" err="1">
                <a:latin typeface="Faustina"/>
                <a:ea typeface="Faustina"/>
                <a:cs typeface="Faustina"/>
                <a:sym typeface="Faustina"/>
              </a:rPr>
              <a:t>gw</a:t>
            </a:r>
            <a:r>
              <a:rPr lang="en-US" sz="2800" dirty="0">
                <a:latin typeface="Faustina"/>
                <a:ea typeface="Faustina"/>
                <a:cs typeface="Faustina"/>
                <a:sym typeface="Faustina"/>
              </a:rPr>
              <a:t> &amp; </a:t>
            </a:r>
            <a:r>
              <a:rPr lang="en-US" sz="2800" dirty="0" err="1">
                <a:latin typeface="Faustina"/>
                <a:ea typeface="Faustina"/>
                <a:cs typeface="Faustina"/>
                <a:sym typeface="Faustina"/>
              </a:rPr>
              <a:t>sw</a:t>
            </a:r>
            <a:r>
              <a:rPr lang="en-US" sz="2800" dirty="0">
                <a:latin typeface="Faustina"/>
                <a:ea typeface="Faustina"/>
                <a:cs typeface="Faustina"/>
                <a:sym typeface="Faustina"/>
              </a:rPr>
              <a:t>)</a:t>
            </a:r>
          </a:p>
          <a:p>
            <a:pPr marL="304815" indent="-304815">
              <a:buFontTx/>
              <a:buChar char="-"/>
            </a:pPr>
            <a:endParaRPr lang="en-US" sz="2800" dirty="0">
              <a:latin typeface="Faustina"/>
              <a:ea typeface="Faustina"/>
              <a:cs typeface="Faustina"/>
              <a:sym typeface="Faustina"/>
            </a:endParaRPr>
          </a:p>
          <a:p>
            <a:pPr marL="304815" indent="-304815">
              <a:buFontTx/>
              <a:buChar char="-"/>
            </a:pPr>
            <a:r>
              <a:rPr lang="en-US" sz="2800" dirty="0">
                <a:latin typeface="Faustina"/>
                <a:ea typeface="Faustina"/>
                <a:cs typeface="Faustina"/>
                <a:sym typeface="Faustina"/>
              </a:rPr>
              <a:t>Surface flooding frequency, duration, and depth calculating using </a:t>
            </a:r>
            <a:r>
              <a:rPr lang="en-US" sz="2800" dirty="0" err="1">
                <a:latin typeface="Faustina"/>
                <a:ea typeface="Faustina"/>
                <a:cs typeface="Faustina"/>
                <a:sym typeface="Faustina"/>
              </a:rPr>
              <a:t>Vulntoolkit</a:t>
            </a:r>
            <a:r>
              <a:rPr lang="en-US" sz="2800" dirty="0">
                <a:latin typeface="Faustina"/>
                <a:ea typeface="Faustina"/>
                <a:cs typeface="Faustina"/>
                <a:sym typeface="Faustina"/>
              </a:rPr>
              <a:t> package in R</a:t>
            </a:r>
          </a:p>
          <a:p>
            <a:pPr marL="304815" indent="-304815">
              <a:buFontTx/>
              <a:buChar char="-"/>
            </a:pPr>
            <a:endParaRPr lang="en-US" sz="2800" dirty="0">
              <a:latin typeface="Faustina"/>
              <a:ea typeface="Faustina"/>
              <a:cs typeface="Faustina"/>
              <a:sym typeface="Faustina"/>
            </a:endParaRPr>
          </a:p>
          <a:p>
            <a:endParaRPr lang="en-US" sz="2800" dirty="0">
              <a:latin typeface="Faustina"/>
              <a:ea typeface="Faustina"/>
              <a:cs typeface="Faustina"/>
              <a:sym typeface="Faustina"/>
            </a:endParaRPr>
          </a:p>
          <a:p>
            <a:pPr marL="304815" indent="-304815">
              <a:buFontTx/>
              <a:buChar char="-"/>
            </a:pPr>
            <a:endParaRPr lang="en-US" sz="2800" dirty="0">
              <a:latin typeface="Faustina"/>
              <a:ea typeface="Faustina"/>
              <a:cs typeface="Faustina"/>
              <a:sym typeface="Faustina"/>
            </a:endParaRPr>
          </a:p>
          <a:p>
            <a:endParaRPr lang="en-US" sz="2800" dirty="0">
              <a:latin typeface="Faustina"/>
              <a:ea typeface="Faustina"/>
              <a:cs typeface="Faustina"/>
              <a:sym typeface="Faustina"/>
            </a:endParaRPr>
          </a:p>
          <a:p>
            <a:pPr marL="304815" indent="-304815">
              <a:buFontTx/>
              <a:buChar char="-"/>
            </a:pPr>
            <a:endParaRPr lang="en-US" sz="2800" dirty="0">
              <a:latin typeface="Faustina"/>
              <a:ea typeface="Faustina"/>
              <a:cs typeface="Faustina"/>
              <a:sym typeface="Faustina"/>
            </a:endParaRPr>
          </a:p>
        </p:txBody>
      </p:sp>
    </p:spTree>
    <p:extLst>
      <p:ext uri="{BB962C8B-B14F-4D97-AF65-F5344CB8AC3E}">
        <p14:creationId xmlns:p14="http://schemas.microsoft.com/office/powerpoint/2010/main" val="3083585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986AE93-D082-4ADD-8282-4EB03EB8541E}"/>
              </a:ext>
            </a:extLst>
          </p:cNvPr>
          <p:cNvGrpSpPr/>
          <p:nvPr/>
        </p:nvGrpSpPr>
        <p:grpSpPr>
          <a:xfrm>
            <a:off x="2707957" y="297180"/>
            <a:ext cx="8812530" cy="3027045"/>
            <a:chOff x="0" y="0"/>
            <a:chExt cx="8812530" cy="3027045"/>
          </a:xfrm>
        </p:grpSpPr>
        <p:grpSp>
          <p:nvGrpSpPr>
            <p:cNvPr id="12" name="Group 11">
              <a:extLst>
                <a:ext uri="{FF2B5EF4-FFF2-40B4-BE49-F238E27FC236}">
                  <a16:creationId xmlns:a16="http://schemas.microsoft.com/office/drawing/2014/main" id="{1085DE27-632A-47A9-BAF3-D79EA70CA123}"/>
                </a:ext>
              </a:extLst>
            </p:cNvPr>
            <p:cNvGrpSpPr/>
            <p:nvPr/>
          </p:nvGrpSpPr>
          <p:grpSpPr>
            <a:xfrm>
              <a:off x="0" y="0"/>
              <a:ext cx="8812530" cy="3027045"/>
              <a:chOff x="0" y="0"/>
              <a:chExt cx="8812530" cy="3027045"/>
            </a:xfrm>
          </p:grpSpPr>
          <p:pic>
            <p:nvPicPr>
              <p:cNvPr id="14" name="Picture 13">
                <a:extLst>
                  <a:ext uri="{FF2B5EF4-FFF2-40B4-BE49-F238E27FC236}">
                    <a16:creationId xmlns:a16="http://schemas.microsoft.com/office/drawing/2014/main" id="{8D7BBDB2-62CD-49A5-8580-09B37F6A1DDE}"/>
                  </a:ext>
                </a:extLst>
              </p:cNvPr>
              <p:cNvPicPr>
                <a:picLocks noChangeAspect="1"/>
              </p:cNvPicPr>
              <p:nvPr/>
            </p:nvPicPr>
            <p:blipFill rotWithShape="1">
              <a:blip r:embed="rId3">
                <a:extLst>
                  <a:ext uri="{28A0092B-C50C-407E-A947-70E740481C1C}">
                    <a14:useLocalDpi xmlns:a14="http://schemas.microsoft.com/office/drawing/2010/main" val="0"/>
                  </a:ext>
                </a:extLst>
              </a:blip>
              <a:srcRect t="8542" b="8750"/>
              <a:stretch/>
            </p:blipFill>
            <p:spPr bwMode="auto">
              <a:xfrm>
                <a:off x="5076825" y="0"/>
                <a:ext cx="3735705" cy="2472055"/>
              </a:xfrm>
              <a:prstGeom prst="rect">
                <a:avLst/>
              </a:prstGeom>
              <a:noFill/>
              <a:ln>
                <a:noFill/>
              </a:ln>
              <a:extLst>
                <a:ext uri="{53640926-AAD7-44D8-BBD7-CCE9431645EC}">
                  <a14:shadowObscured xmlns:a14="http://schemas.microsoft.com/office/drawing/2010/main"/>
                </a:ext>
              </a:extLst>
            </p:spPr>
          </p:pic>
          <p:grpSp>
            <p:nvGrpSpPr>
              <p:cNvPr id="15" name="Group 14">
                <a:extLst>
                  <a:ext uri="{FF2B5EF4-FFF2-40B4-BE49-F238E27FC236}">
                    <a16:creationId xmlns:a16="http://schemas.microsoft.com/office/drawing/2014/main" id="{FEB796CF-420B-46EF-8146-F81564C1233E}"/>
                  </a:ext>
                </a:extLst>
              </p:cNvPr>
              <p:cNvGrpSpPr/>
              <p:nvPr/>
            </p:nvGrpSpPr>
            <p:grpSpPr>
              <a:xfrm>
                <a:off x="0" y="0"/>
                <a:ext cx="4905375" cy="3027045"/>
                <a:chOff x="0" y="0"/>
                <a:chExt cx="4905375" cy="3027045"/>
              </a:xfrm>
            </p:grpSpPr>
            <p:pic>
              <p:nvPicPr>
                <p:cNvPr id="16" name="Picture 15">
                  <a:extLst>
                    <a:ext uri="{FF2B5EF4-FFF2-40B4-BE49-F238E27FC236}">
                      <a16:creationId xmlns:a16="http://schemas.microsoft.com/office/drawing/2014/main" id="{13D9CCA4-9B5F-4804-A903-EFB3CD980C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05375" cy="3027045"/>
                </a:xfrm>
                <a:prstGeom prst="rect">
                  <a:avLst/>
                </a:prstGeom>
                <a:noFill/>
              </p:spPr>
            </p:pic>
            <p:sp>
              <p:nvSpPr>
                <p:cNvPr id="17" name="Text Box 2">
                  <a:extLst>
                    <a:ext uri="{FF2B5EF4-FFF2-40B4-BE49-F238E27FC236}">
                      <a16:creationId xmlns:a16="http://schemas.microsoft.com/office/drawing/2014/main" id="{8A463729-B775-4BA9-B753-5BEA483955D0}"/>
                    </a:ext>
                  </a:extLst>
                </p:cNvPr>
                <p:cNvSpPr txBox="1">
                  <a:spLocks noChangeArrowheads="1"/>
                </p:cNvSpPr>
                <p:nvPr/>
              </p:nvSpPr>
              <p:spPr bwMode="auto">
                <a:xfrm>
                  <a:off x="552450" y="0"/>
                  <a:ext cx="295275" cy="30480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0"/>
                    </a:spcAft>
                  </a:pPr>
                  <a:r>
                    <a:rPr lang="en-US" sz="1400" b="1">
                      <a:effectLst/>
                      <a:latin typeface="Arial" panose="020B0604020202020204" pitchFamily="34" charset="0"/>
                      <a:ea typeface="Arial" panose="020B0604020202020204" pitchFamily="34" charset="0"/>
                    </a:rPr>
                    <a:t>A</a:t>
                  </a:r>
                  <a:endParaRPr lang="en-US" sz="1100">
                    <a:effectLst/>
                    <a:latin typeface="Arial" panose="020B0604020202020204" pitchFamily="34" charset="0"/>
                    <a:ea typeface="Arial" panose="020B0604020202020204" pitchFamily="34" charset="0"/>
                  </a:endParaRPr>
                </a:p>
              </p:txBody>
            </p:sp>
          </p:grpSp>
        </p:grpSp>
        <p:sp>
          <p:nvSpPr>
            <p:cNvPr id="13" name="Text Box 2">
              <a:extLst>
                <a:ext uri="{FF2B5EF4-FFF2-40B4-BE49-F238E27FC236}">
                  <a16:creationId xmlns:a16="http://schemas.microsoft.com/office/drawing/2014/main" id="{496DDF78-59C2-42C9-8B08-98010EDFC5A6}"/>
                </a:ext>
              </a:extLst>
            </p:cNvPr>
            <p:cNvSpPr txBox="1">
              <a:spLocks noChangeArrowheads="1"/>
            </p:cNvSpPr>
            <p:nvPr/>
          </p:nvSpPr>
          <p:spPr bwMode="auto">
            <a:xfrm>
              <a:off x="5229225" y="9525"/>
              <a:ext cx="295275" cy="3048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0"/>
                </a:spcAft>
              </a:pPr>
              <a:r>
                <a:rPr lang="en-US" sz="1400" b="1">
                  <a:effectLst/>
                  <a:latin typeface="Arial" panose="020B0604020202020204" pitchFamily="34" charset="0"/>
                  <a:ea typeface="Arial" panose="020B0604020202020204" pitchFamily="34" charset="0"/>
                </a:rPr>
                <a:t>B</a:t>
              </a:r>
              <a:endParaRPr lang="en-US" sz="1100">
                <a:effectLst/>
                <a:latin typeface="Arial" panose="020B0604020202020204" pitchFamily="34" charset="0"/>
                <a:ea typeface="Arial" panose="020B0604020202020204" pitchFamily="34" charset="0"/>
              </a:endParaRPr>
            </a:p>
          </p:txBody>
        </p:sp>
      </p:grpSp>
      <p:grpSp>
        <p:nvGrpSpPr>
          <p:cNvPr id="5" name="Group 4">
            <a:extLst>
              <a:ext uri="{FF2B5EF4-FFF2-40B4-BE49-F238E27FC236}">
                <a16:creationId xmlns:a16="http://schemas.microsoft.com/office/drawing/2014/main" id="{7B378973-63F8-46B1-B22F-D8F36BC0A818}"/>
              </a:ext>
            </a:extLst>
          </p:cNvPr>
          <p:cNvGrpSpPr/>
          <p:nvPr/>
        </p:nvGrpSpPr>
        <p:grpSpPr>
          <a:xfrm>
            <a:off x="213360" y="3571875"/>
            <a:ext cx="8665845" cy="2979420"/>
            <a:chOff x="0" y="0"/>
            <a:chExt cx="8665845" cy="2979420"/>
          </a:xfrm>
        </p:grpSpPr>
        <p:grpSp>
          <p:nvGrpSpPr>
            <p:cNvPr id="6" name="Group 5">
              <a:extLst>
                <a:ext uri="{FF2B5EF4-FFF2-40B4-BE49-F238E27FC236}">
                  <a16:creationId xmlns:a16="http://schemas.microsoft.com/office/drawing/2014/main" id="{CEC76CC0-55AE-4383-8D14-F9D9E54FC3B5}"/>
                </a:ext>
              </a:extLst>
            </p:cNvPr>
            <p:cNvGrpSpPr/>
            <p:nvPr/>
          </p:nvGrpSpPr>
          <p:grpSpPr>
            <a:xfrm>
              <a:off x="0" y="0"/>
              <a:ext cx="8665845" cy="2979420"/>
              <a:chOff x="0" y="0"/>
              <a:chExt cx="8665845" cy="2979420"/>
            </a:xfrm>
          </p:grpSpPr>
          <p:grpSp>
            <p:nvGrpSpPr>
              <p:cNvPr id="8" name="Group 7">
                <a:extLst>
                  <a:ext uri="{FF2B5EF4-FFF2-40B4-BE49-F238E27FC236}">
                    <a16:creationId xmlns:a16="http://schemas.microsoft.com/office/drawing/2014/main" id="{C2BA3757-8FEF-459A-AB5C-265244596DE5}"/>
                  </a:ext>
                </a:extLst>
              </p:cNvPr>
              <p:cNvGrpSpPr/>
              <p:nvPr/>
            </p:nvGrpSpPr>
            <p:grpSpPr>
              <a:xfrm>
                <a:off x="0" y="0"/>
                <a:ext cx="8665845" cy="2979420"/>
                <a:chOff x="0" y="0"/>
                <a:chExt cx="8665845" cy="2979420"/>
              </a:xfrm>
            </p:grpSpPr>
            <p:pic>
              <p:nvPicPr>
                <p:cNvPr id="10" name="Picture 9">
                  <a:extLst>
                    <a:ext uri="{FF2B5EF4-FFF2-40B4-BE49-F238E27FC236}">
                      <a16:creationId xmlns:a16="http://schemas.microsoft.com/office/drawing/2014/main" id="{F562646F-8958-448C-A676-5DD3A6A5DE8E}"/>
                    </a:ext>
                  </a:extLst>
                </p:cNvPr>
                <p:cNvPicPr>
                  <a:picLocks noChangeAspect="1"/>
                </p:cNvPicPr>
                <p:nvPr/>
              </p:nvPicPr>
              <p:blipFill rotWithShape="1">
                <a:blip r:embed="rId5">
                  <a:extLst>
                    <a:ext uri="{28A0092B-C50C-407E-A947-70E740481C1C}">
                      <a14:useLocalDpi xmlns:a14="http://schemas.microsoft.com/office/drawing/2010/main" val="0"/>
                    </a:ext>
                  </a:extLst>
                </a:blip>
                <a:srcRect t="8750" b="7293"/>
                <a:stretch/>
              </p:blipFill>
              <p:spPr bwMode="auto">
                <a:xfrm>
                  <a:off x="4895850" y="0"/>
                  <a:ext cx="3769995" cy="2532380"/>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56EF2100-5081-4409-86A3-2B520738110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8575"/>
                  <a:ext cx="4781550" cy="2950845"/>
                </a:xfrm>
                <a:prstGeom prst="rect">
                  <a:avLst/>
                </a:prstGeom>
                <a:noFill/>
              </p:spPr>
            </p:pic>
          </p:grpSp>
          <p:sp>
            <p:nvSpPr>
              <p:cNvPr id="9" name="Text Box 2">
                <a:extLst>
                  <a:ext uri="{FF2B5EF4-FFF2-40B4-BE49-F238E27FC236}">
                    <a16:creationId xmlns:a16="http://schemas.microsoft.com/office/drawing/2014/main" id="{4B3BF2D7-8D59-434B-A599-D503BD6A5BE4}"/>
                  </a:ext>
                </a:extLst>
              </p:cNvPr>
              <p:cNvSpPr txBox="1">
                <a:spLocks noChangeArrowheads="1"/>
              </p:cNvSpPr>
              <p:nvPr/>
            </p:nvSpPr>
            <p:spPr bwMode="auto">
              <a:xfrm>
                <a:off x="504825" y="38100"/>
                <a:ext cx="295275" cy="30480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0"/>
                  </a:spcAft>
                </a:pPr>
                <a:r>
                  <a:rPr lang="en-US" sz="1400" b="1">
                    <a:effectLst/>
                    <a:latin typeface="Arial" panose="020B0604020202020204" pitchFamily="34" charset="0"/>
                    <a:ea typeface="Arial" panose="020B0604020202020204" pitchFamily="34" charset="0"/>
                  </a:rPr>
                  <a:t>A</a:t>
                </a:r>
                <a:endParaRPr lang="en-US" sz="1100">
                  <a:effectLst/>
                  <a:latin typeface="Arial" panose="020B0604020202020204" pitchFamily="34" charset="0"/>
                  <a:ea typeface="Arial" panose="020B0604020202020204" pitchFamily="34" charset="0"/>
                </a:endParaRPr>
              </a:p>
            </p:txBody>
          </p:sp>
        </p:grpSp>
        <p:sp>
          <p:nvSpPr>
            <p:cNvPr id="7" name="Text Box 2">
              <a:extLst>
                <a:ext uri="{FF2B5EF4-FFF2-40B4-BE49-F238E27FC236}">
                  <a16:creationId xmlns:a16="http://schemas.microsoft.com/office/drawing/2014/main" id="{141AB917-C737-43FE-87BF-889CC5A145A4}"/>
                </a:ext>
              </a:extLst>
            </p:cNvPr>
            <p:cNvSpPr txBox="1">
              <a:spLocks noChangeArrowheads="1"/>
            </p:cNvSpPr>
            <p:nvPr/>
          </p:nvSpPr>
          <p:spPr bwMode="auto">
            <a:xfrm>
              <a:off x="5143500" y="9525"/>
              <a:ext cx="295275" cy="3048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0"/>
                </a:spcAft>
              </a:pPr>
              <a:r>
                <a:rPr lang="en-US" sz="1400" b="1">
                  <a:effectLst/>
                  <a:latin typeface="Arial" panose="020B0604020202020204" pitchFamily="34" charset="0"/>
                  <a:ea typeface="Arial" panose="020B0604020202020204" pitchFamily="34" charset="0"/>
                </a:rPr>
                <a:t>B</a:t>
              </a:r>
              <a:endParaRPr lang="en-US" sz="1100">
                <a:effectLst/>
                <a:latin typeface="Arial" panose="020B0604020202020204" pitchFamily="34" charset="0"/>
                <a:ea typeface="Arial" panose="020B0604020202020204" pitchFamily="34" charset="0"/>
              </a:endParaRPr>
            </a:p>
          </p:txBody>
        </p:sp>
      </p:grpSp>
      <p:sp>
        <p:nvSpPr>
          <p:cNvPr id="18" name="Rectangle 17">
            <a:extLst>
              <a:ext uri="{FF2B5EF4-FFF2-40B4-BE49-F238E27FC236}">
                <a16:creationId xmlns:a16="http://schemas.microsoft.com/office/drawing/2014/main" id="{5FC20C81-056B-4238-80F6-BB0AF8EF8E5C}"/>
              </a:ext>
            </a:extLst>
          </p:cNvPr>
          <p:cNvSpPr/>
          <p:nvPr/>
        </p:nvSpPr>
        <p:spPr>
          <a:xfrm>
            <a:off x="274320" y="241935"/>
            <a:ext cx="2347912" cy="897682"/>
          </a:xfrm>
          <a:prstGeom prst="rect">
            <a:avLst/>
          </a:prstGeom>
        </p:spPr>
        <p:txBody>
          <a:bodyPr wrap="square" lIns="0" tIns="0" rIns="0" bIns="0" rtlCol="0" anchor="t">
            <a:spAutoFit/>
          </a:bodyPr>
          <a:lstStyle/>
          <a:p>
            <a:pPr>
              <a:lnSpc>
                <a:spcPts val="3500"/>
              </a:lnSpc>
            </a:pPr>
            <a:r>
              <a:rPr lang="en-US" sz="3200" b="1" dirty="0">
                <a:solidFill>
                  <a:srgbClr val="125688"/>
                </a:solidFill>
                <a:latin typeface="Public Sans Bold"/>
              </a:rPr>
              <a:t>Reedy Creek </a:t>
            </a:r>
            <a:r>
              <a:rPr lang="en-US" sz="3200" dirty="0">
                <a:solidFill>
                  <a:srgbClr val="125688"/>
                </a:solidFill>
                <a:latin typeface="Public Sans Bold"/>
              </a:rPr>
              <a:t>groundwater</a:t>
            </a:r>
          </a:p>
        </p:txBody>
      </p:sp>
      <p:sp>
        <p:nvSpPr>
          <p:cNvPr id="20" name="Rectangle 19">
            <a:extLst>
              <a:ext uri="{FF2B5EF4-FFF2-40B4-BE49-F238E27FC236}">
                <a16:creationId xmlns:a16="http://schemas.microsoft.com/office/drawing/2014/main" id="{48C91FA0-2EFC-4A9B-AE8F-7B871F02584A}"/>
              </a:ext>
            </a:extLst>
          </p:cNvPr>
          <p:cNvSpPr/>
          <p:nvPr/>
        </p:nvSpPr>
        <p:spPr>
          <a:xfrm>
            <a:off x="9249128" y="3324225"/>
            <a:ext cx="2347912" cy="897682"/>
          </a:xfrm>
          <a:prstGeom prst="rect">
            <a:avLst/>
          </a:prstGeom>
        </p:spPr>
        <p:txBody>
          <a:bodyPr wrap="square" lIns="0" tIns="0" rIns="0" bIns="0" rtlCol="0" anchor="t">
            <a:spAutoFit/>
          </a:bodyPr>
          <a:lstStyle/>
          <a:p>
            <a:pPr>
              <a:lnSpc>
                <a:spcPts val="3500"/>
              </a:lnSpc>
            </a:pPr>
            <a:r>
              <a:rPr lang="en-US" sz="3200" b="1" dirty="0">
                <a:solidFill>
                  <a:srgbClr val="125688"/>
                </a:solidFill>
                <a:latin typeface="Public Sans Bold"/>
              </a:rPr>
              <a:t>Island Beach </a:t>
            </a:r>
            <a:r>
              <a:rPr lang="en-US" sz="3200" dirty="0">
                <a:solidFill>
                  <a:srgbClr val="125688"/>
                </a:solidFill>
                <a:latin typeface="Public Sans Bold"/>
              </a:rPr>
              <a:t>groundwater</a:t>
            </a:r>
          </a:p>
        </p:txBody>
      </p:sp>
      <p:sp>
        <p:nvSpPr>
          <p:cNvPr id="21" name="TextBox 5">
            <a:extLst>
              <a:ext uri="{FF2B5EF4-FFF2-40B4-BE49-F238E27FC236}">
                <a16:creationId xmlns:a16="http://schemas.microsoft.com/office/drawing/2014/main" id="{5E3E3AE2-9484-4A24-9922-09A18DF76563}"/>
              </a:ext>
            </a:extLst>
          </p:cNvPr>
          <p:cNvSpPr txBox="1"/>
          <p:nvPr/>
        </p:nvSpPr>
        <p:spPr>
          <a:xfrm>
            <a:off x="274320" y="1229562"/>
            <a:ext cx="2347912" cy="1583767"/>
          </a:xfrm>
          <a:prstGeom prst="rect">
            <a:avLst/>
          </a:prstGeom>
        </p:spPr>
        <p:txBody>
          <a:bodyPr wrap="square" lIns="0" tIns="0" rIns="0" bIns="0" rtlCol="0" anchor="t">
            <a:spAutoFit/>
          </a:bodyPr>
          <a:lstStyle/>
          <a:p>
            <a:pPr marL="285750" indent="-285750">
              <a:lnSpc>
                <a:spcPts val="2519"/>
              </a:lnSpc>
              <a:buFontTx/>
              <a:buChar char="-"/>
            </a:pPr>
            <a:r>
              <a:rPr lang="en-US" sz="1799" dirty="0">
                <a:solidFill>
                  <a:srgbClr val="333333"/>
                </a:solidFill>
                <a:latin typeface="Faustina"/>
                <a:ea typeface="Faustina"/>
                <a:cs typeface="Faustina"/>
                <a:sym typeface="Faustina"/>
              </a:rPr>
              <a:t>Lowest elevation</a:t>
            </a:r>
          </a:p>
          <a:p>
            <a:pPr marL="285750" indent="-285750">
              <a:lnSpc>
                <a:spcPts val="2519"/>
              </a:lnSpc>
              <a:buFontTx/>
              <a:buChar char="-"/>
            </a:pPr>
            <a:r>
              <a:rPr lang="en-US" sz="1799" dirty="0">
                <a:solidFill>
                  <a:srgbClr val="333333"/>
                </a:solidFill>
                <a:latin typeface="Faustina"/>
                <a:ea typeface="Faustina"/>
                <a:cs typeface="Faustina"/>
                <a:sym typeface="Faustina"/>
              </a:rPr>
              <a:t>Frequently flooded, longer duration</a:t>
            </a:r>
          </a:p>
          <a:p>
            <a:pPr marL="285750" indent="-285750">
              <a:lnSpc>
                <a:spcPts val="2519"/>
              </a:lnSpc>
              <a:buFontTx/>
              <a:buChar char="-"/>
            </a:pPr>
            <a:r>
              <a:rPr lang="en-US" sz="1799" dirty="0">
                <a:solidFill>
                  <a:srgbClr val="333333"/>
                </a:solidFill>
                <a:latin typeface="Faustina"/>
                <a:ea typeface="Faustina"/>
                <a:cs typeface="Faustina"/>
                <a:sym typeface="Faustina"/>
              </a:rPr>
              <a:t>Surface elevations close to MTL</a:t>
            </a:r>
          </a:p>
        </p:txBody>
      </p:sp>
      <p:sp>
        <p:nvSpPr>
          <p:cNvPr id="22" name="TextBox 5">
            <a:extLst>
              <a:ext uri="{FF2B5EF4-FFF2-40B4-BE49-F238E27FC236}">
                <a16:creationId xmlns:a16="http://schemas.microsoft.com/office/drawing/2014/main" id="{C2A85220-2D95-41C2-99FE-E9D4D1D49191}"/>
              </a:ext>
            </a:extLst>
          </p:cNvPr>
          <p:cNvSpPr txBox="1"/>
          <p:nvPr/>
        </p:nvSpPr>
        <p:spPr>
          <a:xfrm>
            <a:off x="9172575" y="4283988"/>
            <a:ext cx="2347912" cy="1263166"/>
          </a:xfrm>
          <a:prstGeom prst="rect">
            <a:avLst/>
          </a:prstGeom>
        </p:spPr>
        <p:txBody>
          <a:bodyPr wrap="square" lIns="0" tIns="0" rIns="0" bIns="0" rtlCol="0" anchor="t">
            <a:spAutoFit/>
          </a:bodyPr>
          <a:lstStyle/>
          <a:p>
            <a:pPr marL="285750" indent="-285750">
              <a:lnSpc>
                <a:spcPts val="2519"/>
              </a:lnSpc>
              <a:buFontTx/>
              <a:buChar char="-"/>
            </a:pPr>
            <a:r>
              <a:rPr lang="en-US" sz="1799" dirty="0">
                <a:solidFill>
                  <a:srgbClr val="333333"/>
                </a:solidFill>
                <a:latin typeface="Faustina"/>
                <a:ea typeface="Faustina"/>
                <a:cs typeface="Faustina"/>
                <a:sym typeface="Faustina"/>
              </a:rPr>
              <a:t>Low elevation</a:t>
            </a:r>
          </a:p>
          <a:p>
            <a:pPr marL="285750" indent="-285750">
              <a:lnSpc>
                <a:spcPts val="2519"/>
              </a:lnSpc>
              <a:buFontTx/>
              <a:buChar char="-"/>
            </a:pPr>
            <a:r>
              <a:rPr lang="en-US" sz="1799" dirty="0">
                <a:solidFill>
                  <a:srgbClr val="333333"/>
                </a:solidFill>
                <a:latin typeface="Faustina"/>
                <a:ea typeface="Faustina"/>
                <a:cs typeface="Faustina"/>
                <a:sym typeface="Faustina"/>
              </a:rPr>
              <a:t>Infrequently flooded</a:t>
            </a:r>
          </a:p>
          <a:p>
            <a:pPr marL="285750" indent="-285750">
              <a:lnSpc>
                <a:spcPts val="2519"/>
              </a:lnSpc>
              <a:buFontTx/>
              <a:buChar char="-"/>
            </a:pPr>
            <a:r>
              <a:rPr lang="en-US" sz="1799" dirty="0">
                <a:solidFill>
                  <a:srgbClr val="333333"/>
                </a:solidFill>
                <a:latin typeface="Faustina"/>
                <a:ea typeface="Faustina"/>
                <a:cs typeface="Faustina"/>
                <a:sym typeface="Faustina"/>
              </a:rPr>
              <a:t>Surface elevations close to MHW</a:t>
            </a:r>
          </a:p>
        </p:txBody>
      </p:sp>
    </p:spTree>
    <p:extLst>
      <p:ext uri="{BB962C8B-B14F-4D97-AF65-F5344CB8AC3E}">
        <p14:creationId xmlns:p14="http://schemas.microsoft.com/office/powerpoint/2010/main" val="2488707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685800" y="654050"/>
            <a:ext cx="10820400" cy="0"/>
          </a:xfrm>
          <a:prstGeom prst="line">
            <a:avLst/>
          </a:prstGeom>
          <a:ln w="38100" cap="flat">
            <a:solidFill>
              <a:srgbClr val="AC1A2F"/>
            </a:solidFill>
            <a:prstDash val="solid"/>
            <a:headEnd type="none" w="sm" len="sm"/>
            <a:tailEnd type="none" w="sm" len="sm"/>
          </a:ln>
        </p:spPr>
      </p:sp>
      <p:sp>
        <p:nvSpPr>
          <p:cNvPr id="4" name="AutoShape 4"/>
          <p:cNvSpPr/>
          <p:nvPr/>
        </p:nvSpPr>
        <p:spPr>
          <a:xfrm>
            <a:off x="7900041" y="6181725"/>
            <a:ext cx="4291959" cy="0"/>
          </a:xfrm>
          <a:prstGeom prst="line">
            <a:avLst/>
          </a:prstGeom>
          <a:ln w="28575" cap="flat">
            <a:solidFill>
              <a:srgbClr val="AC1A2F"/>
            </a:solidFill>
            <a:prstDash val="solid"/>
            <a:headEnd type="none" w="sm" len="sm"/>
            <a:tailEnd type="none" w="sm" len="sm"/>
          </a:ln>
        </p:spPr>
      </p:sp>
      <p:sp>
        <p:nvSpPr>
          <p:cNvPr id="7" name="Freeform 7"/>
          <p:cNvSpPr/>
          <p:nvPr/>
        </p:nvSpPr>
        <p:spPr>
          <a:xfrm>
            <a:off x="5130610" y="5617101"/>
            <a:ext cx="1930781" cy="1110199"/>
          </a:xfrm>
          <a:custGeom>
            <a:avLst/>
            <a:gdLst/>
            <a:ahLst/>
            <a:cxnLst/>
            <a:rect l="l" t="t" r="r" b="b"/>
            <a:pathLst>
              <a:path w="2896171" h="1665299">
                <a:moveTo>
                  <a:pt x="0" y="0"/>
                </a:moveTo>
                <a:lnTo>
                  <a:pt x="2896172" y="0"/>
                </a:lnTo>
                <a:lnTo>
                  <a:pt x="2896172" y="1665298"/>
                </a:lnTo>
                <a:lnTo>
                  <a:pt x="0" y="1665298"/>
                </a:lnTo>
                <a:lnTo>
                  <a:pt x="0" y="0"/>
                </a:lnTo>
                <a:close/>
              </a:path>
            </a:pathLst>
          </a:custGeom>
          <a:blipFill>
            <a:blip r:embed="rId3"/>
            <a:stretch>
              <a:fillRect/>
            </a:stretch>
          </a:blipFill>
        </p:spPr>
      </p:sp>
      <p:sp>
        <p:nvSpPr>
          <p:cNvPr id="24" name="Rectangle 23">
            <a:extLst>
              <a:ext uri="{FF2B5EF4-FFF2-40B4-BE49-F238E27FC236}">
                <a16:creationId xmlns:a16="http://schemas.microsoft.com/office/drawing/2014/main" id="{5C0E2EB6-548B-457B-BA68-733BE7D97664}"/>
              </a:ext>
            </a:extLst>
          </p:cNvPr>
          <p:cNvSpPr/>
          <p:nvPr/>
        </p:nvSpPr>
        <p:spPr>
          <a:xfrm>
            <a:off x="493279" y="1975897"/>
            <a:ext cx="2347912" cy="897682"/>
          </a:xfrm>
          <a:prstGeom prst="rect">
            <a:avLst/>
          </a:prstGeom>
        </p:spPr>
        <p:txBody>
          <a:bodyPr wrap="square" lIns="0" tIns="0" rIns="0" bIns="0" rtlCol="0" anchor="t">
            <a:spAutoFit/>
          </a:bodyPr>
          <a:lstStyle/>
          <a:p>
            <a:pPr>
              <a:lnSpc>
                <a:spcPts val="3500"/>
              </a:lnSpc>
            </a:pPr>
            <a:r>
              <a:rPr lang="en-US" sz="3200" b="1" dirty="0">
                <a:solidFill>
                  <a:srgbClr val="125688"/>
                </a:solidFill>
                <a:latin typeface="Public Sans Bold"/>
              </a:rPr>
              <a:t>Horse Point </a:t>
            </a:r>
            <a:r>
              <a:rPr lang="en-US" sz="3200" dirty="0">
                <a:solidFill>
                  <a:srgbClr val="125688"/>
                </a:solidFill>
                <a:latin typeface="Public Sans Bold"/>
              </a:rPr>
              <a:t>groundwater</a:t>
            </a:r>
          </a:p>
        </p:txBody>
      </p:sp>
      <p:sp>
        <p:nvSpPr>
          <p:cNvPr id="25" name="TextBox 5">
            <a:extLst>
              <a:ext uri="{FF2B5EF4-FFF2-40B4-BE49-F238E27FC236}">
                <a16:creationId xmlns:a16="http://schemas.microsoft.com/office/drawing/2014/main" id="{8A2B1E96-4514-4265-AA02-C5199DF8B15A}"/>
              </a:ext>
            </a:extLst>
          </p:cNvPr>
          <p:cNvSpPr txBox="1"/>
          <p:nvPr/>
        </p:nvSpPr>
        <p:spPr>
          <a:xfrm>
            <a:off x="386683" y="2942158"/>
            <a:ext cx="2347912" cy="1583767"/>
          </a:xfrm>
          <a:prstGeom prst="rect">
            <a:avLst/>
          </a:prstGeom>
        </p:spPr>
        <p:txBody>
          <a:bodyPr wrap="square" lIns="0" tIns="0" rIns="0" bIns="0" rtlCol="0" anchor="t">
            <a:spAutoFit/>
          </a:bodyPr>
          <a:lstStyle/>
          <a:p>
            <a:pPr marL="285750" indent="-285750">
              <a:lnSpc>
                <a:spcPts val="2519"/>
              </a:lnSpc>
              <a:buFontTx/>
              <a:buChar char="-"/>
            </a:pPr>
            <a:r>
              <a:rPr lang="en-US" sz="1799" dirty="0">
                <a:solidFill>
                  <a:srgbClr val="333333"/>
                </a:solidFill>
                <a:latin typeface="Faustina"/>
                <a:ea typeface="Faustina"/>
                <a:cs typeface="Faustina"/>
                <a:sym typeface="Faustina"/>
              </a:rPr>
              <a:t>Highest elevation (+20-30cm)</a:t>
            </a:r>
          </a:p>
          <a:p>
            <a:pPr marL="285750" indent="-285750">
              <a:lnSpc>
                <a:spcPts val="2519"/>
              </a:lnSpc>
              <a:buFontTx/>
              <a:buChar char="-"/>
            </a:pPr>
            <a:r>
              <a:rPr lang="en-US" sz="1799" dirty="0">
                <a:solidFill>
                  <a:srgbClr val="333333"/>
                </a:solidFill>
                <a:latin typeface="Faustina"/>
                <a:ea typeface="Faustina"/>
                <a:cs typeface="Faustina"/>
                <a:sym typeface="Faustina"/>
              </a:rPr>
              <a:t>Infrequently flooded</a:t>
            </a:r>
          </a:p>
          <a:p>
            <a:pPr marL="285750" indent="-285750">
              <a:lnSpc>
                <a:spcPts val="2519"/>
              </a:lnSpc>
              <a:buFontTx/>
              <a:buChar char="-"/>
            </a:pPr>
            <a:r>
              <a:rPr lang="en-US" sz="1799" dirty="0">
                <a:solidFill>
                  <a:srgbClr val="333333"/>
                </a:solidFill>
                <a:latin typeface="Faustina"/>
                <a:ea typeface="Faustina"/>
                <a:cs typeface="Faustina"/>
                <a:sym typeface="Faustina"/>
              </a:rPr>
              <a:t>Surface elevations above MHHW</a:t>
            </a:r>
          </a:p>
        </p:txBody>
      </p:sp>
      <p:grpSp>
        <p:nvGrpSpPr>
          <p:cNvPr id="26" name="Group 25">
            <a:extLst>
              <a:ext uri="{FF2B5EF4-FFF2-40B4-BE49-F238E27FC236}">
                <a16:creationId xmlns:a16="http://schemas.microsoft.com/office/drawing/2014/main" id="{005DA644-6C83-4A59-86AD-7EFF93617998}"/>
              </a:ext>
            </a:extLst>
          </p:cNvPr>
          <p:cNvGrpSpPr/>
          <p:nvPr/>
        </p:nvGrpSpPr>
        <p:grpSpPr>
          <a:xfrm>
            <a:off x="3043671" y="1974850"/>
            <a:ext cx="8655050" cy="2886075"/>
            <a:chOff x="0" y="0"/>
            <a:chExt cx="8655050" cy="2886075"/>
          </a:xfrm>
        </p:grpSpPr>
        <p:grpSp>
          <p:nvGrpSpPr>
            <p:cNvPr id="27" name="Group 26">
              <a:extLst>
                <a:ext uri="{FF2B5EF4-FFF2-40B4-BE49-F238E27FC236}">
                  <a16:creationId xmlns:a16="http://schemas.microsoft.com/office/drawing/2014/main" id="{93FB5E30-47B4-4A74-960E-D4D79EE2DADA}"/>
                </a:ext>
              </a:extLst>
            </p:cNvPr>
            <p:cNvGrpSpPr/>
            <p:nvPr/>
          </p:nvGrpSpPr>
          <p:grpSpPr>
            <a:xfrm>
              <a:off x="0" y="0"/>
              <a:ext cx="8655050" cy="2886075"/>
              <a:chOff x="0" y="0"/>
              <a:chExt cx="8655050" cy="2886075"/>
            </a:xfrm>
          </p:grpSpPr>
          <p:grpSp>
            <p:nvGrpSpPr>
              <p:cNvPr id="29" name="Group 28">
                <a:extLst>
                  <a:ext uri="{FF2B5EF4-FFF2-40B4-BE49-F238E27FC236}">
                    <a16:creationId xmlns:a16="http://schemas.microsoft.com/office/drawing/2014/main" id="{7616EC47-F9D4-4771-86A7-F731F369681F}"/>
                  </a:ext>
                </a:extLst>
              </p:cNvPr>
              <p:cNvGrpSpPr/>
              <p:nvPr/>
            </p:nvGrpSpPr>
            <p:grpSpPr>
              <a:xfrm>
                <a:off x="0" y="0"/>
                <a:ext cx="8655050" cy="2886075"/>
                <a:chOff x="0" y="0"/>
                <a:chExt cx="8655050" cy="2886075"/>
              </a:xfrm>
            </p:grpSpPr>
            <p:pic>
              <p:nvPicPr>
                <p:cNvPr id="31" name="Picture 30">
                  <a:extLst>
                    <a:ext uri="{FF2B5EF4-FFF2-40B4-BE49-F238E27FC236}">
                      <a16:creationId xmlns:a16="http://schemas.microsoft.com/office/drawing/2014/main" id="{F00A289E-3DA1-42B4-9B91-7667AC640354}"/>
                    </a:ext>
                  </a:extLst>
                </p:cNvPr>
                <p:cNvPicPr>
                  <a:picLocks noChangeAspect="1"/>
                </p:cNvPicPr>
                <p:nvPr/>
              </p:nvPicPr>
              <p:blipFill rotWithShape="1">
                <a:blip r:embed="rId4">
                  <a:extLst>
                    <a:ext uri="{28A0092B-C50C-407E-A947-70E740481C1C}">
                      <a14:useLocalDpi xmlns:a14="http://schemas.microsoft.com/office/drawing/2010/main" val="0"/>
                    </a:ext>
                  </a:extLst>
                </a:blip>
                <a:srcRect t="8854" b="8073"/>
                <a:stretch/>
              </p:blipFill>
              <p:spPr bwMode="auto">
                <a:xfrm>
                  <a:off x="4886325" y="0"/>
                  <a:ext cx="3768725" cy="2505075"/>
                </a:xfrm>
                <a:prstGeom prst="rect">
                  <a:avLst/>
                </a:prstGeom>
                <a:noFill/>
                <a:ln>
                  <a:noFill/>
                </a:ln>
                <a:extLst>
                  <a:ext uri="{53640926-AAD7-44D8-BBD7-CCE9431645EC}">
                    <a14:shadowObscured xmlns:a14="http://schemas.microsoft.com/office/drawing/2010/main"/>
                  </a:ext>
                </a:extLst>
              </p:spPr>
            </p:pic>
            <p:pic>
              <p:nvPicPr>
                <p:cNvPr id="32" name="Picture 31">
                  <a:extLst>
                    <a:ext uri="{FF2B5EF4-FFF2-40B4-BE49-F238E27FC236}">
                      <a16:creationId xmlns:a16="http://schemas.microsoft.com/office/drawing/2014/main" id="{CD9E9511-479B-4427-9D83-5287EF14495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676775" cy="2886075"/>
                </a:xfrm>
                <a:prstGeom prst="rect">
                  <a:avLst/>
                </a:prstGeom>
                <a:noFill/>
              </p:spPr>
            </p:pic>
          </p:grpSp>
          <p:sp>
            <p:nvSpPr>
              <p:cNvPr id="30" name="Text Box 2">
                <a:extLst>
                  <a:ext uri="{FF2B5EF4-FFF2-40B4-BE49-F238E27FC236}">
                    <a16:creationId xmlns:a16="http://schemas.microsoft.com/office/drawing/2014/main" id="{7612DD2A-864D-46BF-8096-158D83560EF1}"/>
                  </a:ext>
                </a:extLst>
              </p:cNvPr>
              <p:cNvSpPr txBox="1">
                <a:spLocks noChangeArrowheads="1"/>
              </p:cNvSpPr>
              <p:nvPr/>
            </p:nvSpPr>
            <p:spPr bwMode="auto">
              <a:xfrm>
                <a:off x="419100" y="19050"/>
                <a:ext cx="295275" cy="30480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0"/>
                  </a:spcAft>
                </a:pPr>
                <a:r>
                  <a:rPr lang="en-US" sz="1400" b="1">
                    <a:effectLst/>
                    <a:latin typeface="Arial" panose="020B0604020202020204" pitchFamily="34" charset="0"/>
                    <a:ea typeface="Arial" panose="020B0604020202020204" pitchFamily="34" charset="0"/>
                  </a:rPr>
                  <a:t>A</a:t>
                </a:r>
                <a:endParaRPr lang="en-US" sz="1100">
                  <a:effectLst/>
                  <a:latin typeface="Arial" panose="020B0604020202020204" pitchFamily="34" charset="0"/>
                  <a:ea typeface="Arial" panose="020B0604020202020204" pitchFamily="34" charset="0"/>
                </a:endParaRPr>
              </a:p>
            </p:txBody>
          </p:sp>
        </p:grpSp>
        <p:sp>
          <p:nvSpPr>
            <p:cNvPr id="28" name="Text Box 2">
              <a:extLst>
                <a:ext uri="{FF2B5EF4-FFF2-40B4-BE49-F238E27FC236}">
                  <a16:creationId xmlns:a16="http://schemas.microsoft.com/office/drawing/2014/main" id="{EA660693-A2C1-44FA-B060-B12AF5BE2466}"/>
                </a:ext>
              </a:extLst>
            </p:cNvPr>
            <p:cNvSpPr txBox="1">
              <a:spLocks noChangeArrowheads="1"/>
            </p:cNvSpPr>
            <p:nvPr/>
          </p:nvSpPr>
          <p:spPr bwMode="auto">
            <a:xfrm>
              <a:off x="5029200" y="19050"/>
              <a:ext cx="295275" cy="30480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0"/>
                </a:spcAft>
              </a:pPr>
              <a:r>
                <a:rPr lang="en-US" sz="1400" b="1">
                  <a:effectLst/>
                  <a:latin typeface="Arial" panose="020B0604020202020204" pitchFamily="34" charset="0"/>
                  <a:ea typeface="Arial" panose="020B0604020202020204" pitchFamily="34" charset="0"/>
                </a:rPr>
                <a:t>B</a:t>
              </a:r>
              <a:endParaRPr lang="en-US" sz="1100">
                <a:effectLst/>
                <a:latin typeface="Arial" panose="020B0604020202020204" pitchFamily="34" charset="0"/>
                <a:ea typeface="Arial" panose="020B0604020202020204" pitchFamily="34" charset="0"/>
              </a:endParaRPr>
            </a:p>
          </p:txBody>
        </p:sp>
      </p:grpSp>
    </p:spTree>
    <p:extLst>
      <p:ext uri="{BB962C8B-B14F-4D97-AF65-F5344CB8AC3E}">
        <p14:creationId xmlns:p14="http://schemas.microsoft.com/office/powerpoint/2010/main" val="7487202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DD48E06EB0CF44972DCBDC5CB263BA" ma:contentTypeVersion="19" ma:contentTypeDescription="Create a new document." ma:contentTypeScope="" ma:versionID="f8dc1cd183dee344de0bf0de295bed21">
  <xsd:schema xmlns:xsd="http://www.w3.org/2001/XMLSchema" xmlns:xs="http://www.w3.org/2001/XMLSchema" xmlns:p="http://schemas.microsoft.com/office/2006/metadata/properties" xmlns:ns3="c86fcb32-54ac-4131-8672-d552e2d60cbd" xmlns:ns4="ff6724da-d7e0-4f17-acfe-a66fd88c4822" targetNamespace="http://schemas.microsoft.com/office/2006/metadata/properties" ma:root="true" ma:fieldsID="32b909aafbcf5898d17be99fd68c7411" ns3:_="" ns4:_="">
    <xsd:import namespace="c86fcb32-54ac-4131-8672-d552e2d60cbd"/>
    <xsd:import namespace="ff6724da-d7e0-4f17-acfe-a66fd88c48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element ref="ns4:MediaLengthInSeconds" minOccurs="0"/>
                <xsd:element ref="ns4:_activity" minOccurs="0"/>
                <xsd:element ref="ns4:MediaServiceObjectDetectorVersions" minOccurs="0"/>
                <xsd:element ref="ns4:MediaServiceSystemTags" minOccurs="0"/>
                <xsd:element ref="ns4:MediaServiceSearchPropertie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6fcb32-54ac-4131-8672-d552e2d60c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6724da-d7e0-4f17-acfe-a66fd88c48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ff6724da-d7e0-4f17-acfe-a66fd88c4822" xsi:nil="true"/>
  </documentManagement>
</p:properties>
</file>

<file path=customXml/itemProps1.xml><?xml version="1.0" encoding="utf-8"?>
<ds:datastoreItem xmlns:ds="http://schemas.openxmlformats.org/officeDocument/2006/customXml" ds:itemID="{34102EAB-529B-483F-8807-56564DC023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6fcb32-54ac-4131-8672-d552e2d60cbd"/>
    <ds:schemaRef ds:uri="ff6724da-d7e0-4f17-acfe-a66fd88c48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906166-91B8-4DE6-8FB6-179BFFDA1717}">
  <ds:schemaRefs>
    <ds:schemaRef ds:uri="http://schemas.microsoft.com/sharepoint/v3/contenttype/forms"/>
  </ds:schemaRefs>
</ds:datastoreItem>
</file>

<file path=customXml/itemProps3.xml><?xml version="1.0" encoding="utf-8"?>
<ds:datastoreItem xmlns:ds="http://schemas.openxmlformats.org/officeDocument/2006/customXml" ds:itemID="{DA154A40-B6DF-40C4-B68C-F0540B5C8BB8}">
  <ds:schemaRefs>
    <ds:schemaRef ds:uri="http://schemas.microsoft.com/office/2006/metadata/properties"/>
    <ds:schemaRef ds:uri="http://www.w3.org/XML/1998/namespace"/>
    <ds:schemaRef ds:uri="c86fcb32-54ac-4131-8672-d552e2d60cbd"/>
    <ds:schemaRef ds:uri="ff6724da-d7e0-4f17-acfe-a66fd88c4822"/>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1604</TotalTime>
  <Words>2335</Words>
  <Application>Microsoft Office PowerPoint</Application>
  <PresentationFormat>Widescreen</PresentationFormat>
  <Paragraphs>275</Paragraphs>
  <Slides>17</Slides>
  <Notes>15</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Arial</vt:lpstr>
      <vt:lpstr>Calibri</vt:lpstr>
      <vt:lpstr>Calibri Light</vt:lpstr>
      <vt:lpstr>Faustina</vt:lpstr>
      <vt:lpstr>Lora</vt:lpstr>
      <vt:lpstr>Now Bold</vt:lpstr>
      <vt:lpstr>Poppins Bold</vt:lpstr>
      <vt:lpstr>Poppins Heavy</vt:lpstr>
      <vt:lpstr>Public Sans 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Ceili Pestalozzi</dc:creator>
  <cp:lastModifiedBy>Ceili Pestalozzi</cp:lastModifiedBy>
  <cp:revision>61</cp:revision>
  <dcterms:created xsi:type="dcterms:W3CDTF">2026-02-09T18:37:08Z</dcterms:created>
  <dcterms:modified xsi:type="dcterms:W3CDTF">2026-03-08T23:09:24Z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0x01010031DD48E06EB0CF44972DCBDC5CB263BA</vt:lpwstr>
  </property>
</Properties>
</file>